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2" r:id="rId9"/>
    <p:sldId id="264" r:id="rId10"/>
    <p:sldId id="265" r:id="rId11"/>
    <p:sldId id="266" r:id="rId12"/>
    <p:sldId id="267" r:id="rId13"/>
    <p:sldId id="269" r:id="rId14"/>
    <p:sldId id="270" r:id="rId15"/>
    <p:sldId id="268"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050" b="1" i="0">
                <a:solidFill>
                  <a:srgbClr val="77AE87"/>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50" b="1" i="0">
                <a:solidFill>
                  <a:srgbClr val="77AE87"/>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50" b="1" i="0">
                <a:solidFill>
                  <a:srgbClr val="77AE87"/>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50" b="1" i="0">
                <a:solidFill>
                  <a:srgbClr val="77AE87"/>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88952" cy="491489"/>
          </a:xfrm>
          <a:prstGeom prst="rect">
            <a:avLst/>
          </a:prstGeom>
        </p:spPr>
      </p:pic>
      <p:pic>
        <p:nvPicPr>
          <p:cNvPr id="17" name="bg object 17"/>
          <p:cNvPicPr/>
          <p:nvPr/>
        </p:nvPicPr>
        <p:blipFill>
          <a:blip r:embed="rId8" cstate="print"/>
          <a:stretch>
            <a:fillRect/>
          </a:stretch>
        </p:blipFill>
        <p:spPr>
          <a:xfrm>
            <a:off x="0" y="491490"/>
            <a:ext cx="491307" cy="5875020"/>
          </a:xfrm>
          <a:prstGeom prst="rect">
            <a:avLst/>
          </a:prstGeom>
        </p:spPr>
      </p:pic>
      <p:pic>
        <p:nvPicPr>
          <p:cNvPr id="18" name="bg object 18"/>
          <p:cNvPicPr/>
          <p:nvPr/>
        </p:nvPicPr>
        <p:blipFill>
          <a:blip r:embed="rId9" cstate="print"/>
          <a:stretch>
            <a:fillRect/>
          </a:stretch>
        </p:blipFill>
        <p:spPr>
          <a:xfrm>
            <a:off x="0" y="6366509"/>
            <a:ext cx="12188952" cy="491489"/>
          </a:xfrm>
          <a:prstGeom prst="rect">
            <a:avLst/>
          </a:prstGeom>
        </p:spPr>
      </p:pic>
      <p:pic>
        <p:nvPicPr>
          <p:cNvPr id="19" name="bg object 19"/>
          <p:cNvPicPr/>
          <p:nvPr/>
        </p:nvPicPr>
        <p:blipFill>
          <a:blip r:embed="rId10" cstate="print"/>
          <a:stretch>
            <a:fillRect/>
          </a:stretch>
        </p:blipFill>
        <p:spPr>
          <a:xfrm>
            <a:off x="11697644" y="491307"/>
            <a:ext cx="491307" cy="5875385"/>
          </a:xfrm>
          <a:prstGeom prst="rect">
            <a:avLst/>
          </a:prstGeom>
        </p:spPr>
      </p:pic>
      <p:sp>
        <p:nvSpPr>
          <p:cNvPr id="2" name="Holder 2"/>
          <p:cNvSpPr>
            <a:spLocks noGrp="1"/>
          </p:cNvSpPr>
          <p:nvPr>
            <p:ph type="title"/>
          </p:nvPr>
        </p:nvSpPr>
        <p:spPr>
          <a:xfrm>
            <a:off x="631035" y="486843"/>
            <a:ext cx="9997912" cy="1215725"/>
          </a:xfrm>
          <a:prstGeom prst="rect">
            <a:avLst/>
          </a:prstGeom>
        </p:spPr>
        <p:txBody>
          <a:bodyPr wrap="square" lIns="0" tIns="0" rIns="0" bIns="0">
            <a:spAutoFit/>
          </a:bodyPr>
          <a:lstStyle>
            <a:lvl1pPr>
              <a:defRPr sz="5050" b="1" i="0">
                <a:solidFill>
                  <a:srgbClr val="77AE87"/>
                </a:solidFill>
                <a:latin typeface="Times New Roman"/>
                <a:cs typeface="Times New Roman"/>
              </a:defRPr>
            </a:lvl1pPr>
          </a:lstStyle>
          <a:p>
            <a:endParaRPr/>
          </a:p>
        </p:txBody>
      </p:sp>
      <p:sp>
        <p:nvSpPr>
          <p:cNvPr id="3" name="Holder 3"/>
          <p:cNvSpPr>
            <a:spLocks noGrp="1"/>
          </p:cNvSpPr>
          <p:nvPr>
            <p:ph type="body" idx="1"/>
          </p:nvPr>
        </p:nvSpPr>
        <p:spPr>
          <a:xfrm>
            <a:off x="1039089" y="1744279"/>
            <a:ext cx="10113821" cy="2545079"/>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88952" cy="6858000"/>
          </a:xfrm>
          <a:prstGeom prst="rect">
            <a:avLst/>
          </a:prstGeom>
        </p:spPr>
      </p:pic>
      <p:sp>
        <p:nvSpPr>
          <p:cNvPr id="3" name="object 3"/>
          <p:cNvSpPr txBox="1">
            <a:spLocks noGrp="1"/>
          </p:cNvSpPr>
          <p:nvPr>
            <p:ph type="title"/>
          </p:nvPr>
        </p:nvSpPr>
        <p:spPr>
          <a:prstGeom prst="rect">
            <a:avLst/>
          </a:prstGeom>
        </p:spPr>
        <p:txBody>
          <a:bodyPr vert="horz" wrap="square" lIns="0" tIns="469518" rIns="0" bIns="0" rtlCol="0">
            <a:spAutoFit/>
          </a:bodyPr>
          <a:lstStyle/>
          <a:p>
            <a:pPr marL="935355">
              <a:lnSpc>
                <a:spcPct val="100000"/>
              </a:lnSpc>
              <a:spcBef>
                <a:spcPts val="100"/>
              </a:spcBef>
              <a:tabLst>
                <a:tab pos="4909820" algn="l"/>
                <a:tab pos="8192770" algn="l"/>
              </a:tabLst>
            </a:pPr>
            <a:r>
              <a:rPr sz="4800" b="0" dirty="0">
                <a:solidFill>
                  <a:srgbClr val="000000"/>
                </a:solidFill>
                <a:latin typeface="Times New Roman"/>
                <a:cs typeface="Times New Roman"/>
              </a:rPr>
              <a:t>The</a:t>
            </a:r>
            <a:r>
              <a:rPr sz="4800" b="0" spc="-90" dirty="0">
                <a:solidFill>
                  <a:srgbClr val="000000"/>
                </a:solidFill>
                <a:latin typeface="Times New Roman"/>
                <a:cs typeface="Times New Roman"/>
              </a:rPr>
              <a:t> </a:t>
            </a:r>
            <a:r>
              <a:rPr sz="4800" b="0" dirty="0">
                <a:solidFill>
                  <a:srgbClr val="000000"/>
                </a:solidFill>
                <a:latin typeface="Times New Roman"/>
                <a:cs typeface="Times New Roman"/>
              </a:rPr>
              <a:t>Smoke</a:t>
            </a:r>
            <a:r>
              <a:rPr sz="4800" b="0" spc="-85" dirty="0">
                <a:solidFill>
                  <a:srgbClr val="000000"/>
                </a:solidFill>
                <a:latin typeface="Times New Roman"/>
                <a:cs typeface="Times New Roman"/>
              </a:rPr>
              <a:t> </a:t>
            </a:r>
            <a:r>
              <a:rPr sz="4800" b="0" spc="-25" dirty="0">
                <a:solidFill>
                  <a:srgbClr val="000000"/>
                </a:solidFill>
                <a:latin typeface="Times New Roman"/>
                <a:cs typeface="Times New Roman"/>
              </a:rPr>
              <a:t>and</a:t>
            </a:r>
            <a:r>
              <a:rPr sz="4800" b="0" dirty="0">
                <a:solidFill>
                  <a:srgbClr val="000000"/>
                </a:solidFill>
                <a:latin typeface="Times New Roman"/>
                <a:cs typeface="Times New Roman"/>
              </a:rPr>
              <a:t>	</a:t>
            </a:r>
            <a:r>
              <a:rPr sz="4800" b="0" spc="-25" dirty="0">
                <a:solidFill>
                  <a:srgbClr val="000000"/>
                </a:solidFill>
                <a:latin typeface="Times New Roman"/>
                <a:cs typeface="Times New Roman"/>
              </a:rPr>
              <a:t>Fire</a:t>
            </a:r>
            <a:r>
              <a:rPr sz="4800" b="0" spc="-265" dirty="0">
                <a:solidFill>
                  <a:srgbClr val="000000"/>
                </a:solidFill>
                <a:latin typeface="Times New Roman"/>
                <a:cs typeface="Times New Roman"/>
              </a:rPr>
              <a:t> </a:t>
            </a:r>
            <a:r>
              <a:rPr sz="4800" b="0" spc="-10" dirty="0">
                <a:solidFill>
                  <a:srgbClr val="000000"/>
                </a:solidFill>
                <a:latin typeface="Times New Roman"/>
                <a:cs typeface="Times New Roman"/>
              </a:rPr>
              <a:t>Alerting</a:t>
            </a:r>
            <a:r>
              <a:rPr sz="4800" b="0" dirty="0">
                <a:solidFill>
                  <a:srgbClr val="000000"/>
                </a:solidFill>
                <a:latin typeface="Times New Roman"/>
                <a:cs typeface="Times New Roman"/>
              </a:rPr>
              <a:t>	</a:t>
            </a:r>
            <a:r>
              <a:rPr sz="4800" b="0" spc="-10" dirty="0">
                <a:solidFill>
                  <a:srgbClr val="000000"/>
                </a:solidFill>
                <a:latin typeface="Times New Roman"/>
                <a:cs typeface="Times New Roman"/>
              </a:rPr>
              <a:t>System</a:t>
            </a:r>
            <a:endParaRPr sz="4800">
              <a:latin typeface="Times New Roman"/>
              <a:cs typeface="Times New Roman"/>
            </a:endParaRPr>
          </a:p>
        </p:txBody>
      </p:sp>
      <p:pic>
        <p:nvPicPr>
          <p:cNvPr id="4" name="object 4"/>
          <p:cNvPicPr/>
          <p:nvPr/>
        </p:nvPicPr>
        <p:blipFill>
          <a:blip r:embed="rId3" cstate="print"/>
          <a:stretch>
            <a:fillRect/>
          </a:stretch>
        </p:blipFill>
        <p:spPr>
          <a:xfrm>
            <a:off x="3859162" y="2858637"/>
            <a:ext cx="4286249" cy="32194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0295" y="254747"/>
            <a:ext cx="2684905" cy="1001556"/>
          </a:xfrm>
          <a:prstGeom prst="rect">
            <a:avLst/>
          </a:prstGeom>
        </p:spPr>
        <p:txBody>
          <a:bodyPr vert="horz" wrap="square" lIns="0" tIns="16510" rIns="0" bIns="0" rtlCol="0">
            <a:spAutoFit/>
          </a:bodyPr>
          <a:lstStyle/>
          <a:p>
            <a:pPr marL="12700">
              <a:lnSpc>
                <a:spcPct val="100000"/>
              </a:lnSpc>
              <a:spcBef>
                <a:spcPts val="130"/>
              </a:spcBef>
            </a:pPr>
            <a:r>
              <a:rPr lang="en-IN" sz="3200" b="0" spc="-130" dirty="0">
                <a:solidFill>
                  <a:srgbClr val="87AB81"/>
                </a:solidFill>
                <a:latin typeface="Times New Roman"/>
                <a:cs typeface="Times New Roman"/>
              </a:rPr>
              <a:t>Flow </a:t>
            </a:r>
            <a:r>
              <a:rPr lang="en-IN" sz="3200" b="0" spc="-130" dirty="0">
                <a:solidFill>
                  <a:srgbClr val="87AB81"/>
                </a:solidFill>
              </a:rPr>
              <a:t>Chart</a:t>
            </a:r>
            <a:r>
              <a:rPr lang="en-IN" sz="3200" b="0" spc="-130" dirty="0">
                <a:solidFill>
                  <a:srgbClr val="87AB81"/>
                </a:solidFill>
                <a:latin typeface="Times New Roman"/>
                <a:cs typeface="Times New Roman"/>
              </a:rPr>
              <a:t> of Step</a:t>
            </a:r>
            <a:r>
              <a:rPr lang="en-IN" sz="3200" b="0" spc="-130" dirty="0">
                <a:solidFill>
                  <a:srgbClr val="87AB81"/>
                </a:solidFill>
              </a:rPr>
              <a:t>s</a:t>
            </a:r>
            <a:endParaRPr sz="3200" dirty="0">
              <a:latin typeface="Times New Roman"/>
              <a:cs typeface="Times New Roman"/>
            </a:endParaRPr>
          </a:p>
        </p:txBody>
      </p:sp>
      <p:sp>
        <p:nvSpPr>
          <p:cNvPr id="3" name="object 3"/>
          <p:cNvSpPr txBox="1"/>
          <p:nvPr/>
        </p:nvSpPr>
        <p:spPr>
          <a:xfrm>
            <a:off x="4191170" y="14570"/>
            <a:ext cx="3008630" cy="644525"/>
          </a:xfrm>
          <a:prstGeom prst="rect">
            <a:avLst/>
          </a:prstGeom>
          <a:solidFill>
            <a:srgbClr val="C1988D"/>
          </a:solidFill>
          <a:ln w="12699">
            <a:solidFill>
              <a:srgbClr val="8D6E66"/>
            </a:solidFill>
          </a:ln>
        </p:spPr>
        <p:txBody>
          <a:bodyPr vert="horz" wrap="square" lIns="0" tIns="175895" rIns="0" bIns="0" rtlCol="0">
            <a:spAutoFit/>
          </a:bodyPr>
          <a:lstStyle/>
          <a:p>
            <a:pPr marL="624840">
              <a:lnSpc>
                <a:spcPct val="100000"/>
              </a:lnSpc>
              <a:spcBef>
                <a:spcPts val="1385"/>
              </a:spcBef>
            </a:pPr>
            <a:r>
              <a:rPr sz="1800" dirty="0">
                <a:latin typeface="Times New Roman"/>
                <a:cs typeface="Times New Roman"/>
              </a:rPr>
              <a:t>Data</a:t>
            </a:r>
            <a:r>
              <a:rPr sz="1800" spc="-55" dirty="0">
                <a:latin typeface="Times New Roman"/>
                <a:cs typeface="Times New Roman"/>
              </a:rPr>
              <a:t> </a:t>
            </a:r>
            <a:r>
              <a:rPr sz="1800" spc="-10" dirty="0">
                <a:latin typeface="Times New Roman"/>
                <a:cs typeface="Times New Roman"/>
              </a:rPr>
              <a:t>preprocessing</a:t>
            </a:r>
            <a:endParaRPr sz="1800">
              <a:latin typeface="Times New Roman"/>
              <a:cs typeface="Times New Roman"/>
            </a:endParaRPr>
          </a:p>
        </p:txBody>
      </p:sp>
      <p:sp>
        <p:nvSpPr>
          <p:cNvPr id="4" name="object 4"/>
          <p:cNvSpPr txBox="1"/>
          <p:nvPr/>
        </p:nvSpPr>
        <p:spPr>
          <a:xfrm>
            <a:off x="4191170" y="1400969"/>
            <a:ext cx="3008630" cy="644525"/>
          </a:xfrm>
          <a:prstGeom prst="rect">
            <a:avLst/>
          </a:prstGeom>
          <a:solidFill>
            <a:srgbClr val="C1988D"/>
          </a:solidFill>
          <a:ln w="12699">
            <a:solidFill>
              <a:srgbClr val="8D6E66"/>
            </a:solidFill>
          </a:ln>
        </p:spPr>
        <p:txBody>
          <a:bodyPr vert="horz" wrap="square" lIns="0" tIns="175895" rIns="0" bIns="0" rtlCol="0">
            <a:spAutoFit/>
          </a:bodyPr>
          <a:lstStyle/>
          <a:p>
            <a:pPr marL="600075">
              <a:lnSpc>
                <a:spcPct val="100000"/>
              </a:lnSpc>
              <a:spcBef>
                <a:spcPts val="1385"/>
              </a:spcBef>
            </a:pPr>
            <a:r>
              <a:rPr sz="1800" dirty="0">
                <a:solidFill>
                  <a:srgbClr val="212121"/>
                </a:solidFill>
                <a:latin typeface="Times New Roman"/>
                <a:cs typeface="Times New Roman"/>
              </a:rPr>
              <a:t>Data</a:t>
            </a:r>
            <a:r>
              <a:rPr sz="1800" spc="-85" dirty="0">
                <a:solidFill>
                  <a:srgbClr val="212121"/>
                </a:solidFill>
                <a:latin typeface="Times New Roman"/>
                <a:cs typeface="Times New Roman"/>
              </a:rPr>
              <a:t> </a:t>
            </a:r>
            <a:r>
              <a:rPr sz="1800" spc="-10" dirty="0">
                <a:solidFill>
                  <a:srgbClr val="212121"/>
                </a:solidFill>
                <a:latin typeface="Times New Roman"/>
                <a:cs typeface="Times New Roman"/>
              </a:rPr>
              <a:t>Visualization</a:t>
            </a:r>
            <a:endParaRPr sz="1800">
              <a:latin typeface="Times New Roman"/>
              <a:cs typeface="Times New Roman"/>
            </a:endParaRPr>
          </a:p>
        </p:txBody>
      </p:sp>
      <p:sp>
        <p:nvSpPr>
          <p:cNvPr id="5" name="object 5"/>
          <p:cNvSpPr txBox="1"/>
          <p:nvPr/>
        </p:nvSpPr>
        <p:spPr>
          <a:xfrm>
            <a:off x="4191170" y="2774639"/>
            <a:ext cx="3008630" cy="644525"/>
          </a:xfrm>
          <a:prstGeom prst="rect">
            <a:avLst/>
          </a:prstGeom>
          <a:solidFill>
            <a:srgbClr val="C1988D"/>
          </a:solidFill>
          <a:ln w="12699">
            <a:solidFill>
              <a:srgbClr val="8D6E66"/>
            </a:solidFill>
          </a:ln>
        </p:spPr>
        <p:txBody>
          <a:bodyPr vert="horz" wrap="square" lIns="0" tIns="175895" rIns="0" bIns="0" rtlCol="0">
            <a:spAutoFit/>
          </a:bodyPr>
          <a:lstStyle/>
          <a:p>
            <a:pPr marL="600075">
              <a:lnSpc>
                <a:spcPct val="100000"/>
              </a:lnSpc>
              <a:spcBef>
                <a:spcPts val="1385"/>
              </a:spcBef>
            </a:pPr>
            <a:r>
              <a:rPr sz="1800" dirty="0">
                <a:solidFill>
                  <a:srgbClr val="212121"/>
                </a:solidFill>
                <a:latin typeface="Times New Roman"/>
                <a:cs typeface="Times New Roman"/>
              </a:rPr>
              <a:t>Define</a:t>
            </a:r>
            <a:r>
              <a:rPr sz="1800" spc="-60" dirty="0">
                <a:solidFill>
                  <a:srgbClr val="212121"/>
                </a:solidFill>
                <a:latin typeface="Times New Roman"/>
                <a:cs typeface="Times New Roman"/>
              </a:rPr>
              <a:t> </a:t>
            </a:r>
            <a:r>
              <a:rPr sz="1800" dirty="0">
                <a:solidFill>
                  <a:srgbClr val="212121"/>
                </a:solidFill>
                <a:latin typeface="Times New Roman"/>
                <a:cs typeface="Times New Roman"/>
              </a:rPr>
              <a:t>the</a:t>
            </a:r>
            <a:r>
              <a:rPr sz="1800" spc="-60" dirty="0">
                <a:solidFill>
                  <a:srgbClr val="212121"/>
                </a:solidFill>
                <a:latin typeface="Times New Roman"/>
                <a:cs typeface="Times New Roman"/>
              </a:rPr>
              <a:t> </a:t>
            </a:r>
            <a:r>
              <a:rPr sz="1800" spc="-10" dirty="0">
                <a:solidFill>
                  <a:srgbClr val="212121"/>
                </a:solidFill>
                <a:latin typeface="Times New Roman"/>
                <a:cs typeface="Times New Roman"/>
              </a:rPr>
              <a:t>Network</a:t>
            </a:r>
            <a:endParaRPr sz="1800">
              <a:latin typeface="Times New Roman"/>
              <a:cs typeface="Times New Roman"/>
            </a:endParaRPr>
          </a:p>
        </p:txBody>
      </p:sp>
      <p:sp>
        <p:nvSpPr>
          <p:cNvPr id="6" name="object 6"/>
          <p:cNvSpPr txBox="1"/>
          <p:nvPr/>
        </p:nvSpPr>
        <p:spPr>
          <a:xfrm>
            <a:off x="4191169" y="6109648"/>
            <a:ext cx="3008630" cy="644525"/>
          </a:xfrm>
          <a:prstGeom prst="rect">
            <a:avLst/>
          </a:prstGeom>
          <a:solidFill>
            <a:srgbClr val="C1988D"/>
          </a:solidFill>
          <a:ln w="12699">
            <a:solidFill>
              <a:srgbClr val="8D6E66"/>
            </a:solidFill>
          </a:ln>
        </p:spPr>
        <p:txBody>
          <a:bodyPr vert="horz" wrap="square" lIns="0" tIns="175895" rIns="0" bIns="0" rtlCol="0">
            <a:spAutoFit/>
          </a:bodyPr>
          <a:lstStyle/>
          <a:p>
            <a:pPr marL="542290">
              <a:lnSpc>
                <a:spcPct val="100000"/>
              </a:lnSpc>
              <a:spcBef>
                <a:spcPts val="1385"/>
              </a:spcBef>
            </a:pPr>
            <a:r>
              <a:rPr sz="1800" dirty="0">
                <a:solidFill>
                  <a:srgbClr val="212121"/>
                </a:solidFill>
                <a:latin typeface="Times New Roman"/>
                <a:cs typeface="Times New Roman"/>
              </a:rPr>
              <a:t>Model</a:t>
            </a:r>
            <a:r>
              <a:rPr sz="1800" spc="-75" dirty="0">
                <a:solidFill>
                  <a:srgbClr val="212121"/>
                </a:solidFill>
                <a:latin typeface="Times New Roman"/>
                <a:cs typeface="Times New Roman"/>
              </a:rPr>
              <a:t> </a:t>
            </a:r>
            <a:r>
              <a:rPr sz="1800" spc="-10" dirty="0">
                <a:solidFill>
                  <a:srgbClr val="212121"/>
                </a:solidFill>
                <a:latin typeface="Times New Roman"/>
                <a:cs typeface="Times New Roman"/>
              </a:rPr>
              <a:t>Evaluation</a:t>
            </a:r>
            <a:endParaRPr sz="1800">
              <a:latin typeface="Times New Roman"/>
              <a:cs typeface="Times New Roman"/>
            </a:endParaRPr>
          </a:p>
        </p:txBody>
      </p:sp>
      <p:grpSp>
        <p:nvGrpSpPr>
          <p:cNvPr id="7" name="object 7"/>
          <p:cNvGrpSpPr/>
          <p:nvPr/>
        </p:nvGrpSpPr>
        <p:grpSpPr>
          <a:xfrm>
            <a:off x="4292280" y="4100469"/>
            <a:ext cx="2643505" cy="1544320"/>
            <a:chOff x="4292280" y="4100469"/>
            <a:chExt cx="2643505" cy="1544320"/>
          </a:xfrm>
        </p:grpSpPr>
        <p:sp>
          <p:nvSpPr>
            <p:cNvPr id="8" name="object 8"/>
            <p:cNvSpPr/>
            <p:nvPr/>
          </p:nvSpPr>
          <p:spPr>
            <a:xfrm>
              <a:off x="4298630" y="4106819"/>
              <a:ext cx="2630805" cy="1531620"/>
            </a:xfrm>
            <a:custGeom>
              <a:avLst/>
              <a:gdLst/>
              <a:ahLst/>
              <a:cxnLst/>
              <a:rect l="l" t="t" r="r" b="b"/>
              <a:pathLst>
                <a:path w="2630804" h="1531620">
                  <a:moveTo>
                    <a:pt x="1315276" y="1531350"/>
                  </a:moveTo>
                  <a:lnTo>
                    <a:pt x="0" y="765675"/>
                  </a:lnTo>
                  <a:lnTo>
                    <a:pt x="1315276" y="0"/>
                  </a:lnTo>
                  <a:lnTo>
                    <a:pt x="2630554" y="765675"/>
                  </a:lnTo>
                  <a:lnTo>
                    <a:pt x="1315276" y="1531350"/>
                  </a:lnTo>
                  <a:close/>
                </a:path>
              </a:pathLst>
            </a:custGeom>
            <a:solidFill>
              <a:srgbClr val="C1988D"/>
            </a:solidFill>
          </p:spPr>
          <p:txBody>
            <a:bodyPr wrap="square" lIns="0" tIns="0" rIns="0" bIns="0" rtlCol="0"/>
            <a:lstStyle/>
            <a:p>
              <a:endParaRPr/>
            </a:p>
          </p:txBody>
        </p:sp>
        <p:sp>
          <p:nvSpPr>
            <p:cNvPr id="9" name="object 9"/>
            <p:cNvSpPr/>
            <p:nvPr/>
          </p:nvSpPr>
          <p:spPr>
            <a:xfrm>
              <a:off x="4298630" y="4106819"/>
              <a:ext cx="2630805" cy="1531620"/>
            </a:xfrm>
            <a:custGeom>
              <a:avLst/>
              <a:gdLst/>
              <a:ahLst/>
              <a:cxnLst/>
              <a:rect l="l" t="t" r="r" b="b"/>
              <a:pathLst>
                <a:path w="2630804" h="1531620">
                  <a:moveTo>
                    <a:pt x="0" y="765675"/>
                  </a:moveTo>
                  <a:lnTo>
                    <a:pt x="1315276" y="0"/>
                  </a:lnTo>
                  <a:lnTo>
                    <a:pt x="2630554" y="765675"/>
                  </a:lnTo>
                  <a:lnTo>
                    <a:pt x="1315276" y="1531350"/>
                  </a:lnTo>
                  <a:lnTo>
                    <a:pt x="0" y="765675"/>
                  </a:lnTo>
                  <a:close/>
                </a:path>
              </a:pathLst>
            </a:custGeom>
            <a:ln w="12699">
              <a:solidFill>
                <a:srgbClr val="8D6E66"/>
              </a:solidFill>
            </a:ln>
          </p:spPr>
          <p:txBody>
            <a:bodyPr wrap="square" lIns="0" tIns="0" rIns="0" bIns="0" rtlCol="0"/>
            <a:lstStyle/>
            <a:p>
              <a:endParaRPr/>
            </a:p>
          </p:txBody>
        </p:sp>
      </p:grpSp>
      <p:sp>
        <p:nvSpPr>
          <p:cNvPr id="10" name="object 10"/>
          <p:cNvSpPr txBox="1"/>
          <p:nvPr/>
        </p:nvSpPr>
        <p:spPr>
          <a:xfrm>
            <a:off x="5058259" y="4392435"/>
            <a:ext cx="1111885" cy="939800"/>
          </a:xfrm>
          <a:prstGeom prst="rect">
            <a:avLst/>
          </a:prstGeom>
        </p:spPr>
        <p:txBody>
          <a:bodyPr vert="horz" wrap="square" lIns="0" tIns="12700" rIns="0" bIns="0" rtlCol="0">
            <a:spAutoFit/>
          </a:bodyPr>
          <a:lstStyle/>
          <a:p>
            <a:pPr marL="12700" marR="5080" indent="-635" algn="ctr">
              <a:lnSpc>
                <a:spcPct val="100000"/>
              </a:lnSpc>
              <a:spcBef>
                <a:spcPts val="100"/>
              </a:spcBef>
            </a:pPr>
            <a:r>
              <a:rPr sz="2000" spc="-10" dirty="0">
                <a:latin typeface="Times New Roman"/>
                <a:cs typeface="Times New Roman"/>
              </a:rPr>
              <a:t>Training &amp;validatio </a:t>
            </a:r>
            <a:r>
              <a:rPr sz="2000" spc="-50" dirty="0">
                <a:latin typeface="Times New Roman"/>
                <a:cs typeface="Times New Roman"/>
              </a:rPr>
              <a:t>n</a:t>
            </a:r>
            <a:endParaRPr sz="2000">
              <a:latin typeface="Times New Roman"/>
              <a:cs typeface="Times New Roman"/>
            </a:endParaRPr>
          </a:p>
        </p:txBody>
      </p:sp>
      <p:grpSp>
        <p:nvGrpSpPr>
          <p:cNvPr id="11" name="object 11"/>
          <p:cNvGrpSpPr/>
          <p:nvPr/>
        </p:nvGrpSpPr>
        <p:grpSpPr>
          <a:xfrm>
            <a:off x="5493042" y="672139"/>
            <a:ext cx="241935" cy="732155"/>
            <a:chOff x="5493042" y="672139"/>
            <a:chExt cx="241935" cy="732155"/>
          </a:xfrm>
        </p:grpSpPr>
        <p:sp>
          <p:nvSpPr>
            <p:cNvPr id="12" name="object 12"/>
            <p:cNvSpPr/>
            <p:nvPr/>
          </p:nvSpPr>
          <p:spPr>
            <a:xfrm>
              <a:off x="5499392" y="678489"/>
              <a:ext cx="229235" cy="719455"/>
            </a:xfrm>
            <a:custGeom>
              <a:avLst/>
              <a:gdLst/>
              <a:ahLst/>
              <a:cxnLst/>
              <a:rect l="l" t="t" r="r" b="b"/>
              <a:pathLst>
                <a:path w="229235" h="719455">
                  <a:moveTo>
                    <a:pt x="114516" y="719006"/>
                  </a:moveTo>
                  <a:lnTo>
                    <a:pt x="0" y="604490"/>
                  </a:lnTo>
                  <a:lnTo>
                    <a:pt x="57258" y="604490"/>
                  </a:lnTo>
                  <a:lnTo>
                    <a:pt x="57258" y="0"/>
                  </a:lnTo>
                  <a:lnTo>
                    <a:pt x="171774" y="0"/>
                  </a:lnTo>
                  <a:lnTo>
                    <a:pt x="171774" y="604490"/>
                  </a:lnTo>
                  <a:lnTo>
                    <a:pt x="229032" y="604490"/>
                  </a:lnTo>
                  <a:lnTo>
                    <a:pt x="114516" y="719006"/>
                  </a:lnTo>
                  <a:close/>
                </a:path>
              </a:pathLst>
            </a:custGeom>
            <a:solidFill>
              <a:srgbClr val="C1988D"/>
            </a:solidFill>
          </p:spPr>
          <p:txBody>
            <a:bodyPr wrap="square" lIns="0" tIns="0" rIns="0" bIns="0" rtlCol="0"/>
            <a:lstStyle/>
            <a:p>
              <a:endParaRPr/>
            </a:p>
          </p:txBody>
        </p:sp>
        <p:sp>
          <p:nvSpPr>
            <p:cNvPr id="13" name="object 13"/>
            <p:cNvSpPr/>
            <p:nvPr/>
          </p:nvSpPr>
          <p:spPr>
            <a:xfrm>
              <a:off x="5499392" y="678489"/>
              <a:ext cx="229235" cy="719455"/>
            </a:xfrm>
            <a:custGeom>
              <a:avLst/>
              <a:gdLst/>
              <a:ahLst/>
              <a:cxnLst/>
              <a:rect l="l" t="t" r="r" b="b"/>
              <a:pathLst>
                <a:path w="229235" h="719455">
                  <a:moveTo>
                    <a:pt x="0" y="604490"/>
                  </a:moveTo>
                  <a:lnTo>
                    <a:pt x="57258" y="604490"/>
                  </a:lnTo>
                  <a:lnTo>
                    <a:pt x="57258" y="0"/>
                  </a:lnTo>
                  <a:lnTo>
                    <a:pt x="171774" y="0"/>
                  </a:lnTo>
                  <a:lnTo>
                    <a:pt x="171774" y="604490"/>
                  </a:lnTo>
                  <a:lnTo>
                    <a:pt x="229032" y="604490"/>
                  </a:lnTo>
                  <a:lnTo>
                    <a:pt x="114516" y="719006"/>
                  </a:lnTo>
                  <a:lnTo>
                    <a:pt x="0" y="604490"/>
                  </a:lnTo>
                  <a:close/>
                </a:path>
              </a:pathLst>
            </a:custGeom>
            <a:ln w="12699">
              <a:solidFill>
                <a:srgbClr val="8D6E66"/>
              </a:solidFill>
            </a:ln>
          </p:spPr>
          <p:txBody>
            <a:bodyPr wrap="square" lIns="0" tIns="0" rIns="0" bIns="0" rtlCol="0"/>
            <a:lstStyle/>
            <a:p>
              <a:endParaRPr/>
            </a:p>
          </p:txBody>
        </p:sp>
      </p:grpSp>
      <p:grpSp>
        <p:nvGrpSpPr>
          <p:cNvPr id="14" name="object 14"/>
          <p:cNvGrpSpPr/>
          <p:nvPr/>
        </p:nvGrpSpPr>
        <p:grpSpPr>
          <a:xfrm>
            <a:off x="5493042" y="2049283"/>
            <a:ext cx="241935" cy="732155"/>
            <a:chOff x="5493042" y="2049283"/>
            <a:chExt cx="241935" cy="732155"/>
          </a:xfrm>
        </p:grpSpPr>
        <p:sp>
          <p:nvSpPr>
            <p:cNvPr id="15" name="object 15"/>
            <p:cNvSpPr/>
            <p:nvPr/>
          </p:nvSpPr>
          <p:spPr>
            <a:xfrm>
              <a:off x="5499392" y="2055633"/>
              <a:ext cx="229235" cy="719455"/>
            </a:xfrm>
            <a:custGeom>
              <a:avLst/>
              <a:gdLst/>
              <a:ahLst/>
              <a:cxnLst/>
              <a:rect l="l" t="t" r="r" b="b"/>
              <a:pathLst>
                <a:path w="229235" h="719455">
                  <a:moveTo>
                    <a:pt x="114516" y="719006"/>
                  </a:moveTo>
                  <a:lnTo>
                    <a:pt x="0" y="604490"/>
                  </a:lnTo>
                  <a:lnTo>
                    <a:pt x="57258" y="604490"/>
                  </a:lnTo>
                  <a:lnTo>
                    <a:pt x="57258" y="0"/>
                  </a:lnTo>
                  <a:lnTo>
                    <a:pt x="171774" y="0"/>
                  </a:lnTo>
                  <a:lnTo>
                    <a:pt x="171774" y="604490"/>
                  </a:lnTo>
                  <a:lnTo>
                    <a:pt x="229032" y="604490"/>
                  </a:lnTo>
                  <a:lnTo>
                    <a:pt x="114516" y="719006"/>
                  </a:lnTo>
                  <a:close/>
                </a:path>
              </a:pathLst>
            </a:custGeom>
            <a:solidFill>
              <a:srgbClr val="C1988D"/>
            </a:solidFill>
          </p:spPr>
          <p:txBody>
            <a:bodyPr wrap="square" lIns="0" tIns="0" rIns="0" bIns="0" rtlCol="0"/>
            <a:lstStyle/>
            <a:p>
              <a:endParaRPr/>
            </a:p>
          </p:txBody>
        </p:sp>
        <p:sp>
          <p:nvSpPr>
            <p:cNvPr id="16" name="object 16"/>
            <p:cNvSpPr/>
            <p:nvPr/>
          </p:nvSpPr>
          <p:spPr>
            <a:xfrm>
              <a:off x="5499392" y="2055633"/>
              <a:ext cx="229235" cy="719455"/>
            </a:xfrm>
            <a:custGeom>
              <a:avLst/>
              <a:gdLst/>
              <a:ahLst/>
              <a:cxnLst/>
              <a:rect l="l" t="t" r="r" b="b"/>
              <a:pathLst>
                <a:path w="229235" h="719455">
                  <a:moveTo>
                    <a:pt x="0" y="604490"/>
                  </a:moveTo>
                  <a:lnTo>
                    <a:pt x="57258" y="604490"/>
                  </a:lnTo>
                  <a:lnTo>
                    <a:pt x="57258" y="0"/>
                  </a:lnTo>
                  <a:lnTo>
                    <a:pt x="171774" y="0"/>
                  </a:lnTo>
                  <a:lnTo>
                    <a:pt x="171774" y="604490"/>
                  </a:lnTo>
                  <a:lnTo>
                    <a:pt x="229032" y="604490"/>
                  </a:lnTo>
                  <a:lnTo>
                    <a:pt x="114516" y="719006"/>
                  </a:lnTo>
                  <a:lnTo>
                    <a:pt x="0" y="604490"/>
                  </a:lnTo>
                  <a:close/>
                </a:path>
              </a:pathLst>
            </a:custGeom>
            <a:ln w="12699">
              <a:solidFill>
                <a:srgbClr val="8D6E66"/>
              </a:solidFill>
            </a:ln>
          </p:spPr>
          <p:txBody>
            <a:bodyPr wrap="square" lIns="0" tIns="0" rIns="0" bIns="0" rtlCol="0"/>
            <a:lstStyle/>
            <a:p>
              <a:endParaRPr/>
            </a:p>
          </p:txBody>
        </p:sp>
      </p:grpSp>
      <p:grpSp>
        <p:nvGrpSpPr>
          <p:cNvPr id="17" name="object 17"/>
          <p:cNvGrpSpPr/>
          <p:nvPr/>
        </p:nvGrpSpPr>
        <p:grpSpPr>
          <a:xfrm>
            <a:off x="5493042" y="3412470"/>
            <a:ext cx="241935" cy="2707005"/>
            <a:chOff x="5493042" y="3412470"/>
            <a:chExt cx="241935" cy="2707005"/>
          </a:xfrm>
        </p:grpSpPr>
        <p:sp>
          <p:nvSpPr>
            <p:cNvPr id="18" name="object 18"/>
            <p:cNvSpPr/>
            <p:nvPr/>
          </p:nvSpPr>
          <p:spPr>
            <a:xfrm>
              <a:off x="5499392" y="3418820"/>
              <a:ext cx="229235" cy="719455"/>
            </a:xfrm>
            <a:custGeom>
              <a:avLst/>
              <a:gdLst/>
              <a:ahLst/>
              <a:cxnLst/>
              <a:rect l="l" t="t" r="r" b="b"/>
              <a:pathLst>
                <a:path w="229235" h="719454">
                  <a:moveTo>
                    <a:pt x="114516" y="719006"/>
                  </a:moveTo>
                  <a:lnTo>
                    <a:pt x="0" y="604490"/>
                  </a:lnTo>
                  <a:lnTo>
                    <a:pt x="57258" y="604490"/>
                  </a:lnTo>
                  <a:lnTo>
                    <a:pt x="57258" y="0"/>
                  </a:lnTo>
                  <a:lnTo>
                    <a:pt x="171774" y="0"/>
                  </a:lnTo>
                  <a:lnTo>
                    <a:pt x="171774" y="604490"/>
                  </a:lnTo>
                  <a:lnTo>
                    <a:pt x="229032" y="604490"/>
                  </a:lnTo>
                  <a:lnTo>
                    <a:pt x="114516" y="719006"/>
                  </a:lnTo>
                  <a:close/>
                </a:path>
              </a:pathLst>
            </a:custGeom>
            <a:solidFill>
              <a:srgbClr val="C1988D"/>
            </a:solidFill>
          </p:spPr>
          <p:txBody>
            <a:bodyPr wrap="square" lIns="0" tIns="0" rIns="0" bIns="0" rtlCol="0"/>
            <a:lstStyle/>
            <a:p>
              <a:endParaRPr/>
            </a:p>
          </p:txBody>
        </p:sp>
        <p:sp>
          <p:nvSpPr>
            <p:cNvPr id="19" name="object 19"/>
            <p:cNvSpPr/>
            <p:nvPr/>
          </p:nvSpPr>
          <p:spPr>
            <a:xfrm>
              <a:off x="5499392" y="3418820"/>
              <a:ext cx="229235" cy="719455"/>
            </a:xfrm>
            <a:custGeom>
              <a:avLst/>
              <a:gdLst/>
              <a:ahLst/>
              <a:cxnLst/>
              <a:rect l="l" t="t" r="r" b="b"/>
              <a:pathLst>
                <a:path w="229235" h="719454">
                  <a:moveTo>
                    <a:pt x="0" y="604490"/>
                  </a:moveTo>
                  <a:lnTo>
                    <a:pt x="57258" y="604490"/>
                  </a:lnTo>
                  <a:lnTo>
                    <a:pt x="57258" y="0"/>
                  </a:lnTo>
                  <a:lnTo>
                    <a:pt x="171774" y="0"/>
                  </a:lnTo>
                  <a:lnTo>
                    <a:pt x="171774" y="604490"/>
                  </a:lnTo>
                  <a:lnTo>
                    <a:pt x="229032" y="604490"/>
                  </a:lnTo>
                  <a:lnTo>
                    <a:pt x="114516" y="719006"/>
                  </a:lnTo>
                  <a:lnTo>
                    <a:pt x="0" y="604490"/>
                  </a:lnTo>
                  <a:close/>
                </a:path>
              </a:pathLst>
            </a:custGeom>
            <a:ln w="12699">
              <a:solidFill>
                <a:srgbClr val="8D6E66"/>
              </a:solidFill>
            </a:ln>
          </p:spPr>
          <p:txBody>
            <a:bodyPr wrap="square" lIns="0" tIns="0" rIns="0" bIns="0" rtlCol="0"/>
            <a:lstStyle/>
            <a:p>
              <a:endParaRPr/>
            </a:p>
          </p:txBody>
        </p:sp>
        <p:sp>
          <p:nvSpPr>
            <p:cNvPr id="20" name="object 20"/>
            <p:cNvSpPr/>
            <p:nvPr/>
          </p:nvSpPr>
          <p:spPr>
            <a:xfrm>
              <a:off x="5522582" y="5631153"/>
              <a:ext cx="182880" cy="481965"/>
            </a:xfrm>
            <a:custGeom>
              <a:avLst/>
              <a:gdLst/>
              <a:ahLst/>
              <a:cxnLst/>
              <a:rect l="l" t="t" r="r" b="b"/>
              <a:pathLst>
                <a:path w="182879" h="481964">
                  <a:moveTo>
                    <a:pt x="91324" y="481598"/>
                  </a:moveTo>
                  <a:lnTo>
                    <a:pt x="0" y="390273"/>
                  </a:lnTo>
                  <a:lnTo>
                    <a:pt x="45662" y="390273"/>
                  </a:lnTo>
                  <a:lnTo>
                    <a:pt x="45662" y="0"/>
                  </a:lnTo>
                  <a:lnTo>
                    <a:pt x="136987" y="0"/>
                  </a:lnTo>
                  <a:lnTo>
                    <a:pt x="136987" y="390273"/>
                  </a:lnTo>
                  <a:lnTo>
                    <a:pt x="182649" y="390273"/>
                  </a:lnTo>
                  <a:lnTo>
                    <a:pt x="91324" y="481598"/>
                  </a:lnTo>
                  <a:close/>
                </a:path>
              </a:pathLst>
            </a:custGeom>
            <a:solidFill>
              <a:srgbClr val="C1988D"/>
            </a:solidFill>
          </p:spPr>
          <p:txBody>
            <a:bodyPr wrap="square" lIns="0" tIns="0" rIns="0" bIns="0" rtlCol="0"/>
            <a:lstStyle/>
            <a:p>
              <a:endParaRPr/>
            </a:p>
          </p:txBody>
        </p:sp>
        <p:sp>
          <p:nvSpPr>
            <p:cNvPr id="21" name="object 21"/>
            <p:cNvSpPr/>
            <p:nvPr/>
          </p:nvSpPr>
          <p:spPr>
            <a:xfrm>
              <a:off x="5522582" y="5631153"/>
              <a:ext cx="182880" cy="481965"/>
            </a:xfrm>
            <a:custGeom>
              <a:avLst/>
              <a:gdLst/>
              <a:ahLst/>
              <a:cxnLst/>
              <a:rect l="l" t="t" r="r" b="b"/>
              <a:pathLst>
                <a:path w="182879" h="481964">
                  <a:moveTo>
                    <a:pt x="0" y="390273"/>
                  </a:moveTo>
                  <a:lnTo>
                    <a:pt x="45662" y="390273"/>
                  </a:lnTo>
                  <a:lnTo>
                    <a:pt x="45662" y="0"/>
                  </a:lnTo>
                  <a:lnTo>
                    <a:pt x="136987" y="0"/>
                  </a:lnTo>
                  <a:lnTo>
                    <a:pt x="136987" y="390273"/>
                  </a:lnTo>
                  <a:lnTo>
                    <a:pt x="182649" y="390273"/>
                  </a:lnTo>
                  <a:lnTo>
                    <a:pt x="91324" y="481598"/>
                  </a:lnTo>
                  <a:lnTo>
                    <a:pt x="0" y="390273"/>
                  </a:lnTo>
                  <a:close/>
                </a:path>
              </a:pathLst>
            </a:custGeom>
            <a:ln w="12699">
              <a:solidFill>
                <a:srgbClr val="8D6E66"/>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86843"/>
            <a:ext cx="11125200" cy="507831"/>
          </a:xfrm>
          <a:prstGeom prst="rect">
            <a:avLst/>
          </a:prstGeom>
        </p:spPr>
        <p:txBody>
          <a:bodyPr vert="horz" wrap="square" lIns="0" tIns="15240" rIns="0" bIns="0" rtlCol="0">
            <a:spAutoFit/>
          </a:bodyPr>
          <a:lstStyle/>
          <a:p>
            <a:pPr marL="3148965" algn="l">
              <a:lnSpc>
                <a:spcPct val="100000"/>
              </a:lnSpc>
              <a:spcBef>
                <a:spcPts val="120"/>
              </a:spcBef>
            </a:pPr>
            <a:r>
              <a:rPr lang="en-IN" sz="3200" b="0" spc="-10" dirty="0"/>
              <a:t>Custom Model Summary</a:t>
            </a:r>
            <a:endParaRPr sz="3200" b="0" spc="-10" dirty="0"/>
          </a:p>
        </p:txBody>
      </p:sp>
      <p:sp>
        <p:nvSpPr>
          <p:cNvPr id="3" name="object 3"/>
          <p:cNvSpPr txBox="1"/>
          <p:nvPr/>
        </p:nvSpPr>
        <p:spPr>
          <a:xfrm>
            <a:off x="923924" y="1789519"/>
            <a:ext cx="6543675" cy="3251531"/>
          </a:xfrm>
          <a:prstGeom prst="rect">
            <a:avLst/>
          </a:prstGeom>
        </p:spPr>
        <p:txBody>
          <a:bodyPr vert="horz" wrap="square" lIns="0" tIns="17145" rIns="0" bIns="0" rtlCol="0">
            <a:spAutoFit/>
          </a:bodyPr>
          <a:lstStyle/>
          <a:p>
            <a:pPr>
              <a:lnSpc>
                <a:spcPct val="100000"/>
              </a:lnSpc>
              <a:spcBef>
                <a:spcPts val="135"/>
              </a:spcBef>
            </a:pPr>
            <a:r>
              <a:rPr sz="1400" b="1" dirty="0">
                <a:solidFill>
                  <a:srgbClr val="212121"/>
                </a:solidFill>
                <a:latin typeface="Times New Roman"/>
                <a:cs typeface="Times New Roman"/>
              </a:rPr>
              <a:t>Custom</a:t>
            </a:r>
            <a:r>
              <a:rPr sz="1400" b="1" spc="75" dirty="0">
                <a:solidFill>
                  <a:srgbClr val="212121"/>
                </a:solidFill>
                <a:latin typeface="Times New Roman"/>
                <a:cs typeface="Times New Roman"/>
              </a:rPr>
              <a:t> </a:t>
            </a:r>
            <a:r>
              <a:rPr sz="1400" b="1" dirty="0">
                <a:solidFill>
                  <a:srgbClr val="212121"/>
                </a:solidFill>
                <a:latin typeface="Times New Roman"/>
                <a:cs typeface="Times New Roman"/>
              </a:rPr>
              <a:t>Object</a:t>
            </a:r>
            <a:r>
              <a:rPr sz="1400" b="1" spc="80" dirty="0">
                <a:solidFill>
                  <a:srgbClr val="212121"/>
                </a:solidFill>
                <a:latin typeface="Times New Roman"/>
                <a:cs typeface="Times New Roman"/>
              </a:rPr>
              <a:t> </a:t>
            </a:r>
            <a:r>
              <a:rPr sz="1400" b="1" dirty="0">
                <a:solidFill>
                  <a:srgbClr val="212121"/>
                </a:solidFill>
                <a:latin typeface="Times New Roman"/>
                <a:cs typeface="Times New Roman"/>
              </a:rPr>
              <a:t>Detection</a:t>
            </a:r>
            <a:r>
              <a:rPr sz="1400" b="1" spc="80" dirty="0">
                <a:solidFill>
                  <a:srgbClr val="212121"/>
                </a:solidFill>
                <a:latin typeface="Times New Roman"/>
                <a:cs typeface="Times New Roman"/>
              </a:rPr>
              <a:t> </a:t>
            </a:r>
            <a:r>
              <a:rPr sz="1400" b="1" spc="-10" dirty="0">
                <a:solidFill>
                  <a:srgbClr val="212121"/>
                </a:solidFill>
                <a:latin typeface="Times New Roman"/>
                <a:cs typeface="Times New Roman"/>
              </a:rPr>
              <a:t>Model</a:t>
            </a:r>
            <a:r>
              <a:rPr lang="en-IN" sz="1400" b="1" spc="-10" dirty="0">
                <a:solidFill>
                  <a:srgbClr val="212121"/>
                </a:solidFill>
                <a:latin typeface="Times New Roman"/>
                <a:cs typeface="Times New Roman"/>
              </a:rPr>
              <a:t> consists of the following layers:</a:t>
            </a:r>
            <a:endParaRPr sz="1400" b="1" dirty="0">
              <a:latin typeface="Times New Roman"/>
              <a:cs typeface="Times New Roman"/>
            </a:endParaRPr>
          </a:p>
          <a:p>
            <a:pPr marL="90805">
              <a:lnSpc>
                <a:spcPct val="100000"/>
              </a:lnSpc>
              <a:spcBef>
                <a:spcPts val="1075"/>
              </a:spcBef>
            </a:pPr>
            <a:r>
              <a:rPr lang="en-IN" sz="1400" dirty="0">
                <a:solidFill>
                  <a:srgbClr val="212121"/>
                </a:solidFill>
                <a:latin typeface="Times New Roman"/>
                <a:cs typeface="Times New Roman"/>
              </a:rPr>
              <a:t>(conv1):</a:t>
            </a:r>
            <a:r>
              <a:rPr lang="en-IN" sz="1400" spc="90" dirty="0">
                <a:solidFill>
                  <a:srgbClr val="212121"/>
                </a:solidFill>
                <a:latin typeface="Times New Roman"/>
                <a:cs typeface="Times New Roman"/>
              </a:rPr>
              <a:t> </a:t>
            </a:r>
            <a:r>
              <a:rPr lang="en-IN" sz="1400" dirty="0">
                <a:solidFill>
                  <a:srgbClr val="212121"/>
                </a:solidFill>
                <a:latin typeface="Times New Roman"/>
                <a:cs typeface="Times New Roman"/>
              </a:rPr>
              <a:t>Conv2d(3,</a:t>
            </a:r>
            <a:r>
              <a:rPr lang="en-IN" sz="1400" spc="90" dirty="0">
                <a:solidFill>
                  <a:srgbClr val="212121"/>
                </a:solidFill>
                <a:latin typeface="Times New Roman"/>
                <a:cs typeface="Times New Roman"/>
              </a:rPr>
              <a:t> </a:t>
            </a:r>
            <a:r>
              <a:rPr lang="en-IN" sz="1400" dirty="0">
                <a:solidFill>
                  <a:srgbClr val="212121"/>
                </a:solidFill>
                <a:latin typeface="Times New Roman"/>
                <a:cs typeface="Times New Roman"/>
              </a:rPr>
              <a:t>32,</a:t>
            </a:r>
            <a:r>
              <a:rPr lang="en-IN" sz="1400" spc="90" dirty="0">
                <a:solidFill>
                  <a:srgbClr val="212121"/>
                </a:solidFill>
                <a:latin typeface="Times New Roman"/>
                <a:cs typeface="Times New Roman"/>
              </a:rPr>
              <a:t> </a:t>
            </a:r>
            <a:r>
              <a:rPr lang="en-IN" sz="1400" dirty="0" err="1">
                <a:solidFill>
                  <a:srgbClr val="212121"/>
                </a:solidFill>
                <a:latin typeface="Times New Roman"/>
                <a:cs typeface="Times New Roman"/>
              </a:rPr>
              <a:t>kernel_size</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3),</a:t>
            </a:r>
            <a:r>
              <a:rPr lang="en-IN" sz="1400" spc="90" dirty="0">
                <a:solidFill>
                  <a:srgbClr val="212121"/>
                </a:solidFill>
                <a:latin typeface="Times New Roman"/>
                <a:cs typeface="Times New Roman"/>
              </a:rPr>
              <a:t> </a:t>
            </a:r>
            <a:r>
              <a:rPr lang="en-IN" sz="1400" dirty="0">
                <a:solidFill>
                  <a:srgbClr val="212121"/>
                </a:solidFill>
                <a:latin typeface="Times New Roman"/>
                <a:cs typeface="Times New Roman"/>
              </a:rPr>
              <a:t>stride=(1,</a:t>
            </a:r>
            <a:r>
              <a:rPr lang="en-IN" sz="1400" spc="90" dirty="0">
                <a:solidFill>
                  <a:srgbClr val="212121"/>
                </a:solidFill>
                <a:latin typeface="Times New Roman"/>
                <a:cs typeface="Times New Roman"/>
              </a:rPr>
              <a:t> </a:t>
            </a:r>
            <a:r>
              <a:rPr lang="en-IN" sz="1400" dirty="0">
                <a:solidFill>
                  <a:srgbClr val="212121"/>
                </a:solidFill>
                <a:latin typeface="Times New Roman"/>
                <a:cs typeface="Times New Roman"/>
              </a:rPr>
              <a:t>1),</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padding=(1,</a:t>
            </a:r>
            <a:r>
              <a:rPr lang="en-IN" sz="1400" spc="90" dirty="0">
                <a:solidFill>
                  <a:srgbClr val="212121"/>
                </a:solidFill>
                <a:latin typeface="Times New Roman"/>
                <a:cs typeface="Times New Roman"/>
              </a:rPr>
              <a:t> </a:t>
            </a:r>
            <a:r>
              <a:rPr lang="en-IN" sz="1400" spc="-25" dirty="0">
                <a:solidFill>
                  <a:srgbClr val="212121"/>
                </a:solidFill>
                <a:latin typeface="Times New Roman"/>
                <a:cs typeface="Times New Roman"/>
              </a:rPr>
              <a:t>1))</a:t>
            </a:r>
            <a:endParaRPr lang="en-IN" sz="1400" dirty="0">
              <a:latin typeface="Times New Roman"/>
              <a:cs typeface="Times New Roman"/>
            </a:endParaRPr>
          </a:p>
          <a:p>
            <a:pPr marL="90805">
              <a:lnSpc>
                <a:spcPct val="100000"/>
              </a:lnSpc>
              <a:spcBef>
                <a:spcPts val="1075"/>
              </a:spcBef>
            </a:pPr>
            <a:r>
              <a:rPr lang="en-IN" sz="1400" dirty="0">
                <a:solidFill>
                  <a:srgbClr val="212121"/>
                </a:solidFill>
                <a:latin typeface="Times New Roman"/>
                <a:cs typeface="Times New Roman"/>
              </a:rPr>
              <a:t>(conv2):</a:t>
            </a:r>
            <a:r>
              <a:rPr lang="en-IN" sz="1400" spc="90" dirty="0">
                <a:solidFill>
                  <a:srgbClr val="212121"/>
                </a:solidFill>
                <a:latin typeface="Times New Roman"/>
                <a:cs typeface="Times New Roman"/>
              </a:rPr>
              <a:t> </a:t>
            </a:r>
            <a:r>
              <a:rPr lang="en-IN" sz="1400" dirty="0">
                <a:solidFill>
                  <a:srgbClr val="212121"/>
                </a:solidFill>
                <a:latin typeface="Times New Roman"/>
                <a:cs typeface="Times New Roman"/>
              </a:rPr>
              <a:t>Conv2d(32,</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64,</a:t>
            </a:r>
            <a:r>
              <a:rPr lang="en-IN" sz="1400" spc="90" dirty="0">
                <a:solidFill>
                  <a:srgbClr val="212121"/>
                </a:solidFill>
                <a:latin typeface="Times New Roman"/>
                <a:cs typeface="Times New Roman"/>
              </a:rPr>
              <a:t> </a:t>
            </a:r>
            <a:r>
              <a:rPr lang="en-IN" sz="1400" dirty="0" err="1">
                <a:solidFill>
                  <a:srgbClr val="212121"/>
                </a:solidFill>
                <a:latin typeface="Times New Roman"/>
                <a:cs typeface="Times New Roman"/>
              </a:rPr>
              <a:t>kernel_size</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stride=(1,</a:t>
            </a:r>
            <a:r>
              <a:rPr lang="en-IN" sz="1400" spc="90" dirty="0">
                <a:solidFill>
                  <a:srgbClr val="212121"/>
                </a:solidFill>
                <a:latin typeface="Times New Roman"/>
                <a:cs typeface="Times New Roman"/>
              </a:rPr>
              <a:t> </a:t>
            </a:r>
            <a:r>
              <a:rPr lang="en-IN" sz="1400" dirty="0">
                <a:solidFill>
                  <a:srgbClr val="212121"/>
                </a:solidFill>
                <a:latin typeface="Times New Roman"/>
                <a:cs typeface="Times New Roman"/>
              </a:rPr>
              <a:t>1),</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padding=(1,</a:t>
            </a:r>
            <a:r>
              <a:rPr lang="en-IN" sz="1400" spc="95" dirty="0">
                <a:solidFill>
                  <a:srgbClr val="212121"/>
                </a:solidFill>
                <a:latin typeface="Times New Roman"/>
                <a:cs typeface="Times New Roman"/>
              </a:rPr>
              <a:t> </a:t>
            </a:r>
            <a:r>
              <a:rPr lang="en-IN" sz="1400" spc="-25" dirty="0">
                <a:solidFill>
                  <a:srgbClr val="212121"/>
                </a:solidFill>
                <a:latin typeface="Times New Roman"/>
                <a:cs typeface="Times New Roman"/>
              </a:rPr>
              <a:t>1))</a:t>
            </a:r>
            <a:endParaRPr lang="en-IN" sz="1400" dirty="0">
              <a:latin typeface="Times New Roman"/>
              <a:cs typeface="Times New Roman"/>
            </a:endParaRPr>
          </a:p>
          <a:p>
            <a:pPr marL="90805">
              <a:lnSpc>
                <a:spcPct val="100000"/>
              </a:lnSpc>
              <a:spcBef>
                <a:spcPts val="1075"/>
              </a:spcBef>
            </a:pPr>
            <a:r>
              <a:rPr lang="en-IN" sz="1400" dirty="0">
                <a:solidFill>
                  <a:srgbClr val="212121"/>
                </a:solidFill>
                <a:latin typeface="Times New Roman"/>
                <a:cs typeface="Times New Roman"/>
              </a:rPr>
              <a:t>(conv3):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Conv2d(64,</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128,</a:t>
            </a:r>
            <a:r>
              <a:rPr lang="en-IN" sz="1400" spc="95" dirty="0">
                <a:solidFill>
                  <a:srgbClr val="212121"/>
                </a:solidFill>
                <a:latin typeface="Times New Roman"/>
                <a:cs typeface="Times New Roman"/>
              </a:rPr>
              <a:t> </a:t>
            </a:r>
            <a:r>
              <a:rPr lang="en-IN" sz="1400" dirty="0" err="1">
                <a:solidFill>
                  <a:srgbClr val="212121"/>
                </a:solidFill>
                <a:latin typeface="Times New Roman"/>
                <a:cs typeface="Times New Roman"/>
              </a:rPr>
              <a:t>kernel_size</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stride=(1,</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1),</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padding=(1,</a:t>
            </a:r>
            <a:r>
              <a:rPr lang="en-IN" sz="1400" spc="95" dirty="0">
                <a:solidFill>
                  <a:srgbClr val="212121"/>
                </a:solidFill>
                <a:latin typeface="Times New Roman"/>
                <a:cs typeface="Times New Roman"/>
              </a:rPr>
              <a:t> </a:t>
            </a:r>
            <a:r>
              <a:rPr lang="en-IN" sz="1400" spc="-25" dirty="0">
                <a:solidFill>
                  <a:srgbClr val="212121"/>
                </a:solidFill>
                <a:latin typeface="Times New Roman"/>
                <a:cs typeface="Times New Roman"/>
              </a:rPr>
              <a:t>1))</a:t>
            </a:r>
            <a:endParaRPr lang="en-IN" sz="1400" dirty="0">
              <a:latin typeface="Times New Roman"/>
              <a:cs typeface="Times New Roman"/>
            </a:endParaRPr>
          </a:p>
          <a:p>
            <a:pPr marL="90805">
              <a:lnSpc>
                <a:spcPct val="100000"/>
              </a:lnSpc>
              <a:spcBef>
                <a:spcPts val="1075"/>
              </a:spcBef>
            </a:pPr>
            <a:r>
              <a:rPr lang="en-IN" sz="1400" dirty="0">
                <a:solidFill>
                  <a:srgbClr val="212121"/>
                </a:solidFill>
                <a:latin typeface="Times New Roman"/>
                <a:cs typeface="Times New Roman"/>
              </a:rPr>
              <a:t>(conv4):</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Conv2d(128,</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256,</a:t>
            </a:r>
            <a:r>
              <a:rPr lang="en-IN" sz="1400" spc="100" dirty="0">
                <a:solidFill>
                  <a:srgbClr val="212121"/>
                </a:solidFill>
                <a:latin typeface="Times New Roman"/>
                <a:cs typeface="Times New Roman"/>
              </a:rPr>
              <a:t> </a:t>
            </a:r>
            <a:r>
              <a:rPr lang="en-IN" sz="1400" dirty="0" err="1">
                <a:solidFill>
                  <a:srgbClr val="212121"/>
                </a:solidFill>
                <a:latin typeface="Times New Roman"/>
                <a:cs typeface="Times New Roman"/>
              </a:rPr>
              <a:t>kernel_size</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3),</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stride=(1,</a:t>
            </a:r>
            <a:r>
              <a:rPr lang="en-IN" sz="1400" spc="100" dirty="0">
                <a:solidFill>
                  <a:srgbClr val="212121"/>
                </a:solidFill>
                <a:latin typeface="Times New Roman"/>
                <a:cs typeface="Times New Roman"/>
              </a:rPr>
              <a:t> </a:t>
            </a:r>
            <a:r>
              <a:rPr lang="en-IN" sz="1400" dirty="0">
                <a:solidFill>
                  <a:srgbClr val="212121"/>
                </a:solidFill>
                <a:latin typeface="Times New Roman"/>
                <a:cs typeface="Times New Roman"/>
              </a:rPr>
              <a:t>1),</a:t>
            </a:r>
            <a:r>
              <a:rPr lang="en-IN" sz="1400" spc="95" dirty="0">
                <a:solidFill>
                  <a:srgbClr val="212121"/>
                </a:solidFill>
                <a:latin typeface="Times New Roman"/>
                <a:cs typeface="Times New Roman"/>
              </a:rPr>
              <a:t> </a:t>
            </a:r>
            <a:r>
              <a:rPr lang="en-IN" sz="1400" dirty="0">
                <a:solidFill>
                  <a:srgbClr val="212121"/>
                </a:solidFill>
                <a:latin typeface="Times New Roman"/>
                <a:cs typeface="Times New Roman"/>
              </a:rPr>
              <a:t>padding=(1,</a:t>
            </a:r>
            <a:r>
              <a:rPr lang="en-IN" sz="1400" spc="95" dirty="0">
                <a:solidFill>
                  <a:srgbClr val="212121"/>
                </a:solidFill>
                <a:latin typeface="Times New Roman"/>
                <a:cs typeface="Times New Roman"/>
              </a:rPr>
              <a:t> </a:t>
            </a:r>
            <a:r>
              <a:rPr lang="en-IN" sz="1400" spc="-25" dirty="0">
                <a:solidFill>
                  <a:srgbClr val="212121"/>
                </a:solidFill>
                <a:latin typeface="Times New Roman"/>
                <a:cs typeface="Times New Roman"/>
              </a:rPr>
              <a:t>1))</a:t>
            </a:r>
            <a:endParaRPr lang="en-IN" sz="1400" dirty="0">
              <a:latin typeface="Times New Roman"/>
              <a:cs typeface="Times New Roman"/>
            </a:endParaRPr>
          </a:p>
          <a:p>
            <a:pPr marL="90805">
              <a:lnSpc>
                <a:spcPct val="164000"/>
              </a:lnSpc>
            </a:pPr>
            <a:r>
              <a:rPr lang="en-IN" sz="1400" dirty="0">
                <a:solidFill>
                  <a:srgbClr val="212121"/>
                </a:solidFill>
                <a:latin typeface="Times New Roman"/>
                <a:cs typeface="Times New Roman"/>
              </a:rPr>
              <a:t>(pool):</a:t>
            </a:r>
            <a:r>
              <a:rPr lang="en-IN" sz="1400" spc="140" dirty="0">
                <a:solidFill>
                  <a:srgbClr val="212121"/>
                </a:solidFill>
                <a:latin typeface="Times New Roman"/>
                <a:cs typeface="Times New Roman"/>
              </a:rPr>
              <a:t> </a:t>
            </a:r>
            <a:r>
              <a:rPr lang="en-IN" sz="1400" dirty="0">
                <a:solidFill>
                  <a:srgbClr val="212121"/>
                </a:solidFill>
                <a:latin typeface="Times New Roman"/>
                <a:cs typeface="Times New Roman"/>
              </a:rPr>
              <a:t>MaxPool2d(</a:t>
            </a:r>
            <a:r>
              <a:rPr lang="en-IN" sz="1400" dirty="0" err="1">
                <a:solidFill>
                  <a:srgbClr val="212121"/>
                </a:solidFill>
                <a:latin typeface="Times New Roman"/>
                <a:cs typeface="Times New Roman"/>
              </a:rPr>
              <a:t>kernel_size</a:t>
            </a:r>
            <a:r>
              <a:rPr lang="en-IN" sz="1400" dirty="0">
                <a:solidFill>
                  <a:srgbClr val="212121"/>
                </a:solidFill>
                <a:latin typeface="Times New Roman"/>
                <a:cs typeface="Times New Roman"/>
              </a:rPr>
              <a:t>=2,</a:t>
            </a:r>
            <a:r>
              <a:rPr lang="en-IN" sz="1400" spc="145" dirty="0">
                <a:solidFill>
                  <a:srgbClr val="212121"/>
                </a:solidFill>
                <a:latin typeface="Times New Roman"/>
                <a:cs typeface="Times New Roman"/>
              </a:rPr>
              <a:t> </a:t>
            </a:r>
            <a:r>
              <a:rPr lang="en-IN" sz="1400" dirty="0">
                <a:solidFill>
                  <a:srgbClr val="212121"/>
                </a:solidFill>
                <a:latin typeface="Times New Roman"/>
                <a:cs typeface="Times New Roman"/>
              </a:rPr>
              <a:t>stride=2,</a:t>
            </a:r>
            <a:r>
              <a:rPr lang="en-IN" sz="1400" spc="145" dirty="0">
                <a:solidFill>
                  <a:srgbClr val="212121"/>
                </a:solidFill>
                <a:latin typeface="Times New Roman"/>
                <a:cs typeface="Times New Roman"/>
              </a:rPr>
              <a:t> </a:t>
            </a:r>
            <a:r>
              <a:rPr lang="en-IN" sz="1400" dirty="0">
                <a:solidFill>
                  <a:srgbClr val="212121"/>
                </a:solidFill>
                <a:latin typeface="Times New Roman"/>
                <a:cs typeface="Times New Roman"/>
              </a:rPr>
              <a:t>padding=0,</a:t>
            </a:r>
            <a:r>
              <a:rPr lang="en-IN" sz="1400" spc="145" dirty="0">
                <a:solidFill>
                  <a:srgbClr val="212121"/>
                </a:solidFill>
                <a:latin typeface="Times New Roman"/>
                <a:cs typeface="Times New Roman"/>
              </a:rPr>
              <a:t> </a:t>
            </a:r>
            <a:r>
              <a:rPr lang="en-IN" sz="1400" dirty="0">
                <a:solidFill>
                  <a:srgbClr val="212121"/>
                </a:solidFill>
                <a:latin typeface="Times New Roman"/>
                <a:cs typeface="Times New Roman"/>
              </a:rPr>
              <a:t>dilation=1,</a:t>
            </a:r>
            <a:r>
              <a:rPr lang="en-IN" sz="1400" spc="145" dirty="0">
                <a:solidFill>
                  <a:srgbClr val="212121"/>
                </a:solidFill>
                <a:latin typeface="Times New Roman"/>
                <a:cs typeface="Times New Roman"/>
              </a:rPr>
              <a:t> </a:t>
            </a:r>
            <a:r>
              <a:rPr lang="en-IN" sz="1400" spc="-10" dirty="0" err="1">
                <a:solidFill>
                  <a:srgbClr val="212121"/>
                </a:solidFill>
                <a:latin typeface="Times New Roman"/>
                <a:cs typeface="Times New Roman"/>
              </a:rPr>
              <a:t>ceil_mode</a:t>
            </a:r>
            <a:r>
              <a:rPr lang="en-IN" sz="1400" spc="-10" dirty="0">
                <a:solidFill>
                  <a:srgbClr val="212121"/>
                </a:solidFill>
                <a:latin typeface="Times New Roman"/>
                <a:cs typeface="Times New Roman"/>
              </a:rPr>
              <a:t>=False) </a:t>
            </a:r>
            <a:r>
              <a:rPr lang="en-IN" sz="1400" dirty="0">
                <a:solidFill>
                  <a:srgbClr val="212121"/>
                </a:solidFill>
                <a:latin typeface="Times New Roman"/>
                <a:cs typeface="Times New Roman"/>
              </a:rPr>
              <a:t>(fc1):</a:t>
            </a:r>
            <a:r>
              <a:rPr lang="en-IN" sz="1400" spc="185" dirty="0">
                <a:solidFill>
                  <a:srgbClr val="212121"/>
                </a:solidFill>
                <a:latin typeface="Times New Roman"/>
                <a:cs typeface="Times New Roman"/>
              </a:rPr>
              <a:t> </a:t>
            </a:r>
            <a:r>
              <a:rPr lang="en-IN" sz="1400" dirty="0">
                <a:solidFill>
                  <a:srgbClr val="212121"/>
                </a:solidFill>
                <a:latin typeface="Times New Roman"/>
                <a:cs typeface="Times New Roman"/>
              </a:rPr>
              <a:t>Linear(</a:t>
            </a:r>
            <a:r>
              <a:rPr lang="en-IN" sz="1400" dirty="0" err="1">
                <a:solidFill>
                  <a:srgbClr val="212121"/>
                </a:solidFill>
                <a:latin typeface="Times New Roman"/>
                <a:cs typeface="Times New Roman"/>
              </a:rPr>
              <a:t>in_features</a:t>
            </a:r>
            <a:r>
              <a:rPr lang="en-IN" sz="1400" dirty="0">
                <a:solidFill>
                  <a:srgbClr val="212121"/>
                </a:solidFill>
                <a:latin typeface="Times New Roman"/>
                <a:cs typeface="Times New Roman"/>
              </a:rPr>
              <a:t>=200704,</a:t>
            </a:r>
            <a:r>
              <a:rPr lang="en-IN" sz="1400" spc="190" dirty="0">
                <a:solidFill>
                  <a:srgbClr val="212121"/>
                </a:solidFill>
                <a:latin typeface="Times New Roman"/>
                <a:cs typeface="Times New Roman"/>
              </a:rPr>
              <a:t> </a:t>
            </a:r>
            <a:r>
              <a:rPr lang="en-IN" sz="1400" dirty="0" err="1">
                <a:solidFill>
                  <a:srgbClr val="212121"/>
                </a:solidFill>
                <a:latin typeface="Times New Roman"/>
                <a:cs typeface="Times New Roman"/>
              </a:rPr>
              <a:t>out_features</a:t>
            </a:r>
            <a:r>
              <a:rPr lang="en-IN" sz="1400" dirty="0">
                <a:solidFill>
                  <a:srgbClr val="212121"/>
                </a:solidFill>
                <a:latin typeface="Times New Roman"/>
                <a:cs typeface="Times New Roman"/>
              </a:rPr>
              <a:t>=512,</a:t>
            </a:r>
            <a:r>
              <a:rPr lang="en-IN" sz="1400" spc="190" dirty="0">
                <a:solidFill>
                  <a:srgbClr val="212121"/>
                </a:solidFill>
                <a:latin typeface="Times New Roman"/>
                <a:cs typeface="Times New Roman"/>
              </a:rPr>
              <a:t> </a:t>
            </a:r>
            <a:r>
              <a:rPr lang="en-IN" sz="1400" spc="-10" dirty="0">
                <a:solidFill>
                  <a:srgbClr val="212121"/>
                </a:solidFill>
                <a:latin typeface="Times New Roman"/>
                <a:cs typeface="Times New Roman"/>
              </a:rPr>
              <a:t>bias=True)</a:t>
            </a:r>
            <a:endParaRPr lang="en-IN" sz="1400" dirty="0">
              <a:latin typeface="Times New Roman"/>
              <a:cs typeface="Times New Roman"/>
            </a:endParaRPr>
          </a:p>
          <a:p>
            <a:pPr marL="90805" marR="1936750">
              <a:lnSpc>
                <a:spcPct val="164000"/>
              </a:lnSpc>
            </a:pPr>
            <a:r>
              <a:rPr lang="en-IN" sz="1400" dirty="0">
                <a:solidFill>
                  <a:srgbClr val="212121"/>
                </a:solidFill>
                <a:latin typeface="Times New Roman"/>
                <a:cs typeface="Times New Roman"/>
              </a:rPr>
              <a:t>(fc2):</a:t>
            </a:r>
            <a:r>
              <a:rPr lang="en-IN" sz="1400" spc="170" dirty="0">
                <a:solidFill>
                  <a:srgbClr val="212121"/>
                </a:solidFill>
                <a:latin typeface="Times New Roman"/>
                <a:cs typeface="Times New Roman"/>
              </a:rPr>
              <a:t> </a:t>
            </a:r>
            <a:r>
              <a:rPr lang="en-IN" sz="1400" dirty="0">
                <a:solidFill>
                  <a:srgbClr val="212121"/>
                </a:solidFill>
                <a:latin typeface="Times New Roman"/>
                <a:cs typeface="Times New Roman"/>
              </a:rPr>
              <a:t>Linear(</a:t>
            </a:r>
            <a:r>
              <a:rPr lang="en-IN" sz="1400" dirty="0" err="1">
                <a:solidFill>
                  <a:srgbClr val="212121"/>
                </a:solidFill>
                <a:latin typeface="Times New Roman"/>
                <a:cs typeface="Times New Roman"/>
              </a:rPr>
              <a:t>in_features</a:t>
            </a:r>
            <a:r>
              <a:rPr lang="en-IN" sz="1400" dirty="0">
                <a:solidFill>
                  <a:srgbClr val="212121"/>
                </a:solidFill>
                <a:latin typeface="Times New Roman"/>
                <a:cs typeface="Times New Roman"/>
              </a:rPr>
              <a:t>=512,</a:t>
            </a:r>
            <a:r>
              <a:rPr lang="en-IN" sz="1400" spc="170" dirty="0">
                <a:solidFill>
                  <a:srgbClr val="212121"/>
                </a:solidFill>
                <a:latin typeface="Times New Roman"/>
                <a:cs typeface="Times New Roman"/>
              </a:rPr>
              <a:t> </a:t>
            </a:r>
            <a:r>
              <a:rPr lang="en-IN" sz="1400" dirty="0" err="1">
                <a:solidFill>
                  <a:srgbClr val="212121"/>
                </a:solidFill>
                <a:latin typeface="Times New Roman"/>
                <a:cs typeface="Times New Roman"/>
              </a:rPr>
              <a:t>out_features</a:t>
            </a:r>
            <a:r>
              <a:rPr lang="en-IN" sz="1400" dirty="0">
                <a:solidFill>
                  <a:srgbClr val="212121"/>
                </a:solidFill>
                <a:latin typeface="Times New Roman"/>
                <a:cs typeface="Times New Roman"/>
              </a:rPr>
              <a:t>=3,</a:t>
            </a:r>
            <a:r>
              <a:rPr lang="en-IN" sz="1400" spc="170" dirty="0">
                <a:solidFill>
                  <a:srgbClr val="212121"/>
                </a:solidFill>
                <a:latin typeface="Times New Roman"/>
                <a:cs typeface="Times New Roman"/>
              </a:rPr>
              <a:t> </a:t>
            </a:r>
            <a:r>
              <a:rPr lang="en-IN" sz="1400" spc="-10" dirty="0">
                <a:solidFill>
                  <a:srgbClr val="212121"/>
                </a:solidFill>
                <a:latin typeface="Times New Roman"/>
                <a:cs typeface="Times New Roman"/>
              </a:rPr>
              <a:t>bias=True) </a:t>
            </a:r>
            <a:r>
              <a:rPr lang="en-IN" sz="1400" dirty="0">
                <a:solidFill>
                  <a:srgbClr val="212121"/>
                </a:solidFill>
                <a:latin typeface="Times New Roman"/>
                <a:cs typeface="Times New Roman"/>
              </a:rPr>
              <a:t>(fc3):</a:t>
            </a:r>
            <a:r>
              <a:rPr lang="en-IN" sz="1400" spc="165" dirty="0">
                <a:solidFill>
                  <a:srgbClr val="212121"/>
                </a:solidFill>
                <a:latin typeface="Times New Roman"/>
                <a:cs typeface="Times New Roman"/>
              </a:rPr>
              <a:t> </a:t>
            </a:r>
            <a:r>
              <a:rPr lang="en-IN" sz="1400" dirty="0">
                <a:solidFill>
                  <a:srgbClr val="212121"/>
                </a:solidFill>
                <a:latin typeface="Times New Roman"/>
                <a:cs typeface="Times New Roman"/>
              </a:rPr>
              <a:t>Linear(</a:t>
            </a:r>
            <a:r>
              <a:rPr lang="en-IN" sz="1400" dirty="0" err="1">
                <a:solidFill>
                  <a:srgbClr val="212121"/>
                </a:solidFill>
                <a:latin typeface="Times New Roman"/>
                <a:cs typeface="Times New Roman"/>
              </a:rPr>
              <a:t>in_features</a:t>
            </a:r>
            <a:r>
              <a:rPr lang="en-IN" sz="1400" dirty="0">
                <a:solidFill>
                  <a:srgbClr val="212121"/>
                </a:solidFill>
                <a:latin typeface="Times New Roman"/>
                <a:cs typeface="Times New Roman"/>
              </a:rPr>
              <a:t>=512,</a:t>
            </a:r>
            <a:r>
              <a:rPr lang="en-IN" sz="1400" spc="165" dirty="0">
                <a:solidFill>
                  <a:srgbClr val="212121"/>
                </a:solidFill>
                <a:latin typeface="Times New Roman"/>
                <a:cs typeface="Times New Roman"/>
              </a:rPr>
              <a:t> </a:t>
            </a:r>
            <a:r>
              <a:rPr lang="en-IN" sz="1400" dirty="0" err="1">
                <a:solidFill>
                  <a:srgbClr val="212121"/>
                </a:solidFill>
                <a:latin typeface="Times New Roman"/>
                <a:cs typeface="Times New Roman"/>
              </a:rPr>
              <a:t>out_features</a:t>
            </a:r>
            <a:r>
              <a:rPr lang="en-IN" sz="1400" dirty="0">
                <a:solidFill>
                  <a:srgbClr val="212121"/>
                </a:solidFill>
                <a:latin typeface="Times New Roman"/>
                <a:cs typeface="Times New Roman"/>
              </a:rPr>
              <a:t>=4,</a:t>
            </a:r>
            <a:r>
              <a:rPr lang="en-IN" sz="1400" spc="165" dirty="0">
                <a:solidFill>
                  <a:srgbClr val="212121"/>
                </a:solidFill>
                <a:latin typeface="Times New Roman"/>
                <a:cs typeface="Times New Roman"/>
              </a:rPr>
              <a:t> </a:t>
            </a:r>
            <a:r>
              <a:rPr lang="en-IN" sz="1400" spc="-10" dirty="0">
                <a:solidFill>
                  <a:srgbClr val="212121"/>
                </a:solidFill>
                <a:latin typeface="Times New Roman"/>
                <a:cs typeface="Times New Roman"/>
              </a:rPr>
              <a:t>bias=True)</a:t>
            </a:r>
            <a:endParaRPr lang="en-IN" sz="1400" dirty="0">
              <a:latin typeface="Times New Roman"/>
              <a:cs typeface="Times New Roman"/>
            </a:endParaRPr>
          </a:p>
          <a:p>
            <a:pPr>
              <a:lnSpc>
                <a:spcPts val="1380"/>
              </a:lnSpc>
            </a:pPr>
            <a:endParaRPr sz="1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486842"/>
            <a:ext cx="6251575" cy="509114"/>
          </a:xfrm>
          <a:prstGeom prst="rect">
            <a:avLst/>
          </a:prstGeom>
        </p:spPr>
        <p:txBody>
          <a:bodyPr vert="horz" wrap="square" lIns="0" tIns="16510" rIns="0" bIns="0" rtlCol="0">
            <a:spAutoFit/>
          </a:bodyPr>
          <a:lstStyle/>
          <a:p>
            <a:pPr marL="12700">
              <a:lnSpc>
                <a:spcPct val="100000"/>
              </a:lnSpc>
              <a:spcBef>
                <a:spcPts val="130"/>
              </a:spcBef>
            </a:pPr>
            <a:r>
              <a:rPr sz="3200" b="0" spc="-180" dirty="0">
                <a:solidFill>
                  <a:srgbClr val="87AB81"/>
                </a:solidFill>
                <a:latin typeface="Times New Roman"/>
                <a:cs typeface="Times New Roman"/>
              </a:rPr>
              <a:t>Brief</a:t>
            </a:r>
            <a:r>
              <a:rPr lang="en-IN" sz="3200" b="0" spc="-180" dirty="0">
                <a:solidFill>
                  <a:srgbClr val="87AB81"/>
                </a:solidFill>
                <a:latin typeface="Times New Roman"/>
                <a:cs typeface="Times New Roman"/>
              </a:rPr>
              <a:t> </a:t>
            </a:r>
            <a:r>
              <a:rPr sz="3200" b="0" spc="-215" dirty="0">
                <a:solidFill>
                  <a:srgbClr val="87AB81"/>
                </a:solidFill>
                <a:latin typeface="Times New Roman"/>
                <a:cs typeface="Times New Roman"/>
              </a:rPr>
              <a:t> </a:t>
            </a:r>
            <a:r>
              <a:rPr sz="3200" b="0" spc="-175" dirty="0">
                <a:solidFill>
                  <a:srgbClr val="87AB81"/>
                </a:solidFill>
                <a:latin typeface="Times New Roman"/>
                <a:cs typeface="Times New Roman"/>
              </a:rPr>
              <a:t>Overview</a:t>
            </a:r>
            <a:r>
              <a:rPr sz="3200" b="0" spc="-210" dirty="0">
                <a:solidFill>
                  <a:srgbClr val="87AB81"/>
                </a:solidFill>
                <a:latin typeface="Times New Roman"/>
                <a:cs typeface="Times New Roman"/>
              </a:rPr>
              <a:t> </a:t>
            </a:r>
            <a:r>
              <a:rPr sz="3200" b="0" spc="-20" dirty="0">
                <a:solidFill>
                  <a:srgbClr val="87AB81"/>
                </a:solidFill>
                <a:latin typeface="Times New Roman"/>
                <a:cs typeface="Times New Roman"/>
              </a:rPr>
              <a:t>of</a:t>
            </a:r>
            <a:r>
              <a:rPr sz="3200" b="0" spc="-215" dirty="0">
                <a:solidFill>
                  <a:srgbClr val="87AB81"/>
                </a:solidFill>
                <a:latin typeface="Times New Roman"/>
                <a:cs typeface="Times New Roman"/>
              </a:rPr>
              <a:t> </a:t>
            </a:r>
            <a:r>
              <a:rPr sz="3200" b="0" dirty="0">
                <a:solidFill>
                  <a:srgbClr val="87AB81"/>
                </a:solidFill>
                <a:latin typeface="Times New Roman"/>
                <a:cs typeface="Times New Roman"/>
              </a:rPr>
              <a:t>the</a:t>
            </a:r>
            <a:r>
              <a:rPr sz="3200" b="0" spc="-210" dirty="0">
                <a:solidFill>
                  <a:srgbClr val="87AB81"/>
                </a:solidFill>
                <a:latin typeface="Times New Roman"/>
                <a:cs typeface="Times New Roman"/>
              </a:rPr>
              <a:t> </a:t>
            </a:r>
            <a:r>
              <a:rPr sz="3200" b="0" spc="-25" dirty="0">
                <a:solidFill>
                  <a:srgbClr val="87AB81"/>
                </a:solidFill>
                <a:latin typeface="Times New Roman"/>
                <a:cs typeface="Times New Roman"/>
              </a:rPr>
              <a:t>Model</a:t>
            </a:r>
            <a:endParaRPr sz="3200" dirty="0">
              <a:latin typeface="Times New Roman"/>
              <a:cs typeface="Times New Roman"/>
            </a:endParaRPr>
          </a:p>
        </p:txBody>
      </p:sp>
      <p:sp>
        <p:nvSpPr>
          <p:cNvPr id="3" name="object 3"/>
          <p:cNvSpPr txBox="1"/>
          <p:nvPr/>
        </p:nvSpPr>
        <p:spPr>
          <a:xfrm>
            <a:off x="1143000" y="1447800"/>
            <a:ext cx="10158095" cy="424434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2E3820"/>
                </a:solidFill>
                <a:latin typeface="Times New Roman"/>
                <a:cs typeface="Times New Roman"/>
              </a:rPr>
              <a:t>Convolutional</a:t>
            </a:r>
            <a:r>
              <a:rPr sz="1000" b="1" spc="-65" dirty="0">
                <a:solidFill>
                  <a:srgbClr val="2E3820"/>
                </a:solidFill>
                <a:latin typeface="Times New Roman"/>
                <a:cs typeface="Times New Roman"/>
              </a:rPr>
              <a:t> </a:t>
            </a:r>
            <a:r>
              <a:rPr sz="1000" b="1" spc="-10" dirty="0">
                <a:solidFill>
                  <a:srgbClr val="2E3820"/>
                </a:solidFill>
                <a:latin typeface="Times New Roman"/>
                <a:cs typeface="Times New Roman"/>
              </a:rPr>
              <a:t>layers</a:t>
            </a:r>
            <a:endParaRPr sz="1000" dirty="0">
              <a:latin typeface="Times New Roman"/>
              <a:cs typeface="Times New Roman"/>
            </a:endParaRPr>
          </a:p>
          <a:p>
            <a:pPr marL="12700">
              <a:lnSpc>
                <a:spcPct val="100000"/>
              </a:lnSpc>
              <a:spcBef>
                <a:spcPts val="1150"/>
              </a:spcBef>
            </a:pPr>
            <a:r>
              <a:rPr sz="1000" b="1" dirty="0">
                <a:solidFill>
                  <a:srgbClr val="2E3820"/>
                </a:solidFill>
                <a:latin typeface="Times New Roman"/>
                <a:cs typeface="Times New Roman"/>
              </a:rPr>
              <a:t>Conv1:</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Input:</a:t>
            </a:r>
            <a:r>
              <a:rPr sz="1000" b="1" spc="-15" dirty="0">
                <a:solidFill>
                  <a:srgbClr val="2E3820"/>
                </a:solidFill>
                <a:latin typeface="Times New Roman"/>
                <a:cs typeface="Times New Roman"/>
              </a:rPr>
              <a:t> </a:t>
            </a:r>
            <a:r>
              <a:rPr sz="1000" b="1" spc="-50" dirty="0">
                <a:solidFill>
                  <a:srgbClr val="2E3820"/>
                </a:solidFill>
                <a:latin typeface="Times New Roman"/>
                <a:cs typeface="Times New Roman"/>
              </a:rPr>
              <a:t>-</a:t>
            </a:r>
            <a:endParaRPr sz="1000" dirty="0">
              <a:latin typeface="Times New Roman"/>
              <a:cs typeface="Times New Roman"/>
            </a:endParaRPr>
          </a:p>
          <a:p>
            <a:pPr marL="12700" marR="5962650">
              <a:lnSpc>
                <a:spcPct val="193300"/>
              </a:lnSpc>
            </a:pPr>
            <a:r>
              <a:rPr sz="1000" spc="-10" dirty="0">
                <a:solidFill>
                  <a:srgbClr val="2E3820"/>
                </a:solidFill>
                <a:latin typeface="Times New Roman"/>
                <a:cs typeface="Times New Roman"/>
              </a:rPr>
              <a:t>Processes</a:t>
            </a:r>
            <a:r>
              <a:rPr sz="1000" spc="-20" dirty="0">
                <a:solidFill>
                  <a:srgbClr val="2E3820"/>
                </a:solidFill>
                <a:latin typeface="Times New Roman"/>
                <a:cs typeface="Times New Roman"/>
              </a:rPr>
              <a:t> </a:t>
            </a:r>
            <a:r>
              <a:rPr sz="1000" dirty="0">
                <a:solidFill>
                  <a:srgbClr val="2E3820"/>
                </a:solidFill>
                <a:latin typeface="Times New Roman"/>
                <a:cs typeface="Times New Roman"/>
              </a:rPr>
              <a:t>input</a:t>
            </a:r>
            <a:r>
              <a:rPr sz="1000" spc="-20" dirty="0">
                <a:solidFill>
                  <a:srgbClr val="2E3820"/>
                </a:solidFill>
                <a:latin typeface="Times New Roman"/>
                <a:cs typeface="Times New Roman"/>
              </a:rPr>
              <a:t> </a:t>
            </a:r>
            <a:r>
              <a:rPr sz="1000" dirty="0">
                <a:solidFill>
                  <a:srgbClr val="2E3820"/>
                </a:solidFill>
                <a:latin typeface="Times New Roman"/>
                <a:cs typeface="Times New Roman"/>
              </a:rPr>
              <a:t>images</a:t>
            </a:r>
            <a:r>
              <a:rPr sz="1000" spc="-15" dirty="0">
                <a:solidFill>
                  <a:srgbClr val="2E3820"/>
                </a:solidFill>
                <a:latin typeface="Times New Roman"/>
                <a:cs typeface="Times New Roman"/>
              </a:rPr>
              <a:t> </a:t>
            </a:r>
            <a:r>
              <a:rPr sz="1000" dirty="0">
                <a:solidFill>
                  <a:srgbClr val="2E3820"/>
                </a:solidFill>
                <a:latin typeface="Times New Roman"/>
                <a:cs typeface="Times New Roman"/>
              </a:rPr>
              <a:t>with</a:t>
            </a:r>
            <a:r>
              <a:rPr sz="1000" spc="-15" dirty="0">
                <a:solidFill>
                  <a:srgbClr val="2E3820"/>
                </a:solidFill>
                <a:latin typeface="Times New Roman"/>
                <a:cs typeface="Times New Roman"/>
              </a:rPr>
              <a:t> </a:t>
            </a:r>
            <a:r>
              <a:rPr sz="1000" dirty="0">
                <a:solidFill>
                  <a:srgbClr val="2E3820"/>
                </a:solidFill>
                <a:latin typeface="Times New Roman"/>
                <a:cs typeface="Times New Roman"/>
              </a:rPr>
              <a:t>3</a:t>
            </a:r>
            <a:r>
              <a:rPr sz="1000" spc="-10" dirty="0">
                <a:solidFill>
                  <a:srgbClr val="2E3820"/>
                </a:solidFill>
                <a:latin typeface="Times New Roman"/>
                <a:cs typeface="Times New Roman"/>
              </a:rPr>
              <a:t> </a:t>
            </a:r>
            <a:r>
              <a:rPr sz="1000" dirty="0">
                <a:solidFill>
                  <a:srgbClr val="2E3820"/>
                </a:solidFill>
                <a:latin typeface="Times New Roman"/>
                <a:cs typeface="Times New Roman"/>
              </a:rPr>
              <a:t>channels,</a:t>
            </a:r>
            <a:r>
              <a:rPr sz="1000" spc="-15" dirty="0">
                <a:solidFill>
                  <a:srgbClr val="2E3820"/>
                </a:solidFill>
                <a:latin typeface="Times New Roman"/>
                <a:cs typeface="Times New Roman"/>
              </a:rPr>
              <a:t> </a:t>
            </a:r>
            <a:r>
              <a:rPr sz="1000" dirty="0">
                <a:solidFill>
                  <a:srgbClr val="2E3820"/>
                </a:solidFill>
                <a:latin typeface="Times New Roman"/>
                <a:cs typeface="Times New Roman"/>
              </a:rPr>
              <a:t>outputs</a:t>
            </a:r>
            <a:r>
              <a:rPr sz="1000" spc="-15" dirty="0">
                <a:solidFill>
                  <a:srgbClr val="2E3820"/>
                </a:solidFill>
                <a:latin typeface="Times New Roman"/>
                <a:cs typeface="Times New Roman"/>
              </a:rPr>
              <a:t> </a:t>
            </a:r>
            <a:r>
              <a:rPr sz="1000" dirty="0">
                <a:solidFill>
                  <a:srgbClr val="2E3820"/>
                </a:solidFill>
                <a:latin typeface="Times New Roman"/>
                <a:cs typeface="Times New Roman"/>
              </a:rPr>
              <a:t>32</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20" dirty="0">
                <a:solidFill>
                  <a:srgbClr val="2E3820"/>
                </a:solidFill>
                <a:latin typeface="Times New Roman"/>
                <a:cs typeface="Times New Roman"/>
              </a:rPr>
              <a:t> </a:t>
            </a:r>
            <a:r>
              <a:rPr sz="1000" dirty="0">
                <a:solidFill>
                  <a:srgbClr val="2E3820"/>
                </a:solidFill>
                <a:latin typeface="Times New Roman"/>
                <a:cs typeface="Times New Roman"/>
              </a:rPr>
              <a:t>maps</a:t>
            </a:r>
            <a:r>
              <a:rPr sz="1000" spc="-15" dirty="0">
                <a:solidFill>
                  <a:srgbClr val="2E3820"/>
                </a:solidFill>
                <a:latin typeface="Times New Roman"/>
                <a:cs typeface="Times New Roman"/>
              </a:rPr>
              <a:t> </a:t>
            </a:r>
            <a:r>
              <a:rPr sz="1000" dirty="0">
                <a:solidFill>
                  <a:srgbClr val="2E3820"/>
                </a:solidFill>
                <a:latin typeface="Times New Roman"/>
                <a:cs typeface="Times New Roman"/>
              </a:rPr>
              <a:t>using</a:t>
            </a:r>
            <a:r>
              <a:rPr sz="1000" spc="-15" dirty="0">
                <a:solidFill>
                  <a:srgbClr val="2E3820"/>
                </a:solidFill>
                <a:latin typeface="Times New Roman"/>
                <a:cs typeface="Times New Roman"/>
              </a:rPr>
              <a:t> </a:t>
            </a:r>
            <a:r>
              <a:rPr sz="1000" dirty="0">
                <a:solidFill>
                  <a:srgbClr val="2E3820"/>
                </a:solidFill>
                <a:latin typeface="Times New Roman"/>
                <a:cs typeface="Times New Roman"/>
              </a:rPr>
              <a:t>3x3</a:t>
            </a:r>
            <a:r>
              <a:rPr sz="1000" spc="-10" dirty="0">
                <a:solidFill>
                  <a:srgbClr val="2E3820"/>
                </a:solidFill>
                <a:latin typeface="Times New Roman"/>
                <a:cs typeface="Times New Roman"/>
              </a:rPr>
              <a:t> filters. </a:t>
            </a:r>
            <a:r>
              <a:rPr sz="1000" dirty="0">
                <a:solidFill>
                  <a:srgbClr val="2E3820"/>
                </a:solidFill>
                <a:latin typeface="Times New Roman"/>
                <a:cs typeface="Times New Roman"/>
              </a:rPr>
              <a:t>Conv2:</a:t>
            </a:r>
            <a:r>
              <a:rPr sz="1000" spc="-20" dirty="0">
                <a:solidFill>
                  <a:srgbClr val="2E3820"/>
                </a:solidFill>
                <a:latin typeface="Times New Roman"/>
                <a:cs typeface="Times New Roman"/>
              </a:rPr>
              <a:t> </a:t>
            </a:r>
            <a:r>
              <a:rPr sz="1000" dirty="0">
                <a:solidFill>
                  <a:srgbClr val="2E3820"/>
                </a:solidFill>
                <a:latin typeface="Times New Roman"/>
                <a:cs typeface="Times New Roman"/>
              </a:rPr>
              <a:t>32</a:t>
            </a:r>
            <a:r>
              <a:rPr sz="1000" spc="-15" dirty="0">
                <a:solidFill>
                  <a:srgbClr val="2E3820"/>
                </a:solidFill>
                <a:latin typeface="Times New Roman"/>
                <a:cs typeface="Times New Roman"/>
              </a:rPr>
              <a:t> </a:t>
            </a:r>
            <a:r>
              <a:rPr sz="1000" dirty="0">
                <a:solidFill>
                  <a:srgbClr val="2E3820"/>
                </a:solidFill>
                <a:latin typeface="Times New Roman"/>
                <a:cs typeface="Times New Roman"/>
              </a:rPr>
              <a:t>filters</a:t>
            </a:r>
            <a:r>
              <a:rPr sz="1000" spc="-20" dirty="0">
                <a:solidFill>
                  <a:srgbClr val="2E3820"/>
                </a:solidFill>
                <a:latin typeface="Times New Roman"/>
                <a:cs typeface="Times New Roman"/>
              </a:rPr>
              <a:t> </a:t>
            </a:r>
            <a:r>
              <a:rPr sz="1000" dirty="0">
                <a:solidFill>
                  <a:srgbClr val="2E3820"/>
                </a:solidFill>
                <a:latin typeface="Times New Roman"/>
                <a:cs typeface="Times New Roman"/>
              </a:rPr>
              <a:t>with</a:t>
            </a:r>
            <a:r>
              <a:rPr sz="1000" spc="-15" dirty="0">
                <a:solidFill>
                  <a:srgbClr val="2E3820"/>
                </a:solidFill>
                <a:latin typeface="Times New Roman"/>
                <a:cs typeface="Times New Roman"/>
              </a:rPr>
              <a:t> </a:t>
            </a:r>
            <a:r>
              <a:rPr sz="1000" dirty="0">
                <a:solidFill>
                  <a:srgbClr val="2E3820"/>
                </a:solidFill>
                <a:latin typeface="Times New Roman"/>
                <a:cs typeface="Times New Roman"/>
              </a:rPr>
              <a:t>the</a:t>
            </a:r>
            <a:r>
              <a:rPr sz="1000" spc="-20" dirty="0">
                <a:solidFill>
                  <a:srgbClr val="2E3820"/>
                </a:solidFill>
                <a:latin typeface="Times New Roman"/>
                <a:cs typeface="Times New Roman"/>
              </a:rPr>
              <a:t> </a:t>
            </a:r>
            <a:r>
              <a:rPr sz="1000" dirty="0">
                <a:solidFill>
                  <a:srgbClr val="2E3820"/>
                </a:solidFill>
                <a:latin typeface="Times New Roman"/>
                <a:cs typeface="Times New Roman"/>
              </a:rPr>
              <a:t>size</a:t>
            </a:r>
            <a:r>
              <a:rPr sz="1000" spc="-20" dirty="0">
                <a:solidFill>
                  <a:srgbClr val="2E3820"/>
                </a:solidFill>
                <a:latin typeface="Times New Roman"/>
                <a:cs typeface="Times New Roman"/>
              </a:rPr>
              <a:t> </a:t>
            </a:r>
            <a:r>
              <a:rPr sz="1000" dirty="0">
                <a:solidFill>
                  <a:srgbClr val="2E3820"/>
                </a:solidFill>
                <a:latin typeface="Times New Roman"/>
                <a:cs typeface="Times New Roman"/>
              </a:rPr>
              <a:t>of</a:t>
            </a:r>
            <a:r>
              <a:rPr sz="1000" spc="-15" dirty="0">
                <a:solidFill>
                  <a:srgbClr val="2E3820"/>
                </a:solidFill>
                <a:latin typeface="Times New Roman"/>
                <a:cs typeface="Times New Roman"/>
              </a:rPr>
              <a:t> </a:t>
            </a:r>
            <a:r>
              <a:rPr sz="1000" dirty="0">
                <a:solidFill>
                  <a:srgbClr val="2E3820"/>
                </a:solidFill>
                <a:latin typeface="Times New Roman"/>
                <a:cs typeface="Times New Roman"/>
              </a:rPr>
              <a:t>3</a:t>
            </a:r>
            <a:r>
              <a:rPr sz="1000" spc="-15" dirty="0">
                <a:solidFill>
                  <a:srgbClr val="2E3820"/>
                </a:solidFill>
                <a:latin typeface="Times New Roman"/>
                <a:cs typeface="Times New Roman"/>
              </a:rPr>
              <a:t> </a:t>
            </a:r>
            <a:r>
              <a:rPr sz="1000" dirty="0">
                <a:solidFill>
                  <a:srgbClr val="2E3820"/>
                </a:solidFill>
                <a:latin typeface="Times New Roman"/>
                <a:cs typeface="Times New Roman"/>
              </a:rPr>
              <a:t>×</a:t>
            </a:r>
            <a:r>
              <a:rPr sz="1000" spc="-20" dirty="0">
                <a:solidFill>
                  <a:srgbClr val="2E3820"/>
                </a:solidFill>
                <a:latin typeface="Times New Roman"/>
                <a:cs typeface="Times New Roman"/>
              </a:rPr>
              <a:t> </a:t>
            </a:r>
            <a:r>
              <a:rPr sz="1000" dirty="0">
                <a:solidFill>
                  <a:srgbClr val="2E3820"/>
                </a:solidFill>
                <a:latin typeface="Times New Roman"/>
                <a:cs typeface="Times New Roman"/>
              </a:rPr>
              <a:t>3</a:t>
            </a:r>
            <a:r>
              <a:rPr sz="1000" spc="-15" dirty="0">
                <a:solidFill>
                  <a:srgbClr val="2E3820"/>
                </a:solidFill>
                <a:latin typeface="Times New Roman"/>
                <a:cs typeface="Times New Roman"/>
              </a:rPr>
              <a:t> </a:t>
            </a:r>
            <a:r>
              <a:rPr sz="1000" dirty="0">
                <a:solidFill>
                  <a:srgbClr val="2E3820"/>
                </a:solidFill>
                <a:latin typeface="Times New Roman"/>
                <a:cs typeface="Times New Roman"/>
              </a:rPr>
              <a:t>are</a:t>
            </a:r>
            <a:r>
              <a:rPr sz="1000" spc="-20" dirty="0">
                <a:solidFill>
                  <a:srgbClr val="2E3820"/>
                </a:solidFill>
                <a:latin typeface="Times New Roman"/>
                <a:cs typeface="Times New Roman"/>
              </a:rPr>
              <a:t> </a:t>
            </a:r>
            <a:r>
              <a:rPr sz="1000" dirty="0">
                <a:solidFill>
                  <a:srgbClr val="2E3820"/>
                </a:solidFill>
                <a:latin typeface="Times New Roman"/>
                <a:cs typeface="Times New Roman"/>
              </a:rPr>
              <a:t>applied</a:t>
            </a:r>
            <a:r>
              <a:rPr sz="1000" spc="-15" dirty="0">
                <a:solidFill>
                  <a:srgbClr val="2E3820"/>
                </a:solidFill>
                <a:latin typeface="Times New Roman"/>
                <a:cs typeface="Times New Roman"/>
              </a:rPr>
              <a:t> </a:t>
            </a:r>
            <a:r>
              <a:rPr sz="1000" dirty="0">
                <a:solidFill>
                  <a:srgbClr val="2E3820"/>
                </a:solidFill>
                <a:latin typeface="Times New Roman"/>
                <a:cs typeface="Times New Roman"/>
              </a:rPr>
              <a:t>to</a:t>
            </a:r>
            <a:r>
              <a:rPr sz="1000" spc="-15" dirty="0">
                <a:solidFill>
                  <a:srgbClr val="2E3820"/>
                </a:solidFill>
                <a:latin typeface="Times New Roman"/>
                <a:cs typeface="Times New Roman"/>
              </a:rPr>
              <a:t> </a:t>
            </a:r>
            <a:r>
              <a:rPr sz="1000" dirty="0">
                <a:solidFill>
                  <a:srgbClr val="2E3820"/>
                </a:solidFill>
                <a:latin typeface="Times New Roman"/>
                <a:cs typeface="Times New Roman"/>
              </a:rPr>
              <a:t>the</a:t>
            </a:r>
            <a:r>
              <a:rPr sz="1000" spc="-20" dirty="0">
                <a:solidFill>
                  <a:srgbClr val="2E3820"/>
                </a:solidFill>
                <a:latin typeface="Times New Roman"/>
                <a:cs typeface="Times New Roman"/>
              </a:rPr>
              <a:t> </a:t>
            </a:r>
            <a:r>
              <a:rPr sz="1000" dirty="0">
                <a:solidFill>
                  <a:srgbClr val="2E3820"/>
                </a:solidFill>
                <a:latin typeface="Times New Roman"/>
                <a:cs typeface="Times New Roman"/>
              </a:rPr>
              <a:t>32</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20" dirty="0">
                <a:solidFill>
                  <a:srgbClr val="2E3820"/>
                </a:solidFill>
                <a:latin typeface="Times New Roman"/>
                <a:cs typeface="Times New Roman"/>
              </a:rPr>
              <a:t> </a:t>
            </a:r>
            <a:r>
              <a:rPr sz="1000" dirty="0">
                <a:solidFill>
                  <a:srgbClr val="2E3820"/>
                </a:solidFill>
                <a:latin typeface="Times New Roman"/>
                <a:cs typeface="Times New Roman"/>
              </a:rPr>
              <a:t>maps</a:t>
            </a:r>
            <a:r>
              <a:rPr sz="1000" spc="-20" dirty="0">
                <a:solidFill>
                  <a:srgbClr val="2E3820"/>
                </a:solidFill>
                <a:latin typeface="Times New Roman"/>
                <a:cs typeface="Times New Roman"/>
              </a:rPr>
              <a:t> </a:t>
            </a:r>
            <a:r>
              <a:rPr sz="1000" spc="-25" dirty="0">
                <a:solidFill>
                  <a:srgbClr val="2E3820"/>
                </a:solidFill>
                <a:latin typeface="Times New Roman"/>
                <a:cs typeface="Times New Roman"/>
              </a:rPr>
              <a:t>in.</a:t>
            </a:r>
            <a:endParaRPr sz="1000" dirty="0">
              <a:latin typeface="Times New Roman"/>
              <a:cs typeface="Times New Roman"/>
            </a:endParaRPr>
          </a:p>
          <a:p>
            <a:pPr marL="12700" marR="6158230">
              <a:lnSpc>
                <a:spcPct val="193300"/>
              </a:lnSpc>
            </a:pPr>
            <a:r>
              <a:rPr sz="1000" dirty="0">
                <a:solidFill>
                  <a:srgbClr val="2E3820"/>
                </a:solidFill>
                <a:latin typeface="Times New Roman"/>
                <a:cs typeface="Times New Roman"/>
              </a:rPr>
              <a:t>Conv</a:t>
            </a:r>
            <a:r>
              <a:rPr sz="1000" spc="-10" dirty="0">
                <a:solidFill>
                  <a:srgbClr val="2E3820"/>
                </a:solidFill>
                <a:latin typeface="Times New Roman"/>
                <a:cs typeface="Times New Roman"/>
              </a:rPr>
              <a:t> </a:t>
            </a:r>
            <a:r>
              <a:rPr sz="1000" dirty="0">
                <a:solidFill>
                  <a:srgbClr val="2E3820"/>
                </a:solidFill>
                <a:latin typeface="Times New Roman"/>
                <a:cs typeface="Times New Roman"/>
              </a:rPr>
              <a:t>3:</a:t>
            </a:r>
            <a:r>
              <a:rPr sz="1000" spc="-15" dirty="0">
                <a:solidFill>
                  <a:srgbClr val="2E3820"/>
                </a:solidFill>
                <a:latin typeface="Times New Roman"/>
                <a:cs typeface="Times New Roman"/>
              </a:rPr>
              <a:t> </a:t>
            </a:r>
            <a:r>
              <a:rPr sz="1000" dirty="0">
                <a:solidFill>
                  <a:srgbClr val="2E3820"/>
                </a:solidFill>
                <a:latin typeface="Times New Roman"/>
                <a:cs typeface="Times New Roman"/>
              </a:rPr>
              <a:t>Inputs</a:t>
            </a:r>
            <a:r>
              <a:rPr sz="1000" spc="-10" dirty="0">
                <a:solidFill>
                  <a:srgbClr val="2E3820"/>
                </a:solidFill>
                <a:latin typeface="Times New Roman"/>
                <a:cs typeface="Times New Roman"/>
              </a:rPr>
              <a:t> </a:t>
            </a:r>
            <a:r>
              <a:rPr sz="1000" dirty="0">
                <a:solidFill>
                  <a:srgbClr val="2E3820"/>
                </a:solidFill>
                <a:latin typeface="Times New Roman"/>
                <a:cs typeface="Times New Roman"/>
              </a:rPr>
              <a:t>64</a:t>
            </a:r>
            <a:r>
              <a:rPr sz="1000" spc="-10" dirty="0">
                <a:solidFill>
                  <a:srgbClr val="2E3820"/>
                </a:solidFill>
                <a:latin typeface="Times New Roman"/>
                <a:cs typeface="Times New Roman"/>
              </a:rPr>
              <a:t> feature </a:t>
            </a:r>
            <a:r>
              <a:rPr sz="1000" dirty="0">
                <a:solidFill>
                  <a:srgbClr val="2E3820"/>
                </a:solidFill>
                <a:latin typeface="Times New Roman"/>
                <a:cs typeface="Times New Roman"/>
              </a:rPr>
              <a:t>maps,</a:t>
            </a:r>
            <a:r>
              <a:rPr sz="1000" spc="-10" dirty="0">
                <a:solidFill>
                  <a:srgbClr val="2E3820"/>
                </a:solidFill>
                <a:latin typeface="Times New Roman"/>
                <a:cs typeface="Times New Roman"/>
              </a:rPr>
              <a:t> </a:t>
            </a:r>
            <a:r>
              <a:rPr sz="1000" dirty="0">
                <a:solidFill>
                  <a:srgbClr val="2E3820"/>
                </a:solidFill>
                <a:latin typeface="Times New Roman"/>
                <a:cs typeface="Times New Roman"/>
              </a:rPr>
              <a:t>outputs</a:t>
            </a:r>
            <a:r>
              <a:rPr sz="1000" spc="-15" dirty="0">
                <a:solidFill>
                  <a:srgbClr val="2E3820"/>
                </a:solidFill>
                <a:latin typeface="Times New Roman"/>
                <a:cs typeface="Times New Roman"/>
              </a:rPr>
              <a:t> </a:t>
            </a:r>
            <a:r>
              <a:rPr sz="1000" dirty="0">
                <a:solidFill>
                  <a:srgbClr val="2E3820"/>
                </a:solidFill>
                <a:latin typeface="Times New Roman"/>
                <a:cs typeface="Times New Roman"/>
              </a:rPr>
              <a:t>128</a:t>
            </a:r>
            <a:r>
              <a:rPr sz="1000" spc="-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1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10" dirty="0">
                <a:solidFill>
                  <a:srgbClr val="2E3820"/>
                </a:solidFill>
                <a:latin typeface="Times New Roman"/>
                <a:cs typeface="Times New Roman"/>
              </a:rPr>
              <a:t> </a:t>
            </a:r>
            <a:r>
              <a:rPr sz="1000" dirty="0">
                <a:solidFill>
                  <a:srgbClr val="2E3820"/>
                </a:solidFill>
                <a:latin typeface="Times New Roman"/>
                <a:cs typeface="Times New Roman"/>
              </a:rPr>
              <a:t>using</a:t>
            </a:r>
            <a:r>
              <a:rPr sz="1000" spc="-10" dirty="0">
                <a:solidFill>
                  <a:srgbClr val="2E3820"/>
                </a:solidFill>
                <a:latin typeface="Times New Roman"/>
                <a:cs typeface="Times New Roman"/>
              </a:rPr>
              <a:t> </a:t>
            </a:r>
            <a:r>
              <a:rPr sz="1000" dirty="0">
                <a:solidFill>
                  <a:srgbClr val="2E3820"/>
                </a:solidFill>
                <a:latin typeface="Times New Roman"/>
                <a:cs typeface="Times New Roman"/>
              </a:rPr>
              <a:t>3x3</a:t>
            </a:r>
            <a:r>
              <a:rPr sz="1000" spc="-10" dirty="0">
                <a:solidFill>
                  <a:srgbClr val="2E3820"/>
                </a:solidFill>
                <a:latin typeface="Times New Roman"/>
                <a:cs typeface="Times New Roman"/>
              </a:rPr>
              <a:t> filters. </a:t>
            </a:r>
            <a:r>
              <a:rPr sz="1000" dirty="0">
                <a:solidFill>
                  <a:srgbClr val="2E3820"/>
                </a:solidFill>
                <a:latin typeface="Times New Roman"/>
                <a:cs typeface="Times New Roman"/>
              </a:rPr>
              <a:t>Conv4:</a:t>
            </a:r>
            <a:r>
              <a:rPr sz="1000" spc="-15" dirty="0">
                <a:solidFill>
                  <a:srgbClr val="2E3820"/>
                </a:solidFill>
                <a:latin typeface="Times New Roman"/>
                <a:cs typeface="Times New Roman"/>
              </a:rPr>
              <a:t> </a:t>
            </a:r>
            <a:r>
              <a:rPr sz="1000" dirty="0">
                <a:solidFill>
                  <a:srgbClr val="2E3820"/>
                </a:solidFill>
                <a:latin typeface="Times New Roman"/>
                <a:cs typeface="Times New Roman"/>
              </a:rPr>
              <a:t>128</a:t>
            </a:r>
            <a:r>
              <a:rPr sz="1000" spc="-10" dirty="0">
                <a:solidFill>
                  <a:srgbClr val="2E3820"/>
                </a:solidFill>
                <a:latin typeface="Times New Roman"/>
                <a:cs typeface="Times New Roman"/>
              </a:rPr>
              <a:t> </a:t>
            </a:r>
            <a:r>
              <a:rPr sz="1000" dirty="0">
                <a:solidFill>
                  <a:srgbClr val="2E3820"/>
                </a:solidFill>
                <a:latin typeface="Times New Roman"/>
                <a:cs typeface="Times New Roman"/>
              </a:rPr>
              <a:t>input</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1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15" dirty="0">
                <a:solidFill>
                  <a:srgbClr val="2E3820"/>
                </a:solidFill>
                <a:latin typeface="Times New Roman"/>
                <a:cs typeface="Times New Roman"/>
              </a:rPr>
              <a:t> </a:t>
            </a:r>
            <a:r>
              <a:rPr sz="1000" dirty="0">
                <a:solidFill>
                  <a:srgbClr val="2E3820"/>
                </a:solidFill>
                <a:latin typeface="Times New Roman"/>
                <a:cs typeface="Times New Roman"/>
              </a:rPr>
              <a:t>with</a:t>
            </a:r>
            <a:r>
              <a:rPr sz="1000" spc="-10" dirty="0">
                <a:solidFill>
                  <a:srgbClr val="2E3820"/>
                </a:solidFill>
                <a:latin typeface="Times New Roman"/>
                <a:cs typeface="Times New Roman"/>
              </a:rPr>
              <a:t> </a:t>
            </a:r>
            <a:r>
              <a:rPr sz="1000" dirty="0">
                <a:solidFill>
                  <a:srgbClr val="2E3820"/>
                </a:solidFill>
                <a:latin typeface="Times New Roman"/>
                <a:cs typeface="Times New Roman"/>
              </a:rPr>
              <a:t>256</a:t>
            </a:r>
            <a:r>
              <a:rPr sz="1000" spc="-10" dirty="0">
                <a:solidFill>
                  <a:srgbClr val="2E3820"/>
                </a:solidFill>
                <a:latin typeface="Times New Roman"/>
                <a:cs typeface="Times New Roman"/>
              </a:rPr>
              <a:t> </a:t>
            </a:r>
            <a:r>
              <a:rPr sz="1000" dirty="0">
                <a:solidFill>
                  <a:srgbClr val="2E3820"/>
                </a:solidFill>
                <a:latin typeface="Times New Roman"/>
                <a:cs typeface="Times New Roman"/>
              </a:rPr>
              <a:t>output</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1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15" dirty="0">
                <a:solidFill>
                  <a:srgbClr val="2E3820"/>
                </a:solidFill>
                <a:latin typeface="Times New Roman"/>
                <a:cs typeface="Times New Roman"/>
              </a:rPr>
              <a:t> </a:t>
            </a:r>
            <a:r>
              <a:rPr sz="1000" dirty="0">
                <a:solidFill>
                  <a:srgbClr val="2E3820"/>
                </a:solidFill>
                <a:latin typeface="Times New Roman"/>
                <a:cs typeface="Times New Roman"/>
              </a:rPr>
              <a:t>using</a:t>
            </a:r>
            <a:r>
              <a:rPr sz="1000" spc="-10" dirty="0">
                <a:solidFill>
                  <a:srgbClr val="2E3820"/>
                </a:solidFill>
                <a:latin typeface="Times New Roman"/>
                <a:cs typeface="Times New Roman"/>
              </a:rPr>
              <a:t> </a:t>
            </a:r>
            <a:r>
              <a:rPr sz="1000" dirty="0">
                <a:solidFill>
                  <a:srgbClr val="2E3820"/>
                </a:solidFill>
                <a:latin typeface="Times New Roman"/>
                <a:cs typeface="Times New Roman"/>
              </a:rPr>
              <a:t>3x3</a:t>
            </a:r>
            <a:r>
              <a:rPr sz="1000" spc="-10" dirty="0">
                <a:solidFill>
                  <a:srgbClr val="2E3820"/>
                </a:solidFill>
                <a:latin typeface="Times New Roman"/>
                <a:cs typeface="Times New Roman"/>
              </a:rPr>
              <a:t> filters.</a:t>
            </a:r>
            <a:endParaRPr sz="1000" dirty="0">
              <a:latin typeface="Times New Roman"/>
              <a:cs typeface="Times New Roman"/>
            </a:endParaRPr>
          </a:p>
          <a:p>
            <a:pPr marL="12700">
              <a:lnSpc>
                <a:spcPct val="100000"/>
              </a:lnSpc>
              <a:spcBef>
                <a:spcPts val="1120"/>
              </a:spcBef>
            </a:pPr>
            <a:r>
              <a:rPr sz="1000" dirty="0">
                <a:solidFill>
                  <a:srgbClr val="2E3820"/>
                </a:solidFill>
                <a:latin typeface="Times New Roman"/>
                <a:cs typeface="Times New Roman"/>
              </a:rPr>
              <a:t>Each</a:t>
            </a:r>
            <a:r>
              <a:rPr sz="1000" spc="-20" dirty="0">
                <a:solidFill>
                  <a:srgbClr val="2E3820"/>
                </a:solidFill>
                <a:latin typeface="Times New Roman"/>
                <a:cs typeface="Times New Roman"/>
              </a:rPr>
              <a:t> </a:t>
            </a:r>
            <a:r>
              <a:rPr sz="1000" dirty="0">
                <a:solidFill>
                  <a:srgbClr val="2E3820"/>
                </a:solidFill>
                <a:latin typeface="Times New Roman"/>
                <a:cs typeface="Times New Roman"/>
              </a:rPr>
              <a:t>of</a:t>
            </a:r>
            <a:r>
              <a:rPr sz="1000" spc="-20" dirty="0">
                <a:solidFill>
                  <a:srgbClr val="2E3820"/>
                </a:solidFill>
                <a:latin typeface="Times New Roman"/>
                <a:cs typeface="Times New Roman"/>
              </a:rPr>
              <a:t> </a:t>
            </a:r>
            <a:r>
              <a:rPr sz="1000" dirty="0">
                <a:solidFill>
                  <a:srgbClr val="2E3820"/>
                </a:solidFill>
                <a:latin typeface="Times New Roman"/>
                <a:cs typeface="Times New Roman"/>
              </a:rPr>
              <a:t>the</a:t>
            </a:r>
            <a:r>
              <a:rPr sz="1000" spc="-20" dirty="0">
                <a:solidFill>
                  <a:srgbClr val="2E3820"/>
                </a:solidFill>
                <a:latin typeface="Times New Roman"/>
                <a:cs typeface="Times New Roman"/>
              </a:rPr>
              <a:t> </a:t>
            </a:r>
            <a:r>
              <a:rPr sz="1000" dirty="0">
                <a:solidFill>
                  <a:srgbClr val="2E3820"/>
                </a:solidFill>
                <a:latin typeface="Times New Roman"/>
                <a:cs typeface="Times New Roman"/>
              </a:rPr>
              <a:t>layers</a:t>
            </a:r>
            <a:r>
              <a:rPr sz="1000" spc="-25" dirty="0">
                <a:solidFill>
                  <a:srgbClr val="2E3820"/>
                </a:solidFill>
                <a:latin typeface="Times New Roman"/>
                <a:cs typeface="Times New Roman"/>
              </a:rPr>
              <a:t> </a:t>
            </a:r>
            <a:r>
              <a:rPr sz="1000" dirty="0">
                <a:solidFill>
                  <a:srgbClr val="2E3820"/>
                </a:solidFill>
                <a:latin typeface="Times New Roman"/>
                <a:cs typeface="Times New Roman"/>
              </a:rPr>
              <a:t>uses</a:t>
            </a:r>
            <a:r>
              <a:rPr sz="1000" spc="-20" dirty="0">
                <a:solidFill>
                  <a:srgbClr val="2E3820"/>
                </a:solidFill>
                <a:latin typeface="Times New Roman"/>
                <a:cs typeface="Times New Roman"/>
              </a:rPr>
              <a:t> </a:t>
            </a:r>
            <a:r>
              <a:rPr sz="1000" dirty="0">
                <a:solidFill>
                  <a:srgbClr val="2E3820"/>
                </a:solidFill>
                <a:latin typeface="Times New Roman"/>
                <a:cs typeface="Times New Roman"/>
              </a:rPr>
              <a:t>a</a:t>
            </a:r>
            <a:r>
              <a:rPr sz="1000" spc="-25" dirty="0">
                <a:solidFill>
                  <a:srgbClr val="2E3820"/>
                </a:solidFill>
                <a:latin typeface="Times New Roman"/>
                <a:cs typeface="Times New Roman"/>
              </a:rPr>
              <a:t> </a:t>
            </a:r>
            <a:r>
              <a:rPr sz="1000" dirty="0">
                <a:solidFill>
                  <a:srgbClr val="2E3820"/>
                </a:solidFill>
                <a:latin typeface="Times New Roman"/>
                <a:cs typeface="Times New Roman"/>
              </a:rPr>
              <a:t>stride</a:t>
            </a:r>
            <a:r>
              <a:rPr sz="1000" spc="-20" dirty="0">
                <a:solidFill>
                  <a:srgbClr val="2E3820"/>
                </a:solidFill>
                <a:latin typeface="Times New Roman"/>
                <a:cs typeface="Times New Roman"/>
              </a:rPr>
              <a:t> </a:t>
            </a:r>
            <a:r>
              <a:rPr sz="1000" dirty="0">
                <a:solidFill>
                  <a:srgbClr val="2E3820"/>
                </a:solidFill>
                <a:latin typeface="Times New Roman"/>
                <a:cs typeface="Times New Roman"/>
              </a:rPr>
              <a:t>of</a:t>
            </a:r>
            <a:r>
              <a:rPr sz="1000" spc="-20" dirty="0">
                <a:solidFill>
                  <a:srgbClr val="2E3820"/>
                </a:solidFill>
                <a:latin typeface="Times New Roman"/>
                <a:cs typeface="Times New Roman"/>
              </a:rPr>
              <a:t> </a:t>
            </a:r>
            <a:r>
              <a:rPr sz="1000" dirty="0">
                <a:solidFill>
                  <a:srgbClr val="2E3820"/>
                </a:solidFill>
                <a:latin typeface="Times New Roman"/>
                <a:cs typeface="Times New Roman"/>
              </a:rPr>
              <a:t>1</a:t>
            </a:r>
            <a:r>
              <a:rPr sz="1000" spc="-15" dirty="0">
                <a:solidFill>
                  <a:srgbClr val="2E3820"/>
                </a:solidFill>
                <a:latin typeface="Times New Roman"/>
                <a:cs typeface="Times New Roman"/>
              </a:rPr>
              <a:t> </a:t>
            </a:r>
            <a:r>
              <a:rPr sz="1000" dirty="0">
                <a:solidFill>
                  <a:srgbClr val="2E3820"/>
                </a:solidFill>
                <a:latin typeface="Times New Roman"/>
                <a:cs typeface="Times New Roman"/>
              </a:rPr>
              <a:t>and</a:t>
            </a:r>
            <a:r>
              <a:rPr sz="1000" spc="-20" dirty="0">
                <a:solidFill>
                  <a:srgbClr val="2E3820"/>
                </a:solidFill>
                <a:latin typeface="Times New Roman"/>
                <a:cs typeface="Times New Roman"/>
              </a:rPr>
              <a:t> </a:t>
            </a:r>
            <a:r>
              <a:rPr sz="1000" dirty="0">
                <a:solidFill>
                  <a:srgbClr val="2E3820"/>
                </a:solidFill>
                <a:latin typeface="Times New Roman"/>
                <a:cs typeface="Times New Roman"/>
              </a:rPr>
              <a:t>padding</a:t>
            </a:r>
            <a:r>
              <a:rPr sz="1000" spc="-15" dirty="0">
                <a:solidFill>
                  <a:srgbClr val="2E3820"/>
                </a:solidFill>
                <a:latin typeface="Times New Roman"/>
                <a:cs typeface="Times New Roman"/>
              </a:rPr>
              <a:t> </a:t>
            </a:r>
            <a:r>
              <a:rPr sz="1000" dirty="0">
                <a:solidFill>
                  <a:srgbClr val="2E3820"/>
                </a:solidFill>
                <a:latin typeface="Times New Roman"/>
                <a:cs typeface="Times New Roman"/>
              </a:rPr>
              <a:t>of</a:t>
            </a:r>
            <a:r>
              <a:rPr sz="1000" spc="-20" dirty="0">
                <a:solidFill>
                  <a:srgbClr val="2E3820"/>
                </a:solidFill>
                <a:latin typeface="Times New Roman"/>
                <a:cs typeface="Times New Roman"/>
              </a:rPr>
              <a:t> </a:t>
            </a:r>
            <a:r>
              <a:rPr sz="1000" dirty="0">
                <a:solidFill>
                  <a:srgbClr val="2E3820"/>
                </a:solidFill>
                <a:latin typeface="Times New Roman"/>
                <a:cs typeface="Times New Roman"/>
              </a:rPr>
              <a:t>1</a:t>
            </a:r>
            <a:r>
              <a:rPr sz="1000" spc="-15" dirty="0">
                <a:solidFill>
                  <a:srgbClr val="2E3820"/>
                </a:solidFill>
                <a:latin typeface="Times New Roman"/>
                <a:cs typeface="Times New Roman"/>
              </a:rPr>
              <a:t> </a:t>
            </a:r>
            <a:r>
              <a:rPr sz="1000" dirty="0">
                <a:solidFill>
                  <a:srgbClr val="2E3820"/>
                </a:solidFill>
                <a:latin typeface="Times New Roman"/>
                <a:cs typeface="Times New Roman"/>
              </a:rPr>
              <a:t>so</a:t>
            </a:r>
            <a:r>
              <a:rPr sz="1000" spc="-20" dirty="0">
                <a:solidFill>
                  <a:srgbClr val="2E3820"/>
                </a:solidFill>
                <a:latin typeface="Times New Roman"/>
                <a:cs typeface="Times New Roman"/>
              </a:rPr>
              <a:t> </a:t>
            </a:r>
            <a:r>
              <a:rPr sz="1000" dirty="0">
                <a:solidFill>
                  <a:srgbClr val="2E3820"/>
                </a:solidFill>
                <a:latin typeface="Times New Roman"/>
                <a:cs typeface="Times New Roman"/>
              </a:rPr>
              <a:t>that</a:t>
            </a:r>
            <a:r>
              <a:rPr sz="1000" spc="-20" dirty="0">
                <a:solidFill>
                  <a:srgbClr val="2E3820"/>
                </a:solidFill>
                <a:latin typeface="Times New Roman"/>
                <a:cs typeface="Times New Roman"/>
              </a:rPr>
              <a:t> </a:t>
            </a:r>
            <a:r>
              <a:rPr sz="1000" dirty="0">
                <a:solidFill>
                  <a:srgbClr val="2E3820"/>
                </a:solidFill>
                <a:latin typeface="Times New Roman"/>
                <a:cs typeface="Times New Roman"/>
              </a:rPr>
              <a:t>the</a:t>
            </a:r>
            <a:r>
              <a:rPr sz="1000" spc="-25" dirty="0">
                <a:solidFill>
                  <a:srgbClr val="2E3820"/>
                </a:solidFill>
                <a:latin typeface="Times New Roman"/>
                <a:cs typeface="Times New Roman"/>
              </a:rPr>
              <a:t> </a:t>
            </a:r>
            <a:r>
              <a:rPr sz="1000" dirty="0">
                <a:solidFill>
                  <a:srgbClr val="2E3820"/>
                </a:solidFill>
                <a:latin typeface="Times New Roman"/>
                <a:cs typeface="Times New Roman"/>
              </a:rPr>
              <a:t>size</a:t>
            </a:r>
            <a:r>
              <a:rPr sz="1000" spc="-20" dirty="0">
                <a:solidFill>
                  <a:srgbClr val="2E3820"/>
                </a:solidFill>
                <a:latin typeface="Times New Roman"/>
                <a:cs typeface="Times New Roman"/>
              </a:rPr>
              <a:t> </a:t>
            </a:r>
            <a:r>
              <a:rPr sz="1000" dirty="0">
                <a:solidFill>
                  <a:srgbClr val="2E3820"/>
                </a:solidFill>
                <a:latin typeface="Times New Roman"/>
                <a:cs typeface="Times New Roman"/>
              </a:rPr>
              <a:t>of</a:t>
            </a:r>
            <a:r>
              <a:rPr sz="1000" spc="-20" dirty="0">
                <a:solidFill>
                  <a:srgbClr val="2E3820"/>
                </a:solidFill>
                <a:latin typeface="Times New Roman"/>
                <a:cs typeface="Times New Roman"/>
              </a:rPr>
              <a:t> </a:t>
            </a:r>
            <a:r>
              <a:rPr sz="1000" dirty="0">
                <a:solidFill>
                  <a:srgbClr val="2E3820"/>
                </a:solidFill>
                <a:latin typeface="Times New Roman"/>
                <a:cs typeface="Times New Roman"/>
              </a:rPr>
              <a:t>the</a:t>
            </a:r>
            <a:r>
              <a:rPr sz="1000" spc="-20"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2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20" dirty="0">
                <a:solidFill>
                  <a:srgbClr val="2E3820"/>
                </a:solidFill>
                <a:latin typeface="Times New Roman"/>
                <a:cs typeface="Times New Roman"/>
              </a:rPr>
              <a:t> </a:t>
            </a:r>
            <a:r>
              <a:rPr sz="1000" dirty="0">
                <a:solidFill>
                  <a:srgbClr val="2E3820"/>
                </a:solidFill>
                <a:latin typeface="Times New Roman"/>
                <a:cs typeface="Times New Roman"/>
              </a:rPr>
              <a:t>in</a:t>
            </a:r>
            <a:r>
              <a:rPr sz="1000" spc="-20" dirty="0">
                <a:solidFill>
                  <a:srgbClr val="2E3820"/>
                </a:solidFill>
                <a:latin typeface="Times New Roman"/>
                <a:cs typeface="Times New Roman"/>
              </a:rPr>
              <a:t> </a:t>
            </a:r>
            <a:r>
              <a:rPr sz="1000" dirty="0">
                <a:solidFill>
                  <a:srgbClr val="2E3820"/>
                </a:solidFill>
                <a:latin typeface="Times New Roman"/>
                <a:cs typeface="Times New Roman"/>
              </a:rPr>
              <a:t>both</a:t>
            </a:r>
            <a:r>
              <a:rPr sz="1000" spc="-20" dirty="0">
                <a:solidFill>
                  <a:srgbClr val="2E3820"/>
                </a:solidFill>
                <a:latin typeface="Times New Roman"/>
                <a:cs typeface="Times New Roman"/>
              </a:rPr>
              <a:t> </a:t>
            </a:r>
            <a:r>
              <a:rPr sz="1000" dirty="0">
                <a:solidFill>
                  <a:srgbClr val="2E3820"/>
                </a:solidFill>
                <a:latin typeface="Times New Roman"/>
                <a:cs typeface="Times New Roman"/>
              </a:rPr>
              <a:t>goes</a:t>
            </a:r>
            <a:r>
              <a:rPr sz="1000" spc="-20" dirty="0">
                <a:solidFill>
                  <a:srgbClr val="2E3820"/>
                </a:solidFill>
                <a:latin typeface="Times New Roman"/>
                <a:cs typeface="Times New Roman"/>
              </a:rPr>
              <a:t> </a:t>
            </a:r>
            <a:r>
              <a:rPr sz="1000" spc="-10" dirty="0">
                <a:solidFill>
                  <a:srgbClr val="2E3820"/>
                </a:solidFill>
                <a:latin typeface="Times New Roman"/>
                <a:cs typeface="Times New Roman"/>
              </a:rPr>
              <a:t>unaltered.</a:t>
            </a:r>
            <a:endParaRPr sz="1000" dirty="0">
              <a:latin typeface="Times New Roman"/>
              <a:cs typeface="Times New Roman"/>
            </a:endParaRPr>
          </a:p>
          <a:p>
            <a:pPr marL="12700">
              <a:lnSpc>
                <a:spcPct val="100000"/>
              </a:lnSpc>
              <a:spcBef>
                <a:spcPts val="1115"/>
              </a:spcBef>
            </a:pPr>
            <a:r>
              <a:rPr sz="1000" b="1" dirty="0">
                <a:solidFill>
                  <a:srgbClr val="2E3820"/>
                </a:solidFill>
                <a:latin typeface="Times New Roman"/>
                <a:cs typeface="Times New Roman"/>
              </a:rPr>
              <a:t>Pooling</a:t>
            </a:r>
            <a:r>
              <a:rPr sz="1000" b="1" spc="-40" dirty="0">
                <a:solidFill>
                  <a:srgbClr val="2E3820"/>
                </a:solidFill>
                <a:latin typeface="Times New Roman"/>
                <a:cs typeface="Times New Roman"/>
              </a:rPr>
              <a:t> </a:t>
            </a:r>
            <a:r>
              <a:rPr sz="1000" b="1" spc="-10" dirty="0">
                <a:solidFill>
                  <a:srgbClr val="2E3820"/>
                </a:solidFill>
                <a:latin typeface="Times New Roman"/>
                <a:cs typeface="Times New Roman"/>
              </a:rPr>
              <a:t>Layer:</a:t>
            </a:r>
            <a:endParaRPr sz="1000" dirty="0">
              <a:latin typeface="Times New Roman"/>
              <a:cs typeface="Times New Roman"/>
            </a:endParaRPr>
          </a:p>
          <a:p>
            <a:pPr marL="12700" marR="318770">
              <a:lnSpc>
                <a:spcPct val="110000"/>
              </a:lnSpc>
              <a:spcBef>
                <a:spcPts val="1030"/>
              </a:spcBef>
            </a:pPr>
            <a:r>
              <a:rPr sz="1000" dirty="0">
                <a:solidFill>
                  <a:srgbClr val="2E3820"/>
                </a:solidFill>
                <a:latin typeface="Times New Roman"/>
                <a:cs typeface="Times New Roman"/>
              </a:rPr>
              <a:t>Pool:</a:t>
            </a:r>
            <a:r>
              <a:rPr sz="1000" spc="-25" dirty="0">
                <a:solidFill>
                  <a:srgbClr val="2E3820"/>
                </a:solidFill>
                <a:latin typeface="Times New Roman"/>
                <a:cs typeface="Times New Roman"/>
              </a:rPr>
              <a:t> </a:t>
            </a:r>
            <a:r>
              <a:rPr sz="1000" spc="-10" dirty="0">
                <a:solidFill>
                  <a:srgbClr val="2E3820"/>
                </a:solidFill>
                <a:latin typeface="Times New Roman"/>
                <a:cs typeface="Times New Roman"/>
              </a:rPr>
              <a:t>Humans</a:t>
            </a:r>
            <a:r>
              <a:rPr sz="1000" spc="-25" dirty="0">
                <a:solidFill>
                  <a:srgbClr val="2E3820"/>
                </a:solidFill>
                <a:latin typeface="Times New Roman"/>
                <a:cs typeface="Times New Roman"/>
              </a:rPr>
              <a:t> </a:t>
            </a:r>
            <a:r>
              <a:rPr sz="1000" dirty="0">
                <a:solidFill>
                  <a:srgbClr val="2E3820"/>
                </a:solidFill>
                <a:latin typeface="Times New Roman"/>
                <a:cs typeface="Times New Roman"/>
              </a:rPr>
              <a:t>apply</a:t>
            </a:r>
            <a:r>
              <a:rPr sz="1000" spc="-20" dirty="0">
                <a:solidFill>
                  <a:srgbClr val="2E3820"/>
                </a:solidFill>
                <a:latin typeface="Times New Roman"/>
                <a:cs typeface="Times New Roman"/>
              </a:rPr>
              <a:t> </a:t>
            </a:r>
            <a:r>
              <a:rPr sz="1000" dirty="0">
                <a:solidFill>
                  <a:srgbClr val="2E3820"/>
                </a:solidFill>
                <a:latin typeface="Times New Roman"/>
                <a:cs typeface="Times New Roman"/>
              </a:rPr>
              <a:t>2x2</a:t>
            </a:r>
            <a:r>
              <a:rPr sz="1000" spc="-20" dirty="0">
                <a:solidFill>
                  <a:srgbClr val="2E3820"/>
                </a:solidFill>
                <a:latin typeface="Times New Roman"/>
                <a:cs typeface="Times New Roman"/>
              </a:rPr>
              <a:t> </a:t>
            </a:r>
            <a:r>
              <a:rPr sz="1000" dirty="0">
                <a:solidFill>
                  <a:srgbClr val="2E3820"/>
                </a:solidFill>
                <a:latin typeface="Times New Roman"/>
                <a:cs typeface="Times New Roman"/>
              </a:rPr>
              <a:t>max</a:t>
            </a:r>
            <a:r>
              <a:rPr sz="1000" spc="-20" dirty="0">
                <a:solidFill>
                  <a:srgbClr val="2E3820"/>
                </a:solidFill>
                <a:latin typeface="Times New Roman"/>
                <a:cs typeface="Times New Roman"/>
              </a:rPr>
              <a:t> </a:t>
            </a:r>
            <a:r>
              <a:rPr sz="1000" dirty="0">
                <a:solidFill>
                  <a:srgbClr val="2E3820"/>
                </a:solidFill>
                <a:latin typeface="Times New Roman"/>
                <a:cs typeface="Times New Roman"/>
              </a:rPr>
              <a:t>pooling</a:t>
            </a:r>
            <a:r>
              <a:rPr sz="1000" spc="-15" dirty="0">
                <a:solidFill>
                  <a:srgbClr val="2E3820"/>
                </a:solidFill>
                <a:latin typeface="Times New Roman"/>
                <a:cs typeface="Times New Roman"/>
              </a:rPr>
              <a:t> </a:t>
            </a:r>
            <a:r>
              <a:rPr sz="1000" dirty="0">
                <a:solidFill>
                  <a:srgbClr val="2E3820"/>
                </a:solidFill>
                <a:latin typeface="Times New Roman"/>
                <a:cs typeface="Times New Roman"/>
              </a:rPr>
              <a:t>with</a:t>
            </a:r>
            <a:r>
              <a:rPr sz="1000" spc="-20" dirty="0">
                <a:solidFill>
                  <a:srgbClr val="2E3820"/>
                </a:solidFill>
                <a:latin typeface="Times New Roman"/>
                <a:cs typeface="Times New Roman"/>
              </a:rPr>
              <a:t> </a:t>
            </a:r>
            <a:r>
              <a:rPr sz="1000" dirty="0">
                <a:solidFill>
                  <a:srgbClr val="2E3820"/>
                </a:solidFill>
                <a:latin typeface="Times New Roman"/>
                <a:cs typeface="Times New Roman"/>
              </a:rPr>
              <a:t>a</a:t>
            </a:r>
            <a:r>
              <a:rPr sz="1000" spc="-25" dirty="0">
                <a:solidFill>
                  <a:srgbClr val="2E3820"/>
                </a:solidFill>
                <a:latin typeface="Times New Roman"/>
                <a:cs typeface="Times New Roman"/>
              </a:rPr>
              <a:t> </a:t>
            </a:r>
            <a:r>
              <a:rPr sz="1000" dirty="0">
                <a:solidFill>
                  <a:srgbClr val="2E3820"/>
                </a:solidFill>
                <a:latin typeface="Times New Roman"/>
                <a:cs typeface="Times New Roman"/>
              </a:rPr>
              <a:t>stride</a:t>
            </a:r>
            <a:r>
              <a:rPr sz="1000" spc="-25" dirty="0">
                <a:solidFill>
                  <a:srgbClr val="2E3820"/>
                </a:solidFill>
                <a:latin typeface="Times New Roman"/>
                <a:cs typeface="Times New Roman"/>
              </a:rPr>
              <a:t> </a:t>
            </a:r>
            <a:r>
              <a:rPr sz="1000" dirty="0">
                <a:solidFill>
                  <a:srgbClr val="2E3820"/>
                </a:solidFill>
                <a:latin typeface="Times New Roman"/>
                <a:cs typeface="Times New Roman"/>
              </a:rPr>
              <a:t>of</a:t>
            </a:r>
            <a:r>
              <a:rPr sz="1000" spc="-20" dirty="0">
                <a:solidFill>
                  <a:srgbClr val="2E3820"/>
                </a:solidFill>
                <a:latin typeface="Times New Roman"/>
                <a:cs typeface="Times New Roman"/>
              </a:rPr>
              <a:t> </a:t>
            </a:r>
            <a:r>
              <a:rPr sz="1000" dirty="0">
                <a:solidFill>
                  <a:srgbClr val="2E3820"/>
                </a:solidFill>
                <a:latin typeface="Times New Roman"/>
                <a:cs typeface="Times New Roman"/>
              </a:rPr>
              <a:t>2</a:t>
            </a:r>
            <a:r>
              <a:rPr sz="1000" spc="-20" dirty="0">
                <a:solidFill>
                  <a:srgbClr val="2E3820"/>
                </a:solidFill>
                <a:latin typeface="Times New Roman"/>
                <a:cs typeface="Times New Roman"/>
              </a:rPr>
              <a:t> </a:t>
            </a:r>
            <a:r>
              <a:rPr sz="1000" dirty="0">
                <a:solidFill>
                  <a:srgbClr val="2E3820"/>
                </a:solidFill>
                <a:latin typeface="Times New Roman"/>
                <a:cs typeface="Times New Roman"/>
              </a:rPr>
              <a:t>to</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2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25" dirty="0">
                <a:solidFill>
                  <a:srgbClr val="2E3820"/>
                </a:solidFill>
                <a:latin typeface="Times New Roman"/>
                <a:cs typeface="Times New Roman"/>
              </a:rPr>
              <a:t> </a:t>
            </a:r>
            <a:r>
              <a:rPr sz="1000" dirty="0">
                <a:solidFill>
                  <a:srgbClr val="2E3820"/>
                </a:solidFill>
                <a:latin typeface="Times New Roman"/>
                <a:cs typeface="Times New Roman"/>
              </a:rPr>
              <a:t>to</a:t>
            </a:r>
            <a:r>
              <a:rPr sz="1000" spc="-20" dirty="0">
                <a:solidFill>
                  <a:srgbClr val="2E3820"/>
                </a:solidFill>
                <a:latin typeface="Times New Roman"/>
                <a:cs typeface="Times New Roman"/>
              </a:rPr>
              <a:t> </a:t>
            </a:r>
            <a:r>
              <a:rPr sz="1000" dirty="0">
                <a:solidFill>
                  <a:srgbClr val="2E3820"/>
                </a:solidFill>
                <a:latin typeface="Times New Roman"/>
                <a:cs typeface="Times New Roman"/>
              </a:rPr>
              <a:t>make</a:t>
            </a:r>
            <a:r>
              <a:rPr sz="1000" spc="-25" dirty="0">
                <a:solidFill>
                  <a:srgbClr val="2E3820"/>
                </a:solidFill>
                <a:latin typeface="Times New Roman"/>
                <a:cs typeface="Times New Roman"/>
              </a:rPr>
              <a:t> </a:t>
            </a:r>
            <a:r>
              <a:rPr sz="1000" dirty="0">
                <a:solidFill>
                  <a:srgbClr val="2E3820"/>
                </a:solidFill>
                <a:latin typeface="Times New Roman"/>
                <a:cs typeface="Times New Roman"/>
              </a:rPr>
              <a:t>the</a:t>
            </a:r>
            <a:r>
              <a:rPr sz="1000" spc="-20" dirty="0">
                <a:solidFill>
                  <a:srgbClr val="2E3820"/>
                </a:solidFill>
                <a:latin typeface="Times New Roman"/>
                <a:cs typeface="Times New Roman"/>
              </a:rPr>
              <a:t> </a:t>
            </a:r>
            <a:r>
              <a:rPr sz="1000" dirty="0">
                <a:solidFill>
                  <a:srgbClr val="2E3820"/>
                </a:solidFill>
                <a:latin typeface="Times New Roman"/>
                <a:cs typeface="Times New Roman"/>
              </a:rPr>
              <a:t>sizes</a:t>
            </a:r>
            <a:r>
              <a:rPr sz="1000" spc="-25" dirty="0">
                <a:solidFill>
                  <a:srgbClr val="2E3820"/>
                </a:solidFill>
                <a:latin typeface="Times New Roman"/>
                <a:cs typeface="Times New Roman"/>
              </a:rPr>
              <a:t> </a:t>
            </a:r>
            <a:r>
              <a:rPr sz="1000" dirty="0">
                <a:solidFill>
                  <a:srgbClr val="2E3820"/>
                </a:solidFill>
                <a:latin typeface="Times New Roman"/>
                <a:cs typeface="Times New Roman"/>
              </a:rPr>
              <a:t>of</a:t>
            </a:r>
            <a:r>
              <a:rPr sz="1000" spc="-20" dirty="0">
                <a:solidFill>
                  <a:srgbClr val="2E3820"/>
                </a:solidFill>
                <a:latin typeface="Times New Roman"/>
                <a:cs typeface="Times New Roman"/>
              </a:rPr>
              <a:t> </a:t>
            </a:r>
            <a:r>
              <a:rPr sz="1000" dirty="0">
                <a:solidFill>
                  <a:srgbClr val="2E3820"/>
                </a:solidFill>
                <a:latin typeface="Times New Roman"/>
                <a:cs typeface="Times New Roman"/>
              </a:rPr>
              <a:t>the</a:t>
            </a:r>
            <a:r>
              <a:rPr sz="1000" spc="-25" dirty="0">
                <a:solidFill>
                  <a:srgbClr val="2E3820"/>
                </a:solidFill>
                <a:latin typeface="Times New Roman"/>
                <a:cs typeface="Times New Roman"/>
              </a:rPr>
              <a:t> </a:t>
            </a:r>
            <a:r>
              <a:rPr sz="1000" spc="-10" dirty="0">
                <a:solidFill>
                  <a:srgbClr val="2E3820"/>
                </a:solidFill>
                <a:latin typeface="Times New Roman"/>
                <a:cs typeface="Times New Roman"/>
              </a:rPr>
              <a:t>feature</a:t>
            </a:r>
            <a:r>
              <a:rPr sz="1000" spc="-2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20" dirty="0">
                <a:solidFill>
                  <a:srgbClr val="2E3820"/>
                </a:solidFill>
                <a:latin typeface="Times New Roman"/>
                <a:cs typeface="Times New Roman"/>
              </a:rPr>
              <a:t> </a:t>
            </a:r>
            <a:r>
              <a:rPr sz="1000" dirty="0">
                <a:solidFill>
                  <a:srgbClr val="2E3820"/>
                </a:solidFill>
                <a:latin typeface="Times New Roman"/>
                <a:cs typeface="Times New Roman"/>
              </a:rPr>
              <a:t>at</a:t>
            </a:r>
            <a:r>
              <a:rPr sz="1000" spc="-25" dirty="0">
                <a:solidFill>
                  <a:srgbClr val="2E3820"/>
                </a:solidFill>
                <a:latin typeface="Times New Roman"/>
                <a:cs typeface="Times New Roman"/>
              </a:rPr>
              <a:t> </a:t>
            </a:r>
            <a:r>
              <a:rPr sz="1000" dirty="0">
                <a:solidFill>
                  <a:srgbClr val="2E3820"/>
                </a:solidFill>
                <a:latin typeface="Times New Roman"/>
                <a:cs typeface="Times New Roman"/>
              </a:rPr>
              <a:t>the</a:t>
            </a:r>
            <a:r>
              <a:rPr sz="1000" spc="-25" dirty="0">
                <a:solidFill>
                  <a:srgbClr val="2E3820"/>
                </a:solidFill>
                <a:latin typeface="Times New Roman"/>
                <a:cs typeface="Times New Roman"/>
              </a:rPr>
              <a:t> </a:t>
            </a:r>
            <a:r>
              <a:rPr sz="1000" dirty="0">
                <a:solidFill>
                  <a:srgbClr val="2E3820"/>
                </a:solidFill>
                <a:latin typeface="Times New Roman"/>
                <a:cs typeface="Times New Roman"/>
              </a:rPr>
              <a:t>output</a:t>
            </a:r>
            <a:r>
              <a:rPr sz="1000" spc="-25" dirty="0">
                <a:solidFill>
                  <a:srgbClr val="2E3820"/>
                </a:solidFill>
                <a:latin typeface="Times New Roman"/>
                <a:cs typeface="Times New Roman"/>
              </a:rPr>
              <a:t> </a:t>
            </a:r>
            <a:r>
              <a:rPr sz="1000" dirty="0">
                <a:solidFill>
                  <a:srgbClr val="2E3820"/>
                </a:solidFill>
                <a:latin typeface="Times New Roman"/>
                <a:cs typeface="Times New Roman"/>
              </a:rPr>
              <a:t>half</a:t>
            </a:r>
            <a:r>
              <a:rPr sz="1000" spc="-20" dirty="0">
                <a:solidFill>
                  <a:srgbClr val="2E3820"/>
                </a:solidFill>
                <a:latin typeface="Times New Roman"/>
                <a:cs typeface="Times New Roman"/>
              </a:rPr>
              <a:t> </a:t>
            </a:r>
            <a:r>
              <a:rPr sz="1000" dirty="0">
                <a:solidFill>
                  <a:srgbClr val="2E3820"/>
                </a:solidFill>
                <a:latin typeface="Times New Roman"/>
                <a:cs typeface="Times New Roman"/>
              </a:rPr>
              <a:t>and</a:t>
            </a:r>
            <a:r>
              <a:rPr sz="1000" spc="-15" dirty="0">
                <a:solidFill>
                  <a:srgbClr val="2E3820"/>
                </a:solidFill>
                <a:latin typeface="Times New Roman"/>
                <a:cs typeface="Times New Roman"/>
              </a:rPr>
              <a:t> </a:t>
            </a:r>
            <a:r>
              <a:rPr sz="1000" dirty="0">
                <a:solidFill>
                  <a:srgbClr val="2E3820"/>
                </a:solidFill>
                <a:latin typeface="Times New Roman"/>
                <a:cs typeface="Times New Roman"/>
              </a:rPr>
              <a:t>reduce</a:t>
            </a:r>
            <a:r>
              <a:rPr sz="1000" spc="-25" dirty="0">
                <a:solidFill>
                  <a:srgbClr val="2E3820"/>
                </a:solidFill>
                <a:latin typeface="Times New Roman"/>
                <a:cs typeface="Times New Roman"/>
              </a:rPr>
              <a:t> </a:t>
            </a:r>
            <a:r>
              <a:rPr sz="1000" dirty="0">
                <a:solidFill>
                  <a:srgbClr val="2E3820"/>
                </a:solidFill>
                <a:latin typeface="Times New Roman"/>
                <a:cs typeface="Times New Roman"/>
              </a:rPr>
              <a:t>the</a:t>
            </a:r>
            <a:r>
              <a:rPr sz="1000" spc="-25" dirty="0">
                <a:solidFill>
                  <a:srgbClr val="2E3820"/>
                </a:solidFill>
                <a:latin typeface="Times New Roman"/>
                <a:cs typeface="Times New Roman"/>
              </a:rPr>
              <a:t> </a:t>
            </a:r>
            <a:r>
              <a:rPr sz="1000" dirty="0">
                <a:solidFill>
                  <a:srgbClr val="2E3820"/>
                </a:solidFill>
                <a:latin typeface="Times New Roman"/>
                <a:cs typeface="Times New Roman"/>
              </a:rPr>
              <a:t>spatial</a:t>
            </a:r>
            <a:r>
              <a:rPr sz="1000" spc="-25" dirty="0">
                <a:solidFill>
                  <a:srgbClr val="2E3820"/>
                </a:solidFill>
                <a:latin typeface="Times New Roman"/>
                <a:cs typeface="Times New Roman"/>
              </a:rPr>
              <a:t> </a:t>
            </a:r>
            <a:r>
              <a:rPr sz="1000" dirty="0">
                <a:solidFill>
                  <a:srgbClr val="2E3820"/>
                </a:solidFill>
                <a:latin typeface="Times New Roman"/>
                <a:cs typeface="Times New Roman"/>
              </a:rPr>
              <a:t>resolution</a:t>
            </a:r>
            <a:r>
              <a:rPr sz="1000" spc="-20" dirty="0">
                <a:solidFill>
                  <a:srgbClr val="2E3820"/>
                </a:solidFill>
                <a:latin typeface="Times New Roman"/>
                <a:cs typeface="Times New Roman"/>
              </a:rPr>
              <a:t> </a:t>
            </a:r>
            <a:r>
              <a:rPr sz="1000" dirty="0">
                <a:solidFill>
                  <a:srgbClr val="2E3820"/>
                </a:solidFill>
                <a:latin typeface="Times New Roman"/>
                <a:cs typeface="Times New Roman"/>
              </a:rPr>
              <a:t>of</a:t>
            </a:r>
            <a:r>
              <a:rPr sz="1000" spc="-15" dirty="0">
                <a:solidFill>
                  <a:srgbClr val="2E3820"/>
                </a:solidFill>
                <a:latin typeface="Times New Roman"/>
                <a:cs typeface="Times New Roman"/>
              </a:rPr>
              <a:t> </a:t>
            </a:r>
            <a:r>
              <a:rPr sz="1000" dirty="0">
                <a:solidFill>
                  <a:srgbClr val="2E3820"/>
                </a:solidFill>
                <a:latin typeface="Times New Roman"/>
                <a:cs typeface="Times New Roman"/>
              </a:rPr>
              <a:t>these</a:t>
            </a:r>
            <a:r>
              <a:rPr sz="1000" spc="-2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20" dirty="0">
                <a:solidFill>
                  <a:srgbClr val="2E3820"/>
                </a:solidFill>
                <a:latin typeface="Times New Roman"/>
                <a:cs typeface="Times New Roman"/>
              </a:rPr>
              <a:t> </a:t>
            </a:r>
            <a:r>
              <a:rPr sz="1000" dirty="0">
                <a:solidFill>
                  <a:srgbClr val="2E3820"/>
                </a:solidFill>
                <a:latin typeface="Times New Roman"/>
                <a:cs typeface="Times New Roman"/>
              </a:rPr>
              <a:t>avoiding</a:t>
            </a:r>
            <a:r>
              <a:rPr sz="1000" spc="-20" dirty="0">
                <a:solidFill>
                  <a:srgbClr val="2E3820"/>
                </a:solidFill>
                <a:latin typeface="Times New Roman"/>
                <a:cs typeface="Times New Roman"/>
              </a:rPr>
              <a:t> </a:t>
            </a:r>
            <a:r>
              <a:rPr sz="1000" spc="-10" dirty="0">
                <a:solidFill>
                  <a:srgbClr val="2E3820"/>
                </a:solidFill>
                <a:latin typeface="Times New Roman"/>
                <a:cs typeface="Times New Roman"/>
              </a:rPr>
              <a:t>complex computations.</a:t>
            </a:r>
            <a:endParaRPr sz="1000" dirty="0">
              <a:latin typeface="Times New Roman"/>
              <a:cs typeface="Times New Roman"/>
            </a:endParaRPr>
          </a:p>
          <a:p>
            <a:pPr marL="12700">
              <a:lnSpc>
                <a:spcPct val="100000"/>
              </a:lnSpc>
              <a:spcBef>
                <a:spcPts val="1120"/>
              </a:spcBef>
            </a:pPr>
            <a:r>
              <a:rPr sz="1000" b="1" dirty="0">
                <a:solidFill>
                  <a:srgbClr val="2E3820"/>
                </a:solidFill>
                <a:latin typeface="Times New Roman"/>
                <a:cs typeface="Times New Roman"/>
              </a:rPr>
              <a:t>Fully </a:t>
            </a:r>
            <a:r>
              <a:rPr sz="1000" b="1" spc="-10" dirty="0">
                <a:solidFill>
                  <a:srgbClr val="2E3820"/>
                </a:solidFill>
                <a:latin typeface="Times New Roman"/>
                <a:cs typeface="Times New Roman"/>
              </a:rPr>
              <a:t>Connected</a:t>
            </a:r>
            <a:r>
              <a:rPr sz="1000" b="1" spc="-5" dirty="0">
                <a:solidFill>
                  <a:srgbClr val="2E3820"/>
                </a:solidFill>
                <a:latin typeface="Times New Roman"/>
                <a:cs typeface="Times New Roman"/>
              </a:rPr>
              <a:t> </a:t>
            </a:r>
            <a:r>
              <a:rPr sz="1000" b="1" spc="-10" dirty="0">
                <a:solidFill>
                  <a:srgbClr val="2E3820"/>
                </a:solidFill>
                <a:latin typeface="Times New Roman"/>
                <a:cs typeface="Times New Roman"/>
              </a:rPr>
              <a:t>Layers:</a:t>
            </a:r>
            <a:endParaRPr sz="1000" dirty="0">
              <a:latin typeface="Times New Roman"/>
              <a:cs typeface="Times New Roman"/>
            </a:endParaRPr>
          </a:p>
          <a:p>
            <a:pPr marL="12700" marR="4079875">
              <a:lnSpc>
                <a:spcPct val="193300"/>
              </a:lnSpc>
            </a:pPr>
            <a:r>
              <a:rPr sz="1000" dirty="0">
                <a:solidFill>
                  <a:srgbClr val="2E3820"/>
                </a:solidFill>
                <a:latin typeface="Times New Roman"/>
                <a:cs typeface="Times New Roman"/>
              </a:rPr>
              <a:t>FC</a:t>
            </a:r>
            <a:r>
              <a:rPr sz="1000" spc="-20" dirty="0">
                <a:solidFill>
                  <a:srgbClr val="2E3820"/>
                </a:solidFill>
                <a:latin typeface="Times New Roman"/>
                <a:cs typeface="Times New Roman"/>
              </a:rPr>
              <a:t> </a:t>
            </a:r>
            <a:r>
              <a:rPr sz="1000" dirty="0">
                <a:solidFill>
                  <a:srgbClr val="2E3820"/>
                </a:solidFill>
                <a:latin typeface="Times New Roman"/>
                <a:cs typeface="Times New Roman"/>
              </a:rPr>
              <a:t>1:</a:t>
            </a:r>
            <a:r>
              <a:rPr sz="1000" spc="-15" dirty="0">
                <a:solidFill>
                  <a:srgbClr val="2E3820"/>
                </a:solidFill>
                <a:latin typeface="Times New Roman"/>
                <a:cs typeface="Times New Roman"/>
              </a:rPr>
              <a:t> </a:t>
            </a:r>
            <a:r>
              <a:rPr sz="1000" dirty="0">
                <a:solidFill>
                  <a:srgbClr val="2E3820"/>
                </a:solidFill>
                <a:latin typeface="Times New Roman"/>
                <a:cs typeface="Times New Roman"/>
              </a:rPr>
              <a:t>Fl</a:t>
            </a:r>
            <a:r>
              <a:rPr sz="1000" spc="-20" dirty="0">
                <a:solidFill>
                  <a:srgbClr val="2E3820"/>
                </a:solidFill>
                <a:latin typeface="Times New Roman"/>
                <a:cs typeface="Times New Roman"/>
              </a:rPr>
              <a:t> </a:t>
            </a:r>
            <a:r>
              <a:rPr sz="1000" dirty="0">
                <a:solidFill>
                  <a:srgbClr val="2E3820"/>
                </a:solidFill>
                <a:latin typeface="Times New Roman"/>
                <a:cs typeface="Times New Roman"/>
              </a:rPr>
              <a:t>Json</a:t>
            </a:r>
            <a:r>
              <a:rPr sz="1000" spc="-10" dirty="0">
                <a:solidFill>
                  <a:srgbClr val="2E3820"/>
                </a:solidFill>
                <a:latin typeface="Times New Roman"/>
                <a:cs typeface="Times New Roman"/>
              </a:rPr>
              <a:t> feature</a:t>
            </a:r>
            <a:r>
              <a:rPr sz="1000" spc="-15" dirty="0">
                <a:solidFill>
                  <a:srgbClr val="2E3820"/>
                </a:solidFill>
                <a:latin typeface="Times New Roman"/>
                <a:cs typeface="Times New Roman"/>
              </a:rPr>
              <a:t> </a:t>
            </a:r>
            <a:r>
              <a:rPr sz="1000" dirty="0">
                <a:solidFill>
                  <a:srgbClr val="2E3820"/>
                </a:solidFill>
                <a:latin typeface="Times New Roman"/>
                <a:cs typeface="Times New Roman"/>
              </a:rPr>
              <a:t>maps</a:t>
            </a:r>
            <a:r>
              <a:rPr sz="1000" spc="-20" dirty="0">
                <a:solidFill>
                  <a:srgbClr val="2E3820"/>
                </a:solidFill>
                <a:latin typeface="Times New Roman"/>
                <a:cs typeface="Times New Roman"/>
              </a:rPr>
              <a:t> </a:t>
            </a:r>
            <a:r>
              <a:rPr sz="1000" dirty="0">
                <a:solidFill>
                  <a:srgbClr val="2E3820"/>
                </a:solidFill>
                <a:latin typeface="Times New Roman"/>
                <a:cs typeface="Times New Roman"/>
              </a:rPr>
              <a:t>and</a:t>
            </a:r>
            <a:r>
              <a:rPr sz="1000" spc="-10" dirty="0">
                <a:solidFill>
                  <a:srgbClr val="2E3820"/>
                </a:solidFill>
                <a:latin typeface="Times New Roman"/>
                <a:cs typeface="Times New Roman"/>
              </a:rPr>
              <a:t> </a:t>
            </a:r>
            <a:r>
              <a:rPr sz="1000" dirty="0">
                <a:solidFill>
                  <a:srgbClr val="2E3820"/>
                </a:solidFill>
                <a:latin typeface="Times New Roman"/>
                <a:cs typeface="Times New Roman"/>
              </a:rPr>
              <a:t>flats</a:t>
            </a:r>
            <a:r>
              <a:rPr sz="1000" spc="-15" dirty="0">
                <a:solidFill>
                  <a:srgbClr val="2E3820"/>
                </a:solidFill>
                <a:latin typeface="Times New Roman"/>
                <a:cs typeface="Times New Roman"/>
              </a:rPr>
              <a:t> </a:t>
            </a:r>
            <a:r>
              <a:rPr sz="1000" dirty="0">
                <a:solidFill>
                  <a:srgbClr val="2E3820"/>
                </a:solidFill>
                <a:latin typeface="Times New Roman"/>
                <a:cs typeface="Times New Roman"/>
              </a:rPr>
              <a:t>200,704</a:t>
            </a:r>
            <a:r>
              <a:rPr sz="1000" spc="-15" dirty="0">
                <a:solidFill>
                  <a:srgbClr val="2E3820"/>
                </a:solidFill>
                <a:latin typeface="Times New Roman"/>
                <a:cs typeface="Times New Roman"/>
              </a:rPr>
              <a:t> </a:t>
            </a:r>
            <a:r>
              <a:rPr sz="1000" dirty="0">
                <a:solidFill>
                  <a:srgbClr val="2E3820"/>
                </a:solidFill>
                <a:latin typeface="Times New Roman"/>
                <a:cs typeface="Times New Roman"/>
              </a:rPr>
              <a:t>inputs,</a:t>
            </a:r>
            <a:r>
              <a:rPr sz="1000" spc="-10" dirty="0">
                <a:solidFill>
                  <a:srgbClr val="2E3820"/>
                </a:solidFill>
                <a:latin typeface="Times New Roman"/>
                <a:cs typeface="Times New Roman"/>
              </a:rPr>
              <a:t> </a:t>
            </a:r>
            <a:r>
              <a:rPr sz="1000" dirty="0">
                <a:solidFill>
                  <a:srgbClr val="2E3820"/>
                </a:solidFill>
                <a:latin typeface="Times New Roman"/>
                <a:cs typeface="Times New Roman"/>
              </a:rPr>
              <a:t>acting</a:t>
            </a:r>
            <a:r>
              <a:rPr sz="1000" spc="-15" dirty="0">
                <a:solidFill>
                  <a:srgbClr val="2E3820"/>
                </a:solidFill>
                <a:latin typeface="Times New Roman"/>
                <a:cs typeface="Times New Roman"/>
              </a:rPr>
              <a:t> </a:t>
            </a:r>
            <a:r>
              <a:rPr sz="1000" dirty="0">
                <a:solidFill>
                  <a:srgbClr val="2E3820"/>
                </a:solidFill>
                <a:latin typeface="Times New Roman"/>
                <a:cs typeface="Times New Roman"/>
              </a:rPr>
              <a:t>as</a:t>
            </a:r>
            <a:r>
              <a:rPr sz="1000" spc="-15" dirty="0">
                <a:solidFill>
                  <a:srgbClr val="2E3820"/>
                </a:solidFill>
                <a:latin typeface="Times New Roman"/>
                <a:cs typeface="Times New Roman"/>
              </a:rPr>
              <a:t> </a:t>
            </a:r>
            <a:r>
              <a:rPr sz="1000" dirty="0">
                <a:solidFill>
                  <a:srgbClr val="2E3820"/>
                </a:solidFill>
                <a:latin typeface="Times New Roman"/>
                <a:cs typeface="Times New Roman"/>
              </a:rPr>
              <a:t>the</a:t>
            </a:r>
            <a:r>
              <a:rPr sz="1000" spc="-15" dirty="0">
                <a:solidFill>
                  <a:srgbClr val="2E3820"/>
                </a:solidFill>
                <a:latin typeface="Times New Roman"/>
                <a:cs typeface="Times New Roman"/>
              </a:rPr>
              <a:t> </a:t>
            </a:r>
            <a:r>
              <a:rPr sz="1000" dirty="0">
                <a:solidFill>
                  <a:srgbClr val="2E3820"/>
                </a:solidFill>
                <a:latin typeface="Times New Roman"/>
                <a:cs typeface="Times New Roman"/>
              </a:rPr>
              <a:t>first</a:t>
            </a:r>
            <a:r>
              <a:rPr sz="1000" spc="-20" dirty="0">
                <a:solidFill>
                  <a:srgbClr val="2E3820"/>
                </a:solidFill>
                <a:latin typeface="Times New Roman"/>
                <a:cs typeface="Times New Roman"/>
              </a:rPr>
              <a:t> </a:t>
            </a:r>
            <a:r>
              <a:rPr sz="1000" dirty="0">
                <a:solidFill>
                  <a:srgbClr val="2E3820"/>
                </a:solidFill>
                <a:latin typeface="Times New Roman"/>
                <a:cs typeface="Times New Roman"/>
              </a:rPr>
              <a:t>layer</a:t>
            </a:r>
            <a:r>
              <a:rPr sz="1000" spc="-10" dirty="0">
                <a:solidFill>
                  <a:srgbClr val="2E3820"/>
                </a:solidFill>
                <a:latin typeface="Times New Roman"/>
                <a:cs typeface="Times New Roman"/>
              </a:rPr>
              <a:t> </a:t>
            </a:r>
            <a:r>
              <a:rPr sz="1000" dirty="0">
                <a:solidFill>
                  <a:srgbClr val="2E3820"/>
                </a:solidFill>
                <a:latin typeface="Times New Roman"/>
                <a:cs typeface="Times New Roman"/>
              </a:rPr>
              <a:t>for</a:t>
            </a:r>
            <a:r>
              <a:rPr sz="1000" spc="-10" dirty="0">
                <a:solidFill>
                  <a:srgbClr val="2E3820"/>
                </a:solidFill>
                <a:latin typeface="Times New Roman"/>
                <a:cs typeface="Times New Roman"/>
              </a:rPr>
              <a:t> </a:t>
            </a:r>
            <a:r>
              <a:rPr sz="1000" dirty="0">
                <a:solidFill>
                  <a:srgbClr val="2E3820"/>
                </a:solidFill>
                <a:latin typeface="Times New Roman"/>
                <a:cs typeface="Times New Roman"/>
              </a:rPr>
              <a:t>integration</a:t>
            </a:r>
            <a:r>
              <a:rPr sz="1000" spc="-15" dirty="0">
                <a:solidFill>
                  <a:srgbClr val="2E3820"/>
                </a:solidFill>
                <a:latin typeface="Times New Roman"/>
                <a:cs typeface="Times New Roman"/>
              </a:rPr>
              <a:t> </a:t>
            </a:r>
            <a:r>
              <a:rPr sz="1000" dirty="0">
                <a:solidFill>
                  <a:srgbClr val="2E3820"/>
                </a:solidFill>
                <a:latin typeface="Times New Roman"/>
                <a:cs typeface="Times New Roman"/>
              </a:rPr>
              <a:t>of</a:t>
            </a:r>
            <a:r>
              <a:rPr sz="1000" spc="-10" dirty="0">
                <a:solidFill>
                  <a:srgbClr val="2E3820"/>
                </a:solidFill>
                <a:latin typeface="Times New Roman"/>
                <a:cs typeface="Times New Roman"/>
              </a:rPr>
              <a:t> features</a:t>
            </a:r>
            <a:r>
              <a:rPr sz="1000" spc="-20" dirty="0">
                <a:solidFill>
                  <a:srgbClr val="2E3820"/>
                </a:solidFill>
                <a:latin typeface="Times New Roman"/>
                <a:cs typeface="Times New Roman"/>
              </a:rPr>
              <a:t> </a:t>
            </a:r>
            <a:r>
              <a:rPr sz="1000" dirty="0">
                <a:solidFill>
                  <a:srgbClr val="2E3820"/>
                </a:solidFill>
                <a:latin typeface="Times New Roman"/>
                <a:cs typeface="Times New Roman"/>
              </a:rPr>
              <a:t>into</a:t>
            </a:r>
            <a:r>
              <a:rPr sz="1000" spc="-10" dirty="0">
                <a:solidFill>
                  <a:srgbClr val="2E3820"/>
                </a:solidFill>
                <a:latin typeface="Times New Roman"/>
                <a:cs typeface="Times New Roman"/>
              </a:rPr>
              <a:t> </a:t>
            </a:r>
            <a:r>
              <a:rPr sz="1000" dirty="0">
                <a:solidFill>
                  <a:srgbClr val="2E3820"/>
                </a:solidFill>
                <a:latin typeface="Times New Roman"/>
                <a:cs typeface="Times New Roman"/>
              </a:rPr>
              <a:t>512</a:t>
            </a:r>
            <a:r>
              <a:rPr sz="1000" spc="-10" dirty="0">
                <a:solidFill>
                  <a:srgbClr val="2E3820"/>
                </a:solidFill>
                <a:latin typeface="Times New Roman"/>
                <a:cs typeface="Times New Roman"/>
              </a:rPr>
              <a:t> outputs. </a:t>
            </a:r>
            <a:r>
              <a:rPr sz="1000" dirty="0">
                <a:solidFill>
                  <a:srgbClr val="2E3820"/>
                </a:solidFill>
                <a:latin typeface="Times New Roman"/>
                <a:cs typeface="Times New Roman"/>
              </a:rPr>
              <a:t>FC</a:t>
            </a:r>
            <a:r>
              <a:rPr sz="1000" spc="-15" dirty="0">
                <a:solidFill>
                  <a:srgbClr val="2E3820"/>
                </a:solidFill>
                <a:latin typeface="Times New Roman"/>
                <a:cs typeface="Times New Roman"/>
              </a:rPr>
              <a:t> </a:t>
            </a:r>
            <a:r>
              <a:rPr sz="1000" dirty="0">
                <a:solidFill>
                  <a:srgbClr val="2E3820"/>
                </a:solidFill>
                <a:latin typeface="Times New Roman"/>
                <a:cs typeface="Times New Roman"/>
              </a:rPr>
              <a:t>2:</a:t>
            </a:r>
            <a:r>
              <a:rPr sz="1000" spc="-15" dirty="0">
                <a:solidFill>
                  <a:srgbClr val="2E3820"/>
                </a:solidFill>
                <a:latin typeface="Times New Roman"/>
                <a:cs typeface="Times New Roman"/>
              </a:rPr>
              <a:t> </a:t>
            </a:r>
            <a:r>
              <a:rPr sz="1000" dirty="0">
                <a:solidFill>
                  <a:srgbClr val="2E3820"/>
                </a:solidFill>
                <a:latin typeface="Times New Roman"/>
                <a:cs typeface="Times New Roman"/>
              </a:rPr>
              <a:t>512</a:t>
            </a:r>
            <a:r>
              <a:rPr sz="1000" spc="-10" dirty="0">
                <a:solidFill>
                  <a:srgbClr val="2E3820"/>
                </a:solidFill>
                <a:latin typeface="Times New Roman"/>
                <a:cs typeface="Times New Roman"/>
              </a:rPr>
              <a:t> connects</a:t>
            </a:r>
            <a:r>
              <a:rPr sz="1000" spc="-15" dirty="0">
                <a:solidFill>
                  <a:srgbClr val="2E3820"/>
                </a:solidFill>
                <a:latin typeface="Times New Roman"/>
                <a:cs typeface="Times New Roman"/>
              </a:rPr>
              <a:t> </a:t>
            </a:r>
            <a:r>
              <a:rPr sz="1000" dirty="0">
                <a:solidFill>
                  <a:srgbClr val="2E3820"/>
                </a:solidFill>
                <a:latin typeface="Times New Roman"/>
                <a:cs typeface="Times New Roman"/>
              </a:rPr>
              <a:t>to</a:t>
            </a:r>
            <a:r>
              <a:rPr sz="1000" spc="-10" dirty="0">
                <a:solidFill>
                  <a:srgbClr val="2E3820"/>
                </a:solidFill>
                <a:latin typeface="Times New Roman"/>
                <a:cs typeface="Times New Roman"/>
              </a:rPr>
              <a:t> </a:t>
            </a:r>
            <a:r>
              <a:rPr sz="1000" dirty="0">
                <a:solidFill>
                  <a:srgbClr val="2E3820"/>
                </a:solidFill>
                <a:latin typeface="Times New Roman"/>
                <a:cs typeface="Times New Roman"/>
              </a:rPr>
              <a:t>the</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features</a:t>
            </a:r>
            <a:r>
              <a:rPr sz="1000" spc="-15" dirty="0">
                <a:solidFill>
                  <a:srgbClr val="2E3820"/>
                </a:solidFill>
                <a:latin typeface="Times New Roman"/>
                <a:cs typeface="Times New Roman"/>
              </a:rPr>
              <a:t> </a:t>
            </a:r>
            <a:r>
              <a:rPr sz="1000" dirty="0">
                <a:solidFill>
                  <a:srgbClr val="2E3820"/>
                </a:solidFill>
                <a:latin typeface="Times New Roman"/>
                <a:cs typeface="Times New Roman"/>
              </a:rPr>
              <a:t>for</a:t>
            </a:r>
            <a:r>
              <a:rPr sz="1000" spc="-10" dirty="0">
                <a:solidFill>
                  <a:srgbClr val="2E3820"/>
                </a:solidFill>
                <a:latin typeface="Times New Roman"/>
                <a:cs typeface="Times New Roman"/>
              </a:rPr>
              <a:t> </a:t>
            </a:r>
            <a:r>
              <a:rPr sz="1000" dirty="0">
                <a:solidFill>
                  <a:srgbClr val="2E3820"/>
                </a:solidFill>
                <a:latin typeface="Times New Roman"/>
                <a:cs typeface="Times New Roman"/>
              </a:rPr>
              <a:t>detecting</a:t>
            </a:r>
            <a:r>
              <a:rPr sz="1000" spc="-10" dirty="0">
                <a:solidFill>
                  <a:srgbClr val="2E3820"/>
                </a:solidFill>
                <a:latin typeface="Times New Roman"/>
                <a:cs typeface="Times New Roman"/>
              </a:rPr>
              <a:t> </a:t>
            </a:r>
            <a:r>
              <a:rPr sz="1000" dirty="0">
                <a:solidFill>
                  <a:srgbClr val="2E3820"/>
                </a:solidFill>
                <a:latin typeface="Times New Roman"/>
                <a:cs typeface="Times New Roman"/>
              </a:rPr>
              <a:t>types</a:t>
            </a:r>
            <a:r>
              <a:rPr sz="1000" spc="-15" dirty="0">
                <a:solidFill>
                  <a:srgbClr val="2E3820"/>
                </a:solidFill>
                <a:latin typeface="Times New Roman"/>
                <a:cs typeface="Times New Roman"/>
              </a:rPr>
              <a:t> </a:t>
            </a:r>
            <a:r>
              <a:rPr sz="1000" dirty="0">
                <a:solidFill>
                  <a:srgbClr val="2E3820"/>
                </a:solidFill>
                <a:latin typeface="Times New Roman"/>
                <a:cs typeface="Times New Roman"/>
              </a:rPr>
              <a:t>of</a:t>
            </a:r>
            <a:r>
              <a:rPr sz="1000" spc="-10" dirty="0">
                <a:solidFill>
                  <a:srgbClr val="2E3820"/>
                </a:solidFill>
                <a:latin typeface="Times New Roman"/>
                <a:cs typeface="Times New Roman"/>
              </a:rPr>
              <a:t> objects.</a:t>
            </a:r>
            <a:endParaRPr sz="1000" dirty="0">
              <a:latin typeface="Times New Roman"/>
              <a:cs typeface="Times New Roman"/>
            </a:endParaRPr>
          </a:p>
          <a:p>
            <a:pPr marL="12700">
              <a:lnSpc>
                <a:spcPct val="100000"/>
              </a:lnSpc>
              <a:spcBef>
                <a:spcPts val="1120"/>
              </a:spcBef>
            </a:pPr>
            <a:r>
              <a:rPr sz="1000" dirty="0">
                <a:solidFill>
                  <a:srgbClr val="2E3820"/>
                </a:solidFill>
                <a:latin typeface="Times New Roman"/>
                <a:cs typeface="Times New Roman"/>
              </a:rPr>
              <a:t>F3:</a:t>
            </a:r>
            <a:r>
              <a:rPr sz="1000" spc="-15" dirty="0">
                <a:solidFill>
                  <a:srgbClr val="2E3820"/>
                </a:solidFill>
                <a:latin typeface="Times New Roman"/>
                <a:cs typeface="Times New Roman"/>
              </a:rPr>
              <a:t> </a:t>
            </a:r>
            <a:r>
              <a:rPr sz="1000" spc="-10" dirty="0">
                <a:solidFill>
                  <a:srgbClr val="2E3820"/>
                </a:solidFill>
                <a:latin typeface="Times New Roman"/>
                <a:cs typeface="Times New Roman"/>
              </a:rPr>
              <a:t>Connects </a:t>
            </a:r>
            <a:r>
              <a:rPr sz="1000" dirty="0">
                <a:solidFill>
                  <a:srgbClr val="2E3820"/>
                </a:solidFill>
                <a:latin typeface="Times New Roman"/>
                <a:cs typeface="Times New Roman"/>
              </a:rPr>
              <a:t>512</a:t>
            </a:r>
            <a:r>
              <a:rPr sz="1000" spc="-5" dirty="0">
                <a:solidFill>
                  <a:srgbClr val="2E3820"/>
                </a:solidFill>
                <a:latin typeface="Times New Roman"/>
                <a:cs typeface="Times New Roman"/>
              </a:rPr>
              <a:t> </a:t>
            </a:r>
            <a:r>
              <a:rPr sz="1000" spc="-10" dirty="0">
                <a:solidFill>
                  <a:srgbClr val="2E3820"/>
                </a:solidFill>
                <a:latin typeface="Times New Roman"/>
                <a:cs typeface="Times New Roman"/>
              </a:rPr>
              <a:t>features</a:t>
            </a:r>
            <a:r>
              <a:rPr sz="1000" spc="-15" dirty="0">
                <a:solidFill>
                  <a:srgbClr val="2E3820"/>
                </a:solidFill>
                <a:latin typeface="Times New Roman"/>
                <a:cs typeface="Times New Roman"/>
              </a:rPr>
              <a:t> </a:t>
            </a:r>
            <a:r>
              <a:rPr sz="1000" dirty="0">
                <a:solidFill>
                  <a:srgbClr val="2E3820"/>
                </a:solidFill>
                <a:latin typeface="Times New Roman"/>
                <a:cs typeface="Times New Roman"/>
              </a:rPr>
              <a:t>to</a:t>
            </a:r>
            <a:r>
              <a:rPr sz="1000" spc="-5" dirty="0">
                <a:solidFill>
                  <a:srgbClr val="2E3820"/>
                </a:solidFill>
                <a:latin typeface="Times New Roman"/>
                <a:cs typeface="Times New Roman"/>
              </a:rPr>
              <a:t> </a:t>
            </a:r>
            <a:r>
              <a:rPr sz="1000" dirty="0">
                <a:solidFill>
                  <a:srgbClr val="2E3820"/>
                </a:solidFill>
                <a:latin typeface="Times New Roman"/>
                <a:cs typeface="Times New Roman"/>
              </a:rPr>
              <a:t>4</a:t>
            </a:r>
            <a:r>
              <a:rPr sz="1000" spc="-5" dirty="0">
                <a:solidFill>
                  <a:srgbClr val="2E3820"/>
                </a:solidFill>
                <a:latin typeface="Times New Roman"/>
                <a:cs typeface="Times New Roman"/>
              </a:rPr>
              <a:t> </a:t>
            </a:r>
            <a:r>
              <a:rPr sz="1000" dirty="0">
                <a:solidFill>
                  <a:srgbClr val="2E3820"/>
                </a:solidFill>
                <a:latin typeface="Times New Roman"/>
                <a:cs typeface="Times New Roman"/>
              </a:rPr>
              <a:t>outputs</a:t>
            </a:r>
            <a:r>
              <a:rPr sz="1000" spc="-10" dirty="0">
                <a:solidFill>
                  <a:srgbClr val="2E3820"/>
                </a:solidFill>
                <a:latin typeface="Times New Roman"/>
                <a:cs typeface="Times New Roman"/>
              </a:rPr>
              <a:t> </a:t>
            </a:r>
            <a:r>
              <a:rPr sz="1000" dirty="0">
                <a:solidFill>
                  <a:srgbClr val="2E3820"/>
                </a:solidFill>
                <a:latin typeface="Times New Roman"/>
                <a:cs typeface="Times New Roman"/>
              </a:rPr>
              <a:t>for</a:t>
            </a:r>
            <a:r>
              <a:rPr sz="1000" spc="-10" dirty="0">
                <a:solidFill>
                  <a:srgbClr val="2E3820"/>
                </a:solidFill>
                <a:latin typeface="Times New Roman"/>
                <a:cs typeface="Times New Roman"/>
              </a:rPr>
              <a:t> </a:t>
            </a:r>
            <a:r>
              <a:rPr sz="1000" dirty="0">
                <a:solidFill>
                  <a:srgbClr val="2E3820"/>
                </a:solidFill>
                <a:latin typeface="Times New Roman"/>
                <a:cs typeface="Times New Roman"/>
              </a:rPr>
              <a:t>predicting</a:t>
            </a:r>
            <a:r>
              <a:rPr sz="1000" spc="-5" dirty="0">
                <a:solidFill>
                  <a:srgbClr val="2E3820"/>
                </a:solidFill>
                <a:latin typeface="Times New Roman"/>
                <a:cs typeface="Times New Roman"/>
              </a:rPr>
              <a:t> </a:t>
            </a:r>
            <a:r>
              <a:rPr sz="1000" dirty="0">
                <a:solidFill>
                  <a:srgbClr val="2E3820"/>
                </a:solidFill>
                <a:latin typeface="Times New Roman"/>
                <a:cs typeface="Times New Roman"/>
              </a:rPr>
              <a:t>the</a:t>
            </a:r>
            <a:r>
              <a:rPr sz="1000" spc="-10" dirty="0">
                <a:solidFill>
                  <a:srgbClr val="2E3820"/>
                </a:solidFill>
                <a:latin typeface="Times New Roman"/>
                <a:cs typeface="Times New Roman"/>
              </a:rPr>
              <a:t> </a:t>
            </a:r>
            <a:r>
              <a:rPr sz="1000" dirty="0">
                <a:solidFill>
                  <a:srgbClr val="2E3820"/>
                </a:solidFill>
                <a:latin typeface="Times New Roman"/>
                <a:cs typeface="Times New Roman"/>
              </a:rPr>
              <a:t>bounding</a:t>
            </a:r>
            <a:r>
              <a:rPr sz="1000" spc="-5" dirty="0">
                <a:solidFill>
                  <a:srgbClr val="2E3820"/>
                </a:solidFill>
                <a:latin typeface="Times New Roman"/>
                <a:cs typeface="Times New Roman"/>
              </a:rPr>
              <a:t> </a:t>
            </a:r>
            <a:r>
              <a:rPr sz="1000" dirty="0">
                <a:solidFill>
                  <a:srgbClr val="2E3820"/>
                </a:solidFill>
                <a:latin typeface="Times New Roman"/>
                <a:cs typeface="Times New Roman"/>
              </a:rPr>
              <a:t>box</a:t>
            </a:r>
            <a:r>
              <a:rPr sz="1000" spc="-10" dirty="0">
                <a:solidFill>
                  <a:srgbClr val="2E3820"/>
                </a:solidFill>
                <a:latin typeface="Times New Roman"/>
                <a:cs typeface="Times New Roman"/>
              </a:rPr>
              <a:t> coordinates </a:t>
            </a:r>
            <a:r>
              <a:rPr sz="1000" dirty="0">
                <a:solidFill>
                  <a:srgbClr val="2E3820"/>
                </a:solidFill>
                <a:latin typeface="Times New Roman"/>
                <a:cs typeface="Times New Roman"/>
              </a:rPr>
              <a:t>of</a:t>
            </a:r>
            <a:r>
              <a:rPr sz="1000" spc="-5" dirty="0">
                <a:solidFill>
                  <a:srgbClr val="2E3820"/>
                </a:solidFill>
                <a:latin typeface="Times New Roman"/>
                <a:cs typeface="Times New Roman"/>
              </a:rPr>
              <a:t> </a:t>
            </a:r>
            <a:r>
              <a:rPr sz="1000" spc="-10" dirty="0">
                <a:solidFill>
                  <a:srgbClr val="2E3820"/>
                </a:solidFill>
                <a:latin typeface="Times New Roman"/>
                <a:cs typeface="Times New Roman"/>
              </a:rPr>
              <a:t>objects.</a:t>
            </a:r>
            <a:endParaRPr sz="1000" dirty="0">
              <a:latin typeface="Times New Roman"/>
              <a:cs typeface="Times New Roman"/>
            </a:endParaRPr>
          </a:p>
          <a:p>
            <a:pPr marL="12700">
              <a:lnSpc>
                <a:spcPct val="100000"/>
              </a:lnSpc>
              <a:spcBef>
                <a:spcPts val="1120"/>
              </a:spcBef>
            </a:pPr>
            <a:r>
              <a:rPr sz="1000" b="1" dirty="0">
                <a:solidFill>
                  <a:srgbClr val="2E3820"/>
                </a:solidFill>
                <a:latin typeface="Times New Roman"/>
                <a:cs typeface="Times New Roman"/>
              </a:rPr>
              <a:t>That</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is,</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in</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this</a:t>
            </a:r>
            <a:r>
              <a:rPr sz="1000" b="1" spc="-25" dirty="0">
                <a:solidFill>
                  <a:srgbClr val="2E3820"/>
                </a:solidFill>
                <a:latin typeface="Times New Roman"/>
                <a:cs typeface="Times New Roman"/>
              </a:rPr>
              <a:t> </a:t>
            </a:r>
            <a:r>
              <a:rPr sz="1000" b="1" spc="-10" dirty="0">
                <a:solidFill>
                  <a:srgbClr val="2E3820"/>
                </a:solidFill>
                <a:latin typeface="Times New Roman"/>
                <a:cs typeface="Times New Roman"/>
              </a:rPr>
              <a:t>architecture,</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the</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model</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allows</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performing</a:t>
            </a:r>
            <a:r>
              <a:rPr sz="1000" b="1" spc="-20" dirty="0">
                <a:solidFill>
                  <a:srgbClr val="2E3820"/>
                </a:solidFill>
                <a:latin typeface="Times New Roman"/>
                <a:cs typeface="Times New Roman"/>
              </a:rPr>
              <a:t> </a:t>
            </a:r>
            <a:r>
              <a:rPr sz="1000" b="1" spc="-10" dirty="0">
                <a:solidFill>
                  <a:srgbClr val="2E3820"/>
                </a:solidFill>
                <a:latin typeface="Times New Roman"/>
                <a:cs typeface="Times New Roman"/>
              </a:rPr>
              <a:t>features'</a:t>
            </a:r>
            <a:r>
              <a:rPr sz="1000" b="1" spc="-25" dirty="0">
                <a:solidFill>
                  <a:srgbClr val="2E3820"/>
                </a:solidFill>
                <a:latin typeface="Times New Roman"/>
                <a:cs typeface="Times New Roman"/>
              </a:rPr>
              <a:t> </a:t>
            </a:r>
            <a:r>
              <a:rPr sz="1000" b="1" spc="-10" dirty="0">
                <a:solidFill>
                  <a:srgbClr val="2E3820"/>
                </a:solidFill>
                <a:latin typeface="Times New Roman"/>
                <a:cs typeface="Times New Roman"/>
              </a:rPr>
              <a:t>extraction</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and</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processing</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from</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images,</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classifying</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the</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objects,</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and</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predicting</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the</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location</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of</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the</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object</a:t>
            </a:r>
            <a:r>
              <a:rPr sz="1000" b="1" spc="-20" dirty="0">
                <a:solidFill>
                  <a:srgbClr val="2E3820"/>
                </a:solidFill>
                <a:latin typeface="Times New Roman"/>
                <a:cs typeface="Times New Roman"/>
              </a:rPr>
              <a:t> </a:t>
            </a:r>
            <a:r>
              <a:rPr sz="1000" b="1" dirty="0">
                <a:solidFill>
                  <a:srgbClr val="2E3820"/>
                </a:solidFill>
                <a:latin typeface="Times New Roman"/>
                <a:cs typeface="Times New Roman"/>
              </a:rPr>
              <a:t>within</a:t>
            </a:r>
            <a:r>
              <a:rPr sz="1000" b="1" spc="-25" dirty="0">
                <a:solidFill>
                  <a:srgbClr val="2E3820"/>
                </a:solidFill>
                <a:latin typeface="Times New Roman"/>
                <a:cs typeface="Times New Roman"/>
              </a:rPr>
              <a:t> </a:t>
            </a:r>
            <a:r>
              <a:rPr sz="1000" b="1" dirty="0">
                <a:solidFill>
                  <a:srgbClr val="2E3820"/>
                </a:solidFill>
                <a:latin typeface="Times New Roman"/>
                <a:cs typeface="Times New Roman"/>
              </a:rPr>
              <a:t>the</a:t>
            </a:r>
            <a:r>
              <a:rPr sz="1000" b="1" spc="-25" dirty="0">
                <a:solidFill>
                  <a:srgbClr val="2E3820"/>
                </a:solidFill>
                <a:latin typeface="Times New Roman"/>
                <a:cs typeface="Times New Roman"/>
              </a:rPr>
              <a:t> </a:t>
            </a:r>
            <a:r>
              <a:rPr sz="1000" b="1" spc="-10" dirty="0">
                <a:solidFill>
                  <a:srgbClr val="2E3820"/>
                </a:solidFill>
                <a:latin typeface="Times New Roman"/>
                <a:cs typeface="Times New Roman"/>
              </a:rPr>
              <a:t>image.</a:t>
            </a:r>
            <a:endParaRPr sz="10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105B-9FD6-AFAF-7D0D-45624CBE5E1D}"/>
              </a:ext>
            </a:extLst>
          </p:cNvPr>
          <p:cNvSpPr>
            <a:spLocks noGrp="1"/>
          </p:cNvSpPr>
          <p:nvPr>
            <p:ph type="title"/>
          </p:nvPr>
        </p:nvSpPr>
        <p:spPr>
          <a:xfrm>
            <a:off x="838199" y="762000"/>
            <a:ext cx="9790747" cy="689994"/>
          </a:xfrm>
        </p:spPr>
        <p:txBody>
          <a:bodyPr/>
          <a:lstStyle/>
          <a:p>
            <a:r>
              <a:rPr lang="en-IN" sz="3200" b="0" dirty="0"/>
              <a:t>Results for Custom Model</a:t>
            </a:r>
          </a:p>
        </p:txBody>
      </p:sp>
      <p:sp>
        <p:nvSpPr>
          <p:cNvPr id="3" name="Text Placeholder 2">
            <a:extLst>
              <a:ext uri="{FF2B5EF4-FFF2-40B4-BE49-F238E27FC236}">
                <a16:creationId xmlns:a16="http://schemas.microsoft.com/office/drawing/2014/main" id="{DD41624D-D8D3-CB95-681A-2FCF9CE8DE20}"/>
              </a:ext>
            </a:extLst>
          </p:cNvPr>
          <p:cNvSpPr>
            <a:spLocks noGrp="1"/>
          </p:cNvSpPr>
          <p:nvPr>
            <p:ph type="body" idx="1"/>
          </p:nvPr>
        </p:nvSpPr>
        <p:spPr>
          <a:xfrm>
            <a:off x="1039089" y="1600200"/>
            <a:ext cx="10113821" cy="1846659"/>
          </a:xfrm>
        </p:spPr>
        <p:txBody>
          <a:bodyPr/>
          <a:lstStyle/>
          <a:p>
            <a:r>
              <a:rPr lang="en-IN" dirty="0">
                <a:latin typeface="Times New Roman" panose="02020603050405020304" pitchFamily="18" charset="0"/>
                <a:cs typeface="Times New Roman" panose="02020603050405020304" pitchFamily="18" charset="0"/>
              </a:rPr>
              <a:t>Evaluation Metrics for Custom Object Detection Model:</a:t>
            </a:r>
          </a:p>
          <a:p>
            <a:pPr marL="342900" indent="-342900">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An accuracy of 0.50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refer to the overall correctness of the detected objects.</a:t>
            </a:r>
            <a:endPar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rgbClr val="0D0D0D"/>
                </a:solidFill>
                <a:highlight>
                  <a:srgbClr val="FFFFFF"/>
                </a:highlight>
                <a:latin typeface="Times New Roman" panose="02020603050405020304" pitchFamily="18" charset="0"/>
                <a:cs typeface="Times New Roman" panose="02020603050405020304" pitchFamily="18" charset="0"/>
              </a:rPr>
              <a:t>P</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recision of 0.25 refers to the accuracy of the model in identifying objects as belonging to a specific class</a:t>
            </a:r>
          </a:p>
          <a:p>
            <a:pPr marL="342900" indent="-342900">
              <a:buFont typeface="Arial" panose="020B0604020202020204" pitchFamily="34" charset="0"/>
              <a:buChar char="•"/>
            </a:pPr>
            <a:r>
              <a:rPr lang="en-US" dirty="0">
                <a:solidFill>
                  <a:srgbClr val="0D0D0D"/>
                </a:solidFill>
                <a:highlight>
                  <a:srgbClr val="FFFFFF"/>
                </a:highlight>
                <a:latin typeface="Times New Roman" panose="02020603050405020304" pitchFamily="18" charset="0"/>
                <a:cs typeface="Times New Roman" panose="02020603050405020304" pitchFamily="18" charset="0"/>
              </a:rPr>
              <a:t>A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recall of 0.50 indicates the model's ability to find all relevant objects in an image.</a:t>
            </a:r>
          </a:p>
          <a:p>
            <a:pPr marL="342900" indent="-34290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 F1 score of 0.33 provides a balance between precision and recall </a:t>
            </a:r>
          </a:p>
        </p:txBody>
      </p:sp>
      <p:graphicFrame>
        <p:nvGraphicFramePr>
          <p:cNvPr id="5" name="Table 4">
            <a:extLst>
              <a:ext uri="{FF2B5EF4-FFF2-40B4-BE49-F238E27FC236}">
                <a16:creationId xmlns:a16="http://schemas.microsoft.com/office/drawing/2014/main" id="{4646296D-0959-123D-81B4-53298BB3C9CA}"/>
              </a:ext>
            </a:extLst>
          </p:cNvPr>
          <p:cNvGraphicFramePr>
            <a:graphicFrameLocks noGrp="1"/>
          </p:cNvGraphicFramePr>
          <p:nvPr>
            <p:extLst>
              <p:ext uri="{D42A27DB-BD31-4B8C-83A1-F6EECF244321}">
                <p14:modId xmlns:p14="http://schemas.microsoft.com/office/powerpoint/2010/main" val="1015095984"/>
              </p:ext>
            </p:extLst>
          </p:nvPr>
        </p:nvGraphicFramePr>
        <p:xfrm>
          <a:off x="1447800" y="4191000"/>
          <a:ext cx="7162800" cy="1752604"/>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3671233953"/>
                    </a:ext>
                  </a:extLst>
                </a:gridCol>
                <a:gridCol w="3581400">
                  <a:extLst>
                    <a:ext uri="{9D8B030D-6E8A-4147-A177-3AD203B41FA5}">
                      <a16:colId xmlns:a16="http://schemas.microsoft.com/office/drawing/2014/main" val="2038123208"/>
                    </a:ext>
                  </a:extLst>
                </a:gridCol>
              </a:tblGrid>
              <a:tr h="438151">
                <a:tc>
                  <a:txBody>
                    <a:bodyPr/>
                    <a:lstStyle/>
                    <a:p>
                      <a:r>
                        <a:rPr lang="en-IN" dirty="0"/>
                        <a:t>F1 Score</a:t>
                      </a:r>
                    </a:p>
                  </a:txBody>
                  <a:tcPr/>
                </a:tc>
                <a:tc>
                  <a:txBody>
                    <a:bodyPr/>
                    <a:lstStyle/>
                    <a:p>
                      <a:r>
                        <a:rPr lang="en-IN" b="0" i="0" dirty="0">
                          <a:solidFill>
                            <a:schemeClr val="lt1"/>
                          </a:solidFill>
                          <a:effectLst/>
                          <a:latin typeface="+mn-lt"/>
                          <a:ea typeface="+mn-ea"/>
                          <a:cs typeface="+mn-cs"/>
                        </a:rPr>
                        <a:t>0.3333</a:t>
                      </a:r>
                      <a:endParaRPr lang="en-IN" dirty="0"/>
                    </a:p>
                  </a:txBody>
                  <a:tcPr/>
                </a:tc>
                <a:extLst>
                  <a:ext uri="{0D108BD9-81ED-4DB2-BD59-A6C34878D82A}">
                    <a16:rowId xmlns:a16="http://schemas.microsoft.com/office/drawing/2014/main" val="1299689011"/>
                  </a:ext>
                </a:extLst>
              </a:tr>
              <a:tr h="438151">
                <a:tc>
                  <a:txBody>
                    <a:bodyPr/>
                    <a:lstStyle/>
                    <a:p>
                      <a:r>
                        <a:rPr lang="en-IN" dirty="0"/>
                        <a:t>Precision</a:t>
                      </a:r>
                    </a:p>
                  </a:txBody>
                  <a:tcPr/>
                </a:tc>
                <a:tc>
                  <a:txBody>
                    <a:bodyPr/>
                    <a:lstStyle/>
                    <a:p>
                      <a:r>
                        <a:rPr lang="en-IN" dirty="0"/>
                        <a:t>0.2500</a:t>
                      </a:r>
                    </a:p>
                  </a:txBody>
                  <a:tcPr/>
                </a:tc>
                <a:extLst>
                  <a:ext uri="{0D108BD9-81ED-4DB2-BD59-A6C34878D82A}">
                    <a16:rowId xmlns:a16="http://schemas.microsoft.com/office/drawing/2014/main" val="3382906491"/>
                  </a:ext>
                </a:extLst>
              </a:tr>
              <a:tr h="438151">
                <a:tc>
                  <a:txBody>
                    <a:bodyPr/>
                    <a:lstStyle/>
                    <a:p>
                      <a:r>
                        <a:rPr lang="en-IN" dirty="0"/>
                        <a:t>Recall</a:t>
                      </a:r>
                    </a:p>
                  </a:txBody>
                  <a:tcPr/>
                </a:tc>
                <a:tc>
                  <a:txBody>
                    <a:bodyPr/>
                    <a:lstStyle/>
                    <a:p>
                      <a:r>
                        <a:rPr lang="en-IN" dirty="0"/>
                        <a:t>0.5000</a:t>
                      </a:r>
                    </a:p>
                  </a:txBody>
                  <a:tcPr/>
                </a:tc>
                <a:extLst>
                  <a:ext uri="{0D108BD9-81ED-4DB2-BD59-A6C34878D82A}">
                    <a16:rowId xmlns:a16="http://schemas.microsoft.com/office/drawing/2014/main" val="3909728903"/>
                  </a:ext>
                </a:extLst>
              </a:tr>
              <a:tr h="438151">
                <a:tc>
                  <a:txBody>
                    <a:bodyPr/>
                    <a:lstStyle/>
                    <a:p>
                      <a:r>
                        <a:rPr lang="en-IN" dirty="0"/>
                        <a:t>Accuracy</a:t>
                      </a:r>
                    </a:p>
                  </a:txBody>
                  <a:tcPr/>
                </a:tc>
                <a:tc>
                  <a:txBody>
                    <a:bodyPr/>
                    <a:lstStyle/>
                    <a:p>
                      <a:r>
                        <a:rPr lang="en-IN" dirty="0"/>
                        <a:t>0.5000</a:t>
                      </a:r>
                    </a:p>
                  </a:txBody>
                  <a:tcPr/>
                </a:tc>
                <a:extLst>
                  <a:ext uri="{0D108BD9-81ED-4DB2-BD59-A6C34878D82A}">
                    <a16:rowId xmlns:a16="http://schemas.microsoft.com/office/drawing/2014/main" val="1696820627"/>
                  </a:ext>
                </a:extLst>
              </a:tr>
            </a:tbl>
          </a:graphicData>
        </a:graphic>
      </p:graphicFrame>
    </p:spTree>
    <p:extLst>
      <p:ext uri="{BB962C8B-B14F-4D97-AF65-F5344CB8AC3E}">
        <p14:creationId xmlns:p14="http://schemas.microsoft.com/office/powerpoint/2010/main" val="60860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5546-8212-D180-A543-C3D7308494BE}"/>
              </a:ext>
            </a:extLst>
          </p:cNvPr>
          <p:cNvSpPr>
            <a:spLocks noGrp="1"/>
          </p:cNvSpPr>
          <p:nvPr>
            <p:ph type="title"/>
          </p:nvPr>
        </p:nvSpPr>
        <p:spPr>
          <a:xfrm>
            <a:off x="914399" y="609600"/>
            <a:ext cx="9714547" cy="609600"/>
          </a:xfrm>
        </p:spPr>
        <p:txBody>
          <a:bodyPr/>
          <a:lstStyle/>
          <a:p>
            <a:r>
              <a:rPr lang="en-IN" sz="3200" b="0" dirty="0"/>
              <a:t>Summary of the Models</a:t>
            </a:r>
          </a:p>
        </p:txBody>
      </p:sp>
      <p:sp>
        <p:nvSpPr>
          <p:cNvPr id="3" name="Text Placeholder 2">
            <a:extLst>
              <a:ext uri="{FF2B5EF4-FFF2-40B4-BE49-F238E27FC236}">
                <a16:creationId xmlns:a16="http://schemas.microsoft.com/office/drawing/2014/main" id="{B9DC5F5B-C8A9-82B5-6852-E282BFD364A2}"/>
              </a:ext>
            </a:extLst>
          </p:cNvPr>
          <p:cNvSpPr>
            <a:spLocks noGrp="1"/>
          </p:cNvSpPr>
          <p:nvPr>
            <p:ph type="body" idx="1"/>
          </p:nvPr>
        </p:nvSpPr>
        <p:spPr>
          <a:xfrm>
            <a:off x="1039089" y="1371600"/>
            <a:ext cx="10113821" cy="2462213"/>
          </a:xfrm>
        </p:spPr>
        <p:txBody>
          <a:bodyPr/>
          <a:lstStyle/>
          <a:p>
            <a:pPr marL="342900" indent="-342900">
              <a:buFont typeface="Arial" panose="020B0604020202020204" pitchFamily="34" charset="0"/>
              <a:buChar char="•"/>
            </a:pPr>
            <a:r>
              <a:rPr lang="en-US"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he evaluation metrics of Custom Model provide insights into different aspects of the model's performance in object detection tasks, including its ability to correctly classify objects, its sensitivity to detecting relevant objects, and the balance between precision and recall</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he combination of architectural improvements, effective feature representation, direct optimization for object detection, and efficient inference contribute to the superior performance of YOLOv8 in object detection tasks.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29028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884688"/>
            <a:ext cx="2809875" cy="817880"/>
          </a:xfrm>
          <a:prstGeom prst="rect">
            <a:avLst/>
          </a:prstGeom>
        </p:spPr>
        <p:txBody>
          <a:bodyPr vert="horz" wrap="square" lIns="0" tIns="12700" rIns="0" bIns="0" rtlCol="0">
            <a:spAutoFit/>
          </a:bodyPr>
          <a:lstStyle/>
          <a:p>
            <a:pPr marL="12700">
              <a:lnSpc>
                <a:spcPct val="100000"/>
              </a:lnSpc>
              <a:spcBef>
                <a:spcPts val="100"/>
              </a:spcBef>
            </a:pPr>
            <a:r>
              <a:rPr sz="5200" b="0" dirty="0">
                <a:solidFill>
                  <a:srgbClr val="87AB81"/>
                </a:solidFill>
                <a:latin typeface="Times New Roman"/>
                <a:cs typeface="Times New Roman"/>
              </a:rPr>
              <a:t>Thank</a:t>
            </a:r>
            <a:r>
              <a:rPr sz="5200" b="0" spc="-130" dirty="0">
                <a:solidFill>
                  <a:srgbClr val="87AB81"/>
                </a:solidFill>
                <a:latin typeface="Times New Roman"/>
                <a:cs typeface="Times New Roman"/>
              </a:rPr>
              <a:t> </a:t>
            </a:r>
            <a:r>
              <a:rPr sz="5200" b="0" spc="-105" dirty="0">
                <a:solidFill>
                  <a:srgbClr val="87AB81"/>
                </a:solidFill>
                <a:latin typeface="Times New Roman"/>
                <a:cs typeface="Times New Roman"/>
              </a:rPr>
              <a:t>you</a:t>
            </a:r>
            <a:endParaRPr sz="52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2793" rIns="0" bIns="0" rtlCol="0">
            <a:spAutoFit/>
          </a:bodyPr>
          <a:lstStyle/>
          <a:p>
            <a:pPr marL="292735">
              <a:lnSpc>
                <a:spcPct val="100000"/>
              </a:lnSpc>
              <a:spcBef>
                <a:spcPts val="100"/>
              </a:spcBef>
            </a:pPr>
            <a:r>
              <a:rPr sz="3200" b="0" spc="-40" dirty="0">
                <a:solidFill>
                  <a:srgbClr val="87AB81"/>
                </a:solidFill>
                <a:latin typeface="Times New Roman"/>
                <a:cs typeface="Times New Roman"/>
              </a:rPr>
              <a:t>Team</a:t>
            </a:r>
            <a:r>
              <a:rPr sz="3200" b="0" spc="-135" dirty="0">
                <a:solidFill>
                  <a:srgbClr val="87AB81"/>
                </a:solidFill>
                <a:latin typeface="Times New Roman"/>
                <a:cs typeface="Times New Roman"/>
              </a:rPr>
              <a:t> </a:t>
            </a:r>
            <a:r>
              <a:rPr sz="3200" b="0" spc="-10" dirty="0">
                <a:solidFill>
                  <a:srgbClr val="87AB81"/>
                </a:solidFill>
                <a:latin typeface="Times New Roman"/>
                <a:cs typeface="Times New Roman"/>
              </a:rPr>
              <a:t>Members</a:t>
            </a:r>
            <a:endParaRPr sz="3200">
              <a:latin typeface="Times New Roman"/>
              <a:cs typeface="Times New Roman"/>
            </a:endParaRPr>
          </a:p>
        </p:txBody>
      </p:sp>
      <p:sp>
        <p:nvSpPr>
          <p:cNvPr id="3" name="object 3"/>
          <p:cNvSpPr txBox="1"/>
          <p:nvPr/>
        </p:nvSpPr>
        <p:spPr>
          <a:xfrm>
            <a:off x="1169508" y="2036417"/>
            <a:ext cx="3217545" cy="1874520"/>
          </a:xfrm>
          <a:prstGeom prst="rect">
            <a:avLst/>
          </a:prstGeom>
        </p:spPr>
        <p:txBody>
          <a:bodyPr vert="horz" wrap="square" lIns="0" tIns="170180" rIns="0" bIns="0" rtlCol="0">
            <a:spAutoFit/>
          </a:bodyPr>
          <a:lstStyle/>
          <a:p>
            <a:pPr marL="212725" indent="-200025">
              <a:lnSpc>
                <a:spcPct val="100000"/>
              </a:lnSpc>
              <a:spcBef>
                <a:spcPts val="1340"/>
              </a:spcBef>
              <a:buClr>
                <a:srgbClr val="E9EEE4"/>
              </a:buClr>
              <a:buSzPct val="80000"/>
              <a:buFont typeface="Lucida Sans Unicode"/>
              <a:buChar char="▪"/>
              <a:tabLst>
                <a:tab pos="212725" algn="l"/>
              </a:tabLst>
            </a:pPr>
            <a:r>
              <a:rPr sz="2000" dirty="0">
                <a:latin typeface="Times New Roman"/>
                <a:cs typeface="Times New Roman"/>
              </a:rPr>
              <a:t>Shilpa</a:t>
            </a:r>
            <a:r>
              <a:rPr sz="2000" spc="-30" dirty="0">
                <a:latin typeface="Times New Roman"/>
                <a:cs typeface="Times New Roman"/>
              </a:rPr>
              <a:t> </a:t>
            </a:r>
            <a:r>
              <a:rPr sz="2000" spc="-10" dirty="0">
                <a:latin typeface="Times New Roman"/>
                <a:cs typeface="Times New Roman"/>
              </a:rPr>
              <a:t>Kuppili</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Sri</a:t>
            </a:r>
            <a:r>
              <a:rPr sz="2000" spc="-30" dirty="0">
                <a:latin typeface="Times New Roman"/>
                <a:cs typeface="Times New Roman"/>
              </a:rPr>
              <a:t> </a:t>
            </a:r>
            <a:r>
              <a:rPr sz="2000" dirty="0">
                <a:latin typeface="Times New Roman"/>
                <a:cs typeface="Times New Roman"/>
              </a:rPr>
              <a:t>Sai</a:t>
            </a:r>
            <a:r>
              <a:rPr sz="2000" spc="-25" dirty="0">
                <a:latin typeface="Times New Roman"/>
                <a:cs typeface="Times New Roman"/>
              </a:rPr>
              <a:t> </a:t>
            </a:r>
            <a:r>
              <a:rPr sz="2000" dirty="0">
                <a:latin typeface="Times New Roman"/>
                <a:cs typeface="Times New Roman"/>
              </a:rPr>
              <a:t>Lalitha</a:t>
            </a:r>
            <a:r>
              <a:rPr sz="2000" spc="-25" dirty="0">
                <a:latin typeface="Times New Roman"/>
                <a:cs typeface="Times New Roman"/>
              </a:rPr>
              <a:t> </a:t>
            </a:r>
            <a:r>
              <a:rPr sz="2000" dirty="0">
                <a:latin typeface="Times New Roman"/>
                <a:cs typeface="Times New Roman"/>
              </a:rPr>
              <a:t>Mallika</a:t>
            </a:r>
            <a:r>
              <a:rPr sz="2000" spc="-95" dirty="0">
                <a:latin typeface="Times New Roman"/>
                <a:cs typeface="Times New Roman"/>
              </a:rPr>
              <a:t> </a:t>
            </a:r>
            <a:r>
              <a:rPr sz="2000" spc="-10" dirty="0">
                <a:latin typeface="Times New Roman"/>
                <a:cs typeface="Times New Roman"/>
              </a:rPr>
              <a:t>Yeturi</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Priyadarshini</a:t>
            </a:r>
            <a:r>
              <a:rPr sz="2000" spc="-65" dirty="0">
                <a:latin typeface="Times New Roman"/>
                <a:cs typeface="Times New Roman"/>
              </a:rPr>
              <a:t> </a:t>
            </a:r>
            <a:r>
              <a:rPr sz="2000" spc="-10" dirty="0">
                <a:latin typeface="Times New Roman"/>
                <a:cs typeface="Times New Roman"/>
              </a:rPr>
              <a:t>Munigala</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Sathwik </a:t>
            </a:r>
            <a:r>
              <a:rPr sz="2000" spc="-10" dirty="0">
                <a:latin typeface="Times New Roman"/>
                <a:cs typeface="Times New Roman"/>
              </a:rPr>
              <a:t>Kuchana</a:t>
            </a:r>
            <a:endParaRPr sz="2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4810" y="1550649"/>
            <a:ext cx="3484344" cy="3493969"/>
          </a:xfrm>
          <a:prstGeom prst="rect">
            <a:avLst/>
          </a:prstGeom>
        </p:spPr>
      </p:pic>
      <p:grpSp>
        <p:nvGrpSpPr>
          <p:cNvPr id="3" name="object 3"/>
          <p:cNvGrpSpPr/>
          <p:nvPr/>
        </p:nvGrpSpPr>
        <p:grpSpPr>
          <a:xfrm>
            <a:off x="1514810" y="1550648"/>
            <a:ext cx="7969250" cy="4735830"/>
            <a:chOff x="1514810" y="1550648"/>
            <a:chExt cx="7969250" cy="4735830"/>
          </a:xfrm>
        </p:grpSpPr>
        <p:pic>
          <p:nvPicPr>
            <p:cNvPr id="4" name="object 4"/>
            <p:cNvPicPr/>
            <p:nvPr/>
          </p:nvPicPr>
          <p:blipFill>
            <a:blip r:embed="rId3" cstate="print"/>
            <a:stretch>
              <a:fillRect/>
            </a:stretch>
          </p:blipFill>
          <p:spPr>
            <a:xfrm>
              <a:off x="5098909" y="1550648"/>
              <a:ext cx="3493968" cy="3493968"/>
            </a:xfrm>
            <a:prstGeom prst="rect">
              <a:avLst/>
            </a:prstGeom>
          </p:spPr>
        </p:pic>
        <p:pic>
          <p:nvPicPr>
            <p:cNvPr id="5" name="object 5"/>
            <p:cNvPicPr/>
            <p:nvPr/>
          </p:nvPicPr>
          <p:blipFill>
            <a:blip r:embed="rId4" cstate="print"/>
            <a:stretch>
              <a:fillRect/>
            </a:stretch>
          </p:blipFill>
          <p:spPr>
            <a:xfrm>
              <a:off x="1514810" y="5044617"/>
              <a:ext cx="7968740" cy="1241614"/>
            </a:xfrm>
            <a:prstGeom prst="rect">
              <a:avLst/>
            </a:prstGeom>
          </p:spPr>
        </p:pic>
      </p:grpSp>
      <p:sp>
        <p:nvSpPr>
          <p:cNvPr id="6" name="object 6"/>
          <p:cNvSpPr txBox="1">
            <a:spLocks noGrp="1"/>
          </p:cNvSpPr>
          <p:nvPr>
            <p:ph type="title"/>
          </p:nvPr>
        </p:nvSpPr>
        <p:spPr>
          <a:prstGeom prst="rect">
            <a:avLst/>
          </a:prstGeom>
        </p:spPr>
        <p:txBody>
          <a:bodyPr vert="horz" wrap="square" lIns="0" tIns="126298" rIns="0" bIns="0" rtlCol="0">
            <a:spAutoFit/>
          </a:bodyPr>
          <a:lstStyle/>
          <a:p>
            <a:pPr marL="12700">
              <a:lnSpc>
                <a:spcPct val="100000"/>
              </a:lnSpc>
              <a:spcBef>
                <a:spcPts val="100"/>
              </a:spcBef>
            </a:pPr>
            <a:r>
              <a:rPr sz="3200" b="0" dirty="0">
                <a:solidFill>
                  <a:srgbClr val="87AB81"/>
                </a:solidFill>
                <a:latin typeface="Times New Roman"/>
                <a:cs typeface="Times New Roman"/>
              </a:rPr>
              <a:t>Dataset</a:t>
            </a:r>
            <a:r>
              <a:rPr sz="3200" b="0" spc="-135" dirty="0">
                <a:solidFill>
                  <a:srgbClr val="87AB81"/>
                </a:solidFill>
                <a:latin typeface="Times New Roman"/>
                <a:cs typeface="Times New Roman"/>
              </a:rPr>
              <a:t> </a:t>
            </a:r>
            <a:r>
              <a:rPr sz="3200" b="0" spc="-10" dirty="0">
                <a:solidFill>
                  <a:srgbClr val="87AB81"/>
                </a:solidFill>
                <a:latin typeface="Times New Roman"/>
                <a:cs typeface="Times New Roman"/>
              </a:rPr>
              <a:t>Collection</a:t>
            </a:r>
            <a:endParaRPr sz="32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82249" rIns="0" bIns="0" rtlCol="0">
            <a:spAutoFit/>
          </a:bodyPr>
          <a:lstStyle/>
          <a:p>
            <a:pPr marL="292735">
              <a:lnSpc>
                <a:spcPct val="100000"/>
              </a:lnSpc>
              <a:spcBef>
                <a:spcPts val="100"/>
              </a:spcBef>
            </a:pPr>
            <a:r>
              <a:rPr sz="3200" b="0" dirty="0">
                <a:solidFill>
                  <a:srgbClr val="87AB81"/>
                </a:solidFill>
                <a:latin typeface="Times New Roman"/>
                <a:cs typeface="Times New Roman"/>
              </a:rPr>
              <a:t>Custom</a:t>
            </a:r>
            <a:r>
              <a:rPr sz="3200" b="0" spc="-130" dirty="0">
                <a:solidFill>
                  <a:srgbClr val="87AB81"/>
                </a:solidFill>
                <a:latin typeface="Times New Roman"/>
                <a:cs typeface="Times New Roman"/>
              </a:rPr>
              <a:t> </a:t>
            </a:r>
            <a:r>
              <a:rPr sz="3200" b="0" spc="-10" dirty="0">
                <a:solidFill>
                  <a:srgbClr val="87AB81"/>
                </a:solidFill>
                <a:latin typeface="Times New Roman"/>
                <a:cs typeface="Times New Roman"/>
              </a:rPr>
              <a:t>Dataset</a:t>
            </a:r>
            <a:endParaRPr sz="3200">
              <a:latin typeface="Times New Roman"/>
              <a:cs typeface="Times New Roman"/>
            </a:endParaRPr>
          </a:p>
        </p:txBody>
      </p:sp>
      <p:sp>
        <p:nvSpPr>
          <p:cNvPr id="3" name="object 3"/>
          <p:cNvSpPr txBox="1"/>
          <p:nvPr/>
        </p:nvSpPr>
        <p:spPr>
          <a:xfrm>
            <a:off x="1169508" y="2036417"/>
            <a:ext cx="2497455" cy="2799080"/>
          </a:xfrm>
          <a:prstGeom prst="rect">
            <a:avLst/>
          </a:prstGeom>
        </p:spPr>
        <p:txBody>
          <a:bodyPr vert="horz" wrap="square" lIns="0" tIns="170180" rIns="0" bIns="0" rtlCol="0">
            <a:spAutoFit/>
          </a:bodyPr>
          <a:lstStyle/>
          <a:p>
            <a:pPr marL="212725" indent="-200025">
              <a:lnSpc>
                <a:spcPct val="100000"/>
              </a:lnSpc>
              <a:spcBef>
                <a:spcPts val="1340"/>
              </a:spcBef>
              <a:buClr>
                <a:srgbClr val="E9EEE4"/>
              </a:buClr>
              <a:buSzPct val="80000"/>
              <a:buFont typeface="Lucida Sans Unicode"/>
              <a:buChar char="▪"/>
              <a:tabLst>
                <a:tab pos="212725" algn="l"/>
              </a:tabLst>
            </a:pPr>
            <a:r>
              <a:rPr sz="2000" spc="-20" dirty="0">
                <a:latin typeface="Times New Roman"/>
                <a:cs typeface="Times New Roman"/>
              </a:rPr>
              <a:t>Total</a:t>
            </a:r>
            <a:r>
              <a:rPr sz="2000" spc="-40" dirty="0">
                <a:latin typeface="Times New Roman"/>
                <a:cs typeface="Times New Roman"/>
              </a:rPr>
              <a:t> </a:t>
            </a:r>
            <a:r>
              <a:rPr sz="2000" dirty="0">
                <a:latin typeface="Times New Roman"/>
                <a:cs typeface="Times New Roman"/>
              </a:rPr>
              <a:t>images</a:t>
            </a:r>
            <a:r>
              <a:rPr sz="2000" spc="-35" dirty="0">
                <a:latin typeface="Times New Roman"/>
                <a:cs typeface="Times New Roman"/>
              </a:rPr>
              <a:t> </a:t>
            </a:r>
            <a:r>
              <a:rPr sz="2000" dirty="0">
                <a:latin typeface="Times New Roman"/>
                <a:cs typeface="Times New Roman"/>
              </a:rPr>
              <a:t>=</a:t>
            </a:r>
            <a:r>
              <a:rPr sz="2000" spc="-35" dirty="0">
                <a:latin typeface="Times New Roman"/>
                <a:cs typeface="Times New Roman"/>
              </a:rPr>
              <a:t> </a:t>
            </a:r>
            <a:r>
              <a:rPr sz="2000" spc="-25" dirty="0">
                <a:latin typeface="Times New Roman"/>
                <a:cs typeface="Times New Roman"/>
              </a:rPr>
              <a:t>979</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Size</a:t>
            </a:r>
            <a:r>
              <a:rPr sz="2000" spc="-10"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dirty="0">
                <a:latin typeface="Times New Roman"/>
                <a:cs typeface="Times New Roman"/>
              </a:rPr>
              <a:t>608</a:t>
            </a:r>
            <a:r>
              <a:rPr sz="2000" spc="-5" dirty="0">
                <a:latin typeface="Times New Roman"/>
                <a:cs typeface="Times New Roman"/>
              </a:rPr>
              <a:t> </a:t>
            </a:r>
            <a:r>
              <a:rPr sz="2000" dirty="0">
                <a:latin typeface="Times New Roman"/>
                <a:cs typeface="Times New Roman"/>
              </a:rPr>
              <a:t>x </a:t>
            </a:r>
            <a:r>
              <a:rPr sz="2000" spc="-25" dirty="0">
                <a:latin typeface="Times New Roman"/>
                <a:cs typeface="Times New Roman"/>
              </a:rPr>
              <a:t>608</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Number</a:t>
            </a:r>
            <a:r>
              <a:rPr sz="2000" spc="-2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classes</a:t>
            </a:r>
            <a:r>
              <a:rPr sz="2000" spc="-10"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spc="-50" dirty="0">
                <a:latin typeface="Times New Roman"/>
                <a:cs typeface="Times New Roman"/>
              </a:rPr>
              <a:t>2</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Training</a:t>
            </a:r>
            <a:r>
              <a:rPr sz="2000" spc="-3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a:t>
            </a:r>
            <a:r>
              <a:rPr sz="2000" spc="-35" dirty="0">
                <a:latin typeface="Times New Roman"/>
                <a:cs typeface="Times New Roman"/>
              </a:rPr>
              <a:t> </a:t>
            </a:r>
            <a:r>
              <a:rPr sz="2000" spc="-25" dirty="0">
                <a:latin typeface="Times New Roman"/>
                <a:cs typeface="Times New Roman"/>
              </a:rPr>
              <a:t>877</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spc="-20" dirty="0">
                <a:latin typeface="Times New Roman"/>
                <a:cs typeface="Times New Roman"/>
              </a:rPr>
              <a:t>Validation</a:t>
            </a:r>
            <a:r>
              <a:rPr sz="2000" spc="-40" dirty="0">
                <a:latin typeface="Times New Roman"/>
                <a:cs typeface="Times New Roman"/>
              </a:rPr>
              <a:t> </a:t>
            </a:r>
            <a:r>
              <a:rPr sz="2000" dirty="0">
                <a:latin typeface="Times New Roman"/>
                <a:cs typeface="Times New Roman"/>
              </a:rPr>
              <a:t>Data-</a:t>
            </a:r>
            <a:r>
              <a:rPr sz="2000" spc="-25" dirty="0">
                <a:latin typeface="Times New Roman"/>
                <a:cs typeface="Times New Roman"/>
              </a:rPr>
              <a:t>47</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spc="-20" dirty="0">
                <a:latin typeface="Times New Roman"/>
                <a:cs typeface="Times New Roman"/>
              </a:rPr>
              <a:t>Test</a:t>
            </a:r>
            <a:r>
              <a:rPr sz="2000" spc="-40" dirty="0">
                <a:latin typeface="Times New Roman"/>
                <a:cs typeface="Times New Roman"/>
              </a:rPr>
              <a:t> </a:t>
            </a:r>
            <a:r>
              <a:rPr sz="2000" dirty="0">
                <a:latin typeface="Times New Roman"/>
                <a:cs typeface="Times New Roman"/>
              </a:rPr>
              <a:t>Data</a:t>
            </a:r>
            <a:r>
              <a:rPr sz="2000" spc="-35" dirty="0">
                <a:latin typeface="Times New Roman"/>
                <a:cs typeface="Times New Roman"/>
              </a:rPr>
              <a:t> </a:t>
            </a:r>
            <a:r>
              <a:rPr sz="2000" dirty="0">
                <a:latin typeface="Times New Roman"/>
                <a:cs typeface="Times New Roman"/>
              </a:rPr>
              <a:t>-</a:t>
            </a:r>
            <a:r>
              <a:rPr sz="2000" spc="-35" dirty="0">
                <a:latin typeface="Times New Roman"/>
                <a:cs typeface="Times New Roman"/>
              </a:rPr>
              <a:t> </a:t>
            </a:r>
            <a:r>
              <a:rPr sz="2000" spc="-25" dirty="0">
                <a:latin typeface="Times New Roman"/>
                <a:cs typeface="Times New Roman"/>
              </a:rPr>
              <a:t>55</a:t>
            </a:r>
            <a:endParaRPr sz="20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2752" rIns="0" bIns="0" rtlCol="0">
            <a:spAutoFit/>
          </a:bodyPr>
          <a:lstStyle/>
          <a:p>
            <a:pPr marL="172720">
              <a:lnSpc>
                <a:spcPct val="100000"/>
              </a:lnSpc>
              <a:spcBef>
                <a:spcPts val="100"/>
              </a:spcBef>
            </a:pPr>
            <a:r>
              <a:rPr sz="3200" b="0" dirty="0">
                <a:solidFill>
                  <a:srgbClr val="87AB81"/>
                </a:solidFill>
                <a:latin typeface="Times New Roman"/>
                <a:cs typeface="Times New Roman"/>
              </a:rPr>
              <a:t>Dataset</a:t>
            </a:r>
            <a:r>
              <a:rPr sz="3200" b="0" spc="-135" dirty="0">
                <a:solidFill>
                  <a:srgbClr val="87AB81"/>
                </a:solidFill>
                <a:latin typeface="Times New Roman"/>
                <a:cs typeface="Times New Roman"/>
              </a:rPr>
              <a:t> </a:t>
            </a:r>
            <a:r>
              <a:rPr sz="3200" b="0" spc="-10" dirty="0">
                <a:solidFill>
                  <a:srgbClr val="87AB81"/>
                </a:solidFill>
                <a:latin typeface="Times New Roman"/>
                <a:cs typeface="Times New Roman"/>
              </a:rPr>
              <a:t>Processing</a:t>
            </a:r>
            <a:endParaRPr sz="3200" dirty="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70180" rIns="0" bIns="0" rtlCol="0">
            <a:spAutoFit/>
          </a:bodyPr>
          <a:lstStyle/>
          <a:p>
            <a:pPr marL="222885" indent="-200025">
              <a:lnSpc>
                <a:spcPct val="100000"/>
              </a:lnSpc>
              <a:spcBef>
                <a:spcPts val="1340"/>
              </a:spcBef>
              <a:buClr>
                <a:srgbClr val="E9EEE4"/>
              </a:buClr>
              <a:buSzPct val="80000"/>
              <a:buFont typeface="Lucida Sans Unicode"/>
              <a:buChar char="▪"/>
              <a:tabLst>
                <a:tab pos="222885" algn="l"/>
              </a:tabLst>
            </a:pPr>
            <a:r>
              <a:rPr dirty="0"/>
              <a:t>Leveraged</a:t>
            </a:r>
            <a:r>
              <a:rPr spc="-15" dirty="0"/>
              <a:t> </a:t>
            </a:r>
            <a:r>
              <a:rPr spc="-10" dirty="0"/>
              <a:t>Roboflow's</a:t>
            </a:r>
            <a:r>
              <a:rPr spc="-114" dirty="0"/>
              <a:t> </a:t>
            </a:r>
            <a:r>
              <a:rPr dirty="0"/>
              <a:t>API</a:t>
            </a:r>
            <a:r>
              <a:rPr spc="-5" dirty="0"/>
              <a:t> </a:t>
            </a:r>
            <a:r>
              <a:rPr dirty="0"/>
              <a:t>integration</a:t>
            </a:r>
            <a:r>
              <a:rPr spc="-5" dirty="0"/>
              <a:t> </a:t>
            </a:r>
            <a:r>
              <a:rPr dirty="0"/>
              <a:t>to</a:t>
            </a:r>
            <a:r>
              <a:rPr spc="-5" dirty="0"/>
              <a:t> </a:t>
            </a:r>
            <a:r>
              <a:rPr dirty="0"/>
              <a:t>streamline</a:t>
            </a:r>
            <a:r>
              <a:rPr spc="-10" dirty="0"/>
              <a:t> </a:t>
            </a:r>
            <a:r>
              <a:rPr dirty="0"/>
              <a:t>dataset</a:t>
            </a:r>
            <a:r>
              <a:rPr spc="-15" dirty="0"/>
              <a:t> </a:t>
            </a:r>
            <a:r>
              <a:rPr dirty="0"/>
              <a:t>acquisition</a:t>
            </a:r>
            <a:r>
              <a:rPr spc="-5" dirty="0"/>
              <a:t> </a:t>
            </a:r>
            <a:r>
              <a:rPr dirty="0"/>
              <a:t>and</a:t>
            </a:r>
            <a:r>
              <a:rPr spc="-5" dirty="0"/>
              <a:t> </a:t>
            </a:r>
            <a:r>
              <a:rPr spc="-10" dirty="0"/>
              <a:t>preprocessing.</a:t>
            </a:r>
          </a:p>
          <a:p>
            <a:pPr marL="221615" marR="473075" indent="-199390">
              <a:lnSpc>
                <a:spcPct val="110000"/>
              </a:lnSpc>
              <a:spcBef>
                <a:spcPts val="1000"/>
              </a:spcBef>
              <a:buClr>
                <a:srgbClr val="E9EEE4"/>
              </a:buClr>
              <a:buSzPct val="80000"/>
              <a:buFont typeface="Lucida Sans Unicode"/>
              <a:buChar char="▪"/>
              <a:tabLst>
                <a:tab pos="221615" algn="l"/>
              </a:tabLst>
            </a:pPr>
            <a:r>
              <a:rPr dirty="0"/>
              <a:t>Utilized</a:t>
            </a:r>
            <a:r>
              <a:rPr spc="-15" dirty="0"/>
              <a:t> </a:t>
            </a:r>
            <a:r>
              <a:rPr dirty="0"/>
              <a:t>Roboflow's</a:t>
            </a:r>
            <a:r>
              <a:rPr spc="-20" dirty="0"/>
              <a:t> </a:t>
            </a:r>
            <a:r>
              <a:rPr dirty="0"/>
              <a:t>annotation</a:t>
            </a:r>
            <a:r>
              <a:rPr spc="-15" dirty="0"/>
              <a:t> </a:t>
            </a:r>
            <a:r>
              <a:rPr dirty="0"/>
              <a:t>tools</a:t>
            </a:r>
            <a:r>
              <a:rPr spc="-15" dirty="0"/>
              <a:t> </a:t>
            </a:r>
            <a:r>
              <a:rPr dirty="0"/>
              <a:t>and</a:t>
            </a:r>
            <a:r>
              <a:rPr spc="-15" dirty="0"/>
              <a:t> </a:t>
            </a:r>
            <a:r>
              <a:rPr dirty="0"/>
              <a:t>data</a:t>
            </a:r>
            <a:r>
              <a:rPr spc="-20" dirty="0"/>
              <a:t> </a:t>
            </a:r>
            <a:r>
              <a:rPr dirty="0"/>
              <a:t>augmentation</a:t>
            </a:r>
            <a:r>
              <a:rPr spc="-10" dirty="0"/>
              <a:t> </a:t>
            </a:r>
            <a:r>
              <a:rPr dirty="0"/>
              <a:t>capabilities</a:t>
            </a:r>
            <a:r>
              <a:rPr spc="-20" dirty="0"/>
              <a:t> </a:t>
            </a:r>
            <a:r>
              <a:rPr dirty="0"/>
              <a:t>for</a:t>
            </a:r>
            <a:r>
              <a:rPr spc="-15" dirty="0"/>
              <a:t> </a:t>
            </a:r>
            <a:r>
              <a:rPr dirty="0"/>
              <a:t>improved</a:t>
            </a:r>
            <a:r>
              <a:rPr spc="-10" dirty="0"/>
              <a:t> model training.</a:t>
            </a:r>
          </a:p>
          <a:p>
            <a:pPr marL="221615" marR="5080" indent="-199390">
              <a:lnSpc>
                <a:spcPct val="110000"/>
              </a:lnSpc>
              <a:spcBef>
                <a:spcPts val="1000"/>
              </a:spcBef>
              <a:buClr>
                <a:srgbClr val="E9EEE4"/>
              </a:buClr>
              <a:buSzPct val="80000"/>
              <a:buFont typeface="Lucida Sans Unicode"/>
              <a:buChar char="▪"/>
              <a:tabLst>
                <a:tab pos="221615" algn="l"/>
              </a:tabLst>
            </a:pPr>
            <a:r>
              <a:rPr dirty="0"/>
              <a:t>Customized</a:t>
            </a:r>
            <a:r>
              <a:rPr spc="-20" dirty="0"/>
              <a:t> </a:t>
            </a:r>
            <a:r>
              <a:rPr dirty="0"/>
              <a:t>dataset</a:t>
            </a:r>
            <a:r>
              <a:rPr spc="-15" dirty="0"/>
              <a:t> </a:t>
            </a:r>
            <a:r>
              <a:rPr dirty="0"/>
              <a:t>access</a:t>
            </a:r>
            <a:r>
              <a:rPr spc="-20" dirty="0"/>
              <a:t> </a:t>
            </a:r>
            <a:r>
              <a:rPr dirty="0"/>
              <a:t>and</a:t>
            </a:r>
            <a:r>
              <a:rPr spc="-15" dirty="0"/>
              <a:t> </a:t>
            </a:r>
            <a:r>
              <a:rPr dirty="0"/>
              <a:t>version</a:t>
            </a:r>
            <a:r>
              <a:rPr spc="-15" dirty="0"/>
              <a:t> </a:t>
            </a:r>
            <a:r>
              <a:rPr dirty="0"/>
              <a:t>control</a:t>
            </a:r>
            <a:r>
              <a:rPr spc="-20" dirty="0"/>
              <a:t> </a:t>
            </a:r>
            <a:r>
              <a:rPr dirty="0"/>
              <a:t>through</a:t>
            </a:r>
            <a:r>
              <a:rPr spc="-15" dirty="0"/>
              <a:t> </a:t>
            </a:r>
            <a:r>
              <a:rPr dirty="0"/>
              <a:t>Roboflow's</a:t>
            </a:r>
            <a:r>
              <a:rPr spc="-20" dirty="0"/>
              <a:t> </a:t>
            </a:r>
            <a:r>
              <a:rPr dirty="0"/>
              <a:t>platform</a:t>
            </a:r>
            <a:r>
              <a:rPr spc="-20" dirty="0"/>
              <a:t> </a:t>
            </a:r>
            <a:r>
              <a:rPr dirty="0"/>
              <a:t>for</a:t>
            </a:r>
            <a:r>
              <a:rPr spc="-15" dirty="0"/>
              <a:t> </a:t>
            </a:r>
            <a:r>
              <a:rPr dirty="0"/>
              <a:t>enhanced</a:t>
            </a:r>
            <a:r>
              <a:rPr spc="-15" dirty="0"/>
              <a:t> </a:t>
            </a:r>
            <a:r>
              <a:rPr spc="-10" dirty="0"/>
              <a:t>project flexibility.</a:t>
            </a:r>
          </a:p>
          <a:p>
            <a:pPr marL="222885" indent="-200025">
              <a:lnSpc>
                <a:spcPct val="100000"/>
              </a:lnSpc>
              <a:spcBef>
                <a:spcPts val="1240"/>
              </a:spcBef>
              <a:buClr>
                <a:srgbClr val="E9EEE4"/>
              </a:buClr>
              <a:buSzPct val="80000"/>
              <a:buFont typeface="Lucida Sans Unicode"/>
              <a:buChar char="▪"/>
              <a:tabLst>
                <a:tab pos="222885" algn="l"/>
              </a:tabLst>
            </a:pPr>
            <a:r>
              <a:rPr dirty="0"/>
              <a:t>Ensured</a:t>
            </a:r>
            <a:r>
              <a:rPr spc="-10" dirty="0"/>
              <a:t> </a:t>
            </a:r>
            <a:r>
              <a:rPr dirty="0"/>
              <a:t>data</a:t>
            </a:r>
            <a:r>
              <a:rPr spc="-15" dirty="0"/>
              <a:t> </a:t>
            </a:r>
            <a:r>
              <a:rPr dirty="0"/>
              <a:t>security</a:t>
            </a:r>
            <a:r>
              <a:rPr spc="-5" dirty="0"/>
              <a:t> </a:t>
            </a:r>
            <a:r>
              <a:rPr dirty="0"/>
              <a:t>and</a:t>
            </a:r>
            <a:r>
              <a:rPr spc="-10" dirty="0"/>
              <a:t> </a:t>
            </a:r>
            <a:r>
              <a:rPr dirty="0"/>
              <a:t>access</a:t>
            </a:r>
            <a:r>
              <a:rPr spc="-10" dirty="0"/>
              <a:t> </a:t>
            </a:r>
            <a:r>
              <a:rPr dirty="0"/>
              <a:t>control</a:t>
            </a:r>
            <a:r>
              <a:rPr spc="-15" dirty="0"/>
              <a:t> </a:t>
            </a:r>
            <a:r>
              <a:rPr dirty="0"/>
              <a:t>by</a:t>
            </a:r>
            <a:r>
              <a:rPr spc="-10" dirty="0"/>
              <a:t> </a:t>
            </a:r>
            <a:r>
              <a:rPr dirty="0"/>
              <a:t>utilizing</a:t>
            </a:r>
            <a:r>
              <a:rPr spc="-5" dirty="0"/>
              <a:t> </a:t>
            </a:r>
            <a:r>
              <a:rPr dirty="0"/>
              <a:t>an</a:t>
            </a:r>
            <a:r>
              <a:rPr spc="-120" dirty="0"/>
              <a:t> </a:t>
            </a:r>
            <a:r>
              <a:rPr dirty="0"/>
              <a:t>API</a:t>
            </a:r>
            <a:r>
              <a:rPr spc="-5" dirty="0"/>
              <a:t> </a:t>
            </a:r>
            <a:r>
              <a:rPr dirty="0"/>
              <a:t>key</a:t>
            </a:r>
            <a:r>
              <a:rPr spc="-10" dirty="0"/>
              <a:t> </a:t>
            </a:r>
            <a:r>
              <a:rPr dirty="0"/>
              <a:t>for</a:t>
            </a:r>
            <a:r>
              <a:rPr spc="-5" dirty="0"/>
              <a:t> </a:t>
            </a:r>
            <a:r>
              <a:rPr dirty="0"/>
              <a:t>authentication</a:t>
            </a:r>
            <a:r>
              <a:rPr spc="-10" dirty="0"/>
              <a:t> purposes.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2793" rIns="0" bIns="0" rtlCol="0">
            <a:spAutoFit/>
          </a:bodyPr>
          <a:lstStyle/>
          <a:p>
            <a:pPr marL="292735">
              <a:lnSpc>
                <a:spcPct val="100000"/>
              </a:lnSpc>
              <a:spcBef>
                <a:spcPts val="100"/>
              </a:spcBef>
            </a:pPr>
            <a:r>
              <a:rPr sz="3200" b="0" dirty="0">
                <a:solidFill>
                  <a:srgbClr val="87AB81"/>
                </a:solidFill>
                <a:latin typeface="Times New Roman"/>
                <a:cs typeface="Times New Roman"/>
              </a:rPr>
              <a:t>Model</a:t>
            </a:r>
            <a:r>
              <a:rPr sz="3200" b="0" spc="-170" dirty="0">
                <a:solidFill>
                  <a:srgbClr val="87AB81"/>
                </a:solidFill>
                <a:latin typeface="Times New Roman"/>
                <a:cs typeface="Times New Roman"/>
              </a:rPr>
              <a:t> </a:t>
            </a:r>
            <a:r>
              <a:rPr sz="3200" b="0" spc="-10" dirty="0">
                <a:solidFill>
                  <a:srgbClr val="87AB81"/>
                </a:solidFill>
                <a:latin typeface="Times New Roman"/>
                <a:cs typeface="Times New Roman"/>
              </a:rPr>
              <a:t>Training</a:t>
            </a:r>
            <a:endParaRPr sz="3200" dirty="0">
              <a:latin typeface="Times New Roman"/>
              <a:cs typeface="Times New Roman"/>
            </a:endParaRPr>
          </a:p>
        </p:txBody>
      </p:sp>
      <p:sp>
        <p:nvSpPr>
          <p:cNvPr id="3" name="object 3"/>
          <p:cNvSpPr txBox="1"/>
          <p:nvPr/>
        </p:nvSpPr>
        <p:spPr>
          <a:xfrm>
            <a:off x="1169508" y="1796254"/>
            <a:ext cx="9737725" cy="3007360"/>
          </a:xfrm>
          <a:prstGeom prst="rect">
            <a:avLst/>
          </a:prstGeom>
        </p:spPr>
        <p:txBody>
          <a:bodyPr vert="horz" wrap="square" lIns="0" tIns="170180" rIns="0" bIns="0" rtlCol="0">
            <a:spAutoFit/>
          </a:bodyPr>
          <a:lstStyle/>
          <a:p>
            <a:pPr marL="212725" indent="-200025">
              <a:lnSpc>
                <a:spcPct val="100000"/>
              </a:lnSpc>
              <a:spcBef>
                <a:spcPts val="1340"/>
              </a:spcBef>
              <a:buClr>
                <a:srgbClr val="E9EEE4"/>
              </a:buClr>
              <a:buSzPct val="80000"/>
              <a:buFont typeface="Lucida Sans Unicode"/>
              <a:buChar char="▪"/>
              <a:tabLst>
                <a:tab pos="212725" algn="l"/>
              </a:tabLst>
            </a:pPr>
            <a:r>
              <a:rPr sz="2000" dirty="0">
                <a:latin typeface="Times New Roman"/>
                <a:cs typeface="Times New Roman"/>
              </a:rPr>
              <a:t>Utilized</a:t>
            </a:r>
            <a:r>
              <a:rPr sz="2000" spc="-95" dirty="0">
                <a:latin typeface="Times New Roman"/>
                <a:cs typeface="Times New Roman"/>
              </a:rPr>
              <a:t> </a:t>
            </a:r>
            <a:r>
              <a:rPr sz="2000" dirty="0">
                <a:latin typeface="Times New Roman"/>
                <a:cs typeface="Times New Roman"/>
              </a:rPr>
              <a:t>YOLOv8</a:t>
            </a:r>
            <a:r>
              <a:rPr sz="2000" spc="-20" dirty="0">
                <a:latin typeface="Times New Roman"/>
                <a:cs typeface="Times New Roman"/>
              </a:rPr>
              <a:t> </a:t>
            </a:r>
            <a:r>
              <a:rPr sz="2000" dirty="0">
                <a:latin typeface="Times New Roman"/>
                <a:cs typeface="Times New Roman"/>
              </a:rPr>
              <a:t>model</a:t>
            </a:r>
            <a:r>
              <a:rPr sz="2000" spc="-25" dirty="0">
                <a:latin typeface="Times New Roman"/>
                <a:cs typeface="Times New Roman"/>
              </a:rPr>
              <a:t> </a:t>
            </a:r>
            <a:r>
              <a:rPr sz="2000" dirty="0">
                <a:latin typeface="Times New Roman"/>
                <a:cs typeface="Times New Roman"/>
              </a:rPr>
              <a:t>for</a:t>
            </a:r>
            <a:r>
              <a:rPr sz="2000" spc="-20" dirty="0">
                <a:latin typeface="Times New Roman"/>
                <a:cs typeface="Times New Roman"/>
              </a:rPr>
              <a:t> </a:t>
            </a:r>
            <a:r>
              <a:rPr sz="2000" dirty="0">
                <a:latin typeface="Times New Roman"/>
                <a:cs typeface="Times New Roman"/>
              </a:rPr>
              <a:t>object</a:t>
            </a:r>
            <a:r>
              <a:rPr sz="2000" spc="-25" dirty="0">
                <a:latin typeface="Times New Roman"/>
                <a:cs typeface="Times New Roman"/>
              </a:rPr>
              <a:t> </a:t>
            </a:r>
            <a:r>
              <a:rPr sz="2000" dirty="0">
                <a:latin typeface="Times New Roman"/>
                <a:cs typeface="Times New Roman"/>
              </a:rPr>
              <a:t>detection</a:t>
            </a:r>
            <a:r>
              <a:rPr sz="2000" spc="-25" dirty="0">
                <a:latin typeface="Times New Roman"/>
                <a:cs typeface="Times New Roman"/>
              </a:rPr>
              <a:t> </a:t>
            </a:r>
            <a:r>
              <a:rPr sz="2000" spc="-10" dirty="0">
                <a:latin typeface="Times New Roman"/>
                <a:cs typeface="Times New Roman"/>
              </a:rPr>
              <a:t>training.</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Customized</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training</a:t>
            </a:r>
            <a:r>
              <a:rPr sz="2000" spc="-5" dirty="0">
                <a:latin typeface="Times New Roman"/>
                <a:cs typeface="Times New Roman"/>
              </a:rPr>
              <a:t> </a:t>
            </a:r>
            <a:r>
              <a:rPr sz="2000" dirty="0">
                <a:latin typeface="Times New Roman"/>
                <a:cs typeface="Times New Roman"/>
              </a:rPr>
              <a:t>task</a:t>
            </a:r>
            <a:r>
              <a:rPr sz="2000" spc="-10" dirty="0">
                <a:latin typeface="Times New Roman"/>
                <a:cs typeface="Times New Roman"/>
              </a:rPr>
              <a:t> </a:t>
            </a:r>
            <a:r>
              <a:rPr sz="2000" dirty="0">
                <a:latin typeface="Times New Roman"/>
                <a:cs typeface="Times New Roman"/>
              </a:rPr>
              <a:t>for</a:t>
            </a:r>
            <a:r>
              <a:rPr sz="2000" spc="-5" dirty="0">
                <a:latin typeface="Times New Roman"/>
                <a:cs typeface="Times New Roman"/>
              </a:rPr>
              <a:t> </a:t>
            </a:r>
            <a:r>
              <a:rPr sz="2000" dirty="0">
                <a:latin typeface="Times New Roman"/>
                <a:cs typeface="Times New Roman"/>
              </a:rPr>
              <a:t>object</a:t>
            </a:r>
            <a:r>
              <a:rPr sz="2000" spc="-10" dirty="0">
                <a:latin typeface="Times New Roman"/>
                <a:cs typeface="Times New Roman"/>
              </a:rPr>
              <a:t> </a:t>
            </a:r>
            <a:r>
              <a:rPr sz="2000" dirty="0">
                <a:latin typeface="Times New Roman"/>
                <a:cs typeface="Times New Roman"/>
              </a:rPr>
              <a:t>detection</a:t>
            </a:r>
            <a:r>
              <a:rPr sz="2000" spc="-10" dirty="0">
                <a:latin typeface="Times New Roman"/>
                <a:cs typeface="Times New Roman"/>
              </a:rPr>
              <a:t> </a:t>
            </a:r>
            <a:r>
              <a:rPr sz="2000" dirty="0">
                <a:latin typeface="Times New Roman"/>
                <a:cs typeface="Times New Roman"/>
              </a:rPr>
              <a:t>('detect')</a:t>
            </a:r>
            <a:r>
              <a:rPr sz="2000" spc="-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detect</a:t>
            </a:r>
            <a:r>
              <a:rPr sz="2000" spc="-10" dirty="0">
                <a:latin typeface="Times New Roman"/>
                <a:cs typeface="Times New Roman"/>
              </a:rPr>
              <a:t> </a:t>
            </a:r>
            <a:r>
              <a:rPr sz="2000" dirty="0">
                <a:latin typeface="Times New Roman"/>
                <a:cs typeface="Times New Roman"/>
              </a:rPr>
              <a:t>smoke</a:t>
            </a:r>
            <a:r>
              <a:rPr sz="2000" spc="-1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0" dirty="0">
                <a:latin typeface="Times New Roman"/>
                <a:cs typeface="Times New Roman"/>
              </a:rPr>
              <a:t>fire.</a:t>
            </a:r>
            <a:endParaRPr sz="2000">
              <a:latin typeface="Times New Roman"/>
              <a:cs typeface="Times New Roman"/>
            </a:endParaRPr>
          </a:p>
          <a:p>
            <a:pPr marL="212725" indent="-200025">
              <a:lnSpc>
                <a:spcPct val="100000"/>
              </a:lnSpc>
              <a:spcBef>
                <a:spcPts val="1240"/>
              </a:spcBef>
              <a:buClr>
                <a:srgbClr val="E9EEE4"/>
              </a:buClr>
              <a:buSzPct val="80000"/>
              <a:buFont typeface="Lucida Sans Unicode"/>
              <a:buChar char="▪"/>
              <a:tabLst>
                <a:tab pos="212725" algn="l"/>
              </a:tabLst>
            </a:pPr>
            <a:r>
              <a:rPr sz="2000" dirty="0">
                <a:latin typeface="Times New Roman"/>
                <a:cs typeface="Times New Roman"/>
              </a:rPr>
              <a:t>Trained</a:t>
            </a:r>
            <a:r>
              <a:rPr sz="2000" spc="-1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model</a:t>
            </a:r>
            <a:r>
              <a:rPr sz="2000" spc="-20" dirty="0">
                <a:latin typeface="Times New Roman"/>
                <a:cs typeface="Times New Roman"/>
              </a:rPr>
              <a:t> </a:t>
            </a:r>
            <a:r>
              <a:rPr sz="2000" dirty="0">
                <a:latin typeface="Times New Roman"/>
                <a:cs typeface="Times New Roman"/>
              </a:rPr>
              <a:t>on</a:t>
            </a:r>
            <a:r>
              <a:rPr sz="2000" spc="-15"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custom</a:t>
            </a:r>
            <a:r>
              <a:rPr sz="2000" spc="-20"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specifically</a:t>
            </a:r>
            <a:r>
              <a:rPr sz="2000" spc="-15" dirty="0">
                <a:latin typeface="Times New Roman"/>
                <a:cs typeface="Times New Roman"/>
              </a:rPr>
              <a:t> </a:t>
            </a:r>
            <a:r>
              <a:rPr sz="2000" dirty="0">
                <a:latin typeface="Times New Roman"/>
                <a:cs typeface="Times New Roman"/>
              </a:rPr>
              <a:t>curated</a:t>
            </a:r>
            <a:r>
              <a:rPr sz="2000" spc="-15" dirty="0">
                <a:latin typeface="Times New Roman"/>
                <a:cs typeface="Times New Roman"/>
              </a:rPr>
              <a:t> </a:t>
            </a:r>
            <a:r>
              <a:rPr sz="2000" dirty="0">
                <a:latin typeface="Times New Roman"/>
                <a:cs typeface="Times New Roman"/>
              </a:rPr>
              <a:t>for</a:t>
            </a:r>
            <a:r>
              <a:rPr sz="2000" spc="-15" dirty="0">
                <a:latin typeface="Times New Roman"/>
                <a:cs typeface="Times New Roman"/>
              </a:rPr>
              <a:t> </a:t>
            </a:r>
            <a:r>
              <a:rPr sz="2000" dirty="0">
                <a:latin typeface="Times New Roman"/>
                <a:cs typeface="Times New Roman"/>
              </a:rPr>
              <a:t>smoke</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fire</a:t>
            </a:r>
            <a:r>
              <a:rPr sz="2000" spc="-20" dirty="0">
                <a:latin typeface="Times New Roman"/>
                <a:cs typeface="Times New Roman"/>
              </a:rPr>
              <a:t> </a:t>
            </a:r>
            <a:r>
              <a:rPr sz="2000" dirty="0">
                <a:latin typeface="Times New Roman"/>
                <a:cs typeface="Times New Roman"/>
              </a:rPr>
              <a:t>detection</a:t>
            </a:r>
            <a:r>
              <a:rPr sz="2000" spc="-15" dirty="0">
                <a:latin typeface="Times New Roman"/>
                <a:cs typeface="Times New Roman"/>
              </a:rPr>
              <a:t> </a:t>
            </a:r>
            <a:r>
              <a:rPr sz="2000" spc="-10" dirty="0">
                <a:latin typeface="Times New Roman"/>
                <a:cs typeface="Times New Roman"/>
              </a:rPr>
              <a:t>tasks.</a:t>
            </a:r>
            <a:endParaRPr sz="2000">
              <a:latin typeface="Times New Roman"/>
              <a:cs typeface="Times New Roman"/>
            </a:endParaRPr>
          </a:p>
          <a:p>
            <a:pPr marL="211454" marR="267335" indent="-199390">
              <a:lnSpc>
                <a:spcPct val="110000"/>
              </a:lnSpc>
              <a:spcBef>
                <a:spcPts val="1000"/>
              </a:spcBef>
              <a:buClr>
                <a:srgbClr val="E9EEE4"/>
              </a:buClr>
              <a:buSzPct val="80000"/>
              <a:buFont typeface="Lucida Sans Unicode"/>
              <a:buChar char="▪"/>
              <a:tabLst>
                <a:tab pos="211454" algn="l"/>
              </a:tabLst>
            </a:pPr>
            <a:r>
              <a:rPr sz="2000" dirty="0">
                <a:latin typeface="Times New Roman"/>
                <a:cs typeface="Times New Roman"/>
              </a:rPr>
              <a:t>Configured</a:t>
            </a:r>
            <a:r>
              <a:rPr sz="2000" spc="-10" dirty="0">
                <a:latin typeface="Times New Roman"/>
                <a:cs typeface="Times New Roman"/>
              </a:rPr>
              <a:t> </a:t>
            </a:r>
            <a:r>
              <a:rPr sz="2000" dirty="0">
                <a:latin typeface="Times New Roman"/>
                <a:cs typeface="Times New Roman"/>
              </a:rPr>
              <a:t>training</a:t>
            </a:r>
            <a:r>
              <a:rPr sz="2000" spc="-10" dirty="0">
                <a:latin typeface="Times New Roman"/>
                <a:cs typeface="Times New Roman"/>
              </a:rPr>
              <a:t> </a:t>
            </a:r>
            <a:r>
              <a:rPr sz="2000" dirty="0">
                <a:latin typeface="Times New Roman"/>
                <a:cs typeface="Times New Roman"/>
              </a:rPr>
              <a:t>parameters</a:t>
            </a:r>
            <a:r>
              <a:rPr sz="2000" spc="-1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20</a:t>
            </a:r>
            <a:r>
              <a:rPr sz="2000" spc="-10" dirty="0">
                <a:latin typeface="Times New Roman"/>
                <a:cs typeface="Times New Roman"/>
              </a:rPr>
              <a:t> </a:t>
            </a:r>
            <a:r>
              <a:rPr sz="2000" dirty="0">
                <a:latin typeface="Times New Roman"/>
                <a:cs typeface="Times New Roman"/>
              </a:rPr>
              <a:t>epochs</a:t>
            </a:r>
            <a:r>
              <a:rPr sz="2000" spc="-1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an</a:t>
            </a:r>
            <a:r>
              <a:rPr sz="2000" spc="-10" dirty="0">
                <a:latin typeface="Times New Roman"/>
                <a:cs typeface="Times New Roman"/>
              </a:rPr>
              <a:t> </a:t>
            </a:r>
            <a:r>
              <a:rPr sz="2000" dirty="0">
                <a:latin typeface="Times New Roman"/>
                <a:cs typeface="Times New Roman"/>
              </a:rPr>
              <a:t>image</a:t>
            </a:r>
            <a:r>
              <a:rPr sz="2000" spc="-15" dirty="0">
                <a:latin typeface="Times New Roman"/>
                <a:cs typeface="Times New Roman"/>
              </a:rPr>
              <a:t> </a:t>
            </a:r>
            <a:r>
              <a:rPr sz="2000" dirty="0">
                <a:latin typeface="Times New Roman"/>
                <a:cs typeface="Times New Roman"/>
              </a:rPr>
              <a:t>size</a:t>
            </a:r>
            <a:r>
              <a:rPr sz="2000" spc="-1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800</a:t>
            </a:r>
            <a:r>
              <a:rPr sz="2000" spc="-10" dirty="0">
                <a:latin typeface="Times New Roman"/>
                <a:cs typeface="Times New Roman"/>
              </a:rPr>
              <a:t> </a:t>
            </a:r>
            <a:r>
              <a:rPr sz="2000" dirty="0">
                <a:latin typeface="Times New Roman"/>
                <a:cs typeface="Times New Roman"/>
              </a:rPr>
              <a:t>pixels</a:t>
            </a:r>
            <a:r>
              <a:rPr sz="2000" spc="-15" dirty="0">
                <a:latin typeface="Times New Roman"/>
                <a:cs typeface="Times New Roman"/>
              </a:rPr>
              <a:t> </a:t>
            </a:r>
            <a:r>
              <a:rPr sz="2000" dirty="0">
                <a:latin typeface="Times New Roman"/>
                <a:cs typeface="Times New Roman"/>
              </a:rPr>
              <a:t>for</a:t>
            </a:r>
            <a:r>
              <a:rPr sz="2000" spc="-5" dirty="0">
                <a:latin typeface="Times New Roman"/>
                <a:cs typeface="Times New Roman"/>
              </a:rPr>
              <a:t> </a:t>
            </a:r>
            <a:r>
              <a:rPr sz="2000" spc="-10" dirty="0">
                <a:latin typeface="Times New Roman"/>
                <a:cs typeface="Times New Roman"/>
              </a:rPr>
              <a:t>optimal </a:t>
            </a:r>
            <a:r>
              <a:rPr sz="2000" dirty="0">
                <a:latin typeface="Times New Roman"/>
                <a:cs typeface="Times New Roman"/>
              </a:rPr>
              <a:t>model</a:t>
            </a:r>
            <a:r>
              <a:rPr sz="2000" spc="-25" dirty="0">
                <a:latin typeface="Times New Roman"/>
                <a:cs typeface="Times New Roman"/>
              </a:rPr>
              <a:t> </a:t>
            </a:r>
            <a:r>
              <a:rPr sz="2000" spc="-10" dirty="0">
                <a:latin typeface="Times New Roman"/>
                <a:cs typeface="Times New Roman"/>
              </a:rPr>
              <a:t>learning.</a:t>
            </a:r>
            <a:endParaRPr sz="2000">
              <a:latin typeface="Times New Roman"/>
              <a:cs typeface="Times New Roman"/>
            </a:endParaRPr>
          </a:p>
          <a:p>
            <a:pPr marL="211454" marR="565150" indent="-199390">
              <a:lnSpc>
                <a:spcPct val="110000"/>
              </a:lnSpc>
              <a:spcBef>
                <a:spcPts val="1000"/>
              </a:spcBef>
              <a:buClr>
                <a:srgbClr val="E9EEE4"/>
              </a:buClr>
              <a:buSzPct val="80000"/>
              <a:buFont typeface="Lucida Sans Unicode"/>
              <a:buChar char="▪"/>
              <a:tabLst>
                <a:tab pos="211454" algn="l"/>
              </a:tabLst>
            </a:pPr>
            <a:r>
              <a:rPr sz="2000" dirty="0">
                <a:latin typeface="Times New Roman"/>
                <a:cs typeface="Times New Roman"/>
              </a:rPr>
              <a:t>Generated</a:t>
            </a:r>
            <a:r>
              <a:rPr sz="2000" spc="-15" dirty="0">
                <a:latin typeface="Times New Roman"/>
                <a:cs typeface="Times New Roman"/>
              </a:rPr>
              <a:t> </a:t>
            </a:r>
            <a:r>
              <a:rPr sz="2000" dirty="0">
                <a:latin typeface="Times New Roman"/>
                <a:cs typeface="Times New Roman"/>
              </a:rPr>
              <a:t>plots</a:t>
            </a:r>
            <a:r>
              <a:rPr sz="2000" spc="-15" dirty="0">
                <a:latin typeface="Times New Roman"/>
                <a:cs typeface="Times New Roman"/>
              </a:rPr>
              <a:t> </a:t>
            </a:r>
            <a:r>
              <a:rPr sz="2000" dirty="0">
                <a:latin typeface="Times New Roman"/>
                <a:cs typeface="Times New Roman"/>
              </a:rPr>
              <a:t>during</a:t>
            </a:r>
            <a:r>
              <a:rPr sz="2000" spc="-10" dirty="0">
                <a:latin typeface="Times New Roman"/>
                <a:cs typeface="Times New Roman"/>
              </a:rPr>
              <a:t> </a:t>
            </a:r>
            <a:r>
              <a:rPr sz="2000" dirty="0">
                <a:latin typeface="Times New Roman"/>
                <a:cs typeface="Times New Roman"/>
              </a:rPr>
              <a:t>training</a:t>
            </a:r>
            <a:r>
              <a:rPr sz="2000" spc="-10" dirty="0">
                <a:latin typeface="Times New Roman"/>
                <a:cs typeface="Times New Roman"/>
              </a:rPr>
              <a:t> </a:t>
            </a:r>
            <a:r>
              <a:rPr sz="2000" dirty="0">
                <a:latin typeface="Times New Roman"/>
                <a:cs typeface="Times New Roman"/>
              </a:rPr>
              <a:t>for</a:t>
            </a:r>
            <a:r>
              <a:rPr sz="2000" spc="-10" dirty="0">
                <a:latin typeface="Times New Roman"/>
                <a:cs typeface="Times New Roman"/>
              </a:rPr>
              <a:t> </a:t>
            </a:r>
            <a:r>
              <a:rPr sz="2000" dirty="0">
                <a:latin typeface="Times New Roman"/>
                <a:cs typeface="Times New Roman"/>
              </a:rPr>
              <a:t>visual</a:t>
            </a:r>
            <a:r>
              <a:rPr sz="2000" spc="-15" dirty="0">
                <a:latin typeface="Times New Roman"/>
                <a:cs typeface="Times New Roman"/>
              </a:rPr>
              <a:t> </a:t>
            </a:r>
            <a:r>
              <a:rPr sz="2000" dirty="0">
                <a:latin typeface="Times New Roman"/>
                <a:cs typeface="Times New Roman"/>
              </a:rPr>
              <a:t>analysis</a:t>
            </a:r>
            <a:r>
              <a:rPr sz="2000" spc="-2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key</a:t>
            </a:r>
            <a:r>
              <a:rPr sz="2000" spc="-10" dirty="0">
                <a:latin typeface="Times New Roman"/>
                <a:cs typeface="Times New Roman"/>
              </a:rPr>
              <a:t> </a:t>
            </a:r>
            <a:r>
              <a:rPr sz="2000" dirty="0">
                <a:latin typeface="Times New Roman"/>
                <a:cs typeface="Times New Roman"/>
              </a:rPr>
              <a:t>metrics</a:t>
            </a:r>
            <a:r>
              <a:rPr sz="2000" spc="-15" dirty="0">
                <a:latin typeface="Times New Roman"/>
                <a:cs typeface="Times New Roman"/>
              </a:rPr>
              <a:t> </a:t>
            </a:r>
            <a:r>
              <a:rPr sz="2000" dirty="0">
                <a:latin typeface="Times New Roman"/>
                <a:cs typeface="Times New Roman"/>
              </a:rPr>
              <a:t>like</a:t>
            </a:r>
            <a:r>
              <a:rPr sz="2000" spc="-15" dirty="0">
                <a:latin typeface="Times New Roman"/>
                <a:cs typeface="Times New Roman"/>
              </a:rPr>
              <a:t> </a:t>
            </a:r>
            <a:r>
              <a:rPr sz="2000" dirty="0">
                <a:latin typeface="Times New Roman"/>
                <a:cs typeface="Times New Roman"/>
              </a:rPr>
              <a:t>loss</a:t>
            </a:r>
            <a:r>
              <a:rPr sz="2000" spc="-15" dirty="0">
                <a:latin typeface="Times New Roman"/>
                <a:cs typeface="Times New Roman"/>
              </a:rPr>
              <a:t> </a:t>
            </a:r>
            <a:r>
              <a:rPr sz="2000" dirty="0">
                <a:latin typeface="Times New Roman"/>
                <a:cs typeface="Times New Roman"/>
              </a:rPr>
              <a:t>and</a:t>
            </a:r>
            <a:r>
              <a:rPr sz="2000" spc="-10" dirty="0">
                <a:latin typeface="Times New Roman"/>
                <a:cs typeface="Times New Roman"/>
              </a:rPr>
              <a:t> accuracy, </a:t>
            </a:r>
            <a:r>
              <a:rPr sz="2000" dirty="0">
                <a:latin typeface="Times New Roman"/>
                <a:cs typeface="Times New Roman"/>
              </a:rPr>
              <a:t>facilitating</a:t>
            </a:r>
            <a:r>
              <a:rPr sz="2000" spc="-15" dirty="0">
                <a:latin typeface="Times New Roman"/>
                <a:cs typeface="Times New Roman"/>
              </a:rPr>
              <a:t> </a:t>
            </a:r>
            <a:r>
              <a:rPr sz="2000" dirty="0">
                <a:latin typeface="Times New Roman"/>
                <a:cs typeface="Times New Roman"/>
              </a:rPr>
              <a:t>performance</a:t>
            </a:r>
            <a:r>
              <a:rPr sz="2000" spc="-15" dirty="0">
                <a:latin typeface="Times New Roman"/>
                <a:cs typeface="Times New Roman"/>
              </a:rPr>
              <a:t> </a:t>
            </a:r>
            <a:r>
              <a:rPr sz="2000" dirty="0">
                <a:latin typeface="Times New Roman"/>
                <a:cs typeface="Times New Roman"/>
              </a:rPr>
              <a:t>evaluation</a:t>
            </a:r>
            <a:r>
              <a:rPr sz="2000" spc="-15" dirty="0">
                <a:latin typeface="Times New Roman"/>
                <a:cs typeface="Times New Roman"/>
              </a:rPr>
              <a:t> </a:t>
            </a:r>
            <a:r>
              <a:rPr sz="2000" dirty="0">
                <a:latin typeface="Times New Roman"/>
                <a:cs typeface="Times New Roman"/>
              </a:rPr>
              <a:t>and</a:t>
            </a:r>
            <a:r>
              <a:rPr sz="2000" spc="-10" dirty="0">
                <a:latin typeface="Times New Roman"/>
                <a:cs typeface="Times New Roman"/>
              </a:rPr>
              <a:t> adjustments.</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035" y="486843"/>
            <a:ext cx="9997912" cy="824396"/>
          </a:xfrm>
          <a:prstGeom prst="rect">
            <a:avLst/>
          </a:prstGeom>
        </p:spPr>
        <p:txBody>
          <a:bodyPr vert="horz" wrap="square" lIns="0" tIns="328743" rIns="0" bIns="0" rtlCol="0">
            <a:spAutoFit/>
          </a:bodyPr>
          <a:lstStyle/>
          <a:p>
            <a:pPr marL="52705">
              <a:lnSpc>
                <a:spcPct val="100000"/>
              </a:lnSpc>
              <a:spcBef>
                <a:spcPts val="100"/>
              </a:spcBef>
            </a:pPr>
            <a:r>
              <a:rPr sz="3200" b="0" spc="-10" dirty="0">
                <a:solidFill>
                  <a:srgbClr val="87AB81"/>
                </a:solidFill>
                <a:latin typeface="Times New Roman"/>
                <a:cs typeface="Times New Roman"/>
              </a:rPr>
              <a:t>Results</a:t>
            </a:r>
            <a:r>
              <a:rPr lang="en-IN" sz="3200" b="0" spc="-10" dirty="0">
                <a:solidFill>
                  <a:srgbClr val="87AB81"/>
                </a:solidFill>
                <a:latin typeface="Times New Roman"/>
                <a:cs typeface="Times New Roman"/>
              </a:rPr>
              <a:t> of Yolov8 Model</a:t>
            </a:r>
            <a:endParaRPr sz="3200" dirty="0">
              <a:latin typeface="Times New Roman"/>
              <a:cs typeface="Times New Roman"/>
            </a:endParaRPr>
          </a:p>
        </p:txBody>
      </p:sp>
      <p:pic>
        <p:nvPicPr>
          <p:cNvPr id="3" name="object 3"/>
          <p:cNvPicPr/>
          <p:nvPr/>
        </p:nvPicPr>
        <p:blipFill>
          <a:blip r:embed="rId2" cstate="print"/>
          <a:stretch>
            <a:fillRect/>
          </a:stretch>
        </p:blipFill>
        <p:spPr>
          <a:xfrm>
            <a:off x="531325" y="1873175"/>
            <a:ext cx="3660556" cy="3707985"/>
          </a:xfrm>
          <a:prstGeom prst="rect">
            <a:avLst/>
          </a:prstGeom>
        </p:spPr>
      </p:pic>
      <p:pic>
        <p:nvPicPr>
          <p:cNvPr id="4" name="object 4"/>
          <p:cNvPicPr/>
          <p:nvPr/>
        </p:nvPicPr>
        <p:blipFill>
          <a:blip r:embed="rId3" cstate="print"/>
          <a:stretch>
            <a:fillRect/>
          </a:stretch>
        </p:blipFill>
        <p:spPr>
          <a:xfrm>
            <a:off x="4443016" y="1873175"/>
            <a:ext cx="3464578" cy="3707985"/>
          </a:xfrm>
          <a:prstGeom prst="rect">
            <a:avLst/>
          </a:prstGeom>
        </p:spPr>
      </p:pic>
      <p:sp>
        <p:nvSpPr>
          <p:cNvPr id="5" name="object 5"/>
          <p:cNvSpPr txBox="1"/>
          <p:nvPr/>
        </p:nvSpPr>
        <p:spPr>
          <a:xfrm>
            <a:off x="604350" y="5674633"/>
            <a:ext cx="311531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imes New Roman"/>
                <a:cs typeface="Times New Roman"/>
              </a:rPr>
              <a:t>Inference</a:t>
            </a:r>
            <a:r>
              <a:rPr sz="1600" spc="-30" dirty="0">
                <a:latin typeface="Times New Roman"/>
                <a:cs typeface="Times New Roman"/>
              </a:rPr>
              <a:t> </a:t>
            </a:r>
            <a:r>
              <a:rPr sz="1600" dirty="0">
                <a:latin typeface="Times New Roman"/>
                <a:cs typeface="Times New Roman"/>
              </a:rPr>
              <a:t>with</a:t>
            </a:r>
            <a:r>
              <a:rPr sz="1600" spc="-25" dirty="0">
                <a:latin typeface="Times New Roman"/>
                <a:cs typeface="Times New Roman"/>
              </a:rPr>
              <a:t> </a:t>
            </a:r>
            <a:r>
              <a:rPr sz="1600" spc="-10" dirty="0">
                <a:latin typeface="Times New Roman"/>
                <a:cs typeface="Times New Roman"/>
              </a:rPr>
              <a:t>pre-</a:t>
            </a:r>
            <a:r>
              <a:rPr sz="1600" dirty="0">
                <a:latin typeface="Times New Roman"/>
                <a:cs typeface="Times New Roman"/>
              </a:rPr>
              <a:t>trained</a:t>
            </a:r>
            <a:r>
              <a:rPr sz="1600" spc="-25" dirty="0">
                <a:latin typeface="Times New Roman"/>
                <a:cs typeface="Times New Roman"/>
              </a:rPr>
              <a:t> </a:t>
            </a:r>
            <a:r>
              <a:rPr sz="1600" dirty="0">
                <a:latin typeface="Times New Roman"/>
                <a:cs typeface="Times New Roman"/>
              </a:rPr>
              <a:t>yolo</a:t>
            </a:r>
            <a:r>
              <a:rPr sz="1600" spc="-25" dirty="0">
                <a:latin typeface="Times New Roman"/>
                <a:cs typeface="Times New Roman"/>
              </a:rPr>
              <a:t> </a:t>
            </a:r>
            <a:r>
              <a:rPr sz="1600" spc="-10" dirty="0">
                <a:latin typeface="Times New Roman"/>
                <a:cs typeface="Times New Roman"/>
              </a:rPr>
              <a:t>model</a:t>
            </a:r>
            <a:endParaRPr sz="1600">
              <a:latin typeface="Times New Roman"/>
              <a:cs typeface="Times New Roman"/>
            </a:endParaRPr>
          </a:p>
        </p:txBody>
      </p:sp>
      <p:sp>
        <p:nvSpPr>
          <p:cNvPr id="6" name="object 6"/>
          <p:cNvSpPr txBox="1"/>
          <p:nvPr/>
        </p:nvSpPr>
        <p:spPr>
          <a:xfrm>
            <a:off x="4516041" y="5674633"/>
            <a:ext cx="2907030" cy="513080"/>
          </a:xfrm>
          <a:prstGeom prst="rect">
            <a:avLst/>
          </a:prstGeom>
        </p:spPr>
        <p:txBody>
          <a:bodyPr vert="horz" wrap="square" lIns="0" tIns="12700" rIns="0" bIns="0" rtlCol="0">
            <a:spAutoFit/>
          </a:bodyPr>
          <a:lstStyle/>
          <a:p>
            <a:pPr marL="12700" marR="5080">
              <a:lnSpc>
                <a:spcPct val="100000"/>
              </a:lnSpc>
              <a:spcBef>
                <a:spcPts val="100"/>
              </a:spcBef>
            </a:pPr>
            <a:r>
              <a:rPr sz="1600" spc="-10" dirty="0">
                <a:latin typeface="Times New Roman"/>
                <a:cs typeface="Times New Roman"/>
              </a:rPr>
              <a:t>Inference</a:t>
            </a:r>
            <a:r>
              <a:rPr sz="1600" spc="-40" dirty="0">
                <a:latin typeface="Times New Roman"/>
                <a:cs typeface="Times New Roman"/>
              </a:rPr>
              <a:t> </a:t>
            </a:r>
            <a:r>
              <a:rPr sz="1600" dirty="0">
                <a:latin typeface="Times New Roman"/>
                <a:cs typeface="Times New Roman"/>
              </a:rPr>
              <a:t>with</a:t>
            </a:r>
            <a:r>
              <a:rPr sz="1600" spc="-35" dirty="0">
                <a:latin typeface="Times New Roman"/>
                <a:cs typeface="Times New Roman"/>
              </a:rPr>
              <a:t> </a:t>
            </a:r>
            <a:r>
              <a:rPr sz="1600" dirty="0">
                <a:latin typeface="Times New Roman"/>
                <a:cs typeface="Times New Roman"/>
              </a:rPr>
              <a:t>yolo</a:t>
            </a:r>
            <a:r>
              <a:rPr sz="1600" spc="-35" dirty="0">
                <a:latin typeface="Times New Roman"/>
                <a:cs typeface="Times New Roman"/>
              </a:rPr>
              <a:t> </a:t>
            </a:r>
            <a:r>
              <a:rPr sz="1600" dirty="0">
                <a:latin typeface="Times New Roman"/>
                <a:cs typeface="Times New Roman"/>
              </a:rPr>
              <a:t>model</a:t>
            </a:r>
            <a:r>
              <a:rPr sz="1600" spc="-35" dirty="0">
                <a:latin typeface="Times New Roman"/>
                <a:cs typeface="Times New Roman"/>
              </a:rPr>
              <a:t> </a:t>
            </a:r>
            <a:r>
              <a:rPr sz="1600" dirty="0">
                <a:latin typeface="Times New Roman"/>
                <a:cs typeface="Times New Roman"/>
              </a:rPr>
              <a:t>which</a:t>
            </a:r>
            <a:r>
              <a:rPr sz="1600" spc="-35" dirty="0">
                <a:latin typeface="Times New Roman"/>
                <a:cs typeface="Times New Roman"/>
              </a:rPr>
              <a:t> </a:t>
            </a:r>
            <a:r>
              <a:rPr sz="1600" spc="-25" dirty="0">
                <a:latin typeface="Times New Roman"/>
                <a:cs typeface="Times New Roman"/>
              </a:rPr>
              <a:t>is </a:t>
            </a:r>
            <a:r>
              <a:rPr sz="1600" dirty="0">
                <a:latin typeface="Times New Roman"/>
                <a:cs typeface="Times New Roman"/>
              </a:rPr>
              <a:t>trained</a:t>
            </a:r>
            <a:r>
              <a:rPr sz="1600" spc="-40" dirty="0">
                <a:latin typeface="Times New Roman"/>
                <a:cs typeface="Times New Roman"/>
              </a:rPr>
              <a:t> </a:t>
            </a:r>
            <a:r>
              <a:rPr sz="1600" dirty="0">
                <a:latin typeface="Times New Roman"/>
                <a:cs typeface="Times New Roman"/>
              </a:rPr>
              <a:t>on</a:t>
            </a:r>
            <a:r>
              <a:rPr sz="1600" spc="-40" dirty="0">
                <a:latin typeface="Times New Roman"/>
                <a:cs typeface="Times New Roman"/>
              </a:rPr>
              <a:t> </a:t>
            </a:r>
            <a:r>
              <a:rPr sz="1600" dirty="0">
                <a:latin typeface="Times New Roman"/>
                <a:cs typeface="Times New Roman"/>
              </a:rPr>
              <a:t>custom</a:t>
            </a:r>
            <a:r>
              <a:rPr sz="1600" spc="-45" dirty="0">
                <a:latin typeface="Times New Roman"/>
                <a:cs typeface="Times New Roman"/>
              </a:rPr>
              <a:t> </a:t>
            </a:r>
            <a:r>
              <a:rPr sz="1600" spc="-10" dirty="0">
                <a:latin typeface="Times New Roman"/>
                <a:cs typeface="Times New Roman"/>
              </a:rPr>
              <a:t>dataset</a:t>
            </a:r>
            <a:endParaRPr sz="1600">
              <a:latin typeface="Times New Roman"/>
              <a:cs typeface="Times New Roman"/>
            </a:endParaRPr>
          </a:p>
        </p:txBody>
      </p:sp>
      <p:sp>
        <p:nvSpPr>
          <p:cNvPr id="7" name="object 7"/>
          <p:cNvSpPr txBox="1"/>
          <p:nvPr/>
        </p:nvSpPr>
        <p:spPr>
          <a:xfrm>
            <a:off x="8524493" y="1795833"/>
            <a:ext cx="2268220" cy="702310"/>
          </a:xfrm>
          <a:prstGeom prst="rect">
            <a:avLst/>
          </a:prstGeom>
        </p:spPr>
        <p:txBody>
          <a:bodyPr vert="horz" wrap="square" lIns="0" tIns="107315" rIns="0" bIns="0" rtlCol="0">
            <a:spAutoFit/>
          </a:bodyPr>
          <a:lstStyle/>
          <a:p>
            <a:pPr marL="99060" indent="-86360">
              <a:lnSpc>
                <a:spcPct val="100000"/>
              </a:lnSpc>
              <a:spcBef>
                <a:spcPts val="845"/>
              </a:spcBef>
              <a:buSzPct val="62500"/>
              <a:buChar char="•"/>
              <a:tabLst>
                <a:tab pos="99060" algn="l"/>
              </a:tabLst>
            </a:pPr>
            <a:r>
              <a:rPr sz="1600" dirty="0">
                <a:latin typeface="Times New Roman"/>
                <a:cs typeface="Times New Roman"/>
              </a:rPr>
              <a:t>box</a:t>
            </a:r>
            <a:r>
              <a:rPr sz="1600" spc="-20" dirty="0">
                <a:latin typeface="Times New Roman"/>
                <a:cs typeface="Times New Roman"/>
              </a:rPr>
              <a:t> </a:t>
            </a:r>
            <a:r>
              <a:rPr sz="1600" dirty="0">
                <a:latin typeface="Times New Roman"/>
                <a:cs typeface="Times New Roman"/>
              </a:rPr>
              <a:t>loss</a:t>
            </a:r>
            <a:r>
              <a:rPr sz="1600" spc="-20"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spc="-10" dirty="0">
                <a:solidFill>
                  <a:srgbClr val="212121"/>
                </a:solidFill>
                <a:latin typeface="Times New Roman"/>
                <a:cs typeface="Times New Roman"/>
              </a:rPr>
              <a:t>0.9655</a:t>
            </a:r>
            <a:endParaRPr sz="1600">
              <a:latin typeface="Times New Roman"/>
              <a:cs typeface="Times New Roman"/>
            </a:endParaRPr>
          </a:p>
          <a:p>
            <a:pPr marL="99060" indent="-86360">
              <a:lnSpc>
                <a:spcPct val="100000"/>
              </a:lnSpc>
              <a:spcBef>
                <a:spcPts val="745"/>
              </a:spcBef>
              <a:buSzPct val="62500"/>
              <a:buChar char="•"/>
              <a:tabLst>
                <a:tab pos="99060" algn="l"/>
              </a:tabLst>
            </a:pPr>
            <a:r>
              <a:rPr sz="1600" dirty="0">
                <a:latin typeface="Times New Roman"/>
                <a:cs typeface="Times New Roman"/>
              </a:rPr>
              <a:t>classification</a:t>
            </a:r>
            <a:r>
              <a:rPr sz="1600" spc="-45" dirty="0">
                <a:latin typeface="Times New Roman"/>
                <a:cs typeface="Times New Roman"/>
              </a:rPr>
              <a:t> </a:t>
            </a:r>
            <a:r>
              <a:rPr sz="1600" dirty="0">
                <a:latin typeface="Times New Roman"/>
                <a:cs typeface="Times New Roman"/>
              </a:rPr>
              <a:t>loss</a:t>
            </a:r>
            <a:r>
              <a:rPr sz="1600" spc="-50" dirty="0">
                <a:latin typeface="Times New Roman"/>
                <a:cs typeface="Times New Roman"/>
              </a:rPr>
              <a:t> </a:t>
            </a:r>
            <a:r>
              <a:rPr sz="1600" dirty="0">
                <a:latin typeface="Times New Roman"/>
                <a:cs typeface="Times New Roman"/>
              </a:rPr>
              <a:t>:</a:t>
            </a:r>
            <a:r>
              <a:rPr sz="1600" spc="-50" dirty="0">
                <a:latin typeface="Times New Roman"/>
                <a:cs typeface="Times New Roman"/>
              </a:rPr>
              <a:t> </a:t>
            </a:r>
            <a:r>
              <a:rPr sz="1600" spc="-10" dirty="0">
                <a:solidFill>
                  <a:srgbClr val="212121"/>
                </a:solidFill>
                <a:latin typeface="Times New Roman"/>
                <a:cs typeface="Times New Roman"/>
              </a:rPr>
              <a:t>0.7124</a:t>
            </a:r>
            <a:endParaRPr sz="16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62A8-C0C6-E224-DE59-AE22A30F2495}"/>
              </a:ext>
            </a:extLst>
          </p:cNvPr>
          <p:cNvSpPr>
            <a:spLocks noGrp="1"/>
          </p:cNvSpPr>
          <p:nvPr>
            <p:ph type="title"/>
          </p:nvPr>
        </p:nvSpPr>
        <p:spPr>
          <a:xfrm>
            <a:off x="631035" y="685800"/>
            <a:ext cx="9997912" cy="492443"/>
          </a:xfrm>
        </p:spPr>
        <p:txBody>
          <a:bodyPr/>
          <a:lstStyle/>
          <a:p>
            <a:r>
              <a:rPr lang="en-IN" sz="3200" b="0" dirty="0"/>
              <a:t>Custom</a:t>
            </a:r>
            <a:r>
              <a:rPr lang="en-IN" sz="3200" dirty="0"/>
              <a:t> </a:t>
            </a:r>
            <a:r>
              <a:rPr lang="en-IN" sz="3200" b="0" dirty="0"/>
              <a:t>Object</a:t>
            </a:r>
            <a:r>
              <a:rPr lang="en-IN" sz="3200" dirty="0"/>
              <a:t> </a:t>
            </a:r>
            <a:r>
              <a:rPr lang="en-IN" sz="3200" b="0" dirty="0"/>
              <a:t>Detection</a:t>
            </a:r>
            <a:r>
              <a:rPr lang="en-IN" sz="3200" dirty="0"/>
              <a:t> </a:t>
            </a:r>
            <a:r>
              <a:rPr lang="en-IN" sz="3200" b="0" dirty="0"/>
              <a:t>Model</a:t>
            </a:r>
            <a:r>
              <a:rPr lang="en-IN" sz="3200" dirty="0"/>
              <a:t> </a:t>
            </a:r>
            <a:r>
              <a:rPr lang="en-IN" sz="3200" b="0" dirty="0"/>
              <a:t>Architecture</a:t>
            </a:r>
          </a:p>
        </p:txBody>
      </p:sp>
      <p:pic>
        <p:nvPicPr>
          <p:cNvPr id="5" name="object 2">
            <a:extLst>
              <a:ext uri="{FF2B5EF4-FFF2-40B4-BE49-F238E27FC236}">
                <a16:creationId xmlns:a16="http://schemas.microsoft.com/office/drawing/2014/main" id="{8AFE6378-7CC4-489B-F5FE-2AD86D51055B}"/>
              </a:ext>
            </a:extLst>
          </p:cNvPr>
          <p:cNvPicPr/>
          <p:nvPr/>
        </p:nvPicPr>
        <p:blipFill>
          <a:blip r:embed="rId2" cstate="print"/>
          <a:stretch>
            <a:fillRect/>
          </a:stretch>
        </p:blipFill>
        <p:spPr>
          <a:xfrm>
            <a:off x="1524000" y="1676400"/>
            <a:ext cx="8458200" cy="4038600"/>
          </a:xfrm>
          <a:prstGeom prst="rect">
            <a:avLst/>
          </a:prstGeom>
        </p:spPr>
      </p:pic>
    </p:spTree>
    <p:extLst>
      <p:ext uri="{BB962C8B-B14F-4D97-AF65-F5344CB8AC3E}">
        <p14:creationId xmlns:p14="http://schemas.microsoft.com/office/powerpoint/2010/main" val="286747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0890" rIns="0" bIns="0" rtlCol="0">
            <a:spAutoFit/>
          </a:bodyPr>
          <a:lstStyle/>
          <a:p>
            <a:pPr marL="186055">
              <a:lnSpc>
                <a:spcPct val="100000"/>
              </a:lnSpc>
              <a:spcBef>
                <a:spcPts val="100"/>
              </a:spcBef>
            </a:pPr>
            <a:r>
              <a:rPr sz="3200" b="0" spc="-20" dirty="0">
                <a:solidFill>
                  <a:srgbClr val="87AB81"/>
                </a:solidFill>
                <a:latin typeface="Times New Roman"/>
                <a:cs typeface="Times New Roman"/>
              </a:rPr>
              <a:t>Network</a:t>
            </a:r>
            <a:r>
              <a:rPr sz="3200" b="0" spc="-155" dirty="0">
                <a:solidFill>
                  <a:srgbClr val="87AB81"/>
                </a:solidFill>
                <a:latin typeface="Times New Roman"/>
                <a:cs typeface="Times New Roman"/>
              </a:rPr>
              <a:t> </a:t>
            </a:r>
            <a:r>
              <a:rPr sz="3200" b="0" spc="-10" dirty="0">
                <a:solidFill>
                  <a:srgbClr val="87AB81"/>
                </a:solidFill>
                <a:latin typeface="Times New Roman"/>
                <a:cs typeface="Times New Roman"/>
              </a:rPr>
              <a:t>Architecture</a:t>
            </a:r>
            <a:endParaRPr sz="3200" dirty="0">
              <a:latin typeface="Times New Roman"/>
              <a:cs typeface="Times New Roman"/>
            </a:endParaRPr>
          </a:p>
        </p:txBody>
      </p:sp>
      <p:sp>
        <p:nvSpPr>
          <p:cNvPr id="3" name="object 3"/>
          <p:cNvSpPr txBox="1"/>
          <p:nvPr/>
        </p:nvSpPr>
        <p:spPr>
          <a:xfrm>
            <a:off x="630697" y="1989080"/>
            <a:ext cx="10720705" cy="3073400"/>
          </a:xfrm>
          <a:prstGeom prst="rect">
            <a:avLst/>
          </a:prstGeom>
        </p:spPr>
        <p:txBody>
          <a:bodyPr vert="horz" wrap="square" lIns="0" tIns="12700" rIns="0" bIns="0" rtlCol="0">
            <a:spAutoFit/>
          </a:bodyPr>
          <a:lstStyle/>
          <a:p>
            <a:pPr marL="100965" indent="-97155">
              <a:lnSpc>
                <a:spcPct val="100000"/>
              </a:lnSpc>
              <a:spcBef>
                <a:spcPts val="100"/>
              </a:spcBef>
              <a:buClr>
                <a:srgbClr val="E9EEE4"/>
              </a:buClr>
              <a:buSzPct val="95000"/>
              <a:buChar char="•"/>
              <a:tabLst>
                <a:tab pos="100965" algn="l"/>
              </a:tabLst>
            </a:pPr>
            <a:r>
              <a:rPr sz="2000" dirty="0">
                <a:latin typeface="Times New Roman"/>
                <a:cs typeface="Times New Roman"/>
              </a:rPr>
              <a:t>Feature</a:t>
            </a:r>
            <a:r>
              <a:rPr sz="2000" spc="-35" dirty="0">
                <a:latin typeface="Times New Roman"/>
                <a:cs typeface="Times New Roman"/>
              </a:rPr>
              <a:t> </a:t>
            </a:r>
            <a:r>
              <a:rPr sz="2000" dirty="0">
                <a:latin typeface="Times New Roman"/>
                <a:cs typeface="Times New Roman"/>
              </a:rPr>
              <a:t>extractor:</a:t>
            </a:r>
            <a:r>
              <a:rPr sz="2000" spc="-30" dirty="0">
                <a:latin typeface="Times New Roman"/>
                <a:cs typeface="Times New Roman"/>
              </a:rPr>
              <a:t> </a:t>
            </a:r>
            <a:r>
              <a:rPr sz="2000" dirty="0">
                <a:latin typeface="Times New Roman"/>
                <a:cs typeface="Times New Roman"/>
              </a:rPr>
              <a:t>these</a:t>
            </a:r>
            <a:r>
              <a:rPr sz="2000" spc="-30" dirty="0">
                <a:latin typeface="Times New Roman"/>
                <a:cs typeface="Times New Roman"/>
              </a:rPr>
              <a:t> </a:t>
            </a:r>
            <a:r>
              <a:rPr sz="2000" dirty="0">
                <a:latin typeface="Times New Roman"/>
                <a:cs typeface="Times New Roman"/>
              </a:rPr>
              <a:t>convolutional</a:t>
            </a:r>
            <a:r>
              <a:rPr sz="2000" spc="-35" dirty="0">
                <a:latin typeface="Times New Roman"/>
                <a:cs typeface="Times New Roman"/>
              </a:rPr>
              <a:t> </a:t>
            </a:r>
            <a:r>
              <a:rPr sz="2000" dirty="0">
                <a:latin typeface="Times New Roman"/>
                <a:cs typeface="Times New Roman"/>
              </a:rPr>
              <a:t>layers</a:t>
            </a:r>
            <a:r>
              <a:rPr sz="2000" spc="-30" dirty="0">
                <a:latin typeface="Times New Roman"/>
                <a:cs typeface="Times New Roman"/>
              </a:rPr>
              <a:t> </a:t>
            </a:r>
            <a:r>
              <a:rPr sz="2000" dirty="0">
                <a:latin typeface="Times New Roman"/>
                <a:cs typeface="Times New Roman"/>
              </a:rPr>
              <a:t>extract</a:t>
            </a:r>
            <a:r>
              <a:rPr sz="2000" spc="-3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features</a:t>
            </a:r>
            <a:r>
              <a:rPr sz="2000" spc="-3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spc="-10" dirty="0">
                <a:latin typeface="Times New Roman"/>
                <a:cs typeface="Times New Roman"/>
              </a:rPr>
              <a:t>image.</a:t>
            </a:r>
            <a:endParaRPr sz="2000" dirty="0">
              <a:latin typeface="Times New Roman"/>
              <a:cs typeface="Times New Roman"/>
            </a:endParaRPr>
          </a:p>
          <a:p>
            <a:pPr>
              <a:lnSpc>
                <a:spcPct val="100000"/>
              </a:lnSpc>
              <a:spcBef>
                <a:spcPts val="100"/>
              </a:spcBef>
              <a:buClr>
                <a:srgbClr val="E9EEE4"/>
              </a:buClr>
              <a:buFont typeface="Times New Roman"/>
              <a:buChar char="•"/>
            </a:pPr>
            <a:endParaRPr sz="2000" dirty="0">
              <a:latin typeface="Times New Roman"/>
              <a:cs typeface="Times New Roman"/>
            </a:endParaRPr>
          </a:p>
          <a:p>
            <a:pPr marL="100965" indent="-97155">
              <a:lnSpc>
                <a:spcPct val="100000"/>
              </a:lnSpc>
              <a:buClr>
                <a:srgbClr val="E9EEE4"/>
              </a:buClr>
              <a:buSzPct val="95000"/>
              <a:buChar char="•"/>
              <a:tabLst>
                <a:tab pos="100965" algn="l"/>
              </a:tabLst>
            </a:pPr>
            <a:r>
              <a:rPr sz="2000" dirty="0">
                <a:latin typeface="Times New Roman"/>
                <a:cs typeface="Times New Roman"/>
              </a:rPr>
              <a:t>classifier:</a:t>
            </a:r>
            <a:r>
              <a:rPr sz="2000" spc="-60" dirty="0">
                <a:latin typeface="Times New Roman"/>
                <a:cs typeface="Times New Roman"/>
              </a:rPr>
              <a:t> </a:t>
            </a:r>
            <a:r>
              <a:rPr sz="2000" dirty="0">
                <a:latin typeface="Times New Roman"/>
                <a:cs typeface="Times New Roman"/>
              </a:rPr>
              <a:t>This</a:t>
            </a:r>
            <a:r>
              <a:rPr sz="2000" spc="-25" dirty="0">
                <a:latin typeface="Times New Roman"/>
                <a:cs typeface="Times New Roman"/>
              </a:rPr>
              <a:t> </a:t>
            </a:r>
            <a:r>
              <a:rPr sz="2000" dirty="0">
                <a:latin typeface="Times New Roman"/>
                <a:cs typeface="Times New Roman"/>
              </a:rPr>
              <a:t>define</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output</a:t>
            </a:r>
            <a:r>
              <a:rPr sz="2000" spc="-25" dirty="0">
                <a:latin typeface="Times New Roman"/>
                <a:cs typeface="Times New Roman"/>
              </a:rPr>
              <a:t> </a:t>
            </a:r>
            <a:r>
              <a:rPr sz="2000" dirty="0">
                <a:latin typeface="Times New Roman"/>
                <a:cs typeface="Times New Roman"/>
              </a:rPr>
              <a:t>layer</a:t>
            </a:r>
            <a:r>
              <a:rPr sz="2000" spc="-1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predicts</a:t>
            </a:r>
            <a:r>
              <a:rPr sz="2000" spc="-25" dirty="0">
                <a:latin typeface="Times New Roman"/>
                <a:cs typeface="Times New Roman"/>
              </a:rPr>
              <a:t> </a:t>
            </a:r>
            <a:r>
              <a:rPr sz="2000" dirty="0">
                <a:latin typeface="Times New Roman"/>
                <a:cs typeface="Times New Roman"/>
              </a:rPr>
              <a:t>among</a:t>
            </a:r>
            <a:r>
              <a:rPr sz="2000" spc="-20" dirty="0">
                <a:latin typeface="Times New Roman"/>
                <a:cs typeface="Times New Roman"/>
              </a:rPr>
              <a:t> </a:t>
            </a:r>
            <a:r>
              <a:rPr sz="2000" dirty="0">
                <a:latin typeface="Times New Roman"/>
                <a:cs typeface="Times New Roman"/>
              </a:rPr>
              <a:t>2</a:t>
            </a:r>
            <a:r>
              <a:rPr sz="2000" spc="-15" dirty="0">
                <a:latin typeface="Times New Roman"/>
                <a:cs typeface="Times New Roman"/>
              </a:rPr>
              <a:t> </a:t>
            </a:r>
            <a:r>
              <a:rPr sz="2000" dirty="0">
                <a:latin typeface="Times New Roman"/>
                <a:cs typeface="Times New Roman"/>
              </a:rPr>
              <a:t>categories</a:t>
            </a:r>
            <a:r>
              <a:rPr sz="2000" spc="-25" dirty="0">
                <a:latin typeface="Times New Roman"/>
                <a:cs typeface="Times New Roman"/>
              </a:rPr>
              <a:t> </a:t>
            </a:r>
            <a:r>
              <a:rPr sz="2000" dirty="0">
                <a:latin typeface="Times New Roman"/>
                <a:cs typeface="Times New Roman"/>
              </a:rPr>
              <a:t>(fire</a:t>
            </a:r>
            <a:r>
              <a:rPr sz="2000" spc="-2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spc="-10" dirty="0">
                <a:latin typeface="Times New Roman"/>
                <a:cs typeface="Times New Roman"/>
              </a:rPr>
              <a:t>smoke)</a:t>
            </a:r>
            <a:endParaRPr sz="2000" dirty="0">
              <a:latin typeface="Times New Roman"/>
              <a:cs typeface="Times New Roman"/>
            </a:endParaRPr>
          </a:p>
          <a:p>
            <a:pPr>
              <a:lnSpc>
                <a:spcPct val="100000"/>
              </a:lnSpc>
              <a:spcBef>
                <a:spcPts val="100"/>
              </a:spcBef>
              <a:buClr>
                <a:srgbClr val="E9EEE4"/>
              </a:buClr>
              <a:buFont typeface="Times New Roman"/>
              <a:buChar char="•"/>
            </a:pPr>
            <a:endParaRPr sz="2000" dirty="0">
              <a:latin typeface="Times New Roman"/>
              <a:cs typeface="Times New Roman"/>
            </a:endParaRPr>
          </a:p>
          <a:p>
            <a:pPr marL="100965" marR="100330" indent="-97790">
              <a:lnSpc>
                <a:spcPct val="100000"/>
              </a:lnSpc>
              <a:buClr>
                <a:srgbClr val="E9EEE4"/>
              </a:buClr>
              <a:buSzPct val="95000"/>
              <a:buChar char="•"/>
              <a:tabLst>
                <a:tab pos="100965" algn="l"/>
              </a:tabLst>
            </a:pPr>
            <a:r>
              <a:rPr sz="2000" dirty="0">
                <a:latin typeface="Times New Roman"/>
                <a:cs typeface="Times New Roman"/>
              </a:rPr>
              <a:t>Bounding</a:t>
            </a:r>
            <a:r>
              <a:rPr sz="2000" spc="-20" dirty="0">
                <a:latin typeface="Times New Roman"/>
                <a:cs typeface="Times New Roman"/>
              </a:rPr>
              <a:t> </a:t>
            </a:r>
            <a:r>
              <a:rPr sz="2000" dirty="0">
                <a:latin typeface="Times New Roman"/>
                <a:cs typeface="Times New Roman"/>
              </a:rPr>
              <a:t>box</a:t>
            </a:r>
            <a:r>
              <a:rPr sz="2000" spc="-15" dirty="0">
                <a:latin typeface="Times New Roman"/>
                <a:cs typeface="Times New Roman"/>
              </a:rPr>
              <a:t> </a:t>
            </a:r>
            <a:r>
              <a:rPr sz="2000" dirty="0">
                <a:latin typeface="Times New Roman"/>
                <a:cs typeface="Times New Roman"/>
              </a:rPr>
              <a:t>regression:</a:t>
            </a:r>
            <a:r>
              <a:rPr sz="2000" spc="-55" dirty="0">
                <a:latin typeface="Times New Roman"/>
                <a:cs typeface="Times New Roman"/>
              </a:rPr>
              <a:t> </a:t>
            </a:r>
            <a:r>
              <a:rPr sz="2000" dirty="0">
                <a:latin typeface="Times New Roman"/>
                <a:cs typeface="Times New Roman"/>
              </a:rPr>
              <a:t>This</a:t>
            </a:r>
            <a:r>
              <a:rPr sz="2000" spc="-20" dirty="0">
                <a:latin typeface="Times New Roman"/>
                <a:cs typeface="Times New Roman"/>
              </a:rPr>
              <a:t> </a:t>
            </a:r>
            <a:r>
              <a:rPr sz="2000" dirty="0">
                <a:latin typeface="Times New Roman"/>
                <a:cs typeface="Times New Roman"/>
              </a:rPr>
              <a:t>defines</a:t>
            </a:r>
            <a:r>
              <a:rPr sz="2000" spc="-2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output</a:t>
            </a:r>
            <a:r>
              <a:rPr sz="2000" spc="-20" dirty="0">
                <a:latin typeface="Times New Roman"/>
                <a:cs typeface="Times New Roman"/>
              </a:rPr>
              <a:t> </a:t>
            </a:r>
            <a:r>
              <a:rPr sz="2000" dirty="0">
                <a:latin typeface="Times New Roman"/>
                <a:cs typeface="Times New Roman"/>
              </a:rPr>
              <a:t>layer</a:t>
            </a:r>
            <a:r>
              <a:rPr sz="2000" spc="-1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predicts</a:t>
            </a:r>
            <a:r>
              <a:rPr sz="2000" spc="-20" dirty="0">
                <a:latin typeface="Times New Roman"/>
                <a:cs typeface="Times New Roman"/>
              </a:rPr>
              <a:t> </a:t>
            </a:r>
            <a:r>
              <a:rPr sz="2000" dirty="0">
                <a:latin typeface="Times New Roman"/>
                <a:cs typeface="Times New Roman"/>
              </a:rPr>
              <a:t>4</a:t>
            </a:r>
            <a:r>
              <a:rPr sz="2000" spc="-15" dirty="0">
                <a:latin typeface="Times New Roman"/>
                <a:cs typeface="Times New Roman"/>
              </a:rPr>
              <a:t> </a:t>
            </a:r>
            <a:r>
              <a:rPr sz="2000" dirty="0">
                <a:latin typeface="Times New Roman"/>
                <a:cs typeface="Times New Roman"/>
              </a:rPr>
              <a:t>numeric</a:t>
            </a:r>
            <a:r>
              <a:rPr sz="2000" spc="-20" dirty="0">
                <a:latin typeface="Times New Roman"/>
                <a:cs typeface="Times New Roman"/>
              </a:rPr>
              <a:t> </a:t>
            </a:r>
            <a:r>
              <a:rPr sz="2000" dirty="0">
                <a:latin typeface="Times New Roman"/>
                <a:cs typeface="Times New Roman"/>
              </a:rPr>
              <a:t>values,</a:t>
            </a:r>
            <a:r>
              <a:rPr sz="2000" spc="-15"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define</a:t>
            </a:r>
            <a:r>
              <a:rPr sz="2000" spc="-20" dirty="0">
                <a:latin typeface="Times New Roman"/>
                <a:cs typeface="Times New Roman"/>
              </a:rPr>
              <a:t> </a:t>
            </a:r>
            <a:r>
              <a:rPr sz="2000" spc="-25" dirty="0">
                <a:latin typeface="Times New Roman"/>
                <a:cs typeface="Times New Roman"/>
              </a:rPr>
              <a:t>the </a:t>
            </a:r>
            <a:r>
              <a:rPr sz="2000" dirty="0">
                <a:latin typeface="Times New Roman"/>
                <a:cs typeface="Times New Roman"/>
              </a:rPr>
              <a:t>coordinates</a:t>
            </a:r>
            <a:r>
              <a:rPr sz="2000" spc="-1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bounding</a:t>
            </a:r>
            <a:r>
              <a:rPr sz="2000" spc="-5" dirty="0">
                <a:latin typeface="Times New Roman"/>
                <a:cs typeface="Times New Roman"/>
              </a:rPr>
              <a:t> </a:t>
            </a:r>
            <a:r>
              <a:rPr sz="2000" dirty="0">
                <a:latin typeface="Times New Roman"/>
                <a:cs typeface="Times New Roman"/>
              </a:rPr>
              <a:t>box</a:t>
            </a:r>
            <a:r>
              <a:rPr sz="2000" spc="-10" dirty="0">
                <a:latin typeface="Times New Roman"/>
                <a:cs typeface="Times New Roman"/>
              </a:rPr>
              <a:t> </a:t>
            </a:r>
            <a:r>
              <a:rPr sz="2000" dirty="0">
                <a:latin typeface="Times New Roman"/>
                <a:cs typeface="Times New Roman"/>
              </a:rPr>
              <a:t>(xmin,</a:t>
            </a:r>
            <a:r>
              <a:rPr sz="2000" spc="-5" dirty="0">
                <a:latin typeface="Times New Roman"/>
                <a:cs typeface="Times New Roman"/>
              </a:rPr>
              <a:t> </a:t>
            </a:r>
            <a:r>
              <a:rPr sz="2000" dirty="0">
                <a:latin typeface="Times New Roman"/>
                <a:cs typeface="Times New Roman"/>
              </a:rPr>
              <a:t>ymin,</a:t>
            </a:r>
            <a:r>
              <a:rPr sz="2000" spc="-10" dirty="0">
                <a:latin typeface="Times New Roman"/>
                <a:cs typeface="Times New Roman"/>
              </a:rPr>
              <a:t> </a:t>
            </a:r>
            <a:r>
              <a:rPr sz="2000" dirty="0">
                <a:latin typeface="Times New Roman"/>
                <a:cs typeface="Times New Roman"/>
              </a:rPr>
              <a:t>xmax,</a:t>
            </a:r>
            <a:r>
              <a:rPr sz="2000" spc="-5" dirty="0">
                <a:latin typeface="Times New Roman"/>
                <a:cs typeface="Times New Roman"/>
              </a:rPr>
              <a:t> </a:t>
            </a:r>
            <a:r>
              <a:rPr sz="2000" spc="-10" dirty="0">
                <a:latin typeface="Times New Roman"/>
                <a:cs typeface="Times New Roman"/>
              </a:rPr>
              <a:t>ymax)</a:t>
            </a:r>
            <a:endParaRPr sz="2000" dirty="0">
              <a:latin typeface="Times New Roman"/>
              <a:cs typeface="Times New Roman"/>
            </a:endParaRPr>
          </a:p>
          <a:p>
            <a:pPr>
              <a:lnSpc>
                <a:spcPct val="100000"/>
              </a:lnSpc>
              <a:spcBef>
                <a:spcPts val="100"/>
              </a:spcBef>
              <a:buClr>
                <a:srgbClr val="E9EEE4"/>
              </a:buClr>
              <a:buFont typeface="Times New Roman"/>
              <a:buChar char="•"/>
            </a:pPr>
            <a:endParaRPr sz="2000" dirty="0">
              <a:latin typeface="Times New Roman"/>
              <a:cs typeface="Times New Roman"/>
            </a:endParaRPr>
          </a:p>
          <a:p>
            <a:pPr marL="100965" indent="-97155">
              <a:lnSpc>
                <a:spcPct val="100000"/>
              </a:lnSpc>
              <a:buClr>
                <a:srgbClr val="E9EEE4"/>
              </a:buClr>
              <a:buSzPct val="95000"/>
              <a:buChar char="•"/>
              <a:tabLst>
                <a:tab pos="100965" algn="l"/>
              </a:tabLst>
            </a:pPr>
            <a:r>
              <a:rPr sz="2000" dirty="0">
                <a:latin typeface="Times New Roman"/>
                <a:cs typeface="Times New Roman"/>
              </a:rPr>
              <a:t>Final</a:t>
            </a:r>
            <a:r>
              <a:rPr sz="2000" spc="-30" dirty="0">
                <a:latin typeface="Times New Roman"/>
                <a:cs typeface="Times New Roman"/>
              </a:rPr>
              <a:t> </a:t>
            </a:r>
            <a:r>
              <a:rPr sz="2000" dirty="0">
                <a:latin typeface="Times New Roman"/>
                <a:cs typeface="Times New Roman"/>
              </a:rPr>
              <a:t>model:</a:t>
            </a:r>
            <a:r>
              <a:rPr sz="2000" spc="-50" dirty="0">
                <a:latin typeface="Times New Roman"/>
                <a:cs typeface="Times New Roman"/>
              </a:rPr>
              <a:t> </a:t>
            </a:r>
            <a:r>
              <a:rPr sz="2000" dirty="0">
                <a:latin typeface="Times New Roman"/>
                <a:cs typeface="Times New Roman"/>
              </a:rPr>
              <a:t>This</a:t>
            </a:r>
            <a:r>
              <a:rPr sz="2000" spc="-20" dirty="0">
                <a:latin typeface="Times New Roman"/>
                <a:cs typeface="Times New Roman"/>
              </a:rPr>
              <a:t> </a:t>
            </a:r>
            <a:r>
              <a:rPr sz="2000" dirty="0">
                <a:latin typeface="Times New Roman"/>
                <a:cs typeface="Times New Roman"/>
              </a:rPr>
              <a:t>combines</a:t>
            </a:r>
            <a:r>
              <a:rPr sz="2000" spc="-1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layers</a:t>
            </a:r>
            <a:r>
              <a:rPr sz="2000" spc="-15" dirty="0">
                <a:latin typeface="Times New Roman"/>
                <a:cs typeface="Times New Roman"/>
              </a:rPr>
              <a:t> </a:t>
            </a:r>
            <a:r>
              <a:rPr sz="2000" dirty="0">
                <a:latin typeface="Times New Roman"/>
                <a:cs typeface="Times New Roman"/>
              </a:rPr>
              <a:t>for</a:t>
            </a:r>
            <a:r>
              <a:rPr sz="2000" spc="-15" dirty="0">
                <a:latin typeface="Times New Roman"/>
                <a:cs typeface="Times New Roman"/>
              </a:rPr>
              <a:t> </a:t>
            </a:r>
            <a:r>
              <a:rPr sz="2000" dirty="0">
                <a:latin typeface="Times New Roman"/>
                <a:cs typeface="Times New Roman"/>
              </a:rPr>
              <a:t>feature</a:t>
            </a:r>
            <a:r>
              <a:rPr sz="2000" spc="-15" dirty="0">
                <a:latin typeface="Times New Roman"/>
                <a:cs typeface="Times New Roman"/>
              </a:rPr>
              <a:t> </a:t>
            </a:r>
            <a:r>
              <a:rPr sz="2000" dirty="0">
                <a:latin typeface="Times New Roman"/>
                <a:cs typeface="Times New Roman"/>
              </a:rPr>
              <a:t>extraction,</a:t>
            </a:r>
            <a:r>
              <a:rPr sz="2000" spc="-15" dirty="0">
                <a:latin typeface="Times New Roman"/>
                <a:cs typeface="Times New Roman"/>
              </a:rPr>
              <a:t> </a:t>
            </a:r>
            <a:r>
              <a:rPr sz="2000" dirty="0">
                <a:latin typeface="Times New Roman"/>
                <a:cs typeface="Times New Roman"/>
              </a:rPr>
              <a:t>classification</a:t>
            </a:r>
            <a:r>
              <a:rPr sz="2000" spc="-1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bounding</a:t>
            </a:r>
            <a:r>
              <a:rPr sz="2000" spc="-10" dirty="0">
                <a:latin typeface="Times New Roman"/>
                <a:cs typeface="Times New Roman"/>
              </a:rPr>
              <a:t> </a:t>
            </a:r>
            <a:r>
              <a:rPr sz="2000" dirty="0">
                <a:latin typeface="Times New Roman"/>
                <a:cs typeface="Times New Roman"/>
              </a:rPr>
              <a:t>box</a:t>
            </a:r>
            <a:r>
              <a:rPr sz="2000" spc="-10" dirty="0">
                <a:latin typeface="Times New Roman"/>
                <a:cs typeface="Times New Roman"/>
              </a:rPr>
              <a:t> prediction.</a:t>
            </a:r>
            <a:endParaRPr sz="2000" dirty="0">
              <a:latin typeface="Times New Roman"/>
              <a:cs typeface="Times New Roman"/>
            </a:endParaRPr>
          </a:p>
          <a:p>
            <a:pPr>
              <a:lnSpc>
                <a:spcPct val="100000"/>
              </a:lnSpc>
              <a:spcBef>
                <a:spcPts val="100"/>
              </a:spcBef>
              <a:buClr>
                <a:srgbClr val="E9EEE4"/>
              </a:buClr>
              <a:buFont typeface="Times New Roman"/>
              <a:buChar char="•"/>
            </a:pPr>
            <a:endParaRPr sz="2000" dirty="0">
              <a:latin typeface="Times New Roman"/>
              <a:cs typeface="Times New Roman"/>
            </a:endParaRPr>
          </a:p>
          <a:p>
            <a:pPr marL="100965" indent="-97155">
              <a:lnSpc>
                <a:spcPct val="100000"/>
              </a:lnSpc>
              <a:buClr>
                <a:srgbClr val="E9EEE4"/>
              </a:buClr>
              <a:buSzPct val="95000"/>
              <a:buChar char="•"/>
              <a:tabLst>
                <a:tab pos="100965" algn="l"/>
              </a:tabLst>
            </a:pPr>
            <a:r>
              <a:rPr sz="2000" dirty="0">
                <a:latin typeface="Times New Roman"/>
                <a:cs typeface="Times New Roman"/>
              </a:rPr>
              <a:t>Define</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compile</a:t>
            </a:r>
            <a:r>
              <a:rPr sz="2000" spc="-15" dirty="0">
                <a:latin typeface="Times New Roman"/>
                <a:cs typeface="Times New Roman"/>
              </a:rPr>
              <a:t> </a:t>
            </a:r>
            <a:r>
              <a:rPr sz="2000" dirty="0">
                <a:latin typeface="Times New Roman"/>
                <a:cs typeface="Times New Roman"/>
              </a:rPr>
              <a:t>model:</a:t>
            </a:r>
            <a:r>
              <a:rPr sz="2000" spc="-20" dirty="0">
                <a:latin typeface="Times New Roman"/>
                <a:cs typeface="Times New Roman"/>
              </a:rPr>
              <a:t> </a:t>
            </a:r>
            <a:r>
              <a:rPr sz="2000" dirty="0">
                <a:latin typeface="Times New Roman"/>
                <a:cs typeface="Times New Roman"/>
              </a:rPr>
              <a:t>choose</a:t>
            </a:r>
            <a:r>
              <a:rPr sz="2000" spc="-1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optimizer</a:t>
            </a:r>
            <a:r>
              <a:rPr sz="2000" spc="-1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metrics,</a:t>
            </a:r>
            <a:r>
              <a:rPr sz="2000" spc="-15" dirty="0">
                <a:latin typeface="Times New Roman"/>
                <a:cs typeface="Times New Roman"/>
              </a:rPr>
              <a:t> </a:t>
            </a:r>
            <a:r>
              <a:rPr sz="2000" dirty="0">
                <a:latin typeface="Times New Roman"/>
                <a:cs typeface="Times New Roman"/>
              </a:rPr>
              <a:t>then</a:t>
            </a:r>
            <a:r>
              <a:rPr sz="2000" spc="-10" dirty="0">
                <a:latin typeface="Times New Roman"/>
                <a:cs typeface="Times New Roman"/>
              </a:rPr>
              <a:t> </a:t>
            </a:r>
            <a:r>
              <a:rPr sz="2000" dirty="0">
                <a:latin typeface="Times New Roman"/>
                <a:cs typeface="Times New Roman"/>
              </a:rPr>
              <a:t>compile</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10" dirty="0">
                <a:latin typeface="Times New Roman"/>
                <a:cs typeface="Times New Roman"/>
              </a:rPr>
              <a:t>model.</a:t>
            </a:r>
            <a:endParaRPr sz="20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1132</TotalTime>
  <Words>956</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Lucida Sans Unicode</vt:lpstr>
      <vt:lpstr>Times New Roman</vt:lpstr>
      <vt:lpstr>Office Theme</vt:lpstr>
      <vt:lpstr>The Smoke and Fire Alerting System</vt:lpstr>
      <vt:lpstr>Team Members</vt:lpstr>
      <vt:lpstr>Dataset Collection</vt:lpstr>
      <vt:lpstr>Custom Dataset</vt:lpstr>
      <vt:lpstr>Dataset Processing</vt:lpstr>
      <vt:lpstr>Model Training</vt:lpstr>
      <vt:lpstr>Results of Yolov8 Model</vt:lpstr>
      <vt:lpstr>Custom Object Detection Model Architecture</vt:lpstr>
      <vt:lpstr>Network Architecture</vt:lpstr>
      <vt:lpstr>Flow Chart of Steps</vt:lpstr>
      <vt:lpstr>Custom Model Summary</vt:lpstr>
      <vt:lpstr>Brief  Overview of the Model</vt:lpstr>
      <vt:lpstr>Results for Custom Model</vt:lpstr>
      <vt:lpstr>Summary of the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and smoke.pptx</dc:title>
  <cp:lastModifiedBy>kupili swati</cp:lastModifiedBy>
  <cp:revision>29</cp:revision>
  <dcterms:created xsi:type="dcterms:W3CDTF">2024-05-08T06:53:21Z</dcterms:created>
  <dcterms:modified xsi:type="dcterms:W3CDTF">2024-05-09T01:50:31Z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