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16"/>
    <p:restoredTop sz="95073"/>
  </p:normalViewPr>
  <p:slideViewPr>
    <p:cSldViewPr snapToGrid="0" snapToObjects="1">
      <p:cViewPr>
        <p:scale>
          <a:sx n="94" d="100"/>
          <a:sy n="94" d="100"/>
        </p:scale>
        <p:origin x="-352"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12/3/19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12/3/19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12/3/19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12/3/19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12/3/19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12/3/19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bl.ocks.org/mbostock/1157787" TargetMode="External"/><Relationship Id="rId4" Type="http://schemas.openxmlformats.org/officeDocument/2006/relationships/hyperlink" Target="https://bl.ocks.org/d3noob/892237b3a71faf26c07b0563963c7b6e" TargetMode="External"/><Relationship Id="rId5" Type="http://schemas.openxmlformats.org/officeDocument/2006/relationships/hyperlink" Target="https://bl.ocks.org/micahstubbs/e4f5c830c264d26621b80b754219ae1b" TargetMode="External"/><Relationship Id="rId6" Type="http://schemas.openxmlformats.org/officeDocument/2006/relationships/hyperlink" Target="https://www.freecodecamp.org/news/how-to-build-historical-price-charts-with-d3-js-72214aaf6ba3/" TargetMode="External"/><Relationship Id="rId7" Type="http://schemas.openxmlformats.org/officeDocument/2006/relationships/hyperlink" Target="https://towardsdatascience.com/python-for-finance-stock-portfolio-analyses-6da4c3e61054" TargetMode="External"/><Relationship Id="rId8" Type="http://schemas.openxmlformats.org/officeDocument/2006/relationships/hyperlink" Target="https://medium.com/@samanamp/fetching-live-stock-market-data-with-python-and-alphavantage-7d0ff8a8d2e4" TargetMode="External"/><Relationship Id="rId1" Type="http://schemas.openxmlformats.org/officeDocument/2006/relationships/slideLayout" Target="../slideLayouts/slideLayout2.xml"/><Relationship Id="rId2" Type="http://schemas.openxmlformats.org/officeDocument/2006/relationships/hyperlink" Target="https://bl.ocks.org/d3noob/f8b7f107ba25c21971851728520224c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Users/maria/Desktop/PROYECTO%20COLUMBIA/D3/Plotly%20&amp;%20D3_Financial_Report_Stocks/index.html" TargetMode="Externa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8251AB-7A72-444C-9D5D-B3825CF22626}"/>
              </a:ext>
            </a:extLst>
          </p:cNvPr>
          <p:cNvSpPr>
            <a:spLocks noGrp="1"/>
          </p:cNvSpPr>
          <p:nvPr>
            <p:ph type="ctrTitle"/>
          </p:nvPr>
        </p:nvSpPr>
        <p:spPr/>
        <p:txBody>
          <a:bodyPr/>
          <a:lstStyle/>
          <a:p>
            <a:r>
              <a:rPr lang="en-US" dirty="0"/>
              <a:t>TRILLIONS</a:t>
            </a:r>
          </a:p>
        </p:txBody>
      </p:sp>
      <p:sp>
        <p:nvSpPr>
          <p:cNvPr id="3" name="Subtitle 2">
            <a:extLst>
              <a:ext uri="{FF2B5EF4-FFF2-40B4-BE49-F238E27FC236}">
                <a16:creationId xmlns="" xmlns:a16="http://schemas.microsoft.com/office/drawing/2014/main" id="{F6E749E6-8105-D04F-A8FC-701F737D0E81}"/>
              </a:ext>
            </a:extLst>
          </p:cNvPr>
          <p:cNvSpPr>
            <a:spLocks noGrp="1"/>
          </p:cNvSpPr>
          <p:nvPr>
            <p:ph type="subTitle" idx="1"/>
          </p:nvPr>
        </p:nvSpPr>
        <p:spPr>
          <a:xfrm>
            <a:off x="1371600" y="3632200"/>
            <a:ext cx="9448800" cy="3066773"/>
          </a:xfrm>
        </p:spPr>
        <p:txBody>
          <a:bodyPr>
            <a:normAutofit fontScale="92500" lnSpcReduction="10000"/>
          </a:bodyPr>
          <a:lstStyle/>
          <a:p>
            <a:r>
              <a:rPr lang="en-US" dirty="0"/>
              <a:t>Tuesday, December 3,2019</a:t>
            </a:r>
          </a:p>
          <a:p>
            <a:endParaRPr lang="en-US" dirty="0"/>
          </a:p>
          <a:p>
            <a:endParaRPr lang="en-US" dirty="0"/>
          </a:p>
          <a:p>
            <a:r>
              <a:rPr lang="en-US" sz="2200" dirty="0"/>
              <a:t>By:</a:t>
            </a:r>
          </a:p>
          <a:p>
            <a:r>
              <a:rPr lang="en-US" sz="2200" dirty="0"/>
              <a:t>Shilpa Agrawal</a:t>
            </a:r>
          </a:p>
          <a:p>
            <a:r>
              <a:rPr lang="en-US" sz="2200" dirty="0"/>
              <a:t>Pedro </a:t>
            </a:r>
            <a:r>
              <a:rPr lang="en-US" sz="2200" dirty="0" err="1"/>
              <a:t>Takenouchi</a:t>
            </a:r>
            <a:endParaRPr lang="en-US" sz="2200" dirty="0"/>
          </a:p>
          <a:p>
            <a:r>
              <a:rPr lang="en-US" sz="2200" dirty="0"/>
              <a:t>Carl </a:t>
            </a:r>
            <a:r>
              <a:rPr lang="en-US" sz="2200" dirty="0" err="1"/>
              <a:t>Tondo</a:t>
            </a:r>
            <a:r>
              <a:rPr lang="en-US" sz="2200" dirty="0"/>
              <a:t>                                                                            Columbia University</a:t>
            </a:r>
          </a:p>
          <a:p>
            <a:r>
              <a:rPr lang="en-US" sz="2200" dirty="0"/>
              <a:t>Maria Jose </a:t>
            </a:r>
            <a:r>
              <a:rPr lang="en-US" sz="2200" dirty="0" err="1"/>
              <a:t>Siles</a:t>
            </a:r>
            <a:r>
              <a:rPr lang="en-US" sz="2200" dirty="0"/>
              <a:t> Navarro.                                                    Data Analytics</a:t>
            </a:r>
          </a:p>
        </p:txBody>
      </p:sp>
    </p:spTree>
    <p:extLst>
      <p:ext uri="{BB962C8B-B14F-4D97-AF65-F5344CB8AC3E}">
        <p14:creationId xmlns:p14="http://schemas.microsoft.com/office/powerpoint/2010/main" val="340375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694AA3-2AB7-5D4A-BE7E-8A48EE9865D7}"/>
              </a:ext>
            </a:extLst>
          </p:cNvPr>
          <p:cNvSpPr>
            <a:spLocks noGrp="1"/>
          </p:cNvSpPr>
          <p:nvPr>
            <p:ph type="title"/>
          </p:nvPr>
        </p:nvSpPr>
        <p:spPr>
          <a:xfrm>
            <a:off x="9343527" y="342861"/>
            <a:ext cx="2600207" cy="511124"/>
          </a:xfrm>
        </p:spPr>
        <p:txBody>
          <a:bodyPr>
            <a:normAutofit fontScale="90000"/>
          </a:bodyPr>
          <a:lstStyle/>
          <a:p>
            <a:r>
              <a:rPr lang="en-US" sz="2400" dirty="0" err="1" smtClean="0"/>
              <a:t>GooG</a:t>
            </a:r>
            <a:r>
              <a:rPr lang="en-US" sz="2400" dirty="0" smtClean="0"/>
              <a:t> Changes</a:t>
            </a:r>
            <a:endParaRPr lang="en-US" sz="2400" dirty="0"/>
          </a:p>
        </p:txBody>
      </p:sp>
      <p:pic>
        <p:nvPicPr>
          <p:cNvPr id="5" name="Content Placeholder 4" descr="A screen shot of a computer&#10;&#10;Description automatically generated">
            <a:extLst>
              <a:ext uri="{FF2B5EF4-FFF2-40B4-BE49-F238E27FC236}">
                <a16:creationId xmlns="" xmlns:a16="http://schemas.microsoft.com/office/drawing/2014/main" id="{02882FF7-913D-914D-A9EA-4271B35E4FF6}"/>
              </a:ext>
            </a:extLst>
          </p:cNvPr>
          <p:cNvPicPr>
            <a:picLocks noGrp="1" noChangeAspect="1"/>
          </p:cNvPicPr>
          <p:nvPr>
            <p:ph idx="1"/>
          </p:nvPr>
        </p:nvPicPr>
        <p:blipFill rotWithShape="1">
          <a:blip r:embed="rId2"/>
          <a:srcRect t="18879" b="-6667"/>
          <a:stretch/>
        </p:blipFill>
        <p:spPr>
          <a:xfrm>
            <a:off x="310753" y="320040"/>
            <a:ext cx="8610600" cy="3010192"/>
          </a:xfrm>
        </p:spPr>
      </p:pic>
      <p:pic>
        <p:nvPicPr>
          <p:cNvPr id="6" name="Content Placeholder 4" descr="A close up of a map&#10;&#10;Description automatically generated">
            <a:extLst>
              <a:ext uri="{FF2B5EF4-FFF2-40B4-BE49-F238E27FC236}">
                <a16:creationId xmlns="" xmlns:a16="http://schemas.microsoft.com/office/drawing/2014/main" id="{2E731A01-4A91-CB41-8782-06A910F1F5A9}"/>
              </a:ext>
            </a:extLst>
          </p:cNvPr>
          <p:cNvPicPr>
            <a:picLocks noChangeAspect="1"/>
          </p:cNvPicPr>
          <p:nvPr/>
        </p:nvPicPr>
        <p:blipFill rotWithShape="1">
          <a:blip r:embed="rId3"/>
          <a:srcRect t="10317"/>
          <a:stretch/>
        </p:blipFill>
        <p:spPr>
          <a:xfrm>
            <a:off x="310753" y="3330232"/>
            <a:ext cx="8610600" cy="3075208"/>
          </a:xfrm>
          <a:prstGeom prst="rect">
            <a:avLst/>
          </a:prstGeom>
        </p:spPr>
      </p:pic>
      <p:pic>
        <p:nvPicPr>
          <p:cNvPr id="7" name="Picture 6" descr="Screen Shot 2019-12-03 at 4.37.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3527" y="853986"/>
            <a:ext cx="2600207" cy="5518946"/>
          </a:xfrm>
          <a:prstGeom prst="rect">
            <a:avLst/>
          </a:prstGeom>
        </p:spPr>
      </p:pic>
    </p:spTree>
    <p:extLst>
      <p:ext uri="{BB962C8B-B14F-4D97-AF65-F5344CB8AC3E}">
        <p14:creationId xmlns:p14="http://schemas.microsoft.com/office/powerpoint/2010/main" val="230690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300" b="1" dirty="0" smtClean="0"/>
              <a:t>D3 </a:t>
            </a:r>
            <a:r>
              <a:rPr lang="en-US" sz="2300" b="1" dirty="0"/>
              <a:t>/ Babel / </a:t>
            </a:r>
            <a:r>
              <a:rPr lang="en-US" sz="2300" b="1" dirty="0" err="1"/>
              <a:t>Plotly</a:t>
            </a:r>
            <a:r>
              <a:rPr lang="en-US" sz="2300" b="1" dirty="0"/>
              <a:t> (JavaScript)</a:t>
            </a:r>
            <a:endParaRPr lang="en-US" sz="2300" dirty="0"/>
          </a:p>
          <a:p>
            <a:r>
              <a:rPr lang="en-US" sz="2300" u="sng" dirty="0">
                <a:hlinkClick r:id="rId2"/>
              </a:rPr>
              <a:t>https://bl.ocks.org/d3noob/f8b7f107ba25c21971851728520224cb</a:t>
            </a:r>
            <a:endParaRPr lang="en-US" sz="2300" dirty="0"/>
          </a:p>
          <a:p>
            <a:r>
              <a:rPr lang="en-US" sz="2300" u="sng" dirty="0">
                <a:hlinkClick r:id="rId3"/>
              </a:rPr>
              <a:t>https://bl.ocks.org/mbostock/1157787</a:t>
            </a:r>
            <a:endParaRPr lang="en-US" sz="2300" dirty="0"/>
          </a:p>
          <a:p>
            <a:r>
              <a:rPr lang="en-US" sz="2300" u="sng" dirty="0">
                <a:hlinkClick r:id="rId4"/>
              </a:rPr>
              <a:t>https://bl.ocks.org/d3noob/892237b3a71faf26c07b0563963c7b6e</a:t>
            </a:r>
            <a:endParaRPr lang="en-US" sz="2300" dirty="0"/>
          </a:p>
          <a:p>
            <a:r>
              <a:rPr lang="en-US" sz="2300" u="sng" dirty="0">
                <a:hlinkClick r:id="rId5"/>
              </a:rPr>
              <a:t>https://bl.ocks.org/micahstubbs/e4f5c830c264d26621b80b754219ae1b</a:t>
            </a:r>
            <a:endParaRPr lang="en-US" sz="2300" dirty="0"/>
          </a:p>
          <a:p>
            <a:r>
              <a:rPr lang="en-US" sz="2300" u="sng" dirty="0">
                <a:hlinkClick r:id="rId6"/>
              </a:rPr>
              <a:t>https://www.freecodecamp.org/news/how-to-build-historical-price-charts-with-d3-js-72214aaf6ba3/</a:t>
            </a:r>
            <a:endParaRPr lang="en-US" sz="2300" dirty="0"/>
          </a:p>
          <a:p>
            <a:pPr marL="0" indent="0">
              <a:buNone/>
            </a:pPr>
            <a:r>
              <a:rPr lang="en-US" sz="2300" b="1" dirty="0"/>
              <a:t>Python – </a:t>
            </a:r>
            <a:r>
              <a:rPr lang="en-US" sz="2300" b="1" dirty="0" err="1"/>
              <a:t>Plotly</a:t>
            </a:r>
            <a:r>
              <a:rPr lang="en-US" sz="2300" b="1" dirty="0"/>
              <a:t> (</a:t>
            </a:r>
            <a:r>
              <a:rPr lang="en-US" sz="2300" b="1" dirty="0" err="1"/>
              <a:t>Jupyter</a:t>
            </a:r>
            <a:r>
              <a:rPr lang="en-US" sz="2300" b="1" dirty="0"/>
              <a:t> Notebook) – Stock Visualization and Analysis</a:t>
            </a:r>
            <a:endParaRPr lang="en-US" sz="2300" dirty="0"/>
          </a:p>
          <a:p>
            <a:r>
              <a:rPr lang="en-US" sz="2300" dirty="0"/>
              <a:t>https://</a:t>
            </a:r>
            <a:r>
              <a:rPr lang="en-US" sz="2300" dirty="0" err="1"/>
              <a:t>medium.com</a:t>
            </a:r>
            <a:r>
              <a:rPr lang="en-US" sz="2300" dirty="0"/>
              <a:t>/@ishan.s_54240/stock-data-and-analysis-529aa9aee60</a:t>
            </a:r>
          </a:p>
          <a:p>
            <a:r>
              <a:rPr lang="en-US" sz="2300" dirty="0"/>
              <a:t>https://</a:t>
            </a:r>
            <a:r>
              <a:rPr lang="en-US" sz="2300" dirty="0" err="1"/>
              <a:t>towardsdatascience.com</a:t>
            </a:r>
            <a:r>
              <a:rPr lang="en-US" sz="2300" dirty="0"/>
              <a:t>/python-for-finance-stock-portfolio-analyses-6da4c3e61054</a:t>
            </a:r>
          </a:p>
          <a:p>
            <a:r>
              <a:rPr lang="en-US" sz="2300" dirty="0"/>
              <a:t>https://</a:t>
            </a:r>
            <a:r>
              <a:rPr lang="en-US" sz="2300" dirty="0" err="1"/>
              <a:t>www.kaggle.com</a:t>
            </a:r>
            <a:r>
              <a:rPr lang="en-US" sz="2300" dirty="0"/>
              <a:t>/</a:t>
            </a:r>
            <a:r>
              <a:rPr lang="en-US" sz="2300" dirty="0" err="1"/>
              <a:t>kratisaxena</a:t>
            </a:r>
            <a:r>
              <a:rPr lang="en-US" sz="2300" dirty="0"/>
              <a:t>/stock-market-technical-indicators-visualization/comments#560477</a:t>
            </a:r>
          </a:p>
          <a:p>
            <a:r>
              <a:rPr lang="en-US" sz="2300" u="sng" dirty="0">
                <a:hlinkClick r:id="rId7"/>
              </a:rPr>
              <a:t>https://towardsdatascience.com/python-for-finance-stock-portfolio-analyses-6da4c3e61054</a:t>
            </a:r>
            <a:endParaRPr lang="en-US" sz="2300" dirty="0"/>
          </a:p>
          <a:p>
            <a:r>
              <a:rPr lang="en-US" sz="2300" u="sng" dirty="0">
                <a:hlinkClick r:id="rId8"/>
              </a:rPr>
              <a:t>https://medium.com/@samanamp/fetching-live-stock-market-data-with-python-and-alphavantage-7d0ff8a8d2e4</a:t>
            </a:r>
            <a:endParaRPr lang="en-US" sz="2300" dirty="0"/>
          </a:p>
          <a:p>
            <a:endParaRPr lang="en-US" dirty="0"/>
          </a:p>
        </p:txBody>
      </p:sp>
    </p:spTree>
    <p:extLst>
      <p:ext uri="{BB962C8B-B14F-4D97-AF65-F5344CB8AC3E}">
        <p14:creationId xmlns:p14="http://schemas.microsoft.com/office/powerpoint/2010/main" val="364962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 xmlns:a16="http://schemas.microsoft.com/office/drawing/2014/main" id="{637BD688-14A6-4B96-B8A2-3CD81C054F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 xmlns:a16="http://schemas.microsoft.com/office/drawing/2014/main" id="{B7B2544F-CA5E-40F6-9525-716A90C83F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 xmlns:a16="http://schemas.microsoft.com/office/drawing/2014/main" id="{D2B93162-635C-46F5-97EC-E98C1659F1F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 xmlns:a16="http://schemas.microsoft.com/office/drawing/2014/main" id="{5B359CC3-75B6-CC4A-AFCC-E9A13046A53D}"/>
              </a:ext>
            </a:extLst>
          </p:cNvPr>
          <p:cNvSpPr>
            <a:spLocks noGrp="1"/>
          </p:cNvSpPr>
          <p:nvPr>
            <p:ph type="title"/>
          </p:nvPr>
        </p:nvSpPr>
        <p:spPr>
          <a:xfrm>
            <a:off x="665922" y="987287"/>
            <a:ext cx="3548269" cy="4697896"/>
          </a:xfrm>
        </p:spPr>
        <p:txBody>
          <a:bodyPr>
            <a:normAutofit/>
          </a:bodyPr>
          <a:lstStyle/>
          <a:p>
            <a:r>
              <a:rPr lang="en-US" sz="3600" dirty="0"/>
              <a:t>Company Profile</a:t>
            </a:r>
          </a:p>
        </p:txBody>
      </p:sp>
      <p:sp>
        <p:nvSpPr>
          <p:cNvPr id="3" name="Content Placeholder 2">
            <a:extLst>
              <a:ext uri="{FF2B5EF4-FFF2-40B4-BE49-F238E27FC236}">
                <a16:creationId xmlns="" xmlns:a16="http://schemas.microsoft.com/office/drawing/2014/main" id="{0DCBE8B4-0AFC-7F47-9CD5-E0E3DAFBA4A3}"/>
              </a:ext>
            </a:extLst>
          </p:cNvPr>
          <p:cNvSpPr>
            <a:spLocks noGrp="1"/>
          </p:cNvSpPr>
          <p:nvPr>
            <p:ph idx="1"/>
          </p:nvPr>
        </p:nvSpPr>
        <p:spPr>
          <a:xfrm>
            <a:off x="5530711" y="987287"/>
            <a:ext cx="5755949" cy="4697895"/>
          </a:xfrm>
        </p:spPr>
        <p:txBody>
          <a:bodyPr anchor="ctr">
            <a:noAutofit/>
          </a:bodyPr>
          <a:lstStyle/>
          <a:p>
            <a:pPr marL="0" indent="0">
              <a:buNone/>
            </a:pPr>
            <a:r>
              <a:rPr lang="en-US" sz="2000" dirty="0"/>
              <a:t>Alphabet is a holding company, with Google, the Internet media giant, as a wholly owned subsidiary. Google generates 99% of Alphabet revenue, of which more than 85% is from online ads. Google’s other revenue is from sales of apps and content on Google Play and YouTube, as well as cloud service fees and other licensing revenue. Sales of hardware such as </a:t>
            </a:r>
            <a:r>
              <a:rPr lang="en-US" sz="2000" dirty="0" err="1"/>
              <a:t>Chromebooks</a:t>
            </a:r>
            <a:r>
              <a:rPr lang="en-US" sz="2000" dirty="0"/>
              <a:t>, the Pixel smartphone, and smart homes products, which include Nest and Google Home, also contribute to other revenue. Alphabet’s moonshot investments are in its other bets segment, where it bets on technology to enhance health (Verily), faster Internet access to homes (Google Fiber), self-driving cars (</a:t>
            </a:r>
            <a:r>
              <a:rPr lang="en-US" sz="2000" dirty="0" err="1"/>
              <a:t>Waymo</a:t>
            </a:r>
            <a:r>
              <a:rPr lang="en-US" sz="2000" dirty="0"/>
              <a:t>), and more. Alphabet’s operating margin has been 25%-30%, with Google at 30% and other bets operating at a loss.</a:t>
            </a:r>
          </a:p>
        </p:txBody>
      </p:sp>
    </p:spTree>
    <p:extLst>
      <p:ext uri="{BB962C8B-B14F-4D97-AF65-F5344CB8AC3E}">
        <p14:creationId xmlns:p14="http://schemas.microsoft.com/office/powerpoint/2010/main" val="315147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CBA27-44C7-9E4D-9242-0390D0B9FFBD}"/>
              </a:ext>
            </a:extLst>
          </p:cNvPr>
          <p:cNvSpPr>
            <a:spLocks noGrp="1"/>
          </p:cNvSpPr>
          <p:nvPr>
            <p:ph type="title"/>
          </p:nvPr>
        </p:nvSpPr>
        <p:spPr>
          <a:xfrm>
            <a:off x="2895600" y="298174"/>
            <a:ext cx="8610600" cy="1133061"/>
          </a:xfrm>
        </p:spPr>
        <p:txBody>
          <a:bodyPr/>
          <a:lstStyle/>
          <a:p>
            <a:r>
              <a:rPr lang="en-US" dirty="0"/>
              <a:t>Stock Performance</a:t>
            </a:r>
          </a:p>
        </p:txBody>
      </p:sp>
      <p:pic>
        <p:nvPicPr>
          <p:cNvPr id="5" name="Content Placeholder 4" descr="A close up of a map&#10;&#10;Description automatically generated">
            <a:hlinkClick r:id="rId2"/>
            <a:extLst>
              <a:ext uri="{FF2B5EF4-FFF2-40B4-BE49-F238E27FC236}">
                <a16:creationId xmlns="" xmlns:a16="http://schemas.microsoft.com/office/drawing/2014/main" id="{30F6E703-A7A9-FA49-B7D0-D047D6681A80}"/>
              </a:ext>
            </a:extLst>
          </p:cNvPr>
          <p:cNvPicPr>
            <a:picLocks noGrp="1" noChangeAspect="1"/>
          </p:cNvPicPr>
          <p:nvPr>
            <p:ph idx="1"/>
          </p:nvPr>
        </p:nvPicPr>
        <p:blipFill>
          <a:blip r:embed="rId3"/>
          <a:stretch>
            <a:fillRect/>
          </a:stretch>
        </p:blipFill>
        <p:spPr>
          <a:xfrm>
            <a:off x="824174" y="1431235"/>
            <a:ext cx="10533406" cy="5128591"/>
          </a:xfrm>
        </p:spPr>
      </p:pic>
    </p:spTree>
    <p:extLst>
      <p:ext uri="{BB962C8B-B14F-4D97-AF65-F5344CB8AC3E}">
        <p14:creationId xmlns:p14="http://schemas.microsoft.com/office/powerpoint/2010/main" val="113363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5E71BCA0-2CC4-4511-8ACE-FEABFF1955F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1" name="Rectangle 20">
            <a:extLst>
              <a:ext uri="{FF2B5EF4-FFF2-40B4-BE49-F238E27FC236}">
                <a16:creationId xmlns="" xmlns:a16="http://schemas.microsoft.com/office/drawing/2014/main" id="{A3A93F36-A3CE-448B-BA00-FC0300AA8E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11">
            <a:extLst>
              <a:ext uri="{FF2B5EF4-FFF2-40B4-BE49-F238E27FC236}">
                <a16:creationId xmlns="" xmlns:a16="http://schemas.microsoft.com/office/drawing/2014/main" id="{A8DF542A-AECF-4920-B91A-4605B62A45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03" y="643464"/>
            <a:ext cx="10905195" cy="5571072"/>
          </a:xfrm>
          <a:prstGeom prst="roundRect">
            <a:avLst>
              <a:gd name="adj" fmla="val 2403"/>
            </a:avLst>
          </a:prstGeom>
          <a:solidFill>
            <a:srgbClr val="FFFFFF"/>
          </a:solidFill>
          <a:ln w="317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 xmlns:a16="http://schemas.microsoft.com/office/drawing/2014/main" id="{D268F0BA-066D-2B48-BD3B-2EDA967B9EDF}"/>
              </a:ext>
            </a:extLst>
          </p:cNvPr>
          <p:cNvPicPr>
            <a:picLocks noChangeAspect="1"/>
          </p:cNvPicPr>
          <p:nvPr/>
        </p:nvPicPr>
        <p:blipFill rotWithShape="1">
          <a:blip r:embed="rId3"/>
          <a:srcRect l="7621" r="28651" b="-2"/>
          <a:stretch/>
        </p:blipFill>
        <p:spPr>
          <a:xfrm>
            <a:off x="965137" y="986228"/>
            <a:ext cx="3689160" cy="4904120"/>
          </a:xfrm>
          <a:prstGeom prst="rect">
            <a:avLst/>
          </a:prstGeom>
          <a:ln w="31750" cap="sq">
            <a:noFill/>
            <a:miter lim="800000"/>
          </a:ln>
        </p:spPr>
      </p:pic>
      <p:cxnSp>
        <p:nvCxnSpPr>
          <p:cNvPr id="25" name="Straight Connector 24">
            <a:extLst>
              <a:ext uri="{FF2B5EF4-FFF2-40B4-BE49-F238E27FC236}">
                <a16:creationId xmlns="" xmlns:a16="http://schemas.microsoft.com/office/drawing/2014/main" id="{70C70F52-156C-4880-991F-296A9628FFB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806892" y="1333850"/>
            <a:ext cx="0" cy="4127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social media post&#10;&#10;Description automatically generated">
            <a:extLst>
              <a:ext uri="{FF2B5EF4-FFF2-40B4-BE49-F238E27FC236}">
                <a16:creationId xmlns="" xmlns:a16="http://schemas.microsoft.com/office/drawing/2014/main" id="{D0C33023-926B-8648-8CCF-3F9E565F6950}"/>
              </a:ext>
            </a:extLst>
          </p:cNvPr>
          <p:cNvPicPr>
            <a:picLocks noChangeAspect="1"/>
          </p:cNvPicPr>
          <p:nvPr/>
        </p:nvPicPr>
        <p:blipFill rotWithShape="1">
          <a:blip r:embed="rId4"/>
          <a:srcRect t="1072" r="6" b="6"/>
          <a:stretch/>
        </p:blipFill>
        <p:spPr>
          <a:xfrm>
            <a:off x="4976032" y="986228"/>
            <a:ext cx="6250832" cy="4904120"/>
          </a:xfrm>
          <a:prstGeom prst="rect">
            <a:avLst/>
          </a:prstGeom>
          <a:ln w="31750" cap="sq">
            <a:noFill/>
            <a:miter lim="800000"/>
          </a:ln>
        </p:spPr>
      </p:pic>
    </p:spTree>
    <p:extLst>
      <p:ext uri="{BB962C8B-B14F-4D97-AF65-F5344CB8AC3E}">
        <p14:creationId xmlns:p14="http://schemas.microsoft.com/office/powerpoint/2010/main" val="11463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70585FAD-1C97-4102-96EB-BB33B79B87D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7" name="Rounded Rectangle 11">
            <a:extLst>
              <a:ext uri="{FF2B5EF4-FFF2-40B4-BE49-F238E27FC236}">
                <a16:creationId xmlns="" xmlns:a16="http://schemas.microsoft.com/office/drawing/2014/main" id="{FDAE2258-BA55-4A3F-9B9F-EB4D2A5837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 xmlns:a16="http://schemas.microsoft.com/office/drawing/2014/main" id="{0B5C69EE-967E-D84F-95A1-62CD9ABD55F7}"/>
              </a:ext>
            </a:extLst>
          </p:cNvPr>
          <p:cNvPicPr>
            <a:picLocks noChangeAspect="1"/>
          </p:cNvPicPr>
          <p:nvPr/>
        </p:nvPicPr>
        <p:blipFill rotWithShape="1">
          <a:blip r:embed="rId3"/>
          <a:srcRect l="18676" r="17047" b="1"/>
          <a:stretch/>
        </p:blipFill>
        <p:spPr>
          <a:xfrm>
            <a:off x="870204" y="643464"/>
            <a:ext cx="5110902" cy="5571072"/>
          </a:xfrm>
          <a:prstGeom prst="rect">
            <a:avLst/>
          </a:prstGeom>
          <a:ln w="31750" cap="sq">
            <a:noFill/>
            <a:miter lim="800000"/>
          </a:ln>
        </p:spPr>
      </p:pic>
      <p:pic>
        <p:nvPicPr>
          <p:cNvPr id="5" name="Content Placeholder 4" descr="A screenshot of a cell phone&#10;&#10;Description automatically generated">
            <a:extLst>
              <a:ext uri="{FF2B5EF4-FFF2-40B4-BE49-F238E27FC236}">
                <a16:creationId xmlns="" xmlns:a16="http://schemas.microsoft.com/office/drawing/2014/main" id="{8C48AA23-FEE9-5949-B647-94B97CE8F302}"/>
              </a:ext>
            </a:extLst>
          </p:cNvPr>
          <p:cNvPicPr>
            <a:picLocks noChangeAspect="1"/>
          </p:cNvPicPr>
          <p:nvPr/>
        </p:nvPicPr>
        <p:blipFill rotWithShape="1">
          <a:blip r:embed="rId4"/>
          <a:srcRect l="18820" r="16902" b="1"/>
          <a:stretch/>
        </p:blipFill>
        <p:spPr>
          <a:xfrm>
            <a:off x="6207907" y="643464"/>
            <a:ext cx="5110902" cy="5571072"/>
          </a:xfrm>
          <a:prstGeom prst="rect">
            <a:avLst/>
          </a:prstGeom>
          <a:ln w="31750" cap="sq">
            <a:noFill/>
            <a:miter lim="800000"/>
          </a:ln>
        </p:spPr>
      </p:pic>
    </p:spTree>
    <p:extLst>
      <p:ext uri="{BB962C8B-B14F-4D97-AF65-F5344CB8AC3E}">
        <p14:creationId xmlns:p14="http://schemas.microsoft.com/office/powerpoint/2010/main" val="166421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 xmlns:a16="http://schemas.microsoft.com/office/drawing/2014/main" id="{5E71BCA0-2CC4-4511-8ACE-FEABFF1955F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5" name="Rectangle 24">
            <a:extLst>
              <a:ext uri="{FF2B5EF4-FFF2-40B4-BE49-F238E27FC236}">
                <a16:creationId xmlns="" xmlns:a16="http://schemas.microsoft.com/office/drawing/2014/main" id="{D567CE95-3F9D-487B-9691-9F9F373D43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11">
            <a:extLst>
              <a:ext uri="{FF2B5EF4-FFF2-40B4-BE49-F238E27FC236}">
                <a16:creationId xmlns="" xmlns:a16="http://schemas.microsoft.com/office/drawing/2014/main" id="{208AFD4B-8EA2-4DBD-A4CF-13C72244AE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9307" y="562356"/>
            <a:ext cx="5375825"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11">
            <a:extLst>
              <a:ext uri="{FF2B5EF4-FFF2-40B4-BE49-F238E27FC236}">
                <a16:creationId xmlns="" xmlns:a16="http://schemas.microsoft.com/office/drawing/2014/main" id="{3AC96DF3-5074-4A88-9821-770809AB20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03" y="643464"/>
            <a:ext cx="520763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 xmlns:a16="http://schemas.microsoft.com/office/drawing/2014/main" id="{A5F89568-2740-F547-9B13-9EDA42A68123}"/>
              </a:ext>
            </a:extLst>
          </p:cNvPr>
          <p:cNvPicPr>
            <a:picLocks noChangeAspect="1"/>
          </p:cNvPicPr>
          <p:nvPr/>
        </p:nvPicPr>
        <p:blipFill>
          <a:blip r:embed="rId3"/>
          <a:stretch>
            <a:fillRect/>
          </a:stretch>
        </p:blipFill>
        <p:spPr>
          <a:xfrm>
            <a:off x="643403" y="783578"/>
            <a:ext cx="5207634" cy="5430958"/>
          </a:xfrm>
          <a:prstGeom prst="rect">
            <a:avLst/>
          </a:prstGeom>
          <a:ln w="31750" cap="sq">
            <a:noFill/>
            <a:miter lim="800000"/>
          </a:ln>
        </p:spPr>
      </p:pic>
      <p:sp>
        <p:nvSpPr>
          <p:cNvPr id="34" name="Rounded Rectangle 11">
            <a:extLst>
              <a:ext uri="{FF2B5EF4-FFF2-40B4-BE49-F238E27FC236}">
                <a16:creationId xmlns="" xmlns:a16="http://schemas.microsoft.com/office/drawing/2014/main" id="{C726DDDC-89E6-413F-B0E0-977D0A6E8D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56866" y="562356"/>
            <a:ext cx="5375825"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1">
            <a:extLst>
              <a:ext uri="{FF2B5EF4-FFF2-40B4-BE49-F238E27FC236}">
                <a16:creationId xmlns="" xmlns:a16="http://schemas.microsoft.com/office/drawing/2014/main" id="{C70C6D9D-EB49-44C4-9E6C-A6AD3CE6F9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40962" y="643464"/>
            <a:ext cx="520763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 xmlns:a16="http://schemas.microsoft.com/office/drawing/2014/main" id="{F7C97886-8BAF-F042-A71C-35DDACDF8FCC}"/>
              </a:ext>
            </a:extLst>
          </p:cNvPr>
          <p:cNvPicPr>
            <a:picLocks noChangeAspect="1"/>
          </p:cNvPicPr>
          <p:nvPr/>
        </p:nvPicPr>
        <p:blipFill>
          <a:blip r:embed="rId4"/>
          <a:stretch>
            <a:fillRect/>
          </a:stretch>
        </p:blipFill>
        <p:spPr>
          <a:xfrm>
            <a:off x="6287395" y="783578"/>
            <a:ext cx="5261202" cy="5430958"/>
          </a:xfrm>
          <a:prstGeom prst="rect">
            <a:avLst/>
          </a:prstGeom>
          <a:ln w="31750" cap="sq">
            <a:noFill/>
            <a:miter lim="800000"/>
          </a:ln>
        </p:spPr>
      </p:pic>
    </p:spTree>
    <p:extLst>
      <p:ext uri="{BB962C8B-B14F-4D97-AF65-F5344CB8AC3E}">
        <p14:creationId xmlns:p14="http://schemas.microsoft.com/office/powerpoint/2010/main" val="4087201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5E71BCA0-2CC4-4511-8ACE-FEABFF1955F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5" name="Rectangle 14">
            <a:extLst>
              <a:ext uri="{FF2B5EF4-FFF2-40B4-BE49-F238E27FC236}">
                <a16:creationId xmlns="" xmlns:a16="http://schemas.microsoft.com/office/drawing/2014/main" id="{D567CE95-3F9D-487B-9691-9F9F373D43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1">
            <a:extLst>
              <a:ext uri="{FF2B5EF4-FFF2-40B4-BE49-F238E27FC236}">
                <a16:creationId xmlns="" xmlns:a16="http://schemas.microsoft.com/office/drawing/2014/main" id="{208AFD4B-8EA2-4DBD-A4CF-13C72244AE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9307" y="562356"/>
            <a:ext cx="5375825"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1">
            <a:extLst>
              <a:ext uri="{FF2B5EF4-FFF2-40B4-BE49-F238E27FC236}">
                <a16:creationId xmlns="" xmlns:a16="http://schemas.microsoft.com/office/drawing/2014/main" id="{3AC96DF3-5074-4A88-9821-770809AB20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03" y="643464"/>
            <a:ext cx="520763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 xmlns:a16="http://schemas.microsoft.com/office/drawing/2014/main" id="{FF4B499F-3EDA-DF41-B7A6-BFFB54480F2A}"/>
              </a:ext>
            </a:extLst>
          </p:cNvPr>
          <p:cNvPicPr>
            <a:picLocks noChangeAspect="1"/>
          </p:cNvPicPr>
          <p:nvPr/>
        </p:nvPicPr>
        <p:blipFill rotWithShape="1">
          <a:blip r:embed="rId3"/>
          <a:srcRect r="2153" b="8"/>
          <a:stretch/>
        </p:blipFill>
        <p:spPr>
          <a:xfrm>
            <a:off x="643403" y="1040268"/>
            <a:ext cx="5189034" cy="4823060"/>
          </a:xfrm>
          <a:prstGeom prst="rect">
            <a:avLst/>
          </a:prstGeom>
          <a:ln w="31750" cap="sq">
            <a:noFill/>
            <a:miter lim="800000"/>
          </a:ln>
        </p:spPr>
      </p:pic>
      <p:sp>
        <p:nvSpPr>
          <p:cNvPr id="21" name="Rounded Rectangle 11">
            <a:extLst>
              <a:ext uri="{FF2B5EF4-FFF2-40B4-BE49-F238E27FC236}">
                <a16:creationId xmlns="" xmlns:a16="http://schemas.microsoft.com/office/drawing/2014/main" id="{C726DDDC-89E6-413F-B0E0-977D0A6E8D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56866" y="562356"/>
            <a:ext cx="5375825"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11">
            <a:extLst>
              <a:ext uri="{FF2B5EF4-FFF2-40B4-BE49-F238E27FC236}">
                <a16:creationId xmlns="" xmlns:a16="http://schemas.microsoft.com/office/drawing/2014/main" id="{C70C6D9D-EB49-44C4-9E6C-A6AD3CE6F9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40962" y="643464"/>
            <a:ext cx="520763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5BC6F27D-B58F-0245-9B19-8DD8EB12CAC1}"/>
              </a:ext>
            </a:extLst>
          </p:cNvPr>
          <p:cNvPicPr>
            <a:picLocks noChangeAspect="1"/>
          </p:cNvPicPr>
          <p:nvPr/>
        </p:nvPicPr>
        <p:blipFill rotWithShape="1">
          <a:blip r:embed="rId4"/>
          <a:srcRect l="8345" r="1200" b="1"/>
          <a:stretch/>
        </p:blipFill>
        <p:spPr>
          <a:xfrm>
            <a:off x="6340962" y="724572"/>
            <a:ext cx="5269402" cy="5571072"/>
          </a:xfrm>
          <a:prstGeom prst="rect">
            <a:avLst/>
          </a:prstGeom>
          <a:ln w="31750" cap="sq">
            <a:noFill/>
            <a:miter lim="800000"/>
          </a:ln>
        </p:spPr>
      </p:pic>
      <p:sp>
        <p:nvSpPr>
          <p:cNvPr id="8" name="TextBox 7">
            <a:extLst>
              <a:ext uri="{FF2B5EF4-FFF2-40B4-BE49-F238E27FC236}">
                <a16:creationId xmlns="" xmlns:a16="http://schemas.microsoft.com/office/drawing/2014/main" id="{9FCC21E1-91A7-0840-873C-AC4350E977C6}"/>
              </a:ext>
            </a:extLst>
          </p:cNvPr>
          <p:cNvSpPr txBox="1"/>
          <p:nvPr/>
        </p:nvSpPr>
        <p:spPr>
          <a:xfrm>
            <a:off x="8625840" y="7467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5210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3FFF8D3-2EF3-4286-935A-D01BE3C853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 xmlns:a16="http://schemas.microsoft.com/office/drawing/2014/main" id="{CD8CCB43-545E-4064-8BB8-5C492D0F5F5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 xmlns:a16="http://schemas.microsoft.com/office/drawing/2014/main" id="{03F143AA-F2A7-974B-A0A3-AB4C85018E7F}"/>
              </a:ext>
            </a:extLst>
          </p:cNvPr>
          <p:cNvSpPr>
            <a:spLocks noGrp="1"/>
          </p:cNvSpPr>
          <p:nvPr>
            <p:ph type="title"/>
          </p:nvPr>
        </p:nvSpPr>
        <p:spPr>
          <a:xfrm>
            <a:off x="685800" y="764373"/>
            <a:ext cx="3306744" cy="1293028"/>
          </a:xfrm>
        </p:spPr>
        <p:txBody>
          <a:bodyPr>
            <a:normAutofit/>
          </a:bodyPr>
          <a:lstStyle/>
          <a:p>
            <a:endParaRPr lang="en-US" sz="3200">
              <a:solidFill>
                <a:schemeClr val="bg1"/>
              </a:solidFill>
            </a:endParaRPr>
          </a:p>
        </p:txBody>
      </p:sp>
      <p:sp>
        <p:nvSpPr>
          <p:cNvPr id="9" name="Content Placeholder 8">
            <a:extLst>
              <a:ext uri="{FF2B5EF4-FFF2-40B4-BE49-F238E27FC236}">
                <a16:creationId xmlns="" xmlns:a16="http://schemas.microsoft.com/office/drawing/2014/main" id="{C25A93C4-704A-43BC-8856-D89F6FD3C30C}"/>
              </a:ext>
            </a:extLst>
          </p:cNvPr>
          <p:cNvSpPr>
            <a:spLocks noGrp="1"/>
          </p:cNvSpPr>
          <p:nvPr>
            <p:ph idx="1"/>
          </p:nvPr>
        </p:nvSpPr>
        <p:spPr>
          <a:xfrm>
            <a:off x="685801" y="2194560"/>
            <a:ext cx="3306742" cy="4024125"/>
          </a:xfrm>
        </p:spPr>
        <p:txBody>
          <a:bodyPr>
            <a:normAutofit/>
          </a:bodyPr>
          <a:lstStyle/>
          <a:p>
            <a:pPr marL="0" indent="0">
              <a:buNone/>
            </a:pPr>
            <a:endParaRPr lang="en-US" sz="1600" dirty="0">
              <a:solidFill>
                <a:schemeClr val="bg1"/>
              </a:solidFill>
            </a:endParaRPr>
          </a:p>
        </p:txBody>
      </p:sp>
      <p:sp useBgFill="1">
        <p:nvSpPr>
          <p:cNvPr id="16" name="Rounded Rectangle 14">
            <a:extLst>
              <a:ext uri="{FF2B5EF4-FFF2-40B4-BE49-F238E27FC236}">
                <a16:creationId xmlns="" xmlns:a16="http://schemas.microsoft.com/office/drawing/2014/main" id="{E6C57836-126B-4938-8C7A-3C3BCB59D3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 xmlns:a16="http://schemas.microsoft.com/office/drawing/2014/main" id="{FDCFFBED-FCD1-4C43-92B1-D1EA63E1B20B}"/>
              </a:ext>
            </a:extLst>
          </p:cNvPr>
          <p:cNvPicPr>
            <a:picLocks noChangeAspect="1"/>
          </p:cNvPicPr>
          <p:nvPr/>
        </p:nvPicPr>
        <p:blipFill>
          <a:blip r:embed="rId3"/>
          <a:stretch>
            <a:fillRect/>
          </a:stretch>
        </p:blipFill>
        <p:spPr>
          <a:xfrm>
            <a:off x="4821569" y="1441450"/>
            <a:ext cx="6396167" cy="4489428"/>
          </a:xfrm>
          <a:prstGeom prst="rect">
            <a:avLst/>
          </a:prstGeom>
        </p:spPr>
      </p:pic>
    </p:spTree>
    <p:extLst>
      <p:ext uri="{BB962C8B-B14F-4D97-AF65-F5344CB8AC3E}">
        <p14:creationId xmlns:p14="http://schemas.microsoft.com/office/powerpoint/2010/main" val="331040104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 xmlns:a16="http://schemas.microsoft.com/office/drawing/2014/main" id="{6405FAD0-82A9-214B-9170-C191C1C3D396}"/>
              </a:ext>
            </a:extLst>
          </p:cNvPr>
          <p:cNvPicPr>
            <a:picLocks noGrp="1" noChangeAspect="1"/>
          </p:cNvPicPr>
          <p:nvPr>
            <p:ph idx="1"/>
          </p:nvPr>
        </p:nvPicPr>
        <p:blipFill>
          <a:blip r:embed="rId2"/>
          <a:stretch>
            <a:fillRect/>
          </a:stretch>
        </p:blipFill>
        <p:spPr>
          <a:xfrm>
            <a:off x="0" y="3810000"/>
            <a:ext cx="12192000" cy="3048000"/>
          </a:xfrm>
        </p:spPr>
      </p:pic>
      <p:pic>
        <p:nvPicPr>
          <p:cNvPr id="7" name="Picture 6">
            <a:extLst>
              <a:ext uri="{FF2B5EF4-FFF2-40B4-BE49-F238E27FC236}">
                <a16:creationId xmlns="" xmlns:a16="http://schemas.microsoft.com/office/drawing/2014/main" id="{A2F69721-3E2B-614F-A39F-B84BC2290704}"/>
              </a:ext>
            </a:extLst>
          </p:cNvPr>
          <p:cNvPicPr>
            <a:picLocks noChangeAspect="1"/>
          </p:cNvPicPr>
          <p:nvPr/>
        </p:nvPicPr>
        <p:blipFill>
          <a:blip r:embed="rId3"/>
          <a:stretch>
            <a:fillRect/>
          </a:stretch>
        </p:blipFill>
        <p:spPr>
          <a:xfrm>
            <a:off x="0" y="0"/>
            <a:ext cx="12192000" cy="3429000"/>
          </a:xfrm>
          <a:prstGeom prst="rect">
            <a:avLst/>
          </a:prstGeom>
          <a:scene3d>
            <a:camera prst="orthographicFront"/>
            <a:lightRig rig="threePt" dir="t"/>
          </a:scene3d>
          <a:sp3d>
            <a:bevelT prst="angle"/>
            <a:bevelB prst="convex"/>
          </a:sp3d>
        </p:spPr>
      </p:pic>
    </p:spTree>
    <p:extLst>
      <p:ext uri="{BB962C8B-B14F-4D97-AF65-F5344CB8AC3E}">
        <p14:creationId xmlns:p14="http://schemas.microsoft.com/office/powerpoint/2010/main" val="114366916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61</TotalTime>
  <Words>380</Words>
  <Application>Microsoft Macintosh PowerPoint</Application>
  <PresentationFormat>Custom</PresentationFormat>
  <Paragraphs>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Vapor Trail</vt:lpstr>
      <vt:lpstr>TRILLIONS</vt:lpstr>
      <vt:lpstr>Company Profile</vt:lpstr>
      <vt:lpstr>Stock Performance</vt:lpstr>
      <vt:lpstr>PowerPoint Presentation</vt:lpstr>
      <vt:lpstr>PowerPoint Presentation</vt:lpstr>
      <vt:lpstr>PowerPoint Presentation</vt:lpstr>
      <vt:lpstr>PowerPoint Presentation</vt:lpstr>
      <vt:lpstr>PowerPoint Presentation</vt:lpstr>
      <vt:lpstr>PowerPoint Presentation</vt:lpstr>
      <vt:lpstr>GooG Changes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TRILLIONS</dc:title>
  <dc:creator>Maria Jose Siles Navarro</dc:creator>
  <cp:lastModifiedBy>CJ Tondolish</cp:lastModifiedBy>
  <cp:revision>10</cp:revision>
  <dcterms:created xsi:type="dcterms:W3CDTF">2019-12-03T06:21:46Z</dcterms:created>
  <dcterms:modified xsi:type="dcterms:W3CDTF">2019-12-03T21:56:40Z</dcterms:modified>
</cp:coreProperties>
</file>