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3" r:id="rId2"/>
    <p:sldId id="268" r:id="rId3"/>
    <p:sldId id="257" r:id="rId4"/>
    <p:sldId id="256" r:id="rId5"/>
    <p:sldId id="259" r:id="rId6"/>
    <p:sldId id="260" r:id="rId7"/>
    <p:sldId id="261" r:id="rId8"/>
    <p:sldId id="267" r:id="rId9"/>
    <p:sldId id="271" r:id="rId10"/>
    <p:sldId id="272" r:id="rId11"/>
    <p:sldId id="275" r:id="rId12"/>
    <p:sldId id="262" r:id="rId13"/>
    <p:sldId id="273" r:id="rId14"/>
    <p:sldId id="274" r:id="rId15"/>
    <p:sldId id="265" r:id="rId16"/>
    <p:sldId id="264" r:id="rId17"/>
    <p:sldId id="269" r:id="rId18"/>
    <p:sldId id="270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145BE-4C4C-42D0-85B3-2ED2E0F418D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6A2034-76CA-4C8E-9E23-15C84C35FE8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1400" dirty="0"/>
            <a:t>RaspberryPi3</a:t>
          </a:r>
          <a:endParaRPr lang="en-IN" sz="1200" dirty="0"/>
        </a:p>
      </dgm:t>
    </dgm:pt>
    <dgm:pt modelId="{149CF869-A7C8-4B0D-9741-0838B03CF491}" type="parTrans" cxnId="{C3629FDE-2C00-46F7-B6DA-C37E29362C9B}">
      <dgm:prSet/>
      <dgm:spPr/>
      <dgm:t>
        <a:bodyPr/>
        <a:lstStyle/>
        <a:p>
          <a:endParaRPr lang="en-IN"/>
        </a:p>
      </dgm:t>
    </dgm:pt>
    <dgm:pt modelId="{EE79C12A-AD83-4470-B57D-9FC0E5FDF2BD}" type="sibTrans" cxnId="{C3629FDE-2C00-46F7-B6DA-C37E29362C9B}">
      <dgm:prSet/>
      <dgm:spPr/>
      <dgm:t>
        <a:bodyPr/>
        <a:lstStyle/>
        <a:p>
          <a:endParaRPr lang="en-IN"/>
        </a:p>
      </dgm:t>
    </dgm:pt>
    <dgm:pt modelId="{2E38769B-5363-45C6-8503-EB7966F565AB}">
      <dgm:prSet phldrT="[Text]"/>
      <dgm:spPr/>
      <dgm:t>
        <a:bodyPr/>
        <a:lstStyle/>
        <a:p>
          <a:r>
            <a:rPr lang="en-IN" dirty="0"/>
            <a:t>Output</a:t>
          </a:r>
        </a:p>
        <a:p>
          <a:r>
            <a:rPr lang="en-IN" dirty="0"/>
            <a:t>DC Water Pump</a:t>
          </a:r>
        </a:p>
      </dgm:t>
    </dgm:pt>
    <dgm:pt modelId="{D3CC2E8E-76AA-4FFD-8C78-A3C3FA0A8C3F}" type="parTrans" cxnId="{488F5D44-E031-49A8-BEFD-71C0899EB941}">
      <dgm:prSet/>
      <dgm:spPr/>
      <dgm:t>
        <a:bodyPr/>
        <a:lstStyle/>
        <a:p>
          <a:endParaRPr lang="en-IN"/>
        </a:p>
      </dgm:t>
    </dgm:pt>
    <dgm:pt modelId="{899BAAB2-5E3D-496F-AB67-25EEC8192E14}" type="sibTrans" cxnId="{488F5D44-E031-49A8-BEFD-71C0899EB941}">
      <dgm:prSet/>
      <dgm:spPr/>
      <dgm:t>
        <a:bodyPr/>
        <a:lstStyle/>
        <a:p>
          <a:endParaRPr lang="en-IN"/>
        </a:p>
      </dgm:t>
    </dgm:pt>
    <dgm:pt modelId="{97A27A2B-7A70-42C9-875A-62FB4A39D421}">
      <dgm:prSet phldrT="[Text]"/>
      <dgm:spPr/>
      <dgm:t>
        <a:bodyPr/>
        <a:lstStyle/>
        <a:p>
          <a:r>
            <a:rPr lang="en-IN" dirty="0"/>
            <a:t>ML Module</a:t>
          </a:r>
        </a:p>
      </dgm:t>
    </dgm:pt>
    <dgm:pt modelId="{F0943088-298A-423C-A3E4-253AE89E37D8}" type="parTrans" cxnId="{F2521990-2AC4-42F2-8031-556FC02C35B8}">
      <dgm:prSet/>
      <dgm:spPr/>
      <dgm:t>
        <a:bodyPr/>
        <a:lstStyle/>
        <a:p>
          <a:endParaRPr lang="en-IN"/>
        </a:p>
      </dgm:t>
    </dgm:pt>
    <dgm:pt modelId="{C79EF266-03F1-418F-A96C-E5FC7630F21B}" type="sibTrans" cxnId="{F2521990-2AC4-42F2-8031-556FC02C35B8}">
      <dgm:prSet/>
      <dgm:spPr/>
      <dgm:t>
        <a:bodyPr/>
        <a:lstStyle/>
        <a:p>
          <a:endParaRPr lang="en-IN"/>
        </a:p>
      </dgm:t>
    </dgm:pt>
    <dgm:pt modelId="{0F1424C4-3FDE-4F0B-86A0-70A251F5909A}">
      <dgm:prSet phldrT="[Text]" custT="1"/>
      <dgm:spPr/>
      <dgm:t>
        <a:bodyPr/>
        <a:lstStyle/>
        <a:p>
          <a:r>
            <a:rPr lang="en-IN" sz="1400" dirty="0"/>
            <a:t>Sensors</a:t>
          </a:r>
        </a:p>
      </dgm:t>
    </dgm:pt>
    <dgm:pt modelId="{502EE3E7-A5F0-44D6-B764-924B50DB1225}" type="parTrans" cxnId="{FCF91158-EBC4-4F56-889A-806F6D2F87FB}">
      <dgm:prSet/>
      <dgm:spPr/>
      <dgm:t>
        <a:bodyPr/>
        <a:lstStyle/>
        <a:p>
          <a:endParaRPr lang="en-IN"/>
        </a:p>
      </dgm:t>
    </dgm:pt>
    <dgm:pt modelId="{D90CF11D-0FA6-49F8-8CA7-F6D885985056}" type="sibTrans" cxnId="{FCF91158-EBC4-4F56-889A-806F6D2F87FB}">
      <dgm:prSet/>
      <dgm:spPr/>
      <dgm:t>
        <a:bodyPr/>
        <a:lstStyle/>
        <a:p>
          <a:endParaRPr lang="en-IN"/>
        </a:p>
      </dgm:t>
    </dgm:pt>
    <dgm:pt modelId="{05C33083-98F0-455B-A057-1066DE8B937C}" type="pres">
      <dgm:prSet presAssocID="{CD0145BE-4C4C-42D0-85B3-2ED2E0F418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DC520FB-1945-4212-B13E-29358506A7E9}" type="pres">
      <dgm:prSet presAssocID="{DD6A2034-76CA-4C8E-9E23-15C84C35FE8F}" presName="singleCycle" presStyleCnt="0"/>
      <dgm:spPr/>
    </dgm:pt>
    <dgm:pt modelId="{AE2139C0-7607-4CF2-8028-AE05CF1F605B}" type="pres">
      <dgm:prSet presAssocID="{DD6A2034-76CA-4C8E-9E23-15C84C35FE8F}" presName="singleCenter" presStyleLbl="node1" presStyleIdx="0" presStyleCnt="4">
        <dgm:presLayoutVars>
          <dgm:chMax val="7"/>
          <dgm:chPref val="7"/>
        </dgm:presLayoutVars>
      </dgm:prSet>
      <dgm:spPr/>
    </dgm:pt>
    <dgm:pt modelId="{7FF23F8F-F109-4A25-80C1-ACCA77BC7CCD}" type="pres">
      <dgm:prSet presAssocID="{D3CC2E8E-76AA-4FFD-8C78-A3C3FA0A8C3F}" presName="Name56" presStyleLbl="parChTrans1D2" presStyleIdx="0" presStyleCnt="3"/>
      <dgm:spPr/>
    </dgm:pt>
    <dgm:pt modelId="{66F6DAAA-0051-467F-B6F3-C0C6D86E8A8C}" type="pres">
      <dgm:prSet presAssocID="{2E38769B-5363-45C6-8503-EB7966F565AB}" presName="text0" presStyleLbl="node1" presStyleIdx="1" presStyleCnt="4">
        <dgm:presLayoutVars>
          <dgm:bulletEnabled val="1"/>
        </dgm:presLayoutVars>
      </dgm:prSet>
      <dgm:spPr/>
    </dgm:pt>
    <dgm:pt modelId="{DC70E049-E44B-472F-8ECD-BC739CCE8C7A}" type="pres">
      <dgm:prSet presAssocID="{F0943088-298A-423C-A3E4-253AE89E37D8}" presName="Name56" presStyleLbl="parChTrans1D2" presStyleIdx="1" presStyleCnt="3"/>
      <dgm:spPr/>
    </dgm:pt>
    <dgm:pt modelId="{029B8D94-3182-48D6-914F-5BB423D1642C}" type="pres">
      <dgm:prSet presAssocID="{97A27A2B-7A70-42C9-875A-62FB4A39D421}" presName="text0" presStyleLbl="node1" presStyleIdx="2" presStyleCnt="4">
        <dgm:presLayoutVars>
          <dgm:bulletEnabled val="1"/>
        </dgm:presLayoutVars>
      </dgm:prSet>
      <dgm:spPr/>
    </dgm:pt>
    <dgm:pt modelId="{E534953C-95FA-4769-BF54-1FB90F7553AE}" type="pres">
      <dgm:prSet presAssocID="{502EE3E7-A5F0-44D6-B764-924B50DB1225}" presName="Name56" presStyleLbl="parChTrans1D2" presStyleIdx="2" presStyleCnt="3"/>
      <dgm:spPr/>
    </dgm:pt>
    <dgm:pt modelId="{93E3D803-12DE-4BFC-84B8-4BD98D888776}" type="pres">
      <dgm:prSet presAssocID="{0F1424C4-3FDE-4F0B-86A0-70A251F5909A}" presName="text0" presStyleLbl="node1" presStyleIdx="3" presStyleCnt="4">
        <dgm:presLayoutVars>
          <dgm:bulletEnabled val="1"/>
        </dgm:presLayoutVars>
      </dgm:prSet>
      <dgm:spPr/>
    </dgm:pt>
  </dgm:ptLst>
  <dgm:cxnLst>
    <dgm:cxn modelId="{488F5D44-E031-49A8-BEFD-71C0899EB941}" srcId="{DD6A2034-76CA-4C8E-9E23-15C84C35FE8F}" destId="{2E38769B-5363-45C6-8503-EB7966F565AB}" srcOrd="0" destOrd="0" parTransId="{D3CC2E8E-76AA-4FFD-8C78-A3C3FA0A8C3F}" sibTransId="{899BAAB2-5E3D-496F-AB67-25EEC8192E14}"/>
    <dgm:cxn modelId="{E7F17555-2DA2-48CD-B7D9-D33943E88039}" type="presOf" srcId="{502EE3E7-A5F0-44D6-B764-924B50DB1225}" destId="{E534953C-95FA-4769-BF54-1FB90F7553AE}" srcOrd="0" destOrd="0" presId="urn:microsoft.com/office/officeart/2008/layout/RadialCluster"/>
    <dgm:cxn modelId="{FCF91158-EBC4-4F56-889A-806F6D2F87FB}" srcId="{DD6A2034-76CA-4C8E-9E23-15C84C35FE8F}" destId="{0F1424C4-3FDE-4F0B-86A0-70A251F5909A}" srcOrd="2" destOrd="0" parTransId="{502EE3E7-A5F0-44D6-B764-924B50DB1225}" sibTransId="{D90CF11D-0FA6-49F8-8CA7-F6D885985056}"/>
    <dgm:cxn modelId="{1D534858-ADD2-44FA-B1C4-F74F8C2099C3}" type="presOf" srcId="{0F1424C4-3FDE-4F0B-86A0-70A251F5909A}" destId="{93E3D803-12DE-4BFC-84B8-4BD98D888776}" srcOrd="0" destOrd="0" presId="urn:microsoft.com/office/officeart/2008/layout/RadialCluster"/>
    <dgm:cxn modelId="{F2521990-2AC4-42F2-8031-556FC02C35B8}" srcId="{DD6A2034-76CA-4C8E-9E23-15C84C35FE8F}" destId="{97A27A2B-7A70-42C9-875A-62FB4A39D421}" srcOrd="1" destOrd="0" parTransId="{F0943088-298A-423C-A3E4-253AE89E37D8}" sibTransId="{C79EF266-03F1-418F-A96C-E5FC7630F21B}"/>
    <dgm:cxn modelId="{4BC5D4A3-0E4D-4B8A-998E-3C2231F5BB2E}" type="presOf" srcId="{F0943088-298A-423C-A3E4-253AE89E37D8}" destId="{DC70E049-E44B-472F-8ECD-BC739CCE8C7A}" srcOrd="0" destOrd="0" presId="urn:microsoft.com/office/officeart/2008/layout/RadialCluster"/>
    <dgm:cxn modelId="{BC7FC5A8-D339-4EA8-9B0C-A7FCD01E0118}" type="presOf" srcId="{D3CC2E8E-76AA-4FFD-8C78-A3C3FA0A8C3F}" destId="{7FF23F8F-F109-4A25-80C1-ACCA77BC7CCD}" srcOrd="0" destOrd="0" presId="urn:microsoft.com/office/officeart/2008/layout/RadialCluster"/>
    <dgm:cxn modelId="{14353FB6-22C5-412D-B628-F8A18C1D591A}" type="presOf" srcId="{2E38769B-5363-45C6-8503-EB7966F565AB}" destId="{66F6DAAA-0051-467F-B6F3-C0C6D86E8A8C}" srcOrd="0" destOrd="0" presId="urn:microsoft.com/office/officeart/2008/layout/RadialCluster"/>
    <dgm:cxn modelId="{D177C4BC-5787-4E56-9AC3-8D0C88A896F4}" type="presOf" srcId="{CD0145BE-4C4C-42D0-85B3-2ED2E0F418D1}" destId="{05C33083-98F0-455B-A057-1066DE8B937C}" srcOrd="0" destOrd="0" presId="urn:microsoft.com/office/officeart/2008/layout/RadialCluster"/>
    <dgm:cxn modelId="{C3629FDE-2C00-46F7-B6DA-C37E29362C9B}" srcId="{CD0145BE-4C4C-42D0-85B3-2ED2E0F418D1}" destId="{DD6A2034-76CA-4C8E-9E23-15C84C35FE8F}" srcOrd="0" destOrd="0" parTransId="{149CF869-A7C8-4B0D-9741-0838B03CF491}" sibTransId="{EE79C12A-AD83-4470-B57D-9FC0E5FDF2BD}"/>
    <dgm:cxn modelId="{FE9185EA-5014-492D-8166-9AB8D79CF5AF}" type="presOf" srcId="{DD6A2034-76CA-4C8E-9E23-15C84C35FE8F}" destId="{AE2139C0-7607-4CF2-8028-AE05CF1F605B}" srcOrd="0" destOrd="0" presId="urn:microsoft.com/office/officeart/2008/layout/RadialCluster"/>
    <dgm:cxn modelId="{8028C9ED-6482-4F5D-8156-E35E8C983DD6}" type="presOf" srcId="{97A27A2B-7A70-42C9-875A-62FB4A39D421}" destId="{029B8D94-3182-48D6-914F-5BB423D1642C}" srcOrd="0" destOrd="0" presId="urn:microsoft.com/office/officeart/2008/layout/RadialCluster"/>
    <dgm:cxn modelId="{4107959F-B855-48AF-8903-E7401040EE35}" type="presParOf" srcId="{05C33083-98F0-455B-A057-1066DE8B937C}" destId="{5DC520FB-1945-4212-B13E-29358506A7E9}" srcOrd="0" destOrd="0" presId="urn:microsoft.com/office/officeart/2008/layout/RadialCluster"/>
    <dgm:cxn modelId="{A7D783B2-DE6B-4E0F-86C5-C096FC992643}" type="presParOf" srcId="{5DC520FB-1945-4212-B13E-29358506A7E9}" destId="{AE2139C0-7607-4CF2-8028-AE05CF1F605B}" srcOrd="0" destOrd="0" presId="urn:microsoft.com/office/officeart/2008/layout/RadialCluster"/>
    <dgm:cxn modelId="{4ACFFF3C-A437-4EED-A07B-055FFD8CD17D}" type="presParOf" srcId="{5DC520FB-1945-4212-B13E-29358506A7E9}" destId="{7FF23F8F-F109-4A25-80C1-ACCA77BC7CCD}" srcOrd="1" destOrd="0" presId="urn:microsoft.com/office/officeart/2008/layout/RadialCluster"/>
    <dgm:cxn modelId="{BF7FBECB-675B-42E3-8E17-46A99ADDCE46}" type="presParOf" srcId="{5DC520FB-1945-4212-B13E-29358506A7E9}" destId="{66F6DAAA-0051-467F-B6F3-C0C6D86E8A8C}" srcOrd="2" destOrd="0" presId="urn:microsoft.com/office/officeart/2008/layout/RadialCluster"/>
    <dgm:cxn modelId="{8B5F28F6-CEEF-4022-95AE-39E87A49E681}" type="presParOf" srcId="{5DC520FB-1945-4212-B13E-29358506A7E9}" destId="{DC70E049-E44B-472F-8ECD-BC739CCE8C7A}" srcOrd="3" destOrd="0" presId="urn:microsoft.com/office/officeart/2008/layout/RadialCluster"/>
    <dgm:cxn modelId="{5D783CC4-DDDB-461D-A5AE-C1F956B41AFE}" type="presParOf" srcId="{5DC520FB-1945-4212-B13E-29358506A7E9}" destId="{029B8D94-3182-48D6-914F-5BB423D1642C}" srcOrd="4" destOrd="0" presId="urn:microsoft.com/office/officeart/2008/layout/RadialCluster"/>
    <dgm:cxn modelId="{5E2B5634-529B-414C-AC86-A06B8F297DEE}" type="presParOf" srcId="{5DC520FB-1945-4212-B13E-29358506A7E9}" destId="{E534953C-95FA-4769-BF54-1FB90F7553AE}" srcOrd="5" destOrd="0" presId="urn:microsoft.com/office/officeart/2008/layout/RadialCluster"/>
    <dgm:cxn modelId="{D330CABD-A8AF-44BC-8D8D-C6453B7F223D}" type="presParOf" srcId="{5DC520FB-1945-4212-B13E-29358506A7E9}" destId="{93E3D803-12DE-4BFC-84B8-4BD98D88877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21DE2-2F89-48F3-8EB6-311CDCF4156F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2F1E73-0D17-471E-8103-B80D6FB261BC}">
      <dgm:prSet phldrT="[Text]"/>
      <dgm:spPr/>
      <dgm:t>
        <a:bodyPr/>
        <a:lstStyle/>
        <a:p>
          <a:r>
            <a:rPr lang="en-IN" dirty="0"/>
            <a:t>Fruit</a:t>
          </a:r>
        </a:p>
      </dgm:t>
    </dgm:pt>
    <dgm:pt modelId="{421F9CDE-A8E6-4265-BB92-4293205AA50E}" type="parTrans" cxnId="{17C8B250-92A4-453D-8834-5444ADA0B849}">
      <dgm:prSet/>
      <dgm:spPr/>
      <dgm:t>
        <a:bodyPr/>
        <a:lstStyle/>
        <a:p>
          <a:endParaRPr lang="en-IN"/>
        </a:p>
      </dgm:t>
    </dgm:pt>
    <dgm:pt modelId="{4E46DFF4-736F-4460-8C78-B2152D868466}" type="sibTrans" cxnId="{17C8B250-92A4-453D-8834-5444ADA0B849}">
      <dgm:prSet/>
      <dgm:spPr/>
      <dgm:t>
        <a:bodyPr/>
        <a:lstStyle/>
        <a:p>
          <a:endParaRPr lang="en-IN"/>
        </a:p>
      </dgm:t>
    </dgm:pt>
    <dgm:pt modelId="{EAA6D190-097F-4E17-A74A-BED5CEE65F9C}">
      <dgm:prSet phldrT="[Text]"/>
      <dgm:spPr/>
      <dgm:t>
        <a:bodyPr/>
        <a:lstStyle/>
        <a:p>
          <a:r>
            <a:rPr lang="en-IN" dirty="0"/>
            <a:t>Healthy</a:t>
          </a:r>
        </a:p>
      </dgm:t>
    </dgm:pt>
    <dgm:pt modelId="{A9016729-3914-483B-BB63-E08297531C90}" type="parTrans" cxnId="{B3C05990-ABDB-41DD-9379-70D6517C1591}">
      <dgm:prSet/>
      <dgm:spPr/>
      <dgm:t>
        <a:bodyPr/>
        <a:lstStyle/>
        <a:p>
          <a:endParaRPr lang="en-IN"/>
        </a:p>
      </dgm:t>
    </dgm:pt>
    <dgm:pt modelId="{D70BC9D7-1CA4-4AB6-A448-90C6C3E2D30A}" type="sibTrans" cxnId="{B3C05990-ABDB-41DD-9379-70D6517C1591}">
      <dgm:prSet/>
      <dgm:spPr/>
      <dgm:t>
        <a:bodyPr/>
        <a:lstStyle/>
        <a:p>
          <a:endParaRPr lang="en-IN"/>
        </a:p>
      </dgm:t>
    </dgm:pt>
    <dgm:pt modelId="{C2FEDDC5-70BF-429B-B587-9C7D8DCD0110}">
      <dgm:prSet phldrT="[Text]"/>
      <dgm:spPr/>
      <dgm:t>
        <a:bodyPr/>
        <a:lstStyle/>
        <a:p>
          <a:r>
            <a:rPr lang="en-IN" dirty="0"/>
            <a:t>Unhealthy</a:t>
          </a:r>
        </a:p>
      </dgm:t>
    </dgm:pt>
    <dgm:pt modelId="{06C79844-CBA2-4255-B7E9-9AEC58018620}" type="parTrans" cxnId="{D06D506E-8089-4F14-973A-A0CFB87DFD85}">
      <dgm:prSet/>
      <dgm:spPr/>
      <dgm:t>
        <a:bodyPr/>
        <a:lstStyle/>
        <a:p>
          <a:endParaRPr lang="en-IN"/>
        </a:p>
      </dgm:t>
    </dgm:pt>
    <dgm:pt modelId="{CB099246-F0BF-44EE-AA04-4E75BE5093FF}" type="sibTrans" cxnId="{D06D506E-8089-4F14-973A-A0CFB87DFD85}">
      <dgm:prSet/>
      <dgm:spPr/>
      <dgm:t>
        <a:bodyPr/>
        <a:lstStyle/>
        <a:p>
          <a:endParaRPr lang="en-IN"/>
        </a:p>
      </dgm:t>
    </dgm:pt>
    <dgm:pt modelId="{5B2FF001-F71D-45AB-9727-471C78953C08}">
      <dgm:prSet phldrT="[Text]"/>
      <dgm:spPr/>
      <dgm:t>
        <a:bodyPr/>
        <a:lstStyle/>
        <a:p>
          <a:r>
            <a:rPr lang="en-IN" dirty="0"/>
            <a:t>Undergrowth</a:t>
          </a:r>
        </a:p>
      </dgm:t>
    </dgm:pt>
    <dgm:pt modelId="{8776FA25-40F7-42E9-A0DC-ECCF3372829B}" type="parTrans" cxnId="{41991E38-7EE3-4607-8C6B-B87518BF1B72}">
      <dgm:prSet/>
      <dgm:spPr/>
      <dgm:t>
        <a:bodyPr/>
        <a:lstStyle/>
        <a:p>
          <a:endParaRPr lang="en-IN"/>
        </a:p>
      </dgm:t>
    </dgm:pt>
    <dgm:pt modelId="{6BA63086-F401-4A1E-87D5-494081E36850}" type="sibTrans" cxnId="{41991E38-7EE3-4607-8C6B-B87518BF1B72}">
      <dgm:prSet/>
      <dgm:spPr/>
      <dgm:t>
        <a:bodyPr/>
        <a:lstStyle/>
        <a:p>
          <a:endParaRPr lang="en-IN"/>
        </a:p>
      </dgm:t>
    </dgm:pt>
    <dgm:pt modelId="{96E9240B-284D-4A2B-8852-7B1F6F8C3E90}" type="pres">
      <dgm:prSet presAssocID="{87521DE2-2F89-48F3-8EB6-311CDCF4156F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5F66929D-2028-4ACF-81BA-93B067DB3FD3}" type="pres">
      <dgm:prSet presAssocID="{182F1E73-0D17-471E-8103-B80D6FB261BC}" presName="Parent" presStyleLbl="node1" presStyleIdx="0" presStyleCnt="2">
        <dgm:presLayoutVars>
          <dgm:chMax val="4"/>
          <dgm:chPref val="3"/>
        </dgm:presLayoutVars>
      </dgm:prSet>
      <dgm:spPr/>
    </dgm:pt>
    <dgm:pt modelId="{62311713-2AD4-4BC3-BD12-5FD4AD78D4F7}" type="pres">
      <dgm:prSet presAssocID="{EAA6D190-097F-4E17-A74A-BED5CEE65F9C}" presName="Accent" presStyleLbl="node1" presStyleIdx="1" presStyleCnt="2"/>
      <dgm:spPr/>
    </dgm:pt>
    <dgm:pt modelId="{A8BE570D-132F-4AA4-B00F-C105EC42FF2C}" type="pres">
      <dgm:prSet presAssocID="{EAA6D190-097F-4E17-A74A-BED5CEE65F9C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ABACB648-10A4-40B2-8E08-7C23DD90E861}" type="pres">
      <dgm:prSet presAssocID="{EAA6D190-097F-4E17-A74A-BED5CEE65F9C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4773692-A453-423E-97DE-91F366D99BEA}" type="pres">
      <dgm:prSet presAssocID="{C2FEDDC5-70BF-429B-B587-9C7D8DCD0110}" presName="Image2" presStyleCnt="0"/>
      <dgm:spPr/>
    </dgm:pt>
    <dgm:pt modelId="{C549107B-A5E4-4D5D-87F5-31DFC74A3708}" type="pres">
      <dgm:prSet presAssocID="{C2FEDDC5-70BF-429B-B587-9C7D8DCD0110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7A3BB94-4E21-49E6-9963-3E78D38C50F4}" type="pres">
      <dgm:prSet presAssocID="{C2FEDDC5-70BF-429B-B587-9C7D8DCD0110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2A58E0-84B2-428E-BE2C-4E71A660F9E9}" type="pres">
      <dgm:prSet presAssocID="{5B2FF001-F71D-45AB-9727-471C78953C08}" presName="Image3" presStyleCnt="0"/>
      <dgm:spPr/>
    </dgm:pt>
    <dgm:pt modelId="{E72BE49D-F50B-4B13-8ED0-32EEE614F80C}" type="pres">
      <dgm:prSet presAssocID="{5B2FF001-F71D-45AB-9727-471C78953C0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9C8EA35-7733-4B0F-9CDE-E434E3217EDD}" type="pres">
      <dgm:prSet presAssocID="{5B2FF001-F71D-45AB-9727-471C78953C0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01562A-9733-4CF1-AE0E-88F8EFE8FFE9}" type="presOf" srcId="{182F1E73-0D17-471E-8103-B80D6FB261BC}" destId="{5F66929D-2028-4ACF-81BA-93B067DB3FD3}" srcOrd="0" destOrd="0" presId="urn:microsoft.com/office/officeart/2011/layout/RadialPictureList"/>
    <dgm:cxn modelId="{41991E38-7EE3-4607-8C6B-B87518BF1B72}" srcId="{182F1E73-0D17-471E-8103-B80D6FB261BC}" destId="{5B2FF001-F71D-45AB-9727-471C78953C08}" srcOrd="2" destOrd="0" parTransId="{8776FA25-40F7-42E9-A0DC-ECCF3372829B}" sibTransId="{6BA63086-F401-4A1E-87D5-494081E36850}"/>
    <dgm:cxn modelId="{16222F5C-E0E8-40E0-B8DD-1F5E56D0B95C}" type="presOf" srcId="{87521DE2-2F89-48F3-8EB6-311CDCF4156F}" destId="{96E9240B-284D-4A2B-8852-7B1F6F8C3E90}" srcOrd="0" destOrd="0" presId="urn:microsoft.com/office/officeart/2011/layout/RadialPictureList"/>
    <dgm:cxn modelId="{D06D506E-8089-4F14-973A-A0CFB87DFD85}" srcId="{182F1E73-0D17-471E-8103-B80D6FB261BC}" destId="{C2FEDDC5-70BF-429B-B587-9C7D8DCD0110}" srcOrd="1" destOrd="0" parTransId="{06C79844-CBA2-4255-B7E9-9AEC58018620}" sibTransId="{CB099246-F0BF-44EE-AA04-4E75BE5093FF}"/>
    <dgm:cxn modelId="{17C8B250-92A4-453D-8834-5444ADA0B849}" srcId="{87521DE2-2F89-48F3-8EB6-311CDCF4156F}" destId="{182F1E73-0D17-471E-8103-B80D6FB261BC}" srcOrd="0" destOrd="0" parTransId="{421F9CDE-A8E6-4265-BB92-4293205AA50E}" sibTransId="{4E46DFF4-736F-4460-8C78-B2152D868466}"/>
    <dgm:cxn modelId="{B3C05990-ABDB-41DD-9379-70D6517C1591}" srcId="{182F1E73-0D17-471E-8103-B80D6FB261BC}" destId="{EAA6D190-097F-4E17-A74A-BED5CEE65F9C}" srcOrd="0" destOrd="0" parTransId="{A9016729-3914-483B-BB63-E08297531C90}" sibTransId="{D70BC9D7-1CA4-4AB6-A448-90C6C3E2D30A}"/>
    <dgm:cxn modelId="{0F39E095-E145-4A50-AB5C-675FE02134F8}" type="presOf" srcId="{C2FEDDC5-70BF-429B-B587-9C7D8DCD0110}" destId="{C7A3BB94-4E21-49E6-9963-3E78D38C50F4}" srcOrd="0" destOrd="0" presId="urn:microsoft.com/office/officeart/2011/layout/RadialPictureList"/>
    <dgm:cxn modelId="{812E72B8-F530-4873-B637-64739DA1614A}" type="presOf" srcId="{5B2FF001-F71D-45AB-9727-471C78953C08}" destId="{49C8EA35-7733-4B0F-9CDE-E434E3217EDD}" srcOrd="0" destOrd="0" presId="urn:microsoft.com/office/officeart/2011/layout/RadialPictureList"/>
    <dgm:cxn modelId="{0E8554EB-78BC-4797-BF12-EF9A47C622E0}" type="presOf" srcId="{EAA6D190-097F-4E17-A74A-BED5CEE65F9C}" destId="{ABACB648-10A4-40B2-8E08-7C23DD90E861}" srcOrd="0" destOrd="0" presId="urn:microsoft.com/office/officeart/2011/layout/RadialPictureList"/>
    <dgm:cxn modelId="{B63D3F0F-86E7-4A78-A214-84C1BC0F1F24}" type="presParOf" srcId="{96E9240B-284D-4A2B-8852-7B1F6F8C3E90}" destId="{5F66929D-2028-4ACF-81BA-93B067DB3FD3}" srcOrd="0" destOrd="0" presId="urn:microsoft.com/office/officeart/2011/layout/RadialPictureList"/>
    <dgm:cxn modelId="{ADD9019A-9A4A-4812-B472-6A6A84F9EF50}" type="presParOf" srcId="{96E9240B-284D-4A2B-8852-7B1F6F8C3E90}" destId="{62311713-2AD4-4BC3-BD12-5FD4AD78D4F7}" srcOrd="1" destOrd="0" presId="urn:microsoft.com/office/officeart/2011/layout/RadialPictureList"/>
    <dgm:cxn modelId="{EAE6B3E1-B56B-4BFF-922E-C5DEFF373B41}" type="presParOf" srcId="{96E9240B-284D-4A2B-8852-7B1F6F8C3E90}" destId="{A8BE570D-132F-4AA4-B00F-C105EC42FF2C}" srcOrd="2" destOrd="0" presId="urn:microsoft.com/office/officeart/2011/layout/RadialPictureList"/>
    <dgm:cxn modelId="{DA6E4CBB-A936-43EF-88A7-B1C929D82B55}" type="presParOf" srcId="{96E9240B-284D-4A2B-8852-7B1F6F8C3E90}" destId="{ABACB648-10A4-40B2-8E08-7C23DD90E861}" srcOrd="3" destOrd="0" presId="urn:microsoft.com/office/officeart/2011/layout/RadialPictureList"/>
    <dgm:cxn modelId="{8593131B-902C-440C-BCBC-16F563299FBE}" type="presParOf" srcId="{96E9240B-284D-4A2B-8852-7B1F6F8C3E90}" destId="{34773692-A453-423E-97DE-91F366D99BEA}" srcOrd="4" destOrd="0" presId="urn:microsoft.com/office/officeart/2011/layout/RadialPictureList"/>
    <dgm:cxn modelId="{0879010F-F20E-4B95-999A-F1990BEA196A}" type="presParOf" srcId="{34773692-A453-423E-97DE-91F366D99BEA}" destId="{C549107B-A5E4-4D5D-87F5-31DFC74A3708}" srcOrd="0" destOrd="0" presId="urn:microsoft.com/office/officeart/2011/layout/RadialPictureList"/>
    <dgm:cxn modelId="{936DB4C0-DCF8-4A83-8D05-C0F12479F6D4}" type="presParOf" srcId="{96E9240B-284D-4A2B-8852-7B1F6F8C3E90}" destId="{C7A3BB94-4E21-49E6-9963-3E78D38C50F4}" srcOrd="5" destOrd="0" presId="urn:microsoft.com/office/officeart/2011/layout/RadialPictureList"/>
    <dgm:cxn modelId="{79F45788-D675-4AB4-9BAB-E750F445EFFF}" type="presParOf" srcId="{96E9240B-284D-4A2B-8852-7B1F6F8C3E90}" destId="{D72A58E0-84B2-428E-BE2C-4E71A660F9E9}" srcOrd="6" destOrd="0" presId="urn:microsoft.com/office/officeart/2011/layout/RadialPictureList"/>
    <dgm:cxn modelId="{08408C2A-ECC6-41E9-BE76-6EF4054F124E}" type="presParOf" srcId="{D72A58E0-84B2-428E-BE2C-4E71A660F9E9}" destId="{E72BE49D-F50B-4B13-8ED0-32EEE614F80C}" srcOrd="0" destOrd="0" presId="urn:microsoft.com/office/officeart/2011/layout/RadialPictureList"/>
    <dgm:cxn modelId="{5A9D5F31-7E18-428F-9B94-7643419C1007}" type="presParOf" srcId="{96E9240B-284D-4A2B-8852-7B1F6F8C3E90}" destId="{49C8EA35-7733-4B0F-9CDE-E434E3217EDD}" srcOrd="7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139C0-7607-4CF2-8028-AE05CF1F605B}">
      <dsp:nvSpPr>
        <dsp:cNvPr id="0" name=""/>
        <dsp:cNvSpPr/>
      </dsp:nvSpPr>
      <dsp:spPr>
        <a:xfrm>
          <a:off x="4421504" y="1884804"/>
          <a:ext cx="1215390" cy="1215390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RaspberryPi3</a:t>
          </a:r>
          <a:endParaRPr lang="en-IN" sz="1200" kern="1200" dirty="0"/>
        </a:p>
      </dsp:txBody>
      <dsp:txXfrm>
        <a:off x="4480834" y="1944134"/>
        <a:ext cx="1096730" cy="1096730"/>
      </dsp:txXfrm>
    </dsp:sp>
    <dsp:sp modelId="{7FF23F8F-F109-4A25-80C1-ACCA77BC7CCD}">
      <dsp:nvSpPr>
        <dsp:cNvPr id="0" name=""/>
        <dsp:cNvSpPr/>
      </dsp:nvSpPr>
      <dsp:spPr>
        <a:xfrm rot="16200000">
          <a:off x="4602927" y="1458531"/>
          <a:ext cx="852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545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6DAAA-0051-467F-B6F3-C0C6D86E8A8C}">
      <dsp:nvSpPr>
        <dsp:cNvPr id="0" name=""/>
        <dsp:cNvSpPr/>
      </dsp:nvSpPr>
      <dsp:spPr>
        <a:xfrm>
          <a:off x="4622044" y="217947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Output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DC Water Pump</a:t>
          </a:r>
        </a:p>
      </dsp:txBody>
      <dsp:txXfrm>
        <a:off x="4661795" y="257698"/>
        <a:ext cx="734809" cy="734809"/>
      </dsp:txXfrm>
    </dsp:sp>
    <dsp:sp modelId="{DC70E049-E44B-472F-8ECD-BC739CCE8C7A}">
      <dsp:nvSpPr>
        <dsp:cNvPr id="0" name=""/>
        <dsp:cNvSpPr/>
      </dsp:nvSpPr>
      <dsp:spPr>
        <a:xfrm rot="1800000">
          <a:off x="5590302" y="3017238"/>
          <a:ext cx="6955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547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8D94-3182-48D6-914F-5BB423D1642C}">
      <dsp:nvSpPr>
        <dsp:cNvPr id="0" name=""/>
        <dsp:cNvSpPr/>
      </dsp:nvSpPr>
      <dsp:spPr>
        <a:xfrm>
          <a:off x="6239256" y="3019041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ML Module</a:t>
          </a:r>
        </a:p>
      </dsp:txBody>
      <dsp:txXfrm>
        <a:off x="6279007" y="3058792"/>
        <a:ext cx="734809" cy="734809"/>
      </dsp:txXfrm>
    </dsp:sp>
    <dsp:sp modelId="{E534953C-95FA-4769-BF54-1FB90F7553AE}">
      <dsp:nvSpPr>
        <dsp:cNvPr id="0" name=""/>
        <dsp:cNvSpPr/>
      </dsp:nvSpPr>
      <dsp:spPr>
        <a:xfrm rot="9000000">
          <a:off x="3772550" y="3017238"/>
          <a:ext cx="6955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547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3D803-12DE-4BFC-84B8-4BD98D888776}">
      <dsp:nvSpPr>
        <dsp:cNvPr id="0" name=""/>
        <dsp:cNvSpPr/>
      </dsp:nvSpPr>
      <dsp:spPr>
        <a:xfrm>
          <a:off x="3004831" y="3019041"/>
          <a:ext cx="814311" cy="81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Sensors</a:t>
          </a:r>
        </a:p>
      </dsp:txBody>
      <dsp:txXfrm>
        <a:off x="3044582" y="3058792"/>
        <a:ext cx="734809" cy="73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929D-2028-4ACF-81BA-93B067DB3FD3}">
      <dsp:nvSpPr>
        <dsp:cNvPr id="0" name=""/>
        <dsp:cNvSpPr/>
      </dsp:nvSpPr>
      <dsp:spPr>
        <a:xfrm>
          <a:off x="1541625" y="1433779"/>
          <a:ext cx="2578616" cy="257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Fruit</a:t>
          </a:r>
        </a:p>
      </dsp:txBody>
      <dsp:txXfrm>
        <a:off x="1919255" y="1811427"/>
        <a:ext cx="1823356" cy="1823447"/>
      </dsp:txXfrm>
    </dsp:sp>
    <dsp:sp modelId="{62311713-2AD4-4BC3-BD12-5FD4AD78D4F7}">
      <dsp:nvSpPr>
        <dsp:cNvPr id="0" name=""/>
        <dsp:cNvSpPr/>
      </dsp:nvSpPr>
      <dsp:spPr>
        <a:xfrm>
          <a:off x="21186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E570D-132F-4AA4-B00F-C105EC42FF2C}">
      <dsp:nvSpPr>
        <dsp:cNvPr id="0" name=""/>
        <dsp:cNvSpPr/>
      </dsp:nvSpPr>
      <dsp:spPr>
        <a:xfrm>
          <a:off x="4039346" y="456793"/>
          <a:ext cx="1381373" cy="138176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B648-10A4-40B2-8E08-7C23DD90E861}">
      <dsp:nvSpPr>
        <dsp:cNvPr id="0" name=""/>
        <dsp:cNvSpPr/>
      </dsp:nvSpPr>
      <dsp:spPr>
        <a:xfrm>
          <a:off x="5525498" y="479010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Healthy</a:t>
          </a:r>
        </a:p>
      </dsp:txBody>
      <dsp:txXfrm>
        <a:off x="5525498" y="479010"/>
        <a:ext cx="1849022" cy="1337327"/>
      </dsp:txXfrm>
    </dsp:sp>
    <dsp:sp modelId="{C549107B-A5E4-4D5D-87F5-31DFC74A3708}">
      <dsp:nvSpPr>
        <dsp:cNvPr id="0" name=""/>
        <dsp:cNvSpPr/>
      </dsp:nvSpPr>
      <dsp:spPr>
        <a:xfrm>
          <a:off x="4573251" y="2028748"/>
          <a:ext cx="1381373" cy="13817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BB94-4E21-49E6-9963-3E78D38C50F4}">
      <dsp:nvSpPr>
        <dsp:cNvPr id="0" name=""/>
        <dsp:cNvSpPr/>
      </dsp:nvSpPr>
      <dsp:spPr>
        <a:xfrm>
          <a:off x="6067107" y="2048256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Unhealthy</a:t>
          </a:r>
        </a:p>
      </dsp:txBody>
      <dsp:txXfrm>
        <a:off x="6067107" y="2048256"/>
        <a:ext cx="1849022" cy="1337327"/>
      </dsp:txXfrm>
    </dsp:sp>
    <dsp:sp modelId="{E72BE49D-F50B-4B13-8ED0-32EEE614F80C}">
      <dsp:nvSpPr>
        <dsp:cNvPr id="0" name=""/>
        <dsp:cNvSpPr/>
      </dsp:nvSpPr>
      <dsp:spPr>
        <a:xfrm>
          <a:off x="4039346" y="3622920"/>
          <a:ext cx="1381373" cy="1381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8EA35-7733-4B0F-9CDE-E434E3217EDD}">
      <dsp:nvSpPr>
        <dsp:cNvPr id="0" name=""/>
        <dsp:cNvSpPr/>
      </dsp:nvSpPr>
      <dsp:spPr>
        <a:xfrm>
          <a:off x="5525498" y="3651097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300" kern="1200" dirty="0"/>
            <a:t>Undergrowth</a:t>
          </a:r>
        </a:p>
      </dsp:txBody>
      <dsp:txXfrm>
        <a:off x="5525498" y="3651097"/>
        <a:ext cx="1849022" cy="133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8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5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4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B0FEF-BDD0-4279-9761-70B71191BC1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8FDEE8C-6ECD-4142-8733-9D75724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IAR.2016.78012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halanobis_distance" TargetMode="External"/><Relationship Id="rId2" Type="http://schemas.openxmlformats.org/officeDocument/2006/relationships/hyperlink" Target="https://en.wikipedia.org/wiki/Lazy_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osine_similarit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59F7-84D4-49AB-A4EC-0147200B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68896"/>
            <a:ext cx="8915399" cy="2262781"/>
          </a:xfrm>
        </p:spPr>
        <p:txBody>
          <a:bodyPr/>
          <a:lstStyle/>
          <a:p>
            <a:r>
              <a:rPr lang="en-IN" dirty="0"/>
              <a:t>SMART AGRICULTURE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4116-2497-49AC-BB92-4547E6FBB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565344"/>
            <a:ext cx="8915399" cy="1318621"/>
          </a:xfrm>
        </p:spPr>
        <p:txBody>
          <a:bodyPr>
            <a:normAutofit fontScale="47500" lnSpcReduction="20000"/>
          </a:bodyPr>
          <a:lstStyle/>
          <a:p>
            <a:r>
              <a:rPr lang="en-IN" sz="3700" b="1" dirty="0"/>
              <a:t>Group Members:</a:t>
            </a:r>
          </a:p>
          <a:p>
            <a:r>
              <a:rPr lang="en-IN" sz="3400" dirty="0"/>
              <a:t>Samiksha </a:t>
            </a:r>
            <a:r>
              <a:rPr lang="en-IN" sz="3400" dirty="0" err="1"/>
              <a:t>Bhilare</a:t>
            </a:r>
            <a:endParaRPr lang="en-IN" sz="3400" dirty="0"/>
          </a:p>
          <a:p>
            <a:r>
              <a:rPr lang="en-IN" sz="3400" dirty="0"/>
              <a:t>Mugdha Asgekar</a:t>
            </a:r>
          </a:p>
          <a:p>
            <a:r>
              <a:rPr lang="en-IN" sz="3400" dirty="0"/>
              <a:t>Shilpa Chandra			</a:t>
            </a:r>
            <a:r>
              <a:rPr lang="en-IN" sz="3800" b="1" dirty="0"/>
              <a:t>Guide</a:t>
            </a:r>
            <a:r>
              <a:rPr lang="en-IN" sz="3400" dirty="0"/>
              <a:t> : Prof. Ramya R.B.		</a:t>
            </a:r>
          </a:p>
          <a:p>
            <a:endParaRPr lang="en-IN" sz="3400" dirty="0"/>
          </a:p>
          <a:p>
            <a:endParaRPr lang="en-IN" sz="3400" dirty="0"/>
          </a:p>
        </p:txBody>
      </p:sp>
      <p:pic>
        <p:nvPicPr>
          <p:cNvPr id="1026" name="Picture 2" descr="Image result for drip irrigation">
            <a:extLst>
              <a:ext uri="{FF2B5EF4-FFF2-40B4-BE49-F238E27FC236}">
                <a16:creationId xmlns:a16="http://schemas.microsoft.com/office/drawing/2014/main" id="{C05AF6F9-AD6D-482B-87F4-123A1734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11" y="2292656"/>
            <a:ext cx="2857500" cy="1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7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A393-9028-413F-B9AA-947E984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IOT</a:t>
            </a:r>
            <a:br>
              <a:rPr lang="en-IN" dirty="0"/>
            </a:br>
            <a:br>
              <a:rPr lang="en-IN" dirty="0"/>
            </a:br>
            <a:r>
              <a:rPr lang="en-IN" sz="3600" dirty="0"/>
              <a:t>Raspberry Pi3 is used TO INTEGRATE THE SENSORS AND ml MODULES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18D433-7C85-4813-A9B7-F3BD73EDF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823" y="3041828"/>
            <a:ext cx="2623890" cy="23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26D81F-6CFA-44DA-9832-0E542F5CABB2}"/>
              </a:ext>
            </a:extLst>
          </p:cNvPr>
          <p:cNvSpPr/>
          <p:nvPr/>
        </p:nvSpPr>
        <p:spPr>
          <a:xfrm>
            <a:off x="2050509" y="5029258"/>
            <a:ext cx="2468483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DHT11</a:t>
            </a:r>
          </a:p>
          <a:p>
            <a:pPr algn="ctr"/>
            <a:r>
              <a:rPr lang="en-IN" dirty="0"/>
              <a:t>Temperature and  Humidity Sensor</a:t>
            </a:r>
          </a:p>
        </p:txBody>
      </p:sp>
      <p:pic>
        <p:nvPicPr>
          <p:cNvPr id="2052" name="Picture 4" descr="Image result for fc 28 soil moisture sensor">
            <a:extLst>
              <a:ext uri="{FF2B5EF4-FFF2-40B4-BE49-F238E27FC236}">
                <a16:creationId xmlns:a16="http://schemas.microsoft.com/office/drawing/2014/main" id="{A63D7BF0-04DC-40AA-9504-E602EA57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48" y="2985595"/>
            <a:ext cx="2219653" cy="221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A66807-1EF2-4FA1-A7DC-B283E58FBD6B}"/>
              </a:ext>
            </a:extLst>
          </p:cNvPr>
          <p:cNvSpPr/>
          <p:nvPr/>
        </p:nvSpPr>
        <p:spPr>
          <a:xfrm>
            <a:off x="6157134" y="5029258"/>
            <a:ext cx="2468483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 28 Soil Moisture</a:t>
            </a:r>
          </a:p>
          <a:p>
            <a:pPr algn="ctr"/>
            <a:r>
              <a:rPr lang="en-IN" dirty="0"/>
              <a:t>Sensor </a:t>
            </a:r>
          </a:p>
        </p:txBody>
      </p:sp>
    </p:spTree>
    <p:extLst>
      <p:ext uri="{BB962C8B-B14F-4D97-AF65-F5344CB8AC3E}">
        <p14:creationId xmlns:p14="http://schemas.microsoft.com/office/powerpoint/2010/main" val="298989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276E-A243-4DF5-982D-08B1C916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C971C-72EA-4AA1-8E02-1979146F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583" y="1722784"/>
            <a:ext cx="7513982" cy="428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2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2834-9FAD-43D7-92E1-70B171E4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2F57-374C-47F9-B418-229BBA2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b="1" u="sng" dirty="0">
                <a:solidFill>
                  <a:schemeClr val="tx1"/>
                </a:solidFill>
              </a:rPr>
              <a:t>Programming languages Used:</a:t>
            </a:r>
          </a:p>
          <a:p>
            <a:r>
              <a:rPr lang="en-IN" dirty="0"/>
              <a:t>Machine Learning : Python and it’s libraries </a:t>
            </a:r>
          </a:p>
          <a:p>
            <a:r>
              <a:rPr lang="en-IN" dirty="0"/>
              <a:t>Raspberry Pi3 : GPIO (general-purpose input/output) with Python </a:t>
            </a:r>
          </a:p>
          <a:p>
            <a:r>
              <a:rPr lang="en-IN" dirty="0"/>
              <a:t>GUI : HTML/PHP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7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2029B-DB41-4CEE-B396-AB46EAF4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809" y="327645"/>
            <a:ext cx="3896139" cy="6530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5336C-6E2E-4A3D-9181-23E836E1652E}"/>
              </a:ext>
            </a:extLst>
          </p:cNvPr>
          <p:cNvSpPr txBox="1"/>
          <p:nvPr/>
        </p:nvSpPr>
        <p:spPr>
          <a:xfrm>
            <a:off x="7898296" y="1987826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9228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340D8-C734-4522-A631-DDB840A2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4" y="371061"/>
            <a:ext cx="6042991" cy="5936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AEF58-85B9-4996-B3CA-2375A4A84334}"/>
              </a:ext>
            </a:extLst>
          </p:cNvPr>
          <p:cNvSpPr txBox="1"/>
          <p:nvPr/>
        </p:nvSpPr>
        <p:spPr>
          <a:xfrm>
            <a:off x="9117496" y="2093843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CASE</a:t>
            </a:r>
          </a:p>
          <a:p>
            <a:r>
              <a:rPr lang="en-IN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7448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AA7-81E1-4E1E-8FE9-6D7E3052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8BC4B4-FACB-40B7-A98A-B0684401D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7650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92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277C-970C-43FC-8E49-81F36B43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for Environment &amp; Society?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2917-6DB8-4A4F-983A-157CAC67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use of water is the mantra of our project.</a:t>
            </a:r>
          </a:p>
          <a:p>
            <a:r>
              <a:rPr lang="en-IN" dirty="0"/>
              <a:t>Some crop requires more water than others.</a:t>
            </a:r>
          </a:p>
          <a:p>
            <a:r>
              <a:rPr lang="en-IN" dirty="0"/>
              <a:t>Water requirements will automatically be detected depending upon on the moisture content of soil, temperature, humidity and climate and also depending upon on the water requirements for the particular crops</a:t>
            </a:r>
          </a:p>
        </p:txBody>
      </p:sp>
    </p:spTree>
    <p:extLst>
      <p:ext uri="{BB962C8B-B14F-4D97-AF65-F5344CB8AC3E}">
        <p14:creationId xmlns:p14="http://schemas.microsoft.com/office/powerpoint/2010/main" val="390654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E0FC9-ABF4-49E7-9131-24235485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32" y="585787"/>
            <a:ext cx="85439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F1A4A3-8436-4D15-952A-D335F558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6" y="319087"/>
            <a:ext cx="9253123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CBCB60-F94F-44D5-90BE-D848300BD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886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B60ED68-152B-4D0E-9F66-DA85387C4F73}"/>
              </a:ext>
            </a:extLst>
          </p:cNvPr>
          <p:cNvSpPr/>
          <p:nvPr/>
        </p:nvSpPr>
        <p:spPr>
          <a:xfrm>
            <a:off x="1338470" y="318052"/>
            <a:ext cx="8613913" cy="58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QUALITY ASSESSMENT(THROUGH CNN)</a:t>
            </a:r>
          </a:p>
        </p:txBody>
      </p:sp>
    </p:spTree>
    <p:extLst>
      <p:ext uri="{BB962C8B-B14F-4D97-AF65-F5344CB8AC3E}">
        <p14:creationId xmlns:p14="http://schemas.microsoft.com/office/powerpoint/2010/main" val="1975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1CC8-E6D9-4EA9-9CC5-C794CD6A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43C0-E9EA-440D-93B3-A3F0B997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2A172-C35A-4899-9DD8-AA52EA749EF5}"/>
              </a:ext>
            </a:extLst>
          </p:cNvPr>
          <p:cNvSpPr/>
          <p:nvPr/>
        </p:nvSpPr>
        <p:spPr>
          <a:xfrm>
            <a:off x="3193774" y="2650435"/>
            <a:ext cx="1775791" cy="128089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(automated drip irrigation)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9B5FBA-0707-4722-97DB-DCBD9FCDD7AF}"/>
              </a:ext>
            </a:extLst>
          </p:cNvPr>
          <p:cNvCxnSpPr/>
          <p:nvPr/>
        </p:nvCxnSpPr>
        <p:spPr>
          <a:xfrm>
            <a:off x="4969565" y="3286539"/>
            <a:ext cx="1126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9B9F1A-75F5-4E49-A45F-E249AFCC2828}"/>
              </a:ext>
            </a:extLst>
          </p:cNvPr>
          <p:cNvSpPr/>
          <p:nvPr/>
        </p:nvSpPr>
        <p:spPr>
          <a:xfrm>
            <a:off x="6096000" y="2597456"/>
            <a:ext cx="2146852" cy="133386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CNN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(automated quality assessment of Crops)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FED8A-38D7-41E5-B2D7-BCB69D656C44}"/>
              </a:ext>
            </a:extLst>
          </p:cNvPr>
          <p:cNvCxnSpPr/>
          <p:nvPr/>
        </p:nvCxnSpPr>
        <p:spPr>
          <a:xfrm>
            <a:off x="4068417" y="3931323"/>
            <a:ext cx="1285461" cy="6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C9087-028C-4AC2-B8E2-6C7B665EAEE3}"/>
              </a:ext>
            </a:extLst>
          </p:cNvPr>
          <p:cNvCxnSpPr>
            <a:stCxn id="7" idx="2"/>
          </p:cNvCxnSpPr>
          <p:nvPr/>
        </p:nvCxnSpPr>
        <p:spPr>
          <a:xfrm flipH="1">
            <a:off x="5512904" y="3931323"/>
            <a:ext cx="1656522" cy="6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EA11-6E0B-4081-8232-472572B63EF7}"/>
              </a:ext>
            </a:extLst>
          </p:cNvPr>
          <p:cNvSpPr/>
          <p:nvPr/>
        </p:nvSpPr>
        <p:spPr>
          <a:xfrm>
            <a:off x="4651513" y="4598504"/>
            <a:ext cx="1656522" cy="66668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Report status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To farmer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9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0B4A-536B-4F22-9E6A-C72C88AE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003" y="2788555"/>
            <a:ext cx="8911687" cy="1280890"/>
          </a:xfrm>
        </p:spPr>
        <p:txBody>
          <a:bodyPr/>
          <a:lstStyle/>
          <a:p>
            <a:r>
              <a:rPr lang="en-IN" dirty="0"/>
              <a:t>Application ?</a:t>
            </a:r>
          </a:p>
        </p:txBody>
      </p:sp>
    </p:spTree>
    <p:extLst>
      <p:ext uri="{BB962C8B-B14F-4D97-AF65-F5344CB8AC3E}">
        <p14:creationId xmlns:p14="http://schemas.microsoft.com/office/powerpoint/2010/main" val="6576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Drip irrigation is also known as micro irrigation.</a:t>
            </a:r>
          </a:p>
          <a:p>
            <a:endParaRPr lang="en-US" dirty="0"/>
          </a:p>
          <a:p>
            <a:r>
              <a:rPr lang="en-US" dirty="0"/>
              <a:t>Because in this , water is directly supplied to the root zone through pressurized pipes in drop by drop manner.</a:t>
            </a:r>
          </a:p>
          <a:p>
            <a:endParaRPr lang="en-US" dirty="0"/>
          </a:p>
          <a:p>
            <a:r>
              <a:rPr lang="en-US" dirty="0"/>
              <a:t>Automated </a:t>
            </a:r>
            <a:r>
              <a:rPr lang="en-US"/>
              <a:t>smart system </a:t>
            </a:r>
            <a:r>
              <a:rPr lang="en-US" dirty="0"/>
              <a:t>does the same work but eases the work  of the farmers.</a:t>
            </a:r>
          </a:p>
          <a:p>
            <a:endParaRPr lang="en-US" dirty="0"/>
          </a:p>
          <a:p>
            <a:r>
              <a:rPr lang="en-US" dirty="0"/>
              <a:t>In this the amount of water required for the crop is predicted by the device.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4633"/>
            <a:ext cx="9144000" cy="84810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2738"/>
            <a:ext cx="9144000" cy="488109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 more not less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Will greatly help in saving the water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Moisture content of the soil can be controlled.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Monitoring of the water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Crop requirement is properly analyzed</a:t>
            </a:r>
          </a:p>
          <a:p>
            <a:pPr algn="l"/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11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A30-CBD5-4B1E-849D-04E2D41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7B7A-3066-460B-A454-3CD72A93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u="sng" dirty="0"/>
              <a:t>IEEE Paper 1</a:t>
            </a:r>
          </a:p>
          <a:p>
            <a:pPr marL="0" indent="0">
              <a:buNone/>
            </a:pPr>
            <a:r>
              <a:rPr lang="en-IN" sz="2400" dirty="0"/>
              <a:t>Smart Drip Irrigation System for sustainable Agriculture </a:t>
            </a:r>
          </a:p>
          <a:p>
            <a:pPr marL="0" indent="0">
              <a:buNone/>
            </a:pPr>
            <a:r>
              <a:rPr lang="en-IN" sz="2400" b="1" dirty="0"/>
              <a:t>DOI:  </a:t>
            </a:r>
            <a:r>
              <a:rPr lang="en-IN" sz="2400" dirty="0">
                <a:hlinkClick r:id="rId2"/>
              </a:rPr>
              <a:t>10.1109/TIAR.2016.7801206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Proposed System by the authors: ?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Proposed System by our team: ?</a:t>
            </a:r>
          </a:p>
          <a:p>
            <a:pPr marL="0" indent="0">
              <a:buNone/>
            </a:pPr>
            <a:r>
              <a:rPr lang="en-IN" b="1" dirty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01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5756-2BD9-4D2E-9360-F6E9C16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EA17-8BCB-4B44-A741-5047E3B8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 DSS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Machine to Machine (M2M) INTERACTION </a:t>
            </a:r>
          </a:p>
          <a:p>
            <a:endParaRPr lang="en-IN" dirty="0"/>
          </a:p>
          <a:p>
            <a:r>
              <a:rPr lang="en-IN" dirty="0"/>
              <a:t>ANALYSIS AND INTELLIGENT PREDICTION </a:t>
            </a:r>
          </a:p>
        </p:txBody>
      </p:sp>
    </p:spTree>
    <p:extLst>
      <p:ext uri="{BB962C8B-B14F-4D97-AF65-F5344CB8AC3E}">
        <p14:creationId xmlns:p14="http://schemas.microsoft.com/office/powerpoint/2010/main" val="236910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7F9-C7FE-4412-A077-5B9EA28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C767-05E5-4456-AC38-2EAFA786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WE PLAN TO DO? { ML and IOT }</a:t>
            </a:r>
          </a:p>
          <a:p>
            <a:r>
              <a:rPr lang="en-IN" dirty="0"/>
              <a:t>Which ML Algorithm? (KNN) </a:t>
            </a:r>
          </a:p>
          <a:p>
            <a:r>
              <a:rPr lang="en-IN" dirty="0"/>
              <a:t>Target Value? (4 target values)</a:t>
            </a:r>
          </a:p>
          <a:p>
            <a:r>
              <a:rPr lang="en-IN" dirty="0"/>
              <a:t>Output- flow of water through DC water pump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25EE-3284-4306-B7B9-626068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96577"/>
            <a:ext cx="10440860" cy="1373197"/>
          </a:xfrm>
        </p:spPr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5353-8F38-4488-B74E-B94D24F7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1497496"/>
            <a:ext cx="10338421" cy="4736394"/>
          </a:xfrm>
        </p:spPr>
        <p:txBody>
          <a:bodyPr>
            <a:normAutofit fontScale="92500" lnSpcReduction="10000"/>
          </a:bodyPr>
          <a:lstStyle/>
          <a:p>
            <a:r>
              <a:rPr lang="en-IN" b="1" u="sng" dirty="0"/>
              <a:t>Lazy Learning</a:t>
            </a:r>
            <a:r>
              <a:rPr lang="en-IN" u="sng" dirty="0"/>
              <a:t>: </a:t>
            </a:r>
          </a:p>
          <a:p>
            <a:pPr marL="0" indent="0">
              <a:buNone/>
            </a:pPr>
            <a:r>
              <a:rPr lang="en-IN" dirty="0"/>
              <a:t>	No learning of the model is required and all of the work happens at the time a prediction is requested. As such, KNN is often referred to as a </a:t>
            </a:r>
            <a:r>
              <a:rPr lang="en-IN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lazy learning</a:t>
            </a:r>
            <a:r>
              <a:rPr lang="en-IN" dirty="0"/>
              <a:t> algorithm.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The model representation for KNN is the </a:t>
            </a:r>
            <a:r>
              <a:rPr lang="en-IN" u="sng" dirty="0"/>
              <a:t>entire training dataset</a:t>
            </a:r>
            <a:r>
              <a:rPr lang="en-IN" dirty="0"/>
              <a:t>.</a:t>
            </a:r>
          </a:p>
          <a:p>
            <a:r>
              <a:rPr lang="en-IN" dirty="0"/>
              <a:t>Predictions are made for a new instance (x) by searching through the entire training set for the K most similar instances (the neighbours) and summarizing the output variable for those K instances.</a:t>
            </a:r>
          </a:p>
          <a:p>
            <a:endParaRPr lang="en-IN" dirty="0"/>
          </a:p>
          <a:p>
            <a:pPr fontAlgn="base"/>
            <a:r>
              <a:rPr lang="en-IN" dirty="0">
                <a:solidFill>
                  <a:srgbClr val="555555"/>
                </a:solidFill>
                <a:latin typeface="Helvetica Neue"/>
              </a:rPr>
              <a:t>Euclidean distance is calculated as the square root of the sum of the squared differences between a new point (x) and an existing point (xi) across all input attributes j.</a:t>
            </a:r>
          </a:p>
          <a:p>
            <a:pPr algn="ctr" fontAlgn="base"/>
            <a:r>
              <a:rPr lang="en-IN" b="1" dirty="0">
                <a:solidFill>
                  <a:srgbClr val="555555"/>
                </a:solidFill>
                <a:latin typeface="Helvetica Neue"/>
              </a:rPr>
              <a:t>Euclidean Distance (x , xi) = sqrt( sum( ( x j – x </a:t>
            </a:r>
            <a:r>
              <a:rPr lang="en-IN" b="1" dirty="0" err="1">
                <a:solidFill>
                  <a:srgbClr val="555555"/>
                </a:solidFill>
                <a:latin typeface="Helvetica Neue"/>
              </a:rPr>
              <a:t>i</a:t>
            </a:r>
            <a:r>
              <a:rPr lang="en-IN" b="1" dirty="0">
                <a:solidFill>
                  <a:srgbClr val="555555"/>
                </a:solidFill>
                <a:latin typeface="Helvetica Neue"/>
              </a:rPr>
              <a:t> j )^2 ))</a:t>
            </a:r>
          </a:p>
          <a:p>
            <a:pPr marL="0" indent="0" algn="ctr" fontAlgn="base">
              <a:buNone/>
            </a:pPr>
            <a:r>
              <a:rPr lang="en-IN" u="sng" dirty="0">
                <a:solidFill>
                  <a:srgbClr val="00B050"/>
                </a:solidFill>
              </a:rPr>
              <a:t>Hamming distance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u="sng" dirty="0">
                <a:solidFill>
                  <a:srgbClr val="00B050"/>
                </a:solidFill>
              </a:rPr>
              <a:t>Jaccard</a:t>
            </a:r>
            <a:r>
              <a:rPr lang="en-IN" dirty="0">
                <a:solidFill>
                  <a:srgbClr val="00B050"/>
                </a:solidFill>
              </a:rPr>
              <a:t>,  </a:t>
            </a:r>
            <a:r>
              <a:rPr lang="en-IN" dirty="0" err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Mahalanobis</a:t>
            </a:r>
            <a:r>
              <a:rPr lang="en-IN" dirty="0">
                <a:solidFill>
                  <a:srgbClr val="00B050"/>
                </a:solidFill>
              </a:rPr>
              <a:t> and </a:t>
            </a:r>
            <a:r>
              <a:rPr lang="en-IN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cosine distance</a:t>
            </a:r>
            <a:endParaRPr lang="en-IN" b="1" dirty="0">
              <a:solidFill>
                <a:srgbClr val="00B05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Helvetica Neue"/>
              </a:rPr>
              <a:t>(Euclidean best when ? )   (Manhattan best when ?)   (if Unsure which to use then?)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C3260-306A-4FF7-9089-AD6D0470DCCE}"/>
              </a:ext>
            </a:extLst>
          </p:cNvPr>
          <p:cNvSpPr/>
          <p:nvPr/>
        </p:nvSpPr>
        <p:spPr>
          <a:xfrm>
            <a:off x="2592923" y="46178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endParaRPr lang="en-IN" b="1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B54E8-51C6-4BE1-8F45-CD71BA297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68" y="92365"/>
            <a:ext cx="3188804" cy="17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0F5A-38E0-41B5-975A-E098C0B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KNN for Classification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E8EA-E974-408E-B9E7-8A166832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KNN is used for classification, the output can be calculated as the class with the highest frequency from the K-most similar instances. Each instance in essence votes for their class and the class with the most votes is taken as the prediction.</a:t>
            </a:r>
          </a:p>
          <a:p>
            <a:r>
              <a:rPr lang="en-IN" dirty="0"/>
              <a:t>NOTE</a:t>
            </a:r>
          </a:p>
          <a:p>
            <a:pPr marL="800100" lvl="1" indent="-342900">
              <a:buAutoNum type="arabicParenR"/>
            </a:pPr>
            <a:r>
              <a:rPr lang="en-IN" dirty="0"/>
              <a:t>We have 4 target classes so it’s a good idea to keep K as odd. </a:t>
            </a:r>
          </a:p>
          <a:p>
            <a:pPr marL="457200" lvl="1" indent="0">
              <a:buNone/>
            </a:pPr>
            <a:r>
              <a:rPr lang="en-IN" b="1" dirty="0"/>
              <a:t>But why?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KNN works well with a small number of input variables (p), but struggles when the number of inputs is very large.</a:t>
            </a:r>
          </a:p>
        </p:txBody>
      </p:sp>
    </p:spTree>
    <p:extLst>
      <p:ext uri="{BB962C8B-B14F-4D97-AF65-F5344CB8AC3E}">
        <p14:creationId xmlns:p14="http://schemas.microsoft.com/office/powerpoint/2010/main" val="379730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1142</TotalTime>
  <Words>364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Helvetica Neue</vt:lpstr>
      <vt:lpstr>Rockwell</vt:lpstr>
      <vt:lpstr>Rockwell Condensed</vt:lpstr>
      <vt:lpstr>Wingdings</vt:lpstr>
      <vt:lpstr>Wood Type</vt:lpstr>
      <vt:lpstr>SMART AGRICULTURE SYSTEM</vt:lpstr>
      <vt:lpstr>FLOW OF MODULEs</vt:lpstr>
      <vt:lpstr>Introduction </vt:lpstr>
      <vt:lpstr>Objectives </vt:lpstr>
      <vt:lpstr>LITERATURE REVIEW </vt:lpstr>
      <vt:lpstr>PROBLEM DEFINITION</vt:lpstr>
      <vt:lpstr>SCOPE</vt:lpstr>
      <vt:lpstr>KNN</vt:lpstr>
      <vt:lpstr>KNN for Classification </vt:lpstr>
      <vt:lpstr>  IOT  Raspberry Pi3 is used TO INTEGRATE THE SENSORS AND ml MODULES</vt:lpstr>
      <vt:lpstr>Raspberry Pi 3</vt:lpstr>
      <vt:lpstr>TECHNOLOGY STACK</vt:lpstr>
      <vt:lpstr>PowerPoint Presentation</vt:lpstr>
      <vt:lpstr>PowerPoint Presentation</vt:lpstr>
      <vt:lpstr>Working</vt:lpstr>
      <vt:lpstr>Benefits for Environment &amp; Society?</vt:lpstr>
      <vt:lpstr>PowerPoint Presentation</vt:lpstr>
      <vt:lpstr>PowerPoint Presentation</vt:lpstr>
      <vt:lpstr>PowerPoint Presentation</vt:lpstr>
      <vt:lpstr>Application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dell</dc:creator>
  <cp:lastModifiedBy>Mugdha Asgekar</cp:lastModifiedBy>
  <cp:revision>49</cp:revision>
  <dcterms:created xsi:type="dcterms:W3CDTF">2019-09-16T15:23:23Z</dcterms:created>
  <dcterms:modified xsi:type="dcterms:W3CDTF">2019-09-27T06:57:55Z</dcterms:modified>
</cp:coreProperties>
</file>