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4" r:id="rId1"/>
  </p:sldMasterIdLst>
  <p:sldIdLst>
    <p:sldId id="256" r:id="rId2"/>
    <p:sldId id="257" r:id="rId3"/>
    <p:sldId id="258" r:id="rId4"/>
    <p:sldId id="259" r:id="rId5"/>
    <p:sldId id="260" r:id="rId6"/>
    <p:sldId id="265" r:id="rId7"/>
    <p:sldId id="261" r:id="rId8"/>
    <p:sldId id="262" r:id="rId9"/>
    <p:sldId id="263"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an Doshi" initials="MD" lastIdx="1" clrIdx="0">
    <p:extLst>
      <p:ext uri="{19B8F6BF-5375-455C-9EA6-DF929625EA0E}">
        <p15:presenceInfo xmlns:p15="http://schemas.microsoft.com/office/powerpoint/2012/main" userId="abeca734271053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12T08:38:15.150"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smtClean="0"/>
              <a:pPr/>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6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43636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12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89509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13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94731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43040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7127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2/12/2019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1949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6929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85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2/12/2019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129588"/>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BBD2A-EDE4-47A3-8DF7-8E1661232705}"/>
              </a:ext>
            </a:extLst>
          </p:cNvPr>
          <p:cNvSpPr>
            <a:spLocks noGrp="1"/>
          </p:cNvSpPr>
          <p:nvPr>
            <p:ph type="ctrTitle"/>
          </p:nvPr>
        </p:nvSpPr>
        <p:spPr>
          <a:xfrm>
            <a:off x="198783" y="4960137"/>
            <a:ext cx="8057321" cy="1463040"/>
          </a:xfrm>
        </p:spPr>
        <p:txBody>
          <a:bodyPr/>
          <a:lstStyle/>
          <a:p>
            <a:r>
              <a:rPr lang="en-IN" dirty="0"/>
              <a:t>Prediction for healthcare system    </a:t>
            </a:r>
          </a:p>
        </p:txBody>
      </p:sp>
      <p:pic>
        <p:nvPicPr>
          <p:cNvPr id="4" name="Picture 3">
            <a:extLst>
              <a:ext uri="{FF2B5EF4-FFF2-40B4-BE49-F238E27FC236}">
                <a16:creationId xmlns:a16="http://schemas.microsoft.com/office/drawing/2014/main" id="{AACEDDCC-4A48-44A0-98FD-1E74E86D3AFB}"/>
              </a:ext>
            </a:extLst>
          </p:cNvPr>
          <p:cNvPicPr>
            <a:picLocks noChangeAspect="1"/>
          </p:cNvPicPr>
          <p:nvPr/>
        </p:nvPicPr>
        <p:blipFill>
          <a:blip r:embed="rId2"/>
          <a:stretch>
            <a:fillRect/>
          </a:stretch>
        </p:blipFill>
        <p:spPr>
          <a:xfrm>
            <a:off x="9091612" y="4672482"/>
            <a:ext cx="2238375" cy="2038350"/>
          </a:xfrm>
          <a:prstGeom prst="rect">
            <a:avLst/>
          </a:prstGeom>
        </p:spPr>
      </p:pic>
      <p:sp>
        <p:nvSpPr>
          <p:cNvPr id="3" name="Subtitle 2">
            <a:extLst>
              <a:ext uri="{FF2B5EF4-FFF2-40B4-BE49-F238E27FC236}">
                <a16:creationId xmlns:a16="http://schemas.microsoft.com/office/drawing/2014/main" id="{0C0BF5F6-8BF0-4D85-A523-B3F43FC39A3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08333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C66FCC-E9EA-46D4-A556-4B90E8D95AB6}"/>
              </a:ext>
            </a:extLst>
          </p:cNvPr>
          <p:cNvSpPr/>
          <p:nvPr/>
        </p:nvSpPr>
        <p:spPr>
          <a:xfrm>
            <a:off x="574250" y="536645"/>
            <a:ext cx="4454874" cy="830997"/>
          </a:xfrm>
          <a:prstGeom prst="rect">
            <a:avLst/>
          </a:prstGeom>
        </p:spPr>
        <p:txBody>
          <a:bodyPr wrap="none">
            <a:spAutoFit/>
          </a:bodyPr>
          <a:lstStyle/>
          <a:p>
            <a:r>
              <a:rPr lang="en-IN" sz="4800" b="1" u="sng" dirty="0">
                <a:solidFill>
                  <a:srgbClr val="FFC000"/>
                </a:solidFill>
                <a:latin typeface="+mj-lt"/>
                <a:ea typeface="Calibri" panose="020F0502020204030204" pitchFamily="34" charset="0"/>
                <a:cs typeface="Times New Roman" panose="02020603050405020304" pitchFamily="18" charset="0"/>
              </a:rPr>
              <a:t>Technologies used: -</a:t>
            </a:r>
            <a:endParaRPr lang="en-IN" sz="4800" dirty="0">
              <a:solidFill>
                <a:srgbClr val="FFC000"/>
              </a:solidFill>
              <a:latin typeface="+mj-lt"/>
            </a:endParaRPr>
          </a:p>
        </p:txBody>
      </p:sp>
      <p:sp>
        <p:nvSpPr>
          <p:cNvPr id="18" name="Oval 17">
            <a:extLst>
              <a:ext uri="{FF2B5EF4-FFF2-40B4-BE49-F238E27FC236}">
                <a16:creationId xmlns:a16="http://schemas.microsoft.com/office/drawing/2014/main" id="{7FB46B01-AC3E-434D-A995-AFE66249DC57}"/>
              </a:ext>
            </a:extLst>
          </p:cNvPr>
          <p:cNvSpPr/>
          <p:nvPr/>
        </p:nvSpPr>
        <p:spPr>
          <a:xfrm>
            <a:off x="4838700" y="3122017"/>
            <a:ext cx="2514600" cy="1254674"/>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800" kern="1200" dirty="0">
                <a:solidFill>
                  <a:srgbClr val="4472C4"/>
                </a:solidFill>
                <a:effectLst>
                  <a:outerShdw blurRad="38100" dist="25400" dir="5400000" algn="ctr">
                    <a:srgbClr val="6E747A">
                      <a:alpha val="43000"/>
                    </a:srgbClr>
                  </a:outerShdw>
                </a:effectLst>
                <a:latin typeface="HP Simplified" panose="020B0604020204020204" pitchFamily="34" charset="0"/>
                <a:ea typeface="Times New Roman" panose="02020603050405020304" pitchFamily="18" charset="0"/>
                <a:cs typeface="Times New Roman" panose="02020603050405020304" pitchFamily="18" charset="0"/>
              </a:rPr>
              <a:t>LARAVEL /</a:t>
            </a:r>
            <a:endParaRPr lang="en-IN" sz="1200" dirty="0">
              <a:effectLst/>
              <a:latin typeface="Times New Roman" panose="02020603050405020304" pitchFamily="18" charset="0"/>
              <a:ea typeface="Times New Roman" panose="02020603050405020304" pitchFamily="18" charset="0"/>
            </a:endParaRPr>
          </a:p>
          <a:p>
            <a:pPr algn="ctr">
              <a:spcAft>
                <a:spcPts val="0"/>
              </a:spcAft>
            </a:pPr>
            <a:r>
              <a:rPr lang="en-IN" sz="1800" kern="1200" dirty="0" err="1">
                <a:solidFill>
                  <a:srgbClr val="4472C4"/>
                </a:solidFill>
                <a:effectLst>
                  <a:outerShdw blurRad="38100" dist="25400" dir="5400000" algn="ctr">
                    <a:srgbClr val="6E747A">
                      <a:alpha val="43000"/>
                    </a:srgbClr>
                  </a:outerShdw>
                </a:effectLst>
                <a:latin typeface="HP Simplified" panose="020B0604020204020204" pitchFamily="34" charset="0"/>
                <a:ea typeface="Times New Roman" panose="02020603050405020304" pitchFamily="18" charset="0"/>
                <a:cs typeface="Times New Roman" panose="02020603050405020304" pitchFamily="18" charset="0"/>
              </a:rPr>
              <a:t>Codeigniter</a:t>
            </a:r>
            <a:r>
              <a:rPr lang="en-IN" sz="1800" kern="1200" dirty="0">
                <a:solidFill>
                  <a:srgbClr val="4472C4"/>
                </a:solidFill>
                <a:effectLst>
                  <a:outerShdw blurRad="38100" dist="25400" dir="5400000" algn="ctr">
                    <a:srgbClr val="6E747A">
                      <a:alpha val="43000"/>
                    </a:srgbClr>
                  </a:outerShdw>
                </a:effectLst>
                <a:latin typeface="HP Simplified" panose="020B0604020204020204" pitchFamily="34" charset="0"/>
                <a:ea typeface="Times New Roman" panose="02020603050405020304" pitchFamily="18" charset="0"/>
                <a:cs typeface="Times New Roman" panose="02020603050405020304" pitchFamily="18" charset="0"/>
              </a:rPr>
              <a:t> as central</a:t>
            </a:r>
            <a:endParaRPr lang="en-IN" sz="1200" dirty="0">
              <a:effectLst/>
              <a:latin typeface="Times New Roman" panose="02020603050405020304" pitchFamily="18" charset="0"/>
              <a:ea typeface="Times New Roman" panose="02020603050405020304" pitchFamily="18" charset="0"/>
            </a:endParaRPr>
          </a:p>
          <a:p>
            <a:pPr algn="ctr">
              <a:spcAft>
                <a:spcPts val="0"/>
              </a:spcAft>
            </a:pPr>
            <a:r>
              <a:rPr lang="en-IN" sz="1800" kern="1200" dirty="0">
                <a:solidFill>
                  <a:srgbClr val="4472C4"/>
                </a:solidFill>
                <a:effectLst>
                  <a:outerShdw blurRad="38100" dist="25400" dir="5400000" algn="ctr">
                    <a:srgbClr val="6E747A">
                      <a:alpha val="43000"/>
                    </a:srgbClr>
                  </a:outerShdw>
                </a:effectLst>
                <a:latin typeface="HP Simplified" panose="020B0604020204020204" pitchFamily="34" charset="0"/>
                <a:ea typeface="Times New Roman" panose="02020603050405020304" pitchFamily="18" charset="0"/>
                <a:cs typeface="Times New Roman" panose="02020603050405020304" pitchFamily="18" charset="0"/>
              </a:rPr>
              <a:t>Framework</a:t>
            </a:r>
            <a:endParaRPr lang="en-IN" sz="1200" dirty="0">
              <a:effectLst/>
              <a:latin typeface="Times New Roman" panose="02020603050405020304" pitchFamily="18" charset="0"/>
              <a:ea typeface="Times New Roman" panose="02020603050405020304" pitchFamily="18" charset="0"/>
            </a:endParaRPr>
          </a:p>
        </p:txBody>
      </p:sp>
      <p:sp>
        <p:nvSpPr>
          <p:cNvPr id="19" name="Oval 18">
            <a:extLst>
              <a:ext uri="{FF2B5EF4-FFF2-40B4-BE49-F238E27FC236}">
                <a16:creationId xmlns:a16="http://schemas.microsoft.com/office/drawing/2014/main" id="{C0ACF7C0-20F4-4B95-B667-CCFE944C9BE8}"/>
              </a:ext>
            </a:extLst>
          </p:cNvPr>
          <p:cNvSpPr/>
          <p:nvPr/>
        </p:nvSpPr>
        <p:spPr>
          <a:xfrm>
            <a:off x="2556769" y="2682554"/>
            <a:ext cx="1804632" cy="2133600"/>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800" kern="1200" dirty="0">
                <a:solidFill>
                  <a:srgbClr val="4472C4"/>
                </a:solidFill>
                <a:effectLst>
                  <a:outerShdw blurRad="38100" dist="25400" dir="5400000" algn="ctr">
                    <a:srgbClr val="6E747A">
                      <a:alpha val="43000"/>
                    </a:srgbClr>
                  </a:outerShdw>
                </a:effectLst>
                <a:latin typeface="HP Simplified" panose="020B0604020204020204" pitchFamily="34" charset="0"/>
                <a:ea typeface="Times New Roman" panose="02020603050405020304" pitchFamily="18" charset="0"/>
                <a:cs typeface="Times New Roman" panose="02020603050405020304" pitchFamily="18" charset="0"/>
              </a:rPr>
              <a:t>User interface using html5/ajax/css3/xml/Android.</a:t>
            </a:r>
            <a:endParaRPr lang="en-IN" sz="1200" dirty="0">
              <a:effectLst/>
              <a:latin typeface="Times New Roman" panose="02020603050405020304" pitchFamily="18" charset="0"/>
              <a:ea typeface="Times New Roman" panose="02020603050405020304" pitchFamily="18" charset="0"/>
            </a:endParaRPr>
          </a:p>
        </p:txBody>
      </p:sp>
      <p:sp>
        <p:nvSpPr>
          <p:cNvPr id="20" name="Arrow: Curved Left 19">
            <a:extLst>
              <a:ext uri="{FF2B5EF4-FFF2-40B4-BE49-F238E27FC236}">
                <a16:creationId xmlns:a16="http://schemas.microsoft.com/office/drawing/2014/main" id="{679349F2-1E4E-42C3-8FF2-177AF17FF45D}"/>
              </a:ext>
            </a:extLst>
          </p:cNvPr>
          <p:cNvSpPr/>
          <p:nvPr/>
        </p:nvSpPr>
        <p:spPr>
          <a:xfrm rot="14948951" flipH="1">
            <a:off x="4465140" y="3906199"/>
            <a:ext cx="747119" cy="160684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1" name="Arrow: Curved Left 20">
            <a:extLst>
              <a:ext uri="{FF2B5EF4-FFF2-40B4-BE49-F238E27FC236}">
                <a16:creationId xmlns:a16="http://schemas.microsoft.com/office/drawing/2014/main" id="{A54FC15F-1E83-48F9-B5CB-1561D0F1FB51}"/>
              </a:ext>
            </a:extLst>
          </p:cNvPr>
          <p:cNvSpPr/>
          <p:nvPr/>
        </p:nvSpPr>
        <p:spPr>
          <a:xfrm rot="5753305" flipH="1">
            <a:off x="4249319" y="1702282"/>
            <a:ext cx="854012" cy="193101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2" name="Rectangle 21">
            <a:extLst>
              <a:ext uri="{FF2B5EF4-FFF2-40B4-BE49-F238E27FC236}">
                <a16:creationId xmlns:a16="http://schemas.microsoft.com/office/drawing/2014/main" id="{BD25F342-5245-4987-9FC6-DE2096A0A12C}"/>
              </a:ext>
            </a:extLst>
          </p:cNvPr>
          <p:cNvSpPr/>
          <p:nvPr/>
        </p:nvSpPr>
        <p:spPr>
          <a:xfrm>
            <a:off x="4434112" y="2255118"/>
            <a:ext cx="484428" cy="369332"/>
          </a:xfrm>
          <a:prstGeom prst="rect">
            <a:avLst/>
          </a:prstGeom>
        </p:spPr>
        <p:txBody>
          <a:bodyPr wrap="none">
            <a:spAutoFit/>
          </a:bodyPr>
          <a:lstStyle/>
          <a:p>
            <a:r>
              <a:rPr lang="en-IN" dirty="0">
                <a:solidFill>
                  <a:srgbClr val="FFC000"/>
                </a:solidFill>
                <a:latin typeface="Bahnschrift SemiBold Condensed" panose="020B0502040204020203" pitchFamily="34" charset="0"/>
                <a:ea typeface="Calibri" panose="020F0502020204030204" pitchFamily="34" charset="0"/>
                <a:cs typeface="Times New Roman" panose="02020603050405020304" pitchFamily="18" charset="0"/>
              </a:rPr>
              <a:t>PHP</a:t>
            </a:r>
            <a:endParaRPr lang="en-IN" dirty="0">
              <a:solidFill>
                <a:srgbClr val="FFC000"/>
              </a:solidFill>
            </a:endParaRPr>
          </a:p>
        </p:txBody>
      </p:sp>
      <p:sp>
        <p:nvSpPr>
          <p:cNvPr id="23" name="Rectangle 22">
            <a:extLst>
              <a:ext uri="{FF2B5EF4-FFF2-40B4-BE49-F238E27FC236}">
                <a16:creationId xmlns:a16="http://schemas.microsoft.com/office/drawing/2014/main" id="{1CE9F946-4A4E-41E4-B96C-0CBFE0648D4B}"/>
              </a:ext>
            </a:extLst>
          </p:cNvPr>
          <p:cNvSpPr/>
          <p:nvPr/>
        </p:nvSpPr>
        <p:spPr>
          <a:xfrm>
            <a:off x="4170955" y="2493613"/>
            <a:ext cx="1151277" cy="369332"/>
          </a:xfrm>
          <a:prstGeom prst="rect">
            <a:avLst/>
          </a:prstGeom>
        </p:spPr>
        <p:txBody>
          <a:bodyPr wrap="none">
            <a:spAutoFit/>
          </a:bodyPr>
          <a:lstStyle/>
          <a:p>
            <a:r>
              <a:rPr lang="en-IN" dirty="0">
                <a:solidFill>
                  <a:srgbClr val="FFC000"/>
                </a:solidFill>
                <a:latin typeface="Bahnschrift SemiBold Condensed" panose="020B0502040204020203" pitchFamily="34" charset="0"/>
                <a:ea typeface="Calibri" panose="020F0502020204030204" pitchFamily="34" charset="0"/>
                <a:cs typeface="Times New Roman" panose="02020603050405020304" pitchFamily="18" charset="0"/>
              </a:rPr>
              <a:t>Environment</a:t>
            </a:r>
            <a:endParaRPr lang="en-IN" dirty="0">
              <a:solidFill>
                <a:srgbClr val="FFC000"/>
              </a:solidFill>
            </a:endParaRPr>
          </a:p>
        </p:txBody>
      </p:sp>
      <p:sp>
        <p:nvSpPr>
          <p:cNvPr id="24" name="Rectangle 23">
            <a:extLst>
              <a:ext uri="{FF2B5EF4-FFF2-40B4-BE49-F238E27FC236}">
                <a16:creationId xmlns:a16="http://schemas.microsoft.com/office/drawing/2014/main" id="{AECA5FA9-13BA-4B98-9061-F0262F99DBDB}"/>
              </a:ext>
            </a:extLst>
          </p:cNvPr>
          <p:cNvSpPr/>
          <p:nvPr/>
        </p:nvSpPr>
        <p:spPr>
          <a:xfrm>
            <a:off x="4450173" y="4709622"/>
            <a:ext cx="484428" cy="369332"/>
          </a:xfrm>
          <a:prstGeom prst="rect">
            <a:avLst/>
          </a:prstGeom>
        </p:spPr>
        <p:txBody>
          <a:bodyPr wrap="none">
            <a:spAutoFit/>
          </a:bodyPr>
          <a:lstStyle/>
          <a:p>
            <a:r>
              <a:rPr lang="en-IN" dirty="0">
                <a:solidFill>
                  <a:srgbClr val="FFC000"/>
                </a:solidFill>
                <a:latin typeface="Bahnschrift SemiBold Condensed" panose="020B0502040204020203" pitchFamily="34" charset="0"/>
                <a:ea typeface="Calibri" panose="020F0502020204030204" pitchFamily="34" charset="0"/>
                <a:cs typeface="Times New Roman" panose="02020603050405020304" pitchFamily="18" charset="0"/>
              </a:rPr>
              <a:t>PHP</a:t>
            </a:r>
            <a:endParaRPr lang="en-IN" dirty="0">
              <a:solidFill>
                <a:srgbClr val="FFC000"/>
              </a:solidFill>
            </a:endParaRPr>
          </a:p>
        </p:txBody>
      </p:sp>
      <p:sp>
        <p:nvSpPr>
          <p:cNvPr id="25" name="Rectangle 24">
            <a:extLst>
              <a:ext uri="{FF2B5EF4-FFF2-40B4-BE49-F238E27FC236}">
                <a16:creationId xmlns:a16="http://schemas.microsoft.com/office/drawing/2014/main" id="{640BC5C2-F403-4F3C-BFA2-4C18A69E7C62}"/>
              </a:ext>
            </a:extLst>
          </p:cNvPr>
          <p:cNvSpPr/>
          <p:nvPr/>
        </p:nvSpPr>
        <p:spPr>
          <a:xfrm>
            <a:off x="4116748" y="4401988"/>
            <a:ext cx="1151277" cy="369332"/>
          </a:xfrm>
          <a:prstGeom prst="rect">
            <a:avLst/>
          </a:prstGeom>
        </p:spPr>
        <p:txBody>
          <a:bodyPr wrap="none">
            <a:spAutoFit/>
          </a:bodyPr>
          <a:lstStyle/>
          <a:p>
            <a:r>
              <a:rPr lang="en-IN" dirty="0">
                <a:solidFill>
                  <a:srgbClr val="FFC000"/>
                </a:solidFill>
                <a:latin typeface="Bahnschrift SemiBold Condensed" panose="020B0502040204020203" pitchFamily="34" charset="0"/>
                <a:ea typeface="Calibri" panose="020F0502020204030204" pitchFamily="34" charset="0"/>
                <a:cs typeface="Times New Roman" panose="02020603050405020304" pitchFamily="18" charset="0"/>
              </a:rPr>
              <a:t>Environment</a:t>
            </a:r>
            <a:endParaRPr lang="en-IN" dirty="0"/>
          </a:p>
        </p:txBody>
      </p:sp>
      <p:sp>
        <p:nvSpPr>
          <p:cNvPr id="27" name="Oval 26">
            <a:extLst>
              <a:ext uri="{FF2B5EF4-FFF2-40B4-BE49-F238E27FC236}">
                <a16:creationId xmlns:a16="http://schemas.microsoft.com/office/drawing/2014/main" id="{649C4D53-29E7-44F7-AEF9-F9557609A004}"/>
              </a:ext>
            </a:extLst>
          </p:cNvPr>
          <p:cNvSpPr/>
          <p:nvPr/>
        </p:nvSpPr>
        <p:spPr>
          <a:xfrm>
            <a:off x="2605562" y="4894288"/>
            <a:ext cx="1800225" cy="1877180"/>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800" kern="1200" dirty="0">
                <a:solidFill>
                  <a:srgbClr val="4472C4"/>
                </a:solidFill>
                <a:effectLst>
                  <a:outerShdw blurRad="38100" dist="25400" dir="5400000" algn="ctr">
                    <a:srgbClr val="6E747A">
                      <a:alpha val="43000"/>
                    </a:srgbClr>
                  </a:outerShdw>
                </a:effectLst>
                <a:ea typeface="Times New Roman" panose="02020603050405020304" pitchFamily="18" charset="0"/>
                <a:cs typeface="Times New Roman" panose="02020603050405020304" pitchFamily="18" charset="0"/>
              </a:rPr>
              <a:t>Machine learning and deep learning</a:t>
            </a:r>
            <a:endParaRPr lang="en-IN" sz="1200" dirty="0">
              <a:effectLst/>
              <a:latin typeface="Times New Roman" panose="02020603050405020304" pitchFamily="18" charset="0"/>
              <a:ea typeface="Times New Roman" panose="02020603050405020304" pitchFamily="18" charset="0"/>
            </a:endParaRPr>
          </a:p>
        </p:txBody>
      </p:sp>
      <p:sp>
        <p:nvSpPr>
          <p:cNvPr id="28" name="Arrow: Curved Left 27">
            <a:extLst>
              <a:ext uri="{FF2B5EF4-FFF2-40B4-BE49-F238E27FC236}">
                <a16:creationId xmlns:a16="http://schemas.microsoft.com/office/drawing/2014/main" id="{DC3D647B-5A4A-4D20-A2A8-A8392ADC9A44}"/>
              </a:ext>
            </a:extLst>
          </p:cNvPr>
          <p:cNvSpPr/>
          <p:nvPr/>
        </p:nvSpPr>
        <p:spPr>
          <a:xfrm rot="12847515" flipH="1">
            <a:off x="4942184" y="4225844"/>
            <a:ext cx="760095" cy="239395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9" name="Rectangle 28">
            <a:extLst>
              <a:ext uri="{FF2B5EF4-FFF2-40B4-BE49-F238E27FC236}">
                <a16:creationId xmlns:a16="http://schemas.microsoft.com/office/drawing/2014/main" id="{269DC504-49F1-418D-B601-E59C71E702CF}"/>
              </a:ext>
            </a:extLst>
          </p:cNvPr>
          <p:cNvSpPr/>
          <p:nvPr/>
        </p:nvSpPr>
        <p:spPr>
          <a:xfrm>
            <a:off x="1068748" y="5074661"/>
            <a:ext cx="6096000" cy="739433"/>
          </a:xfrm>
          <a:prstGeom prst="rect">
            <a:avLst/>
          </a:prstGeom>
        </p:spPr>
        <p:txBody>
          <a:bodyPr>
            <a:spAutoFit/>
          </a:bodyPr>
          <a:lstStyle/>
          <a:p>
            <a:pPr>
              <a:lnSpc>
                <a:spcPct val="107000"/>
              </a:lnSpc>
              <a:spcAft>
                <a:spcPts val="800"/>
              </a:spcAft>
              <a:tabLst>
                <a:tab pos="2148840" algn="l"/>
              </a:tabLst>
            </a:pPr>
            <a:r>
              <a:rPr lang="en-IN" dirty="0">
                <a:latin typeface="Bahnschrift SemiBold Condensed" panose="020B0502040204020203" pitchFamily="34" charset="0"/>
                <a:ea typeface="Calibri" panose="020F0502020204030204" pitchFamily="34" charset="0"/>
                <a:cs typeface="Times New Roman" panose="02020603050405020304" pitchFamily="18" charset="0"/>
              </a:rPr>
              <a:t> 				</a:t>
            </a:r>
            <a:r>
              <a:rPr lang="en-IN" sz="1600" dirty="0">
                <a:solidFill>
                  <a:srgbClr val="FFC000"/>
                </a:solidFill>
                <a:latin typeface="Bahnschrift SemiBold Condensed" panose="020B0502040204020203" pitchFamily="34" charset="0"/>
                <a:ea typeface="Calibri" panose="020F0502020204030204" pitchFamily="34" charset="0"/>
                <a:cs typeface="Times New Roman" panose="02020603050405020304" pitchFamily="18" charset="0"/>
              </a:rPr>
              <a:t>Python Scripts</a:t>
            </a:r>
            <a:endParaRPr lang="en-IN" sz="1600" dirty="0">
              <a:solidFill>
                <a:srgbClr val="FFC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148840" algn="l"/>
              </a:tabLst>
            </a:pPr>
            <a:r>
              <a:rPr lang="en-IN" sz="1600" dirty="0">
                <a:solidFill>
                  <a:srgbClr val="FFC000"/>
                </a:solidFill>
                <a:latin typeface="Bahnschrift SemiBold Condensed" panose="020B0502040204020203" pitchFamily="34" charset="0"/>
                <a:ea typeface="Calibri" panose="020F0502020204030204" pitchFamily="34" charset="0"/>
                <a:cs typeface="Times New Roman" panose="02020603050405020304" pitchFamily="18" charset="0"/>
              </a:rPr>
              <a:t>                                                                                                  	Implementation</a:t>
            </a:r>
            <a:endParaRPr lang="en-IN" sz="1600" dirty="0">
              <a:solidFill>
                <a:srgbClr val="FFC000"/>
              </a:solidFill>
            </a:endParaRPr>
          </a:p>
        </p:txBody>
      </p:sp>
      <p:sp>
        <p:nvSpPr>
          <p:cNvPr id="30" name="Oval 29">
            <a:extLst>
              <a:ext uri="{FF2B5EF4-FFF2-40B4-BE49-F238E27FC236}">
                <a16:creationId xmlns:a16="http://schemas.microsoft.com/office/drawing/2014/main" id="{FC54297A-CE85-41F9-A730-F1FE4A12B5E8}"/>
              </a:ext>
            </a:extLst>
          </p:cNvPr>
          <p:cNvSpPr/>
          <p:nvPr/>
        </p:nvSpPr>
        <p:spPr>
          <a:xfrm>
            <a:off x="6179937" y="4784439"/>
            <a:ext cx="1800225" cy="1912620"/>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800" kern="1200">
                <a:solidFill>
                  <a:srgbClr val="4472C4"/>
                </a:solidFill>
                <a:effectLst>
                  <a:outerShdw blurRad="38100" dist="25400" dir="5400000" algn="ctr">
                    <a:srgbClr val="6E747A">
                      <a:alpha val="43000"/>
                    </a:srgbClr>
                  </a:outerShdw>
                </a:effectLst>
                <a:ea typeface="Times New Roman" panose="02020603050405020304" pitchFamily="18" charset="0"/>
                <a:cs typeface="Times New Roman" panose="02020603050405020304" pitchFamily="18" charset="0"/>
              </a:rPr>
              <a:t>Databases</a:t>
            </a:r>
            <a:endParaRPr lang="en-IN" sz="1200">
              <a:effectLst/>
              <a:latin typeface="Times New Roman" panose="02020603050405020304" pitchFamily="18" charset="0"/>
              <a:ea typeface="Times New Roman" panose="02020603050405020304" pitchFamily="18" charset="0"/>
            </a:endParaRPr>
          </a:p>
          <a:p>
            <a:pPr algn="ctr">
              <a:spcAft>
                <a:spcPts val="0"/>
              </a:spcAft>
            </a:pPr>
            <a:r>
              <a:rPr lang="en-IN" sz="1800" kern="1200">
                <a:solidFill>
                  <a:srgbClr val="4472C4"/>
                </a:solidFill>
                <a:effectLst>
                  <a:outerShdw blurRad="38100" dist="25400" dir="5400000" algn="ctr">
                    <a:srgbClr val="6E747A">
                      <a:alpha val="43000"/>
                    </a:srgbClr>
                  </a:outerShdw>
                </a:effectLst>
                <a:ea typeface="Times New Roman" panose="02020603050405020304" pitchFamily="18" charset="0"/>
                <a:cs typeface="Times New Roman" panose="02020603050405020304" pitchFamily="18" charset="0"/>
              </a:rPr>
              <a:t>1.SQL</a:t>
            </a:r>
            <a:endParaRPr lang="en-IN" sz="1200">
              <a:effectLst/>
              <a:latin typeface="Times New Roman" panose="02020603050405020304" pitchFamily="18" charset="0"/>
              <a:ea typeface="Times New Roman" panose="02020603050405020304" pitchFamily="18" charset="0"/>
            </a:endParaRPr>
          </a:p>
          <a:p>
            <a:pPr algn="ctr">
              <a:spcAft>
                <a:spcPts val="0"/>
              </a:spcAft>
            </a:pPr>
            <a:r>
              <a:rPr lang="en-IN" sz="1800" kern="1200">
                <a:solidFill>
                  <a:srgbClr val="4472C4"/>
                </a:solidFill>
                <a:effectLst>
                  <a:outerShdw blurRad="38100" dist="25400" dir="5400000" algn="ctr">
                    <a:srgbClr val="6E747A">
                      <a:alpha val="43000"/>
                    </a:srgbClr>
                  </a:outerShdw>
                </a:effectLst>
                <a:ea typeface="Times New Roman" panose="02020603050405020304" pitchFamily="18" charset="0"/>
                <a:cs typeface="Times New Roman" panose="02020603050405020304" pitchFamily="18" charset="0"/>
              </a:rPr>
              <a:t>Or</a:t>
            </a:r>
            <a:endParaRPr lang="en-IN" sz="1200">
              <a:effectLst/>
              <a:latin typeface="Times New Roman" panose="02020603050405020304" pitchFamily="18" charset="0"/>
              <a:ea typeface="Times New Roman" panose="02020603050405020304" pitchFamily="18" charset="0"/>
            </a:endParaRPr>
          </a:p>
          <a:p>
            <a:pPr algn="ctr">
              <a:spcAft>
                <a:spcPts val="0"/>
              </a:spcAft>
            </a:pPr>
            <a:r>
              <a:rPr lang="en-IN" sz="1800" kern="1200">
                <a:solidFill>
                  <a:srgbClr val="4472C4"/>
                </a:solidFill>
                <a:effectLst>
                  <a:outerShdw blurRad="38100" dist="25400" dir="5400000" algn="ctr">
                    <a:srgbClr val="6E747A">
                      <a:alpha val="43000"/>
                    </a:srgbClr>
                  </a:outerShdw>
                </a:effectLst>
                <a:ea typeface="Times New Roman" panose="02020603050405020304" pitchFamily="18" charset="0"/>
                <a:cs typeface="Times New Roman" panose="02020603050405020304" pitchFamily="18" charset="0"/>
              </a:rPr>
              <a:t>2.No sql </a:t>
            </a:r>
            <a:endParaRPr lang="en-IN" sz="1200">
              <a:effectLst/>
              <a:latin typeface="Times New Roman" panose="02020603050405020304" pitchFamily="18" charset="0"/>
              <a:ea typeface="Times New Roman" panose="02020603050405020304" pitchFamily="18" charset="0"/>
            </a:endParaRPr>
          </a:p>
        </p:txBody>
      </p:sp>
      <p:sp>
        <p:nvSpPr>
          <p:cNvPr id="32" name="Arrow: Curved Left 31">
            <a:extLst>
              <a:ext uri="{FF2B5EF4-FFF2-40B4-BE49-F238E27FC236}">
                <a16:creationId xmlns:a16="http://schemas.microsoft.com/office/drawing/2014/main" id="{ADC7F190-B60C-4AC5-BF7F-483E4422D065}"/>
              </a:ext>
            </a:extLst>
          </p:cNvPr>
          <p:cNvSpPr/>
          <p:nvPr/>
        </p:nvSpPr>
        <p:spPr>
          <a:xfrm rot="9863021" flipH="1" flipV="1">
            <a:off x="7459905" y="3791305"/>
            <a:ext cx="494665" cy="133438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3" name="Oval 32">
            <a:extLst>
              <a:ext uri="{FF2B5EF4-FFF2-40B4-BE49-F238E27FC236}">
                <a16:creationId xmlns:a16="http://schemas.microsoft.com/office/drawing/2014/main" id="{1FCF2B6E-EC89-4628-A6E9-4FE7F9574438}"/>
              </a:ext>
            </a:extLst>
          </p:cNvPr>
          <p:cNvSpPr/>
          <p:nvPr/>
        </p:nvSpPr>
        <p:spPr>
          <a:xfrm>
            <a:off x="7677645" y="1564006"/>
            <a:ext cx="1397000" cy="11017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800" kern="1200">
                <a:solidFill>
                  <a:srgbClr val="4472C4"/>
                </a:solidFill>
                <a:effectLst>
                  <a:outerShdw blurRad="38100" dist="25400" dir="5400000" algn="ctr">
                    <a:srgbClr val="6E747A">
                      <a:alpha val="43000"/>
                    </a:srgbClr>
                  </a:outerShdw>
                </a:effectLst>
                <a:ea typeface="Times New Roman" panose="02020603050405020304" pitchFamily="18" charset="0"/>
                <a:cs typeface="Times New Roman" panose="02020603050405020304" pitchFamily="18" charset="0"/>
              </a:rPr>
              <a:t>Rest API </a:t>
            </a:r>
            <a:endParaRPr lang="en-IN" sz="1200">
              <a:effectLst/>
              <a:latin typeface="Times New Roman" panose="02020603050405020304" pitchFamily="18" charset="0"/>
              <a:ea typeface="Times New Roman" panose="02020603050405020304" pitchFamily="18" charset="0"/>
            </a:endParaRPr>
          </a:p>
        </p:txBody>
      </p:sp>
      <p:sp>
        <p:nvSpPr>
          <p:cNvPr id="34" name="Arrow: Curved Left 33">
            <a:extLst>
              <a:ext uri="{FF2B5EF4-FFF2-40B4-BE49-F238E27FC236}">
                <a16:creationId xmlns:a16="http://schemas.microsoft.com/office/drawing/2014/main" id="{8F01A5E0-EC8C-4270-9B02-7535884C195D}"/>
              </a:ext>
            </a:extLst>
          </p:cNvPr>
          <p:cNvSpPr/>
          <p:nvPr/>
        </p:nvSpPr>
        <p:spPr>
          <a:xfrm rot="3070405" flipH="1">
            <a:off x="6405231" y="1061915"/>
            <a:ext cx="620395" cy="241236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5" name="Rectangle 34">
            <a:extLst>
              <a:ext uri="{FF2B5EF4-FFF2-40B4-BE49-F238E27FC236}">
                <a16:creationId xmlns:a16="http://schemas.microsoft.com/office/drawing/2014/main" id="{A19D3926-8911-4E45-8561-06A41D1E29A6}"/>
              </a:ext>
            </a:extLst>
          </p:cNvPr>
          <p:cNvSpPr/>
          <p:nvPr/>
        </p:nvSpPr>
        <p:spPr>
          <a:xfrm>
            <a:off x="3889943" y="1895366"/>
            <a:ext cx="3382657" cy="372731"/>
          </a:xfrm>
          <a:prstGeom prst="rect">
            <a:avLst/>
          </a:prstGeom>
        </p:spPr>
        <p:txBody>
          <a:bodyPr wrap="none">
            <a:spAutoFit/>
          </a:bodyPr>
          <a:lstStyle/>
          <a:p>
            <a:pPr marL="2286000" indent="457200">
              <a:lnSpc>
                <a:spcPct val="107000"/>
              </a:lnSpc>
              <a:spcAft>
                <a:spcPts val="800"/>
              </a:spcAft>
            </a:pPr>
            <a:r>
              <a:rPr lang="en-IN" dirty="0">
                <a:solidFill>
                  <a:srgbClr val="FFC000"/>
                </a:solidFill>
                <a:latin typeface="Bahnschrift SemiBold Condensed" panose="020B0502040204020203" pitchFamily="34" charset="0"/>
                <a:ea typeface="Calibri" panose="020F0502020204030204" pitchFamily="34" charset="0"/>
                <a:cs typeface="Times New Roman" panose="02020603050405020304" pitchFamily="18" charset="0"/>
              </a:rPr>
              <a:t>CRUD</a:t>
            </a:r>
            <a:r>
              <a:rPr lang="en-IN" dirty="0">
                <a:latin typeface="Bahnschrift SemiBold Condensed" panose="020B0502040204020203" pitchFamily="34"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Rectangle 35">
            <a:extLst>
              <a:ext uri="{FF2B5EF4-FFF2-40B4-BE49-F238E27FC236}">
                <a16:creationId xmlns:a16="http://schemas.microsoft.com/office/drawing/2014/main" id="{CFAFDC91-B9CE-41AF-B19E-40EDEC8694F5}"/>
              </a:ext>
            </a:extLst>
          </p:cNvPr>
          <p:cNvSpPr/>
          <p:nvPr/>
        </p:nvSpPr>
        <p:spPr>
          <a:xfrm>
            <a:off x="6442552" y="2284391"/>
            <a:ext cx="1112805" cy="369332"/>
          </a:xfrm>
          <a:prstGeom prst="rect">
            <a:avLst/>
          </a:prstGeom>
        </p:spPr>
        <p:txBody>
          <a:bodyPr wrap="none">
            <a:spAutoFit/>
          </a:bodyPr>
          <a:lstStyle/>
          <a:p>
            <a:r>
              <a:rPr lang="en-IN" dirty="0">
                <a:solidFill>
                  <a:srgbClr val="FFC000"/>
                </a:solidFill>
                <a:latin typeface="Bahnschrift SemiBold Condensed" panose="020B0502040204020203" pitchFamily="34" charset="0"/>
                <a:ea typeface="Calibri" panose="020F0502020204030204" pitchFamily="34" charset="0"/>
                <a:cs typeface="Times New Roman" panose="02020603050405020304" pitchFamily="18" charset="0"/>
              </a:rPr>
              <a:t>OPERATIONS</a:t>
            </a:r>
            <a:endParaRPr lang="en-IN" dirty="0">
              <a:solidFill>
                <a:srgbClr val="FFC000"/>
              </a:solidFill>
            </a:endParaRPr>
          </a:p>
        </p:txBody>
      </p:sp>
    </p:spTree>
    <p:extLst>
      <p:ext uri="{BB962C8B-B14F-4D97-AF65-F5344CB8AC3E}">
        <p14:creationId xmlns:p14="http://schemas.microsoft.com/office/powerpoint/2010/main" val="2241725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27CD-77B5-4184-B46F-0236466B82C2}"/>
              </a:ext>
            </a:extLst>
          </p:cNvPr>
          <p:cNvSpPr>
            <a:spLocks noGrp="1"/>
          </p:cNvSpPr>
          <p:nvPr>
            <p:ph type="title"/>
          </p:nvPr>
        </p:nvSpPr>
        <p:spPr/>
        <p:txBody>
          <a:bodyPr/>
          <a:lstStyle/>
          <a:p>
            <a:r>
              <a:rPr lang="en-IN" b="1" dirty="0">
                <a:solidFill>
                  <a:srgbClr val="FFC000"/>
                </a:solidFill>
              </a:rPr>
              <a:t>Conclusion</a:t>
            </a:r>
          </a:p>
        </p:txBody>
      </p:sp>
      <p:sp>
        <p:nvSpPr>
          <p:cNvPr id="3" name="Content Placeholder 2">
            <a:extLst>
              <a:ext uri="{FF2B5EF4-FFF2-40B4-BE49-F238E27FC236}">
                <a16:creationId xmlns:a16="http://schemas.microsoft.com/office/drawing/2014/main" id="{B45BF20F-0D13-41B7-8BB4-24A47291F89F}"/>
              </a:ext>
            </a:extLst>
          </p:cNvPr>
          <p:cNvSpPr>
            <a:spLocks noGrp="1"/>
          </p:cNvSpPr>
          <p:nvPr>
            <p:ph idx="1"/>
          </p:nvPr>
        </p:nvSpPr>
        <p:spPr/>
        <p:txBody>
          <a:bodyPr/>
          <a:lstStyle/>
          <a:p>
            <a:r>
              <a:rPr lang="en-IN" dirty="0"/>
              <a:t>Our principle remains “Prevention is better than cure! “  .  Predicting the health condition and getting the treatment done at the right time will save a great deal of energy , patience, money and most importantly life .  </a:t>
            </a:r>
          </a:p>
          <a:p>
            <a:endParaRPr lang="en-IN" dirty="0"/>
          </a:p>
          <a:p>
            <a:endParaRPr lang="en-IN" dirty="0"/>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84170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EA5D-5533-45A7-A4A1-EC614D60FFBD}"/>
              </a:ext>
            </a:extLst>
          </p:cNvPr>
          <p:cNvSpPr>
            <a:spLocks noGrp="1"/>
          </p:cNvSpPr>
          <p:nvPr>
            <p:ph type="title"/>
          </p:nvPr>
        </p:nvSpPr>
        <p:spPr/>
        <p:txBody>
          <a:bodyPr/>
          <a:lstStyle/>
          <a:p>
            <a:r>
              <a:rPr lang="en-IN" dirty="0">
                <a:solidFill>
                  <a:srgbClr val="FFC000"/>
                </a:solidFill>
              </a:rPr>
              <a:t>Domain</a:t>
            </a:r>
          </a:p>
        </p:txBody>
      </p:sp>
      <p:sp>
        <p:nvSpPr>
          <p:cNvPr id="3" name="Content Placeholder 2">
            <a:extLst>
              <a:ext uri="{FF2B5EF4-FFF2-40B4-BE49-F238E27FC236}">
                <a16:creationId xmlns:a16="http://schemas.microsoft.com/office/drawing/2014/main" id="{4963CC90-898E-49C0-A862-84EE3C1577A2}"/>
              </a:ext>
            </a:extLst>
          </p:cNvPr>
          <p:cNvSpPr>
            <a:spLocks noGrp="1"/>
          </p:cNvSpPr>
          <p:nvPr>
            <p:ph idx="1"/>
          </p:nvPr>
        </p:nvSpPr>
        <p:spPr/>
        <p:txBody>
          <a:bodyPr/>
          <a:lstStyle/>
          <a:p>
            <a:r>
              <a:rPr lang="en-IN" dirty="0"/>
              <a:t>The main domain of our project are the </a:t>
            </a:r>
          </a:p>
          <a:p>
            <a:pPr>
              <a:buFont typeface="Wingdings" panose="05000000000000000000" pitchFamily="2" charset="2"/>
              <a:buChar char="Ø"/>
            </a:pPr>
            <a:r>
              <a:rPr lang="en-IN" dirty="0"/>
              <a:t>Framework</a:t>
            </a:r>
          </a:p>
          <a:p>
            <a:pPr>
              <a:buFont typeface="Wingdings" panose="05000000000000000000" pitchFamily="2" charset="2"/>
              <a:buChar char="Ø"/>
            </a:pPr>
            <a:r>
              <a:rPr lang="en-IN" dirty="0"/>
              <a:t> REST API</a:t>
            </a:r>
          </a:p>
          <a:p>
            <a:pPr>
              <a:buFont typeface="Wingdings" panose="05000000000000000000" pitchFamily="2" charset="2"/>
              <a:buChar char="Ø"/>
            </a:pPr>
            <a:r>
              <a:rPr lang="en-IN" dirty="0"/>
              <a:t> GUI (android,HTML5 ,CSS etc) </a:t>
            </a:r>
          </a:p>
          <a:p>
            <a:pPr>
              <a:buFont typeface="Wingdings" panose="05000000000000000000" pitchFamily="2" charset="2"/>
              <a:buChar char="Ø"/>
            </a:pPr>
            <a:r>
              <a:rPr lang="en-IN" dirty="0"/>
              <a:t>Machine learning</a:t>
            </a:r>
          </a:p>
          <a:p>
            <a:pPr>
              <a:buFont typeface="Wingdings" panose="05000000000000000000" pitchFamily="2" charset="2"/>
              <a:buChar char="Ø"/>
            </a:pPr>
            <a:r>
              <a:rPr lang="en-IN" dirty="0"/>
              <a:t> Deep learning</a:t>
            </a:r>
          </a:p>
          <a:p>
            <a:pPr>
              <a:buFont typeface="Wingdings" panose="05000000000000000000" pitchFamily="2" charset="2"/>
              <a:buChar char="Ø"/>
            </a:pPr>
            <a:r>
              <a:rPr lang="en-IN" dirty="0"/>
              <a:t> Data Analytics</a:t>
            </a:r>
          </a:p>
        </p:txBody>
      </p:sp>
    </p:spTree>
    <p:extLst>
      <p:ext uri="{BB962C8B-B14F-4D97-AF65-F5344CB8AC3E}">
        <p14:creationId xmlns:p14="http://schemas.microsoft.com/office/powerpoint/2010/main" val="4244579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7F4E-F485-41A4-BBCD-701E64477E7C}"/>
              </a:ext>
            </a:extLst>
          </p:cNvPr>
          <p:cNvSpPr>
            <a:spLocks noGrp="1"/>
          </p:cNvSpPr>
          <p:nvPr>
            <p:ph type="title"/>
          </p:nvPr>
        </p:nvSpPr>
        <p:spPr/>
        <p:txBody>
          <a:bodyPr/>
          <a:lstStyle/>
          <a:p>
            <a:r>
              <a:rPr lang="en-IN" dirty="0" err="1">
                <a:solidFill>
                  <a:srgbClr val="FFC000"/>
                </a:solidFill>
              </a:rPr>
              <a:t>KEywords</a:t>
            </a:r>
            <a:endParaRPr lang="en-IN" dirty="0">
              <a:solidFill>
                <a:srgbClr val="FFC000"/>
              </a:solidFill>
            </a:endParaRPr>
          </a:p>
        </p:txBody>
      </p:sp>
      <p:sp>
        <p:nvSpPr>
          <p:cNvPr id="3" name="Content Placeholder 2">
            <a:extLst>
              <a:ext uri="{FF2B5EF4-FFF2-40B4-BE49-F238E27FC236}">
                <a16:creationId xmlns:a16="http://schemas.microsoft.com/office/drawing/2014/main" id="{6CC08510-A005-4849-8280-6AD837796974}"/>
              </a:ext>
            </a:extLst>
          </p:cNvPr>
          <p:cNvSpPr>
            <a:spLocks noGrp="1"/>
          </p:cNvSpPr>
          <p:nvPr>
            <p:ph idx="1"/>
          </p:nvPr>
        </p:nvSpPr>
        <p:spPr>
          <a:xfrm>
            <a:off x="1024128" y="1868557"/>
            <a:ext cx="9720073" cy="4440803"/>
          </a:xfrm>
        </p:spPr>
        <p:txBody>
          <a:bodyPr>
            <a:normAutofit lnSpcReduction="10000"/>
          </a:bodyPr>
          <a:lstStyle/>
          <a:p>
            <a:pPr>
              <a:buFont typeface="Wingdings" panose="05000000000000000000" pitchFamily="2" charset="2"/>
              <a:buChar char="Ø"/>
            </a:pPr>
            <a:r>
              <a:rPr lang="en-IN" dirty="0"/>
              <a:t>A </a:t>
            </a:r>
            <a:r>
              <a:rPr lang="en-IN" u="sng" dirty="0"/>
              <a:t>software</a:t>
            </a:r>
            <a:r>
              <a:rPr lang="en-IN" dirty="0"/>
              <a:t> </a:t>
            </a:r>
            <a:r>
              <a:rPr lang="en-IN" u="sng" dirty="0"/>
              <a:t>framework</a:t>
            </a:r>
            <a:r>
              <a:rPr lang="en-IN" dirty="0"/>
              <a:t> :</a:t>
            </a:r>
          </a:p>
          <a:p>
            <a:pPr marL="0" indent="0">
              <a:buNone/>
            </a:pPr>
            <a:r>
              <a:rPr lang="en-IN" dirty="0"/>
              <a:t>                It  provides a standard way to build and deploy applications. A software framework is a universal, reusable software environment that provides particular functionality as part of a larger software platform to facilitate development of software applications, products and solutions.</a:t>
            </a:r>
          </a:p>
          <a:p>
            <a:pPr marL="0" indent="0">
              <a:buNone/>
            </a:pPr>
            <a:endParaRPr lang="en-IN" dirty="0"/>
          </a:p>
          <a:p>
            <a:pPr>
              <a:buFont typeface="Wingdings" panose="05000000000000000000" pitchFamily="2" charset="2"/>
              <a:buChar char="Ø"/>
            </a:pPr>
            <a:r>
              <a:rPr lang="en-IN" u="sng" dirty="0"/>
              <a:t>REST API</a:t>
            </a:r>
            <a:r>
              <a:rPr lang="en-IN" dirty="0"/>
              <a:t>: (Representation state transfer Application Interface) </a:t>
            </a:r>
          </a:p>
          <a:p>
            <a:pPr marL="0" indent="0">
              <a:buNone/>
            </a:pPr>
            <a:r>
              <a:rPr lang="en-IN" dirty="0"/>
              <a:t>                 An API is an  application programming interface. It is a set of rules that allow programs to talk to each other. The developer creates the API on the server and allows the client to talk to it. REST determines how the API looks like. It is a set of rules that developers follow when they create their API. One of these rules states that you should be able to get a piece of data (called a resource) when you link to a specific URL. </a:t>
            </a:r>
          </a:p>
          <a:p>
            <a:pPr marL="0" indent="0">
              <a:buNone/>
            </a:pPr>
            <a:endParaRPr lang="en-IN" dirty="0"/>
          </a:p>
        </p:txBody>
      </p:sp>
    </p:spTree>
    <p:extLst>
      <p:ext uri="{BB962C8B-B14F-4D97-AF65-F5344CB8AC3E}">
        <p14:creationId xmlns:p14="http://schemas.microsoft.com/office/powerpoint/2010/main" val="714344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C2B2D-F1A7-42A6-9F6F-050E62EE3A5F}"/>
              </a:ext>
            </a:extLst>
          </p:cNvPr>
          <p:cNvSpPr/>
          <p:nvPr/>
        </p:nvSpPr>
        <p:spPr>
          <a:xfrm>
            <a:off x="662609" y="477078"/>
            <a:ext cx="10310191" cy="6740307"/>
          </a:xfrm>
          <a:prstGeom prst="rect">
            <a:avLst/>
          </a:prstGeom>
        </p:spPr>
        <p:txBody>
          <a:bodyPr wrap="square">
            <a:spAutoFit/>
          </a:bodyPr>
          <a:lstStyle/>
          <a:p>
            <a:pPr marL="285750" indent="-285750">
              <a:buFont typeface="Wingdings" panose="05000000000000000000" pitchFamily="2" charset="2"/>
              <a:buChar char="Ø"/>
            </a:pPr>
            <a:r>
              <a:rPr lang="en-IN" sz="2400" u="sng" dirty="0"/>
              <a:t>GUI :</a:t>
            </a:r>
          </a:p>
          <a:p>
            <a:r>
              <a:rPr lang="en-IN" sz="2400" dirty="0"/>
              <a:t>              To make a responsive user interface we will make use of the html5 and css3 as a part of the front end .It is also possible to make the app using the android application for the same. </a:t>
            </a:r>
          </a:p>
          <a:p>
            <a:endParaRPr lang="en-IN" sz="2400" dirty="0"/>
          </a:p>
          <a:p>
            <a:pPr marL="342900" indent="-342900">
              <a:buFont typeface="Wingdings" panose="05000000000000000000" pitchFamily="2" charset="2"/>
              <a:buChar char="Ø"/>
            </a:pPr>
            <a:r>
              <a:rPr lang="en-IN" sz="2400" u="sng" dirty="0"/>
              <a:t>Machine learning</a:t>
            </a:r>
            <a:r>
              <a:rPr lang="en-IN" sz="2400" dirty="0"/>
              <a:t> and </a:t>
            </a:r>
            <a:r>
              <a:rPr lang="en-IN" sz="2400" u="sng" dirty="0"/>
              <a:t>Deep Learning</a:t>
            </a:r>
          </a:p>
          <a:p>
            <a:r>
              <a:rPr lang="en-IN" sz="2400" dirty="0"/>
              <a:t>               It is an application of artificial intelligence (AI) that provides systems the ability to automatically learn and improve from experience without being explicitly programmed.</a:t>
            </a:r>
          </a:p>
          <a:p>
            <a:r>
              <a:rPr lang="en-IN" sz="2400" dirty="0"/>
              <a:t>                    Deep learning will come in to picture for generating the particular health related graph for that person based on its prerequisite data store in the database.</a:t>
            </a:r>
          </a:p>
          <a:p>
            <a:endParaRPr lang="en-IN" sz="2400" dirty="0"/>
          </a:p>
          <a:p>
            <a:pPr marL="342900" indent="-342900">
              <a:buFont typeface="Wingdings" panose="05000000000000000000" pitchFamily="2" charset="2"/>
              <a:buChar char="Ø"/>
            </a:pPr>
            <a:r>
              <a:rPr lang="en-IN" sz="2400" u="sng" dirty="0"/>
              <a:t>Data analytics (DA) </a:t>
            </a:r>
          </a:p>
          <a:p>
            <a:r>
              <a:rPr lang="en-IN" sz="2400" dirty="0"/>
              <a:t>                It is the process of examining data sets in order to draw conclusions about the information they contain, increasingly with the aid of specialized systems and software.</a:t>
            </a:r>
          </a:p>
          <a:p>
            <a:endParaRPr lang="en-IN" sz="2400" dirty="0"/>
          </a:p>
        </p:txBody>
      </p:sp>
    </p:spTree>
    <p:extLst>
      <p:ext uri="{BB962C8B-B14F-4D97-AF65-F5344CB8AC3E}">
        <p14:creationId xmlns:p14="http://schemas.microsoft.com/office/powerpoint/2010/main" val="321051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FAF1-B93E-4950-AB80-DE7DFD6F3A23}"/>
              </a:ext>
            </a:extLst>
          </p:cNvPr>
          <p:cNvSpPr>
            <a:spLocks noGrp="1"/>
          </p:cNvSpPr>
          <p:nvPr>
            <p:ph type="title"/>
          </p:nvPr>
        </p:nvSpPr>
        <p:spPr/>
        <p:txBody>
          <a:bodyPr/>
          <a:lstStyle/>
          <a:p>
            <a:r>
              <a:rPr lang="en-IN" dirty="0">
                <a:solidFill>
                  <a:srgbClr val="FFC000"/>
                </a:solidFill>
              </a:rPr>
              <a:t>Introduction</a:t>
            </a:r>
          </a:p>
        </p:txBody>
      </p:sp>
      <p:sp>
        <p:nvSpPr>
          <p:cNvPr id="3" name="Content Placeholder 2">
            <a:extLst>
              <a:ext uri="{FF2B5EF4-FFF2-40B4-BE49-F238E27FC236}">
                <a16:creationId xmlns:a16="http://schemas.microsoft.com/office/drawing/2014/main" id="{861604C8-C2EB-4AAE-B702-970CF692E8D6}"/>
              </a:ext>
            </a:extLst>
          </p:cNvPr>
          <p:cNvSpPr>
            <a:spLocks noGrp="1"/>
          </p:cNvSpPr>
          <p:nvPr>
            <p:ph idx="1"/>
          </p:nvPr>
        </p:nvSpPr>
        <p:spPr>
          <a:xfrm>
            <a:off x="702365" y="1789043"/>
            <a:ext cx="10465507" cy="4784035"/>
          </a:xfrm>
        </p:spPr>
        <p:txBody>
          <a:bodyPr>
            <a:normAutofit fontScale="25000" lnSpcReduction="20000"/>
          </a:bodyPr>
          <a:lstStyle/>
          <a:p>
            <a:endParaRPr lang="en-IN" sz="5000" dirty="0"/>
          </a:p>
          <a:p>
            <a:endParaRPr lang="en-IN" sz="5000" dirty="0"/>
          </a:p>
          <a:p>
            <a:r>
              <a:rPr lang="en-IN" sz="8000" dirty="0"/>
              <a:t>Problems faced:</a:t>
            </a:r>
          </a:p>
          <a:p>
            <a:r>
              <a:rPr lang="en-IN" sz="8000" dirty="0"/>
              <a:t>In the growing fast pace of life, people often neglect their healthcare. Why wait until you get admitted to the hospital? </a:t>
            </a:r>
          </a:p>
          <a:p>
            <a:pPr>
              <a:buFont typeface="Arial" panose="020B0604020202020204" pitchFamily="34" charset="0"/>
              <a:buChar char="•"/>
            </a:pPr>
            <a:r>
              <a:rPr lang="en-IN" sz="8000" dirty="0"/>
              <a:t> Reasons for neglection might include the lack of time invested , being casual or ignorant of the symptoms, confusion related to proper diagnosis or hesitant to share personal and private problems.</a:t>
            </a:r>
          </a:p>
          <a:p>
            <a:pPr>
              <a:buFont typeface="Arial" panose="020B0604020202020204" pitchFamily="34" charset="0"/>
              <a:buChar char="•"/>
            </a:pPr>
            <a:r>
              <a:rPr lang="en-IN" sz="8000" dirty="0"/>
              <a:t> Incorrect advice from the wrong sources can worsen the situation for the person</a:t>
            </a:r>
          </a:p>
          <a:p>
            <a:pPr>
              <a:buFont typeface="Arial" panose="020B0604020202020204" pitchFamily="34" charset="0"/>
              <a:buChar char="•"/>
            </a:pPr>
            <a:r>
              <a:rPr lang="en-IN" sz="8000" dirty="0"/>
              <a:t> An Individual might have a serious chronic condition he is unaware of but he simply deals with it as thought it is an acute or a minor cure then it will further deteriorate his health </a:t>
            </a:r>
          </a:p>
          <a:p>
            <a:pPr marL="0" indent="0">
              <a:buNone/>
            </a:pPr>
            <a:r>
              <a:rPr lang="en-IN" sz="8000" dirty="0"/>
              <a:t>       </a:t>
            </a:r>
            <a:r>
              <a:rPr lang="en-IN" sz="8000" dirty="0" err="1"/>
              <a:t>eg</a:t>
            </a:r>
            <a:r>
              <a:rPr lang="en-IN" sz="8000" dirty="0"/>
              <a:t> : A person is often having a cold. He will come to a conclusion that its just a viral fever. But what if he has Sinus?  Wouldn’t it be great if the condition could be known earlier?</a:t>
            </a:r>
          </a:p>
          <a:p>
            <a:pPr marL="0" indent="0">
              <a:buNone/>
            </a:pPr>
            <a:r>
              <a:rPr lang="en-IN" sz="8000" dirty="0"/>
              <a:t>   </a:t>
            </a:r>
          </a:p>
          <a:p>
            <a:pPr marL="0" indent="0">
              <a:buNone/>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79759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992486-A95D-498E-BA35-875D790030F7}"/>
              </a:ext>
            </a:extLst>
          </p:cNvPr>
          <p:cNvSpPr txBox="1"/>
          <p:nvPr/>
        </p:nvSpPr>
        <p:spPr>
          <a:xfrm>
            <a:off x="1444487" y="861391"/>
            <a:ext cx="9316278" cy="4985980"/>
          </a:xfrm>
          <a:prstGeom prst="rect">
            <a:avLst/>
          </a:prstGeom>
          <a:noFill/>
        </p:spPr>
        <p:txBody>
          <a:bodyPr wrap="square" rtlCol="0">
            <a:spAutoFit/>
          </a:bodyPr>
          <a:lstStyle/>
          <a:p>
            <a:pPr marL="285750" indent="-285750">
              <a:buFont typeface="Wingdings" panose="05000000000000000000" pitchFamily="2" charset="2"/>
              <a:buChar char="v"/>
            </a:pPr>
            <a:r>
              <a:rPr lang="en-IN" sz="2000" dirty="0"/>
              <a:t>Our project will overcome the problems faced and come up with a software platform that is a boon for every individual who wants to lead a healthy lifestyle.</a:t>
            </a:r>
          </a:p>
          <a:p>
            <a:endParaRPr lang="en-IN" sz="2000" dirty="0"/>
          </a:p>
          <a:p>
            <a:endParaRPr lang="en-IN" sz="2000" dirty="0"/>
          </a:p>
          <a:p>
            <a:pPr marL="285750" indent="-285750">
              <a:buFont typeface="Arial" panose="020B0604020202020204" pitchFamily="34" charset="0"/>
              <a:buChar char="•"/>
            </a:pPr>
            <a:r>
              <a:rPr lang="en-IN" sz="2000" dirty="0"/>
              <a:t>All a person has to do is fill in his details and past patient record and symptoms if any.</a:t>
            </a:r>
          </a:p>
          <a:p>
            <a:r>
              <a:rPr lang="en-IN" sz="2000" dirty="0"/>
              <a:t>Through the various technologies  we are using , “The Project” will predict for any minor or major health conditions that could be possible so that you can accordingly go for a health check up at just the right time before health could worsen.</a:t>
            </a:r>
          </a:p>
          <a:p>
            <a:endParaRPr lang="en-IN" sz="2000" dirty="0"/>
          </a:p>
          <a:p>
            <a:pPr marL="285750" indent="-285750">
              <a:buFont typeface="Arial" panose="020B0604020202020204" pitchFamily="34" charset="0"/>
              <a:buChar char="•"/>
            </a:pPr>
            <a:r>
              <a:rPr lang="en-IN" sz="2000" dirty="0"/>
              <a:t>According to your weight, height, age we will predict what should be your suitable eating habits ,  possible health conditions due to aging.</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We give transparent clarity to the individual regarding to his health.</a:t>
            </a:r>
          </a:p>
          <a:p>
            <a:pPr marL="285750" indent="-285750">
              <a:buFont typeface="Arial" panose="020B0604020202020204" pitchFamily="34" charset="0"/>
              <a:buChar char="•"/>
            </a:pPr>
            <a:r>
              <a:rPr lang="en-IN" sz="2000" dirty="0"/>
              <a:t>Through data  analysis , we will provide optimum insights  based of individual groups (females, males, elderly)  </a:t>
            </a:r>
            <a:endParaRPr lang="en-IN" dirty="0"/>
          </a:p>
          <a:p>
            <a:endParaRPr lang="en-IN" dirty="0"/>
          </a:p>
        </p:txBody>
      </p:sp>
    </p:spTree>
    <p:extLst>
      <p:ext uri="{BB962C8B-B14F-4D97-AF65-F5344CB8AC3E}">
        <p14:creationId xmlns:p14="http://schemas.microsoft.com/office/powerpoint/2010/main" val="3151784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5DA7-32A9-47B6-97F4-5A012462E6A4}"/>
              </a:ext>
            </a:extLst>
          </p:cNvPr>
          <p:cNvSpPr>
            <a:spLocks noGrp="1"/>
          </p:cNvSpPr>
          <p:nvPr>
            <p:ph type="title"/>
          </p:nvPr>
        </p:nvSpPr>
        <p:spPr>
          <a:xfrm>
            <a:off x="1024128" y="499872"/>
            <a:ext cx="9720072" cy="1499616"/>
          </a:xfrm>
        </p:spPr>
        <p:txBody>
          <a:bodyPr/>
          <a:lstStyle/>
          <a:p>
            <a:r>
              <a:rPr lang="en-IN" dirty="0">
                <a:solidFill>
                  <a:srgbClr val="FFC000"/>
                </a:solidFill>
              </a:rPr>
              <a:t>Literature Survey</a:t>
            </a:r>
          </a:p>
        </p:txBody>
      </p:sp>
      <p:sp>
        <p:nvSpPr>
          <p:cNvPr id="3" name="Content Placeholder 2">
            <a:extLst>
              <a:ext uri="{FF2B5EF4-FFF2-40B4-BE49-F238E27FC236}">
                <a16:creationId xmlns:a16="http://schemas.microsoft.com/office/drawing/2014/main" id="{06DC80DF-3147-4916-B8D3-A1C9BAB37F81}"/>
              </a:ext>
            </a:extLst>
          </p:cNvPr>
          <p:cNvSpPr>
            <a:spLocks noGrp="1"/>
          </p:cNvSpPr>
          <p:nvPr>
            <p:ph idx="1"/>
          </p:nvPr>
        </p:nvSpPr>
        <p:spPr>
          <a:xfrm>
            <a:off x="1024128" y="1749287"/>
            <a:ext cx="9720073" cy="4810539"/>
          </a:xfrm>
        </p:spPr>
        <p:txBody>
          <a:bodyPr>
            <a:normAutofit/>
          </a:bodyPr>
          <a:lstStyle/>
          <a:p>
            <a:endParaRPr lang="en-IN" sz="2400" u="sng" dirty="0"/>
          </a:p>
          <a:p>
            <a:r>
              <a:rPr lang="en-IN" sz="2400" b="1" u="sng" dirty="0"/>
              <a:t>Paper 1: Predictive analytics in health care using machine learning tools and techniques  (</a:t>
            </a:r>
            <a:r>
              <a:rPr lang="en-IN" sz="2400" dirty="0"/>
              <a:t>DOI: 10.1109/ICCONS.2017.8250771</a:t>
            </a:r>
            <a:r>
              <a:rPr lang="en-IN" sz="2400" b="1" u="sng" dirty="0"/>
              <a:t>)</a:t>
            </a:r>
          </a:p>
          <a:p>
            <a:r>
              <a:rPr lang="en-IN" sz="2400" dirty="0"/>
              <a:t>● When we have a huge data set on which we would like to perform predictive analysis or pattern recognition, machine learning is the way to go . This paper depicts the study on various prediction techniques and tools for Machine Learning in practice. </a:t>
            </a:r>
          </a:p>
          <a:p>
            <a:r>
              <a:rPr lang="en-IN" sz="2400" dirty="0"/>
              <a:t>● In our project we will take various health data sets and analyse it. And predict the disease of the patient according to the symptoms. </a:t>
            </a:r>
          </a:p>
        </p:txBody>
      </p:sp>
    </p:spTree>
    <p:extLst>
      <p:ext uri="{BB962C8B-B14F-4D97-AF65-F5344CB8AC3E}">
        <p14:creationId xmlns:p14="http://schemas.microsoft.com/office/powerpoint/2010/main" val="61470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6BFD19-2506-4C0A-BEE5-FABC6FE3B26C}"/>
              </a:ext>
            </a:extLst>
          </p:cNvPr>
          <p:cNvSpPr/>
          <p:nvPr/>
        </p:nvSpPr>
        <p:spPr>
          <a:xfrm>
            <a:off x="556591" y="848140"/>
            <a:ext cx="9859618" cy="5201424"/>
          </a:xfrm>
          <a:prstGeom prst="rect">
            <a:avLst/>
          </a:prstGeom>
        </p:spPr>
        <p:txBody>
          <a:bodyPr wrap="square">
            <a:spAutoFit/>
          </a:bodyPr>
          <a:lstStyle/>
          <a:p>
            <a:r>
              <a:rPr lang="en-IN" sz="2400" b="1" u="sng" dirty="0"/>
              <a:t>Paper 2: Statistical Analysis of Big Data to Improvise Health Care</a:t>
            </a:r>
          </a:p>
          <a:p>
            <a:r>
              <a:rPr lang="en-IN" sz="2000" dirty="0"/>
              <a:t>(DOI: 10.1109/ICSNS.2018.8573653)</a:t>
            </a:r>
          </a:p>
          <a:p>
            <a:r>
              <a:rPr lang="en-IN" sz="2400" dirty="0"/>
              <a:t> ● This paper proposes to use statistical tests to quantitatively analyses the datasets of patients to reveal some new unknown patterns. May not to an increased life span it may provide the precaution as the repeated analysis of various data samples may mark the beginning of identification of new panorama for some life threatening malignant diseases </a:t>
            </a:r>
          </a:p>
          <a:p>
            <a:endParaRPr lang="en-IN" sz="2400" dirty="0"/>
          </a:p>
          <a:p>
            <a:r>
              <a:rPr lang="en-IN" sz="2400" dirty="0"/>
              <a:t>● Through this paper we analyse the data and predict the disease accordingly. </a:t>
            </a:r>
          </a:p>
          <a:p>
            <a:endParaRPr lang="en-IN" sz="2400" dirty="0"/>
          </a:p>
          <a:p>
            <a:r>
              <a:rPr lang="en-IN" sz="2400" dirty="0"/>
              <a:t>● We will utilize the available statistical methods to improve the quality of treatment and the life of entire ailing population.</a:t>
            </a:r>
          </a:p>
          <a:p>
            <a:endParaRPr lang="en-IN" sz="2400" dirty="0"/>
          </a:p>
          <a:p>
            <a:endParaRPr lang="en-IN" sz="2400" dirty="0"/>
          </a:p>
        </p:txBody>
      </p:sp>
    </p:spTree>
    <p:extLst>
      <p:ext uri="{BB962C8B-B14F-4D97-AF65-F5344CB8AC3E}">
        <p14:creationId xmlns:p14="http://schemas.microsoft.com/office/powerpoint/2010/main" val="1416733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7700BF-691C-4797-872D-6EA693C0D373}"/>
              </a:ext>
            </a:extLst>
          </p:cNvPr>
          <p:cNvSpPr/>
          <p:nvPr/>
        </p:nvSpPr>
        <p:spPr>
          <a:xfrm>
            <a:off x="728870" y="344557"/>
            <a:ext cx="9356035" cy="6370975"/>
          </a:xfrm>
          <a:prstGeom prst="rect">
            <a:avLst/>
          </a:prstGeom>
        </p:spPr>
        <p:txBody>
          <a:bodyPr wrap="square">
            <a:spAutoFit/>
          </a:bodyPr>
          <a:lstStyle/>
          <a:p>
            <a:r>
              <a:rPr lang="en-IN" sz="2400" b="1" u="sng" dirty="0"/>
              <a:t>Paper 3: Analysis of health care data using different data mining techniques(</a:t>
            </a:r>
            <a:r>
              <a:rPr lang="en-IN" sz="2400" dirty="0"/>
              <a:t>DOI: 10.1109/IAMA.2009.5228051</a:t>
            </a:r>
            <a:r>
              <a:rPr lang="en-IN" sz="2400" b="1" u="sng" dirty="0"/>
              <a:t>)</a:t>
            </a:r>
          </a:p>
          <a:p>
            <a:endParaRPr lang="en-IN" sz="2400" dirty="0"/>
          </a:p>
          <a:p>
            <a:r>
              <a:rPr lang="en-IN" sz="2400" dirty="0"/>
              <a:t>● In this study, we briefly examine the potential use of classification based data mining techniques such as decision tree and association rule to massive volume of health care data. </a:t>
            </a:r>
          </a:p>
          <a:p>
            <a:r>
              <a:rPr lang="en-IN" sz="2400" dirty="0"/>
              <a:t>● But in our project we analyse and volume data according to various age groups and gender. And give them alerts before hand. Also study and determine pattern in health during seasonal changes</a:t>
            </a:r>
          </a:p>
          <a:p>
            <a:endParaRPr lang="en-IN" sz="2400" dirty="0"/>
          </a:p>
          <a:p>
            <a:r>
              <a:rPr lang="en-IN" sz="2400" b="1" u="sng" dirty="0"/>
              <a:t>Paper 4: Machine learning approach for predicting </a:t>
            </a:r>
            <a:r>
              <a:rPr lang="en-IN" sz="2400" b="1" u="sng" dirty="0" err="1"/>
              <a:t>womens</a:t>
            </a:r>
            <a:r>
              <a:rPr lang="en-IN" sz="2400" b="1" u="sng" dirty="0"/>
              <a:t> health risk </a:t>
            </a:r>
          </a:p>
          <a:p>
            <a:r>
              <a:rPr lang="en-IN" sz="2400" b="1" u="sng"/>
              <a:t>(</a:t>
            </a:r>
            <a:r>
              <a:rPr lang="en-IN" sz="2400"/>
              <a:t>DOI: 10.1109/ICECTECH.2011.5941891</a:t>
            </a:r>
            <a:r>
              <a:rPr lang="en-IN" sz="2400" b="1" u="sng"/>
              <a:t>)</a:t>
            </a:r>
            <a:endParaRPr lang="en-IN" sz="2400" b="1" u="sng" dirty="0"/>
          </a:p>
          <a:p>
            <a:r>
              <a:rPr lang="en-IN" sz="2400" dirty="0"/>
              <a:t>● In this paper, we discuss about a machine learning approach which will classify women into different health risk segments and sub groups based on the information collected from them. </a:t>
            </a:r>
          </a:p>
          <a:p>
            <a:r>
              <a:rPr lang="en-IN" sz="2400" dirty="0"/>
              <a:t>● In our project we will take the input of food habits, weight and history of the patient to predict the health risk. </a:t>
            </a:r>
          </a:p>
        </p:txBody>
      </p:sp>
    </p:spTree>
    <p:extLst>
      <p:ext uri="{BB962C8B-B14F-4D97-AF65-F5344CB8AC3E}">
        <p14:creationId xmlns:p14="http://schemas.microsoft.com/office/powerpoint/2010/main" val="2508556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emplate>Integral</Template>
  <TotalTime>168</TotalTime>
  <Words>1101</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Bahnschrift SemiBold Condensed</vt:lpstr>
      <vt:lpstr>Calibri</vt:lpstr>
      <vt:lpstr>HP Simplified</vt:lpstr>
      <vt:lpstr>Times New Roman</vt:lpstr>
      <vt:lpstr>Tw Cen MT</vt:lpstr>
      <vt:lpstr>Tw Cen MT Condensed</vt:lpstr>
      <vt:lpstr>Wingdings</vt:lpstr>
      <vt:lpstr>Wingdings 3</vt:lpstr>
      <vt:lpstr>Integral</vt:lpstr>
      <vt:lpstr>Prediction for healthcare system    </vt:lpstr>
      <vt:lpstr>Domain</vt:lpstr>
      <vt:lpstr>KEywords</vt:lpstr>
      <vt:lpstr>PowerPoint Presentation</vt:lpstr>
      <vt:lpstr>Introduction</vt:lpstr>
      <vt:lpstr>PowerPoint Presentation</vt:lpstr>
      <vt:lpstr>Literature Survey</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for healthcare system</dc:title>
  <dc:creator>Mugdha Asgekar</dc:creator>
  <cp:lastModifiedBy>Mugdha Asgekar</cp:lastModifiedBy>
  <cp:revision>20</cp:revision>
  <dcterms:created xsi:type="dcterms:W3CDTF">2019-02-11T17:28:31Z</dcterms:created>
  <dcterms:modified xsi:type="dcterms:W3CDTF">2019-02-12T07:03:02Z</dcterms:modified>
</cp:coreProperties>
</file>