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7434" y="6557963"/>
            <a:ext cx="2671233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D2F9294-468A-4E48-97EC-8242D1DCF2EE}" type="datetime1">
              <a:rPr lang="en-US" smtClean="0"/>
              <a:t>8/19/2019</a:t>
            </a:fld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63"/>
            <a:ext cx="390313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CHOROC</a:t>
            </a: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134" y="6556375"/>
            <a:ext cx="785284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3C7350-E6CC-402A-9744-949454A6380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65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B8B1D-4DC4-40BC-AFD2-2AF9F244378C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2BCD-11C6-4AEF-8F88-4611B23B7BD6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7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851" y="6557963"/>
            <a:ext cx="2669116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A511DF-0D72-4C1B-8121-F97AF0C01BC2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375"/>
            <a:ext cx="48768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667" y="6553200"/>
            <a:ext cx="783167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36DD80F-286F-43EE-86C9-36F303BA07B5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058" name="Group 2"/>
          <p:cNvGrpSpPr>
            <a:grpSpLocks/>
          </p:cNvGrpSpPr>
          <p:nvPr/>
        </p:nvGrpSpPr>
        <p:grpSpPr bwMode="auto">
          <a:xfrm>
            <a:off x="1" y="2081213"/>
            <a:ext cx="12012084" cy="1052512"/>
            <a:chOff x="0" y="1536"/>
            <a:chExt cx="5675" cy="663"/>
          </a:xfrm>
        </p:grpSpPr>
        <p:grpSp>
          <p:nvGrpSpPr>
            <p:cNvPr id="30105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106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0106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30106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106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01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471613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1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107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ECA71E-8E5F-4316-9CDB-77F97C8337CA}" type="datetime1">
              <a:rPr lang="en-US" altLang="en-US" smtClean="0">
                <a:solidFill>
                  <a:srgbClr val="1C1C1C"/>
                </a:solidFill>
              </a:rPr>
              <a:t>8/19/2019</a:t>
            </a:fld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30107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en-US">
                <a:solidFill>
                  <a:srgbClr val="1C1C1C"/>
                </a:solidFill>
              </a:rPr>
              <a:t>CHOROC</a:t>
            </a:r>
          </a:p>
        </p:txBody>
      </p:sp>
      <p:sp>
        <p:nvSpPr>
          <p:cNvPr id="3010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11A566-9AA0-4414-84C6-4BFA118E063C}" type="slidenum">
              <a:rPr lang="en-US" altLang="en-US">
                <a:solidFill>
                  <a:srgbClr val="1C1C1C"/>
                </a:solidFill>
              </a:rPr>
              <a:pPr/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4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30BEF-B25E-4E65-B822-56A02840B11C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6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2CF7AD-C719-4286-9C7B-971F18F7A43F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34A4A-82B3-4F54-A197-5B7E0B0C3B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4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5867" y="1638301"/>
            <a:ext cx="5469467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8533" y="1638301"/>
            <a:ext cx="5471584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98B1C-69EA-4267-B0CE-BDF1EAF9F1D1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19468-97D5-449B-AC88-FB4D27544E8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69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ABEE3A-5F3B-4D13-B629-8B418F3BB6E8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FBA3-CB86-40BF-9A22-F3BFDE9F2E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5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F526D-D994-4F9F-B07F-17AFCC83823D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68C84-2C3E-4B3D-A55D-5F98383ABA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35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86CDBF-20D0-4A72-B9ED-E9F8CD08320B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E7AEA-904A-4CF9-B1D1-9F1E45354E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67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5F359-A09E-46AE-87D6-BC804A32001A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B4052-96D9-49D7-A121-AC6675DE94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1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6385E-3FAC-4B8F-9146-AA641CE4A510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562C-A9E0-49F6-B210-EEE134465E5F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08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56270-8E71-46E1-B83D-85399DD8DA06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237B0-BA04-4125-81F5-2AE77BED1B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89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9301FE-4042-41AE-AF82-C1D59384CF0D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CE113-BB93-4416-83D5-084E5EEBA0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00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4584" y="101601"/>
            <a:ext cx="2785533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5867" y="101601"/>
            <a:ext cx="8155517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44B8D5-EF09-42A1-A3B1-B41D545A946C}" type="datetime1">
              <a:rPr lang="en-US" altLang="en-US" smtClean="0">
                <a:solidFill>
                  <a:srgbClr val="000000"/>
                </a:solidFill>
              </a:rPr>
              <a:t>8/19/2019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3C0C9-9040-4313-8392-6713F0B19E9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3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9200" y="6556376"/>
            <a:ext cx="2669117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491DF1E-89BD-429F-B925-CF79B11F0CD1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517" y="6556375"/>
            <a:ext cx="3860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901" y="6554788"/>
            <a:ext cx="783167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D9E94C-8B81-4F4E-9962-1ED997D0C628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9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F3879-1D01-42F2-B72E-A86ED8AD724C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0B682-1244-4831-89FE-C0656638963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3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378AA-4488-4F57-890C-85E5A617A303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F6A5-0D98-4222-A7C7-3791DA4939C0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9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3E87-3CCE-4524-95E3-CC7E745BE34D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BF53C-2848-4E24-8300-1386C0BD8E4D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8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C9F86-54EC-45D6-A725-08BF010C8468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0D86-C73E-499A-BA41-5C0D9FBAD932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7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0764D-E036-4633-9100-1B35508178C2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E6CF-F159-4B0E-B813-366F59644B34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7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797985" y="1004888"/>
            <a:ext cx="5759449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420000">
            <a:off x="795867" y="998539"/>
            <a:ext cx="5759451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4F2DA8-95A0-4925-AC79-DBE5C7304E7C}" type="datetime1">
              <a:rPr lang="en-US" smtClean="0">
                <a:solidFill>
                  <a:srgbClr val="F4E7ED"/>
                </a:solidFill>
              </a:rPr>
              <a:t>8/19/2019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F4E7ED"/>
                </a:solidFill>
              </a:rPr>
              <a:t>CHOROC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587CB3-3A09-455D-9880-C30A27AE32D9}" type="slidenum">
              <a:rPr lang="en-US">
                <a:solidFill>
                  <a:srgbClr val="F4E7ED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37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675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609600" y="1609725"/>
            <a:ext cx="9652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2085" y="6557963"/>
            <a:ext cx="2669116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9326E68-D281-4D38-A144-4D72D75E6A91}" type="datetime1">
              <a:rPr lang="en-US" smtClean="0">
                <a:solidFill>
                  <a:srgbClr val="B13F9A"/>
                </a:solidFill>
              </a:rPr>
              <a:t>8/19/2019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63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434" y="6556375"/>
            <a:ext cx="785284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D21D723-C18A-4814-8978-DC25C5531E9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ltGray">
          <a:xfrm>
            <a:off x="556684" y="582613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ltGray">
          <a:xfrm>
            <a:off x="1066801" y="582613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ltGray">
          <a:xfrm>
            <a:off x="721785" y="1004888"/>
            <a:ext cx="563033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ltGray">
          <a:xfrm>
            <a:off x="1214967" y="1004888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ltGray">
          <a:xfrm>
            <a:off x="169333" y="9318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gray">
          <a:xfrm>
            <a:off x="1016000" y="474663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gray">
          <a:xfrm>
            <a:off x="590551" y="1265238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101600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00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5867" y="1638301"/>
            <a:ext cx="11144251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0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6AE5BB-A956-4AED-8C04-FB6B89E7E008}" type="datetime1">
              <a:rPr lang="en-US" altLang="en-US" sz="1400" smtClean="0">
                <a:solidFill>
                  <a:srgbClr val="000000"/>
                </a:solidFill>
              </a:rPr>
              <a:t>8/19/2019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00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300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6E00DF-AB6A-4C9E-A9C7-67D81EEBD74B}" type="slidenum">
              <a:rPr lang="en-US" altLang="en-US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9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02667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sz="6000" dirty="0">
              <a:solidFill>
                <a:prstClr val="white">
                  <a:lumMod val="95000"/>
                </a:prstClr>
              </a:solidFill>
              <a:latin typeface="Trebuchet MS"/>
            </a:endParaRPr>
          </a:p>
          <a:p>
            <a:pPr algn="ctr">
              <a:defRPr/>
            </a:pPr>
            <a:r>
              <a:rPr lang="en-US" sz="6000" dirty="0">
                <a:solidFill>
                  <a:prstClr val="white">
                    <a:lumMod val="95000"/>
                  </a:prstClr>
                </a:solidFill>
                <a:latin typeface="Trebuchet MS"/>
              </a:rPr>
              <a:t>Data Structures</a:t>
            </a:r>
          </a:p>
          <a:p>
            <a:pPr algn="ctr">
              <a:defRPr/>
            </a:pP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rebuchet MS"/>
              </a:rPr>
              <a:t>and </a:t>
            </a:r>
          </a:p>
          <a:p>
            <a:pPr algn="ctr">
              <a:defRPr/>
            </a:pP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rebuchet MS"/>
              </a:rPr>
              <a:t>Algorithms</a:t>
            </a:r>
          </a:p>
          <a:p>
            <a:pPr algn="ctr">
              <a:defRPr/>
            </a:pPr>
            <a:endParaRPr lang="en-US" sz="6000" b="1" dirty="0">
              <a:ln w="11430"/>
              <a:solidFill>
                <a:prstClr val="white">
                  <a:lumMod val="95000"/>
                </a:prst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rebuchet MS"/>
            </a:endParaRPr>
          </a:p>
          <a:p>
            <a:pPr algn="ctr">
              <a:defRPr/>
            </a:pP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rebuchet MS"/>
              </a:rPr>
              <a:t>- Preliminaries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" y="4896386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rebuchet MS"/>
              </a:rPr>
              <a:t>CSCI 237 – </a:t>
            </a:r>
          </a:p>
          <a:p>
            <a:r>
              <a:rPr lang="en-US" b="1">
                <a:solidFill>
                  <a:prstClr val="black"/>
                </a:solidFill>
                <a:latin typeface="Trebuchet MS"/>
              </a:rPr>
              <a:t>Fall </a:t>
            </a:r>
            <a:r>
              <a:rPr lang="en-US" b="1" dirty="0">
                <a:solidFill>
                  <a:prstClr val="black"/>
                </a:solidFill>
                <a:latin typeface="Trebuchet MS"/>
              </a:rPr>
              <a:t>2019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92557-4F5C-4DBB-95FA-DA334BF6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D28F6B-EF89-4635-A769-94261C0F258E}" type="datetime1">
              <a:rPr lang="en-US">
                <a:latin typeface="Trebuchet MS"/>
              </a:rPr>
              <a:pPr>
                <a:defRPr/>
              </a:pPr>
              <a:t>8/19/2019</a:t>
            </a:fld>
            <a:endParaRPr lang="en-US">
              <a:latin typeface="Trebuchet 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EB91E-4DA6-4E94-A38E-D0AF047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rebuchet MS"/>
              </a:rPr>
              <a:t>0 - </a:t>
            </a:r>
            <a:fld id="{DC3C7350-E6CC-402A-9744-949454A6380B}" type="slidenum">
              <a:rPr lang="en-US" smtClean="0">
                <a:latin typeface="Trebuchet MS"/>
              </a:rPr>
              <a:pPr>
                <a:defRPr/>
              </a:pPr>
              <a:t>1</a:t>
            </a:fld>
            <a:endParaRPr lang="en-US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005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ahoma"/>
              </a:rPr>
              <a:t>0 -</a:t>
            </a:r>
            <a:fld id="{3497A170-69B5-4F71-8D60-EE08BA099520}" type="slidenum">
              <a:rPr lang="en-US" altLang="en-US" smtClean="0">
                <a:solidFill>
                  <a:srgbClr val="000000"/>
                </a:solidFill>
                <a:latin typeface="Tahoma"/>
              </a:rPr>
              <a:pPr/>
              <a:t>2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8266864" cy="1143000"/>
          </a:xfrm>
        </p:spPr>
        <p:txBody>
          <a:bodyPr/>
          <a:lstStyle/>
          <a:p>
            <a:pPr algn="r"/>
            <a:r>
              <a:rPr lang="en-US" altLang="en-US" sz="2800" i="1" dirty="0">
                <a:solidFill>
                  <a:srgbClr val="FF0000"/>
                </a:solidFill>
                <a:latin typeface="Corbel" panose="020B0503020204020204" pitchFamily="34" charset="0"/>
              </a:rPr>
              <a:t>Mathematics Preliminaries: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12189" y="1707397"/>
                <a:ext cx="7924800" cy="4921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Mathematical preliminaries:</a:t>
                </a: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Differentiation:</a:t>
                </a: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(1) f(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1/3</m:t>
                        </m:r>
                      </m:sup>
                    </m:sSup>
                  </m:oMath>
                </a14:m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(2) f(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(3) f(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(4)  f(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1/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89" y="1707397"/>
                <a:ext cx="7924800" cy="4921219"/>
              </a:xfrm>
              <a:prstGeom prst="rect">
                <a:avLst/>
              </a:prstGeom>
              <a:blipFill>
                <a:blip r:embed="rId2"/>
                <a:stretch>
                  <a:fillRect l="-1154" t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29AAC9-FE6B-488B-8263-B04E659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A889FBA5-7D7D-42D9-B0BD-F7F08437463E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8/19/2019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545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8266864" cy="1143000"/>
          </a:xfrm>
        </p:spPr>
        <p:txBody>
          <a:bodyPr/>
          <a:lstStyle/>
          <a:p>
            <a:pPr algn="r"/>
            <a:r>
              <a:rPr lang="en-US" altLang="en-US" sz="2800" i="1" dirty="0">
                <a:solidFill>
                  <a:srgbClr val="FF0000"/>
                </a:solidFill>
                <a:latin typeface="Corbel" panose="020B0503020204020204" pitchFamily="34" charset="0"/>
              </a:rPr>
              <a:t>Mathematics Preliminaries: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799" y="1428427"/>
                <a:ext cx="9113003" cy="470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Mathematical preliminaries:</a:t>
                </a:r>
              </a:p>
              <a:p>
                <a:endParaRPr lang="en-US" sz="9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Simplify the function, and find the asymptotic limits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→0, ∞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(1) f(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−8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−11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+28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−14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(2) f(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+6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+9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÷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+7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+12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+9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(3) f(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+9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(4) f(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1428427"/>
                <a:ext cx="9113003" cy="4707443"/>
              </a:xfrm>
              <a:prstGeom prst="rect">
                <a:avLst/>
              </a:prstGeom>
              <a:blipFill>
                <a:blip r:embed="rId2"/>
                <a:stretch>
                  <a:fillRect l="-1003" t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29AAC9-FE6B-488B-8263-B04E659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A889FBA5-7D7D-42D9-B0BD-F7F08437463E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8/19/2019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E7AB-65CE-449C-96D8-A5EF3972ABAF}"/>
              </a:ext>
            </a:extLst>
          </p:cNvPr>
          <p:cNvSpPr txBox="1">
            <a:spLocks/>
          </p:cNvSpPr>
          <p:nvPr/>
        </p:nvSpPr>
        <p:spPr bwMode="auto">
          <a:xfrm>
            <a:off x="9194800" y="6319697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Tahoma"/>
              </a:rPr>
              <a:t>0 -</a:t>
            </a:r>
            <a:fld id="{3497A170-69B5-4F71-8D60-EE08BA099520}" type="slidenum">
              <a:rPr lang="en-US" altLang="en-US" smtClean="0">
                <a:solidFill>
                  <a:srgbClr val="000000"/>
                </a:solidFill>
                <a:latin typeface="Tahoma"/>
              </a:rPr>
              <a:pPr/>
              <a:t>3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709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8266864" cy="1143000"/>
          </a:xfrm>
        </p:spPr>
        <p:txBody>
          <a:bodyPr/>
          <a:lstStyle/>
          <a:p>
            <a:pPr algn="r"/>
            <a:r>
              <a:rPr lang="en-US" altLang="en-US" sz="2800" i="1" dirty="0">
                <a:solidFill>
                  <a:srgbClr val="FF0000"/>
                </a:solidFill>
                <a:latin typeface="Corbel" panose="020B0503020204020204" pitchFamily="34" charset="0"/>
              </a:rPr>
              <a:t>Preliminaries: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799" y="1428427"/>
            <a:ext cx="91130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Pseudocode:</a:t>
            </a:r>
          </a:p>
          <a:p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 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Pseudocode is an informal tool that you can use to plan out your algorithms.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you begin to write more complex code, it can be hard to keep an entire program in your head before coding it.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 of pseudocode as a step-by-step verbal outline of your code that you can later transcribe into a programming language.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combination of human language and programming language: it mimics the syntax of actual computer code, but it is more concerned with readability than with technical specificity.</a:t>
            </a:r>
            <a:endParaRPr lang="en-US" sz="2400" i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i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29AAC9-FE6B-488B-8263-B04E659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A889FBA5-7D7D-42D9-B0BD-F7F08437463E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8/19/2019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F71F9-301A-4BDA-8277-F1DD14A67A5C}"/>
              </a:ext>
            </a:extLst>
          </p:cNvPr>
          <p:cNvSpPr txBox="1">
            <a:spLocks/>
          </p:cNvSpPr>
          <p:nvPr/>
        </p:nvSpPr>
        <p:spPr bwMode="auto">
          <a:xfrm>
            <a:off x="9163804" y="6299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Tahoma"/>
              </a:rPr>
              <a:t>0 - </a:t>
            </a:r>
            <a:fld id="{3497A170-69B5-4F71-8D60-EE08BA099520}" type="slidenum">
              <a:rPr lang="en-US" altLang="en-US" smtClean="0">
                <a:solidFill>
                  <a:srgbClr val="000000"/>
                </a:solidFill>
                <a:latin typeface="Tahoma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000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8266864" cy="1143000"/>
          </a:xfrm>
        </p:spPr>
        <p:txBody>
          <a:bodyPr/>
          <a:lstStyle/>
          <a:p>
            <a:pPr algn="r"/>
            <a:r>
              <a:rPr lang="en-US" altLang="en-US" sz="2800" i="1" dirty="0">
                <a:solidFill>
                  <a:srgbClr val="FF0000"/>
                </a:solidFill>
                <a:latin typeface="Corbel" panose="020B0503020204020204" pitchFamily="34" charset="0"/>
              </a:rPr>
              <a:t>Preliminaries: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5329" y="1428427"/>
            <a:ext cx="1001707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Pseudocode:</a:t>
            </a:r>
          </a:p>
          <a:p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1" dirty="0"/>
              <a:t>Example</a:t>
            </a:r>
            <a:r>
              <a:rPr lang="en-US" i="1" dirty="0"/>
              <a:t>:</a:t>
            </a:r>
          </a:p>
          <a:p>
            <a:endParaRPr lang="en-US" dirty="0"/>
          </a:p>
          <a:p>
            <a:r>
              <a:rPr lang="en-US" dirty="0"/>
              <a:t>Consider the problem of finding the value of the largest element in a list of </a:t>
            </a:r>
            <a:r>
              <a:rPr lang="en-US" i="1" dirty="0"/>
              <a:t>n</a:t>
            </a:r>
            <a:r>
              <a:rPr lang="en-US" dirty="0"/>
              <a:t> numbers. For simplicity, we assume that the list is implemented as an array. The following is pseudocode of a standard algorithm for solving the problem.</a:t>
            </a:r>
          </a:p>
          <a:p>
            <a:endParaRPr lang="en-US" dirty="0"/>
          </a:p>
          <a:p>
            <a:r>
              <a:rPr lang="en-US" dirty="0"/>
              <a:t>ALGORITHM </a:t>
            </a:r>
            <a:r>
              <a:rPr lang="en-US" dirty="0" err="1"/>
              <a:t>MaxElement</a:t>
            </a:r>
            <a:r>
              <a:rPr lang="en-US" dirty="0"/>
              <a:t>(A[0..n − 1])</a:t>
            </a:r>
            <a:br>
              <a:rPr lang="en-US" dirty="0"/>
            </a:br>
            <a:r>
              <a:rPr lang="en-US" dirty="0"/>
              <a:t>//Determines the value of the largest element in a given array</a:t>
            </a:r>
            <a:br>
              <a:rPr lang="en-US" dirty="0"/>
            </a:br>
            <a:r>
              <a:rPr lang="en-US" dirty="0"/>
              <a:t>//Input: An array A[0..n − 1] of real numbers</a:t>
            </a:r>
            <a:br>
              <a:rPr lang="en-US" dirty="0"/>
            </a:br>
            <a:r>
              <a:rPr lang="en-US" dirty="0"/>
              <a:t>//Output: The value of the largest element in A</a:t>
            </a:r>
            <a:br>
              <a:rPr lang="en-US" dirty="0"/>
            </a:br>
            <a:r>
              <a:rPr lang="en-US" dirty="0" err="1"/>
              <a:t>maxval</a:t>
            </a:r>
            <a:r>
              <a:rPr lang="en-US" dirty="0"/>
              <a:t> ←A[0]</a:t>
            </a:r>
            <a:br>
              <a:rPr lang="en-US" dirty="0"/>
            </a:br>
            <a:r>
              <a:rPr lang="en-US" dirty="0"/>
              <a:t>for i ←1 to n − 1 do</a:t>
            </a:r>
            <a:br>
              <a:rPr lang="en-US" dirty="0"/>
            </a:br>
            <a:r>
              <a:rPr lang="en-US" dirty="0"/>
              <a:t>     if A[i]&gt;</a:t>
            </a:r>
            <a:r>
              <a:rPr lang="en-US" dirty="0" err="1"/>
              <a:t>maxval</a:t>
            </a:r>
            <a:br>
              <a:rPr lang="en-US" dirty="0"/>
            </a:br>
            <a:r>
              <a:rPr lang="en-US" dirty="0"/>
              <a:t>          </a:t>
            </a:r>
            <a:r>
              <a:rPr lang="en-US" dirty="0" err="1"/>
              <a:t>maxval←A</a:t>
            </a:r>
            <a:r>
              <a:rPr lang="en-US" dirty="0"/>
              <a:t>[i]</a:t>
            </a:r>
            <a:br>
              <a:rPr lang="en-US" dirty="0"/>
            </a:br>
            <a:r>
              <a:rPr lang="en-US" dirty="0"/>
              <a:t>return </a:t>
            </a:r>
            <a:r>
              <a:rPr lang="en-US" dirty="0" err="1"/>
              <a:t>maxval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29AAC9-FE6B-488B-8263-B04E659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A889FBA5-7D7D-42D9-B0BD-F7F08437463E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8/19/2019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3740-3D13-4182-B044-2DF91482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ahoma"/>
              </a:rPr>
              <a:t>0 -</a:t>
            </a:r>
            <a:fld id="{3497A170-69B5-4F71-8D60-EE08BA099520}" type="slidenum">
              <a:rPr lang="en-US" altLang="en-US" smtClean="0">
                <a:solidFill>
                  <a:srgbClr val="000000"/>
                </a:solidFill>
                <a:latin typeface="Tahoma"/>
              </a:rPr>
              <a:pPr/>
              <a:t>5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150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8266864" cy="1143000"/>
          </a:xfrm>
        </p:spPr>
        <p:txBody>
          <a:bodyPr/>
          <a:lstStyle/>
          <a:p>
            <a:pPr algn="r"/>
            <a:r>
              <a:rPr lang="en-US" altLang="en-US" sz="2800" i="1" dirty="0">
                <a:solidFill>
                  <a:srgbClr val="FF0000"/>
                </a:solidFill>
                <a:latin typeface="Corbel" panose="020B0503020204020204" pitchFamily="34" charset="0"/>
              </a:rPr>
              <a:t>Preliminaries: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5329" y="1428427"/>
            <a:ext cx="100170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Fundamental Data Structures:</a:t>
            </a:r>
          </a:p>
          <a:p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8038" indent="-342900"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marL="808038" indent="-342900">
              <a:buFont typeface="Wingdings" panose="05000000000000000000" pitchFamily="2" charset="2"/>
              <a:buChar char="ü"/>
            </a:pPr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8038" indent="-342900"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</a:p>
          <a:p>
            <a:pPr marL="808038" indent="-342900">
              <a:buFont typeface="Wingdings" panose="05000000000000000000" pitchFamily="2" charset="2"/>
              <a:buChar char="ü"/>
            </a:pPr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8038" indent="-342900"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</a:p>
          <a:p>
            <a:pPr marL="808038" indent="-342900">
              <a:buFont typeface="Wingdings" panose="05000000000000000000" pitchFamily="2" charset="2"/>
              <a:buChar char="ü"/>
            </a:pPr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8038" indent="-342900"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</a:t>
            </a:r>
          </a:p>
          <a:p>
            <a:pPr marL="808038" indent="-342900">
              <a:buFont typeface="Wingdings" panose="05000000000000000000" pitchFamily="2" charset="2"/>
              <a:buChar char="ü"/>
            </a:pPr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8038" indent="-342900">
              <a:buFont typeface="Wingdings" panose="05000000000000000000" pitchFamily="2" charset="2"/>
              <a:buChar char="ü"/>
            </a:pPr>
            <a:r>
              <a:rPr lang="en-US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ArrayLists</a:t>
            </a:r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29AAC9-FE6B-488B-8263-B04E659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9912" y="6324600"/>
            <a:ext cx="1905000" cy="457200"/>
          </a:xfrm>
        </p:spPr>
        <p:txBody>
          <a:bodyPr/>
          <a:lstStyle/>
          <a:p>
            <a:fld id="{A889FBA5-7D7D-42D9-B0BD-F7F08437463E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8/19/2019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8004-A90A-43CF-8FCB-33B81CA9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ahoma"/>
              </a:rPr>
              <a:t>0 -</a:t>
            </a:r>
            <a:fld id="{3497A170-69B5-4F71-8D60-EE08BA099520}" type="slidenum">
              <a:rPr lang="en-US" altLang="en-US" smtClean="0">
                <a:solidFill>
                  <a:srgbClr val="000000"/>
                </a:solidFill>
                <a:latin typeface="Tahoma"/>
              </a:rPr>
              <a:pPr/>
              <a:t>6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848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8266864" cy="1143000"/>
          </a:xfrm>
        </p:spPr>
        <p:txBody>
          <a:bodyPr/>
          <a:lstStyle/>
          <a:p>
            <a:pPr algn="r"/>
            <a:r>
              <a:rPr lang="en-US" altLang="en-US" sz="2800" i="1" dirty="0">
                <a:solidFill>
                  <a:srgbClr val="FF0000"/>
                </a:solidFill>
                <a:latin typeface="Corbel" panose="020B0503020204020204" pitchFamily="34" charset="0"/>
              </a:rPr>
              <a:t>Preliminaries: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24732" y="1722894"/>
                <a:ext cx="1111745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Prove/Proof:	By Contradiction</a:t>
                </a: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By Induction</a:t>
                </a:r>
              </a:p>
              <a:p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Direct proof  </a:t>
                </a:r>
              </a:p>
              <a:p>
                <a:pPr>
                  <a:tabLst>
                    <a:tab pos="2293938" algn="l"/>
                  </a:tabLst>
                </a:pPr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For example: Prove that the sum of any two even integers is even</a:t>
                </a:r>
              </a:p>
              <a:p>
                <a:pPr>
                  <a:tabLst>
                    <a:tab pos="1828800" algn="l"/>
                  </a:tabLst>
                </a:pPr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Floor/Ceiling: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/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/>
                    </m:d>
                  </m:oMath>
                </a14:m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tabLst>
                    <a:tab pos="1828800" algn="l"/>
                  </a:tabLst>
                </a:pPr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Two-Dimensional:   Circles, Triangles, Rectangular</a:t>
                </a:r>
              </a:p>
              <a:p>
                <a:pPr>
                  <a:tabLst>
                    <a:tab pos="1828800" algn="l"/>
                  </a:tabLst>
                </a:pPr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sz="2400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Logarithmic functions </a:t>
                </a: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32" y="1722894"/>
                <a:ext cx="11117451" cy="4893647"/>
              </a:xfrm>
              <a:prstGeom prst="rect">
                <a:avLst/>
              </a:prstGeom>
              <a:blipFill>
                <a:blip r:embed="rId2"/>
                <a:stretch>
                  <a:fillRect l="-878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29AAC9-FE6B-488B-8263-B04E659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9912" y="6324600"/>
            <a:ext cx="1905000" cy="457200"/>
          </a:xfrm>
        </p:spPr>
        <p:txBody>
          <a:bodyPr/>
          <a:lstStyle/>
          <a:p>
            <a:fld id="{A889FBA5-7D7D-42D9-B0BD-F7F08437463E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8/19/2019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8004-A90A-43CF-8FCB-33B81CA9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ahoma"/>
              </a:rPr>
              <a:t>0 -</a:t>
            </a:r>
            <a:fld id="{3497A170-69B5-4F71-8D60-EE08BA099520}" type="slidenum">
              <a:rPr lang="en-US" altLang="en-US" smtClean="0">
                <a:solidFill>
                  <a:srgbClr val="000000"/>
                </a:solidFill>
                <a:latin typeface="Tahoma"/>
              </a:rPr>
              <a:pPr/>
              <a:t>7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46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8266864" cy="1143000"/>
          </a:xfrm>
        </p:spPr>
        <p:txBody>
          <a:bodyPr/>
          <a:lstStyle/>
          <a:p>
            <a:pPr algn="r"/>
            <a:r>
              <a:rPr lang="en-US" altLang="en-US" sz="2800" i="1" dirty="0">
                <a:solidFill>
                  <a:srgbClr val="FF0000"/>
                </a:solidFill>
                <a:latin typeface="Corbel" panose="020B0503020204020204" pitchFamily="34" charset="0"/>
              </a:rPr>
              <a:t>Preliminaries: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5329" y="1428427"/>
            <a:ext cx="10017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Sequences, Series, Probability:</a:t>
            </a:r>
          </a:p>
          <a:p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 A, page 475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29AAC9-FE6B-488B-8263-B04E659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9912" y="6324600"/>
            <a:ext cx="1905000" cy="457200"/>
          </a:xfrm>
        </p:spPr>
        <p:txBody>
          <a:bodyPr/>
          <a:lstStyle/>
          <a:p>
            <a:fld id="{A889FBA5-7D7D-42D9-B0BD-F7F08437463E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8/19/2019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8004-A90A-43CF-8FCB-33B81CA9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ahoma"/>
              </a:rPr>
              <a:t>0 -</a:t>
            </a:r>
            <a:fld id="{3497A170-69B5-4F71-8D60-EE08BA099520}" type="slidenum">
              <a:rPr lang="en-US" altLang="en-US" smtClean="0">
                <a:solidFill>
                  <a:srgbClr val="000000"/>
                </a:solidFill>
                <a:latin typeface="Tahoma"/>
              </a:rPr>
              <a:pPr/>
              <a:t>8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5512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209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Cambria Math</vt:lpstr>
      <vt:lpstr>Corbel</vt:lpstr>
      <vt:lpstr>Tahoma</vt:lpstr>
      <vt:lpstr>Times New Roman</vt:lpstr>
      <vt:lpstr>Trebuchet MS</vt:lpstr>
      <vt:lpstr>Wingdings</vt:lpstr>
      <vt:lpstr>Wingdings 2</vt:lpstr>
      <vt:lpstr>Opulent</vt:lpstr>
      <vt:lpstr>Blends</vt:lpstr>
      <vt:lpstr>PowerPoint Presentation</vt:lpstr>
      <vt:lpstr>Mathematics Preliminaries:</vt:lpstr>
      <vt:lpstr>Mathematics Preliminaries:</vt:lpstr>
      <vt:lpstr>Preliminaries:</vt:lpstr>
      <vt:lpstr>Preliminaries:</vt:lpstr>
      <vt:lpstr>Preliminaries:</vt:lpstr>
      <vt:lpstr>Preliminaries:</vt:lpstr>
      <vt:lpstr>Preliminaries: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Ramaier Sriram</dc:creator>
  <cp:lastModifiedBy>Ramaier Sriram</cp:lastModifiedBy>
  <cp:revision>12</cp:revision>
  <dcterms:created xsi:type="dcterms:W3CDTF">2019-01-17T16:14:34Z</dcterms:created>
  <dcterms:modified xsi:type="dcterms:W3CDTF">2019-08-19T19:11:02Z</dcterms:modified>
</cp:coreProperties>
</file>