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81"/>
  </p:notesMasterIdLst>
  <p:sldIdLst>
    <p:sldId id="258" r:id="rId3"/>
    <p:sldId id="259" r:id="rId4"/>
    <p:sldId id="260" r:id="rId5"/>
    <p:sldId id="261" r:id="rId6"/>
    <p:sldId id="263" r:id="rId7"/>
    <p:sldId id="265" r:id="rId8"/>
    <p:sldId id="286" r:id="rId9"/>
    <p:sldId id="262" r:id="rId10"/>
    <p:sldId id="318" r:id="rId11"/>
    <p:sldId id="319" r:id="rId12"/>
    <p:sldId id="331" r:id="rId13"/>
    <p:sldId id="332" r:id="rId14"/>
    <p:sldId id="320" r:id="rId15"/>
    <p:sldId id="333" r:id="rId16"/>
    <p:sldId id="334" r:id="rId17"/>
    <p:sldId id="321" r:id="rId18"/>
    <p:sldId id="269" r:id="rId19"/>
    <p:sldId id="267" r:id="rId20"/>
    <p:sldId id="322" r:id="rId21"/>
    <p:sldId id="268" r:id="rId22"/>
    <p:sldId id="314" r:id="rId23"/>
    <p:sldId id="266" r:id="rId24"/>
    <p:sldId id="273" r:id="rId25"/>
    <p:sldId id="323" r:id="rId26"/>
    <p:sldId id="324" r:id="rId27"/>
    <p:sldId id="325" r:id="rId28"/>
    <p:sldId id="316" r:id="rId29"/>
    <p:sldId id="317" r:id="rId30"/>
    <p:sldId id="279" r:id="rId31"/>
    <p:sldId id="298" r:id="rId32"/>
    <p:sldId id="297" r:id="rId33"/>
    <p:sldId id="336" r:id="rId34"/>
    <p:sldId id="272" r:id="rId35"/>
    <p:sldId id="344" r:id="rId36"/>
    <p:sldId id="280" r:id="rId37"/>
    <p:sldId id="300" r:id="rId38"/>
    <p:sldId id="274" r:id="rId39"/>
    <p:sldId id="278" r:id="rId40"/>
    <p:sldId id="285" r:id="rId41"/>
    <p:sldId id="296" r:id="rId42"/>
    <p:sldId id="349" r:id="rId43"/>
    <p:sldId id="303" r:id="rId44"/>
    <p:sldId id="304" r:id="rId45"/>
    <p:sldId id="270" r:id="rId46"/>
    <p:sldId id="290" r:id="rId47"/>
    <p:sldId id="264" r:id="rId48"/>
    <p:sldId id="293" r:id="rId49"/>
    <p:sldId id="305" r:id="rId50"/>
    <p:sldId id="295" r:id="rId51"/>
    <p:sldId id="346" r:id="rId52"/>
    <p:sldId id="348" r:id="rId53"/>
    <p:sldId id="347" r:id="rId54"/>
    <p:sldId id="311" r:id="rId55"/>
    <p:sldId id="294" r:id="rId56"/>
    <p:sldId id="306" r:id="rId57"/>
    <p:sldId id="307" r:id="rId58"/>
    <p:sldId id="308" r:id="rId59"/>
    <p:sldId id="309" r:id="rId60"/>
    <p:sldId id="310" r:id="rId61"/>
    <p:sldId id="312" r:id="rId62"/>
    <p:sldId id="350" r:id="rId63"/>
    <p:sldId id="313" r:id="rId64"/>
    <p:sldId id="326" r:id="rId65"/>
    <p:sldId id="327" r:id="rId66"/>
    <p:sldId id="275" r:id="rId67"/>
    <p:sldId id="315" r:id="rId68"/>
    <p:sldId id="289" r:id="rId69"/>
    <p:sldId id="291" r:id="rId70"/>
    <p:sldId id="328" r:id="rId71"/>
    <p:sldId id="338" r:id="rId72"/>
    <p:sldId id="339" r:id="rId73"/>
    <p:sldId id="340" r:id="rId74"/>
    <p:sldId id="343" r:id="rId75"/>
    <p:sldId id="342" r:id="rId76"/>
    <p:sldId id="341" r:id="rId77"/>
    <p:sldId id="329" r:id="rId78"/>
    <p:sldId id="330" r:id="rId79"/>
    <p:sldId id="337"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0000FF"/>
    <a:srgbClr val="504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96" y="28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presProps" Target="presProp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7E7F8F-D47C-4B88-B817-FA35CABFFBAA}" type="datetimeFigureOut">
              <a:rPr lang="en-US" smtClean="0"/>
              <a:t>8/19/2019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84F034-5A72-468B-B45A-7A05F6BB36B2}" type="slidenum">
              <a:rPr lang="en-US" smtClean="0"/>
              <a:t>‹#›</a:t>
            </a:fld>
            <a:endParaRPr lang="en-US"/>
          </a:p>
        </p:txBody>
      </p:sp>
    </p:spTree>
    <p:extLst>
      <p:ext uri="{BB962C8B-B14F-4D97-AF65-F5344CB8AC3E}">
        <p14:creationId xmlns:p14="http://schemas.microsoft.com/office/powerpoint/2010/main" val="3802269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84F034-5A72-468B-B45A-7A05F6BB36B2}" type="slidenum">
              <a:rPr lang="en-US" smtClean="0"/>
              <a:t>4</a:t>
            </a:fld>
            <a:endParaRPr lang="en-US"/>
          </a:p>
        </p:txBody>
      </p:sp>
    </p:spTree>
    <p:extLst>
      <p:ext uri="{BB962C8B-B14F-4D97-AF65-F5344CB8AC3E}">
        <p14:creationId xmlns:p14="http://schemas.microsoft.com/office/powerpoint/2010/main" val="1792356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flipH="1">
            <a:off x="2667000" y="0"/>
            <a:ext cx="6477000" cy="6858000"/>
          </a:xfrm>
          <a:prstGeom prst="rect">
            <a:avLst/>
          </a:prstGeom>
          <a:blipFill>
            <a:blip r:embed="rId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Straight Connector 4"/>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p>
            <a:pPr>
              <a:defRPr/>
            </a:pPr>
            <a:endParaRPr lang="en-US">
              <a:solidFill>
                <a:prstClr val="black"/>
              </a:solidFill>
            </a:endParaRPr>
          </a:p>
        </p:txBody>
      </p:sp>
      <p:sp>
        <p:nvSpPr>
          <p:cNvPr id="12" name="Title 11"/>
          <p:cNvSpPr>
            <a:spLocks noGrp="1"/>
          </p:cNvSpPr>
          <p:nvPr>
            <p:ph type="ctrTitle"/>
          </p:nvPr>
        </p:nvSpPr>
        <p:spPr>
          <a:xfrm>
            <a:off x="3366868" y="533400"/>
            <a:ext cx="5105400" cy="2868168"/>
          </a:xfrm>
        </p:spPr>
        <p:txBody>
          <a:bodyPr>
            <a:noAutofit/>
          </a:bodyPr>
          <a:lstStyle>
            <a:lvl1pPr algn="r">
              <a:defRPr sz="4200" b="1"/>
            </a:lvl1pPr>
            <a:extLst/>
          </a:lstStyle>
          <a:p>
            <a:r>
              <a:rPr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6" name="Date Placeholder 30"/>
          <p:cNvSpPr>
            <a:spLocks noGrp="1"/>
          </p:cNvSpPr>
          <p:nvPr>
            <p:ph type="dt" sz="half" idx="10"/>
          </p:nvPr>
        </p:nvSpPr>
        <p:spPr>
          <a:xfrm>
            <a:off x="5870575" y="6557963"/>
            <a:ext cx="2003425" cy="227012"/>
          </a:xfrm>
        </p:spPr>
        <p:txBody>
          <a:bodyPr/>
          <a:lstStyle>
            <a:lvl1pPr>
              <a:defRPr lang="en-US">
                <a:solidFill>
                  <a:srgbClr val="FFFFFF"/>
                </a:solidFill>
              </a:defRPr>
            </a:lvl1pPr>
            <a:extLst/>
          </a:lstStyle>
          <a:p>
            <a:pPr>
              <a:defRPr/>
            </a:pPr>
            <a:fld id="{0D2F9294-468A-4E48-97EC-8242D1DCF2EE}" type="datetime1">
              <a:rPr lang="en-US" smtClean="0"/>
              <a:t>8/19/2019</a:t>
            </a:fld>
            <a:endParaRPr/>
          </a:p>
        </p:txBody>
      </p:sp>
      <p:sp>
        <p:nvSpPr>
          <p:cNvPr id="7" name="Footer Placeholder 17"/>
          <p:cNvSpPr>
            <a:spLocks noGrp="1"/>
          </p:cNvSpPr>
          <p:nvPr>
            <p:ph type="ftr" sz="quarter" idx="11"/>
          </p:nvPr>
        </p:nvSpPr>
        <p:spPr>
          <a:xfrm>
            <a:off x="2819400" y="6557963"/>
            <a:ext cx="2927350" cy="228600"/>
          </a:xfrm>
        </p:spPr>
        <p:txBody>
          <a:bodyPr/>
          <a:lstStyle>
            <a:lvl1pPr>
              <a:defRPr lang="en-US">
                <a:solidFill>
                  <a:srgbClr val="FFFFFF"/>
                </a:solidFill>
              </a:defRPr>
            </a:lvl1pPr>
            <a:extLst/>
          </a:lstStyle>
          <a:p>
            <a:pPr>
              <a:defRPr/>
            </a:pPr>
            <a:r>
              <a:rPr lang="en-US"/>
              <a:t>CHOROC</a:t>
            </a:r>
            <a:endParaRPr/>
          </a:p>
        </p:txBody>
      </p:sp>
      <p:sp>
        <p:nvSpPr>
          <p:cNvPr id="8" name="Slide Number Placeholder 28"/>
          <p:cNvSpPr>
            <a:spLocks noGrp="1"/>
          </p:cNvSpPr>
          <p:nvPr>
            <p:ph type="sldNum" sz="quarter" idx="12"/>
          </p:nvPr>
        </p:nvSpPr>
        <p:spPr>
          <a:xfrm>
            <a:off x="7880350" y="6556375"/>
            <a:ext cx="588963" cy="228600"/>
          </a:xfrm>
        </p:spPr>
        <p:txBody>
          <a:bodyPr/>
          <a:lstStyle>
            <a:lvl1pPr>
              <a:defRPr lang="en-US">
                <a:solidFill>
                  <a:srgbClr val="FFFFFF"/>
                </a:solidFill>
              </a:defRPr>
            </a:lvl1pPr>
            <a:extLst/>
          </a:lstStyle>
          <a:p>
            <a:pPr>
              <a:defRPr/>
            </a:pPr>
            <a:fld id="{DC3C7350-E6CC-402A-9744-949454A6380B}" type="slidenum">
              <a:rPr/>
              <a:pPr>
                <a:defRPr/>
              </a:pPr>
              <a:t>‹#›</a:t>
            </a:fld>
            <a:endParaRPr/>
          </a:p>
        </p:txBody>
      </p:sp>
    </p:spTree>
    <p:extLst>
      <p:ext uri="{BB962C8B-B14F-4D97-AF65-F5344CB8AC3E}">
        <p14:creationId xmlns:p14="http://schemas.microsoft.com/office/powerpoint/2010/main" val="28297709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6"/>
          <p:cNvSpPr>
            <a:spLocks noGrp="1"/>
          </p:cNvSpPr>
          <p:nvPr>
            <p:ph type="dt" sz="half" idx="10"/>
          </p:nvPr>
        </p:nvSpPr>
        <p:spPr/>
        <p:txBody>
          <a:bodyPr/>
          <a:lstStyle>
            <a:lvl1pPr>
              <a:defRPr/>
            </a:lvl1pPr>
          </a:lstStyle>
          <a:p>
            <a:pPr>
              <a:defRPr/>
            </a:pPr>
            <a:fld id="{A95B8B1D-4DC4-40BC-AFD2-2AF9F244378C}" type="datetime1">
              <a:rPr lang="en-US" smtClean="0">
                <a:solidFill>
                  <a:srgbClr val="B13F9A"/>
                </a:solidFill>
              </a:rPr>
              <a:t>8/19/2019</a:t>
            </a:fld>
            <a:endParaRPr lang="en-US">
              <a:solidFill>
                <a:srgbClr val="B13F9A"/>
              </a:solidFill>
            </a:endParaRPr>
          </a:p>
        </p:txBody>
      </p:sp>
      <p:sp>
        <p:nvSpPr>
          <p:cNvPr id="5" name="Footer Placeholder 3"/>
          <p:cNvSpPr>
            <a:spLocks noGrp="1"/>
          </p:cNvSpPr>
          <p:nvPr>
            <p:ph type="ftr" sz="quarter" idx="11"/>
          </p:nvPr>
        </p:nvSpPr>
        <p:spPr/>
        <p:txBody>
          <a:bodyPr/>
          <a:lstStyle>
            <a:lvl1pPr>
              <a:defRPr/>
            </a:lvl1pPr>
          </a:lstStyle>
          <a:p>
            <a:pPr>
              <a:defRPr/>
            </a:pPr>
            <a:r>
              <a:rPr lang="en-US">
                <a:solidFill>
                  <a:srgbClr val="B13F9A"/>
                </a:solidFill>
              </a:rPr>
              <a:t>CHOROC</a:t>
            </a:r>
          </a:p>
        </p:txBody>
      </p:sp>
      <p:sp>
        <p:nvSpPr>
          <p:cNvPr id="6" name="Slide Number Placeholder 15"/>
          <p:cNvSpPr>
            <a:spLocks noGrp="1"/>
          </p:cNvSpPr>
          <p:nvPr>
            <p:ph type="sldNum" sz="quarter" idx="12"/>
          </p:nvPr>
        </p:nvSpPr>
        <p:spPr/>
        <p:txBody>
          <a:bodyPr/>
          <a:lstStyle>
            <a:lvl1pPr>
              <a:defRPr/>
            </a:lvl1pPr>
          </a:lstStyle>
          <a:p>
            <a:pPr>
              <a:defRPr/>
            </a:pPr>
            <a:fld id="{77FC2BCD-11C6-4AEF-8F88-4611B23B7BD6}" type="slidenum">
              <a:rPr lang="en-US">
                <a:solidFill>
                  <a:srgbClr val="B13F9A"/>
                </a:solidFill>
              </a:rPr>
              <a:pPr>
                <a:defRPr/>
              </a:pPr>
              <a:t>‹#›</a:t>
            </a:fld>
            <a:endParaRPr lang="en-US">
              <a:solidFill>
                <a:srgbClr val="B13F9A"/>
              </a:solidFill>
            </a:endParaRPr>
          </a:p>
        </p:txBody>
      </p:sp>
    </p:spTree>
    <p:extLst>
      <p:ext uri="{BB962C8B-B14F-4D97-AF65-F5344CB8AC3E}">
        <p14:creationId xmlns:p14="http://schemas.microsoft.com/office/powerpoint/2010/main" val="74638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243388" y="6557963"/>
            <a:ext cx="2001837" cy="227012"/>
          </a:xfrm>
        </p:spPr>
        <p:txBody>
          <a:bodyPr/>
          <a:lstStyle>
            <a:lvl1pPr>
              <a:defRPr/>
            </a:lvl1pPr>
            <a:extLst/>
          </a:lstStyle>
          <a:p>
            <a:pPr>
              <a:defRPr/>
            </a:pPr>
            <a:fld id="{36A511DF-0D72-4C1B-8121-F97AF0C01BC2}" type="datetime1">
              <a:rPr lang="en-US" smtClean="0">
                <a:solidFill>
                  <a:srgbClr val="B13F9A"/>
                </a:solidFill>
              </a:rPr>
              <a:t>8/19/2019</a:t>
            </a:fld>
            <a:endParaRPr lang="en-US">
              <a:solidFill>
                <a:srgbClr val="B13F9A"/>
              </a:solidFill>
            </a:endParaRPr>
          </a:p>
        </p:txBody>
      </p:sp>
      <p:sp>
        <p:nvSpPr>
          <p:cNvPr id="5" name="Footer Placeholder 4"/>
          <p:cNvSpPr>
            <a:spLocks noGrp="1"/>
          </p:cNvSpPr>
          <p:nvPr>
            <p:ph type="ftr" sz="quarter" idx="11"/>
          </p:nvPr>
        </p:nvSpPr>
        <p:spPr>
          <a:xfrm>
            <a:off x="457200" y="6556375"/>
            <a:ext cx="3657600" cy="228600"/>
          </a:xfrm>
        </p:spPr>
        <p:txBody>
          <a:bodyPr/>
          <a:lstStyle>
            <a:lvl1pPr>
              <a:defRPr/>
            </a:lvl1pPr>
            <a:extLst/>
          </a:lstStyle>
          <a:p>
            <a:pPr>
              <a:defRPr/>
            </a:pPr>
            <a:r>
              <a:rPr lang="en-US">
                <a:solidFill>
                  <a:srgbClr val="B13F9A"/>
                </a:solidFill>
              </a:rPr>
              <a:t>CHOROC</a:t>
            </a:r>
          </a:p>
        </p:txBody>
      </p:sp>
      <p:sp>
        <p:nvSpPr>
          <p:cNvPr id="6" name="Slide Number Placeholder 5"/>
          <p:cNvSpPr>
            <a:spLocks noGrp="1"/>
          </p:cNvSpPr>
          <p:nvPr>
            <p:ph type="sldNum" sz="quarter" idx="12"/>
          </p:nvPr>
        </p:nvSpPr>
        <p:spPr>
          <a:xfrm>
            <a:off x="6254750" y="6553200"/>
            <a:ext cx="587375" cy="228600"/>
          </a:xfrm>
        </p:spPr>
        <p:txBody>
          <a:bodyPr/>
          <a:lstStyle>
            <a:lvl1pPr>
              <a:defRPr>
                <a:solidFill>
                  <a:schemeClr val="tx2"/>
                </a:solidFill>
              </a:defRPr>
            </a:lvl1pPr>
            <a:extLst/>
          </a:lstStyle>
          <a:p>
            <a:pPr>
              <a:defRPr/>
            </a:pPr>
            <a:fld id="{136DD80F-286F-43EE-86C9-36F303BA07B5}" type="slidenum">
              <a:rPr lang="en-US">
                <a:solidFill>
                  <a:srgbClr val="B13F9A"/>
                </a:solidFill>
              </a:rPr>
              <a:pPr>
                <a:defRPr/>
              </a:pPr>
              <a:t>‹#›</a:t>
            </a:fld>
            <a:endParaRPr lang="en-US">
              <a:solidFill>
                <a:srgbClr val="B13F9A"/>
              </a:solidFill>
            </a:endParaRPr>
          </a:p>
        </p:txBody>
      </p:sp>
    </p:spTree>
    <p:extLst>
      <p:ext uri="{BB962C8B-B14F-4D97-AF65-F5344CB8AC3E}">
        <p14:creationId xmlns:p14="http://schemas.microsoft.com/office/powerpoint/2010/main" val="1034303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1058" name="Group 2"/>
          <p:cNvGrpSpPr>
            <a:grpSpLocks/>
          </p:cNvGrpSpPr>
          <p:nvPr/>
        </p:nvGrpSpPr>
        <p:grpSpPr bwMode="auto">
          <a:xfrm>
            <a:off x="0" y="2081213"/>
            <a:ext cx="9009063" cy="1052512"/>
            <a:chOff x="0" y="1536"/>
            <a:chExt cx="5675" cy="663"/>
          </a:xfrm>
        </p:grpSpPr>
        <p:grpSp>
          <p:nvGrpSpPr>
            <p:cNvPr id="301059" name="Group 3"/>
            <p:cNvGrpSpPr>
              <a:grpSpLocks/>
            </p:cNvGrpSpPr>
            <p:nvPr/>
          </p:nvGrpSpPr>
          <p:grpSpPr bwMode="auto">
            <a:xfrm>
              <a:off x="183" y="1604"/>
              <a:ext cx="448" cy="299"/>
              <a:chOff x="720" y="336"/>
              <a:chExt cx="624" cy="432"/>
            </a:xfrm>
          </p:grpSpPr>
          <p:sp>
            <p:nvSpPr>
              <p:cNvPr id="30106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400">
                  <a:solidFill>
                    <a:srgbClr val="000000"/>
                  </a:solidFill>
                  <a:latin typeface="Times New Roman" charset="0"/>
                </a:endParaRPr>
              </a:p>
            </p:txBody>
          </p:sp>
          <p:sp>
            <p:nvSpPr>
              <p:cNvPr id="30106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400">
                  <a:solidFill>
                    <a:srgbClr val="000000"/>
                  </a:solidFill>
                  <a:latin typeface="Times New Roman" charset="0"/>
                </a:endParaRPr>
              </a:p>
            </p:txBody>
          </p:sp>
        </p:grpSp>
        <p:grpSp>
          <p:nvGrpSpPr>
            <p:cNvPr id="301062" name="Group 6"/>
            <p:cNvGrpSpPr>
              <a:grpSpLocks/>
            </p:cNvGrpSpPr>
            <p:nvPr/>
          </p:nvGrpSpPr>
          <p:grpSpPr bwMode="auto">
            <a:xfrm>
              <a:off x="261" y="1870"/>
              <a:ext cx="465" cy="299"/>
              <a:chOff x="912" y="2640"/>
              <a:chExt cx="672" cy="432"/>
            </a:xfrm>
          </p:grpSpPr>
          <p:sp>
            <p:nvSpPr>
              <p:cNvPr id="301063"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400">
                  <a:solidFill>
                    <a:srgbClr val="000000"/>
                  </a:solidFill>
                  <a:latin typeface="Times New Roman" charset="0"/>
                </a:endParaRPr>
              </a:p>
            </p:txBody>
          </p:sp>
          <p:sp>
            <p:nvSpPr>
              <p:cNvPr id="30106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400">
                  <a:solidFill>
                    <a:srgbClr val="000000"/>
                  </a:solidFill>
                  <a:latin typeface="Times New Roman" charset="0"/>
                </a:endParaRPr>
              </a:p>
            </p:txBody>
          </p:sp>
        </p:grpSp>
        <p:sp>
          <p:nvSpPr>
            <p:cNvPr id="30106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400">
                <a:solidFill>
                  <a:srgbClr val="000000"/>
                </a:solidFill>
                <a:latin typeface="Times New Roman" charset="0"/>
              </a:endParaRPr>
            </a:p>
          </p:txBody>
        </p:sp>
        <p:sp>
          <p:nvSpPr>
            <p:cNvPr id="30106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400">
                <a:solidFill>
                  <a:srgbClr val="000000"/>
                </a:solidFill>
                <a:latin typeface="Times New Roman" charset="0"/>
              </a:endParaRPr>
            </a:p>
          </p:txBody>
        </p:sp>
        <p:sp>
          <p:nvSpPr>
            <p:cNvPr id="30106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400">
                <a:solidFill>
                  <a:srgbClr val="000000"/>
                </a:solidFill>
                <a:latin typeface="Times New Roman" charset="0"/>
              </a:endParaRPr>
            </a:p>
          </p:txBody>
        </p:sp>
      </p:grpSp>
      <p:sp>
        <p:nvSpPr>
          <p:cNvPr id="301068" name="Rectangle 12"/>
          <p:cNvSpPr>
            <a:spLocks noGrp="1" noChangeArrowheads="1"/>
          </p:cNvSpPr>
          <p:nvPr>
            <p:ph type="ctrTitle"/>
          </p:nvPr>
        </p:nvSpPr>
        <p:spPr>
          <a:xfrm>
            <a:off x="990600" y="1471613"/>
            <a:ext cx="7772400" cy="1143000"/>
          </a:xfrm>
        </p:spPr>
        <p:txBody>
          <a:bodyPr/>
          <a:lstStyle>
            <a:lvl1pPr>
              <a:defRPr/>
            </a:lvl1pPr>
          </a:lstStyle>
          <a:p>
            <a:pPr lvl="0"/>
            <a:r>
              <a:rPr lang="en-US" altLang="en-US" noProof="0"/>
              <a:t>Click to edit Master title style</a:t>
            </a:r>
          </a:p>
        </p:txBody>
      </p:sp>
      <p:sp>
        <p:nvSpPr>
          <p:cNvPr id="301069" name="Rectangle 13"/>
          <p:cNvSpPr>
            <a:spLocks noGrp="1" noChangeArrowheads="1"/>
          </p:cNvSpPr>
          <p:nvPr>
            <p:ph type="subTitle" idx="1"/>
          </p:nvPr>
        </p:nvSpPr>
        <p:spPr>
          <a:xfrm>
            <a:off x="1371600" y="3429000"/>
            <a:ext cx="6400800" cy="2209800"/>
          </a:xfrm>
        </p:spPr>
        <p:txBody>
          <a:bodyPr/>
          <a:lstStyle>
            <a:lvl1pPr marL="0" indent="0" algn="ctr">
              <a:buFont typeface="Wingdings" pitchFamily="2" charset="2"/>
              <a:buNone/>
              <a:defRPr sz="2800"/>
            </a:lvl1pPr>
          </a:lstStyle>
          <a:p>
            <a:pPr lvl="0"/>
            <a:r>
              <a:rPr lang="en-US" altLang="en-US" noProof="0"/>
              <a:t>Click to edit Master subtitle style</a:t>
            </a:r>
          </a:p>
        </p:txBody>
      </p:sp>
      <p:sp>
        <p:nvSpPr>
          <p:cNvPr id="30107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FFECA71E-8E5F-4316-9CDB-77F97C8337CA}" type="datetime1">
              <a:rPr lang="en-US" altLang="en-US" smtClean="0">
                <a:solidFill>
                  <a:srgbClr val="1C1C1C"/>
                </a:solidFill>
              </a:rPr>
              <a:t>8/19/2019</a:t>
            </a:fld>
            <a:endParaRPr lang="en-US" altLang="en-US">
              <a:solidFill>
                <a:srgbClr val="1C1C1C"/>
              </a:solidFill>
            </a:endParaRPr>
          </a:p>
        </p:txBody>
      </p:sp>
      <p:sp>
        <p:nvSpPr>
          <p:cNvPr id="30107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altLang="en-US">
                <a:solidFill>
                  <a:srgbClr val="1C1C1C"/>
                </a:solidFill>
              </a:rPr>
              <a:t>CHOROC</a:t>
            </a:r>
          </a:p>
        </p:txBody>
      </p:sp>
      <p:sp>
        <p:nvSpPr>
          <p:cNvPr id="30107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E711A566-9AA0-4414-84C6-4BFA118E063C}" type="slidenum">
              <a:rPr lang="en-US" altLang="en-US">
                <a:solidFill>
                  <a:srgbClr val="1C1C1C"/>
                </a:solidFill>
              </a:rPr>
              <a:pPr/>
              <a:t>‹#›</a:t>
            </a:fld>
            <a:endParaRPr lang="en-US" altLang="en-US">
              <a:solidFill>
                <a:srgbClr val="1C1C1C"/>
              </a:solidFill>
            </a:endParaRPr>
          </a:p>
        </p:txBody>
      </p:sp>
    </p:spTree>
    <p:extLst>
      <p:ext uri="{BB962C8B-B14F-4D97-AF65-F5344CB8AC3E}">
        <p14:creationId xmlns:p14="http://schemas.microsoft.com/office/powerpoint/2010/main" val="1091349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D730BEF-B25E-4E65-B822-56A02840B11C}" type="datetime1">
              <a:rPr lang="en-US" altLang="en-US" smtClean="0">
                <a:solidFill>
                  <a:srgbClr val="000000"/>
                </a:solidFill>
              </a:rPr>
              <a:t>8/19/2019</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CHOROC</a:t>
            </a:r>
          </a:p>
        </p:txBody>
      </p:sp>
      <p:sp>
        <p:nvSpPr>
          <p:cNvPr id="6" name="Slide Number Placeholder 5"/>
          <p:cNvSpPr>
            <a:spLocks noGrp="1"/>
          </p:cNvSpPr>
          <p:nvPr>
            <p:ph type="sldNum" sz="quarter" idx="12"/>
          </p:nvPr>
        </p:nvSpPr>
        <p:spPr/>
        <p:txBody>
          <a:bodyPr/>
          <a:lstStyle>
            <a:lvl1pPr>
              <a:defRPr/>
            </a:lvl1pPr>
          </a:lstStyle>
          <a:p>
            <a:fld id="{0648FE4A-53BC-49FB-BE89-85968B17454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77448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52CF7AD-C719-4286-9C7B-971F18F7A43F}" type="datetime1">
              <a:rPr lang="en-US" altLang="en-US" smtClean="0">
                <a:solidFill>
                  <a:srgbClr val="000000"/>
                </a:solidFill>
              </a:rPr>
              <a:t>8/19/2019</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CHOROC</a:t>
            </a:r>
          </a:p>
        </p:txBody>
      </p:sp>
      <p:sp>
        <p:nvSpPr>
          <p:cNvPr id="6" name="Slide Number Placeholder 5"/>
          <p:cNvSpPr>
            <a:spLocks noGrp="1"/>
          </p:cNvSpPr>
          <p:nvPr>
            <p:ph type="sldNum" sz="quarter" idx="12"/>
          </p:nvPr>
        </p:nvSpPr>
        <p:spPr/>
        <p:txBody>
          <a:bodyPr/>
          <a:lstStyle>
            <a:lvl1pPr>
              <a:defRPr/>
            </a:lvl1pPr>
          </a:lstStyle>
          <a:p>
            <a:fld id="{A5F34A4A-82B3-4F54-A197-5B7E0B0C3B4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08898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6900" y="1638300"/>
            <a:ext cx="4102100" cy="4494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1400" y="1638300"/>
            <a:ext cx="4103688" cy="4494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B3598B1C-69EA-4267-B0CE-BDF1EAF9F1D1}" type="datetime1">
              <a:rPr lang="en-US" altLang="en-US" smtClean="0">
                <a:solidFill>
                  <a:srgbClr val="000000"/>
                </a:solidFill>
              </a:rPr>
              <a:t>8/19/2019</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CHOROC</a:t>
            </a:r>
          </a:p>
        </p:txBody>
      </p:sp>
      <p:sp>
        <p:nvSpPr>
          <p:cNvPr id="7" name="Slide Number Placeholder 6"/>
          <p:cNvSpPr>
            <a:spLocks noGrp="1"/>
          </p:cNvSpPr>
          <p:nvPr>
            <p:ph type="sldNum" sz="quarter" idx="12"/>
          </p:nvPr>
        </p:nvSpPr>
        <p:spPr/>
        <p:txBody>
          <a:bodyPr/>
          <a:lstStyle>
            <a:lvl1pPr>
              <a:defRPr/>
            </a:lvl1pPr>
          </a:lstStyle>
          <a:p>
            <a:fld id="{7C719468-97D5-449B-AC88-FB4D27544E8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3409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C0ABEE3A-5F3B-4D13-B629-8B418F3BB6E8}" type="datetime1">
              <a:rPr lang="en-US" altLang="en-US" smtClean="0">
                <a:solidFill>
                  <a:srgbClr val="000000"/>
                </a:solidFill>
              </a:rPr>
              <a:t>8/19/2019</a:t>
            </a:fld>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000000"/>
                </a:solidFill>
              </a:rPr>
              <a:t>CHOROC</a:t>
            </a:r>
          </a:p>
        </p:txBody>
      </p:sp>
      <p:sp>
        <p:nvSpPr>
          <p:cNvPr id="9" name="Slide Number Placeholder 8"/>
          <p:cNvSpPr>
            <a:spLocks noGrp="1"/>
          </p:cNvSpPr>
          <p:nvPr>
            <p:ph type="sldNum" sz="quarter" idx="12"/>
          </p:nvPr>
        </p:nvSpPr>
        <p:spPr/>
        <p:txBody>
          <a:bodyPr/>
          <a:lstStyle>
            <a:lvl1pPr>
              <a:defRPr/>
            </a:lvl1pPr>
          </a:lstStyle>
          <a:p>
            <a:fld id="{F6E5FBA3-CB86-40BF-9A22-F3BFDE9F2EB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88874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12AF526D-D994-4F9F-B07F-17AFCC83823D}" type="datetime1">
              <a:rPr lang="en-US" altLang="en-US" smtClean="0">
                <a:solidFill>
                  <a:srgbClr val="000000"/>
                </a:solidFill>
              </a:rPr>
              <a:t>8/19/2019</a:t>
            </a:fld>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000000"/>
                </a:solidFill>
              </a:rPr>
              <a:t>CHOROC</a:t>
            </a:r>
          </a:p>
        </p:txBody>
      </p:sp>
      <p:sp>
        <p:nvSpPr>
          <p:cNvPr id="5" name="Slide Number Placeholder 4"/>
          <p:cNvSpPr>
            <a:spLocks noGrp="1"/>
          </p:cNvSpPr>
          <p:nvPr>
            <p:ph type="sldNum" sz="quarter" idx="12"/>
          </p:nvPr>
        </p:nvSpPr>
        <p:spPr/>
        <p:txBody>
          <a:bodyPr/>
          <a:lstStyle>
            <a:lvl1pPr>
              <a:defRPr/>
            </a:lvl1pPr>
          </a:lstStyle>
          <a:p>
            <a:fld id="{D2468C84-2C3E-4B3D-A55D-5F98383ABA3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740821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D86CDBF-20D0-4A72-B9ED-E9F8CD08320B}" type="datetime1">
              <a:rPr lang="en-US" altLang="en-US" smtClean="0">
                <a:solidFill>
                  <a:srgbClr val="000000"/>
                </a:solidFill>
              </a:rPr>
              <a:t>8/19/2019</a:t>
            </a:fld>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000000"/>
                </a:solidFill>
              </a:rPr>
              <a:t>CHOROC</a:t>
            </a:r>
          </a:p>
        </p:txBody>
      </p:sp>
      <p:sp>
        <p:nvSpPr>
          <p:cNvPr id="4" name="Slide Number Placeholder 3"/>
          <p:cNvSpPr>
            <a:spLocks noGrp="1"/>
          </p:cNvSpPr>
          <p:nvPr>
            <p:ph type="sldNum" sz="quarter" idx="12"/>
          </p:nvPr>
        </p:nvSpPr>
        <p:spPr/>
        <p:txBody>
          <a:bodyPr/>
          <a:lstStyle>
            <a:lvl1pPr>
              <a:defRPr/>
            </a:lvl1pPr>
          </a:lstStyle>
          <a:p>
            <a:fld id="{DEFE7AEA-904A-4CF9-B1D1-9F1E45354EF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652782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EF5F359-A09E-46AE-87D6-BC804A32001A}" type="datetime1">
              <a:rPr lang="en-US" altLang="en-US" smtClean="0">
                <a:solidFill>
                  <a:srgbClr val="000000"/>
                </a:solidFill>
              </a:rPr>
              <a:t>8/19/2019</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CHOROC</a:t>
            </a:r>
          </a:p>
        </p:txBody>
      </p:sp>
      <p:sp>
        <p:nvSpPr>
          <p:cNvPr id="7" name="Slide Number Placeholder 6"/>
          <p:cNvSpPr>
            <a:spLocks noGrp="1"/>
          </p:cNvSpPr>
          <p:nvPr>
            <p:ph type="sldNum" sz="quarter" idx="12"/>
          </p:nvPr>
        </p:nvSpPr>
        <p:spPr/>
        <p:txBody>
          <a:bodyPr/>
          <a:lstStyle>
            <a:lvl1pPr>
              <a:defRPr/>
            </a:lvl1pPr>
          </a:lstStyle>
          <a:p>
            <a:fld id="{6FDB4052-96D9-49D7-A121-AC6675DE941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736863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26"/>
          <p:cNvSpPr>
            <a:spLocks noGrp="1"/>
          </p:cNvSpPr>
          <p:nvPr>
            <p:ph type="dt" sz="half" idx="10"/>
          </p:nvPr>
        </p:nvSpPr>
        <p:spPr/>
        <p:txBody>
          <a:bodyPr/>
          <a:lstStyle>
            <a:lvl1pPr>
              <a:defRPr/>
            </a:lvl1pPr>
          </a:lstStyle>
          <a:p>
            <a:pPr>
              <a:defRPr/>
            </a:pPr>
            <a:fld id="{7246385E-3FAC-4B8F-9146-AA641CE4A510}" type="datetime1">
              <a:rPr lang="en-US" smtClean="0">
                <a:solidFill>
                  <a:srgbClr val="B13F9A"/>
                </a:solidFill>
              </a:rPr>
              <a:t>8/19/2019</a:t>
            </a:fld>
            <a:endParaRPr lang="en-US">
              <a:solidFill>
                <a:srgbClr val="B13F9A"/>
              </a:solidFill>
            </a:endParaRPr>
          </a:p>
        </p:txBody>
      </p:sp>
      <p:sp>
        <p:nvSpPr>
          <p:cNvPr id="5" name="Footer Placeholder 3"/>
          <p:cNvSpPr>
            <a:spLocks noGrp="1"/>
          </p:cNvSpPr>
          <p:nvPr>
            <p:ph type="ftr" sz="quarter" idx="11"/>
          </p:nvPr>
        </p:nvSpPr>
        <p:spPr/>
        <p:txBody>
          <a:bodyPr/>
          <a:lstStyle>
            <a:lvl1pPr>
              <a:defRPr/>
            </a:lvl1pPr>
          </a:lstStyle>
          <a:p>
            <a:pPr>
              <a:defRPr/>
            </a:pPr>
            <a:r>
              <a:rPr lang="en-US">
                <a:solidFill>
                  <a:srgbClr val="B13F9A"/>
                </a:solidFill>
              </a:rPr>
              <a:t>CHOROC</a:t>
            </a:r>
          </a:p>
        </p:txBody>
      </p:sp>
      <p:sp>
        <p:nvSpPr>
          <p:cNvPr id="6" name="Slide Number Placeholder 15"/>
          <p:cNvSpPr>
            <a:spLocks noGrp="1"/>
          </p:cNvSpPr>
          <p:nvPr>
            <p:ph type="sldNum" sz="quarter" idx="12"/>
          </p:nvPr>
        </p:nvSpPr>
        <p:spPr/>
        <p:txBody>
          <a:bodyPr/>
          <a:lstStyle>
            <a:lvl1pPr>
              <a:defRPr/>
            </a:lvl1pPr>
          </a:lstStyle>
          <a:p>
            <a:pPr>
              <a:defRPr/>
            </a:pPr>
            <a:fld id="{F213562C-A9E0-49F6-B210-EEE134465E5F}" type="slidenum">
              <a:rPr lang="en-US">
                <a:solidFill>
                  <a:srgbClr val="B13F9A"/>
                </a:solidFill>
              </a:rPr>
              <a:pPr>
                <a:defRPr/>
              </a:pPr>
              <a:t>‹#›</a:t>
            </a:fld>
            <a:endParaRPr lang="en-US">
              <a:solidFill>
                <a:srgbClr val="B13F9A"/>
              </a:solidFill>
            </a:endParaRPr>
          </a:p>
        </p:txBody>
      </p:sp>
    </p:spTree>
    <p:extLst>
      <p:ext uri="{BB962C8B-B14F-4D97-AF65-F5344CB8AC3E}">
        <p14:creationId xmlns:p14="http://schemas.microsoft.com/office/powerpoint/2010/main" val="77747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F056270-8E71-46E1-B83D-85399DD8DA06}" type="datetime1">
              <a:rPr lang="en-US" altLang="en-US" smtClean="0">
                <a:solidFill>
                  <a:srgbClr val="000000"/>
                </a:solidFill>
              </a:rPr>
              <a:t>8/19/2019</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CHOROC</a:t>
            </a:r>
          </a:p>
        </p:txBody>
      </p:sp>
      <p:sp>
        <p:nvSpPr>
          <p:cNvPr id="7" name="Slide Number Placeholder 6"/>
          <p:cNvSpPr>
            <a:spLocks noGrp="1"/>
          </p:cNvSpPr>
          <p:nvPr>
            <p:ph type="sldNum" sz="quarter" idx="12"/>
          </p:nvPr>
        </p:nvSpPr>
        <p:spPr/>
        <p:txBody>
          <a:bodyPr/>
          <a:lstStyle>
            <a:lvl1pPr>
              <a:defRPr/>
            </a:lvl1pPr>
          </a:lstStyle>
          <a:p>
            <a:fld id="{666237B0-BA04-4125-81F5-2AE77BED1B1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3576720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F9301FE-4042-41AE-AF82-C1D59384CF0D}" type="datetime1">
              <a:rPr lang="en-US" altLang="en-US" smtClean="0">
                <a:solidFill>
                  <a:srgbClr val="000000"/>
                </a:solidFill>
              </a:rPr>
              <a:t>8/19/2019</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CHOROC</a:t>
            </a:r>
          </a:p>
        </p:txBody>
      </p:sp>
      <p:sp>
        <p:nvSpPr>
          <p:cNvPr id="6" name="Slide Number Placeholder 5"/>
          <p:cNvSpPr>
            <a:spLocks noGrp="1"/>
          </p:cNvSpPr>
          <p:nvPr>
            <p:ph type="sldNum" sz="quarter" idx="12"/>
          </p:nvPr>
        </p:nvSpPr>
        <p:spPr/>
        <p:txBody>
          <a:bodyPr/>
          <a:lstStyle>
            <a:lvl1pPr>
              <a:defRPr/>
            </a:lvl1pPr>
          </a:lstStyle>
          <a:p>
            <a:fld id="{0DFCE113-BB93-4416-83D5-084E5EEBA0D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289341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5938" y="101600"/>
            <a:ext cx="2089150" cy="60309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6900" y="101600"/>
            <a:ext cx="6116638" cy="6030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044B8D5-EF09-42A1-A3B1-B41D545A946C}" type="datetime1">
              <a:rPr lang="en-US" altLang="en-US" smtClean="0">
                <a:solidFill>
                  <a:srgbClr val="000000"/>
                </a:solidFill>
              </a:rPr>
              <a:t>8/19/2019</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CHOROC</a:t>
            </a:r>
          </a:p>
        </p:txBody>
      </p:sp>
      <p:sp>
        <p:nvSpPr>
          <p:cNvPr id="6" name="Slide Number Placeholder 5"/>
          <p:cNvSpPr>
            <a:spLocks noGrp="1"/>
          </p:cNvSpPr>
          <p:nvPr>
            <p:ph type="sldNum" sz="quarter" idx="12"/>
          </p:nvPr>
        </p:nvSpPr>
        <p:spPr/>
        <p:txBody>
          <a:bodyPr/>
          <a:lstStyle>
            <a:lvl1pPr>
              <a:defRPr/>
            </a:lvl1pPr>
          </a:lstStyle>
          <a:p>
            <a:fld id="{16A3C0C9-9040-4313-8392-6713F0B19E9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26156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anchor="t"/>
          <a:lstStyle>
            <a:lvl1pPr algn="r">
              <a:buNone/>
              <a:defRPr sz="4200" b="1" cap="all"/>
            </a:lvl1pPr>
            <a:extLst/>
          </a:lstStyle>
          <a:p>
            <a:r>
              <a:rPr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4" name="Date Placeholder 3"/>
          <p:cNvSpPr>
            <a:spLocks noGrp="1"/>
          </p:cNvSpPr>
          <p:nvPr>
            <p:ph type="dt" sz="half" idx="10"/>
          </p:nvPr>
        </p:nvSpPr>
        <p:spPr>
          <a:xfrm>
            <a:off x="4724400" y="6556375"/>
            <a:ext cx="2001838" cy="227013"/>
          </a:xfrm>
        </p:spPr>
        <p:txBody>
          <a:bodyPr/>
          <a:lstStyle>
            <a:lvl1pPr>
              <a:defRPr>
                <a:solidFill>
                  <a:schemeClr val="tx2"/>
                </a:solidFill>
              </a:defRPr>
            </a:lvl1pPr>
            <a:extLst/>
          </a:lstStyle>
          <a:p>
            <a:pPr>
              <a:defRPr/>
            </a:pPr>
            <a:fld id="{4491DF1E-89BD-429F-B925-CF79B11F0CD1}" type="datetime1">
              <a:rPr lang="en-US" smtClean="0">
                <a:solidFill>
                  <a:srgbClr val="B13F9A"/>
                </a:solidFill>
              </a:rPr>
              <a:t>8/19/2019</a:t>
            </a:fld>
            <a:endParaRPr lang="en-US">
              <a:solidFill>
                <a:srgbClr val="B13F9A"/>
              </a:solidFill>
            </a:endParaRPr>
          </a:p>
        </p:txBody>
      </p:sp>
      <p:sp>
        <p:nvSpPr>
          <p:cNvPr id="5" name="Footer Placeholder 4"/>
          <p:cNvSpPr>
            <a:spLocks noGrp="1"/>
          </p:cNvSpPr>
          <p:nvPr>
            <p:ph type="ftr" sz="quarter" idx="11"/>
          </p:nvPr>
        </p:nvSpPr>
        <p:spPr>
          <a:xfrm>
            <a:off x="1735138" y="6556375"/>
            <a:ext cx="2895600" cy="228600"/>
          </a:xfrm>
        </p:spPr>
        <p:txBody>
          <a:bodyPr/>
          <a:lstStyle>
            <a:lvl1pPr>
              <a:defRPr>
                <a:solidFill>
                  <a:schemeClr val="tx2"/>
                </a:solidFill>
              </a:defRPr>
            </a:lvl1pPr>
            <a:extLst/>
          </a:lstStyle>
          <a:p>
            <a:pPr>
              <a:defRPr/>
            </a:pPr>
            <a:r>
              <a:rPr lang="en-US">
                <a:solidFill>
                  <a:srgbClr val="B13F9A"/>
                </a:solidFill>
              </a:rPr>
              <a:t>CHOROC</a:t>
            </a:r>
          </a:p>
        </p:txBody>
      </p:sp>
      <p:sp>
        <p:nvSpPr>
          <p:cNvPr id="6" name="Slide Number Placeholder 5"/>
          <p:cNvSpPr>
            <a:spLocks noGrp="1"/>
          </p:cNvSpPr>
          <p:nvPr>
            <p:ph type="sldNum" sz="quarter" idx="12"/>
          </p:nvPr>
        </p:nvSpPr>
        <p:spPr>
          <a:xfrm>
            <a:off x="6734175" y="6554788"/>
            <a:ext cx="587375" cy="228600"/>
          </a:xfrm>
        </p:spPr>
        <p:txBody>
          <a:bodyPr/>
          <a:lstStyle>
            <a:lvl1pPr>
              <a:defRPr/>
            </a:lvl1pPr>
            <a:extLst/>
          </a:lstStyle>
          <a:p>
            <a:pPr>
              <a:defRPr/>
            </a:pPr>
            <a:fld id="{A5D9E94C-8B81-4F4E-9962-1ED997D0C628}" type="slidenum">
              <a:rPr lang="en-US">
                <a:solidFill>
                  <a:srgbClr val="B13F9A"/>
                </a:solidFill>
              </a:rPr>
              <a:pPr>
                <a:defRPr/>
              </a:pPr>
              <a:t>‹#›</a:t>
            </a:fld>
            <a:endParaRPr lang="en-US">
              <a:solidFill>
                <a:srgbClr val="B13F9A"/>
              </a:solidFill>
            </a:endParaRPr>
          </a:p>
        </p:txBody>
      </p:sp>
    </p:spTree>
    <p:extLst>
      <p:ext uri="{BB962C8B-B14F-4D97-AF65-F5344CB8AC3E}">
        <p14:creationId xmlns:p14="http://schemas.microsoft.com/office/powerpoint/2010/main" val="359310250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352044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78808" y="1600200"/>
            <a:ext cx="352044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6"/>
          <p:cNvSpPr>
            <a:spLocks noGrp="1"/>
          </p:cNvSpPr>
          <p:nvPr>
            <p:ph type="dt" sz="half" idx="10"/>
          </p:nvPr>
        </p:nvSpPr>
        <p:spPr/>
        <p:txBody>
          <a:bodyPr/>
          <a:lstStyle>
            <a:lvl1pPr>
              <a:defRPr/>
            </a:lvl1pPr>
          </a:lstStyle>
          <a:p>
            <a:pPr>
              <a:defRPr/>
            </a:pPr>
            <a:fld id="{EF2F3879-1D01-42F2-B72E-A86ED8AD724C}" type="datetime1">
              <a:rPr lang="en-US" smtClean="0">
                <a:solidFill>
                  <a:srgbClr val="B13F9A"/>
                </a:solidFill>
              </a:rPr>
              <a:t>8/19/2019</a:t>
            </a:fld>
            <a:endParaRPr lang="en-US">
              <a:solidFill>
                <a:srgbClr val="B13F9A"/>
              </a:solidFill>
            </a:endParaRPr>
          </a:p>
        </p:txBody>
      </p:sp>
      <p:sp>
        <p:nvSpPr>
          <p:cNvPr id="6" name="Footer Placeholder 3"/>
          <p:cNvSpPr>
            <a:spLocks noGrp="1"/>
          </p:cNvSpPr>
          <p:nvPr>
            <p:ph type="ftr" sz="quarter" idx="11"/>
          </p:nvPr>
        </p:nvSpPr>
        <p:spPr/>
        <p:txBody>
          <a:bodyPr/>
          <a:lstStyle>
            <a:lvl1pPr>
              <a:defRPr/>
            </a:lvl1pPr>
          </a:lstStyle>
          <a:p>
            <a:pPr>
              <a:defRPr/>
            </a:pPr>
            <a:r>
              <a:rPr lang="en-US">
                <a:solidFill>
                  <a:srgbClr val="B13F9A"/>
                </a:solidFill>
              </a:rPr>
              <a:t>CHOROC</a:t>
            </a:r>
          </a:p>
        </p:txBody>
      </p:sp>
      <p:sp>
        <p:nvSpPr>
          <p:cNvPr id="7" name="Slide Number Placeholder 15"/>
          <p:cNvSpPr>
            <a:spLocks noGrp="1"/>
          </p:cNvSpPr>
          <p:nvPr>
            <p:ph type="sldNum" sz="quarter" idx="12"/>
          </p:nvPr>
        </p:nvSpPr>
        <p:spPr/>
        <p:txBody>
          <a:bodyPr/>
          <a:lstStyle>
            <a:lvl1pPr>
              <a:defRPr/>
            </a:lvl1pPr>
          </a:lstStyle>
          <a:p>
            <a:pPr>
              <a:defRPr/>
            </a:pPr>
            <a:fld id="{DFA0B682-1244-4831-89FE-C06566389631}" type="slidenum">
              <a:rPr lang="en-US">
                <a:solidFill>
                  <a:srgbClr val="B13F9A"/>
                </a:solidFill>
              </a:rPr>
              <a:pPr>
                <a:defRPr/>
              </a:pPr>
              <a:t>‹#›</a:t>
            </a:fld>
            <a:endParaRPr lang="en-US">
              <a:solidFill>
                <a:srgbClr val="B13F9A"/>
              </a:solidFill>
            </a:endParaRPr>
          </a:p>
        </p:txBody>
      </p:sp>
    </p:spTree>
    <p:extLst>
      <p:ext uri="{BB962C8B-B14F-4D97-AF65-F5344CB8AC3E}">
        <p14:creationId xmlns:p14="http://schemas.microsoft.com/office/powerpoint/2010/main" val="3251443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6"/>
          <p:cNvSpPr>
            <a:spLocks noGrp="1"/>
          </p:cNvSpPr>
          <p:nvPr>
            <p:ph type="dt" sz="half" idx="10"/>
          </p:nvPr>
        </p:nvSpPr>
        <p:spPr/>
        <p:txBody>
          <a:bodyPr/>
          <a:lstStyle>
            <a:lvl1pPr>
              <a:defRPr/>
            </a:lvl1pPr>
          </a:lstStyle>
          <a:p>
            <a:pPr>
              <a:defRPr/>
            </a:pPr>
            <a:fld id="{8D6378AA-4488-4F57-890C-85E5A617A303}" type="datetime1">
              <a:rPr lang="en-US" smtClean="0">
                <a:solidFill>
                  <a:srgbClr val="B13F9A"/>
                </a:solidFill>
              </a:rPr>
              <a:t>8/19/2019</a:t>
            </a:fld>
            <a:endParaRPr lang="en-US">
              <a:solidFill>
                <a:srgbClr val="B13F9A"/>
              </a:solidFill>
            </a:endParaRPr>
          </a:p>
        </p:txBody>
      </p:sp>
      <p:sp>
        <p:nvSpPr>
          <p:cNvPr id="8" name="Footer Placeholder 3"/>
          <p:cNvSpPr>
            <a:spLocks noGrp="1"/>
          </p:cNvSpPr>
          <p:nvPr>
            <p:ph type="ftr" sz="quarter" idx="11"/>
          </p:nvPr>
        </p:nvSpPr>
        <p:spPr/>
        <p:txBody>
          <a:bodyPr/>
          <a:lstStyle>
            <a:lvl1pPr>
              <a:defRPr/>
            </a:lvl1pPr>
          </a:lstStyle>
          <a:p>
            <a:pPr>
              <a:defRPr/>
            </a:pPr>
            <a:r>
              <a:rPr lang="en-US">
                <a:solidFill>
                  <a:srgbClr val="B13F9A"/>
                </a:solidFill>
              </a:rPr>
              <a:t>CHOROC</a:t>
            </a:r>
          </a:p>
        </p:txBody>
      </p:sp>
      <p:sp>
        <p:nvSpPr>
          <p:cNvPr id="9" name="Slide Number Placeholder 15"/>
          <p:cNvSpPr>
            <a:spLocks noGrp="1"/>
          </p:cNvSpPr>
          <p:nvPr>
            <p:ph type="sldNum" sz="quarter" idx="12"/>
          </p:nvPr>
        </p:nvSpPr>
        <p:spPr/>
        <p:txBody>
          <a:bodyPr/>
          <a:lstStyle>
            <a:lvl1pPr>
              <a:defRPr/>
            </a:lvl1pPr>
          </a:lstStyle>
          <a:p>
            <a:pPr>
              <a:defRPr/>
            </a:pPr>
            <a:fld id="{BABCF6A5-0D98-4222-A7C7-3791DA4939C0}" type="slidenum">
              <a:rPr lang="en-US">
                <a:solidFill>
                  <a:srgbClr val="B13F9A"/>
                </a:solidFill>
              </a:rPr>
              <a:pPr>
                <a:defRPr/>
              </a:pPr>
              <a:t>‹#›</a:t>
            </a:fld>
            <a:endParaRPr lang="en-US">
              <a:solidFill>
                <a:srgbClr val="B13F9A"/>
              </a:solidFill>
            </a:endParaRPr>
          </a:p>
        </p:txBody>
      </p:sp>
    </p:spTree>
    <p:extLst>
      <p:ext uri="{BB962C8B-B14F-4D97-AF65-F5344CB8AC3E}">
        <p14:creationId xmlns:p14="http://schemas.microsoft.com/office/powerpoint/2010/main" val="261240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lang="en-US"/>
              <a:t>Click to edit Master title style</a:t>
            </a:r>
          </a:p>
        </p:txBody>
      </p:sp>
      <p:sp>
        <p:nvSpPr>
          <p:cNvPr id="3" name="Date Placeholder 26"/>
          <p:cNvSpPr>
            <a:spLocks noGrp="1"/>
          </p:cNvSpPr>
          <p:nvPr>
            <p:ph type="dt" sz="half" idx="10"/>
          </p:nvPr>
        </p:nvSpPr>
        <p:spPr/>
        <p:txBody>
          <a:bodyPr/>
          <a:lstStyle>
            <a:lvl1pPr>
              <a:defRPr/>
            </a:lvl1pPr>
          </a:lstStyle>
          <a:p>
            <a:pPr>
              <a:defRPr/>
            </a:pPr>
            <a:fld id="{A8823E87-3CCE-4524-95E3-CC7E745BE34D}" type="datetime1">
              <a:rPr lang="en-US" smtClean="0">
                <a:solidFill>
                  <a:srgbClr val="B13F9A"/>
                </a:solidFill>
              </a:rPr>
              <a:t>8/19/2019</a:t>
            </a:fld>
            <a:endParaRPr lang="en-US">
              <a:solidFill>
                <a:srgbClr val="B13F9A"/>
              </a:solidFill>
            </a:endParaRPr>
          </a:p>
        </p:txBody>
      </p:sp>
      <p:sp>
        <p:nvSpPr>
          <p:cNvPr id="4" name="Footer Placeholder 3"/>
          <p:cNvSpPr>
            <a:spLocks noGrp="1"/>
          </p:cNvSpPr>
          <p:nvPr>
            <p:ph type="ftr" sz="quarter" idx="11"/>
          </p:nvPr>
        </p:nvSpPr>
        <p:spPr/>
        <p:txBody>
          <a:bodyPr/>
          <a:lstStyle>
            <a:lvl1pPr>
              <a:defRPr/>
            </a:lvl1pPr>
          </a:lstStyle>
          <a:p>
            <a:pPr>
              <a:defRPr/>
            </a:pPr>
            <a:r>
              <a:rPr lang="en-US">
                <a:solidFill>
                  <a:srgbClr val="B13F9A"/>
                </a:solidFill>
              </a:rPr>
              <a:t>CHOROC</a:t>
            </a:r>
          </a:p>
        </p:txBody>
      </p:sp>
      <p:sp>
        <p:nvSpPr>
          <p:cNvPr id="5" name="Slide Number Placeholder 15"/>
          <p:cNvSpPr>
            <a:spLocks noGrp="1"/>
          </p:cNvSpPr>
          <p:nvPr>
            <p:ph type="sldNum" sz="quarter" idx="12"/>
          </p:nvPr>
        </p:nvSpPr>
        <p:spPr/>
        <p:txBody>
          <a:bodyPr/>
          <a:lstStyle>
            <a:lvl1pPr>
              <a:defRPr/>
            </a:lvl1pPr>
          </a:lstStyle>
          <a:p>
            <a:pPr>
              <a:defRPr/>
            </a:pPr>
            <a:fld id="{820BF53C-2848-4E24-8300-1386C0BD8E4D}" type="slidenum">
              <a:rPr lang="en-US">
                <a:solidFill>
                  <a:srgbClr val="B13F9A"/>
                </a:solidFill>
              </a:rPr>
              <a:pPr>
                <a:defRPr/>
              </a:pPr>
              <a:t>‹#›</a:t>
            </a:fld>
            <a:endParaRPr lang="en-US">
              <a:solidFill>
                <a:srgbClr val="B13F9A"/>
              </a:solidFill>
            </a:endParaRPr>
          </a:p>
        </p:txBody>
      </p:sp>
    </p:spTree>
    <p:extLst>
      <p:ext uri="{BB962C8B-B14F-4D97-AF65-F5344CB8AC3E}">
        <p14:creationId xmlns:p14="http://schemas.microsoft.com/office/powerpoint/2010/main" val="1866516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6"/>
          <p:cNvSpPr>
            <a:spLocks noGrp="1"/>
          </p:cNvSpPr>
          <p:nvPr>
            <p:ph type="dt" sz="half" idx="10"/>
          </p:nvPr>
        </p:nvSpPr>
        <p:spPr/>
        <p:txBody>
          <a:bodyPr/>
          <a:lstStyle>
            <a:lvl1pPr>
              <a:defRPr/>
            </a:lvl1pPr>
          </a:lstStyle>
          <a:p>
            <a:pPr>
              <a:defRPr/>
            </a:pPr>
            <a:fld id="{337C9F86-54EC-45D6-A725-08BF010C8468}" type="datetime1">
              <a:rPr lang="en-US" smtClean="0">
                <a:solidFill>
                  <a:srgbClr val="B13F9A"/>
                </a:solidFill>
              </a:rPr>
              <a:t>8/19/2019</a:t>
            </a:fld>
            <a:endParaRPr lang="en-US">
              <a:solidFill>
                <a:srgbClr val="B13F9A"/>
              </a:solidFill>
            </a:endParaRPr>
          </a:p>
        </p:txBody>
      </p:sp>
      <p:sp>
        <p:nvSpPr>
          <p:cNvPr id="3" name="Footer Placeholder 3"/>
          <p:cNvSpPr>
            <a:spLocks noGrp="1"/>
          </p:cNvSpPr>
          <p:nvPr>
            <p:ph type="ftr" sz="quarter" idx="11"/>
          </p:nvPr>
        </p:nvSpPr>
        <p:spPr/>
        <p:txBody>
          <a:bodyPr/>
          <a:lstStyle>
            <a:lvl1pPr>
              <a:defRPr/>
            </a:lvl1pPr>
          </a:lstStyle>
          <a:p>
            <a:pPr>
              <a:defRPr/>
            </a:pPr>
            <a:r>
              <a:rPr lang="en-US">
                <a:solidFill>
                  <a:srgbClr val="B13F9A"/>
                </a:solidFill>
              </a:rPr>
              <a:t>CHOROC</a:t>
            </a:r>
          </a:p>
        </p:txBody>
      </p:sp>
      <p:sp>
        <p:nvSpPr>
          <p:cNvPr id="4" name="Slide Number Placeholder 15"/>
          <p:cNvSpPr>
            <a:spLocks noGrp="1"/>
          </p:cNvSpPr>
          <p:nvPr>
            <p:ph type="sldNum" sz="quarter" idx="12"/>
          </p:nvPr>
        </p:nvSpPr>
        <p:spPr/>
        <p:txBody>
          <a:bodyPr/>
          <a:lstStyle>
            <a:lvl1pPr>
              <a:defRPr/>
            </a:lvl1pPr>
          </a:lstStyle>
          <a:p>
            <a:pPr>
              <a:defRPr/>
            </a:pPr>
            <a:fld id="{7DFB0D86-C73E-499A-BA41-5C0D9FBAD932}" type="slidenum">
              <a:rPr lang="en-US">
                <a:solidFill>
                  <a:srgbClr val="B13F9A"/>
                </a:solidFill>
              </a:rPr>
              <a:pPr>
                <a:defRPr/>
              </a:pPr>
              <a:t>‹#›</a:t>
            </a:fld>
            <a:endParaRPr lang="en-US">
              <a:solidFill>
                <a:srgbClr val="B13F9A"/>
              </a:solidFill>
            </a:endParaRPr>
          </a:p>
        </p:txBody>
      </p:sp>
    </p:spTree>
    <p:extLst>
      <p:ext uri="{BB962C8B-B14F-4D97-AF65-F5344CB8AC3E}">
        <p14:creationId xmlns:p14="http://schemas.microsoft.com/office/powerpoint/2010/main" val="200723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lstStyle>
            <a:lvl1pPr algn="l">
              <a:buNone/>
              <a:defRPr lang="en-US" sz="2400" baseline="0" smtClean="0"/>
            </a:lvl1pPr>
            <a:extLst/>
          </a:lstStyle>
          <a:p>
            <a:r>
              <a:rPr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lIns="45720" tIns="0" rIns="0" bIns="0" spcCol="0" rtlCol="0" fromWordArt="0" forceAA="0">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6"/>
          <p:cNvSpPr>
            <a:spLocks noGrp="1"/>
          </p:cNvSpPr>
          <p:nvPr>
            <p:ph type="dt" sz="half" idx="10"/>
          </p:nvPr>
        </p:nvSpPr>
        <p:spPr/>
        <p:txBody>
          <a:bodyPr/>
          <a:lstStyle>
            <a:lvl1pPr>
              <a:defRPr/>
            </a:lvl1pPr>
          </a:lstStyle>
          <a:p>
            <a:pPr>
              <a:defRPr/>
            </a:pPr>
            <a:fld id="{D510764D-E036-4633-9100-1B35508178C2}" type="datetime1">
              <a:rPr lang="en-US" smtClean="0">
                <a:solidFill>
                  <a:srgbClr val="B13F9A"/>
                </a:solidFill>
              </a:rPr>
              <a:t>8/19/2019</a:t>
            </a:fld>
            <a:endParaRPr lang="en-US">
              <a:solidFill>
                <a:srgbClr val="B13F9A"/>
              </a:solidFill>
            </a:endParaRPr>
          </a:p>
        </p:txBody>
      </p:sp>
      <p:sp>
        <p:nvSpPr>
          <p:cNvPr id="6" name="Footer Placeholder 3"/>
          <p:cNvSpPr>
            <a:spLocks noGrp="1"/>
          </p:cNvSpPr>
          <p:nvPr>
            <p:ph type="ftr" sz="quarter" idx="11"/>
          </p:nvPr>
        </p:nvSpPr>
        <p:spPr/>
        <p:txBody>
          <a:bodyPr/>
          <a:lstStyle>
            <a:lvl1pPr>
              <a:defRPr/>
            </a:lvl1pPr>
          </a:lstStyle>
          <a:p>
            <a:pPr>
              <a:defRPr/>
            </a:pPr>
            <a:r>
              <a:rPr lang="en-US">
                <a:solidFill>
                  <a:srgbClr val="B13F9A"/>
                </a:solidFill>
              </a:rPr>
              <a:t>CHOROC</a:t>
            </a:r>
          </a:p>
        </p:txBody>
      </p:sp>
      <p:sp>
        <p:nvSpPr>
          <p:cNvPr id="7" name="Slide Number Placeholder 15"/>
          <p:cNvSpPr>
            <a:spLocks noGrp="1"/>
          </p:cNvSpPr>
          <p:nvPr>
            <p:ph type="sldNum" sz="quarter" idx="12"/>
          </p:nvPr>
        </p:nvSpPr>
        <p:spPr/>
        <p:txBody>
          <a:bodyPr/>
          <a:lstStyle>
            <a:lvl1pPr>
              <a:defRPr/>
            </a:lvl1pPr>
          </a:lstStyle>
          <a:p>
            <a:pPr>
              <a:defRPr/>
            </a:pPr>
            <a:fld id="{0900E6CF-F159-4B0E-B813-366F59644B34}" type="slidenum">
              <a:rPr lang="en-US">
                <a:solidFill>
                  <a:srgbClr val="B13F9A"/>
                </a:solidFill>
              </a:rPr>
              <a:pPr>
                <a:defRPr/>
              </a:pPr>
              <a:t>‹#›</a:t>
            </a:fld>
            <a:endParaRPr lang="en-US">
              <a:solidFill>
                <a:srgbClr val="B13F9A"/>
              </a:solidFill>
            </a:endParaRPr>
          </a:p>
        </p:txBody>
      </p:sp>
    </p:spTree>
    <p:extLst>
      <p:ext uri="{BB962C8B-B14F-4D97-AF65-F5344CB8AC3E}">
        <p14:creationId xmlns:p14="http://schemas.microsoft.com/office/powerpoint/2010/main" val="84945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rot="21240000">
            <a:off x="598488" y="1004888"/>
            <a:ext cx="4319587" cy="431165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rot="21420000">
            <a:off x="596900" y="998538"/>
            <a:ext cx="4319588" cy="4313237"/>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 name="Title 1"/>
          <p:cNvSpPr>
            <a:spLocks noGrp="1"/>
          </p:cNvSpPr>
          <p:nvPr>
            <p:ph type="title"/>
          </p:nvPr>
        </p:nvSpPr>
        <p:spPr>
          <a:xfrm>
            <a:off x="5389098" y="1143000"/>
            <a:ext cx="3429000" cy="2057400"/>
          </a:xfrm>
        </p:spPr>
        <p:txBody>
          <a:bodyPr/>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en-US"/>
              <a:t>Click to edit Master title style</a:t>
            </a:r>
            <a:endParaRPr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lIns="82296" tIns="0" rIns="0" bIns="0" spcCol="0" rtlCol="0" fromWordArt="0" forceAA="0">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200"/>
            </a:lvl1pPr>
            <a:extLst/>
          </a:lstStyle>
          <a:p>
            <a:pPr lvl="0"/>
            <a:r>
              <a:rPr lang="en-US" noProof="0"/>
              <a:t>Click icon to add picture</a:t>
            </a:r>
            <a:endParaRPr lang="en-US" noProof="0" dirty="0"/>
          </a:p>
        </p:txBody>
      </p:sp>
      <p:sp>
        <p:nvSpPr>
          <p:cNvPr id="7" name="Date Placeholder 4"/>
          <p:cNvSpPr>
            <a:spLocks noGrp="1"/>
          </p:cNvSpPr>
          <p:nvPr>
            <p:ph type="dt" sz="half" idx="10"/>
          </p:nvPr>
        </p:nvSpPr>
        <p:spPr/>
        <p:txBody>
          <a:bodyPr/>
          <a:lstStyle>
            <a:lvl1pPr>
              <a:defRPr/>
            </a:lvl1pPr>
            <a:extLst/>
          </a:lstStyle>
          <a:p>
            <a:pPr>
              <a:defRPr/>
            </a:pPr>
            <a:fld id="{334F2DA8-95A0-4925-AC79-DBE5C7304E7C}" type="datetime1">
              <a:rPr lang="en-US" smtClean="0">
                <a:solidFill>
                  <a:srgbClr val="F4E7ED"/>
                </a:solidFill>
              </a:rPr>
              <a:t>8/19/2019</a:t>
            </a:fld>
            <a:endParaRPr lang="en-US">
              <a:solidFill>
                <a:srgbClr val="F4E7ED"/>
              </a:solidFill>
            </a:endParaRPr>
          </a:p>
        </p:txBody>
      </p:sp>
      <p:sp>
        <p:nvSpPr>
          <p:cNvPr id="8" name="Footer Placeholder 5"/>
          <p:cNvSpPr>
            <a:spLocks noGrp="1"/>
          </p:cNvSpPr>
          <p:nvPr>
            <p:ph type="ftr" sz="quarter" idx="11"/>
          </p:nvPr>
        </p:nvSpPr>
        <p:spPr/>
        <p:txBody>
          <a:bodyPr/>
          <a:lstStyle>
            <a:lvl1pPr>
              <a:defRPr/>
            </a:lvl1pPr>
            <a:extLst/>
          </a:lstStyle>
          <a:p>
            <a:pPr>
              <a:defRPr/>
            </a:pPr>
            <a:r>
              <a:rPr lang="en-US">
                <a:solidFill>
                  <a:srgbClr val="F4E7ED"/>
                </a:solidFill>
              </a:rPr>
              <a:t>CHOROC</a:t>
            </a:r>
          </a:p>
        </p:txBody>
      </p:sp>
      <p:sp>
        <p:nvSpPr>
          <p:cNvPr id="9" name="Slide Number Placeholder 6"/>
          <p:cNvSpPr>
            <a:spLocks noGrp="1"/>
          </p:cNvSpPr>
          <p:nvPr>
            <p:ph type="sldNum" sz="quarter" idx="12"/>
          </p:nvPr>
        </p:nvSpPr>
        <p:spPr/>
        <p:txBody>
          <a:bodyPr/>
          <a:lstStyle>
            <a:lvl1pPr>
              <a:defRPr/>
            </a:lvl1pPr>
            <a:extLst/>
          </a:lstStyle>
          <a:p>
            <a:pPr>
              <a:defRPr/>
            </a:pPr>
            <a:fld id="{D3587CB3-3A09-455D-9880-C30A27AE32D9}" type="slidenum">
              <a:rPr lang="en-US">
                <a:solidFill>
                  <a:srgbClr val="F4E7ED"/>
                </a:solidFill>
              </a:rPr>
              <a:pPr>
                <a:defRPr/>
              </a:pPr>
              <a:t>‹#›</a:t>
            </a:fld>
            <a:endParaRPr lang="en-US">
              <a:solidFill>
                <a:srgbClr val="F4E7ED"/>
              </a:solidFill>
            </a:endParaRPr>
          </a:p>
        </p:txBody>
      </p:sp>
    </p:spTree>
    <p:extLst>
      <p:ext uri="{BB962C8B-B14F-4D97-AF65-F5344CB8AC3E}">
        <p14:creationId xmlns:p14="http://schemas.microsoft.com/office/powerpoint/2010/main" val="151175271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Title Placeholder 2"/>
          <p:cNvSpPr>
            <a:spLocks noGrp="1"/>
          </p:cNvSpPr>
          <p:nvPr>
            <p:ph type="title"/>
          </p:nvPr>
        </p:nvSpPr>
        <p:spPr>
          <a:xfrm>
            <a:off x="457200" y="320675"/>
            <a:ext cx="7239000" cy="1143000"/>
          </a:xfrm>
          <a:prstGeom prst="rect">
            <a:avLst/>
          </a:prstGeom>
        </p:spPr>
        <p:txBody>
          <a:bodyPr vert="horz" lIns="45720" tIns="0" rIns="45720" bIns="0" anchor="b" anchorCtr="0">
            <a:normAutofit/>
          </a:bodyPr>
          <a:lstStyle/>
          <a:p>
            <a:r>
              <a:rPr lang="en-US"/>
              <a:t>Click to edit Master title style</a:t>
            </a:r>
          </a:p>
        </p:txBody>
      </p:sp>
      <p:sp>
        <p:nvSpPr>
          <p:cNvPr id="1030" name="Text Placeholder 30"/>
          <p:cNvSpPr>
            <a:spLocks noGrp="1"/>
          </p:cNvSpPr>
          <p:nvPr>
            <p:ph type="body" idx="1"/>
          </p:nvPr>
        </p:nvSpPr>
        <p:spPr bwMode="auto">
          <a:xfrm>
            <a:off x="457200" y="1609725"/>
            <a:ext cx="723900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7" name="Date Placeholder 26"/>
          <p:cNvSpPr>
            <a:spLocks noGrp="1"/>
          </p:cNvSpPr>
          <p:nvPr>
            <p:ph type="dt" sz="half" idx="2"/>
          </p:nvPr>
        </p:nvSpPr>
        <p:spPr>
          <a:xfrm>
            <a:off x="4246563" y="6557963"/>
            <a:ext cx="2001837" cy="227012"/>
          </a:xfrm>
          <a:prstGeom prst="rect">
            <a:avLst/>
          </a:prstGeom>
        </p:spPr>
        <p:txBody>
          <a:bodyPr vert="horz" tIns="0" bIns="0" anchor="b"/>
          <a:lstStyle>
            <a:lvl1pPr algn="l" eaLnBrk="1" fontAlgn="auto" latinLnBrk="0" hangingPunct="1">
              <a:spcBef>
                <a:spcPts val="0"/>
              </a:spcBef>
              <a:spcAft>
                <a:spcPts val="0"/>
              </a:spcAft>
              <a:defRPr kumimoji="0" sz="1000">
                <a:solidFill>
                  <a:schemeClr val="tx2"/>
                </a:solidFill>
                <a:latin typeface="+mn-lt"/>
              </a:defRPr>
            </a:lvl1pPr>
            <a:extLst/>
          </a:lstStyle>
          <a:p>
            <a:pPr>
              <a:defRPr/>
            </a:pPr>
            <a:fld id="{39326E68-D281-4D38-A144-4D72D75E6A91}" type="datetime1">
              <a:rPr lang="en-US" smtClean="0">
                <a:solidFill>
                  <a:srgbClr val="B13F9A"/>
                </a:solidFill>
              </a:rPr>
              <a:t>8/19/2019</a:t>
            </a:fld>
            <a:endParaRPr lang="en-US">
              <a:solidFill>
                <a:srgbClr val="B13F9A"/>
              </a:solidFill>
            </a:endParaRPr>
          </a:p>
        </p:txBody>
      </p:sp>
      <p:sp>
        <p:nvSpPr>
          <p:cNvPr id="4" name="Footer Placeholder 3"/>
          <p:cNvSpPr>
            <a:spLocks noGrp="1"/>
          </p:cNvSpPr>
          <p:nvPr>
            <p:ph type="ftr" sz="quarter" idx="3"/>
          </p:nvPr>
        </p:nvSpPr>
        <p:spPr>
          <a:xfrm>
            <a:off x="457200" y="6557963"/>
            <a:ext cx="3657600" cy="228600"/>
          </a:xfrm>
          <a:prstGeom prst="rect">
            <a:avLst/>
          </a:prstGeom>
        </p:spPr>
        <p:txBody>
          <a:bodyPr vert="horz" tIns="0" bIns="0" anchor="b"/>
          <a:lstStyle>
            <a:lvl1pPr algn="r" eaLnBrk="1" fontAlgn="auto" latinLnBrk="0" hangingPunct="1">
              <a:spcBef>
                <a:spcPts val="0"/>
              </a:spcBef>
              <a:spcAft>
                <a:spcPts val="0"/>
              </a:spcAft>
              <a:defRPr kumimoji="0" sz="1000">
                <a:solidFill>
                  <a:schemeClr val="tx2"/>
                </a:solidFill>
                <a:latin typeface="+mn-lt"/>
              </a:defRPr>
            </a:lvl1pPr>
            <a:extLst/>
          </a:lstStyle>
          <a:p>
            <a:pPr>
              <a:defRPr/>
            </a:pPr>
            <a:r>
              <a:rPr lang="en-US">
                <a:solidFill>
                  <a:srgbClr val="B13F9A"/>
                </a:solidFill>
              </a:rPr>
              <a:t>CHOROC</a:t>
            </a:r>
          </a:p>
        </p:txBody>
      </p:sp>
      <p:sp>
        <p:nvSpPr>
          <p:cNvPr id="16" name="Slide Number Placeholder 15"/>
          <p:cNvSpPr>
            <a:spLocks noGrp="1"/>
          </p:cNvSpPr>
          <p:nvPr>
            <p:ph type="sldNum" sz="quarter" idx="4"/>
          </p:nvPr>
        </p:nvSpPr>
        <p:spPr>
          <a:xfrm>
            <a:off x="6251575" y="6556375"/>
            <a:ext cx="588963" cy="228600"/>
          </a:xfrm>
          <a:prstGeom prst="rect">
            <a:avLst/>
          </a:prstGeom>
        </p:spPr>
        <p:txBody>
          <a:bodyPr vert="horz" lIns="0" tIns="0" rIns="0" bIns="0" anchor="b"/>
          <a:lstStyle>
            <a:lvl1pPr algn="r" eaLnBrk="1" fontAlgn="auto" latinLnBrk="0" hangingPunct="1">
              <a:spcBef>
                <a:spcPts val="0"/>
              </a:spcBef>
              <a:spcAft>
                <a:spcPts val="0"/>
              </a:spcAft>
              <a:defRPr kumimoji="0" sz="1100">
                <a:solidFill>
                  <a:schemeClr val="tx2"/>
                </a:solidFill>
                <a:latin typeface="+mn-lt"/>
              </a:defRPr>
            </a:lvl1pPr>
            <a:extLst/>
          </a:lstStyle>
          <a:p>
            <a:pPr>
              <a:defRPr/>
            </a:pPr>
            <a:fld id="{4D21D723-C18A-4814-8978-DC25C5531E91}" type="slidenum">
              <a:rPr lang="en-US">
                <a:solidFill>
                  <a:srgbClr val="B13F9A"/>
                </a:solidFill>
              </a:rPr>
              <a:pPr>
                <a:defRPr/>
              </a:pPr>
              <a:t>‹#›</a:t>
            </a:fld>
            <a:endParaRPr lang="en-US">
              <a:solidFill>
                <a:srgbClr val="B13F9A"/>
              </a:solidFill>
            </a:endParaRPr>
          </a:p>
        </p:txBody>
      </p:sp>
    </p:spTree>
    <p:extLst>
      <p:ext uri="{BB962C8B-B14F-4D97-AF65-F5344CB8AC3E}">
        <p14:creationId xmlns:p14="http://schemas.microsoft.com/office/powerpoint/2010/main" val="3791943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0" fontAlgn="base" hangingPunct="0">
        <a:spcBef>
          <a:spcPct val="0"/>
        </a:spcBef>
        <a:spcAft>
          <a:spcPct val="0"/>
        </a:spcAft>
        <a:defRPr sz="3800" b="1" kern="1200" cap="all">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eaLnBrk="0" fontAlgn="base" hangingPunct="0">
        <a:spcBef>
          <a:spcPct val="0"/>
        </a:spcBef>
        <a:spcAft>
          <a:spcPct val="0"/>
        </a:spcAft>
        <a:defRPr sz="3800" b="1">
          <a:solidFill>
            <a:schemeClr val="tx1"/>
          </a:solidFill>
          <a:latin typeface="Trebuchet MS" pitchFamily="34" charset="0"/>
        </a:defRPr>
      </a:lvl2pPr>
      <a:lvl3pPr algn="l" rtl="0" eaLnBrk="0" fontAlgn="base" hangingPunct="0">
        <a:spcBef>
          <a:spcPct val="0"/>
        </a:spcBef>
        <a:spcAft>
          <a:spcPct val="0"/>
        </a:spcAft>
        <a:defRPr sz="3800" b="1">
          <a:solidFill>
            <a:schemeClr val="tx1"/>
          </a:solidFill>
          <a:latin typeface="Trebuchet MS" pitchFamily="34" charset="0"/>
        </a:defRPr>
      </a:lvl3pPr>
      <a:lvl4pPr algn="l" rtl="0" eaLnBrk="0" fontAlgn="base" hangingPunct="0">
        <a:spcBef>
          <a:spcPct val="0"/>
        </a:spcBef>
        <a:spcAft>
          <a:spcPct val="0"/>
        </a:spcAft>
        <a:defRPr sz="3800" b="1">
          <a:solidFill>
            <a:schemeClr val="tx1"/>
          </a:solidFill>
          <a:latin typeface="Trebuchet MS" pitchFamily="34" charset="0"/>
        </a:defRPr>
      </a:lvl4pPr>
      <a:lvl5pPr algn="l" rtl="0" eaLnBrk="0" fontAlgn="base" hangingPunct="0">
        <a:spcBef>
          <a:spcPct val="0"/>
        </a:spcBef>
        <a:spcAft>
          <a:spcPct val="0"/>
        </a:spcAft>
        <a:defRPr sz="3800" b="1">
          <a:solidFill>
            <a:schemeClr val="tx1"/>
          </a:solidFill>
          <a:latin typeface="Trebuchet MS" pitchFamily="34" charset="0"/>
        </a:defRPr>
      </a:lvl5pPr>
      <a:lvl6pPr marL="457200" algn="l" rtl="0" fontAlgn="base">
        <a:spcBef>
          <a:spcPct val="0"/>
        </a:spcBef>
        <a:spcAft>
          <a:spcPct val="0"/>
        </a:spcAft>
        <a:defRPr sz="3800" b="1">
          <a:solidFill>
            <a:schemeClr val="tx1"/>
          </a:solidFill>
          <a:latin typeface="Trebuchet MS" pitchFamily="34" charset="0"/>
        </a:defRPr>
      </a:lvl6pPr>
      <a:lvl7pPr marL="914400" algn="l" rtl="0" fontAlgn="base">
        <a:spcBef>
          <a:spcPct val="0"/>
        </a:spcBef>
        <a:spcAft>
          <a:spcPct val="0"/>
        </a:spcAft>
        <a:defRPr sz="3800" b="1">
          <a:solidFill>
            <a:schemeClr val="tx1"/>
          </a:solidFill>
          <a:latin typeface="Trebuchet MS" pitchFamily="34" charset="0"/>
        </a:defRPr>
      </a:lvl7pPr>
      <a:lvl8pPr marL="1371600" algn="l" rtl="0" fontAlgn="base">
        <a:spcBef>
          <a:spcPct val="0"/>
        </a:spcBef>
        <a:spcAft>
          <a:spcPct val="0"/>
        </a:spcAft>
        <a:defRPr sz="3800" b="1">
          <a:solidFill>
            <a:schemeClr val="tx1"/>
          </a:solidFill>
          <a:latin typeface="Trebuchet MS" pitchFamily="34" charset="0"/>
        </a:defRPr>
      </a:lvl8pPr>
      <a:lvl9pPr marL="1828800" algn="l" rtl="0" fontAlgn="base">
        <a:spcBef>
          <a:spcPct val="0"/>
        </a:spcBef>
        <a:spcAft>
          <a:spcPct val="0"/>
        </a:spcAft>
        <a:defRPr sz="3800" b="1">
          <a:solidFill>
            <a:schemeClr val="tx1"/>
          </a:solidFill>
          <a:latin typeface="Trebuchet MS" pitchFamily="34" charset="0"/>
        </a:defRPr>
      </a:lvl9pPr>
      <a:extLst/>
    </p:titleStyle>
    <p:bodyStyle>
      <a:lvl1pPr marL="273050" indent="-273050" algn="l" rtl="0" eaLnBrk="0" fontAlgn="base" hangingPunct="0">
        <a:spcBef>
          <a:spcPts val="600"/>
        </a:spcBef>
        <a:spcAft>
          <a:spcPct val="0"/>
        </a:spcAft>
        <a:buClr>
          <a:schemeClr val="tx2"/>
        </a:buClr>
        <a:buSzPct val="73000"/>
        <a:buFont typeface="Wingdings 2" pitchFamily="18" charset="2"/>
        <a:buChar char=""/>
        <a:defRPr sz="2600" kern="1200">
          <a:solidFill>
            <a:schemeClr val="tx1"/>
          </a:solidFill>
          <a:latin typeface="+mn-lt"/>
          <a:ea typeface="+mn-ea"/>
          <a:cs typeface="+mn-cs"/>
        </a:defRPr>
      </a:lvl1pPr>
      <a:lvl2pPr marL="520700" indent="-228600" algn="l" rtl="0" eaLnBrk="0" fontAlgn="base" hangingPunct="0">
        <a:spcBef>
          <a:spcPts val="500"/>
        </a:spcBef>
        <a:spcAft>
          <a:spcPct val="0"/>
        </a:spcAft>
        <a:buClr>
          <a:srgbClr val="F9B639"/>
        </a:buClr>
        <a:buSzPct val="80000"/>
        <a:buFont typeface="Wingdings 2" pitchFamily="18" charset="2"/>
        <a:buChar char=""/>
        <a:defRPr sz="2300" kern="1200">
          <a:solidFill>
            <a:srgbClr val="6C6C6C"/>
          </a:solidFill>
          <a:latin typeface="+mn-lt"/>
          <a:ea typeface="+mn-ea"/>
          <a:cs typeface="+mn-cs"/>
        </a:defRPr>
      </a:lvl2pPr>
      <a:lvl3pPr marL="758825" indent="-228600" algn="l" rtl="0" eaLnBrk="0" fontAlgn="base" hangingPunct="0">
        <a:spcBef>
          <a:spcPts val="400"/>
        </a:spcBef>
        <a:spcAft>
          <a:spcPct val="0"/>
        </a:spcAft>
        <a:buClr>
          <a:srgbClr val="F9B639"/>
        </a:buClr>
        <a:buSzPct val="60000"/>
        <a:buFont typeface="Wingdings" pitchFamily="2" charset="2"/>
        <a:buChar char=""/>
        <a:defRPr sz="2000" kern="1200">
          <a:solidFill>
            <a:schemeClr val="tx1"/>
          </a:solidFill>
          <a:latin typeface="+mn-lt"/>
          <a:ea typeface="+mn-ea"/>
          <a:cs typeface="+mn-cs"/>
        </a:defRPr>
      </a:lvl3pPr>
      <a:lvl4pPr marL="1004888" indent="-228600" algn="l" rtl="0" eaLnBrk="0" fontAlgn="base" hangingPunct="0">
        <a:spcBef>
          <a:spcPct val="20000"/>
        </a:spcBef>
        <a:spcAft>
          <a:spcPct val="0"/>
        </a:spcAft>
        <a:buClr>
          <a:srgbClr val="F9B639"/>
        </a:buClr>
        <a:buSzPct val="80000"/>
        <a:buFont typeface="Wingdings 2" pitchFamily="18" charset="2"/>
        <a:buChar char=""/>
        <a:defRPr sz="2000" kern="1200">
          <a:solidFill>
            <a:srgbClr val="6C6C6C"/>
          </a:solidFill>
          <a:latin typeface="+mn-lt"/>
          <a:ea typeface="+mn-ea"/>
          <a:cs typeface="+mn-cs"/>
        </a:defRPr>
      </a:lvl4pPr>
      <a:lvl5pPr marL="1279525" indent="-228600" algn="l" rtl="0" eaLnBrk="0" fontAlgn="base" hangingPunct="0">
        <a:spcBef>
          <a:spcPts val="400"/>
        </a:spcBef>
        <a:spcAft>
          <a:spcPct val="0"/>
        </a:spcAft>
        <a:buClr>
          <a:srgbClr val="F9B639"/>
        </a:buClr>
        <a:buSzPct val="70000"/>
        <a:buFont typeface="Wingdings" pitchFamily="2" charset="2"/>
        <a:buChar char=""/>
        <a:defRPr sz="20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ChangeArrowheads="1"/>
          </p:cNvSpPr>
          <p:nvPr/>
        </p:nvSpPr>
        <p:spPr bwMode="ltGray">
          <a:xfrm>
            <a:off x="417513" y="58261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300035" name="Rectangle 3"/>
          <p:cNvSpPr>
            <a:spLocks noChangeArrowheads="1"/>
          </p:cNvSpPr>
          <p:nvPr/>
        </p:nvSpPr>
        <p:spPr bwMode="ltGray">
          <a:xfrm>
            <a:off x="800100" y="58261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300036" name="Rectangle 4"/>
          <p:cNvSpPr>
            <a:spLocks noChangeArrowheads="1"/>
          </p:cNvSpPr>
          <p:nvPr/>
        </p:nvSpPr>
        <p:spPr bwMode="ltGray">
          <a:xfrm>
            <a:off x="541338" y="100488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300037" name="Rectangle 5"/>
          <p:cNvSpPr>
            <a:spLocks noChangeArrowheads="1"/>
          </p:cNvSpPr>
          <p:nvPr/>
        </p:nvSpPr>
        <p:spPr bwMode="ltGray">
          <a:xfrm>
            <a:off x="911225" y="100488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300038" name="Rectangle 6"/>
          <p:cNvSpPr>
            <a:spLocks noChangeArrowheads="1"/>
          </p:cNvSpPr>
          <p:nvPr/>
        </p:nvSpPr>
        <p:spPr bwMode="ltGray">
          <a:xfrm>
            <a:off x="127000" y="9318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300039" name="Rectangle 7"/>
          <p:cNvSpPr>
            <a:spLocks noChangeArrowheads="1"/>
          </p:cNvSpPr>
          <p:nvPr/>
        </p:nvSpPr>
        <p:spPr bwMode="gray">
          <a:xfrm>
            <a:off x="762000" y="474663"/>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300040" name="Rectangle 8"/>
          <p:cNvSpPr>
            <a:spLocks noChangeArrowheads="1"/>
          </p:cNvSpPr>
          <p:nvPr/>
        </p:nvSpPr>
        <p:spPr bwMode="gray">
          <a:xfrm>
            <a:off x="442913" y="12652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a:solidFill>
                <a:srgbClr val="000000"/>
              </a:solidFill>
            </a:endParaRPr>
          </a:p>
        </p:txBody>
      </p:sp>
      <p:sp>
        <p:nvSpPr>
          <p:cNvPr id="300041" name="Rectangle 9"/>
          <p:cNvSpPr>
            <a:spLocks noGrp="1" noChangeArrowheads="1"/>
          </p:cNvSpPr>
          <p:nvPr>
            <p:ph type="title"/>
          </p:nvPr>
        </p:nvSpPr>
        <p:spPr bwMode="auto">
          <a:xfrm>
            <a:off x="1150938" y="101600"/>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0042" name="Rectangle 10"/>
          <p:cNvSpPr>
            <a:spLocks noGrp="1" noChangeArrowheads="1"/>
          </p:cNvSpPr>
          <p:nvPr>
            <p:ph type="body" idx="1"/>
          </p:nvPr>
        </p:nvSpPr>
        <p:spPr bwMode="auto">
          <a:xfrm>
            <a:off x="596900" y="1638300"/>
            <a:ext cx="8358188" cy="449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004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atin typeface="+mn-lt"/>
              </a:defRPr>
            </a:lvl1pPr>
          </a:lstStyle>
          <a:p>
            <a:pPr fontAlgn="base">
              <a:spcBef>
                <a:spcPct val="0"/>
              </a:spcBef>
              <a:spcAft>
                <a:spcPct val="0"/>
              </a:spcAft>
            </a:pPr>
            <a:fld id="{FF6AE5BB-A956-4AED-8C04-FB6B89E7E008}" type="datetime1">
              <a:rPr lang="en-US" altLang="en-US" sz="1400" smtClean="0">
                <a:solidFill>
                  <a:srgbClr val="000000"/>
                </a:solidFill>
              </a:rPr>
              <a:t>8/19/2019</a:t>
            </a:fld>
            <a:endParaRPr lang="en-US" altLang="en-US" sz="1400">
              <a:solidFill>
                <a:srgbClr val="000000"/>
              </a:solidFill>
            </a:endParaRPr>
          </a:p>
        </p:txBody>
      </p:sp>
      <p:sp>
        <p:nvSpPr>
          <p:cNvPr id="300044"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a:latin typeface="+mn-lt"/>
              </a:defRPr>
            </a:lvl1pPr>
          </a:lstStyle>
          <a:p>
            <a:pPr fontAlgn="base">
              <a:spcBef>
                <a:spcPct val="0"/>
              </a:spcBef>
              <a:spcAft>
                <a:spcPct val="0"/>
              </a:spcAft>
            </a:pPr>
            <a:r>
              <a:rPr lang="en-US" altLang="en-US" sz="1400">
                <a:solidFill>
                  <a:srgbClr val="000000"/>
                </a:solidFill>
              </a:rPr>
              <a:t>CHOROC</a:t>
            </a:r>
          </a:p>
        </p:txBody>
      </p:sp>
      <p:sp>
        <p:nvSpPr>
          <p:cNvPr id="300045"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a:latin typeface="+mn-lt"/>
              </a:defRPr>
            </a:lvl1pPr>
          </a:lstStyle>
          <a:p>
            <a:pPr fontAlgn="base">
              <a:spcBef>
                <a:spcPct val="0"/>
              </a:spcBef>
              <a:spcAft>
                <a:spcPct val="0"/>
              </a:spcAft>
            </a:pPr>
            <a:fld id="{486E00DF-AB6A-4C9E-A9C7-67D81EEBD74B}" type="slidenum">
              <a:rPr lang="en-US" altLang="en-US" sz="1400" smtClean="0">
                <a:solidFill>
                  <a:srgbClr val="000000"/>
                </a:solidFill>
              </a:rPr>
              <a:pPr fontAlgn="base">
                <a:spcBef>
                  <a:spcPct val="0"/>
                </a:spcBef>
                <a:spcAft>
                  <a:spcPct val="0"/>
                </a:spcAft>
              </a:pPr>
              <a:t>‹#›</a:t>
            </a:fld>
            <a:endParaRPr lang="en-US" altLang="en-US" sz="1400">
              <a:solidFill>
                <a:srgbClr val="000000"/>
              </a:solidFill>
            </a:endParaRPr>
          </a:p>
        </p:txBody>
      </p:sp>
    </p:spTree>
    <p:extLst>
      <p:ext uri="{BB962C8B-B14F-4D97-AF65-F5344CB8AC3E}">
        <p14:creationId xmlns:p14="http://schemas.microsoft.com/office/powerpoint/2010/main" val="6318079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0.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895600" y="1295400"/>
            <a:ext cx="6096000" cy="3785652"/>
          </a:xfrm>
          <a:prstGeom prst="rect">
            <a:avLst/>
          </a:prstGeom>
          <a:noFill/>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gn="ctr">
              <a:defRPr/>
            </a:pPr>
            <a:endParaRPr lang="en-US" sz="6000" dirty="0">
              <a:solidFill>
                <a:prstClr val="white">
                  <a:lumMod val="95000"/>
                </a:prstClr>
              </a:solidFill>
            </a:endParaRPr>
          </a:p>
          <a:p>
            <a:pPr algn="ctr">
              <a:defRPr/>
            </a:pPr>
            <a:r>
              <a:rPr lang="en-US" sz="6000" dirty="0">
                <a:solidFill>
                  <a:prstClr val="white">
                    <a:lumMod val="95000"/>
                  </a:prstClr>
                </a:solidFill>
              </a:rPr>
              <a:t>Data Structures</a:t>
            </a:r>
          </a:p>
          <a:p>
            <a:pPr algn="ctr">
              <a:defRPr/>
            </a:pPr>
            <a:r>
              <a:rPr lang="en-US" sz="6000" b="1" dirty="0">
                <a:ln w="11430"/>
                <a:solidFill>
                  <a:prstClr val="white">
                    <a:lumMod val="95000"/>
                  </a:prstClr>
                </a:solidFill>
                <a:effectLst>
                  <a:outerShdw blurRad="80000" dist="40000" dir="5040000" algn="tl">
                    <a:srgbClr val="000000">
                      <a:alpha val="30000"/>
                    </a:srgbClr>
                  </a:outerShdw>
                </a:effectLst>
              </a:rPr>
              <a:t>and </a:t>
            </a:r>
          </a:p>
          <a:p>
            <a:pPr algn="ctr">
              <a:defRPr/>
            </a:pPr>
            <a:r>
              <a:rPr lang="en-US" sz="6000" b="1" dirty="0">
                <a:ln w="11430"/>
                <a:solidFill>
                  <a:prstClr val="white">
                    <a:lumMod val="95000"/>
                  </a:prstClr>
                </a:solidFill>
                <a:effectLst>
                  <a:outerShdw blurRad="80000" dist="40000" dir="5040000" algn="tl">
                    <a:srgbClr val="000000">
                      <a:alpha val="30000"/>
                    </a:srgbClr>
                  </a:outerShdw>
                </a:effectLst>
              </a:rPr>
              <a:t>Algorithms</a:t>
            </a:r>
          </a:p>
        </p:txBody>
      </p:sp>
      <p:sp>
        <p:nvSpPr>
          <p:cNvPr id="2" name="TextBox 1"/>
          <p:cNvSpPr txBox="1"/>
          <p:nvPr/>
        </p:nvSpPr>
        <p:spPr>
          <a:xfrm>
            <a:off x="228600" y="5486400"/>
            <a:ext cx="2362200" cy="646331"/>
          </a:xfrm>
          <a:prstGeom prst="rect">
            <a:avLst/>
          </a:prstGeom>
          <a:noFill/>
        </p:spPr>
        <p:txBody>
          <a:bodyPr wrap="square" rtlCol="0">
            <a:spAutoFit/>
          </a:bodyPr>
          <a:lstStyle/>
          <a:p>
            <a:r>
              <a:rPr lang="en-US" b="1" dirty="0"/>
              <a:t>CSCI 237 – </a:t>
            </a:r>
          </a:p>
          <a:p>
            <a:r>
              <a:rPr lang="en-US" b="1"/>
              <a:t>Fall </a:t>
            </a:r>
            <a:r>
              <a:rPr lang="en-US" b="1" dirty="0"/>
              <a:t>2019</a:t>
            </a:r>
          </a:p>
        </p:txBody>
      </p:sp>
      <p:sp>
        <p:nvSpPr>
          <p:cNvPr id="3" name="Date Placeholder 2">
            <a:extLst>
              <a:ext uri="{FF2B5EF4-FFF2-40B4-BE49-F238E27FC236}">
                <a16:creationId xmlns:a16="http://schemas.microsoft.com/office/drawing/2014/main" id="{E1392557-4F5C-4DBB-95FA-DA334BF6D744}"/>
              </a:ext>
            </a:extLst>
          </p:cNvPr>
          <p:cNvSpPr>
            <a:spLocks noGrp="1"/>
          </p:cNvSpPr>
          <p:nvPr>
            <p:ph type="dt" sz="half" idx="10"/>
          </p:nvPr>
        </p:nvSpPr>
        <p:spPr/>
        <p:txBody>
          <a:bodyPr/>
          <a:lstStyle/>
          <a:p>
            <a:pPr>
              <a:defRPr/>
            </a:pPr>
            <a:fld id="{91D28F6B-EF89-4635-A769-94261C0F258E}" type="datetime1">
              <a:rPr lang="en-US" smtClean="0"/>
              <a:t>8/19/2019</a:t>
            </a:fld>
            <a:endParaRPr lang="en-US"/>
          </a:p>
        </p:txBody>
      </p:sp>
      <p:sp>
        <p:nvSpPr>
          <p:cNvPr id="4" name="Slide Number Placeholder 3">
            <a:extLst>
              <a:ext uri="{FF2B5EF4-FFF2-40B4-BE49-F238E27FC236}">
                <a16:creationId xmlns:a16="http://schemas.microsoft.com/office/drawing/2014/main" id="{EC6EB91E-4DA6-4E94-A38E-D0AF047CFD31}"/>
              </a:ext>
            </a:extLst>
          </p:cNvPr>
          <p:cNvSpPr>
            <a:spLocks noGrp="1"/>
          </p:cNvSpPr>
          <p:nvPr>
            <p:ph type="sldNum" sz="quarter" idx="12"/>
          </p:nvPr>
        </p:nvSpPr>
        <p:spPr/>
        <p:txBody>
          <a:bodyPr/>
          <a:lstStyle/>
          <a:p>
            <a:pPr>
              <a:defRPr/>
            </a:pPr>
            <a:fld id="{DC3C7350-E6CC-402A-9744-949454A6380B}" type="slidenum">
              <a:rPr lang="en-US" smtClean="0"/>
              <a:pPr>
                <a:defRPr/>
              </a:pPr>
              <a:t>1</a:t>
            </a:fld>
            <a:endParaRPr lang="en-US" dirty="0"/>
          </a:p>
        </p:txBody>
      </p:sp>
    </p:spTree>
    <p:extLst>
      <p:ext uri="{BB962C8B-B14F-4D97-AF65-F5344CB8AC3E}">
        <p14:creationId xmlns:p14="http://schemas.microsoft.com/office/powerpoint/2010/main" val="74005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10</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6316662" cy="1143000"/>
          </a:xfrm>
        </p:spPr>
        <p:txBody>
          <a:bodyPr/>
          <a:lstStyle/>
          <a:p>
            <a:pPr algn="r"/>
            <a:r>
              <a:rPr lang="en-US" altLang="en-US" sz="2800" i="1" dirty="0"/>
              <a:t>Problem Types</a:t>
            </a:r>
          </a:p>
        </p:txBody>
      </p:sp>
      <p:sp>
        <p:nvSpPr>
          <p:cNvPr id="2" name="TextBox 1"/>
          <p:cNvSpPr txBox="1"/>
          <p:nvPr/>
        </p:nvSpPr>
        <p:spPr>
          <a:xfrm>
            <a:off x="499270" y="1600200"/>
            <a:ext cx="7620000" cy="3866315"/>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2400" dirty="0">
                <a:latin typeface="Gill Sans MT" panose="020B0502020104020203" pitchFamily="34" charset="0"/>
              </a:rPr>
              <a:t>Counting</a:t>
            </a:r>
          </a:p>
          <a:p>
            <a:pPr marL="630238">
              <a:lnSpc>
                <a:spcPct val="110000"/>
              </a:lnSpc>
            </a:pPr>
            <a:r>
              <a:rPr lang="en-US" sz="2400" dirty="0">
                <a:solidFill>
                  <a:srgbClr val="0000FF"/>
                </a:solidFill>
              </a:rPr>
              <a:t>Powerball Lottery: </a:t>
            </a:r>
          </a:p>
          <a:p>
            <a:pPr marL="630238">
              <a:lnSpc>
                <a:spcPct val="110000"/>
              </a:lnSpc>
            </a:pPr>
            <a:r>
              <a:rPr lang="en-US" sz="2400" dirty="0">
                <a:solidFill>
                  <a:srgbClr val="0000FF"/>
                </a:solidFill>
              </a:rPr>
              <a:t>When you buy a Powerball ticket, you select 5 different white numbers from among the numbers 1 through 59 (order of selection does not matter), and one red number from among the numbers 1 through 35. </a:t>
            </a:r>
          </a:p>
          <a:p>
            <a:pPr marL="630238">
              <a:lnSpc>
                <a:spcPct val="110000"/>
              </a:lnSpc>
            </a:pPr>
            <a:r>
              <a:rPr lang="en-US" sz="2400" dirty="0">
                <a:solidFill>
                  <a:srgbClr val="0000FF"/>
                </a:solidFill>
              </a:rPr>
              <a:t>How many different Powerball tickets can you buy?</a:t>
            </a:r>
            <a:endParaRPr lang="en-US" sz="2400" dirty="0">
              <a:solidFill>
                <a:srgbClr val="0000FF"/>
              </a:solidFill>
              <a:latin typeface="Gill Sans MT" panose="020B0502020104020203" pitchFamily="34" charset="0"/>
            </a:endParaRPr>
          </a:p>
        </p:txBody>
      </p:sp>
      <p:sp>
        <p:nvSpPr>
          <p:cNvPr id="5" name="Date Placeholder 3">
            <a:extLst>
              <a:ext uri="{FF2B5EF4-FFF2-40B4-BE49-F238E27FC236}">
                <a16:creationId xmlns:a16="http://schemas.microsoft.com/office/drawing/2014/main" id="{68A467B0-1E93-4547-85EE-F756ABEB4C84}"/>
              </a:ext>
            </a:extLst>
          </p:cNvPr>
          <p:cNvSpPr>
            <a:spLocks noGrp="1"/>
          </p:cNvSpPr>
          <p:nvPr>
            <p:ph type="dt" sz="half" idx="10"/>
          </p:nvPr>
        </p:nvSpPr>
        <p:spPr>
          <a:xfrm>
            <a:off x="914400" y="6324600"/>
            <a:ext cx="1905000" cy="457200"/>
          </a:xfrm>
        </p:spPr>
        <p:txBody>
          <a:bodyPr/>
          <a:lstStyle/>
          <a:p>
            <a:fld id="{40B6A93A-807B-402A-B432-66369B087E1B}" type="datetime1">
              <a:rPr lang="en-US" altLang="en-US" smtClean="0">
                <a:solidFill>
                  <a:srgbClr val="000000"/>
                </a:solidFill>
              </a:rPr>
              <a:t>8/19/2019</a:t>
            </a:fld>
            <a:endParaRPr lang="en-US" altLang="en-US" dirty="0">
              <a:solidFill>
                <a:srgbClr val="000000"/>
              </a:solidFill>
            </a:endParaRPr>
          </a:p>
        </p:txBody>
      </p:sp>
    </p:spTree>
    <p:extLst>
      <p:ext uri="{BB962C8B-B14F-4D97-AF65-F5344CB8AC3E}">
        <p14:creationId xmlns:p14="http://schemas.microsoft.com/office/powerpoint/2010/main" val="3110844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11</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6316662" cy="1143000"/>
          </a:xfrm>
        </p:spPr>
        <p:txBody>
          <a:bodyPr/>
          <a:lstStyle/>
          <a:p>
            <a:pPr algn="r"/>
            <a:r>
              <a:rPr lang="en-US" altLang="en-US" sz="2800" i="1" dirty="0"/>
              <a:t>Problem Types</a:t>
            </a:r>
          </a:p>
        </p:txBody>
      </p:sp>
      <p:sp>
        <p:nvSpPr>
          <p:cNvPr id="2" name="TextBox 1"/>
          <p:cNvSpPr txBox="1"/>
          <p:nvPr/>
        </p:nvSpPr>
        <p:spPr>
          <a:xfrm>
            <a:off x="499270" y="1600200"/>
            <a:ext cx="7620000" cy="5061386"/>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2000" dirty="0">
                <a:latin typeface="Corbel" panose="020B0503020204020204" pitchFamily="34" charset="0"/>
              </a:rPr>
              <a:t>Counting </a:t>
            </a:r>
            <a:r>
              <a:rPr lang="en-US" sz="2000" dirty="0">
                <a:solidFill>
                  <a:srgbClr val="0000FF"/>
                </a:solidFill>
                <a:latin typeface="Corbel" panose="020B0503020204020204" pitchFamily="34" charset="0"/>
              </a:rPr>
              <a:t>Powerball Lottery: </a:t>
            </a:r>
          </a:p>
          <a:p>
            <a:pPr>
              <a:lnSpc>
                <a:spcPct val="150000"/>
              </a:lnSpc>
            </a:pPr>
            <a:r>
              <a:rPr lang="en-US" sz="2000" dirty="0">
                <a:solidFill>
                  <a:srgbClr val="0000FF"/>
                </a:solidFill>
                <a:latin typeface="Corbel" panose="020B0503020204020204" pitchFamily="34" charset="0"/>
              </a:rPr>
              <a:t>Let us understand the problem using the following simplified example.</a:t>
            </a:r>
          </a:p>
          <a:p>
            <a:pPr>
              <a:lnSpc>
                <a:spcPct val="110000"/>
              </a:lnSpc>
            </a:pPr>
            <a:r>
              <a:rPr lang="en-US" sz="2000" dirty="0">
                <a:solidFill>
                  <a:srgbClr val="0000FF"/>
                </a:solidFill>
                <a:latin typeface="Corbel" panose="020B0503020204020204" pitchFamily="34" charset="0"/>
              </a:rPr>
              <a:t>Numbers 1-6, from which 3 number fill the white spaces, and the red number is selected from the set {1,2,…,10}.</a:t>
            </a:r>
          </a:p>
          <a:p>
            <a:pPr>
              <a:lnSpc>
                <a:spcPct val="110000"/>
              </a:lnSpc>
            </a:pPr>
            <a:endParaRPr lang="en-US" sz="2000" dirty="0">
              <a:solidFill>
                <a:srgbClr val="0000FF"/>
              </a:solidFill>
              <a:latin typeface="Corbel" panose="020B0503020204020204" pitchFamily="34" charset="0"/>
            </a:endParaRPr>
          </a:p>
          <a:p>
            <a:pPr>
              <a:lnSpc>
                <a:spcPct val="110000"/>
              </a:lnSpc>
            </a:pPr>
            <a:r>
              <a:rPr lang="en-US" sz="2000" dirty="0">
                <a:solidFill>
                  <a:srgbClr val="0000FF"/>
                </a:solidFill>
                <a:latin typeface="Corbel" panose="020B0503020204020204" pitchFamily="34" charset="0"/>
              </a:rPr>
              <a:t>Remember:  For example the white space sequence 3 6 5  is the same as sequences 6 5 3, 6 3 5, 5 6 3, 5 3 6, 3 5 6 since the sequences are created from the same combination of numbers, namely {3,5,6}.</a:t>
            </a:r>
          </a:p>
          <a:p>
            <a:pPr>
              <a:lnSpc>
                <a:spcPct val="110000"/>
              </a:lnSpc>
            </a:pPr>
            <a:endParaRPr lang="en-US" sz="2000" dirty="0">
              <a:solidFill>
                <a:srgbClr val="0000FF"/>
              </a:solidFill>
              <a:latin typeface="Corbel" panose="020B0503020204020204" pitchFamily="34" charset="0"/>
            </a:endParaRPr>
          </a:p>
          <a:p>
            <a:pPr>
              <a:lnSpc>
                <a:spcPct val="110000"/>
              </a:lnSpc>
            </a:pPr>
            <a:r>
              <a:rPr lang="en-US" sz="2000" dirty="0">
                <a:solidFill>
                  <a:srgbClr val="0000FF"/>
                </a:solidFill>
                <a:latin typeface="Corbel" panose="020B0503020204020204" pitchFamily="34" charset="0"/>
              </a:rPr>
              <a:t>Note:  When your problem involves picking </a:t>
            </a:r>
            <a:r>
              <a:rPr lang="en-US" sz="2000" i="1" dirty="0">
                <a:solidFill>
                  <a:srgbClr val="0000FF"/>
                </a:solidFill>
                <a:latin typeface="Corbel" panose="020B0503020204020204" pitchFamily="34" charset="0"/>
              </a:rPr>
              <a:t>m</a:t>
            </a:r>
            <a:r>
              <a:rPr lang="en-US" sz="2000" dirty="0">
                <a:solidFill>
                  <a:srgbClr val="0000FF"/>
                </a:solidFill>
                <a:latin typeface="Corbel" panose="020B0503020204020204" pitchFamily="34" charset="0"/>
              </a:rPr>
              <a:t> items from a set of </a:t>
            </a:r>
            <a:r>
              <a:rPr lang="en-US" sz="2000" i="1" dirty="0">
                <a:solidFill>
                  <a:srgbClr val="0000FF"/>
                </a:solidFill>
                <a:latin typeface="Corbel" panose="020B0503020204020204" pitchFamily="34" charset="0"/>
              </a:rPr>
              <a:t>n</a:t>
            </a:r>
            <a:r>
              <a:rPr lang="en-US" sz="2000" dirty="0">
                <a:solidFill>
                  <a:srgbClr val="0000FF"/>
                </a:solidFill>
                <a:latin typeface="Corbel" panose="020B0503020204020204" pitchFamily="34" charset="0"/>
              </a:rPr>
              <a:t> items, </a:t>
            </a:r>
            <a:r>
              <a:rPr lang="en-US" sz="2000" u="sng" dirty="0">
                <a:solidFill>
                  <a:srgbClr val="C00000"/>
                </a:solidFill>
                <a:latin typeface="Corbel" panose="020B0503020204020204" pitchFamily="34" charset="0"/>
              </a:rPr>
              <a:t>and the order of items in selection set is immaterial</a:t>
            </a:r>
            <a:r>
              <a:rPr lang="en-US" sz="2000" dirty="0">
                <a:solidFill>
                  <a:srgbClr val="0000FF"/>
                </a:solidFill>
                <a:latin typeface="Corbel" panose="020B0503020204020204" pitchFamily="34" charset="0"/>
              </a:rPr>
              <a:t>, we can use combination principle to count the different selections possible.</a:t>
            </a:r>
          </a:p>
          <a:p>
            <a:pPr>
              <a:lnSpc>
                <a:spcPct val="110000"/>
              </a:lnSpc>
            </a:pPr>
            <a:endParaRPr lang="en-US" sz="2000" dirty="0">
              <a:solidFill>
                <a:srgbClr val="0000FF"/>
              </a:solidFill>
              <a:latin typeface="Corbel" panose="020B0503020204020204" pitchFamily="34" charset="0"/>
            </a:endParaRPr>
          </a:p>
          <a:p>
            <a:pPr>
              <a:lnSpc>
                <a:spcPct val="110000"/>
              </a:lnSpc>
            </a:pPr>
            <a:endParaRPr lang="en-US" sz="2000" dirty="0">
              <a:solidFill>
                <a:srgbClr val="0000FF"/>
              </a:solidFill>
              <a:latin typeface="Corbel" panose="020B0503020204020204" pitchFamily="34" charset="0"/>
            </a:endParaRPr>
          </a:p>
        </p:txBody>
      </p:sp>
      <p:sp>
        <p:nvSpPr>
          <p:cNvPr id="5" name="Date Placeholder 3">
            <a:extLst>
              <a:ext uri="{FF2B5EF4-FFF2-40B4-BE49-F238E27FC236}">
                <a16:creationId xmlns:a16="http://schemas.microsoft.com/office/drawing/2014/main" id="{68A467B0-1E93-4547-85EE-F756ABEB4C84}"/>
              </a:ext>
            </a:extLst>
          </p:cNvPr>
          <p:cNvSpPr>
            <a:spLocks noGrp="1"/>
          </p:cNvSpPr>
          <p:nvPr>
            <p:ph type="dt" sz="half" idx="10"/>
          </p:nvPr>
        </p:nvSpPr>
        <p:spPr>
          <a:xfrm>
            <a:off x="914400" y="6324600"/>
            <a:ext cx="1905000" cy="457200"/>
          </a:xfrm>
        </p:spPr>
        <p:txBody>
          <a:bodyPr/>
          <a:lstStyle/>
          <a:p>
            <a:fld id="{40B6A93A-807B-402A-B432-66369B087E1B}" type="datetime1">
              <a:rPr lang="en-US" altLang="en-US" smtClean="0">
                <a:solidFill>
                  <a:srgbClr val="000000"/>
                </a:solidFill>
              </a:rPr>
              <a:t>8/19/2019</a:t>
            </a:fld>
            <a:endParaRPr lang="en-US" altLang="en-US" dirty="0">
              <a:solidFill>
                <a:srgbClr val="000000"/>
              </a:solidFill>
            </a:endParaRPr>
          </a:p>
        </p:txBody>
      </p:sp>
    </p:spTree>
    <p:extLst>
      <p:ext uri="{BB962C8B-B14F-4D97-AF65-F5344CB8AC3E}">
        <p14:creationId xmlns:p14="http://schemas.microsoft.com/office/powerpoint/2010/main" val="2646284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12</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6316662" cy="1143000"/>
          </a:xfrm>
        </p:spPr>
        <p:txBody>
          <a:bodyPr/>
          <a:lstStyle/>
          <a:p>
            <a:pPr algn="r"/>
            <a:r>
              <a:rPr lang="en-US" altLang="en-US" sz="2800" i="1" dirty="0"/>
              <a:t>Problem Types</a:t>
            </a:r>
          </a:p>
        </p:txBody>
      </p:sp>
      <mc:AlternateContent xmlns:mc="http://schemas.openxmlformats.org/markup-compatibility/2006" xmlns:a14="http://schemas.microsoft.com/office/drawing/2010/main">
        <mc:Choice Requires="a14">
          <p:sp>
            <p:nvSpPr>
              <p:cNvPr id="2" name="TextBox 1"/>
              <p:cNvSpPr txBox="1"/>
              <p:nvPr/>
            </p:nvSpPr>
            <p:spPr>
              <a:xfrm>
                <a:off x="499270" y="1600200"/>
                <a:ext cx="7620000" cy="4368504"/>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2000" dirty="0">
                    <a:latin typeface="Corbel" panose="020B0503020204020204" pitchFamily="34" charset="0"/>
                  </a:rPr>
                  <a:t>Counting </a:t>
                </a:r>
                <a:r>
                  <a:rPr lang="en-US" sz="2000" dirty="0">
                    <a:solidFill>
                      <a:srgbClr val="0000FF"/>
                    </a:solidFill>
                    <a:latin typeface="Corbel" panose="020B0503020204020204" pitchFamily="34" charset="0"/>
                  </a:rPr>
                  <a:t>Powerball Lottery: </a:t>
                </a:r>
              </a:p>
              <a:p>
                <a:pPr>
                  <a:lnSpc>
                    <a:spcPct val="150000"/>
                  </a:lnSpc>
                </a:pPr>
                <a:r>
                  <a:rPr lang="en-US" sz="2000" dirty="0">
                    <a:solidFill>
                      <a:srgbClr val="0000FF"/>
                    </a:solidFill>
                    <a:latin typeface="Corbel" panose="020B0503020204020204" pitchFamily="34" charset="0"/>
                  </a:rPr>
                  <a:t>Let us understand the problem using the following simplified example.</a:t>
                </a:r>
              </a:p>
              <a:p>
                <a:pPr>
                  <a:lnSpc>
                    <a:spcPct val="110000"/>
                  </a:lnSpc>
                </a:pPr>
                <a:r>
                  <a:rPr lang="en-US" sz="2000" dirty="0">
                    <a:solidFill>
                      <a:srgbClr val="0000FF"/>
                    </a:solidFill>
                    <a:latin typeface="Corbel" panose="020B0503020204020204" pitchFamily="34" charset="0"/>
                  </a:rPr>
                  <a:t>Numbers 1-6, from which 3 number fill the white spaces, and the red number is selected from the set {1,2,…,10}.</a:t>
                </a:r>
              </a:p>
              <a:p>
                <a:pPr>
                  <a:lnSpc>
                    <a:spcPct val="110000"/>
                  </a:lnSpc>
                </a:pPr>
                <a:endParaRPr lang="en-US" sz="2000" dirty="0">
                  <a:solidFill>
                    <a:srgbClr val="0000FF"/>
                  </a:solidFill>
                  <a:latin typeface="Corbel" panose="020B0503020204020204" pitchFamily="34" charset="0"/>
                </a:endParaRPr>
              </a:p>
              <a:p>
                <a:pPr>
                  <a:lnSpc>
                    <a:spcPct val="110000"/>
                  </a:lnSpc>
                </a:pPr>
                <a:r>
                  <a:rPr lang="en-US" sz="2000" dirty="0">
                    <a:solidFill>
                      <a:srgbClr val="0000FF"/>
                    </a:solidFill>
                    <a:latin typeface="Corbel" panose="020B0503020204020204" pitchFamily="34" charset="0"/>
                  </a:rPr>
                  <a:t>Unique 3-item combinations possible from a set of 6 unique items </a:t>
                </a:r>
              </a:p>
              <a:p>
                <a:pPr>
                  <a:lnSpc>
                    <a:spcPct val="110000"/>
                  </a:lnSpc>
                </a:pPr>
                <a:r>
                  <a:rPr lang="en-US" sz="2000" dirty="0">
                    <a:solidFill>
                      <a:srgbClr val="0000FF"/>
                    </a:solidFill>
                    <a:latin typeface="Corbel" panose="020B0503020204020204" pitchFamily="34" charset="0"/>
                  </a:rPr>
                  <a:t>	=</a:t>
                </a:r>
                <a14:m>
                  <m:oMath xmlns:m="http://schemas.openxmlformats.org/officeDocument/2006/math">
                    <m:d>
                      <m:dPr>
                        <m:ctrlPr>
                          <a:rPr lang="en-US" sz="2400" i="1" smtClean="0">
                            <a:solidFill>
                              <a:srgbClr val="0000FF"/>
                            </a:solidFill>
                            <a:latin typeface="Cambria Math" panose="02040503050406030204" pitchFamily="18" charset="0"/>
                          </a:rPr>
                        </m:ctrlPr>
                      </m:dPr>
                      <m:e>
                        <m:f>
                          <m:fPr>
                            <m:type m:val="noBar"/>
                            <m:ctrlPr>
                              <a:rPr lang="en-US" sz="2400" i="1" smtClean="0">
                                <a:solidFill>
                                  <a:srgbClr val="0000FF"/>
                                </a:solidFill>
                                <a:latin typeface="Cambria Math" panose="02040503050406030204" pitchFamily="18" charset="0"/>
                              </a:rPr>
                            </m:ctrlPr>
                          </m:fPr>
                          <m:num>
                            <m:r>
                              <a:rPr lang="en-US" sz="2400" b="0" i="1" smtClean="0">
                                <a:solidFill>
                                  <a:srgbClr val="0000FF"/>
                                </a:solidFill>
                                <a:latin typeface="Cambria Math" panose="02040503050406030204" pitchFamily="18" charset="0"/>
                              </a:rPr>
                              <m:t>6</m:t>
                            </m:r>
                          </m:num>
                          <m:den>
                            <m:r>
                              <a:rPr lang="en-US" sz="2400" b="0" i="1" smtClean="0">
                                <a:solidFill>
                                  <a:srgbClr val="0000FF"/>
                                </a:solidFill>
                                <a:latin typeface="Cambria Math" panose="02040503050406030204" pitchFamily="18" charset="0"/>
                              </a:rPr>
                              <m:t>3</m:t>
                            </m:r>
                          </m:den>
                        </m:f>
                      </m:e>
                    </m:d>
                  </m:oMath>
                </a14:m>
                <a:r>
                  <a:rPr lang="en-US" sz="2400" dirty="0">
                    <a:solidFill>
                      <a:srgbClr val="0000FF"/>
                    </a:solidFill>
                    <a:latin typeface="Corbel" panose="020B0503020204020204" pitchFamily="34" charset="0"/>
                  </a:rPr>
                  <a:t> = </a:t>
                </a:r>
                <a:r>
                  <a:rPr lang="en-US" sz="2400" baseline="30000" dirty="0">
                    <a:solidFill>
                      <a:srgbClr val="0000FF"/>
                    </a:solidFill>
                    <a:latin typeface="Corbel" panose="020B0503020204020204" pitchFamily="34" charset="0"/>
                  </a:rPr>
                  <a:t>6 </a:t>
                </a:r>
                <a:r>
                  <a:rPr lang="en-US" sz="2400" dirty="0">
                    <a:solidFill>
                      <a:srgbClr val="0000FF"/>
                    </a:solidFill>
                    <a:latin typeface="Corbel" panose="020B0503020204020204" pitchFamily="34" charset="0"/>
                  </a:rPr>
                  <a:t>C</a:t>
                </a:r>
                <a:r>
                  <a:rPr lang="en-US" sz="2400" baseline="-25000" dirty="0">
                    <a:solidFill>
                      <a:srgbClr val="0000FF"/>
                    </a:solidFill>
                    <a:latin typeface="Corbel" panose="020B0503020204020204" pitchFamily="34" charset="0"/>
                  </a:rPr>
                  <a:t>3</a:t>
                </a:r>
                <a:r>
                  <a:rPr lang="en-US" sz="2400" dirty="0">
                    <a:solidFill>
                      <a:srgbClr val="0000FF"/>
                    </a:solidFill>
                    <a:latin typeface="Corbel" panose="020B0503020204020204" pitchFamily="34" charset="0"/>
                  </a:rPr>
                  <a:t> = </a:t>
                </a:r>
                <a14:m>
                  <m:oMath xmlns:m="http://schemas.openxmlformats.org/officeDocument/2006/math">
                    <m:f>
                      <m:fPr>
                        <m:ctrlPr>
                          <a:rPr lang="en-US" sz="2400" i="1" smtClean="0">
                            <a:solidFill>
                              <a:srgbClr val="0000FF"/>
                            </a:solidFill>
                            <a:latin typeface="Cambria Math" panose="02040503050406030204" pitchFamily="18" charset="0"/>
                          </a:rPr>
                        </m:ctrlPr>
                      </m:fPr>
                      <m:num>
                        <m:r>
                          <a:rPr lang="en-US" sz="2400" b="0" i="1" smtClean="0">
                            <a:solidFill>
                              <a:srgbClr val="0000FF"/>
                            </a:solidFill>
                            <a:latin typeface="Cambria Math" panose="02040503050406030204" pitchFamily="18" charset="0"/>
                          </a:rPr>
                          <m:t>6!</m:t>
                        </m:r>
                      </m:num>
                      <m:den>
                        <m:r>
                          <a:rPr lang="en-US" sz="2400" b="0" i="1" smtClean="0">
                            <a:solidFill>
                              <a:srgbClr val="0000FF"/>
                            </a:solidFill>
                            <a:latin typeface="Cambria Math" panose="02040503050406030204" pitchFamily="18" charset="0"/>
                          </a:rPr>
                          <m:t>3!</m:t>
                        </m:r>
                        <m:d>
                          <m:dPr>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6−3</m:t>
                            </m:r>
                          </m:e>
                        </m:d>
                        <m:r>
                          <a:rPr lang="en-US" sz="2400" b="0" i="1" smtClean="0">
                            <a:solidFill>
                              <a:srgbClr val="0000FF"/>
                            </a:solidFill>
                            <a:latin typeface="Cambria Math" panose="02040503050406030204" pitchFamily="18" charset="0"/>
                          </a:rPr>
                          <m:t>!</m:t>
                        </m:r>
                      </m:den>
                    </m:f>
                  </m:oMath>
                </a14:m>
                <a:r>
                  <a:rPr lang="en-US" sz="2400" baseline="-25000" dirty="0">
                    <a:solidFill>
                      <a:srgbClr val="0000FF"/>
                    </a:solidFill>
                    <a:latin typeface="Corbel" panose="020B0503020204020204" pitchFamily="34" charset="0"/>
                  </a:rPr>
                  <a:t>  </a:t>
                </a:r>
                <a:r>
                  <a:rPr lang="en-US" sz="2400" dirty="0">
                    <a:solidFill>
                      <a:srgbClr val="0000FF"/>
                    </a:solidFill>
                    <a:latin typeface="Corbel" panose="020B0503020204020204" pitchFamily="34" charset="0"/>
                  </a:rPr>
                  <a:t>= 20</a:t>
                </a:r>
              </a:p>
              <a:p>
                <a:pPr>
                  <a:lnSpc>
                    <a:spcPct val="110000"/>
                  </a:lnSpc>
                </a:pPr>
                <a:endParaRPr lang="en-US" sz="2400" dirty="0">
                  <a:solidFill>
                    <a:srgbClr val="0000FF"/>
                  </a:solidFill>
                  <a:latin typeface="Corbel" panose="020B0503020204020204" pitchFamily="34" charset="0"/>
                </a:endParaRPr>
              </a:p>
              <a:p>
                <a:pPr>
                  <a:lnSpc>
                    <a:spcPct val="110000"/>
                  </a:lnSpc>
                </a:pPr>
                <a:r>
                  <a:rPr lang="en-US" sz="2000" dirty="0">
                    <a:solidFill>
                      <a:srgbClr val="0000FF"/>
                    </a:solidFill>
                    <a:latin typeface="Corbel" panose="020B0503020204020204" pitchFamily="34" charset="0"/>
                  </a:rPr>
                  <a:t>The number of unique combinations of </a:t>
                </a:r>
                <a:r>
                  <a:rPr lang="en-US" sz="2000" i="1" dirty="0">
                    <a:solidFill>
                      <a:srgbClr val="0000FF"/>
                    </a:solidFill>
                    <a:latin typeface="Corbel" panose="020B0503020204020204" pitchFamily="34" charset="0"/>
                  </a:rPr>
                  <a:t>m</a:t>
                </a:r>
                <a:r>
                  <a:rPr lang="en-US" sz="2000" dirty="0">
                    <a:solidFill>
                      <a:srgbClr val="0000FF"/>
                    </a:solidFill>
                    <a:latin typeface="Corbel" panose="020B0503020204020204" pitchFamily="34" charset="0"/>
                  </a:rPr>
                  <a:t> items from a set of </a:t>
                </a:r>
                <a:r>
                  <a:rPr lang="en-US" sz="2000" i="1" dirty="0">
                    <a:solidFill>
                      <a:srgbClr val="0000FF"/>
                    </a:solidFill>
                    <a:latin typeface="Corbel" panose="020B0503020204020204" pitchFamily="34" charset="0"/>
                  </a:rPr>
                  <a:t>n</a:t>
                </a:r>
                <a:r>
                  <a:rPr lang="en-US" sz="2000" dirty="0">
                    <a:solidFill>
                      <a:srgbClr val="0000FF"/>
                    </a:solidFill>
                    <a:latin typeface="Corbel" panose="020B0503020204020204" pitchFamily="34" charset="0"/>
                  </a:rPr>
                  <a:t> items = </a:t>
                </a:r>
              </a:p>
              <a:p>
                <a:pPr>
                  <a:lnSpc>
                    <a:spcPct val="110000"/>
                  </a:lnSpc>
                </a:pPr>
                <a:r>
                  <a:rPr lang="en-US" sz="2000" dirty="0">
                    <a:solidFill>
                      <a:srgbClr val="0000FF"/>
                    </a:solidFill>
                    <a:latin typeface="Corbel" panose="020B0503020204020204" pitchFamily="34" charset="0"/>
                  </a:rPr>
                  <a:t>	 </a:t>
                </a:r>
                <a:r>
                  <a:rPr lang="en-US" sz="2400" dirty="0">
                    <a:solidFill>
                      <a:srgbClr val="0000FF"/>
                    </a:solidFill>
                    <a:latin typeface="Corbel" panose="020B0503020204020204" pitchFamily="34" charset="0"/>
                  </a:rPr>
                  <a:t>= </a:t>
                </a:r>
                <a:r>
                  <a:rPr lang="en-US" sz="2400" i="1" baseline="30000" dirty="0">
                    <a:solidFill>
                      <a:srgbClr val="0000FF"/>
                    </a:solidFill>
                    <a:latin typeface="Corbel" panose="020B0503020204020204" pitchFamily="34" charset="0"/>
                  </a:rPr>
                  <a:t>n </a:t>
                </a:r>
                <a:r>
                  <a:rPr lang="en-US" sz="2400" dirty="0">
                    <a:solidFill>
                      <a:srgbClr val="0000FF"/>
                    </a:solidFill>
                    <a:latin typeface="Corbel" panose="020B0503020204020204" pitchFamily="34" charset="0"/>
                  </a:rPr>
                  <a:t>C</a:t>
                </a:r>
                <a:r>
                  <a:rPr lang="en-US" sz="2400" i="1" baseline="-25000" dirty="0">
                    <a:solidFill>
                      <a:srgbClr val="0000FF"/>
                    </a:solidFill>
                    <a:latin typeface="Corbel" panose="020B0503020204020204" pitchFamily="34" charset="0"/>
                  </a:rPr>
                  <a:t>m</a:t>
                </a:r>
                <a:r>
                  <a:rPr lang="en-US" sz="2400" dirty="0">
                    <a:solidFill>
                      <a:srgbClr val="0000FF"/>
                    </a:solidFill>
                    <a:latin typeface="Corbel" panose="020B0503020204020204" pitchFamily="34" charset="0"/>
                  </a:rPr>
                  <a:t> = </a:t>
                </a:r>
                <a14:m>
                  <m:oMath xmlns:m="http://schemas.openxmlformats.org/officeDocument/2006/math">
                    <m:f>
                      <m:fPr>
                        <m:ctrlPr>
                          <a:rPr lang="en-US" sz="2400" i="1">
                            <a:solidFill>
                              <a:srgbClr val="0000FF"/>
                            </a:solidFill>
                            <a:latin typeface="Cambria Math" panose="02040503050406030204" pitchFamily="18" charset="0"/>
                          </a:rPr>
                        </m:ctrlPr>
                      </m:fPr>
                      <m:num>
                        <m:r>
                          <a:rPr lang="en-US" sz="2400" b="0" i="1" smtClean="0">
                            <a:solidFill>
                              <a:srgbClr val="0000FF"/>
                            </a:solidFill>
                            <a:latin typeface="Cambria Math" panose="02040503050406030204" pitchFamily="18" charset="0"/>
                          </a:rPr>
                          <m:t>𝑛</m:t>
                        </m:r>
                        <m:r>
                          <a:rPr lang="en-US" sz="2400" i="1">
                            <a:solidFill>
                              <a:srgbClr val="0000FF"/>
                            </a:solidFill>
                            <a:latin typeface="Cambria Math" panose="02040503050406030204" pitchFamily="18" charset="0"/>
                          </a:rPr>
                          <m:t>!</m:t>
                        </m:r>
                      </m:num>
                      <m:den>
                        <m:r>
                          <a:rPr lang="en-US" sz="2400" b="0" i="1" smtClean="0">
                            <a:solidFill>
                              <a:srgbClr val="0000FF"/>
                            </a:solidFill>
                            <a:latin typeface="Cambria Math" panose="02040503050406030204" pitchFamily="18" charset="0"/>
                          </a:rPr>
                          <m:t>𝑚</m:t>
                        </m:r>
                        <m:r>
                          <a:rPr lang="en-US" sz="2400" i="1">
                            <a:solidFill>
                              <a:srgbClr val="0000FF"/>
                            </a:solidFill>
                            <a:latin typeface="Cambria Math" panose="02040503050406030204" pitchFamily="18" charset="0"/>
                          </a:rPr>
                          <m:t>!</m:t>
                        </m:r>
                        <m:d>
                          <m:dPr>
                            <m:ctrlPr>
                              <a:rPr lang="en-US" sz="2400" i="1">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𝑛</m:t>
                            </m:r>
                            <m:r>
                              <a:rPr lang="en-US" sz="2400" i="1">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𝑚</m:t>
                            </m:r>
                          </m:e>
                        </m:d>
                        <m:r>
                          <a:rPr lang="en-US" sz="2400" i="1">
                            <a:solidFill>
                              <a:srgbClr val="0000FF"/>
                            </a:solidFill>
                            <a:latin typeface="Cambria Math" panose="02040503050406030204" pitchFamily="18" charset="0"/>
                          </a:rPr>
                          <m:t>!</m:t>
                        </m:r>
                      </m:den>
                    </m:f>
                  </m:oMath>
                </a14:m>
                <a:endParaRPr lang="en-US" sz="2400" dirty="0">
                  <a:solidFill>
                    <a:srgbClr val="0000FF"/>
                  </a:solidFill>
                  <a:latin typeface="Corbel" panose="020B0503020204020204"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499270" y="1600200"/>
                <a:ext cx="7620000" cy="4368504"/>
              </a:xfrm>
              <a:prstGeom prst="rect">
                <a:avLst/>
              </a:prstGeom>
              <a:blipFill>
                <a:blip r:embed="rId2"/>
                <a:stretch>
                  <a:fillRect l="-880"/>
                </a:stretch>
              </a:blipFill>
            </p:spPr>
            <p:txBody>
              <a:bodyPr/>
              <a:lstStyle/>
              <a:p>
                <a:r>
                  <a:rPr lang="en-US">
                    <a:noFill/>
                  </a:rPr>
                  <a:t> </a:t>
                </a:r>
              </a:p>
            </p:txBody>
          </p:sp>
        </mc:Fallback>
      </mc:AlternateContent>
      <p:sp>
        <p:nvSpPr>
          <p:cNvPr id="5" name="Date Placeholder 3">
            <a:extLst>
              <a:ext uri="{FF2B5EF4-FFF2-40B4-BE49-F238E27FC236}">
                <a16:creationId xmlns:a16="http://schemas.microsoft.com/office/drawing/2014/main" id="{68A467B0-1E93-4547-85EE-F756ABEB4C84}"/>
              </a:ext>
            </a:extLst>
          </p:cNvPr>
          <p:cNvSpPr>
            <a:spLocks noGrp="1"/>
          </p:cNvSpPr>
          <p:nvPr>
            <p:ph type="dt" sz="half" idx="10"/>
          </p:nvPr>
        </p:nvSpPr>
        <p:spPr>
          <a:xfrm>
            <a:off x="914400" y="6324600"/>
            <a:ext cx="1905000" cy="457200"/>
          </a:xfrm>
        </p:spPr>
        <p:txBody>
          <a:bodyPr/>
          <a:lstStyle/>
          <a:p>
            <a:fld id="{40B6A93A-807B-402A-B432-66369B087E1B}" type="datetime1">
              <a:rPr lang="en-US" altLang="en-US" smtClean="0">
                <a:solidFill>
                  <a:srgbClr val="000000"/>
                </a:solidFill>
              </a:rPr>
              <a:t>8/19/2019</a:t>
            </a:fld>
            <a:endParaRPr lang="en-US" altLang="en-US" dirty="0">
              <a:solidFill>
                <a:srgbClr val="000000"/>
              </a:solidFill>
            </a:endParaRPr>
          </a:p>
        </p:txBody>
      </p:sp>
    </p:spTree>
    <p:extLst>
      <p:ext uri="{BB962C8B-B14F-4D97-AF65-F5344CB8AC3E}">
        <p14:creationId xmlns:p14="http://schemas.microsoft.com/office/powerpoint/2010/main" val="3379079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44FCA1-3F94-4309-AABA-06FCA03DCF37}"/>
              </a:ext>
            </a:extLst>
          </p:cNvPr>
          <p:cNvSpPr>
            <a:spLocks noGrp="1"/>
          </p:cNvSpPr>
          <p:nvPr>
            <p:ph idx="1"/>
          </p:nvPr>
        </p:nvSpPr>
        <p:spPr/>
        <p:txBody>
          <a:bodyPr/>
          <a:lstStyle/>
          <a:p>
            <a:pPr marL="0" indent="0">
              <a:buNone/>
            </a:pPr>
            <a:r>
              <a:rPr lang="en-US" sz="2400" dirty="0">
                <a:solidFill>
                  <a:srgbClr val="0000FF"/>
                </a:solidFill>
              </a:rPr>
              <a:t>In the Lotter problems you need to select 5 distinct white numbers, </a:t>
            </a:r>
          </a:p>
          <a:p>
            <a:pPr marL="0" indent="0">
              <a:buNone/>
            </a:pPr>
            <a:r>
              <a:rPr lang="en-US" sz="2400" dirty="0">
                <a:solidFill>
                  <a:srgbClr val="0000FF"/>
                </a:solidFill>
              </a:rPr>
              <a:t>	so you can do this C(59, 5)=</a:t>
            </a:r>
            <a:r>
              <a:rPr lang="en-US" sz="2400" i="1" baseline="30000" dirty="0">
                <a:solidFill>
                  <a:srgbClr val="0000FF"/>
                </a:solidFill>
                <a:latin typeface="Corbel" panose="020B0503020204020204" pitchFamily="34" charset="0"/>
              </a:rPr>
              <a:t> </a:t>
            </a:r>
            <a:r>
              <a:rPr lang="en-US" sz="2800" i="1" baseline="30000" dirty="0">
                <a:solidFill>
                  <a:srgbClr val="0000FF"/>
                </a:solidFill>
                <a:latin typeface="Corbel" panose="020B0503020204020204" pitchFamily="34" charset="0"/>
              </a:rPr>
              <a:t>n</a:t>
            </a:r>
            <a:r>
              <a:rPr lang="en-US" sz="2400" i="1" baseline="30000" dirty="0">
                <a:solidFill>
                  <a:srgbClr val="0000FF"/>
                </a:solidFill>
                <a:latin typeface="Corbel" panose="020B0503020204020204" pitchFamily="34" charset="0"/>
              </a:rPr>
              <a:t> </a:t>
            </a:r>
            <a:r>
              <a:rPr lang="en-US" sz="2400" dirty="0">
                <a:solidFill>
                  <a:srgbClr val="0000FF"/>
                </a:solidFill>
                <a:latin typeface="Corbel" panose="020B0503020204020204" pitchFamily="34" charset="0"/>
              </a:rPr>
              <a:t>C</a:t>
            </a:r>
            <a:r>
              <a:rPr lang="en-US" sz="2800" i="1" baseline="-25000" dirty="0">
                <a:solidFill>
                  <a:srgbClr val="0000FF"/>
                </a:solidFill>
                <a:latin typeface="Corbel" panose="020B0503020204020204" pitchFamily="34" charset="0"/>
              </a:rPr>
              <a:t>m</a:t>
            </a:r>
            <a:r>
              <a:rPr lang="en-US" sz="2400" dirty="0">
                <a:solidFill>
                  <a:srgbClr val="0000FF"/>
                </a:solidFill>
              </a:rPr>
              <a:t> = 5, 006, 386 ways. </a:t>
            </a:r>
          </a:p>
          <a:p>
            <a:pPr marL="0" indent="0">
              <a:buNone/>
            </a:pPr>
            <a:r>
              <a:rPr lang="en-US" sz="2400" dirty="0">
                <a:solidFill>
                  <a:schemeClr val="accent6">
                    <a:lumMod val="50000"/>
                  </a:schemeClr>
                </a:solidFill>
              </a:rPr>
              <a:t>Then you can pick the one red number </a:t>
            </a:r>
          </a:p>
          <a:p>
            <a:pPr marL="0" indent="0">
              <a:buNone/>
            </a:pPr>
            <a:r>
              <a:rPr lang="en-US" sz="2400" dirty="0">
                <a:solidFill>
                  <a:schemeClr val="accent6">
                    <a:lumMod val="50000"/>
                  </a:schemeClr>
                </a:solidFill>
              </a:rPr>
              <a:t>	 so you can do this C(35, 1) = 35 ways </a:t>
            </a:r>
          </a:p>
          <a:p>
            <a:pPr marL="0" indent="0">
              <a:buNone/>
            </a:pPr>
            <a:endParaRPr lang="en-US" sz="2400" dirty="0">
              <a:solidFill>
                <a:srgbClr val="0000FF"/>
              </a:solidFill>
            </a:endParaRPr>
          </a:p>
          <a:p>
            <a:pPr marL="0" indent="0">
              <a:buNone/>
            </a:pPr>
            <a:r>
              <a:rPr lang="en-US" sz="2400" dirty="0">
                <a:solidFill>
                  <a:srgbClr val="C00000"/>
                </a:solidFill>
              </a:rPr>
              <a:t>So the total number of tickets is </a:t>
            </a:r>
          </a:p>
          <a:p>
            <a:pPr marL="0" indent="0">
              <a:buNone/>
            </a:pPr>
            <a:r>
              <a:rPr lang="en-US" sz="2400" dirty="0">
                <a:solidFill>
                  <a:srgbClr val="C00000"/>
                </a:solidFill>
              </a:rPr>
              <a:t>	</a:t>
            </a:r>
            <a:r>
              <a:rPr lang="en-US" sz="2200" dirty="0">
                <a:solidFill>
                  <a:srgbClr val="C00000"/>
                </a:solidFill>
              </a:rPr>
              <a:t>C(59, 5) · P(35, 1) = 5, 006, 386 · 35 = 175, 223, 510.</a:t>
            </a:r>
            <a:endParaRPr lang="en-US" sz="2200" dirty="0">
              <a:solidFill>
                <a:srgbClr val="C00000"/>
              </a:solidFill>
              <a:latin typeface="Corbel" panose="020B0503020204020204" pitchFamily="34" charset="0"/>
            </a:endParaRPr>
          </a:p>
        </p:txBody>
      </p:sp>
      <p:sp>
        <p:nvSpPr>
          <p:cNvPr id="4" name="Date Placeholder 3">
            <a:extLst>
              <a:ext uri="{FF2B5EF4-FFF2-40B4-BE49-F238E27FC236}">
                <a16:creationId xmlns:a16="http://schemas.microsoft.com/office/drawing/2014/main" id="{D44D9474-087B-410F-8C06-46ED3FBA2DAB}"/>
              </a:ext>
            </a:extLst>
          </p:cNvPr>
          <p:cNvSpPr>
            <a:spLocks noGrp="1"/>
          </p:cNvSpPr>
          <p:nvPr>
            <p:ph type="dt" sz="half" idx="10"/>
          </p:nvPr>
        </p:nvSpPr>
        <p:spPr/>
        <p:txBody>
          <a:bodyPr/>
          <a:lstStyle/>
          <a:p>
            <a:fld id="{4D730BEF-B25E-4E65-B822-56A02840B11C}" type="datetime1">
              <a:rPr lang="en-US" altLang="en-US" smtClean="0">
                <a:solidFill>
                  <a:srgbClr val="000000"/>
                </a:solidFill>
              </a:rPr>
              <a:t>8/19/2019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4EF0A415-9700-4653-B1B7-D5C957F8614C}"/>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13</a:t>
            </a:fld>
            <a:endParaRPr lang="en-US" altLang="en-US">
              <a:solidFill>
                <a:srgbClr val="000000"/>
              </a:solidFill>
            </a:endParaRPr>
          </a:p>
        </p:txBody>
      </p:sp>
    </p:spTree>
    <p:extLst>
      <p:ext uri="{BB962C8B-B14F-4D97-AF65-F5344CB8AC3E}">
        <p14:creationId xmlns:p14="http://schemas.microsoft.com/office/powerpoint/2010/main" val="409526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14</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6316662" cy="1143000"/>
          </a:xfrm>
        </p:spPr>
        <p:txBody>
          <a:bodyPr/>
          <a:lstStyle/>
          <a:p>
            <a:pPr algn="r"/>
            <a:r>
              <a:rPr lang="en-US" altLang="en-US" sz="2800" i="1" dirty="0"/>
              <a:t>Problem Types</a:t>
            </a:r>
          </a:p>
        </p:txBody>
      </p:sp>
      <p:sp>
        <p:nvSpPr>
          <p:cNvPr id="2" name="TextBox 1"/>
          <p:cNvSpPr txBox="1"/>
          <p:nvPr/>
        </p:nvSpPr>
        <p:spPr>
          <a:xfrm>
            <a:off x="499270" y="1647092"/>
            <a:ext cx="7620000" cy="306083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2000" dirty="0">
                <a:latin typeface="Corbel" panose="020B0503020204020204" pitchFamily="34" charset="0"/>
              </a:rPr>
              <a:t>Counting </a:t>
            </a:r>
            <a:r>
              <a:rPr lang="en-US" sz="2000" dirty="0">
                <a:solidFill>
                  <a:srgbClr val="0000FF"/>
                </a:solidFill>
                <a:latin typeface="Corbel" panose="020B0503020204020204" pitchFamily="34" charset="0"/>
              </a:rPr>
              <a:t>Powerball Lottery: </a:t>
            </a:r>
          </a:p>
          <a:p>
            <a:pPr>
              <a:lnSpc>
                <a:spcPct val="150000"/>
              </a:lnSpc>
            </a:pPr>
            <a:r>
              <a:rPr lang="en-US" sz="2000" dirty="0">
                <a:solidFill>
                  <a:srgbClr val="0000FF"/>
                </a:solidFill>
                <a:latin typeface="Corbel" panose="020B0503020204020204" pitchFamily="34" charset="0"/>
              </a:rPr>
              <a:t>Consider the Scenario:  </a:t>
            </a:r>
            <a:r>
              <a:rPr lang="en-US" sz="2000" b="1" dirty="0">
                <a:solidFill>
                  <a:srgbClr val="C00000"/>
                </a:solidFill>
                <a:latin typeface="Corbel" panose="020B0503020204020204" pitchFamily="34" charset="0"/>
              </a:rPr>
              <a:t>What If order of selection matters!</a:t>
            </a:r>
          </a:p>
          <a:p>
            <a:pPr>
              <a:lnSpc>
                <a:spcPct val="150000"/>
              </a:lnSpc>
            </a:pPr>
            <a:r>
              <a:rPr lang="en-US" sz="2000" dirty="0">
                <a:solidFill>
                  <a:srgbClr val="0000FF"/>
                </a:solidFill>
                <a:latin typeface="Corbel" panose="020B0503020204020204" pitchFamily="34" charset="0"/>
              </a:rPr>
              <a:t>For example this means </a:t>
            </a:r>
          </a:p>
          <a:p>
            <a:pPr>
              <a:lnSpc>
                <a:spcPct val="150000"/>
              </a:lnSpc>
              <a:tabLst>
                <a:tab pos="457200" algn="l"/>
              </a:tabLst>
            </a:pPr>
            <a:r>
              <a:rPr lang="en-US" sz="2000" dirty="0">
                <a:solidFill>
                  <a:srgbClr val="0000FF"/>
                </a:solidFill>
                <a:latin typeface="Corbel" panose="020B0503020204020204" pitchFamily="34" charset="0"/>
              </a:rPr>
              <a:t>	1 2 3 is different from 1 3 2 is different from 2 1 3 is different from </a:t>
            </a:r>
          </a:p>
          <a:p>
            <a:pPr>
              <a:lnSpc>
                <a:spcPct val="150000"/>
              </a:lnSpc>
              <a:tabLst>
                <a:tab pos="457200" algn="l"/>
              </a:tabLst>
            </a:pPr>
            <a:r>
              <a:rPr lang="en-US" sz="2000" dirty="0">
                <a:solidFill>
                  <a:srgbClr val="0000FF"/>
                </a:solidFill>
                <a:latin typeface="Corbel" panose="020B0503020204020204" pitchFamily="34" charset="0"/>
              </a:rPr>
              <a:t>	2 3 1 is different from 3 1 2 is different from 3 2 1 </a:t>
            </a:r>
          </a:p>
          <a:p>
            <a:pPr>
              <a:lnSpc>
                <a:spcPct val="110000"/>
              </a:lnSpc>
            </a:pPr>
            <a:endParaRPr lang="en-US" sz="2000" dirty="0">
              <a:solidFill>
                <a:srgbClr val="0000FF"/>
              </a:solidFill>
              <a:latin typeface="Corbel" panose="020B0503020204020204" pitchFamily="34" charset="0"/>
            </a:endParaRPr>
          </a:p>
          <a:p>
            <a:pPr>
              <a:lnSpc>
                <a:spcPct val="110000"/>
              </a:lnSpc>
            </a:pPr>
            <a:endParaRPr lang="en-US" sz="2000" dirty="0">
              <a:solidFill>
                <a:srgbClr val="0000FF"/>
              </a:solidFill>
              <a:latin typeface="Corbel" panose="020B0503020204020204" pitchFamily="34" charset="0"/>
            </a:endParaRPr>
          </a:p>
        </p:txBody>
      </p:sp>
      <p:sp>
        <p:nvSpPr>
          <p:cNvPr id="5" name="Date Placeholder 3">
            <a:extLst>
              <a:ext uri="{FF2B5EF4-FFF2-40B4-BE49-F238E27FC236}">
                <a16:creationId xmlns:a16="http://schemas.microsoft.com/office/drawing/2014/main" id="{68A467B0-1E93-4547-85EE-F756ABEB4C84}"/>
              </a:ext>
            </a:extLst>
          </p:cNvPr>
          <p:cNvSpPr>
            <a:spLocks noGrp="1"/>
          </p:cNvSpPr>
          <p:nvPr>
            <p:ph type="dt" sz="half" idx="10"/>
          </p:nvPr>
        </p:nvSpPr>
        <p:spPr>
          <a:xfrm>
            <a:off x="914400" y="6324600"/>
            <a:ext cx="1905000" cy="457200"/>
          </a:xfrm>
        </p:spPr>
        <p:txBody>
          <a:bodyPr/>
          <a:lstStyle/>
          <a:p>
            <a:fld id="{40B6A93A-807B-402A-B432-66369B087E1B}" type="datetime1">
              <a:rPr lang="en-US" altLang="en-US" smtClean="0">
                <a:solidFill>
                  <a:srgbClr val="000000"/>
                </a:solidFill>
              </a:rPr>
              <a:t>8/19/2019</a:t>
            </a:fld>
            <a:endParaRPr lang="en-US" altLang="en-US" dirty="0">
              <a:solidFill>
                <a:srgbClr val="000000"/>
              </a:solidFill>
            </a:endParaRPr>
          </a:p>
        </p:txBody>
      </p:sp>
    </p:spTree>
    <p:extLst>
      <p:ext uri="{BB962C8B-B14F-4D97-AF65-F5344CB8AC3E}">
        <p14:creationId xmlns:p14="http://schemas.microsoft.com/office/powerpoint/2010/main" val="3673195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15</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6316662" cy="1143000"/>
          </a:xfrm>
        </p:spPr>
        <p:txBody>
          <a:bodyPr/>
          <a:lstStyle/>
          <a:p>
            <a:pPr algn="r"/>
            <a:r>
              <a:rPr lang="en-US" altLang="en-US" sz="2800" i="1" dirty="0"/>
              <a:t>Problem Types</a:t>
            </a:r>
          </a:p>
        </p:txBody>
      </p:sp>
      <mc:AlternateContent xmlns:mc="http://schemas.openxmlformats.org/markup-compatibility/2006" xmlns:a14="http://schemas.microsoft.com/office/drawing/2010/main">
        <mc:Choice Requires="a14">
          <p:sp>
            <p:nvSpPr>
              <p:cNvPr id="2" name="TextBox 1"/>
              <p:cNvSpPr txBox="1"/>
              <p:nvPr/>
            </p:nvSpPr>
            <p:spPr>
              <a:xfrm>
                <a:off x="499270" y="1647092"/>
                <a:ext cx="7620000" cy="513352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2000" dirty="0">
                    <a:latin typeface="Corbel" panose="020B0503020204020204" pitchFamily="34" charset="0"/>
                  </a:rPr>
                  <a:t>Counting </a:t>
                </a:r>
                <a:r>
                  <a:rPr lang="en-US" sz="2000" dirty="0">
                    <a:solidFill>
                      <a:srgbClr val="0000FF"/>
                    </a:solidFill>
                    <a:latin typeface="Corbel" panose="020B0503020204020204" pitchFamily="34" charset="0"/>
                  </a:rPr>
                  <a:t>Powerball Lottery: </a:t>
                </a:r>
              </a:p>
              <a:p>
                <a:pPr>
                  <a:lnSpc>
                    <a:spcPct val="150000"/>
                  </a:lnSpc>
                </a:pPr>
                <a:r>
                  <a:rPr lang="en-US" sz="2000" dirty="0">
                    <a:solidFill>
                      <a:srgbClr val="0000FF"/>
                    </a:solidFill>
                    <a:latin typeface="Corbel" panose="020B0503020204020204" pitchFamily="34" charset="0"/>
                  </a:rPr>
                  <a:t>When you buy a Powerball ticket, you select 5 different white numbers from among the numbers 1 through 59 (order of selection matters), and one red number from among the numbers 1 through 35. </a:t>
                </a:r>
              </a:p>
              <a:p>
                <a:pPr>
                  <a:lnSpc>
                    <a:spcPct val="150000"/>
                  </a:lnSpc>
                </a:pPr>
                <a:r>
                  <a:rPr lang="en-US" sz="2000" dirty="0">
                    <a:solidFill>
                      <a:srgbClr val="0000FF"/>
                    </a:solidFill>
                    <a:latin typeface="Corbel" panose="020B0503020204020204" pitchFamily="34" charset="0"/>
                  </a:rPr>
                  <a:t>How many different Powerball tickets can you buy?</a:t>
                </a:r>
              </a:p>
              <a:p>
                <a:pPr>
                  <a:lnSpc>
                    <a:spcPct val="150000"/>
                  </a:lnSpc>
                </a:pPr>
                <a:endParaRPr lang="en-US" sz="800" dirty="0">
                  <a:solidFill>
                    <a:srgbClr val="0000FF"/>
                  </a:solidFill>
                  <a:latin typeface="Corbel" panose="020B0503020204020204" pitchFamily="34" charset="0"/>
                </a:endParaRPr>
              </a:p>
              <a:p>
                <a:pPr>
                  <a:lnSpc>
                    <a:spcPct val="150000"/>
                  </a:lnSpc>
                </a:pPr>
                <a:r>
                  <a:rPr lang="en-US" sz="2800" baseline="34000" dirty="0">
                    <a:solidFill>
                      <a:srgbClr val="0000FF"/>
                    </a:solidFill>
                    <a:latin typeface="Corbel" panose="020B0503020204020204" pitchFamily="34" charset="0"/>
                  </a:rPr>
                  <a:t>59</a:t>
                </a:r>
                <a:r>
                  <a:rPr lang="en-US" sz="2000" dirty="0">
                    <a:solidFill>
                      <a:srgbClr val="0000FF"/>
                    </a:solidFill>
                    <a:latin typeface="Corbel" panose="020B0503020204020204" pitchFamily="34" charset="0"/>
                  </a:rPr>
                  <a:t>P</a:t>
                </a:r>
                <a:r>
                  <a:rPr lang="en-US" sz="2400" baseline="-22000" dirty="0">
                    <a:solidFill>
                      <a:srgbClr val="0000FF"/>
                    </a:solidFill>
                    <a:latin typeface="Corbel" panose="020B0503020204020204" pitchFamily="34" charset="0"/>
                  </a:rPr>
                  <a:t>5</a:t>
                </a:r>
                <a:r>
                  <a:rPr lang="en-US" sz="2400" dirty="0">
                    <a:solidFill>
                      <a:srgbClr val="0000FF"/>
                    </a:solidFill>
                    <a:latin typeface="Corbel" panose="020B0503020204020204" pitchFamily="34" charset="0"/>
                  </a:rPr>
                  <a:t> = </a:t>
                </a:r>
                <a14:m>
                  <m:oMath xmlns:m="http://schemas.openxmlformats.org/officeDocument/2006/math">
                    <m:f>
                      <m:fPr>
                        <m:ctrlPr>
                          <a:rPr lang="en-US" sz="2400" i="1" dirty="0" smtClean="0">
                            <a:solidFill>
                              <a:srgbClr val="0000FF"/>
                            </a:solidFill>
                            <a:latin typeface="Cambria Math" panose="02040503050406030204" pitchFamily="18" charset="0"/>
                          </a:rPr>
                        </m:ctrlPr>
                      </m:fPr>
                      <m:num>
                        <m:r>
                          <a:rPr lang="en-US" sz="2400" i="1" dirty="0">
                            <a:solidFill>
                              <a:srgbClr val="0000FF"/>
                            </a:solidFill>
                            <a:latin typeface="Cambria Math" panose="02040503050406030204" pitchFamily="18" charset="0"/>
                          </a:rPr>
                          <m:t>59!</m:t>
                        </m:r>
                      </m:num>
                      <m:den>
                        <m:d>
                          <m:dPr>
                            <m:ctrlPr>
                              <a:rPr lang="en-US" sz="2400" b="0" i="1" dirty="0" smtClean="0">
                                <a:solidFill>
                                  <a:srgbClr val="0000FF"/>
                                </a:solidFill>
                                <a:latin typeface="Cambria Math" panose="02040503050406030204" pitchFamily="18" charset="0"/>
                              </a:rPr>
                            </m:ctrlPr>
                          </m:dPr>
                          <m:e>
                            <m:r>
                              <a:rPr lang="en-US" sz="2400" b="0" i="1" dirty="0" smtClean="0">
                                <a:solidFill>
                                  <a:srgbClr val="0000FF"/>
                                </a:solidFill>
                                <a:latin typeface="Cambria Math" panose="02040503050406030204" pitchFamily="18" charset="0"/>
                              </a:rPr>
                              <m:t>59−5</m:t>
                            </m:r>
                          </m:e>
                        </m:d>
                        <m:r>
                          <a:rPr lang="en-US" sz="2400" b="0" i="1" dirty="0" smtClean="0">
                            <a:solidFill>
                              <a:srgbClr val="0000FF"/>
                            </a:solidFill>
                            <a:latin typeface="Cambria Math" panose="02040503050406030204" pitchFamily="18" charset="0"/>
                          </a:rPr>
                          <m:t>!</m:t>
                        </m:r>
                      </m:den>
                    </m:f>
                  </m:oMath>
                </a14:m>
                <a:r>
                  <a:rPr lang="en-US" sz="2400" baseline="-22000" dirty="0">
                    <a:solidFill>
                      <a:srgbClr val="0000FF"/>
                    </a:solidFill>
                    <a:latin typeface="Corbel" panose="020B0503020204020204" pitchFamily="34" charset="0"/>
                  </a:rPr>
                  <a:t>  </a:t>
                </a:r>
                <a:r>
                  <a:rPr lang="en-US" sz="2400" dirty="0">
                    <a:solidFill>
                      <a:srgbClr val="0000FF"/>
                    </a:solidFill>
                    <a:latin typeface="Corbel" panose="020B0503020204020204" pitchFamily="34" charset="0"/>
                  </a:rPr>
                  <a:t>= 59 x 58 x 57 x 56 x 55 = 600,766,320</a:t>
                </a:r>
                <a:endParaRPr lang="en-US" sz="2400" baseline="-22000" dirty="0">
                  <a:solidFill>
                    <a:srgbClr val="0000FF"/>
                  </a:solidFill>
                  <a:latin typeface="Corbel" panose="020B0503020204020204" pitchFamily="34" charset="0"/>
                </a:endParaRPr>
              </a:p>
              <a:p>
                <a:pPr>
                  <a:lnSpc>
                    <a:spcPct val="110000"/>
                  </a:lnSpc>
                </a:pPr>
                <a:r>
                  <a:rPr lang="en-US" sz="2800" baseline="34000" dirty="0">
                    <a:solidFill>
                      <a:srgbClr val="0000FF"/>
                    </a:solidFill>
                    <a:latin typeface="Corbel" panose="020B0503020204020204" pitchFamily="34" charset="0"/>
                  </a:rPr>
                  <a:t>35</a:t>
                </a:r>
                <a:r>
                  <a:rPr lang="en-US" sz="2000" dirty="0">
                    <a:solidFill>
                      <a:srgbClr val="0000FF"/>
                    </a:solidFill>
                    <a:latin typeface="Corbel" panose="020B0503020204020204" pitchFamily="34" charset="0"/>
                  </a:rPr>
                  <a:t>P</a:t>
                </a:r>
                <a:r>
                  <a:rPr lang="en-US" sz="2400" baseline="-22000" dirty="0">
                    <a:solidFill>
                      <a:srgbClr val="0000FF"/>
                    </a:solidFill>
                    <a:latin typeface="Corbel" panose="020B0503020204020204" pitchFamily="34" charset="0"/>
                  </a:rPr>
                  <a:t>1 </a:t>
                </a:r>
                <a:r>
                  <a:rPr lang="en-US" sz="2400" dirty="0">
                    <a:solidFill>
                      <a:srgbClr val="0000FF"/>
                    </a:solidFill>
                    <a:latin typeface="Corbel" panose="020B0503020204020204" pitchFamily="34" charset="0"/>
                  </a:rPr>
                  <a:t>= </a:t>
                </a:r>
                <a14:m>
                  <m:oMath xmlns:m="http://schemas.openxmlformats.org/officeDocument/2006/math">
                    <m:f>
                      <m:fPr>
                        <m:ctrlPr>
                          <a:rPr lang="en-US" sz="2400" i="1" dirty="0">
                            <a:solidFill>
                              <a:srgbClr val="0000FF"/>
                            </a:solidFill>
                            <a:latin typeface="Cambria Math" panose="02040503050406030204" pitchFamily="18" charset="0"/>
                          </a:rPr>
                        </m:ctrlPr>
                      </m:fPr>
                      <m:num>
                        <m:r>
                          <a:rPr lang="en-US" sz="2400" b="0" i="1" dirty="0" smtClean="0">
                            <a:solidFill>
                              <a:srgbClr val="0000FF"/>
                            </a:solidFill>
                            <a:latin typeface="Cambria Math" panose="02040503050406030204" pitchFamily="18" charset="0"/>
                          </a:rPr>
                          <m:t>35</m:t>
                        </m:r>
                        <m:r>
                          <a:rPr lang="en-US" sz="2400" i="1" dirty="0">
                            <a:solidFill>
                              <a:srgbClr val="0000FF"/>
                            </a:solidFill>
                            <a:latin typeface="Cambria Math" panose="02040503050406030204" pitchFamily="18" charset="0"/>
                          </a:rPr>
                          <m:t>!</m:t>
                        </m:r>
                      </m:num>
                      <m:den>
                        <m:d>
                          <m:dPr>
                            <m:ctrlPr>
                              <a:rPr lang="en-US" sz="2400" i="1" dirty="0">
                                <a:solidFill>
                                  <a:srgbClr val="0000FF"/>
                                </a:solidFill>
                                <a:latin typeface="Cambria Math" panose="02040503050406030204" pitchFamily="18" charset="0"/>
                              </a:rPr>
                            </m:ctrlPr>
                          </m:dPr>
                          <m:e>
                            <m:r>
                              <a:rPr lang="en-US" sz="2400" b="0" i="1" dirty="0" smtClean="0">
                                <a:solidFill>
                                  <a:srgbClr val="0000FF"/>
                                </a:solidFill>
                                <a:latin typeface="Cambria Math" panose="02040503050406030204" pitchFamily="18" charset="0"/>
                              </a:rPr>
                              <m:t>35</m:t>
                            </m:r>
                            <m:r>
                              <a:rPr lang="en-US" sz="2400" i="1" dirty="0">
                                <a:solidFill>
                                  <a:srgbClr val="0000FF"/>
                                </a:solidFill>
                                <a:latin typeface="Cambria Math" panose="02040503050406030204" pitchFamily="18" charset="0"/>
                              </a:rPr>
                              <m:t>−</m:t>
                            </m:r>
                            <m:r>
                              <a:rPr lang="en-US" sz="2400" b="0" i="1" dirty="0" smtClean="0">
                                <a:solidFill>
                                  <a:srgbClr val="0000FF"/>
                                </a:solidFill>
                                <a:latin typeface="Cambria Math" panose="02040503050406030204" pitchFamily="18" charset="0"/>
                              </a:rPr>
                              <m:t>1</m:t>
                            </m:r>
                          </m:e>
                        </m:d>
                        <m:r>
                          <a:rPr lang="en-US" sz="2400" i="1" dirty="0">
                            <a:solidFill>
                              <a:srgbClr val="0000FF"/>
                            </a:solidFill>
                            <a:latin typeface="Cambria Math" panose="02040503050406030204" pitchFamily="18" charset="0"/>
                          </a:rPr>
                          <m:t>!</m:t>
                        </m:r>
                      </m:den>
                    </m:f>
                  </m:oMath>
                </a14:m>
                <a:r>
                  <a:rPr lang="en-US" sz="2400" dirty="0">
                    <a:solidFill>
                      <a:srgbClr val="0000FF"/>
                    </a:solidFill>
                    <a:latin typeface="Corbel" panose="020B0503020204020204" pitchFamily="34" charset="0"/>
                  </a:rPr>
                  <a:t> = 35 </a:t>
                </a:r>
              </a:p>
              <a:p>
                <a:pPr>
                  <a:lnSpc>
                    <a:spcPct val="110000"/>
                  </a:lnSpc>
                </a:pPr>
                <a:endParaRPr lang="en-US" sz="2400" dirty="0">
                  <a:solidFill>
                    <a:srgbClr val="0000FF"/>
                  </a:solidFill>
                  <a:latin typeface="Corbel" panose="020B0503020204020204" pitchFamily="34" charset="0"/>
                </a:endParaRPr>
              </a:p>
              <a:p>
                <a:pPr>
                  <a:lnSpc>
                    <a:spcPct val="110000"/>
                  </a:lnSpc>
                </a:pPr>
                <a:r>
                  <a:rPr lang="en-US" sz="2000" dirty="0">
                    <a:solidFill>
                      <a:srgbClr val="0000FF"/>
                    </a:solidFill>
                    <a:latin typeface="Corbel" panose="020B0503020204020204" pitchFamily="34" charset="0"/>
                  </a:rPr>
                  <a:t>Number of different Powerball tickets   =       600,766,320 x 35 						         = 21,026,821,200</a:t>
                </a:r>
              </a:p>
            </p:txBody>
          </p:sp>
        </mc:Choice>
        <mc:Fallback xmlns="">
          <p:sp>
            <p:nvSpPr>
              <p:cNvPr id="2" name="TextBox 1"/>
              <p:cNvSpPr txBox="1">
                <a:spLocks noRot="1" noChangeAspect="1" noMove="1" noResize="1" noEditPoints="1" noAdjustHandles="1" noChangeArrowheads="1" noChangeShapeType="1" noTextEdit="1"/>
              </p:cNvSpPr>
              <p:nvPr/>
            </p:nvSpPr>
            <p:spPr>
              <a:xfrm>
                <a:off x="499270" y="1647092"/>
                <a:ext cx="7620000" cy="5133521"/>
              </a:xfrm>
              <a:prstGeom prst="rect">
                <a:avLst/>
              </a:prstGeom>
              <a:blipFill>
                <a:blip r:embed="rId2"/>
                <a:stretch>
                  <a:fillRect l="-880" r="-320" b="-1188"/>
                </a:stretch>
              </a:blipFill>
            </p:spPr>
            <p:txBody>
              <a:bodyPr/>
              <a:lstStyle/>
              <a:p>
                <a:r>
                  <a:rPr lang="en-US">
                    <a:noFill/>
                  </a:rPr>
                  <a:t> </a:t>
                </a:r>
              </a:p>
            </p:txBody>
          </p:sp>
        </mc:Fallback>
      </mc:AlternateContent>
      <p:sp>
        <p:nvSpPr>
          <p:cNvPr id="5" name="Date Placeholder 3">
            <a:extLst>
              <a:ext uri="{FF2B5EF4-FFF2-40B4-BE49-F238E27FC236}">
                <a16:creationId xmlns:a16="http://schemas.microsoft.com/office/drawing/2014/main" id="{68A467B0-1E93-4547-85EE-F756ABEB4C84}"/>
              </a:ext>
            </a:extLst>
          </p:cNvPr>
          <p:cNvSpPr>
            <a:spLocks noGrp="1"/>
          </p:cNvSpPr>
          <p:nvPr>
            <p:ph type="dt" sz="half" idx="10"/>
          </p:nvPr>
        </p:nvSpPr>
        <p:spPr>
          <a:xfrm>
            <a:off x="914400" y="6324600"/>
            <a:ext cx="1905000" cy="457200"/>
          </a:xfrm>
        </p:spPr>
        <p:txBody>
          <a:bodyPr/>
          <a:lstStyle/>
          <a:p>
            <a:fld id="{40B6A93A-807B-402A-B432-66369B087E1B}" type="datetime1">
              <a:rPr lang="en-US" altLang="en-US" smtClean="0">
                <a:solidFill>
                  <a:srgbClr val="000000"/>
                </a:solidFill>
              </a:rPr>
              <a:t>8/19/2019</a:t>
            </a:fld>
            <a:endParaRPr lang="en-US" altLang="en-US" dirty="0">
              <a:solidFill>
                <a:srgbClr val="000000"/>
              </a:solidFill>
            </a:endParaRPr>
          </a:p>
        </p:txBody>
      </p:sp>
    </p:spTree>
    <p:extLst>
      <p:ext uri="{BB962C8B-B14F-4D97-AF65-F5344CB8AC3E}">
        <p14:creationId xmlns:p14="http://schemas.microsoft.com/office/powerpoint/2010/main" val="2641555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16</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6316662" cy="1143000"/>
          </a:xfrm>
        </p:spPr>
        <p:txBody>
          <a:bodyPr/>
          <a:lstStyle/>
          <a:p>
            <a:pPr algn="r"/>
            <a:r>
              <a:rPr lang="en-US" altLang="en-US" sz="2800" i="1" dirty="0"/>
              <a:t>Problem Types</a:t>
            </a:r>
          </a:p>
        </p:txBody>
      </p:sp>
      <p:sp>
        <p:nvSpPr>
          <p:cNvPr id="2" name="TextBox 1"/>
          <p:cNvSpPr txBox="1"/>
          <p:nvPr/>
        </p:nvSpPr>
        <p:spPr>
          <a:xfrm>
            <a:off x="499270" y="1447801"/>
            <a:ext cx="7654130" cy="3055773"/>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sz="2400" dirty="0">
                <a:latin typeface="Gill Sans MT" panose="020B0502020104020203" pitchFamily="34" charset="0"/>
              </a:rPr>
              <a:t>Sorting</a:t>
            </a:r>
          </a:p>
          <a:p>
            <a:pPr marL="914400" indent="-914400">
              <a:lnSpc>
                <a:spcPct val="110000"/>
              </a:lnSpc>
            </a:pPr>
            <a:r>
              <a:rPr lang="en-US" sz="2400" dirty="0">
                <a:latin typeface="Gill Sans MT" panose="020B0502020104020203" pitchFamily="34" charset="0"/>
              </a:rPr>
              <a:t>	</a:t>
            </a:r>
            <a:r>
              <a:rPr lang="en-US" sz="2400" dirty="0">
                <a:solidFill>
                  <a:srgbClr val="3366FF"/>
                </a:solidFill>
                <a:latin typeface="Gill Sans MT" panose="020B0502020104020203" pitchFamily="34" charset="0"/>
              </a:rPr>
              <a:t>Sort in ascending or descending order a list  (or sequence) of numbers, inputs etc.  </a:t>
            </a:r>
          </a:p>
          <a:p>
            <a:pPr marL="914400" indent="-914400">
              <a:lnSpc>
                <a:spcPct val="110000"/>
              </a:lnSpc>
            </a:pPr>
            <a:r>
              <a:rPr lang="en-US" sz="2400" dirty="0">
                <a:solidFill>
                  <a:srgbClr val="3366FF"/>
                </a:solidFill>
                <a:latin typeface="Gill Sans MT" panose="020B0502020104020203" pitchFamily="34" charset="0"/>
              </a:rPr>
              <a:t>	Inputs are of uniform type.</a:t>
            </a:r>
          </a:p>
          <a:p>
            <a:pPr marL="914400" indent="-914400">
              <a:lnSpc>
                <a:spcPct val="110000"/>
              </a:lnSpc>
            </a:pPr>
            <a:endParaRPr lang="en-US" sz="2400" dirty="0">
              <a:solidFill>
                <a:srgbClr val="3366FF"/>
              </a:solidFill>
              <a:latin typeface="Gill Sans MT" panose="020B0502020104020203" pitchFamily="34" charset="0"/>
            </a:endParaRPr>
          </a:p>
          <a:p>
            <a:pPr marL="914400" indent="-914400">
              <a:lnSpc>
                <a:spcPct val="110000"/>
              </a:lnSpc>
            </a:pPr>
            <a:r>
              <a:rPr lang="en-US" sz="2400" dirty="0">
                <a:solidFill>
                  <a:srgbClr val="3366FF"/>
                </a:solidFill>
                <a:latin typeface="Gill Sans MT" panose="020B0502020104020203" pitchFamily="34" charset="0"/>
              </a:rPr>
              <a:t>	</a:t>
            </a:r>
          </a:p>
          <a:p>
            <a:pPr marL="914400" indent="-914400">
              <a:lnSpc>
                <a:spcPct val="110000"/>
              </a:lnSpc>
            </a:pPr>
            <a:endParaRPr lang="en-US" sz="2400" dirty="0">
              <a:latin typeface="Gill Sans MT" panose="020B0502020104020203" pitchFamily="34" charset="0"/>
            </a:endParaRPr>
          </a:p>
        </p:txBody>
      </p:sp>
      <p:sp>
        <p:nvSpPr>
          <p:cNvPr id="5" name="Date Placeholder 3">
            <a:extLst>
              <a:ext uri="{FF2B5EF4-FFF2-40B4-BE49-F238E27FC236}">
                <a16:creationId xmlns:a16="http://schemas.microsoft.com/office/drawing/2014/main" id="{68A467B0-1E93-4547-85EE-F756ABEB4C84}"/>
              </a:ext>
            </a:extLst>
          </p:cNvPr>
          <p:cNvSpPr>
            <a:spLocks noGrp="1"/>
          </p:cNvSpPr>
          <p:nvPr>
            <p:ph type="dt" sz="half" idx="10"/>
          </p:nvPr>
        </p:nvSpPr>
        <p:spPr>
          <a:xfrm>
            <a:off x="914400" y="6324600"/>
            <a:ext cx="1905000" cy="457200"/>
          </a:xfrm>
        </p:spPr>
        <p:txBody>
          <a:bodyPr/>
          <a:lstStyle/>
          <a:p>
            <a:fld id="{40B6A93A-807B-402A-B432-66369B087E1B}" type="datetime1">
              <a:rPr lang="en-US" altLang="en-US" smtClean="0">
                <a:solidFill>
                  <a:srgbClr val="000000"/>
                </a:solidFill>
              </a:rPr>
              <a:t>8/19/2019</a:t>
            </a:fld>
            <a:endParaRPr lang="en-US" altLang="en-US" dirty="0">
              <a:solidFill>
                <a:srgbClr val="000000"/>
              </a:solidFill>
            </a:endParaRPr>
          </a:p>
        </p:txBody>
      </p:sp>
    </p:spTree>
    <p:extLst>
      <p:ext uri="{BB962C8B-B14F-4D97-AF65-F5344CB8AC3E}">
        <p14:creationId xmlns:p14="http://schemas.microsoft.com/office/powerpoint/2010/main" val="265112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7A170-69B5-4F71-8D60-EE08BA099520}" type="slidenum">
              <a:rPr kumimoji="0" lang="en-US" altLang="en-US" sz="1800" b="0" i="0" u="none" strike="noStrike" kern="1200" cap="none" spc="0" normalizeH="0" baseline="0" noProof="0">
                <a:ln>
                  <a:noFill/>
                </a:ln>
                <a:solidFill>
                  <a:srgbClr val="000000"/>
                </a:solidFill>
                <a:effectLst/>
                <a:uLnTx/>
                <a:uFillTx/>
                <a:latin typeface="Tahom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10274" name="Rectangle 2"/>
          <p:cNvSpPr>
            <a:spLocks noGrp="1" noChangeArrowheads="1"/>
          </p:cNvSpPr>
          <p:nvPr>
            <p:ph type="title"/>
          </p:nvPr>
        </p:nvSpPr>
        <p:spPr/>
        <p:txBody>
          <a:bodyPr/>
          <a:lstStyle/>
          <a:p>
            <a:r>
              <a:rPr lang="en-US" altLang="en-US" sz="2400" i="1" dirty="0"/>
              <a:t>					</a:t>
            </a:r>
            <a:r>
              <a:rPr lang="en-US" altLang="en-US" sz="2800" i="1" dirty="0"/>
              <a:t>Sorting</a:t>
            </a:r>
          </a:p>
        </p:txBody>
      </p:sp>
      <p:sp>
        <p:nvSpPr>
          <p:cNvPr id="2" name="TextBox 1"/>
          <p:cNvSpPr txBox="1"/>
          <p:nvPr/>
        </p:nvSpPr>
        <p:spPr>
          <a:xfrm>
            <a:off x="588498" y="1447800"/>
            <a:ext cx="8098302" cy="4662815"/>
          </a:xfrm>
          <a:prstGeom prst="rect">
            <a:avLst/>
          </a:prstGeom>
          <a:noFill/>
        </p:spPr>
        <p:txBody>
          <a:bodyPr wrap="square" rtlCol="0">
            <a:spAutoFit/>
          </a:bodyPr>
          <a:lstStyle/>
          <a:p>
            <a:pPr marL="342900" marR="0" lvl="0" indent="-342900" algn="l" defTabSz="914400" rtl="0" eaLnBrk="1" fontAlgn="auto" latinLnBrk="0" hangingPunct="1">
              <a:lnSpc>
                <a:spcPct val="125000"/>
              </a:lnSpc>
              <a:spcBef>
                <a:spcPts val="0"/>
              </a:spcBef>
              <a:spcAft>
                <a:spcPts val="0"/>
              </a:spcAft>
              <a:buClrTx/>
              <a:buSzTx/>
              <a:buFont typeface="Wingdings" panose="05000000000000000000" pitchFamily="2" charset="2"/>
              <a:buChar char="§"/>
              <a:tabLst/>
              <a:defRPr/>
            </a:pPr>
            <a:r>
              <a:rPr kumimoji="0" lang="en-US" sz="2200" b="0" i="1" u="none" strike="noStrike" kern="1200" cap="none" spc="0" normalizeH="0" baseline="0" noProof="0" dirty="0">
                <a:ln>
                  <a:noFill/>
                </a:ln>
                <a:solidFill>
                  <a:srgbClr val="000000"/>
                </a:solidFill>
                <a:effectLst/>
                <a:uLnTx/>
                <a:uFillTx/>
                <a:latin typeface="Gill Sans MT" panose="020B0502020104020203" pitchFamily="34" charset="0"/>
                <a:ea typeface="+mn-ea"/>
                <a:cs typeface="+mn-cs"/>
              </a:rPr>
              <a:t>To rearrange the items of a given list in </a:t>
            </a:r>
            <a:r>
              <a:rPr kumimoji="0" lang="en-US" sz="2200" b="0" i="1" u="none" strike="noStrike" kern="1200" cap="none" spc="0" normalizeH="0" baseline="0" noProof="0" dirty="0" err="1">
                <a:ln>
                  <a:noFill/>
                </a:ln>
                <a:solidFill>
                  <a:srgbClr val="000000"/>
                </a:solidFill>
                <a:effectLst/>
                <a:uLnTx/>
                <a:uFillTx/>
                <a:latin typeface="Gill Sans MT" panose="020B0502020104020203" pitchFamily="34" charset="0"/>
                <a:ea typeface="+mn-ea"/>
                <a:cs typeface="+mn-cs"/>
              </a:rPr>
              <a:t>nondecreasing</a:t>
            </a:r>
            <a:r>
              <a:rPr kumimoji="0" lang="en-US" sz="2200" b="0" i="1" u="none" strike="noStrike" kern="1200" cap="none" spc="0" normalizeH="0" baseline="0" noProof="0" dirty="0">
                <a:ln>
                  <a:noFill/>
                </a:ln>
                <a:solidFill>
                  <a:srgbClr val="000000"/>
                </a:solidFill>
                <a:effectLst/>
                <a:uLnTx/>
                <a:uFillTx/>
                <a:latin typeface="Gill Sans MT" panose="020B0502020104020203" pitchFamily="34" charset="0"/>
                <a:ea typeface="+mn-ea"/>
                <a:cs typeface="+mn-cs"/>
              </a:rPr>
              <a:t> order</a:t>
            </a:r>
          </a:p>
          <a:p>
            <a:pPr marL="342900" marR="0" lvl="0" indent="-342900" algn="l" defTabSz="914400" rtl="0" eaLnBrk="1" fontAlgn="auto" latinLnBrk="0" hangingPunct="1">
              <a:lnSpc>
                <a:spcPct val="125000"/>
              </a:lnSpc>
              <a:spcBef>
                <a:spcPts val="0"/>
              </a:spcBef>
              <a:spcAft>
                <a:spcPts val="0"/>
              </a:spcAft>
              <a:buClrTx/>
              <a:buSzTx/>
              <a:buFont typeface="Wingdings" panose="05000000000000000000" pitchFamily="2" charset="2"/>
              <a:buChar char="§"/>
              <a:tabLst/>
              <a:defRPr/>
            </a:pPr>
            <a:r>
              <a:rPr kumimoji="0" lang="en-US" sz="2200" b="0" i="1" u="none" strike="noStrike" kern="1200" cap="none" spc="0" normalizeH="0" baseline="0" noProof="0" dirty="0">
                <a:ln>
                  <a:noFill/>
                </a:ln>
                <a:solidFill>
                  <a:srgbClr val="000000"/>
                </a:solidFill>
                <a:effectLst/>
                <a:uLnTx/>
                <a:uFillTx/>
                <a:latin typeface="Gill Sans MT" panose="020B0502020104020203" pitchFamily="34" charset="0"/>
                <a:ea typeface="+mn-ea"/>
                <a:cs typeface="+mn-cs"/>
              </a:rPr>
              <a:t>What is that we want to sort?</a:t>
            </a:r>
          </a:p>
          <a:p>
            <a:pPr marL="569913" marR="0" lvl="0" indent="0" algn="l" defTabSz="914400" rtl="0" eaLnBrk="1" fontAlgn="auto" latinLnBrk="0" hangingPunct="1">
              <a:lnSpc>
                <a:spcPct val="100000"/>
              </a:lnSpc>
              <a:spcBef>
                <a:spcPts val="0"/>
              </a:spcBef>
              <a:spcAft>
                <a:spcPts val="0"/>
              </a:spcAft>
              <a:buClrTx/>
              <a:buSzTx/>
              <a:buFontTx/>
              <a:buNone/>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Lists of numbers, </a:t>
            </a:r>
          </a:p>
          <a:p>
            <a:pPr marL="569913" marR="0" lvl="0" indent="0" algn="l" defTabSz="914400" rtl="0" eaLnBrk="1" fontAlgn="auto" latinLnBrk="0" hangingPunct="1">
              <a:lnSpc>
                <a:spcPct val="100000"/>
              </a:lnSpc>
              <a:spcBef>
                <a:spcPts val="0"/>
              </a:spcBef>
              <a:spcAft>
                <a:spcPts val="0"/>
              </a:spcAft>
              <a:buClrTx/>
              <a:buSzTx/>
              <a:buFontTx/>
              <a:buNone/>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characters from an alphabet, </a:t>
            </a:r>
          </a:p>
          <a:p>
            <a:pPr marL="569913" marR="0" lvl="0" indent="0" algn="l" defTabSz="914400" rtl="0" eaLnBrk="1" fontAlgn="auto" latinLnBrk="0" hangingPunct="1">
              <a:lnSpc>
                <a:spcPct val="100000"/>
              </a:lnSpc>
              <a:spcBef>
                <a:spcPts val="0"/>
              </a:spcBef>
              <a:spcAft>
                <a:spcPts val="0"/>
              </a:spcAft>
              <a:buClrTx/>
              <a:buSzTx/>
              <a:buFontTx/>
              <a:buNone/>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character strings, </a:t>
            </a:r>
          </a:p>
          <a:p>
            <a:pPr marL="569913" marR="0" lvl="0" indent="0" algn="l" defTabSz="914400" rtl="0" eaLnBrk="1" fontAlgn="auto" latinLnBrk="0" hangingPunct="1">
              <a:lnSpc>
                <a:spcPct val="100000"/>
              </a:lnSpc>
              <a:spcBef>
                <a:spcPts val="0"/>
              </a:spcBef>
              <a:spcAft>
                <a:spcPts val="0"/>
              </a:spcAft>
              <a:buClrTx/>
              <a:buSzTx/>
              <a:buFontTx/>
              <a:buNone/>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records similar to those maintained by schools about their students, libraries about their holdings, </a:t>
            </a:r>
          </a:p>
          <a:p>
            <a:pPr marL="569913" marR="0" lvl="0" indent="0" algn="l" defTabSz="914400" rtl="0" eaLnBrk="1" fontAlgn="auto" latinLnBrk="0" hangingPunct="1">
              <a:lnSpc>
                <a:spcPct val="100000"/>
              </a:lnSpc>
              <a:spcBef>
                <a:spcPts val="0"/>
              </a:spcBef>
              <a:spcAft>
                <a:spcPts val="0"/>
              </a:spcAft>
              <a:buClrTx/>
              <a:buSzTx/>
              <a:buFontTx/>
              <a:buNone/>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companies about their employees… </a:t>
            </a:r>
          </a:p>
          <a:p>
            <a:pPr marL="344488" marR="0" lvl="0" indent="-3444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200" b="0" i="1" u="none" strike="noStrike" kern="1200" cap="none" spc="0" normalizeH="0" baseline="0" noProof="0" dirty="0">
              <a:ln>
                <a:noFill/>
              </a:ln>
              <a:solidFill>
                <a:srgbClr val="000000"/>
              </a:solidFill>
              <a:effectLst/>
              <a:uLnTx/>
              <a:uFillTx/>
              <a:latin typeface="Gill Sans MT" panose="020B0502020104020203" pitchFamily="34" charset="0"/>
              <a:ea typeface="+mn-ea"/>
              <a:cs typeface="Times New Roman" panose="02020603050405020304" pitchFamily="18" charset="0"/>
            </a:endParaRPr>
          </a:p>
          <a:p>
            <a:pPr marL="344488" marR="0" lvl="0" indent="-3444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200" b="0" i="1" u="none" strike="noStrike" kern="1200" cap="none" spc="0" normalizeH="0" baseline="0" noProof="0" dirty="0">
                <a:ln>
                  <a:noFill/>
                </a:ln>
                <a:solidFill>
                  <a:srgbClr val="000000"/>
                </a:solidFill>
                <a:effectLst/>
                <a:uLnTx/>
                <a:uFillTx/>
                <a:latin typeface="Gill Sans MT" panose="020B0502020104020203" pitchFamily="34" charset="0"/>
                <a:ea typeface="+mn-ea"/>
                <a:cs typeface="Times New Roman" panose="02020603050405020304" pitchFamily="18" charset="0"/>
              </a:rPr>
              <a:t>Why do we need to sort?</a:t>
            </a:r>
          </a:p>
          <a:p>
            <a:pPr marL="344488" marR="0" lvl="0" indent="-3444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200" b="0" i="1" u="none" strike="noStrike" kern="1200" cap="none" spc="0" normalizeH="0" baseline="0" noProof="0" dirty="0">
                <a:ln>
                  <a:noFill/>
                </a:ln>
                <a:solidFill>
                  <a:srgbClr val="000000"/>
                </a:solidFill>
                <a:effectLst/>
                <a:uLnTx/>
                <a:uFillTx/>
                <a:latin typeface="Gill Sans MT" panose="020B0502020104020203" pitchFamily="34" charset="0"/>
                <a:ea typeface="+mn-ea"/>
                <a:cs typeface="Times New Roman" panose="02020603050405020304" pitchFamily="18" charset="0"/>
              </a:rPr>
              <a:t>What information is needed to perform the sort?</a:t>
            </a:r>
          </a:p>
          <a:p>
            <a:pPr marL="569913" marR="0" lvl="0" indent="0" algn="l" defTabSz="914400" rtl="0" eaLnBrk="1" fontAlgn="auto" latinLnBrk="0" hangingPunct="1">
              <a:lnSpc>
                <a:spcPct val="100000"/>
              </a:lnSpc>
              <a:spcBef>
                <a:spcPts val="0"/>
              </a:spcBef>
              <a:spcAft>
                <a:spcPts val="0"/>
              </a:spcAft>
              <a:buClrTx/>
              <a:buSzTx/>
              <a:buFontTx/>
              <a:buNone/>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In the case of records, we need to choose a piece of information to guide sorting – called </a:t>
            </a:r>
            <a:r>
              <a:rPr kumimoji="0" lang="en-US" sz="2200" b="1"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KEY.</a:t>
            </a:r>
          </a:p>
        </p:txBody>
      </p:sp>
      <p:sp>
        <p:nvSpPr>
          <p:cNvPr id="5" name="Date Placeholder 3">
            <a:extLst>
              <a:ext uri="{FF2B5EF4-FFF2-40B4-BE49-F238E27FC236}">
                <a16:creationId xmlns:a16="http://schemas.microsoft.com/office/drawing/2014/main" id="{75F492C9-4289-4A40-95C6-F9E2D7755CCF}"/>
              </a:ext>
            </a:extLst>
          </p:cNvPr>
          <p:cNvSpPr>
            <a:spLocks noGrp="1"/>
          </p:cNvSpPr>
          <p:nvPr>
            <p:ph type="dt" sz="half" idx="10"/>
          </p:nvPr>
        </p:nvSpPr>
        <p:spPr>
          <a:xfrm>
            <a:off x="914400" y="6324600"/>
            <a:ext cx="19050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5B2D7-88D5-410E-9945-32520CD8B919}" type="datetime1">
              <a:rPr kumimoji="0" lang="en-US" altLang="en-US" sz="1800" b="0" i="0" u="none" strike="noStrike" kern="1200" cap="none" spc="0" normalizeH="0" baseline="0" noProof="0" smtClean="0">
                <a:ln>
                  <a:noFill/>
                </a:ln>
                <a:solidFill>
                  <a:srgbClr val="000000"/>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8/19/2019</a:t>
            </a:fld>
            <a:endParaRPr kumimoji="0" lang="en-US" altLang="en-US" sz="1800" b="0" i="0" u="none" strike="noStrike" kern="1200" cap="none" spc="0" normalizeH="0" baseline="0" noProof="0" dirty="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131576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7A170-69B5-4F71-8D60-EE08BA099520}" type="slidenum">
              <a:rPr kumimoji="0" lang="en-US" altLang="en-US" sz="1800" b="0" i="0" u="none" strike="noStrike" kern="1200" cap="none" spc="0" normalizeH="0" baseline="0" noProof="0">
                <a:ln>
                  <a:noFill/>
                </a:ln>
                <a:solidFill>
                  <a:srgbClr val="000000"/>
                </a:solidFill>
                <a:effectLst/>
                <a:uLnTx/>
                <a:uFillTx/>
                <a:latin typeface="Tahom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10274" name="Rectangle 2"/>
          <p:cNvSpPr>
            <a:spLocks noGrp="1" noChangeArrowheads="1"/>
          </p:cNvSpPr>
          <p:nvPr>
            <p:ph type="title"/>
          </p:nvPr>
        </p:nvSpPr>
        <p:spPr/>
        <p:txBody>
          <a:bodyPr/>
          <a:lstStyle/>
          <a:p>
            <a:r>
              <a:rPr lang="en-US" altLang="en-US" sz="2800" i="1" dirty="0"/>
              <a:t>					Sorting</a:t>
            </a:r>
          </a:p>
        </p:txBody>
      </p:sp>
      <p:sp>
        <p:nvSpPr>
          <p:cNvPr id="2" name="TextBox 1"/>
          <p:cNvSpPr txBox="1"/>
          <p:nvPr/>
        </p:nvSpPr>
        <p:spPr>
          <a:xfrm>
            <a:off x="609600" y="1676400"/>
            <a:ext cx="8077200"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Two notable properties of sorting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Stable </a:t>
            </a: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algorithm: </a:t>
            </a:r>
          </a:p>
          <a:p>
            <a:pPr marL="338138"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If it preserves the relative order of any two equal elements in</a:t>
            </a:r>
          </a:p>
          <a:p>
            <a:pPr marL="338138"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its input.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In-place: </a:t>
            </a:r>
          </a:p>
          <a:p>
            <a:pPr marL="747713" marR="0" lvl="0" indent="-1588"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If algorithm does not require extra memory, except, possibly, for a few memory units. </a:t>
            </a:r>
          </a:p>
          <a:p>
            <a:pPr marL="746125"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There are important sorting algorithms that are in-place and those that are not.</a:t>
            </a:r>
          </a:p>
        </p:txBody>
      </p:sp>
      <p:sp>
        <p:nvSpPr>
          <p:cNvPr id="5" name="Date Placeholder 3">
            <a:extLst>
              <a:ext uri="{FF2B5EF4-FFF2-40B4-BE49-F238E27FC236}">
                <a16:creationId xmlns:a16="http://schemas.microsoft.com/office/drawing/2014/main" id="{487E80D0-2BE6-4F7F-BF94-D8DEC1213281}"/>
              </a:ext>
            </a:extLst>
          </p:cNvPr>
          <p:cNvSpPr>
            <a:spLocks noGrp="1"/>
          </p:cNvSpPr>
          <p:nvPr>
            <p:ph type="dt" sz="half" idx="10"/>
          </p:nvPr>
        </p:nvSpPr>
        <p:spPr>
          <a:xfrm>
            <a:off x="914400" y="6324600"/>
            <a:ext cx="19050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F16478D-9EF1-4CE1-B82F-5AC583BCCF21}" type="datetime1">
              <a:rPr kumimoji="0" lang="en-US" altLang="en-US" sz="1800" b="0" i="0" u="none" strike="noStrike" kern="1200" cap="none" spc="0" normalizeH="0" baseline="0" noProof="0" smtClean="0">
                <a:ln>
                  <a:noFill/>
                </a:ln>
                <a:solidFill>
                  <a:srgbClr val="000000"/>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8/19/2019</a:t>
            </a:fld>
            <a:endParaRPr kumimoji="0" lang="en-US" altLang="en-US" sz="1800" b="0" i="0" u="none" strike="noStrike" kern="1200" cap="none" spc="0" normalizeH="0" baseline="0" noProof="0" dirty="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140212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7A170-69B5-4F71-8D60-EE08BA099520}" type="slidenum">
              <a:rPr kumimoji="0" lang="en-US" altLang="en-US" sz="1800" b="0" i="0" u="none" strike="noStrike" kern="1200" cap="none" spc="0" normalizeH="0" baseline="0" noProof="0">
                <a:ln>
                  <a:noFill/>
                </a:ln>
                <a:solidFill>
                  <a:srgbClr val="000000"/>
                </a:solidFill>
                <a:effectLst/>
                <a:uLnTx/>
                <a:uFillTx/>
                <a:latin typeface="Tahom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10274" name="Rectangle 2"/>
          <p:cNvSpPr>
            <a:spLocks noGrp="1" noChangeArrowheads="1"/>
          </p:cNvSpPr>
          <p:nvPr>
            <p:ph type="title"/>
          </p:nvPr>
        </p:nvSpPr>
        <p:spPr>
          <a:xfrm>
            <a:off x="1150939" y="101600"/>
            <a:ext cx="6316662" cy="1143000"/>
          </a:xfrm>
        </p:spPr>
        <p:txBody>
          <a:bodyPr/>
          <a:lstStyle/>
          <a:p>
            <a:pPr algn="r"/>
            <a:r>
              <a:rPr lang="en-US" altLang="en-US" sz="2800" i="1" dirty="0"/>
              <a:t>Problem Types</a:t>
            </a:r>
          </a:p>
        </p:txBody>
      </p:sp>
      <p:sp>
        <p:nvSpPr>
          <p:cNvPr id="2" name="TextBox 1"/>
          <p:cNvSpPr txBox="1"/>
          <p:nvPr/>
        </p:nvSpPr>
        <p:spPr>
          <a:xfrm>
            <a:off x="609600" y="1524000"/>
            <a:ext cx="7620000" cy="1135247"/>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srgbClr val="000000"/>
                </a:solidFill>
                <a:effectLst/>
                <a:uLnTx/>
                <a:uFillTx/>
                <a:latin typeface="Gill Sans MT" panose="020B0502020104020203" pitchFamily="34" charset="0"/>
                <a:ea typeface="+mn-ea"/>
                <a:cs typeface="+mn-cs"/>
              </a:rPr>
              <a:t>Searching</a:t>
            </a:r>
          </a:p>
          <a:p>
            <a:pPr lvl="0">
              <a:lnSpc>
                <a:spcPct val="150000"/>
              </a:lnSpc>
            </a:pPr>
            <a:r>
              <a:rPr lang="en-US" sz="2400" dirty="0">
                <a:solidFill>
                  <a:srgbClr val="000000"/>
                </a:solidFill>
                <a:latin typeface="Gill Sans MT" panose="020B0502020104020203" pitchFamily="34" charset="0"/>
              </a:rPr>
              <a:t>	</a:t>
            </a:r>
            <a:r>
              <a:rPr lang="en-US" sz="2400" dirty="0">
                <a:solidFill>
                  <a:srgbClr val="3366FF"/>
                </a:solidFill>
                <a:latin typeface="Gill Sans MT" panose="020B0502020104020203" pitchFamily="34" charset="0"/>
              </a:rPr>
              <a:t>Search a list  (or sequence) for a given key </a:t>
            </a:r>
            <a:endParaRPr kumimoji="0" lang="en-US" sz="2400" b="0" i="0" u="none" strike="noStrike" kern="1200" cap="none" spc="0" normalizeH="0" baseline="0" noProof="0" dirty="0">
              <a:ln>
                <a:noFill/>
              </a:ln>
              <a:solidFill>
                <a:srgbClr val="3366FF"/>
              </a:solidFill>
              <a:effectLst/>
              <a:uLnTx/>
              <a:uFillTx/>
              <a:latin typeface="Gill Sans MT" panose="020B0502020104020203" pitchFamily="34" charset="0"/>
            </a:endParaRPr>
          </a:p>
        </p:txBody>
      </p:sp>
      <p:sp>
        <p:nvSpPr>
          <p:cNvPr id="5" name="Date Placeholder 3">
            <a:extLst>
              <a:ext uri="{FF2B5EF4-FFF2-40B4-BE49-F238E27FC236}">
                <a16:creationId xmlns:a16="http://schemas.microsoft.com/office/drawing/2014/main" id="{68A467B0-1E93-4547-85EE-F756ABEB4C84}"/>
              </a:ext>
            </a:extLst>
          </p:cNvPr>
          <p:cNvSpPr>
            <a:spLocks noGrp="1"/>
          </p:cNvSpPr>
          <p:nvPr>
            <p:ph type="dt" sz="half" idx="10"/>
          </p:nvPr>
        </p:nvSpPr>
        <p:spPr>
          <a:xfrm>
            <a:off x="914400" y="6324600"/>
            <a:ext cx="19050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B6A93A-807B-402A-B432-66369B087E1B}" type="datetime1">
              <a:rPr kumimoji="0" lang="en-US" altLang="en-US" sz="1800" b="0" i="0" u="none" strike="noStrike" kern="1200" cap="none" spc="0" normalizeH="0" baseline="0" noProof="0" smtClean="0">
                <a:ln>
                  <a:noFill/>
                </a:ln>
                <a:solidFill>
                  <a:srgbClr val="000000"/>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8/19/2019</a:t>
            </a:fld>
            <a:endParaRPr kumimoji="0" lang="en-US" altLang="en-US" sz="1800" b="0" i="0" u="none" strike="noStrike" kern="1200" cap="none" spc="0" normalizeH="0" baseline="0" noProof="0" dirty="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794188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2</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7307262" cy="1143000"/>
          </a:xfrm>
        </p:spPr>
        <p:txBody>
          <a:bodyPr/>
          <a:lstStyle/>
          <a:p>
            <a:pPr algn="r"/>
            <a:r>
              <a:rPr lang="en-US" altLang="en-US" sz="2800" i="1" dirty="0">
                <a:solidFill>
                  <a:srgbClr val="FF0000"/>
                </a:solidFill>
              </a:rPr>
              <a:t>Algorithmic Problem Solving</a:t>
            </a:r>
          </a:p>
        </p:txBody>
      </p:sp>
      <p:sp>
        <p:nvSpPr>
          <p:cNvPr id="2" name="TextBox 1"/>
          <p:cNvSpPr txBox="1"/>
          <p:nvPr/>
        </p:nvSpPr>
        <p:spPr>
          <a:xfrm>
            <a:off x="609600" y="1676400"/>
            <a:ext cx="7924800" cy="4539704"/>
          </a:xfrm>
          <a:prstGeom prst="rect">
            <a:avLst/>
          </a:prstGeom>
          <a:noFill/>
        </p:spPr>
        <p:txBody>
          <a:bodyPr wrap="square" rtlCol="0">
            <a:spAutoFit/>
          </a:bodyPr>
          <a:lstStyle/>
          <a:p>
            <a:r>
              <a:rPr lang="en-US" i="1" dirty="0"/>
              <a:t>In designing an Algorithm:</a:t>
            </a:r>
          </a:p>
          <a:p>
            <a:endParaRPr lang="en-US" i="1" dirty="0"/>
          </a:p>
          <a:p>
            <a:pPr marL="342900" indent="-342900">
              <a:spcBef>
                <a:spcPts val="600"/>
              </a:spcBef>
              <a:buFont typeface="+mj-lt"/>
              <a:buAutoNum type="arabicPeriod"/>
            </a:pPr>
            <a:r>
              <a:rPr lang="en-US" i="1" dirty="0"/>
              <a:t> Understand the  problem</a:t>
            </a:r>
          </a:p>
          <a:p>
            <a:pPr marL="342900" indent="-342900">
              <a:spcBef>
                <a:spcPts val="600"/>
              </a:spcBef>
              <a:buFont typeface="+mj-lt"/>
              <a:buAutoNum type="arabicPeriod"/>
            </a:pPr>
            <a:r>
              <a:rPr lang="en-US" i="1" dirty="0"/>
              <a:t> Understand the inputs</a:t>
            </a:r>
          </a:p>
          <a:p>
            <a:pPr marL="342900" indent="-342900">
              <a:spcBef>
                <a:spcPts val="600"/>
              </a:spcBef>
              <a:buFont typeface="+mj-lt"/>
              <a:buAutoNum type="arabicPeriod"/>
            </a:pPr>
            <a:r>
              <a:rPr lang="en-US" i="1" dirty="0"/>
              <a:t> Understand the outputs</a:t>
            </a:r>
          </a:p>
          <a:p>
            <a:pPr marL="342900" indent="-342900">
              <a:spcBef>
                <a:spcPts val="600"/>
              </a:spcBef>
              <a:buFont typeface="+mj-lt"/>
              <a:buAutoNum type="arabicPeriod"/>
            </a:pPr>
            <a:r>
              <a:rPr lang="en-US" i="1" dirty="0"/>
              <a:t> Organize the inputs</a:t>
            </a:r>
          </a:p>
          <a:p>
            <a:pPr marL="342900" indent="-342900">
              <a:spcBef>
                <a:spcPts val="600"/>
              </a:spcBef>
              <a:buFont typeface="+mj-lt"/>
              <a:buAutoNum type="arabicPeriod"/>
            </a:pPr>
            <a:r>
              <a:rPr lang="en-US" i="1" dirty="0"/>
              <a:t> Develop the algorithm to convert inputs to outputs</a:t>
            </a:r>
          </a:p>
          <a:p>
            <a:pPr marL="285750" indent="-285750">
              <a:spcBef>
                <a:spcPts val="600"/>
              </a:spcBef>
              <a:buFont typeface="Wingdings" panose="05000000000000000000" pitchFamily="2" charset="2"/>
              <a:buChar char="ü"/>
            </a:pPr>
            <a:endParaRPr lang="en-US" i="1" dirty="0"/>
          </a:p>
          <a:p>
            <a:pPr>
              <a:spcBef>
                <a:spcPts val="600"/>
              </a:spcBef>
            </a:pPr>
            <a:r>
              <a:rPr lang="en-US" i="1" dirty="0"/>
              <a:t>What is a Correct Algorithm?</a:t>
            </a:r>
          </a:p>
          <a:p>
            <a:pPr>
              <a:spcBef>
                <a:spcPts val="600"/>
              </a:spcBef>
            </a:pPr>
            <a:r>
              <a:rPr lang="en-US" i="1" dirty="0">
                <a:solidFill>
                  <a:srgbClr val="002060"/>
                </a:solidFill>
              </a:rPr>
              <a:t>      One that works correctly for all legitimate inputs</a:t>
            </a:r>
          </a:p>
          <a:p>
            <a:pPr>
              <a:spcBef>
                <a:spcPts val="600"/>
              </a:spcBef>
            </a:pPr>
            <a:endParaRPr lang="en-US" i="1" dirty="0">
              <a:solidFill>
                <a:srgbClr val="002060"/>
              </a:solidFill>
            </a:endParaRPr>
          </a:p>
          <a:p>
            <a:pPr>
              <a:spcBef>
                <a:spcPts val="600"/>
              </a:spcBef>
            </a:pPr>
            <a:r>
              <a:rPr lang="en-US" i="1" dirty="0">
                <a:solidFill>
                  <a:srgbClr val="002060"/>
                </a:solidFill>
              </a:rPr>
              <a:t>What about an algorithm that works most of the time?  Is this Correct?</a:t>
            </a:r>
          </a:p>
          <a:p>
            <a:pPr>
              <a:spcBef>
                <a:spcPts val="600"/>
              </a:spcBef>
            </a:pPr>
            <a:endParaRPr lang="en-US" i="1" dirty="0">
              <a:solidFill>
                <a:srgbClr val="002060"/>
              </a:solidFill>
            </a:endParaRPr>
          </a:p>
        </p:txBody>
      </p:sp>
      <p:sp>
        <p:nvSpPr>
          <p:cNvPr id="5" name="Date Placeholder 3">
            <a:extLst>
              <a:ext uri="{FF2B5EF4-FFF2-40B4-BE49-F238E27FC236}">
                <a16:creationId xmlns:a16="http://schemas.microsoft.com/office/drawing/2014/main" id="{5729AAC9-FE6B-488B-8263-B04E659A782B}"/>
              </a:ext>
            </a:extLst>
          </p:cNvPr>
          <p:cNvSpPr>
            <a:spLocks noGrp="1"/>
          </p:cNvSpPr>
          <p:nvPr>
            <p:ph type="dt" sz="half" idx="10"/>
          </p:nvPr>
        </p:nvSpPr>
        <p:spPr>
          <a:xfrm>
            <a:off x="914400" y="6324600"/>
            <a:ext cx="1905000" cy="457200"/>
          </a:xfrm>
        </p:spPr>
        <p:txBody>
          <a:bodyPr/>
          <a:lstStyle/>
          <a:p>
            <a:fld id="{A889FBA5-7D7D-42D9-B0BD-F7F08437463E}" type="datetime1">
              <a:rPr lang="en-US" altLang="en-US" smtClean="0">
                <a:solidFill>
                  <a:srgbClr val="000000"/>
                </a:solidFill>
              </a:rPr>
              <a:t>8/19/2019</a:t>
            </a:fld>
            <a:endParaRPr lang="en-US" altLang="en-US" dirty="0">
              <a:solidFill>
                <a:srgbClr val="000000"/>
              </a:solidFill>
            </a:endParaRPr>
          </a:p>
        </p:txBody>
      </p:sp>
    </p:spTree>
    <p:extLst>
      <p:ext uri="{BB962C8B-B14F-4D97-AF65-F5344CB8AC3E}">
        <p14:creationId xmlns:p14="http://schemas.microsoft.com/office/powerpoint/2010/main" val="345455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7A170-69B5-4F71-8D60-EE08BA099520}" type="slidenum">
              <a:rPr kumimoji="0" lang="en-US" altLang="en-US" sz="1800" b="0" i="0" u="none" strike="noStrike" kern="1200" cap="none" spc="0" normalizeH="0" baseline="0" noProof="0">
                <a:ln>
                  <a:noFill/>
                </a:ln>
                <a:solidFill>
                  <a:srgbClr val="000000"/>
                </a:solidFill>
                <a:effectLst/>
                <a:uLnTx/>
                <a:uFillTx/>
                <a:latin typeface="Tahom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10274" name="Rectangle 2"/>
          <p:cNvSpPr>
            <a:spLocks noGrp="1" noChangeArrowheads="1"/>
          </p:cNvSpPr>
          <p:nvPr>
            <p:ph type="title"/>
          </p:nvPr>
        </p:nvSpPr>
        <p:spPr/>
        <p:txBody>
          <a:bodyPr/>
          <a:lstStyle/>
          <a:p>
            <a:r>
              <a:rPr lang="en-US" sz="2400" i="1" dirty="0"/>
              <a:t>					</a:t>
            </a:r>
            <a:r>
              <a:rPr lang="en-US" sz="2800" i="1" dirty="0"/>
              <a:t>Searching</a:t>
            </a:r>
            <a:endParaRPr lang="en-US" altLang="en-US" sz="2800" i="1" dirty="0"/>
          </a:p>
        </p:txBody>
      </p:sp>
      <p:sp>
        <p:nvSpPr>
          <p:cNvPr id="3" name="TextBox 2"/>
          <p:cNvSpPr txBox="1"/>
          <p:nvPr/>
        </p:nvSpPr>
        <p:spPr>
          <a:xfrm>
            <a:off x="762000" y="1752600"/>
            <a:ext cx="7772400" cy="1477328"/>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The </a:t>
            </a:r>
            <a:r>
              <a:rPr kumimoji="0" lang="en-US" sz="2400" b="1"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searching problem </a:t>
            </a: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deals with finding a given value, called a </a:t>
            </a:r>
            <a:r>
              <a:rPr kumimoji="0" lang="en-US" sz="2400" b="1"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search key</a:t>
            </a: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 in a given set or a </a:t>
            </a:r>
            <a:r>
              <a:rPr kumimoji="0" lang="en-US" sz="2400" b="0" i="1" u="none" strike="noStrike" kern="1200" cap="none" spc="0" normalizeH="0" baseline="0" noProof="0" dirty="0" err="1">
                <a:ln>
                  <a:noFill/>
                </a:ln>
                <a:solidFill>
                  <a:srgbClr val="333399"/>
                </a:solidFill>
                <a:effectLst/>
                <a:uLnTx/>
                <a:uFillTx/>
                <a:latin typeface="Gill Sans MT" panose="020B0502020104020203" pitchFamily="34" charset="0"/>
                <a:ea typeface="+mn-ea"/>
                <a:cs typeface="+mn-cs"/>
              </a:rPr>
              <a:t>multiset</a:t>
            </a: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 which permits several elements to have the same value.</a:t>
            </a:r>
          </a:p>
        </p:txBody>
      </p:sp>
      <p:sp>
        <p:nvSpPr>
          <p:cNvPr id="5" name="Date Placeholder 3">
            <a:extLst>
              <a:ext uri="{FF2B5EF4-FFF2-40B4-BE49-F238E27FC236}">
                <a16:creationId xmlns:a16="http://schemas.microsoft.com/office/drawing/2014/main" id="{131DDA8A-6F22-4093-A404-2CFCCA3504D6}"/>
              </a:ext>
            </a:extLst>
          </p:cNvPr>
          <p:cNvSpPr>
            <a:spLocks noGrp="1"/>
          </p:cNvSpPr>
          <p:nvPr>
            <p:ph type="dt" sz="half" idx="10"/>
          </p:nvPr>
        </p:nvSpPr>
        <p:spPr>
          <a:xfrm>
            <a:off x="914400" y="6324600"/>
            <a:ext cx="19050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BADEDB-3D72-4E14-9245-AB61B26AE08E}" type="datetime1">
              <a:rPr kumimoji="0" lang="en-US" altLang="en-US" sz="1800" b="0" i="0" u="none" strike="noStrike" kern="1200" cap="none" spc="0" normalizeH="0" baseline="0" noProof="0" smtClean="0">
                <a:ln>
                  <a:noFill/>
                </a:ln>
                <a:solidFill>
                  <a:srgbClr val="000000"/>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8/19/2019</a:t>
            </a:fld>
            <a:endParaRPr kumimoji="0" lang="en-US" altLang="en-US" sz="1800" b="0" i="0" u="none" strike="noStrike" kern="1200" cap="none" spc="0" normalizeH="0" baseline="0" noProof="0" dirty="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2675447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7A170-69B5-4F71-8D60-EE08BA099520}" type="slidenum">
              <a:rPr kumimoji="0" lang="en-US" altLang="en-US" sz="1800" b="0" i="0" u="none" strike="noStrike" kern="1200" cap="none" spc="0" normalizeH="0" baseline="0" noProof="0">
                <a:ln>
                  <a:noFill/>
                </a:ln>
                <a:solidFill>
                  <a:srgbClr val="000000"/>
                </a:solidFill>
                <a:effectLst/>
                <a:uLnTx/>
                <a:uFillTx/>
                <a:latin typeface="Tahom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10274" name="Rectangle 2"/>
          <p:cNvSpPr>
            <a:spLocks noGrp="1" noChangeArrowheads="1"/>
          </p:cNvSpPr>
          <p:nvPr>
            <p:ph type="title"/>
          </p:nvPr>
        </p:nvSpPr>
        <p:spPr/>
        <p:txBody>
          <a:bodyPr/>
          <a:lstStyle/>
          <a:p>
            <a:r>
              <a:rPr lang="en-US" altLang="en-US" sz="2600" i="1" dirty="0"/>
              <a:t>					Searching</a:t>
            </a:r>
          </a:p>
        </p:txBody>
      </p:sp>
      <p:sp>
        <p:nvSpPr>
          <p:cNvPr id="2" name="TextBox 1"/>
          <p:cNvSpPr txBox="1"/>
          <p:nvPr/>
        </p:nvSpPr>
        <p:spPr>
          <a:xfrm>
            <a:off x="914400" y="1905000"/>
            <a:ext cx="7467600" cy="28007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The algorithm is easily explained in terms of searching a dictionary for a word.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In a dictionary, words are sorted alphabetically. For simplicity, let us assume there is only one page for all words </a:t>
            </a: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starting</a:t>
            </a: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 with each letter. Let us assume we wish to search for a word starting with some particular letter.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 </a:t>
            </a:r>
          </a:p>
        </p:txBody>
      </p:sp>
      <p:sp>
        <p:nvSpPr>
          <p:cNvPr id="3" name="Date Placeholder 2">
            <a:extLst>
              <a:ext uri="{FF2B5EF4-FFF2-40B4-BE49-F238E27FC236}">
                <a16:creationId xmlns:a16="http://schemas.microsoft.com/office/drawing/2014/main" id="{185B5FFE-7E33-446B-A4A9-F081118A49D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D09C2F-1BF5-4376-B6F7-B061351850D2}" type="datetime1">
              <a:rPr kumimoji="0" lang="en-US" altLang="en-US" sz="1800" b="0" i="0" u="none" strike="noStrike" kern="1200" cap="none" spc="0" normalizeH="0" baseline="0" noProof="0" smtClean="0">
                <a:ln>
                  <a:noFill/>
                </a:ln>
                <a:solidFill>
                  <a:srgbClr val="000000"/>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8/19/2019</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675070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7A170-69B5-4F71-8D60-EE08BA099520}" type="slidenum">
              <a:rPr kumimoji="0" lang="en-US" altLang="en-US" sz="1800" b="0" i="0" u="none" strike="noStrike" kern="1200" cap="none" spc="0" normalizeH="0" baseline="0" noProof="0">
                <a:ln>
                  <a:noFill/>
                </a:ln>
                <a:solidFill>
                  <a:srgbClr val="000000"/>
                </a:solidFill>
                <a:effectLst/>
                <a:uLnTx/>
                <a:uFillTx/>
                <a:latin typeface="Tahom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10274" name="Rectangle 2"/>
          <p:cNvSpPr>
            <a:spLocks noGrp="1" noChangeArrowheads="1"/>
          </p:cNvSpPr>
          <p:nvPr>
            <p:ph type="title"/>
          </p:nvPr>
        </p:nvSpPr>
        <p:spPr/>
        <p:txBody>
          <a:bodyPr/>
          <a:lstStyle/>
          <a:p>
            <a:r>
              <a:rPr lang="en-US" altLang="en-US" sz="2600" i="1" dirty="0"/>
              <a:t>					Searching</a:t>
            </a:r>
          </a:p>
        </p:txBody>
      </p:sp>
      <p:sp>
        <p:nvSpPr>
          <p:cNvPr id="2" name="TextBox 1"/>
          <p:cNvSpPr txBox="1"/>
          <p:nvPr/>
        </p:nvSpPr>
        <p:spPr>
          <a:xfrm>
            <a:off x="318541" y="1447800"/>
            <a:ext cx="8610600" cy="43088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We open the dictionary at some midway page, let us say a page on which words start with M. </a:t>
            </a:r>
          </a:p>
          <a:p>
            <a:pPr marL="57150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If the value of our letter is M, then we have found what we are looking for and the word is on the current page. </a:t>
            </a:r>
          </a:p>
          <a:p>
            <a:pPr marL="57150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If the value of our letter is less than M, we know that the word would be found in the first half of the book, i.e. we should search for the word in the pages preceding the current page. </a:t>
            </a:r>
          </a:p>
          <a:p>
            <a:pPr marL="57150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If the value of our letter is greater than M, we should search the pages following the current page. </a:t>
            </a:r>
          </a:p>
          <a:p>
            <a:pPr marL="57150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In either case, the effective size of the dictionary to be searched is reduced to about half the original size.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 </a:t>
            </a:r>
          </a:p>
        </p:txBody>
      </p:sp>
      <p:sp>
        <p:nvSpPr>
          <p:cNvPr id="3" name="Date Placeholder 2">
            <a:extLst>
              <a:ext uri="{FF2B5EF4-FFF2-40B4-BE49-F238E27FC236}">
                <a16:creationId xmlns:a16="http://schemas.microsoft.com/office/drawing/2014/main" id="{185B5FFE-7E33-446B-A4A9-F081118A49D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D09C2F-1BF5-4376-B6F7-B061351850D2}" type="datetime1">
              <a:rPr kumimoji="0" lang="en-US" altLang="en-US" sz="1800" b="0" i="0" u="none" strike="noStrike" kern="1200" cap="none" spc="0" normalizeH="0" baseline="0" noProof="0" smtClean="0">
                <a:ln>
                  <a:noFill/>
                </a:ln>
                <a:solidFill>
                  <a:srgbClr val="000000"/>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8/19/2019</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31101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7A170-69B5-4F71-8D60-EE08BA099520}" type="slidenum">
              <a:rPr kumimoji="0" lang="en-US" altLang="en-US" sz="1800" b="0" i="0" u="none" strike="noStrike" kern="1200" cap="none" spc="0" normalizeH="0" baseline="0" noProof="0">
                <a:ln>
                  <a:noFill/>
                </a:ln>
                <a:solidFill>
                  <a:srgbClr val="000000"/>
                </a:solidFill>
                <a:effectLst/>
                <a:uLnTx/>
                <a:uFillTx/>
                <a:latin typeface="Tahom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10274" name="Rectangle 2"/>
          <p:cNvSpPr>
            <a:spLocks noGrp="1" noChangeArrowheads="1"/>
          </p:cNvSpPr>
          <p:nvPr>
            <p:ph type="title"/>
          </p:nvPr>
        </p:nvSpPr>
        <p:spPr/>
        <p:txBody>
          <a:bodyPr/>
          <a:lstStyle/>
          <a:p>
            <a:r>
              <a:rPr lang="en-US" altLang="en-US" sz="2600" i="1" dirty="0"/>
              <a:t>					Searching</a:t>
            </a:r>
          </a:p>
        </p:txBody>
      </p:sp>
      <p:sp>
        <p:nvSpPr>
          <p:cNvPr id="2" name="TextBox 1"/>
          <p:cNvSpPr txBox="1"/>
          <p:nvPr/>
        </p:nvSpPr>
        <p:spPr>
          <a:xfrm>
            <a:off x="318541" y="1752600"/>
            <a:ext cx="8610600" cy="3046988"/>
          </a:xfrm>
          <a:prstGeom prst="rect">
            <a:avLst/>
          </a:prstGeom>
          <a:noFill/>
        </p:spPr>
        <p:txBody>
          <a:bodyPr wrap="square" rtlCol="0">
            <a:spAutoFit/>
          </a:bodyPr>
          <a:lstStyle/>
          <a:p>
            <a:pPr marL="57150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We repeat the process in the appropriate half, opening to somewhere in the middle of that and checking again. </a:t>
            </a:r>
          </a:p>
          <a:p>
            <a:pPr marL="57150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endParaRPr>
          </a:p>
          <a:p>
            <a:pPr marL="57150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As the process is repeated, the effective size of the dictionary to be searched reduces by about half at each step until the word is found on a current page.</a:t>
            </a:r>
          </a:p>
          <a:p>
            <a:pPr marL="57150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endParaRPr>
          </a:p>
          <a:p>
            <a:pPr marL="57150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1" u="none" strike="noStrike" kern="1200" cap="none" spc="0" normalizeH="0" baseline="0" noProof="0" dirty="0">
                <a:ln>
                  <a:noFill/>
                </a:ln>
                <a:solidFill>
                  <a:srgbClr val="333399"/>
                </a:solidFill>
                <a:effectLst/>
                <a:uLnTx/>
                <a:uFillTx/>
                <a:latin typeface="Gill Sans MT" panose="020B0502020104020203" pitchFamily="34" charset="0"/>
                <a:ea typeface="+mn-ea"/>
                <a:cs typeface="+mn-cs"/>
              </a:rPr>
              <a:t>Binary search essentially follows this approach  </a:t>
            </a:r>
          </a:p>
        </p:txBody>
      </p:sp>
      <p:sp>
        <p:nvSpPr>
          <p:cNvPr id="3" name="Date Placeholder 2">
            <a:extLst>
              <a:ext uri="{FF2B5EF4-FFF2-40B4-BE49-F238E27FC236}">
                <a16:creationId xmlns:a16="http://schemas.microsoft.com/office/drawing/2014/main" id="{46388EA4-C13D-4BD2-8ECD-65A520C6780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DB6EFC-C1E3-4FFC-AEEC-80FA9AB99EAC}" type="datetime1">
              <a:rPr kumimoji="0" lang="en-US" altLang="en-US" sz="1800" b="0" i="0" u="none" strike="noStrike" kern="1200" cap="none" spc="0" normalizeH="0" baseline="0" noProof="0" smtClean="0">
                <a:ln>
                  <a:noFill/>
                </a:ln>
                <a:solidFill>
                  <a:srgbClr val="000000"/>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8/19/2019</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2411273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7A170-69B5-4F71-8D60-EE08BA099520}" type="slidenum">
              <a:rPr kumimoji="0" lang="en-US" altLang="en-US" sz="1800" b="0" i="0" u="none" strike="noStrike" kern="1200" cap="none" spc="0" normalizeH="0" baseline="0" noProof="0">
                <a:ln>
                  <a:noFill/>
                </a:ln>
                <a:solidFill>
                  <a:srgbClr val="000000"/>
                </a:solidFill>
                <a:effectLst/>
                <a:uLnTx/>
                <a:uFillTx/>
                <a:latin typeface="Tahom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10274" name="Rectangle 2"/>
          <p:cNvSpPr>
            <a:spLocks noGrp="1" noChangeArrowheads="1"/>
          </p:cNvSpPr>
          <p:nvPr>
            <p:ph type="title"/>
          </p:nvPr>
        </p:nvSpPr>
        <p:spPr>
          <a:xfrm>
            <a:off x="1150939" y="101600"/>
            <a:ext cx="6316662" cy="1143000"/>
          </a:xfrm>
        </p:spPr>
        <p:txBody>
          <a:bodyPr/>
          <a:lstStyle/>
          <a:p>
            <a:pPr algn="r"/>
            <a:r>
              <a:rPr lang="en-US" altLang="en-US" sz="2800" i="1" dirty="0"/>
              <a:t>Problem Types</a:t>
            </a:r>
          </a:p>
        </p:txBody>
      </p:sp>
      <p:sp>
        <p:nvSpPr>
          <p:cNvPr id="2" name="TextBox 1"/>
          <p:cNvSpPr txBox="1"/>
          <p:nvPr/>
        </p:nvSpPr>
        <p:spPr>
          <a:xfrm>
            <a:off x="499270" y="1600200"/>
            <a:ext cx="7620000" cy="4274568"/>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srgbClr val="000000"/>
                </a:solidFill>
                <a:effectLst/>
                <a:uLnTx/>
                <a:uFillTx/>
                <a:latin typeface="Gill Sans MT" panose="020B0502020104020203" pitchFamily="34" charset="0"/>
                <a:ea typeface="+mn-ea"/>
                <a:cs typeface="+mn-cs"/>
              </a:rPr>
              <a:t>String Processing</a:t>
            </a:r>
          </a:p>
          <a:p>
            <a:pPr marL="914400" lvl="0" indent="-914400">
              <a:lnSpc>
                <a:spcPct val="110000"/>
              </a:lnSpc>
            </a:pPr>
            <a:r>
              <a:rPr lang="en-US" sz="2400" dirty="0">
                <a:solidFill>
                  <a:srgbClr val="000000"/>
                </a:solidFill>
                <a:latin typeface="Gill Sans MT" panose="020B0502020104020203" pitchFamily="34" charset="0"/>
              </a:rPr>
              <a:t>	You are given a string S.</a:t>
            </a:r>
          </a:p>
          <a:p>
            <a:pPr marL="914400" lvl="0" indent="-914400">
              <a:lnSpc>
                <a:spcPct val="110000"/>
              </a:lnSpc>
            </a:pPr>
            <a:r>
              <a:rPr lang="en-US" sz="2400" dirty="0">
                <a:solidFill>
                  <a:srgbClr val="000000"/>
                </a:solidFill>
                <a:latin typeface="Gill Sans MT" panose="020B0502020104020203" pitchFamily="34" charset="0"/>
              </a:rPr>
              <a:t>	You need to check whether it's a palindrome or not. </a:t>
            </a:r>
          </a:p>
          <a:p>
            <a:pPr marL="914400" lvl="0" indent="-914400">
              <a:lnSpc>
                <a:spcPct val="110000"/>
              </a:lnSpc>
            </a:pPr>
            <a:endParaRPr lang="en-US" sz="2400" dirty="0">
              <a:solidFill>
                <a:srgbClr val="000000"/>
              </a:solidFill>
              <a:latin typeface="Gill Sans MT" panose="020B0502020104020203" pitchFamily="34" charset="0"/>
            </a:endParaRPr>
          </a:p>
          <a:p>
            <a:pPr marL="914400" lvl="0" indent="-914400">
              <a:lnSpc>
                <a:spcPct val="110000"/>
              </a:lnSpc>
            </a:pPr>
            <a:r>
              <a:rPr lang="en-US" sz="2400" dirty="0">
                <a:solidFill>
                  <a:srgbClr val="000000"/>
                </a:solidFill>
                <a:latin typeface="Gill Sans MT" panose="020B0502020104020203" pitchFamily="34" charset="0"/>
              </a:rPr>
              <a:t>	</a:t>
            </a:r>
            <a:r>
              <a:rPr lang="en-US" sz="2400" dirty="0" err="1">
                <a:solidFill>
                  <a:srgbClr val="000000"/>
                </a:solidFill>
                <a:latin typeface="Gill Sans MT" panose="020B0502020104020203" pitchFamily="34" charset="0"/>
              </a:rPr>
              <a:t>OutputPrint</a:t>
            </a:r>
            <a:r>
              <a:rPr lang="en-US" sz="2400" dirty="0">
                <a:solidFill>
                  <a:srgbClr val="000000"/>
                </a:solidFill>
                <a:latin typeface="Gill Sans MT" panose="020B0502020104020203" pitchFamily="34" charset="0"/>
              </a:rPr>
              <a:t> "YES" (without quotes) if S is a palindrome and "NO" (without quotes) if S is not a palindrome.</a:t>
            </a:r>
          </a:p>
          <a:p>
            <a:pPr marL="914400" lvl="0" indent="-914400">
              <a:lnSpc>
                <a:spcPct val="110000"/>
              </a:lnSpc>
            </a:pPr>
            <a:endParaRPr lang="en-US" sz="2400" dirty="0">
              <a:solidFill>
                <a:srgbClr val="000000"/>
              </a:solidFill>
              <a:latin typeface="Gill Sans MT" panose="020B0502020104020203" pitchFamily="34" charset="0"/>
            </a:endParaRPr>
          </a:p>
          <a:p>
            <a:pPr marL="914400" lvl="0">
              <a:lnSpc>
                <a:spcPct val="110000"/>
              </a:lnSpc>
            </a:pPr>
            <a:r>
              <a:rPr lang="en-US" sz="2400" dirty="0">
                <a:solidFill>
                  <a:srgbClr val="000000"/>
                </a:solidFill>
                <a:latin typeface="Gill Sans MT" panose="020B0502020104020203" pitchFamily="34" charset="0"/>
              </a:rPr>
              <a:t>To know what a palindrome is you can check http://bit.ly/HashesPallindrome</a:t>
            </a:r>
            <a:endParaRPr kumimoji="0" lang="en-US" sz="2400" b="0" i="0" u="none" strike="noStrike" kern="1200" cap="none" spc="0" normalizeH="0" baseline="0" noProof="0" dirty="0">
              <a:ln>
                <a:noFill/>
              </a:ln>
              <a:solidFill>
                <a:srgbClr val="000000"/>
              </a:solidFill>
              <a:effectLst/>
              <a:uLnTx/>
              <a:uFillTx/>
              <a:latin typeface="Gill Sans MT" panose="020B0502020104020203" pitchFamily="34" charset="0"/>
              <a:ea typeface="+mn-ea"/>
              <a:cs typeface="+mn-cs"/>
            </a:endParaRPr>
          </a:p>
        </p:txBody>
      </p:sp>
      <p:sp>
        <p:nvSpPr>
          <p:cNvPr id="5" name="Date Placeholder 3">
            <a:extLst>
              <a:ext uri="{FF2B5EF4-FFF2-40B4-BE49-F238E27FC236}">
                <a16:creationId xmlns:a16="http://schemas.microsoft.com/office/drawing/2014/main" id="{68A467B0-1E93-4547-85EE-F756ABEB4C84}"/>
              </a:ext>
            </a:extLst>
          </p:cNvPr>
          <p:cNvSpPr>
            <a:spLocks noGrp="1"/>
          </p:cNvSpPr>
          <p:nvPr>
            <p:ph type="dt" sz="half" idx="10"/>
          </p:nvPr>
        </p:nvSpPr>
        <p:spPr>
          <a:xfrm>
            <a:off x="914400" y="6324600"/>
            <a:ext cx="19050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B6A93A-807B-402A-B432-66369B087E1B}" type="datetime1">
              <a:rPr kumimoji="0" lang="en-US" altLang="en-US" sz="1800" b="0" i="0" u="none" strike="noStrike" kern="1200" cap="none" spc="0" normalizeH="0" baseline="0" noProof="0" smtClean="0">
                <a:ln>
                  <a:noFill/>
                </a:ln>
                <a:solidFill>
                  <a:srgbClr val="000000"/>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8/19/2019</a:t>
            </a:fld>
            <a:endParaRPr kumimoji="0" lang="en-US" altLang="en-US" sz="1800" b="0" i="0" u="none" strike="noStrike" kern="1200" cap="none" spc="0" normalizeH="0" baseline="0" noProof="0" dirty="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325795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7A170-69B5-4F71-8D60-EE08BA099520}" type="slidenum">
              <a:rPr kumimoji="0" lang="en-US" altLang="en-US" sz="1800" b="0" i="0" u="none" strike="noStrike" kern="1200" cap="none" spc="0" normalizeH="0" baseline="0" noProof="0">
                <a:ln>
                  <a:noFill/>
                </a:ln>
                <a:solidFill>
                  <a:srgbClr val="000000"/>
                </a:solidFill>
                <a:effectLst/>
                <a:uLnTx/>
                <a:uFillTx/>
                <a:latin typeface="Tahom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10274" name="Rectangle 2"/>
          <p:cNvSpPr>
            <a:spLocks noGrp="1" noChangeArrowheads="1"/>
          </p:cNvSpPr>
          <p:nvPr>
            <p:ph type="title"/>
          </p:nvPr>
        </p:nvSpPr>
        <p:spPr>
          <a:xfrm>
            <a:off x="1150939" y="101600"/>
            <a:ext cx="6316662" cy="1143000"/>
          </a:xfrm>
        </p:spPr>
        <p:txBody>
          <a:bodyPr/>
          <a:lstStyle/>
          <a:p>
            <a:pPr algn="r"/>
            <a:r>
              <a:rPr lang="en-US" altLang="en-US" sz="2800" i="1" dirty="0"/>
              <a:t>Problem Types</a:t>
            </a:r>
          </a:p>
        </p:txBody>
      </p:sp>
      <p:sp>
        <p:nvSpPr>
          <p:cNvPr id="2" name="TextBox 1"/>
          <p:cNvSpPr txBox="1"/>
          <p:nvPr/>
        </p:nvSpPr>
        <p:spPr>
          <a:xfrm>
            <a:off x="1171721" y="1524000"/>
            <a:ext cx="7620000" cy="4947188"/>
          </a:xfrm>
          <a:prstGeom prst="rect">
            <a:avLst/>
          </a:prstGeom>
          <a:noFill/>
        </p:spPr>
        <p:txBody>
          <a:bodyPr wrap="square" rtlCol="0">
            <a:spAutoFit/>
          </a:bodyPr>
          <a:lstStyle/>
          <a:p>
            <a:pPr marL="914400" lvl="0" indent="-914400">
              <a:lnSpc>
                <a:spcPct val="110000"/>
              </a:lnSpc>
            </a:pPr>
            <a:r>
              <a:rPr lang="en-US" sz="2400" dirty="0">
                <a:solidFill>
                  <a:srgbClr val="000000"/>
                </a:solidFill>
                <a:latin typeface="Corbel" panose="020B0503020204020204" pitchFamily="34" charset="0"/>
              </a:rPr>
              <a:t>Palindrome:</a:t>
            </a:r>
          </a:p>
          <a:p>
            <a:pPr marL="914400" lvl="0" indent="-914400">
              <a:lnSpc>
                <a:spcPct val="110000"/>
              </a:lnSpc>
            </a:pPr>
            <a:endParaRPr lang="en-US" sz="2400" dirty="0">
              <a:solidFill>
                <a:srgbClr val="000000"/>
              </a:solidFill>
              <a:latin typeface="Corbel" panose="020B0503020204020204" pitchFamily="34" charset="0"/>
            </a:endParaRPr>
          </a:p>
          <a:p>
            <a:pPr marL="914400" lvl="0" indent="-914400">
              <a:lnSpc>
                <a:spcPct val="110000"/>
              </a:lnSpc>
            </a:pPr>
            <a:r>
              <a:rPr lang="en-US" sz="2400" dirty="0">
                <a:solidFill>
                  <a:srgbClr val="000000"/>
                </a:solidFill>
                <a:latin typeface="Corbel" panose="020B0503020204020204" pitchFamily="34" charset="0"/>
              </a:rPr>
              <a:t>	</a:t>
            </a:r>
            <a:r>
              <a:rPr lang="en-US" sz="2400" dirty="0">
                <a:latin typeface="Corbel" panose="020B0503020204020204" pitchFamily="34" charset="0"/>
              </a:rPr>
              <a:t>Madam</a:t>
            </a:r>
          </a:p>
          <a:p>
            <a:pPr marL="914400" lvl="0" indent="-914400">
              <a:lnSpc>
                <a:spcPct val="110000"/>
              </a:lnSpc>
            </a:pPr>
            <a:r>
              <a:rPr lang="en-US" sz="2400" dirty="0">
                <a:latin typeface="Corbel" panose="020B0503020204020204" pitchFamily="34" charset="0"/>
              </a:rPr>
              <a:t>	Level</a:t>
            </a:r>
          </a:p>
          <a:p>
            <a:pPr marL="914400" lvl="0">
              <a:lnSpc>
                <a:spcPct val="110000"/>
              </a:lnSpc>
            </a:pPr>
            <a:r>
              <a:rPr lang="en-US" sz="2400" dirty="0">
                <a:latin typeface="Corbel" panose="020B0503020204020204" pitchFamily="34" charset="0"/>
              </a:rPr>
              <a:t>Mom</a:t>
            </a:r>
          </a:p>
          <a:p>
            <a:pPr marL="914400" lvl="0">
              <a:lnSpc>
                <a:spcPct val="110000"/>
              </a:lnSpc>
            </a:pPr>
            <a:r>
              <a:rPr lang="en-US" sz="2400" dirty="0">
                <a:latin typeface="Corbel" panose="020B0503020204020204" pitchFamily="34" charset="0"/>
              </a:rPr>
              <a:t>Noon</a:t>
            </a:r>
          </a:p>
          <a:p>
            <a:pPr marL="914400" lvl="0">
              <a:lnSpc>
                <a:spcPct val="110000"/>
              </a:lnSpc>
            </a:pPr>
            <a:r>
              <a:rPr lang="en-US" sz="2400" dirty="0">
                <a:latin typeface="Corbel" panose="020B0503020204020204" pitchFamily="34" charset="0"/>
              </a:rPr>
              <a:t>Racecar</a:t>
            </a:r>
          </a:p>
          <a:p>
            <a:pPr marL="914400" lvl="0">
              <a:lnSpc>
                <a:spcPct val="110000"/>
              </a:lnSpc>
            </a:pPr>
            <a:r>
              <a:rPr lang="en-US" sz="2400" dirty="0">
                <a:latin typeface="Corbel" panose="020B0503020204020204" pitchFamily="34" charset="0"/>
              </a:rPr>
              <a:t>Radar</a:t>
            </a:r>
          </a:p>
          <a:p>
            <a:pPr marL="914400" lvl="0">
              <a:lnSpc>
                <a:spcPct val="110000"/>
              </a:lnSpc>
            </a:pPr>
            <a:r>
              <a:rPr lang="en-US" sz="2400" dirty="0">
                <a:latin typeface="Corbel" panose="020B0503020204020204" pitchFamily="34" charset="0"/>
              </a:rPr>
              <a:t>Redder</a:t>
            </a:r>
          </a:p>
          <a:p>
            <a:pPr marL="914400" lvl="0">
              <a:lnSpc>
                <a:spcPct val="110000"/>
              </a:lnSpc>
            </a:pPr>
            <a:r>
              <a:rPr lang="en-US" sz="2400" dirty="0">
                <a:latin typeface="Corbel" panose="020B0503020204020204" pitchFamily="34" charset="0"/>
              </a:rPr>
              <a:t>Refer</a:t>
            </a:r>
          </a:p>
          <a:p>
            <a:pPr marL="914400" lvl="0">
              <a:lnSpc>
                <a:spcPct val="110000"/>
              </a:lnSpc>
            </a:pPr>
            <a:r>
              <a:rPr lang="en-US" sz="2400" dirty="0">
                <a:latin typeface="Corbel" panose="020B0503020204020204" pitchFamily="34" charset="0"/>
              </a:rPr>
              <a:t>Repaper</a:t>
            </a:r>
          </a:p>
          <a:p>
            <a:pPr marL="914400" lvl="0">
              <a:lnSpc>
                <a:spcPct val="110000"/>
              </a:lnSpc>
            </a:pPr>
            <a:r>
              <a:rPr lang="en-US" sz="2400" dirty="0">
                <a:latin typeface="Corbel" panose="020B0503020204020204" pitchFamily="34" charset="0"/>
              </a:rPr>
              <a:t>Rotator</a:t>
            </a:r>
            <a:endParaRPr kumimoji="0" lang="en-US" sz="2400" b="0" i="0" u="none" strike="noStrike" kern="1200" cap="none" spc="0" normalizeH="0" baseline="0" noProof="0" dirty="0">
              <a:ln>
                <a:noFill/>
              </a:ln>
              <a:solidFill>
                <a:srgbClr val="000000"/>
              </a:solidFill>
              <a:effectLst/>
              <a:uLnTx/>
              <a:uFillTx/>
              <a:latin typeface="Corbel" panose="020B0503020204020204" pitchFamily="34" charset="0"/>
            </a:endParaRPr>
          </a:p>
        </p:txBody>
      </p:sp>
      <p:sp>
        <p:nvSpPr>
          <p:cNvPr id="5" name="Date Placeholder 3">
            <a:extLst>
              <a:ext uri="{FF2B5EF4-FFF2-40B4-BE49-F238E27FC236}">
                <a16:creationId xmlns:a16="http://schemas.microsoft.com/office/drawing/2014/main" id="{68A467B0-1E93-4547-85EE-F756ABEB4C84}"/>
              </a:ext>
            </a:extLst>
          </p:cNvPr>
          <p:cNvSpPr>
            <a:spLocks noGrp="1"/>
          </p:cNvSpPr>
          <p:nvPr>
            <p:ph type="dt" sz="half" idx="10"/>
          </p:nvPr>
        </p:nvSpPr>
        <p:spPr>
          <a:xfrm>
            <a:off x="914400" y="6324600"/>
            <a:ext cx="19050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B6A93A-807B-402A-B432-66369B087E1B}" type="datetime1">
              <a:rPr kumimoji="0" lang="en-US" altLang="en-US" sz="1800" b="0" i="0" u="none" strike="noStrike" kern="1200" cap="none" spc="0" normalizeH="0" baseline="0" noProof="0" smtClean="0">
                <a:ln>
                  <a:noFill/>
                </a:ln>
                <a:solidFill>
                  <a:srgbClr val="000000"/>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8/19/2019</a:t>
            </a:fld>
            <a:endParaRPr kumimoji="0" lang="en-US" altLang="en-US" sz="1800" b="0" i="0" u="none" strike="noStrike" kern="1200" cap="none" spc="0" normalizeH="0" baseline="0" noProof="0" dirty="0">
              <a:ln>
                <a:noFill/>
              </a:ln>
              <a:solidFill>
                <a:srgbClr val="000000"/>
              </a:solidFill>
              <a:effectLst/>
              <a:uLnTx/>
              <a:uFillTx/>
              <a:latin typeface="Tahoma"/>
              <a:ea typeface="+mn-ea"/>
              <a:cs typeface="+mn-cs"/>
            </a:endParaRPr>
          </a:p>
        </p:txBody>
      </p:sp>
      <p:sp>
        <p:nvSpPr>
          <p:cNvPr id="3" name="TextBox 2">
            <a:extLst>
              <a:ext uri="{FF2B5EF4-FFF2-40B4-BE49-F238E27FC236}">
                <a16:creationId xmlns:a16="http://schemas.microsoft.com/office/drawing/2014/main" id="{4C779704-DB95-46CB-A91C-EF5163152ABD}"/>
              </a:ext>
            </a:extLst>
          </p:cNvPr>
          <p:cNvSpPr txBox="1"/>
          <p:nvPr/>
        </p:nvSpPr>
        <p:spPr>
          <a:xfrm>
            <a:off x="4585855" y="2274838"/>
            <a:ext cx="4114800" cy="2308324"/>
          </a:xfrm>
          <a:prstGeom prst="rect">
            <a:avLst/>
          </a:prstGeom>
          <a:noFill/>
        </p:spPr>
        <p:txBody>
          <a:bodyPr wrap="square" rtlCol="0">
            <a:spAutoFit/>
          </a:bodyPr>
          <a:lstStyle/>
          <a:p>
            <a:r>
              <a:rPr lang="en-US" sz="2400" dirty="0">
                <a:latin typeface="Corbel" panose="020B0503020204020204" pitchFamily="34" charset="0"/>
              </a:rPr>
              <a:t>My gym</a:t>
            </a:r>
          </a:p>
          <a:p>
            <a:r>
              <a:rPr lang="en-US" sz="2400" dirty="0">
                <a:latin typeface="Corbel" panose="020B0503020204020204" pitchFamily="34" charset="0"/>
              </a:rPr>
              <a:t>Red rum, sir, is murder</a:t>
            </a:r>
          </a:p>
          <a:p>
            <a:r>
              <a:rPr lang="en-US" sz="2400" dirty="0">
                <a:latin typeface="Corbel" panose="020B0503020204020204" pitchFamily="34" charset="0"/>
              </a:rPr>
              <a:t>Step on no pets</a:t>
            </a:r>
          </a:p>
          <a:p>
            <a:r>
              <a:rPr lang="en-US" sz="2400" dirty="0">
                <a:latin typeface="Corbel" panose="020B0503020204020204" pitchFamily="34" charset="0"/>
              </a:rPr>
              <a:t>Top spot</a:t>
            </a:r>
          </a:p>
          <a:p>
            <a:r>
              <a:rPr lang="en-US" sz="2400" dirty="0">
                <a:latin typeface="Corbel" panose="020B0503020204020204" pitchFamily="34" charset="0"/>
              </a:rPr>
              <a:t>Was it a cat I saw?</a:t>
            </a:r>
          </a:p>
          <a:p>
            <a:r>
              <a:rPr lang="en-US" sz="2400" dirty="0">
                <a:latin typeface="Corbel" panose="020B0503020204020204" pitchFamily="34" charset="0"/>
              </a:rPr>
              <a:t>Eva, can I see bees in a cave?</a:t>
            </a:r>
          </a:p>
        </p:txBody>
      </p:sp>
    </p:spTree>
    <p:extLst>
      <p:ext uri="{BB962C8B-B14F-4D97-AF65-F5344CB8AC3E}">
        <p14:creationId xmlns:p14="http://schemas.microsoft.com/office/powerpoint/2010/main" val="150470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7A170-69B5-4F71-8D60-EE08BA099520}" type="slidenum">
              <a:rPr kumimoji="0" lang="en-US" altLang="en-US" sz="1800" b="0" i="0" u="none" strike="noStrike" kern="1200" cap="none" spc="0" normalizeH="0" baseline="0" noProof="0">
                <a:ln>
                  <a:noFill/>
                </a:ln>
                <a:solidFill>
                  <a:srgbClr val="000000"/>
                </a:solidFill>
                <a:effectLst/>
                <a:uLnTx/>
                <a:uFillTx/>
                <a:latin typeface="Tahom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en-US" sz="1800" b="0" i="0" u="none" strike="noStrike" kern="1200" cap="none" spc="0" normalizeH="0" baseline="0" noProof="0">
              <a:ln>
                <a:noFill/>
              </a:ln>
              <a:solidFill>
                <a:srgbClr val="000000"/>
              </a:solidFill>
              <a:effectLst/>
              <a:uLnTx/>
              <a:uFillTx/>
              <a:latin typeface="Tahoma"/>
              <a:ea typeface="+mn-ea"/>
              <a:cs typeface="+mn-cs"/>
            </a:endParaRPr>
          </a:p>
        </p:txBody>
      </p:sp>
      <p:sp>
        <p:nvSpPr>
          <p:cNvPr id="310274" name="Rectangle 2"/>
          <p:cNvSpPr>
            <a:spLocks noGrp="1" noChangeArrowheads="1"/>
          </p:cNvSpPr>
          <p:nvPr>
            <p:ph type="title"/>
          </p:nvPr>
        </p:nvSpPr>
        <p:spPr>
          <a:xfrm>
            <a:off x="1150939" y="101600"/>
            <a:ext cx="6316662" cy="1143000"/>
          </a:xfrm>
        </p:spPr>
        <p:txBody>
          <a:bodyPr/>
          <a:lstStyle/>
          <a:p>
            <a:pPr algn="r"/>
            <a:r>
              <a:rPr lang="en-US" altLang="en-US" sz="2800" i="1" dirty="0"/>
              <a:t>Problem Types</a:t>
            </a:r>
          </a:p>
        </p:txBody>
      </p:sp>
      <p:sp>
        <p:nvSpPr>
          <p:cNvPr id="2" name="TextBox 1"/>
          <p:cNvSpPr txBox="1"/>
          <p:nvPr/>
        </p:nvSpPr>
        <p:spPr>
          <a:xfrm>
            <a:off x="1171721" y="1524000"/>
            <a:ext cx="7620000" cy="3322128"/>
          </a:xfrm>
          <a:prstGeom prst="rect">
            <a:avLst/>
          </a:prstGeom>
          <a:noFill/>
        </p:spPr>
        <p:txBody>
          <a:bodyPr wrap="square" rtlCol="0">
            <a:spAutoFit/>
          </a:bodyPr>
          <a:lstStyle/>
          <a:p>
            <a:pPr marL="914400" lvl="0" indent="-914400">
              <a:lnSpc>
                <a:spcPct val="110000"/>
              </a:lnSpc>
              <a:buFont typeface="Wingdings" panose="05000000000000000000" pitchFamily="2" charset="2"/>
              <a:buChar char="ü"/>
            </a:pPr>
            <a:r>
              <a:rPr lang="en-US" sz="2400" dirty="0">
                <a:solidFill>
                  <a:srgbClr val="000000"/>
                </a:solidFill>
                <a:latin typeface="Corbel" panose="020B0503020204020204" pitchFamily="34" charset="0"/>
              </a:rPr>
              <a:t>Partition</a:t>
            </a:r>
          </a:p>
          <a:p>
            <a:pPr marL="914400" lvl="0" indent="-914400">
              <a:lnSpc>
                <a:spcPct val="110000"/>
              </a:lnSpc>
            </a:pPr>
            <a:endParaRPr lang="en-US" sz="2400" dirty="0">
              <a:solidFill>
                <a:srgbClr val="000000"/>
              </a:solidFill>
              <a:latin typeface="Corbel" panose="020B0503020204020204" pitchFamily="34" charset="0"/>
            </a:endParaRPr>
          </a:p>
          <a:p>
            <a:pPr marL="914400" lvl="0" indent="-914400">
              <a:lnSpc>
                <a:spcPct val="110000"/>
              </a:lnSpc>
            </a:pPr>
            <a:r>
              <a:rPr lang="en-US" sz="2400" dirty="0">
                <a:solidFill>
                  <a:srgbClr val="000000"/>
                </a:solidFill>
                <a:latin typeface="Corbel" panose="020B0503020204020204" pitchFamily="34" charset="0"/>
              </a:rPr>
              <a:t>	Example:</a:t>
            </a:r>
          </a:p>
          <a:p>
            <a:pPr marL="914400" lvl="0" indent="-914400">
              <a:lnSpc>
                <a:spcPct val="110000"/>
              </a:lnSpc>
            </a:pPr>
            <a:r>
              <a:rPr lang="en-US" sz="2400" dirty="0">
                <a:solidFill>
                  <a:srgbClr val="000000"/>
                </a:solidFill>
                <a:latin typeface="Corbel" panose="020B0503020204020204" pitchFamily="34" charset="0"/>
              </a:rPr>
              <a:t>	Partition problem is to determine whether a given set can be partitioned into two subsets such that the sum of elements in both subsets is same.</a:t>
            </a:r>
          </a:p>
          <a:p>
            <a:pPr marL="914400" lvl="0" indent="-914400">
              <a:lnSpc>
                <a:spcPct val="110000"/>
              </a:lnSpc>
            </a:pPr>
            <a:endParaRPr kumimoji="0" lang="en-US" sz="2400" b="0" i="0" u="none" strike="noStrike" kern="1200" cap="none" spc="0" normalizeH="0" baseline="0" noProof="0" dirty="0">
              <a:ln>
                <a:noFill/>
              </a:ln>
              <a:solidFill>
                <a:srgbClr val="000000"/>
              </a:solidFill>
              <a:effectLst/>
              <a:uLnTx/>
              <a:uFillTx/>
              <a:latin typeface="Corbel" panose="020B0503020204020204" pitchFamily="34" charset="0"/>
            </a:endParaRPr>
          </a:p>
          <a:p>
            <a:pPr marL="914400" lvl="0" indent="-914400">
              <a:lnSpc>
                <a:spcPct val="110000"/>
              </a:lnSpc>
            </a:pPr>
            <a:r>
              <a:rPr lang="en-US" sz="2400" dirty="0">
                <a:solidFill>
                  <a:srgbClr val="000000"/>
                </a:solidFill>
                <a:latin typeface="Corbel" panose="020B0503020204020204" pitchFamily="34" charset="0"/>
              </a:rPr>
              <a:t>	</a:t>
            </a:r>
            <a:r>
              <a:rPr lang="en-US" sz="2400" dirty="0" err="1">
                <a:solidFill>
                  <a:srgbClr val="000000"/>
                </a:solidFill>
                <a:latin typeface="Corbel" panose="020B0503020204020204" pitchFamily="34" charset="0"/>
              </a:rPr>
              <a:t>arr</a:t>
            </a:r>
            <a:r>
              <a:rPr lang="en-US" sz="2400" dirty="0">
                <a:solidFill>
                  <a:srgbClr val="000000"/>
                </a:solidFill>
                <a:latin typeface="Corbel" panose="020B0503020204020204" pitchFamily="34" charset="0"/>
              </a:rPr>
              <a:t>[] = {1, 5, 11, 5}</a:t>
            </a:r>
            <a:endParaRPr kumimoji="0" lang="en-US" sz="2400" b="0" i="0" u="none" strike="noStrike" kern="1200" cap="none" spc="0" normalizeH="0" baseline="0" noProof="0" dirty="0">
              <a:ln>
                <a:noFill/>
              </a:ln>
              <a:solidFill>
                <a:srgbClr val="000000"/>
              </a:solidFill>
              <a:effectLst/>
              <a:uLnTx/>
              <a:uFillTx/>
              <a:latin typeface="Corbel" panose="020B0503020204020204" pitchFamily="34" charset="0"/>
            </a:endParaRPr>
          </a:p>
        </p:txBody>
      </p:sp>
      <p:sp>
        <p:nvSpPr>
          <p:cNvPr id="5" name="Date Placeholder 3">
            <a:extLst>
              <a:ext uri="{FF2B5EF4-FFF2-40B4-BE49-F238E27FC236}">
                <a16:creationId xmlns:a16="http://schemas.microsoft.com/office/drawing/2014/main" id="{68A467B0-1E93-4547-85EE-F756ABEB4C84}"/>
              </a:ext>
            </a:extLst>
          </p:cNvPr>
          <p:cNvSpPr>
            <a:spLocks noGrp="1"/>
          </p:cNvSpPr>
          <p:nvPr>
            <p:ph type="dt" sz="half" idx="10"/>
          </p:nvPr>
        </p:nvSpPr>
        <p:spPr>
          <a:xfrm>
            <a:off x="914400" y="6324600"/>
            <a:ext cx="19050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B6A93A-807B-402A-B432-66369B087E1B}" type="datetime1">
              <a:rPr kumimoji="0" lang="en-US" altLang="en-US" sz="1800" b="0" i="0" u="none" strike="noStrike" kern="1200" cap="none" spc="0" normalizeH="0" baseline="0" noProof="0" smtClean="0">
                <a:ln>
                  <a:noFill/>
                </a:ln>
                <a:solidFill>
                  <a:srgbClr val="000000"/>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8/19/2019</a:t>
            </a:fld>
            <a:endParaRPr kumimoji="0" lang="en-US" altLang="en-US" sz="1800" b="0" i="0" u="none" strike="noStrike" kern="1200" cap="none" spc="0" normalizeH="0" baseline="0" noProof="0" dirty="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153518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7B9CB8-AE06-4CE3-B53A-B8C0DBA566B9}"/>
                  </a:ext>
                </a:extLst>
              </p:cNvPr>
              <p:cNvSpPr>
                <a:spLocks noGrp="1"/>
              </p:cNvSpPr>
              <p:nvPr>
                <p:ph idx="1"/>
              </p:nvPr>
            </p:nvSpPr>
            <p:spPr>
              <a:xfrm>
                <a:off x="815120" y="1464388"/>
                <a:ext cx="7566880" cy="4494213"/>
              </a:xfrm>
            </p:spPr>
            <p:txBody>
              <a:bodyPr/>
              <a:lstStyle/>
              <a:p>
                <a:pPr marL="280988" indent="-280988">
                  <a:buNone/>
                </a:pPr>
                <a:r>
                  <a:rPr lang="en-US" sz="2200" dirty="0">
                    <a:solidFill>
                      <a:srgbClr val="565656"/>
                    </a:solidFill>
                    <a:latin typeface="Georgia" panose="02040502050405020303" pitchFamily="18" charset="0"/>
                  </a:rPr>
                  <a:t>METHOD </a:t>
                </a:r>
                <a:r>
                  <a:rPr lang="en-US" sz="2200" dirty="0" err="1">
                    <a:solidFill>
                      <a:srgbClr val="565656"/>
                    </a:solidFill>
                    <a:latin typeface="Georgia" panose="02040502050405020303" pitchFamily="18" charset="0"/>
                  </a:rPr>
                  <a:t>MaxDistance</a:t>
                </a:r>
                <a:r>
                  <a:rPr lang="en-US" sz="2200" dirty="0">
                    <a:solidFill>
                      <a:srgbClr val="565656"/>
                    </a:solidFill>
                    <a:latin typeface="Georgia" panose="02040502050405020303" pitchFamily="18" charset="0"/>
                  </a:rPr>
                  <a:t>(A[0 .. (n-1)], </a:t>
                </a:r>
                <a:r>
                  <a:rPr lang="en-US" sz="2200" dirty="0" err="1">
                    <a:solidFill>
                      <a:srgbClr val="565656"/>
                    </a:solidFill>
                    <a:latin typeface="Georgia" panose="02040502050405020303" pitchFamily="18" charset="0"/>
                  </a:rPr>
                  <a:t>maxD</a:t>
                </a:r>
                <a:r>
                  <a:rPr lang="en-US" sz="2200" dirty="0">
                    <a:solidFill>
                      <a:srgbClr val="565656"/>
                    </a:solidFill>
                    <a:latin typeface="Georgia" panose="02040502050405020303" pitchFamily="18" charset="0"/>
                  </a:rPr>
                  <a:t>)</a:t>
                </a:r>
              </a:p>
              <a:p>
                <a:pPr marL="280988" indent="-280988">
                  <a:buNone/>
                </a:pPr>
                <a:r>
                  <a:rPr lang="en-US" sz="2200" dirty="0">
                    <a:solidFill>
                      <a:srgbClr val="565656"/>
                    </a:solidFill>
                    <a:latin typeface="Georgia" panose="02040502050405020303" pitchFamily="18" charset="0"/>
                  </a:rPr>
                  <a:t>//Input: Array A[0..n − 1] of numbers</a:t>
                </a:r>
              </a:p>
              <a:p>
                <a:pPr marL="280988" indent="-280988">
                  <a:buNone/>
                </a:pPr>
                <a:r>
                  <a:rPr lang="en-US" sz="2200" dirty="0">
                    <a:solidFill>
                      <a:srgbClr val="565656"/>
                    </a:solidFill>
                    <a:latin typeface="Georgia" panose="02040502050405020303" pitchFamily="18" charset="0"/>
                  </a:rPr>
                  <a:t>//Output: </a:t>
                </a:r>
                <a:r>
                  <a:rPr lang="en-US" sz="2200" dirty="0" err="1">
                    <a:solidFill>
                      <a:srgbClr val="565656"/>
                    </a:solidFill>
                    <a:latin typeface="Georgia" panose="02040502050405020303" pitchFamily="18" charset="0"/>
                  </a:rPr>
                  <a:t>maxD</a:t>
                </a:r>
                <a:r>
                  <a:rPr lang="en-US" sz="2200" dirty="0">
                    <a:solidFill>
                      <a:srgbClr val="565656"/>
                    </a:solidFill>
                    <a:latin typeface="Georgia" panose="02040502050405020303" pitchFamily="18" charset="0"/>
                  </a:rPr>
                  <a:t> is Maximum distance between two of its    elements</a:t>
                </a:r>
              </a:p>
              <a:p>
                <a:pPr marL="0" indent="0">
                  <a:buNone/>
                </a:pPr>
                <a:endParaRPr lang="en-US" sz="800" dirty="0">
                  <a:solidFill>
                    <a:srgbClr val="565656"/>
                  </a:solidFill>
                  <a:latin typeface="Georgia" panose="02040502050405020303" pitchFamily="18" charset="0"/>
                </a:endParaRPr>
              </a:p>
              <a:p>
                <a:pPr marL="0" indent="0">
                  <a:buNone/>
                </a:pPr>
                <a:r>
                  <a:rPr lang="en-US" sz="2200" dirty="0">
                    <a:solidFill>
                      <a:srgbClr val="565656"/>
                    </a:solidFill>
                    <a:latin typeface="Georgia" panose="02040502050405020303" pitchFamily="18" charset="0"/>
                  </a:rPr>
                  <a:t>    </a:t>
                </a:r>
                <a:r>
                  <a:rPr lang="en-US" sz="2200" i="1" dirty="0" err="1">
                    <a:solidFill>
                      <a:srgbClr val="565656"/>
                    </a:solidFill>
                    <a:latin typeface="Georgia" panose="02040502050405020303" pitchFamily="18" charset="0"/>
                  </a:rPr>
                  <a:t>maxD</a:t>
                </a:r>
                <a:r>
                  <a:rPr lang="en-US" sz="2200" i="1" dirty="0">
                    <a:solidFill>
                      <a:srgbClr val="565656"/>
                    </a:solidFill>
                    <a:latin typeface="Georgia" panose="02040502050405020303" pitchFamily="18" charset="0"/>
                  </a:rPr>
                  <a:t> </a:t>
                </a:r>
                <a14:m>
                  <m:oMath xmlns:m="http://schemas.openxmlformats.org/officeDocument/2006/math">
                    <m:r>
                      <a:rPr lang="en-US" sz="2200" i="1" smtClean="0">
                        <a:solidFill>
                          <a:srgbClr val="565656"/>
                        </a:solidFill>
                        <a:latin typeface="Cambria Math" panose="02040503050406030204" pitchFamily="18" charset="0"/>
                        <a:ea typeface="Cambria Math" panose="02040503050406030204" pitchFamily="18" charset="0"/>
                      </a:rPr>
                      <m:t>←</m:t>
                    </m:r>
                  </m:oMath>
                </a14:m>
                <a:r>
                  <a:rPr lang="en-US" sz="2200" i="1" dirty="0">
                    <a:solidFill>
                      <a:srgbClr val="565656"/>
                    </a:solidFill>
                    <a:latin typeface="Georgia" panose="02040502050405020303" pitchFamily="18" charset="0"/>
                  </a:rPr>
                  <a:t> 0</a:t>
                </a:r>
              </a:p>
              <a:p>
                <a:pPr marL="0" indent="0">
                  <a:buNone/>
                </a:pPr>
                <a:r>
                  <a:rPr lang="en-US" sz="2200" i="1" dirty="0">
                    <a:solidFill>
                      <a:srgbClr val="565656"/>
                    </a:solidFill>
                    <a:latin typeface="Georgia" panose="02040502050405020303" pitchFamily="18" charset="0"/>
                  </a:rPr>
                  <a:t>    For i  = 0 to (n-2) do</a:t>
                </a:r>
              </a:p>
              <a:p>
                <a:pPr marL="0" indent="0">
                  <a:buNone/>
                </a:pPr>
                <a:r>
                  <a:rPr lang="en-US" sz="2200" i="1" dirty="0">
                    <a:solidFill>
                      <a:srgbClr val="565656"/>
                    </a:solidFill>
                    <a:latin typeface="Georgia" panose="02040502050405020303" pitchFamily="18" charset="0"/>
                  </a:rPr>
                  <a:t>           For j = (i+1) to (n-1) do</a:t>
                </a:r>
              </a:p>
              <a:p>
                <a:pPr marL="0" indent="0">
                  <a:buNone/>
                </a:pPr>
                <a:r>
                  <a:rPr lang="en-US" sz="2200" i="1" dirty="0">
                    <a:solidFill>
                      <a:srgbClr val="565656"/>
                    </a:solidFill>
                    <a:latin typeface="Georgia" panose="02040502050405020303" pitchFamily="18" charset="0"/>
                  </a:rPr>
                  <a:t> 	     If </a:t>
                </a:r>
                <a:r>
                  <a:rPr lang="en-US" sz="2200" i="1" dirty="0" err="1">
                    <a:solidFill>
                      <a:srgbClr val="565656"/>
                    </a:solidFill>
                    <a:latin typeface="Georgia" panose="02040502050405020303" pitchFamily="18" charset="0"/>
                  </a:rPr>
                  <a:t>maxD</a:t>
                </a:r>
                <a:r>
                  <a:rPr lang="en-US" sz="2200" i="1" dirty="0">
                    <a:solidFill>
                      <a:srgbClr val="565656"/>
                    </a:solidFill>
                    <a:latin typeface="Georgia" panose="02040502050405020303" pitchFamily="18" charset="0"/>
                  </a:rPr>
                  <a:t> &lt; |A[i] – A[j]|</a:t>
                </a:r>
              </a:p>
              <a:p>
                <a:pPr marL="0" indent="0">
                  <a:buNone/>
                </a:pPr>
                <a:r>
                  <a:rPr lang="en-US" sz="2200" i="1" dirty="0">
                    <a:solidFill>
                      <a:srgbClr val="565656"/>
                    </a:solidFill>
                    <a:latin typeface="Georgia" panose="02040502050405020303" pitchFamily="18" charset="0"/>
                  </a:rPr>
                  <a:t>                         </a:t>
                </a:r>
                <a:r>
                  <a:rPr lang="en-US" sz="2200" i="1" dirty="0" err="1">
                    <a:solidFill>
                      <a:srgbClr val="565656"/>
                    </a:solidFill>
                    <a:latin typeface="Georgia" panose="02040502050405020303" pitchFamily="18" charset="0"/>
                  </a:rPr>
                  <a:t>maxD</a:t>
                </a:r>
                <a:r>
                  <a:rPr lang="en-US" sz="2200" i="1" dirty="0">
                    <a:solidFill>
                      <a:srgbClr val="565656"/>
                    </a:solidFill>
                    <a:latin typeface="Georgia" panose="02040502050405020303" pitchFamily="18" charset="0"/>
                  </a:rPr>
                  <a:t> = |A[i] – A[j]|</a:t>
                </a:r>
              </a:p>
              <a:p>
                <a:pPr marL="0" indent="0">
                  <a:buNone/>
                </a:pPr>
                <a:r>
                  <a:rPr lang="en-US" sz="2200" dirty="0">
                    <a:solidFill>
                      <a:srgbClr val="565656"/>
                    </a:solidFill>
                    <a:latin typeface="Georgia" panose="02040502050405020303" pitchFamily="18" charset="0"/>
                  </a:rPr>
                  <a:t>    return </a:t>
                </a:r>
                <a:r>
                  <a:rPr lang="en-US" sz="2200" i="1" dirty="0" err="1">
                    <a:solidFill>
                      <a:srgbClr val="565656"/>
                    </a:solidFill>
                    <a:latin typeface="Georgia" panose="02040502050405020303" pitchFamily="18" charset="0"/>
                  </a:rPr>
                  <a:t>maxD</a:t>
                </a:r>
                <a:endParaRPr lang="en-US" sz="2200" i="1" dirty="0">
                  <a:solidFill>
                    <a:srgbClr val="565656"/>
                  </a:solidFill>
                  <a:latin typeface="Georgia" panose="02040502050405020303" pitchFamily="18" charset="0"/>
                </a:endParaRPr>
              </a:p>
              <a:p>
                <a:endParaRPr lang="en-US" sz="2200"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0F7B9CB8-AE06-4CE3-B53A-B8C0DBA566B9}"/>
                  </a:ext>
                </a:extLst>
              </p:cNvPr>
              <p:cNvSpPr>
                <a:spLocks noGrp="1" noRot="1" noChangeAspect="1" noMove="1" noResize="1" noEditPoints="1" noAdjustHandles="1" noChangeArrowheads="1" noChangeShapeType="1" noTextEdit="1"/>
              </p:cNvSpPr>
              <p:nvPr>
                <p:ph idx="1"/>
              </p:nvPr>
            </p:nvSpPr>
            <p:spPr>
              <a:xfrm>
                <a:off x="815120" y="1464388"/>
                <a:ext cx="7566880" cy="4494213"/>
              </a:xfrm>
              <a:blipFill>
                <a:blip r:embed="rId2"/>
                <a:stretch>
                  <a:fillRect l="-1048" t="-95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1932AE4-87C4-43A4-822F-0444B1DE1DE7}"/>
              </a:ext>
            </a:extLst>
          </p:cNvPr>
          <p:cNvSpPr>
            <a:spLocks noGrp="1"/>
          </p:cNvSpPr>
          <p:nvPr>
            <p:ph type="dt" sz="half" idx="10"/>
          </p:nvPr>
        </p:nvSpPr>
        <p:spPr/>
        <p:txBody>
          <a:bodyPr/>
          <a:lstStyle/>
          <a:p>
            <a:fld id="{4D730BEF-B25E-4E65-B822-56A02840B11C}" type="datetime1">
              <a:rPr lang="en-US" altLang="en-US" smtClean="0">
                <a:solidFill>
                  <a:srgbClr val="000000"/>
                </a:solidFill>
              </a:rPr>
              <a:t>8/19/2019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614A694B-843F-4981-89D3-AFBDCEB993C1}"/>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27</a:t>
            </a:fld>
            <a:endParaRPr lang="en-US" altLang="en-US">
              <a:solidFill>
                <a:srgbClr val="000000"/>
              </a:solidFill>
            </a:endParaRPr>
          </a:p>
        </p:txBody>
      </p:sp>
      <p:sp>
        <p:nvSpPr>
          <p:cNvPr id="8" name="Title 1">
            <a:extLst>
              <a:ext uri="{FF2B5EF4-FFF2-40B4-BE49-F238E27FC236}">
                <a16:creationId xmlns:a16="http://schemas.microsoft.com/office/drawing/2014/main" id="{A8DC439B-AAC9-4186-82D6-C9A111CB4320}"/>
              </a:ext>
            </a:extLst>
          </p:cNvPr>
          <p:cNvSpPr>
            <a:spLocks noGrp="1"/>
          </p:cNvSpPr>
          <p:nvPr>
            <p:ph type="title"/>
          </p:nvPr>
        </p:nvSpPr>
        <p:spPr>
          <a:xfrm>
            <a:off x="3505200" y="413543"/>
            <a:ext cx="4471792" cy="623887"/>
          </a:xfrm>
        </p:spPr>
        <p:txBody>
          <a:bodyPr/>
          <a:lstStyle/>
          <a:p>
            <a:pPr algn="r"/>
            <a:r>
              <a:rPr lang="en-US" sz="3200" i="1" dirty="0">
                <a:latin typeface="Corbel" panose="020B0503020204020204" pitchFamily="34" charset="0"/>
              </a:rPr>
              <a:t>Quiz question</a:t>
            </a:r>
          </a:p>
        </p:txBody>
      </p:sp>
    </p:spTree>
    <p:extLst>
      <p:ext uri="{BB962C8B-B14F-4D97-AF65-F5344CB8AC3E}">
        <p14:creationId xmlns:p14="http://schemas.microsoft.com/office/powerpoint/2010/main" val="789770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B8C83-0B7D-4F71-A7D8-A85E6DC2CC3A}"/>
              </a:ext>
            </a:extLst>
          </p:cNvPr>
          <p:cNvSpPr>
            <a:spLocks noGrp="1"/>
          </p:cNvSpPr>
          <p:nvPr>
            <p:ph type="title"/>
          </p:nvPr>
        </p:nvSpPr>
        <p:spPr>
          <a:xfrm>
            <a:off x="3505200" y="413543"/>
            <a:ext cx="4471792" cy="623887"/>
          </a:xfrm>
        </p:spPr>
        <p:txBody>
          <a:bodyPr/>
          <a:lstStyle/>
          <a:p>
            <a:pPr algn="r"/>
            <a:r>
              <a:rPr lang="en-US" sz="3200" i="1" dirty="0">
                <a:latin typeface="Corbel" panose="020B0503020204020204" pitchFamily="34" charset="0"/>
              </a:rPr>
              <a:t>Quiz question</a:t>
            </a:r>
          </a:p>
        </p:txBody>
      </p:sp>
      <p:sp>
        <p:nvSpPr>
          <p:cNvPr id="3" name="Content Placeholder 2">
            <a:extLst>
              <a:ext uri="{FF2B5EF4-FFF2-40B4-BE49-F238E27FC236}">
                <a16:creationId xmlns:a16="http://schemas.microsoft.com/office/drawing/2014/main" id="{0F7B9CB8-AE06-4CE3-B53A-B8C0DBA566B9}"/>
              </a:ext>
            </a:extLst>
          </p:cNvPr>
          <p:cNvSpPr>
            <a:spLocks noGrp="1"/>
          </p:cNvSpPr>
          <p:nvPr>
            <p:ph idx="1"/>
          </p:nvPr>
        </p:nvSpPr>
        <p:spPr>
          <a:xfrm>
            <a:off x="815120" y="1464388"/>
            <a:ext cx="7566880" cy="4494213"/>
          </a:xfrm>
        </p:spPr>
        <p:txBody>
          <a:bodyPr/>
          <a:lstStyle/>
          <a:p>
            <a:pPr marL="280988" indent="-280988">
              <a:buNone/>
            </a:pPr>
            <a:r>
              <a:rPr lang="en-US" sz="2400" dirty="0">
                <a:solidFill>
                  <a:srgbClr val="565656"/>
                </a:solidFill>
                <a:latin typeface="Corbel" panose="020B0503020204020204" pitchFamily="34" charset="0"/>
              </a:rPr>
              <a:t>Number of pairwise distances computed = </a:t>
            </a:r>
          </a:p>
          <a:p>
            <a:pPr marL="280988" indent="-280988">
              <a:buNone/>
            </a:pPr>
            <a:endParaRPr lang="en-US" sz="2400" dirty="0">
              <a:solidFill>
                <a:srgbClr val="565656"/>
              </a:solidFill>
              <a:latin typeface="Corbel" panose="020B0503020204020204" pitchFamily="34" charset="0"/>
            </a:endParaRPr>
          </a:p>
          <a:p>
            <a:pPr marL="280988" indent="-280988">
              <a:buNone/>
            </a:pPr>
            <a:r>
              <a:rPr lang="en-US" sz="2400" dirty="0">
                <a:solidFill>
                  <a:srgbClr val="565656"/>
                </a:solidFill>
                <a:latin typeface="Corbel" panose="020B0503020204020204" pitchFamily="34" charset="0"/>
              </a:rPr>
              <a:t>Number of comparisons =</a:t>
            </a:r>
          </a:p>
          <a:p>
            <a:endParaRPr lang="en-US" sz="2400" dirty="0">
              <a:latin typeface="Corbel" panose="020B050302020402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51932AE4-87C4-43A4-822F-0444B1DE1DE7}"/>
              </a:ext>
            </a:extLst>
          </p:cNvPr>
          <p:cNvSpPr>
            <a:spLocks noGrp="1"/>
          </p:cNvSpPr>
          <p:nvPr>
            <p:ph type="dt" sz="half" idx="10"/>
          </p:nvPr>
        </p:nvSpPr>
        <p:spPr/>
        <p:txBody>
          <a:bodyPr/>
          <a:lstStyle/>
          <a:p>
            <a:fld id="{4D730BEF-B25E-4E65-B822-56A02840B11C}" type="datetime1">
              <a:rPr lang="en-US" altLang="en-US" smtClean="0">
                <a:solidFill>
                  <a:srgbClr val="000000"/>
                </a:solidFill>
              </a:rPr>
              <a:t>8/19/2019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614A694B-843F-4981-89D3-AFBDCEB993C1}"/>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28</a:t>
            </a:fld>
            <a:endParaRPr lang="en-US" altLang="en-US">
              <a:solidFill>
                <a:srgbClr val="000000"/>
              </a:solidFill>
            </a:endParaRPr>
          </a:p>
        </p:txBody>
      </p:sp>
    </p:spTree>
    <p:extLst>
      <p:ext uri="{BB962C8B-B14F-4D97-AF65-F5344CB8AC3E}">
        <p14:creationId xmlns:p14="http://schemas.microsoft.com/office/powerpoint/2010/main" val="2231642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29</a:t>
            </a:fld>
            <a:endParaRPr lang="en-US" altLang="en-US">
              <a:solidFill>
                <a:srgbClr val="000000"/>
              </a:solidFill>
            </a:endParaRPr>
          </a:p>
        </p:txBody>
      </p:sp>
      <p:sp>
        <p:nvSpPr>
          <p:cNvPr id="310274" name="Rectangle 2"/>
          <p:cNvSpPr>
            <a:spLocks noGrp="1" noChangeArrowheads="1"/>
          </p:cNvSpPr>
          <p:nvPr>
            <p:ph type="title"/>
          </p:nvPr>
        </p:nvSpPr>
        <p:spPr/>
        <p:txBody>
          <a:bodyPr/>
          <a:lstStyle/>
          <a:p>
            <a:pPr>
              <a:tabLst>
                <a:tab pos="3252788" algn="l"/>
              </a:tabLst>
            </a:pPr>
            <a:r>
              <a:rPr lang="en-US" altLang="en-US" sz="2600" b="1" i="1" dirty="0"/>
              <a:t>	DATA STRUCTURES	</a:t>
            </a:r>
          </a:p>
        </p:txBody>
      </p:sp>
      <p:sp>
        <p:nvSpPr>
          <p:cNvPr id="3" name="TextBox 2"/>
          <p:cNvSpPr txBox="1"/>
          <p:nvPr/>
        </p:nvSpPr>
        <p:spPr>
          <a:xfrm>
            <a:off x="609600" y="1600200"/>
            <a:ext cx="8001000" cy="369332"/>
          </a:xfrm>
          <a:prstGeom prst="rect">
            <a:avLst/>
          </a:prstGeom>
          <a:noFill/>
        </p:spPr>
        <p:txBody>
          <a:bodyPr wrap="square" rtlCol="0">
            <a:spAutoFit/>
          </a:bodyPr>
          <a:lstStyle/>
          <a:p>
            <a:endParaRPr lang="en-US"/>
          </a:p>
        </p:txBody>
      </p:sp>
      <p:sp>
        <p:nvSpPr>
          <p:cNvPr id="2" name="TextBox 1"/>
          <p:cNvSpPr txBox="1"/>
          <p:nvPr/>
        </p:nvSpPr>
        <p:spPr>
          <a:xfrm>
            <a:off x="762000" y="1600200"/>
            <a:ext cx="7620000" cy="4524315"/>
          </a:xfrm>
          <a:prstGeom prst="rect">
            <a:avLst/>
          </a:prstGeom>
          <a:noFill/>
        </p:spPr>
        <p:txBody>
          <a:bodyPr wrap="square" rtlCol="0">
            <a:spAutoFit/>
          </a:bodyPr>
          <a:lstStyle/>
          <a:p>
            <a:r>
              <a:rPr lang="en-US" sz="2400" i="1" dirty="0">
                <a:solidFill>
                  <a:schemeClr val="tx2">
                    <a:lumMod val="75000"/>
                  </a:schemeClr>
                </a:solidFill>
                <a:latin typeface="Gill Sans MT" panose="020B0502020104020203" pitchFamily="34" charset="0"/>
              </a:rPr>
              <a:t>What is?       </a:t>
            </a:r>
          </a:p>
          <a:p>
            <a:r>
              <a:rPr lang="en-US" sz="2400" i="1" dirty="0">
                <a:solidFill>
                  <a:schemeClr val="tx2">
                    <a:lumMod val="75000"/>
                  </a:schemeClr>
                </a:solidFill>
                <a:latin typeface="Gill Sans MT" panose="020B0502020104020203" pitchFamily="34" charset="0"/>
              </a:rPr>
              <a:t>	particular scheme of organizing related data items</a:t>
            </a:r>
          </a:p>
          <a:p>
            <a:pPr>
              <a:tabLst>
                <a:tab pos="1200150" algn="l"/>
              </a:tabLst>
            </a:pPr>
            <a:r>
              <a:rPr lang="en-US" sz="2400" i="1" dirty="0">
                <a:solidFill>
                  <a:schemeClr val="tx2">
                    <a:lumMod val="75000"/>
                  </a:schemeClr>
                </a:solidFill>
                <a:latin typeface="Gill Sans MT" panose="020B0502020104020203" pitchFamily="34" charset="0"/>
              </a:rPr>
              <a:t>	- </a:t>
            </a:r>
            <a:r>
              <a:rPr lang="en-US" sz="2400" i="1" dirty="0">
                <a:solidFill>
                  <a:srgbClr val="0070C0"/>
                </a:solidFill>
                <a:latin typeface="Gill Sans MT" panose="020B0502020104020203" pitchFamily="34" charset="0"/>
              </a:rPr>
              <a:t>dictated by the problem at hand</a:t>
            </a:r>
          </a:p>
          <a:p>
            <a:pPr>
              <a:tabLst>
                <a:tab pos="1200150" algn="l"/>
              </a:tabLst>
            </a:pPr>
            <a:endParaRPr lang="en-US" sz="2400" i="1" dirty="0">
              <a:solidFill>
                <a:srgbClr val="0070C0"/>
              </a:solidFill>
              <a:latin typeface="Gill Sans MT" panose="020B0502020104020203" pitchFamily="34" charset="0"/>
            </a:endParaRPr>
          </a:p>
          <a:p>
            <a:pPr>
              <a:tabLst>
                <a:tab pos="1200150" algn="l"/>
              </a:tabLst>
            </a:pPr>
            <a:r>
              <a:rPr lang="en-US" sz="2400" i="1" dirty="0">
                <a:solidFill>
                  <a:schemeClr val="tx2"/>
                </a:solidFill>
                <a:latin typeface="Gill Sans MT" panose="020B0502020104020203" pitchFamily="34" charset="0"/>
              </a:rPr>
              <a:t>Elementary data types:   alpha or numeric</a:t>
            </a:r>
          </a:p>
          <a:p>
            <a:pPr>
              <a:tabLst>
                <a:tab pos="1200150" algn="l"/>
              </a:tabLst>
            </a:pPr>
            <a:endParaRPr lang="en-US" sz="2400" i="1" dirty="0">
              <a:solidFill>
                <a:schemeClr val="tx2"/>
              </a:solidFill>
              <a:latin typeface="Gill Sans MT" panose="020B0502020104020203" pitchFamily="34" charset="0"/>
            </a:endParaRPr>
          </a:p>
          <a:p>
            <a:pPr>
              <a:tabLst>
                <a:tab pos="1200150" algn="l"/>
              </a:tabLst>
            </a:pPr>
            <a:r>
              <a:rPr lang="en-US" sz="2400" i="1" dirty="0">
                <a:solidFill>
                  <a:schemeClr val="tx2"/>
                </a:solidFill>
                <a:latin typeface="Gill Sans MT" panose="020B0502020104020203" pitchFamily="34" charset="0"/>
              </a:rPr>
              <a:t>Standard Primitive Types</a:t>
            </a:r>
          </a:p>
          <a:p>
            <a:pPr>
              <a:tabLst>
                <a:tab pos="514350" algn="l"/>
              </a:tabLst>
            </a:pPr>
            <a:r>
              <a:rPr lang="en-US" sz="2400" i="1" dirty="0">
                <a:solidFill>
                  <a:schemeClr val="tx2"/>
                </a:solidFill>
                <a:latin typeface="Gill Sans MT" panose="020B0502020104020203" pitchFamily="34" charset="0"/>
              </a:rPr>
              <a:t>	INTEGER, </a:t>
            </a:r>
          </a:p>
          <a:p>
            <a:pPr>
              <a:tabLst>
                <a:tab pos="514350" algn="l"/>
              </a:tabLst>
            </a:pPr>
            <a:r>
              <a:rPr lang="en-US" sz="2400" i="1" dirty="0">
                <a:solidFill>
                  <a:schemeClr val="tx2"/>
                </a:solidFill>
                <a:latin typeface="Gill Sans MT" panose="020B0502020104020203" pitchFamily="34" charset="0"/>
              </a:rPr>
              <a:t>	REAL, </a:t>
            </a:r>
          </a:p>
          <a:p>
            <a:pPr>
              <a:tabLst>
                <a:tab pos="514350" algn="l"/>
              </a:tabLst>
            </a:pPr>
            <a:r>
              <a:rPr lang="en-US" sz="2400" i="1" dirty="0">
                <a:solidFill>
                  <a:schemeClr val="tx2"/>
                </a:solidFill>
                <a:latin typeface="Gill Sans MT" panose="020B0502020104020203" pitchFamily="34" charset="0"/>
              </a:rPr>
              <a:t>	BOOLEAN, </a:t>
            </a:r>
          </a:p>
          <a:p>
            <a:pPr>
              <a:tabLst>
                <a:tab pos="514350" algn="l"/>
              </a:tabLst>
            </a:pPr>
            <a:r>
              <a:rPr lang="en-US" sz="2400" i="1" dirty="0">
                <a:solidFill>
                  <a:schemeClr val="tx2"/>
                </a:solidFill>
                <a:latin typeface="Gill Sans MT" panose="020B0502020104020203" pitchFamily="34" charset="0"/>
              </a:rPr>
              <a:t>	CHAR, </a:t>
            </a:r>
          </a:p>
          <a:p>
            <a:pPr>
              <a:tabLst>
                <a:tab pos="514350" algn="l"/>
              </a:tabLst>
            </a:pPr>
            <a:r>
              <a:rPr lang="en-US" sz="2400" i="1" dirty="0">
                <a:solidFill>
                  <a:schemeClr val="tx2"/>
                </a:solidFill>
                <a:latin typeface="Gill Sans MT" panose="020B0502020104020203" pitchFamily="34" charset="0"/>
              </a:rPr>
              <a:t>	</a:t>
            </a:r>
          </a:p>
        </p:txBody>
      </p:sp>
      <p:sp>
        <p:nvSpPr>
          <p:cNvPr id="4" name="Date Placeholder 3">
            <a:extLst>
              <a:ext uri="{FF2B5EF4-FFF2-40B4-BE49-F238E27FC236}">
                <a16:creationId xmlns:a16="http://schemas.microsoft.com/office/drawing/2014/main" id="{30D60409-916C-4734-8627-A010E5584A5B}"/>
              </a:ext>
            </a:extLst>
          </p:cNvPr>
          <p:cNvSpPr>
            <a:spLocks noGrp="1"/>
          </p:cNvSpPr>
          <p:nvPr>
            <p:ph type="dt" sz="half" idx="10"/>
          </p:nvPr>
        </p:nvSpPr>
        <p:spPr/>
        <p:txBody>
          <a:bodyPr/>
          <a:lstStyle/>
          <a:p>
            <a:fld id="{B5B961E0-A647-4157-9C97-8C5FA678F2EB}" type="datetime1">
              <a:rPr lang="en-US" altLang="en-US" smtClean="0">
                <a:solidFill>
                  <a:srgbClr val="000000"/>
                </a:solidFill>
              </a:rPr>
              <a:t>8/19/2019</a:t>
            </a:fld>
            <a:endParaRPr lang="en-US" altLang="en-US">
              <a:solidFill>
                <a:srgbClr val="000000"/>
              </a:solidFill>
            </a:endParaRPr>
          </a:p>
        </p:txBody>
      </p:sp>
    </p:spTree>
    <p:extLst>
      <p:ext uri="{BB962C8B-B14F-4D97-AF65-F5344CB8AC3E}">
        <p14:creationId xmlns:p14="http://schemas.microsoft.com/office/powerpoint/2010/main" val="24315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3</a:t>
            </a:fld>
            <a:endParaRPr lang="en-US" altLang="en-US">
              <a:solidFill>
                <a:srgbClr val="000000"/>
              </a:solidFill>
            </a:endParaRPr>
          </a:p>
        </p:txBody>
      </p:sp>
      <p:sp>
        <p:nvSpPr>
          <p:cNvPr id="310274" name="Rectangle 2"/>
          <p:cNvSpPr>
            <a:spLocks noGrp="1" noChangeArrowheads="1"/>
          </p:cNvSpPr>
          <p:nvPr>
            <p:ph type="title"/>
          </p:nvPr>
        </p:nvSpPr>
        <p:spPr/>
        <p:txBody>
          <a:bodyPr/>
          <a:lstStyle/>
          <a:p>
            <a:pPr algn="r"/>
            <a:r>
              <a:rPr lang="en-US" altLang="en-US" sz="2800" i="1" dirty="0">
                <a:solidFill>
                  <a:srgbClr val="C00000"/>
                </a:solidFill>
              </a:rPr>
              <a:t>Algorithm Design</a:t>
            </a:r>
          </a:p>
        </p:txBody>
      </p:sp>
      <p:grpSp>
        <p:nvGrpSpPr>
          <p:cNvPr id="2" name="Group 5"/>
          <p:cNvGrpSpPr>
            <a:grpSpLocks noChangeAspect="1"/>
          </p:cNvGrpSpPr>
          <p:nvPr/>
        </p:nvGrpSpPr>
        <p:grpSpPr bwMode="auto">
          <a:xfrm>
            <a:off x="2057400" y="1371600"/>
            <a:ext cx="6019800" cy="5381503"/>
            <a:chOff x="1296" y="864"/>
            <a:chExt cx="3282" cy="2934"/>
          </a:xfrm>
        </p:grpSpPr>
        <p:sp>
          <p:nvSpPr>
            <p:cNvPr id="3" name="AutoShape 4"/>
            <p:cNvSpPr>
              <a:spLocks noChangeAspect="1" noChangeArrowheads="1" noTextEdit="1"/>
            </p:cNvSpPr>
            <p:nvPr/>
          </p:nvSpPr>
          <p:spPr bwMode="auto">
            <a:xfrm>
              <a:off x="1296" y="864"/>
              <a:ext cx="3282" cy="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0000" contrast="9000"/>
                      </a14:imgEffect>
                    </a14:imgLayer>
                  </a14:imgProps>
                </a:ext>
                <a:ext uri="{28A0092B-C50C-407E-A947-70E740481C1C}">
                  <a14:useLocalDpi xmlns:a14="http://schemas.microsoft.com/office/drawing/2010/main" val="0"/>
                </a:ext>
              </a:extLst>
            </a:blip>
            <a:srcRect/>
            <a:stretch>
              <a:fillRect/>
            </a:stretch>
          </p:blipFill>
          <p:spPr bwMode="auto">
            <a:xfrm>
              <a:off x="1296" y="864"/>
              <a:ext cx="3288" cy="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Date Placeholder 3">
            <a:extLst>
              <a:ext uri="{FF2B5EF4-FFF2-40B4-BE49-F238E27FC236}">
                <a16:creationId xmlns:a16="http://schemas.microsoft.com/office/drawing/2014/main" id="{19A582E5-FE89-47F5-B760-63B703AB4869}"/>
              </a:ext>
            </a:extLst>
          </p:cNvPr>
          <p:cNvSpPr>
            <a:spLocks noGrp="1"/>
          </p:cNvSpPr>
          <p:nvPr>
            <p:ph type="dt" sz="half" idx="10"/>
          </p:nvPr>
        </p:nvSpPr>
        <p:spPr>
          <a:xfrm>
            <a:off x="103295" y="6325518"/>
            <a:ext cx="1905000" cy="457200"/>
          </a:xfrm>
        </p:spPr>
        <p:txBody>
          <a:bodyPr/>
          <a:lstStyle/>
          <a:p>
            <a:fld id="{18E19782-C2F1-4431-ABF5-ECC7A06473B3}" type="datetime1">
              <a:rPr lang="en-US" altLang="en-US" smtClean="0">
                <a:solidFill>
                  <a:srgbClr val="000000"/>
                </a:solidFill>
              </a:rPr>
              <a:t>8/19/2019</a:t>
            </a:fld>
            <a:endParaRPr lang="en-US" altLang="en-US" dirty="0">
              <a:solidFill>
                <a:srgbClr val="000000"/>
              </a:solidFill>
            </a:endParaRPr>
          </a:p>
        </p:txBody>
      </p:sp>
    </p:spTree>
    <p:extLst>
      <p:ext uri="{BB962C8B-B14F-4D97-AF65-F5344CB8AC3E}">
        <p14:creationId xmlns:p14="http://schemas.microsoft.com/office/powerpoint/2010/main" val="418535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D3CD-B394-4771-812D-EFC6E7601655}"/>
              </a:ext>
            </a:extLst>
          </p:cNvPr>
          <p:cNvSpPr>
            <a:spLocks noGrp="1"/>
          </p:cNvSpPr>
          <p:nvPr>
            <p:ph type="title"/>
          </p:nvPr>
        </p:nvSpPr>
        <p:spPr>
          <a:xfrm>
            <a:off x="1150939" y="101600"/>
            <a:ext cx="6773862" cy="1143000"/>
          </a:xfrm>
        </p:spPr>
        <p:txBody>
          <a:bodyPr/>
          <a:lstStyle/>
          <a:p>
            <a:pPr algn="r"/>
            <a:r>
              <a:rPr lang="en-US" sz="3200" i="1" dirty="0"/>
              <a:t>Boolean</a:t>
            </a:r>
          </a:p>
        </p:txBody>
      </p:sp>
      <p:pic>
        <p:nvPicPr>
          <p:cNvPr id="6" name="Content Placeholder 5">
            <a:extLst>
              <a:ext uri="{FF2B5EF4-FFF2-40B4-BE49-F238E27FC236}">
                <a16:creationId xmlns:a16="http://schemas.microsoft.com/office/drawing/2014/main" id="{309D9F20-C52B-43A0-9D91-9E1C8B977344}"/>
              </a:ext>
            </a:extLst>
          </p:cNvPr>
          <p:cNvPicPr>
            <a:picLocks noGrp="1" noChangeAspect="1"/>
          </p:cNvPicPr>
          <p:nvPr>
            <p:ph idx="1"/>
          </p:nvPr>
        </p:nvPicPr>
        <p:blipFill>
          <a:blip r:embed="rId2"/>
          <a:stretch>
            <a:fillRect/>
          </a:stretch>
        </p:blipFill>
        <p:spPr>
          <a:xfrm>
            <a:off x="1989931" y="2613819"/>
            <a:ext cx="5572125" cy="2543175"/>
          </a:xfrm>
          <a:prstGeom prst="rect">
            <a:avLst/>
          </a:prstGeom>
        </p:spPr>
      </p:pic>
      <p:sp>
        <p:nvSpPr>
          <p:cNvPr id="4" name="Date Placeholder 3">
            <a:extLst>
              <a:ext uri="{FF2B5EF4-FFF2-40B4-BE49-F238E27FC236}">
                <a16:creationId xmlns:a16="http://schemas.microsoft.com/office/drawing/2014/main" id="{7176A60C-DED8-48CA-B487-160F4CDCFA92}"/>
              </a:ext>
            </a:extLst>
          </p:cNvPr>
          <p:cNvSpPr>
            <a:spLocks noGrp="1"/>
          </p:cNvSpPr>
          <p:nvPr>
            <p:ph type="dt" sz="half" idx="10"/>
          </p:nvPr>
        </p:nvSpPr>
        <p:spPr/>
        <p:txBody>
          <a:bodyPr/>
          <a:lstStyle/>
          <a:p>
            <a:fld id="{C06BB9D0-C7FC-4D2A-917F-BCBE6AB32CF0}" type="datetime1">
              <a:rPr lang="en-US" altLang="en-US" smtClean="0">
                <a:solidFill>
                  <a:srgbClr val="000000"/>
                </a:solidFill>
              </a:rPr>
              <a:t>8/19/2019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84F030B9-6411-4BAD-98A4-1651E336712F}"/>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30</a:t>
            </a:fld>
            <a:endParaRPr lang="en-US" altLang="en-US">
              <a:solidFill>
                <a:srgbClr val="000000"/>
              </a:solidFill>
            </a:endParaRPr>
          </a:p>
        </p:txBody>
      </p:sp>
    </p:spTree>
    <p:extLst>
      <p:ext uri="{BB962C8B-B14F-4D97-AF65-F5344CB8AC3E}">
        <p14:creationId xmlns:p14="http://schemas.microsoft.com/office/powerpoint/2010/main" val="3713875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31</a:t>
            </a:fld>
            <a:endParaRPr lang="en-US" altLang="en-US">
              <a:solidFill>
                <a:srgbClr val="000000"/>
              </a:solidFill>
            </a:endParaRPr>
          </a:p>
        </p:txBody>
      </p:sp>
      <p:sp>
        <p:nvSpPr>
          <p:cNvPr id="310274" name="Rectangle 2"/>
          <p:cNvSpPr>
            <a:spLocks noGrp="1" noChangeArrowheads="1"/>
          </p:cNvSpPr>
          <p:nvPr>
            <p:ph type="title"/>
          </p:nvPr>
        </p:nvSpPr>
        <p:spPr/>
        <p:txBody>
          <a:bodyPr/>
          <a:lstStyle/>
          <a:p>
            <a:pPr>
              <a:tabLst>
                <a:tab pos="3252788" algn="l"/>
              </a:tabLst>
            </a:pPr>
            <a:r>
              <a:rPr lang="en-US" altLang="en-US" sz="2600" b="1" i="1" dirty="0"/>
              <a:t>	DATA STRUCTURES	</a:t>
            </a:r>
          </a:p>
        </p:txBody>
      </p:sp>
      <p:sp>
        <p:nvSpPr>
          <p:cNvPr id="3" name="TextBox 2"/>
          <p:cNvSpPr txBox="1"/>
          <p:nvPr/>
        </p:nvSpPr>
        <p:spPr>
          <a:xfrm>
            <a:off x="609600" y="1600200"/>
            <a:ext cx="8001000" cy="369332"/>
          </a:xfrm>
          <a:prstGeom prst="rect">
            <a:avLst/>
          </a:prstGeom>
          <a:noFill/>
        </p:spPr>
        <p:txBody>
          <a:bodyPr wrap="square" rtlCol="0">
            <a:spAutoFit/>
          </a:bodyPr>
          <a:lstStyle/>
          <a:p>
            <a:endParaRPr lang="en-US"/>
          </a:p>
        </p:txBody>
      </p:sp>
      <p:sp>
        <p:nvSpPr>
          <p:cNvPr id="2" name="TextBox 1"/>
          <p:cNvSpPr txBox="1"/>
          <p:nvPr/>
        </p:nvSpPr>
        <p:spPr>
          <a:xfrm>
            <a:off x="914400" y="1462028"/>
            <a:ext cx="7620000" cy="4939814"/>
          </a:xfrm>
          <a:prstGeom prst="rect">
            <a:avLst/>
          </a:prstGeom>
          <a:noFill/>
        </p:spPr>
        <p:txBody>
          <a:bodyPr wrap="square" rtlCol="0">
            <a:spAutoFit/>
          </a:bodyPr>
          <a:lstStyle/>
          <a:p>
            <a:pPr>
              <a:tabLst>
                <a:tab pos="1200150" algn="l"/>
              </a:tabLst>
            </a:pPr>
            <a:r>
              <a:rPr lang="en-US" sz="2250" i="1" dirty="0">
                <a:solidFill>
                  <a:schemeClr val="tx2"/>
                </a:solidFill>
                <a:latin typeface="Candara" panose="020E0502030303020204" pitchFamily="34" charset="0"/>
              </a:rPr>
              <a:t>Data Structures - LISTS</a:t>
            </a:r>
          </a:p>
          <a:p>
            <a:pPr marL="803275" indent="-803275">
              <a:tabLst>
                <a:tab pos="461963" algn="l"/>
                <a:tab pos="1200150" algn="l"/>
              </a:tabLst>
            </a:pPr>
            <a:r>
              <a:rPr lang="en-US" sz="2250" i="1" dirty="0">
                <a:solidFill>
                  <a:schemeClr val="tx2"/>
                </a:solidFill>
                <a:latin typeface="Candara" panose="020E0502030303020204" pitchFamily="34" charset="0"/>
              </a:rPr>
              <a:t>  	(1) The most important concept related to lists is that of position.</a:t>
            </a:r>
          </a:p>
          <a:p>
            <a:pPr marL="803275" indent="-803275">
              <a:tabLst>
                <a:tab pos="461963" algn="l"/>
                <a:tab pos="1200150" algn="l"/>
              </a:tabLst>
            </a:pPr>
            <a:r>
              <a:rPr lang="en-US" sz="2250" i="1" dirty="0">
                <a:solidFill>
                  <a:schemeClr val="tx2"/>
                </a:solidFill>
                <a:latin typeface="Candara" panose="020E0502030303020204" pitchFamily="34" charset="0"/>
              </a:rPr>
              <a:t>	(2) We perceive that there is a first element in the list, a second element, and so on.</a:t>
            </a:r>
          </a:p>
          <a:p>
            <a:pPr marL="803275" indent="-803275">
              <a:tabLst>
                <a:tab pos="461963" algn="l"/>
                <a:tab pos="1200150" algn="l"/>
              </a:tabLst>
            </a:pPr>
            <a:r>
              <a:rPr lang="en-US" sz="2250" i="1" dirty="0">
                <a:solidFill>
                  <a:schemeClr val="tx2"/>
                </a:solidFill>
                <a:latin typeface="Candara" panose="020E0502030303020204" pitchFamily="34" charset="0"/>
              </a:rPr>
              <a:t>	(3) View a list as embodying the mathematical concepts of a sequence.</a:t>
            </a:r>
          </a:p>
          <a:p>
            <a:pPr marL="803275" indent="-803275">
              <a:tabLst>
                <a:tab pos="461963" algn="l"/>
                <a:tab pos="1200150" algn="l"/>
              </a:tabLst>
            </a:pPr>
            <a:r>
              <a:rPr lang="en-US" sz="2250" i="1" dirty="0">
                <a:solidFill>
                  <a:schemeClr val="tx2"/>
                </a:solidFill>
                <a:latin typeface="Candara" panose="020E0502030303020204" pitchFamily="34" charset="0"/>
              </a:rPr>
              <a:t>	(4) </a:t>
            </a:r>
            <a:r>
              <a:rPr lang="en-US" sz="2250" i="1" dirty="0">
                <a:solidFill>
                  <a:srgbClr val="C00000"/>
                </a:solidFill>
                <a:latin typeface="Candara" panose="020E0502030303020204" pitchFamily="34" charset="0"/>
              </a:rPr>
              <a:t>List</a:t>
            </a:r>
            <a:r>
              <a:rPr lang="en-US" sz="2250" i="1" dirty="0">
                <a:solidFill>
                  <a:schemeClr val="tx2"/>
                </a:solidFill>
                <a:latin typeface="Candara" panose="020E0502030303020204" pitchFamily="34" charset="0"/>
              </a:rPr>
              <a:t> is a finite, ordered sequence of data items known as </a:t>
            </a:r>
            <a:r>
              <a:rPr lang="en-US" sz="2250" i="1" dirty="0">
                <a:solidFill>
                  <a:srgbClr val="C00000"/>
                </a:solidFill>
                <a:latin typeface="Candara" panose="020E0502030303020204" pitchFamily="34" charset="0"/>
              </a:rPr>
              <a:t>elements</a:t>
            </a:r>
            <a:r>
              <a:rPr lang="en-US" sz="2250" i="1" dirty="0">
                <a:solidFill>
                  <a:schemeClr val="tx2"/>
                </a:solidFill>
                <a:latin typeface="Candara" panose="020E0502030303020204" pitchFamily="34" charset="0"/>
              </a:rPr>
              <a:t>.</a:t>
            </a:r>
          </a:p>
          <a:p>
            <a:pPr marL="803275" indent="-803275">
              <a:tabLst>
                <a:tab pos="461963" algn="l"/>
                <a:tab pos="1200150" algn="l"/>
              </a:tabLst>
            </a:pPr>
            <a:r>
              <a:rPr lang="en-US" sz="2250" i="1" dirty="0">
                <a:solidFill>
                  <a:schemeClr val="tx2"/>
                </a:solidFill>
                <a:latin typeface="Candara" panose="020E0502030303020204" pitchFamily="34" charset="0"/>
              </a:rPr>
              <a:t>	(5) “Ordered” in this definition means that each element has a position in the list. (Do not mix it up with “sorted by value”.)</a:t>
            </a:r>
          </a:p>
          <a:p>
            <a:pPr marL="803275" indent="-803275">
              <a:tabLst>
                <a:tab pos="461963" algn="l"/>
                <a:tab pos="1200150" algn="l"/>
              </a:tabLst>
            </a:pPr>
            <a:r>
              <a:rPr lang="en-US" sz="2250" i="1" dirty="0">
                <a:solidFill>
                  <a:schemeClr val="tx2"/>
                </a:solidFill>
                <a:latin typeface="Candara" panose="020E0502030303020204" pitchFamily="34" charset="0"/>
              </a:rPr>
              <a:t>	(6) In simple list implementations all elements of the list have the same data type.</a:t>
            </a:r>
          </a:p>
        </p:txBody>
      </p:sp>
      <p:sp>
        <p:nvSpPr>
          <p:cNvPr id="4" name="Date Placeholder 3">
            <a:extLst>
              <a:ext uri="{FF2B5EF4-FFF2-40B4-BE49-F238E27FC236}">
                <a16:creationId xmlns:a16="http://schemas.microsoft.com/office/drawing/2014/main" id="{FF3D996C-F7C3-4EC8-8E99-049C3D283F3A}"/>
              </a:ext>
            </a:extLst>
          </p:cNvPr>
          <p:cNvSpPr>
            <a:spLocks noGrp="1"/>
          </p:cNvSpPr>
          <p:nvPr>
            <p:ph type="dt" sz="half" idx="10"/>
          </p:nvPr>
        </p:nvSpPr>
        <p:spPr/>
        <p:txBody>
          <a:bodyPr/>
          <a:lstStyle/>
          <a:p>
            <a:fld id="{4DB91E63-4D18-4E99-B160-059A3564F91F}" type="datetime1">
              <a:rPr lang="en-US" altLang="en-US" smtClean="0">
                <a:solidFill>
                  <a:srgbClr val="000000"/>
                </a:solidFill>
              </a:rPr>
              <a:t>8/19/2019</a:t>
            </a:fld>
            <a:endParaRPr lang="en-US" altLang="en-US" dirty="0">
              <a:solidFill>
                <a:srgbClr val="000000"/>
              </a:solidFill>
            </a:endParaRPr>
          </a:p>
        </p:txBody>
      </p:sp>
    </p:spTree>
    <p:extLst>
      <p:ext uri="{BB962C8B-B14F-4D97-AF65-F5344CB8AC3E}">
        <p14:creationId xmlns:p14="http://schemas.microsoft.com/office/powerpoint/2010/main" val="100299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32</a:t>
            </a:fld>
            <a:endParaRPr lang="en-US" altLang="en-US">
              <a:solidFill>
                <a:srgbClr val="000000"/>
              </a:solidFill>
            </a:endParaRPr>
          </a:p>
        </p:txBody>
      </p:sp>
      <p:sp>
        <p:nvSpPr>
          <p:cNvPr id="310274" name="Rectangle 2"/>
          <p:cNvSpPr>
            <a:spLocks noGrp="1" noChangeArrowheads="1"/>
          </p:cNvSpPr>
          <p:nvPr>
            <p:ph type="title"/>
          </p:nvPr>
        </p:nvSpPr>
        <p:spPr/>
        <p:txBody>
          <a:bodyPr/>
          <a:lstStyle/>
          <a:p>
            <a:pPr>
              <a:tabLst>
                <a:tab pos="3252788" algn="l"/>
              </a:tabLst>
            </a:pPr>
            <a:r>
              <a:rPr lang="en-US" altLang="en-US" sz="2600" b="1" i="1" dirty="0"/>
              <a:t>	DATA STRUCTURES	</a:t>
            </a:r>
          </a:p>
        </p:txBody>
      </p:sp>
      <p:sp>
        <p:nvSpPr>
          <p:cNvPr id="3" name="TextBox 2"/>
          <p:cNvSpPr txBox="1"/>
          <p:nvPr/>
        </p:nvSpPr>
        <p:spPr>
          <a:xfrm>
            <a:off x="609600" y="1600200"/>
            <a:ext cx="8001000" cy="369332"/>
          </a:xfrm>
          <a:prstGeom prst="rect">
            <a:avLst/>
          </a:prstGeom>
          <a:noFill/>
        </p:spPr>
        <p:txBody>
          <a:bodyPr wrap="square" rtlCol="0">
            <a:spAutoFit/>
          </a:bodyPr>
          <a:lstStyle/>
          <a:p>
            <a:endParaRPr lang="en-US"/>
          </a:p>
        </p:txBody>
      </p:sp>
      <p:sp>
        <p:nvSpPr>
          <p:cNvPr id="2" name="TextBox 1"/>
          <p:cNvSpPr txBox="1"/>
          <p:nvPr/>
        </p:nvSpPr>
        <p:spPr>
          <a:xfrm>
            <a:off x="899160" y="1505664"/>
            <a:ext cx="7620000" cy="5047536"/>
          </a:xfrm>
          <a:prstGeom prst="rect">
            <a:avLst/>
          </a:prstGeom>
          <a:noFill/>
        </p:spPr>
        <p:txBody>
          <a:bodyPr wrap="square" rtlCol="0">
            <a:spAutoFit/>
          </a:bodyPr>
          <a:lstStyle/>
          <a:p>
            <a:pPr>
              <a:tabLst>
                <a:tab pos="1200150" algn="l"/>
              </a:tabLst>
            </a:pPr>
            <a:r>
              <a:rPr lang="en-US" sz="2300" i="1" dirty="0">
                <a:solidFill>
                  <a:schemeClr val="tx2"/>
                </a:solidFill>
                <a:latin typeface="Candara" panose="020E0502030303020204" pitchFamily="34" charset="0"/>
              </a:rPr>
              <a:t>Data Structures - LISTS</a:t>
            </a:r>
          </a:p>
          <a:p>
            <a:pPr marL="803275" indent="-803275">
              <a:tabLst>
                <a:tab pos="461963" algn="l"/>
                <a:tab pos="1200150" algn="l"/>
              </a:tabLst>
            </a:pPr>
            <a:r>
              <a:rPr lang="en-US" sz="2300" i="1" dirty="0">
                <a:solidFill>
                  <a:schemeClr val="tx2"/>
                </a:solidFill>
                <a:latin typeface="Candara" panose="020E0502030303020204" pitchFamily="34" charset="0"/>
              </a:rPr>
              <a:t>  	(7) list is said to be empty when it contains no elements. </a:t>
            </a:r>
          </a:p>
          <a:p>
            <a:pPr marL="803275" indent="-803275">
              <a:tabLst>
                <a:tab pos="461963" algn="l"/>
                <a:tab pos="1200150" algn="l"/>
              </a:tabLst>
            </a:pPr>
            <a:r>
              <a:rPr lang="en-US" sz="2300" i="1" dirty="0">
                <a:solidFill>
                  <a:schemeClr val="tx2"/>
                </a:solidFill>
                <a:latin typeface="Candara" panose="020E0502030303020204" pitchFamily="34" charset="0"/>
              </a:rPr>
              <a:t>	(8) The number of elements stored is called the length of the list. </a:t>
            </a:r>
          </a:p>
          <a:p>
            <a:pPr marL="803275" indent="-803275">
              <a:tabLst>
                <a:tab pos="461963" algn="l"/>
                <a:tab pos="1200150" algn="l"/>
              </a:tabLst>
            </a:pPr>
            <a:r>
              <a:rPr lang="en-US" sz="2300" i="1" dirty="0">
                <a:solidFill>
                  <a:schemeClr val="tx2"/>
                </a:solidFill>
                <a:latin typeface="Candara" panose="020E0502030303020204" pitchFamily="34" charset="0"/>
              </a:rPr>
              <a:t>	(9) The beginning of the list is called the </a:t>
            </a:r>
            <a:r>
              <a:rPr lang="en-US" sz="2300" i="1" dirty="0">
                <a:solidFill>
                  <a:srgbClr val="C00000"/>
                </a:solidFill>
                <a:latin typeface="Candara" panose="020E0502030303020204" pitchFamily="34" charset="0"/>
              </a:rPr>
              <a:t>head</a:t>
            </a:r>
            <a:r>
              <a:rPr lang="en-US" sz="2300" i="1" dirty="0">
                <a:solidFill>
                  <a:schemeClr val="tx2"/>
                </a:solidFill>
                <a:latin typeface="Candara" panose="020E0502030303020204" pitchFamily="34" charset="0"/>
              </a:rPr>
              <a:t>, the end of the list is called the </a:t>
            </a:r>
            <a:r>
              <a:rPr lang="en-US" sz="2300" i="1" dirty="0">
                <a:solidFill>
                  <a:srgbClr val="C00000"/>
                </a:solidFill>
                <a:latin typeface="Candara" panose="020E0502030303020204" pitchFamily="34" charset="0"/>
              </a:rPr>
              <a:t>tail</a:t>
            </a:r>
            <a:r>
              <a:rPr lang="en-US" sz="2300" i="1" dirty="0">
                <a:solidFill>
                  <a:schemeClr val="tx2"/>
                </a:solidFill>
                <a:latin typeface="Candara" panose="020E0502030303020204" pitchFamily="34" charset="0"/>
              </a:rPr>
              <a:t>.	</a:t>
            </a:r>
          </a:p>
          <a:p>
            <a:pPr marL="803275" indent="-803275">
              <a:tabLst>
                <a:tab pos="346075" algn="l"/>
                <a:tab pos="1200150" algn="l"/>
              </a:tabLst>
            </a:pPr>
            <a:r>
              <a:rPr lang="en-US" sz="2300" i="1" dirty="0">
                <a:solidFill>
                  <a:schemeClr val="tx2"/>
                </a:solidFill>
                <a:latin typeface="Candara" panose="020E0502030303020204" pitchFamily="34" charset="0"/>
              </a:rPr>
              <a:t>	(10) Sorted lists have their elements positioned in ascending order of value, while unsorted lists have no particular relationship between element values and positions.</a:t>
            </a:r>
          </a:p>
          <a:p>
            <a:pPr marL="803275" indent="-803275">
              <a:tabLst>
                <a:tab pos="346075" algn="l"/>
                <a:tab pos="1200150" algn="l"/>
              </a:tabLst>
            </a:pPr>
            <a:r>
              <a:rPr lang="en-US" sz="2300" i="1" dirty="0">
                <a:solidFill>
                  <a:schemeClr val="tx2"/>
                </a:solidFill>
                <a:latin typeface="Candara" panose="020E0502030303020204" pitchFamily="34" charset="0"/>
              </a:rPr>
              <a:t>	(11) Two standard approaches to implementing lists, the array-based list, and the linked list.</a:t>
            </a:r>
          </a:p>
          <a:p>
            <a:pPr marL="803275" indent="-803275">
              <a:tabLst>
                <a:tab pos="346075" algn="l"/>
                <a:tab pos="1200150" algn="l"/>
              </a:tabLst>
            </a:pPr>
            <a:r>
              <a:rPr lang="en-US" sz="2300" i="1" dirty="0">
                <a:solidFill>
                  <a:schemeClr val="tx2"/>
                </a:solidFill>
                <a:latin typeface="Candara" panose="020E0502030303020204" pitchFamily="34" charset="0"/>
              </a:rPr>
              <a:t>	(12) The linked list uses </a:t>
            </a:r>
            <a:r>
              <a:rPr lang="en-US" sz="2300" i="1" dirty="0">
                <a:solidFill>
                  <a:srgbClr val="C00000"/>
                </a:solidFill>
                <a:latin typeface="Candara" panose="020E0502030303020204" pitchFamily="34" charset="0"/>
              </a:rPr>
              <a:t>dynamic memory allocation, </a:t>
            </a:r>
            <a:r>
              <a:rPr lang="en-US" sz="2300" i="1" dirty="0">
                <a:solidFill>
                  <a:schemeClr val="tx2"/>
                </a:solidFill>
                <a:latin typeface="Candara" panose="020E0502030303020204" pitchFamily="34" charset="0"/>
              </a:rPr>
              <a:t>that is, it allocates memory for new list elements as needed.</a:t>
            </a:r>
          </a:p>
        </p:txBody>
      </p:sp>
      <p:sp>
        <p:nvSpPr>
          <p:cNvPr id="4" name="Date Placeholder 3">
            <a:extLst>
              <a:ext uri="{FF2B5EF4-FFF2-40B4-BE49-F238E27FC236}">
                <a16:creationId xmlns:a16="http://schemas.microsoft.com/office/drawing/2014/main" id="{FF3D996C-F7C3-4EC8-8E99-049C3D283F3A}"/>
              </a:ext>
            </a:extLst>
          </p:cNvPr>
          <p:cNvSpPr>
            <a:spLocks noGrp="1"/>
          </p:cNvSpPr>
          <p:nvPr>
            <p:ph type="dt" sz="half" idx="10"/>
          </p:nvPr>
        </p:nvSpPr>
        <p:spPr>
          <a:xfrm>
            <a:off x="0" y="6324600"/>
            <a:ext cx="1905000" cy="457200"/>
          </a:xfrm>
        </p:spPr>
        <p:txBody>
          <a:bodyPr/>
          <a:lstStyle/>
          <a:p>
            <a:fld id="{4DB91E63-4D18-4E99-B160-059A3564F91F}" type="datetime1">
              <a:rPr lang="en-US" altLang="en-US" smtClean="0">
                <a:solidFill>
                  <a:srgbClr val="000000"/>
                </a:solidFill>
              </a:rPr>
              <a:t>8/19/2019</a:t>
            </a:fld>
            <a:endParaRPr lang="en-US" altLang="en-US" dirty="0">
              <a:solidFill>
                <a:srgbClr val="000000"/>
              </a:solidFill>
            </a:endParaRPr>
          </a:p>
        </p:txBody>
      </p:sp>
    </p:spTree>
    <p:extLst>
      <p:ext uri="{BB962C8B-B14F-4D97-AF65-F5344CB8AC3E}">
        <p14:creationId xmlns:p14="http://schemas.microsoft.com/office/powerpoint/2010/main" val="291557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33</a:t>
            </a:fld>
            <a:endParaRPr lang="en-US" altLang="en-US">
              <a:solidFill>
                <a:srgbClr val="0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6200"/>
            <a:ext cx="7791450"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85800" y="1600200"/>
            <a:ext cx="8001000" cy="4893647"/>
          </a:xfrm>
          <a:prstGeom prst="rect">
            <a:avLst/>
          </a:prstGeom>
          <a:noFill/>
        </p:spPr>
        <p:txBody>
          <a:bodyPr wrap="square" rtlCol="0">
            <a:spAutoFit/>
          </a:bodyPr>
          <a:lstStyle/>
          <a:p>
            <a:r>
              <a:rPr lang="en-US" sz="2400" i="1" dirty="0">
                <a:solidFill>
                  <a:schemeClr val="tx2"/>
                </a:solidFill>
                <a:latin typeface="Gill Sans MT" panose="020B0502020104020203" pitchFamily="34" charset="0"/>
              </a:rPr>
              <a:t>Lists Implementation:</a:t>
            </a:r>
          </a:p>
          <a:p>
            <a:endParaRPr lang="en-US" sz="2400" i="1" dirty="0">
              <a:solidFill>
                <a:schemeClr val="tx2"/>
              </a:solidFill>
              <a:latin typeface="Gill Sans MT" panose="020B0502020104020203" pitchFamily="34" charset="0"/>
            </a:endParaRPr>
          </a:p>
          <a:p>
            <a:r>
              <a:rPr lang="en-US" sz="2400" i="1" dirty="0">
                <a:solidFill>
                  <a:schemeClr val="tx2"/>
                </a:solidFill>
                <a:latin typeface="Gill Sans MT" panose="020B0502020104020203" pitchFamily="34" charset="0"/>
              </a:rPr>
              <a:t>Array:  </a:t>
            </a:r>
          </a:p>
          <a:p>
            <a:pPr>
              <a:tabLst>
                <a:tab pos="457200" algn="l"/>
              </a:tabLst>
            </a:pPr>
            <a:r>
              <a:rPr lang="en-US" sz="2400" i="1" dirty="0">
                <a:solidFill>
                  <a:schemeClr val="tx2"/>
                </a:solidFill>
                <a:latin typeface="Gill Sans MT" panose="020B0502020104020203" pitchFamily="34" charset="0"/>
              </a:rPr>
              <a:t>	- Allows both direct and sequential access.</a:t>
            </a:r>
          </a:p>
          <a:p>
            <a:pPr marL="579438" indent="-579438">
              <a:tabLst>
                <a:tab pos="457200" algn="l"/>
              </a:tabLst>
            </a:pPr>
            <a:r>
              <a:rPr lang="en-US" sz="2400" i="1" dirty="0">
                <a:solidFill>
                  <a:schemeClr val="tx2"/>
                </a:solidFill>
                <a:latin typeface="Gill Sans MT" panose="020B0502020104020203" pitchFamily="34" charset="0"/>
              </a:rPr>
              <a:t>	- Is a consecutive segment of memory that occupies n*size(type) bytes, where n is the length of the array and size(type) is the size in memory required to store the data type you are going to use in the array. </a:t>
            </a:r>
          </a:p>
          <a:p>
            <a:pPr marL="579438" indent="-579438">
              <a:tabLst>
                <a:tab pos="457200" algn="l"/>
              </a:tabLst>
            </a:pPr>
            <a:r>
              <a:rPr lang="en-US" sz="2400" i="1" dirty="0">
                <a:solidFill>
                  <a:schemeClr val="tx2"/>
                </a:solidFill>
                <a:latin typeface="Gill Sans MT" panose="020B0502020104020203" pitchFamily="34" charset="0"/>
              </a:rPr>
              <a:t>	- Example: if you want to create an array of 100 </a:t>
            </a:r>
            <a:r>
              <a:rPr lang="en-US" sz="2400" i="1" dirty="0" err="1">
                <a:solidFill>
                  <a:schemeClr val="tx2"/>
                </a:solidFill>
                <a:latin typeface="Gill Sans MT" panose="020B0502020104020203" pitchFamily="34" charset="0"/>
              </a:rPr>
              <a:t>ints</a:t>
            </a:r>
            <a:r>
              <a:rPr lang="en-US" sz="2400" i="1" dirty="0">
                <a:solidFill>
                  <a:schemeClr val="tx2"/>
                </a:solidFill>
                <a:latin typeface="Gill Sans MT" panose="020B0502020104020203" pitchFamily="34" charset="0"/>
              </a:rPr>
              <a:t>, and each int occupies 4 bytes, you will need to have an unused memory segment of at least 400 bytes (100*4).  They are actually chunks of memory.</a:t>
            </a:r>
          </a:p>
          <a:p>
            <a:endParaRPr lang="en-US" sz="2400" i="1" dirty="0">
              <a:solidFill>
                <a:schemeClr val="tx2"/>
              </a:solidFill>
              <a:latin typeface="Gill Sans MT" panose="020B0502020104020203" pitchFamily="34" charset="0"/>
            </a:endParaRPr>
          </a:p>
        </p:txBody>
      </p:sp>
      <p:sp>
        <p:nvSpPr>
          <p:cNvPr id="3" name="Date Placeholder 2">
            <a:extLst>
              <a:ext uri="{FF2B5EF4-FFF2-40B4-BE49-F238E27FC236}">
                <a16:creationId xmlns:a16="http://schemas.microsoft.com/office/drawing/2014/main" id="{9166CA7C-D9EA-45A7-B58D-000E184C07B4}"/>
              </a:ext>
            </a:extLst>
          </p:cNvPr>
          <p:cNvSpPr>
            <a:spLocks noGrp="1"/>
          </p:cNvSpPr>
          <p:nvPr>
            <p:ph type="dt" sz="half" idx="10"/>
          </p:nvPr>
        </p:nvSpPr>
        <p:spPr/>
        <p:txBody>
          <a:bodyPr/>
          <a:lstStyle/>
          <a:p>
            <a:fld id="{6474230E-58F8-45C0-9713-A2C1AD240659}" type="datetime1">
              <a:rPr lang="en-US" altLang="en-US" smtClean="0">
                <a:solidFill>
                  <a:srgbClr val="000000"/>
                </a:solidFill>
              </a:rPr>
              <a:t>8/19/2019</a:t>
            </a:fld>
            <a:endParaRPr lang="en-US" altLang="en-US">
              <a:solidFill>
                <a:srgbClr val="000000"/>
              </a:solidFill>
            </a:endParaRPr>
          </a:p>
        </p:txBody>
      </p:sp>
    </p:spTree>
    <p:extLst>
      <p:ext uri="{BB962C8B-B14F-4D97-AF65-F5344CB8AC3E}">
        <p14:creationId xmlns:p14="http://schemas.microsoft.com/office/powerpoint/2010/main" val="2311439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34</a:t>
            </a:fld>
            <a:endParaRPr lang="en-US" altLang="en-US">
              <a:solidFill>
                <a:srgbClr val="0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6200"/>
            <a:ext cx="7791450"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85800" y="1600200"/>
            <a:ext cx="7772400" cy="4154984"/>
          </a:xfrm>
          <a:prstGeom prst="rect">
            <a:avLst/>
          </a:prstGeom>
          <a:noFill/>
        </p:spPr>
        <p:txBody>
          <a:bodyPr wrap="square" rtlCol="0">
            <a:spAutoFit/>
          </a:bodyPr>
          <a:lstStyle/>
          <a:p>
            <a:r>
              <a:rPr lang="en-US" sz="2400" i="1" dirty="0">
                <a:solidFill>
                  <a:schemeClr val="tx2"/>
                </a:solidFill>
                <a:latin typeface="Gill Sans MT" panose="020B0502020104020203" pitchFamily="34" charset="0"/>
              </a:rPr>
              <a:t>Lists Implementation:</a:t>
            </a:r>
          </a:p>
          <a:p>
            <a:r>
              <a:rPr lang="en-US" sz="2400" i="1" dirty="0">
                <a:solidFill>
                  <a:schemeClr val="tx2"/>
                </a:solidFill>
                <a:latin typeface="Gill Sans MT" panose="020B0502020104020203" pitchFamily="34" charset="0"/>
              </a:rPr>
              <a:t>		</a:t>
            </a:r>
          </a:p>
          <a:p>
            <a:r>
              <a:rPr lang="en-US" sz="2400" i="1" dirty="0">
                <a:solidFill>
                  <a:schemeClr val="tx2"/>
                </a:solidFill>
                <a:latin typeface="Gill Sans MT" panose="020B0502020104020203" pitchFamily="34" charset="0"/>
              </a:rPr>
              <a:t>Linked Lists </a:t>
            </a:r>
          </a:p>
          <a:p>
            <a:r>
              <a:rPr lang="en-US" sz="2400" i="1" dirty="0">
                <a:solidFill>
                  <a:schemeClr val="tx2"/>
                </a:solidFill>
                <a:latin typeface="Gill Sans MT" panose="020B0502020104020203" pitchFamily="34" charset="0"/>
              </a:rPr>
              <a:t>	</a:t>
            </a:r>
          </a:p>
          <a:p>
            <a:endParaRPr lang="en-US" sz="2400" i="1" dirty="0">
              <a:solidFill>
                <a:schemeClr val="tx2"/>
              </a:solidFill>
              <a:latin typeface="Gill Sans MT" panose="020B0502020104020203" pitchFamily="34" charset="0"/>
            </a:endParaRPr>
          </a:p>
          <a:p>
            <a:r>
              <a:rPr lang="en-US" sz="2400" i="1" dirty="0">
                <a:solidFill>
                  <a:schemeClr val="tx2"/>
                </a:solidFill>
                <a:latin typeface="Gill Sans MT" panose="020B0502020104020203" pitchFamily="34" charset="0"/>
              </a:rPr>
              <a:t>Types of linked lists: singly linked,  doubly linked, circular</a:t>
            </a:r>
          </a:p>
          <a:p>
            <a:endParaRPr lang="en-US" sz="2400" i="1" dirty="0">
              <a:solidFill>
                <a:schemeClr val="tx2"/>
              </a:solidFill>
              <a:latin typeface="Gill Sans MT" panose="020B0502020104020203" pitchFamily="34" charset="0"/>
            </a:endParaRPr>
          </a:p>
          <a:p>
            <a:r>
              <a:rPr lang="en-US" sz="2400" i="1" dirty="0">
                <a:solidFill>
                  <a:schemeClr val="tx2"/>
                </a:solidFill>
                <a:latin typeface="Gill Sans MT" panose="020B0502020104020203" pitchFamily="34" charset="0"/>
              </a:rPr>
              <a:t>Special type of lists -  Stacks, Queues</a:t>
            </a:r>
          </a:p>
          <a:p>
            <a:endParaRPr lang="en-US" sz="2400" i="1" dirty="0">
              <a:solidFill>
                <a:schemeClr val="tx2"/>
              </a:solidFill>
              <a:latin typeface="Gill Sans MT" panose="020B0502020104020203" pitchFamily="34" charset="0"/>
            </a:endParaRPr>
          </a:p>
          <a:p>
            <a:r>
              <a:rPr lang="en-US" sz="2400" i="1" dirty="0">
                <a:solidFill>
                  <a:schemeClr val="tx2"/>
                </a:solidFill>
                <a:latin typeface="Gill Sans MT" panose="020B0502020104020203" pitchFamily="34" charset="0"/>
              </a:rPr>
              <a:t>Examples of Stacks, Queues:</a:t>
            </a:r>
          </a:p>
          <a:p>
            <a:endParaRPr lang="en-US" sz="2400" i="1" dirty="0">
              <a:solidFill>
                <a:schemeClr val="tx2"/>
              </a:solidFill>
              <a:latin typeface="Gill Sans MT" panose="020B0502020104020203" pitchFamily="34" charset="0"/>
            </a:endParaRPr>
          </a:p>
        </p:txBody>
      </p:sp>
      <p:pic>
        <p:nvPicPr>
          <p:cNvPr id="9" name="Picture 8" descr="bookStack.png"/>
          <p:cNvPicPr>
            <a:picLocks noChangeAspect="1"/>
          </p:cNvPicPr>
          <p:nvPr/>
        </p:nvPicPr>
        <p:blipFill>
          <a:blip r:embed="rId3" cstate="print"/>
          <a:stretch>
            <a:fillRect/>
          </a:stretch>
        </p:blipFill>
        <p:spPr>
          <a:xfrm>
            <a:off x="6807005" y="3883205"/>
            <a:ext cx="1304094" cy="1524000"/>
          </a:xfrm>
          <a:prstGeom prst="rect">
            <a:avLst/>
          </a:prstGeom>
        </p:spPr>
      </p:pic>
      <p:sp>
        <p:nvSpPr>
          <p:cNvPr id="3" name="Date Placeholder 2">
            <a:extLst>
              <a:ext uri="{FF2B5EF4-FFF2-40B4-BE49-F238E27FC236}">
                <a16:creationId xmlns:a16="http://schemas.microsoft.com/office/drawing/2014/main" id="{9166CA7C-D9EA-45A7-B58D-000E184C07B4}"/>
              </a:ext>
            </a:extLst>
          </p:cNvPr>
          <p:cNvSpPr>
            <a:spLocks noGrp="1"/>
          </p:cNvSpPr>
          <p:nvPr>
            <p:ph type="dt" sz="half" idx="10"/>
          </p:nvPr>
        </p:nvSpPr>
        <p:spPr/>
        <p:txBody>
          <a:bodyPr/>
          <a:lstStyle/>
          <a:p>
            <a:fld id="{6474230E-58F8-45C0-9713-A2C1AD240659}" type="datetime1">
              <a:rPr lang="en-US" altLang="en-US" smtClean="0">
                <a:solidFill>
                  <a:srgbClr val="000000"/>
                </a:solidFill>
              </a:rPr>
              <a:t>8/19/2019</a:t>
            </a:fld>
            <a:endParaRPr lang="en-US" altLang="en-US">
              <a:solidFill>
                <a:srgbClr val="000000"/>
              </a:solidFill>
            </a:endParaRPr>
          </a:p>
        </p:txBody>
      </p:sp>
      <p:pic>
        <p:nvPicPr>
          <p:cNvPr id="4" name="Picture 3">
            <a:extLst>
              <a:ext uri="{FF2B5EF4-FFF2-40B4-BE49-F238E27FC236}">
                <a16:creationId xmlns:a16="http://schemas.microsoft.com/office/drawing/2014/main" id="{C42F88CD-697A-4A53-802A-AF0192ABC9B7}"/>
              </a:ext>
            </a:extLst>
          </p:cNvPr>
          <p:cNvPicPr>
            <a:picLocks noChangeAspect="1"/>
          </p:cNvPicPr>
          <p:nvPr/>
        </p:nvPicPr>
        <p:blipFill>
          <a:blip r:embed="rId4"/>
          <a:stretch>
            <a:fillRect/>
          </a:stretch>
        </p:blipFill>
        <p:spPr>
          <a:xfrm>
            <a:off x="2836455" y="1913463"/>
            <a:ext cx="5676402" cy="1209725"/>
          </a:xfrm>
          <a:prstGeom prst="rect">
            <a:avLst/>
          </a:prstGeom>
        </p:spPr>
      </p:pic>
    </p:spTree>
    <p:extLst>
      <p:ext uri="{BB962C8B-B14F-4D97-AF65-F5344CB8AC3E}">
        <p14:creationId xmlns:p14="http://schemas.microsoft.com/office/powerpoint/2010/main" val="3705161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i="1" dirty="0"/>
              <a:t>					Stack as LIFO</a:t>
            </a:r>
          </a:p>
        </p:txBody>
      </p:sp>
      <p:sp>
        <p:nvSpPr>
          <p:cNvPr id="4" name="Rectangle 3"/>
          <p:cNvSpPr txBox="1">
            <a:spLocks noChangeArrowheads="1"/>
          </p:cNvSpPr>
          <p:nvPr/>
        </p:nvSpPr>
        <p:spPr>
          <a:xfrm>
            <a:off x="381000" y="1524001"/>
            <a:ext cx="7924800" cy="609600"/>
          </a:xfrm>
          <a:prstGeom prst="rect">
            <a:avLst/>
          </a:prstGeom>
          <a:noFill/>
          <a:ln/>
        </p:spPr>
        <p:txBody>
          <a:bodyPr vert="horz" lIns="92075" tIns="46038" rIns="92075" bIns="46038">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itchFamily="2" charset="2"/>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Stacks often are drawn vertically:</a:t>
            </a:r>
          </a:p>
        </p:txBody>
      </p:sp>
      <p:grpSp>
        <p:nvGrpSpPr>
          <p:cNvPr id="5" name="Group 15"/>
          <p:cNvGrpSpPr>
            <a:grpSpLocks/>
          </p:cNvGrpSpPr>
          <p:nvPr/>
        </p:nvGrpSpPr>
        <p:grpSpPr bwMode="auto">
          <a:xfrm>
            <a:off x="2667000" y="2286000"/>
            <a:ext cx="2209800" cy="2365375"/>
            <a:chOff x="1726" y="1451"/>
            <a:chExt cx="1733" cy="1719"/>
          </a:xfrm>
        </p:grpSpPr>
        <p:grpSp>
          <p:nvGrpSpPr>
            <p:cNvPr id="6" name="Group 4"/>
            <p:cNvGrpSpPr>
              <a:grpSpLocks/>
            </p:cNvGrpSpPr>
            <p:nvPr/>
          </p:nvGrpSpPr>
          <p:grpSpPr bwMode="auto">
            <a:xfrm>
              <a:off x="2458" y="1904"/>
              <a:ext cx="387" cy="1266"/>
              <a:chOff x="2458" y="1904"/>
              <a:chExt cx="387" cy="1266"/>
            </a:xfrm>
          </p:grpSpPr>
          <p:sp>
            <p:nvSpPr>
              <p:cNvPr id="13" name="Rectangle 5"/>
              <p:cNvSpPr>
                <a:spLocks noChangeArrowheads="1"/>
              </p:cNvSpPr>
              <p:nvPr/>
            </p:nvSpPr>
            <p:spPr bwMode="auto">
              <a:xfrm>
                <a:off x="2459" y="1904"/>
                <a:ext cx="386" cy="1266"/>
              </a:xfrm>
              <a:prstGeom prst="rect">
                <a:avLst/>
              </a:prstGeom>
              <a:noFill/>
              <a:ln w="12700">
                <a:solidFill>
                  <a:schemeClr val="tx1"/>
                </a:solidFill>
                <a:miter lim="800000"/>
                <a:headEnd/>
                <a:tailEnd/>
              </a:ln>
              <a:effectLst/>
            </p:spPr>
            <p:txBody>
              <a:bodyPr wrap="none" anchor="ctr"/>
              <a:lstStyle/>
              <a:p>
                <a:endParaRPr lang="en-US"/>
              </a:p>
            </p:txBody>
          </p:sp>
          <p:sp>
            <p:nvSpPr>
              <p:cNvPr id="14" name="Rectangle 6"/>
              <p:cNvSpPr>
                <a:spLocks noChangeArrowheads="1"/>
              </p:cNvSpPr>
              <p:nvPr/>
            </p:nvSpPr>
            <p:spPr bwMode="auto">
              <a:xfrm>
                <a:off x="2458" y="2816"/>
                <a:ext cx="386" cy="172"/>
              </a:xfrm>
              <a:prstGeom prst="rect">
                <a:avLst/>
              </a:prstGeom>
              <a:noFill/>
              <a:ln w="12700">
                <a:solidFill>
                  <a:schemeClr val="tx1"/>
                </a:solidFill>
                <a:miter lim="800000"/>
                <a:headEnd/>
                <a:tailEnd/>
              </a:ln>
              <a:effectLst/>
            </p:spPr>
            <p:txBody>
              <a:bodyPr wrap="none" anchor="ctr"/>
              <a:lstStyle/>
              <a:p>
                <a:endParaRPr lang="en-US"/>
              </a:p>
            </p:txBody>
          </p:sp>
          <p:sp>
            <p:nvSpPr>
              <p:cNvPr id="15" name="Rectangle 7"/>
              <p:cNvSpPr>
                <a:spLocks noChangeArrowheads="1"/>
              </p:cNvSpPr>
              <p:nvPr/>
            </p:nvSpPr>
            <p:spPr bwMode="auto">
              <a:xfrm>
                <a:off x="2458" y="2467"/>
                <a:ext cx="386" cy="172"/>
              </a:xfrm>
              <a:prstGeom prst="rect">
                <a:avLst/>
              </a:prstGeom>
              <a:noFill/>
              <a:ln w="12700">
                <a:solidFill>
                  <a:schemeClr val="tx1"/>
                </a:solidFill>
                <a:miter lim="800000"/>
                <a:headEnd/>
                <a:tailEnd/>
              </a:ln>
              <a:effectLst/>
            </p:spPr>
            <p:txBody>
              <a:bodyPr wrap="none" anchor="ctr"/>
              <a:lstStyle/>
              <a:p>
                <a:endParaRPr lang="en-US"/>
              </a:p>
            </p:txBody>
          </p:sp>
          <p:sp>
            <p:nvSpPr>
              <p:cNvPr id="16" name="Rectangle 8"/>
              <p:cNvSpPr>
                <a:spLocks noChangeArrowheads="1"/>
              </p:cNvSpPr>
              <p:nvPr/>
            </p:nvSpPr>
            <p:spPr bwMode="auto">
              <a:xfrm>
                <a:off x="2458" y="2114"/>
                <a:ext cx="386" cy="172"/>
              </a:xfrm>
              <a:prstGeom prst="rect">
                <a:avLst/>
              </a:prstGeom>
              <a:noFill/>
              <a:ln w="12700">
                <a:solidFill>
                  <a:schemeClr val="tx1"/>
                </a:solidFill>
                <a:miter lim="800000"/>
                <a:headEnd/>
                <a:tailEnd/>
              </a:ln>
              <a:effectLst/>
            </p:spPr>
            <p:txBody>
              <a:bodyPr wrap="none" anchor="ctr"/>
              <a:lstStyle/>
              <a:p>
                <a:endParaRPr lang="en-US"/>
              </a:p>
            </p:txBody>
          </p:sp>
        </p:grpSp>
        <p:sp>
          <p:nvSpPr>
            <p:cNvPr id="7" name="Rectangle 9"/>
            <p:cNvSpPr>
              <a:spLocks noChangeArrowheads="1"/>
            </p:cNvSpPr>
            <p:nvPr/>
          </p:nvSpPr>
          <p:spPr bwMode="auto">
            <a:xfrm>
              <a:off x="3111" y="1451"/>
              <a:ext cx="348" cy="231"/>
            </a:xfrm>
            <a:prstGeom prst="rect">
              <a:avLst/>
            </a:prstGeom>
            <a:noFill/>
            <a:ln w="9525">
              <a:noFill/>
              <a:miter lim="800000"/>
              <a:headEnd/>
              <a:tailEnd/>
            </a:ln>
            <a:effectLst/>
          </p:spPr>
          <p:txBody>
            <a:bodyPr wrap="none" lIns="92075" tIns="46038" rIns="92075" bIns="46038">
              <a:spAutoFit/>
            </a:bodyPr>
            <a:lstStyle/>
            <a:p>
              <a:pPr algn="l"/>
              <a:r>
                <a:rPr lang="en-US" sz="1800" b="1" dirty="0"/>
                <a:t>pop</a:t>
              </a:r>
            </a:p>
          </p:txBody>
        </p:sp>
        <p:sp>
          <p:nvSpPr>
            <p:cNvPr id="8" name="Line 10"/>
            <p:cNvSpPr>
              <a:spLocks noChangeShapeType="1"/>
            </p:cNvSpPr>
            <p:nvPr/>
          </p:nvSpPr>
          <p:spPr bwMode="auto">
            <a:xfrm>
              <a:off x="1882" y="1682"/>
              <a:ext cx="710" cy="0"/>
            </a:xfrm>
            <a:prstGeom prst="line">
              <a:avLst/>
            </a:prstGeom>
            <a:noFill/>
            <a:ln w="12700">
              <a:solidFill>
                <a:schemeClr val="accent1"/>
              </a:solidFill>
              <a:round/>
              <a:headEnd type="none" w="sm" len="sm"/>
              <a:tailEnd type="none" w="sm" len="sm"/>
            </a:ln>
            <a:effectLst/>
          </p:spPr>
          <p:txBody>
            <a:bodyPr wrap="none" anchor="ctr"/>
            <a:lstStyle/>
            <a:p>
              <a:endParaRPr lang="en-US"/>
            </a:p>
          </p:txBody>
        </p:sp>
        <p:sp>
          <p:nvSpPr>
            <p:cNvPr id="9" name="Line 11"/>
            <p:cNvSpPr>
              <a:spLocks noChangeShapeType="1"/>
            </p:cNvSpPr>
            <p:nvPr/>
          </p:nvSpPr>
          <p:spPr bwMode="auto">
            <a:xfrm>
              <a:off x="2592" y="1683"/>
              <a:ext cx="0" cy="221"/>
            </a:xfrm>
            <a:prstGeom prst="line">
              <a:avLst/>
            </a:prstGeom>
            <a:noFill/>
            <a:ln w="12700">
              <a:solidFill>
                <a:schemeClr val="accent1"/>
              </a:solidFill>
              <a:round/>
              <a:headEnd type="none" w="sm" len="sm"/>
              <a:tailEnd type="stealth" w="med" len="med"/>
            </a:ln>
            <a:effectLst/>
          </p:spPr>
          <p:txBody>
            <a:bodyPr wrap="none" anchor="ctr"/>
            <a:lstStyle/>
            <a:p>
              <a:endParaRPr lang="en-US"/>
            </a:p>
          </p:txBody>
        </p:sp>
        <p:sp>
          <p:nvSpPr>
            <p:cNvPr id="10" name="Line 12"/>
            <p:cNvSpPr>
              <a:spLocks noChangeShapeType="1"/>
            </p:cNvSpPr>
            <p:nvPr/>
          </p:nvSpPr>
          <p:spPr bwMode="auto">
            <a:xfrm>
              <a:off x="2688" y="1683"/>
              <a:ext cx="0" cy="221"/>
            </a:xfrm>
            <a:prstGeom prst="line">
              <a:avLst/>
            </a:prstGeom>
            <a:noFill/>
            <a:ln w="12700">
              <a:solidFill>
                <a:schemeClr val="accent1"/>
              </a:solidFill>
              <a:round/>
              <a:headEnd type="none" w="sm" len="sm"/>
              <a:tailEnd type="none" w="sm" len="sm"/>
            </a:ln>
            <a:effectLst/>
          </p:spPr>
          <p:txBody>
            <a:bodyPr wrap="none" anchor="ctr"/>
            <a:lstStyle/>
            <a:p>
              <a:endParaRPr lang="en-US"/>
            </a:p>
          </p:txBody>
        </p:sp>
        <p:sp>
          <p:nvSpPr>
            <p:cNvPr id="11" name="Line 13"/>
            <p:cNvSpPr>
              <a:spLocks noChangeShapeType="1"/>
            </p:cNvSpPr>
            <p:nvPr/>
          </p:nvSpPr>
          <p:spPr bwMode="auto">
            <a:xfrm>
              <a:off x="2689" y="1682"/>
              <a:ext cx="674" cy="0"/>
            </a:xfrm>
            <a:prstGeom prst="line">
              <a:avLst/>
            </a:prstGeom>
            <a:noFill/>
            <a:ln w="12700">
              <a:solidFill>
                <a:schemeClr val="accent1"/>
              </a:solidFill>
              <a:round/>
              <a:headEnd type="none" w="sm" len="sm"/>
              <a:tailEnd type="stealth" w="med" len="med"/>
            </a:ln>
            <a:effectLst/>
          </p:spPr>
          <p:txBody>
            <a:bodyPr wrap="none" anchor="ctr"/>
            <a:lstStyle/>
            <a:p>
              <a:endParaRPr lang="en-US"/>
            </a:p>
          </p:txBody>
        </p:sp>
        <p:sp>
          <p:nvSpPr>
            <p:cNvPr id="12" name="Rectangle 14"/>
            <p:cNvSpPr>
              <a:spLocks noChangeArrowheads="1"/>
            </p:cNvSpPr>
            <p:nvPr/>
          </p:nvSpPr>
          <p:spPr bwMode="auto">
            <a:xfrm>
              <a:off x="1726" y="1451"/>
              <a:ext cx="412" cy="231"/>
            </a:xfrm>
            <a:prstGeom prst="rect">
              <a:avLst/>
            </a:prstGeom>
            <a:noFill/>
            <a:ln w="9525">
              <a:noFill/>
              <a:miter lim="800000"/>
              <a:headEnd/>
              <a:tailEnd/>
            </a:ln>
            <a:effectLst/>
          </p:spPr>
          <p:txBody>
            <a:bodyPr wrap="none" lIns="92075" tIns="46038" rIns="92075" bIns="46038">
              <a:spAutoFit/>
            </a:bodyPr>
            <a:lstStyle/>
            <a:p>
              <a:pPr algn="l"/>
              <a:r>
                <a:rPr lang="en-US" sz="1800" b="1"/>
                <a:t>push</a:t>
              </a:r>
            </a:p>
          </p:txBody>
        </p:sp>
      </p:grpSp>
      <p:sp>
        <p:nvSpPr>
          <p:cNvPr id="18" name="Text Box 17"/>
          <p:cNvSpPr txBox="1">
            <a:spLocks noChangeArrowheads="1"/>
          </p:cNvSpPr>
          <p:nvPr/>
        </p:nvSpPr>
        <p:spPr bwMode="auto">
          <a:xfrm>
            <a:off x="4191000" y="2819400"/>
            <a:ext cx="3826689" cy="369332"/>
          </a:xfrm>
          <a:prstGeom prst="rect">
            <a:avLst/>
          </a:prstGeom>
          <a:noFill/>
          <a:ln w="25400">
            <a:noFill/>
            <a:miter lim="800000"/>
            <a:headEnd type="none" w="sm" len="sm"/>
            <a:tailEnd type="none" w="lg" len="med"/>
          </a:ln>
          <a:effectLst/>
        </p:spPr>
        <p:txBody>
          <a:bodyPr wrap="none" anchorCtr="1">
            <a:spAutoFit/>
          </a:bodyPr>
          <a:lstStyle/>
          <a:p>
            <a:r>
              <a:rPr lang="en-US" dirty="0">
                <a:solidFill>
                  <a:srgbClr val="66FF66"/>
                </a:solidFill>
              </a:rPr>
              <a:t> </a:t>
            </a:r>
            <a:r>
              <a:rPr lang="en-US" b="1" dirty="0">
                <a:solidFill>
                  <a:srgbClr val="FF0000"/>
                </a:solidFill>
                <a:sym typeface="Wingdings" pitchFamily="2" charset="2"/>
              </a:rPr>
              <a:t> </a:t>
            </a:r>
            <a:r>
              <a:rPr lang="en-US" b="1" u="sng" dirty="0">
                <a:solidFill>
                  <a:srgbClr val="FF0000"/>
                </a:solidFill>
                <a:sym typeface="Wingdings" pitchFamily="2" charset="2"/>
              </a:rPr>
              <a:t>L</a:t>
            </a:r>
            <a:r>
              <a:rPr lang="en-US" b="1" dirty="0">
                <a:solidFill>
                  <a:srgbClr val="FF0000"/>
                </a:solidFill>
                <a:sym typeface="Wingdings" pitchFamily="2" charset="2"/>
              </a:rPr>
              <a:t>ast</a:t>
            </a:r>
            <a:r>
              <a:rPr lang="en-US" b="1" dirty="0">
                <a:solidFill>
                  <a:srgbClr val="FF0000"/>
                </a:solidFill>
              </a:rPr>
              <a:t> item </a:t>
            </a:r>
            <a:r>
              <a:rPr lang="en-US" b="1" u="sng" dirty="0">
                <a:solidFill>
                  <a:srgbClr val="FF0000"/>
                </a:solidFill>
              </a:rPr>
              <a:t>I</a:t>
            </a:r>
            <a:r>
              <a:rPr lang="en-US" b="1" dirty="0">
                <a:solidFill>
                  <a:srgbClr val="FF0000"/>
                </a:solidFill>
              </a:rPr>
              <a:t>n, </a:t>
            </a:r>
            <a:r>
              <a:rPr lang="en-US" b="1" u="sng" dirty="0">
                <a:solidFill>
                  <a:srgbClr val="FF0000"/>
                </a:solidFill>
              </a:rPr>
              <a:t>F</a:t>
            </a:r>
            <a:r>
              <a:rPr lang="en-US" b="1" dirty="0">
                <a:solidFill>
                  <a:srgbClr val="FF0000"/>
                </a:solidFill>
              </a:rPr>
              <a:t>irst item </a:t>
            </a:r>
            <a:r>
              <a:rPr lang="en-US" b="1" u="sng" dirty="0">
                <a:solidFill>
                  <a:srgbClr val="FF0000"/>
                </a:solidFill>
              </a:rPr>
              <a:t>O</a:t>
            </a:r>
            <a:r>
              <a:rPr lang="en-US" b="1" dirty="0">
                <a:solidFill>
                  <a:srgbClr val="FF0000"/>
                </a:solidFill>
              </a:rPr>
              <a:t>ut</a:t>
            </a:r>
          </a:p>
        </p:txBody>
      </p:sp>
      <p:sp>
        <p:nvSpPr>
          <p:cNvPr id="19" name="Rectangle 3"/>
          <p:cNvSpPr txBox="1">
            <a:spLocks noChangeArrowheads="1"/>
          </p:cNvSpPr>
          <p:nvPr/>
        </p:nvSpPr>
        <p:spPr>
          <a:xfrm>
            <a:off x="457200" y="4800600"/>
            <a:ext cx="7924800" cy="1295400"/>
          </a:xfrm>
          <a:prstGeom prst="rect">
            <a:avLst/>
          </a:prstGeom>
          <a:noFill/>
          <a:ln/>
        </p:spPr>
        <p:txBody>
          <a:bodyPr vert="horz" lIns="92075" tIns="46038" rIns="92075" bIns="46038">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itchFamily="2" charset="2"/>
              <a:buNone/>
              <a:tabLst/>
              <a:defRPr/>
            </a:pPr>
            <a:r>
              <a:rPr kumimoji="0" lang="en-US" sz="2400" b="0" i="0" u="none" strike="noStrike" kern="1200" cap="none" spc="0" normalizeH="0" baseline="0" noProof="0" dirty="0">
                <a:ln>
                  <a:noFill/>
                </a:ln>
                <a:solidFill>
                  <a:schemeClr val="tx1"/>
                </a:solidFill>
                <a:effectLst/>
                <a:uLnTx/>
                <a:uFillTx/>
                <a:latin typeface="Candara" panose="020E0502030303020204" pitchFamily="34" charset="0"/>
              </a:rPr>
              <a:t>Stack is also called a LIFO list.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itchFamily="2" charset="2"/>
              <a:buNone/>
              <a:tabLst/>
              <a:defRPr/>
            </a:pPr>
            <a:endParaRPr lang="en-US" sz="2400" dirty="0">
              <a:latin typeface="Candara" panose="020E0502030303020204" pitchFamily="34"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itchFamily="2" charset="2"/>
              <a:buNone/>
              <a:tabLst/>
              <a:defRPr/>
            </a:pPr>
            <a:r>
              <a:rPr lang="en-US" sz="2400" dirty="0">
                <a:latin typeface="Candara" panose="020E0502030303020204" pitchFamily="34" charset="0"/>
              </a:rPr>
              <a:t>Insert – Delete: Last item In, First item Out (FIFO) list?</a:t>
            </a:r>
            <a:endParaRPr kumimoji="0" lang="en-US" sz="2400" b="0" i="0" u="none" strike="noStrike" kern="1200" cap="none" spc="0" normalizeH="0" baseline="0" noProof="0" dirty="0">
              <a:ln>
                <a:noFill/>
              </a:ln>
              <a:solidFill>
                <a:schemeClr val="tx1"/>
              </a:solidFill>
              <a:effectLst/>
              <a:uLnTx/>
              <a:uFillTx/>
              <a:latin typeface="Candara" panose="020E0502030303020204" pitchFamily="34" charset="0"/>
            </a:endParaRPr>
          </a:p>
        </p:txBody>
      </p:sp>
      <p:sp>
        <p:nvSpPr>
          <p:cNvPr id="20" name="Slide Number Placeholder 5">
            <a:extLst>
              <a:ext uri="{FF2B5EF4-FFF2-40B4-BE49-F238E27FC236}">
                <a16:creationId xmlns:a16="http://schemas.microsoft.com/office/drawing/2014/main" id="{F112A6A9-643C-4744-96E2-F5CB31B54F3E}"/>
              </a:ext>
            </a:extLst>
          </p:cNvPr>
          <p:cNvSpPr>
            <a:spLocks noGrp="1"/>
          </p:cNvSpPr>
          <p:nvPr>
            <p:ph type="sldNum" sz="quarter" idx="12"/>
          </p:nvPr>
        </p:nvSpPr>
        <p:spPr>
          <a:xfrm>
            <a:off x="6781800" y="6324600"/>
            <a:ext cx="1905000" cy="457200"/>
          </a:xfrm>
        </p:spPr>
        <p:txBody>
          <a:bodyPr/>
          <a:lstStyle/>
          <a:p>
            <a:fld id="{3497A170-69B5-4F71-8D60-EE08BA099520}" type="slidenum">
              <a:rPr lang="en-US" altLang="en-US">
                <a:solidFill>
                  <a:srgbClr val="000000"/>
                </a:solidFill>
              </a:rPr>
              <a:pPr/>
              <a:t>35</a:t>
            </a:fld>
            <a:endParaRPr lang="en-US" altLang="en-US" dirty="0">
              <a:solidFill>
                <a:srgbClr val="000000"/>
              </a:solidFill>
            </a:endParaRPr>
          </a:p>
        </p:txBody>
      </p:sp>
      <p:sp>
        <p:nvSpPr>
          <p:cNvPr id="3" name="Date Placeholder 2">
            <a:extLst>
              <a:ext uri="{FF2B5EF4-FFF2-40B4-BE49-F238E27FC236}">
                <a16:creationId xmlns:a16="http://schemas.microsoft.com/office/drawing/2014/main" id="{8DC0B4D3-1CFD-4ECC-87ED-23AB4C84AC83}"/>
              </a:ext>
            </a:extLst>
          </p:cNvPr>
          <p:cNvSpPr>
            <a:spLocks noGrp="1"/>
          </p:cNvSpPr>
          <p:nvPr>
            <p:ph type="dt" sz="half" idx="10"/>
          </p:nvPr>
        </p:nvSpPr>
        <p:spPr/>
        <p:txBody>
          <a:bodyPr/>
          <a:lstStyle/>
          <a:p>
            <a:fld id="{1AC2AFA9-CF19-4C94-94B9-4FF96F5D1F94}" type="datetime1">
              <a:rPr lang="en-US" altLang="en-US" smtClean="0">
                <a:solidFill>
                  <a:srgbClr val="000000"/>
                </a:solidFill>
              </a:rPr>
              <a:t>8/19/2019</a:t>
            </a:fld>
            <a:endParaRPr lang="en-US" altLang="en-US">
              <a:solidFill>
                <a:srgbClr val="000000"/>
              </a:solidFill>
            </a:endParaRPr>
          </a:p>
        </p:txBody>
      </p:sp>
    </p:spTree>
    <p:extLst>
      <p:ext uri="{BB962C8B-B14F-4D97-AF65-F5344CB8AC3E}">
        <p14:creationId xmlns:p14="http://schemas.microsoft.com/office/powerpoint/2010/main" val="376359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blinds(horizontal)">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blinds(horizontal)">
                                      <p:cBhvr>
                                        <p:cTn id="17" dur="500"/>
                                        <p:tgtEl>
                                          <p:spTgt spid="1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
                                            <p:txEl>
                                              <p:pRg st="2" end="2"/>
                                            </p:txEl>
                                          </p:spTgt>
                                        </p:tgtEl>
                                        <p:attrNameLst>
                                          <p:attrName>style.visibility</p:attrName>
                                        </p:attrNameLst>
                                      </p:cBhvr>
                                      <p:to>
                                        <p:strVal val="visible"/>
                                      </p:to>
                                    </p:set>
                                    <p:animEffect transition="in" filter="blinds(horizontal)">
                                      <p:cBhvr>
                                        <p:cTn id="22"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177A-4817-4DF2-B63A-6DEBB8EF5167}"/>
              </a:ext>
            </a:extLst>
          </p:cNvPr>
          <p:cNvSpPr>
            <a:spLocks noGrp="1"/>
          </p:cNvSpPr>
          <p:nvPr>
            <p:ph type="title"/>
          </p:nvPr>
        </p:nvSpPr>
        <p:spPr>
          <a:xfrm>
            <a:off x="1150939" y="101600"/>
            <a:ext cx="7078662" cy="1143000"/>
          </a:xfrm>
        </p:spPr>
        <p:txBody>
          <a:bodyPr/>
          <a:lstStyle/>
          <a:p>
            <a:pPr algn="r"/>
            <a:r>
              <a:rPr lang="en-US" sz="3200" dirty="0"/>
              <a:t>Lists</a:t>
            </a:r>
          </a:p>
        </p:txBody>
      </p:sp>
      <p:sp>
        <p:nvSpPr>
          <p:cNvPr id="3" name="Content Placeholder 2">
            <a:extLst>
              <a:ext uri="{FF2B5EF4-FFF2-40B4-BE49-F238E27FC236}">
                <a16:creationId xmlns:a16="http://schemas.microsoft.com/office/drawing/2014/main" id="{C35F9104-C9C6-4510-AD0B-068B223A3AA6}"/>
              </a:ext>
            </a:extLst>
          </p:cNvPr>
          <p:cNvSpPr>
            <a:spLocks noGrp="1"/>
          </p:cNvSpPr>
          <p:nvPr>
            <p:ph idx="1"/>
          </p:nvPr>
        </p:nvSpPr>
        <p:spPr/>
        <p:txBody>
          <a:bodyPr/>
          <a:lstStyle/>
          <a:p>
            <a:r>
              <a:rPr lang="en-US" sz="2400" dirty="0">
                <a:latin typeface="NimbusRomNo9L-Regu"/>
              </a:rPr>
              <a:t>In the array-based list implementation list elements are stored in contiguous cells of the array.</a:t>
            </a:r>
          </a:p>
          <a:p>
            <a:r>
              <a:rPr lang="en-US" sz="2400" dirty="0">
                <a:latin typeface="NimbusRomNo9L-Regu"/>
              </a:rPr>
              <a:t>The </a:t>
            </a:r>
            <a:r>
              <a:rPr lang="en-US" sz="2400" b="1" dirty="0">
                <a:solidFill>
                  <a:srgbClr val="0000FF"/>
                </a:solidFill>
                <a:latin typeface="NimbusMonL-Bold"/>
              </a:rPr>
              <a:t>insert</a:t>
            </a:r>
            <a:r>
              <a:rPr lang="en-US" sz="2400" dirty="0">
                <a:latin typeface="NimbusRomNo9L-Regu"/>
              </a:rPr>
              <a:t>, </a:t>
            </a:r>
            <a:r>
              <a:rPr lang="en-US" sz="2400" b="1" dirty="0">
                <a:solidFill>
                  <a:srgbClr val="0000FF"/>
                </a:solidFill>
                <a:latin typeface="NimbusMonL-Bold"/>
              </a:rPr>
              <a:t>append</a:t>
            </a:r>
            <a:r>
              <a:rPr lang="en-US" sz="2400" dirty="0">
                <a:latin typeface="NimbusRomNo9L-Regu"/>
              </a:rPr>
              <a:t>, and </a:t>
            </a:r>
            <a:r>
              <a:rPr lang="en-US" sz="2400" b="1" dirty="0">
                <a:solidFill>
                  <a:srgbClr val="0000FF"/>
                </a:solidFill>
                <a:latin typeface="NimbusMonL-Bold"/>
              </a:rPr>
              <a:t>remove</a:t>
            </a:r>
            <a:r>
              <a:rPr lang="en-US" sz="2400" b="1" dirty="0">
                <a:latin typeface="NimbusMonL-Bold"/>
              </a:rPr>
              <a:t> </a:t>
            </a:r>
            <a:r>
              <a:rPr lang="en-US" sz="2400" dirty="0">
                <a:latin typeface="NimbusRomNo9L-Regu"/>
              </a:rPr>
              <a:t>methods must maintain this property.</a:t>
            </a:r>
          </a:p>
          <a:p>
            <a:r>
              <a:rPr lang="en-US" sz="2400" dirty="0">
                <a:latin typeface="NimbusRomNo9L-Regu"/>
              </a:rPr>
              <a:t>Inserting or removing elements at the tail of the list …</a:t>
            </a:r>
          </a:p>
          <a:p>
            <a:r>
              <a:rPr lang="en-US" sz="2400" dirty="0">
                <a:latin typeface="NimbusRomNo9L-Regu"/>
              </a:rPr>
              <a:t>Inserting or removing an element at the head of the list …</a:t>
            </a:r>
            <a:endParaRPr lang="en-US" sz="2400" dirty="0">
              <a:latin typeface="Corbel" panose="020B0503020204020204" pitchFamily="34" charset="0"/>
            </a:endParaRPr>
          </a:p>
        </p:txBody>
      </p:sp>
      <p:sp>
        <p:nvSpPr>
          <p:cNvPr id="5" name="Slide Number Placeholder 4">
            <a:extLst>
              <a:ext uri="{FF2B5EF4-FFF2-40B4-BE49-F238E27FC236}">
                <a16:creationId xmlns:a16="http://schemas.microsoft.com/office/drawing/2014/main" id="{DB978F63-E76F-4AC1-8ABD-C458E5015046}"/>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36</a:t>
            </a:fld>
            <a:endParaRPr lang="en-US" altLang="en-US">
              <a:solidFill>
                <a:srgbClr val="000000"/>
              </a:solidFill>
            </a:endParaRPr>
          </a:p>
        </p:txBody>
      </p:sp>
      <p:sp>
        <p:nvSpPr>
          <p:cNvPr id="4" name="Date Placeholder 3">
            <a:extLst>
              <a:ext uri="{FF2B5EF4-FFF2-40B4-BE49-F238E27FC236}">
                <a16:creationId xmlns:a16="http://schemas.microsoft.com/office/drawing/2014/main" id="{3217C4C4-7D1E-402A-9CFD-E7FAB3821C10}"/>
              </a:ext>
            </a:extLst>
          </p:cNvPr>
          <p:cNvSpPr>
            <a:spLocks noGrp="1"/>
          </p:cNvSpPr>
          <p:nvPr>
            <p:ph type="dt" sz="half" idx="10"/>
          </p:nvPr>
        </p:nvSpPr>
        <p:spPr/>
        <p:txBody>
          <a:bodyPr/>
          <a:lstStyle/>
          <a:p>
            <a:fld id="{302D3BAE-01BE-4EA6-B227-E75B6BB5334D}" type="datetime1">
              <a:rPr lang="en-US" altLang="en-US" smtClean="0">
                <a:solidFill>
                  <a:srgbClr val="000000"/>
                </a:solidFill>
              </a:rPr>
              <a:t>8/19/2019</a:t>
            </a:fld>
            <a:endParaRPr lang="en-US" altLang="en-US">
              <a:solidFill>
                <a:srgbClr val="000000"/>
              </a:solidFill>
            </a:endParaRPr>
          </a:p>
        </p:txBody>
      </p:sp>
    </p:spTree>
    <p:extLst>
      <p:ext uri="{BB962C8B-B14F-4D97-AF65-F5344CB8AC3E}">
        <p14:creationId xmlns:p14="http://schemas.microsoft.com/office/powerpoint/2010/main" val="2592574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37</a:t>
            </a:fld>
            <a:endParaRPr lang="en-US" altLang="en-US">
              <a:solidFill>
                <a:srgbClr val="000000"/>
              </a:solidFill>
            </a:endParaRPr>
          </a:p>
        </p:txBody>
      </p:sp>
      <p:sp>
        <p:nvSpPr>
          <p:cNvPr id="310274" name="Rectangle 2"/>
          <p:cNvSpPr>
            <a:spLocks noGrp="1" noChangeArrowheads="1"/>
          </p:cNvSpPr>
          <p:nvPr>
            <p:ph type="title"/>
          </p:nvPr>
        </p:nvSpPr>
        <p:spPr>
          <a:xfrm>
            <a:off x="1150938" y="101600"/>
            <a:ext cx="6697661" cy="1143000"/>
          </a:xfrm>
        </p:spPr>
        <p:txBody>
          <a:bodyPr/>
          <a:lstStyle/>
          <a:p>
            <a:pPr algn="r"/>
            <a:r>
              <a:rPr lang="en-US" altLang="en-US" sz="3200" i="1" dirty="0">
                <a:latin typeface="Gill Sans MT" panose="020B0502020104020203" pitchFamily="34" charset="0"/>
              </a:rPr>
              <a:t>Q1 </a:t>
            </a:r>
          </a:p>
        </p:txBody>
      </p:sp>
      <mc:AlternateContent xmlns:mc="http://schemas.openxmlformats.org/markup-compatibility/2006" xmlns:a14="http://schemas.microsoft.com/office/drawing/2010/main">
        <mc:Choice Requires="a14">
          <p:sp>
            <p:nvSpPr>
              <p:cNvPr id="2" name="TextBox 1"/>
              <p:cNvSpPr txBox="1"/>
              <p:nvPr/>
            </p:nvSpPr>
            <p:spPr>
              <a:xfrm>
                <a:off x="381000" y="1676400"/>
                <a:ext cx="8534400" cy="2677656"/>
              </a:xfrm>
              <a:prstGeom prst="rect">
                <a:avLst/>
              </a:prstGeom>
              <a:noFill/>
            </p:spPr>
            <p:txBody>
              <a:bodyPr wrap="square" rtlCol="0">
                <a:spAutoFit/>
              </a:bodyPr>
              <a:lstStyle/>
              <a:p>
                <a:r>
                  <a:rPr lang="en-US" sz="2800" i="1" dirty="0">
                    <a:latin typeface="Gill Sans MT" panose="020B0502020104020203" pitchFamily="34" charset="0"/>
                  </a:rPr>
                  <a:t>Describe how one can implement each of the following operations on an array so that the time it takes does not depend on the array’s size n.</a:t>
                </a:r>
              </a:p>
              <a:p>
                <a:pPr marL="684213" indent="-342900">
                  <a:buAutoNum type="alphaLcPeriod"/>
                </a:pPr>
                <a:r>
                  <a:rPr lang="en-US" sz="2800" i="1" dirty="0">
                    <a:latin typeface="Gill Sans MT" panose="020B0502020104020203" pitchFamily="34" charset="0"/>
                  </a:rPr>
                  <a:t>Delete the </a:t>
                </a:r>
                <a14:m>
                  <m:oMath xmlns:m="http://schemas.openxmlformats.org/officeDocument/2006/math">
                    <m:r>
                      <a:rPr lang="en-US" sz="2800" i="1" dirty="0" smtClean="0">
                        <a:latin typeface="Cambria Math"/>
                      </a:rPr>
                      <m:t>𝑖</m:t>
                    </m:r>
                  </m:oMath>
                </a14:m>
                <a:r>
                  <a:rPr lang="en-US" sz="2800" i="1" dirty="0">
                    <a:latin typeface="Gill Sans MT" panose="020B0502020104020203" pitchFamily="34" charset="0"/>
                  </a:rPr>
                  <a:t>-</a:t>
                </a:r>
                <a:r>
                  <a:rPr lang="en-US" sz="2800" i="1" dirty="0" err="1">
                    <a:latin typeface="Gill Sans MT" panose="020B0502020104020203" pitchFamily="34" charset="0"/>
                  </a:rPr>
                  <a:t>th</a:t>
                </a:r>
                <a:r>
                  <a:rPr lang="en-US" sz="2800" i="1" dirty="0">
                    <a:latin typeface="Gill Sans MT" panose="020B0502020104020203" pitchFamily="34" charset="0"/>
                  </a:rPr>
                  <a:t> element of an array (1≤ </a:t>
                </a:r>
                <a14:m>
                  <m:oMath xmlns:m="http://schemas.openxmlformats.org/officeDocument/2006/math">
                    <m:r>
                      <a:rPr lang="en-US" sz="2800" i="1" dirty="0" smtClean="0">
                        <a:latin typeface="Cambria Math" panose="02040503050406030204" pitchFamily="18" charset="0"/>
                      </a:rPr>
                      <m:t>𝑖</m:t>
                    </m:r>
                  </m:oMath>
                </a14:m>
                <a:r>
                  <a:rPr lang="en-US" sz="2800" i="1" dirty="0">
                    <a:latin typeface="Gill Sans MT" panose="020B0502020104020203" pitchFamily="34" charset="0"/>
                  </a:rPr>
                  <a:t> ≤ n).</a:t>
                </a:r>
              </a:p>
              <a:p>
                <a:pPr marL="684213" indent="-342900"/>
                <a:r>
                  <a:rPr lang="en-US" sz="2800" i="1" dirty="0">
                    <a:latin typeface="Gill Sans MT" panose="020B0502020104020203" pitchFamily="34" charset="0"/>
                  </a:rPr>
                  <a:t>b.</a:t>
                </a:r>
                <a:r>
                  <a:rPr lang="en-US" sz="2800" b="1" i="1" dirty="0">
                    <a:latin typeface="Gill Sans MT" panose="020B0502020104020203" pitchFamily="34" charset="0"/>
                  </a:rPr>
                  <a:t> </a:t>
                </a:r>
                <a:r>
                  <a:rPr lang="en-US" sz="2800" i="1" dirty="0">
                    <a:latin typeface="Gill Sans MT" panose="020B0502020104020203" pitchFamily="34" charset="0"/>
                  </a:rPr>
                  <a:t>Delete the </a:t>
                </a:r>
                <a14:m>
                  <m:oMath xmlns:m="http://schemas.openxmlformats.org/officeDocument/2006/math">
                    <m:r>
                      <a:rPr lang="en-US" sz="2800" i="1" dirty="0" smtClean="0">
                        <a:latin typeface="Cambria Math"/>
                      </a:rPr>
                      <m:t>𝑖</m:t>
                    </m:r>
                  </m:oMath>
                </a14:m>
                <a:r>
                  <a:rPr lang="en-US" sz="2800" i="1" dirty="0">
                    <a:latin typeface="Gill Sans MT" panose="020B0502020104020203" pitchFamily="34" charset="0"/>
                  </a:rPr>
                  <a:t>-</a:t>
                </a:r>
                <a:r>
                  <a:rPr lang="en-US" sz="2800" i="1" dirty="0" err="1">
                    <a:latin typeface="Gill Sans MT" panose="020B0502020104020203" pitchFamily="34" charset="0"/>
                  </a:rPr>
                  <a:t>th</a:t>
                </a:r>
                <a:r>
                  <a:rPr lang="en-US" sz="2800" i="1" dirty="0">
                    <a:latin typeface="Gill Sans MT" panose="020B0502020104020203" pitchFamily="34" charset="0"/>
                  </a:rPr>
                  <a:t> element of a sorted array (the remaining array has to stay sorted, of course).</a:t>
                </a:r>
              </a:p>
            </p:txBody>
          </p:sp>
        </mc:Choice>
        <mc:Fallback xmlns="">
          <p:sp>
            <p:nvSpPr>
              <p:cNvPr id="2" name="TextBox 1"/>
              <p:cNvSpPr txBox="1">
                <a:spLocks noRot="1" noChangeAspect="1" noMove="1" noResize="1" noEditPoints="1" noAdjustHandles="1" noChangeArrowheads="1" noChangeShapeType="1" noTextEdit="1"/>
              </p:cNvSpPr>
              <p:nvPr/>
            </p:nvSpPr>
            <p:spPr>
              <a:xfrm>
                <a:off x="381000" y="1676400"/>
                <a:ext cx="8534400" cy="2677656"/>
              </a:xfrm>
              <a:prstGeom prst="rect">
                <a:avLst/>
              </a:prstGeom>
              <a:blipFill>
                <a:blip r:embed="rId2"/>
                <a:stretch>
                  <a:fillRect l="-1500" t="-2278" r="-429" b="-5467"/>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D709C5F5-6BC3-4739-B787-AE13573A1744}"/>
              </a:ext>
            </a:extLst>
          </p:cNvPr>
          <p:cNvSpPr>
            <a:spLocks noGrp="1"/>
          </p:cNvSpPr>
          <p:nvPr>
            <p:ph type="dt" sz="half" idx="10"/>
          </p:nvPr>
        </p:nvSpPr>
        <p:spPr/>
        <p:txBody>
          <a:bodyPr/>
          <a:lstStyle/>
          <a:p>
            <a:fld id="{E6D92D97-60A7-4A09-90A0-57E1A61EA7B7}" type="datetime1">
              <a:rPr lang="en-US" altLang="en-US" smtClean="0">
                <a:solidFill>
                  <a:srgbClr val="000000"/>
                </a:solidFill>
              </a:rPr>
              <a:t>8/19/2019</a:t>
            </a:fld>
            <a:endParaRPr lang="en-US" altLang="en-US">
              <a:solidFill>
                <a:srgbClr val="000000"/>
              </a:solidFill>
            </a:endParaRPr>
          </a:p>
        </p:txBody>
      </p:sp>
    </p:spTree>
    <p:extLst>
      <p:ext uri="{BB962C8B-B14F-4D97-AF65-F5344CB8AC3E}">
        <p14:creationId xmlns:p14="http://schemas.microsoft.com/office/powerpoint/2010/main" val="268975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38</a:t>
            </a:fld>
            <a:endParaRPr lang="en-US" altLang="en-US" dirty="0">
              <a:solidFill>
                <a:srgbClr val="000000"/>
              </a:solidFill>
            </a:endParaRPr>
          </a:p>
        </p:txBody>
      </p:sp>
      <p:sp>
        <p:nvSpPr>
          <p:cNvPr id="310274" name="Rectangle 2"/>
          <p:cNvSpPr>
            <a:spLocks noGrp="1" noChangeArrowheads="1"/>
          </p:cNvSpPr>
          <p:nvPr>
            <p:ph type="title"/>
          </p:nvPr>
        </p:nvSpPr>
        <p:spPr>
          <a:xfrm>
            <a:off x="1150939" y="101600"/>
            <a:ext cx="6621462" cy="1143000"/>
          </a:xfrm>
        </p:spPr>
        <p:txBody>
          <a:bodyPr/>
          <a:lstStyle/>
          <a:p>
            <a:pPr algn="r"/>
            <a:r>
              <a:rPr lang="en-US" altLang="en-US" dirty="0"/>
              <a:t>Queue</a:t>
            </a:r>
          </a:p>
        </p:txBody>
      </p:sp>
      <p:sp>
        <p:nvSpPr>
          <p:cNvPr id="2" name="TextBox 1"/>
          <p:cNvSpPr txBox="1"/>
          <p:nvPr/>
        </p:nvSpPr>
        <p:spPr>
          <a:xfrm>
            <a:off x="533400" y="1600200"/>
            <a:ext cx="8001000" cy="4893647"/>
          </a:xfrm>
          <a:prstGeom prst="rect">
            <a:avLst/>
          </a:prstGeom>
          <a:noFill/>
        </p:spPr>
        <p:txBody>
          <a:bodyPr wrap="square" rtlCol="0">
            <a:spAutoFit/>
          </a:bodyPr>
          <a:lstStyle/>
          <a:p>
            <a:r>
              <a:rPr lang="en-US" sz="2400" i="1" dirty="0">
                <a:latin typeface="Gill Sans MT" panose="020B0502020104020203" pitchFamily="34" charset="0"/>
              </a:rPr>
              <a:t>Queue:</a:t>
            </a:r>
          </a:p>
          <a:p>
            <a:endParaRPr lang="en-US" sz="2400" i="1" dirty="0">
              <a:latin typeface="Gill Sans MT" panose="020B0502020104020203" pitchFamily="34" charset="0"/>
            </a:endParaRPr>
          </a:p>
          <a:p>
            <a:endParaRPr lang="en-US" sz="2400" i="1" dirty="0">
              <a:latin typeface="Gill Sans MT" panose="020B0502020104020203" pitchFamily="34" charset="0"/>
            </a:endParaRPr>
          </a:p>
          <a:p>
            <a:r>
              <a:rPr lang="en-US" sz="2400" i="1" dirty="0">
                <a:latin typeface="Gill Sans MT" panose="020B0502020104020203" pitchFamily="34" charset="0"/>
              </a:rPr>
              <a:t>        Enqueue                                    Dequeue</a:t>
            </a:r>
          </a:p>
          <a:p>
            <a:endParaRPr lang="en-US" sz="2400" i="1" dirty="0">
              <a:latin typeface="Gill Sans MT" panose="020B0502020104020203" pitchFamily="34" charset="0"/>
            </a:endParaRPr>
          </a:p>
          <a:p>
            <a:endParaRPr lang="en-US" sz="2400" i="1" dirty="0">
              <a:latin typeface="Gill Sans MT" panose="020B0502020104020203" pitchFamily="34" charset="0"/>
            </a:endParaRPr>
          </a:p>
          <a:p>
            <a:r>
              <a:rPr lang="en-US" sz="2400" i="1" dirty="0">
                <a:latin typeface="Gill Sans MT" panose="020B0502020104020203" pitchFamily="34" charset="0"/>
              </a:rPr>
              <a:t>Basic operations with lists:  </a:t>
            </a:r>
            <a:r>
              <a:rPr lang="en-US" sz="2400" i="1" dirty="0">
                <a:solidFill>
                  <a:schemeClr val="tx2">
                    <a:lumMod val="60000"/>
                    <a:lumOff val="40000"/>
                  </a:schemeClr>
                </a:solidFill>
                <a:latin typeface="Gill Sans MT" panose="020B0502020104020203" pitchFamily="34" charset="0"/>
              </a:rPr>
              <a:t>Search, Insert, Delete</a:t>
            </a:r>
          </a:p>
          <a:p>
            <a:endParaRPr lang="en-US" sz="2400" i="1" dirty="0">
              <a:solidFill>
                <a:schemeClr val="tx2">
                  <a:lumMod val="60000"/>
                  <a:lumOff val="40000"/>
                </a:schemeClr>
              </a:solidFill>
              <a:latin typeface="Gill Sans MT" panose="020B0502020104020203" pitchFamily="34" charset="0"/>
            </a:endParaRPr>
          </a:p>
          <a:p>
            <a:r>
              <a:rPr lang="en-US" sz="2400" i="1" dirty="0">
                <a:solidFill>
                  <a:schemeClr val="tx2"/>
                </a:solidFill>
                <a:latin typeface="Gill Sans MT" panose="020B0502020104020203" pitchFamily="34" charset="0"/>
              </a:rPr>
              <a:t>Compare Arrays and Lists</a:t>
            </a:r>
          </a:p>
          <a:p>
            <a:endParaRPr lang="en-US" sz="2400" i="1" dirty="0">
              <a:solidFill>
                <a:schemeClr val="tx2"/>
              </a:solidFill>
              <a:latin typeface="Gill Sans MT" panose="020B0502020104020203" pitchFamily="34" charset="0"/>
            </a:endParaRPr>
          </a:p>
          <a:p>
            <a:r>
              <a:rPr lang="en-US" sz="2400" i="1" dirty="0">
                <a:solidFill>
                  <a:schemeClr val="tx2"/>
                </a:solidFill>
                <a:latin typeface="Gill Sans MT" panose="020B0502020104020203" pitchFamily="34" charset="0"/>
              </a:rPr>
              <a:t>Special consideration of Priority Queue  </a:t>
            </a:r>
          </a:p>
          <a:p>
            <a:r>
              <a:rPr lang="en-US" sz="2400" i="1" dirty="0">
                <a:solidFill>
                  <a:schemeClr val="tx2"/>
                </a:solidFill>
                <a:latin typeface="Gill Sans MT" panose="020B0502020104020203" pitchFamily="34" charset="0"/>
              </a:rPr>
              <a:t>	Using HEAP structure (Later)</a:t>
            </a:r>
          </a:p>
          <a:p>
            <a:endParaRPr lang="en-US" sz="2400" i="1" dirty="0">
              <a:latin typeface="Gill Sans MT" panose="020B0502020104020203" pitchFamily="34" charset="0"/>
            </a:endParaRPr>
          </a:p>
        </p:txBody>
      </p:sp>
      <p:sp>
        <p:nvSpPr>
          <p:cNvPr id="6" name="Rectangle 5"/>
          <p:cNvSpPr>
            <a:spLocks noChangeArrowheads="1"/>
          </p:cNvSpPr>
          <p:nvPr/>
        </p:nvSpPr>
        <p:spPr bwMode="auto">
          <a:xfrm rot="5400000">
            <a:off x="3485360" y="1652510"/>
            <a:ext cx="492200" cy="1742039"/>
          </a:xfrm>
          <a:prstGeom prst="rect">
            <a:avLst/>
          </a:prstGeom>
          <a:noFill/>
          <a:ln w="12700">
            <a:solidFill>
              <a:schemeClr val="tx1"/>
            </a:solidFill>
            <a:miter lim="800000"/>
            <a:headEnd/>
            <a:tailEnd/>
          </a:ln>
          <a:effectLst/>
        </p:spPr>
        <p:txBody>
          <a:bodyPr wrap="none" anchor="ctr"/>
          <a:lstStyle/>
          <a:p>
            <a:endParaRPr lang="en-US"/>
          </a:p>
        </p:txBody>
      </p:sp>
      <p:sp>
        <p:nvSpPr>
          <p:cNvPr id="3" name="Right Arrow 2"/>
          <p:cNvSpPr/>
          <p:nvPr/>
        </p:nvSpPr>
        <p:spPr bwMode="auto">
          <a:xfrm>
            <a:off x="1295400" y="2438400"/>
            <a:ext cx="457200" cy="85129"/>
          </a:xfrm>
          <a:prstGeom prst="right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8" name="Right Arrow 7"/>
          <p:cNvSpPr/>
          <p:nvPr/>
        </p:nvSpPr>
        <p:spPr bwMode="auto">
          <a:xfrm>
            <a:off x="5253120" y="2438399"/>
            <a:ext cx="457200" cy="85129"/>
          </a:xfrm>
          <a:prstGeom prst="right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4" name="Date Placeholder 3">
            <a:extLst>
              <a:ext uri="{FF2B5EF4-FFF2-40B4-BE49-F238E27FC236}">
                <a16:creationId xmlns:a16="http://schemas.microsoft.com/office/drawing/2014/main" id="{A60B73E1-1F50-4172-9F33-CE8F72C101D6}"/>
              </a:ext>
            </a:extLst>
          </p:cNvPr>
          <p:cNvSpPr>
            <a:spLocks noGrp="1"/>
          </p:cNvSpPr>
          <p:nvPr>
            <p:ph type="dt" sz="half" idx="10"/>
          </p:nvPr>
        </p:nvSpPr>
        <p:spPr/>
        <p:txBody>
          <a:bodyPr/>
          <a:lstStyle/>
          <a:p>
            <a:fld id="{458A208E-71A1-4286-B1CF-DDE1257ED83B}" type="datetime1">
              <a:rPr lang="en-US" altLang="en-US" smtClean="0">
                <a:solidFill>
                  <a:srgbClr val="000000"/>
                </a:solidFill>
              </a:rPr>
              <a:t>8/19/2019</a:t>
            </a:fld>
            <a:endParaRPr lang="en-US" altLang="en-US">
              <a:solidFill>
                <a:srgbClr val="000000"/>
              </a:solidFill>
            </a:endParaRPr>
          </a:p>
        </p:txBody>
      </p:sp>
    </p:spTree>
    <p:extLst>
      <p:ext uri="{BB962C8B-B14F-4D97-AF65-F5344CB8AC3E}">
        <p14:creationId xmlns:p14="http://schemas.microsoft.com/office/powerpoint/2010/main" val="508248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39</a:t>
            </a:fld>
            <a:endParaRPr lang="en-US" altLang="en-US">
              <a:solidFill>
                <a:srgbClr val="000000"/>
              </a:solidFill>
            </a:endParaRPr>
          </a:p>
        </p:txBody>
      </p:sp>
      <p:sp>
        <p:nvSpPr>
          <p:cNvPr id="310274" name="Rectangle 2"/>
          <p:cNvSpPr>
            <a:spLocks noGrp="1" noChangeArrowheads="1"/>
          </p:cNvSpPr>
          <p:nvPr>
            <p:ph type="title"/>
          </p:nvPr>
        </p:nvSpPr>
        <p:spPr>
          <a:xfrm>
            <a:off x="1150938" y="101600"/>
            <a:ext cx="6697661" cy="1143000"/>
          </a:xfrm>
        </p:spPr>
        <p:txBody>
          <a:bodyPr/>
          <a:lstStyle/>
          <a:p>
            <a:pPr algn="r"/>
            <a:r>
              <a:rPr lang="en-US" altLang="en-US" sz="3200" i="1" dirty="0">
                <a:latin typeface="Gill Sans MT" panose="020B0502020104020203" pitchFamily="34" charset="0"/>
              </a:rPr>
              <a:t>Q2 </a:t>
            </a:r>
            <a:endParaRPr lang="en-US" altLang="en-US" sz="3200" i="1" dirty="0"/>
          </a:p>
        </p:txBody>
      </p:sp>
      <p:sp>
        <p:nvSpPr>
          <p:cNvPr id="2" name="TextBox 1"/>
          <p:cNvSpPr txBox="1"/>
          <p:nvPr/>
        </p:nvSpPr>
        <p:spPr>
          <a:xfrm>
            <a:off x="381000" y="1676400"/>
            <a:ext cx="8534400" cy="3539430"/>
          </a:xfrm>
          <a:prstGeom prst="rect">
            <a:avLst/>
          </a:prstGeom>
          <a:noFill/>
        </p:spPr>
        <p:txBody>
          <a:bodyPr wrap="square" rtlCol="0">
            <a:spAutoFit/>
          </a:bodyPr>
          <a:lstStyle/>
          <a:p>
            <a:pPr marL="341313" indent="-341313"/>
            <a:r>
              <a:rPr lang="en-US" sz="2800" b="1" i="1" dirty="0">
                <a:solidFill>
                  <a:srgbClr val="504100"/>
                </a:solidFill>
                <a:latin typeface="Gill Sans MT" panose="020B0502020104020203" pitchFamily="34" charset="0"/>
              </a:rPr>
              <a:t>a. </a:t>
            </a:r>
            <a:r>
              <a:rPr lang="en-US" sz="2800" i="1" dirty="0">
                <a:solidFill>
                  <a:srgbClr val="504100"/>
                </a:solidFill>
                <a:latin typeface="Gill Sans MT" panose="020B0502020104020203" pitchFamily="34" charset="0"/>
              </a:rPr>
              <a:t>Show the stack after each operation of the following sequence that starts with the empty stack:</a:t>
            </a:r>
          </a:p>
          <a:p>
            <a:r>
              <a:rPr lang="en-US" sz="2800" i="1" dirty="0">
                <a:solidFill>
                  <a:srgbClr val="504100"/>
                </a:solidFill>
                <a:latin typeface="Gill Sans MT" panose="020B0502020104020203" pitchFamily="34" charset="0"/>
              </a:rPr>
              <a:t>	push(a), push(b), pop, push(c), push(d), pop</a:t>
            </a:r>
          </a:p>
          <a:p>
            <a:endParaRPr lang="en-US" sz="2800" i="1" dirty="0">
              <a:solidFill>
                <a:srgbClr val="504100"/>
              </a:solidFill>
              <a:latin typeface="Gill Sans MT" panose="020B0502020104020203" pitchFamily="34" charset="0"/>
            </a:endParaRPr>
          </a:p>
          <a:p>
            <a:pPr marL="341313" indent="-341313"/>
            <a:r>
              <a:rPr lang="en-US" sz="2800" b="1" i="1" dirty="0">
                <a:solidFill>
                  <a:srgbClr val="504100"/>
                </a:solidFill>
                <a:latin typeface="Gill Sans MT" panose="020B0502020104020203" pitchFamily="34" charset="0"/>
              </a:rPr>
              <a:t>b. </a:t>
            </a:r>
            <a:r>
              <a:rPr lang="en-US" sz="2800" i="1" dirty="0">
                <a:solidFill>
                  <a:srgbClr val="504100"/>
                </a:solidFill>
                <a:latin typeface="Gill Sans MT" panose="020B0502020104020203" pitchFamily="34" charset="0"/>
              </a:rPr>
              <a:t>Show the queue after each operation of the following sequence that starts with the empty queue:</a:t>
            </a:r>
          </a:p>
          <a:p>
            <a:r>
              <a:rPr lang="pt-BR" sz="2800" i="1" dirty="0">
                <a:solidFill>
                  <a:srgbClr val="504100"/>
                </a:solidFill>
                <a:latin typeface="Gill Sans MT" panose="020B0502020104020203" pitchFamily="34" charset="0"/>
              </a:rPr>
              <a:t>	enqueue(a), enqueue(b), dequeue, 	enqueue(c), 	enqueue(d), dequeue</a:t>
            </a:r>
            <a:endParaRPr lang="en-US" sz="2800" i="1" dirty="0">
              <a:solidFill>
                <a:srgbClr val="504100"/>
              </a:solidFill>
              <a:latin typeface="Gill Sans MT" panose="020B0502020104020203" pitchFamily="34" charset="0"/>
            </a:endParaRPr>
          </a:p>
        </p:txBody>
      </p:sp>
      <p:sp>
        <p:nvSpPr>
          <p:cNvPr id="3" name="Date Placeholder 2">
            <a:extLst>
              <a:ext uri="{FF2B5EF4-FFF2-40B4-BE49-F238E27FC236}">
                <a16:creationId xmlns:a16="http://schemas.microsoft.com/office/drawing/2014/main" id="{DB777C40-1D61-4A4B-9FF4-F4C1B8851456}"/>
              </a:ext>
            </a:extLst>
          </p:cNvPr>
          <p:cNvSpPr>
            <a:spLocks noGrp="1"/>
          </p:cNvSpPr>
          <p:nvPr>
            <p:ph type="dt" sz="half" idx="10"/>
          </p:nvPr>
        </p:nvSpPr>
        <p:spPr/>
        <p:txBody>
          <a:bodyPr/>
          <a:lstStyle/>
          <a:p>
            <a:fld id="{EEAAA83D-7E6E-4FBB-B3A0-C8F68C71BE3E}" type="datetime1">
              <a:rPr lang="en-US" altLang="en-US" smtClean="0">
                <a:solidFill>
                  <a:srgbClr val="000000"/>
                </a:solidFill>
              </a:rPr>
              <a:t>8/19/2019</a:t>
            </a:fld>
            <a:endParaRPr lang="en-US" altLang="en-US">
              <a:solidFill>
                <a:srgbClr val="000000"/>
              </a:solidFill>
            </a:endParaRPr>
          </a:p>
        </p:txBody>
      </p:sp>
    </p:spTree>
    <p:extLst>
      <p:ext uri="{BB962C8B-B14F-4D97-AF65-F5344CB8AC3E}">
        <p14:creationId xmlns:p14="http://schemas.microsoft.com/office/powerpoint/2010/main" val="169714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4</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6926262" cy="1143000"/>
          </a:xfrm>
        </p:spPr>
        <p:txBody>
          <a:bodyPr/>
          <a:lstStyle/>
          <a:p>
            <a:pPr algn="r"/>
            <a:r>
              <a:rPr lang="en-US" altLang="en-US" sz="3200" i="1" dirty="0">
                <a:solidFill>
                  <a:srgbClr val="C00000"/>
                </a:solidFill>
              </a:rPr>
              <a:t>Algorithm Design Considerations</a:t>
            </a:r>
          </a:p>
        </p:txBody>
      </p:sp>
      <p:sp>
        <p:nvSpPr>
          <p:cNvPr id="2" name="TextBox 1"/>
          <p:cNvSpPr txBox="1"/>
          <p:nvPr/>
        </p:nvSpPr>
        <p:spPr>
          <a:xfrm>
            <a:off x="838200" y="1524000"/>
            <a:ext cx="7924800" cy="3535904"/>
          </a:xfrm>
          <a:prstGeom prst="rect">
            <a:avLst/>
          </a:prstGeom>
          <a:noFill/>
        </p:spPr>
        <p:txBody>
          <a:bodyPr wrap="square" rtlCol="0">
            <a:spAutoFit/>
          </a:bodyPr>
          <a:lstStyle/>
          <a:p>
            <a:r>
              <a:rPr lang="en-US" sz="2400" i="1" dirty="0">
                <a:solidFill>
                  <a:schemeClr val="tx2"/>
                </a:solidFill>
                <a:latin typeface="Gill Sans MT" panose="020B0502020104020203" pitchFamily="34" charset="0"/>
              </a:rPr>
              <a:t>Other Algorithm Design Considerations:</a:t>
            </a:r>
          </a:p>
          <a:p>
            <a:endParaRPr lang="en-US" sz="2400" i="1" dirty="0">
              <a:solidFill>
                <a:schemeClr val="tx2"/>
              </a:solidFill>
              <a:latin typeface="Gill Sans MT" panose="020B0502020104020203" pitchFamily="34" charset="0"/>
            </a:endParaRPr>
          </a:p>
          <a:p>
            <a:pPr marL="285750" indent="-285750">
              <a:lnSpc>
                <a:spcPct val="150000"/>
              </a:lnSpc>
              <a:buFont typeface="Wingdings" panose="05000000000000000000" pitchFamily="2" charset="2"/>
              <a:buChar char="§"/>
            </a:pPr>
            <a:r>
              <a:rPr lang="en-US" sz="2400" i="1" dirty="0">
                <a:solidFill>
                  <a:schemeClr val="tx2"/>
                </a:solidFill>
                <a:latin typeface="Gill Sans MT" panose="020B0502020104020203" pitchFamily="34" charset="0"/>
              </a:rPr>
              <a:t>Sequential or parallel execution</a:t>
            </a:r>
          </a:p>
          <a:p>
            <a:pPr marL="285750" indent="-285750">
              <a:lnSpc>
                <a:spcPct val="150000"/>
              </a:lnSpc>
              <a:buFont typeface="Wingdings" panose="05000000000000000000" pitchFamily="2" charset="2"/>
              <a:buChar char="§"/>
            </a:pPr>
            <a:r>
              <a:rPr lang="en-US" sz="2400" i="1" dirty="0">
                <a:solidFill>
                  <a:schemeClr val="tx2"/>
                </a:solidFill>
                <a:latin typeface="Gill Sans MT" panose="020B0502020104020203" pitchFamily="34" charset="0"/>
              </a:rPr>
              <a:t>Exact versus Approximation </a:t>
            </a:r>
          </a:p>
          <a:p>
            <a:pPr marL="742950" lvl="1" indent="-285750">
              <a:lnSpc>
                <a:spcPct val="150000"/>
              </a:lnSpc>
              <a:buFont typeface="Wingdings" panose="05000000000000000000" pitchFamily="2" charset="2"/>
              <a:buChar char="§"/>
            </a:pPr>
            <a:r>
              <a:rPr lang="en-US" sz="2400" i="1" dirty="0">
                <a:solidFill>
                  <a:schemeClr val="tx2"/>
                </a:solidFill>
                <a:latin typeface="Gill Sans MT" panose="020B0502020104020203" pitchFamily="34" charset="0"/>
              </a:rPr>
              <a:t>Are all problems solvable exactly?</a:t>
            </a:r>
          </a:p>
          <a:p>
            <a:pPr marL="285750" indent="-285750">
              <a:lnSpc>
                <a:spcPct val="150000"/>
              </a:lnSpc>
              <a:buFont typeface="Wingdings" panose="05000000000000000000" pitchFamily="2" charset="2"/>
              <a:buChar char="§"/>
            </a:pPr>
            <a:r>
              <a:rPr lang="en-US" sz="2400" i="1" dirty="0">
                <a:solidFill>
                  <a:schemeClr val="tx2"/>
                </a:solidFill>
                <a:latin typeface="Gill Sans MT" panose="020B0502020104020203" pitchFamily="34" charset="0"/>
              </a:rPr>
              <a:t>Device capacity and capability: RAM, CPU Speed</a:t>
            </a:r>
          </a:p>
          <a:p>
            <a:pPr marL="285750" indent="-285750">
              <a:lnSpc>
                <a:spcPct val="150000"/>
              </a:lnSpc>
              <a:buFont typeface="Wingdings" panose="05000000000000000000" pitchFamily="2" charset="2"/>
              <a:buChar char="§"/>
            </a:pPr>
            <a:endParaRPr lang="en-US" sz="2400" i="1" dirty="0">
              <a:solidFill>
                <a:schemeClr val="tx2"/>
              </a:solidFill>
              <a:latin typeface="Gill Sans MT" panose="020B0502020104020203" pitchFamily="34" charset="0"/>
            </a:endParaRPr>
          </a:p>
        </p:txBody>
      </p:sp>
      <p:sp>
        <p:nvSpPr>
          <p:cNvPr id="5" name="Date Placeholder 3">
            <a:extLst>
              <a:ext uri="{FF2B5EF4-FFF2-40B4-BE49-F238E27FC236}">
                <a16:creationId xmlns:a16="http://schemas.microsoft.com/office/drawing/2014/main" id="{71CEC0C8-A8EF-437F-9EA2-A11139542CB4}"/>
              </a:ext>
            </a:extLst>
          </p:cNvPr>
          <p:cNvSpPr>
            <a:spLocks noGrp="1"/>
          </p:cNvSpPr>
          <p:nvPr>
            <p:ph type="dt" sz="half" idx="10"/>
          </p:nvPr>
        </p:nvSpPr>
        <p:spPr>
          <a:xfrm>
            <a:off x="914400" y="6324600"/>
            <a:ext cx="1905000" cy="457200"/>
          </a:xfrm>
        </p:spPr>
        <p:txBody>
          <a:bodyPr/>
          <a:lstStyle/>
          <a:p>
            <a:fld id="{C9B23DFE-58C5-4B90-8895-6E3666AAC277}" type="datetime1">
              <a:rPr lang="en-US" altLang="en-US" smtClean="0">
                <a:solidFill>
                  <a:srgbClr val="000000"/>
                </a:solidFill>
              </a:rPr>
              <a:t>8/19/2019</a:t>
            </a:fld>
            <a:endParaRPr lang="en-US" altLang="en-US" dirty="0">
              <a:solidFill>
                <a:srgbClr val="000000"/>
              </a:solidFill>
            </a:endParaRPr>
          </a:p>
        </p:txBody>
      </p:sp>
    </p:spTree>
    <p:extLst>
      <p:ext uri="{BB962C8B-B14F-4D97-AF65-F5344CB8AC3E}">
        <p14:creationId xmlns:p14="http://schemas.microsoft.com/office/powerpoint/2010/main" val="7697863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40</a:t>
            </a:fld>
            <a:endParaRPr lang="en-US" altLang="en-US">
              <a:solidFill>
                <a:srgbClr val="000000"/>
              </a:solidFill>
            </a:endParaRPr>
          </a:p>
        </p:txBody>
      </p:sp>
      <p:sp>
        <p:nvSpPr>
          <p:cNvPr id="310274" name="Rectangle 2"/>
          <p:cNvSpPr>
            <a:spLocks noGrp="1" noChangeArrowheads="1"/>
          </p:cNvSpPr>
          <p:nvPr>
            <p:ph type="title"/>
          </p:nvPr>
        </p:nvSpPr>
        <p:spPr>
          <a:xfrm>
            <a:off x="1150938" y="101600"/>
            <a:ext cx="6697661" cy="1143000"/>
          </a:xfrm>
        </p:spPr>
        <p:txBody>
          <a:bodyPr/>
          <a:lstStyle/>
          <a:p>
            <a:pPr algn="r"/>
            <a:r>
              <a:rPr lang="en-US" altLang="en-US" sz="3200" i="1" dirty="0">
                <a:latin typeface="Gill Sans MT" panose="020B0502020104020203" pitchFamily="34" charset="0"/>
              </a:rPr>
              <a:t>Q3 </a:t>
            </a:r>
            <a:endParaRPr lang="en-US" altLang="en-US" sz="3200" i="1" dirty="0"/>
          </a:p>
        </p:txBody>
      </p:sp>
      <mc:AlternateContent xmlns:mc="http://schemas.openxmlformats.org/markup-compatibility/2006" xmlns:a14="http://schemas.microsoft.com/office/drawing/2010/main">
        <mc:Choice Requires="a14">
          <p:sp>
            <p:nvSpPr>
              <p:cNvPr id="2" name="TextBox 1"/>
              <p:cNvSpPr txBox="1"/>
              <p:nvPr/>
            </p:nvSpPr>
            <p:spPr>
              <a:xfrm>
                <a:off x="381000" y="1676400"/>
                <a:ext cx="8534400" cy="4524315"/>
              </a:xfrm>
              <a:prstGeom prst="rect">
                <a:avLst/>
              </a:prstGeom>
              <a:noFill/>
            </p:spPr>
            <p:txBody>
              <a:bodyPr wrap="square" rtlCol="0">
                <a:spAutoFit/>
              </a:bodyPr>
              <a:lstStyle/>
              <a:p>
                <a:pPr marL="341313" indent="-341313"/>
                <a:r>
                  <a:rPr lang="en-US" sz="2400" i="1" dirty="0">
                    <a:solidFill>
                      <a:srgbClr val="504100"/>
                    </a:solidFill>
                    <a:latin typeface="Gill Sans MT" panose="020B0502020104020203" pitchFamily="34" charset="0"/>
                  </a:rPr>
                  <a:t>You are given the following numbers (</a:t>
                </a:r>
                <a14:m>
                  <m:oMath xmlns:m="http://schemas.openxmlformats.org/officeDocument/2006/math">
                    <m:r>
                      <a:rPr lang="en-US" sz="2400" i="1" smtClean="0">
                        <a:solidFill>
                          <a:srgbClr val="504100"/>
                        </a:solidFill>
                        <a:latin typeface="Cambria Math" panose="02040503050406030204" pitchFamily="18" charset="0"/>
                        <a:ea typeface="Cambria Math" panose="02040503050406030204" pitchFamily="18" charset="0"/>
                      </a:rPr>
                      <m:t>≤</m:t>
                    </m:r>
                    <m:r>
                      <a:rPr lang="en-US" sz="2400" b="0" i="1" smtClean="0">
                        <a:solidFill>
                          <a:srgbClr val="504100"/>
                        </a:solidFill>
                        <a:latin typeface="Cambria Math" panose="02040503050406030204" pitchFamily="18" charset="0"/>
                        <a:ea typeface="Cambria Math" panose="02040503050406030204" pitchFamily="18" charset="0"/>
                      </a:rPr>
                      <m:t>100)</m:t>
                    </m:r>
                  </m:oMath>
                </a14:m>
                <a:r>
                  <a:rPr lang="en-US" sz="2400" i="1" dirty="0">
                    <a:solidFill>
                      <a:srgbClr val="504100"/>
                    </a:solidFill>
                    <a:latin typeface="Gill Sans MT" panose="020B0502020104020203" pitchFamily="34" charset="0"/>
                  </a:rPr>
                  <a:t>:</a:t>
                </a:r>
              </a:p>
              <a:p>
                <a:pPr marL="341313" indent="-341313"/>
                <a:r>
                  <a:rPr lang="en-US" sz="2400" i="1" dirty="0">
                    <a:solidFill>
                      <a:srgbClr val="504100"/>
                    </a:solidFill>
                    <a:latin typeface="Gill Sans MT" panose="020B0502020104020203" pitchFamily="34" charset="0"/>
                  </a:rPr>
                  <a:t> 21,35,10,7,16,8,13,3,19,42,36,28,39, 30,25,52,76,33,98,100</a:t>
                </a:r>
              </a:p>
              <a:p>
                <a:pPr marL="341313" indent="-341313"/>
                <a:endParaRPr lang="en-US" sz="2400" i="1" dirty="0">
                  <a:solidFill>
                    <a:srgbClr val="504100"/>
                  </a:solidFill>
                  <a:latin typeface="Gill Sans MT" panose="020B0502020104020203" pitchFamily="34" charset="0"/>
                </a:endParaRPr>
              </a:p>
              <a:p>
                <a:pPr marL="571500" indent="-571500">
                  <a:buAutoNum type="romanLcParenR"/>
                </a:pPr>
                <a:r>
                  <a:rPr lang="en-US" sz="2400" i="1" dirty="0">
                    <a:solidFill>
                      <a:srgbClr val="504100"/>
                    </a:solidFill>
                    <a:latin typeface="Gill Sans MT" panose="020B0502020104020203" pitchFamily="34" charset="0"/>
                  </a:rPr>
                  <a:t>Which data structure would you use to store the numbers in a computer?</a:t>
                </a:r>
              </a:p>
              <a:p>
                <a:pPr marL="571500" indent="-571500">
                  <a:buAutoNum type="romanLcParenR"/>
                </a:pPr>
                <a:r>
                  <a:rPr lang="en-US" sz="2400" i="1" dirty="0">
                    <a:solidFill>
                      <a:srgbClr val="504100"/>
                    </a:solidFill>
                    <a:latin typeface="Gill Sans MT" panose="020B0502020104020203" pitchFamily="34" charset="0"/>
                  </a:rPr>
                  <a:t>Using your answer to q(</a:t>
                </a:r>
                <a:r>
                  <a:rPr lang="en-US" sz="2400" i="1" dirty="0" err="1">
                    <a:solidFill>
                      <a:srgbClr val="504100"/>
                    </a:solidFill>
                    <a:latin typeface="Gill Sans MT" panose="020B0502020104020203" pitchFamily="34" charset="0"/>
                  </a:rPr>
                  <a:t>i</a:t>
                </a:r>
                <a:r>
                  <a:rPr lang="en-US" sz="2400" i="1" dirty="0">
                    <a:solidFill>
                      <a:srgbClr val="504100"/>
                    </a:solidFill>
                    <a:latin typeface="Gill Sans MT" panose="020B0502020104020203" pitchFamily="34" charset="0"/>
                  </a:rPr>
                  <a:t>) above, how many operations would you complete to determine if Key = 50 is in your list?</a:t>
                </a:r>
              </a:p>
              <a:p>
                <a:pPr marL="571500" indent="-571500">
                  <a:buAutoNum type="romanLcParenR"/>
                </a:pPr>
                <a:r>
                  <a:rPr lang="en-US" sz="2400" i="1" dirty="0">
                    <a:solidFill>
                      <a:srgbClr val="504100"/>
                    </a:solidFill>
                    <a:latin typeface="Gill Sans MT" panose="020B0502020104020203" pitchFamily="34" charset="0"/>
                  </a:rPr>
                  <a:t>Using your answer to q(</a:t>
                </a:r>
                <a:r>
                  <a:rPr lang="en-US" sz="2400" i="1" dirty="0" err="1">
                    <a:solidFill>
                      <a:srgbClr val="504100"/>
                    </a:solidFill>
                    <a:latin typeface="Gill Sans MT" panose="020B0502020104020203" pitchFamily="34" charset="0"/>
                  </a:rPr>
                  <a:t>i</a:t>
                </a:r>
                <a:r>
                  <a:rPr lang="en-US" sz="2400" i="1" dirty="0">
                    <a:solidFill>
                      <a:srgbClr val="504100"/>
                    </a:solidFill>
                    <a:latin typeface="Gill Sans MT" panose="020B0502020104020203" pitchFamily="34" charset="0"/>
                  </a:rPr>
                  <a:t>) above, how many operations would you complete to determine if Key = 30 is in your list?</a:t>
                </a:r>
              </a:p>
              <a:p>
                <a:pPr marL="571500" indent="-571500">
                  <a:buAutoNum type="romanLcParenR"/>
                </a:pPr>
                <a:r>
                  <a:rPr lang="en-US" sz="2400" i="1" dirty="0">
                    <a:solidFill>
                      <a:srgbClr val="504100"/>
                    </a:solidFill>
                    <a:latin typeface="Gill Sans MT" panose="020B0502020104020203" pitchFamily="34" charset="0"/>
                  </a:rPr>
                  <a:t>Could you improve on the number of operations to determine the key in your list?  Explain.</a:t>
                </a:r>
              </a:p>
              <a:p>
                <a:pPr marL="571500" indent="-571500">
                  <a:buAutoNum type="romanLcParenR"/>
                </a:pPr>
                <a:endParaRPr lang="en-US" sz="2400" i="1" dirty="0">
                  <a:solidFill>
                    <a:srgbClr val="504100"/>
                  </a:solidFill>
                  <a:latin typeface="Gill Sans MT" panose="020B0502020104020203"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81000" y="1676400"/>
                <a:ext cx="8534400" cy="4524315"/>
              </a:xfrm>
              <a:prstGeom prst="rect">
                <a:avLst/>
              </a:prstGeom>
              <a:blipFill>
                <a:blip r:embed="rId2"/>
                <a:stretch>
                  <a:fillRect l="-1143" t="-1078"/>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47AD285D-1157-4245-9E91-6E3FFDFCA53D}"/>
              </a:ext>
            </a:extLst>
          </p:cNvPr>
          <p:cNvSpPr>
            <a:spLocks noGrp="1"/>
          </p:cNvSpPr>
          <p:nvPr>
            <p:ph type="dt" sz="half" idx="10"/>
          </p:nvPr>
        </p:nvSpPr>
        <p:spPr/>
        <p:txBody>
          <a:bodyPr/>
          <a:lstStyle/>
          <a:p>
            <a:fld id="{ACA7872A-00D2-4CC5-843F-F1B749FF2AFE}" type="datetime1">
              <a:rPr lang="en-US" altLang="en-US" smtClean="0">
                <a:solidFill>
                  <a:srgbClr val="000000"/>
                </a:solidFill>
              </a:rPr>
              <a:t>8/19/2019</a:t>
            </a:fld>
            <a:endParaRPr lang="en-US" altLang="en-US">
              <a:solidFill>
                <a:srgbClr val="000000"/>
              </a:solidFill>
            </a:endParaRPr>
          </a:p>
        </p:txBody>
      </p:sp>
    </p:spTree>
    <p:extLst>
      <p:ext uri="{BB962C8B-B14F-4D97-AF65-F5344CB8AC3E}">
        <p14:creationId xmlns:p14="http://schemas.microsoft.com/office/powerpoint/2010/main" val="378334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41</a:t>
            </a:fld>
            <a:endParaRPr lang="en-US" altLang="en-US">
              <a:solidFill>
                <a:srgbClr val="000000"/>
              </a:solidFill>
            </a:endParaRPr>
          </a:p>
        </p:txBody>
      </p:sp>
      <p:sp>
        <p:nvSpPr>
          <p:cNvPr id="310274" name="Rectangle 2"/>
          <p:cNvSpPr>
            <a:spLocks noGrp="1" noChangeArrowheads="1"/>
          </p:cNvSpPr>
          <p:nvPr>
            <p:ph type="title"/>
          </p:nvPr>
        </p:nvSpPr>
        <p:spPr>
          <a:xfrm>
            <a:off x="1150938" y="101600"/>
            <a:ext cx="6697661" cy="1143000"/>
          </a:xfrm>
        </p:spPr>
        <p:txBody>
          <a:bodyPr/>
          <a:lstStyle/>
          <a:p>
            <a:pPr algn="r"/>
            <a:r>
              <a:rPr lang="en-US" altLang="en-US" sz="3200" i="1" dirty="0">
                <a:latin typeface="Gill Sans MT" panose="020B0502020104020203" pitchFamily="34" charset="0"/>
              </a:rPr>
              <a:t>Q3 </a:t>
            </a:r>
            <a:endParaRPr lang="en-US" altLang="en-US" sz="3200" i="1" dirty="0"/>
          </a:p>
        </p:txBody>
      </p:sp>
      <mc:AlternateContent xmlns:mc="http://schemas.openxmlformats.org/markup-compatibility/2006" xmlns:a14="http://schemas.microsoft.com/office/drawing/2010/main">
        <mc:Choice Requires="a14">
          <p:sp>
            <p:nvSpPr>
              <p:cNvPr id="2" name="TextBox 1"/>
              <p:cNvSpPr txBox="1"/>
              <p:nvPr/>
            </p:nvSpPr>
            <p:spPr>
              <a:xfrm>
                <a:off x="381000" y="1676400"/>
                <a:ext cx="8534400" cy="3785652"/>
              </a:xfrm>
              <a:prstGeom prst="rect">
                <a:avLst/>
              </a:prstGeom>
              <a:noFill/>
            </p:spPr>
            <p:txBody>
              <a:bodyPr wrap="square" rtlCol="0">
                <a:spAutoFit/>
              </a:bodyPr>
              <a:lstStyle/>
              <a:p>
                <a:pPr marL="341313" indent="-341313"/>
                <a:r>
                  <a:rPr lang="en-US" sz="2400" i="1" dirty="0">
                    <a:solidFill>
                      <a:srgbClr val="504100"/>
                    </a:solidFill>
                    <a:latin typeface="Gill Sans MT" panose="020B0502020104020203" pitchFamily="34" charset="0"/>
                  </a:rPr>
                  <a:t>You are given the following ordered list of numbers (</a:t>
                </a:r>
                <a14:m>
                  <m:oMath xmlns:m="http://schemas.openxmlformats.org/officeDocument/2006/math">
                    <m:r>
                      <a:rPr lang="en-US" sz="2400" i="1" smtClean="0">
                        <a:solidFill>
                          <a:srgbClr val="504100"/>
                        </a:solidFill>
                        <a:latin typeface="Cambria Math" panose="02040503050406030204" pitchFamily="18" charset="0"/>
                        <a:ea typeface="Cambria Math" panose="02040503050406030204" pitchFamily="18" charset="0"/>
                      </a:rPr>
                      <m:t>≤</m:t>
                    </m:r>
                    <m:r>
                      <a:rPr lang="en-US" sz="2400" b="0" i="1" smtClean="0">
                        <a:solidFill>
                          <a:srgbClr val="504100"/>
                        </a:solidFill>
                        <a:latin typeface="Cambria Math" panose="02040503050406030204" pitchFamily="18" charset="0"/>
                        <a:ea typeface="Cambria Math" panose="02040503050406030204" pitchFamily="18" charset="0"/>
                      </a:rPr>
                      <m:t>100)</m:t>
                    </m:r>
                  </m:oMath>
                </a14:m>
                <a:r>
                  <a:rPr lang="en-US" sz="2400" i="1" dirty="0">
                    <a:solidFill>
                      <a:srgbClr val="504100"/>
                    </a:solidFill>
                    <a:latin typeface="Gill Sans MT" panose="020B0502020104020203" pitchFamily="34" charset="0"/>
                  </a:rPr>
                  <a:t>:</a:t>
                </a:r>
              </a:p>
              <a:p>
                <a:pPr marL="341313" indent="-341313"/>
                <a:r>
                  <a:rPr lang="en-US" sz="2400" i="1" dirty="0">
                    <a:solidFill>
                      <a:srgbClr val="504100"/>
                    </a:solidFill>
                    <a:latin typeface="Gill Sans MT" panose="020B0502020104020203" pitchFamily="34" charset="0"/>
                  </a:rPr>
                  <a:t>3,7, 8,10, 13, 16, 19, 21, 25, 28, 30, 33, 35, 36, 39, 42, 52, 76, 98, 100</a:t>
                </a:r>
              </a:p>
              <a:p>
                <a:pPr marL="341313" indent="-341313"/>
                <a:endParaRPr lang="en-US" sz="2400" i="1" dirty="0">
                  <a:solidFill>
                    <a:srgbClr val="504100"/>
                  </a:solidFill>
                  <a:latin typeface="Gill Sans MT" panose="020B0502020104020203" pitchFamily="34" charset="0"/>
                </a:endParaRPr>
              </a:p>
              <a:p>
                <a:pPr marL="571500" indent="-571500">
                  <a:buAutoNum type="romanLcParenR"/>
                </a:pPr>
                <a:r>
                  <a:rPr lang="en-US" sz="2400" i="1" dirty="0">
                    <a:solidFill>
                      <a:srgbClr val="504100"/>
                    </a:solidFill>
                    <a:latin typeface="Gill Sans MT" panose="020B0502020104020203" pitchFamily="34" charset="0"/>
                  </a:rPr>
                  <a:t>How many operations would you complete to determine if Key = 50 is in your list?</a:t>
                </a:r>
              </a:p>
              <a:p>
                <a:pPr marL="571500" indent="-571500">
                  <a:buAutoNum type="romanLcParenR"/>
                </a:pPr>
                <a:r>
                  <a:rPr lang="en-US" sz="2400" i="1" dirty="0">
                    <a:solidFill>
                      <a:srgbClr val="504100"/>
                    </a:solidFill>
                    <a:latin typeface="Gill Sans MT" panose="020B0502020104020203" pitchFamily="34" charset="0"/>
                  </a:rPr>
                  <a:t>How many operations would you complete to determine if Key = 30 is in your list?</a:t>
                </a:r>
              </a:p>
              <a:p>
                <a:pPr marL="571500" indent="-571500">
                  <a:buAutoNum type="romanLcParenR"/>
                </a:pPr>
                <a:r>
                  <a:rPr lang="en-US" sz="2400" i="1" dirty="0">
                    <a:solidFill>
                      <a:srgbClr val="504100"/>
                    </a:solidFill>
                    <a:latin typeface="Gill Sans MT" panose="020B0502020104020203" pitchFamily="34" charset="0"/>
                  </a:rPr>
                  <a:t>Comment on the easiness of doing operations (i) and (ii) with the ordered list.</a:t>
                </a:r>
              </a:p>
              <a:p>
                <a:pPr marL="571500" indent="-571500">
                  <a:buAutoNum type="romanLcParenR"/>
                </a:pPr>
                <a:endParaRPr lang="en-US" sz="2400" i="1" dirty="0">
                  <a:solidFill>
                    <a:srgbClr val="504100"/>
                  </a:solidFill>
                  <a:latin typeface="Gill Sans MT" panose="020B0502020104020203"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81000" y="1676400"/>
                <a:ext cx="8534400" cy="3785652"/>
              </a:xfrm>
              <a:prstGeom prst="rect">
                <a:avLst/>
              </a:prstGeom>
              <a:blipFill>
                <a:blip r:embed="rId2"/>
                <a:stretch>
                  <a:fillRect l="-1143" t="-1288" r="-1929"/>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47AD285D-1157-4245-9E91-6E3FFDFCA53D}"/>
              </a:ext>
            </a:extLst>
          </p:cNvPr>
          <p:cNvSpPr>
            <a:spLocks noGrp="1"/>
          </p:cNvSpPr>
          <p:nvPr>
            <p:ph type="dt" sz="half" idx="10"/>
          </p:nvPr>
        </p:nvSpPr>
        <p:spPr/>
        <p:txBody>
          <a:bodyPr/>
          <a:lstStyle/>
          <a:p>
            <a:fld id="{ACA7872A-00D2-4CC5-843F-F1B749FF2AFE}" type="datetime1">
              <a:rPr lang="en-US" altLang="en-US" smtClean="0">
                <a:solidFill>
                  <a:srgbClr val="000000"/>
                </a:solidFill>
              </a:rPr>
              <a:t>8/19/2019</a:t>
            </a:fld>
            <a:endParaRPr lang="en-US" altLang="en-US">
              <a:solidFill>
                <a:srgbClr val="000000"/>
              </a:solidFill>
            </a:endParaRPr>
          </a:p>
        </p:txBody>
      </p:sp>
    </p:spTree>
    <p:extLst>
      <p:ext uri="{BB962C8B-B14F-4D97-AF65-F5344CB8AC3E}">
        <p14:creationId xmlns:p14="http://schemas.microsoft.com/office/powerpoint/2010/main" val="409250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9DE00-9DA9-4AD6-AA22-2F734E5852DA}"/>
              </a:ext>
            </a:extLst>
          </p:cNvPr>
          <p:cNvSpPr>
            <a:spLocks noGrp="1"/>
          </p:cNvSpPr>
          <p:nvPr>
            <p:ph type="title"/>
          </p:nvPr>
        </p:nvSpPr>
        <p:spPr>
          <a:xfrm>
            <a:off x="1150939" y="101600"/>
            <a:ext cx="7459662" cy="1143000"/>
          </a:xfrm>
        </p:spPr>
        <p:txBody>
          <a:bodyPr/>
          <a:lstStyle/>
          <a:p>
            <a:pPr algn="r"/>
            <a:r>
              <a:rPr lang="en-US" dirty="0"/>
              <a:t>Character Strings as Arrays</a:t>
            </a:r>
          </a:p>
        </p:txBody>
      </p:sp>
      <p:sp>
        <p:nvSpPr>
          <p:cNvPr id="3" name="Content Placeholder 2">
            <a:extLst>
              <a:ext uri="{FF2B5EF4-FFF2-40B4-BE49-F238E27FC236}">
                <a16:creationId xmlns:a16="http://schemas.microsoft.com/office/drawing/2014/main" id="{009A82EC-A93A-42ED-9058-490A32EDB989}"/>
              </a:ext>
            </a:extLst>
          </p:cNvPr>
          <p:cNvSpPr>
            <a:spLocks noGrp="1"/>
          </p:cNvSpPr>
          <p:nvPr>
            <p:ph idx="1"/>
          </p:nvPr>
        </p:nvSpPr>
        <p:spPr/>
        <p:txBody>
          <a:bodyPr/>
          <a:lstStyle/>
          <a:p>
            <a:r>
              <a:rPr lang="en-US" sz="2000" dirty="0">
                <a:latin typeface="Corbel" panose="020B0503020204020204" pitchFamily="34" charset="0"/>
              </a:rPr>
              <a:t>Our task is to store non-numeric text data, i.e. a sequence of characters which are called strings. </a:t>
            </a:r>
          </a:p>
          <a:p>
            <a:r>
              <a:rPr lang="en-US" sz="2000" dirty="0">
                <a:latin typeface="Corbel" panose="020B0503020204020204" pitchFamily="34" charset="0"/>
              </a:rPr>
              <a:t>A string is an list (or string) of characters stored contiguously with a marker to indicate the end of the string. </a:t>
            </a:r>
          </a:p>
          <a:p>
            <a:r>
              <a:rPr lang="en-US" sz="2000" dirty="0">
                <a:latin typeface="Corbel" panose="020B0503020204020204" pitchFamily="34" charset="0"/>
              </a:rPr>
              <a:t>Let us consider the task:</a:t>
            </a:r>
          </a:p>
          <a:p>
            <a:pPr lvl="1"/>
            <a:r>
              <a:rPr lang="en-US" sz="1600" dirty="0">
                <a:latin typeface="Corbel" panose="020B0503020204020204" pitchFamily="34" charset="0"/>
              </a:rPr>
              <a:t>STRING0: Read and store a string of characters and print it out.</a:t>
            </a:r>
          </a:p>
          <a:p>
            <a:pPr lvl="1"/>
            <a:r>
              <a:rPr lang="en-US" sz="1600" dirty="0">
                <a:latin typeface="Corbel" panose="020B0503020204020204" pitchFamily="34" charset="0"/>
              </a:rPr>
              <a:t>Since the characters of a string are stored contiguously, we can easily implement a string by using an array of characters if we keep track of the number of elements stored in the array. </a:t>
            </a:r>
          </a:p>
          <a:p>
            <a:pPr lvl="1"/>
            <a:r>
              <a:rPr lang="en-US" sz="1600" dirty="0">
                <a:latin typeface="Corbel" panose="020B0503020204020204" pitchFamily="34" charset="0"/>
              </a:rPr>
              <a:t>However, common operations on strings include breaking them up into parts (called substrings), joining them together to create new strings, replacing parts of them with other strings, etc. There must be some way of detecting the size of a current valid string stored in an array of characters.</a:t>
            </a:r>
          </a:p>
          <a:p>
            <a:pPr lvl="1"/>
            <a:r>
              <a:rPr lang="en-US" sz="1600" dirty="0">
                <a:latin typeface="Corbel" panose="020B0503020204020204" pitchFamily="34" charset="0"/>
              </a:rPr>
              <a:t>A string of characters is stored in successive elements of a character array and terminated by the NULL character to detect the end. </a:t>
            </a:r>
            <a:endParaRPr lang="en-US" sz="2000" dirty="0">
              <a:latin typeface="Corbel" panose="020B0503020204020204" pitchFamily="34" charset="0"/>
            </a:endParaRPr>
          </a:p>
        </p:txBody>
      </p:sp>
      <p:sp>
        <p:nvSpPr>
          <p:cNvPr id="4" name="Date Placeholder 3">
            <a:extLst>
              <a:ext uri="{FF2B5EF4-FFF2-40B4-BE49-F238E27FC236}">
                <a16:creationId xmlns:a16="http://schemas.microsoft.com/office/drawing/2014/main" id="{83CB98EC-3D51-4F62-92C2-63399C29E422}"/>
              </a:ext>
            </a:extLst>
          </p:cNvPr>
          <p:cNvSpPr>
            <a:spLocks noGrp="1"/>
          </p:cNvSpPr>
          <p:nvPr>
            <p:ph type="dt" sz="half" idx="10"/>
          </p:nvPr>
        </p:nvSpPr>
        <p:spPr/>
        <p:txBody>
          <a:bodyPr/>
          <a:lstStyle/>
          <a:p>
            <a:fld id="{8035B937-7A72-4087-BF72-69DEF1DE1F97}" type="datetime1">
              <a:rPr lang="en-US" altLang="en-US" smtClean="0">
                <a:solidFill>
                  <a:srgbClr val="000000"/>
                </a:solidFill>
              </a:rPr>
              <a:t>8/19/2019</a:t>
            </a:fld>
            <a:endParaRPr lang="en-US" altLang="en-US" dirty="0">
              <a:solidFill>
                <a:srgbClr val="000000"/>
              </a:solidFill>
            </a:endParaRPr>
          </a:p>
        </p:txBody>
      </p:sp>
      <p:sp>
        <p:nvSpPr>
          <p:cNvPr id="5" name="Slide Number Placeholder 4">
            <a:extLst>
              <a:ext uri="{FF2B5EF4-FFF2-40B4-BE49-F238E27FC236}">
                <a16:creationId xmlns:a16="http://schemas.microsoft.com/office/drawing/2014/main" id="{4692B01C-FC95-41BD-A467-732756394F2E}"/>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42</a:t>
            </a:fld>
            <a:endParaRPr lang="en-US" altLang="en-US">
              <a:solidFill>
                <a:srgbClr val="000000"/>
              </a:solidFill>
            </a:endParaRPr>
          </a:p>
        </p:txBody>
      </p:sp>
    </p:spTree>
    <p:extLst>
      <p:ext uri="{BB962C8B-B14F-4D97-AF65-F5344CB8AC3E}">
        <p14:creationId xmlns:p14="http://schemas.microsoft.com/office/powerpoint/2010/main" val="35194691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9A82EC-A93A-42ED-9058-490A32EDB989}"/>
              </a:ext>
            </a:extLst>
          </p:cNvPr>
          <p:cNvSpPr>
            <a:spLocks noGrp="1"/>
          </p:cNvSpPr>
          <p:nvPr>
            <p:ph idx="1"/>
          </p:nvPr>
        </p:nvSpPr>
        <p:spPr/>
        <p:txBody>
          <a:bodyPr/>
          <a:lstStyle/>
          <a:p>
            <a:r>
              <a:rPr lang="en-US" sz="2000" dirty="0">
                <a:latin typeface="Corbel" panose="020B0503020204020204" pitchFamily="34" charset="0"/>
              </a:rPr>
              <a:t>For example, the string "Hello" is stored in a character array, </a:t>
            </a:r>
            <a:r>
              <a:rPr lang="en-US" sz="2000" dirty="0" err="1">
                <a:latin typeface="Corbel" panose="020B0503020204020204" pitchFamily="34" charset="0"/>
              </a:rPr>
              <a:t>msg</a:t>
            </a:r>
            <a:r>
              <a:rPr lang="en-US" sz="2000" dirty="0">
                <a:latin typeface="Corbel" panose="020B0503020204020204" pitchFamily="34" charset="0"/>
              </a:rPr>
              <a:t>[], as follows:</a:t>
            </a:r>
          </a:p>
          <a:p>
            <a:r>
              <a:rPr lang="en-US" sz="2000" dirty="0">
                <a:latin typeface="Corbel" panose="020B0503020204020204" pitchFamily="34" charset="0"/>
              </a:rPr>
              <a:t>char </a:t>
            </a:r>
            <a:r>
              <a:rPr lang="en-US" sz="2000" dirty="0" err="1">
                <a:latin typeface="Corbel" panose="020B0503020204020204" pitchFamily="34" charset="0"/>
              </a:rPr>
              <a:t>msg</a:t>
            </a:r>
            <a:r>
              <a:rPr lang="en-US" sz="2000" dirty="0">
                <a:latin typeface="Corbel" panose="020B0503020204020204" pitchFamily="34" charset="0"/>
              </a:rPr>
              <a:t>[SIZE];</a:t>
            </a:r>
          </a:p>
          <a:p>
            <a:pPr marL="0" indent="0">
              <a:buNone/>
            </a:pPr>
            <a:r>
              <a:rPr lang="en-US" sz="2000" dirty="0">
                <a:latin typeface="Corbel" panose="020B0503020204020204" pitchFamily="34" charset="0"/>
              </a:rPr>
              <a:t>     </a:t>
            </a:r>
            <a:r>
              <a:rPr lang="en-US" sz="2000" dirty="0" err="1">
                <a:latin typeface="Corbel" panose="020B0503020204020204" pitchFamily="34" charset="0"/>
              </a:rPr>
              <a:t>msg</a:t>
            </a:r>
            <a:r>
              <a:rPr lang="en-US" sz="2000" dirty="0">
                <a:latin typeface="Corbel" panose="020B0503020204020204" pitchFamily="34" charset="0"/>
              </a:rPr>
              <a:t>[0] = 'H';</a:t>
            </a:r>
          </a:p>
          <a:p>
            <a:pPr marL="0" indent="0">
              <a:buNone/>
            </a:pPr>
            <a:r>
              <a:rPr lang="en-US" sz="2000" dirty="0">
                <a:latin typeface="Corbel" panose="020B0503020204020204" pitchFamily="34" charset="0"/>
              </a:rPr>
              <a:t>     </a:t>
            </a:r>
            <a:r>
              <a:rPr lang="en-US" sz="2000" dirty="0" err="1">
                <a:latin typeface="Corbel" panose="020B0503020204020204" pitchFamily="34" charset="0"/>
              </a:rPr>
              <a:t>msg</a:t>
            </a:r>
            <a:r>
              <a:rPr lang="en-US" sz="2000" dirty="0">
                <a:latin typeface="Corbel" panose="020B0503020204020204" pitchFamily="34" charset="0"/>
              </a:rPr>
              <a:t>[1] = 'e';</a:t>
            </a:r>
          </a:p>
          <a:p>
            <a:pPr marL="0" indent="0">
              <a:buNone/>
            </a:pPr>
            <a:r>
              <a:rPr lang="en-US" sz="2000" dirty="0">
                <a:latin typeface="Corbel" panose="020B0503020204020204" pitchFamily="34" charset="0"/>
              </a:rPr>
              <a:t>     </a:t>
            </a:r>
            <a:r>
              <a:rPr lang="en-US" sz="2000" dirty="0" err="1">
                <a:latin typeface="Corbel" panose="020B0503020204020204" pitchFamily="34" charset="0"/>
              </a:rPr>
              <a:t>msg</a:t>
            </a:r>
            <a:r>
              <a:rPr lang="en-US" sz="2000" dirty="0">
                <a:latin typeface="Corbel" panose="020B0503020204020204" pitchFamily="34" charset="0"/>
              </a:rPr>
              <a:t>[2] = 'l';</a:t>
            </a:r>
          </a:p>
          <a:p>
            <a:pPr marL="0" indent="0">
              <a:buNone/>
            </a:pPr>
            <a:r>
              <a:rPr lang="en-US" sz="2000" dirty="0">
                <a:latin typeface="Corbel" panose="020B0503020204020204" pitchFamily="34" charset="0"/>
              </a:rPr>
              <a:t>     </a:t>
            </a:r>
            <a:r>
              <a:rPr lang="en-US" sz="2000" dirty="0" err="1">
                <a:latin typeface="Corbel" panose="020B0503020204020204" pitchFamily="34" charset="0"/>
              </a:rPr>
              <a:t>msg</a:t>
            </a:r>
            <a:r>
              <a:rPr lang="en-US" sz="2000" dirty="0">
                <a:latin typeface="Corbel" panose="020B0503020204020204" pitchFamily="34" charset="0"/>
              </a:rPr>
              <a:t>[3] = 'l';</a:t>
            </a:r>
          </a:p>
          <a:p>
            <a:pPr marL="0" indent="0">
              <a:buNone/>
            </a:pPr>
            <a:r>
              <a:rPr lang="en-US" sz="2000" dirty="0">
                <a:latin typeface="Corbel" panose="020B0503020204020204" pitchFamily="34" charset="0"/>
              </a:rPr>
              <a:t>     </a:t>
            </a:r>
            <a:r>
              <a:rPr lang="en-US" sz="2000" dirty="0" err="1">
                <a:latin typeface="Corbel" panose="020B0503020204020204" pitchFamily="34" charset="0"/>
              </a:rPr>
              <a:t>msg</a:t>
            </a:r>
            <a:r>
              <a:rPr lang="en-US" sz="2000" dirty="0">
                <a:latin typeface="Corbel" panose="020B0503020204020204" pitchFamily="34" charset="0"/>
              </a:rPr>
              <a:t>[4] = 'o';</a:t>
            </a:r>
          </a:p>
          <a:p>
            <a:pPr marL="0" indent="0">
              <a:buNone/>
            </a:pPr>
            <a:r>
              <a:rPr lang="en-US" sz="2000" dirty="0">
                <a:latin typeface="Corbel" panose="020B0503020204020204" pitchFamily="34" charset="0"/>
              </a:rPr>
              <a:t>     </a:t>
            </a:r>
            <a:r>
              <a:rPr lang="en-US" sz="2000" dirty="0" err="1">
                <a:latin typeface="Corbel" panose="020B0503020204020204" pitchFamily="34" charset="0"/>
              </a:rPr>
              <a:t>msg</a:t>
            </a:r>
            <a:r>
              <a:rPr lang="en-US" sz="2000" dirty="0">
                <a:latin typeface="Corbel" panose="020B0503020204020204" pitchFamily="34" charset="0"/>
              </a:rPr>
              <a:t>[5] = '\0’;  (NULL character)</a:t>
            </a:r>
          </a:p>
          <a:p>
            <a:pPr marL="0" indent="0">
              <a:buNone/>
            </a:pPr>
            <a:endParaRPr lang="en-US" sz="2000" dirty="0">
              <a:latin typeface="Corbel" panose="020B0503020204020204" pitchFamily="34" charset="0"/>
            </a:endParaRPr>
          </a:p>
        </p:txBody>
      </p:sp>
      <p:sp>
        <p:nvSpPr>
          <p:cNvPr id="4" name="Date Placeholder 3">
            <a:extLst>
              <a:ext uri="{FF2B5EF4-FFF2-40B4-BE49-F238E27FC236}">
                <a16:creationId xmlns:a16="http://schemas.microsoft.com/office/drawing/2014/main" id="{83CB98EC-3D51-4F62-92C2-63399C29E422}"/>
              </a:ext>
            </a:extLst>
          </p:cNvPr>
          <p:cNvSpPr>
            <a:spLocks noGrp="1"/>
          </p:cNvSpPr>
          <p:nvPr>
            <p:ph type="dt" sz="half" idx="10"/>
          </p:nvPr>
        </p:nvSpPr>
        <p:spPr/>
        <p:txBody>
          <a:bodyPr/>
          <a:lstStyle/>
          <a:p>
            <a:fld id="{4ED4D6C5-CEDE-4586-85EB-7B932C7ABF48}" type="datetime1">
              <a:rPr lang="en-US" altLang="en-US" smtClean="0">
                <a:solidFill>
                  <a:srgbClr val="000000"/>
                </a:solidFill>
              </a:rPr>
              <a:t>8/19/2019</a:t>
            </a:fld>
            <a:endParaRPr lang="en-US" altLang="en-US" dirty="0">
              <a:solidFill>
                <a:srgbClr val="000000"/>
              </a:solidFill>
            </a:endParaRPr>
          </a:p>
        </p:txBody>
      </p:sp>
      <p:sp>
        <p:nvSpPr>
          <p:cNvPr id="5" name="Slide Number Placeholder 4">
            <a:extLst>
              <a:ext uri="{FF2B5EF4-FFF2-40B4-BE49-F238E27FC236}">
                <a16:creationId xmlns:a16="http://schemas.microsoft.com/office/drawing/2014/main" id="{4692B01C-FC95-41BD-A467-732756394F2E}"/>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43</a:t>
            </a:fld>
            <a:endParaRPr lang="en-US" altLang="en-US">
              <a:solidFill>
                <a:srgbClr val="000000"/>
              </a:solidFill>
            </a:endParaRPr>
          </a:p>
        </p:txBody>
      </p:sp>
      <p:sp>
        <p:nvSpPr>
          <p:cNvPr id="6" name="Title 1">
            <a:extLst>
              <a:ext uri="{FF2B5EF4-FFF2-40B4-BE49-F238E27FC236}">
                <a16:creationId xmlns:a16="http://schemas.microsoft.com/office/drawing/2014/main" id="{FFFA0C38-EDF5-493B-A8B8-F2F5EAD71047}"/>
              </a:ext>
            </a:extLst>
          </p:cNvPr>
          <p:cNvSpPr>
            <a:spLocks noGrp="1"/>
          </p:cNvSpPr>
          <p:nvPr>
            <p:ph type="title"/>
          </p:nvPr>
        </p:nvSpPr>
        <p:spPr>
          <a:xfrm>
            <a:off x="1150939" y="101600"/>
            <a:ext cx="7459662" cy="1143000"/>
          </a:xfrm>
        </p:spPr>
        <p:txBody>
          <a:bodyPr/>
          <a:lstStyle/>
          <a:p>
            <a:pPr algn="r"/>
            <a:r>
              <a:rPr lang="en-US" dirty="0"/>
              <a:t>Character Strings as Arrays</a:t>
            </a:r>
          </a:p>
        </p:txBody>
      </p:sp>
    </p:spTree>
    <p:extLst>
      <p:ext uri="{BB962C8B-B14F-4D97-AF65-F5344CB8AC3E}">
        <p14:creationId xmlns:p14="http://schemas.microsoft.com/office/powerpoint/2010/main" val="3822875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44</a:t>
            </a:fld>
            <a:endParaRPr lang="en-US" altLang="en-US">
              <a:solidFill>
                <a:srgbClr val="000000"/>
              </a:solidFill>
            </a:endParaRPr>
          </a:p>
        </p:txBody>
      </p:sp>
      <p:sp>
        <p:nvSpPr>
          <p:cNvPr id="310274" name="Rectangle 2"/>
          <p:cNvSpPr>
            <a:spLocks noGrp="1" noChangeArrowheads="1"/>
          </p:cNvSpPr>
          <p:nvPr>
            <p:ph type="title"/>
          </p:nvPr>
        </p:nvSpPr>
        <p:spPr/>
        <p:txBody>
          <a:bodyPr/>
          <a:lstStyle/>
          <a:p>
            <a:r>
              <a:rPr lang="en-US" altLang="en-US" sz="2600" i="1" dirty="0"/>
              <a:t>					String Matching</a:t>
            </a:r>
          </a:p>
        </p:txBody>
      </p:sp>
      <p:sp>
        <p:nvSpPr>
          <p:cNvPr id="2" name="TextBox 1"/>
          <p:cNvSpPr txBox="1"/>
          <p:nvPr/>
        </p:nvSpPr>
        <p:spPr>
          <a:xfrm>
            <a:off x="533400" y="1676400"/>
            <a:ext cx="8229600" cy="4893647"/>
          </a:xfrm>
          <a:prstGeom prst="rect">
            <a:avLst/>
          </a:prstGeom>
          <a:noFill/>
        </p:spPr>
        <p:txBody>
          <a:bodyPr wrap="square" rtlCol="0">
            <a:spAutoFit/>
          </a:bodyPr>
          <a:lstStyle/>
          <a:p>
            <a:r>
              <a:rPr lang="en-US" sz="2400" i="1" dirty="0">
                <a:solidFill>
                  <a:schemeClr val="tx2"/>
                </a:solidFill>
                <a:latin typeface="Gill Sans MT" panose="020B0502020104020203" pitchFamily="34" charset="0"/>
              </a:rPr>
              <a:t>What is a string?</a:t>
            </a:r>
          </a:p>
          <a:p>
            <a:pPr marL="509588"/>
            <a:r>
              <a:rPr lang="en-US" sz="2400" i="1" dirty="0">
                <a:solidFill>
                  <a:schemeClr val="tx2"/>
                </a:solidFill>
                <a:latin typeface="Gill Sans MT" panose="020B0502020104020203" pitchFamily="34" charset="0"/>
              </a:rPr>
              <a:t>A </a:t>
            </a:r>
            <a:r>
              <a:rPr lang="en-US" sz="2400" b="1" i="1" dirty="0">
                <a:solidFill>
                  <a:schemeClr val="tx2">
                    <a:lumMod val="75000"/>
                  </a:schemeClr>
                </a:solidFill>
                <a:latin typeface="Gill Sans MT" panose="020B0502020104020203" pitchFamily="34" charset="0"/>
              </a:rPr>
              <a:t>string </a:t>
            </a:r>
            <a:r>
              <a:rPr lang="en-US" sz="2400" i="1" dirty="0">
                <a:solidFill>
                  <a:schemeClr val="tx2">
                    <a:lumMod val="75000"/>
                  </a:schemeClr>
                </a:solidFill>
                <a:latin typeface="Gill Sans MT" panose="020B0502020104020203" pitchFamily="34" charset="0"/>
              </a:rPr>
              <a:t>is a sequence of  - </a:t>
            </a:r>
          </a:p>
          <a:p>
            <a:pPr marL="1379538" indent="-584200">
              <a:buFont typeface="Wingdings" panose="05000000000000000000" pitchFamily="2" charset="2"/>
              <a:buChar char="ü"/>
            </a:pPr>
            <a:r>
              <a:rPr lang="en-US" sz="2400" i="1" dirty="0">
                <a:solidFill>
                  <a:schemeClr val="tx2">
                    <a:lumMod val="75000"/>
                  </a:schemeClr>
                </a:solidFill>
                <a:latin typeface="Gill Sans MT" panose="020B0502020104020203" pitchFamily="34" charset="0"/>
              </a:rPr>
              <a:t>alpha-numeric and special characters; </a:t>
            </a:r>
          </a:p>
          <a:p>
            <a:pPr marL="1379538" indent="-584200">
              <a:buFont typeface="Wingdings" panose="05000000000000000000" pitchFamily="2" charset="2"/>
              <a:buChar char="ü"/>
            </a:pPr>
            <a:r>
              <a:rPr lang="en-US" sz="2400" i="1" dirty="0">
                <a:solidFill>
                  <a:schemeClr val="tx2">
                    <a:lumMod val="75000"/>
                  </a:schemeClr>
                </a:solidFill>
                <a:latin typeface="Gill Sans MT" panose="020B0502020104020203" pitchFamily="34" charset="0"/>
              </a:rPr>
              <a:t>bit strings, which comprise zeros and ones; </a:t>
            </a:r>
          </a:p>
          <a:p>
            <a:pPr marL="1379538" indent="-584200">
              <a:buFont typeface="Wingdings" panose="05000000000000000000" pitchFamily="2" charset="2"/>
              <a:buChar char="ü"/>
            </a:pPr>
            <a:r>
              <a:rPr lang="en-US" sz="2400" i="1" dirty="0">
                <a:solidFill>
                  <a:schemeClr val="tx2">
                    <a:lumMod val="75000"/>
                  </a:schemeClr>
                </a:solidFill>
                <a:latin typeface="Gill Sans MT" panose="020B0502020104020203" pitchFamily="34" charset="0"/>
              </a:rPr>
              <a:t>gene sequences in DNA.</a:t>
            </a:r>
          </a:p>
          <a:p>
            <a:pPr marL="1379538" indent="-584200">
              <a:buFont typeface="Wingdings" panose="05000000000000000000" pitchFamily="2" charset="2"/>
              <a:buChar char="ü"/>
            </a:pPr>
            <a:endParaRPr lang="en-US" sz="2400" i="1" dirty="0">
              <a:solidFill>
                <a:schemeClr val="tx2">
                  <a:lumMod val="75000"/>
                </a:schemeClr>
              </a:solidFill>
              <a:latin typeface="Gill Sans MT" panose="020B0502020104020203" pitchFamily="34" charset="0"/>
            </a:endParaRPr>
          </a:p>
          <a:p>
            <a:r>
              <a:rPr lang="en-US" sz="2400" i="1" dirty="0">
                <a:solidFill>
                  <a:schemeClr val="tx2">
                    <a:lumMod val="75000"/>
                  </a:schemeClr>
                </a:solidFill>
                <a:latin typeface="Gill Sans MT" panose="020B0502020104020203" pitchFamily="34" charset="0"/>
              </a:rPr>
              <a:t>What is </a:t>
            </a:r>
            <a:r>
              <a:rPr lang="en-US" sz="2400" b="1" i="1" dirty="0">
                <a:solidFill>
                  <a:schemeClr val="tx2">
                    <a:lumMod val="75000"/>
                  </a:schemeClr>
                </a:solidFill>
                <a:latin typeface="Gill Sans MT" panose="020B0502020104020203" pitchFamily="34" charset="0"/>
              </a:rPr>
              <a:t>String Matching</a:t>
            </a:r>
            <a:r>
              <a:rPr lang="en-US" sz="2400" i="1" dirty="0">
                <a:solidFill>
                  <a:schemeClr val="tx2">
                    <a:lumMod val="75000"/>
                  </a:schemeClr>
                </a:solidFill>
                <a:latin typeface="Gill Sans MT" panose="020B0502020104020203" pitchFamily="34" charset="0"/>
              </a:rPr>
              <a:t>?</a:t>
            </a:r>
          </a:p>
          <a:p>
            <a:pPr marL="509588"/>
            <a:r>
              <a:rPr lang="en-US" sz="2400" i="1" dirty="0">
                <a:solidFill>
                  <a:schemeClr val="tx2">
                    <a:lumMod val="75000"/>
                  </a:schemeClr>
                </a:solidFill>
                <a:latin typeface="Gill Sans MT" panose="020B0502020104020203" pitchFamily="34" charset="0"/>
              </a:rPr>
              <a:t>Discovering the occurrence of a given ‘pattern’ with the string.</a:t>
            </a:r>
          </a:p>
          <a:p>
            <a:endParaRPr lang="en-US" sz="2400" i="1" dirty="0">
              <a:solidFill>
                <a:schemeClr val="tx2">
                  <a:lumMod val="75000"/>
                </a:schemeClr>
              </a:solidFill>
              <a:latin typeface="Gill Sans MT" panose="020B0502020104020203" pitchFamily="34" charset="0"/>
            </a:endParaRPr>
          </a:p>
          <a:p>
            <a:r>
              <a:rPr lang="en-US" sz="2400" i="1" dirty="0">
                <a:solidFill>
                  <a:schemeClr val="tx2">
                    <a:lumMod val="75000"/>
                  </a:schemeClr>
                </a:solidFill>
                <a:latin typeface="Gill Sans MT" panose="020B0502020104020203" pitchFamily="34" charset="0"/>
              </a:rPr>
              <a:t>Examples:</a:t>
            </a:r>
          </a:p>
          <a:p>
            <a:pPr marL="509588"/>
            <a:r>
              <a:rPr lang="en-US" sz="2400" i="1" dirty="0">
                <a:solidFill>
                  <a:schemeClr val="tx2">
                    <a:lumMod val="75000"/>
                  </a:schemeClr>
                </a:solidFill>
                <a:latin typeface="Gill Sans MT" panose="020B0502020104020203" pitchFamily="34" charset="0"/>
              </a:rPr>
              <a:t>Search character string </a:t>
            </a:r>
          </a:p>
          <a:p>
            <a:pPr marL="509588"/>
            <a:r>
              <a:rPr lang="en-US" sz="2000" dirty="0">
                <a:solidFill>
                  <a:srgbClr val="C00000"/>
                </a:solidFill>
                <a:latin typeface="Gill Sans MT" panose="020B0502020104020203" pitchFamily="34" charset="0"/>
              </a:rPr>
              <a:t>       TWO ROADS DIVERGED IN A YELLOW WOOD</a:t>
            </a:r>
          </a:p>
          <a:p>
            <a:pPr marL="509588"/>
            <a:r>
              <a:rPr lang="en-US" sz="2400" i="1" dirty="0">
                <a:solidFill>
                  <a:schemeClr val="tx2">
                    <a:lumMod val="75000"/>
                  </a:schemeClr>
                </a:solidFill>
                <a:latin typeface="Gill Sans MT" panose="020B0502020104020203" pitchFamily="34" charset="0"/>
              </a:rPr>
              <a:t>for key word </a:t>
            </a:r>
            <a:r>
              <a:rPr lang="en-US" sz="2400" dirty="0">
                <a:solidFill>
                  <a:srgbClr val="C00000"/>
                </a:solidFill>
                <a:latin typeface="Gill Sans MT" panose="020B0502020104020203" pitchFamily="34" charset="0"/>
              </a:rPr>
              <a:t>ROADS</a:t>
            </a:r>
            <a:endParaRPr lang="en-US" sz="2400" i="1" dirty="0">
              <a:solidFill>
                <a:schemeClr val="tx2">
                  <a:lumMod val="75000"/>
                </a:schemeClr>
              </a:solidFill>
              <a:latin typeface="Gill Sans MT" panose="020B0502020104020203" pitchFamily="34" charset="0"/>
            </a:endParaRPr>
          </a:p>
        </p:txBody>
      </p:sp>
      <p:sp>
        <p:nvSpPr>
          <p:cNvPr id="3" name="Date Placeholder 2">
            <a:extLst>
              <a:ext uri="{FF2B5EF4-FFF2-40B4-BE49-F238E27FC236}">
                <a16:creationId xmlns:a16="http://schemas.microsoft.com/office/drawing/2014/main" id="{A0BECD4F-466E-4B7F-BEEB-0BBE20F4F7C1}"/>
              </a:ext>
            </a:extLst>
          </p:cNvPr>
          <p:cNvSpPr>
            <a:spLocks noGrp="1"/>
          </p:cNvSpPr>
          <p:nvPr>
            <p:ph type="dt" sz="half" idx="10"/>
          </p:nvPr>
        </p:nvSpPr>
        <p:spPr/>
        <p:txBody>
          <a:bodyPr/>
          <a:lstStyle/>
          <a:p>
            <a:fld id="{3B50F198-8893-4AB1-BA4C-F908DDCB7483}" type="datetime1">
              <a:rPr lang="en-US" altLang="en-US" smtClean="0">
                <a:solidFill>
                  <a:srgbClr val="000000"/>
                </a:solidFill>
              </a:rPr>
              <a:t>8/19/2019</a:t>
            </a:fld>
            <a:endParaRPr lang="en-US" altLang="en-US">
              <a:solidFill>
                <a:srgbClr val="000000"/>
              </a:solidFill>
            </a:endParaRPr>
          </a:p>
        </p:txBody>
      </p:sp>
    </p:spTree>
    <p:extLst>
      <p:ext uri="{BB962C8B-B14F-4D97-AF65-F5344CB8AC3E}">
        <p14:creationId xmlns:p14="http://schemas.microsoft.com/office/powerpoint/2010/main" val="2715390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45</a:t>
            </a:fld>
            <a:endParaRPr lang="en-US" altLang="en-US">
              <a:solidFill>
                <a:srgbClr val="000000"/>
              </a:solidFill>
            </a:endParaRPr>
          </a:p>
        </p:txBody>
      </p:sp>
      <p:sp>
        <p:nvSpPr>
          <p:cNvPr id="310274" name="Rectangle 2"/>
          <p:cNvSpPr>
            <a:spLocks noGrp="1" noChangeArrowheads="1"/>
          </p:cNvSpPr>
          <p:nvPr>
            <p:ph type="title"/>
          </p:nvPr>
        </p:nvSpPr>
        <p:spPr/>
        <p:txBody>
          <a:bodyPr/>
          <a:lstStyle/>
          <a:p>
            <a:r>
              <a:rPr lang="en-US" altLang="en-US" sz="2600" i="1" dirty="0"/>
              <a:t>					String Matching</a:t>
            </a:r>
          </a:p>
        </p:txBody>
      </p:sp>
      <p:sp>
        <p:nvSpPr>
          <p:cNvPr id="2" name="TextBox 1"/>
          <p:cNvSpPr txBox="1"/>
          <p:nvPr/>
        </p:nvSpPr>
        <p:spPr>
          <a:xfrm>
            <a:off x="533400" y="1524000"/>
            <a:ext cx="8229600" cy="4801314"/>
          </a:xfrm>
          <a:prstGeom prst="rect">
            <a:avLst/>
          </a:prstGeom>
          <a:noFill/>
        </p:spPr>
        <p:txBody>
          <a:bodyPr wrap="square" rtlCol="0">
            <a:spAutoFit/>
          </a:bodyPr>
          <a:lstStyle/>
          <a:p>
            <a:r>
              <a:rPr lang="en-US" sz="2400" i="1" dirty="0">
                <a:solidFill>
                  <a:schemeClr val="tx2">
                    <a:lumMod val="75000"/>
                  </a:schemeClr>
                </a:solidFill>
                <a:latin typeface="Gill Sans MT" panose="020B0502020104020203" pitchFamily="34" charset="0"/>
              </a:rPr>
              <a:t>The Brute Force algorithm compares the pattern to the text, one character at a time, until </a:t>
            </a:r>
            <a:r>
              <a:rPr lang="en-US" sz="2400" i="1" dirty="0" err="1">
                <a:solidFill>
                  <a:schemeClr val="tx2">
                    <a:lumMod val="75000"/>
                  </a:schemeClr>
                </a:solidFill>
                <a:latin typeface="Gill Sans MT" panose="020B0502020104020203" pitchFamily="34" charset="0"/>
              </a:rPr>
              <a:t>unmatching</a:t>
            </a:r>
            <a:r>
              <a:rPr lang="en-US" sz="2400" i="1" dirty="0">
                <a:solidFill>
                  <a:schemeClr val="tx2">
                    <a:lumMod val="75000"/>
                  </a:schemeClr>
                </a:solidFill>
                <a:latin typeface="Gill Sans MT" panose="020B0502020104020203" pitchFamily="34" charset="0"/>
              </a:rPr>
              <a:t> characters are found:</a:t>
            </a:r>
          </a:p>
          <a:p>
            <a:r>
              <a:rPr lang="en-US" sz="2000" dirty="0">
                <a:solidFill>
                  <a:srgbClr val="FF0000"/>
                </a:solidFill>
                <a:latin typeface="Gill Sans MT" panose="020B0502020104020203" pitchFamily="34" charset="0"/>
              </a:rPr>
              <a:t>T</a:t>
            </a:r>
            <a:r>
              <a:rPr lang="en-US" sz="2000" dirty="0">
                <a:solidFill>
                  <a:schemeClr val="tx2">
                    <a:lumMod val="75000"/>
                  </a:schemeClr>
                </a:solidFill>
                <a:latin typeface="Gill Sans MT" panose="020B0502020104020203" pitchFamily="34" charset="0"/>
              </a:rPr>
              <a:t>WO ROADS DIVERGED IN A YELLOW WOOD</a:t>
            </a:r>
          </a:p>
          <a:p>
            <a:r>
              <a:rPr lang="en-US" sz="2000" dirty="0">
                <a:solidFill>
                  <a:srgbClr val="FF0000"/>
                </a:solidFill>
                <a:latin typeface="Gill Sans MT" panose="020B0502020104020203" pitchFamily="34" charset="0"/>
              </a:rPr>
              <a:t>R</a:t>
            </a:r>
            <a:r>
              <a:rPr lang="en-US" sz="2000" dirty="0">
                <a:solidFill>
                  <a:schemeClr val="tx2">
                    <a:lumMod val="75000"/>
                  </a:schemeClr>
                </a:solidFill>
                <a:latin typeface="Gill Sans MT" panose="020B0502020104020203" pitchFamily="34" charset="0"/>
              </a:rPr>
              <a:t>OADS</a:t>
            </a:r>
          </a:p>
          <a:p>
            <a:r>
              <a:rPr lang="en-US" sz="2000" dirty="0">
                <a:solidFill>
                  <a:schemeClr val="tx2">
                    <a:lumMod val="75000"/>
                  </a:schemeClr>
                </a:solidFill>
                <a:latin typeface="Gill Sans MT" panose="020B0502020104020203" pitchFamily="34" charset="0"/>
              </a:rPr>
              <a:t>T</a:t>
            </a:r>
            <a:r>
              <a:rPr lang="en-US" sz="2000" dirty="0">
                <a:solidFill>
                  <a:srgbClr val="FF0000"/>
                </a:solidFill>
                <a:latin typeface="Gill Sans MT" panose="020B0502020104020203" pitchFamily="34" charset="0"/>
              </a:rPr>
              <a:t>W</a:t>
            </a:r>
            <a:r>
              <a:rPr lang="en-US" sz="2000" dirty="0">
                <a:solidFill>
                  <a:schemeClr val="tx2">
                    <a:lumMod val="75000"/>
                  </a:schemeClr>
                </a:solidFill>
                <a:latin typeface="Gill Sans MT" panose="020B0502020104020203" pitchFamily="34" charset="0"/>
              </a:rPr>
              <a:t>O ROADS DIVERGED IN A YELLOW WOOD</a:t>
            </a:r>
          </a:p>
          <a:p>
            <a:r>
              <a:rPr lang="en-US" sz="2000" dirty="0">
                <a:solidFill>
                  <a:schemeClr val="tx2">
                    <a:lumMod val="75000"/>
                  </a:schemeClr>
                </a:solidFill>
                <a:latin typeface="Gill Sans MT" panose="020B0502020104020203" pitchFamily="34" charset="0"/>
              </a:rPr>
              <a:t>   </a:t>
            </a:r>
            <a:r>
              <a:rPr lang="en-US" sz="2000" dirty="0">
                <a:solidFill>
                  <a:srgbClr val="FF0000"/>
                </a:solidFill>
                <a:latin typeface="Gill Sans MT" panose="020B0502020104020203" pitchFamily="34" charset="0"/>
              </a:rPr>
              <a:t>R</a:t>
            </a:r>
            <a:r>
              <a:rPr lang="en-US" sz="2000" dirty="0">
                <a:solidFill>
                  <a:schemeClr val="tx2">
                    <a:lumMod val="75000"/>
                  </a:schemeClr>
                </a:solidFill>
                <a:latin typeface="Gill Sans MT" panose="020B0502020104020203" pitchFamily="34" charset="0"/>
              </a:rPr>
              <a:t>OADS</a:t>
            </a:r>
          </a:p>
          <a:p>
            <a:r>
              <a:rPr lang="en-US" sz="2000" dirty="0">
                <a:solidFill>
                  <a:schemeClr val="tx2">
                    <a:lumMod val="75000"/>
                  </a:schemeClr>
                </a:solidFill>
                <a:latin typeface="Gill Sans MT" panose="020B0502020104020203" pitchFamily="34" charset="0"/>
              </a:rPr>
              <a:t>TW</a:t>
            </a:r>
            <a:r>
              <a:rPr lang="en-US" sz="2000" dirty="0">
                <a:solidFill>
                  <a:srgbClr val="FF0000"/>
                </a:solidFill>
                <a:latin typeface="Gill Sans MT" panose="020B0502020104020203" pitchFamily="34" charset="0"/>
              </a:rPr>
              <a:t>O</a:t>
            </a:r>
            <a:r>
              <a:rPr lang="en-US" sz="2000" dirty="0">
                <a:solidFill>
                  <a:schemeClr val="tx2">
                    <a:lumMod val="75000"/>
                  </a:schemeClr>
                </a:solidFill>
                <a:latin typeface="Gill Sans MT" panose="020B0502020104020203" pitchFamily="34" charset="0"/>
              </a:rPr>
              <a:t> ROADS DIVERGED IN A YELLOW WOOD</a:t>
            </a:r>
          </a:p>
          <a:p>
            <a:r>
              <a:rPr lang="en-US" sz="2000" dirty="0">
                <a:solidFill>
                  <a:schemeClr val="tx2">
                    <a:lumMod val="75000"/>
                  </a:schemeClr>
                </a:solidFill>
                <a:latin typeface="Gill Sans MT" panose="020B0502020104020203" pitchFamily="34" charset="0"/>
              </a:rPr>
              <a:t>       </a:t>
            </a:r>
            <a:r>
              <a:rPr lang="en-US" sz="2000" dirty="0">
                <a:solidFill>
                  <a:srgbClr val="FF0000"/>
                </a:solidFill>
                <a:latin typeface="Gill Sans MT" panose="020B0502020104020203" pitchFamily="34" charset="0"/>
              </a:rPr>
              <a:t>R</a:t>
            </a:r>
            <a:r>
              <a:rPr lang="en-US" sz="2000" dirty="0">
                <a:solidFill>
                  <a:schemeClr val="tx2">
                    <a:lumMod val="75000"/>
                  </a:schemeClr>
                </a:solidFill>
                <a:latin typeface="Gill Sans MT" panose="020B0502020104020203" pitchFamily="34" charset="0"/>
              </a:rPr>
              <a:t>OADS</a:t>
            </a:r>
          </a:p>
          <a:p>
            <a:r>
              <a:rPr lang="en-US" sz="2000" dirty="0">
                <a:solidFill>
                  <a:schemeClr val="tx2">
                    <a:lumMod val="75000"/>
                  </a:schemeClr>
                </a:solidFill>
                <a:latin typeface="Gill Sans MT" panose="020B0502020104020203" pitchFamily="34" charset="0"/>
              </a:rPr>
              <a:t>TWO</a:t>
            </a:r>
            <a:r>
              <a:rPr lang="en-US" sz="2000" dirty="0">
                <a:solidFill>
                  <a:srgbClr val="FF0000"/>
                </a:solidFill>
                <a:latin typeface="Gill Sans MT" panose="020B0502020104020203" pitchFamily="34" charset="0"/>
              </a:rPr>
              <a:t> </a:t>
            </a:r>
            <a:r>
              <a:rPr lang="en-US" sz="2000" dirty="0">
                <a:solidFill>
                  <a:schemeClr val="tx2">
                    <a:lumMod val="75000"/>
                  </a:schemeClr>
                </a:solidFill>
                <a:latin typeface="Gill Sans MT" panose="020B0502020104020203" pitchFamily="34" charset="0"/>
              </a:rPr>
              <a:t>ROADS DIVERGED IN A YELLOW WOOD</a:t>
            </a:r>
          </a:p>
          <a:p>
            <a:r>
              <a:rPr lang="en-US" sz="2000" dirty="0">
                <a:solidFill>
                  <a:schemeClr val="tx2">
                    <a:lumMod val="75000"/>
                  </a:schemeClr>
                </a:solidFill>
                <a:latin typeface="Gill Sans MT" panose="020B0502020104020203" pitchFamily="34" charset="0"/>
              </a:rPr>
              <a:t>         </a:t>
            </a:r>
            <a:r>
              <a:rPr lang="en-US" sz="2000" dirty="0">
                <a:solidFill>
                  <a:srgbClr val="FF0000"/>
                </a:solidFill>
                <a:latin typeface="Gill Sans MT" panose="020B0502020104020203" pitchFamily="34" charset="0"/>
              </a:rPr>
              <a:t>R</a:t>
            </a:r>
            <a:r>
              <a:rPr lang="en-US" sz="2000" dirty="0">
                <a:solidFill>
                  <a:schemeClr val="tx2">
                    <a:lumMod val="75000"/>
                  </a:schemeClr>
                </a:solidFill>
                <a:latin typeface="Gill Sans MT" panose="020B0502020104020203" pitchFamily="34" charset="0"/>
              </a:rPr>
              <a:t>OADS</a:t>
            </a:r>
          </a:p>
          <a:p>
            <a:r>
              <a:rPr lang="en-US" sz="2000" dirty="0">
                <a:solidFill>
                  <a:schemeClr val="tx2">
                    <a:lumMod val="75000"/>
                  </a:schemeClr>
                </a:solidFill>
                <a:latin typeface="Gill Sans MT" panose="020B0502020104020203" pitchFamily="34" charset="0"/>
              </a:rPr>
              <a:t>TWO </a:t>
            </a:r>
            <a:r>
              <a:rPr lang="en-US" sz="2000" b="1" dirty="0">
                <a:solidFill>
                  <a:srgbClr val="FF0000"/>
                </a:solidFill>
                <a:latin typeface="Gill Sans MT" panose="020B0502020104020203" pitchFamily="34" charset="0"/>
              </a:rPr>
              <a:t>R</a:t>
            </a:r>
            <a:r>
              <a:rPr lang="en-US" sz="2000" b="1" dirty="0">
                <a:solidFill>
                  <a:schemeClr val="tx2">
                    <a:lumMod val="75000"/>
                  </a:schemeClr>
                </a:solidFill>
                <a:latin typeface="Gill Sans MT" panose="020B0502020104020203" pitchFamily="34" charset="0"/>
              </a:rPr>
              <a:t>OADS</a:t>
            </a:r>
            <a:r>
              <a:rPr lang="en-US" sz="2000" dirty="0">
                <a:solidFill>
                  <a:schemeClr val="tx2">
                    <a:lumMod val="75000"/>
                  </a:schemeClr>
                </a:solidFill>
                <a:latin typeface="Gill Sans MT" panose="020B0502020104020203" pitchFamily="34" charset="0"/>
              </a:rPr>
              <a:t> DIVERGED IN A YELLOW WOOD</a:t>
            </a:r>
          </a:p>
          <a:p>
            <a:r>
              <a:rPr lang="en-US" sz="2000" dirty="0">
                <a:solidFill>
                  <a:schemeClr val="tx2">
                    <a:lumMod val="75000"/>
                  </a:schemeClr>
                </a:solidFill>
                <a:latin typeface="Gill Sans MT" panose="020B0502020104020203" pitchFamily="34" charset="0"/>
              </a:rPr>
              <a:t>          </a:t>
            </a:r>
            <a:r>
              <a:rPr lang="en-US" sz="2000" b="1" dirty="0">
                <a:solidFill>
                  <a:srgbClr val="FF0000"/>
                </a:solidFill>
                <a:latin typeface="Gill Sans MT" panose="020B0502020104020203" pitchFamily="34" charset="0"/>
              </a:rPr>
              <a:t>R</a:t>
            </a:r>
            <a:r>
              <a:rPr lang="en-US" sz="2000" b="1" dirty="0">
                <a:solidFill>
                  <a:schemeClr val="tx2">
                    <a:lumMod val="75000"/>
                  </a:schemeClr>
                </a:solidFill>
                <a:latin typeface="Gill Sans MT" panose="020B0502020104020203" pitchFamily="34" charset="0"/>
              </a:rPr>
              <a:t>OADS</a:t>
            </a:r>
          </a:p>
          <a:p>
            <a:endParaRPr lang="en-US" sz="1000" i="1" dirty="0">
              <a:solidFill>
                <a:schemeClr val="tx2">
                  <a:lumMod val="75000"/>
                </a:schemeClr>
              </a:solidFill>
              <a:latin typeface="Gill Sans MT" panose="020B0502020104020203" pitchFamily="34" charset="0"/>
            </a:endParaRPr>
          </a:p>
          <a:p>
            <a:r>
              <a:rPr lang="en-US" sz="2400" i="1" dirty="0">
                <a:solidFill>
                  <a:schemeClr val="tx2">
                    <a:lumMod val="75000"/>
                  </a:schemeClr>
                </a:solidFill>
                <a:latin typeface="Gill Sans MT" panose="020B0502020104020203" pitchFamily="34" charset="0"/>
              </a:rPr>
              <a:t>- Compared characters are italicized.</a:t>
            </a:r>
          </a:p>
          <a:p>
            <a:r>
              <a:rPr lang="en-US" sz="2400" i="1" dirty="0">
                <a:solidFill>
                  <a:schemeClr val="tx2">
                    <a:lumMod val="75000"/>
                  </a:schemeClr>
                </a:solidFill>
                <a:latin typeface="Gill Sans MT" panose="020B0502020104020203" pitchFamily="34" charset="0"/>
              </a:rPr>
              <a:t>- Correct matches are in boldface type.</a:t>
            </a:r>
          </a:p>
        </p:txBody>
      </p:sp>
      <p:sp>
        <p:nvSpPr>
          <p:cNvPr id="3" name="Date Placeholder 2">
            <a:extLst>
              <a:ext uri="{FF2B5EF4-FFF2-40B4-BE49-F238E27FC236}">
                <a16:creationId xmlns:a16="http://schemas.microsoft.com/office/drawing/2014/main" id="{9380406F-B439-43FF-90D9-6CF6E211EAF5}"/>
              </a:ext>
            </a:extLst>
          </p:cNvPr>
          <p:cNvSpPr>
            <a:spLocks noGrp="1"/>
          </p:cNvSpPr>
          <p:nvPr>
            <p:ph type="dt" sz="half" idx="10"/>
          </p:nvPr>
        </p:nvSpPr>
        <p:spPr/>
        <p:txBody>
          <a:bodyPr/>
          <a:lstStyle/>
          <a:p>
            <a:fld id="{C1EB8930-7C67-4DE6-AEA6-8C123DD5F94B}" type="datetime1">
              <a:rPr lang="en-US" altLang="en-US" smtClean="0">
                <a:solidFill>
                  <a:srgbClr val="000000"/>
                </a:solidFill>
              </a:rPr>
              <a:t>8/19/2019</a:t>
            </a:fld>
            <a:endParaRPr lang="en-US" altLang="en-US">
              <a:solidFill>
                <a:srgbClr val="000000"/>
              </a:solidFill>
            </a:endParaRPr>
          </a:p>
        </p:txBody>
      </p:sp>
    </p:spTree>
    <p:extLst>
      <p:ext uri="{BB962C8B-B14F-4D97-AF65-F5344CB8AC3E}">
        <p14:creationId xmlns:p14="http://schemas.microsoft.com/office/powerpoint/2010/main" val="764810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46</a:t>
            </a:fld>
            <a:endParaRPr lang="en-US" altLang="en-US">
              <a:solidFill>
                <a:srgbClr val="000000"/>
              </a:solidFill>
            </a:endParaRPr>
          </a:p>
        </p:txBody>
      </p:sp>
      <p:sp>
        <p:nvSpPr>
          <p:cNvPr id="310274" name="Rectangle 2"/>
          <p:cNvSpPr>
            <a:spLocks noGrp="1" noChangeArrowheads="1"/>
          </p:cNvSpPr>
          <p:nvPr>
            <p:ph type="title"/>
          </p:nvPr>
        </p:nvSpPr>
        <p:spPr/>
        <p:txBody>
          <a:bodyPr/>
          <a:lstStyle/>
          <a:p>
            <a:r>
              <a:rPr lang="en-US" altLang="en-US" sz="2400" b="1" i="1" dirty="0">
                <a:solidFill>
                  <a:schemeClr val="tx2">
                    <a:lumMod val="75000"/>
                  </a:schemeClr>
                </a:solidFill>
              </a:rPr>
              <a:t>					Graph Problems</a:t>
            </a:r>
          </a:p>
        </p:txBody>
      </p:sp>
      <p:sp>
        <p:nvSpPr>
          <p:cNvPr id="2" name="TextBox 1"/>
          <p:cNvSpPr txBox="1"/>
          <p:nvPr/>
        </p:nvSpPr>
        <p:spPr>
          <a:xfrm>
            <a:off x="762000" y="1600200"/>
            <a:ext cx="7696200" cy="2800767"/>
          </a:xfrm>
          <a:prstGeom prst="rect">
            <a:avLst/>
          </a:prstGeom>
          <a:noFill/>
        </p:spPr>
        <p:txBody>
          <a:bodyPr wrap="square" rtlCol="0">
            <a:spAutoFit/>
          </a:bodyPr>
          <a:lstStyle/>
          <a:p>
            <a:r>
              <a:rPr lang="en-US" sz="2200" b="1" i="1" dirty="0">
                <a:solidFill>
                  <a:schemeClr val="tx2"/>
                </a:solidFill>
                <a:latin typeface="Gill Sans MT" panose="020B0502020104020203" pitchFamily="34" charset="0"/>
              </a:rPr>
              <a:t>What is a graph?</a:t>
            </a:r>
          </a:p>
          <a:p>
            <a:endParaRPr lang="en-US" sz="2200" b="1" i="1" dirty="0">
              <a:solidFill>
                <a:schemeClr val="tx2"/>
              </a:solidFill>
              <a:latin typeface="Gill Sans MT" panose="020B0502020104020203" pitchFamily="34" charset="0"/>
            </a:endParaRPr>
          </a:p>
          <a:p>
            <a:pPr marL="465138"/>
            <a:r>
              <a:rPr lang="en-US" sz="2200" b="1" i="1" dirty="0">
                <a:solidFill>
                  <a:schemeClr val="tx2"/>
                </a:solidFill>
                <a:latin typeface="Gill Sans MT" panose="020B0502020104020203" pitchFamily="34" charset="0"/>
              </a:rPr>
              <a:t>Graph </a:t>
            </a:r>
            <a:r>
              <a:rPr lang="en-US" sz="2200" dirty="0">
                <a:solidFill>
                  <a:schemeClr val="tx2"/>
                </a:solidFill>
                <a:latin typeface="Gill Sans MT" panose="020B0502020104020203" pitchFamily="34" charset="0"/>
              </a:rPr>
              <a:t>can be thought of as a collection of points called vertices, some of which are connected by line segments called edges.</a:t>
            </a:r>
          </a:p>
          <a:p>
            <a:pPr marL="465138"/>
            <a:endParaRPr lang="en-US" sz="2200" dirty="0">
              <a:solidFill>
                <a:schemeClr val="tx2"/>
              </a:solidFill>
              <a:latin typeface="Gill Sans MT" panose="020B0502020104020203" pitchFamily="34" charset="0"/>
            </a:endParaRPr>
          </a:p>
          <a:p>
            <a:r>
              <a:rPr lang="en-US" sz="2200" b="1" i="1" dirty="0">
                <a:solidFill>
                  <a:schemeClr val="tx2"/>
                </a:solidFill>
                <a:latin typeface="Gill Sans MT" panose="020B0502020104020203" pitchFamily="34" charset="0"/>
              </a:rPr>
              <a:t>Examples:</a:t>
            </a:r>
            <a:endParaRPr lang="en-US" sz="2200" i="1" dirty="0">
              <a:solidFill>
                <a:schemeClr val="tx2"/>
              </a:solidFill>
              <a:latin typeface="Gill Sans MT" panose="020B0502020104020203" pitchFamily="34" charset="0"/>
            </a:endParaRPr>
          </a:p>
          <a:p>
            <a:endParaRPr lang="en-US" sz="2200" b="1" i="1" dirty="0">
              <a:solidFill>
                <a:schemeClr val="tx2"/>
              </a:solidFill>
              <a:latin typeface="Gill Sans MT" panose="020B0502020104020203"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429000"/>
            <a:ext cx="3048000" cy="2801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950280"/>
            <a:ext cx="2930444" cy="1840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a:extLst>
              <a:ext uri="{FF2B5EF4-FFF2-40B4-BE49-F238E27FC236}">
                <a16:creationId xmlns:a16="http://schemas.microsoft.com/office/drawing/2014/main" id="{9AC49563-E643-4FC6-B321-A8E71718884F}"/>
              </a:ext>
            </a:extLst>
          </p:cNvPr>
          <p:cNvSpPr>
            <a:spLocks noGrp="1"/>
          </p:cNvSpPr>
          <p:nvPr>
            <p:ph type="dt" sz="half" idx="10"/>
          </p:nvPr>
        </p:nvSpPr>
        <p:spPr/>
        <p:txBody>
          <a:bodyPr/>
          <a:lstStyle/>
          <a:p>
            <a:fld id="{220F3D26-20C9-489F-A222-EAD5F2477B9D}" type="datetime1">
              <a:rPr lang="en-US" altLang="en-US" smtClean="0">
                <a:solidFill>
                  <a:srgbClr val="000000"/>
                </a:solidFill>
              </a:rPr>
              <a:t>8/19/2019</a:t>
            </a:fld>
            <a:endParaRPr lang="en-US" altLang="en-US">
              <a:solidFill>
                <a:srgbClr val="000000"/>
              </a:solidFill>
            </a:endParaRPr>
          </a:p>
        </p:txBody>
      </p:sp>
    </p:spTree>
    <p:extLst>
      <p:ext uri="{BB962C8B-B14F-4D97-AF65-F5344CB8AC3E}">
        <p14:creationId xmlns:p14="http://schemas.microsoft.com/office/powerpoint/2010/main" val="5516711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47</a:t>
            </a:fld>
            <a:endParaRPr lang="en-US" altLang="en-US">
              <a:solidFill>
                <a:srgbClr val="000000"/>
              </a:solidFill>
            </a:endParaRPr>
          </a:p>
        </p:txBody>
      </p:sp>
      <p:sp>
        <p:nvSpPr>
          <p:cNvPr id="310274" name="Rectangle 2"/>
          <p:cNvSpPr>
            <a:spLocks noGrp="1" noChangeArrowheads="1"/>
          </p:cNvSpPr>
          <p:nvPr>
            <p:ph type="title"/>
          </p:nvPr>
        </p:nvSpPr>
        <p:spPr/>
        <p:txBody>
          <a:bodyPr/>
          <a:lstStyle/>
          <a:p>
            <a:r>
              <a:rPr lang="en-US" altLang="en-US" sz="2400" b="1" i="1" dirty="0">
                <a:solidFill>
                  <a:schemeClr val="tx2">
                    <a:lumMod val="75000"/>
                  </a:schemeClr>
                </a:solidFill>
              </a:rPr>
              <a:t>					Graph Problems</a:t>
            </a:r>
          </a:p>
        </p:txBody>
      </p:sp>
      <p:sp>
        <p:nvSpPr>
          <p:cNvPr id="2" name="TextBox 1"/>
          <p:cNvSpPr txBox="1"/>
          <p:nvPr/>
        </p:nvSpPr>
        <p:spPr>
          <a:xfrm>
            <a:off x="1143000" y="1436346"/>
            <a:ext cx="8096693" cy="4909036"/>
          </a:xfrm>
          <a:prstGeom prst="rect">
            <a:avLst/>
          </a:prstGeom>
          <a:noFill/>
        </p:spPr>
        <p:txBody>
          <a:bodyPr wrap="square" rtlCol="0">
            <a:spAutoFit/>
          </a:bodyPr>
          <a:lstStyle/>
          <a:p>
            <a:r>
              <a:rPr lang="en-US" sz="2200" b="1" i="1" dirty="0">
                <a:solidFill>
                  <a:schemeClr val="tx2"/>
                </a:solidFill>
                <a:latin typeface="Gill Sans MT" panose="020B0502020104020203" pitchFamily="34" charset="0"/>
              </a:rPr>
              <a:t>Graph Terminology</a:t>
            </a:r>
          </a:p>
          <a:p>
            <a:r>
              <a:rPr lang="en-US" sz="2200" b="1" i="1" dirty="0">
                <a:solidFill>
                  <a:schemeClr val="tx2"/>
                </a:solidFill>
                <a:latin typeface="Gill Sans MT" panose="020B0502020104020203" pitchFamily="34" charset="0"/>
              </a:rPr>
              <a:t>	G= (V,E)	</a:t>
            </a:r>
            <a:r>
              <a:rPr lang="en-US" sz="2200" i="1" dirty="0">
                <a:solidFill>
                  <a:schemeClr val="tx2"/>
                </a:solidFill>
                <a:latin typeface="Gill Sans MT" panose="020B0502020104020203" pitchFamily="34" charset="0"/>
              </a:rPr>
              <a:t>V – Vertices	E – Edges</a:t>
            </a:r>
          </a:p>
          <a:p>
            <a:endParaRPr lang="en-US" sz="2200" i="1" dirty="0">
              <a:solidFill>
                <a:schemeClr val="tx2"/>
              </a:solidFill>
              <a:latin typeface="Gill Sans MT" panose="020B0502020104020203" pitchFamily="34" charset="0"/>
            </a:endParaRPr>
          </a:p>
          <a:p>
            <a:r>
              <a:rPr lang="en-US" sz="2200" i="1" dirty="0">
                <a:solidFill>
                  <a:schemeClr val="tx2"/>
                </a:solidFill>
                <a:latin typeface="Gill Sans MT" panose="020B0502020104020203" pitchFamily="34" charset="0"/>
              </a:rPr>
              <a:t>			V = {</a:t>
            </a:r>
            <a:r>
              <a:rPr lang="en-US" sz="2200" i="1" dirty="0" err="1">
                <a:solidFill>
                  <a:schemeClr val="tx2"/>
                </a:solidFill>
                <a:latin typeface="Gill Sans MT" panose="020B0502020104020203" pitchFamily="34" charset="0"/>
              </a:rPr>
              <a:t>a,b,c,d,e,f</a:t>
            </a:r>
            <a:r>
              <a:rPr lang="en-US" sz="2200" i="1" dirty="0">
                <a:solidFill>
                  <a:schemeClr val="tx2"/>
                </a:solidFill>
                <a:latin typeface="Gill Sans MT" panose="020B0502020104020203" pitchFamily="34" charset="0"/>
              </a:rPr>
              <a:t>}</a:t>
            </a:r>
          </a:p>
          <a:p>
            <a:r>
              <a:rPr lang="en-US" sz="2200" i="1" dirty="0">
                <a:solidFill>
                  <a:schemeClr val="tx2"/>
                </a:solidFill>
                <a:latin typeface="Gill Sans MT" panose="020B0502020104020203" pitchFamily="34" charset="0"/>
              </a:rPr>
              <a:t>			E = {(</a:t>
            </a:r>
            <a:r>
              <a:rPr lang="en-US" sz="2200" i="1" dirty="0" err="1">
                <a:solidFill>
                  <a:schemeClr val="tx2"/>
                </a:solidFill>
                <a:latin typeface="Gill Sans MT" panose="020B0502020104020203" pitchFamily="34" charset="0"/>
              </a:rPr>
              <a:t>a,c</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a,d</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b,c</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b,f</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c,e</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d,e</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e,f</a:t>
            </a:r>
            <a:r>
              <a:rPr lang="en-US" sz="2200" i="1" dirty="0">
                <a:solidFill>
                  <a:schemeClr val="tx2"/>
                </a:solidFill>
                <a:latin typeface="Gill Sans MT" panose="020B0502020104020203" pitchFamily="34" charset="0"/>
              </a:rPr>
              <a:t>)}</a:t>
            </a:r>
          </a:p>
          <a:p>
            <a:endParaRPr lang="en-US" sz="2200" i="1" dirty="0">
              <a:solidFill>
                <a:schemeClr val="tx2"/>
              </a:solidFill>
              <a:latin typeface="Gill Sans MT" panose="020B0502020104020203" pitchFamily="34" charset="0"/>
            </a:endParaRPr>
          </a:p>
          <a:p>
            <a:endParaRPr lang="en-US" sz="2200" i="1" dirty="0">
              <a:solidFill>
                <a:schemeClr val="tx2"/>
              </a:solidFill>
              <a:latin typeface="Gill Sans MT" panose="020B0502020104020203" pitchFamily="34" charset="0"/>
            </a:endParaRPr>
          </a:p>
          <a:p>
            <a:r>
              <a:rPr lang="en-US" sz="2200" i="1" dirty="0">
                <a:solidFill>
                  <a:schemeClr val="tx2"/>
                </a:solidFill>
                <a:latin typeface="Gill Sans MT" panose="020B0502020104020203" pitchFamily="34" charset="0"/>
              </a:rPr>
              <a:t>			V = {</a:t>
            </a:r>
            <a:r>
              <a:rPr lang="en-US" sz="2200" i="1" dirty="0" err="1">
                <a:solidFill>
                  <a:schemeClr val="tx2"/>
                </a:solidFill>
                <a:latin typeface="Gill Sans MT" panose="020B0502020104020203" pitchFamily="34" charset="0"/>
              </a:rPr>
              <a:t>a,b,c,d,e,f</a:t>
            </a:r>
            <a:r>
              <a:rPr lang="en-US" sz="2200" i="1" dirty="0">
                <a:solidFill>
                  <a:schemeClr val="tx2"/>
                </a:solidFill>
                <a:latin typeface="Gill Sans MT" panose="020B0502020104020203" pitchFamily="34" charset="0"/>
              </a:rPr>
              <a:t>}</a:t>
            </a:r>
          </a:p>
          <a:p>
            <a:r>
              <a:rPr lang="en-US" sz="2200" i="1" dirty="0">
                <a:solidFill>
                  <a:schemeClr val="tx2"/>
                </a:solidFill>
                <a:latin typeface="Gill Sans MT" panose="020B0502020104020203" pitchFamily="34" charset="0"/>
              </a:rPr>
              <a:t>			E = {(</a:t>
            </a:r>
            <a:r>
              <a:rPr lang="en-US" sz="2200" i="1" dirty="0" err="1">
                <a:solidFill>
                  <a:schemeClr val="tx2"/>
                </a:solidFill>
                <a:latin typeface="Gill Sans MT" panose="020B0502020104020203" pitchFamily="34" charset="0"/>
              </a:rPr>
              <a:t>a,c</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d,a</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b,c</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b,f</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c,e</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d,e</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e,c</a:t>
            </a:r>
            <a:r>
              <a:rPr lang="en-US" sz="2200" i="1" dirty="0">
                <a:solidFill>
                  <a:schemeClr val="tx2"/>
                </a:solidFill>
                <a:latin typeface="Gill Sans MT" panose="020B0502020104020203" pitchFamily="34" charset="0"/>
              </a:rPr>
              <a:t>),(</a:t>
            </a:r>
            <a:r>
              <a:rPr lang="en-US" sz="2200" i="1" dirty="0" err="1">
                <a:solidFill>
                  <a:schemeClr val="tx2"/>
                </a:solidFill>
                <a:latin typeface="Gill Sans MT" panose="020B0502020104020203" pitchFamily="34" charset="0"/>
              </a:rPr>
              <a:t>e,f</a:t>
            </a:r>
            <a:r>
              <a:rPr lang="en-US" sz="2200" i="1" dirty="0">
                <a:solidFill>
                  <a:schemeClr val="tx2"/>
                </a:solidFill>
                <a:latin typeface="Gill Sans MT" panose="020B0502020104020203" pitchFamily="34" charset="0"/>
              </a:rPr>
              <a:t>)}</a:t>
            </a:r>
          </a:p>
          <a:p>
            <a:endParaRPr lang="en-US" sz="2200" i="1" dirty="0">
              <a:solidFill>
                <a:schemeClr val="tx2"/>
              </a:solidFill>
              <a:latin typeface="Gill Sans MT" panose="020B0502020104020203" pitchFamily="34" charset="0"/>
            </a:endParaRPr>
          </a:p>
          <a:p>
            <a:pPr>
              <a:spcBef>
                <a:spcPts val="600"/>
              </a:spcBef>
            </a:pPr>
            <a:r>
              <a:rPr lang="en-US" sz="2200" i="1" dirty="0">
                <a:solidFill>
                  <a:schemeClr val="tx2"/>
                </a:solidFill>
                <a:latin typeface="Gill Sans MT" panose="020B0502020104020203" pitchFamily="34" charset="0"/>
              </a:rPr>
              <a:t>      Loop</a:t>
            </a:r>
          </a:p>
          <a:p>
            <a:r>
              <a:rPr lang="en-US" sz="2200" i="1" dirty="0">
                <a:solidFill>
                  <a:schemeClr val="tx2"/>
                </a:solidFill>
                <a:latin typeface="Gill Sans MT" panose="020B0502020104020203" pitchFamily="34" charset="0"/>
              </a:rPr>
              <a:t>      Cycles (Acyclic)</a:t>
            </a:r>
          </a:p>
          <a:p>
            <a:r>
              <a:rPr lang="en-US" sz="2200" i="1" dirty="0">
                <a:solidFill>
                  <a:schemeClr val="tx2"/>
                </a:solidFill>
                <a:latin typeface="Gill Sans MT" panose="020B0502020104020203" pitchFamily="34" charset="0"/>
              </a:rPr>
              <a:t>      Dense</a:t>
            </a:r>
          </a:p>
          <a:p>
            <a:r>
              <a:rPr lang="en-US" sz="2200" i="1" dirty="0">
                <a:solidFill>
                  <a:schemeClr val="tx2"/>
                </a:solidFill>
                <a:latin typeface="Gill Sans MT" panose="020B0502020104020203" pitchFamily="34" charset="0"/>
              </a:rPr>
              <a:t>      Sparse</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733800"/>
            <a:ext cx="2473244" cy="1553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14600"/>
            <a:ext cx="2031588" cy="1290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a:extLst>
              <a:ext uri="{FF2B5EF4-FFF2-40B4-BE49-F238E27FC236}">
                <a16:creationId xmlns:a16="http://schemas.microsoft.com/office/drawing/2014/main" id="{9207CAE2-BE52-4797-BA26-1090064FFD11}"/>
              </a:ext>
            </a:extLst>
          </p:cNvPr>
          <p:cNvSpPr>
            <a:spLocks noGrp="1"/>
          </p:cNvSpPr>
          <p:nvPr>
            <p:ph type="dt" sz="half" idx="10"/>
          </p:nvPr>
        </p:nvSpPr>
        <p:spPr/>
        <p:txBody>
          <a:bodyPr/>
          <a:lstStyle/>
          <a:p>
            <a:fld id="{DE39F97B-9D24-43E7-88FC-D1E151438DF1}" type="datetime1">
              <a:rPr lang="en-US" altLang="en-US" smtClean="0">
                <a:solidFill>
                  <a:srgbClr val="000000"/>
                </a:solidFill>
              </a:rPr>
              <a:t>8/19/2019</a:t>
            </a:fld>
            <a:endParaRPr lang="en-US" altLang="en-US">
              <a:solidFill>
                <a:srgbClr val="000000"/>
              </a:solidFill>
            </a:endParaRPr>
          </a:p>
        </p:txBody>
      </p:sp>
    </p:spTree>
    <p:extLst>
      <p:ext uri="{BB962C8B-B14F-4D97-AF65-F5344CB8AC3E}">
        <p14:creationId xmlns:p14="http://schemas.microsoft.com/office/powerpoint/2010/main" val="8786189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62733-5C0C-489F-993B-529B6E61477F}"/>
              </a:ext>
            </a:extLst>
          </p:cNvPr>
          <p:cNvSpPr>
            <a:spLocks noGrp="1"/>
          </p:cNvSpPr>
          <p:nvPr>
            <p:ph type="title"/>
          </p:nvPr>
        </p:nvSpPr>
        <p:spPr/>
        <p:txBody>
          <a:bodyPr/>
          <a:lstStyle/>
          <a:p>
            <a:pPr algn="r"/>
            <a:r>
              <a:rPr lang="en-US" sz="3200" i="1" dirty="0"/>
              <a:t>Sparse and Dense Graphs</a:t>
            </a:r>
          </a:p>
        </p:txBody>
      </p:sp>
      <p:pic>
        <p:nvPicPr>
          <p:cNvPr id="6" name="Content Placeholder 5">
            <a:extLst>
              <a:ext uri="{FF2B5EF4-FFF2-40B4-BE49-F238E27FC236}">
                <a16:creationId xmlns:a16="http://schemas.microsoft.com/office/drawing/2014/main" id="{7B7D3739-3126-4C25-9011-E96CEE1BDEC8}"/>
              </a:ext>
            </a:extLst>
          </p:cNvPr>
          <p:cNvPicPr>
            <a:picLocks noGrp="1" noChangeAspect="1"/>
          </p:cNvPicPr>
          <p:nvPr>
            <p:ph idx="1"/>
          </p:nvPr>
        </p:nvPicPr>
        <p:blipFill>
          <a:blip r:embed="rId2"/>
          <a:stretch>
            <a:fillRect/>
          </a:stretch>
        </p:blipFill>
        <p:spPr>
          <a:xfrm>
            <a:off x="943878" y="1752600"/>
            <a:ext cx="7438121" cy="4139769"/>
          </a:xfrm>
          <a:prstGeom prst="rect">
            <a:avLst/>
          </a:prstGeom>
        </p:spPr>
      </p:pic>
      <p:sp>
        <p:nvSpPr>
          <p:cNvPr id="4" name="Date Placeholder 3">
            <a:extLst>
              <a:ext uri="{FF2B5EF4-FFF2-40B4-BE49-F238E27FC236}">
                <a16:creationId xmlns:a16="http://schemas.microsoft.com/office/drawing/2014/main" id="{442CF1B4-427E-47A7-8DF9-3D1E6E055822}"/>
              </a:ext>
            </a:extLst>
          </p:cNvPr>
          <p:cNvSpPr>
            <a:spLocks noGrp="1"/>
          </p:cNvSpPr>
          <p:nvPr>
            <p:ph type="dt" sz="half" idx="10"/>
          </p:nvPr>
        </p:nvSpPr>
        <p:spPr/>
        <p:txBody>
          <a:bodyPr/>
          <a:lstStyle/>
          <a:p>
            <a:fld id="{43C2FC7E-5E85-409A-9E40-D26C12C38045}" type="datetime1">
              <a:rPr lang="en-US" altLang="en-US" smtClean="0">
                <a:solidFill>
                  <a:srgbClr val="000000"/>
                </a:solidFill>
              </a:rPr>
              <a:t>8/19/2019</a:t>
            </a:fld>
            <a:endParaRPr lang="en-US" altLang="en-US" dirty="0">
              <a:solidFill>
                <a:srgbClr val="000000"/>
              </a:solidFill>
            </a:endParaRPr>
          </a:p>
        </p:txBody>
      </p:sp>
      <p:sp>
        <p:nvSpPr>
          <p:cNvPr id="5" name="Slide Number Placeholder 4">
            <a:extLst>
              <a:ext uri="{FF2B5EF4-FFF2-40B4-BE49-F238E27FC236}">
                <a16:creationId xmlns:a16="http://schemas.microsoft.com/office/drawing/2014/main" id="{1D015D32-CDE6-4719-A16B-895B2EC19229}"/>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48</a:t>
            </a:fld>
            <a:endParaRPr lang="en-US" altLang="en-US">
              <a:solidFill>
                <a:srgbClr val="000000"/>
              </a:solidFill>
            </a:endParaRPr>
          </a:p>
        </p:txBody>
      </p:sp>
    </p:spTree>
    <p:extLst>
      <p:ext uri="{BB962C8B-B14F-4D97-AF65-F5344CB8AC3E}">
        <p14:creationId xmlns:p14="http://schemas.microsoft.com/office/powerpoint/2010/main" val="16251871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49</a:t>
            </a:fld>
            <a:endParaRPr lang="en-US" altLang="en-US">
              <a:solidFill>
                <a:srgbClr val="000000"/>
              </a:solidFill>
            </a:endParaRPr>
          </a:p>
        </p:txBody>
      </p:sp>
      <p:sp>
        <p:nvSpPr>
          <p:cNvPr id="310274" name="Rectangle 2"/>
          <p:cNvSpPr>
            <a:spLocks noGrp="1" noChangeArrowheads="1"/>
          </p:cNvSpPr>
          <p:nvPr>
            <p:ph type="title"/>
          </p:nvPr>
        </p:nvSpPr>
        <p:spPr/>
        <p:txBody>
          <a:bodyPr/>
          <a:lstStyle/>
          <a:p>
            <a:r>
              <a:rPr lang="en-US" altLang="en-US" sz="2400" b="1" i="1" dirty="0">
                <a:solidFill>
                  <a:schemeClr val="tx2">
                    <a:lumMod val="75000"/>
                  </a:schemeClr>
                </a:solidFill>
              </a:rPr>
              <a:t>					Graph Problems</a:t>
            </a:r>
          </a:p>
        </p:txBody>
      </p:sp>
      <mc:AlternateContent xmlns:mc="http://schemas.openxmlformats.org/markup-compatibility/2006" xmlns:a14="http://schemas.microsoft.com/office/drawing/2010/main">
        <mc:Choice Requires="a14">
          <p:sp>
            <p:nvSpPr>
              <p:cNvPr id="2" name="TextBox 1"/>
              <p:cNvSpPr txBox="1"/>
              <p:nvPr/>
            </p:nvSpPr>
            <p:spPr>
              <a:xfrm>
                <a:off x="762000" y="1486862"/>
                <a:ext cx="8096693" cy="4493538"/>
              </a:xfrm>
              <a:prstGeom prst="rect">
                <a:avLst/>
              </a:prstGeom>
              <a:noFill/>
            </p:spPr>
            <p:txBody>
              <a:bodyPr wrap="square" rtlCol="0">
                <a:spAutoFit/>
              </a:bodyPr>
              <a:lstStyle/>
              <a:p>
                <a:r>
                  <a:rPr lang="en-US" sz="2200" b="1" i="1" dirty="0">
                    <a:solidFill>
                      <a:schemeClr val="tx2"/>
                    </a:solidFill>
                    <a:latin typeface="Gill Sans MT" panose="020B0502020104020203" pitchFamily="34" charset="0"/>
                  </a:rPr>
                  <a:t>Graph Terminology</a:t>
                </a:r>
              </a:p>
              <a:p>
                <a:pPr marL="1828800" indent="-1828800"/>
                <a:r>
                  <a:rPr lang="en-US" sz="2200" i="1" dirty="0">
                    <a:solidFill>
                      <a:schemeClr val="tx2"/>
                    </a:solidFill>
                    <a:latin typeface="Gill Sans MT" panose="020B0502020104020203" pitchFamily="34" charset="0"/>
                  </a:rPr>
                  <a:t>  </a:t>
                </a:r>
                <a:r>
                  <a:rPr lang="en-US" sz="2200" i="1" dirty="0">
                    <a:solidFill>
                      <a:srgbClr val="3366FF"/>
                    </a:solidFill>
                    <a:latin typeface="Gill Sans MT" panose="020B0502020104020203" pitchFamily="34" charset="0"/>
                  </a:rPr>
                  <a:t>For a graph G=(V(G),E(G))</a:t>
                </a:r>
              </a:p>
              <a:p>
                <a:pPr marL="1828800" indent="-1828800"/>
                <a:r>
                  <a:rPr lang="en-US" sz="2200" i="1" dirty="0">
                    <a:solidFill>
                      <a:schemeClr val="tx2"/>
                    </a:solidFill>
                    <a:latin typeface="Gill Sans MT" panose="020B0502020104020203" pitchFamily="34" charset="0"/>
                  </a:rPr>
                  <a:t>    </a:t>
                </a:r>
              </a:p>
              <a:p>
                <a:pPr marL="1828800" indent="-1828800">
                  <a:tabLst>
                    <a:tab pos="461963" algn="l"/>
                  </a:tabLst>
                </a:pPr>
                <a:r>
                  <a:rPr lang="en-US" sz="2200" i="1" dirty="0">
                    <a:solidFill>
                      <a:schemeClr val="tx2"/>
                    </a:solidFill>
                    <a:latin typeface="Gill Sans MT" panose="020B0502020104020203" pitchFamily="34" charset="0"/>
                  </a:rPr>
                  <a:t>	</a:t>
                </a:r>
                <a:r>
                  <a:rPr lang="en-US" sz="2200" i="1" dirty="0">
                    <a:solidFill>
                      <a:srgbClr val="3366FF"/>
                    </a:solidFill>
                    <a:latin typeface="Gill Sans MT" panose="020B0502020104020203" pitchFamily="34" charset="0"/>
                  </a:rPr>
                  <a:t>Walk	</a:t>
                </a:r>
                <a:r>
                  <a:rPr lang="en-US" sz="2200" i="1" dirty="0">
                    <a:solidFill>
                      <a:srgbClr val="0070C0"/>
                    </a:solidFill>
                    <a:latin typeface="Gill Sans MT" panose="020B0502020104020203" pitchFamily="34" charset="0"/>
                  </a:rPr>
                  <a:t>is defined as a sequence of alternating vertices and edges such as</a:t>
                </a:r>
                <a:r>
                  <a:rPr lang="en-US" sz="2200" i="0" dirty="0">
                    <a:solidFill>
                      <a:srgbClr val="0070C0"/>
                    </a:solidFill>
                    <a:latin typeface="+mj-lt"/>
                  </a:rPr>
                  <a:t> </a:t>
                </a:r>
                <a14:m>
                  <m:oMath xmlns:m="http://schemas.openxmlformats.org/officeDocument/2006/math">
                    <m:sSub>
                      <m:sSubPr>
                        <m:ctrlPr>
                          <a:rPr lang="en-US" sz="2200" i="1" dirty="0" smtClean="0">
                            <a:solidFill>
                              <a:srgbClr val="0070C0"/>
                            </a:solidFill>
                            <a:latin typeface="Cambria Math" panose="02040503050406030204" pitchFamily="18" charset="0"/>
                          </a:rPr>
                        </m:ctrlPr>
                      </m:sSubPr>
                      <m:e>
                        <m:r>
                          <a:rPr lang="en-US" sz="2200" i="1" dirty="0">
                            <a:solidFill>
                              <a:srgbClr val="0070C0"/>
                            </a:solidFill>
                            <a:latin typeface="Cambria Math" panose="02040503050406030204" pitchFamily="18" charset="0"/>
                          </a:rPr>
                          <m:t>𝑣</m:t>
                        </m:r>
                      </m:e>
                      <m:sub>
                        <m:r>
                          <a:rPr lang="en-US" sz="2200" i="1" dirty="0">
                            <a:solidFill>
                              <a:srgbClr val="0070C0"/>
                            </a:solidFill>
                            <a:latin typeface="Cambria Math" panose="02040503050406030204" pitchFamily="18" charset="0"/>
                          </a:rPr>
                          <m:t>0</m:t>
                        </m:r>
                      </m:sub>
                    </m:sSub>
                    <m:r>
                      <a:rPr lang="en-US" sz="2200" i="1" dirty="0" smtClean="0">
                        <a:solidFill>
                          <a:srgbClr val="0070C0"/>
                        </a:solidFill>
                        <a:latin typeface="Cambria Math" panose="02040503050406030204" pitchFamily="18" charset="0"/>
                      </a:rPr>
                      <m:t>,</m:t>
                    </m:r>
                    <m:sSub>
                      <m:sSubPr>
                        <m:ctrlPr>
                          <a:rPr lang="en-US" sz="2200" i="1" dirty="0" smtClean="0">
                            <a:solidFill>
                              <a:srgbClr val="0070C0"/>
                            </a:solidFill>
                            <a:latin typeface="Cambria Math" panose="02040503050406030204" pitchFamily="18" charset="0"/>
                          </a:rPr>
                        </m:ctrlPr>
                      </m:sSubPr>
                      <m:e>
                        <m:r>
                          <a:rPr lang="en-US" sz="2200" i="1" dirty="0">
                            <a:solidFill>
                              <a:srgbClr val="0070C0"/>
                            </a:solidFill>
                            <a:latin typeface="Cambria Math" panose="02040503050406030204" pitchFamily="18" charset="0"/>
                          </a:rPr>
                          <m:t>𝑒</m:t>
                        </m:r>
                      </m:e>
                      <m:sub>
                        <m:r>
                          <a:rPr lang="en-US" sz="2200" i="1" dirty="0">
                            <a:solidFill>
                              <a:srgbClr val="0070C0"/>
                            </a:solidFill>
                            <a:latin typeface="Cambria Math" panose="02040503050406030204" pitchFamily="18" charset="0"/>
                          </a:rPr>
                          <m:t>1</m:t>
                        </m:r>
                      </m:sub>
                    </m:sSub>
                    <m:r>
                      <a:rPr lang="en-US" sz="2200" i="1" dirty="0" smtClean="0">
                        <a:solidFill>
                          <a:srgbClr val="0070C0"/>
                        </a:solidFill>
                        <a:latin typeface="Cambria Math" panose="02040503050406030204" pitchFamily="18" charset="0"/>
                      </a:rPr>
                      <m:t>,</m:t>
                    </m:r>
                    <m:sSub>
                      <m:sSubPr>
                        <m:ctrlPr>
                          <a:rPr lang="en-US" sz="2200" i="1" dirty="0">
                            <a:solidFill>
                              <a:srgbClr val="0070C0"/>
                            </a:solidFill>
                            <a:latin typeface="Cambria Math" panose="02040503050406030204" pitchFamily="18" charset="0"/>
                          </a:rPr>
                        </m:ctrlPr>
                      </m:sSubPr>
                      <m:e>
                        <m:r>
                          <a:rPr lang="en-US" sz="2200" i="1" dirty="0">
                            <a:solidFill>
                              <a:srgbClr val="0070C0"/>
                            </a:solidFill>
                            <a:latin typeface="Cambria Math" panose="02040503050406030204" pitchFamily="18" charset="0"/>
                          </a:rPr>
                          <m:t>𝑣</m:t>
                        </m:r>
                      </m:e>
                      <m:sub>
                        <m:r>
                          <a:rPr lang="en-US" sz="2200" i="1" dirty="0">
                            <a:solidFill>
                              <a:srgbClr val="0070C0"/>
                            </a:solidFill>
                            <a:latin typeface="Cambria Math" panose="02040503050406030204" pitchFamily="18" charset="0"/>
                          </a:rPr>
                          <m:t>1</m:t>
                        </m:r>
                      </m:sub>
                    </m:sSub>
                    <m:r>
                      <a:rPr lang="en-US" sz="2200" i="1" dirty="0" smtClean="0">
                        <a:solidFill>
                          <a:srgbClr val="0070C0"/>
                        </a:solidFill>
                        <a:latin typeface="Cambria Math" panose="02040503050406030204" pitchFamily="18" charset="0"/>
                      </a:rPr>
                      <m:t>,</m:t>
                    </m:r>
                    <m:sSub>
                      <m:sSubPr>
                        <m:ctrlPr>
                          <a:rPr lang="en-US" sz="2200" i="1" dirty="0" smtClean="0">
                            <a:solidFill>
                              <a:srgbClr val="0070C0"/>
                            </a:solidFill>
                            <a:latin typeface="Cambria Math" panose="02040503050406030204" pitchFamily="18" charset="0"/>
                          </a:rPr>
                        </m:ctrlPr>
                      </m:sSubPr>
                      <m:e>
                        <m:r>
                          <a:rPr lang="en-US" sz="2200" i="1" dirty="0">
                            <a:solidFill>
                              <a:srgbClr val="0070C0"/>
                            </a:solidFill>
                            <a:latin typeface="Cambria Math" panose="02040503050406030204" pitchFamily="18" charset="0"/>
                          </a:rPr>
                          <m:t>𝑒</m:t>
                        </m:r>
                      </m:e>
                      <m:sub>
                        <m:r>
                          <a:rPr lang="en-US" sz="2200" i="1" dirty="0">
                            <a:solidFill>
                              <a:srgbClr val="0070C0"/>
                            </a:solidFill>
                            <a:latin typeface="Cambria Math" panose="02040503050406030204" pitchFamily="18" charset="0"/>
                          </a:rPr>
                          <m:t>2</m:t>
                        </m:r>
                      </m:sub>
                    </m:sSub>
                    <m:r>
                      <a:rPr lang="en-US" sz="2200" i="1" dirty="0" smtClean="0">
                        <a:solidFill>
                          <a:srgbClr val="0070C0"/>
                        </a:solidFill>
                        <a:latin typeface="Cambria Math" panose="02040503050406030204" pitchFamily="18" charset="0"/>
                      </a:rPr>
                      <m:t>,…,</m:t>
                    </m:r>
                    <m:sSub>
                      <m:sSubPr>
                        <m:ctrlPr>
                          <a:rPr lang="en-US" sz="2200" i="1" dirty="0" smtClean="0">
                            <a:solidFill>
                              <a:srgbClr val="0070C0"/>
                            </a:solidFill>
                            <a:latin typeface="Cambria Math" panose="02040503050406030204" pitchFamily="18" charset="0"/>
                          </a:rPr>
                        </m:ctrlPr>
                      </m:sSubPr>
                      <m:e>
                        <m:r>
                          <a:rPr lang="en-US" sz="2200" i="1" dirty="0">
                            <a:solidFill>
                              <a:srgbClr val="0070C0"/>
                            </a:solidFill>
                            <a:latin typeface="Cambria Math" panose="02040503050406030204" pitchFamily="18" charset="0"/>
                          </a:rPr>
                          <m:t>𝑒</m:t>
                        </m:r>
                      </m:e>
                      <m:sub>
                        <m:r>
                          <a:rPr lang="en-US" sz="2200" i="1" dirty="0">
                            <a:solidFill>
                              <a:srgbClr val="0070C0"/>
                            </a:solidFill>
                            <a:latin typeface="Cambria Math" panose="02040503050406030204" pitchFamily="18" charset="0"/>
                          </a:rPr>
                          <m:t>𝑘</m:t>
                        </m:r>
                      </m:sub>
                    </m:sSub>
                    <m:r>
                      <a:rPr lang="en-US" sz="2200" i="1" dirty="0" err="1">
                        <a:solidFill>
                          <a:srgbClr val="0070C0"/>
                        </a:solidFill>
                        <a:latin typeface="Cambria Math" panose="02040503050406030204" pitchFamily="18" charset="0"/>
                      </a:rPr>
                      <m:t>,</m:t>
                    </m:r>
                    <m:sSub>
                      <m:sSubPr>
                        <m:ctrlPr>
                          <a:rPr lang="en-US" sz="2200" i="1" dirty="0" smtClean="0">
                            <a:solidFill>
                              <a:srgbClr val="0070C0"/>
                            </a:solidFill>
                            <a:latin typeface="Cambria Math" panose="02040503050406030204" pitchFamily="18" charset="0"/>
                          </a:rPr>
                        </m:ctrlPr>
                      </m:sSubPr>
                      <m:e>
                        <m:r>
                          <a:rPr lang="en-US" sz="2200" i="1" dirty="0">
                            <a:solidFill>
                              <a:srgbClr val="0070C0"/>
                            </a:solidFill>
                            <a:latin typeface="Cambria Math" panose="02040503050406030204" pitchFamily="18" charset="0"/>
                          </a:rPr>
                          <m:t>𝑣</m:t>
                        </m:r>
                      </m:e>
                      <m:sub>
                        <m:r>
                          <a:rPr lang="en-US" sz="2200" i="1" dirty="0">
                            <a:solidFill>
                              <a:srgbClr val="0070C0"/>
                            </a:solidFill>
                            <a:latin typeface="Cambria Math" panose="02040503050406030204" pitchFamily="18" charset="0"/>
                          </a:rPr>
                          <m:t>𝑘</m:t>
                        </m:r>
                      </m:sub>
                    </m:sSub>
                    <m:r>
                      <a:rPr lang="en-US" sz="2200" i="1" dirty="0">
                        <a:solidFill>
                          <a:srgbClr val="0070C0"/>
                        </a:solidFill>
                        <a:latin typeface="Cambria Math" panose="02040503050406030204" pitchFamily="18" charset="0"/>
                      </a:rPr>
                      <m:t> </m:t>
                    </m:r>
                  </m:oMath>
                </a14:m>
                <a:r>
                  <a:rPr lang="en-US" sz="2200" i="1" dirty="0">
                    <a:solidFill>
                      <a:srgbClr val="0070C0"/>
                    </a:solidFill>
                    <a:latin typeface="Gill Sans MT" panose="020B0502020104020203" pitchFamily="34" charset="0"/>
                  </a:rPr>
                  <a:t>where each edge</a:t>
                </a:r>
              </a:p>
              <a:p>
                <a:pPr marL="1828800" indent="-1828800">
                  <a:tabLst>
                    <a:tab pos="461963" algn="l"/>
                  </a:tabLst>
                </a:pPr>
                <a:r>
                  <a:rPr lang="en-US" sz="2200" i="1" dirty="0">
                    <a:solidFill>
                      <a:srgbClr val="0070C0"/>
                    </a:solidFill>
                    <a:latin typeface="Gill Sans MT" panose="020B0502020104020203" pitchFamily="34" charset="0"/>
                  </a:rPr>
                  <a:t>		</a:t>
                </a:r>
                <a14:m>
                  <m:oMath xmlns:m="http://schemas.openxmlformats.org/officeDocument/2006/math">
                    <m:sSub>
                      <m:sSubPr>
                        <m:ctrlPr>
                          <a:rPr lang="en-US" sz="2200" i="1" dirty="0" smtClean="0">
                            <a:solidFill>
                              <a:srgbClr val="0070C0"/>
                            </a:solidFill>
                            <a:latin typeface="Cambria Math" panose="02040503050406030204" pitchFamily="18" charset="0"/>
                          </a:rPr>
                        </m:ctrlPr>
                      </m:sSubPr>
                      <m:e>
                        <m:r>
                          <a:rPr lang="en-US" sz="2200" i="1" dirty="0">
                            <a:solidFill>
                              <a:srgbClr val="0070C0"/>
                            </a:solidFill>
                            <a:latin typeface="Cambria Math" panose="02040503050406030204" pitchFamily="18" charset="0"/>
                          </a:rPr>
                          <m:t>𝑒</m:t>
                        </m:r>
                      </m:e>
                      <m:sub>
                        <m:r>
                          <a:rPr lang="en-US" sz="2200" i="1" dirty="0">
                            <a:solidFill>
                              <a:srgbClr val="0070C0"/>
                            </a:solidFill>
                            <a:latin typeface="Cambria Math" panose="02040503050406030204" pitchFamily="18" charset="0"/>
                          </a:rPr>
                          <m:t>𝑖</m:t>
                        </m:r>
                      </m:sub>
                    </m:sSub>
                    <m:r>
                      <a:rPr lang="en-US" sz="2200" i="1" dirty="0">
                        <a:solidFill>
                          <a:srgbClr val="0070C0"/>
                        </a:solidFill>
                        <a:latin typeface="Cambria Math" panose="02040503050406030204" pitchFamily="18" charset="0"/>
                      </a:rPr>
                      <m:t>={</m:t>
                    </m:r>
                    <m:sSub>
                      <m:sSubPr>
                        <m:ctrlPr>
                          <a:rPr lang="en-US" sz="2200" i="1" dirty="0">
                            <a:solidFill>
                              <a:srgbClr val="0070C0"/>
                            </a:solidFill>
                            <a:latin typeface="Cambria Math" panose="02040503050406030204" pitchFamily="18" charset="0"/>
                          </a:rPr>
                        </m:ctrlPr>
                      </m:sSubPr>
                      <m:e>
                        <m:r>
                          <a:rPr lang="en-US" sz="2200" i="1" dirty="0">
                            <a:solidFill>
                              <a:srgbClr val="0070C0"/>
                            </a:solidFill>
                            <a:latin typeface="Cambria Math" panose="02040503050406030204" pitchFamily="18" charset="0"/>
                          </a:rPr>
                          <m:t>𝑣</m:t>
                        </m:r>
                      </m:e>
                      <m:sub>
                        <m:r>
                          <a:rPr lang="en-US" sz="2200" b="0" i="1" dirty="0" smtClean="0">
                            <a:solidFill>
                              <a:srgbClr val="0070C0"/>
                            </a:solidFill>
                            <a:latin typeface="Cambria Math" panose="02040503050406030204" pitchFamily="18" charset="0"/>
                          </a:rPr>
                          <m:t>𝑖</m:t>
                        </m:r>
                        <m:r>
                          <a:rPr lang="en-US" sz="2200" b="0" i="1" dirty="0" smtClean="0">
                            <a:solidFill>
                              <a:srgbClr val="0070C0"/>
                            </a:solidFill>
                            <a:latin typeface="Cambria Math" panose="02040503050406030204" pitchFamily="18" charset="0"/>
                          </a:rPr>
                          <m:t>−1</m:t>
                        </m:r>
                      </m:sub>
                    </m:sSub>
                    <m:r>
                      <a:rPr lang="en-US" sz="2200" i="1" dirty="0">
                        <a:solidFill>
                          <a:srgbClr val="0070C0"/>
                        </a:solidFill>
                        <a:latin typeface="Cambria Math" panose="02040503050406030204" pitchFamily="18" charset="0"/>
                      </a:rPr>
                      <m:t>,</m:t>
                    </m:r>
                    <m:sSub>
                      <m:sSubPr>
                        <m:ctrlPr>
                          <a:rPr lang="en-US" sz="2200" i="1" dirty="0" smtClean="0">
                            <a:solidFill>
                              <a:srgbClr val="0070C0"/>
                            </a:solidFill>
                            <a:latin typeface="Cambria Math" panose="02040503050406030204" pitchFamily="18" charset="0"/>
                          </a:rPr>
                        </m:ctrlPr>
                      </m:sSubPr>
                      <m:e>
                        <m:r>
                          <a:rPr lang="en-US" sz="2200" i="1" dirty="0">
                            <a:solidFill>
                              <a:srgbClr val="0070C0"/>
                            </a:solidFill>
                            <a:latin typeface="Cambria Math" panose="02040503050406030204" pitchFamily="18" charset="0"/>
                          </a:rPr>
                          <m:t>𝑣</m:t>
                        </m:r>
                      </m:e>
                      <m:sub>
                        <m:r>
                          <a:rPr lang="en-US" sz="2200" i="1" dirty="0">
                            <a:solidFill>
                              <a:srgbClr val="0070C0"/>
                            </a:solidFill>
                            <a:latin typeface="Cambria Math" panose="02040503050406030204" pitchFamily="18" charset="0"/>
                          </a:rPr>
                          <m:t>𝑖</m:t>
                        </m:r>
                      </m:sub>
                    </m:sSub>
                    <m:r>
                      <a:rPr lang="en-US" sz="2200" i="1" dirty="0">
                        <a:solidFill>
                          <a:srgbClr val="0070C0"/>
                        </a:solidFill>
                        <a:latin typeface="Cambria Math" panose="02040503050406030204" pitchFamily="18" charset="0"/>
                      </a:rPr>
                      <m:t>}. </m:t>
                    </m:r>
                  </m:oMath>
                </a14:m>
                <a:endParaRPr lang="en-US" sz="2200" i="1" dirty="0">
                  <a:solidFill>
                    <a:srgbClr val="0070C0"/>
                  </a:solidFill>
                  <a:latin typeface="Gill Sans MT" panose="020B0502020104020203" pitchFamily="34" charset="0"/>
                </a:endParaRPr>
              </a:p>
              <a:p>
                <a:pPr marL="1828800" indent="-1828800">
                  <a:tabLst>
                    <a:tab pos="461963" algn="l"/>
                  </a:tabLst>
                </a:pPr>
                <a:endParaRPr lang="en-US" sz="2200" i="1" dirty="0">
                  <a:solidFill>
                    <a:srgbClr val="0070C0"/>
                  </a:solidFill>
                  <a:latin typeface="Gill Sans MT" panose="020B0502020104020203" pitchFamily="34" charset="0"/>
                </a:endParaRPr>
              </a:p>
              <a:p>
                <a:pPr marL="1828800" indent="-1828800">
                  <a:tabLst>
                    <a:tab pos="461963" algn="l"/>
                  </a:tabLst>
                </a:pPr>
                <a:r>
                  <a:rPr lang="en-US" sz="2200" i="1" dirty="0">
                    <a:solidFill>
                      <a:srgbClr val="0070C0"/>
                    </a:solidFill>
                    <a:latin typeface="Gill Sans MT" panose="020B0502020104020203" pitchFamily="34" charset="0"/>
                  </a:rPr>
                  <a:t>		The Length of this walk is k.</a:t>
                </a:r>
              </a:p>
              <a:p>
                <a:pPr marL="2114550" indent="-176213">
                  <a:tabLst>
                    <a:tab pos="461963" algn="l"/>
                  </a:tabLst>
                </a:pPr>
                <a:r>
                  <a:rPr lang="en-US" sz="2200" i="1" dirty="0">
                    <a:solidFill>
                      <a:schemeClr val="tx2"/>
                    </a:solidFill>
                    <a:latin typeface="Gill Sans MT" panose="020B0502020104020203" pitchFamily="34" charset="0"/>
                  </a:rPr>
                  <a:t>	</a:t>
                </a:r>
              </a:p>
              <a:p>
                <a:pPr marL="2114550" indent="-176213">
                  <a:tabLst>
                    <a:tab pos="461963" algn="l"/>
                  </a:tabLst>
                </a:pPr>
                <a:r>
                  <a:rPr lang="en-US" sz="2200" i="1" dirty="0">
                    <a:solidFill>
                      <a:schemeClr val="tx2"/>
                    </a:solidFill>
                    <a:latin typeface="Gill Sans MT" panose="020B0502020104020203" pitchFamily="34" charset="0"/>
                  </a:rPr>
                  <a:t>the walk can be defined by </a:t>
                </a:r>
                <a:r>
                  <a:rPr lang="en-US" sz="2200" i="1" dirty="0" err="1">
                    <a:solidFill>
                      <a:schemeClr val="tx2"/>
                    </a:solidFill>
                    <a:latin typeface="Gill Sans MT" panose="020B0502020104020203" pitchFamily="34" charset="0"/>
                  </a:rPr>
                  <a:t>cegfc</a:t>
                </a:r>
                <a:r>
                  <a:rPr lang="en-US" sz="2200" i="1" dirty="0">
                    <a:solidFill>
                      <a:schemeClr val="tx2"/>
                    </a:solidFill>
                    <a:latin typeface="Gill Sans MT" panose="020B0502020104020203" pitchFamily="34" charset="0"/>
                  </a:rPr>
                  <a:t>, and the start and end vertices of the walk is c. Hence this walk is closed.</a:t>
                </a:r>
              </a:p>
              <a:p>
                <a:pPr>
                  <a:tabLst>
                    <a:tab pos="457200" algn="l"/>
                  </a:tabLst>
                </a:pPr>
                <a:r>
                  <a:rPr lang="en-US" sz="2200" b="1" i="1" dirty="0">
                    <a:solidFill>
                      <a:schemeClr val="tx2"/>
                    </a:solidFill>
                    <a:latin typeface="Gill Sans MT" panose="020B0502020104020203" pitchFamily="34" charset="0"/>
                  </a:rPr>
                  <a:t>	</a:t>
                </a:r>
              </a:p>
              <a:p>
                <a:pPr>
                  <a:tabLst>
                    <a:tab pos="457200" algn="l"/>
                  </a:tabLst>
                </a:pPr>
                <a:r>
                  <a:rPr lang="en-US" sz="2200" i="1" dirty="0">
                    <a:solidFill>
                      <a:schemeClr val="tx2"/>
                    </a:solidFill>
                    <a:latin typeface="Gill Sans MT" panose="020B0502020104020203" pitchFamily="34" charset="0"/>
                  </a:rPr>
                  <a:t>	</a:t>
                </a:r>
              </a:p>
            </p:txBody>
          </p:sp>
        </mc:Choice>
        <mc:Fallback xmlns="">
          <p:sp>
            <p:nvSpPr>
              <p:cNvPr id="2" name="TextBox 1"/>
              <p:cNvSpPr txBox="1">
                <a:spLocks noRot="1" noChangeAspect="1" noMove="1" noResize="1" noEditPoints="1" noAdjustHandles="1" noChangeArrowheads="1" noChangeShapeType="1" noTextEdit="1"/>
              </p:cNvSpPr>
              <p:nvPr/>
            </p:nvSpPr>
            <p:spPr>
              <a:xfrm>
                <a:off x="762000" y="1486862"/>
                <a:ext cx="8096693" cy="4493538"/>
              </a:xfrm>
              <a:prstGeom prst="rect">
                <a:avLst/>
              </a:prstGeom>
              <a:blipFill>
                <a:blip r:embed="rId2"/>
                <a:stretch>
                  <a:fillRect l="-979" t="-950" r="-1280"/>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B71D1186-00D0-4BE8-A407-4BB54107B62C}"/>
              </a:ext>
            </a:extLst>
          </p:cNvPr>
          <p:cNvSpPr>
            <a:spLocks noGrp="1"/>
          </p:cNvSpPr>
          <p:nvPr>
            <p:ph type="dt" sz="half" idx="10"/>
          </p:nvPr>
        </p:nvSpPr>
        <p:spPr/>
        <p:txBody>
          <a:bodyPr/>
          <a:lstStyle/>
          <a:p>
            <a:fld id="{759643EF-EE49-4CC9-918A-2CD37B791756}" type="datetime1">
              <a:rPr lang="en-US" altLang="en-US" smtClean="0">
                <a:solidFill>
                  <a:srgbClr val="000000"/>
                </a:solidFill>
              </a:rPr>
              <a:t>8/19/2019</a:t>
            </a:fld>
            <a:endParaRPr lang="en-US" altLang="en-US">
              <a:solidFill>
                <a:srgbClr val="000000"/>
              </a:solidFill>
            </a:endParaRPr>
          </a:p>
        </p:txBody>
      </p:sp>
      <p:pic>
        <p:nvPicPr>
          <p:cNvPr id="4" name="Picture 3">
            <a:extLst>
              <a:ext uri="{FF2B5EF4-FFF2-40B4-BE49-F238E27FC236}">
                <a16:creationId xmlns:a16="http://schemas.microsoft.com/office/drawing/2014/main" id="{6B1A4B0F-FFCD-45D8-BF2B-BC5436401C04}"/>
              </a:ext>
            </a:extLst>
          </p:cNvPr>
          <p:cNvPicPr>
            <a:picLocks noChangeAspect="1"/>
          </p:cNvPicPr>
          <p:nvPr/>
        </p:nvPicPr>
        <p:blipFill>
          <a:blip r:embed="rId3"/>
          <a:stretch>
            <a:fillRect/>
          </a:stretch>
        </p:blipFill>
        <p:spPr>
          <a:xfrm>
            <a:off x="0" y="4100866"/>
            <a:ext cx="2689293" cy="2404849"/>
          </a:xfrm>
          <a:prstGeom prst="rect">
            <a:avLst/>
          </a:prstGeom>
        </p:spPr>
      </p:pic>
    </p:spTree>
    <p:extLst>
      <p:ext uri="{BB962C8B-B14F-4D97-AF65-F5344CB8AC3E}">
        <p14:creationId xmlns:p14="http://schemas.microsoft.com/office/powerpoint/2010/main" val="1380066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5</a:t>
            </a:fld>
            <a:endParaRPr lang="en-US" altLang="en-US">
              <a:solidFill>
                <a:srgbClr val="000000"/>
              </a:solidFill>
            </a:endParaRPr>
          </a:p>
        </p:txBody>
      </p:sp>
      <p:sp>
        <p:nvSpPr>
          <p:cNvPr id="310274" name="Rectangle 2"/>
          <p:cNvSpPr>
            <a:spLocks noGrp="1" noChangeArrowheads="1"/>
          </p:cNvSpPr>
          <p:nvPr>
            <p:ph type="title"/>
          </p:nvPr>
        </p:nvSpPr>
        <p:spPr/>
        <p:txBody>
          <a:bodyPr/>
          <a:lstStyle/>
          <a:p>
            <a:pPr algn="r"/>
            <a:r>
              <a:rPr lang="en-US" sz="2800" i="1" dirty="0"/>
              <a:t>Algorithm Design Technique</a:t>
            </a:r>
            <a:endParaRPr lang="en-US" altLang="en-US" sz="2800" dirty="0">
              <a:solidFill>
                <a:srgbClr val="C00000"/>
              </a:solidFill>
            </a:endParaRPr>
          </a:p>
        </p:txBody>
      </p:sp>
      <p:sp>
        <p:nvSpPr>
          <p:cNvPr id="3" name="TextBox 2"/>
          <p:cNvSpPr txBox="1"/>
          <p:nvPr/>
        </p:nvSpPr>
        <p:spPr>
          <a:xfrm>
            <a:off x="1233268" y="1244600"/>
            <a:ext cx="7467600" cy="5509200"/>
          </a:xfrm>
          <a:prstGeom prst="rect">
            <a:avLst/>
          </a:prstGeom>
          <a:noFill/>
        </p:spPr>
        <p:txBody>
          <a:bodyPr wrap="square" rtlCol="0">
            <a:spAutoFit/>
          </a:bodyPr>
          <a:lstStyle/>
          <a:p>
            <a:pPr>
              <a:lnSpc>
                <a:spcPct val="150000"/>
              </a:lnSpc>
            </a:pPr>
            <a:r>
              <a:rPr lang="en-US" sz="2200" i="1" dirty="0">
                <a:solidFill>
                  <a:schemeClr val="tx2"/>
                </a:solidFill>
                <a:latin typeface="Gill Sans MT" panose="020B0502020104020203" pitchFamily="34" charset="0"/>
              </a:rPr>
              <a:t>Algorithm Design Technique:</a:t>
            </a:r>
          </a:p>
          <a:p>
            <a:pPr marL="393700" indent="-111125">
              <a:lnSpc>
                <a:spcPct val="150000"/>
              </a:lnSpc>
            </a:pPr>
            <a:r>
              <a:rPr lang="en-US" sz="2200" i="1" dirty="0">
                <a:solidFill>
                  <a:schemeClr val="tx2">
                    <a:lumMod val="75000"/>
                  </a:schemeClr>
                </a:solidFill>
                <a:latin typeface="Gill Sans MT" panose="020B0502020104020203" pitchFamily="34" charset="0"/>
              </a:rPr>
              <a:t>  A general approach to solving problems, algorithmically, that is applicable to a variety of problems from different areas of computing.</a:t>
            </a:r>
          </a:p>
          <a:p>
            <a:pPr>
              <a:lnSpc>
                <a:spcPct val="150000"/>
              </a:lnSpc>
            </a:pPr>
            <a:r>
              <a:rPr lang="en-US" sz="2200" i="1" dirty="0">
                <a:solidFill>
                  <a:schemeClr val="tx2"/>
                </a:solidFill>
                <a:latin typeface="Gill Sans MT" panose="020B0502020104020203" pitchFamily="34" charset="0"/>
              </a:rPr>
              <a:t>Tried and tested algorithm design techniques:</a:t>
            </a:r>
          </a:p>
          <a:p>
            <a:pPr marL="688975" indent="-285750">
              <a:lnSpc>
                <a:spcPct val="150000"/>
              </a:lnSpc>
              <a:buFont typeface="Wingdings" panose="05000000000000000000" pitchFamily="2" charset="2"/>
              <a:buChar char="§"/>
            </a:pPr>
            <a:r>
              <a:rPr lang="en-US" sz="2200" i="1" dirty="0">
                <a:solidFill>
                  <a:schemeClr val="tx2"/>
                </a:solidFill>
                <a:latin typeface="Gill Sans MT" panose="020B0502020104020203" pitchFamily="34" charset="0"/>
              </a:rPr>
              <a:t>Divide and Conquer</a:t>
            </a:r>
          </a:p>
          <a:p>
            <a:pPr marL="688975" indent="-285750">
              <a:lnSpc>
                <a:spcPct val="150000"/>
              </a:lnSpc>
              <a:buFont typeface="Wingdings" panose="05000000000000000000" pitchFamily="2" charset="2"/>
              <a:buChar char="§"/>
            </a:pPr>
            <a:r>
              <a:rPr lang="en-US" sz="2200" i="1" dirty="0">
                <a:solidFill>
                  <a:schemeClr val="tx2"/>
                </a:solidFill>
                <a:latin typeface="Gill Sans MT" panose="020B0502020104020203" pitchFamily="34" charset="0"/>
              </a:rPr>
              <a:t>Recursive/Dynamic Programming</a:t>
            </a:r>
          </a:p>
          <a:p>
            <a:pPr marL="688975" indent="-285750">
              <a:lnSpc>
                <a:spcPct val="150000"/>
              </a:lnSpc>
              <a:buFont typeface="Wingdings" panose="05000000000000000000" pitchFamily="2" charset="2"/>
              <a:buChar char="§"/>
            </a:pPr>
            <a:r>
              <a:rPr lang="en-US" sz="2200" i="1" dirty="0">
                <a:solidFill>
                  <a:schemeClr val="tx2"/>
                </a:solidFill>
                <a:latin typeface="Gill Sans MT" panose="020B0502020104020203" pitchFamily="34" charset="0"/>
              </a:rPr>
              <a:t>Greedy</a:t>
            </a:r>
          </a:p>
          <a:p>
            <a:pPr marL="688975" indent="-285750">
              <a:lnSpc>
                <a:spcPct val="150000"/>
              </a:lnSpc>
              <a:buFont typeface="Wingdings" panose="05000000000000000000" pitchFamily="2" charset="2"/>
              <a:buChar char="§"/>
            </a:pPr>
            <a:r>
              <a:rPr lang="en-US" sz="2200" i="1" dirty="0">
                <a:solidFill>
                  <a:schemeClr val="tx2"/>
                </a:solidFill>
                <a:latin typeface="Gill Sans MT" panose="020B0502020104020203" pitchFamily="34" charset="0"/>
              </a:rPr>
              <a:t>Back-tracking</a:t>
            </a:r>
          </a:p>
          <a:p>
            <a:pPr>
              <a:lnSpc>
                <a:spcPct val="150000"/>
              </a:lnSpc>
            </a:pPr>
            <a:r>
              <a:rPr lang="en-US" sz="2200" i="1" dirty="0">
                <a:solidFill>
                  <a:schemeClr val="tx2"/>
                </a:solidFill>
                <a:latin typeface="Gill Sans MT" panose="020B0502020104020203" pitchFamily="34" charset="0"/>
              </a:rPr>
              <a:t>What about brute force algorithm?</a:t>
            </a:r>
          </a:p>
          <a:p>
            <a:endParaRPr lang="en-US" sz="2200" dirty="0">
              <a:latin typeface="Gill Sans MT" panose="020B0502020104020203" pitchFamily="34" charset="0"/>
            </a:endParaRPr>
          </a:p>
        </p:txBody>
      </p:sp>
      <p:sp>
        <p:nvSpPr>
          <p:cNvPr id="5" name="Date Placeholder 3">
            <a:extLst>
              <a:ext uri="{FF2B5EF4-FFF2-40B4-BE49-F238E27FC236}">
                <a16:creationId xmlns:a16="http://schemas.microsoft.com/office/drawing/2014/main" id="{E2D2BF78-FA6A-431D-ACC6-FAEAC8822580}"/>
              </a:ext>
            </a:extLst>
          </p:cNvPr>
          <p:cNvSpPr>
            <a:spLocks noGrp="1"/>
          </p:cNvSpPr>
          <p:nvPr>
            <p:ph type="dt" sz="half" idx="10"/>
          </p:nvPr>
        </p:nvSpPr>
        <p:spPr>
          <a:xfrm>
            <a:off x="37661" y="6324600"/>
            <a:ext cx="1905000" cy="457200"/>
          </a:xfrm>
        </p:spPr>
        <p:txBody>
          <a:bodyPr/>
          <a:lstStyle/>
          <a:p>
            <a:fld id="{1596671E-1183-49C4-97EC-EA26C7BDA99D}" type="datetime1">
              <a:rPr lang="en-US" altLang="en-US" smtClean="0">
                <a:solidFill>
                  <a:srgbClr val="000000"/>
                </a:solidFill>
              </a:rPr>
              <a:t>8/19/2019</a:t>
            </a:fld>
            <a:endParaRPr lang="en-US" altLang="en-US" dirty="0">
              <a:solidFill>
                <a:srgbClr val="000000"/>
              </a:solidFill>
            </a:endParaRPr>
          </a:p>
        </p:txBody>
      </p:sp>
    </p:spTree>
    <p:extLst>
      <p:ext uri="{BB962C8B-B14F-4D97-AF65-F5344CB8AC3E}">
        <p14:creationId xmlns:p14="http://schemas.microsoft.com/office/powerpoint/2010/main" val="316617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50</a:t>
            </a:fld>
            <a:endParaRPr lang="en-US" altLang="en-US">
              <a:solidFill>
                <a:srgbClr val="000000"/>
              </a:solidFill>
            </a:endParaRPr>
          </a:p>
        </p:txBody>
      </p:sp>
      <p:sp>
        <p:nvSpPr>
          <p:cNvPr id="310274" name="Rectangle 2"/>
          <p:cNvSpPr>
            <a:spLocks noGrp="1" noChangeArrowheads="1"/>
          </p:cNvSpPr>
          <p:nvPr>
            <p:ph type="title"/>
          </p:nvPr>
        </p:nvSpPr>
        <p:spPr/>
        <p:txBody>
          <a:bodyPr/>
          <a:lstStyle/>
          <a:p>
            <a:r>
              <a:rPr lang="en-US" altLang="en-US" sz="2400" b="1" i="1" dirty="0">
                <a:solidFill>
                  <a:schemeClr val="tx2">
                    <a:lumMod val="75000"/>
                  </a:schemeClr>
                </a:solidFill>
              </a:rPr>
              <a:t>					Graph Problems</a:t>
            </a:r>
          </a:p>
        </p:txBody>
      </p:sp>
      <p:sp>
        <p:nvSpPr>
          <p:cNvPr id="2" name="TextBox 1"/>
          <p:cNvSpPr txBox="1"/>
          <p:nvPr/>
        </p:nvSpPr>
        <p:spPr>
          <a:xfrm>
            <a:off x="1102221" y="1368554"/>
            <a:ext cx="7473322" cy="5170646"/>
          </a:xfrm>
          <a:prstGeom prst="rect">
            <a:avLst/>
          </a:prstGeom>
          <a:noFill/>
        </p:spPr>
        <p:txBody>
          <a:bodyPr wrap="square" rtlCol="0">
            <a:spAutoFit/>
          </a:bodyPr>
          <a:lstStyle/>
          <a:p>
            <a:r>
              <a:rPr lang="en-US" sz="2200" b="1" i="1" dirty="0">
                <a:solidFill>
                  <a:schemeClr val="tx2"/>
                </a:solidFill>
                <a:latin typeface="Gill Sans MT" panose="020B0502020104020203" pitchFamily="34" charset="0"/>
              </a:rPr>
              <a:t>Graph Terminology</a:t>
            </a:r>
          </a:p>
          <a:p>
            <a:pPr marL="1828800" indent="-1828800"/>
            <a:r>
              <a:rPr lang="en-US" sz="2200" i="1" dirty="0">
                <a:solidFill>
                  <a:schemeClr val="tx2"/>
                </a:solidFill>
                <a:latin typeface="Gill Sans MT" panose="020B0502020104020203" pitchFamily="34" charset="0"/>
              </a:rPr>
              <a:t>  </a:t>
            </a:r>
            <a:r>
              <a:rPr lang="en-US" sz="2400" i="1" dirty="0">
                <a:solidFill>
                  <a:srgbClr val="3366FF"/>
                </a:solidFill>
                <a:latin typeface="Gill Sans MT" panose="020B0502020104020203" pitchFamily="34" charset="0"/>
              </a:rPr>
              <a:t>For a graph G=(V(G),E(G))</a:t>
            </a:r>
          </a:p>
          <a:p>
            <a:pPr marL="1828800" indent="-1828800"/>
            <a:endParaRPr lang="en-US" sz="2400" i="1" dirty="0">
              <a:solidFill>
                <a:srgbClr val="3366FF"/>
              </a:solidFill>
              <a:latin typeface="Gill Sans MT" panose="020B0502020104020203" pitchFamily="34" charset="0"/>
            </a:endParaRPr>
          </a:p>
          <a:p>
            <a:pPr marL="1828800" indent="-1828800">
              <a:tabLst>
                <a:tab pos="461963" algn="l"/>
              </a:tabLst>
            </a:pPr>
            <a:r>
              <a:rPr lang="en-US" sz="2400" i="1" dirty="0">
                <a:solidFill>
                  <a:srgbClr val="3366FF"/>
                </a:solidFill>
                <a:latin typeface="Gill Sans MT" panose="020B0502020104020203" pitchFamily="34" charset="0"/>
              </a:rPr>
              <a:t>	Trail </a:t>
            </a:r>
            <a:r>
              <a:rPr lang="en-US" sz="2400" i="1" dirty="0">
                <a:solidFill>
                  <a:schemeClr val="tx2"/>
                </a:solidFill>
                <a:latin typeface="Gill Sans MT" panose="020B0502020104020203" pitchFamily="34" charset="0"/>
              </a:rPr>
              <a:t>	is defined as a walk with no repeated edges.</a:t>
            </a:r>
          </a:p>
          <a:p>
            <a:pPr marL="1828800" indent="-1828800">
              <a:tabLst>
                <a:tab pos="461963" algn="l"/>
              </a:tabLst>
            </a:pPr>
            <a:endParaRPr lang="en-US" sz="2400" i="1" dirty="0">
              <a:solidFill>
                <a:schemeClr val="tx2"/>
              </a:solidFill>
              <a:latin typeface="Gill Sans MT" panose="020B0502020104020203" pitchFamily="34" charset="0"/>
            </a:endParaRPr>
          </a:p>
          <a:p>
            <a:pPr marL="1828800" indent="-1828800">
              <a:tabLst>
                <a:tab pos="461963" algn="l"/>
              </a:tabLst>
            </a:pPr>
            <a:r>
              <a:rPr lang="en-US" sz="2400" i="1" dirty="0">
                <a:solidFill>
                  <a:srgbClr val="3366FF"/>
                </a:solidFill>
                <a:latin typeface="Gill Sans MT" panose="020B0502020104020203" pitchFamily="34" charset="0"/>
              </a:rPr>
              <a:t>	Circuit 	</a:t>
            </a:r>
            <a:r>
              <a:rPr lang="en-US" sz="2400" i="1" dirty="0">
                <a:solidFill>
                  <a:schemeClr val="tx2"/>
                </a:solidFill>
                <a:latin typeface="Gill Sans MT" panose="020B0502020104020203" pitchFamily="34" charset="0"/>
              </a:rPr>
              <a:t>is a closed trail. That is, a circuit has no repeated edges but may have repeated vertices.</a:t>
            </a:r>
          </a:p>
          <a:p>
            <a:pPr marL="1828800" indent="-1828800">
              <a:tabLst>
                <a:tab pos="461963" algn="l"/>
              </a:tabLst>
            </a:pPr>
            <a:endParaRPr lang="en-US" sz="2400" i="1" dirty="0">
              <a:solidFill>
                <a:schemeClr val="tx2"/>
              </a:solidFill>
              <a:latin typeface="Gill Sans MT" panose="020B0502020104020203" pitchFamily="34" charset="0"/>
            </a:endParaRPr>
          </a:p>
          <a:p>
            <a:pPr marL="1828800" indent="-1828800">
              <a:tabLst>
                <a:tab pos="461963" algn="l"/>
              </a:tabLst>
            </a:pPr>
            <a:r>
              <a:rPr lang="en-US" sz="2400" i="1" dirty="0">
                <a:solidFill>
                  <a:schemeClr val="tx2"/>
                </a:solidFill>
                <a:latin typeface="Gill Sans MT" panose="020B0502020104020203" pitchFamily="34" charset="0"/>
              </a:rPr>
              <a:t>	</a:t>
            </a:r>
            <a:r>
              <a:rPr lang="en-US" sz="2400" i="1" dirty="0">
                <a:solidFill>
                  <a:srgbClr val="3366FF"/>
                </a:solidFill>
                <a:latin typeface="Gill Sans MT" panose="020B0502020104020203" pitchFamily="34" charset="0"/>
              </a:rPr>
              <a:t>Path</a:t>
            </a:r>
            <a:r>
              <a:rPr lang="en-US" sz="2400" i="1" dirty="0">
                <a:solidFill>
                  <a:schemeClr val="tx2"/>
                </a:solidFill>
                <a:latin typeface="Gill Sans MT" panose="020B0502020104020203" pitchFamily="34" charset="0"/>
              </a:rPr>
              <a:t>	is a trail in which all vertices are distinct.</a:t>
            </a:r>
          </a:p>
          <a:p>
            <a:pPr marL="1828800" indent="-1828800">
              <a:tabLst>
                <a:tab pos="461963" algn="l"/>
              </a:tabLst>
            </a:pPr>
            <a:endParaRPr lang="en-US" sz="2400" i="1" dirty="0">
              <a:solidFill>
                <a:schemeClr val="tx2"/>
              </a:solidFill>
              <a:latin typeface="Gill Sans MT" panose="020B0502020104020203" pitchFamily="34" charset="0"/>
            </a:endParaRPr>
          </a:p>
          <a:p>
            <a:pPr marL="1828800" indent="-1828800">
              <a:tabLst>
                <a:tab pos="461963" algn="l"/>
              </a:tabLst>
            </a:pPr>
            <a:r>
              <a:rPr lang="en-US" sz="2400" i="1" dirty="0">
                <a:solidFill>
                  <a:schemeClr val="tx2"/>
                </a:solidFill>
                <a:latin typeface="Gill Sans MT" panose="020B0502020104020203" pitchFamily="34" charset="0"/>
              </a:rPr>
              <a:t>	</a:t>
            </a:r>
            <a:r>
              <a:rPr lang="en-US" sz="2400" i="1" dirty="0">
                <a:solidFill>
                  <a:srgbClr val="3366FF"/>
                </a:solidFill>
                <a:latin typeface="Gill Sans MT" panose="020B0502020104020203" pitchFamily="34" charset="0"/>
              </a:rPr>
              <a:t>Connected  </a:t>
            </a:r>
            <a:r>
              <a:rPr lang="en-US" sz="2400" i="1" dirty="0">
                <a:solidFill>
                  <a:schemeClr val="tx2"/>
                </a:solidFill>
                <a:latin typeface="Gill Sans MT" panose="020B0502020104020203" pitchFamily="34" charset="0"/>
              </a:rPr>
              <a:t> A path exists between every pair of vertex.</a:t>
            </a:r>
          </a:p>
          <a:p>
            <a:pPr marL="1828800" indent="-1828800">
              <a:tabLst>
                <a:tab pos="461963" algn="l"/>
              </a:tabLst>
            </a:pPr>
            <a:endParaRPr lang="en-US" sz="2200" i="1" dirty="0">
              <a:solidFill>
                <a:schemeClr val="tx2"/>
              </a:solidFill>
              <a:latin typeface="Gill Sans MT" panose="020B0502020104020203" pitchFamily="34" charset="0"/>
            </a:endParaRPr>
          </a:p>
          <a:p>
            <a:pPr marL="1828800" indent="-1828800">
              <a:tabLst>
                <a:tab pos="461963" algn="l"/>
                <a:tab pos="2459038" algn="l"/>
              </a:tabLst>
            </a:pPr>
            <a:r>
              <a:rPr lang="en-US" sz="2200" i="1" dirty="0">
                <a:solidFill>
                  <a:schemeClr val="tx2"/>
                </a:solidFill>
                <a:latin typeface="Gill Sans MT" panose="020B0502020104020203" pitchFamily="34" charset="0"/>
              </a:rPr>
              <a:t>	</a:t>
            </a:r>
            <a:endParaRPr lang="en-US" sz="2200" i="1" dirty="0">
              <a:solidFill>
                <a:srgbClr val="002060"/>
              </a:solidFill>
              <a:latin typeface="Gill Sans MT" panose="020B0502020104020203" pitchFamily="34" charset="0"/>
            </a:endParaRPr>
          </a:p>
        </p:txBody>
      </p:sp>
      <p:sp>
        <p:nvSpPr>
          <p:cNvPr id="3" name="Date Placeholder 2">
            <a:extLst>
              <a:ext uri="{FF2B5EF4-FFF2-40B4-BE49-F238E27FC236}">
                <a16:creationId xmlns:a16="http://schemas.microsoft.com/office/drawing/2014/main" id="{B71D1186-00D0-4BE8-A407-4BB54107B62C}"/>
              </a:ext>
            </a:extLst>
          </p:cNvPr>
          <p:cNvSpPr>
            <a:spLocks noGrp="1"/>
          </p:cNvSpPr>
          <p:nvPr>
            <p:ph type="dt" sz="half" idx="10"/>
          </p:nvPr>
        </p:nvSpPr>
        <p:spPr/>
        <p:txBody>
          <a:bodyPr/>
          <a:lstStyle/>
          <a:p>
            <a:fld id="{759643EF-EE49-4CC9-918A-2CD37B791756}" type="datetime1">
              <a:rPr lang="en-US" altLang="en-US" smtClean="0">
                <a:solidFill>
                  <a:srgbClr val="000000"/>
                </a:solidFill>
              </a:rPr>
              <a:t>8/19/2019</a:t>
            </a:fld>
            <a:endParaRPr lang="en-US" altLang="en-US">
              <a:solidFill>
                <a:srgbClr val="000000"/>
              </a:solidFill>
            </a:endParaRPr>
          </a:p>
        </p:txBody>
      </p:sp>
    </p:spTree>
    <p:extLst>
      <p:ext uri="{BB962C8B-B14F-4D97-AF65-F5344CB8AC3E}">
        <p14:creationId xmlns:p14="http://schemas.microsoft.com/office/powerpoint/2010/main" val="28648866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51</a:t>
            </a:fld>
            <a:endParaRPr lang="en-US" altLang="en-US">
              <a:solidFill>
                <a:srgbClr val="000000"/>
              </a:solidFill>
            </a:endParaRPr>
          </a:p>
        </p:txBody>
      </p:sp>
      <p:sp>
        <p:nvSpPr>
          <p:cNvPr id="310274" name="Rectangle 2"/>
          <p:cNvSpPr>
            <a:spLocks noGrp="1" noChangeArrowheads="1"/>
          </p:cNvSpPr>
          <p:nvPr>
            <p:ph type="title"/>
          </p:nvPr>
        </p:nvSpPr>
        <p:spPr/>
        <p:txBody>
          <a:bodyPr/>
          <a:lstStyle/>
          <a:p>
            <a:r>
              <a:rPr lang="en-US" altLang="en-US" sz="2400" b="1" i="1" dirty="0">
                <a:solidFill>
                  <a:schemeClr val="tx2">
                    <a:lumMod val="75000"/>
                  </a:schemeClr>
                </a:solidFill>
              </a:rPr>
              <a:t>					Graph Problems</a:t>
            </a:r>
          </a:p>
        </p:txBody>
      </p:sp>
      <p:sp>
        <p:nvSpPr>
          <p:cNvPr id="2" name="TextBox 1"/>
          <p:cNvSpPr txBox="1"/>
          <p:nvPr/>
        </p:nvSpPr>
        <p:spPr>
          <a:xfrm>
            <a:off x="457200" y="1524000"/>
            <a:ext cx="7473322" cy="4616648"/>
          </a:xfrm>
          <a:prstGeom prst="rect">
            <a:avLst/>
          </a:prstGeom>
          <a:noFill/>
        </p:spPr>
        <p:txBody>
          <a:bodyPr wrap="square" rtlCol="0">
            <a:spAutoFit/>
          </a:bodyPr>
          <a:lstStyle/>
          <a:p>
            <a:r>
              <a:rPr lang="en-US" sz="2200" b="1" i="1" dirty="0">
                <a:solidFill>
                  <a:schemeClr val="tx2"/>
                </a:solidFill>
                <a:latin typeface="Gill Sans MT" panose="020B0502020104020203" pitchFamily="34" charset="0"/>
              </a:rPr>
              <a:t>Graph Terminology</a:t>
            </a:r>
          </a:p>
          <a:p>
            <a:pPr marL="1828800" indent="-1828800"/>
            <a:r>
              <a:rPr lang="en-US" sz="2200" i="1" dirty="0">
                <a:solidFill>
                  <a:schemeClr val="tx2"/>
                </a:solidFill>
                <a:latin typeface="Gill Sans MT" panose="020B0502020104020203" pitchFamily="34" charset="0"/>
              </a:rPr>
              <a:t>  </a:t>
            </a:r>
            <a:r>
              <a:rPr lang="en-US" sz="2200" i="1" dirty="0">
                <a:solidFill>
                  <a:srgbClr val="3366FF"/>
                </a:solidFill>
                <a:latin typeface="Gill Sans MT" panose="020B0502020104020203" pitchFamily="34" charset="0"/>
              </a:rPr>
              <a:t>For a graph G=(V(G),E(G))</a:t>
            </a:r>
          </a:p>
          <a:p>
            <a:pPr marL="1828800" indent="-1828800"/>
            <a:endParaRPr lang="en-US" sz="800" i="1" dirty="0">
              <a:solidFill>
                <a:srgbClr val="3366FF"/>
              </a:solidFill>
              <a:latin typeface="Gill Sans MT" panose="020B0502020104020203" pitchFamily="34" charset="0"/>
            </a:endParaRPr>
          </a:p>
          <a:p>
            <a:pPr marL="2112963" indent="-2112963">
              <a:tabLst>
                <a:tab pos="461963" algn="l"/>
              </a:tabLst>
            </a:pPr>
            <a:r>
              <a:rPr lang="en-US" sz="2200" i="1" dirty="0">
                <a:solidFill>
                  <a:srgbClr val="3366FF"/>
                </a:solidFill>
                <a:latin typeface="Gill Sans MT" panose="020B0502020104020203" pitchFamily="34" charset="0"/>
              </a:rPr>
              <a:t>Cycle	</a:t>
            </a:r>
            <a:r>
              <a:rPr lang="en-US" sz="2200" i="1" dirty="0">
                <a:solidFill>
                  <a:schemeClr val="tx2">
                    <a:lumMod val="60000"/>
                    <a:lumOff val="40000"/>
                  </a:schemeClr>
                </a:solidFill>
                <a:latin typeface="Gill Sans MT" panose="020B0502020104020203" pitchFamily="34" charset="0"/>
              </a:rPr>
              <a:t>is defined as a closed trail where no other vertices are repeated apart from the start/end vertex.	</a:t>
            </a:r>
          </a:p>
          <a:p>
            <a:pPr marL="2112963" indent="-2112963">
              <a:tabLst>
                <a:tab pos="461963" algn="l"/>
              </a:tabLst>
            </a:pPr>
            <a:endParaRPr lang="en-US" sz="2200" i="1" dirty="0">
              <a:solidFill>
                <a:schemeClr val="tx2">
                  <a:lumMod val="60000"/>
                  <a:lumOff val="40000"/>
                </a:schemeClr>
              </a:solidFill>
              <a:latin typeface="Gill Sans MT" panose="020B0502020104020203" pitchFamily="34" charset="0"/>
            </a:endParaRPr>
          </a:p>
          <a:p>
            <a:pPr marL="2112963" indent="-2112963">
              <a:tabLst>
                <a:tab pos="461963" algn="l"/>
              </a:tabLst>
            </a:pPr>
            <a:r>
              <a:rPr lang="en-US" sz="2200" i="1" dirty="0">
                <a:solidFill>
                  <a:srgbClr val="3366FF"/>
                </a:solidFill>
                <a:latin typeface="Gill Sans MT" panose="020B0502020104020203" pitchFamily="34" charset="0"/>
              </a:rPr>
              <a:t>Loop</a:t>
            </a:r>
            <a:r>
              <a:rPr lang="en-US" sz="2200" i="1" dirty="0">
                <a:solidFill>
                  <a:schemeClr val="tx2">
                    <a:lumMod val="60000"/>
                    <a:lumOff val="40000"/>
                  </a:schemeClr>
                </a:solidFill>
                <a:latin typeface="Gill Sans MT" panose="020B0502020104020203" pitchFamily="34" charset="0"/>
              </a:rPr>
              <a:t>	is defined as a closed trail from node to itself in one step.</a:t>
            </a:r>
          </a:p>
          <a:p>
            <a:pPr marL="2112963" indent="-2112963">
              <a:tabLst>
                <a:tab pos="461963" algn="l"/>
              </a:tabLst>
            </a:pPr>
            <a:endParaRPr lang="en-US" sz="2200" i="1" dirty="0">
              <a:solidFill>
                <a:schemeClr val="tx2">
                  <a:lumMod val="60000"/>
                  <a:lumOff val="40000"/>
                </a:schemeClr>
              </a:solidFill>
              <a:latin typeface="Gill Sans MT" panose="020B0502020104020203" pitchFamily="34" charset="0"/>
            </a:endParaRPr>
          </a:p>
          <a:p>
            <a:pPr marL="2112963" indent="-2112963">
              <a:tabLst>
                <a:tab pos="461963" algn="l"/>
              </a:tabLst>
            </a:pPr>
            <a:r>
              <a:rPr lang="en-US" sz="2200" i="1" dirty="0">
                <a:solidFill>
                  <a:srgbClr val="3366FF"/>
                </a:solidFill>
                <a:latin typeface="Gill Sans MT" panose="020B0502020104020203" pitchFamily="34" charset="0"/>
              </a:rPr>
              <a:t>Complete Graph	</a:t>
            </a:r>
            <a:r>
              <a:rPr lang="en-US" sz="2200" i="1" dirty="0">
                <a:solidFill>
                  <a:schemeClr val="tx2">
                    <a:lumMod val="60000"/>
                    <a:lumOff val="40000"/>
                  </a:schemeClr>
                </a:solidFill>
                <a:latin typeface="Gill Sans MT" panose="020B0502020104020203" pitchFamily="34" charset="0"/>
              </a:rPr>
              <a:t>Simple undirected graph in </a:t>
            </a:r>
          </a:p>
          <a:p>
            <a:pPr marL="2112963" indent="-2112963">
              <a:tabLst>
                <a:tab pos="461963" algn="l"/>
              </a:tabLst>
            </a:pPr>
            <a:r>
              <a:rPr lang="en-US" sz="2200" i="1" dirty="0">
                <a:solidFill>
                  <a:schemeClr val="tx2">
                    <a:lumMod val="60000"/>
                    <a:lumOff val="40000"/>
                  </a:schemeClr>
                </a:solidFill>
                <a:latin typeface="Gill Sans MT" panose="020B0502020104020203" pitchFamily="34" charset="0"/>
              </a:rPr>
              <a:t>		which every pair of distinct </a:t>
            </a:r>
          </a:p>
          <a:p>
            <a:pPr marL="2112963" indent="-2112963">
              <a:tabLst>
                <a:tab pos="461963" algn="l"/>
              </a:tabLst>
            </a:pPr>
            <a:r>
              <a:rPr lang="en-US" sz="2200" i="1" dirty="0">
                <a:solidFill>
                  <a:schemeClr val="tx2">
                    <a:lumMod val="60000"/>
                    <a:lumOff val="40000"/>
                  </a:schemeClr>
                </a:solidFill>
                <a:latin typeface="Gill Sans MT" panose="020B0502020104020203" pitchFamily="34" charset="0"/>
              </a:rPr>
              <a:t>		vertices is connected by a </a:t>
            </a:r>
          </a:p>
          <a:p>
            <a:pPr marL="2112963" indent="-2112963">
              <a:tabLst>
                <a:tab pos="461963" algn="l"/>
              </a:tabLst>
            </a:pPr>
            <a:r>
              <a:rPr lang="en-US" sz="2200" i="1" dirty="0">
                <a:solidFill>
                  <a:schemeClr val="tx2">
                    <a:lumMod val="60000"/>
                    <a:lumOff val="40000"/>
                  </a:schemeClr>
                </a:solidFill>
                <a:latin typeface="Gill Sans MT" panose="020B0502020104020203" pitchFamily="34" charset="0"/>
              </a:rPr>
              <a:t>		unique edge</a:t>
            </a:r>
          </a:p>
        </p:txBody>
      </p:sp>
      <p:sp>
        <p:nvSpPr>
          <p:cNvPr id="3" name="Date Placeholder 2">
            <a:extLst>
              <a:ext uri="{FF2B5EF4-FFF2-40B4-BE49-F238E27FC236}">
                <a16:creationId xmlns:a16="http://schemas.microsoft.com/office/drawing/2014/main" id="{B71D1186-00D0-4BE8-A407-4BB54107B62C}"/>
              </a:ext>
            </a:extLst>
          </p:cNvPr>
          <p:cNvSpPr>
            <a:spLocks noGrp="1"/>
          </p:cNvSpPr>
          <p:nvPr>
            <p:ph type="dt" sz="half" idx="10"/>
          </p:nvPr>
        </p:nvSpPr>
        <p:spPr/>
        <p:txBody>
          <a:bodyPr/>
          <a:lstStyle/>
          <a:p>
            <a:fld id="{759643EF-EE49-4CC9-918A-2CD37B791756}" type="datetime1">
              <a:rPr lang="en-US" altLang="en-US" smtClean="0">
                <a:solidFill>
                  <a:srgbClr val="000000"/>
                </a:solidFill>
              </a:rPr>
              <a:t>8/19/2019</a:t>
            </a:fld>
            <a:endParaRPr lang="en-US" altLang="en-US">
              <a:solidFill>
                <a:srgbClr val="000000"/>
              </a:solidFill>
            </a:endParaRPr>
          </a:p>
        </p:txBody>
      </p:sp>
      <p:pic>
        <p:nvPicPr>
          <p:cNvPr id="4" name="Picture 3">
            <a:extLst>
              <a:ext uri="{FF2B5EF4-FFF2-40B4-BE49-F238E27FC236}">
                <a16:creationId xmlns:a16="http://schemas.microsoft.com/office/drawing/2014/main" id="{DF7B5C86-16C9-41A3-8627-145B817D44B0}"/>
              </a:ext>
            </a:extLst>
          </p:cNvPr>
          <p:cNvPicPr>
            <a:picLocks noChangeAspect="1"/>
          </p:cNvPicPr>
          <p:nvPr/>
        </p:nvPicPr>
        <p:blipFill>
          <a:blip r:embed="rId2"/>
          <a:stretch>
            <a:fillRect/>
          </a:stretch>
        </p:blipFill>
        <p:spPr>
          <a:xfrm>
            <a:off x="5867400" y="4354861"/>
            <a:ext cx="2209800" cy="1958278"/>
          </a:xfrm>
          <a:prstGeom prst="rect">
            <a:avLst/>
          </a:prstGeom>
        </p:spPr>
      </p:pic>
    </p:spTree>
    <p:extLst>
      <p:ext uri="{BB962C8B-B14F-4D97-AF65-F5344CB8AC3E}">
        <p14:creationId xmlns:p14="http://schemas.microsoft.com/office/powerpoint/2010/main" val="35378504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52</a:t>
            </a:fld>
            <a:endParaRPr lang="en-US" altLang="en-US">
              <a:solidFill>
                <a:srgbClr val="000000"/>
              </a:solidFill>
            </a:endParaRPr>
          </a:p>
        </p:txBody>
      </p:sp>
      <p:sp>
        <p:nvSpPr>
          <p:cNvPr id="310274" name="Rectangle 2"/>
          <p:cNvSpPr>
            <a:spLocks noGrp="1" noChangeArrowheads="1"/>
          </p:cNvSpPr>
          <p:nvPr>
            <p:ph type="title"/>
          </p:nvPr>
        </p:nvSpPr>
        <p:spPr/>
        <p:txBody>
          <a:bodyPr/>
          <a:lstStyle/>
          <a:p>
            <a:r>
              <a:rPr lang="en-US" altLang="en-US" sz="2400" b="1" i="1" dirty="0">
                <a:solidFill>
                  <a:schemeClr val="tx2">
                    <a:lumMod val="75000"/>
                  </a:schemeClr>
                </a:solidFill>
              </a:rPr>
              <a:t>					Graph Problems</a:t>
            </a:r>
          </a:p>
        </p:txBody>
      </p:sp>
      <mc:AlternateContent xmlns:mc="http://schemas.openxmlformats.org/markup-compatibility/2006" xmlns:a14="http://schemas.microsoft.com/office/drawing/2010/main">
        <mc:Choice Requires="a14">
          <p:sp>
            <p:nvSpPr>
              <p:cNvPr id="2" name="TextBox 1"/>
              <p:cNvSpPr txBox="1"/>
              <p:nvPr/>
            </p:nvSpPr>
            <p:spPr>
              <a:xfrm>
                <a:off x="2514600" y="1752600"/>
                <a:ext cx="6324599" cy="4955203"/>
              </a:xfrm>
              <a:prstGeom prst="rect">
                <a:avLst/>
              </a:prstGeom>
              <a:noFill/>
            </p:spPr>
            <p:txBody>
              <a:bodyPr wrap="square" rtlCol="0">
                <a:spAutoFit/>
              </a:bodyPr>
              <a:lstStyle/>
              <a:p>
                <a:pPr marL="342900" indent="-342900">
                  <a:buFont typeface="Arial" panose="020B0604020202020204" pitchFamily="34" charset="0"/>
                  <a:buChar char="•"/>
                  <a:tabLst>
                    <a:tab pos="457200" algn="l"/>
                  </a:tabLst>
                </a:pPr>
                <a:r>
                  <a:rPr lang="en-US" sz="2200" i="1" dirty="0">
                    <a:solidFill>
                      <a:schemeClr val="tx2"/>
                    </a:solidFill>
                    <a:latin typeface="Gill Sans MT" panose="020B0502020104020203" pitchFamily="34" charset="0"/>
                  </a:rPr>
                  <a:t>(a, b, d) or simply </a:t>
                </a:r>
                <a:r>
                  <a:rPr lang="en-US" sz="2200" i="1" dirty="0" err="1">
                    <a:solidFill>
                      <a:schemeClr val="tx2"/>
                    </a:solidFill>
                    <a:latin typeface="Gill Sans MT" panose="020B0502020104020203" pitchFamily="34" charset="0"/>
                  </a:rPr>
                  <a:t>abd</a:t>
                </a:r>
                <a:r>
                  <a:rPr lang="en-US" sz="2200" i="1" dirty="0">
                    <a:solidFill>
                      <a:schemeClr val="tx2"/>
                    </a:solidFill>
                    <a:latin typeface="Gill Sans MT" panose="020B0502020104020203" pitchFamily="34" charset="0"/>
                  </a:rPr>
                  <a:t>, is a length two path</a:t>
                </a:r>
              </a:p>
              <a:p>
                <a:pPr marL="342900" indent="-342900">
                  <a:spcBef>
                    <a:spcPts val="600"/>
                  </a:spcBef>
                  <a:buFont typeface="Arial" panose="020B0604020202020204" pitchFamily="34" charset="0"/>
                  <a:buChar char="•"/>
                  <a:tabLst>
                    <a:tab pos="457200" algn="l"/>
                  </a:tabLst>
                </a:pPr>
                <a14:m>
                  <m:oMath xmlns:m="http://schemas.openxmlformats.org/officeDocument/2006/math">
                    <m:r>
                      <a:rPr lang="en-US" sz="2200" i="1" dirty="0" smtClean="0">
                        <a:solidFill>
                          <a:schemeClr val="tx2"/>
                        </a:solidFill>
                        <a:latin typeface="Cambria Math" panose="02040503050406030204" pitchFamily="18" charset="0"/>
                      </a:rPr>
                      <m:t>(</m:t>
                    </m:r>
                    <m:d>
                      <m:dPr>
                        <m:begChr m:val="⟨"/>
                        <m:endChr m:val="⟩"/>
                        <m:ctrlPr>
                          <a:rPr lang="en-US" sz="2200" i="1" smtClean="0">
                            <a:solidFill>
                              <a:schemeClr val="tx2"/>
                            </a:solidFill>
                            <a:latin typeface="Cambria Math" panose="02040503050406030204" pitchFamily="18" charset="0"/>
                          </a:rPr>
                        </m:ctrlPr>
                      </m:dPr>
                      <m:e>
                        <m:r>
                          <a:rPr lang="en-US" sz="2200" b="0" i="1" smtClean="0">
                            <a:solidFill>
                              <a:schemeClr val="tx2"/>
                            </a:solidFill>
                            <a:latin typeface="Cambria Math" panose="02040503050406030204" pitchFamily="18" charset="0"/>
                          </a:rPr>
                          <m:t>𝑎</m:t>
                        </m:r>
                        <m:r>
                          <a:rPr lang="en-US" sz="2200" b="0" i="1" smtClean="0">
                            <a:solidFill>
                              <a:schemeClr val="tx2"/>
                            </a:solidFill>
                            <a:latin typeface="Cambria Math" panose="02040503050406030204" pitchFamily="18" charset="0"/>
                            <a:ea typeface="Cambria Math" panose="02040503050406030204" pitchFamily="18" charset="0"/>
                          </a:rPr>
                          <m:t>→</m:t>
                        </m:r>
                        <m:r>
                          <a:rPr lang="en-US" sz="2200" b="0" i="1" smtClean="0">
                            <a:solidFill>
                              <a:schemeClr val="tx2"/>
                            </a:solidFill>
                            <a:latin typeface="Cambria Math" panose="02040503050406030204" pitchFamily="18" charset="0"/>
                            <a:ea typeface="Cambria Math" panose="02040503050406030204" pitchFamily="18" charset="0"/>
                          </a:rPr>
                          <m:t>𝑏</m:t>
                        </m:r>
                      </m:e>
                    </m:d>
                  </m:oMath>
                </a14:m>
                <a:r>
                  <a:rPr lang="en-US" sz="2200" i="1" dirty="0">
                    <a:solidFill>
                      <a:schemeClr val="tx2"/>
                    </a:solidFill>
                    <a:latin typeface="Gill Sans MT" panose="020B0502020104020203" pitchFamily="34" charset="0"/>
                  </a:rPr>
                  <a:t>, </a:t>
                </a:r>
                <a14:m>
                  <m:oMath xmlns:m="http://schemas.openxmlformats.org/officeDocument/2006/math">
                    <m:d>
                      <m:dPr>
                        <m:begChr m:val="⟨"/>
                        <m:endChr m:val="⟩"/>
                        <m:ctrlPr>
                          <a:rPr lang="en-US" sz="2200" i="1">
                            <a:solidFill>
                              <a:schemeClr val="tx2"/>
                            </a:solidFill>
                            <a:latin typeface="Cambria Math" panose="02040503050406030204" pitchFamily="18" charset="0"/>
                          </a:rPr>
                        </m:ctrlPr>
                      </m:dPr>
                      <m:e>
                        <m:r>
                          <a:rPr lang="en-US" sz="2200" b="0" i="1" smtClean="0">
                            <a:solidFill>
                              <a:schemeClr val="tx2"/>
                            </a:solidFill>
                            <a:latin typeface="Cambria Math" panose="02040503050406030204" pitchFamily="18" charset="0"/>
                          </a:rPr>
                          <m:t>𝑏</m:t>
                        </m:r>
                        <m:r>
                          <a:rPr lang="en-US" sz="2200" i="1">
                            <a:solidFill>
                              <a:schemeClr val="tx2"/>
                            </a:solidFill>
                            <a:latin typeface="Cambria Math" panose="02040503050406030204" pitchFamily="18" charset="0"/>
                            <a:ea typeface="Cambria Math" panose="02040503050406030204" pitchFamily="18" charset="0"/>
                          </a:rPr>
                          <m:t>→</m:t>
                        </m:r>
                        <m:r>
                          <a:rPr lang="en-US" sz="2200" b="0" i="1" smtClean="0">
                            <a:solidFill>
                              <a:schemeClr val="tx2"/>
                            </a:solidFill>
                            <a:latin typeface="Cambria Math" panose="02040503050406030204" pitchFamily="18" charset="0"/>
                            <a:ea typeface="Cambria Math" panose="02040503050406030204" pitchFamily="18" charset="0"/>
                          </a:rPr>
                          <m:t>𝑑</m:t>
                        </m:r>
                      </m:e>
                    </m:d>
                    <m:r>
                      <a:rPr lang="en-US" sz="2200" b="0" i="1" smtClean="0">
                        <a:solidFill>
                          <a:schemeClr val="tx2"/>
                        </a:solidFill>
                        <a:latin typeface="Cambria Math" panose="02040503050406030204" pitchFamily="18" charset="0"/>
                        <a:ea typeface="Cambria Math" panose="02040503050406030204" pitchFamily="18" charset="0"/>
                      </a:rPr>
                      <m:t>)</m:t>
                    </m:r>
                    <m:r>
                      <a:rPr lang="en-US" sz="2200" i="1">
                        <a:solidFill>
                          <a:schemeClr val="tx2"/>
                        </a:solidFill>
                        <a:latin typeface="Cambria Math" panose="02040503050406030204" pitchFamily="18" charset="0"/>
                        <a:ea typeface="Cambria Math" panose="02040503050406030204" pitchFamily="18" charset="0"/>
                      </a:rPr>
                      <m:t> </m:t>
                    </m:r>
                  </m:oMath>
                </a14:m>
                <a:r>
                  <a:rPr lang="en-US" sz="2200" i="1" dirty="0">
                    <a:solidFill>
                      <a:schemeClr val="tx2"/>
                    </a:solidFill>
                    <a:latin typeface="Gill Sans MT" panose="020B0502020104020203" pitchFamily="34" charset="0"/>
                  </a:rPr>
                  <a:t>simply </a:t>
                </a:r>
                <a14:m>
                  <m:oMath xmlns:m="http://schemas.openxmlformats.org/officeDocument/2006/math">
                    <m:d>
                      <m:dPr>
                        <m:begChr m:val="⟨"/>
                        <m:endChr m:val="⟩"/>
                        <m:ctrlPr>
                          <a:rPr lang="en-US" sz="2200" i="1">
                            <a:solidFill>
                              <a:schemeClr val="tx2"/>
                            </a:solidFill>
                            <a:latin typeface="Cambria Math" panose="02040503050406030204" pitchFamily="18" charset="0"/>
                          </a:rPr>
                        </m:ctrlPr>
                      </m:dPr>
                      <m:e>
                        <m:r>
                          <a:rPr lang="en-US" sz="2200" i="1">
                            <a:solidFill>
                              <a:schemeClr val="tx2"/>
                            </a:solidFill>
                            <a:latin typeface="Cambria Math" panose="02040503050406030204" pitchFamily="18" charset="0"/>
                          </a:rPr>
                          <m:t>𝑎</m:t>
                        </m:r>
                        <m:r>
                          <a:rPr lang="en-US" sz="2200" i="1">
                            <a:solidFill>
                              <a:schemeClr val="tx2"/>
                            </a:solidFill>
                            <a:latin typeface="Cambria Math" panose="02040503050406030204" pitchFamily="18" charset="0"/>
                            <a:ea typeface="Cambria Math" panose="02040503050406030204" pitchFamily="18" charset="0"/>
                          </a:rPr>
                          <m:t>→</m:t>
                        </m:r>
                        <m:r>
                          <a:rPr lang="en-US" sz="2200" i="1">
                            <a:solidFill>
                              <a:schemeClr val="tx2"/>
                            </a:solidFill>
                            <a:latin typeface="Cambria Math" panose="02040503050406030204" pitchFamily="18" charset="0"/>
                            <a:ea typeface="Cambria Math" panose="02040503050406030204" pitchFamily="18" charset="0"/>
                          </a:rPr>
                          <m:t>𝑏</m:t>
                        </m:r>
                      </m:e>
                    </m:d>
                    <m:d>
                      <m:dPr>
                        <m:begChr m:val="⟨"/>
                        <m:endChr m:val="⟩"/>
                        <m:ctrlPr>
                          <a:rPr lang="en-US" sz="2200" i="1">
                            <a:solidFill>
                              <a:schemeClr val="tx2"/>
                            </a:solidFill>
                            <a:latin typeface="Cambria Math" panose="02040503050406030204" pitchFamily="18" charset="0"/>
                          </a:rPr>
                        </m:ctrlPr>
                      </m:dPr>
                      <m:e>
                        <m:r>
                          <a:rPr lang="en-US" sz="2200" i="1">
                            <a:solidFill>
                              <a:schemeClr val="tx2"/>
                            </a:solidFill>
                            <a:latin typeface="Cambria Math" panose="02040503050406030204" pitchFamily="18" charset="0"/>
                          </a:rPr>
                          <m:t>𝑏</m:t>
                        </m:r>
                        <m:r>
                          <a:rPr lang="en-US" sz="2200" i="1">
                            <a:solidFill>
                              <a:schemeClr val="tx2"/>
                            </a:solidFill>
                            <a:latin typeface="Cambria Math" panose="02040503050406030204" pitchFamily="18" charset="0"/>
                            <a:ea typeface="Cambria Math" panose="02040503050406030204" pitchFamily="18" charset="0"/>
                          </a:rPr>
                          <m:t>→</m:t>
                        </m:r>
                        <m:r>
                          <a:rPr lang="en-US" sz="2200" i="1">
                            <a:solidFill>
                              <a:schemeClr val="tx2"/>
                            </a:solidFill>
                            <a:latin typeface="Cambria Math" panose="02040503050406030204" pitchFamily="18" charset="0"/>
                            <a:ea typeface="Cambria Math" panose="02040503050406030204" pitchFamily="18" charset="0"/>
                          </a:rPr>
                          <m:t>𝑑</m:t>
                        </m:r>
                      </m:e>
                    </m:d>
                    <m:r>
                      <a:rPr lang="en-US" sz="2200" i="1">
                        <a:solidFill>
                          <a:schemeClr val="tx2"/>
                        </a:solidFill>
                        <a:latin typeface="Cambria Math" panose="02040503050406030204" pitchFamily="18" charset="0"/>
                        <a:ea typeface="Cambria Math" panose="02040503050406030204" pitchFamily="18" charset="0"/>
                      </a:rPr>
                      <m:t> </m:t>
                    </m:r>
                  </m:oMath>
                </a14:m>
                <a:r>
                  <a:rPr lang="en-US" sz="2200" i="1" dirty="0">
                    <a:solidFill>
                      <a:schemeClr val="tx2"/>
                    </a:solidFill>
                    <a:latin typeface="Gill Sans MT" panose="020B0502020104020203" pitchFamily="34" charset="0"/>
                  </a:rPr>
                  <a:t>is (an edge-sequence description of) the same length two path.</a:t>
                </a:r>
              </a:p>
              <a:p>
                <a:pPr marL="342900" indent="-342900">
                  <a:spcBef>
                    <a:spcPts val="600"/>
                  </a:spcBef>
                  <a:buFont typeface="Arial" panose="020B0604020202020204" pitchFamily="34" charset="0"/>
                  <a:buChar char="•"/>
                  <a:tabLst>
                    <a:tab pos="457200" algn="l"/>
                  </a:tabLst>
                </a:pPr>
                <a:r>
                  <a:rPr lang="en-US" sz="2200" i="1" dirty="0" err="1">
                    <a:solidFill>
                      <a:schemeClr val="tx2"/>
                    </a:solidFill>
                    <a:latin typeface="Gill Sans MT" panose="020B0502020104020203" pitchFamily="34" charset="0"/>
                  </a:rPr>
                  <a:t>abcbd</a:t>
                </a:r>
                <a:r>
                  <a:rPr lang="en-US" sz="2200" i="1" dirty="0">
                    <a:solidFill>
                      <a:schemeClr val="tx2"/>
                    </a:solidFill>
                    <a:latin typeface="Gill Sans MT" panose="020B0502020104020203" pitchFamily="34" charset="0"/>
                  </a:rPr>
                  <a:t> is a length four walk</a:t>
                </a:r>
              </a:p>
              <a:p>
                <a:pPr marL="342900" indent="-342900">
                  <a:spcBef>
                    <a:spcPts val="600"/>
                  </a:spcBef>
                  <a:buFont typeface="Arial" panose="020B0604020202020204" pitchFamily="34" charset="0"/>
                  <a:buChar char="•"/>
                  <a:tabLst>
                    <a:tab pos="457200" algn="l"/>
                  </a:tabLst>
                </a:pPr>
                <a:r>
                  <a:rPr lang="en-US" sz="2200" i="1" dirty="0" err="1">
                    <a:solidFill>
                      <a:schemeClr val="tx2"/>
                    </a:solidFill>
                    <a:latin typeface="Gill Sans MT" panose="020B0502020104020203" pitchFamily="34" charset="0"/>
                  </a:rPr>
                  <a:t>bdcb</a:t>
                </a:r>
                <a:r>
                  <a:rPr lang="en-US" sz="2200" i="1" dirty="0">
                    <a:solidFill>
                      <a:schemeClr val="tx2"/>
                    </a:solidFill>
                    <a:latin typeface="Gill Sans MT" panose="020B0502020104020203" pitchFamily="34" charset="0"/>
                  </a:rPr>
                  <a:t> is a length three cycle</a:t>
                </a:r>
              </a:p>
              <a:p>
                <a:pPr marL="342900" indent="-342900">
                  <a:spcBef>
                    <a:spcPts val="600"/>
                  </a:spcBef>
                  <a:buFont typeface="Arial" panose="020B0604020202020204" pitchFamily="34" charset="0"/>
                  <a:buChar char="•"/>
                  <a:tabLst>
                    <a:tab pos="457200" algn="l"/>
                  </a:tabLst>
                </a:pPr>
                <a14:m>
                  <m:oMath xmlns:m="http://schemas.openxmlformats.org/officeDocument/2006/math">
                    <m:d>
                      <m:dPr>
                        <m:begChr m:val="⟨"/>
                        <m:endChr m:val="⟩"/>
                        <m:ctrlPr>
                          <a:rPr lang="en-US" sz="2200" i="1">
                            <a:solidFill>
                              <a:schemeClr val="tx2"/>
                            </a:solidFill>
                            <a:latin typeface="Cambria Math" panose="02040503050406030204" pitchFamily="18" charset="0"/>
                          </a:rPr>
                        </m:ctrlPr>
                      </m:dPr>
                      <m:e>
                        <m:r>
                          <a:rPr lang="en-US" sz="2200" b="0" i="1" smtClean="0">
                            <a:solidFill>
                              <a:schemeClr val="tx2"/>
                            </a:solidFill>
                            <a:latin typeface="Cambria Math" panose="02040503050406030204" pitchFamily="18" charset="0"/>
                          </a:rPr>
                          <m:t>𝑐</m:t>
                        </m:r>
                        <m:r>
                          <a:rPr lang="en-US" sz="2200" i="1">
                            <a:solidFill>
                              <a:schemeClr val="tx2"/>
                            </a:solidFill>
                            <a:latin typeface="Cambria Math" panose="02040503050406030204" pitchFamily="18" charset="0"/>
                            <a:ea typeface="Cambria Math" panose="02040503050406030204" pitchFamily="18" charset="0"/>
                          </a:rPr>
                          <m:t>→</m:t>
                        </m:r>
                        <m:r>
                          <a:rPr lang="en-US" sz="2200" i="1">
                            <a:solidFill>
                              <a:schemeClr val="tx2"/>
                            </a:solidFill>
                            <a:latin typeface="Cambria Math" panose="02040503050406030204" pitchFamily="18" charset="0"/>
                            <a:ea typeface="Cambria Math" panose="02040503050406030204" pitchFamily="18" charset="0"/>
                          </a:rPr>
                          <m:t>𝑏</m:t>
                        </m:r>
                      </m:e>
                    </m:d>
                    <m:d>
                      <m:dPr>
                        <m:begChr m:val="⟨"/>
                        <m:endChr m:val="⟩"/>
                        <m:ctrlPr>
                          <a:rPr lang="en-US" sz="2200" i="1">
                            <a:solidFill>
                              <a:schemeClr val="tx2"/>
                            </a:solidFill>
                            <a:latin typeface="Cambria Math" panose="02040503050406030204" pitchFamily="18" charset="0"/>
                          </a:rPr>
                        </m:ctrlPr>
                      </m:dPr>
                      <m:e>
                        <m:r>
                          <a:rPr lang="en-US" sz="2200" b="0" i="1" smtClean="0">
                            <a:solidFill>
                              <a:schemeClr val="tx2"/>
                            </a:solidFill>
                            <a:latin typeface="Cambria Math" panose="02040503050406030204" pitchFamily="18" charset="0"/>
                          </a:rPr>
                          <m:t>𝑏</m:t>
                        </m:r>
                        <m:r>
                          <a:rPr lang="en-US" sz="2200" i="1" smtClean="0">
                            <a:solidFill>
                              <a:schemeClr val="tx2"/>
                            </a:solidFill>
                            <a:latin typeface="Cambria Math" panose="02040503050406030204" pitchFamily="18" charset="0"/>
                            <a:ea typeface="Cambria Math" panose="02040503050406030204" pitchFamily="18" charset="0"/>
                          </a:rPr>
                          <m:t>←</m:t>
                        </m:r>
                        <m:r>
                          <a:rPr lang="en-US" sz="2200" b="0" i="1" smtClean="0">
                            <a:solidFill>
                              <a:schemeClr val="tx2"/>
                            </a:solidFill>
                            <a:latin typeface="Cambria Math" panose="02040503050406030204" pitchFamily="18" charset="0"/>
                            <a:ea typeface="Cambria Math" panose="02040503050406030204" pitchFamily="18" charset="0"/>
                          </a:rPr>
                          <m:t>𝑎</m:t>
                        </m:r>
                      </m:e>
                    </m:d>
                    <m:d>
                      <m:dPr>
                        <m:begChr m:val="⟨"/>
                        <m:endChr m:val="⟩"/>
                        <m:ctrlPr>
                          <a:rPr lang="en-US" sz="2200" i="1">
                            <a:solidFill>
                              <a:schemeClr val="tx2"/>
                            </a:solidFill>
                            <a:latin typeface="Cambria Math" panose="02040503050406030204" pitchFamily="18" charset="0"/>
                          </a:rPr>
                        </m:ctrlPr>
                      </m:dPr>
                      <m:e>
                        <m:r>
                          <a:rPr lang="en-US" sz="2200" i="1">
                            <a:solidFill>
                              <a:schemeClr val="tx2"/>
                            </a:solidFill>
                            <a:latin typeface="Cambria Math" panose="02040503050406030204" pitchFamily="18" charset="0"/>
                          </a:rPr>
                          <m:t>𝑎</m:t>
                        </m:r>
                        <m:r>
                          <a:rPr lang="en-US" sz="2200" i="1">
                            <a:solidFill>
                              <a:schemeClr val="tx2"/>
                            </a:solidFill>
                            <a:latin typeface="Cambria Math" panose="02040503050406030204" pitchFamily="18" charset="0"/>
                            <a:ea typeface="Cambria Math" panose="02040503050406030204" pitchFamily="18" charset="0"/>
                          </a:rPr>
                          <m:t>→</m:t>
                        </m:r>
                        <m:r>
                          <a:rPr lang="en-US" sz="2200" b="0" i="1" smtClean="0">
                            <a:solidFill>
                              <a:schemeClr val="tx2"/>
                            </a:solidFill>
                            <a:latin typeface="Cambria Math" panose="02040503050406030204" pitchFamily="18" charset="0"/>
                            <a:ea typeface="Cambria Math" panose="02040503050406030204" pitchFamily="18" charset="0"/>
                          </a:rPr>
                          <m:t>𝑑</m:t>
                        </m:r>
                      </m:e>
                    </m:d>
                  </m:oMath>
                </a14:m>
                <a:r>
                  <a:rPr lang="en-US" sz="2200" i="1" dirty="0">
                    <a:solidFill>
                      <a:schemeClr val="tx2"/>
                    </a:solidFill>
                    <a:latin typeface="Gill Sans MT" panose="020B0502020104020203" pitchFamily="34" charset="0"/>
                  </a:rPr>
                  <a:t> is not a walk. A walk is not allowed to follow edges in the wrong direction</a:t>
                </a:r>
              </a:p>
              <a:p>
                <a:pPr marL="342900" indent="-342900">
                  <a:spcBef>
                    <a:spcPts val="600"/>
                  </a:spcBef>
                  <a:buFont typeface="Arial" panose="020B0604020202020204" pitchFamily="34" charset="0"/>
                  <a:buChar char="•"/>
                  <a:tabLst>
                    <a:tab pos="457200" algn="l"/>
                  </a:tabLst>
                </a:pPr>
                <a:endParaRPr lang="en-US" sz="2200" i="1" dirty="0">
                  <a:solidFill>
                    <a:schemeClr val="tx2"/>
                  </a:solidFill>
                  <a:latin typeface="Gill Sans MT" panose="020B0502020104020203" pitchFamily="34" charset="0"/>
                </a:endParaRPr>
              </a:p>
              <a:p>
                <a:pPr marL="342900" indent="-342900">
                  <a:spcBef>
                    <a:spcPts val="600"/>
                  </a:spcBef>
                  <a:buFont typeface="Arial" panose="020B0604020202020204" pitchFamily="34" charset="0"/>
                  <a:buChar char="•"/>
                  <a:tabLst>
                    <a:tab pos="457200" algn="l"/>
                  </a:tabLst>
                </a:pPr>
                <a:r>
                  <a:rPr lang="en-US" sz="2200" i="1" dirty="0">
                    <a:solidFill>
                      <a:srgbClr val="FF0000"/>
                    </a:solidFill>
                    <a:latin typeface="Gill Sans MT" panose="020B0502020104020203" pitchFamily="34" charset="0"/>
                  </a:rPr>
                  <a:t>The shortest walk from one vertex to another is a path.</a:t>
                </a:r>
              </a:p>
              <a:p>
                <a:pPr>
                  <a:tabLst>
                    <a:tab pos="457200" algn="l"/>
                  </a:tabLst>
                </a:pPr>
                <a:r>
                  <a:rPr lang="en-US" sz="2200" b="1" i="1" dirty="0">
                    <a:solidFill>
                      <a:schemeClr val="tx2"/>
                    </a:solidFill>
                    <a:latin typeface="Gill Sans MT" panose="020B0502020104020203" pitchFamily="34" charset="0"/>
                  </a:rPr>
                  <a:t>	</a:t>
                </a:r>
              </a:p>
              <a:p>
                <a:pPr>
                  <a:tabLst>
                    <a:tab pos="457200" algn="l"/>
                  </a:tabLst>
                </a:pPr>
                <a:r>
                  <a:rPr lang="en-US" sz="2200" i="1" dirty="0">
                    <a:solidFill>
                      <a:schemeClr val="tx2"/>
                    </a:solidFill>
                    <a:latin typeface="Gill Sans MT" panose="020B0502020104020203" pitchFamily="34" charset="0"/>
                  </a:rPr>
                  <a:t>	</a:t>
                </a:r>
              </a:p>
            </p:txBody>
          </p:sp>
        </mc:Choice>
        <mc:Fallback xmlns="">
          <p:sp>
            <p:nvSpPr>
              <p:cNvPr id="2" name="TextBox 1"/>
              <p:cNvSpPr txBox="1">
                <a:spLocks noRot="1" noChangeAspect="1" noMove="1" noResize="1" noEditPoints="1" noAdjustHandles="1" noChangeArrowheads="1" noChangeShapeType="1" noTextEdit="1"/>
              </p:cNvSpPr>
              <p:nvPr/>
            </p:nvSpPr>
            <p:spPr>
              <a:xfrm>
                <a:off x="2514600" y="1752600"/>
                <a:ext cx="6324599" cy="4955203"/>
              </a:xfrm>
              <a:prstGeom prst="rect">
                <a:avLst/>
              </a:prstGeom>
              <a:blipFill>
                <a:blip r:embed="rId2"/>
                <a:stretch>
                  <a:fillRect l="-1157" t="-862"/>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B71D1186-00D0-4BE8-A407-4BB54107B62C}"/>
              </a:ext>
            </a:extLst>
          </p:cNvPr>
          <p:cNvSpPr>
            <a:spLocks noGrp="1"/>
          </p:cNvSpPr>
          <p:nvPr>
            <p:ph type="dt" sz="half" idx="10"/>
          </p:nvPr>
        </p:nvSpPr>
        <p:spPr/>
        <p:txBody>
          <a:bodyPr/>
          <a:lstStyle/>
          <a:p>
            <a:fld id="{759643EF-EE49-4CC9-918A-2CD37B791756}" type="datetime1">
              <a:rPr lang="en-US" altLang="en-US" smtClean="0">
                <a:solidFill>
                  <a:srgbClr val="000000"/>
                </a:solidFill>
              </a:rPr>
              <a:t>8/19/2019</a:t>
            </a:fld>
            <a:endParaRPr lang="en-US" altLang="en-US">
              <a:solidFill>
                <a:srgbClr val="000000"/>
              </a:solidFill>
            </a:endParaRPr>
          </a:p>
        </p:txBody>
      </p:sp>
      <p:pic>
        <p:nvPicPr>
          <p:cNvPr id="4" name="Picture 3">
            <a:extLst>
              <a:ext uri="{FF2B5EF4-FFF2-40B4-BE49-F238E27FC236}">
                <a16:creationId xmlns:a16="http://schemas.microsoft.com/office/drawing/2014/main" id="{CE489518-4492-4BE0-A2C6-E0F9D0609288}"/>
              </a:ext>
            </a:extLst>
          </p:cNvPr>
          <p:cNvPicPr>
            <a:picLocks noChangeAspect="1"/>
          </p:cNvPicPr>
          <p:nvPr/>
        </p:nvPicPr>
        <p:blipFill>
          <a:blip r:embed="rId3"/>
          <a:stretch>
            <a:fillRect/>
          </a:stretch>
        </p:blipFill>
        <p:spPr>
          <a:xfrm>
            <a:off x="5184" y="2250195"/>
            <a:ext cx="2357610" cy="2357610"/>
          </a:xfrm>
          <a:prstGeom prst="rect">
            <a:avLst/>
          </a:prstGeom>
        </p:spPr>
      </p:pic>
    </p:spTree>
    <p:extLst>
      <p:ext uri="{BB962C8B-B14F-4D97-AF65-F5344CB8AC3E}">
        <p14:creationId xmlns:p14="http://schemas.microsoft.com/office/powerpoint/2010/main" val="27030491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25AE4-3488-45A8-950A-F6D7680F1B75}"/>
              </a:ext>
            </a:extLst>
          </p:cNvPr>
          <p:cNvSpPr>
            <a:spLocks noGrp="1"/>
          </p:cNvSpPr>
          <p:nvPr>
            <p:ph type="title"/>
          </p:nvPr>
        </p:nvSpPr>
        <p:spPr>
          <a:xfrm>
            <a:off x="1150939" y="101600"/>
            <a:ext cx="6621462" cy="1143000"/>
          </a:xfrm>
        </p:spPr>
        <p:txBody>
          <a:bodyPr/>
          <a:lstStyle/>
          <a:p>
            <a:pPr algn="r"/>
            <a:r>
              <a:rPr lang="en-US" sz="4000" i="1" dirty="0"/>
              <a:t>Graphs</a:t>
            </a:r>
          </a:p>
        </p:txBody>
      </p:sp>
      <p:sp>
        <p:nvSpPr>
          <p:cNvPr id="3" name="Content Placeholder 2">
            <a:extLst>
              <a:ext uri="{FF2B5EF4-FFF2-40B4-BE49-F238E27FC236}">
                <a16:creationId xmlns:a16="http://schemas.microsoft.com/office/drawing/2014/main" id="{E15E4DD3-7973-4A2C-B675-DDD33A1447B8}"/>
              </a:ext>
            </a:extLst>
          </p:cNvPr>
          <p:cNvSpPr>
            <a:spLocks noGrp="1"/>
          </p:cNvSpPr>
          <p:nvPr>
            <p:ph idx="1"/>
          </p:nvPr>
        </p:nvSpPr>
        <p:spPr/>
        <p:txBody>
          <a:bodyPr/>
          <a:lstStyle/>
          <a:p>
            <a:pPr marL="0" indent="0">
              <a:buNone/>
            </a:pPr>
            <a:r>
              <a:rPr lang="en-US" sz="2400" dirty="0">
                <a:latin typeface="Calibri" panose="020F0502020204030204" pitchFamily="34" charset="0"/>
                <a:cs typeface="Calibri" panose="020F0502020204030204" pitchFamily="34" charset="0"/>
              </a:rPr>
              <a:t>We have the following inequality for the number of edges |E|</a:t>
            </a:r>
          </a:p>
          <a:p>
            <a:pPr marL="0" indent="0">
              <a:buNone/>
            </a:pPr>
            <a:r>
              <a:rPr lang="en-US" sz="2400" dirty="0">
                <a:latin typeface="Calibri" panose="020F0502020204030204" pitchFamily="34" charset="0"/>
                <a:cs typeface="Calibri" panose="020F0502020204030204" pitchFamily="34" charset="0"/>
              </a:rPr>
              <a:t>possible in an undirected graph with |V | vertices and no loops:</a:t>
            </a:r>
          </a:p>
          <a:p>
            <a:pPr marL="0" indent="0">
              <a:buNone/>
            </a:pPr>
            <a:r>
              <a:rPr lang="en-US" sz="2400" dirty="0">
                <a:latin typeface="Calibri" panose="020F0502020204030204" pitchFamily="34" charset="0"/>
                <a:cs typeface="Calibri" panose="020F0502020204030204" pitchFamily="34" charset="0"/>
              </a:rPr>
              <a:t>     </a:t>
            </a:r>
            <a:r>
              <a:rPr lang="en-US" sz="2400" dirty="0">
                <a:solidFill>
                  <a:srgbClr val="FF0000"/>
                </a:solidFill>
                <a:latin typeface="Calibri" panose="020F0502020204030204" pitchFamily="34" charset="0"/>
                <a:cs typeface="Calibri" panose="020F0502020204030204" pitchFamily="34" charset="0"/>
              </a:rPr>
              <a:t>Min:</a:t>
            </a:r>
            <a:r>
              <a:rPr lang="en-US" sz="2400" dirty="0">
                <a:latin typeface="Calibri" panose="020F0502020204030204" pitchFamily="34" charset="0"/>
                <a:cs typeface="Calibri" panose="020F0502020204030204" pitchFamily="34" charset="0"/>
              </a:rPr>
              <a:t>	 (|V| − 1) ≤ |E| ≤   </a:t>
            </a:r>
            <a:r>
              <a:rPr lang="en-US" sz="2400" dirty="0">
                <a:solidFill>
                  <a:srgbClr val="FF0000"/>
                </a:solidFill>
                <a:latin typeface="Calibri" panose="020F0502020204030204" pitchFamily="34" charset="0"/>
                <a:cs typeface="Calibri" panose="020F0502020204030204" pitchFamily="34" charset="0"/>
              </a:rPr>
              <a:t>Max:</a:t>
            </a:r>
            <a:r>
              <a:rPr lang="en-US" sz="2400" dirty="0">
                <a:latin typeface="Calibri" panose="020F0502020204030204" pitchFamily="34" charset="0"/>
                <a:cs typeface="Calibri" panose="020F0502020204030204" pitchFamily="34" charset="0"/>
              </a:rPr>
              <a:t>|V|(|V| − 1)/2</a:t>
            </a:r>
          </a:p>
        </p:txBody>
      </p:sp>
      <p:sp>
        <p:nvSpPr>
          <p:cNvPr id="5" name="Slide Number Placeholder 4">
            <a:extLst>
              <a:ext uri="{FF2B5EF4-FFF2-40B4-BE49-F238E27FC236}">
                <a16:creationId xmlns:a16="http://schemas.microsoft.com/office/drawing/2014/main" id="{4EB5DD41-D6DB-4601-8233-F60D1166532B}"/>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53</a:t>
            </a:fld>
            <a:endParaRPr lang="en-US" altLang="en-US">
              <a:solidFill>
                <a:srgbClr val="000000"/>
              </a:solidFill>
            </a:endParaRPr>
          </a:p>
        </p:txBody>
      </p:sp>
      <p:sp>
        <p:nvSpPr>
          <p:cNvPr id="6" name="Date Placeholder 5">
            <a:extLst>
              <a:ext uri="{FF2B5EF4-FFF2-40B4-BE49-F238E27FC236}">
                <a16:creationId xmlns:a16="http://schemas.microsoft.com/office/drawing/2014/main" id="{14726209-AE6F-4290-9131-2C1EF539BE56}"/>
              </a:ext>
            </a:extLst>
          </p:cNvPr>
          <p:cNvSpPr>
            <a:spLocks noGrp="1"/>
          </p:cNvSpPr>
          <p:nvPr>
            <p:ph type="dt" sz="half" idx="10"/>
          </p:nvPr>
        </p:nvSpPr>
        <p:spPr/>
        <p:txBody>
          <a:bodyPr/>
          <a:lstStyle/>
          <a:p>
            <a:fld id="{5C6BDFF1-2D1F-4DE7-B5A3-CFFC51CCDB96}" type="datetime1">
              <a:rPr lang="en-US" altLang="en-US" smtClean="0">
                <a:solidFill>
                  <a:srgbClr val="000000"/>
                </a:solidFill>
              </a:rPr>
              <a:t>8/19/2019</a:t>
            </a:fld>
            <a:endParaRPr lang="en-US" altLang="en-US">
              <a:solidFill>
                <a:srgbClr val="000000"/>
              </a:solidFill>
            </a:endParaRPr>
          </a:p>
        </p:txBody>
      </p:sp>
    </p:spTree>
    <p:extLst>
      <p:ext uri="{BB962C8B-B14F-4D97-AF65-F5344CB8AC3E}">
        <p14:creationId xmlns:p14="http://schemas.microsoft.com/office/powerpoint/2010/main" val="19279049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54</a:t>
            </a:fld>
            <a:endParaRPr lang="en-US" altLang="en-US">
              <a:solidFill>
                <a:srgbClr val="000000"/>
              </a:solidFill>
            </a:endParaRPr>
          </a:p>
        </p:txBody>
      </p:sp>
      <p:sp>
        <p:nvSpPr>
          <p:cNvPr id="310274" name="Rectangle 2"/>
          <p:cNvSpPr>
            <a:spLocks noGrp="1" noChangeArrowheads="1"/>
          </p:cNvSpPr>
          <p:nvPr>
            <p:ph type="title"/>
          </p:nvPr>
        </p:nvSpPr>
        <p:spPr/>
        <p:txBody>
          <a:bodyPr/>
          <a:lstStyle/>
          <a:p>
            <a:r>
              <a:rPr lang="en-US" altLang="en-US" sz="2400" b="1" i="1" dirty="0">
                <a:solidFill>
                  <a:schemeClr val="tx2">
                    <a:lumMod val="75000"/>
                  </a:schemeClr>
                </a:solidFill>
              </a:rPr>
              <a:t>					Graph Problems</a:t>
            </a:r>
          </a:p>
        </p:txBody>
      </p:sp>
      <mc:AlternateContent xmlns:mc="http://schemas.openxmlformats.org/markup-compatibility/2006" xmlns:a14="http://schemas.microsoft.com/office/drawing/2010/main">
        <mc:Choice Requires="a14">
          <p:sp>
            <p:nvSpPr>
              <p:cNvPr id="2" name="TextBox 1"/>
              <p:cNvSpPr txBox="1"/>
              <p:nvPr/>
            </p:nvSpPr>
            <p:spPr>
              <a:xfrm>
                <a:off x="1133496" y="1447800"/>
                <a:ext cx="7391400" cy="5109091"/>
              </a:xfrm>
              <a:prstGeom prst="rect">
                <a:avLst/>
              </a:prstGeom>
              <a:noFill/>
            </p:spPr>
            <p:txBody>
              <a:bodyPr wrap="square" rtlCol="0">
                <a:spAutoFit/>
              </a:bodyPr>
              <a:lstStyle/>
              <a:p>
                <a:r>
                  <a:rPr lang="en-US" sz="2200" b="1" i="1" dirty="0">
                    <a:solidFill>
                      <a:schemeClr val="tx2"/>
                    </a:solidFill>
                    <a:latin typeface="Gill Sans MT" panose="020B0502020104020203" pitchFamily="34" charset="0"/>
                  </a:rPr>
                  <a:t>Trees    </a:t>
                </a:r>
                <a:r>
                  <a:rPr lang="en-US" sz="2200" i="1" dirty="0">
                    <a:solidFill>
                      <a:schemeClr val="tx2"/>
                    </a:solidFill>
                    <a:latin typeface="Gill Sans MT" panose="020B0502020104020203" pitchFamily="34" charset="0"/>
                  </a:rPr>
                  <a:t>A connected acyclic graph</a:t>
                </a:r>
              </a:p>
              <a:p>
                <a:pPr>
                  <a:tabLst>
                    <a:tab pos="457200" algn="l"/>
                  </a:tabLst>
                </a:pPr>
                <a:r>
                  <a:rPr lang="en-US" sz="2200" i="1" dirty="0">
                    <a:solidFill>
                      <a:schemeClr val="tx2"/>
                    </a:solidFill>
                    <a:latin typeface="Gill Sans MT" panose="020B0502020104020203" pitchFamily="34" charset="0"/>
                  </a:rPr>
                  <a:t>	       A non-connected graph is called a forest (having more than 	        one tree)</a:t>
                </a:r>
              </a:p>
              <a:p>
                <a:pPr>
                  <a:tabLst>
                    <a:tab pos="457200" algn="l"/>
                  </a:tabLst>
                </a:pPr>
                <a:endParaRPr lang="en-US" sz="900" i="1" dirty="0">
                  <a:solidFill>
                    <a:schemeClr val="tx2"/>
                  </a:solidFill>
                  <a:latin typeface="Gill Sans MT" panose="020B0502020104020203" pitchFamily="34" charset="0"/>
                </a:endParaRPr>
              </a:p>
              <a:p>
                <a:pPr>
                  <a:tabLst>
                    <a:tab pos="457200" algn="l"/>
                  </a:tabLst>
                </a:pPr>
                <a:r>
                  <a:rPr lang="en-US" sz="2200" b="1" i="1" dirty="0">
                    <a:solidFill>
                      <a:schemeClr val="tx2"/>
                    </a:solidFill>
                    <a:latin typeface="Gill Sans MT" panose="020B0502020104020203" pitchFamily="34" charset="0"/>
                  </a:rPr>
                  <a:t>Tree Property</a:t>
                </a:r>
              </a:p>
              <a:p>
                <a:pPr>
                  <a:tabLst>
                    <a:tab pos="457200" algn="l"/>
                  </a:tabLst>
                </a:pPr>
                <a:r>
                  <a:rPr lang="en-US" sz="2200" i="1" dirty="0">
                    <a:solidFill>
                      <a:schemeClr val="tx2"/>
                    </a:solidFill>
                    <a:latin typeface="Gill Sans MT" panose="020B0502020104020203" pitchFamily="34" charset="0"/>
                  </a:rPr>
                  <a:t>	</a:t>
                </a:r>
                <a14:m>
                  <m:oMath xmlns:m="http://schemas.openxmlformats.org/officeDocument/2006/math">
                    <m:d>
                      <m:dPr>
                        <m:begChr m:val="|"/>
                        <m:endChr m:val="|"/>
                        <m:ctrlPr>
                          <a:rPr lang="en-US" sz="2200" i="1" smtClean="0">
                            <a:solidFill>
                              <a:schemeClr val="tx2"/>
                            </a:solidFill>
                            <a:latin typeface="Cambria Math" panose="02040503050406030204" pitchFamily="18" charset="0"/>
                          </a:rPr>
                        </m:ctrlPr>
                      </m:dPr>
                      <m:e>
                        <m:r>
                          <a:rPr lang="en-US" sz="2200" b="0" i="1" smtClean="0">
                            <a:solidFill>
                              <a:schemeClr val="tx2"/>
                            </a:solidFill>
                            <a:latin typeface="Cambria Math"/>
                          </a:rPr>
                          <m:t>𝐸</m:t>
                        </m:r>
                      </m:e>
                    </m:d>
                    <m:r>
                      <a:rPr lang="en-US" sz="2200" b="0" i="1" smtClean="0">
                        <a:solidFill>
                          <a:schemeClr val="tx2"/>
                        </a:solidFill>
                        <a:latin typeface="Cambria Math"/>
                      </a:rPr>
                      <m:t>=</m:t>
                    </m:r>
                    <m:d>
                      <m:dPr>
                        <m:begChr m:val="|"/>
                        <m:endChr m:val="|"/>
                        <m:ctrlPr>
                          <a:rPr lang="en-US" sz="2200" i="1" smtClean="0">
                            <a:solidFill>
                              <a:schemeClr val="tx2"/>
                            </a:solidFill>
                            <a:latin typeface="Cambria Math" panose="02040503050406030204" pitchFamily="18" charset="0"/>
                          </a:rPr>
                        </m:ctrlPr>
                      </m:dPr>
                      <m:e>
                        <m:r>
                          <a:rPr lang="en-US" sz="2200" b="0" i="1" smtClean="0">
                            <a:solidFill>
                              <a:schemeClr val="tx2"/>
                            </a:solidFill>
                            <a:latin typeface="Cambria Math"/>
                          </a:rPr>
                          <m:t>𝑉</m:t>
                        </m:r>
                      </m:e>
                    </m:d>
                    <m:r>
                      <a:rPr lang="en-US" sz="2200" b="0" i="1" smtClean="0">
                        <a:solidFill>
                          <a:schemeClr val="tx2"/>
                        </a:solidFill>
                        <a:latin typeface="Cambria Math"/>
                      </a:rPr>
                      <m:t> −1</m:t>
                    </m:r>
                  </m:oMath>
                </a14:m>
                <a:endParaRPr lang="en-US" sz="2200" i="1" dirty="0">
                  <a:solidFill>
                    <a:schemeClr val="tx2"/>
                  </a:solidFill>
                  <a:latin typeface="Gill Sans MT" panose="020B0502020104020203" pitchFamily="34" charset="0"/>
                </a:endParaRPr>
              </a:p>
              <a:p>
                <a:pPr>
                  <a:tabLst>
                    <a:tab pos="457200" algn="l"/>
                  </a:tabLst>
                </a:pPr>
                <a:endParaRPr lang="en-US" sz="900" i="1" dirty="0">
                  <a:solidFill>
                    <a:schemeClr val="tx2"/>
                  </a:solidFill>
                  <a:latin typeface="Gill Sans MT" panose="020B0502020104020203" pitchFamily="34" charset="0"/>
                </a:endParaRPr>
              </a:p>
              <a:p>
                <a:pPr>
                  <a:tabLst>
                    <a:tab pos="457200" algn="l"/>
                  </a:tabLst>
                </a:pPr>
                <a:r>
                  <a:rPr lang="en-US" sz="2200" b="1" i="1" dirty="0">
                    <a:solidFill>
                      <a:schemeClr val="tx2"/>
                    </a:solidFill>
                    <a:latin typeface="Gill Sans MT" panose="020B0502020104020203" pitchFamily="34" charset="0"/>
                  </a:rPr>
                  <a:t>Terminology</a:t>
                </a:r>
              </a:p>
              <a:p>
                <a:pPr marL="804863">
                  <a:tabLst>
                    <a:tab pos="457200" algn="l"/>
                  </a:tabLst>
                </a:pPr>
                <a:r>
                  <a:rPr lang="en-US" sz="2200" b="1" i="1" dirty="0">
                    <a:solidFill>
                      <a:schemeClr val="tx2"/>
                    </a:solidFill>
                    <a:latin typeface="Gill Sans MT" panose="020B0502020104020203" pitchFamily="34" charset="0"/>
                  </a:rPr>
                  <a:t>	</a:t>
                </a:r>
                <a:r>
                  <a:rPr lang="en-US" sz="2200" i="1" dirty="0">
                    <a:solidFill>
                      <a:schemeClr val="tx2"/>
                    </a:solidFill>
                    <a:latin typeface="Gill Sans MT" panose="020B0502020104020203" pitchFamily="34" charset="0"/>
                  </a:rPr>
                  <a:t>Parent</a:t>
                </a:r>
              </a:p>
              <a:p>
                <a:pPr marL="804863">
                  <a:tabLst>
                    <a:tab pos="457200" algn="l"/>
                  </a:tabLst>
                </a:pPr>
                <a:r>
                  <a:rPr lang="en-US" sz="2200" i="1" dirty="0">
                    <a:solidFill>
                      <a:schemeClr val="tx2"/>
                    </a:solidFill>
                    <a:latin typeface="Gill Sans MT" panose="020B0502020104020203" pitchFamily="34" charset="0"/>
                  </a:rPr>
                  <a:t>	Child</a:t>
                </a:r>
              </a:p>
              <a:p>
                <a:pPr marL="804863">
                  <a:tabLst>
                    <a:tab pos="457200" algn="l"/>
                  </a:tabLst>
                </a:pPr>
                <a:r>
                  <a:rPr lang="en-US" sz="2200" i="1" dirty="0">
                    <a:solidFill>
                      <a:schemeClr val="tx2"/>
                    </a:solidFill>
                    <a:latin typeface="Gill Sans MT" panose="020B0502020104020203" pitchFamily="34" charset="0"/>
                  </a:rPr>
                  <a:t>	Sibling</a:t>
                </a:r>
              </a:p>
              <a:p>
                <a:pPr marL="804863">
                  <a:tabLst>
                    <a:tab pos="457200" algn="l"/>
                  </a:tabLst>
                </a:pPr>
                <a:r>
                  <a:rPr lang="en-US" sz="2200" i="1" dirty="0">
                    <a:solidFill>
                      <a:schemeClr val="tx2"/>
                    </a:solidFill>
                    <a:latin typeface="Gill Sans MT" panose="020B0502020104020203" pitchFamily="34" charset="0"/>
                  </a:rPr>
                  <a:t>	Ancestor</a:t>
                </a:r>
              </a:p>
              <a:p>
                <a:pPr marL="804863">
                  <a:tabLst>
                    <a:tab pos="457200" algn="l"/>
                  </a:tabLst>
                </a:pPr>
                <a:r>
                  <a:rPr lang="en-US" sz="2200" i="1" dirty="0">
                    <a:solidFill>
                      <a:schemeClr val="tx2"/>
                    </a:solidFill>
                    <a:latin typeface="Gill Sans MT" panose="020B0502020104020203" pitchFamily="34" charset="0"/>
                  </a:rPr>
                  <a:t>	Descendant</a:t>
                </a:r>
              </a:p>
              <a:p>
                <a:pPr marL="804863">
                  <a:tabLst>
                    <a:tab pos="457200" algn="l"/>
                  </a:tabLst>
                </a:pPr>
                <a:r>
                  <a:rPr lang="en-US" sz="2200" i="1" dirty="0">
                    <a:solidFill>
                      <a:schemeClr val="tx2"/>
                    </a:solidFill>
                    <a:latin typeface="Gill Sans MT" panose="020B0502020104020203" pitchFamily="34" charset="0"/>
                  </a:rPr>
                  <a:t>	Depth of tree vertex = simple path from root to vertex v</a:t>
                </a:r>
              </a:p>
              <a:p>
                <a:pPr marL="804863">
                  <a:tabLst>
                    <a:tab pos="457200" algn="l"/>
                  </a:tabLst>
                </a:pPr>
                <a:r>
                  <a:rPr lang="en-US" sz="2200" i="1" dirty="0">
                    <a:solidFill>
                      <a:schemeClr val="tx2"/>
                    </a:solidFill>
                    <a:latin typeface="Gill Sans MT" panose="020B0502020104020203" pitchFamily="34" charset="0"/>
                  </a:rPr>
                  <a:t>	Leaf</a:t>
                </a:r>
              </a:p>
              <a:p>
                <a:pPr marL="804863">
                  <a:tabLst>
                    <a:tab pos="457200" algn="l"/>
                  </a:tabLst>
                </a:pPr>
                <a:r>
                  <a:rPr lang="en-US" sz="2200" i="1" dirty="0">
                    <a:solidFill>
                      <a:schemeClr val="tx2"/>
                    </a:solidFill>
                    <a:latin typeface="Gill Sans MT" panose="020B0502020104020203" pitchFamily="34" charset="0"/>
                  </a:rPr>
                  <a:t>	Ordered tree</a:t>
                </a:r>
              </a:p>
            </p:txBody>
          </p:sp>
        </mc:Choice>
        <mc:Fallback xmlns="">
          <p:sp>
            <p:nvSpPr>
              <p:cNvPr id="2" name="TextBox 1"/>
              <p:cNvSpPr txBox="1">
                <a:spLocks noRot="1" noChangeAspect="1" noMove="1" noResize="1" noEditPoints="1" noAdjustHandles="1" noChangeArrowheads="1" noChangeShapeType="1" noTextEdit="1"/>
              </p:cNvSpPr>
              <p:nvPr/>
            </p:nvSpPr>
            <p:spPr>
              <a:xfrm>
                <a:off x="1133496" y="1447800"/>
                <a:ext cx="7391400" cy="5109091"/>
              </a:xfrm>
              <a:prstGeom prst="rect">
                <a:avLst/>
              </a:prstGeom>
              <a:blipFill>
                <a:blip r:embed="rId2"/>
                <a:stretch>
                  <a:fillRect l="-1073" t="-835" r="-1650" b="-1432"/>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06B09B7B-57B0-46D2-ACB5-90F755819FAE}"/>
              </a:ext>
            </a:extLst>
          </p:cNvPr>
          <p:cNvSpPr>
            <a:spLocks noGrp="1"/>
          </p:cNvSpPr>
          <p:nvPr>
            <p:ph type="dt" sz="half" idx="10"/>
          </p:nvPr>
        </p:nvSpPr>
        <p:spPr>
          <a:xfrm>
            <a:off x="19092" y="6299200"/>
            <a:ext cx="1905000" cy="457200"/>
          </a:xfrm>
        </p:spPr>
        <p:txBody>
          <a:bodyPr/>
          <a:lstStyle/>
          <a:p>
            <a:fld id="{39621A85-505C-48ED-9BA0-69F52AD3FC35}" type="datetime1">
              <a:rPr lang="en-US" altLang="en-US" sz="1400" smtClean="0">
                <a:solidFill>
                  <a:srgbClr val="000000"/>
                </a:solidFill>
              </a:rPr>
              <a:t>8/19/2019</a:t>
            </a:fld>
            <a:endParaRPr lang="en-US" altLang="en-US" sz="1400">
              <a:solidFill>
                <a:srgbClr val="000000"/>
              </a:solidFill>
            </a:endParaRPr>
          </a:p>
        </p:txBody>
      </p:sp>
    </p:spTree>
    <p:extLst>
      <p:ext uri="{BB962C8B-B14F-4D97-AF65-F5344CB8AC3E}">
        <p14:creationId xmlns:p14="http://schemas.microsoft.com/office/powerpoint/2010/main" val="41849687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B879-98D9-4A52-8669-1E5AA7D2E30F}"/>
              </a:ext>
            </a:extLst>
          </p:cNvPr>
          <p:cNvSpPr>
            <a:spLocks noGrp="1"/>
          </p:cNvSpPr>
          <p:nvPr>
            <p:ph type="title"/>
          </p:nvPr>
        </p:nvSpPr>
        <p:spPr/>
        <p:txBody>
          <a:bodyPr/>
          <a:lstStyle/>
          <a:p>
            <a:pPr algn="r"/>
            <a:r>
              <a:rPr lang="en-US" sz="3200" i="1" dirty="0"/>
              <a:t>Representing Graphs</a:t>
            </a:r>
          </a:p>
        </p:txBody>
      </p:sp>
      <p:sp>
        <p:nvSpPr>
          <p:cNvPr id="3" name="Content Placeholder 2">
            <a:extLst>
              <a:ext uri="{FF2B5EF4-FFF2-40B4-BE49-F238E27FC236}">
                <a16:creationId xmlns:a16="http://schemas.microsoft.com/office/drawing/2014/main" id="{E5EDC7F1-777F-49D5-9BEC-4CF52EC87DB9}"/>
              </a:ext>
            </a:extLst>
          </p:cNvPr>
          <p:cNvSpPr>
            <a:spLocks noGrp="1"/>
          </p:cNvSpPr>
          <p:nvPr>
            <p:ph idx="1"/>
          </p:nvPr>
        </p:nvSpPr>
        <p:spPr/>
        <p:txBody>
          <a:bodyPr/>
          <a:lstStyle/>
          <a:p>
            <a:r>
              <a:rPr lang="en-US" sz="2400" dirty="0">
                <a:latin typeface="Calibri" panose="020F0502020204030204" pitchFamily="34" charset="0"/>
                <a:cs typeface="Calibri" panose="020F0502020204030204" pitchFamily="34" charset="0"/>
              </a:rPr>
              <a:t>Three data structures that immediately suggest themselves for representing graphs:</a:t>
            </a:r>
          </a:p>
          <a:p>
            <a:pPr lvl="1"/>
            <a:r>
              <a:rPr lang="en-US" sz="2000" i="1" dirty="0">
                <a:latin typeface="Calibri" panose="020F0502020204030204" pitchFamily="34" charset="0"/>
                <a:cs typeface="Calibri" panose="020F0502020204030204" pitchFamily="34" charset="0"/>
              </a:rPr>
              <a:t>An adjacency matrix, where we maintain a V-by-V </a:t>
            </a:r>
            <a:r>
              <a:rPr lang="en-US" sz="2000" i="1" dirty="0" err="1">
                <a:latin typeface="Calibri" panose="020F0502020204030204" pitchFamily="34" charset="0"/>
                <a:cs typeface="Calibri" panose="020F0502020204030204" pitchFamily="34" charset="0"/>
              </a:rPr>
              <a:t>boolean</a:t>
            </a:r>
            <a:r>
              <a:rPr lang="en-US" sz="2000" i="1" dirty="0">
                <a:latin typeface="Calibri" panose="020F0502020204030204" pitchFamily="34" charset="0"/>
                <a:cs typeface="Calibri" panose="020F0502020204030204" pitchFamily="34" charset="0"/>
              </a:rPr>
              <a:t> array, with the entry in row v and column w defined to be true if there is an edge adjacent to both vertex v and vertex w in the graph, and to be false otherwise. </a:t>
            </a:r>
          </a:p>
          <a:p>
            <a:pPr marL="692150" lvl="1" indent="0">
              <a:buNone/>
            </a:pPr>
            <a:r>
              <a:rPr lang="en-US" sz="2000" i="1" dirty="0">
                <a:latin typeface="Calibri" panose="020F0502020204030204" pitchFamily="34" charset="0"/>
                <a:cs typeface="Calibri" panose="020F0502020204030204" pitchFamily="34" charset="0"/>
              </a:rPr>
              <a:t>This representation fails on the first count—graphs with millions of vertices are common and the space cost for the V</a:t>
            </a:r>
            <a:r>
              <a:rPr lang="en-US" sz="2000" i="1" baseline="30000" dirty="0">
                <a:latin typeface="Calibri" panose="020F0502020204030204" pitchFamily="34" charset="0"/>
                <a:cs typeface="Calibri" panose="020F0502020204030204" pitchFamily="34" charset="0"/>
              </a:rPr>
              <a:t>2</a:t>
            </a:r>
            <a:r>
              <a:rPr lang="en-US" sz="2000" i="1" dirty="0">
                <a:latin typeface="Calibri" panose="020F0502020204030204" pitchFamily="34" charset="0"/>
                <a:cs typeface="Calibri" panose="020F0502020204030204" pitchFamily="34" charset="0"/>
              </a:rPr>
              <a:t> </a:t>
            </a:r>
            <a:r>
              <a:rPr lang="en-US" sz="2000" i="1" dirty="0" err="1">
                <a:latin typeface="Calibri" panose="020F0502020204030204" pitchFamily="34" charset="0"/>
                <a:cs typeface="Calibri" panose="020F0502020204030204" pitchFamily="34" charset="0"/>
              </a:rPr>
              <a:t>boolean</a:t>
            </a:r>
            <a:r>
              <a:rPr lang="en-US" sz="2000" i="1" dirty="0">
                <a:latin typeface="Calibri" panose="020F0502020204030204" pitchFamily="34" charset="0"/>
                <a:cs typeface="Calibri" panose="020F0502020204030204" pitchFamily="34" charset="0"/>
              </a:rPr>
              <a:t> values needed is prohibitive.</a:t>
            </a:r>
          </a:p>
        </p:txBody>
      </p:sp>
      <p:sp>
        <p:nvSpPr>
          <p:cNvPr id="5" name="Slide Number Placeholder 4">
            <a:extLst>
              <a:ext uri="{FF2B5EF4-FFF2-40B4-BE49-F238E27FC236}">
                <a16:creationId xmlns:a16="http://schemas.microsoft.com/office/drawing/2014/main" id="{C533D5C9-AAD8-49C8-B834-A091BB85EBD4}"/>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55</a:t>
            </a:fld>
            <a:endParaRPr lang="en-US" altLang="en-US">
              <a:solidFill>
                <a:srgbClr val="000000"/>
              </a:solidFill>
            </a:endParaRPr>
          </a:p>
        </p:txBody>
      </p:sp>
      <p:sp>
        <p:nvSpPr>
          <p:cNvPr id="6" name="Date Placeholder 3">
            <a:extLst>
              <a:ext uri="{FF2B5EF4-FFF2-40B4-BE49-F238E27FC236}">
                <a16:creationId xmlns:a16="http://schemas.microsoft.com/office/drawing/2014/main" id="{C68D76EE-3AF1-43D8-B2D1-05757C487E6D}"/>
              </a:ext>
            </a:extLst>
          </p:cNvPr>
          <p:cNvSpPr>
            <a:spLocks noGrp="1"/>
          </p:cNvSpPr>
          <p:nvPr>
            <p:ph type="dt" sz="half" idx="10"/>
          </p:nvPr>
        </p:nvSpPr>
        <p:spPr>
          <a:xfrm>
            <a:off x="914400" y="6324600"/>
            <a:ext cx="1905000" cy="457200"/>
          </a:xfrm>
        </p:spPr>
        <p:txBody>
          <a:bodyPr/>
          <a:lstStyle/>
          <a:p>
            <a:fld id="{230D0C62-AE86-40F7-AA9C-41EE4051362B}" type="datetime1">
              <a:rPr lang="en-US" altLang="en-US" smtClean="0">
                <a:solidFill>
                  <a:srgbClr val="000000"/>
                </a:solidFill>
              </a:rPr>
              <a:t>8/19/2019</a:t>
            </a:fld>
            <a:endParaRPr lang="en-US" altLang="en-US" dirty="0">
              <a:solidFill>
                <a:srgbClr val="000000"/>
              </a:solidFill>
            </a:endParaRPr>
          </a:p>
        </p:txBody>
      </p:sp>
      <p:pic>
        <p:nvPicPr>
          <p:cNvPr id="7" name="Picture 6">
            <a:extLst>
              <a:ext uri="{FF2B5EF4-FFF2-40B4-BE49-F238E27FC236}">
                <a16:creationId xmlns:a16="http://schemas.microsoft.com/office/drawing/2014/main" id="{42044006-B8D6-4FDD-B310-D2B9F941B8AD}"/>
              </a:ext>
            </a:extLst>
          </p:cNvPr>
          <p:cNvPicPr>
            <a:picLocks noChangeAspect="1"/>
          </p:cNvPicPr>
          <p:nvPr/>
        </p:nvPicPr>
        <p:blipFill>
          <a:blip r:embed="rId2"/>
          <a:stretch>
            <a:fillRect/>
          </a:stretch>
        </p:blipFill>
        <p:spPr>
          <a:xfrm>
            <a:off x="2590800" y="4724400"/>
            <a:ext cx="2438400" cy="1960282"/>
          </a:xfrm>
          <a:prstGeom prst="rect">
            <a:avLst/>
          </a:prstGeom>
        </p:spPr>
      </p:pic>
    </p:spTree>
    <p:extLst>
      <p:ext uri="{BB962C8B-B14F-4D97-AF65-F5344CB8AC3E}">
        <p14:creationId xmlns:p14="http://schemas.microsoft.com/office/powerpoint/2010/main" val="28106750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B879-98D9-4A52-8669-1E5AA7D2E30F}"/>
              </a:ext>
            </a:extLst>
          </p:cNvPr>
          <p:cNvSpPr>
            <a:spLocks noGrp="1"/>
          </p:cNvSpPr>
          <p:nvPr>
            <p:ph type="title"/>
          </p:nvPr>
        </p:nvSpPr>
        <p:spPr/>
        <p:txBody>
          <a:bodyPr/>
          <a:lstStyle/>
          <a:p>
            <a:pPr algn="r"/>
            <a:r>
              <a:rPr lang="en-US" sz="3200" i="1" dirty="0"/>
              <a:t>Representing Graphs</a:t>
            </a:r>
          </a:p>
        </p:txBody>
      </p:sp>
      <p:sp>
        <p:nvSpPr>
          <p:cNvPr id="3" name="Content Placeholder 2">
            <a:extLst>
              <a:ext uri="{FF2B5EF4-FFF2-40B4-BE49-F238E27FC236}">
                <a16:creationId xmlns:a16="http://schemas.microsoft.com/office/drawing/2014/main" id="{E5EDC7F1-777F-49D5-9BEC-4CF52EC87DB9}"/>
              </a:ext>
            </a:extLst>
          </p:cNvPr>
          <p:cNvSpPr>
            <a:spLocks noGrp="1"/>
          </p:cNvSpPr>
          <p:nvPr>
            <p:ph idx="1"/>
          </p:nvPr>
        </p:nvSpPr>
        <p:spPr/>
        <p:txBody>
          <a:bodyPr/>
          <a:lstStyle/>
          <a:p>
            <a:r>
              <a:rPr lang="en-US" sz="2400" dirty="0">
                <a:latin typeface="Calibri" panose="020F0502020204030204" pitchFamily="34" charset="0"/>
                <a:cs typeface="Calibri" panose="020F0502020204030204" pitchFamily="34" charset="0"/>
              </a:rPr>
              <a:t>Three data structures that immediately suggest themselves for representing graphs:</a:t>
            </a:r>
          </a:p>
          <a:p>
            <a:pPr lvl="1"/>
            <a:r>
              <a:rPr lang="en-US" sz="2000" i="1" dirty="0">
                <a:latin typeface="Calibri" panose="020F0502020204030204" pitchFamily="34" charset="0"/>
                <a:cs typeface="Calibri" panose="020F0502020204030204" pitchFamily="34" charset="0"/>
              </a:rPr>
              <a:t>An array of edges, using an Edge class with two instance variables of type int.</a:t>
            </a:r>
          </a:p>
          <a:p>
            <a:pPr marL="692150" lvl="1" indent="0">
              <a:buNone/>
              <a:tabLst>
                <a:tab pos="574675" algn="l"/>
              </a:tabLst>
            </a:pPr>
            <a:r>
              <a:rPr lang="en-US" sz="2000" i="1" dirty="0">
                <a:latin typeface="Calibri" panose="020F0502020204030204" pitchFamily="34" charset="0"/>
                <a:cs typeface="Calibri" panose="020F0502020204030204" pitchFamily="34" charset="0"/>
              </a:rPr>
              <a:t>This direct representation is simple, but it fails on the second count—implementing </a:t>
            </a:r>
            <a:r>
              <a:rPr lang="en-US" sz="2000" i="1" dirty="0" err="1">
                <a:latin typeface="Calibri" panose="020F0502020204030204" pitchFamily="34" charset="0"/>
                <a:cs typeface="Calibri" panose="020F0502020204030204" pitchFamily="34" charset="0"/>
              </a:rPr>
              <a:t>adj</a:t>
            </a:r>
            <a:r>
              <a:rPr lang="en-US" sz="2000" i="1" dirty="0">
                <a:latin typeface="Calibri" panose="020F0502020204030204" pitchFamily="34" charset="0"/>
                <a:cs typeface="Calibri" panose="020F0502020204030204" pitchFamily="34" charset="0"/>
              </a:rPr>
              <a:t>() would involve examining all the edges in the graph.</a:t>
            </a:r>
          </a:p>
        </p:txBody>
      </p:sp>
      <p:sp>
        <p:nvSpPr>
          <p:cNvPr id="5" name="Slide Number Placeholder 4">
            <a:extLst>
              <a:ext uri="{FF2B5EF4-FFF2-40B4-BE49-F238E27FC236}">
                <a16:creationId xmlns:a16="http://schemas.microsoft.com/office/drawing/2014/main" id="{C533D5C9-AAD8-49C8-B834-A091BB85EBD4}"/>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56</a:t>
            </a:fld>
            <a:endParaRPr lang="en-US" altLang="en-US">
              <a:solidFill>
                <a:srgbClr val="000000"/>
              </a:solidFill>
            </a:endParaRPr>
          </a:p>
        </p:txBody>
      </p:sp>
      <p:sp>
        <p:nvSpPr>
          <p:cNvPr id="6" name="Date Placeholder 3">
            <a:extLst>
              <a:ext uri="{FF2B5EF4-FFF2-40B4-BE49-F238E27FC236}">
                <a16:creationId xmlns:a16="http://schemas.microsoft.com/office/drawing/2014/main" id="{34D152B0-CF6B-4CFF-97C5-CF6F94D15E69}"/>
              </a:ext>
            </a:extLst>
          </p:cNvPr>
          <p:cNvSpPr>
            <a:spLocks noGrp="1"/>
          </p:cNvSpPr>
          <p:nvPr>
            <p:ph type="dt" sz="half" idx="10"/>
          </p:nvPr>
        </p:nvSpPr>
        <p:spPr>
          <a:xfrm>
            <a:off x="914400" y="6324600"/>
            <a:ext cx="1905000" cy="457200"/>
          </a:xfrm>
        </p:spPr>
        <p:txBody>
          <a:bodyPr/>
          <a:lstStyle/>
          <a:p>
            <a:fld id="{0E566447-B578-4D89-820C-DB51D8AB622D}" type="datetime1">
              <a:rPr lang="en-US" altLang="en-US" smtClean="0">
                <a:solidFill>
                  <a:srgbClr val="000000"/>
                </a:solidFill>
              </a:rPr>
              <a:t>8/19/2019</a:t>
            </a:fld>
            <a:endParaRPr lang="en-US" altLang="en-US" dirty="0">
              <a:solidFill>
                <a:srgbClr val="000000"/>
              </a:solidFill>
            </a:endParaRPr>
          </a:p>
        </p:txBody>
      </p:sp>
    </p:spTree>
    <p:extLst>
      <p:ext uri="{BB962C8B-B14F-4D97-AF65-F5344CB8AC3E}">
        <p14:creationId xmlns:p14="http://schemas.microsoft.com/office/powerpoint/2010/main" val="12831430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B879-98D9-4A52-8669-1E5AA7D2E30F}"/>
              </a:ext>
            </a:extLst>
          </p:cNvPr>
          <p:cNvSpPr>
            <a:spLocks noGrp="1"/>
          </p:cNvSpPr>
          <p:nvPr>
            <p:ph type="title"/>
          </p:nvPr>
        </p:nvSpPr>
        <p:spPr/>
        <p:txBody>
          <a:bodyPr/>
          <a:lstStyle/>
          <a:p>
            <a:pPr algn="r"/>
            <a:r>
              <a:rPr lang="en-US" sz="3200" i="1" dirty="0"/>
              <a:t>Representing Graphs</a:t>
            </a:r>
          </a:p>
        </p:txBody>
      </p:sp>
      <p:sp>
        <p:nvSpPr>
          <p:cNvPr id="3" name="Content Placeholder 2">
            <a:extLst>
              <a:ext uri="{FF2B5EF4-FFF2-40B4-BE49-F238E27FC236}">
                <a16:creationId xmlns:a16="http://schemas.microsoft.com/office/drawing/2014/main" id="{E5EDC7F1-777F-49D5-9BEC-4CF52EC87DB9}"/>
              </a:ext>
            </a:extLst>
          </p:cNvPr>
          <p:cNvSpPr>
            <a:spLocks noGrp="1"/>
          </p:cNvSpPr>
          <p:nvPr>
            <p:ph idx="1"/>
          </p:nvPr>
        </p:nvSpPr>
        <p:spPr/>
        <p:txBody>
          <a:bodyPr/>
          <a:lstStyle/>
          <a:p>
            <a:r>
              <a:rPr lang="en-US" sz="2400" dirty="0">
                <a:latin typeface="Calibri" panose="020F0502020204030204" pitchFamily="34" charset="0"/>
                <a:cs typeface="Calibri" panose="020F0502020204030204" pitchFamily="34" charset="0"/>
              </a:rPr>
              <a:t>Three data structures that immediately suggest themselves for representing graphs:</a:t>
            </a:r>
          </a:p>
        </p:txBody>
      </p:sp>
      <p:sp>
        <p:nvSpPr>
          <p:cNvPr id="5" name="Slide Number Placeholder 4">
            <a:extLst>
              <a:ext uri="{FF2B5EF4-FFF2-40B4-BE49-F238E27FC236}">
                <a16:creationId xmlns:a16="http://schemas.microsoft.com/office/drawing/2014/main" id="{C533D5C9-AAD8-49C8-B834-A091BB85EBD4}"/>
              </a:ext>
            </a:extLst>
          </p:cNvPr>
          <p:cNvSpPr>
            <a:spLocks noGrp="1"/>
          </p:cNvSpPr>
          <p:nvPr>
            <p:ph type="sldNum" sz="quarter" idx="12"/>
          </p:nvPr>
        </p:nvSpPr>
        <p:spPr>
          <a:xfrm>
            <a:off x="8534400" y="6324600"/>
            <a:ext cx="457200" cy="457200"/>
          </a:xfrm>
        </p:spPr>
        <p:txBody>
          <a:bodyPr/>
          <a:lstStyle/>
          <a:p>
            <a:fld id="{0648FE4A-53BC-49FB-BE89-85968B17454F}" type="slidenum">
              <a:rPr lang="en-US" altLang="en-US" smtClean="0">
                <a:solidFill>
                  <a:srgbClr val="000000"/>
                </a:solidFill>
              </a:rPr>
              <a:pPr/>
              <a:t>57</a:t>
            </a:fld>
            <a:endParaRPr lang="en-US" altLang="en-US" dirty="0">
              <a:solidFill>
                <a:srgbClr val="000000"/>
              </a:solidFill>
            </a:endParaRPr>
          </a:p>
        </p:txBody>
      </p:sp>
      <p:sp>
        <p:nvSpPr>
          <p:cNvPr id="6" name="Date Placeholder 3">
            <a:extLst>
              <a:ext uri="{FF2B5EF4-FFF2-40B4-BE49-F238E27FC236}">
                <a16:creationId xmlns:a16="http://schemas.microsoft.com/office/drawing/2014/main" id="{34D152B0-CF6B-4CFF-97C5-CF6F94D15E69}"/>
              </a:ext>
            </a:extLst>
          </p:cNvPr>
          <p:cNvSpPr>
            <a:spLocks noGrp="1"/>
          </p:cNvSpPr>
          <p:nvPr>
            <p:ph type="dt" sz="half" idx="10"/>
          </p:nvPr>
        </p:nvSpPr>
        <p:spPr>
          <a:xfrm>
            <a:off x="914400" y="6324600"/>
            <a:ext cx="1905000" cy="457200"/>
          </a:xfrm>
        </p:spPr>
        <p:txBody>
          <a:bodyPr/>
          <a:lstStyle/>
          <a:p>
            <a:fld id="{950B089F-3A18-4BA3-8A55-A5E867A43B78}" type="datetime1">
              <a:rPr lang="en-US" altLang="en-US" smtClean="0">
                <a:solidFill>
                  <a:srgbClr val="000000"/>
                </a:solidFill>
              </a:rPr>
              <a:t>8/19/2019</a:t>
            </a:fld>
            <a:endParaRPr lang="en-US" altLang="en-US" dirty="0">
              <a:solidFill>
                <a:srgbClr val="000000"/>
              </a:solidFill>
            </a:endParaRPr>
          </a:p>
        </p:txBody>
      </p:sp>
      <p:sp>
        <p:nvSpPr>
          <p:cNvPr id="4" name="TextBox 3">
            <a:extLst>
              <a:ext uri="{FF2B5EF4-FFF2-40B4-BE49-F238E27FC236}">
                <a16:creationId xmlns:a16="http://schemas.microsoft.com/office/drawing/2014/main" id="{47070C58-35AE-4C2A-A4DA-FB8F1D43ED46}"/>
              </a:ext>
            </a:extLst>
          </p:cNvPr>
          <p:cNvSpPr txBox="1"/>
          <p:nvPr/>
        </p:nvSpPr>
        <p:spPr>
          <a:xfrm>
            <a:off x="1058572" y="2667000"/>
            <a:ext cx="4351628" cy="2308324"/>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An array of adjacency lists, where we maintain a vertex-indexed array of lists of the vertices adjacent to each vertex.</a:t>
            </a:r>
          </a:p>
          <a:p>
            <a:endParaRPr lang="en-US" i="1" dirty="0">
              <a:latin typeface="Calibri" panose="020F0502020204030204" pitchFamily="34" charset="0"/>
              <a:cs typeface="Calibri" panose="020F0502020204030204" pitchFamily="34" charset="0"/>
            </a:endParaRPr>
          </a:p>
          <a:p>
            <a:r>
              <a:rPr lang="en-US" i="1" dirty="0">
                <a:latin typeface="Calibri" panose="020F0502020204030204" pitchFamily="34" charset="0"/>
                <a:cs typeface="Calibri" panose="020F0502020204030204" pitchFamily="34" charset="0"/>
              </a:rPr>
              <a:t>This data structure satisfies both requirements for typical applications and is the one that we will use throughout our discussions.</a:t>
            </a:r>
          </a:p>
        </p:txBody>
      </p:sp>
      <p:pic>
        <p:nvPicPr>
          <p:cNvPr id="7" name="Picture 6">
            <a:extLst>
              <a:ext uri="{FF2B5EF4-FFF2-40B4-BE49-F238E27FC236}">
                <a16:creationId xmlns:a16="http://schemas.microsoft.com/office/drawing/2014/main" id="{068C53CC-D8F0-4CE7-AAAC-C187D65BAE72}"/>
              </a:ext>
            </a:extLst>
          </p:cNvPr>
          <p:cNvPicPr>
            <a:picLocks noChangeAspect="1"/>
          </p:cNvPicPr>
          <p:nvPr/>
        </p:nvPicPr>
        <p:blipFill>
          <a:blip r:embed="rId2"/>
          <a:stretch>
            <a:fillRect/>
          </a:stretch>
        </p:blipFill>
        <p:spPr>
          <a:xfrm>
            <a:off x="5775325" y="2057401"/>
            <a:ext cx="2606675" cy="4702764"/>
          </a:xfrm>
          <a:prstGeom prst="rect">
            <a:avLst/>
          </a:prstGeom>
        </p:spPr>
      </p:pic>
      <p:pic>
        <p:nvPicPr>
          <p:cNvPr id="8" name="Picture 7">
            <a:extLst>
              <a:ext uri="{FF2B5EF4-FFF2-40B4-BE49-F238E27FC236}">
                <a16:creationId xmlns:a16="http://schemas.microsoft.com/office/drawing/2014/main" id="{24E76D06-C571-49D5-9220-5832CD497AB4}"/>
              </a:ext>
            </a:extLst>
          </p:cNvPr>
          <p:cNvPicPr>
            <a:picLocks noChangeAspect="1"/>
          </p:cNvPicPr>
          <p:nvPr/>
        </p:nvPicPr>
        <p:blipFill>
          <a:blip r:embed="rId3"/>
          <a:stretch>
            <a:fillRect/>
          </a:stretch>
        </p:blipFill>
        <p:spPr>
          <a:xfrm>
            <a:off x="2209800" y="4975324"/>
            <a:ext cx="2362200" cy="1617749"/>
          </a:xfrm>
          <a:prstGeom prst="rect">
            <a:avLst/>
          </a:prstGeom>
        </p:spPr>
      </p:pic>
    </p:spTree>
    <p:extLst>
      <p:ext uri="{BB962C8B-B14F-4D97-AF65-F5344CB8AC3E}">
        <p14:creationId xmlns:p14="http://schemas.microsoft.com/office/powerpoint/2010/main" val="31844098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71A84-A580-4592-8A84-03E8667DBCF7}"/>
              </a:ext>
            </a:extLst>
          </p:cNvPr>
          <p:cNvSpPr>
            <a:spLocks noGrp="1"/>
          </p:cNvSpPr>
          <p:nvPr>
            <p:ph type="title"/>
          </p:nvPr>
        </p:nvSpPr>
        <p:spPr/>
        <p:txBody>
          <a:bodyPr/>
          <a:lstStyle/>
          <a:p>
            <a:pPr algn="r"/>
            <a:r>
              <a:rPr lang="en-US" sz="3600" i="1" dirty="0"/>
              <a:t>Degree or Valency of a Vertex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9505C3-B1F9-4CB2-A595-398DE90D7626}"/>
                  </a:ext>
                </a:extLst>
              </p:cNvPr>
              <p:cNvSpPr>
                <a:spLocks noGrp="1"/>
              </p:cNvSpPr>
              <p:nvPr>
                <p:ph idx="1"/>
              </p:nvPr>
            </p:nvSpPr>
            <p:spPr/>
            <p:txBody>
              <a:bodyPr/>
              <a:lstStyle/>
              <a:p>
                <a:pPr marL="0" indent="0">
                  <a:buNone/>
                </a:pPr>
                <a:r>
                  <a:rPr lang="en-US" sz="2400" dirty="0">
                    <a:latin typeface="Calibri" panose="020F0502020204030204" pitchFamily="34" charset="0"/>
                    <a:cs typeface="Calibri" panose="020F0502020204030204" pitchFamily="34" charset="0"/>
                  </a:rPr>
                  <a:t>In graph theory, the degree (or valency) of a vertex of a graph is the number of edges incident to the vertex, with loops counted twice. </a:t>
                </a:r>
              </a:p>
              <a:p>
                <a:pPr marL="0" indent="0">
                  <a:buNone/>
                </a:pPr>
                <a:r>
                  <a:rPr lang="en-US" sz="2400" dirty="0">
                    <a:latin typeface="Calibri" panose="020F0502020204030204" pitchFamily="34" charset="0"/>
                    <a:cs typeface="Calibri" panose="020F0502020204030204" pitchFamily="34" charset="0"/>
                  </a:rPr>
                  <a:t>The degree of a vertex </a:t>
                </a:r>
                <a14:m>
                  <m:oMath xmlns:m="http://schemas.openxmlformats.org/officeDocument/2006/math">
                    <m:r>
                      <a:rPr lang="en-US" sz="2400" i="1" dirty="0" smtClean="0">
                        <a:latin typeface="Cambria Math" panose="02040503050406030204" pitchFamily="18" charset="0"/>
                        <a:cs typeface="Calibri" panose="020F0502020204030204" pitchFamily="34" charset="0"/>
                      </a:rPr>
                      <m:t>𝑣</m:t>
                    </m:r>
                  </m:oMath>
                </a14:m>
                <a:r>
                  <a:rPr lang="en-US" sz="2400" dirty="0">
                    <a:latin typeface="Calibri" panose="020F0502020204030204" pitchFamily="34" charset="0"/>
                    <a:cs typeface="Calibri" panose="020F0502020204030204" pitchFamily="34" charset="0"/>
                  </a:rPr>
                  <a:t> is denoted </a:t>
                </a:r>
                <a:r>
                  <a:rPr lang="en-US" sz="2400" dirty="0" err="1">
                    <a:solidFill>
                      <a:srgbClr val="0000FF"/>
                    </a:solidFill>
                    <a:latin typeface="Calibri" panose="020F0502020204030204" pitchFamily="34" charset="0"/>
                    <a:cs typeface="Calibri" panose="020F0502020204030204" pitchFamily="34" charset="0"/>
                  </a:rPr>
                  <a:t>deg</a:t>
                </a:r>
                <a:r>
                  <a:rPr lang="en-US" sz="2400" dirty="0">
                    <a:latin typeface="Calibri" panose="020F0502020204030204" pitchFamily="34" charset="0"/>
                    <a:cs typeface="Calibri" panose="020F0502020204030204" pitchFamily="34" charset="0"/>
                  </a:rPr>
                  <a:t>(</a:t>
                </a:r>
                <a14:m>
                  <m:oMath xmlns:m="http://schemas.openxmlformats.org/officeDocument/2006/math">
                    <m:r>
                      <a:rPr lang="en-US" sz="2400" i="1" dirty="0" smtClean="0">
                        <a:latin typeface="Cambria Math" panose="02040503050406030204" pitchFamily="18" charset="0"/>
                        <a:cs typeface="Calibri" panose="020F0502020204030204" pitchFamily="34" charset="0"/>
                      </a:rPr>
                      <m:t>𝑣</m:t>
                    </m:r>
                  </m:oMath>
                </a14:m>
                <a:r>
                  <a:rPr lang="en-US" sz="2400" dirty="0">
                    <a:latin typeface="Calibri" panose="020F0502020204030204" pitchFamily="34" charset="0"/>
                    <a:cs typeface="Calibri" panose="020F0502020204030204" pitchFamily="34" charset="0"/>
                  </a:rPr>
                  <a:t>) or </a:t>
                </a:r>
                <a:r>
                  <a:rPr lang="en-US" sz="2400" dirty="0" err="1">
                    <a:solidFill>
                      <a:srgbClr val="0000FF"/>
                    </a:solidFill>
                    <a:latin typeface="Calibri" panose="020F0502020204030204" pitchFamily="34" charset="0"/>
                    <a:cs typeface="Calibri" panose="020F0502020204030204" pitchFamily="34" charset="0"/>
                  </a:rPr>
                  <a:t>deg</a:t>
                </a:r>
                <a:r>
                  <a:rPr lang="en-US" sz="2400" dirty="0">
                    <a:latin typeface="Calibri" panose="020F0502020204030204" pitchFamily="34" charset="0"/>
                    <a:cs typeface="Calibri" panose="020F0502020204030204" pitchFamily="34" charset="0"/>
                  </a:rPr>
                  <a:t> </a:t>
                </a:r>
                <a14:m>
                  <m:oMath xmlns:m="http://schemas.openxmlformats.org/officeDocument/2006/math">
                    <m:r>
                      <a:rPr lang="en-US" sz="2400" i="1" dirty="0" smtClean="0">
                        <a:latin typeface="Cambria Math" panose="02040503050406030204" pitchFamily="18" charset="0"/>
                        <a:cs typeface="Calibri" panose="020F0502020204030204" pitchFamily="34" charset="0"/>
                      </a:rPr>
                      <m:t>𝑣</m:t>
                    </m:r>
                  </m:oMath>
                </a14:m>
                <a:r>
                  <a:rPr lang="en-US" sz="2400" dirty="0">
                    <a:latin typeface="Calibri" panose="020F0502020204030204" pitchFamily="34" charset="0"/>
                    <a:cs typeface="Calibri" panose="020F0502020204030204" pitchFamily="34" charset="0"/>
                  </a:rPr>
                  <a:t>. </a:t>
                </a:r>
              </a:p>
              <a:p>
                <a:pPr marL="0" indent="0">
                  <a:buNone/>
                </a:pPr>
                <a:r>
                  <a:rPr lang="en-US" sz="2400" dirty="0">
                    <a:latin typeface="Calibri" panose="020F0502020204030204" pitchFamily="34" charset="0"/>
                    <a:cs typeface="Calibri" panose="020F0502020204030204" pitchFamily="34" charset="0"/>
                  </a:rPr>
                  <a:t>The maximum degree of a graph G, denoted by </a:t>
                </a:r>
                <a:r>
                  <a:rPr lang="en-US" sz="2400" dirty="0">
                    <a:solidFill>
                      <a:srgbClr val="0000FF"/>
                    </a:solidFill>
                    <a:latin typeface="Calibri" panose="020F0502020204030204" pitchFamily="34" charset="0"/>
                    <a:cs typeface="Calibri" panose="020F0502020204030204" pitchFamily="34" charset="0"/>
                  </a:rPr>
                  <a:t>Δ(G)</a:t>
                </a:r>
                <a:r>
                  <a:rPr lang="en-US" sz="2400" dirty="0">
                    <a:latin typeface="Calibri" panose="020F0502020204030204" pitchFamily="34" charset="0"/>
                    <a:cs typeface="Calibri" panose="020F0502020204030204" pitchFamily="34" charset="0"/>
                  </a:rPr>
                  <a:t>, and the minimum degree of a graph, denoted by </a:t>
                </a:r>
                <a:r>
                  <a:rPr lang="en-US" sz="2400" dirty="0">
                    <a:solidFill>
                      <a:srgbClr val="0000FF"/>
                    </a:solidFill>
                    <a:latin typeface="Calibri" panose="020F0502020204030204" pitchFamily="34" charset="0"/>
                    <a:cs typeface="Calibri" panose="020F0502020204030204" pitchFamily="34" charset="0"/>
                  </a:rPr>
                  <a:t>δ(G)</a:t>
                </a:r>
                <a:r>
                  <a:rPr lang="en-US" sz="2400" dirty="0">
                    <a:latin typeface="Calibri" panose="020F0502020204030204" pitchFamily="34" charset="0"/>
                    <a:cs typeface="Calibri" panose="020F0502020204030204" pitchFamily="34" charset="0"/>
                  </a:rPr>
                  <a:t>, are the maximum and minimum degree of its vertices. </a:t>
                </a:r>
              </a:p>
            </p:txBody>
          </p:sp>
        </mc:Choice>
        <mc:Fallback xmlns="">
          <p:sp>
            <p:nvSpPr>
              <p:cNvPr id="3" name="Content Placeholder 2">
                <a:extLst>
                  <a:ext uri="{FF2B5EF4-FFF2-40B4-BE49-F238E27FC236}">
                    <a16:creationId xmlns:a16="http://schemas.microsoft.com/office/drawing/2014/main" id="{589505C3-B1F9-4CB2-A595-398DE90D7626}"/>
                  </a:ext>
                </a:extLst>
              </p:cNvPr>
              <p:cNvSpPr>
                <a:spLocks noGrp="1" noRot="1" noChangeAspect="1" noMove="1" noResize="1" noEditPoints="1" noAdjustHandles="1" noChangeArrowheads="1" noChangeShapeType="1" noTextEdit="1"/>
              </p:cNvSpPr>
              <p:nvPr>
                <p:ph idx="1"/>
              </p:nvPr>
            </p:nvSpPr>
            <p:spPr>
              <a:blipFill>
                <a:blip r:embed="rId2"/>
                <a:stretch>
                  <a:fillRect l="-1167" t="-1085"/>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9FEF931F-7C0D-457E-81E2-189DA47B3CF4}"/>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58</a:t>
            </a:fld>
            <a:endParaRPr lang="en-US" altLang="en-US">
              <a:solidFill>
                <a:srgbClr val="000000"/>
              </a:solidFill>
            </a:endParaRPr>
          </a:p>
        </p:txBody>
      </p:sp>
      <p:sp>
        <p:nvSpPr>
          <p:cNvPr id="6" name="Date Placeholder 3">
            <a:extLst>
              <a:ext uri="{FF2B5EF4-FFF2-40B4-BE49-F238E27FC236}">
                <a16:creationId xmlns:a16="http://schemas.microsoft.com/office/drawing/2014/main" id="{7982EBB2-C081-4841-A0DC-4937A7349419}"/>
              </a:ext>
            </a:extLst>
          </p:cNvPr>
          <p:cNvSpPr>
            <a:spLocks noGrp="1"/>
          </p:cNvSpPr>
          <p:nvPr>
            <p:ph type="dt" sz="half" idx="10"/>
          </p:nvPr>
        </p:nvSpPr>
        <p:spPr>
          <a:xfrm>
            <a:off x="914400" y="6324600"/>
            <a:ext cx="1905000" cy="457200"/>
          </a:xfrm>
        </p:spPr>
        <p:txBody>
          <a:bodyPr/>
          <a:lstStyle/>
          <a:p>
            <a:fld id="{435046C0-75EF-4191-B69F-51963769C995}" type="datetime1">
              <a:rPr lang="en-US" altLang="en-US" smtClean="0">
                <a:solidFill>
                  <a:srgbClr val="000000"/>
                </a:solidFill>
              </a:rPr>
              <a:t>8/19/2019</a:t>
            </a:fld>
            <a:endParaRPr lang="en-US" altLang="en-US" dirty="0">
              <a:solidFill>
                <a:srgbClr val="000000"/>
              </a:solidFill>
            </a:endParaRPr>
          </a:p>
        </p:txBody>
      </p:sp>
    </p:spTree>
    <p:extLst>
      <p:ext uri="{BB962C8B-B14F-4D97-AF65-F5344CB8AC3E}">
        <p14:creationId xmlns:p14="http://schemas.microsoft.com/office/powerpoint/2010/main" val="30855964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71A84-A580-4592-8A84-03E8667DBCF7}"/>
              </a:ext>
            </a:extLst>
          </p:cNvPr>
          <p:cNvSpPr>
            <a:spLocks noGrp="1"/>
          </p:cNvSpPr>
          <p:nvPr>
            <p:ph type="title"/>
          </p:nvPr>
        </p:nvSpPr>
        <p:spPr/>
        <p:txBody>
          <a:bodyPr/>
          <a:lstStyle/>
          <a:p>
            <a:pPr algn="r"/>
            <a:r>
              <a:rPr lang="en-US" sz="3600" i="1" dirty="0"/>
              <a:t>Degree or Valency of a Vertex</a:t>
            </a:r>
          </a:p>
        </p:txBody>
      </p:sp>
      <p:sp>
        <p:nvSpPr>
          <p:cNvPr id="3" name="Content Placeholder 2">
            <a:extLst>
              <a:ext uri="{FF2B5EF4-FFF2-40B4-BE49-F238E27FC236}">
                <a16:creationId xmlns:a16="http://schemas.microsoft.com/office/drawing/2014/main" id="{589505C3-B1F9-4CB2-A595-398DE90D7626}"/>
              </a:ext>
            </a:extLst>
          </p:cNvPr>
          <p:cNvSpPr>
            <a:spLocks noGrp="1"/>
          </p:cNvSpPr>
          <p:nvPr>
            <p:ph idx="1"/>
          </p:nvPr>
        </p:nvSpPr>
        <p:spPr/>
        <p:txBody>
          <a:bodyPr/>
          <a:lstStyle/>
          <a:p>
            <a:pPr marL="0" indent="0">
              <a:buNone/>
            </a:pPr>
            <a:r>
              <a:rPr lang="en-US" sz="2400" dirty="0">
                <a:latin typeface="Calibri" panose="020F0502020204030204" pitchFamily="34" charset="0"/>
                <a:cs typeface="Calibri" panose="020F0502020204030204" pitchFamily="34" charset="0"/>
              </a:rPr>
              <a:t>In the following graph, the maximum degree is 5 and the minimum degree is 0. </a:t>
            </a: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Directed Graph:    </a:t>
            </a:r>
            <a:r>
              <a:rPr lang="en-US" sz="2400" i="1" dirty="0">
                <a:solidFill>
                  <a:srgbClr val="3366FF"/>
                </a:solidFill>
                <a:latin typeface="Calibri" panose="020F0502020204030204" pitchFamily="34" charset="0"/>
                <a:cs typeface="Calibri" panose="020F0502020204030204" pitchFamily="34" charset="0"/>
              </a:rPr>
              <a:t>In-Degree, Out-Degree</a:t>
            </a:r>
          </a:p>
        </p:txBody>
      </p:sp>
      <p:sp>
        <p:nvSpPr>
          <p:cNvPr id="5" name="Slide Number Placeholder 4">
            <a:extLst>
              <a:ext uri="{FF2B5EF4-FFF2-40B4-BE49-F238E27FC236}">
                <a16:creationId xmlns:a16="http://schemas.microsoft.com/office/drawing/2014/main" id="{9FEF931F-7C0D-457E-81E2-189DA47B3CF4}"/>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59</a:t>
            </a:fld>
            <a:endParaRPr lang="en-US" altLang="en-US">
              <a:solidFill>
                <a:srgbClr val="000000"/>
              </a:solidFill>
            </a:endParaRPr>
          </a:p>
        </p:txBody>
      </p:sp>
      <p:pic>
        <p:nvPicPr>
          <p:cNvPr id="6" name="Picture 5">
            <a:extLst>
              <a:ext uri="{FF2B5EF4-FFF2-40B4-BE49-F238E27FC236}">
                <a16:creationId xmlns:a16="http://schemas.microsoft.com/office/drawing/2014/main" id="{01BEF898-9BC6-4EF0-8DFB-8A05524CC326}"/>
              </a:ext>
            </a:extLst>
          </p:cNvPr>
          <p:cNvPicPr>
            <a:picLocks noChangeAspect="1"/>
          </p:cNvPicPr>
          <p:nvPr/>
        </p:nvPicPr>
        <p:blipFill>
          <a:blip r:embed="rId2"/>
          <a:stretch>
            <a:fillRect/>
          </a:stretch>
        </p:blipFill>
        <p:spPr>
          <a:xfrm>
            <a:off x="3352800" y="2514600"/>
            <a:ext cx="4074647" cy="2343944"/>
          </a:xfrm>
          <a:prstGeom prst="rect">
            <a:avLst/>
          </a:prstGeom>
        </p:spPr>
      </p:pic>
      <p:sp>
        <p:nvSpPr>
          <p:cNvPr id="7" name="Date Placeholder 3">
            <a:extLst>
              <a:ext uri="{FF2B5EF4-FFF2-40B4-BE49-F238E27FC236}">
                <a16:creationId xmlns:a16="http://schemas.microsoft.com/office/drawing/2014/main" id="{EA5506B4-FBA6-4AF9-B14F-BEDE96E910EB}"/>
              </a:ext>
            </a:extLst>
          </p:cNvPr>
          <p:cNvSpPr>
            <a:spLocks noGrp="1"/>
          </p:cNvSpPr>
          <p:nvPr>
            <p:ph type="dt" sz="half" idx="10"/>
          </p:nvPr>
        </p:nvSpPr>
        <p:spPr>
          <a:xfrm>
            <a:off x="914400" y="6324600"/>
            <a:ext cx="1905000" cy="457200"/>
          </a:xfrm>
        </p:spPr>
        <p:txBody>
          <a:bodyPr/>
          <a:lstStyle/>
          <a:p>
            <a:fld id="{E805F848-8A01-48DE-85E2-F68F69ABBAF3}" type="datetime1">
              <a:rPr lang="en-US" altLang="en-US" smtClean="0">
                <a:solidFill>
                  <a:srgbClr val="000000"/>
                </a:solidFill>
              </a:rPr>
              <a:t>8/19/2019</a:t>
            </a:fld>
            <a:endParaRPr lang="en-US" altLang="en-US" dirty="0">
              <a:solidFill>
                <a:srgbClr val="000000"/>
              </a:solidFill>
            </a:endParaRPr>
          </a:p>
        </p:txBody>
      </p:sp>
    </p:spTree>
    <p:extLst>
      <p:ext uri="{BB962C8B-B14F-4D97-AF65-F5344CB8AC3E}">
        <p14:creationId xmlns:p14="http://schemas.microsoft.com/office/powerpoint/2010/main" val="403798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6</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6621462" cy="965200"/>
          </a:xfrm>
        </p:spPr>
        <p:txBody>
          <a:bodyPr/>
          <a:lstStyle/>
          <a:p>
            <a:pPr algn="r"/>
            <a:r>
              <a:rPr lang="en-US" altLang="en-US" sz="2800" i="1" dirty="0">
                <a:solidFill>
                  <a:srgbClr val="C00000"/>
                </a:solidFill>
              </a:rPr>
              <a:t>Algorithm Design</a:t>
            </a:r>
          </a:p>
        </p:txBody>
      </p:sp>
      <p:sp>
        <p:nvSpPr>
          <p:cNvPr id="2" name="TextBox 1"/>
          <p:cNvSpPr txBox="1"/>
          <p:nvPr/>
        </p:nvSpPr>
        <p:spPr>
          <a:xfrm>
            <a:off x="1185826" y="1308755"/>
            <a:ext cx="7391400" cy="5078313"/>
          </a:xfrm>
          <a:prstGeom prst="rect">
            <a:avLst/>
          </a:prstGeom>
          <a:noFill/>
        </p:spPr>
        <p:txBody>
          <a:bodyPr wrap="square" rtlCol="0">
            <a:spAutoFit/>
          </a:bodyPr>
          <a:lstStyle/>
          <a:p>
            <a:endParaRPr lang="en-US" sz="2400" i="1" dirty="0">
              <a:solidFill>
                <a:schemeClr val="tx2"/>
              </a:solidFill>
              <a:latin typeface="Gill Sans MT" panose="020B0502020104020203" pitchFamily="34" charset="0"/>
            </a:endParaRPr>
          </a:p>
          <a:p>
            <a:r>
              <a:rPr lang="en-US" sz="2400" i="1" dirty="0">
                <a:solidFill>
                  <a:schemeClr val="tx2"/>
                </a:solidFill>
                <a:latin typeface="Gill Sans MT" panose="020B0502020104020203" pitchFamily="34" charset="0"/>
              </a:rPr>
              <a:t>Correctness of Algorithm:   How to prove?</a:t>
            </a:r>
          </a:p>
          <a:p>
            <a:pPr marL="914400" indent="-285750">
              <a:buFont typeface="Arial" panose="020B0604020202020204" pitchFamily="34" charset="0"/>
              <a:buChar char="•"/>
            </a:pPr>
            <a:r>
              <a:rPr lang="en-US" sz="2400" i="1" dirty="0">
                <a:solidFill>
                  <a:schemeClr val="tx2"/>
                </a:solidFill>
                <a:latin typeface="Gill Sans MT" panose="020B0502020104020203" pitchFamily="34" charset="0"/>
              </a:rPr>
              <a:t> Induction</a:t>
            </a:r>
          </a:p>
          <a:p>
            <a:pPr marL="914400" indent="-285750">
              <a:buFont typeface="Arial" panose="020B0604020202020204" pitchFamily="34" charset="0"/>
              <a:buChar char="•"/>
            </a:pPr>
            <a:r>
              <a:rPr lang="en-US" sz="2400" i="1" dirty="0">
                <a:solidFill>
                  <a:schemeClr val="tx2"/>
                </a:solidFill>
                <a:latin typeface="Gill Sans MT" panose="020B0502020104020203" pitchFamily="34" charset="0"/>
              </a:rPr>
              <a:t>Contradiction</a:t>
            </a:r>
          </a:p>
          <a:p>
            <a:pPr marL="914400" indent="-285750">
              <a:buFont typeface="Arial" panose="020B0604020202020204" pitchFamily="34" charset="0"/>
              <a:buChar char="•"/>
            </a:pPr>
            <a:r>
              <a:rPr lang="en-US" sz="2400" i="1" dirty="0">
                <a:solidFill>
                  <a:schemeClr val="tx2"/>
                </a:solidFill>
                <a:latin typeface="Gill Sans MT" panose="020B0502020104020203" pitchFamily="34" charset="0"/>
              </a:rPr>
              <a:t>Direct proof</a:t>
            </a:r>
          </a:p>
          <a:p>
            <a:endParaRPr lang="en-US" sz="1200" i="1" dirty="0">
              <a:solidFill>
                <a:schemeClr val="tx2"/>
              </a:solidFill>
              <a:latin typeface="Gill Sans MT" panose="020B0502020104020203" pitchFamily="34" charset="0"/>
            </a:endParaRPr>
          </a:p>
          <a:p>
            <a:endParaRPr lang="en-US" sz="2400" i="1" dirty="0">
              <a:solidFill>
                <a:schemeClr val="tx2"/>
              </a:solidFill>
              <a:latin typeface="Gill Sans MT" panose="020B0502020104020203" pitchFamily="34" charset="0"/>
            </a:endParaRPr>
          </a:p>
          <a:p>
            <a:r>
              <a:rPr lang="en-US" sz="2400" i="1" dirty="0">
                <a:solidFill>
                  <a:schemeClr val="tx2"/>
                </a:solidFill>
                <a:latin typeface="Gill Sans MT" panose="020B0502020104020203" pitchFamily="34" charset="0"/>
              </a:rPr>
              <a:t>Characteristics:</a:t>
            </a:r>
          </a:p>
          <a:p>
            <a:pPr marL="858838" indent="-285750">
              <a:buFont typeface="Wingdings" panose="05000000000000000000" pitchFamily="2" charset="2"/>
              <a:buChar char="§"/>
              <a:tabLst>
                <a:tab pos="393700" algn="l"/>
              </a:tabLst>
            </a:pPr>
            <a:r>
              <a:rPr lang="en-US" sz="2400" i="1" dirty="0">
                <a:solidFill>
                  <a:schemeClr val="tx2"/>
                </a:solidFill>
                <a:latin typeface="Gill Sans MT" panose="020B0502020104020203" pitchFamily="34" charset="0"/>
              </a:rPr>
              <a:t>Efficiency  </a:t>
            </a:r>
          </a:p>
          <a:p>
            <a:pPr marL="858838" lvl="1" indent="-285750">
              <a:buFont typeface="Wingdings" panose="05000000000000000000" pitchFamily="2" charset="2"/>
              <a:buChar char="§"/>
              <a:tabLst>
                <a:tab pos="393700" algn="l"/>
              </a:tabLst>
            </a:pPr>
            <a:r>
              <a:rPr lang="en-US" sz="2400" i="1" dirty="0">
                <a:solidFill>
                  <a:schemeClr val="tx2"/>
                </a:solidFill>
                <a:latin typeface="Gill Sans MT" panose="020B0502020104020203" pitchFamily="34" charset="0"/>
              </a:rPr>
              <a:t>Space Efficiency</a:t>
            </a:r>
          </a:p>
          <a:p>
            <a:pPr marL="858838" lvl="1" indent="-285750">
              <a:buFont typeface="Wingdings" panose="05000000000000000000" pitchFamily="2" charset="2"/>
              <a:buChar char="§"/>
              <a:tabLst>
                <a:tab pos="393700" algn="l"/>
              </a:tabLst>
            </a:pPr>
            <a:r>
              <a:rPr lang="en-US" sz="2400" i="1" dirty="0">
                <a:solidFill>
                  <a:schemeClr val="tx2"/>
                </a:solidFill>
                <a:latin typeface="Gill Sans MT" panose="020B0502020104020203" pitchFamily="34" charset="0"/>
              </a:rPr>
              <a:t>Time Efficiency</a:t>
            </a:r>
          </a:p>
          <a:p>
            <a:pPr marL="858838" lvl="1" indent="-285750">
              <a:buFont typeface="Wingdings" panose="05000000000000000000" pitchFamily="2" charset="2"/>
              <a:buChar char="§"/>
              <a:tabLst>
                <a:tab pos="393700" algn="l"/>
              </a:tabLst>
            </a:pPr>
            <a:r>
              <a:rPr lang="en-US" sz="2400" i="1" dirty="0">
                <a:solidFill>
                  <a:schemeClr val="tx2"/>
                </a:solidFill>
                <a:latin typeface="Gill Sans MT" panose="020B0502020104020203" pitchFamily="34" charset="0"/>
              </a:rPr>
              <a:t>Simplicity</a:t>
            </a:r>
          </a:p>
          <a:p>
            <a:pPr marL="858838" lvl="1" indent="-285750">
              <a:buFont typeface="Wingdings" panose="05000000000000000000" pitchFamily="2" charset="2"/>
              <a:buChar char="§"/>
              <a:tabLst>
                <a:tab pos="393700" algn="l"/>
              </a:tabLst>
            </a:pPr>
            <a:r>
              <a:rPr lang="en-US" sz="2400" i="1" dirty="0">
                <a:solidFill>
                  <a:schemeClr val="tx2"/>
                </a:solidFill>
                <a:latin typeface="Gill Sans MT" panose="020B0502020104020203" pitchFamily="34" charset="0"/>
              </a:rPr>
              <a:t>Generality</a:t>
            </a:r>
          </a:p>
          <a:p>
            <a:pPr marL="0" lvl="1"/>
            <a:endParaRPr lang="en-US" sz="2400" i="1" dirty="0">
              <a:solidFill>
                <a:schemeClr val="tx2"/>
              </a:solidFill>
              <a:latin typeface="Gill Sans MT" panose="020B0502020104020203" pitchFamily="34" charset="0"/>
            </a:endParaRPr>
          </a:p>
        </p:txBody>
      </p:sp>
      <p:sp>
        <p:nvSpPr>
          <p:cNvPr id="5" name="Date Placeholder 3">
            <a:extLst>
              <a:ext uri="{FF2B5EF4-FFF2-40B4-BE49-F238E27FC236}">
                <a16:creationId xmlns:a16="http://schemas.microsoft.com/office/drawing/2014/main" id="{A30342BF-740B-476D-8936-C1CB09199215}"/>
              </a:ext>
            </a:extLst>
          </p:cNvPr>
          <p:cNvSpPr>
            <a:spLocks noGrp="1"/>
          </p:cNvSpPr>
          <p:nvPr>
            <p:ph type="dt" sz="half" idx="10"/>
          </p:nvPr>
        </p:nvSpPr>
        <p:spPr>
          <a:xfrm>
            <a:off x="914400" y="6324600"/>
            <a:ext cx="1905000" cy="457200"/>
          </a:xfrm>
        </p:spPr>
        <p:txBody>
          <a:bodyPr/>
          <a:lstStyle/>
          <a:p>
            <a:fld id="{0C7CE31B-2A69-4353-87BB-B67C86C8F9AC}" type="datetime1">
              <a:rPr lang="en-US" altLang="en-US" smtClean="0">
                <a:solidFill>
                  <a:srgbClr val="000000"/>
                </a:solidFill>
              </a:rPr>
              <a:t>8/19/2019</a:t>
            </a:fld>
            <a:endParaRPr lang="en-US" altLang="en-US" dirty="0">
              <a:solidFill>
                <a:srgbClr val="000000"/>
              </a:solidFill>
            </a:endParaRPr>
          </a:p>
        </p:txBody>
      </p:sp>
    </p:spTree>
    <p:extLst>
      <p:ext uri="{BB962C8B-B14F-4D97-AF65-F5344CB8AC3E}">
        <p14:creationId xmlns:p14="http://schemas.microsoft.com/office/powerpoint/2010/main" val="208895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EF30-3DF0-428A-9178-E0B140F0A7EE}"/>
              </a:ext>
            </a:extLst>
          </p:cNvPr>
          <p:cNvSpPr>
            <a:spLocks noGrp="1"/>
          </p:cNvSpPr>
          <p:nvPr>
            <p:ph type="title"/>
          </p:nvPr>
        </p:nvSpPr>
        <p:spPr>
          <a:xfrm>
            <a:off x="1150939" y="101600"/>
            <a:ext cx="6850062" cy="1143000"/>
          </a:xfrm>
        </p:spPr>
        <p:txBody>
          <a:bodyPr/>
          <a:lstStyle/>
          <a:p>
            <a:pPr algn="r"/>
            <a:r>
              <a:rPr lang="en-US" dirty="0"/>
              <a:t>Example</a:t>
            </a:r>
          </a:p>
        </p:txBody>
      </p:sp>
      <p:sp>
        <p:nvSpPr>
          <p:cNvPr id="3" name="Content Placeholder 2">
            <a:extLst>
              <a:ext uri="{FF2B5EF4-FFF2-40B4-BE49-F238E27FC236}">
                <a16:creationId xmlns:a16="http://schemas.microsoft.com/office/drawing/2014/main" id="{1832BD92-98F3-4D21-8DD3-E78A802B3FFF}"/>
              </a:ext>
            </a:extLst>
          </p:cNvPr>
          <p:cNvSpPr>
            <a:spLocks noGrp="1"/>
          </p:cNvSpPr>
          <p:nvPr>
            <p:ph idx="1"/>
          </p:nvPr>
        </p:nvSpPr>
        <p:spPr>
          <a:xfrm>
            <a:off x="152400" y="1520260"/>
            <a:ext cx="4114800" cy="4686300"/>
          </a:xfrm>
        </p:spPr>
        <p:txBody>
          <a:bodyPr/>
          <a:lstStyle/>
          <a:p>
            <a:pPr marL="0" indent="0">
              <a:buNone/>
            </a:pPr>
            <a:r>
              <a:rPr lang="en-US" sz="2400" dirty="0" err="1">
                <a:latin typeface="Corbel" panose="020B0503020204020204" pitchFamily="34" charset="0"/>
                <a:cs typeface="Calibri" panose="020F0502020204030204" pitchFamily="34" charset="0"/>
              </a:rPr>
              <a:t>Icosian</a:t>
            </a:r>
            <a:r>
              <a:rPr lang="en-US" sz="2400" dirty="0">
                <a:latin typeface="Corbel" panose="020B0503020204020204" pitchFamily="34" charset="0"/>
                <a:cs typeface="Calibri" panose="020F0502020204030204" pitchFamily="34" charset="0"/>
              </a:rPr>
              <a:t> Game - This one invented by the renowned Irish mathematician Sir William Hamilton (1805–1865)—was presented to the world under the name of the </a:t>
            </a:r>
            <a:r>
              <a:rPr lang="en-US" sz="2400" dirty="0" err="1">
                <a:latin typeface="Corbel" panose="020B0503020204020204" pitchFamily="34" charset="0"/>
                <a:cs typeface="Calibri" panose="020F0502020204030204" pitchFamily="34" charset="0"/>
              </a:rPr>
              <a:t>Icosian</a:t>
            </a:r>
            <a:r>
              <a:rPr lang="en-US" sz="2400" dirty="0">
                <a:latin typeface="Corbel" panose="020B0503020204020204" pitchFamily="34" charset="0"/>
                <a:cs typeface="Calibri" panose="020F0502020204030204" pitchFamily="34" charset="0"/>
              </a:rPr>
              <a:t> Game.</a:t>
            </a:r>
          </a:p>
          <a:p>
            <a:pPr marL="0" indent="0">
              <a:buNone/>
            </a:pPr>
            <a:endParaRPr lang="en-US" sz="2400" dirty="0">
              <a:latin typeface="Corbel" panose="020B0503020204020204" pitchFamily="34" charset="0"/>
              <a:cs typeface="Calibri" panose="020F0502020204030204" pitchFamily="34" charset="0"/>
            </a:endParaRPr>
          </a:p>
          <a:p>
            <a:pPr marL="0" indent="0">
              <a:buNone/>
            </a:pPr>
            <a:r>
              <a:rPr lang="en-US" sz="2400" dirty="0">
                <a:latin typeface="Corbel" panose="020B0503020204020204" pitchFamily="34" charset="0"/>
                <a:cs typeface="Calibri" panose="020F0502020204030204" pitchFamily="34" charset="0"/>
              </a:rPr>
              <a:t>Let us convert the game board to a graph.</a:t>
            </a:r>
          </a:p>
        </p:txBody>
      </p:sp>
      <p:sp>
        <p:nvSpPr>
          <p:cNvPr id="5" name="Slide Number Placeholder 4">
            <a:extLst>
              <a:ext uri="{FF2B5EF4-FFF2-40B4-BE49-F238E27FC236}">
                <a16:creationId xmlns:a16="http://schemas.microsoft.com/office/drawing/2014/main" id="{73F251CD-5F11-40F8-AEA0-7D7CE9B06B23}"/>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60</a:t>
            </a:fld>
            <a:endParaRPr lang="en-US" altLang="en-US" dirty="0">
              <a:solidFill>
                <a:srgbClr val="000000"/>
              </a:solidFill>
            </a:endParaRPr>
          </a:p>
        </p:txBody>
      </p:sp>
      <p:pic>
        <p:nvPicPr>
          <p:cNvPr id="6" name="Picture 5">
            <a:extLst>
              <a:ext uri="{FF2B5EF4-FFF2-40B4-BE49-F238E27FC236}">
                <a16:creationId xmlns:a16="http://schemas.microsoft.com/office/drawing/2014/main" id="{A16C76CA-9AD8-4E9F-8754-3160D435EA2D}"/>
              </a:ext>
            </a:extLst>
          </p:cNvPr>
          <p:cNvPicPr>
            <a:picLocks noChangeAspect="1"/>
          </p:cNvPicPr>
          <p:nvPr/>
        </p:nvPicPr>
        <p:blipFill>
          <a:blip r:embed="rId2"/>
          <a:stretch>
            <a:fillRect/>
          </a:stretch>
        </p:blipFill>
        <p:spPr>
          <a:xfrm>
            <a:off x="4267200" y="1482168"/>
            <a:ext cx="4802880" cy="3855571"/>
          </a:xfrm>
          <a:prstGeom prst="rect">
            <a:avLst/>
          </a:prstGeom>
        </p:spPr>
      </p:pic>
      <p:sp>
        <p:nvSpPr>
          <p:cNvPr id="7" name="Date Placeholder 6">
            <a:extLst>
              <a:ext uri="{FF2B5EF4-FFF2-40B4-BE49-F238E27FC236}">
                <a16:creationId xmlns:a16="http://schemas.microsoft.com/office/drawing/2014/main" id="{9FB635C8-B32F-4A05-92AC-10F3376585A1}"/>
              </a:ext>
            </a:extLst>
          </p:cNvPr>
          <p:cNvSpPr>
            <a:spLocks noGrp="1"/>
          </p:cNvSpPr>
          <p:nvPr>
            <p:ph type="dt" sz="half" idx="10"/>
          </p:nvPr>
        </p:nvSpPr>
        <p:spPr/>
        <p:txBody>
          <a:bodyPr/>
          <a:lstStyle/>
          <a:p>
            <a:fld id="{8BAD3B92-DC64-4EED-A200-C2443D4A313C}" type="datetime1">
              <a:rPr lang="en-US" altLang="en-US" smtClean="0">
                <a:solidFill>
                  <a:srgbClr val="000000"/>
                </a:solidFill>
              </a:rPr>
              <a:t>8/19/2019</a:t>
            </a:fld>
            <a:endParaRPr lang="en-US" altLang="en-US">
              <a:solidFill>
                <a:srgbClr val="000000"/>
              </a:solidFill>
            </a:endParaRPr>
          </a:p>
        </p:txBody>
      </p:sp>
    </p:spTree>
    <p:extLst>
      <p:ext uri="{BB962C8B-B14F-4D97-AF65-F5344CB8AC3E}">
        <p14:creationId xmlns:p14="http://schemas.microsoft.com/office/powerpoint/2010/main" val="40617806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EF30-3DF0-428A-9178-E0B140F0A7EE}"/>
              </a:ext>
            </a:extLst>
          </p:cNvPr>
          <p:cNvSpPr>
            <a:spLocks noGrp="1"/>
          </p:cNvSpPr>
          <p:nvPr>
            <p:ph type="title"/>
          </p:nvPr>
        </p:nvSpPr>
        <p:spPr>
          <a:xfrm>
            <a:off x="1150939" y="101600"/>
            <a:ext cx="6850062" cy="1143000"/>
          </a:xfrm>
        </p:spPr>
        <p:txBody>
          <a:bodyPr/>
          <a:lstStyle/>
          <a:p>
            <a:pPr algn="r"/>
            <a:r>
              <a:rPr lang="en-US" dirty="0"/>
              <a:t>Example</a:t>
            </a:r>
          </a:p>
        </p:txBody>
      </p:sp>
      <p:sp>
        <p:nvSpPr>
          <p:cNvPr id="3" name="Content Placeholder 2">
            <a:extLst>
              <a:ext uri="{FF2B5EF4-FFF2-40B4-BE49-F238E27FC236}">
                <a16:creationId xmlns:a16="http://schemas.microsoft.com/office/drawing/2014/main" id="{1832BD92-98F3-4D21-8DD3-E78A802B3FFF}"/>
              </a:ext>
            </a:extLst>
          </p:cNvPr>
          <p:cNvSpPr>
            <a:spLocks noGrp="1"/>
          </p:cNvSpPr>
          <p:nvPr>
            <p:ph idx="1"/>
          </p:nvPr>
        </p:nvSpPr>
        <p:spPr>
          <a:xfrm>
            <a:off x="152400" y="1520260"/>
            <a:ext cx="4114800" cy="4686300"/>
          </a:xfrm>
        </p:spPr>
        <p:txBody>
          <a:bodyPr/>
          <a:lstStyle/>
          <a:p>
            <a:pPr marL="0" indent="0">
              <a:buNone/>
            </a:pPr>
            <a:r>
              <a:rPr lang="en-US" sz="2400" dirty="0" err="1">
                <a:latin typeface="Corbel" panose="020B0503020204020204" pitchFamily="34" charset="0"/>
                <a:cs typeface="Calibri" panose="020F0502020204030204" pitchFamily="34" charset="0"/>
              </a:rPr>
              <a:t>Icosian</a:t>
            </a:r>
            <a:r>
              <a:rPr lang="en-US" sz="2400" dirty="0">
                <a:latin typeface="Corbel" panose="020B0503020204020204" pitchFamily="34" charset="0"/>
                <a:cs typeface="Calibri" panose="020F0502020204030204" pitchFamily="34" charset="0"/>
              </a:rPr>
              <a:t> Game - This one invented by the renowned Irish mathematician Sir William Hamilton (1805–1865)—was presented to the world under the name of the </a:t>
            </a:r>
            <a:r>
              <a:rPr lang="en-US" sz="2400" dirty="0" err="1">
                <a:latin typeface="Corbel" panose="020B0503020204020204" pitchFamily="34" charset="0"/>
                <a:cs typeface="Calibri" panose="020F0502020204030204" pitchFamily="34" charset="0"/>
              </a:rPr>
              <a:t>Icosian</a:t>
            </a:r>
            <a:r>
              <a:rPr lang="en-US" sz="2400" dirty="0">
                <a:latin typeface="Corbel" panose="020B0503020204020204" pitchFamily="34" charset="0"/>
                <a:cs typeface="Calibri" panose="020F0502020204030204" pitchFamily="34" charset="0"/>
              </a:rPr>
              <a:t> Game.</a:t>
            </a:r>
          </a:p>
          <a:p>
            <a:pPr marL="0" indent="0">
              <a:buNone/>
            </a:pPr>
            <a:endParaRPr lang="en-US" sz="2400" dirty="0">
              <a:latin typeface="Corbel" panose="020B0503020204020204" pitchFamily="34" charset="0"/>
              <a:cs typeface="Calibri" panose="020F0502020204030204" pitchFamily="34" charset="0"/>
            </a:endParaRPr>
          </a:p>
          <a:p>
            <a:pPr marL="0" indent="0">
              <a:buNone/>
            </a:pPr>
            <a:r>
              <a:rPr lang="en-US" sz="2400" dirty="0">
                <a:latin typeface="Corbel" panose="020B0503020204020204" pitchFamily="34" charset="0"/>
                <a:cs typeface="Calibri" panose="020F0502020204030204" pitchFamily="34" charset="0"/>
              </a:rPr>
              <a:t>Let us convert the game board to a graph.</a:t>
            </a:r>
          </a:p>
        </p:txBody>
      </p:sp>
      <p:sp>
        <p:nvSpPr>
          <p:cNvPr id="5" name="Slide Number Placeholder 4">
            <a:extLst>
              <a:ext uri="{FF2B5EF4-FFF2-40B4-BE49-F238E27FC236}">
                <a16:creationId xmlns:a16="http://schemas.microsoft.com/office/drawing/2014/main" id="{73F251CD-5F11-40F8-AEA0-7D7CE9B06B23}"/>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61</a:t>
            </a:fld>
            <a:endParaRPr lang="en-US" altLang="en-US" dirty="0">
              <a:solidFill>
                <a:srgbClr val="000000"/>
              </a:solidFill>
            </a:endParaRPr>
          </a:p>
        </p:txBody>
      </p:sp>
      <p:pic>
        <p:nvPicPr>
          <p:cNvPr id="6" name="Picture 5">
            <a:extLst>
              <a:ext uri="{FF2B5EF4-FFF2-40B4-BE49-F238E27FC236}">
                <a16:creationId xmlns:a16="http://schemas.microsoft.com/office/drawing/2014/main" id="{A16C76CA-9AD8-4E9F-8754-3160D435EA2D}"/>
              </a:ext>
            </a:extLst>
          </p:cNvPr>
          <p:cNvPicPr>
            <a:picLocks noChangeAspect="1"/>
          </p:cNvPicPr>
          <p:nvPr/>
        </p:nvPicPr>
        <p:blipFill>
          <a:blip r:embed="rId2"/>
          <a:stretch>
            <a:fillRect/>
          </a:stretch>
        </p:blipFill>
        <p:spPr>
          <a:xfrm>
            <a:off x="4267200" y="1520260"/>
            <a:ext cx="4802880" cy="3855571"/>
          </a:xfrm>
          <a:prstGeom prst="rect">
            <a:avLst/>
          </a:prstGeom>
        </p:spPr>
      </p:pic>
      <p:sp>
        <p:nvSpPr>
          <p:cNvPr id="7" name="Date Placeholder 6">
            <a:extLst>
              <a:ext uri="{FF2B5EF4-FFF2-40B4-BE49-F238E27FC236}">
                <a16:creationId xmlns:a16="http://schemas.microsoft.com/office/drawing/2014/main" id="{9FB635C8-B32F-4A05-92AC-10F3376585A1}"/>
              </a:ext>
            </a:extLst>
          </p:cNvPr>
          <p:cNvSpPr>
            <a:spLocks noGrp="1"/>
          </p:cNvSpPr>
          <p:nvPr>
            <p:ph type="dt" sz="half" idx="10"/>
          </p:nvPr>
        </p:nvSpPr>
        <p:spPr/>
        <p:txBody>
          <a:bodyPr/>
          <a:lstStyle/>
          <a:p>
            <a:fld id="{8BAD3B92-DC64-4EED-A200-C2443D4A313C}" type="datetime1">
              <a:rPr lang="en-US" altLang="en-US" smtClean="0">
                <a:solidFill>
                  <a:srgbClr val="000000"/>
                </a:solidFill>
              </a:rPr>
              <a:t>8/19/2019</a:t>
            </a:fld>
            <a:endParaRPr lang="en-US" altLang="en-US">
              <a:solidFill>
                <a:srgbClr val="000000"/>
              </a:solidFill>
            </a:endParaRPr>
          </a:p>
        </p:txBody>
      </p:sp>
      <p:sp>
        <p:nvSpPr>
          <p:cNvPr id="4" name="TextBox 3">
            <a:extLst>
              <a:ext uri="{FF2B5EF4-FFF2-40B4-BE49-F238E27FC236}">
                <a16:creationId xmlns:a16="http://schemas.microsoft.com/office/drawing/2014/main" id="{204F6556-8AF0-4FB4-A048-A3C5AFCB29F2}"/>
              </a:ext>
            </a:extLst>
          </p:cNvPr>
          <p:cNvSpPr txBox="1"/>
          <p:nvPr/>
        </p:nvSpPr>
        <p:spPr>
          <a:xfrm>
            <a:off x="5562600" y="2362200"/>
            <a:ext cx="304800" cy="400110"/>
          </a:xfrm>
          <a:prstGeom prst="rect">
            <a:avLst/>
          </a:prstGeom>
          <a:noFill/>
        </p:spPr>
        <p:txBody>
          <a:bodyPr wrap="square" rtlCol="0">
            <a:spAutoFit/>
          </a:bodyPr>
          <a:lstStyle/>
          <a:p>
            <a:r>
              <a:rPr lang="en-US" sz="2000" i="1" dirty="0">
                <a:solidFill>
                  <a:srgbClr val="C00000"/>
                </a:solidFill>
                <a:latin typeface="Candara" panose="020E0502030303020204" pitchFamily="34" charset="0"/>
              </a:rPr>
              <a:t>a</a:t>
            </a:r>
          </a:p>
        </p:txBody>
      </p:sp>
      <p:sp>
        <p:nvSpPr>
          <p:cNvPr id="8" name="TextBox 7">
            <a:extLst>
              <a:ext uri="{FF2B5EF4-FFF2-40B4-BE49-F238E27FC236}">
                <a16:creationId xmlns:a16="http://schemas.microsoft.com/office/drawing/2014/main" id="{A2E3F20E-20E1-4993-98DC-4F4A77A2B644}"/>
              </a:ext>
            </a:extLst>
          </p:cNvPr>
          <p:cNvSpPr txBox="1"/>
          <p:nvPr/>
        </p:nvSpPr>
        <p:spPr>
          <a:xfrm>
            <a:off x="7392540" y="2386988"/>
            <a:ext cx="304800" cy="400110"/>
          </a:xfrm>
          <a:prstGeom prst="rect">
            <a:avLst/>
          </a:prstGeom>
          <a:noFill/>
        </p:spPr>
        <p:txBody>
          <a:bodyPr wrap="square" rtlCol="0">
            <a:spAutoFit/>
          </a:bodyPr>
          <a:lstStyle/>
          <a:p>
            <a:r>
              <a:rPr lang="en-US" sz="2000" i="1" dirty="0">
                <a:solidFill>
                  <a:srgbClr val="C00000"/>
                </a:solidFill>
                <a:latin typeface="Candara" panose="020E0502030303020204" pitchFamily="34" charset="0"/>
              </a:rPr>
              <a:t>b</a:t>
            </a:r>
          </a:p>
        </p:txBody>
      </p:sp>
      <p:sp>
        <p:nvSpPr>
          <p:cNvPr id="9" name="TextBox 8">
            <a:extLst>
              <a:ext uri="{FF2B5EF4-FFF2-40B4-BE49-F238E27FC236}">
                <a16:creationId xmlns:a16="http://schemas.microsoft.com/office/drawing/2014/main" id="{3A96ED29-6FDA-4D13-8AE3-27ADA05C9E9D}"/>
              </a:ext>
            </a:extLst>
          </p:cNvPr>
          <p:cNvSpPr txBox="1"/>
          <p:nvPr/>
        </p:nvSpPr>
        <p:spPr>
          <a:xfrm>
            <a:off x="7581900" y="3870848"/>
            <a:ext cx="304800" cy="400110"/>
          </a:xfrm>
          <a:prstGeom prst="rect">
            <a:avLst/>
          </a:prstGeom>
          <a:noFill/>
        </p:spPr>
        <p:txBody>
          <a:bodyPr wrap="square" rtlCol="0">
            <a:spAutoFit/>
          </a:bodyPr>
          <a:lstStyle/>
          <a:p>
            <a:r>
              <a:rPr lang="en-US" sz="2000" i="1" dirty="0">
                <a:solidFill>
                  <a:srgbClr val="C00000"/>
                </a:solidFill>
                <a:latin typeface="Candara" panose="020E0502030303020204" pitchFamily="34" charset="0"/>
              </a:rPr>
              <a:t>c</a:t>
            </a:r>
          </a:p>
        </p:txBody>
      </p:sp>
      <p:sp>
        <p:nvSpPr>
          <p:cNvPr id="10" name="TextBox 9">
            <a:extLst>
              <a:ext uri="{FF2B5EF4-FFF2-40B4-BE49-F238E27FC236}">
                <a16:creationId xmlns:a16="http://schemas.microsoft.com/office/drawing/2014/main" id="{A2309504-3176-4FA7-A2C6-B4271CBAC9C8}"/>
              </a:ext>
            </a:extLst>
          </p:cNvPr>
          <p:cNvSpPr txBox="1"/>
          <p:nvPr/>
        </p:nvSpPr>
        <p:spPr>
          <a:xfrm>
            <a:off x="6418006" y="4724400"/>
            <a:ext cx="304800" cy="400110"/>
          </a:xfrm>
          <a:prstGeom prst="rect">
            <a:avLst/>
          </a:prstGeom>
          <a:noFill/>
        </p:spPr>
        <p:txBody>
          <a:bodyPr wrap="square" rtlCol="0">
            <a:spAutoFit/>
          </a:bodyPr>
          <a:lstStyle/>
          <a:p>
            <a:r>
              <a:rPr lang="en-US" sz="2000" i="1" dirty="0">
                <a:solidFill>
                  <a:srgbClr val="C00000"/>
                </a:solidFill>
                <a:latin typeface="Candara" panose="020E0502030303020204" pitchFamily="34" charset="0"/>
              </a:rPr>
              <a:t>d</a:t>
            </a:r>
          </a:p>
        </p:txBody>
      </p:sp>
      <p:sp>
        <p:nvSpPr>
          <p:cNvPr id="11" name="TextBox 10">
            <a:extLst>
              <a:ext uri="{FF2B5EF4-FFF2-40B4-BE49-F238E27FC236}">
                <a16:creationId xmlns:a16="http://schemas.microsoft.com/office/drawing/2014/main" id="{5D984F8F-A3A2-44AB-9B3B-8DF034AE0B63}"/>
              </a:ext>
            </a:extLst>
          </p:cNvPr>
          <p:cNvSpPr txBox="1"/>
          <p:nvPr/>
        </p:nvSpPr>
        <p:spPr>
          <a:xfrm>
            <a:off x="5183776" y="3808156"/>
            <a:ext cx="304800" cy="400110"/>
          </a:xfrm>
          <a:prstGeom prst="rect">
            <a:avLst/>
          </a:prstGeom>
          <a:noFill/>
        </p:spPr>
        <p:txBody>
          <a:bodyPr wrap="square" rtlCol="0">
            <a:spAutoFit/>
          </a:bodyPr>
          <a:lstStyle/>
          <a:p>
            <a:r>
              <a:rPr lang="en-US" sz="2000" i="1" dirty="0">
                <a:solidFill>
                  <a:srgbClr val="C00000"/>
                </a:solidFill>
                <a:latin typeface="Candara" panose="020E0502030303020204" pitchFamily="34" charset="0"/>
              </a:rPr>
              <a:t>e</a:t>
            </a:r>
          </a:p>
        </p:txBody>
      </p:sp>
      <p:sp>
        <p:nvSpPr>
          <p:cNvPr id="12" name="TextBox 11">
            <a:extLst>
              <a:ext uri="{FF2B5EF4-FFF2-40B4-BE49-F238E27FC236}">
                <a16:creationId xmlns:a16="http://schemas.microsoft.com/office/drawing/2014/main" id="{60DCB948-2F2E-4233-ACBE-C955B8B95B7C}"/>
              </a:ext>
            </a:extLst>
          </p:cNvPr>
          <p:cNvSpPr txBox="1"/>
          <p:nvPr/>
        </p:nvSpPr>
        <p:spPr>
          <a:xfrm>
            <a:off x="5560946" y="3065932"/>
            <a:ext cx="304800" cy="400110"/>
          </a:xfrm>
          <a:prstGeom prst="rect">
            <a:avLst/>
          </a:prstGeom>
          <a:noFill/>
        </p:spPr>
        <p:txBody>
          <a:bodyPr wrap="square" rtlCol="0">
            <a:spAutoFit/>
          </a:bodyPr>
          <a:lstStyle/>
          <a:p>
            <a:r>
              <a:rPr lang="en-US" sz="2000" i="1" dirty="0">
                <a:solidFill>
                  <a:srgbClr val="C00000"/>
                </a:solidFill>
                <a:latin typeface="Candara" panose="020E0502030303020204" pitchFamily="34" charset="0"/>
              </a:rPr>
              <a:t>j</a:t>
            </a:r>
          </a:p>
        </p:txBody>
      </p:sp>
      <p:sp>
        <p:nvSpPr>
          <p:cNvPr id="13" name="TextBox 12">
            <a:extLst>
              <a:ext uri="{FF2B5EF4-FFF2-40B4-BE49-F238E27FC236}">
                <a16:creationId xmlns:a16="http://schemas.microsoft.com/office/drawing/2014/main" id="{71CA88DA-F7E6-442A-9E47-1EC9921C14F5}"/>
              </a:ext>
            </a:extLst>
          </p:cNvPr>
          <p:cNvSpPr txBox="1"/>
          <p:nvPr/>
        </p:nvSpPr>
        <p:spPr>
          <a:xfrm>
            <a:off x="5791148" y="4070903"/>
            <a:ext cx="304800" cy="400110"/>
          </a:xfrm>
          <a:prstGeom prst="rect">
            <a:avLst/>
          </a:prstGeom>
          <a:noFill/>
        </p:spPr>
        <p:txBody>
          <a:bodyPr wrap="square" rtlCol="0">
            <a:spAutoFit/>
          </a:bodyPr>
          <a:lstStyle/>
          <a:p>
            <a:r>
              <a:rPr lang="en-US" sz="2000" i="1" dirty="0">
                <a:solidFill>
                  <a:srgbClr val="C00000"/>
                </a:solidFill>
                <a:latin typeface="Candara" panose="020E0502030303020204" pitchFamily="34" charset="0"/>
              </a:rPr>
              <a:t>i</a:t>
            </a:r>
          </a:p>
        </p:txBody>
      </p:sp>
      <p:sp>
        <p:nvSpPr>
          <p:cNvPr id="14" name="TextBox 13">
            <a:extLst>
              <a:ext uri="{FF2B5EF4-FFF2-40B4-BE49-F238E27FC236}">
                <a16:creationId xmlns:a16="http://schemas.microsoft.com/office/drawing/2014/main" id="{C3B8900E-1A9C-45A1-9247-E60E7AD883D1}"/>
              </a:ext>
            </a:extLst>
          </p:cNvPr>
          <p:cNvSpPr txBox="1"/>
          <p:nvPr/>
        </p:nvSpPr>
        <p:spPr>
          <a:xfrm>
            <a:off x="6974528" y="4070903"/>
            <a:ext cx="304800" cy="400110"/>
          </a:xfrm>
          <a:prstGeom prst="rect">
            <a:avLst/>
          </a:prstGeom>
          <a:noFill/>
        </p:spPr>
        <p:txBody>
          <a:bodyPr wrap="square" rtlCol="0">
            <a:spAutoFit/>
          </a:bodyPr>
          <a:lstStyle/>
          <a:p>
            <a:r>
              <a:rPr lang="en-US" sz="2000" i="1" dirty="0">
                <a:solidFill>
                  <a:srgbClr val="C00000"/>
                </a:solidFill>
                <a:latin typeface="Candara" panose="020E0502030303020204" pitchFamily="34" charset="0"/>
              </a:rPr>
              <a:t>h</a:t>
            </a:r>
          </a:p>
        </p:txBody>
      </p:sp>
      <p:sp>
        <p:nvSpPr>
          <p:cNvPr id="15" name="TextBox 14">
            <a:extLst>
              <a:ext uri="{FF2B5EF4-FFF2-40B4-BE49-F238E27FC236}">
                <a16:creationId xmlns:a16="http://schemas.microsoft.com/office/drawing/2014/main" id="{BA35F2BF-40C7-4C29-A554-1E2F51217F29}"/>
              </a:ext>
            </a:extLst>
          </p:cNvPr>
          <p:cNvSpPr txBox="1"/>
          <p:nvPr/>
        </p:nvSpPr>
        <p:spPr>
          <a:xfrm>
            <a:off x="7167027" y="3062260"/>
            <a:ext cx="304800" cy="400110"/>
          </a:xfrm>
          <a:prstGeom prst="rect">
            <a:avLst/>
          </a:prstGeom>
          <a:noFill/>
        </p:spPr>
        <p:txBody>
          <a:bodyPr wrap="square" rtlCol="0">
            <a:spAutoFit/>
          </a:bodyPr>
          <a:lstStyle/>
          <a:p>
            <a:r>
              <a:rPr lang="en-US" sz="2000" i="1" dirty="0">
                <a:solidFill>
                  <a:srgbClr val="C00000"/>
                </a:solidFill>
                <a:latin typeface="Candara" panose="020E0502030303020204" pitchFamily="34" charset="0"/>
              </a:rPr>
              <a:t>g</a:t>
            </a:r>
          </a:p>
        </p:txBody>
      </p:sp>
      <p:sp>
        <p:nvSpPr>
          <p:cNvPr id="16" name="TextBox 15">
            <a:extLst>
              <a:ext uri="{FF2B5EF4-FFF2-40B4-BE49-F238E27FC236}">
                <a16:creationId xmlns:a16="http://schemas.microsoft.com/office/drawing/2014/main" id="{E3B8CB11-77F2-47F7-B0CC-4509914C9309}"/>
              </a:ext>
            </a:extLst>
          </p:cNvPr>
          <p:cNvSpPr txBox="1"/>
          <p:nvPr/>
        </p:nvSpPr>
        <p:spPr>
          <a:xfrm>
            <a:off x="6373924" y="3378305"/>
            <a:ext cx="304800" cy="400110"/>
          </a:xfrm>
          <a:prstGeom prst="rect">
            <a:avLst/>
          </a:prstGeom>
          <a:noFill/>
        </p:spPr>
        <p:txBody>
          <a:bodyPr wrap="square" rtlCol="0">
            <a:spAutoFit/>
          </a:bodyPr>
          <a:lstStyle/>
          <a:p>
            <a:r>
              <a:rPr lang="en-US" sz="2000" i="1" dirty="0">
                <a:solidFill>
                  <a:srgbClr val="C00000"/>
                </a:solidFill>
                <a:latin typeface="Candara" panose="020E0502030303020204" pitchFamily="34" charset="0"/>
              </a:rPr>
              <a:t>k</a:t>
            </a:r>
          </a:p>
        </p:txBody>
      </p:sp>
      <p:sp>
        <p:nvSpPr>
          <p:cNvPr id="17" name="TextBox 16">
            <a:extLst>
              <a:ext uri="{FF2B5EF4-FFF2-40B4-BE49-F238E27FC236}">
                <a16:creationId xmlns:a16="http://schemas.microsoft.com/office/drawing/2014/main" id="{B5C691BC-468E-4D55-8096-5AA4C4ADA93E}"/>
              </a:ext>
            </a:extLst>
          </p:cNvPr>
          <p:cNvSpPr txBox="1"/>
          <p:nvPr/>
        </p:nvSpPr>
        <p:spPr>
          <a:xfrm>
            <a:off x="6414904" y="2410858"/>
            <a:ext cx="304800" cy="400110"/>
          </a:xfrm>
          <a:prstGeom prst="rect">
            <a:avLst/>
          </a:prstGeom>
          <a:noFill/>
        </p:spPr>
        <p:txBody>
          <a:bodyPr wrap="square" rtlCol="0">
            <a:spAutoFit/>
          </a:bodyPr>
          <a:lstStyle/>
          <a:p>
            <a:r>
              <a:rPr lang="en-US" sz="2000" i="1" dirty="0">
                <a:solidFill>
                  <a:srgbClr val="C00000"/>
                </a:solidFill>
                <a:latin typeface="Candara" panose="020E0502030303020204" pitchFamily="34" charset="0"/>
              </a:rPr>
              <a:t>f</a:t>
            </a:r>
          </a:p>
        </p:txBody>
      </p:sp>
    </p:spTree>
    <p:extLst>
      <p:ext uri="{BB962C8B-B14F-4D97-AF65-F5344CB8AC3E}">
        <p14:creationId xmlns:p14="http://schemas.microsoft.com/office/powerpoint/2010/main" val="7136880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EF30-3DF0-428A-9178-E0B140F0A7EE}"/>
              </a:ext>
            </a:extLst>
          </p:cNvPr>
          <p:cNvSpPr>
            <a:spLocks noGrp="1"/>
          </p:cNvSpPr>
          <p:nvPr>
            <p:ph type="title"/>
          </p:nvPr>
        </p:nvSpPr>
        <p:spPr>
          <a:xfrm>
            <a:off x="1150939" y="101600"/>
            <a:ext cx="6850062" cy="1143000"/>
          </a:xfrm>
        </p:spPr>
        <p:txBody>
          <a:bodyPr/>
          <a:lstStyle/>
          <a:p>
            <a:pPr algn="r"/>
            <a:r>
              <a:rPr lang="en-US" dirty="0"/>
              <a:t>Example</a:t>
            </a:r>
          </a:p>
        </p:txBody>
      </p:sp>
      <p:sp>
        <p:nvSpPr>
          <p:cNvPr id="3" name="Content Placeholder 2">
            <a:extLst>
              <a:ext uri="{FF2B5EF4-FFF2-40B4-BE49-F238E27FC236}">
                <a16:creationId xmlns:a16="http://schemas.microsoft.com/office/drawing/2014/main" id="{1832BD92-98F3-4D21-8DD3-E78A802B3FFF}"/>
              </a:ext>
            </a:extLst>
          </p:cNvPr>
          <p:cNvSpPr>
            <a:spLocks noGrp="1"/>
          </p:cNvSpPr>
          <p:nvPr>
            <p:ph idx="1"/>
          </p:nvPr>
        </p:nvSpPr>
        <p:spPr>
          <a:xfrm>
            <a:off x="457200" y="1520260"/>
            <a:ext cx="5410200" cy="4686300"/>
          </a:xfrm>
        </p:spPr>
        <p:txBody>
          <a:bodyPr/>
          <a:lstStyle/>
          <a:p>
            <a:pPr marL="0" indent="0">
              <a:buNone/>
            </a:pPr>
            <a:r>
              <a:rPr lang="en-US" sz="2400" dirty="0">
                <a:latin typeface="Corbel" panose="020B0503020204020204" pitchFamily="34" charset="0"/>
                <a:cs typeface="Calibri" panose="020F0502020204030204" pitchFamily="34" charset="0"/>
              </a:rPr>
              <a:t>Consider the following map:</a:t>
            </a:r>
          </a:p>
          <a:p>
            <a:pPr marL="457200" indent="-457200">
              <a:buAutoNum type="alphaLcPeriod"/>
            </a:pPr>
            <a:r>
              <a:rPr lang="en-US" sz="2400" dirty="0">
                <a:latin typeface="Corbel" panose="020B0503020204020204" pitchFamily="34" charset="0"/>
                <a:cs typeface="Calibri" panose="020F0502020204030204" pitchFamily="34" charset="0"/>
              </a:rPr>
              <a:t>Represent the map as a graph.</a:t>
            </a:r>
          </a:p>
          <a:p>
            <a:pPr marL="457200" indent="-457200">
              <a:buFont typeface="Wingdings" pitchFamily="2" charset="2"/>
              <a:buAutoNum type="alphaLcPeriod"/>
            </a:pPr>
            <a:r>
              <a:rPr lang="en-US" sz="2400" dirty="0">
                <a:latin typeface="Corbel" panose="020B0503020204020204" pitchFamily="34" charset="0"/>
                <a:cs typeface="Calibri" panose="020F0502020204030204" pitchFamily="34" charset="0"/>
              </a:rPr>
              <a:t>Color the vertices  using the following rule: no two adjacent vertices are colored the same.</a:t>
            </a:r>
          </a:p>
          <a:p>
            <a:pPr marL="457200" indent="-457200">
              <a:buAutoNum type="alphaLcPeriod"/>
            </a:pPr>
            <a:r>
              <a:rPr lang="en-US" sz="2400" dirty="0">
                <a:latin typeface="Corbel" panose="020B0503020204020204" pitchFamily="34" charset="0"/>
                <a:cs typeface="Calibri" panose="020F0502020204030204" pitchFamily="34" charset="0"/>
              </a:rPr>
              <a:t>What is the smallest number of colors needed in part (b)?</a:t>
            </a:r>
          </a:p>
        </p:txBody>
      </p:sp>
      <p:sp>
        <p:nvSpPr>
          <p:cNvPr id="5" name="Slide Number Placeholder 4">
            <a:extLst>
              <a:ext uri="{FF2B5EF4-FFF2-40B4-BE49-F238E27FC236}">
                <a16:creationId xmlns:a16="http://schemas.microsoft.com/office/drawing/2014/main" id="{73F251CD-5F11-40F8-AEA0-7D7CE9B06B23}"/>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62</a:t>
            </a:fld>
            <a:endParaRPr lang="en-US" altLang="en-US" dirty="0">
              <a:solidFill>
                <a:srgbClr val="000000"/>
              </a:solidFill>
            </a:endParaRPr>
          </a:p>
        </p:txBody>
      </p:sp>
      <p:sp>
        <p:nvSpPr>
          <p:cNvPr id="7" name="Date Placeholder 6">
            <a:extLst>
              <a:ext uri="{FF2B5EF4-FFF2-40B4-BE49-F238E27FC236}">
                <a16:creationId xmlns:a16="http://schemas.microsoft.com/office/drawing/2014/main" id="{9FB635C8-B32F-4A05-92AC-10F3376585A1}"/>
              </a:ext>
            </a:extLst>
          </p:cNvPr>
          <p:cNvSpPr>
            <a:spLocks noGrp="1"/>
          </p:cNvSpPr>
          <p:nvPr>
            <p:ph type="dt" sz="half" idx="10"/>
          </p:nvPr>
        </p:nvSpPr>
        <p:spPr/>
        <p:txBody>
          <a:bodyPr/>
          <a:lstStyle/>
          <a:p>
            <a:fld id="{8BAD3B92-DC64-4EED-A200-C2443D4A313C}" type="datetime1">
              <a:rPr lang="en-US" altLang="en-US" smtClean="0">
                <a:solidFill>
                  <a:srgbClr val="000000"/>
                </a:solidFill>
              </a:rPr>
              <a:t>8/19/2019</a:t>
            </a:fld>
            <a:endParaRPr lang="en-US" altLang="en-US">
              <a:solidFill>
                <a:srgbClr val="000000"/>
              </a:solidFill>
            </a:endParaRPr>
          </a:p>
        </p:txBody>
      </p:sp>
      <p:pic>
        <p:nvPicPr>
          <p:cNvPr id="4" name="Picture 3">
            <a:extLst>
              <a:ext uri="{FF2B5EF4-FFF2-40B4-BE49-F238E27FC236}">
                <a16:creationId xmlns:a16="http://schemas.microsoft.com/office/drawing/2014/main" id="{B8D4D8C0-50A6-49DC-8BAF-2FCF6945BBDA}"/>
              </a:ext>
            </a:extLst>
          </p:cNvPr>
          <p:cNvPicPr>
            <a:picLocks noChangeAspect="1"/>
          </p:cNvPicPr>
          <p:nvPr/>
        </p:nvPicPr>
        <p:blipFill>
          <a:blip r:embed="rId2"/>
          <a:stretch>
            <a:fillRect/>
          </a:stretch>
        </p:blipFill>
        <p:spPr>
          <a:xfrm>
            <a:off x="5894540" y="1532786"/>
            <a:ext cx="3007098" cy="2886814"/>
          </a:xfrm>
          <a:prstGeom prst="rect">
            <a:avLst/>
          </a:prstGeom>
        </p:spPr>
      </p:pic>
    </p:spTree>
    <p:extLst>
      <p:ext uri="{BB962C8B-B14F-4D97-AF65-F5344CB8AC3E}">
        <p14:creationId xmlns:p14="http://schemas.microsoft.com/office/powerpoint/2010/main" val="23430042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63</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7078662" cy="1143000"/>
          </a:xfrm>
        </p:spPr>
        <p:txBody>
          <a:bodyPr/>
          <a:lstStyle/>
          <a:p>
            <a:pPr algn="r"/>
            <a:r>
              <a:rPr lang="en-US" altLang="en-US" sz="2800" i="1" dirty="0"/>
              <a:t>Partitioning Graph</a:t>
            </a:r>
          </a:p>
        </p:txBody>
      </p:sp>
      <p:sp>
        <p:nvSpPr>
          <p:cNvPr id="5" name="Date Placeholder 3">
            <a:extLst>
              <a:ext uri="{FF2B5EF4-FFF2-40B4-BE49-F238E27FC236}">
                <a16:creationId xmlns:a16="http://schemas.microsoft.com/office/drawing/2014/main" id="{C997FA6D-F14A-449D-B3E4-FDFE0AAAAFEC}"/>
              </a:ext>
            </a:extLst>
          </p:cNvPr>
          <p:cNvSpPr>
            <a:spLocks noGrp="1"/>
          </p:cNvSpPr>
          <p:nvPr>
            <p:ph type="dt" sz="half" idx="10"/>
          </p:nvPr>
        </p:nvSpPr>
        <p:spPr>
          <a:xfrm>
            <a:off x="914400" y="6324600"/>
            <a:ext cx="1905000" cy="457200"/>
          </a:xfrm>
        </p:spPr>
        <p:txBody>
          <a:bodyPr/>
          <a:lstStyle/>
          <a:p>
            <a:fld id="{1FA1D2DB-67D2-4DCB-B13D-53A0EF7B007F}" type="datetime1">
              <a:rPr lang="en-US" altLang="en-US" smtClean="0">
                <a:solidFill>
                  <a:srgbClr val="000000"/>
                </a:solidFill>
              </a:rPr>
              <a:t>8/19/2019</a:t>
            </a:fld>
            <a:endParaRPr lang="en-US" altLang="en-US" dirty="0">
              <a:solidFill>
                <a:srgbClr val="000000"/>
              </a:solidFill>
            </a:endParaRPr>
          </a:p>
        </p:txBody>
      </p:sp>
      <p:sp>
        <p:nvSpPr>
          <p:cNvPr id="3" name="TextBox 2">
            <a:extLst>
              <a:ext uri="{FF2B5EF4-FFF2-40B4-BE49-F238E27FC236}">
                <a16:creationId xmlns:a16="http://schemas.microsoft.com/office/drawing/2014/main" id="{E11383A2-2A92-44F7-8C73-A55F4BB42F4B}"/>
              </a:ext>
            </a:extLst>
          </p:cNvPr>
          <p:cNvSpPr txBox="1"/>
          <p:nvPr/>
        </p:nvSpPr>
        <p:spPr>
          <a:xfrm>
            <a:off x="609600" y="1752600"/>
            <a:ext cx="7848600" cy="3477875"/>
          </a:xfrm>
          <a:prstGeom prst="rect">
            <a:avLst/>
          </a:prstGeom>
          <a:noFill/>
        </p:spPr>
        <p:txBody>
          <a:bodyPr wrap="square" rtlCol="0">
            <a:spAutoFit/>
          </a:bodyPr>
          <a:lstStyle/>
          <a:p>
            <a:r>
              <a:rPr lang="en-US" sz="2200" dirty="0">
                <a:solidFill>
                  <a:srgbClr val="3366FF"/>
                </a:solidFill>
                <a:latin typeface="Corbel" panose="020B0503020204020204" pitchFamily="34" charset="0"/>
              </a:rPr>
              <a:t>In graph theory, a part of mathematics, a </a:t>
            </a:r>
            <a:r>
              <a:rPr lang="en-US" sz="2200" b="1" i="1" dirty="0">
                <a:solidFill>
                  <a:srgbClr val="3366FF"/>
                </a:solidFill>
                <a:latin typeface="Corbel" panose="020B0503020204020204" pitchFamily="34" charset="0"/>
              </a:rPr>
              <a:t>k</a:t>
            </a:r>
            <a:r>
              <a:rPr lang="en-US" sz="2200" b="1" dirty="0">
                <a:solidFill>
                  <a:srgbClr val="3366FF"/>
                </a:solidFill>
                <a:latin typeface="Corbel" panose="020B0503020204020204" pitchFamily="34" charset="0"/>
              </a:rPr>
              <a:t>-partite graph</a:t>
            </a:r>
            <a:r>
              <a:rPr lang="en-US" sz="2200" dirty="0">
                <a:solidFill>
                  <a:srgbClr val="3366FF"/>
                </a:solidFill>
                <a:latin typeface="Corbel" panose="020B0503020204020204" pitchFamily="34" charset="0"/>
              </a:rPr>
              <a:t> is a graph whose vertices are or can be partitioned into </a:t>
            </a:r>
            <a:r>
              <a:rPr lang="en-US" sz="2200" i="1" dirty="0">
                <a:solidFill>
                  <a:srgbClr val="3366FF"/>
                </a:solidFill>
                <a:latin typeface="Corbel" panose="020B0503020204020204" pitchFamily="34" charset="0"/>
              </a:rPr>
              <a:t>k</a:t>
            </a:r>
            <a:r>
              <a:rPr lang="en-US" sz="2200" dirty="0">
                <a:solidFill>
                  <a:srgbClr val="3366FF"/>
                </a:solidFill>
                <a:latin typeface="Corbel" panose="020B0503020204020204" pitchFamily="34" charset="0"/>
              </a:rPr>
              <a:t> different  independent sets. </a:t>
            </a:r>
          </a:p>
          <a:p>
            <a:endParaRPr lang="en-US" sz="2200" dirty="0">
              <a:solidFill>
                <a:srgbClr val="3366FF"/>
              </a:solidFill>
              <a:latin typeface="Corbel" panose="020B0503020204020204" pitchFamily="34" charset="0"/>
            </a:endParaRPr>
          </a:p>
          <a:p>
            <a:r>
              <a:rPr lang="en-US" sz="2200" dirty="0">
                <a:solidFill>
                  <a:srgbClr val="3366FF"/>
                </a:solidFill>
                <a:latin typeface="Corbel" panose="020B0503020204020204" pitchFamily="34" charset="0"/>
              </a:rPr>
              <a:t>Equivalently, it is a graph that can be colored with </a:t>
            </a:r>
            <a:r>
              <a:rPr lang="en-US" sz="2200" i="1" dirty="0">
                <a:solidFill>
                  <a:srgbClr val="3366FF"/>
                </a:solidFill>
                <a:latin typeface="Corbel" panose="020B0503020204020204" pitchFamily="34" charset="0"/>
              </a:rPr>
              <a:t>k</a:t>
            </a:r>
            <a:r>
              <a:rPr lang="en-US" sz="2200" dirty="0">
                <a:solidFill>
                  <a:srgbClr val="3366FF"/>
                </a:solidFill>
                <a:latin typeface="Corbel" panose="020B0503020204020204" pitchFamily="34" charset="0"/>
              </a:rPr>
              <a:t> colors, so that no two endpoints of an edge have the same color. </a:t>
            </a:r>
          </a:p>
          <a:p>
            <a:endParaRPr lang="en-US" sz="2200" dirty="0">
              <a:solidFill>
                <a:srgbClr val="3366FF"/>
              </a:solidFill>
              <a:latin typeface="Corbel" panose="020B0503020204020204" pitchFamily="34" charset="0"/>
            </a:endParaRPr>
          </a:p>
          <a:p>
            <a:r>
              <a:rPr lang="en-US" sz="2200" dirty="0">
                <a:solidFill>
                  <a:srgbClr val="3366FF"/>
                </a:solidFill>
                <a:latin typeface="Corbel" panose="020B0503020204020204" pitchFamily="34" charset="0"/>
              </a:rPr>
              <a:t>When </a:t>
            </a:r>
            <a:r>
              <a:rPr lang="en-US" sz="2200" i="1" dirty="0">
                <a:solidFill>
                  <a:srgbClr val="3366FF"/>
                </a:solidFill>
                <a:latin typeface="Corbel" panose="020B0503020204020204" pitchFamily="34" charset="0"/>
              </a:rPr>
              <a:t>k</a:t>
            </a:r>
            <a:r>
              <a:rPr lang="en-US" sz="2200" dirty="0">
                <a:solidFill>
                  <a:srgbClr val="3366FF"/>
                </a:solidFill>
                <a:latin typeface="Corbel" panose="020B0503020204020204" pitchFamily="34" charset="0"/>
              </a:rPr>
              <a:t> = 2 these are the bipartite graphs, and when </a:t>
            </a:r>
            <a:r>
              <a:rPr lang="en-US" sz="2200" i="1" dirty="0">
                <a:solidFill>
                  <a:srgbClr val="3366FF"/>
                </a:solidFill>
                <a:latin typeface="Corbel" panose="020B0503020204020204" pitchFamily="34" charset="0"/>
              </a:rPr>
              <a:t>k</a:t>
            </a:r>
            <a:r>
              <a:rPr lang="en-US" sz="2200" dirty="0">
                <a:solidFill>
                  <a:srgbClr val="3366FF"/>
                </a:solidFill>
                <a:latin typeface="Corbel" panose="020B0503020204020204" pitchFamily="34" charset="0"/>
              </a:rPr>
              <a:t> = 3 they are called the </a:t>
            </a:r>
            <a:r>
              <a:rPr lang="en-US" sz="2200" b="1" dirty="0">
                <a:solidFill>
                  <a:srgbClr val="3366FF"/>
                </a:solidFill>
                <a:latin typeface="Corbel" panose="020B0503020204020204" pitchFamily="34" charset="0"/>
              </a:rPr>
              <a:t>tripartite graphs</a:t>
            </a:r>
            <a:r>
              <a:rPr lang="en-US" sz="2200" dirty="0">
                <a:solidFill>
                  <a:srgbClr val="3366FF"/>
                </a:solidFill>
                <a:latin typeface="Corbel" panose="020B0503020204020204" pitchFamily="34" charset="0"/>
              </a:rPr>
              <a:t>.</a:t>
            </a:r>
          </a:p>
          <a:p>
            <a:endParaRPr lang="en-US" sz="2200" dirty="0">
              <a:solidFill>
                <a:srgbClr val="3366FF"/>
              </a:solidFill>
              <a:latin typeface="Corbel" panose="020B0503020204020204" pitchFamily="34" charset="0"/>
            </a:endParaRPr>
          </a:p>
        </p:txBody>
      </p:sp>
    </p:spTree>
    <p:extLst>
      <p:ext uri="{BB962C8B-B14F-4D97-AF65-F5344CB8AC3E}">
        <p14:creationId xmlns:p14="http://schemas.microsoft.com/office/powerpoint/2010/main" val="70359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64</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7078662" cy="1143000"/>
          </a:xfrm>
        </p:spPr>
        <p:txBody>
          <a:bodyPr/>
          <a:lstStyle/>
          <a:p>
            <a:pPr algn="r"/>
            <a:r>
              <a:rPr lang="en-US" altLang="en-US" sz="2800" i="1" dirty="0"/>
              <a:t>Partitioning Graph</a:t>
            </a:r>
          </a:p>
        </p:txBody>
      </p:sp>
      <p:sp>
        <p:nvSpPr>
          <p:cNvPr id="5" name="Date Placeholder 3">
            <a:extLst>
              <a:ext uri="{FF2B5EF4-FFF2-40B4-BE49-F238E27FC236}">
                <a16:creationId xmlns:a16="http://schemas.microsoft.com/office/drawing/2014/main" id="{C997FA6D-F14A-449D-B3E4-FDFE0AAAAFEC}"/>
              </a:ext>
            </a:extLst>
          </p:cNvPr>
          <p:cNvSpPr>
            <a:spLocks noGrp="1"/>
          </p:cNvSpPr>
          <p:nvPr>
            <p:ph type="dt" sz="half" idx="10"/>
          </p:nvPr>
        </p:nvSpPr>
        <p:spPr>
          <a:xfrm>
            <a:off x="914400" y="6324600"/>
            <a:ext cx="1905000" cy="457200"/>
          </a:xfrm>
        </p:spPr>
        <p:txBody>
          <a:bodyPr/>
          <a:lstStyle/>
          <a:p>
            <a:fld id="{1FA1D2DB-67D2-4DCB-B13D-53A0EF7B007F}" type="datetime1">
              <a:rPr lang="en-US" altLang="en-US" smtClean="0">
                <a:solidFill>
                  <a:srgbClr val="000000"/>
                </a:solidFill>
              </a:rPr>
              <a:t>8/19/2019</a:t>
            </a:fld>
            <a:endParaRPr lang="en-US" altLang="en-US" dirty="0">
              <a:solidFill>
                <a:srgbClr val="000000"/>
              </a:solidFill>
            </a:endParaRPr>
          </a:p>
        </p:txBody>
      </p:sp>
      <p:sp>
        <p:nvSpPr>
          <p:cNvPr id="3" name="TextBox 2">
            <a:extLst>
              <a:ext uri="{FF2B5EF4-FFF2-40B4-BE49-F238E27FC236}">
                <a16:creationId xmlns:a16="http://schemas.microsoft.com/office/drawing/2014/main" id="{E11383A2-2A92-44F7-8C73-A55F4BB42F4B}"/>
              </a:ext>
            </a:extLst>
          </p:cNvPr>
          <p:cNvSpPr txBox="1"/>
          <p:nvPr/>
        </p:nvSpPr>
        <p:spPr>
          <a:xfrm>
            <a:off x="609600" y="1752600"/>
            <a:ext cx="7848600" cy="1785104"/>
          </a:xfrm>
          <a:prstGeom prst="rect">
            <a:avLst/>
          </a:prstGeom>
          <a:noFill/>
        </p:spPr>
        <p:txBody>
          <a:bodyPr wrap="square" rtlCol="0">
            <a:spAutoFit/>
          </a:bodyPr>
          <a:lstStyle/>
          <a:p>
            <a:r>
              <a:rPr lang="en-US" sz="2200" dirty="0">
                <a:solidFill>
                  <a:srgbClr val="3366FF"/>
                </a:solidFill>
                <a:latin typeface="Corbel" panose="020B0503020204020204" pitchFamily="34" charset="0"/>
              </a:rPr>
              <a:t>When </a:t>
            </a:r>
            <a:r>
              <a:rPr lang="en-US" sz="2200" i="1" dirty="0">
                <a:solidFill>
                  <a:srgbClr val="3366FF"/>
                </a:solidFill>
                <a:latin typeface="Corbel" panose="020B0503020204020204" pitchFamily="34" charset="0"/>
              </a:rPr>
              <a:t>k</a:t>
            </a:r>
            <a:r>
              <a:rPr lang="en-US" sz="2200" dirty="0">
                <a:solidFill>
                  <a:srgbClr val="3366FF"/>
                </a:solidFill>
                <a:latin typeface="Corbel" panose="020B0503020204020204" pitchFamily="34" charset="0"/>
              </a:rPr>
              <a:t> = 2 these are the bipartite graphs, and when </a:t>
            </a:r>
            <a:r>
              <a:rPr lang="en-US" sz="2200" i="1" dirty="0">
                <a:solidFill>
                  <a:srgbClr val="3366FF"/>
                </a:solidFill>
                <a:latin typeface="Corbel" panose="020B0503020204020204" pitchFamily="34" charset="0"/>
              </a:rPr>
              <a:t>k</a:t>
            </a:r>
            <a:r>
              <a:rPr lang="en-US" sz="2200" dirty="0">
                <a:solidFill>
                  <a:srgbClr val="3366FF"/>
                </a:solidFill>
                <a:latin typeface="Corbel" panose="020B0503020204020204" pitchFamily="34" charset="0"/>
              </a:rPr>
              <a:t> = 3 they are called the </a:t>
            </a:r>
            <a:r>
              <a:rPr lang="en-US" sz="2200" b="1" dirty="0">
                <a:solidFill>
                  <a:srgbClr val="3366FF"/>
                </a:solidFill>
                <a:latin typeface="Corbel" panose="020B0503020204020204" pitchFamily="34" charset="0"/>
              </a:rPr>
              <a:t>tripartite graphs</a:t>
            </a:r>
            <a:r>
              <a:rPr lang="en-US" sz="2200" dirty="0">
                <a:solidFill>
                  <a:srgbClr val="3366FF"/>
                </a:solidFill>
                <a:latin typeface="Corbel" panose="020B0503020204020204" pitchFamily="34" charset="0"/>
              </a:rPr>
              <a:t>.</a:t>
            </a:r>
          </a:p>
          <a:p>
            <a:endParaRPr lang="en-US" sz="2200" dirty="0">
              <a:solidFill>
                <a:srgbClr val="3366FF"/>
              </a:solidFill>
              <a:latin typeface="Corbel" panose="020B0503020204020204" pitchFamily="34" charset="0"/>
            </a:endParaRPr>
          </a:p>
          <a:p>
            <a:endParaRPr lang="en-US" sz="2200" dirty="0">
              <a:solidFill>
                <a:srgbClr val="3366FF"/>
              </a:solidFill>
              <a:latin typeface="Corbel" panose="020B0503020204020204" pitchFamily="34" charset="0"/>
            </a:endParaRPr>
          </a:p>
          <a:p>
            <a:endParaRPr lang="en-US" sz="2200" dirty="0">
              <a:solidFill>
                <a:srgbClr val="3366FF"/>
              </a:solidFill>
              <a:latin typeface="Corbel" panose="020B0503020204020204" pitchFamily="34" charset="0"/>
            </a:endParaRPr>
          </a:p>
        </p:txBody>
      </p:sp>
      <p:pic>
        <p:nvPicPr>
          <p:cNvPr id="2" name="Picture 1">
            <a:extLst>
              <a:ext uri="{FF2B5EF4-FFF2-40B4-BE49-F238E27FC236}">
                <a16:creationId xmlns:a16="http://schemas.microsoft.com/office/drawing/2014/main" id="{83405D73-3AB4-48F1-BCA5-F7A8AB51D098}"/>
              </a:ext>
            </a:extLst>
          </p:cNvPr>
          <p:cNvPicPr>
            <a:picLocks noChangeAspect="1"/>
          </p:cNvPicPr>
          <p:nvPr/>
        </p:nvPicPr>
        <p:blipFill>
          <a:blip r:embed="rId2"/>
          <a:stretch>
            <a:fillRect/>
          </a:stretch>
        </p:blipFill>
        <p:spPr>
          <a:xfrm>
            <a:off x="893618" y="2645152"/>
            <a:ext cx="4821382" cy="3689184"/>
          </a:xfrm>
          <a:prstGeom prst="rect">
            <a:avLst/>
          </a:prstGeom>
        </p:spPr>
      </p:pic>
    </p:spTree>
    <p:extLst>
      <p:ext uri="{BB962C8B-B14F-4D97-AF65-F5344CB8AC3E}">
        <p14:creationId xmlns:p14="http://schemas.microsoft.com/office/powerpoint/2010/main" val="8427893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65</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7078662" cy="1143000"/>
          </a:xfrm>
        </p:spPr>
        <p:txBody>
          <a:bodyPr/>
          <a:lstStyle/>
          <a:p>
            <a:pPr algn="r"/>
            <a:r>
              <a:rPr lang="en-US" altLang="en-US" sz="2800" i="1" dirty="0"/>
              <a:t>Graphs</a:t>
            </a:r>
          </a:p>
        </p:txBody>
      </p:sp>
      <p:sp>
        <p:nvSpPr>
          <p:cNvPr id="2" name="TextBox 1"/>
          <p:cNvSpPr txBox="1"/>
          <p:nvPr/>
        </p:nvSpPr>
        <p:spPr>
          <a:xfrm>
            <a:off x="533400" y="1676400"/>
            <a:ext cx="8382000" cy="4231928"/>
          </a:xfrm>
          <a:prstGeom prst="rect">
            <a:avLst/>
          </a:prstGeom>
          <a:noFill/>
        </p:spPr>
        <p:txBody>
          <a:bodyPr wrap="square" rtlCol="0">
            <a:spAutoFit/>
          </a:bodyPr>
          <a:lstStyle/>
          <a:p>
            <a:r>
              <a:rPr lang="en-US" sz="2400" i="1" dirty="0">
                <a:solidFill>
                  <a:schemeClr val="tx2"/>
                </a:solidFill>
                <a:latin typeface="Gill Sans MT" panose="020B0502020104020203" pitchFamily="34" charset="0"/>
              </a:rPr>
              <a:t>Sets </a:t>
            </a:r>
          </a:p>
          <a:p>
            <a:pPr>
              <a:tabLst>
                <a:tab pos="461963" algn="l"/>
              </a:tabLst>
            </a:pPr>
            <a:r>
              <a:rPr lang="en-US" sz="2400" i="1" dirty="0">
                <a:solidFill>
                  <a:schemeClr val="tx2"/>
                </a:solidFill>
                <a:latin typeface="Gill Sans MT" panose="020B0502020104020203" pitchFamily="34" charset="0"/>
              </a:rPr>
              <a:t>	- Collection of unordered distinct elements (use of Multiset concept)</a:t>
            </a:r>
          </a:p>
          <a:p>
            <a:pPr marL="1773238" indent="-1139825">
              <a:spcBef>
                <a:spcPts val="600"/>
              </a:spcBef>
              <a:tabLst>
                <a:tab pos="461963" algn="l"/>
              </a:tabLst>
            </a:pPr>
            <a:r>
              <a:rPr lang="en-US" sz="2400" i="1" dirty="0">
                <a:solidFill>
                  <a:schemeClr val="tx2"/>
                </a:solidFill>
                <a:latin typeface="Gill Sans MT" panose="020B0502020104020203" pitchFamily="34" charset="0"/>
              </a:rPr>
              <a:t>Multiset:  In mathematics, a multiset (aka </a:t>
            </a:r>
            <a:r>
              <a:rPr lang="en-US" sz="2400" i="1" dirty="0">
                <a:solidFill>
                  <a:srgbClr val="C00000"/>
                </a:solidFill>
                <a:latin typeface="Gill Sans MT" panose="020B0502020104020203" pitchFamily="34" charset="0"/>
              </a:rPr>
              <a:t>bag</a:t>
            </a:r>
            <a:r>
              <a:rPr lang="en-US" sz="2400" i="1" dirty="0">
                <a:solidFill>
                  <a:schemeClr val="tx2"/>
                </a:solidFill>
                <a:latin typeface="Gill Sans MT" panose="020B0502020104020203" pitchFamily="34" charset="0"/>
              </a:rPr>
              <a:t> or </a:t>
            </a:r>
            <a:r>
              <a:rPr lang="en-US" sz="2400" i="1" dirty="0" err="1">
                <a:solidFill>
                  <a:srgbClr val="C00000"/>
                </a:solidFill>
                <a:latin typeface="Gill Sans MT" panose="020B0502020104020203" pitchFamily="34" charset="0"/>
              </a:rPr>
              <a:t>mset</a:t>
            </a:r>
            <a:r>
              <a:rPr lang="en-US" sz="2400" i="1" dirty="0">
                <a:solidFill>
                  <a:schemeClr val="tx2"/>
                </a:solidFill>
                <a:latin typeface="Gill Sans MT" panose="020B0502020104020203" pitchFamily="34" charset="0"/>
              </a:rPr>
              <a:t>) is a modification of the concept of a set that, unlike a set, allows for multiple instances for each of its elements. The positive integer number of instances, given for each element is called the multiplicity of this element in the multiset. </a:t>
            </a:r>
          </a:p>
          <a:p>
            <a:pPr>
              <a:tabLst>
                <a:tab pos="461963" algn="l"/>
              </a:tabLst>
            </a:pPr>
            <a:r>
              <a:rPr lang="en-US" sz="2400" i="1" dirty="0">
                <a:solidFill>
                  <a:schemeClr val="tx2"/>
                </a:solidFill>
                <a:latin typeface="Gill Sans MT" panose="020B0502020104020203" pitchFamily="34" charset="0"/>
              </a:rPr>
              <a:t>	- Universal set</a:t>
            </a:r>
          </a:p>
          <a:p>
            <a:pPr marL="341313" indent="-341313"/>
            <a:endParaRPr lang="en-US" sz="2400" i="1" dirty="0">
              <a:solidFill>
                <a:schemeClr val="tx2">
                  <a:lumMod val="75000"/>
                </a:schemeClr>
              </a:solidFill>
              <a:latin typeface="Gill Sans MT" panose="020B0502020104020203" pitchFamily="34" charset="0"/>
            </a:endParaRPr>
          </a:p>
          <a:p>
            <a:pPr marL="341313" indent="-341313"/>
            <a:endParaRPr lang="en-US" sz="2400" i="1" dirty="0">
              <a:solidFill>
                <a:schemeClr val="tx2">
                  <a:lumMod val="75000"/>
                </a:schemeClr>
              </a:solidFill>
              <a:latin typeface="Gill Sans MT" panose="020B0502020104020203" pitchFamily="34" charset="0"/>
            </a:endParaRPr>
          </a:p>
        </p:txBody>
      </p:sp>
      <p:sp>
        <p:nvSpPr>
          <p:cNvPr id="5" name="Date Placeholder 3">
            <a:extLst>
              <a:ext uri="{FF2B5EF4-FFF2-40B4-BE49-F238E27FC236}">
                <a16:creationId xmlns:a16="http://schemas.microsoft.com/office/drawing/2014/main" id="{C997FA6D-F14A-449D-B3E4-FDFE0AAAAFEC}"/>
              </a:ext>
            </a:extLst>
          </p:cNvPr>
          <p:cNvSpPr>
            <a:spLocks noGrp="1"/>
          </p:cNvSpPr>
          <p:nvPr>
            <p:ph type="dt" sz="half" idx="10"/>
          </p:nvPr>
        </p:nvSpPr>
        <p:spPr>
          <a:xfrm>
            <a:off x="914400" y="6324600"/>
            <a:ext cx="1905000" cy="457200"/>
          </a:xfrm>
        </p:spPr>
        <p:txBody>
          <a:bodyPr/>
          <a:lstStyle/>
          <a:p>
            <a:fld id="{1FA1D2DB-67D2-4DCB-B13D-53A0EF7B007F}" type="datetime1">
              <a:rPr lang="en-US" altLang="en-US" smtClean="0">
                <a:solidFill>
                  <a:srgbClr val="000000"/>
                </a:solidFill>
              </a:rPr>
              <a:t>8/19/2019</a:t>
            </a:fld>
            <a:endParaRPr lang="en-US" altLang="en-US" dirty="0">
              <a:solidFill>
                <a:srgbClr val="000000"/>
              </a:solidFill>
            </a:endParaRPr>
          </a:p>
        </p:txBody>
      </p:sp>
    </p:spTree>
    <p:extLst>
      <p:ext uri="{BB962C8B-B14F-4D97-AF65-F5344CB8AC3E}">
        <p14:creationId xmlns:p14="http://schemas.microsoft.com/office/powerpoint/2010/main" val="41099045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66</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7078662" cy="1143000"/>
          </a:xfrm>
        </p:spPr>
        <p:txBody>
          <a:bodyPr/>
          <a:lstStyle/>
          <a:p>
            <a:pPr algn="r"/>
            <a:r>
              <a:rPr lang="en-US" altLang="en-US" sz="2800" i="1" dirty="0"/>
              <a:t>Graphs</a:t>
            </a:r>
          </a:p>
        </p:txBody>
      </p:sp>
      <p:sp>
        <p:nvSpPr>
          <p:cNvPr id="2" name="TextBox 1"/>
          <p:cNvSpPr txBox="1"/>
          <p:nvPr/>
        </p:nvSpPr>
        <p:spPr>
          <a:xfrm>
            <a:off x="533400" y="1676400"/>
            <a:ext cx="8382000" cy="4154984"/>
          </a:xfrm>
          <a:prstGeom prst="rect">
            <a:avLst/>
          </a:prstGeom>
          <a:noFill/>
        </p:spPr>
        <p:txBody>
          <a:bodyPr wrap="square" rtlCol="0">
            <a:spAutoFit/>
          </a:bodyPr>
          <a:lstStyle/>
          <a:p>
            <a:r>
              <a:rPr lang="en-US" sz="2400" i="1" dirty="0">
                <a:solidFill>
                  <a:schemeClr val="tx2"/>
                </a:solidFill>
                <a:latin typeface="Gill Sans MT" panose="020B0502020104020203" pitchFamily="34" charset="0"/>
              </a:rPr>
              <a:t>Dictionary:  </a:t>
            </a:r>
            <a:r>
              <a:rPr lang="en-US" sz="2400" dirty="0">
                <a:solidFill>
                  <a:schemeClr val="tx2">
                    <a:lumMod val="75000"/>
                  </a:schemeClr>
                </a:solidFill>
                <a:latin typeface="Gill Sans MT" panose="020B0502020104020203" pitchFamily="34" charset="0"/>
              </a:rPr>
              <a:t>A data structure that implements the three operations </a:t>
            </a:r>
            <a:r>
              <a:rPr lang="en-US" sz="2400" i="1" dirty="0">
                <a:solidFill>
                  <a:schemeClr val="tx2">
                    <a:lumMod val="75000"/>
                  </a:schemeClr>
                </a:solidFill>
                <a:latin typeface="Gill Sans MT" panose="020B0502020104020203" pitchFamily="34" charset="0"/>
              </a:rPr>
              <a:t>	</a:t>
            </a:r>
            <a:r>
              <a:rPr lang="en-US" sz="2400" i="1" dirty="0">
                <a:solidFill>
                  <a:srgbClr val="3366FF"/>
                </a:solidFill>
                <a:latin typeface="Gill Sans MT" panose="020B0502020104020203" pitchFamily="34" charset="0"/>
              </a:rPr>
              <a:t>SEARCH</a:t>
            </a:r>
            <a:r>
              <a:rPr lang="en-US" sz="2400" i="1" dirty="0">
                <a:solidFill>
                  <a:schemeClr val="tx2">
                    <a:lumMod val="75000"/>
                  </a:schemeClr>
                </a:solidFill>
                <a:latin typeface="Gill Sans MT" panose="020B0502020104020203" pitchFamily="34" charset="0"/>
              </a:rPr>
              <a:t>:  </a:t>
            </a:r>
            <a:r>
              <a:rPr lang="en-US" sz="2400" i="1" dirty="0">
                <a:solidFill>
                  <a:srgbClr val="C00000"/>
                </a:solidFill>
                <a:latin typeface="Gill Sans MT" panose="020B0502020104020203" pitchFamily="34" charset="0"/>
              </a:rPr>
              <a:t>searching for a given item, </a:t>
            </a:r>
          </a:p>
          <a:p>
            <a:r>
              <a:rPr lang="en-US" sz="2400" i="1" dirty="0">
                <a:solidFill>
                  <a:srgbClr val="C00000"/>
                </a:solidFill>
                <a:latin typeface="Gill Sans MT" panose="020B0502020104020203" pitchFamily="34" charset="0"/>
              </a:rPr>
              <a:t>	</a:t>
            </a:r>
            <a:r>
              <a:rPr lang="en-US" sz="2400" i="1" dirty="0">
                <a:solidFill>
                  <a:srgbClr val="3366FF"/>
                </a:solidFill>
                <a:latin typeface="Gill Sans MT" panose="020B0502020104020203" pitchFamily="34" charset="0"/>
              </a:rPr>
              <a:t>ADD</a:t>
            </a:r>
            <a:r>
              <a:rPr lang="en-US" sz="2400" i="1" dirty="0">
                <a:solidFill>
                  <a:srgbClr val="C00000"/>
                </a:solidFill>
                <a:latin typeface="Gill Sans MT" panose="020B0502020104020203" pitchFamily="34" charset="0"/>
              </a:rPr>
              <a:t>:  adding a new item, and </a:t>
            </a:r>
          </a:p>
          <a:p>
            <a:r>
              <a:rPr lang="en-US" sz="2400" i="1" dirty="0">
                <a:solidFill>
                  <a:srgbClr val="C00000"/>
                </a:solidFill>
                <a:latin typeface="Gill Sans MT" panose="020B0502020104020203" pitchFamily="34" charset="0"/>
              </a:rPr>
              <a:t>	</a:t>
            </a:r>
            <a:r>
              <a:rPr lang="en-US" sz="2400" i="1" dirty="0">
                <a:solidFill>
                  <a:srgbClr val="3366FF"/>
                </a:solidFill>
                <a:latin typeface="Gill Sans MT" panose="020B0502020104020203" pitchFamily="34" charset="0"/>
              </a:rPr>
              <a:t>DELETE</a:t>
            </a:r>
            <a:r>
              <a:rPr lang="en-US" sz="2400" i="1" dirty="0">
                <a:solidFill>
                  <a:srgbClr val="C00000"/>
                </a:solidFill>
                <a:latin typeface="Gill Sans MT" panose="020B0502020104020203" pitchFamily="34" charset="0"/>
              </a:rPr>
              <a:t>: deleting an item</a:t>
            </a:r>
          </a:p>
          <a:p>
            <a:r>
              <a:rPr lang="en-US" sz="2400" i="1" dirty="0">
                <a:solidFill>
                  <a:srgbClr val="0000FF"/>
                </a:solidFill>
                <a:latin typeface="Gill Sans MT" panose="020B0502020104020203" pitchFamily="34" charset="0"/>
              </a:rPr>
              <a:t>from the collection</a:t>
            </a:r>
            <a:r>
              <a:rPr lang="en-US" sz="2400" dirty="0">
                <a:solidFill>
                  <a:srgbClr val="0000FF"/>
                </a:solidFill>
                <a:latin typeface="Gill Sans MT" panose="020B0502020104020203" pitchFamily="34" charset="0"/>
              </a:rPr>
              <a:t> </a:t>
            </a:r>
            <a:r>
              <a:rPr lang="en-US" sz="2400" dirty="0">
                <a:solidFill>
                  <a:schemeClr val="tx2">
                    <a:lumMod val="75000"/>
                  </a:schemeClr>
                </a:solidFill>
                <a:latin typeface="Gill Sans MT" panose="020B0502020104020203" pitchFamily="34" charset="0"/>
              </a:rPr>
              <a:t>is called the </a:t>
            </a:r>
            <a:r>
              <a:rPr lang="en-US" sz="2400" b="1" i="1" dirty="0">
                <a:solidFill>
                  <a:schemeClr val="tx2">
                    <a:lumMod val="75000"/>
                  </a:schemeClr>
                </a:solidFill>
                <a:latin typeface="Gill Sans MT" panose="020B0502020104020203" pitchFamily="34" charset="0"/>
              </a:rPr>
              <a:t>dictionary.</a:t>
            </a:r>
          </a:p>
          <a:p>
            <a:endParaRPr lang="en-US" sz="2400" b="1" i="1" dirty="0">
              <a:solidFill>
                <a:schemeClr val="tx2">
                  <a:lumMod val="75000"/>
                </a:schemeClr>
              </a:solidFill>
              <a:latin typeface="Gill Sans MT" panose="020B0502020104020203" pitchFamily="34" charset="0"/>
            </a:endParaRPr>
          </a:p>
          <a:p>
            <a:r>
              <a:rPr lang="en-US" sz="2400" i="1" dirty="0">
                <a:solidFill>
                  <a:srgbClr val="002060"/>
                </a:solidFill>
                <a:latin typeface="Gill Sans MT" panose="020B0502020104020203" pitchFamily="34" charset="0"/>
              </a:rPr>
              <a:t>Problems involving operations with sets:</a:t>
            </a:r>
          </a:p>
          <a:p>
            <a:pPr>
              <a:tabLst>
                <a:tab pos="404813" algn="l"/>
              </a:tabLst>
            </a:pPr>
            <a:r>
              <a:rPr lang="en-US" sz="2400" i="1" dirty="0">
                <a:solidFill>
                  <a:srgbClr val="002060"/>
                </a:solidFill>
                <a:latin typeface="Gill Sans MT" panose="020B0502020104020203" pitchFamily="34" charset="0"/>
              </a:rPr>
              <a:t>  - 	Applications in computing  which require a dynamic partition of                    	some n-element set into a collection of disjoint subsets.</a:t>
            </a:r>
          </a:p>
          <a:p>
            <a:pPr marL="341313" indent="-341313"/>
            <a:endParaRPr lang="en-US" sz="2400" i="1" dirty="0">
              <a:solidFill>
                <a:schemeClr val="tx2">
                  <a:lumMod val="75000"/>
                </a:schemeClr>
              </a:solidFill>
              <a:latin typeface="Gill Sans MT" panose="020B0502020104020203" pitchFamily="34" charset="0"/>
            </a:endParaRPr>
          </a:p>
          <a:p>
            <a:pPr marL="341313" indent="-341313"/>
            <a:endParaRPr lang="en-US" sz="2400" i="1" dirty="0">
              <a:solidFill>
                <a:schemeClr val="tx2">
                  <a:lumMod val="75000"/>
                </a:schemeClr>
              </a:solidFill>
              <a:latin typeface="Gill Sans MT" panose="020B0502020104020203" pitchFamily="34" charset="0"/>
            </a:endParaRPr>
          </a:p>
        </p:txBody>
      </p:sp>
      <p:sp>
        <p:nvSpPr>
          <p:cNvPr id="5" name="Date Placeholder 3">
            <a:extLst>
              <a:ext uri="{FF2B5EF4-FFF2-40B4-BE49-F238E27FC236}">
                <a16:creationId xmlns:a16="http://schemas.microsoft.com/office/drawing/2014/main" id="{C997FA6D-F14A-449D-B3E4-FDFE0AAAAFEC}"/>
              </a:ext>
            </a:extLst>
          </p:cNvPr>
          <p:cNvSpPr>
            <a:spLocks noGrp="1"/>
          </p:cNvSpPr>
          <p:nvPr>
            <p:ph type="dt" sz="half" idx="10"/>
          </p:nvPr>
        </p:nvSpPr>
        <p:spPr>
          <a:xfrm>
            <a:off x="914400" y="6324600"/>
            <a:ext cx="1905000" cy="457200"/>
          </a:xfrm>
        </p:spPr>
        <p:txBody>
          <a:bodyPr/>
          <a:lstStyle/>
          <a:p>
            <a:fld id="{1FA1D2DB-67D2-4DCB-B13D-53A0EF7B007F}" type="datetime1">
              <a:rPr lang="en-US" altLang="en-US" smtClean="0">
                <a:solidFill>
                  <a:srgbClr val="000000"/>
                </a:solidFill>
              </a:rPr>
              <a:t>8/19/2019</a:t>
            </a:fld>
            <a:endParaRPr lang="en-US" altLang="en-US" dirty="0">
              <a:solidFill>
                <a:srgbClr val="000000"/>
              </a:solidFill>
            </a:endParaRPr>
          </a:p>
        </p:txBody>
      </p:sp>
    </p:spTree>
    <p:extLst>
      <p:ext uri="{BB962C8B-B14F-4D97-AF65-F5344CB8AC3E}">
        <p14:creationId xmlns:p14="http://schemas.microsoft.com/office/powerpoint/2010/main" val="41698513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67</a:t>
            </a:fld>
            <a:endParaRPr lang="en-US" altLang="en-US">
              <a:solidFill>
                <a:srgbClr val="000000"/>
              </a:solidFill>
            </a:endParaRPr>
          </a:p>
        </p:txBody>
      </p:sp>
      <p:sp>
        <p:nvSpPr>
          <p:cNvPr id="310274" name="Rectangle 2"/>
          <p:cNvSpPr>
            <a:spLocks noGrp="1" noChangeArrowheads="1"/>
          </p:cNvSpPr>
          <p:nvPr>
            <p:ph type="title"/>
          </p:nvPr>
        </p:nvSpPr>
        <p:spPr>
          <a:xfrm>
            <a:off x="1219200" y="228600"/>
            <a:ext cx="7724775" cy="1016000"/>
          </a:xfrm>
        </p:spPr>
        <p:txBody>
          <a:bodyPr/>
          <a:lstStyle/>
          <a:p>
            <a:pPr algn="r"/>
            <a:r>
              <a:rPr lang="en-US" altLang="en-US" sz="3200" i="1" dirty="0"/>
              <a:t>Summary</a:t>
            </a:r>
          </a:p>
        </p:txBody>
      </p:sp>
      <p:sp>
        <p:nvSpPr>
          <p:cNvPr id="2" name="TextBox 1"/>
          <p:cNvSpPr txBox="1"/>
          <p:nvPr/>
        </p:nvSpPr>
        <p:spPr>
          <a:xfrm>
            <a:off x="544945" y="1524000"/>
            <a:ext cx="8382000" cy="2970044"/>
          </a:xfrm>
          <a:prstGeom prst="rect">
            <a:avLst/>
          </a:prstGeom>
          <a:noFill/>
        </p:spPr>
        <p:txBody>
          <a:bodyPr wrap="square" rtlCol="0">
            <a:spAutoFit/>
          </a:bodyPr>
          <a:lstStyle/>
          <a:p>
            <a:r>
              <a:rPr lang="en-US">
                <a:solidFill>
                  <a:srgbClr val="0000FF"/>
                </a:solidFill>
              </a:rPr>
              <a:t>In Summary:</a:t>
            </a:r>
            <a:endParaRPr lang="en-US" dirty="0">
              <a:solidFill>
                <a:srgbClr val="0000FF"/>
              </a:solidFill>
            </a:endParaRPr>
          </a:p>
          <a:p>
            <a:endParaRPr lang="en-US" dirty="0">
              <a:solidFill>
                <a:srgbClr val="0000FF"/>
              </a:solidFill>
            </a:endParaRPr>
          </a:p>
          <a:p>
            <a:pPr marL="400050" indent="-400050">
              <a:spcBef>
                <a:spcPts val="600"/>
              </a:spcBef>
              <a:buFont typeface="+mj-lt"/>
              <a:buAutoNum type="romanLcPeriod"/>
            </a:pPr>
            <a:r>
              <a:rPr lang="en-US" dirty="0"/>
              <a:t>The non-ambiguity requirement for each step of an algorithm cannot be compromised; </a:t>
            </a:r>
          </a:p>
          <a:p>
            <a:pPr marL="400050" indent="-400050">
              <a:spcBef>
                <a:spcPts val="600"/>
              </a:spcBef>
              <a:buFont typeface="+mj-lt"/>
              <a:buAutoNum type="romanLcPeriod"/>
            </a:pPr>
            <a:r>
              <a:rPr lang="en-US" dirty="0"/>
              <a:t>The range of inputs for which an algorithm works has to be speciﬁed carefully;</a:t>
            </a:r>
          </a:p>
          <a:p>
            <a:pPr marL="400050" indent="-400050">
              <a:spcBef>
                <a:spcPts val="600"/>
              </a:spcBef>
              <a:buFont typeface="+mj-lt"/>
              <a:buAutoNum type="romanLcPeriod"/>
            </a:pPr>
            <a:r>
              <a:rPr lang="en-US" dirty="0"/>
              <a:t>There may exist several algorithms for solving the same problem;</a:t>
            </a:r>
          </a:p>
          <a:p>
            <a:pPr marL="400050" indent="-400050">
              <a:spcBef>
                <a:spcPts val="600"/>
              </a:spcBef>
              <a:buFont typeface="+mj-lt"/>
              <a:buAutoNum type="romanLcPeriod"/>
            </a:pPr>
            <a:r>
              <a:rPr lang="en-US" dirty="0"/>
              <a:t>The same algorithm can be implemented in several different ways. </a:t>
            </a:r>
          </a:p>
          <a:p>
            <a:pPr marL="400050" indent="-400050">
              <a:spcBef>
                <a:spcPts val="600"/>
              </a:spcBef>
              <a:buFont typeface="+mj-lt"/>
              <a:buAutoNum type="romanLcPeriod"/>
            </a:pPr>
            <a:endParaRPr lang="en-US" dirty="0"/>
          </a:p>
        </p:txBody>
      </p:sp>
      <p:sp>
        <p:nvSpPr>
          <p:cNvPr id="3" name="Date Placeholder 2">
            <a:extLst>
              <a:ext uri="{FF2B5EF4-FFF2-40B4-BE49-F238E27FC236}">
                <a16:creationId xmlns:a16="http://schemas.microsoft.com/office/drawing/2014/main" id="{A7E49773-6BDE-47E2-94C5-EB637B76CAC2}"/>
              </a:ext>
            </a:extLst>
          </p:cNvPr>
          <p:cNvSpPr>
            <a:spLocks noGrp="1"/>
          </p:cNvSpPr>
          <p:nvPr>
            <p:ph type="dt" sz="half" idx="10"/>
          </p:nvPr>
        </p:nvSpPr>
        <p:spPr/>
        <p:txBody>
          <a:bodyPr/>
          <a:lstStyle/>
          <a:p>
            <a:fld id="{21C1C4DC-CB22-4E5F-8E38-CD0363D94C7D}" type="datetime1">
              <a:rPr lang="en-US" altLang="en-US" smtClean="0">
                <a:solidFill>
                  <a:srgbClr val="000000"/>
                </a:solidFill>
              </a:rPr>
              <a:t>8/19/2019</a:t>
            </a:fld>
            <a:endParaRPr lang="en-US" altLang="en-US">
              <a:solidFill>
                <a:srgbClr val="000000"/>
              </a:solidFill>
            </a:endParaRPr>
          </a:p>
        </p:txBody>
      </p:sp>
    </p:spTree>
    <p:extLst>
      <p:ext uri="{BB962C8B-B14F-4D97-AF65-F5344CB8AC3E}">
        <p14:creationId xmlns:p14="http://schemas.microsoft.com/office/powerpoint/2010/main" val="18823465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68</a:t>
            </a:fld>
            <a:endParaRPr lang="en-US" altLang="en-US">
              <a:solidFill>
                <a:srgbClr val="000000"/>
              </a:solidFill>
            </a:endParaRPr>
          </a:p>
        </p:txBody>
      </p:sp>
      <p:sp>
        <p:nvSpPr>
          <p:cNvPr id="5" name="Rectangle 2"/>
          <p:cNvSpPr txBox="1">
            <a:spLocks noChangeArrowheads="1"/>
          </p:cNvSpPr>
          <p:nvPr/>
        </p:nvSpPr>
        <p:spPr bwMode="auto">
          <a:xfrm>
            <a:off x="1143000" y="1828800"/>
            <a:ext cx="762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fontAlgn="auto">
              <a:spcAft>
                <a:spcPts val="0"/>
              </a:spcAft>
              <a:defRPr/>
            </a:pPr>
            <a:r>
              <a:rPr lang="en-US" altLang="en-US" kern="0">
                <a:latin typeface="Gill Sans MT" panose="020B0502020104020203" pitchFamily="34" charset="0"/>
              </a:rPr>
              <a:t>Questions ?!</a:t>
            </a:r>
            <a:endParaRPr lang="en-US" altLang="en-US" kern="0" dirty="0">
              <a:latin typeface="Gill Sans MT" panose="020B0502020104020203" pitchFamily="34" charset="0"/>
            </a:endParaRPr>
          </a:p>
        </p:txBody>
      </p:sp>
      <p:pic>
        <p:nvPicPr>
          <p:cNvPr id="6" name="Picture 3" descr="bs0055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3124200"/>
            <a:ext cx="24447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5AA8672C-728E-4E57-98B4-376E6AE7F156}"/>
              </a:ext>
            </a:extLst>
          </p:cNvPr>
          <p:cNvSpPr>
            <a:spLocks noGrp="1"/>
          </p:cNvSpPr>
          <p:nvPr>
            <p:ph type="dt" sz="half" idx="10"/>
          </p:nvPr>
        </p:nvSpPr>
        <p:spPr/>
        <p:txBody>
          <a:bodyPr/>
          <a:lstStyle/>
          <a:p>
            <a:fld id="{BA1BDF3F-7487-4B34-AD72-4593813FBDF5}" type="datetime1">
              <a:rPr lang="en-US" altLang="en-US" smtClean="0">
                <a:solidFill>
                  <a:srgbClr val="000000"/>
                </a:solidFill>
              </a:rPr>
              <a:t>8/19/2019</a:t>
            </a:fld>
            <a:endParaRPr lang="en-US" altLang="en-US">
              <a:solidFill>
                <a:srgbClr val="000000"/>
              </a:solidFill>
            </a:endParaRPr>
          </a:p>
        </p:txBody>
      </p:sp>
    </p:spTree>
    <p:extLst>
      <p:ext uri="{BB962C8B-B14F-4D97-AF65-F5344CB8AC3E}">
        <p14:creationId xmlns:p14="http://schemas.microsoft.com/office/powerpoint/2010/main" val="26769289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8FD-1D38-426F-92B3-B568A78889EA}"/>
              </a:ext>
            </a:extLst>
          </p:cNvPr>
          <p:cNvSpPr>
            <a:spLocks noGrp="1"/>
          </p:cNvSpPr>
          <p:nvPr>
            <p:ph type="title"/>
          </p:nvPr>
        </p:nvSpPr>
        <p:spPr>
          <a:xfrm>
            <a:off x="1150939" y="101600"/>
            <a:ext cx="6621462" cy="1143000"/>
          </a:xfrm>
        </p:spPr>
        <p:txBody>
          <a:bodyPr/>
          <a:lstStyle/>
          <a:p>
            <a:pPr algn="r"/>
            <a:r>
              <a:rPr lang="en-US" sz="2800" dirty="0">
                <a:latin typeface="Corbel" panose="020B0503020204020204" pitchFamily="34" charset="0"/>
              </a:rPr>
              <a:t>Example</a:t>
            </a:r>
          </a:p>
        </p:txBody>
      </p:sp>
      <p:sp>
        <p:nvSpPr>
          <p:cNvPr id="3" name="Content Placeholder 2">
            <a:extLst>
              <a:ext uri="{FF2B5EF4-FFF2-40B4-BE49-F238E27FC236}">
                <a16:creationId xmlns:a16="http://schemas.microsoft.com/office/drawing/2014/main" id="{797D6F7C-50EE-4960-9D1F-1563BF03769B}"/>
              </a:ext>
            </a:extLst>
          </p:cNvPr>
          <p:cNvSpPr>
            <a:spLocks noGrp="1"/>
          </p:cNvSpPr>
          <p:nvPr>
            <p:ph idx="1"/>
          </p:nvPr>
        </p:nvSpPr>
        <p:spPr>
          <a:xfrm>
            <a:off x="596900" y="1638300"/>
            <a:ext cx="7937500" cy="4494213"/>
          </a:xfrm>
        </p:spPr>
        <p:txBody>
          <a:bodyPr/>
          <a:lstStyle/>
          <a:p>
            <a:pPr marL="0" indent="0">
              <a:buNone/>
            </a:pPr>
            <a:r>
              <a:rPr lang="en-US" sz="2400" dirty="0">
                <a:latin typeface="Corbel" panose="020B0503020204020204" pitchFamily="34" charset="0"/>
              </a:rPr>
              <a:t>You have bag of five unique colors.  How many color arrangements can be created in this instance?  Name the colors as “B”,”G”,”Y”,”R”,”V” for your question.</a:t>
            </a:r>
          </a:p>
        </p:txBody>
      </p:sp>
      <p:sp>
        <p:nvSpPr>
          <p:cNvPr id="4" name="Date Placeholder 3">
            <a:extLst>
              <a:ext uri="{FF2B5EF4-FFF2-40B4-BE49-F238E27FC236}">
                <a16:creationId xmlns:a16="http://schemas.microsoft.com/office/drawing/2014/main" id="{A3C54B98-654C-4918-A217-140BEE0F1BCD}"/>
              </a:ext>
            </a:extLst>
          </p:cNvPr>
          <p:cNvSpPr>
            <a:spLocks noGrp="1"/>
          </p:cNvSpPr>
          <p:nvPr>
            <p:ph type="dt" sz="half" idx="10"/>
          </p:nvPr>
        </p:nvSpPr>
        <p:spPr/>
        <p:txBody>
          <a:bodyPr/>
          <a:lstStyle/>
          <a:p>
            <a:fld id="{4D730BEF-B25E-4E65-B822-56A02840B11C}" type="datetime1">
              <a:rPr lang="en-US" altLang="en-US" smtClean="0">
                <a:solidFill>
                  <a:srgbClr val="000000"/>
                </a:solidFill>
              </a:rPr>
              <a:t>8/19/2019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127DC9D7-5BBC-4209-9AB8-81BB2806DCAF}"/>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69</a:t>
            </a:fld>
            <a:endParaRPr lang="en-US" altLang="en-US">
              <a:solidFill>
                <a:srgbClr val="000000"/>
              </a:solidFill>
            </a:endParaRPr>
          </a:p>
        </p:txBody>
      </p:sp>
    </p:spTree>
    <p:extLst>
      <p:ext uri="{BB962C8B-B14F-4D97-AF65-F5344CB8AC3E}">
        <p14:creationId xmlns:p14="http://schemas.microsoft.com/office/powerpoint/2010/main" val="3849347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7</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6621462" cy="965200"/>
          </a:xfrm>
        </p:spPr>
        <p:txBody>
          <a:bodyPr/>
          <a:lstStyle/>
          <a:p>
            <a:pPr algn="r"/>
            <a:r>
              <a:rPr lang="en-US" altLang="en-US" sz="2800" i="1" dirty="0">
                <a:solidFill>
                  <a:srgbClr val="C00000"/>
                </a:solidFill>
              </a:rPr>
              <a:t>Algorithm Design</a:t>
            </a:r>
          </a:p>
        </p:txBody>
      </p:sp>
      <p:sp>
        <p:nvSpPr>
          <p:cNvPr id="2" name="TextBox 1"/>
          <p:cNvSpPr txBox="1"/>
          <p:nvPr/>
        </p:nvSpPr>
        <p:spPr>
          <a:xfrm>
            <a:off x="762000" y="1600200"/>
            <a:ext cx="8077200" cy="3046988"/>
          </a:xfrm>
          <a:prstGeom prst="rect">
            <a:avLst/>
          </a:prstGeom>
          <a:noFill/>
        </p:spPr>
        <p:txBody>
          <a:bodyPr wrap="square" rtlCol="0">
            <a:spAutoFit/>
          </a:bodyPr>
          <a:lstStyle/>
          <a:p>
            <a:pPr marL="0" lvl="1"/>
            <a:endParaRPr lang="en-US" sz="2400" i="1" dirty="0">
              <a:solidFill>
                <a:schemeClr val="tx2"/>
              </a:solidFill>
              <a:latin typeface="Gill Sans MT" panose="020B0502020104020203" pitchFamily="34" charset="0"/>
            </a:endParaRPr>
          </a:p>
          <a:p>
            <a:pPr marL="0" lvl="1"/>
            <a:r>
              <a:rPr lang="en-US" sz="2400" i="1" dirty="0">
                <a:solidFill>
                  <a:schemeClr val="tx2"/>
                </a:solidFill>
                <a:latin typeface="Gill Sans MT" panose="020B0502020104020203" pitchFamily="34" charset="0"/>
              </a:rPr>
              <a:t>Algorithm Versus Implementation</a:t>
            </a:r>
          </a:p>
          <a:p>
            <a:pPr marL="0" lvl="1"/>
            <a:r>
              <a:rPr lang="en-US" sz="2400" i="1" dirty="0">
                <a:solidFill>
                  <a:schemeClr val="tx2"/>
                </a:solidFill>
                <a:latin typeface="Gill Sans MT" panose="020B0502020104020203" pitchFamily="34" charset="0"/>
              </a:rPr>
              <a:t>	What is the difference between the two?</a:t>
            </a:r>
          </a:p>
          <a:p>
            <a:pPr marL="0" lvl="1"/>
            <a:endParaRPr lang="en-US" sz="2400" i="1" dirty="0">
              <a:solidFill>
                <a:schemeClr val="tx2"/>
              </a:solidFill>
              <a:latin typeface="Gill Sans MT" panose="020B0502020104020203" pitchFamily="34" charset="0"/>
            </a:endParaRPr>
          </a:p>
          <a:p>
            <a:pPr marL="0" lvl="1"/>
            <a:r>
              <a:rPr lang="en-US" sz="2400" i="1" dirty="0">
                <a:solidFill>
                  <a:schemeClr val="tx2"/>
                </a:solidFill>
                <a:latin typeface="Gill Sans MT" panose="020B0502020104020203" pitchFamily="34" charset="0"/>
              </a:rPr>
              <a:t>How does one know when to stop refining an algorithm?</a:t>
            </a:r>
          </a:p>
          <a:p>
            <a:pPr marL="0" lvl="1"/>
            <a:endParaRPr lang="en-US" sz="2400" i="1" dirty="0">
              <a:solidFill>
                <a:schemeClr val="tx2"/>
              </a:solidFill>
              <a:latin typeface="Gill Sans MT" panose="020B0502020104020203" pitchFamily="34" charset="0"/>
            </a:endParaRPr>
          </a:p>
          <a:p>
            <a:pPr marL="0" lvl="1"/>
            <a:r>
              <a:rPr lang="en-US" sz="2400" i="1" dirty="0">
                <a:solidFill>
                  <a:schemeClr val="tx2"/>
                </a:solidFill>
                <a:latin typeface="Gill Sans MT" panose="020B0502020104020203" pitchFamily="34" charset="0"/>
              </a:rPr>
              <a:t>Can an Algorithm be developed to solve every problem?</a:t>
            </a:r>
          </a:p>
          <a:p>
            <a:pPr marL="914400" lvl="1" indent="-285750">
              <a:buFont typeface="Arial" panose="020B0604020202020204" pitchFamily="34" charset="0"/>
              <a:buChar char="•"/>
            </a:pPr>
            <a:r>
              <a:rPr lang="en-US" sz="2400" i="1" dirty="0">
                <a:solidFill>
                  <a:schemeClr val="tx2"/>
                </a:solidFill>
                <a:latin typeface="Gill Sans MT" panose="020B0502020104020203" pitchFamily="34" charset="0"/>
              </a:rPr>
              <a:t>  For solvable problems will optimal solution, always, result?</a:t>
            </a:r>
          </a:p>
        </p:txBody>
      </p:sp>
      <p:sp>
        <p:nvSpPr>
          <p:cNvPr id="5" name="Date Placeholder 3">
            <a:extLst>
              <a:ext uri="{FF2B5EF4-FFF2-40B4-BE49-F238E27FC236}">
                <a16:creationId xmlns:a16="http://schemas.microsoft.com/office/drawing/2014/main" id="{8AE34945-591D-40DB-9BE9-3E93B7461F23}"/>
              </a:ext>
            </a:extLst>
          </p:cNvPr>
          <p:cNvSpPr>
            <a:spLocks noGrp="1"/>
          </p:cNvSpPr>
          <p:nvPr>
            <p:ph type="dt" sz="half" idx="10"/>
          </p:nvPr>
        </p:nvSpPr>
        <p:spPr>
          <a:xfrm>
            <a:off x="914400" y="6324600"/>
            <a:ext cx="1905000" cy="457200"/>
          </a:xfrm>
        </p:spPr>
        <p:txBody>
          <a:bodyPr/>
          <a:lstStyle/>
          <a:p>
            <a:fld id="{AC90754C-8BB3-4406-9101-122084768D6B}" type="datetime1">
              <a:rPr lang="en-US" altLang="en-US" smtClean="0">
                <a:solidFill>
                  <a:srgbClr val="000000"/>
                </a:solidFill>
              </a:rPr>
              <a:t>8/19/2019</a:t>
            </a:fld>
            <a:endParaRPr lang="en-US" altLang="en-US" dirty="0">
              <a:solidFill>
                <a:srgbClr val="000000"/>
              </a:solidFill>
            </a:endParaRPr>
          </a:p>
        </p:txBody>
      </p:sp>
    </p:spTree>
    <p:extLst>
      <p:ext uri="{BB962C8B-B14F-4D97-AF65-F5344CB8AC3E}">
        <p14:creationId xmlns:p14="http://schemas.microsoft.com/office/powerpoint/2010/main" val="344903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8FD-1D38-426F-92B3-B568A78889EA}"/>
              </a:ext>
            </a:extLst>
          </p:cNvPr>
          <p:cNvSpPr>
            <a:spLocks noGrp="1"/>
          </p:cNvSpPr>
          <p:nvPr>
            <p:ph type="title"/>
          </p:nvPr>
        </p:nvSpPr>
        <p:spPr>
          <a:xfrm>
            <a:off x="1150939" y="101600"/>
            <a:ext cx="6621462" cy="1143000"/>
          </a:xfrm>
        </p:spPr>
        <p:txBody>
          <a:bodyPr/>
          <a:lstStyle/>
          <a:p>
            <a:pPr algn="r"/>
            <a:r>
              <a:rPr lang="en-US" sz="2800" dirty="0">
                <a:latin typeface="Corbel" panose="020B0503020204020204" pitchFamily="34" charset="0"/>
              </a:rPr>
              <a:t>Example</a:t>
            </a:r>
          </a:p>
        </p:txBody>
      </p:sp>
      <p:sp>
        <p:nvSpPr>
          <p:cNvPr id="3" name="Content Placeholder 2">
            <a:extLst>
              <a:ext uri="{FF2B5EF4-FFF2-40B4-BE49-F238E27FC236}">
                <a16:creationId xmlns:a16="http://schemas.microsoft.com/office/drawing/2014/main" id="{797D6F7C-50EE-4960-9D1F-1563BF03769B}"/>
              </a:ext>
            </a:extLst>
          </p:cNvPr>
          <p:cNvSpPr>
            <a:spLocks noGrp="1"/>
          </p:cNvSpPr>
          <p:nvPr>
            <p:ph idx="1"/>
          </p:nvPr>
        </p:nvSpPr>
        <p:spPr>
          <a:xfrm>
            <a:off x="457200" y="1638300"/>
            <a:ext cx="8458200" cy="4494213"/>
          </a:xfrm>
        </p:spPr>
        <p:txBody>
          <a:bodyPr/>
          <a:lstStyle/>
          <a:p>
            <a:pPr marL="0" indent="0">
              <a:buNone/>
            </a:pPr>
            <a:r>
              <a:rPr lang="en-US" sz="2400" dirty="0">
                <a:latin typeface="Corbel" panose="020B0503020204020204" pitchFamily="34" charset="0"/>
              </a:rPr>
              <a:t>A bag contains 15 numbered marbles of which 10 are red and 5 are white. 4 marbles are selected from the bag.</a:t>
            </a:r>
          </a:p>
          <a:p>
            <a:pPr marL="0" indent="0">
              <a:buNone/>
            </a:pPr>
            <a:endParaRPr lang="en-US" sz="2400" dirty="0">
              <a:latin typeface="Corbel" panose="020B0503020204020204" pitchFamily="34" charset="0"/>
            </a:endParaRPr>
          </a:p>
          <a:p>
            <a:pPr marL="0" indent="0">
              <a:buNone/>
            </a:pPr>
            <a:endParaRPr lang="en-US" sz="800" dirty="0">
              <a:latin typeface="Corbel" panose="020B0503020204020204" pitchFamily="34" charset="0"/>
            </a:endParaRPr>
          </a:p>
          <a:p>
            <a:pPr marL="0" indent="0">
              <a:buNone/>
            </a:pPr>
            <a:r>
              <a:rPr lang="en-US" sz="2400" dirty="0">
                <a:latin typeface="Corbel" panose="020B0503020204020204" pitchFamily="34" charset="0"/>
              </a:rPr>
              <a:t>Q1. How many (different) samples (of size 4) are possible?</a:t>
            </a:r>
          </a:p>
          <a:p>
            <a:pPr marL="0" indent="0">
              <a:buNone/>
            </a:pPr>
            <a:endParaRPr lang="en-US" sz="800" dirty="0">
              <a:latin typeface="Corbel" panose="020B0503020204020204" pitchFamily="34" charset="0"/>
            </a:endParaRPr>
          </a:p>
          <a:p>
            <a:pPr marL="0" indent="0">
              <a:buNone/>
            </a:pPr>
            <a:r>
              <a:rPr lang="en-US" sz="2400" dirty="0">
                <a:latin typeface="Corbel" panose="020B0503020204020204" pitchFamily="34" charset="0"/>
              </a:rPr>
              <a:t>Q2. How many samples (of size 4) consist entirely of red marbles?</a:t>
            </a:r>
          </a:p>
          <a:p>
            <a:pPr marL="0" indent="0">
              <a:buNone/>
            </a:pPr>
            <a:endParaRPr lang="en-US" sz="800" dirty="0">
              <a:latin typeface="Corbel" panose="020B0503020204020204" pitchFamily="34" charset="0"/>
            </a:endParaRPr>
          </a:p>
          <a:p>
            <a:pPr marL="0" indent="0">
              <a:buNone/>
            </a:pPr>
            <a:r>
              <a:rPr lang="en-US" sz="2400" dirty="0">
                <a:latin typeface="Corbel" panose="020B0503020204020204" pitchFamily="34" charset="0"/>
              </a:rPr>
              <a:t>Q3. How many samples have 2 red and 2 white marbles?</a:t>
            </a:r>
          </a:p>
          <a:p>
            <a:pPr marL="0" indent="0">
              <a:buNone/>
            </a:pPr>
            <a:endParaRPr lang="en-US" sz="800" dirty="0">
              <a:latin typeface="Corbel" panose="020B0503020204020204" pitchFamily="34" charset="0"/>
            </a:endParaRPr>
          </a:p>
          <a:p>
            <a:pPr marL="0" indent="0">
              <a:buNone/>
            </a:pPr>
            <a:r>
              <a:rPr lang="en-US" sz="2400" dirty="0">
                <a:latin typeface="Corbel" panose="020B0503020204020204" pitchFamily="34" charset="0"/>
              </a:rPr>
              <a:t>Q4. How many samples (of size 4) have exactly 3 red marbles?</a:t>
            </a:r>
          </a:p>
          <a:p>
            <a:pPr marL="0" indent="0">
              <a:buNone/>
            </a:pPr>
            <a:endParaRPr lang="en-US" sz="800" dirty="0">
              <a:latin typeface="Corbel" panose="020B0503020204020204" pitchFamily="34" charset="0"/>
            </a:endParaRPr>
          </a:p>
          <a:p>
            <a:pPr marL="0" indent="0">
              <a:buNone/>
            </a:pPr>
            <a:r>
              <a:rPr lang="en-US" sz="2400" dirty="0">
                <a:latin typeface="Corbel" panose="020B0503020204020204" pitchFamily="34" charset="0"/>
              </a:rPr>
              <a:t>Q5.  How many samples (of size 4) have at least 3 red?</a:t>
            </a:r>
          </a:p>
        </p:txBody>
      </p:sp>
      <p:sp>
        <p:nvSpPr>
          <p:cNvPr id="4" name="Date Placeholder 3">
            <a:extLst>
              <a:ext uri="{FF2B5EF4-FFF2-40B4-BE49-F238E27FC236}">
                <a16:creationId xmlns:a16="http://schemas.microsoft.com/office/drawing/2014/main" id="{A3C54B98-654C-4918-A217-140BEE0F1BCD}"/>
              </a:ext>
            </a:extLst>
          </p:cNvPr>
          <p:cNvSpPr>
            <a:spLocks noGrp="1"/>
          </p:cNvSpPr>
          <p:nvPr>
            <p:ph type="dt" sz="half" idx="10"/>
          </p:nvPr>
        </p:nvSpPr>
        <p:spPr/>
        <p:txBody>
          <a:bodyPr/>
          <a:lstStyle/>
          <a:p>
            <a:fld id="{4D730BEF-B25E-4E65-B822-56A02840B11C}" type="datetime1">
              <a:rPr lang="en-US" altLang="en-US" smtClean="0">
                <a:solidFill>
                  <a:srgbClr val="000000"/>
                </a:solidFill>
              </a:rPr>
              <a:t>8/19/2019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127DC9D7-5BBC-4209-9AB8-81BB2806DCAF}"/>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70</a:t>
            </a:fld>
            <a:endParaRPr lang="en-US" altLang="en-US">
              <a:solidFill>
                <a:srgbClr val="000000"/>
              </a:solidFill>
            </a:endParaRPr>
          </a:p>
        </p:txBody>
      </p:sp>
    </p:spTree>
    <p:extLst>
      <p:ext uri="{BB962C8B-B14F-4D97-AF65-F5344CB8AC3E}">
        <p14:creationId xmlns:p14="http://schemas.microsoft.com/office/powerpoint/2010/main" val="420568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8FD-1D38-426F-92B3-B568A78889EA}"/>
              </a:ext>
            </a:extLst>
          </p:cNvPr>
          <p:cNvSpPr>
            <a:spLocks noGrp="1"/>
          </p:cNvSpPr>
          <p:nvPr>
            <p:ph type="title"/>
          </p:nvPr>
        </p:nvSpPr>
        <p:spPr>
          <a:xfrm>
            <a:off x="1150939" y="101600"/>
            <a:ext cx="6621462" cy="1143000"/>
          </a:xfrm>
        </p:spPr>
        <p:txBody>
          <a:bodyPr/>
          <a:lstStyle/>
          <a:p>
            <a:pPr algn="r"/>
            <a:r>
              <a:rPr lang="en-US" sz="2800" dirty="0">
                <a:latin typeface="Corbel" panose="020B0503020204020204" pitchFamily="34" charset="0"/>
              </a:rPr>
              <a:t>Example</a:t>
            </a:r>
          </a:p>
        </p:txBody>
      </p:sp>
      <p:sp>
        <p:nvSpPr>
          <p:cNvPr id="3" name="Content Placeholder 2">
            <a:extLst>
              <a:ext uri="{FF2B5EF4-FFF2-40B4-BE49-F238E27FC236}">
                <a16:creationId xmlns:a16="http://schemas.microsoft.com/office/drawing/2014/main" id="{797D6F7C-50EE-4960-9D1F-1563BF03769B}"/>
              </a:ext>
            </a:extLst>
          </p:cNvPr>
          <p:cNvSpPr>
            <a:spLocks noGrp="1"/>
          </p:cNvSpPr>
          <p:nvPr>
            <p:ph idx="1"/>
          </p:nvPr>
        </p:nvSpPr>
        <p:spPr>
          <a:xfrm>
            <a:off x="457200" y="1638300"/>
            <a:ext cx="8458200" cy="4494213"/>
          </a:xfrm>
        </p:spPr>
        <p:txBody>
          <a:bodyPr/>
          <a:lstStyle/>
          <a:p>
            <a:pPr marL="0" indent="0">
              <a:buNone/>
            </a:pPr>
            <a:r>
              <a:rPr lang="en-US" sz="2400" dirty="0">
                <a:latin typeface="Corbel" panose="020B0503020204020204" pitchFamily="34" charset="0"/>
              </a:rPr>
              <a:t>How many poker hands consist of 2 Aces, 2 Kings and a</a:t>
            </a:r>
          </a:p>
          <a:p>
            <a:pPr marL="0" indent="0">
              <a:buNone/>
            </a:pPr>
            <a:r>
              <a:rPr lang="en-US" sz="2400" dirty="0">
                <a:latin typeface="Corbel" panose="020B0503020204020204" pitchFamily="34" charset="0"/>
              </a:rPr>
              <a:t>card of a different denomination?</a:t>
            </a:r>
          </a:p>
          <a:p>
            <a:pPr marL="0" indent="0">
              <a:buNone/>
            </a:pPr>
            <a:endParaRPr lang="en-US" sz="800" dirty="0">
              <a:latin typeface="Corbel" panose="020B0503020204020204" pitchFamily="34" charset="0"/>
            </a:endParaRPr>
          </a:p>
        </p:txBody>
      </p:sp>
      <p:sp>
        <p:nvSpPr>
          <p:cNvPr id="4" name="Date Placeholder 3">
            <a:extLst>
              <a:ext uri="{FF2B5EF4-FFF2-40B4-BE49-F238E27FC236}">
                <a16:creationId xmlns:a16="http://schemas.microsoft.com/office/drawing/2014/main" id="{A3C54B98-654C-4918-A217-140BEE0F1BCD}"/>
              </a:ext>
            </a:extLst>
          </p:cNvPr>
          <p:cNvSpPr>
            <a:spLocks noGrp="1"/>
          </p:cNvSpPr>
          <p:nvPr>
            <p:ph type="dt" sz="half" idx="10"/>
          </p:nvPr>
        </p:nvSpPr>
        <p:spPr/>
        <p:txBody>
          <a:bodyPr/>
          <a:lstStyle/>
          <a:p>
            <a:fld id="{4D730BEF-B25E-4E65-B822-56A02840B11C}" type="datetime1">
              <a:rPr lang="en-US" altLang="en-US" smtClean="0">
                <a:solidFill>
                  <a:srgbClr val="000000"/>
                </a:solidFill>
              </a:rPr>
              <a:t>8/19/2019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127DC9D7-5BBC-4209-9AB8-81BB2806DCAF}"/>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71</a:t>
            </a:fld>
            <a:endParaRPr lang="en-US" altLang="en-US">
              <a:solidFill>
                <a:srgbClr val="000000"/>
              </a:solidFill>
            </a:endParaRPr>
          </a:p>
        </p:txBody>
      </p:sp>
    </p:spTree>
    <p:extLst>
      <p:ext uri="{BB962C8B-B14F-4D97-AF65-F5344CB8AC3E}">
        <p14:creationId xmlns:p14="http://schemas.microsoft.com/office/powerpoint/2010/main" val="4433575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8FD-1D38-426F-92B3-B568A78889EA}"/>
              </a:ext>
            </a:extLst>
          </p:cNvPr>
          <p:cNvSpPr>
            <a:spLocks noGrp="1"/>
          </p:cNvSpPr>
          <p:nvPr>
            <p:ph type="title"/>
          </p:nvPr>
        </p:nvSpPr>
        <p:spPr>
          <a:xfrm>
            <a:off x="1150939" y="101600"/>
            <a:ext cx="6621462" cy="1143000"/>
          </a:xfrm>
        </p:spPr>
        <p:txBody>
          <a:bodyPr/>
          <a:lstStyle/>
          <a:p>
            <a:pPr algn="r"/>
            <a:r>
              <a:rPr lang="en-US" sz="2800" dirty="0">
                <a:latin typeface="Corbel" panose="020B0503020204020204" pitchFamily="34" charset="0"/>
              </a:rPr>
              <a:t>Example</a:t>
            </a:r>
          </a:p>
        </p:txBody>
      </p:sp>
      <p:sp>
        <p:nvSpPr>
          <p:cNvPr id="3" name="Content Placeholder 2">
            <a:extLst>
              <a:ext uri="{FF2B5EF4-FFF2-40B4-BE49-F238E27FC236}">
                <a16:creationId xmlns:a16="http://schemas.microsoft.com/office/drawing/2014/main" id="{797D6F7C-50EE-4960-9D1F-1563BF03769B}"/>
              </a:ext>
            </a:extLst>
          </p:cNvPr>
          <p:cNvSpPr>
            <a:spLocks noGrp="1"/>
          </p:cNvSpPr>
          <p:nvPr>
            <p:ph idx="1"/>
          </p:nvPr>
        </p:nvSpPr>
        <p:spPr>
          <a:xfrm>
            <a:off x="457200" y="1638300"/>
            <a:ext cx="8458200" cy="4494213"/>
          </a:xfrm>
        </p:spPr>
        <p:txBody>
          <a:bodyPr/>
          <a:lstStyle/>
          <a:p>
            <a:pPr marL="0" indent="0">
              <a:buNone/>
            </a:pPr>
            <a:r>
              <a:rPr lang="en-US" sz="2400" dirty="0">
                <a:latin typeface="Corbel" panose="020B0503020204020204" pitchFamily="34" charset="0"/>
              </a:rPr>
              <a:t>How many different words (including nonsense words) can you make by rearranging the letters of the word  </a:t>
            </a:r>
            <a:r>
              <a:rPr lang="en-US" sz="2400" b="1" dirty="0">
                <a:solidFill>
                  <a:srgbClr val="C00000"/>
                </a:solidFill>
                <a:latin typeface="Corbel" panose="020B0503020204020204" pitchFamily="34" charset="0"/>
              </a:rPr>
              <a:t>ABET</a:t>
            </a:r>
            <a:r>
              <a:rPr lang="en-US" sz="2400" b="1" dirty="0">
                <a:latin typeface="Corbel" panose="020B0503020204020204" pitchFamily="34" charset="0"/>
              </a:rPr>
              <a:t>?</a:t>
            </a:r>
            <a:endParaRPr lang="en-US" sz="800" b="1" dirty="0">
              <a:latin typeface="Corbel" panose="020B0503020204020204" pitchFamily="34" charset="0"/>
            </a:endParaRPr>
          </a:p>
          <a:p>
            <a:pPr marL="0" indent="0">
              <a:buNone/>
            </a:pPr>
            <a:endParaRPr lang="en-US" sz="2400" b="1" dirty="0">
              <a:latin typeface="Corbel" panose="020B0503020204020204" pitchFamily="34" charset="0"/>
            </a:endParaRPr>
          </a:p>
          <a:p>
            <a:pPr marL="0" indent="0">
              <a:buNone/>
            </a:pPr>
            <a:r>
              <a:rPr lang="en-US" sz="2400" b="1" dirty="0">
                <a:latin typeface="Corbel" panose="020B0503020204020204" pitchFamily="34" charset="0"/>
              </a:rPr>
              <a:t>  </a:t>
            </a:r>
          </a:p>
        </p:txBody>
      </p:sp>
      <p:sp>
        <p:nvSpPr>
          <p:cNvPr id="4" name="Date Placeholder 3">
            <a:extLst>
              <a:ext uri="{FF2B5EF4-FFF2-40B4-BE49-F238E27FC236}">
                <a16:creationId xmlns:a16="http://schemas.microsoft.com/office/drawing/2014/main" id="{A3C54B98-654C-4918-A217-140BEE0F1BCD}"/>
              </a:ext>
            </a:extLst>
          </p:cNvPr>
          <p:cNvSpPr>
            <a:spLocks noGrp="1"/>
          </p:cNvSpPr>
          <p:nvPr>
            <p:ph type="dt" sz="half" idx="10"/>
          </p:nvPr>
        </p:nvSpPr>
        <p:spPr/>
        <p:txBody>
          <a:bodyPr/>
          <a:lstStyle/>
          <a:p>
            <a:fld id="{4D730BEF-B25E-4E65-B822-56A02840B11C}" type="datetime1">
              <a:rPr lang="en-US" altLang="en-US" smtClean="0">
                <a:solidFill>
                  <a:srgbClr val="000000"/>
                </a:solidFill>
              </a:rPr>
              <a:t>8/19/2019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127DC9D7-5BBC-4209-9AB8-81BB2806DCAF}"/>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72</a:t>
            </a:fld>
            <a:endParaRPr lang="en-US" altLang="en-US">
              <a:solidFill>
                <a:srgbClr val="000000"/>
              </a:solidFill>
            </a:endParaRPr>
          </a:p>
        </p:txBody>
      </p:sp>
      <p:graphicFrame>
        <p:nvGraphicFramePr>
          <p:cNvPr id="6" name="Table 5">
            <a:extLst>
              <a:ext uri="{FF2B5EF4-FFF2-40B4-BE49-F238E27FC236}">
                <a16:creationId xmlns:a16="http://schemas.microsoft.com/office/drawing/2014/main" id="{0D92AEB5-58FC-4B29-A839-D7F12263C429}"/>
              </a:ext>
            </a:extLst>
          </p:cNvPr>
          <p:cNvGraphicFramePr>
            <a:graphicFrameLocks noGrp="1"/>
          </p:cNvGraphicFramePr>
          <p:nvPr>
            <p:extLst>
              <p:ext uri="{D42A27DB-BD31-4B8C-83A1-F6EECF244321}">
                <p14:modId xmlns:p14="http://schemas.microsoft.com/office/powerpoint/2010/main" val="4002282463"/>
              </p:ext>
            </p:extLst>
          </p:nvPr>
        </p:nvGraphicFramePr>
        <p:xfrm>
          <a:off x="1413670" y="2667000"/>
          <a:ext cx="6096000" cy="3108960"/>
        </p:xfrm>
        <a:graphic>
          <a:graphicData uri="http://schemas.openxmlformats.org/drawingml/2006/table">
            <a:tbl>
              <a:tblPr firstRow="1" bandRow="1">
                <a:tableStyleId>{93296810-A885-4BE3-A3E7-6D5BEEA58F35}</a:tableStyleId>
              </a:tblPr>
              <a:tblGrid>
                <a:gridCol w="1524000">
                  <a:extLst>
                    <a:ext uri="{9D8B030D-6E8A-4147-A177-3AD203B41FA5}">
                      <a16:colId xmlns:a16="http://schemas.microsoft.com/office/drawing/2014/main" val="410098749"/>
                    </a:ext>
                  </a:extLst>
                </a:gridCol>
                <a:gridCol w="1524000">
                  <a:extLst>
                    <a:ext uri="{9D8B030D-6E8A-4147-A177-3AD203B41FA5}">
                      <a16:colId xmlns:a16="http://schemas.microsoft.com/office/drawing/2014/main" val="3574958307"/>
                    </a:ext>
                  </a:extLst>
                </a:gridCol>
                <a:gridCol w="1558130">
                  <a:extLst>
                    <a:ext uri="{9D8B030D-6E8A-4147-A177-3AD203B41FA5}">
                      <a16:colId xmlns:a16="http://schemas.microsoft.com/office/drawing/2014/main" val="116620228"/>
                    </a:ext>
                  </a:extLst>
                </a:gridCol>
                <a:gridCol w="1489870">
                  <a:extLst>
                    <a:ext uri="{9D8B030D-6E8A-4147-A177-3AD203B41FA5}">
                      <a16:colId xmlns:a16="http://schemas.microsoft.com/office/drawing/2014/main" val="3991035472"/>
                    </a:ext>
                  </a:extLst>
                </a:gridCol>
              </a:tblGrid>
              <a:tr h="370840">
                <a:tc>
                  <a:txBody>
                    <a:bodyPr/>
                    <a:lstStyle/>
                    <a:p>
                      <a:r>
                        <a:rPr lang="en-US" sz="2800" b="1" dirty="0">
                          <a:latin typeface="Corbel" panose="020B0503020204020204" pitchFamily="34" charset="0"/>
                        </a:rPr>
                        <a:t>ABET</a:t>
                      </a:r>
                      <a:endParaRPr lang="en-US" sz="2800" dirty="0"/>
                    </a:p>
                  </a:txBody>
                  <a:tcPr/>
                </a:tc>
                <a:tc>
                  <a:txBody>
                    <a:bodyPr/>
                    <a:lstStyle/>
                    <a:p>
                      <a:r>
                        <a:rPr lang="en-US" sz="2800" b="1" dirty="0">
                          <a:latin typeface="Corbel" panose="020B0503020204020204" pitchFamily="34" charset="0"/>
                        </a:rPr>
                        <a:t>BAET</a:t>
                      </a:r>
                      <a:endParaRPr lang="en-US" sz="2800" dirty="0"/>
                    </a:p>
                  </a:txBody>
                  <a:tcPr/>
                </a:tc>
                <a:tc>
                  <a:txBody>
                    <a:bodyPr/>
                    <a:lstStyle/>
                    <a:p>
                      <a:r>
                        <a:rPr lang="en-US" sz="2800" b="1" dirty="0">
                          <a:latin typeface="Corbel" panose="020B0503020204020204" pitchFamily="34" charset="0"/>
                        </a:rPr>
                        <a:t>EBAT</a:t>
                      </a:r>
                      <a:endParaRPr lang="en-US" sz="2800" dirty="0"/>
                    </a:p>
                  </a:txBody>
                  <a:tcPr/>
                </a:tc>
                <a:tc>
                  <a:txBody>
                    <a:bodyPr/>
                    <a:lstStyle/>
                    <a:p>
                      <a:r>
                        <a:rPr lang="en-US" sz="2800" b="1" dirty="0">
                          <a:latin typeface="Corbel" panose="020B0503020204020204" pitchFamily="34" charset="0"/>
                        </a:rPr>
                        <a:t>TBEA</a:t>
                      </a:r>
                      <a:endParaRPr lang="en-US" sz="2800" dirty="0"/>
                    </a:p>
                  </a:txBody>
                  <a:tcPr/>
                </a:tc>
                <a:extLst>
                  <a:ext uri="{0D108BD9-81ED-4DB2-BD59-A6C34878D82A}">
                    <a16:rowId xmlns:a16="http://schemas.microsoft.com/office/drawing/2014/main" val="375823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ABTE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EBTA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TBAE</a:t>
                      </a:r>
                    </a:p>
                  </a:txBody>
                  <a:tcPr/>
                </a:tc>
                <a:extLst>
                  <a:ext uri="{0D108BD9-81ED-4DB2-BD59-A6C34878D82A}">
                    <a16:rowId xmlns:a16="http://schemas.microsoft.com/office/drawing/2014/main" val="18429618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AEBT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BEAT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EABT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TEBA</a:t>
                      </a:r>
                    </a:p>
                  </a:txBody>
                  <a:tcPr/>
                </a:tc>
                <a:extLst>
                  <a:ext uri="{0D108BD9-81ED-4DB2-BD59-A6C34878D82A}">
                    <a16:rowId xmlns:a16="http://schemas.microsoft.com/office/drawing/2014/main" val="11876003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AETB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BETA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EATB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TEAB</a:t>
                      </a:r>
                    </a:p>
                  </a:txBody>
                  <a:tcPr/>
                </a:tc>
                <a:extLst>
                  <a:ext uri="{0D108BD9-81ED-4DB2-BD59-A6C34878D82A}">
                    <a16:rowId xmlns:a16="http://schemas.microsoft.com/office/drawing/2014/main" val="2858458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ATBE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BTAE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ETBA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TABE</a:t>
                      </a:r>
                    </a:p>
                  </a:txBody>
                  <a:tcPr/>
                </a:tc>
                <a:extLst>
                  <a:ext uri="{0D108BD9-81ED-4DB2-BD59-A6C34878D82A}">
                    <a16:rowId xmlns:a16="http://schemas.microsoft.com/office/drawing/2014/main" val="8893317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ATEB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BTEA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ETAB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TAEB</a:t>
                      </a:r>
                    </a:p>
                  </a:txBody>
                  <a:tcPr/>
                </a:tc>
                <a:extLst>
                  <a:ext uri="{0D108BD9-81ED-4DB2-BD59-A6C34878D82A}">
                    <a16:rowId xmlns:a16="http://schemas.microsoft.com/office/drawing/2014/main" val="1198349950"/>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83DB49-85CD-49AF-BE7A-4969F6FD9950}"/>
                  </a:ext>
                </a:extLst>
              </p:cNvPr>
              <p:cNvSpPr txBox="1"/>
              <p:nvPr/>
            </p:nvSpPr>
            <p:spPr>
              <a:xfrm>
                <a:off x="2971800" y="5943600"/>
                <a:ext cx="2438400" cy="760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4</m:t>
                          </m:r>
                        </m:e>
                        <m:sub>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𝑃</m:t>
                              </m:r>
                            </m:e>
                            <m:sub>
                              <m:r>
                                <a:rPr lang="en-US" sz="4000" b="0" i="1" smtClean="0">
                                  <a:latin typeface="Cambria Math" panose="02040503050406030204" pitchFamily="18" charset="0"/>
                                </a:rPr>
                                <m:t>4</m:t>
                              </m:r>
                            </m:sub>
                          </m:sSub>
                        </m:sub>
                      </m:sSub>
                    </m:oMath>
                  </m:oMathPara>
                </a14:m>
                <a:endParaRPr lang="en-US" sz="4000" dirty="0"/>
              </a:p>
            </p:txBody>
          </p:sp>
        </mc:Choice>
        <mc:Fallback xmlns="">
          <p:sp>
            <p:nvSpPr>
              <p:cNvPr id="7" name="TextBox 6">
                <a:extLst>
                  <a:ext uri="{FF2B5EF4-FFF2-40B4-BE49-F238E27FC236}">
                    <a16:creationId xmlns:a16="http://schemas.microsoft.com/office/drawing/2014/main" id="{BB83DB49-85CD-49AF-BE7A-4969F6FD9950}"/>
                  </a:ext>
                </a:extLst>
              </p:cNvPr>
              <p:cNvSpPr txBox="1">
                <a:spLocks noRot="1" noChangeAspect="1" noMove="1" noResize="1" noEditPoints="1" noAdjustHandles="1" noChangeArrowheads="1" noChangeShapeType="1" noTextEdit="1"/>
              </p:cNvSpPr>
              <p:nvPr/>
            </p:nvSpPr>
            <p:spPr>
              <a:xfrm>
                <a:off x="2971800" y="5943600"/>
                <a:ext cx="2438400" cy="760914"/>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2976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8FD-1D38-426F-92B3-B568A78889EA}"/>
              </a:ext>
            </a:extLst>
          </p:cNvPr>
          <p:cNvSpPr>
            <a:spLocks noGrp="1"/>
          </p:cNvSpPr>
          <p:nvPr>
            <p:ph type="title"/>
          </p:nvPr>
        </p:nvSpPr>
        <p:spPr>
          <a:xfrm>
            <a:off x="1150939" y="101600"/>
            <a:ext cx="6621462" cy="1143000"/>
          </a:xfrm>
        </p:spPr>
        <p:txBody>
          <a:bodyPr/>
          <a:lstStyle/>
          <a:p>
            <a:pPr algn="r"/>
            <a:r>
              <a:rPr lang="en-US" sz="2800" dirty="0">
                <a:latin typeface="Corbel" panose="020B0503020204020204" pitchFamily="34" charset="0"/>
              </a:rPr>
              <a:t>Example</a:t>
            </a:r>
          </a:p>
        </p:txBody>
      </p:sp>
      <p:sp>
        <p:nvSpPr>
          <p:cNvPr id="3" name="Content Placeholder 2">
            <a:extLst>
              <a:ext uri="{FF2B5EF4-FFF2-40B4-BE49-F238E27FC236}">
                <a16:creationId xmlns:a16="http://schemas.microsoft.com/office/drawing/2014/main" id="{797D6F7C-50EE-4960-9D1F-1563BF03769B}"/>
              </a:ext>
            </a:extLst>
          </p:cNvPr>
          <p:cNvSpPr>
            <a:spLocks noGrp="1"/>
          </p:cNvSpPr>
          <p:nvPr>
            <p:ph idx="1"/>
          </p:nvPr>
        </p:nvSpPr>
        <p:spPr>
          <a:xfrm>
            <a:off x="457200" y="1638300"/>
            <a:ext cx="8458200" cy="4494213"/>
          </a:xfrm>
        </p:spPr>
        <p:txBody>
          <a:bodyPr/>
          <a:lstStyle/>
          <a:p>
            <a:pPr marL="0" indent="0">
              <a:buNone/>
            </a:pPr>
            <a:endParaRPr lang="en-US" sz="2400" b="1" dirty="0">
              <a:latin typeface="Corbel" panose="020B0503020204020204" pitchFamily="34" charset="0"/>
            </a:endParaRPr>
          </a:p>
          <a:p>
            <a:pPr marL="0" indent="0">
              <a:buNone/>
            </a:pPr>
            <a:r>
              <a:rPr lang="en-US" sz="2400" b="1" dirty="0">
                <a:latin typeface="Corbel" panose="020B0503020204020204" pitchFamily="34" charset="0"/>
              </a:rPr>
              <a:t>  </a:t>
            </a:r>
          </a:p>
        </p:txBody>
      </p:sp>
      <p:sp>
        <p:nvSpPr>
          <p:cNvPr id="4" name="Date Placeholder 3">
            <a:extLst>
              <a:ext uri="{FF2B5EF4-FFF2-40B4-BE49-F238E27FC236}">
                <a16:creationId xmlns:a16="http://schemas.microsoft.com/office/drawing/2014/main" id="{A3C54B98-654C-4918-A217-140BEE0F1BCD}"/>
              </a:ext>
            </a:extLst>
          </p:cNvPr>
          <p:cNvSpPr>
            <a:spLocks noGrp="1"/>
          </p:cNvSpPr>
          <p:nvPr>
            <p:ph type="dt" sz="half" idx="10"/>
          </p:nvPr>
        </p:nvSpPr>
        <p:spPr/>
        <p:txBody>
          <a:bodyPr/>
          <a:lstStyle/>
          <a:p>
            <a:fld id="{4D730BEF-B25E-4E65-B822-56A02840B11C}" type="datetime1">
              <a:rPr lang="en-US" altLang="en-US" smtClean="0">
                <a:solidFill>
                  <a:srgbClr val="000000"/>
                </a:solidFill>
              </a:rPr>
              <a:t>8/19/2019</a:t>
            </a:fld>
            <a:endParaRPr lang="en-US" altLang="en-US" dirty="0">
              <a:solidFill>
                <a:srgbClr val="000000"/>
              </a:solidFill>
            </a:endParaRPr>
          </a:p>
        </p:txBody>
      </p:sp>
      <p:sp>
        <p:nvSpPr>
          <p:cNvPr id="5" name="Slide Number Placeholder 4">
            <a:extLst>
              <a:ext uri="{FF2B5EF4-FFF2-40B4-BE49-F238E27FC236}">
                <a16:creationId xmlns:a16="http://schemas.microsoft.com/office/drawing/2014/main" id="{127DC9D7-5BBC-4209-9AB8-81BB2806DCAF}"/>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73</a:t>
            </a:fld>
            <a:endParaRPr lang="en-US" altLang="en-US">
              <a:solidFill>
                <a:srgbClr val="000000"/>
              </a:solidFill>
            </a:endParaRPr>
          </a:p>
        </p:txBody>
      </p:sp>
      <p:graphicFrame>
        <p:nvGraphicFramePr>
          <p:cNvPr id="6" name="Table 5">
            <a:extLst>
              <a:ext uri="{FF2B5EF4-FFF2-40B4-BE49-F238E27FC236}">
                <a16:creationId xmlns:a16="http://schemas.microsoft.com/office/drawing/2014/main" id="{0D92AEB5-58FC-4B29-A839-D7F12263C429}"/>
              </a:ext>
            </a:extLst>
          </p:cNvPr>
          <p:cNvGraphicFramePr>
            <a:graphicFrameLocks noGrp="1"/>
          </p:cNvGraphicFramePr>
          <p:nvPr>
            <p:extLst>
              <p:ext uri="{D42A27DB-BD31-4B8C-83A1-F6EECF244321}">
                <p14:modId xmlns:p14="http://schemas.microsoft.com/office/powerpoint/2010/main" val="3195409577"/>
              </p:ext>
            </p:extLst>
          </p:nvPr>
        </p:nvGraphicFramePr>
        <p:xfrm>
          <a:off x="685800" y="1610591"/>
          <a:ext cx="6096000" cy="3108960"/>
        </p:xfrm>
        <a:graphic>
          <a:graphicData uri="http://schemas.openxmlformats.org/drawingml/2006/table">
            <a:tbl>
              <a:tblPr firstRow="1" bandRow="1">
                <a:tableStyleId>{93296810-A885-4BE3-A3E7-6D5BEEA58F35}</a:tableStyleId>
              </a:tblPr>
              <a:tblGrid>
                <a:gridCol w="1524000">
                  <a:extLst>
                    <a:ext uri="{9D8B030D-6E8A-4147-A177-3AD203B41FA5}">
                      <a16:colId xmlns:a16="http://schemas.microsoft.com/office/drawing/2014/main" val="410098749"/>
                    </a:ext>
                  </a:extLst>
                </a:gridCol>
                <a:gridCol w="1524000">
                  <a:extLst>
                    <a:ext uri="{9D8B030D-6E8A-4147-A177-3AD203B41FA5}">
                      <a16:colId xmlns:a16="http://schemas.microsoft.com/office/drawing/2014/main" val="3574958307"/>
                    </a:ext>
                  </a:extLst>
                </a:gridCol>
                <a:gridCol w="1558130">
                  <a:extLst>
                    <a:ext uri="{9D8B030D-6E8A-4147-A177-3AD203B41FA5}">
                      <a16:colId xmlns:a16="http://schemas.microsoft.com/office/drawing/2014/main" val="116620228"/>
                    </a:ext>
                  </a:extLst>
                </a:gridCol>
                <a:gridCol w="1489870">
                  <a:extLst>
                    <a:ext uri="{9D8B030D-6E8A-4147-A177-3AD203B41FA5}">
                      <a16:colId xmlns:a16="http://schemas.microsoft.com/office/drawing/2014/main" val="3991035472"/>
                    </a:ext>
                  </a:extLst>
                </a:gridCol>
              </a:tblGrid>
              <a:tr h="370840">
                <a:tc>
                  <a:txBody>
                    <a:bodyPr/>
                    <a:lstStyle/>
                    <a:p>
                      <a:r>
                        <a:rPr lang="en-US" sz="2800" b="1" dirty="0">
                          <a:latin typeface="Corbel" panose="020B0503020204020204" pitchFamily="34" charset="0"/>
                        </a:rPr>
                        <a:t>AB</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T</a:t>
                      </a:r>
                      <a:endParaRPr lang="en-US" sz="2800" dirty="0"/>
                    </a:p>
                  </a:txBody>
                  <a:tcPr/>
                </a:tc>
                <a:tc>
                  <a:txBody>
                    <a:bodyPr/>
                    <a:lstStyle/>
                    <a:p>
                      <a:r>
                        <a:rPr lang="en-US" sz="2800" b="1" dirty="0">
                          <a:latin typeface="Corbel" panose="020B0503020204020204" pitchFamily="34" charset="0"/>
                        </a:rPr>
                        <a:t>BA</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T</a:t>
                      </a:r>
                      <a:endParaRPr lang="en-US" sz="2800" dirty="0"/>
                    </a:p>
                  </a:txBody>
                  <a:tcPr/>
                </a:tc>
                <a:tc>
                  <a:txBody>
                    <a:bodyPr/>
                    <a:lstStyle/>
                    <a:p>
                      <a:r>
                        <a:rPr lang="en-US" sz="2800" b="1" dirty="0">
                          <a:solidFill>
                            <a:srgbClr val="3366FF"/>
                          </a:solidFill>
                          <a:latin typeface="Corbel" panose="020B0503020204020204" pitchFamily="34" charset="0"/>
                        </a:rPr>
                        <a:t>A</a:t>
                      </a:r>
                      <a:r>
                        <a:rPr lang="en-US" sz="2800" b="1" dirty="0">
                          <a:latin typeface="Corbel" panose="020B0503020204020204" pitchFamily="34" charset="0"/>
                        </a:rPr>
                        <a:t>BAT</a:t>
                      </a:r>
                      <a:endParaRPr lang="en-US" sz="2800" dirty="0"/>
                    </a:p>
                  </a:txBody>
                  <a:tcPr/>
                </a:tc>
                <a:tc>
                  <a:txBody>
                    <a:bodyPr/>
                    <a:lstStyle/>
                    <a:p>
                      <a:r>
                        <a:rPr lang="en-US" sz="2800" b="1" dirty="0">
                          <a:latin typeface="Corbel" panose="020B0503020204020204" pitchFamily="34" charset="0"/>
                        </a:rPr>
                        <a:t>TB</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A</a:t>
                      </a:r>
                      <a:endParaRPr lang="en-US" sz="2800" dirty="0"/>
                    </a:p>
                  </a:txBody>
                  <a:tcPr/>
                </a:tc>
                <a:extLst>
                  <a:ext uri="{0D108BD9-81ED-4DB2-BD59-A6C34878D82A}">
                    <a16:rowId xmlns:a16="http://schemas.microsoft.com/office/drawing/2014/main" val="375823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ABT</a:t>
                      </a:r>
                      <a:r>
                        <a:rPr lang="en-US" sz="2800" b="1" dirty="0">
                          <a:solidFill>
                            <a:srgbClr val="3366FF"/>
                          </a:solidFill>
                          <a:latin typeface="Corbel" panose="020B0503020204020204" pitchFamily="34" charset="0"/>
                        </a:rPr>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BAT</a:t>
                      </a:r>
                      <a:r>
                        <a:rPr lang="en-US" sz="2800" b="1" dirty="0">
                          <a:solidFill>
                            <a:srgbClr val="3366FF"/>
                          </a:solidFill>
                          <a:latin typeface="Corbel" panose="020B0503020204020204" pitchFamily="34" charset="0"/>
                        </a:rPr>
                        <a:t>A</a:t>
                      </a:r>
                      <a:endParaRPr lang="en-US" sz="2800" b="1" dirty="0">
                        <a:latin typeface="Corbel" panose="020B05030202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3366FF"/>
                          </a:solidFill>
                          <a:latin typeface="Corbel" panose="020B0503020204020204" pitchFamily="34" charset="0"/>
                        </a:rPr>
                        <a:t>A</a:t>
                      </a:r>
                      <a:r>
                        <a:rPr lang="en-US" sz="2800" b="1" dirty="0">
                          <a:latin typeface="Corbel" panose="020B0503020204020204" pitchFamily="34" charset="0"/>
                        </a:rPr>
                        <a:t>BTA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TBA</a:t>
                      </a:r>
                      <a:r>
                        <a:rPr lang="en-US" sz="2800" b="1" dirty="0">
                          <a:solidFill>
                            <a:srgbClr val="3366FF"/>
                          </a:solidFill>
                          <a:latin typeface="Corbel" panose="020B0503020204020204" pitchFamily="34" charset="0"/>
                        </a:rPr>
                        <a:t>A</a:t>
                      </a:r>
                      <a:endParaRPr lang="en-US" sz="2800" b="1" dirty="0">
                        <a:latin typeface="Corbel" panose="020B0503020204020204" pitchFamily="34" charset="0"/>
                      </a:endParaRPr>
                    </a:p>
                  </a:txBody>
                  <a:tcPr/>
                </a:tc>
                <a:extLst>
                  <a:ext uri="{0D108BD9-81ED-4DB2-BD59-A6C34878D82A}">
                    <a16:rowId xmlns:a16="http://schemas.microsoft.com/office/drawing/2014/main" val="18429618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BT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3366FF"/>
                          </a:solidFill>
                          <a:latin typeface="Corbel" panose="020B0503020204020204" pitchFamily="34" charset="0"/>
                        </a:rPr>
                        <a:t>A</a:t>
                      </a:r>
                      <a:r>
                        <a:rPr lang="en-US" sz="2800" b="1" dirty="0">
                          <a:latin typeface="Corbel" panose="020B0503020204020204" pitchFamily="34" charset="0"/>
                        </a:rPr>
                        <a:t>ABT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BA</a:t>
                      </a:r>
                    </a:p>
                  </a:txBody>
                  <a:tcPr/>
                </a:tc>
                <a:extLst>
                  <a:ext uri="{0D108BD9-81ED-4DB2-BD59-A6C34878D82A}">
                    <a16:rowId xmlns:a16="http://schemas.microsoft.com/office/drawing/2014/main" val="11876003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3366FF"/>
                          </a:solidFill>
                          <a:latin typeface="Corbel" panose="020B0503020204020204" pitchFamily="34" charset="0"/>
                        </a:rPr>
                        <a:t>A</a:t>
                      </a:r>
                      <a:r>
                        <a:rPr lang="en-US" sz="2800" b="1" dirty="0">
                          <a:latin typeface="Corbel" panose="020B0503020204020204" pitchFamily="34" charset="0"/>
                        </a:rPr>
                        <a:t>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AB</a:t>
                      </a:r>
                    </a:p>
                  </a:txBody>
                  <a:tcPr/>
                </a:tc>
                <a:extLst>
                  <a:ext uri="{0D108BD9-81ED-4DB2-BD59-A6C34878D82A}">
                    <a16:rowId xmlns:a16="http://schemas.microsoft.com/office/drawing/2014/main" val="2858458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ATB</a:t>
                      </a:r>
                      <a:r>
                        <a:rPr lang="en-US" sz="2800" b="1" dirty="0">
                          <a:solidFill>
                            <a:srgbClr val="3366FF"/>
                          </a:solidFill>
                          <a:latin typeface="Corbel" panose="020B0503020204020204" pitchFamily="34" charset="0"/>
                        </a:rPr>
                        <a:t>A</a:t>
                      </a:r>
                      <a:endParaRPr lang="en-US" sz="2800" b="1" dirty="0">
                        <a:latin typeface="Corbel" panose="020B05030202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BTA</a:t>
                      </a:r>
                      <a:r>
                        <a:rPr lang="en-US" sz="2800" b="1" dirty="0">
                          <a:solidFill>
                            <a:srgbClr val="3366FF"/>
                          </a:solidFill>
                          <a:latin typeface="Corbel" panose="020B0503020204020204" pitchFamily="34" charset="0"/>
                        </a:rPr>
                        <a:t>A</a:t>
                      </a:r>
                      <a:endParaRPr lang="en-US" sz="2800" b="1" dirty="0">
                        <a:latin typeface="Corbel" panose="020B05030202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3366FF"/>
                          </a:solidFill>
                          <a:latin typeface="Corbel" panose="020B0503020204020204" pitchFamily="34" charset="0"/>
                        </a:rPr>
                        <a:t>A</a:t>
                      </a:r>
                      <a:r>
                        <a:rPr lang="en-US" sz="2800" b="1" dirty="0">
                          <a:latin typeface="Corbel" panose="020B0503020204020204" pitchFamily="34" charset="0"/>
                        </a:rPr>
                        <a:t>TBA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TAB</a:t>
                      </a:r>
                      <a:r>
                        <a:rPr lang="en-US" sz="2800" b="1" dirty="0">
                          <a:solidFill>
                            <a:srgbClr val="3366FF"/>
                          </a:solidFill>
                          <a:latin typeface="Corbel" panose="020B0503020204020204" pitchFamily="34" charset="0"/>
                        </a:rPr>
                        <a:t>A</a:t>
                      </a:r>
                      <a:endParaRPr lang="en-US" sz="2800" b="1" dirty="0">
                        <a:latin typeface="Corbel" panose="020B0503020204020204" pitchFamily="34" charset="0"/>
                      </a:endParaRPr>
                    </a:p>
                  </a:txBody>
                  <a:tcPr/>
                </a:tc>
                <a:extLst>
                  <a:ext uri="{0D108BD9-81ED-4DB2-BD59-A6C34878D82A}">
                    <a16:rowId xmlns:a16="http://schemas.microsoft.com/office/drawing/2014/main" val="8893317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AT</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BT</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3366FF"/>
                          </a:solidFill>
                          <a:latin typeface="Corbel" panose="020B0503020204020204" pitchFamily="34" charset="0"/>
                        </a:rPr>
                        <a:t>A</a:t>
                      </a:r>
                      <a:r>
                        <a:rPr lang="en-US" sz="2800" b="1" dirty="0">
                          <a:latin typeface="Corbel" panose="020B0503020204020204" pitchFamily="34" charset="0"/>
                        </a:rPr>
                        <a:t>TAB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TA</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B</a:t>
                      </a:r>
                    </a:p>
                  </a:txBody>
                  <a:tcPr/>
                </a:tc>
                <a:extLst>
                  <a:ext uri="{0D108BD9-81ED-4DB2-BD59-A6C34878D82A}">
                    <a16:rowId xmlns:a16="http://schemas.microsoft.com/office/drawing/2014/main" val="1198349950"/>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91B2B8-9A06-484D-8809-126D54B3AA2F}"/>
                  </a:ext>
                </a:extLst>
              </p:cNvPr>
              <p:cNvSpPr txBox="1"/>
              <p:nvPr/>
            </p:nvSpPr>
            <p:spPr>
              <a:xfrm>
                <a:off x="655320" y="4858298"/>
                <a:ext cx="8031480" cy="1633139"/>
              </a:xfrm>
              <a:prstGeom prst="rect">
                <a:avLst/>
              </a:prstGeom>
              <a:noFill/>
            </p:spPr>
            <p:txBody>
              <a:bodyPr wrap="square" rtlCol="0">
                <a:spAutoFit/>
              </a:bodyPr>
              <a:lstStyle/>
              <a:p>
                <a:pPr marL="342900" indent="-342900">
                  <a:buFontTx/>
                  <a:buChar char="-"/>
                </a:pPr>
                <a:r>
                  <a:rPr lang="en-US" sz="2400" dirty="0">
                    <a:latin typeface="Corbel" panose="020B0503020204020204" pitchFamily="34" charset="0"/>
                  </a:rPr>
                  <a:t>In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4</m:t>
                        </m:r>
                      </m:e>
                      <m:sub>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4</m:t>
                            </m:r>
                          </m:sub>
                        </m:sSub>
                      </m:sub>
                    </m:sSub>
                    <m:r>
                      <a:rPr lang="en-US" sz="2400" i="1">
                        <a:latin typeface="Cambria Math" panose="02040503050406030204" pitchFamily="18" charset="0"/>
                      </a:rPr>
                      <m:t> </m:t>
                    </m:r>
                  </m:oMath>
                </a14:m>
                <a:r>
                  <a:rPr lang="en-US" sz="2400" dirty="0">
                    <a:latin typeface="Corbel" panose="020B0503020204020204" pitchFamily="34" charset="0"/>
                  </a:rPr>
                  <a:t>Duplicate arrangements exist due undistinguishable  duplicate items, like A and </a:t>
                </a:r>
                <a:r>
                  <a:rPr lang="en-US" sz="2400" dirty="0">
                    <a:solidFill>
                      <a:srgbClr val="3366FF"/>
                    </a:solidFill>
                    <a:latin typeface="Corbel" panose="020B0503020204020204" pitchFamily="34" charset="0"/>
                  </a:rPr>
                  <a:t>A</a:t>
                </a:r>
                <a:r>
                  <a:rPr lang="en-US" sz="2400" dirty="0">
                    <a:latin typeface="Corbel" panose="020B0503020204020204" pitchFamily="34" charset="0"/>
                  </a:rPr>
                  <a:t>.</a:t>
                </a:r>
              </a:p>
              <a:p>
                <a:pPr marL="342900" indent="-342900">
                  <a:buFontTx/>
                  <a:buChar char="-"/>
                </a:pPr>
                <a:r>
                  <a:rPr lang="en-US" sz="2400" dirty="0">
                    <a:latin typeface="Corbel" panose="020B0503020204020204" pitchFamily="34" charset="0"/>
                  </a:rPr>
                  <a:t>The total number of unique arrangement is therefore</a:t>
                </a:r>
              </a:p>
              <a:p>
                <a:pPr marL="350838" indent="-350838"/>
                <a:r>
                  <a:rPr lang="en-US" sz="2400" dirty="0">
                    <a:latin typeface="Corbel" panose="020B0503020204020204" pitchFamily="34" charset="0"/>
                  </a:rPr>
                  <a:t>	</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4</m:t>
                        </m:r>
                      </m:e>
                      <m:sub>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4</m:t>
                            </m:r>
                          </m:sub>
                        </m:sSub>
                      </m:sub>
                    </m:sSub>
                  </m:oMath>
                </a14:m>
                <a:r>
                  <a:rPr lang="en-US" sz="2400" dirty="0">
                    <a:latin typeface="Corbel" panose="020B0503020204020204" pitchFamily="34" charset="0"/>
                  </a:rPr>
                  <a:t> / 2!, counting the number of duplicate A values.</a:t>
                </a:r>
              </a:p>
            </p:txBody>
          </p:sp>
        </mc:Choice>
        <mc:Fallback xmlns="">
          <p:sp>
            <p:nvSpPr>
              <p:cNvPr id="8" name="TextBox 7">
                <a:extLst>
                  <a:ext uri="{FF2B5EF4-FFF2-40B4-BE49-F238E27FC236}">
                    <a16:creationId xmlns:a16="http://schemas.microsoft.com/office/drawing/2014/main" id="{9391B2B8-9A06-484D-8809-126D54B3AA2F}"/>
                  </a:ext>
                </a:extLst>
              </p:cNvPr>
              <p:cNvSpPr txBox="1">
                <a:spLocks noRot="1" noChangeAspect="1" noMove="1" noResize="1" noEditPoints="1" noAdjustHandles="1" noChangeArrowheads="1" noChangeShapeType="1" noTextEdit="1"/>
              </p:cNvSpPr>
              <p:nvPr/>
            </p:nvSpPr>
            <p:spPr>
              <a:xfrm>
                <a:off x="655320" y="4858298"/>
                <a:ext cx="8031480" cy="1633139"/>
              </a:xfrm>
              <a:prstGeom prst="rect">
                <a:avLst/>
              </a:prstGeom>
              <a:blipFill>
                <a:blip r:embed="rId2"/>
                <a:stretch>
                  <a:fillRect l="-1215" t="-2985" r="-76" b="-5970"/>
                </a:stretch>
              </a:blipFill>
            </p:spPr>
            <p:txBody>
              <a:bodyPr/>
              <a:lstStyle/>
              <a:p>
                <a:r>
                  <a:rPr lang="en-US">
                    <a:noFill/>
                  </a:rPr>
                  <a:t> </a:t>
                </a:r>
              </a:p>
            </p:txBody>
          </p:sp>
        </mc:Fallback>
      </mc:AlternateContent>
    </p:spTree>
    <p:extLst>
      <p:ext uri="{BB962C8B-B14F-4D97-AF65-F5344CB8AC3E}">
        <p14:creationId xmlns:p14="http://schemas.microsoft.com/office/powerpoint/2010/main" val="338337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8FD-1D38-426F-92B3-B568A78889EA}"/>
              </a:ext>
            </a:extLst>
          </p:cNvPr>
          <p:cNvSpPr>
            <a:spLocks noGrp="1"/>
          </p:cNvSpPr>
          <p:nvPr>
            <p:ph type="title"/>
          </p:nvPr>
        </p:nvSpPr>
        <p:spPr>
          <a:xfrm>
            <a:off x="1150939" y="101600"/>
            <a:ext cx="6621462" cy="1143000"/>
          </a:xfrm>
        </p:spPr>
        <p:txBody>
          <a:bodyPr/>
          <a:lstStyle/>
          <a:p>
            <a:pPr algn="r"/>
            <a:r>
              <a:rPr lang="en-US" sz="2800" dirty="0">
                <a:latin typeface="Corbel" panose="020B0503020204020204" pitchFamily="34" charset="0"/>
              </a:rPr>
              <a:t>Example</a:t>
            </a:r>
          </a:p>
        </p:txBody>
      </p:sp>
      <p:sp>
        <p:nvSpPr>
          <p:cNvPr id="3" name="Content Placeholder 2">
            <a:extLst>
              <a:ext uri="{FF2B5EF4-FFF2-40B4-BE49-F238E27FC236}">
                <a16:creationId xmlns:a16="http://schemas.microsoft.com/office/drawing/2014/main" id="{797D6F7C-50EE-4960-9D1F-1563BF03769B}"/>
              </a:ext>
            </a:extLst>
          </p:cNvPr>
          <p:cNvSpPr>
            <a:spLocks noGrp="1"/>
          </p:cNvSpPr>
          <p:nvPr>
            <p:ph idx="1"/>
          </p:nvPr>
        </p:nvSpPr>
        <p:spPr>
          <a:xfrm>
            <a:off x="457200" y="1638300"/>
            <a:ext cx="8458200" cy="4494213"/>
          </a:xfrm>
        </p:spPr>
        <p:txBody>
          <a:bodyPr/>
          <a:lstStyle/>
          <a:p>
            <a:pPr marL="0" indent="0">
              <a:buNone/>
            </a:pPr>
            <a:r>
              <a:rPr lang="en-US" sz="2400" b="1" dirty="0">
                <a:latin typeface="Corbel" panose="020B0503020204020204" pitchFamily="34" charset="0"/>
              </a:rPr>
              <a:t>The number of duplicate arrangements due to the 2 indistinguishable A’s are = 2! = 2</a:t>
            </a:r>
          </a:p>
          <a:p>
            <a:pPr marL="0" indent="0">
              <a:buNone/>
            </a:pPr>
            <a:endParaRPr lang="en-US" sz="2400" b="1" dirty="0">
              <a:latin typeface="Corbel" panose="020B0503020204020204" pitchFamily="34" charset="0"/>
            </a:endParaRPr>
          </a:p>
        </p:txBody>
      </p:sp>
      <p:sp>
        <p:nvSpPr>
          <p:cNvPr id="4" name="Date Placeholder 3">
            <a:extLst>
              <a:ext uri="{FF2B5EF4-FFF2-40B4-BE49-F238E27FC236}">
                <a16:creationId xmlns:a16="http://schemas.microsoft.com/office/drawing/2014/main" id="{A3C54B98-654C-4918-A217-140BEE0F1BCD}"/>
              </a:ext>
            </a:extLst>
          </p:cNvPr>
          <p:cNvSpPr>
            <a:spLocks noGrp="1"/>
          </p:cNvSpPr>
          <p:nvPr>
            <p:ph type="dt" sz="half" idx="10"/>
          </p:nvPr>
        </p:nvSpPr>
        <p:spPr/>
        <p:txBody>
          <a:bodyPr/>
          <a:lstStyle/>
          <a:p>
            <a:fld id="{4D730BEF-B25E-4E65-B822-56A02840B11C}" type="datetime1">
              <a:rPr lang="en-US" altLang="en-US" smtClean="0">
                <a:solidFill>
                  <a:srgbClr val="000000"/>
                </a:solidFill>
              </a:rPr>
              <a:t>8/19/2019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127DC9D7-5BBC-4209-9AB8-81BB2806DCAF}"/>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74</a:t>
            </a:fld>
            <a:endParaRPr lang="en-US" altLang="en-US">
              <a:solidFill>
                <a:srgbClr val="000000"/>
              </a:solidFill>
            </a:endParaRPr>
          </a:p>
        </p:txBody>
      </p:sp>
      <p:graphicFrame>
        <p:nvGraphicFramePr>
          <p:cNvPr id="6" name="Table 5">
            <a:extLst>
              <a:ext uri="{FF2B5EF4-FFF2-40B4-BE49-F238E27FC236}">
                <a16:creationId xmlns:a16="http://schemas.microsoft.com/office/drawing/2014/main" id="{0D92AEB5-58FC-4B29-A839-D7F12263C429}"/>
              </a:ext>
            </a:extLst>
          </p:cNvPr>
          <p:cNvGraphicFramePr>
            <a:graphicFrameLocks noGrp="1"/>
          </p:cNvGraphicFramePr>
          <p:nvPr>
            <p:extLst>
              <p:ext uri="{D42A27DB-BD31-4B8C-83A1-F6EECF244321}">
                <p14:modId xmlns:p14="http://schemas.microsoft.com/office/powerpoint/2010/main" val="1697021384"/>
              </p:ext>
            </p:extLst>
          </p:nvPr>
        </p:nvGraphicFramePr>
        <p:xfrm>
          <a:off x="1413670" y="2667000"/>
          <a:ext cx="6096000" cy="3108960"/>
        </p:xfrm>
        <a:graphic>
          <a:graphicData uri="http://schemas.openxmlformats.org/drawingml/2006/table">
            <a:tbl>
              <a:tblPr firstRow="1" bandRow="1">
                <a:tableStyleId>{93296810-A885-4BE3-A3E7-6D5BEEA58F35}</a:tableStyleId>
              </a:tblPr>
              <a:tblGrid>
                <a:gridCol w="1524000">
                  <a:extLst>
                    <a:ext uri="{9D8B030D-6E8A-4147-A177-3AD203B41FA5}">
                      <a16:colId xmlns:a16="http://schemas.microsoft.com/office/drawing/2014/main" val="410098749"/>
                    </a:ext>
                  </a:extLst>
                </a:gridCol>
                <a:gridCol w="1524000">
                  <a:extLst>
                    <a:ext uri="{9D8B030D-6E8A-4147-A177-3AD203B41FA5}">
                      <a16:colId xmlns:a16="http://schemas.microsoft.com/office/drawing/2014/main" val="3574958307"/>
                    </a:ext>
                  </a:extLst>
                </a:gridCol>
                <a:gridCol w="1558130">
                  <a:extLst>
                    <a:ext uri="{9D8B030D-6E8A-4147-A177-3AD203B41FA5}">
                      <a16:colId xmlns:a16="http://schemas.microsoft.com/office/drawing/2014/main" val="116620228"/>
                    </a:ext>
                  </a:extLst>
                </a:gridCol>
                <a:gridCol w="1489870">
                  <a:extLst>
                    <a:ext uri="{9D8B030D-6E8A-4147-A177-3AD203B41FA5}">
                      <a16:colId xmlns:a16="http://schemas.microsoft.com/office/drawing/2014/main" val="3991035472"/>
                    </a:ext>
                  </a:extLst>
                </a:gridCol>
              </a:tblGrid>
              <a:tr h="370840">
                <a:tc>
                  <a:txBody>
                    <a:bodyPr/>
                    <a:lstStyle/>
                    <a:p>
                      <a:r>
                        <a:rPr lang="en-US" sz="2800" b="1" dirty="0">
                          <a:latin typeface="Corbel" panose="020B0503020204020204" pitchFamily="34" charset="0"/>
                        </a:rPr>
                        <a:t>AB</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T</a:t>
                      </a:r>
                      <a:endParaRPr lang="en-US" sz="2800" dirty="0"/>
                    </a:p>
                  </a:txBody>
                  <a:tcPr/>
                </a:tc>
                <a:tc>
                  <a:txBody>
                    <a:bodyPr/>
                    <a:lstStyle/>
                    <a:p>
                      <a:r>
                        <a:rPr lang="en-US" sz="2800" b="1" dirty="0">
                          <a:latin typeface="Corbel" panose="020B0503020204020204" pitchFamily="34" charset="0"/>
                        </a:rPr>
                        <a:t>BA</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T</a:t>
                      </a:r>
                      <a:endParaRPr lang="en-US" sz="2800" dirty="0"/>
                    </a:p>
                  </a:txBody>
                  <a:tcPr/>
                </a:tc>
                <a:tc>
                  <a:txBody>
                    <a:bodyPr/>
                    <a:lstStyle/>
                    <a:p>
                      <a:r>
                        <a:rPr lang="en-US" sz="2800" b="1" dirty="0">
                          <a:solidFill>
                            <a:srgbClr val="3366FF"/>
                          </a:solidFill>
                          <a:latin typeface="Corbel" panose="020B0503020204020204" pitchFamily="34" charset="0"/>
                        </a:rPr>
                        <a:t>A</a:t>
                      </a:r>
                      <a:r>
                        <a:rPr lang="en-US" sz="2800" b="1" dirty="0">
                          <a:latin typeface="Corbel" panose="020B0503020204020204" pitchFamily="34" charset="0"/>
                        </a:rPr>
                        <a:t>BAT</a:t>
                      </a:r>
                      <a:endParaRPr lang="en-US" sz="2800" dirty="0"/>
                    </a:p>
                  </a:txBody>
                  <a:tcPr/>
                </a:tc>
                <a:tc>
                  <a:txBody>
                    <a:bodyPr/>
                    <a:lstStyle/>
                    <a:p>
                      <a:r>
                        <a:rPr lang="en-US" sz="2800" b="1" dirty="0">
                          <a:latin typeface="Corbel" panose="020B0503020204020204" pitchFamily="34" charset="0"/>
                        </a:rPr>
                        <a:t>TB</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A</a:t>
                      </a:r>
                      <a:endParaRPr lang="en-US" sz="2800" dirty="0"/>
                    </a:p>
                  </a:txBody>
                  <a:tcPr/>
                </a:tc>
                <a:extLst>
                  <a:ext uri="{0D108BD9-81ED-4DB2-BD59-A6C34878D82A}">
                    <a16:rowId xmlns:a16="http://schemas.microsoft.com/office/drawing/2014/main" val="375823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ABT</a:t>
                      </a:r>
                      <a:r>
                        <a:rPr lang="en-US" sz="2800" b="1" dirty="0">
                          <a:solidFill>
                            <a:srgbClr val="3366FF"/>
                          </a:solidFill>
                          <a:latin typeface="Corbel" panose="020B0503020204020204" pitchFamily="34" charset="0"/>
                        </a:rPr>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BAT</a:t>
                      </a:r>
                      <a:r>
                        <a:rPr lang="en-US" sz="2800" b="1" dirty="0">
                          <a:solidFill>
                            <a:srgbClr val="3366FF"/>
                          </a:solidFill>
                          <a:latin typeface="Corbel" panose="020B0503020204020204" pitchFamily="34" charset="0"/>
                        </a:rPr>
                        <a:t>A</a:t>
                      </a:r>
                      <a:endParaRPr lang="en-US" sz="2800" b="1" dirty="0">
                        <a:latin typeface="Corbel" panose="020B05030202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3366FF"/>
                          </a:solidFill>
                          <a:latin typeface="Corbel" panose="020B0503020204020204" pitchFamily="34" charset="0"/>
                        </a:rPr>
                        <a:t>A</a:t>
                      </a:r>
                      <a:r>
                        <a:rPr lang="en-US" sz="2800" b="1" dirty="0">
                          <a:latin typeface="Corbel" panose="020B0503020204020204" pitchFamily="34" charset="0"/>
                        </a:rPr>
                        <a:t>BTA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TBA</a:t>
                      </a:r>
                      <a:r>
                        <a:rPr lang="en-US" sz="2800" b="1" dirty="0">
                          <a:solidFill>
                            <a:srgbClr val="3366FF"/>
                          </a:solidFill>
                          <a:latin typeface="Corbel" panose="020B0503020204020204" pitchFamily="34" charset="0"/>
                        </a:rPr>
                        <a:t>A</a:t>
                      </a:r>
                      <a:endParaRPr lang="en-US" sz="2800" b="1" dirty="0">
                        <a:latin typeface="Corbel" panose="020B0503020204020204" pitchFamily="34" charset="0"/>
                      </a:endParaRPr>
                    </a:p>
                  </a:txBody>
                  <a:tcPr/>
                </a:tc>
                <a:extLst>
                  <a:ext uri="{0D108BD9-81ED-4DB2-BD59-A6C34878D82A}">
                    <a16:rowId xmlns:a16="http://schemas.microsoft.com/office/drawing/2014/main" val="18429618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BT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3366FF"/>
                          </a:solidFill>
                          <a:latin typeface="Corbel" panose="020B0503020204020204" pitchFamily="34" charset="0"/>
                        </a:rPr>
                        <a:t>A</a:t>
                      </a:r>
                      <a:r>
                        <a:rPr lang="en-US" sz="2800" b="1" dirty="0">
                          <a:latin typeface="Corbel" panose="020B0503020204020204" pitchFamily="34" charset="0"/>
                        </a:rPr>
                        <a:t>ABT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BA</a:t>
                      </a:r>
                    </a:p>
                  </a:txBody>
                  <a:tcPr/>
                </a:tc>
                <a:extLst>
                  <a:ext uri="{0D108BD9-81ED-4DB2-BD59-A6C34878D82A}">
                    <a16:rowId xmlns:a16="http://schemas.microsoft.com/office/drawing/2014/main" val="11876003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3366FF"/>
                          </a:solidFill>
                          <a:latin typeface="Corbel" panose="020B0503020204020204" pitchFamily="34" charset="0"/>
                        </a:rPr>
                        <a:t>A</a:t>
                      </a:r>
                      <a:r>
                        <a:rPr lang="en-US" sz="2800" b="1" dirty="0">
                          <a:latin typeface="Corbel" panose="020B0503020204020204" pitchFamily="34" charset="0"/>
                        </a:rPr>
                        <a:t>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AB</a:t>
                      </a:r>
                    </a:p>
                  </a:txBody>
                  <a:tcPr/>
                </a:tc>
                <a:extLst>
                  <a:ext uri="{0D108BD9-81ED-4DB2-BD59-A6C34878D82A}">
                    <a16:rowId xmlns:a16="http://schemas.microsoft.com/office/drawing/2014/main" val="2858458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ATB</a:t>
                      </a:r>
                      <a:r>
                        <a:rPr lang="en-US" sz="2800" b="1" dirty="0">
                          <a:solidFill>
                            <a:srgbClr val="3366FF"/>
                          </a:solidFill>
                          <a:latin typeface="Corbel" panose="020B0503020204020204" pitchFamily="34" charset="0"/>
                        </a:rPr>
                        <a:t>A</a:t>
                      </a:r>
                      <a:endParaRPr lang="en-US" sz="2800" b="1" dirty="0">
                        <a:latin typeface="Corbel" panose="020B05030202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BTA</a:t>
                      </a:r>
                      <a:r>
                        <a:rPr lang="en-US" sz="2800" b="1" dirty="0">
                          <a:solidFill>
                            <a:srgbClr val="3366FF"/>
                          </a:solidFill>
                          <a:latin typeface="Corbel" panose="020B0503020204020204" pitchFamily="34" charset="0"/>
                        </a:rPr>
                        <a:t>A</a:t>
                      </a:r>
                      <a:endParaRPr lang="en-US" sz="2800" b="1" dirty="0">
                        <a:latin typeface="Corbel" panose="020B05030202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3366FF"/>
                          </a:solidFill>
                          <a:latin typeface="Corbel" panose="020B0503020204020204" pitchFamily="34" charset="0"/>
                        </a:rPr>
                        <a:t>A</a:t>
                      </a:r>
                      <a:r>
                        <a:rPr lang="en-US" sz="2800" b="1" dirty="0">
                          <a:latin typeface="Corbel" panose="020B0503020204020204" pitchFamily="34" charset="0"/>
                        </a:rPr>
                        <a:t>TBA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TAB</a:t>
                      </a:r>
                      <a:r>
                        <a:rPr lang="en-US" sz="2800" b="1" dirty="0">
                          <a:solidFill>
                            <a:srgbClr val="3366FF"/>
                          </a:solidFill>
                          <a:latin typeface="Corbel" panose="020B0503020204020204" pitchFamily="34" charset="0"/>
                        </a:rPr>
                        <a:t>A</a:t>
                      </a:r>
                      <a:endParaRPr lang="en-US" sz="2800" b="1" dirty="0">
                        <a:latin typeface="Corbel" panose="020B0503020204020204" pitchFamily="34" charset="0"/>
                      </a:endParaRPr>
                    </a:p>
                  </a:txBody>
                  <a:tcPr/>
                </a:tc>
                <a:extLst>
                  <a:ext uri="{0D108BD9-81ED-4DB2-BD59-A6C34878D82A}">
                    <a16:rowId xmlns:a16="http://schemas.microsoft.com/office/drawing/2014/main" val="8893317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AT</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BT</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3366FF"/>
                          </a:solidFill>
                          <a:latin typeface="Corbel" panose="020B0503020204020204" pitchFamily="34" charset="0"/>
                        </a:rPr>
                        <a:t>A</a:t>
                      </a:r>
                      <a:r>
                        <a:rPr lang="en-US" sz="2800" b="1" dirty="0">
                          <a:latin typeface="Corbel" panose="020B0503020204020204" pitchFamily="34" charset="0"/>
                        </a:rPr>
                        <a:t>TAB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orbel" panose="020B0503020204020204" pitchFamily="34" charset="0"/>
                        </a:rPr>
                        <a:t>TA</a:t>
                      </a:r>
                      <a:r>
                        <a:rPr lang="en-US" sz="2800" b="1" dirty="0">
                          <a:solidFill>
                            <a:srgbClr val="3366FF"/>
                          </a:solidFill>
                          <a:latin typeface="Corbel" panose="020B0503020204020204" pitchFamily="34" charset="0"/>
                        </a:rPr>
                        <a:t>A</a:t>
                      </a:r>
                      <a:r>
                        <a:rPr lang="en-US" sz="2800" b="1" dirty="0">
                          <a:latin typeface="Corbel" panose="020B0503020204020204" pitchFamily="34" charset="0"/>
                        </a:rPr>
                        <a:t>B</a:t>
                      </a:r>
                    </a:p>
                  </a:txBody>
                  <a:tcPr/>
                </a:tc>
                <a:extLst>
                  <a:ext uri="{0D108BD9-81ED-4DB2-BD59-A6C34878D82A}">
                    <a16:rowId xmlns:a16="http://schemas.microsoft.com/office/drawing/2014/main" val="1198349950"/>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83DB49-85CD-49AF-BE7A-4969F6FD9950}"/>
                  </a:ext>
                </a:extLst>
              </p:cNvPr>
              <p:cNvSpPr txBox="1"/>
              <p:nvPr/>
            </p:nvSpPr>
            <p:spPr>
              <a:xfrm>
                <a:off x="1952545" y="5910816"/>
                <a:ext cx="4953000" cy="638060"/>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b="0" i="0" dirty="0">
                    <a:latin typeface="+mj-lt"/>
                  </a:rPr>
                  <a:t> </a:t>
                </a:r>
                <a:r>
                  <a:rPr lang="en-US" sz="2000" b="0" i="0" dirty="0">
                    <a:latin typeface="+mj-lt"/>
                  </a:rPr>
                  <a:t>Unique arrangements</a:t>
                </a:r>
                <a14:m>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4</m:t>
                            </m:r>
                          </m:e>
                          <m: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4</m:t>
                                </m:r>
                              </m:sub>
                            </m:sSub>
                          </m:sub>
                        </m:sSub>
                      </m:num>
                      <m:den>
                        <m:r>
                          <a:rPr lang="en-US" sz="2400" i="1">
                            <a:latin typeface="Cambria Math" panose="02040503050406030204" pitchFamily="18" charset="0"/>
                          </a:rPr>
                          <m:t>2!</m:t>
                        </m:r>
                      </m:den>
                    </m:f>
                  </m:oMath>
                </a14:m>
                <a:r>
                  <a:rPr lang="en-US" sz="2400" dirty="0"/>
                  <a:t> = </a:t>
                </a:r>
                <a:r>
                  <a:rPr lang="en-US" sz="2000" dirty="0"/>
                  <a:t>12</a:t>
                </a:r>
              </a:p>
            </p:txBody>
          </p:sp>
        </mc:Choice>
        <mc:Fallback xmlns="">
          <p:sp>
            <p:nvSpPr>
              <p:cNvPr id="7" name="TextBox 6">
                <a:extLst>
                  <a:ext uri="{FF2B5EF4-FFF2-40B4-BE49-F238E27FC236}">
                    <a16:creationId xmlns:a16="http://schemas.microsoft.com/office/drawing/2014/main" id="{BB83DB49-85CD-49AF-BE7A-4969F6FD9950}"/>
                  </a:ext>
                </a:extLst>
              </p:cNvPr>
              <p:cNvSpPr txBox="1">
                <a:spLocks noRot="1" noChangeAspect="1" noMove="1" noResize="1" noEditPoints="1" noAdjustHandles="1" noChangeArrowheads="1" noChangeShapeType="1" noTextEdit="1"/>
              </p:cNvSpPr>
              <p:nvPr/>
            </p:nvSpPr>
            <p:spPr>
              <a:xfrm>
                <a:off x="1952545" y="5910816"/>
                <a:ext cx="4953000" cy="638060"/>
              </a:xfrm>
              <a:prstGeom prst="rect">
                <a:avLst/>
              </a:prstGeom>
              <a:blipFill>
                <a:blip r:embed="rId2"/>
                <a:stretch>
                  <a:fillRect b="-7692"/>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7D63A383-AB47-43F0-895A-98CC92C3CBE5}"/>
              </a:ext>
            </a:extLst>
          </p:cNvPr>
          <p:cNvSpPr/>
          <p:nvPr/>
        </p:nvSpPr>
        <p:spPr bwMode="auto">
          <a:xfrm>
            <a:off x="1413670" y="266700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9" name="Oval 8">
            <a:extLst>
              <a:ext uri="{FF2B5EF4-FFF2-40B4-BE49-F238E27FC236}">
                <a16:creationId xmlns:a16="http://schemas.microsoft.com/office/drawing/2014/main" id="{F7D67B78-D931-42FB-82D2-9975E7E7CEF7}"/>
              </a:ext>
            </a:extLst>
          </p:cNvPr>
          <p:cNvSpPr/>
          <p:nvPr/>
        </p:nvSpPr>
        <p:spPr bwMode="auto">
          <a:xfrm>
            <a:off x="4461670" y="266700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10" name="Oval 9">
            <a:extLst>
              <a:ext uri="{FF2B5EF4-FFF2-40B4-BE49-F238E27FC236}">
                <a16:creationId xmlns:a16="http://schemas.microsoft.com/office/drawing/2014/main" id="{AA72ECC4-4307-41C0-9E29-050BB120C64F}"/>
              </a:ext>
            </a:extLst>
          </p:cNvPr>
          <p:cNvSpPr/>
          <p:nvPr/>
        </p:nvSpPr>
        <p:spPr bwMode="auto">
          <a:xfrm>
            <a:off x="6046310" y="4236636"/>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11" name="Oval 10">
            <a:extLst>
              <a:ext uri="{FF2B5EF4-FFF2-40B4-BE49-F238E27FC236}">
                <a16:creationId xmlns:a16="http://schemas.microsoft.com/office/drawing/2014/main" id="{2BBF116E-E78F-408E-B3D7-DC4540E6E060}"/>
              </a:ext>
            </a:extLst>
          </p:cNvPr>
          <p:cNvSpPr/>
          <p:nvPr/>
        </p:nvSpPr>
        <p:spPr bwMode="auto">
          <a:xfrm>
            <a:off x="4446430" y="321970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12" name="Oval 11">
            <a:extLst>
              <a:ext uri="{FF2B5EF4-FFF2-40B4-BE49-F238E27FC236}">
                <a16:creationId xmlns:a16="http://schemas.microsoft.com/office/drawing/2014/main" id="{73FA78EE-F702-469F-89F6-BC56C06A3AA2}"/>
              </a:ext>
            </a:extLst>
          </p:cNvPr>
          <p:cNvSpPr/>
          <p:nvPr/>
        </p:nvSpPr>
        <p:spPr bwMode="auto">
          <a:xfrm>
            <a:off x="1383190" y="373380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13" name="Oval 12">
            <a:extLst>
              <a:ext uri="{FF2B5EF4-FFF2-40B4-BE49-F238E27FC236}">
                <a16:creationId xmlns:a16="http://schemas.microsoft.com/office/drawing/2014/main" id="{CDB79E46-322C-44D0-827C-740836370655}"/>
              </a:ext>
            </a:extLst>
          </p:cNvPr>
          <p:cNvSpPr/>
          <p:nvPr/>
        </p:nvSpPr>
        <p:spPr bwMode="auto">
          <a:xfrm>
            <a:off x="4446430" y="375310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14" name="Oval 13">
            <a:extLst>
              <a:ext uri="{FF2B5EF4-FFF2-40B4-BE49-F238E27FC236}">
                <a16:creationId xmlns:a16="http://schemas.microsoft.com/office/drawing/2014/main" id="{04CFC2EF-873E-467D-8219-F74644485581}"/>
              </a:ext>
            </a:extLst>
          </p:cNvPr>
          <p:cNvSpPr/>
          <p:nvPr/>
        </p:nvSpPr>
        <p:spPr bwMode="auto">
          <a:xfrm>
            <a:off x="1371600" y="4259037"/>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15" name="Oval 14">
            <a:extLst>
              <a:ext uri="{FF2B5EF4-FFF2-40B4-BE49-F238E27FC236}">
                <a16:creationId xmlns:a16="http://schemas.microsoft.com/office/drawing/2014/main" id="{65513897-987E-4831-9FE8-B8CFE29A1A06}"/>
              </a:ext>
            </a:extLst>
          </p:cNvPr>
          <p:cNvSpPr/>
          <p:nvPr/>
        </p:nvSpPr>
        <p:spPr bwMode="auto">
          <a:xfrm>
            <a:off x="4476910" y="4237221"/>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16" name="Oval 15">
            <a:extLst>
              <a:ext uri="{FF2B5EF4-FFF2-40B4-BE49-F238E27FC236}">
                <a16:creationId xmlns:a16="http://schemas.microsoft.com/office/drawing/2014/main" id="{CCC08601-8DA6-4255-BA8E-B44E8CB18989}"/>
              </a:ext>
            </a:extLst>
          </p:cNvPr>
          <p:cNvSpPr/>
          <p:nvPr/>
        </p:nvSpPr>
        <p:spPr bwMode="auto">
          <a:xfrm>
            <a:off x="1402080" y="475488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17" name="Oval 16">
            <a:extLst>
              <a:ext uri="{FF2B5EF4-FFF2-40B4-BE49-F238E27FC236}">
                <a16:creationId xmlns:a16="http://schemas.microsoft.com/office/drawing/2014/main" id="{99A814AE-DF64-4B43-B30D-A456C352FD9F}"/>
              </a:ext>
            </a:extLst>
          </p:cNvPr>
          <p:cNvSpPr/>
          <p:nvPr/>
        </p:nvSpPr>
        <p:spPr bwMode="auto">
          <a:xfrm>
            <a:off x="4425395" y="4773737"/>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18" name="Oval 17">
            <a:extLst>
              <a:ext uri="{FF2B5EF4-FFF2-40B4-BE49-F238E27FC236}">
                <a16:creationId xmlns:a16="http://schemas.microsoft.com/office/drawing/2014/main" id="{139F9CDE-BF78-47B3-B1B6-0F2FEABFE4CE}"/>
              </a:ext>
            </a:extLst>
          </p:cNvPr>
          <p:cNvSpPr/>
          <p:nvPr/>
        </p:nvSpPr>
        <p:spPr bwMode="auto">
          <a:xfrm>
            <a:off x="1413670" y="528828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19" name="Oval 18">
            <a:extLst>
              <a:ext uri="{FF2B5EF4-FFF2-40B4-BE49-F238E27FC236}">
                <a16:creationId xmlns:a16="http://schemas.microsoft.com/office/drawing/2014/main" id="{9F80201A-E7F8-42AB-8ACB-38F9D1F55D9B}"/>
              </a:ext>
            </a:extLst>
          </p:cNvPr>
          <p:cNvSpPr/>
          <p:nvPr/>
        </p:nvSpPr>
        <p:spPr bwMode="auto">
          <a:xfrm>
            <a:off x="4425395" y="528828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20" name="Oval 19">
            <a:extLst>
              <a:ext uri="{FF2B5EF4-FFF2-40B4-BE49-F238E27FC236}">
                <a16:creationId xmlns:a16="http://schemas.microsoft.com/office/drawing/2014/main" id="{1D9581ED-4F7B-4080-8477-485C5569A770}"/>
              </a:ext>
            </a:extLst>
          </p:cNvPr>
          <p:cNvSpPr/>
          <p:nvPr/>
        </p:nvSpPr>
        <p:spPr bwMode="auto">
          <a:xfrm>
            <a:off x="2909015" y="3718518"/>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21" name="Oval 20">
            <a:extLst>
              <a:ext uri="{FF2B5EF4-FFF2-40B4-BE49-F238E27FC236}">
                <a16:creationId xmlns:a16="http://schemas.microsoft.com/office/drawing/2014/main" id="{A0E3EA6F-209F-4D94-AFFD-9E6950126713}"/>
              </a:ext>
            </a:extLst>
          </p:cNvPr>
          <p:cNvSpPr/>
          <p:nvPr/>
        </p:nvSpPr>
        <p:spPr bwMode="auto">
          <a:xfrm>
            <a:off x="2890125" y="268630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22" name="Oval 21">
            <a:extLst>
              <a:ext uri="{FF2B5EF4-FFF2-40B4-BE49-F238E27FC236}">
                <a16:creationId xmlns:a16="http://schemas.microsoft.com/office/drawing/2014/main" id="{493725BB-2354-4F4B-9A17-FF6C14945F87}"/>
              </a:ext>
            </a:extLst>
          </p:cNvPr>
          <p:cNvSpPr/>
          <p:nvPr/>
        </p:nvSpPr>
        <p:spPr bwMode="auto">
          <a:xfrm>
            <a:off x="2951085" y="4237221"/>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23" name="Oval 22">
            <a:extLst>
              <a:ext uri="{FF2B5EF4-FFF2-40B4-BE49-F238E27FC236}">
                <a16:creationId xmlns:a16="http://schemas.microsoft.com/office/drawing/2014/main" id="{4C6A372C-7A1A-4942-B0B8-1F7D050D0485}"/>
              </a:ext>
            </a:extLst>
          </p:cNvPr>
          <p:cNvSpPr/>
          <p:nvPr/>
        </p:nvSpPr>
        <p:spPr bwMode="auto">
          <a:xfrm>
            <a:off x="2878535" y="3231882"/>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24" name="Oval 23">
            <a:extLst>
              <a:ext uri="{FF2B5EF4-FFF2-40B4-BE49-F238E27FC236}">
                <a16:creationId xmlns:a16="http://schemas.microsoft.com/office/drawing/2014/main" id="{803E9768-3BC8-4265-8367-142B94BD0DF8}"/>
              </a:ext>
            </a:extLst>
          </p:cNvPr>
          <p:cNvSpPr/>
          <p:nvPr/>
        </p:nvSpPr>
        <p:spPr bwMode="auto">
          <a:xfrm>
            <a:off x="2907942" y="4770036"/>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25" name="Oval 24">
            <a:extLst>
              <a:ext uri="{FF2B5EF4-FFF2-40B4-BE49-F238E27FC236}">
                <a16:creationId xmlns:a16="http://schemas.microsoft.com/office/drawing/2014/main" id="{454827C0-3E08-450E-8F8A-F9144CC32767}"/>
              </a:ext>
            </a:extLst>
          </p:cNvPr>
          <p:cNvSpPr/>
          <p:nvPr/>
        </p:nvSpPr>
        <p:spPr bwMode="auto">
          <a:xfrm>
            <a:off x="2920605" y="528828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26" name="Oval 25">
            <a:extLst>
              <a:ext uri="{FF2B5EF4-FFF2-40B4-BE49-F238E27FC236}">
                <a16:creationId xmlns:a16="http://schemas.microsoft.com/office/drawing/2014/main" id="{7103820C-24BE-4531-9BBD-B234751291B6}"/>
              </a:ext>
            </a:extLst>
          </p:cNvPr>
          <p:cNvSpPr/>
          <p:nvPr/>
        </p:nvSpPr>
        <p:spPr bwMode="auto">
          <a:xfrm>
            <a:off x="1413670" y="320040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27" name="Oval 26">
            <a:extLst>
              <a:ext uri="{FF2B5EF4-FFF2-40B4-BE49-F238E27FC236}">
                <a16:creationId xmlns:a16="http://schemas.microsoft.com/office/drawing/2014/main" id="{24ACE49F-558F-4B14-8231-05CDFE0DE51A}"/>
              </a:ext>
            </a:extLst>
          </p:cNvPr>
          <p:cNvSpPr/>
          <p:nvPr/>
        </p:nvSpPr>
        <p:spPr bwMode="auto">
          <a:xfrm>
            <a:off x="6046310" y="5257716"/>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28" name="Oval 27">
            <a:extLst>
              <a:ext uri="{FF2B5EF4-FFF2-40B4-BE49-F238E27FC236}">
                <a16:creationId xmlns:a16="http://schemas.microsoft.com/office/drawing/2014/main" id="{CA077F89-D775-41F3-9E73-735F5B86F49F}"/>
              </a:ext>
            </a:extLst>
          </p:cNvPr>
          <p:cNvSpPr/>
          <p:nvPr/>
        </p:nvSpPr>
        <p:spPr bwMode="auto">
          <a:xfrm>
            <a:off x="5967532" y="475488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29" name="Oval 28">
            <a:extLst>
              <a:ext uri="{FF2B5EF4-FFF2-40B4-BE49-F238E27FC236}">
                <a16:creationId xmlns:a16="http://schemas.microsoft.com/office/drawing/2014/main" id="{8F426AB7-D5A5-4C44-BC0C-A1F2223CCA62}"/>
              </a:ext>
            </a:extLst>
          </p:cNvPr>
          <p:cNvSpPr/>
          <p:nvPr/>
        </p:nvSpPr>
        <p:spPr bwMode="auto">
          <a:xfrm>
            <a:off x="6031710" y="373380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30" name="Oval 29">
            <a:extLst>
              <a:ext uri="{FF2B5EF4-FFF2-40B4-BE49-F238E27FC236}">
                <a16:creationId xmlns:a16="http://schemas.microsoft.com/office/drawing/2014/main" id="{9B4E79CB-4D4F-46FB-8B95-5E2B587E65D6}"/>
              </a:ext>
            </a:extLst>
          </p:cNvPr>
          <p:cNvSpPr/>
          <p:nvPr/>
        </p:nvSpPr>
        <p:spPr bwMode="auto">
          <a:xfrm>
            <a:off x="6031710" y="320040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
        <p:nvSpPr>
          <p:cNvPr id="31" name="Oval 30">
            <a:extLst>
              <a:ext uri="{FF2B5EF4-FFF2-40B4-BE49-F238E27FC236}">
                <a16:creationId xmlns:a16="http://schemas.microsoft.com/office/drawing/2014/main" id="{A9FECBBC-E4A6-4077-AD94-AEE82A0A34A9}"/>
              </a:ext>
            </a:extLst>
          </p:cNvPr>
          <p:cNvSpPr/>
          <p:nvPr/>
        </p:nvSpPr>
        <p:spPr bwMode="auto">
          <a:xfrm>
            <a:off x="5985670" y="2667000"/>
            <a:ext cx="1100930" cy="533400"/>
          </a:xfrm>
          <a:prstGeom prst="ellipse">
            <a:avLst/>
          </a:prstGeom>
          <a:no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charset="0"/>
            </a:endParaRPr>
          </a:p>
        </p:txBody>
      </p:sp>
    </p:spTree>
    <p:extLst>
      <p:ext uri="{BB962C8B-B14F-4D97-AF65-F5344CB8AC3E}">
        <p14:creationId xmlns:p14="http://schemas.microsoft.com/office/powerpoint/2010/main" val="125949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8FD-1D38-426F-92B3-B568A78889EA}"/>
              </a:ext>
            </a:extLst>
          </p:cNvPr>
          <p:cNvSpPr>
            <a:spLocks noGrp="1"/>
          </p:cNvSpPr>
          <p:nvPr>
            <p:ph type="title"/>
          </p:nvPr>
        </p:nvSpPr>
        <p:spPr>
          <a:xfrm>
            <a:off x="1150939" y="101600"/>
            <a:ext cx="6621462" cy="1143000"/>
          </a:xfrm>
        </p:spPr>
        <p:txBody>
          <a:bodyPr/>
          <a:lstStyle/>
          <a:p>
            <a:pPr algn="r"/>
            <a:r>
              <a:rPr lang="en-US" sz="2800" dirty="0">
                <a:latin typeface="Corbel" panose="020B0503020204020204" pitchFamily="34" charset="0"/>
              </a:rPr>
              <a:t>Example</a:t>
            </a:r>
          </a:p>
        </p:txBody>
      </p:sp>
      <p:sp>
        <p:nvSpPr>
          <p:cNvPr id="3" name="Content Placeholder 2">
            <a:extLst>
              <a:ext uri="{FF2B5EF4-FFF2-40B4-BE49-F238E27FC236}">
                <a16:creationId xmlns:a16="http://schemas.microsoft.com/office/drawing/2014/main" id="{797D6F7C-50EE-4960-9D1F-1563BF03769B}"/>
              </a:ext>
            </a:extLst>
          </p:cNvPr>
          <p:cNvSpPr>
            <a:spLocks noGrp="1"/>
          </p:cNvSpPr>
          <p:nvPr>
            <p:ph idx="1"/>
          </p:nvPr>
        </p:nvSpPr>
        <p:spPr>
          <a:xfrm>
            <a:off x="457200" y="1638300"/>
            <a:ext cx="8458200" cy="4494213"/>
          </a:xfrm>
        </p:spPr>
        <p:txBody>
          <a:bodyPr/>
          <a:lstStyle/>
          <a:p>
            <a:pPr marL="0" indent="0">
              <a:buNone/>
            </a:pPr>
            <a:r>
              <a:rPr lang="en-US" sz="2400" dirty="0">
                <a:latin typeface="Corbel" panose="020B0503020204020204" pitchFamily="34" charset="0"/>
              </a:rPr>
              <a:t>(a) How many different words (including nonsense words) can you make by rearranging the letters of the word?</a:t>
            </a:r>
          </a:p>
          <a:p>
            <a:pPr marL="0" indent="0">
              <a:buNone/>
            </a:pPr>
            <a:r>
              <a:rPr lang="en-US" sz="2400" b="1" dirty="0">
                <a:solidFill>
                  <a:srgbClr val="C00000"/>
                </a:solidFill>
                <a:latin typeface="Corbel" panose="020B0503020204020204" pitchFamily="34" charset="0"/>
              </a:rPr>
              <a:t>	EFFERVESCENCE</a:t>
            </a:r>
            <a:endParaRPr lang="en-US" sz="800" b="1" dirty="0">
              <a:solidFill>
                <a:srgbClr val="C00000"/>
              </a:solidFill>
              <a:latin typeface="Corbel" panose="020B0503020204020204" pitchFamily="34" charset="0"/>
            </a:endParaRPr>
          </a:p>
        </p:txBody>
      </p:sp>
      <p:sp>
        <p:nvSpPr>
          <p:cNvPr id="4" name="Date Placeholder 3">
            <a:extLst>
              <a:ext uri="{FF2B5EF4-FFF2-40B4-BE49-F238E27FC236}">
                <a16:creationId xmlns:a16="http://schemas.microsoft.com/office/drawing/2014/main" id="{A3C54B98-654C-4918-A217-140BEE0F1BCD}"/>
              </a:ext>
            </a:extLst>
          </p:cNvPr>
          <p:cNvSpPr>
            <a:spLocks noGrp="1"/>
          </p:cNvSpPr>
          <p:nvPr>
            <p:ph type="dt" sz="half" idx="10"/>
          </p:nvPr>
        </p:nvSpPr>
        <p:spPr/>
        <p:txBody>
          <a:bodyPr/>
          <a:lstStyle/>
          <a:p>
            <a:fld id="{4D730BEF-B25E-4E65-B822-56A02840B11C}" type="datetime1">
              <a:rPr lang="en-US" altLang="en-US" smtClean="0">
                <a:solidFill>
                  <a:srgbClr val="000000"/>
                </a:solidFill>
              </a:rPr>
              <a:t>8/19/2019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127DC9D7-5BBC-4209-9AB8-81BB2806DCAF}"/>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75</a:t>
            </a:fld>
            <a:endParaRPr lang="en-US" altLang="en-US">
              <a:solidFill>
                <a:srgbClr val="000000"/>
              </a:solidFill>
            </a:endParaRPr>
          </a:p>
        </p:txBody>
      </p:sp>
    </p:spTree>
    <p:extLst>
      <p:ext uri="{BB962C8B-B14F-4D97-AF65-F5344CB8AC3E}">
        <p14:creationId xmlns:p14="http://schemas.microsoft.com/office/powerpoint/2010/main" val="15720993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8FD-1D38-426F-92B3-B568A78889EA}"/>
              </a:ext>
            </a:extLst>
          </p:cNvPr>
          <p:cNvSpPr>
            <a:spLocks noGrp="1"/>
          </p:cNvSpPr>
          <p:nvPr>
            <p:ph type="title"/>
          </p:nvPr>
        </p:nvSpPr>
        <p:spPr>
          <a:xfrm>
            <a:off x="1150939" y="101600"/>
            <a:ext cx="6621462" cy="1143000"/>
          </a:xfrm>
        </p:spPr>
        <p:txBody>
          <a:bodyPr/>
          <a:lstStyle/>
          <a:p>
            <a:pPr algn="r"/>
            <a:r>
              <a:rPr lang="en-US" sz="2800" dirty="0">
                <a:latin typeface="Corbel" panose="020B0503020204020204" pitchFamily="34" charset="0"/>
              </a:rPr>
              <a:t>Example</a:t>
            </a:r>
          </a:p>
        </p:txBody>
      </p:sp>
      <p:graphicFrame>
        <p:nvGraphicFramePr>
          <p:cNvPr id="6" name="Content Placeholder 5">
            <a:extLst>
              <a:ext uri="{FF2B5EF4-FFF2-40B4-BE49-F238E27FC236}">
                <a16:creationId xmlns:a16="http://schemas.microsoft.com/office/drawing/2014/main" id="{81C58957-9018-48F2-9553-169E6A530B76}"/>
              </a:ext>
            </a:extLst>
          </p:cNvPr>
          <p:cNvGraphicFramePr>
            <a:graphicFrameLocks noGrp="1"/>
          </p:cNvGraphicFramePr>
          <p:nvPr>
            <p:ph idx="1"/>
            <p:extLst>
              <p:ext uri="{D42A27DB-BD31-4B8C-83A1-F6EECF244321}">
                <p14:modId xmlns:p14="http://schemas.microsoft.com/office/powerpoint/2010/main" val="1383199823"/>
              </p:ext>
            </p:extLst>
          </p:nvPr>
        </p:nvGraphicFramePr>
        <p:xfrm>
          <a:off x="596900" y="2401930"/>
          <a:ext cx="6718300" cy="3346871"/>
        </p:xfrm>
        <a:graphic>
          <a:graphicData uri="http://schemas.openxmlformats.org/drawingml/2006/table">
            <a:tbl>
              <a:tblPr/>
              <a:tblGrid>
                <a:gridCol w="393700">
                  <a:extLst>
                    <a:ext uri="{9D8B030D-6E8A-4147-A177-3AD203B41FA5}">
                      <a16:colId xmlns:a16="http://schemas.microsoft.com/office/drawing/2014/main" val="151033313"/>
                    </a:ext>
                  </a:extLst>
                </a:gridCol>
                <a:gridCol w="381000">
                  <a:extLst>
                    <a:ext uri="{9D8B030D-6E8A-4147-A177-3AD203B41FA5}">
                      <a16:colId xmlns:a16="http://schemas.microsoft.com/office/drawing/2014/main" val="251286311"/>
                    </a:ext>
                  </a:extLst>
                </a:gridCol>
                <a:gridCol w="533400">
                  <a:extLst>
                    <a:ext uri="{9D8B030D-6E8A-4147-A177-3AD203B41FA5}">
                      <a16:colId xmlns:a16="http://schemas.microsoft.com/office/drawing/2014/main" val="1685624758"/>
                    </a:ext>
                  </a:extLst>
                </a:gridCol>
                <a:gridCol w="457200">
                  <a:extLst>
                    <a:ext uri="{9D8B030D-6E8A-4147-A177-3AD203B41FA5}">
                      <a16:colId xmlns:a16="http://schemas.microsoft.com/office/drawing/2014/main" val="413836602"/>
                    </a:ext>
                  </a:extLst>
                </a:gridCol>
                <a:gridCol w="457200">
                  <a:extLst>
                    <a:ext uri="{9D8B030D-6E8A-4147-A177-3AD203B41FA5}">
                      <a16:colId xmlns:a16="http://schemas.microsoft.com/office/drawing/2014/main" val="2106426394"/>
                    </a:ext>
                  </a:extLst>
                </a:gridCol>
                <a:gridCol w="1808480">
                  <a:extLst>
                    <a:ext uri="{9D8B030D-6E8A-4147-A177-3AD203B41FA5}">
                      <a16:colId xmlns:a16="http://schemas.microsoft.com/office/drawing/2014/main" val="319548580"/>
                    </a:ext>
                  </a:extLst>
                </a:gridCol>
                <a:gridCol w="671830">
                  <a:extLst>
                    <a:ext uri="{9D8B030D-6E8A-4147-A177-3AD203B41FA5}">
                      <a16:colId xmlns:a16="http://schemas.microsoft.com/office/drawing/2014/main" val="1644599669"/>
                    </a:ext>
                  </a:extLst>
                </a:gridCol>
                <a:gridCol w="671830">
                  <a:extLst>
                    <a:ext uri="{9D8B030D-6E8A-4147-A177-3AD203B41FA5}">
                      <a16:colId xmlns:a16="http://schemas.microsoft.com/office/drawing/2014/main" val="676259571"/>
                    </a:ext>
                  </a:extLst>
                </a:gridCol>
                <a:gridCol w="671830">
                  <a:extLst>
                    <a:ext uri="{9D8B030D-6E8A-4147-A177-3AD203B41FA5}">
                      <a16:colId xmlns:a16="http://schemas.microsoft.com/office/drawing/2014/main" val="503006284"/>
                    </a:ext>
                  </a:extLst>
                </a:gridCol>
                <a:gridCol w="671830">
                  <a:extLst>
                    <a:ext uri="{9D8B030D-6E8A-4147-A177-3AD203B41FA5}">
                      <a16:colId xmlns:a16="http://schemas.microsoft.com/office/drawing/2014/main" val="2199641705"/>
                    </a:ext>
                  </a:extLst>
                </a:gridCol>
              </a:tblGrid>
              <a:tr h="341270">
                <a:tc>
                  <a:txBody>
                    <a:bodyPr/>
                    <a:lstStyle/>
                    <a:p>
                      <a:r>
                        <a:rPr lang="en-US" sz="1700">
                          <a:effectLst/>
                          <a:latin typeface="arial" panose="020B0604020202020204" pitchFamily="34" charset="0"/>
                        </a:rPr>
                        <a:t>1 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2 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3</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4 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5 </a:t>
                      </a: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extLst>
                  <a:ext uri="{0D108BD9-81ED-4DB2-BD59-A6C34878D82A}">
                    <a16:rowId xmlns:a16="http://schemas.microsoft.com/office/drawing/2014/main" val="3667817073"/>
                  </a:ext>
                </a:extLst>
              </a:tr>
              <a:tr h="304800">
                <a:tc>
                  <a:txBody>
                    <a:bodyPr/>
                    <a:lstStyle/>
                    <a:p>
                      <a:r>
                        <a:rPr lang="en-US" sz="1700">
                          <a:effectLst/>
                          <a:latin typeface="arial" panose="020B0604020202020204" pitchFamily="34" charset="0"/>
                        </a:rPr>
                        <a:t>2 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4 </a:t>
                      </a:r>
                    </a:p>
                  </a:txBody>
                  <a:tcPr marL="18091" marR="18091" marT="18091" marB="18091" anchor="ctr">
                    <a:lnL>
                      <a:noFill/>
                    </a:lnL>
                    <a:lnR>
                      <a:noFill/>
                    </a:lnR>
                    <a:lnT>
                      <a:noFill/>
                    </a:lnT>
                    <a:lnB>
                      <a:noFill/>
                    </a:lnB>
                  </a:tcPr>
                </a:tc>
                <a:tc>
                  <a:txBody>
                    <a:bodyPr/>
                    <a:lstStyle/>
                    <a:p>
                      <a:r>
                        <a:rPr lang="en-US" sz="1700" dirty="0">
                          <a:effectLst/>
                          <a:latin typeface="arial" panose="020B0604020202020204" pitchFamily="34" charset="0"/>
                        </a:rPr>
                        <a:t>6 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8 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10 </a:t>
                      </a: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extLst>
                  <a:ext uri="{0D108BD9-81ED-4DB2-BD59-A6C34878D82A}">
                    <a16:rowId xmlns:a16="http://schemas.microsoft.com/office/drawing/2014/main" val="3977176832"/>
                  </a:ext>
                </a:extLst>
              </a:tr>
              <a:tr h="304800">
                <a:tc>
                  <a:txBody>
                    <a:bodyPr/>
                    <a:lstStyle/>
                    <a:p>
                      <a:r>
                        <a:rPr lang="en-US" sz="1700">
                          <a:effectLst/>
                          <a:latin typeface="arial" panose="020B0604020202020204" pitchFamily="34" charset="0"/>
                        </a:rPr>
                        <a:t>3 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6 </a:t>
                      </a:r>
                    </a:p>
                  </a:txBody>
                  <a:tcPr marL="18091" marR="18091" marT="18091" marB="18091" anchor="ctr">
                    <a:lnL>
                      <a:noFill/>
                    </a:lnL>
                    <a:lnR>
                      <a:noFill/>
                    </a:lnR>
                    <a:lnT>
                      <a:noFill/>
                    </a:lnT>
                    <a:lnB>
                      <a:noFill/>
                    </a:lnB>
                  </a:tcPr>
                </a:tc>
                <a:tc>
                  <a:txBody>
                    <a:bodyPr/>
                    <a:lstStyle/>
                    <a:p>
                      <a:r>
                        <a:rPr lang="en-US" sz="1700" dirty="0">
                          <a:effectLst/>
                          <a:latin typeface="arial" panose="020B0604020202020204" pitchFamily="34" charset="0"/>
                        </a:rPr>
                        <a:t>9 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12 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15 </a:t>
                      </a: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extLst>
                  <a:ext uri="{0D108BD9-81ED-4DB2-BD59-A6C34878D82A}">
                    <a16:rowId xmlns:a16="http://schemas.microsoft.com/office/drawing/2014/main" val="4272637827"/>
                  </a:ext>
                </a:extLst>
              </a:tr>
              <a:tr h="304800">
                <a:tc>
                  <a:txBody>
                    <a:bodyPr/>
                    <a:lstStyle/>
                    <a:p>
                      <a:r>
                        <a:rPr lang="en-US" sz="1700">
                          <a:effectLst/>
                          <a:latin typeface="arial" panose="020B0604020202020204" pitchFamily="34" charset="0"/>
                        </a:rPr>
                        <a:t>4 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8 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12 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16 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20 </a:t>
                      </a: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extLst>
                  <a:ext uri="{0D108BD9-81ED-4DB2-BD59-A6C34878D82A}">
                    <a16:rowId xmlns:a16="http://schemas.microsoft.com/office/drawing/2014/main" val="4039614989"/>
                  </a:ext>
                </a:extLst>
              </a:tr>
              <a:tr h="304800">
                <a:tc>
                  <a:txBody>
                    <a:bodyPr/>
                    <a:lstStyle/>
                    <a:p>
                      <a:r>
                        <a:rPr lang="en-US" sz="1700">
                          <a:effectLst/>
                          <a:latin typeface="arial" panose="020B0604020202020204" pitchFamily="34" charset="0"/>
                        </a:rPr>
                        <a:t>5 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10 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15 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20 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25 </a:t>
                      </a: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extLst>
                  <a:ext uri="{0D108BD9-81ED-4DB2-BD59-A6C34878D82A}">
                    <a16:rowId xmlns:a16="http://schemas.microsoft.com/office/drawing/2014/main" val="1031905857"/>
                  </a:ext>
                </a:extLst>
              </a:tr>
              <a:tr h="304800">
                <a:tc>
                  <a:txBody>
                    <a:bodyPr/>
                    <a:lstStyle/>
                    <a:p>
                      <a:r>
                        <a:rPr lang="en-US" sz="1700">
                          <a:effectLst/>
                          <a:latin typeface="arial" panose="020B0604020202020204" pitchFamily="34" charset="0"/>
                        </a:rPr>
                        <a:t>6 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12 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18 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24 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30 </a:t>
                      </a: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extLst>
                  <a:ext uri="{0D108BD9-81ED-4DB2-BD59-A6C34878D82A}">
                    <a16:rowId xmlns:a16="http://schemas.microsoft.com/office/drawing/2014/main" val="652309426"/>
                  </a:ext>
                </a:extLst>
              </a:tr>
              <a:tr h="304800">
                <a:tc>
                  <a:txBody>
                    <a:bodyPr/>
                    <a:lstStyle/>
                    <a:p>
                      <a:r>
                        <a:rPr lang="en-US" sz="1700">
                          <a:effectLst/>
                          <a:latin typeface="arial" panose="020B0604020202020204" pitchFamily="34" charset="0"/>
                        </a:rPr>
                        <a:t>7 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14 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21 </a:t>
                      </a:r>
                    </a:p>
                  </a:txBody>
                  <a:tcPr marL="18091" marR="18091" marT="18091" marB="18091" anchor="ctr">
                    <a:lnL>
                      <a:noFill/>
                    </a:lnL>
                    <a:lnR>
                      <a:noFill/>
                    </a:lnR>
                    <a:lnT>
                      <a:noFill/>
                    </a:lnT>
                    <a:lnB>
                      <a:noFill/>
                    </a:lnB>
                  </a:tcPr>
                </a:tc>
                <a:tc>
                  <a:txBody>
                    <a:bodyPr/>
                    <a:lstStyle/>
                    <a:p>
                      <a:r>
                        <a:rPr lang="en-US" sz="1700">
                          <a:effectLst/>
                          <a:latin typeface="arial" panose="020B0604020202020204" pitchFamily="34" charset="0"/>
                        </a:rPr>
                        <a:t>28 </a:t>
                      </a:r>
                    </a:p>
                  </a:txBody>
                  <a:tcPr marL="18091" marR="18091" marT="18091" marB="18091" anchor="ctr">
                    <a:lnL>
                      <a:noFill/>
                    </a:lnL>
                    <a:lnR>
                      <a:noFill/>
                    </a:lnR>
                    <a:lnT>
                      <a:noFill/>
                    </a:lnT>
                    <a:lnB>
                      <a:noFill/>
                    </a:lnB>
                  </a:tcPr>
                </a:tc>
                <a:tc>
                  <a:txBody>
                    <a:bodyPr/>
                    <a:lstStyle/>
                    <a:p>
                      <a:r>
                        <a:rPr lang="en-US" sz="1700" dirty="0">
                          <a:effectLst/>
                          <a:latin typeface="arial" panose="020B0604020202020204" pitchFamily="34" charset="0"/>
                        </a:rPr>
                        <a:t>35 </a:t>
                      </a: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extLst>
                  <a:ext uri="{0D108BD9-81ED-4DB2-BD59-A6C34878D82A}">
                    <a16:rowId xmlns:a16="http://schemas.microsoft.com/office/drawing/2014/main" val="911395933"/>
                  </a:ext>
                </a:extLst>
              </a:tr>
              <a:tr h="392267">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extLst>
                  <a:ext uri="{0D108BD9-81ED-4DB2-BD59-A6C34878D82A}">
                    <a16:rowId xmlns:a16="http://schemas.microsoft.com/office/drawing/2014/main" val="90036136"/>
                  </a:ext>
                </a:extLst>
              </a:tr>
              <a:tr h="392267">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extLst>
                  <a:ext uri="{0D108BD9-81ED-4DB2-BD59-A6C34878D82A}">
                    <a16:rowId xmlns:a16="http://schemas.microsoft.com/office/drawing/2014/main" val="1979937766"/>
                  </a:ext>
                </a:extLst>
              </a:tr>
              <a:tr h="392267">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a:effectLst/>
                        <a:latin typeface="arial" panose="020B0604020202020204" pitchFamily="34" charset="0"/>
                      </a:endParaRPr>
                    </a:p>
                  </a:txBody>
                  <a:tcPr marL="18091" marR="18091" marT="18091" marB="18091" anchor="ctr">
                    <a:lnL>
                      <a:noFill/>
                    </a:lnL>
                    <a:lnR>
                      <a:noFill/>
                    </a:lnR>
                    <a:lnT>
                      <a:noFill/>
                    </a:lnT>
                    <a:lnB>
                      <a:noFill/>
                    </a:lnB>
                  </a:tcPr>
                </a:tc>
                <a:tc>
                  <a:txBody>
                    <a:bodyPr/>
                    <a:lstStyle/>
                    <a:p>
                      <a:endParaRPr lang="en-US" sz="1700" dirty="0">
                        <a:effectLst/>
                        <a:latin typeface="arial" panose="020B0604020202020204" pitchFamily="34" charset="0"/>
                      </a:endParaRPr>
                    </a:p>
                  </a:txBody>
                  <a:tcPr marL="18091" marR="18091" marT="18091" marB="18091" anchor="ctr">
                    <a:lnL>
                      <a:noFill/>
                    </a:lnL>
                    <a:lnR>
                      <a:noFill/>
                    </a:lnR>
                    <a:lnT>
                      <a:noFill/>
                    </a:lnT>
                    <a:lnB>
                      <a:noFill/>
                    </a:lnB>
                  </a:tcPr>
                </a:tc>
                <a:extLst>
                  <a:ext uri="{0D108BD9-81ED-4DB2-BD59-A6C34878D82A}">
                    <a16:rowId xmlns:a16="http://schemas.microsoft.com/office/drawing/2014/main" val="2884220391"/>
                  </a:ext>
                </a:extLst>
              </a:tr>
            </a:tbl>
          </a:graphicData>
        </a:graphic>
      </p:graphicFrame>
      <p:sp>
        <p:nvSpPr>
          <p:cNvPr id="4" name="Date Placeholder 3">
            <a:extLst>
              <a:ext uri="{FF2B5EF4-FFF2-40B4-BE49-F238E27FC236}">
                <a16:creationId xmlns:a16="http://schemas.microsoft.com/office/drawing/2014/main" id="{A3C54B98-654C-4918-A217-140BEE0F1BCD}"/>
              </a:ext>
            </a:extLst>
          </p:cNvPr>
          <p:cNvSpPr>
            <a:spLocks noGrp="1"/>
          </p:cNvSpPr>
          <p:nvPr>
            <p:ph type="dt" sz="half" idx="10"/>
          </p:nvPr>
        </p:nvSpPr>
        <p:spPr/>
        <p:txBody>
          <a:bodyPr/>
          <a:lstStyle/>
          <a:p>
            <a:fld id="{4D730BEF-B25E-4E65-B822-56A02840B11C}" type="datetime1">
              <a:rPr lang="en-US" altLang="en-US" smtClean="0">
                <a:solidFill>
                  <a:srgbClr val="000000"/>
                </a:solidFill>
              </a:rPr>
              <a:t>8/19/2019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127DC9D7-5BBC-4209-9AB8-81BB2806DCAF}"/>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76</a:t>
            </a:fld>
            <a:endParaRPr lang="en-US" altLang="en-US">
              <a:solidFill>
                <a:srgbClr val="000000"/>
              </a:solidFill>
            </a:endParaRPr>
          </a:p>
        </p:txBody>
      </p:sp>
      <p:sp>
        <p:nvSpPr>
          <p:cNvPr id="8" name="Rectangle 7">
            <a:extLst>
              <a:ext uri="{FF2B5EF4-FFF2-40B4-BE49-F238E27FC236}">
                <a16:creationId xmlns:a16="http://schemas.microsoft.com/office/drawing/2014/main" id="{D0A87C9E-CC19-4693-9DE0-6FA85D1E3ED4}"/>
              </a:ext>
            </a:extLst>
          </p:cNvPr>
          <p:cNvSpPr/>
          <p:nvPr/>
        </p:nvSpPr>
        <p:spPr>
          <a:xfrm>
            <a:off x="381000" y="1741745"/>
            <a:ext cx="7937500" cy="369332"/>
          </a:xfrm>
          <a:prstGeom prst="rect">
            <a:avLst/>
          </a:prstGeom>
        </p:spPr>
        <p:txBody>
          <a:bodyPr wrap="square">
            <a:spAutoFit/>
          </a:bodyPr>
          <a:lstStyle/>
          <a:p>
            <a:r>
              <a:rPr lang="en-US" altLang="en-US" dirty="0">
                <a:solidFill>
                  <a:srgbClr val="000000"/>
                </a:solidFill>
                <a:latin typeface="Arial" panose="020B0604020202020204" pitchFamily="34" charset="0"/>
                <a:cs typeface="Arial" panose="020B0604020202020204" pitchFamily="34" charset="0"/>
              </a:rPr>
              <a:t>How can we create a simple 5 x 7 matrix, like the ones in the diagram</a:t>
            </a:r>
            <a:endParaRPr lang="en-US" dirty="0"/>
          </a:p>
        </p:txBody>
      </p:sp>
      <p:sp>
        <p:nvSpPr>
          <p:cNvPr id="9" name="TextBox 8">
            <a:extLst>
              <a:ext uri="{FF2B5EF4-FFF2-40B4-BE49-F238E27FC236}">
                <a16:creationId xmlns:a16="http://schemas.microsoft.com/office/drawing/2014/main" id="{02915049-9920-4D05-9918-6A4BA8A69926}"/>
              </a:ext>
            </a:extLst>
          </p:cNvPr>
          <p:cNvSpPr txBox="1"/>
          <p:nvPr/>
        </p:nvSpPr>
        <p:spPr>
          <a:xfrm>
            <a:off x="3976832" y="2401930"/>
            <a:ext cx="2438400" cy="2862322"/>
          </a:xfrm>
          <a:prstGeom prst="rect">
            <a:avLst/>
          </a:prstGeom>
          <a:noFill/>
        </p:spPr>
        <p:txBody>
          <a:bodyPr wrap="square" rtlCol="0">
            <a:spAutoFit/>
          </a:bodyPr>
          <a:lstStyle/>
          <a:p>
            <a:pPr marL="342900" indent="-342900">
              <a:buAutoNum type="arabicPlain"/>
            </a:pPr>
            <a:r>
              <a:rPr lang="en-US" dirty="0"/>
              <a:t>3     5      7      9</a:t>
            </a:r>
          </a:p>
          <a:p>
            <a:endParaRPr lang="en-US" sz="900" dirty="0"/>
          </a:p>
          <a:p>
            <a:pPr marL="342900" indent="-342900">
              <a:buAutoNum type="arabicPlain" startAt="3"/>
              <a:tabLst>
                <a:tab pos="1316038" algn="l"/>
              </a:tabLst>
            </a:pPr>
            <a:r>
              <a:rPr lang="en-US" dirty="0"/>
              <a:t>9     15	21	27</a:t>
            </a:r>
          </a:p>
          <a:p>
            <a:pPr>
              <a:tabLst>
                <a:tab pos="1316038" algn="l"/>
              </a:tabLst>
            </a:pPr>
            <a:endParaRPr lang="en-US" sz="900" dirty="0"/>
          </a:p>
          <a:p>
            <a:pPr marL="342900" indent="-342900">
              <a:buAutoNum type="arabicPlain" startAt="5"/>
              <a:tabLst>
                <a:tab pos="1316038" algn="l"/>
              </a:tabLst>
            </a:pPr>
            <a:r>
              <a:rPr lang="en-US" dirty="0"/>
              <a:t>15   25   35    45 </a:t>
            </a:r>
          </a:p>
          <a:p>
            <a:pPr>
              <a:tabLst>
                <a:tab pos="1316038" algn="l"/>
              </a:tabLst>
            </a:pPr>
            <a:endParaRPr lang="en-US" sz="900" dirty="0"/>
          </a:p>
          <a:p>
            <a:pPr marL="342900" indent="-342900">
              <a:buAutoNum type="arabicPlain" startAt="7"/>
              <a:tabLst>
                <a:tab pos="290513" algn="l"/>
                <a:tab pos="803275" algn="l"/>
                <a:tab pos="1316038" algn="l"/>
              </a:tabLst>
            </a:pPr>
            <a:r>
              <a:rPr lang="en-US" dirty="0"/>
              <a:t>21	35	49	63</a:t>
            </a:r>
          </a:p>
          <a:p>
            <a:pPr>
              <a:tabLst>
                <a:tab pos="1316038" algn="l"/>
              </a:tabLst>
            </a:pPr>
            <a:endParaRPr lang="en-US" sz="900" dirty="0"/>
          </a:p>
          <a:p>
            <a:pPr marL="342900" indent="-342900">
              <a:buAutoNum type="arabicPlain" startAt="9"/>
              <a:tabLst>
                <a:tab pos="290513" algn="l"/>
                <a:tab pos="747713" algn="l"/>
                <a:tab pos="1316038" algn="l"/>
              </a:tabLst>
            </a:pPr>
            <a:r>
              <a:rPr lang="en-US" dirty="0"/>
              <a:t>27	45	63	81</a:t>
            </a:r>
          </a:p>
          <a:p>
            <a:pPr>
              <a:tabLst>
                <a:tab pos="290513" algn="l"/>
                <a:tab pos="747713" algn="l"/>
                <a:tab pos="1316038" algn="l"/>
              </a:tabLst>
            </a:pPr>
            <a:endParaRPr lang="en-US" sz="900" dirty="0"/>
          </a:p>
          <a:p>
            <a:pPr marL="342900" indent="-342900">
              <a:buAutoNum type="arabicPlain" startAt="11"/>
              <a:tabLst>
                <a:tab pos="290513" algn="l"/>
                <a:tab pos="747713" algn="l"/>
                <a:tab pos="1316038" algn="l"/>
              </a:tabLst>
            </a:pPr>
            <a:r>
              <a:rPr lang="en-US" dirty="0"/>
              <a:t>33	55	77	99</a:t>
            </a:r>
          </a:p>
          <a:p>
            <a:pPr>
              <a:tabLst>
                <a:tab pos="290513" algn="l"/>
                <a:tab pos="747713" algn="l"/>
                <a:tab pos="1316038" algn="l"/>
              </a:tabLst>
            </a:pPr>
            <a:endParaRPr lang="en-US" sz="900" dirty="0"/>
          </a:p>
          <a:p>
            <a:pPr>
              <a:tabLst>
                <a:tab pos="290513" algn="l"/>
                <a:tab pos="747713" algn="l"/>
                <a:tab pos="1316038" algn="l"/>
              </a:tabLst>
            </a:pPr>
            <a:r>
              <a:rPr lang="en-US" dirty="0"/>
              <a:t>13	 39	65	91	117</a:t>
            </a:r>
          </a:p>
        </p:txBody>
      </p:sp>
    </p:spTree>
    <p:extLst>
      <p:ext uri="{BB962C8B-B14F-4D97-AF65-F5344CB8AC3E}">
        <p14:creationId xmlns:p14="http://schemas.microsoft.com/office/powerpoint/2010/main" val="17768235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68FD-1D38-426F-92B3-B568A78889EA}"/>
              </a:ext>
            </a:extLst>
          </p:cNvPr>
          <p:cNvSpPr>
            <a:spLocks noGrp="1"/>
          </p:cNvSpPr>
          <p:nvPr>
            <p:ph type="title"/>
          </p:nvPr>
        </p:nvSpPr>
        <p:spPr>
          <a:xfrm>
            <a:off x="1150939" y="101600"/>
            <a:ext cx="6621462" cy="1143000"/>
          </a:xfrm>
        </p:spPr>
        <p:txBody>
          <a:bodyPr/>
          <a:lstStyle/>
          <a:p>
            <a:pPr algn="r"/>
            <a:r>
              <a:rPr lang="en-US" sz="2800" dirty="0">
                <a:latin typeface="Corbel" panose="020B0503020204020204" pitchFamily="34" charset="0"/>
              </a:rPr>
              <a:t>Example</a:t>
            </a:r>
          </a:p>
        </p:txBody>
      </p:sp>
      <p:sp>
        <p:nvSpPr>
          <p:cNvPr id="4" name="Date Placeholder 3">
            <a:extLst>
              <a:ext uri="{FF2B5EF4-FFF2-40B4-BE49-F238E27FC236}">
                <a16:creationId xmlns:a16="http://schemas.microsoft.com/office/drawing/2014/main" id="{A3C54B98-654C-4918-A217-140BEE0F1BCD}"/>
              </a:ext>
            </a:extLst>
          </p:cNvPr>
          <p:cNvSpPr>
            <a:spLocks noGrp="1"/>
          </p:cNvSpPr>
          <p:nvPr>
            <p:ph type="dt" sz="half" idx="10"/>
          </p:nvPr>
        </p:nvSpPr>
        <p:spPr/>
        <p:txBody>
          <a:bodyPr/>
          <a:lstStyle/>
          <a:p>
            <a:fld id="{4D730BEF-B25E-4E65-B822-56A02840B11C}" type="datetime1">
              <a:rPr lang="en-US" altLang="en-US" smtClean="0">
                <a:solidFill>
                  <a:srgbClr val="000000"/>
                </a:solidFill>
              </a:rPr>
              <a:t>8/19/2019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127DC9D7-5BBC-4209-9AB8-81BB2806DCAF}"/>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77</a:t>
            </a:fld>
            <a:endParaRPr lang="en-US" altLang="en-US">
              <a:solidFill>
                <a:srgbClr val="000000"/>
              </a:solidFill>
            </a:endParaRPr>
          </a:p>
        </p:txBody>
      </p:sp>
      <p:sp>
        <p:nvSpPr>
          <p:cNvPr id="8" name="Rectangle 7">
            <a:extLst>
              <a:ext uri="{FF2B5EF4-FFF2-40B4-BE49-F238E27FC236}">
                <a16:creationId xmlns:a16="http://schemas.microsoft.com/office/drawing/2014/main" id="{D0A87C9E-CC19-4693-9DE0-6FA85D1E3ED4}"/>
              </a:ext>
            </a:extLst>
          </p:cNvPr>
          <p:cNvSpPr/>
          <p:nvPr/>
        </p:nvSpPr>
        <p:spPr>
          <a:xfrm>
            <a:off x="381000" y="1741745"/>
            <a:ext cx="7937500" cy="830997"/>
          </a:xfrm>
          <a:prstGeom prst="rect">
            <a:avLst/>
          </a:prstGeom>
        </p:spPr>
        <p:txBody>
          <a:bodyPr wrap="square">
            <a:spAutoFit/>
          </a:bodyPr>
          <a:lstStyle/>
          <a:p>
            <a:r>
              <a:rPr lang="en-US" sz="2400" dirty="0">
                <a:latin typeface="Gill Sans MT" panose="020B0502020104020203" pitchFamily="34" charset="0"/>
              </a:rPr>
              <a:t>Given an M x N matrix in which each row and each column is sorted in ascending order, write a method to find a key.</a:t>
            </a:r>
          </a:p>
        </p:txBody>
      </p:sp>
    </p:spTree>
    <p:extLst>
      <p:ext uri="{BB962C8B-B14F-4D97-AF65-F5344CB8AC3E}">
        <p14:creationId xmlns:p14="http://schemas.microsoft.com/office/powerpoint/2010/main" val="7931091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AC8F7-5106-4E48-8C5A-16FDB8B99D5E}"/>
              </a:ext>
            </a:extLst>
          </p:cNvPr>
          <p:cNvSpPr>
            <a:spLocks noGrp="1"/>
          </p:cNvSpPr>
          <p:nvPr>
            <p:ph idx="1"/>
          </p:nvPr>
        </p:nvSpPr>
        <p:spPr>
          <a:xfrm>
            <a:off x="596900" y="3429000"/>
            <a:ext cx="8358188" cy="2703513"/>
          </a:xfrm>
        </p:spPr>
        <p:txBody>
          <a:bodyPr/>
          <a:lstStyle/>
          <a:p>
            <a:pPr marL="0" indent="0" algn="ctr">
              <a:buNone/>
            </a:pPr>
            <a:r>
              <a:rPr lang="en-US" sz="5400" dirty="0"/>
              <a:t>END</a:t>
            </a:r>
          </a:p>
        </p:txBody>
      </p:sp>
      <p:sp>
        <p:nvSpPr>
          <p:cNvPr id="4" name="Date Placeholder 3">
            <a:extLst>
              <a:ext uri="{FF2B5EF4-FFF2-40B4-BE49-F238E27FC236}">
                <a16:creationId xmlns:a16="http://schemas.microsoft.com/office/drawing/2014/main" id="{FBD0DCFD-0726-4295-ABC5-79658DFFDC8B}"/>
              </a:ext>
            </a:extLst>
          </p:cNvPr>
          <p:cNvSpPr>
            <a:spLocks noGrp="1"/>
          </p:cNvSpPr>
          <p:nvPr>
            <p:ph type="dt" sz="half" idx="10"/>
          </p:nvPr>
        </p:nvSpPr>
        <p:spPr/>
        <p:txBody>
          <a:bodyPr/>
          <a:lstStyle/>
          <a:p>
            <a:fld id="{4D730BEF-B25E-4E65-B822-56A02840B11C}" type="datetime1">
              <a:rPr lang="en-US" altLang="en-US" smtClean="0">
                <a:solidFill>
                  <a:srgbClr val="000000"/>
                </a:solidFill>
              </a:rPr>
              <a:t>8/19/2019</a:t>
            </a:fld>
            <a:endParaRPr lang="en-US" altLang="en-US">
              <a:solidFill>
                <a:srgbClr val="000000"/>
              </a:solidFill>
            </a:endParaRPr>
          </a:p>
        </p:txBody>
      </p:sp>
      <p:sp>
        <p:nvSpPr>
          <p:cNvPr id="5" name="Slide Number Placeholder 4">
            <a:extLst>
              <a:ext uri="{FF2B5EF4-FFF2-40B4-BE49-F238E27FC236}">
                <a16:creationId xmlns:a16="http://schemas.microsoft.com/office/drawing/2014/main" id="{A3580DF2-4B6D-4652-8936-96302B424040}"/>
              </a:ext>
            </a:extLst>
          </p:cNvPr>
          <p:cNvSpPr>
            <a:spLocks noGrp="1"/>
          </p:cNvSpPr>
          <p:nvPr>
            <p:ph type="sldNum" sz="quarter" idx="12"/>
          </p:nvPr>
        </p:nvSpPr>
        <p:spPr/>
        <p:txBody>
          <a:bodyPr/>
          <a:lstStyle/>
          <a:p>
            <a:fld id="{0648FE4A-53BC-49FB-BE89-85968B17454F}" type="slidenum">
              <a:rPr lang="en-US" altLang="en-US" smtClean="0">
                <a:solidFill>
                  <a:srgbClr val="000000"/>
                </a:solidFill>
              </a:rPr>
              <a:pPr/>
              <a:t>78</a:t>
            </a:fld>
            <a:endParaRPr lang="en-US" altLang="en-US">
              <a:solidFill>
                <a:srgbClr val="000000"/>
              </a:solidFill>
            </a:endParaRPr>
          </a:p>
        </p:txBody>
      </p:sp>
    </p:spTree>
    <p:extLst>
      <p:ext uri="{BB962C8B-B14F-4D97-AF65-F5344CB8AC3E}">
        <p14:creationId xmlns:p14="http://schemas.microsoft.com/office/powerpoint/2010/main" val="103192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8</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6316662" cy="1143000"/>
          </a:xfrm>
        </p:spPr>
        <p:txBody>
          <a:bodyPr/>
          <a:lstStyle/>
          <a:p>
            <a:pPr algn="r"/>
            <a:r>
              <a:rPr lang="en-US" altLang="en-US" sz="2800" i="1" dirty="0"/>
              <a:t>Problem Types</a:t>
            </a:r>
          </a:p>
        </p:txBody>
      </p:sp>
      <p:sp>
        <p:nvSpPr>
          <p:cNvPr id="2" name="TextBox 1"/>
          <p:cNvSpPr txBox="1"/>
          <p:nvPr/>
        </p:nvSpPr>
        <p:spPr>
          <a:xfrm>
            <a:off x="1371600" y="1277984"/>
            <a:ext cx="7620000" cy="5013232"/>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2400" dirty="0">
                <a:latin typeface="Gill Sans MT" panose="020B0502020104020203" pitchFamily="34" charset="0"/>
              </a:rPr>
              <a:t>Counting</a:t>
            </a:r>
          </a:p>
          <a:p>
            <a:pPr marL="285750" indent="-285750">
              <a:lnSpc>
                <a:spcPct val="150000"/>
              </a:lnSpc>
              <a:buFont typeface="Wingdings" panose="05000000000000000000" pitchFamily="2" charset="2"/>
              <a:buChar char="ü"/>
            </a:pPr>
            <a:r>
              <a:rPr lang="en-US" sz="2400" dirty="0">
                <a:latin typeface="Gill Sans MT" panose="020B0502020104020203" pitchFamily="34" charset="0"/>
              </a:rPr>
              <a:t>Sorting</a:t>
            </a:r>
          </a:p>
          <a:p>
            <a:pPr marL="285750" indent="-285750">
              <a:lnSpc>
                <a:spcPct val="150000"/>
              </a:lnSpc>
              <a:buFont typeface="Wingdings" panose="05000000000000000000" pitchFamily="2" charset="2"/>
              <a:buChar char="ü"/>
            </a:pPr>
            <a:r>
              <a:rPr lang="en-US" sz="2400" dirty="0">
                <a:latin typeface="Gill Sans MT" panose="020B0502020104020203" pitchFamily="34" charset="0"/>
              </a:rPr>
              <a:t>Searching</a:t>
            </a:r>
          </a:p>
          <a:p>
            <a:pPr marL="285750" indent="-285750">
              <a:lnSpc>
                <a:spcPct val="150000"/>
              </a:lnSpc>
              <a:buFont typeface="Wingdings" panose="05000000000000000000" pitchFamily="2" charset="2"/>
              <a:buChar char="ü"/>
            </a:pPr>
            <a:r>
              <a:rPr lang="en-US" sz="2400" dirty="0">
                <a:latin typeface="Gill Sans MT" panose="020B0502020104020203" pitchFamily="34" charset="0"/>
              </a:rPr>
              <a:t>String Processing</a:t>
            </a:r>
          </a:p>
          <a:p>
            <a:pPr marL="285750" indent="-285750">
              <a:lnSpc>
                <a:spcPct val="150000"/>
              </a:lnSpc>
              <a:buFont typeface="Wingdings" panose="05000000000000000000" pitchFamily="2" charset="2"/>
              <a:buChar char="ü"/>
            </a:pPr>
            <a:r>
              <a:rPr lang="en-US" sz="2400" dirty="0">
                <a:latin typeface="Gill Sans MT" panose="020B0502020104020203" pitchFamily="34" charset="0"/>
              </a:rPr>
              <a:t>Graph problems</a:t>
            </a:r>
          </a:p>
          <a:p>
            <a:pPr marL="285750" indent="-285750">
              <a:lnSpc>
                <a:spcPct val="150000"/>
              </a:lnSpc>
              <a:buFont typeface="Wingdings" panose="05000000000000000000" pitchFamily="2" charset="2"/>
              <a:buChar char="ü"/>
            </a:pPr>
            <a:r>
              <a:rPr lang="en-US" sz="2400" dirty="0">
                <a:latin typeface="Gill Sans MT" panose="020B0502020104020203" pitchFamily="34" charset="0"/>
              </a:rPr>
              <a:t>Combinatorial problems</a:t>
            </a:r>
          </a:p>
          <a:p>
            <a:pPr marL="285750" indent="-285750">
              <a:lnSpc>
                <a:spcPct val="150000"/>
              </a:lnSpc>
              <a:buFont typeface="Wingdings" panose="05000000000000000000" pitchFamily="2" charset="2"/>
              <a:buChar char="ü"/>
            </a:pPr>
            <a:r>
              <a:rPr lang="en-US" sz="2400" dirty="0">
                <a:latin typeface="Gill Sans MT" panose="020B0502020104020203" pitchFamily="34" charset="0"/>
              </a:rPr>
              <a:t>Geometric problems</a:t>
            </a:r>
          </a:p>
          <a:p>
            <a:pPr marL="285750" indent="-285750">
              <a:lnSpc>
                <a:spcPct val="150000"/>
              </a:lnSpc>
              <a:buFont typeface="Wingdings" panose="05000000000000000000" pitchFamily="2" charset="2"/>
              <a:buChar char="ü"/>
            </a:pPr>
            <a:r>
              <a:rPr lang="en-US" sz="2400" dirty="0">
                <a:latin typeface="Gill Sans MT" panose="020B0502020104020203" pitchFamily="34" charset="0"/>
              </a:rPr>
              <a:t>Numerical problems</a:t>
            </a:r>
          </a:p>
          <a:p>
            <a:pPr marL="285750" indent="-285750">
              <a:lnSpc>
                <a:spcPct val="150000"/>
              </a:lnSpc>
              <a:buFont typeface="Wingdings" panose="05000000000000000000" pitchFamily="2" charset="2"/>
              <a:buChar char="ü"/>
            </a:pPr>
            <a:r>
              <a:rPr lang="en-US" sz="2400" dirty="0">
                <a:latin typeface="Gill Sans MT" panose="020B0502020104020203" pitchFamily="34" charset="0"/>
              </a:rPr>
              <a:t>Partition problems</a:t>
            </a:r>
          </a:p>
        </p:txBody>
      </p:sp>
      <p:sp>
        <p:nvSpPr>
          <p:cNvPr id="5" name="Date Placeholder 3">
            <a:extLst>
              <a:ext uri="{FF2B5EF4-FFF2-40B4-BE49-F238E27FC236}">
                <a16:creationId xmlns:a16="http://schemas.microsoft.com/office/drawing/2014/main" id="{68A467B0-1E93-4547-85EE-F756ABEB4C84}"/>
              </a:ext>
            </a:extLst>
          </p:cNvPr>
          <p:cNvSpPr>
            <a:spLocks noGrp="1"/>
          </p:cNvSpPr>
          <p:nvPr>
            <p:ph type="dt" sz="half" idx="10"/>
          </p:nvPr>
        </p:nvSpPr>
        <p:spPr>
          <a:xfrm>
            <a:off x="914400" y="6324600"/>
            <a:ext cx="1905000" cy="457200"/>
          </a:xfrm>
        </p:spPr>
        <p:txBody>
          <a:bodyPr/>
          <a:lstStyle/>
          <a:p>
            <a:fld id="{40B6A93A-807B-402A-B432-66369B087E1B}" type="datetime1">
              <a:rPr lang="en-US" altLang="en-US" smtClean="0">
                <a:solidFill>
                  <a:srgbClr val="000000"/>
                </a:solidFill>
              </a:rPr>
              <a:t>8/19/2019</a:t>
            </a:fld>
            <a:endParaRPr lang="en-US" altLang="en-US" dirty="0">
              <a:solidFill>
                <a:srgbClr val="000000"/>
              </a:solidFill>
            </a:endParaRPr>
          </a:p>
        </p:txBody>
      </p:sp>
    </p:spTree>
    <p:extLst>
      <p:ext uri="{BB962C8B-B14F-4D97-AF65-F5344CB8AC3E}">
        <p14:creationId xmlns:p14="http://schemas.microsoft.com/office/powerpoint/2010/main" val="36258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3497A170-69B5-4F71-8D60-EE08BA099520}" type="slidenum">
              <a:rPr lang="en-US" altLang="en-US">
                <a:solidFill>
                  <a:srgbClr val="000000"/>
                </a:solidFill>
              </a:rPr>
              <a:pPr/>
              <a:t>9</a:t>
            </a:fld>
            <a:endParaRPr lang="en-US" altLang="en-US">
              <a:solidFill>
                <a:srgbClr val="000000"/>
              </a:solidFill>
            </a:endParaRPr>
          </a:p>
        </p:txBody>
      </p:sp>
      <p:sp>
        <p:nvSpPr>
          <p:cNvPr id="310274" name="Rectangle 2"/>
          <p:cNvSpPr>
            <a:spLocks noGrp="1" noChangeArrowheads="1"/>
          </p:cNvSpPr>
          <p:nvPr>
            <p:ph type="title"/>
          </p:nvPr>
        </p:nvSpPr>
        <p:spPr>
          <a:xfrm>
            <a:off x="1150939" y="101600"/>
            <a:ext cx="6316662" cy="1143000"/>
          </a:xfrm>
        </p:spPr>
        <p:txBody>
          <a:bodyPr/>
          <a:lstStyle/>
          <a:p>
            <a:pPr algn="r"/>
            <a:r>
              <a:rPr lang="en-US" altLang="en-US" sz="2800" i="1" dirty="0"/>
              <a:t>Problem Types</a:t>
            </a:r>
          </a:p>
        </p:txBody>
      </p:sp>
      <p:sp>
        <p:nvSpPr>
          <p:cNvPr id="2" name="TextBox 1"/>
          <p:cNvSpPr txBox="1"/>
          <p:nvPr/>
        </p:nvSpPr>
        <p:spPr>
          <a:xfrm>
            <a:off x="499270" y="1600200"/>
            <a:ext cx="7620000" cy="4272580"/>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2400" dirty="0">
                <a:latin typeface="Gill Sans MT" panose="020B0502020104020203" pitchFamily="34" charset="0"/>
              </a:rPr>
              <a:t>Counting</a:t>
            </a:r>
          </a:p>
          <a:p>
            <a:pPr marL="630238">
              <a:lnSpc>
                <a:spcPct val="110000"/>
              </a:lnSpc>
            </a:pPr>
            <a:r>
              <a:rPr lang="en-US" sz="2400" dirty="0">
                <a:solidFill>
                  <a:srgbClr val="0000FF"/>
                </a:solidFill>
              </a:rPr>
              <a:t>An experiment consists of rolling a 20 sided die three times. The number on top of each die is recorded. The numbers are written down in the order in which they are observed. How many possible ordered triples of numbers can result from the experiment? </a:t>
            </a:r>
          </a:p>
          <a:p>
            <a:pPr marL="630238">
              <a:lnSpc>
                <a:spcPct val="110000"/>
              </a:lnSpc>
            </a:pPr>
            <a:endParaRPr lang="en-US" sz="2400" dirty="0">
              <a:solidFill>
                <a:srgbClr val="0000FF"/>
              </a:solidFill>
            </a:endParaRPr>
          </a:p>
          <a:p>
            <a:pPr marL="630238">
              <a:lnSpc>
                <a:spcPct val="110000"/>
              </a:lnSpc>
            </a:pPr>
            <a:r>
              <a:rPr lang="en-US" sz="2400" dirty="0">
                <a:solidFill>
                  <a:srgbClr val="0000FF"/>
                </a:solidFill>
              </a:rPr>
              <a:t>(Note the triple (17, 10, 3) is not the same result as the triple (3, 10, 17). )</a:t>
            </a:r>
            <a:endParaRPr lang="en-US" sz="2400" dirty="0">
              <a:solidFill>
                <a:srgbClr val="0000FF"/>
              </a:solidFill>
              <a:latin typeface="Gill Sans MT" panose="020B0502020104020203" pitchFamily="34" charset="0"/>
            </a:endParaRPr>
          </a:p>
        </p:txBody>
      </p:sp>
      <p:sp>
        <p:nvSpPr>
          <p:cNvPr id="5" name="Date Placeholder 3">
            <a:extLst>
              <a:ext uri="{FF2B5EF4-FFF2-40B4-BE49-F238E27FC236}">
                <a16:creationId xmlns:a16="http://schemas.microsoft.com/office/drawing/2014/main" id="{68A467B0-1E93-4547-85EE-F756ABEB4C84}"/>
              </a:ext>
            </a:extLst>
          </p:cNvPr>
          <p:cNvSpPr>
            <a:spLocks noGrp="1"/>
          </p:cNvSpPr>
          <p:nvPr>
            <p:ph type="dt" sz="half" idx="10"/>
          </p:nvPr>
        </p:nvSpPr>
        <p:spPr>
          <a:xfrm>
            <a:off x="914400" y="6324600"/>
            <a:ext cx="1905000" cy="457200"/>
          </a:xfrm>
        </p:spPr>
        <p:txBody>
          <a:bodyPr/>
          <a:lstStyle/>
          <a:p>
            <a:fld id="{40B6A93A-807B-402A-B432-66369B087E1B}" type="datetime1">
              <a:rPr lang="en-US" altLang="en-US" smtClean="0">
                <a:solidFill>
                  <a:srgbClr val="000000"/>
                </a:solidFill>
              </a:rPr>
              <a:t>8/19/2019</a:t>
            </a:fld>
            <a:endParaRPr lang="en-US" altLang="en-US" dirty="0">
              <a:solidFill>
                <a:srgbClr val="000000"/>
              </a:solidFill>
            </a:endParaRPr>
          </a:p>
        </p:txBody>
      </p:sp>
    </p:spTree>
    <p:extLst>
      <p:ext uri="{BB962C8B-B14F-4D97-AF65-F5344CB8AC3E}">
        <p14:creationId xmlns:p14="http://schemas.microsoft.com/office/powerpoint/2010/main" val="3918061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altLang="en-US" sz="1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altLang="en-US" sz="1400" b="0" i="0" u="none" strike="noStrike" cap="none" normalizeH="0" baseline="0" smtClean="0">
            <a:ln>
              <a:noFill/>
            </a:ln>
            <a:solidFill>
              <a:schemeClr val="tx1"/>
            </a:solidFill>
            <a:effectLst/>
            <a:latin typeface="Times New Roman"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otalTime>28067</TotalTime>
  <Words>3248</Words>
  <Application>Microsoft Office PowerPoint</Application>
  <PresentationFormat>On-screen Show (4:3)</PresentationFormat>
  <Paragraphs>851</Paragraphs>
  <Slides>78</Slides>
  <Notes>1</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78</vt:i4>
      </vt:variant>
    </vt:vector>
  </HeadingPairs>
  <TitlesOfParts>
    <vt:vector size="95" baseType="lpstr">
      <vt:lpstr>Arial</vt:lpstr>
      <vt:lpstr>Arial</vt:lpstr>
      <vt:lpstr>Calibri</vt:lpstr>
      <vt:lpstr>Cambria Math</vt:lpstr>
      <vt:lpstr>Candara</vt:lpstr>
      <vt:lpstr>Corbel</vt:lpstr>
      <vt:lpstr>Georgia</vt:lpstr>
      <vt:lpstr>Gill Sans MT</vt:lpstr>
      <vt:lpstr>NimbusMonL-Bold</vt:lpstr>
      <vt:lpstr>NimbusRomNo9L-Regu</vt:lpstr>
      <vt:lpstr>Tahoma</vt:lpstr>
      <vt:lpstr>Times New Roman</vt:lpstr>
      <vt:lpstr>Trebuchet MS</vt:lpstr>
      <vt:lpstr>Wingdings</vt:lpstr>
      <vt:lpstr>Wingdings 2</vt:lpstr>
      <vt:lpstr>Opulent</vt:lpstr>
      <vt:lpstr>Blends</vt:lpstr>
      <vt:lpstr>PowerPoint Presentation</vt:lpstr>
      <vt:lpstr>Algorithmic Problem Solving</vt:lpstr>
      <vt:lpstr>Algorithm Design</vt:lpstr>
      <vt:lpstr>Algorithm Design Considerations</vt:lpstr>
      <vt:lpstr>Algorithm Design Technique</vt:lpstr>
      <vt:lpstr>Algorithm Design</vt:lpstr>
      <vt:lpstr>Algorithm Design</vt:lpstr>
      <vt:lpstr>Problem Types</vt:lpstr>
      <vt:lpstr>Problem Types</vt:lpstr>
      <vt:lpstr>Problem Types</vt:lpstr>
      <vt:lpstr>Problem Types</vt:lpstr>
      <vt:lpstr>Problem Types</vt:lpstr>
      <vt:lpstr>PowerPoint Presentation</vt:lpstr>
      <vt:lpstr>Problem Types</vt:lpstr>
      <vt:lpstr>Problem Types</vt:lpstr>
      <vt:lpstr>Problem Types</vt:lpstr>
      <vt:lpstr>     Sorting</vt:lpstr>
      <vt:lpstr>     Sorting</vt:lpstr>
      <vt:lpstr>Problem Types</vt:lpstr>
      <vt:lpstr>     Searching</vt:lpstr>
      <vt:lpstr>     Searching</vt:lpstr>
      <vt:lpstr>     Searching</vt:lpstr>
      <vt:lpstr>     Searching</vt:lpstr>
      <vt:lpstr>Problem Types</vt:lpstr>
      <vt:lpstr>Problem Types</vt:lpstr>
      <vt:lpstr>Problem Types</vt:lpstr>
      <vt:lpstr>Quiz question</vt:lpstr>
      <vt:lpstr>Quiz question</vt:lpstr>
      <vt:lpstr> DATA STRUCTURES </vt:lpstr>
      <vt:lpstr>Boolean</vt:lpstr>
      <vt:lpstr> DATA STRUCTURES </vt:lpstr>
      <vt:lpstr> DATA STRUCTURES </vt:lpstr>
      <vt:lpstr>PowerPoint Presentation</vt:lpstr>
      <vt:lpstr>PowerPoint Presentation</vt:lpstr>
      <vt:lpstr>     Stack as LIFO</vt:lpstr>
      <vt:lpstr>Lists</vt:lpstr>
      <vt:lpstr>Q1 </vt:lpstr>
      <vt:lpstr>Queue</vt:lpstr>
      <vt:lpstr>Q2 </vt:lpstr>
      <vt:lpstr>Q3 </vt:lpstr>
      <vt:lpstr>Q3 </vt:lpstr>
      <vt:lpstr>Character Strings as Arrays</vt:lpstr>
      <vt:lpstr>Character Strings as Arrays</vt:lpstr>
      <vt:lpstr>     String Matching</vt:lpstr>
      <vt:lpstr>     String Matching</vt:lpstr>
      <vt:lpstr>     Graph Problems</vt:lpstr>
      <vt:lpstr>     Graph Problems</vt:lpstr>
      <vt:lpstr>Sparse and Dense Graphs</vt:lpstr>
      <vt:lpstr>     Graph Problems</vt:lpstr>
      <vt:lpstr>     Graph Problems</vt:lpstr>
      <vt:lpstr>     Graph Problems</vt:lpstr>
      <vt:lpstr>     Graph Problems</vt:lpstr>
      <vt:lpstr>Graphs</vt:lpstr>
      <vt:lpstr>     Graph Problems</vt:lpstr>
      <vt:lpstr>Representing Graphs</vt:lpstr>
      <vt:lpstr>Representing Graphs</vt:lpstr>
      <vt:lpstr>Representing Graphs</vt:lpstr>
      <vt:lpstr>Degree or Valency of a Vertex</vt:lpstr>
      <vt:lpstr>Degree or Valency of a Vertex</vt:lpstr>
      <vt:lpstr>Example</vt:lpstr>
      <vt:lpstr>Example</vt:lpstr>
      <vt:lpstr>Example</vt:lpstr>
      <vt:lpstr>Partitioning Graph</vt:lpstr>
      <vt:lpstr>Partitioning Graph</vt:lpstr>
      <vt:lpstr>Graphs</vt:lpstr>
      <vt:lpstr>Graphs</vt:lpstr>
      <vt:lpstr>Summary</vt:lpstr>
      <vt:lpstr>PowerPoint Presentation</vt:lpstr>
      <vt:lpstr>Example</vt:lpstr>
      <vt:lpstr>Example</vt:lpstr>
      <vt:lpstr>Example</vt:lpstr>
      <vt:lpstr>Example</vt:lpstr>
      <vt:lpstr>Example</vt:lpstr>
      <vt:lpstr>Example</vt:lpstr>
      <vt:lpstr>Example</vt:lpstr>
      <vt:lpstr>Example</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dc:creator>
  <cp:lastModifiedBy>Ramaier Sriram</cp:lastModifiedBy>
  <cp:revision>156</cp:revision>
  <dcterms:created xsi:type="dcterms:W3CDTF">2014-08-25T09:02:12Z</dcterms:created>
  <dcterms:modified xsi:type="dcterms:W3CDTF">2019-08-19T19:12:51Z</dcterms:modified>
</cp:coreProperties>
</file>