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326" r:id="rId3"/>
    <p:sldId id="258" r:id="rId4"/>
    <p:sldId id="263" r:id="rId5"/>
    <p:sldId id="266" r:id="rId6"/>
    <p:sldId id="267" r:id="rId7"/>
    <p:sldId id="268" r:id="rId8"/>
    <p:sldId id="265" r:id="rId9"/>
    <p:sldId id="270" r:id="rId10"/>
    <p:sldId id="269" r:id="rId11"/>
    <p:sldId id="282" r:id="rId12"/>
    <p:sldId id="272" r:id="rId13"/>
    <p:sldId id="275" r:id="rId14"/>
    <p:sldId id="283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06B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75" autoAdjust="0"/>
  </p:normalViewPr>
  <p:slideViewPr>
    <p:cSldViewPr>
      <p:cViewPr varScale="1">
        <p:scale>
          <a:sx n="112" d="100"/>
          <a:sy n="11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32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382C76F-4662-4A3F-9625-3FE6072CF4E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1DC9508-5969-4C6C-A8EA-360235F2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3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058" name="Group 2"/>
          <p:cNvGrpSpPr>
            <a:grpSpLocks/>
          </p:cNvGrpSpPr>
          <p:nvPr/>
        </p:nvGrpSpPr>
        <p:grpSpPr bwMode="auto">
          <a:xfrm>
            <a:off x="0" y="2081213"/>
            <a:ext cx="9009063" cy="1052512"/>
            <a:chOff x="0" y="1536"/>
            <a:chExt cx="5675" cy="663"/>
          </a:xfrm>
        </p:grpSpPr>
        <p:grpSp>
          <p:nvGrpSpPr>
            <p:cNvPr id="30105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106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0106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30106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106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30106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0106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0106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301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4716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1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107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4EE7B9C-45B8-4A79-95A4-3A83E8BC12DE}" type="datetime1">
              <a:rPr lang="en-US" altLang="en-US" smtClean="0">
                <a:solidFill>
                  <a:srgbClr val="1C1C1C"/>
                </a:solidFill>
              </a:rPr>
              <a:pPr/>
              <a:t>9/17/2019</a:t>
            </a:fld>
            <a:endParaRPr lang="en-US" altLang="en-US">
              <a:solidFill>
                <a:srgbClr val="1C1C1C"/>
              </a:solidFill>
            </a:endParaRPr>
          </a:p>
        </p:txBody>
      </p:sp>
      <p:sp>
        <p:nvSpPr>
          <p:cNvPr id="30107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en-US">
                <a:solidFill>
                  <a:srgbClr val="1C1C1C"/>
                </a:solidFill>
              </a:rPr>
              <a:t>CHOROC</a:t>
            </a:r>
          </a:p>
        </p:txBody>
      </p:sp>
      <p:sp>
        <p:nvSpPr>
          <p:cNvPr id="30107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11A566-9AA0-4414-84C6-4BFA118E063C}" type="slidenum">
              <a:rPr lang="en-US" altLang="en-US">
                <a:solidFill>
                  <a:srgbClr val="1C1C1C"/>
                </a:solidFill>
              </a:rPr>
              <a:pPr/>
              <a:t>‹#›</a:t>
            </a:fld>
            <a:endParaRPr lang="en-US" alt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0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E58C4-4AD9-4BB6-A4CD-BBAEF69E554A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CE113-BB93-4416-83D5-084E5EEBA0D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40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938" y="101600"/>
            <a:ext cx="208915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6900" y="101600"/>
            <a:ext cx="6116638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652567-5B31-4E41-99F7-0582412048E8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3C0C9-9040-4313-8392-6713F0B19E9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3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D2F9294-468A-4E48-97EC-8242D1DCF2EE}" type="datetime1">
              <a:rPr lang="en-US" smtClean="0"/>
              <a:t>9/17/2019</a:t>
            </a:fld>
            <a:endParaRPr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CHOROC</a:t>
            </a:r>
            <a:endParaRPr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C3C7350-E6CC-402A-9744-949454A6380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134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6385E-3FAC-4B8F-9146-AA641CE4A510}" type="datetime1">
              <a:rPr lang="en-US" smtClean="0">
                <a:solidFill>
                  <a:srgbClr val="B13F9A"/>
                </a:solidFill>
              </a:rPr>
              <a:t>9/17/2019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562C-A9E0-49F6-B210-EEE134465E5F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28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4491DF1E-89BD-429F-B925-CF79B11F0CD1}" type="datetime1">
              <a:rPr lang="en-US" smtClean="0">
                <a:solidFill>
                  <a:srgbClr val="B13F9A"/>
                </a:solidFill>
              </a:rPr>
              <a:t>9/17/2019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D9E94C-8B81-4F4E-9962-1ED997D0C628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45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F3879-1D01-42F2-B72E-A86ED8AD724C}" type="datetime1">
              <a:rPr lang="en-US" smtClean="0">
                <a:solidFill>
                  <a:srgbClr val="B13F9A"/>
                </a:solidFill>
              </a:rPr>
              <a:t>9/17/2019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0B682-1244-4831-89FE-C06566389631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2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378AA-4488-4F57-890C-85E5A617A303}" type="datetime1">
              <a:rPr lang="en-US" smtClean="0">
                <a:solidFill>
                  <a:srgbClr val="B13F9A"/>
                </a:solidFill>
              </a:rPr>
              <a:t>9/17/2019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CF6A5-0D98-4222-A7C7-3791DA4939C0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71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23E87-3CCE-4524-95E3-CC7E745BE34D}" type="datetime1">
              <a:rPr lang="en-US" smtClean="0">
                <a:solidFill>
                  <a:srgbClr val="B13F9A"/>
                </a:solidFill>
              </a:rPr>
              <a:t>9/17/2019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BF53C-2848-4E24-8300-1386C0BD8E4D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51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C9F86-54EC-45D6-A725-08BF010C8468}" type="datetime1">
              <a:rPr lang="en-US" smtClean="0">
                <a:solidFill>
                  <a:srgbClr val="B13F9A"/>
                </a:solidFill>
              </a:rPr>
              <a:t>9/17/2019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B0D86-C73E-499A-BA41-5C0D9FBAD932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18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0764D-E036-4633-9100-1B35508178C2}" type="datetime1">
              <a:rPr lang="en-US" smtClean="0">
                <a:solidFill>
                  <a:srgbClr val="B13F9A"/>
                </a:solidFill>
              </a:rPr>
              <a:t>9/17/2019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0E6CF-F159-4B0E-B813-366F59644B34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8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40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4F2DA8-95A0-4925-AC79-DBE5C7304E7C}" type="datetime1">
              <a:rPr lang="en-US" smtClean="0">
                <a:solidFill>
                  <a:srgbClr val="F4E7ED"/>
                </a:solidFill>
              </a:rPr>
              <a:t>9/17/2019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F4E7ED"/>
                </a:solidFill>
              </a:rPr>
              <a:t>CHOROC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587CB3-3A09-455D-9880-C30A27AE32D9}" type="slidenum">
              <a:rPr lang="en-US">
                <a:solidFill>
                  <a:srgbClr val="F4E7ED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4E7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77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B8B1D-4DC4-40BC-AFD2-2AF9F244378C}" type="datetime1">
              <a:rPr lang="en-US" smtClean="0">
                <a:solidFill>
                  <a:srgbClr val="B13F9A"/>
                </a:solidFill>
              </a:rPr>
              <a:t>9/17/2019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C2BCD-11C6-4AEF-8F88-4611B23B7BD6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98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A511DF-0D72-4C1B-8121-F97AF0C01BC2}" type="datetime1">
              <a:rPr lang="en-US" smtClean="0">
                <a:solidFill>
                  <a:srgbClr val="B13F9A"/>
                </a:solidFill>
              </a:rPr>
              <a:t>9/17/2019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136DD80F-286F-43EE-86C9-36F303BA07B5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8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813156-FC93-4550-8ED0-A7290CC159BF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34A4A-82B3-4F54-A197-5B7E0B0C3B4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8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38300"/>
            <a:ext cx="4102100" cy="4494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1400" y="1638300"/>
            <a:ext cx="4103688" cy="4494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3170C0-FFA4-4492-8E1F-54A1D86C924A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19468-97D5-449B-AC88-FB4D27544E8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67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A92C12-9020-41FB-AB4B-1879EC650D05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5FBA3-CB86-40BF-9A22-F3BFDE9F2E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5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EB48F-91ED-41C4-BA8B-8CEF17283864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68C84-2C3E-4B3D-A55D-5F98383ABA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2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F312E8-580B-49C2-9DD3-C0C75F3FA5E6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E7AEA-904A-4CF9-B1D1-9F1E45354E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89A6C-E5A4-4E83-B3BA-5B848F68F2E3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B4052-96D9-49D7-A121-AC6675DE94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3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829928-D4BC-4FE1-827D-53AFE2384FB0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237B0-BA04-4125-81F5-2AE77BED1B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9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ltGray">
          <a:xfrm>
            <a:off x="417513" y="582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ltGray">
          <a:xfrm>
            <a:off x="800100" y="582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ltGray">
          <a:xfrm>
            <a:off x="541338" y="1004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ltGray">
          <a:xfrm>
            <a:off x="911225" y="1004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ltGray">
          <a:xfrm>
            <a:off x="127000" y="931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gray">
          <a:xfrm>
            <a:off x="762000" y="4746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40" name="Rectangle 8"/>
          <p:cNvSpPr>
            <a:spLocks noChangeArrowheads="1"/>
          </p:cNvSpPr>
          <p:nvPr/>
        </p:nvSpPr>
        <p:spPr bwMode="gray">
          <a:xfrm>
            <a:off x="442913" y="1265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01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00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1638300"/>
            <a:ext cx="8358188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0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84D376-8191-44D1-A97D-B78D34E91273}" type="datetime1">
              <a:rPr lang="en-US" altLang="en-US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9/17/2019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00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300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6E00DF-AB6A-4C9E-A9C7-67D81EEBD74B}" type="slidenum">
              <a:rPr lang="en-US" altLang="en-US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1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9326E68-D281-4D38-A144-4D72D75E6A91}" type="datetime1">
              <a:rPr lang="en-US" smtClean="0">
                <a:solidFill>
                  <a:srgbClr val="B13F9A"/>
                </a:solidFill>
              </a:rPr>
              <a:t>9/17/2019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4D21D723-C18A-4814-8978-DC25C5531E91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95600" y="1295400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Data Structures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11430"/>
                <a:solidFill>
                  <a:prstClr val="white">
                    <a:lumMod val="95000"/>
                  </a:prst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and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11430"/>
                <a:solidFill>
                  <a:prstClr val="white">
                    <a:lumMod val="95000"/>
                  </a:prst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Algorithms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5103086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CSCI 237 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Fall 2019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92557-4F5C-4DBB-95FA-DA334BF6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28F6B-EF89-4635-A769-94261C0F258E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EB91E-4DA6-4E94-A38E-D0AF047C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3C7350-E6CC-402A-9744-949454A6380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FAF25-6E88-4932-8656-4BDFDB43BA6A}"/>
              </a:ext>
            </a:extLst>
          </p:cNvPr>
          <p:cNvSpPr txBox="1"/>
          <p:nvPr/>
        </p:nvSpPr>
        <p:spPr>
          <a:xfrm>
            <a:off x="304800" y="2514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Sort</a:t>
            </a:r>
          </a:p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74005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andara" panose="020E0502030303020204" pitchFamily="34" charset="0"/>
              </a:rPr>
              <a:t>Q1:   For the version of quicksort given in this section:</a:t>
            </a:r>
          </a:p>
          <a:p>
            <a:pPr marL="573088" indent="-573088">
              <a:buNone/>
              <a:tabLst>
                <a:tab pos="341313" algn="l"/>
              </a:tabLst>
            </a:pPr>
            <a:r>
              <a:rPr lang="en-US" sz="1800" i="1" dirty="0">
                <a:solidFill>
                  <a:srgbClr val="0000FF"/>
                </a:solidFill>
                <a:latin typeface="Candara" panose="020E0502030303020204" pitchFamily="34" charset="0"/>
              </a:rPr>
              <a:t>	a. Are arrays made up of all equal elements the worst-case input, the best-case input, or neither?</a:t>
            </a:r>
          </a:p>
          <a:p>
            <a:pPr marL="573088" indent="-573088">
              <a:buNone/>
              <a:tabLst>
                <a:tab pos="341313" algn="l"/>
              </a:tabLst>
            </a:pPr>
            <a:r>
              <a:rPr lang="en-US" sz="1800" i="1" dirty="0">
                <a:solidFill>
                  <a:srgbClr val="0000FF"/>
                </a:solidFill>
                <a:latin typeface="Candara" panose="020E0502030303020204" pitchFamily="34" charset="0"/>
              </a:rPr>
              <a:t>	b. Are strictly decreasing arrays the worst-case input, the best-case input, or neither?</a:t>
            </a:r>
          </a:p>
          <a:p>
            <a:pPr marL="573088" indent="-573088">
              <a:buNone/>
              <a:tabLst>
                <a:tab pos="341313" algn="l"/>
              </a:tabLst>
            </a:pPr>
            <a:endParaRPr lang="en-US" sz="18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573088" indent="-573088">
              <a:buNone/>
              <a:tabLst>
                <a:tab pos="341313" algn="l"/>
              </a:tabLst>
            </a:pPr>
            <a:r>
              <a:rPr lang="en-US" sz="1800" i="1" dirty="0">
                <a:solidFill>
                  <a:srgbClr val="0000FF"/>
                </a:solidFill>
                <a:latin typeface="Candara" panose="020E0502030303020204" pitchFamily="34" charset="0"/>
              </a:rPr>
              <a:t>Q2. a. Estimate how many times faster quicksort will sort an array of one million  random numbers than insertion sort.</a:t>
            </a:r>
          </a:p>
          <a:p>
            <a:pPr marL="573088" indent="-573088">
              <a:buNone/>
              <a:tabLst>
                <a:tab pos="341313" algn="l"/>
              </a:tabLst>
            </a:pPr>
            <a:r>
              <a:rPr lang="en-US" sz="1800" i="1" dirty="0">
                <a:solidFill>
                  <a:srgbClr val="0000FF"/>
                </a:solidFill>
                <a:latin typeface="Candara" panose="020E0502030303020204" pitchFamily="34" charset="0"/>
              </a:rPr>
              <a:t>	b. True or false: For every n &gt; 1, there are n-element arrays that are sorted faster by insertion sort than by quicksort?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Sorting Algorithms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85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638300"/>
            <a:ext cx="8166100" cy="4494213"/>
          </a:xfrm>
        </p:spPr>
        <p:txBody>
          <a:bodyPr/>
          <a:lstStyle/>
          <a:p>
            <a:r>
              <a:rPr lang="en-US" sz="2000" i="1" dirty="0">
                <a:solidFill>
                  <a:srgbClr val="0070C0"/>
                </a:solidFill>
                <a:latin typeface="Candara" panose="020E0502030303020204" pitchFamily="34" charset="0"/>
              </a:rPr>
              <a:t>Comparison of algorithms for divide &amp; conquer – </a:t>
            </a:r>
            <a:r>
              <a:rPr lang="en-US" sz="2000" i="1" dirty="0" err="1">
                <a:solidFill>
                  <a:srgbClr val="0070C0"/>
                </a:solidFill>
                <a:latin typeface="Candara" panose="020E0502030303020204" pitchFamily="34" charset="0"/>
              </a:rPr>
              <a:t>MergeSort</a:t>
            </a:r>
            <a:r>
              <a:rPr lang="en-US" sz="2000" i="1" dirty="0">
                <a:solidFill>
                  <a:srgbClr val="0070C0"/>
                </a:solidFill>
                <a:latin typeface="Candara" panose="020E0502030303020204" pitchFamily="34" charset="0"/>
              </a:rPr>
              <a:t>, Quick Sort, and Brute force algorithms – Insertion Sort, Selection Sort, Bubble Sort</a:t>
            </a:r>
          </a:p>
          <a:p>
            <a:pPr marL="2798763" lvl="1" indent="-2341563">
              <a:buNone/>
              <a:tabLst>
                <a:tab pos="738188" algn="l"/>
              </a:tabLst>
            </a:pPr>
            <a:r>
              <a:rPr lang="en-US" sz="2000" i="1" dirty="0">
                <a:solidFill>
                  <a:srgbClr val="0070C0"/>
                </a:solidFill>
                <a:latin typeface="Candara" panose="020E0502030303020204" pitchFamily="34" charset="0"/>
              </a:rPr>
              <a:t>	</a:t>
            </a:r>
            <a:r>
              <a:rPr lang="en-US" sz="1800" b="1" i="1" dirty="0">
                <a:solidFill>
                  <a:srgbClr val="4606BA"/>
                </a:solidFill>
                <a:latin typeface="Candara" panose="020E0502030303020204" pitchFamily="34" charset="0"/>
              </a:rPr>
              <a:t>Divide and Conquer </a:t>
            </a:r>
            <a:r>
              <a:rPr lang="en-US" sz="1800" i="1" dirty="0">
                <a:solidFill>
                  <a:srgbClr val="0070C0"/>
                </a:solidFill>
                <a:latin typeface="Candara" panose="020E0502030303020204" pitchFamily="34" charset="0"/>
              </a:rPr>
              <a:t>– As the name implies  divides the problem so that the fundamental solution structure can be applied recursively.</a:t>
            </a:r>
          </a:p>
          <a:p>
            <a:pPr marL="2346325" lvl="1" indent="-1889125">
              <a:buNone/>
              <a:tabLst>
                <a:tab pos="738188" algn="l"/>
              </a:tabLst>
            </a:pPr>
            <a:r>
              <a:rPr lang="en-US" sz="1800" i="1" dirty="0">
                <a:solidFill>
                  <a:srgbClr val="0070C0"/>
                </a:solidFill>
                <a:latin typeface="Candara" panose="020E0502030303020204" pitchFamily="34" charset="0"/>
              </a:rPr>
              <a:t>	</a:t>
            </a:r>
            <a:r>
              <a:rPr lang="en-US" sz="1800" b="1" i="1" dirty="0">
                <a:solidFill>
                  <a:srgbClr val="4606BA"/>
                </a:solidFill>
                <a:latin typeface="Candara" panose="020E0502030303020204" pitchFamily="34" charset="0"/>
              </a:rPr>
              <a:t>Incremental approach </a:t>
            </a:r>
            <a:r>
              <a:rPr lang="en-US" sz="1800" i="1" dirty="0">
                <a:solidFill>
                  <a:srgbClr val="0070C0"/>
                </a:solidFill>
                <a:latin typeface="Candara" panose="020E0502030303020204" pitchFamily="34" charset="0"/>
              </a:rPr>
              <a:t>– We insert one element into its proper place.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Sorting Algorithms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86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638300"/>
            <a:ext cx="8358188" cy="4762500"/>
          </a:xfrm>
        </p:spPr>
        <p:txBody>
          <a:bodyPr/>
          <a:lstStyle/>
          <a:p>
            <a:pPr marL="461963" indent="-461963">
              <a:buNone/>
            </a:pPr>
            <a:r>
              <a:rPr lang="en-US" sz="1900" i="1" dirty="0">
                <a:solidFill>
                  <a:srgbClr val="4606BA"/>
                </a:solidFill>
                <a:latin typeface="Candara" panose="020E0502030303020204" pitchFamily="34" charset="0"/>
              </a:rPr>
              <a:t>Q:	If Divide &amp; Conquer algorithms are computationally efficient why attempt to use the not so clever or efficient Brute Force methods?</a:t>
            </a:r>
          </a:p>
          <a:p>
            <a:pPr marL="461963" indent="-461963">
              <a:buNone/>
            </a:pPr>
            <a:endParaRPr lang="en-US" sz="1900" i="1" dirty="0">
              <a:solidFill>
                <a:srgbClr val="4606BA"/>
              </a:solidFill>
              <a:latin typeface="Candara" panose="020E0502030303020204" pitchFamily="34" charset="0"/>
            </a:endParaRPr>
          </a:p>
          <a:p>
            <a:pPr marL="461963" indent="-461963">
              <a:buNone/>
            </a:pPr>
            <a:r>
              <a:rPr lang="en-US" sz="1900" i="1" dirty="0">
                <a:solidFill>
                  <a:srgbClr val="4606BA"/>
                </a:solidFill>
                <a:latin typeface="Candara" panose="020E0502030303020204" pitchFamily="34" charset="0"/>
              </a:rPr>
              <a:t>	(</a:t>
            </a:r>
            <a:r>
              <a:rPr lang="en-US" sz="1900" i="1" dirty="0" err="1">
                <a:solidFill>
                  <a:srgbClr val="4606BA"/>
                </a:solidFill>
                <a:latin typeface="Candara" panose="020E0502030303020204" pitchFamily="34" charset="0"/>
              </a:rPr>
              <a:t>i</a:t>
            </a:r>
            <a:r>
              <a:rPr lang="en-US" sz="1900" i="1" dirty="0">
                <a:solidFill>
                  <a:srgbClr val="4606BA"/>
                </a:solidFill>
                <a:latin typeface="Candara" panose="020E0502030303020204" pitchFamily="34" charset="0"/>
              </a:rPr>
              <a:t>) Straight forward method;</a:t>
            </a:r>
          </a:p>
          <a:p>
            <a:pPr marL="461963" indent="-461963">
              <a:buNone/>
            </a:pPr>
            <a:r>
              <a:rPr lang="en-US" sz="1900" i="1" dirty="0">
                <a:solidFill>
                  <a:srgbClr val="4606BA"/>
                </a:solidFill>
                <a:latin typeface="Candara" panose="020E0502030303020204" pitchFamily="34" charset="0"/>
              </a:rPr>
              <a:t>	(ii) Easiest to apply;</a:t>
            </a:r>
          </a:p>
          <a:p>
            <a:pPr marL="461963" indent="-461963">
              <a:buNone/>
            </a:pPr>
            <a:r>
              <a:rPr lang="en-US" sz="1900" i="1" dirty="0">
                <a:solidFill>
                  <a:srgbClr val="4606BA"/>
                </a:solidFill>
                <a:latin typeface="Candara" panose="020E0502030303020204" pitchFamily="34" charset="0"/>
              </a:rPr>
              <a:t>	(iii) It is very difficult to point out problems it </a:t>
            </a:r>
            <a:r>
              <a:rPr lang="en-US" sz="1900" i="1" dirty="0">
                <a:solidFill>
                  <a:srgbClr val="C00000"/>
                </a:solidFill>
                <a:latin typeface="Candara" panose="020E0502030303020204" pitchFamily="34" charset="0"/>
              </a:rPr>
              <a:t>cannot tackle</a:t>
            </a:r>
            <a:r>
              <a:rPr lang="en-US" sz="1900" i="1" dirty="0">
                <a:solidFill>
                  <a:srgbClr val="4606BA"/>
                </a:solidFill>
                <a:latin typeface="Candara" panose="020E0502030303020204" pitchFamily="34" charset="0"/>
              </a:rPr>
              <a:t>;</a:t>
            </a:r>
          </a:p>
          <a:p>
            <a:pPr marL="461963" indent="-461963">
              <a:buNone/>
            </a:pPr>
            <a:r>
              <a:rPr lang="en-US" sz="1900" i="1" dirty="0">
                <a:solidFill>
                  <a:srgbClr val="4606BA"/>
                </a:solidFill>
                <a:latin typeface="Candara" panose="020E0502030303020204" pitchFamily="34" charset="0"/>
              </a:rPr>
              <a:t>	(iv) Can be developed for a wide variety of problems;</a:t>
            </a:r>
          </a:p>
          <a:p>
            <a:pPr marL="858838" indent="-858838">
              <a:buNone/>
              <a:tabLst>
                <a:tab pos="461963" algn="l"/>
              </a:tabLst>
            </a:pPr>
            <a:r>
              <a:rPr lang="en-US" sz="1900" i="1" dirty="0">
                <a:solidFill>
                  <a:srgbClr val="4606BA"/>
                </a:solidFill>
                <a:latin typeface="Candara" panose="020E0502030303020204" pitchFamily="34" charset="0"/>
              </a:rPr>
              <a:t>	(v) The expense of designing a more efficient algorithm may not be justifiable if only a few instances of the problem need to be solved and the brute force algorithm can  solve these instances with acceptable speed;</a:t>
            </a:r>
          </a:p>
          <a:p>
            <a:pPr marL="858838" indent="-858838">
              <a:buNone/>
              <a:tabLst>
                <a:tab pos="461963" algn="l"/>
              </a:tabLst>
            </a:pPr>
            <a:r>
              <a:rPr lang="en-US" sz="1900" i="1" dirty="0">
                <a:solidFill>
                  <a:srgbClr val="4606BA"/>
                </a:solidFill>
                <a:latin typeface="Candara" panose="020E0502030303020204" pitchFamily="34" charset="0"/>
              </a:rPr>
              <a:t>	(vi) Useful for solving small to middle-size problems;</a:t>
            </a:r>
          </a:p>
          <a:p>
            <a:pPr marL="858838" indent="-858838">
              <a:buNone/>
              <a:tabLst>
                <a:tab pos="461963" algn="l"/>
              </a:tabLst>
            </a:pPr>
            <a:r>
              <a:rPr lang="en-US" sz="1900" i="1" dirty="0">
                <a:solidFill>
                  <a:srgbClr val="4606BA"/>
                </a:solidFill>
                <a:latin typeface="Candara" panose="020E0502030303020204" pitchFamily="34" charset="0"/>
              </a:rPr>
              <a:t>	(vii)	Hence, can be incorporated as part of Divide and Conquer to create a hybrid approach;</a:t>
            </a:r>
          </a:p>
          <a:p>
            <a:pPr marL="858838" indent="-858838">
              <a:buNone/>
              <a:tabLst>
                <a:tab pos="461963" algn="l"/>
              </a:tabLst>
            </a:pPr>
            <a:r>
              <a:rPr lang="en-US" sz="1900" i="1" dirty="0">
                <a:solidFill>
                  <a:srgbClr val="4606BA"/>
                </a:solidFill>
                <a:latin typeface="Candara" panose="020E0502030303020204" pitchFamily="34" charset="0"/>
              </a:rPr>
              <a:t>	(viii) Serve as a yardstick to more efficient alternatives.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z="1400" smtClean="0">
                <a:solidFill>
                  <a:srgbClr val="000000"/>
                </a:solidFill>
              </a:rPr>
              <a:pPr/>
              <a:t>9/17/2019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z="1400" smtClean="0">
                <a:solidFill>
                  <a:srgbClr val="000000"/>
                </a:solidFill>
              </a:rPr>
              <a:pPr/>
              <a:t>12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Sorting Algorithms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6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606BA"/>
                </a:solidFill>
                <a:latin typeface="Candara" panose="020E0502030303020204" pitchFamily="34" charset="0"/>
              </a:rPr>
              <a:t>			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Sorting Algorithms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D4779E79-4CC2-4013-AB2F-46441EC37221}" type="datetime1">
              <a:rPr lang="en-US" altLang="en-US" sz="1400" smtClean="0">
                <a:solidFill>
                  <a:srgbClr val="000000"/>
                </a:solidFill>
              </a:rPr>
              <a:pPr/>
              <a:t>9/17/2019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Sorting Algorithms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676400"/>
            <a:ext cx="807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85950" indent="-1885950"/>
            <a:r>
              <a:rPr lang="en-US" sz="2000" i="1" dirty="0">
                <a:solidFill>
                  <a:srgbClr val="002060"/>
                </a:solidFill>
                <a:latin typeface="Candara" panose="020E0502030303020204" pitchFamily="34" charset="0"/>
              </a:rPr>
              <a:t>Sorting problem:  </a:t>
            </a: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The sorting problem is to rearrange the items of a given list in non-decreasing order.</a:t>
            </a:r>
          </a:p>
          <a:p>
            <a:pPr marL="1885950" indent="-1885950"/>
            <a:endParaRPr lang="en-US" sz="20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1885950" indent="-1885950"/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 We look for:	(</a:t>
            </a:r>
            <a:r>
              <a:rPr lang="en-US" sz="20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) Complexity</a:t>
            </a:r>
          </a:p>
          <a:p>
            <a:pPr marL="1885950" indent="-1885950"/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	(ii) Is it stable</a:t>
            </a:r>
          </a:p>
          <a:p>
            <a:pPr marL="1885950" indent="-1885950"/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	(iii) Is it in-place?</a:t>
            </a:r>
          </a:p>
          <a:p>
            <a:pPr marL="1885950" indent="-1885950"/>
            <a:endParaRPr lang="en-US" sz="20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1885950" indent="-1885950"/>
            <a:endParaRPr lang="en-US" sz="20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1885950" indent="-1885950"/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Sort input  </a:t>
            </a:r>
          </a:p>
          <a:p>
            <a:pPr marL="1885950" indent="-1885950"/>
            <a:endParaRPr lang="en-US" sz="20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1885950" indent="-1885950"/>
            <a:endParaRPr lang="en-US" sz="2000" i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81519"/>
              </p:ext>
            </p:extLst>
          </p:nvPr>
        </p:nvGraphicFramePr>
        <p:xfrm>
          <a:off x="2362200" y="4191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9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58188" cy="4722813"/>
          </a:xfrm>
        </p:spPr>
        <p:txBody>
          <a:bodyPr/>
          <a:lstStyle/>
          <a:p>
            <a:pPr marL="0" indent="0">
              <a:buNone/>
            </a:pPr>
            <a:r>
              <a:rPr lang="en-US" sz="18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MergeSort</a:t>
            </a:r>
            <a:r>
              <a:rPr lang="en-US" sz="1800" i="1" dirty="0">
                <a:solidFill>
                  <a:srgbClr val="0000FF"/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Sorting Algorithms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84619"/>
            <a:ext cx="3733800" cy="192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638759"/>
            <a:ext cx="4457700" cy="268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9" y="1676400"/>
            <a:ext cx="414893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1600" y="4114800"/>
            <a:ext cx="373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Q. How does the division happen here?</a:t>
            </a:r>
          </a:p>
          <a:p>
            <a:endParaRPr lang="en-US" sz="16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Q. How does combining happen here?</a:t>
            </a:r>
          </a:p>
          <a:p>
            <a:endParaRPr lang="en-US" sz="16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Q. Where does bulk of the work happen?</a:t>
            </a:r>
          </a:p>
          <a:p>
            <a:endParaRPr lang="en-US" sz="16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Q.  Complexity?</a:t>
            </a:r>
          </a:p>
        </p:txBody>
      </p:sp>
    </p:spTree>
    <p:extLst>
      <p:ext uri="{BB962C8B-B14F-4D97-AF65-F5344CB8AC3E}">
        <p14:creationId xmlns:p14="http://schemas.microsoft.com/office/powerpoint/2010/main" val="293149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638300"/>
            <a:ext cx="8358188" cy="4762500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QuickSort</a:t>
            </a: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sz="16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The effort in </a:t>
            </a:r>
            <a:r>
              <a:rPr lang="en-US" sz="16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QuickSort</a:t>
            </a: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 is to create the partitions – left and right, around the split.</a:t>
            </a:r>
          </a:p>
          <a:p>
            <a:pPr marL="0" indent="0">
              <a:buNone/>
            </a:pPr>
            <a:endParaRPr lang="en-US" sz="16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Decision: How to select the split point?</a:t>
            </a:r>
          </a:p>
          <a:p>
            <a:pPr marL="0" indent="0">
              <a:buNone/>
            </a:pPr>
            <a:endParaRPr lang="en-US" sz="16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Once we decide on how to select the split, we can apply it to the partitions defining the left and the right sub-arrays.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	</a:t>
            </a: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ALGORITHM Quicksort(A[</a:t>
            </a:r>
            <a:r>
              <a:rPr lang="en-US" sz="16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l..r</a:t>
            </a: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])       //Sub-array A[</a:t>
            </a:r>
            <a:r>
              <a:rPr lang="en-US" sz="16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l..r</a:t>
            </a: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] defines the split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	//Sorts a </a:t>
            </a:r>
            <a:r>
              <a:rPr lang="en-US" sz="16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subarray</a:t>
            </a: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 by quicksort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	//Input: </a:t>
            </a:r>
            <a:r>
              <a:rPr lang="en-US" sz="16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Subarray</a:t>
            </a: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 of array A[0..n − 1], defined by its left and right indices l and r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	//Output: </a:t>
            </a:r>
            <a:r>
              <a:rPr lang="en-US" sz="16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Subarray</a:t>
            </a: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 A[</a:t>
            </a:r>
            <a:r>
              <a:rPr lang="en-US" sz="16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l..r</a:t>
            </a: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] sorted in </a:t>
            </a:r>
            <a:r>
              <a:rPr lang="en-US" sz="16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nondecreasing</a:t>
            </a: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 order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	if l &lt; r</a:t>
            </a:r>
          </a:p>
          <a:p>
            <a:pPr marL="0" indent="0">
              <a:buNone/>
              <a:tabLst>
                <a:tab pos="1371600" algn="l"/>
              </a:tabLst>
            </a:pP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	s ←Partition(A[</a:t>
            </a:r>
            <a:r>
              <a:rPr lang="en-US" sz="16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l..r</a:t>
            </a: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]) //s is a split position</a:t>
            </a:r>
          </a:p>
          <a:p>
            <a:pPr marL="0" indent="0">
              <a:buNone/>
              <a:tabLst>
                <a:tab pos="1371600" algn="l"/>
              </a:tabLst>
            </a:pP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	Quicksort(A[</a:t>
            </a:r>
            <a:r>
              <a:rPr lang="en-US" sz="16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l..s</a:t>
            </a: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 − 1])</a:t>
            </a:r>
          </a:p>
          <a:p>
            <a:pPr marL="0" indent="0">
              <a:buNone/>
              <a:tabLst>
                <a:tab pos="1371600" algn="l"/>
              </a:tabLst>
            </a:pPr>
            <a:r>
              <a:rPr lang="en-US" sz="1600" i="1" dirty="0">
                <a:solidFill>
                  <a:srgbClr val="002060"/>
                </a:solidFill>
                <a:latin typeface="Candara" panose="020E0502030303020204" pitchFamily="34" charset="0"/>
              </a:rPr>
              <a:t>	Quicksort(A[s + 1..r])</a:t>
            </a:r>
          </a:p>
          <a:p>
            <a:pPr marL="0" indent="0">
              <a:buNone/>
            </a:pPr>
            <a:endParaRPr lang="en-US" sz="1600" i="1" dirty="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Sorting Algorithms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524000"/>
            <a:ext cx="3429000" cy="57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22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Suppose we the first element, in index position ‘0’ of the Array A as the split element (</a:t>
            </a:r>
            <a:r>
              <a:rPr lang="en-US" sz="1600" b="1" i="1" dirty="0">
                <a:solidFill>
                  <a:srgbClr val="0000FF"/>
                </a:solidFill>
                <a:latin typeface="Candara" panose="020E0502030303020204" pitchFamily="34" charset="0"/>
              </a:rPr>
              <a:t>pivot</a:t>
            </a: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).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We will now scan the </a:t>
            </a:r>
            <a:r>
              <a:rPr lang="en-US" sz="16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subarray</a:t>
            </a: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 from both ends, comparing the </a:t>
            </a:r>
            <a:r>
              <a:rPr lang="en-US" sz="16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subarray’s</a:t>
            </a: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 elements to the pivot.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The left-to-right scan, denoted by index pointer </a:t>
            </a:r>
            <a:r>
              <a:rPr lang="en-US" sz="16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i</a:t>
            </a: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, starts with the second element.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We want elements smaller than the pivot to be in the left part of the </a:t>
            </a:r>
            <a:r>
              <a:rPr lang="en-US" sz="16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subarray</a:t>
            </a: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514350" algn="l"/>
              </a:tabLst>
            </a:pP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Therefore, this scan skips over elements that are smaller than the pivot and stops upon encountering the first element greater than or equal to the pivot.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The right-to-left scan, denoted by index pointer j, starts with the last element of the </a:t>
            </a:r>
            <a:r>
              <a:rPr lang="en-US" sz="16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subarray</a:t>
            </a: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We want elements larger than the pivot to be in the right part of the </a:t>
            </a:r>
            <a:r>
              <a:rPr lang="en-US" sz="16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subarray</a:t>
            </a: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514350" algn="l"/>
              </a:tabLst>
            </a:pP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Therefore, this scan skips over elements that are larger than the pivot and stops upon encountering the first element smaller than or equal to the pivot.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sz="1600" i="1" dirty="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Sorting Algorithms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2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ALGORITHM </a:t>
                </a:r>
                <a:r>
                  <a:rPr lang="en-US" sz="16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Hoare_Partition</a:t>
                </a: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(A[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..r])     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//Partitions a </a:t>
                </a:r>
                <a:r>
                  <a:rPr lang="en-US" sz="16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subarray</a:t>
                </a: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by Hoare’s algorithm, using the first element as a pivot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//Input: </a:t>
                </a:r>
                <a:r>
                  <a:rPr lang="en-US" sz="16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Subarray</a:t>
                </a: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of array A[0..n − 1], defined by its left and right indices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and r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&lt;r)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//Output: Partition of A[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6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..r</a:t>
                </a: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], with the split position returned as this function’s value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6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p←A</a:t>
                </a: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]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6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i</a:t>
                </a: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←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;  j ←r + 1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repeat</a:t>
                </a:r>
              </a:p>
              <a:p>
                <a:pPr marL="400050" indent="0">
                  <a:spcBef>
                    <a:spcPts val="600"/>
                  </a:spcBef>
                  <a:buNone/>
                </a:pP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repeat </a:t>
                </a:r>
                <a:r>
                  <a:rPr lang="en-US" sz="16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i</a:t>
                </a: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←</a:t>
                </a:r>
                <a:r>
                  <a:rPr lang="en-US" sz="16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i</a:t>
                </a: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+ 1 until A[</a:t>
                </a:r>
                <a:r>
                  <a:rPr lang="en-US" sz="16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i</a:t>
                </a: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]≥ p</a:t>
                </a:r>
              </a:p>
              <a:p>
                <a:pPr marL="400050" indent="0">
                  <a:spcBef>
                    <a:spcPts val="600"/>
                  </a:spcBef>
                  <a:buNone/>
                </a:pP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repeat j ←j − 1 until A[j ]≤ p</a:t>
                </a:r>
              </a:p>
              <a:p>
                <a:pPr marL="400050" indent="0">
                  <a:spcBef>
                    <a:spcPts val="600"/>
                  </a:spcBef>
                  <a:buNone/>
                </a:pP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swap(A[</a:t>
                </a:r>
                <a:r>
                  <a:rPr lang="en-US" sz="16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i</a:t>
                </a: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], A[j ])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until </a:t>
                </a:r>
                <a:r>
                  <a:rPr lang="en-US" sz="16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i</a:t>
                </a: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≥ j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swap(A[</a:t>
                </a:r>
                <a:r>
                  <a:rPr lang="en-US" sz="16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i</a:t>
                </a: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], A[j ]) 	//undo last swap when </a:t>
                </a:r>
                <a:r>
                  <a:rPr lang="en-US" sz="16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i</a:t>
                </a: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≥ j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swap(A[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], A[j ])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return j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38" t="-407" b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Sorting Algorithms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sp>
        <p:nvSpPr>
          <p:cNvPr id="2" name="Oval Callout 1"/>
          <p:cNvSpPr/>
          <p:nvPr/>
        </p:nvSpPr>
        <p:spPr bwMode="auto">
          <a:xfrm>
            <a:off x="7391400" y="4114800"/>
            <a:ext cx="1600200" cy="990600"/>
          </a:xfrm>
          <a:prstGeom prst="wedgeEllipseCallout">
            <a:avLst>
              <a:gd name="adj1" fmla="val -382143"/>
              <a:gd name="adj2" fmla="val -275962"/>
            </a:avLst>
          </a:prstGeom>
          <a:solidFill>
            <a:schemeClr val="bg1">
              <a:alpha val="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Times New Roman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Pronounced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Hawr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4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Sorting Algorithms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01" y="1447800"/>
            <a:ext cx="7273749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23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Analysis of </a:t>
                </a:r>
                <a:r>
                  <a:rPr lang="en-US" sz="18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QuickSort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Algorithm: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     General case:     T(n) = T(n</a:t>
                </a:r>
                <a:r>
                  <a:rPr lang="en-US" sz="2200" i="1" baseline="-25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)+T(n-n</a:t>
                </a:r>
                <a:r>
                  <a:rPr lang="en-US" sz="2200" i="1" baseline="-25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) + Number of comparisons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Best case:   T(n) = 2T(n/2) + </a:t>
                </a:r>
                <a14:m>
                  <m:oMath xmlns:m="http://schemas.openxmlformats.org/officeDocument/2006/math">
                    <m:r>
                      <a:rPr lang="el-GR" sz="180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𝛩</m:t>
                    </m:r>
                  </m:oMath>
                </a14:m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(n)</a:t>
                </a:r>
              </a:p>
              <a:p>
                <a:pPr marL="0" indent="0">
                  <a:buNone/>
                  <a:tabLst>
                    <a:tab pos="285750" algn="l"/>
                  </a:tabLst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Worst Case T(n) = T(n-1) + T(1) + ?</a:t>
                </a:r>
              </a:p>
              <a:p>
                <a:pPr marL="0" indent="0">
                  <a:buNone/>
                  <a:tabLst>
                    <a:tab pos="285750" algn="l"/>
                  </a:tabLst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Average case T(n) = T(s) + T(n-s-1) + 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56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Sorting Algorithms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5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58188" cy="4494213"/>
          </a:xfrm>
        </p:spPr>
        <p:txBody>
          <a:bodyPr/>
          <a:lstStyle/>
          <a:p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What if the input string is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         or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         the reverse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9/17/2019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Sorting Algorithms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04436"/>
              </p:ext>
            </p:extLst>
          </p:nvPr>
        </p:nvGraphicFramePr>
        <p:xfrm>
          <a:off x="3352800" y="1600200"/>
          <a:ext cx="510540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88392"/>
              </p:ext>
            </p:extLst>
          </p:nvPr>
        </p:nvGraphicFramePr>
        <p:xfrm>
          <a:off x="3352800" y="2209800"/>
          <a:ext cx="510540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3535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584</Words>
  <Application>Microsoft Office PowerPoint</Application>
  <PresentationFormat>On-screen Show (4:3)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Calibri</vt:lpstr>
      <vt:lpstr>Cambria Math</vt:lpstr>
      <vt:lpstr>Candara</vt:lpstr>
      <vt:lpstr>Tahoma</vt:lpstr>
      <vt:lpstr>Times New Roman</vt:lpstr>
      <vt:lpstr>Trebuchet MS</vt:lpstr>
      <vt:lpstr>Wingdings</vt:lpstr>
      <vt:lpstr>Wingdings 2</vt:lpstr>
      <vt:lpstr>Blends</vt:lpstr>
      <vt:lpstr>Opulent</vt:lpstr>
      <vt:lpstr>PowerPoint Presentation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</vt:vector>
  </TitlesOfParts>
  <Company>Claflin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Ramaier Sriram</dc:creator>
  <cp:lastModifiedBy>Ramaier Sriram</cp:lastModifiedBy>
  <cp:revision>166</cp:revision>
  <cp:lastPrinted>2014-10-09T23:11:10Z</cp:lastPrinted>
  <dcterms:created xsi:type="dcterms:W3CDTF">2014-09-08T17:03:27Z</dcterms:created>
  <dcterms:modified xsi:type="dcterms:W3CDTF">2019-09-17T18:01:10Z</dcterms:modified>
</cp:coreProperties>
</file>