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107"/>
  </p:notesMasterIdLst>
  <p:sldIdLst>
    <p:sldId id="302" r:id="rId4"/>
    <p:sldId id="257" r:id="rId5"/>
    <p:sldId id="310" r:id="rId6"/>
    <p:sldId id="311" r:id="rId7"/>
    <p:sldId id="313" r:id="rId8"/>
    <p:sldId id="304" r:id="rId9"/>
    <p:sldId id="261" r:id="rId10"/>
    <p:sldId id="306" r:id="rId11"/>
    <p:sldId id="275" r:id="rId12"/>
    <p:sldId id="315" r:id="rId13"/>
    <p:sldId id="262" r:id="rId14"/>
    <p:sldId id="263" r:id="rId15"/>
    <p:sldId id="312" r:id="rId16"/>
    <p:sldId id="316" r:id="rId17"/>
    <p:sldId id="295" r:id="rId18"/>
    <p:sldId id="317" r:id="rId19"/>
    <p:sldId id="260" r:id="rId20"/>
    <p:sldId id="307" r:id="rId21"/>
    <p:sldId id="265" r:id="rId22"/>
    <p:sldId id="259" r:id="rId23"/>
    <p:sldId id="296" r:id="rId24"/>
    <p:sldId id="267" r:id="rId25"/>
    <p:sldId id="268" r:id="rId26"/>
    <p:sldId id="271" r:id="rId27"/>
    <p:sldId id="272" r:id="rId28"/>
    <p:sldId id="273" r:id="rId29"/>
    <p:sldId id="258" r:id="rId30"/>
    <p:sldId id="264" r:id="rId31"/>
    <p:sldId id="308" r:id="rId32"/>
    <p:sldId id="298" r:id="rId33"/>
    <p:sldId id="287" r:id="rId34"/>
    <p:sldId id="299" r:id="rId35"/>
    <p:sldId id="300" r:id="rId36"/>
    <p:sldId id="309" r:id="rId37"/>
    <p:sldId id="319" r:id="rId38"/>
    <p:sldId id="297" r:id="rId39"/>
    <p:sldId id="279" r:id="rId40"/>
    <p:sldId id="285" r:id="rId41"/>
    <p:sldId id="286" r:id="rId42"/>
    <p:sldId id="278" r:id="rId43"/>
    <p:sldId id="274" r:id="rId44"/>
    <p:sldId id="284" r:id="rId45"/>
    <p:sldId id="277" r:id="rId46"/>
    <p:sldId id="276" r:id="rId47"/>
    <p:sldId id="282" r:id="rId48"/>
    <p:sldId id="270" r:id="rId49"/>
    <p:sldId id="288" r:id="rId50"/>
    <p:sldId id="289" r:id="rId51"/>
    <p:sldId id="290" r:id="rId52"/>
    <p:sldId id="291" r:id="rId53"/>
    <p:sldId id="293" r:id="rId54"/>
    <p:sldId id="294" r:id="rId55"/>
    <p:sldId id="320" r:id="rId56"/>
    <p:sldId id="321" r:id="rId57"/>
    <p:sldId id="322" r:id="rId58"/>
    <p:sldId id="323" r:id="rId59"/>
    <p:sldId id="324" r:id="rId60"/>
    <p:sldId id="325" r:id="rId61"/>
    <p:sldId id="292" r:id="rId62"/>
    <p:sldId id="326" r:id="rId63"/>
    <p:sldId id="327" r:id="rId64"/>
    <p:sldId id="328" r:id="rId65"/>
    <p:sldId id="329" r:id="rId66"/>
    <p:sldId id="330" r:id="rId67"/>
    <p:sldId id="314" r:id="rId68"/>
    <p:sldId id="331" r:id="rId69"/>
    <p:sldId id="332" r:id="rId70"/>
    <p:sldId id="301" r:id="rId71"/>
    <p:sldId id="333" r:id="rId72"/>
    <p:sldId id="334" r:id="rId73"/>
    <p:sldId id="335" r:id="rId74"/>
    <p:sldId id="336" r:id="rId75"/>
    <p:sldId id="337" r:id="rId76"/>
    <p:sldId id="338" r:id="rId77"/>
    <p:sldId id="339" r:id="rId78"/>
    <p:sldId id="340" r:id="rId79"/>
    <p:sldId id="341" r:id="rId80"/>
    <p:sldId id="342" r:id="rId81"/>
    <p:sldId id="343" r:id="rId82"/>
    <p:sldId id="344" r:id="rId83"/>
    <p:sldId id="345" r:id="rId84"/>
    <p:sldId id="346" r:id="rId85"/>
    <p:sldId id="347" r:id="rId86"/>
    <p:sldId id="305" r:id="rId87"/>
    <p:sldId id="348" r:id="rId88"/>
    <p:sldId id="349" r:id="rId89"/>
    <p:sldId id="350" r:id="rId90"/>
    <p:sldId id="351" r:id="rId91"/>
    <p:sldId id="352" r:id="rId92"/>
    <p:sldId id="353" r:id="rId93"/>
    <p:sldId id="318" r:id="rId94"/>
    <p:sldId id="266" r:id="rId95"/>
    <p:sldId id="280" r:id="rId96"/>
    <p:sldId id="281" r:id="rId97"/>
    <p:sldId id="354" r:id="rId98"/>
    <p:sldId id="355" r:id="rId99"/>
    <p:sldId id="356" r:id="rId100"/>
    <p:sldId id="283" r:id="rId101"/>
    <p:sldId id="357" r:id="rId102"/>
    <p:sldId id="358" r:id="rId103"/>
    <p:sldId id="359" r:id="rId104"/>
    <p:sldId id="360" r:id="rId105"/>
    <p:sldId id="303" r:id="rId10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0EC2"/>
    <a:srgbClr val="7253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82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102" Type="http://schemas.openxmlformats.org/officeDocument/2006/relationships/slide" Target="slides/slide99.xml"/><Relationship Id="rId110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viewProps" Target="viewProps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D70ED35-1597-4DF5-95F5-998468BBBC93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BABFD73-B8D0-4872-96A6-D787DDE7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81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0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716108" indent="-275427" defTabSz="931860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101706" indent="-220341" defTabSz="931860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542388" indent="-220341" defTabSz="931860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983071" indent="-220341" defTabSz="931860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423753" indent="-220341" defTabSz="93186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864435" indent="-220341" defTabSz="93186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305117" indent="-220341" defTabSz="93186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745800" indent="-220341" defTabSz="93186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310826F-8557-4054-BDD6-C7174503F138}" type="slidenum">
              <a:rPr lang="en-US" altLang="en-US" sz="120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103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058" name="Group 2"/>
          <p:cNvGrpSpPr>
            <a:grpSpLocks/>
          </p:cNvGrpSpPr>
          <p:nvPr/>
        </p:nvGrpSpPr>
        <p:grpSpPr bwMode="auto">
          <a:xfrm>
            <a:off x="0" y="2081213"/>
            <a:ext cx="9009063" cy="1052512"/>
            <a:chOff x="0" y="1536"/>
            <a:chExt cx="5675" cy="663"/>
          </a:xfrm>
        </p:grpSpPr>
        <p:grpSp>
          <p:nvGrpSpPr>
            <p:cNvPr id="30105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0106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30106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30106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0106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30106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30106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30106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30106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3010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471613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106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0107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4EE7B9C-45B8-4A79-95A4-3A83E8BC12DE}" type="datetime1">
              <a:rPr lang="en-US" altLang="en-US" smtClean="0">
                <a:solidFill>
                  <a:srgbClr val="1C1C1C"/>
                </a:solidFill>
              </a:rPr>
              <a:t>10/31/2019</a:t>
            </a:fld>
            <a:endParaRPr lang="en-US" altLang="en-US">
              <a:solidFill>
                <a:srgbClr val="1C1C1C"/>
              </a:solidFill>
            </a:endParaRPr>
          </a:p>
        </p:txBody>
      </p:sp>
      <p:sp>
        <p:nvSpPr>
          <p:cNvPr id="30107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en-US">
                <a:solidFill>
                  <a:srgbClr val="1C1C1C"/>
                </a:solidFill>
              </a:rPr>
              <a:t>CHOROC</a:t>
            </a:r>
          </a:p>
        </p:txBody>
      </p:sp>
      <p:sp>
        <p:nvSpPr>
          <p:cNvPr id="30107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11A566-9AA0-4414-84C6-4BFA118E063C}" type="slidenum">
              <a:rPr lang="en-US" altLang="en-US">
                <a:solidFill>
                  <a:srgbClr val="1C1C1C"/>
                </a:solidFill>
              </a:rPr>
              <a:pPr/>
              <a:t>‹#›</a:t>
            </a:fld>
            <a:endParaRPr lang="en-US" alt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48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FE58C4-4AD9-4BB6-A4CD-BBAEF69E554A}" type="datetime1">
              <a:rPr lang="en-US" altLang="en-US" smtClean="0">
                <a:solidFill>
                  <a:srgbClr val="000000"/>
                </a:solidFill>
              </a:rPr>
              <a:t>10/31/2019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CHOROC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FCE113-BB93-4416-83D5-084E5EEBA0D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04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5938" y="101600"/>
            <a:ext cx="2089150" cy="6030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6900" y="101600"/>
            <a:ext cx="6116638" cy="6030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652567-5B31-4E41-99F7-0582412048E8}" type="datetime1">
              <a:rPr lang="en-US" altLang="en-US" smtClean="0">
                <a:solidFill>
                  <a:srgbClr val="000000"/>
                </a:solidFill>
              </a:rPr>
              <a:t>10/31/2019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CHOROC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A3C0C9-9040-4313-8392-6713F0B19E9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37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>
            <a:noAutofit/>
          </a:bodyPr>
          <a:lstStyle>
            <a:lvl1pPr algn="r">
              <a:defRPr sz="42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0575" y="6557963"/>
            <a:ext cx="2003425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1C7866B-C0C3-4472-8437-DA5FCE35BC57}" type="datetimeFigureOut">
              <a:rPr lang="en-US"/>
              <a:pPr>
                <a:defRPr/>
              </a:pPr>
              <a:t>10/31/2019</a:t>
            </a:fld>
            <a:endParaRPr/>
          </a:p>
        </p:txBody>
      </p:sp>
      <p:sp>
        <p:nvSpPr>
          <p:cNvPr id="7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63"/>
            <a:ext cx="2927350" cy="228600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8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350" y="6556375"/>
            <a:ext cx="588963" cy="228600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C3C7350-E6CC-402A-9744-949454A6380B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6782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97EA5-337D-4040-A3FD-CC19089533D6}" type="datetimeFigureOut">
              <a:rPr lang="en-US">
                <a:solidFill>
                  <a:srgbClr val="B13F9A"/>
                </a:solidFill>
              </a:rPr>
              <a:pPr>
                <a:defRPr/>
              </a:pPr>
              <a:t>10/31/2019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3562C-A9E0-49F6-B210-EEE134465E5F}" type="slidenum">
              <a:rPr lang="en-US">
                <a:solidFill>
                  <a:srgbClr val="B13F9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323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FA9D444B-EC5B-4212-B330-2E55638FA4F4}" type="datetimeFigureOut">
              <a:rPr lang="en-US">
                <a:solidFill>
                  <a:srgbClr val="B13F9A"/>
                </a:solidFill>
              </a:rPr>
              <a:pPr>
                <a:defRPr/>
              </a:pPr>
              <a:t>10/31/2019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5D9E94C-8B81-4F4E-9962-1ED997D0C628}" type="slidenum">
              <a:rPr lang="en-US">
                <a:solidFill>
                  <a:srgbClr val="B13F9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312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826DF-B872-40F3-B807-4BFE0D930AD6}" type="datetimeFigureOut">
              <a:rPr lang="en-US">
                <a:solidFill>
                  <a:srgbClr val="B13F9A"/>
                </a:solidFill>
              </a:rPr>
              <a:pPr>
                <a:defRPr/>
              </a:pPr>
              <a:t>10/31/2019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0B682-1244-4831-89FE-C06566389631}" type="slidenum">
              <a:rPr lang="en-US">
                <a:solidFill>
                  <a:srgbClr val="B13F9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530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F5669-C43B-4E3A-9C60-6DC130904192}" type="datetimeFigureOut">
              <a:rPr lang="en-US">
                <a:solidFill>
                  <a:srgbClr val="B13F9A"/>
                </a:solidFill>
              </a:rPr>
              <a:pPr>
                <a:defRPr/>
              </a:pPr>
              <a:t>10/31/2019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B13F9A"/>
              </a:solidFill>
            </a:endParaRPr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CF6A5-0D98-4222-A7C7-3791DA4939C0}" type="slidenum">
              <a:rPr lang="en-US">
                <a:solidFill>
                  <a:srgbClr val="B13F9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367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91FC8-0992-4283-B82A-CADD3192E824}" type="datetimeFigureOut">
              <a:rPr lang="en-US">
                <a:solidFill>
                  <a:srgbClr val="B13F9A"/>
                </a:solidFill>
              </a:rPr>
              <a:pPr>
                <a:defRPr/>
              </a:pPr>
              <a:t>10/31/2019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BF53C-2848-4E24-8300-1386C0BD8E4D}" type="slidenum">
              <a:rPr lang="en-US">
                <a:solidFill>
                  <a:srgbClr val="B13F9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3558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FA4F4-A714-4C7F-8F29-84DB633C8E57}" type="datetimeFigureOut">
              <a:rPr lang="en-US">
                <a:solidFill>
                  <a:srgbClr val="B13F9A"/>
                </a:solidFill>
              </a:rPr>
              <a:pPr>
                <a:defRPr/>
              </a:pPr>
              <a:t>10/31/2019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B0D86-C73E-499A-BA41-5C0D9FBAD932}" type="slidenum">
              <a:rPr lang="en-US">
                <a:solidFill>
                  <a:srgbClr val="B13F9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8831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0E8C8-207C-446B-B9A4-4B3F76D86A24}" type="datetimeFigureOut">
              <a:rPr lang="en-US">
                <a:solidFill>
                  <a:srgbClr val="B13F9A"/>
                </a:solidFill>
              </a:rPr>
              <a:pPr>
                <a:defRPr/>
              </a:pPr>
              <a:t>10/31/2019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0E6CF-F159-4B0E-B813-366F59644B34}" type="slidenum">
              <a:rPr lang="en-US">
                <a:solidFill>
                  <a:srgbClr val="B13F9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28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t>10/31/2019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CHOROC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48FE4A-53BC-49FB-BE89-85968B17454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4140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9153530-5972-4DBC-9FA9-404FF7000320}" type="datetimeFigureOut">
              <a:rPr lang="en-US">
                <a:solidFill>
                  <a:srgbClr val="F4E7ED"/>
                </a:solidFill>
              </a:rPr>
              <a:pPr>
                <a:defRPr/>
              </a:pPr>
              <a:t>10/31/2019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srgbClr val="F4E7ED"/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3587CB3-3A09-455D-9880-C30A27AE32D9}" type="slidenum">
              <a:rPr lang="en-US">
                <a:solidFill>
                  <a:srgbClr val="F4E7ED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4E7E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585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19A6B-6664-4595-AFA7-08741FC68995}" type="datetimeFigureOut">
              <a:rPr lang="en-US">
                <a:solidFill>
                  <a:srgbClr val="B13F9A"/>
                </a:solidFill>
              </a:rPr>
              <a:pPr>
                <a:defRPr/>
              </a:pPr>
              <a:t>10/31/2019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C2BCD-11C6-4AEF-8F88-4611B23B7BD6}" type="slidenum">
              <a:rPr lang="en-US">
                <a:solidFill>
                  <a:srgbClr val="B13F9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8177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A71DD21-3962-4A03-85AD-767ACBF77BFE}" type="datetimeFigureOut">
              <a:rPr lang="en-US">
                <a:solidFill>
                  <a:srgbClr val="B13F9A"/>
                </a:solidFill>
              </a:rPr>
              <a:pPr>
                <a:defRPr/>
              </a:pPr>
              <a:t>10/31/2019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136DD80F-286F-43EE-86C9-36F303BA07B5}" type="slidenum">
              <a:rPr lang="en-US">
                <a:solidFill>
                  <a:srgbClr val="B13F9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6707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4584-2CB2-488F-8677-96D1C594DEE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DE35-5042-44ED-B684-FA02E552EB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572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4584-2CB2-488F-8677-96D1C594DEE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DE35-5042-44ED-B684-FA02E552EB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3248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4584-2CB2-488F-8677-96D1C594DEE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DE35-5042-44ED-B684-FA02E552EB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86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4584-2CB2-488F-8677-96D1C594DEE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DE35-5042-44ED-B684-FA02E552EB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6611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4584-2CB2-488F-8677-96D1C594DEE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DE35-5042-44ED-B684-FA02E552EB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8038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4584-2CB2-488F-8677-96D1C594DEE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DE35-5042-44ED-B684-FA02E552EB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8468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4584-2CB2-488F-8677-96D1C594DEE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DE35-5042-44ED-B684-FA02E552EB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42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813156-FC93-4550-8ED0-A7290CC159BF}" type="datetime1">
              <a:rPr lang="en-US" altLang="en-US" smtClean="0">
                <a:solidFill>
                  <a:srgbClr val="000000"/>
                </a:solidFill>
              </a:rPr>
              <a:t>10/31/2019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CHOROC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F34A4A-82B3-4F54-A197-5B7E0B0C3B4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535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4584-2CB2-488F-8677-96D1C594DEE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DE35-5042-44ED-B684-FA02E552EB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4860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4584-2CB2-488F-8677-96D1C594DEE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DE35-5042-44ED-B684-FA02E552EB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0863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4584-2CB2-488F-8677-96D1C594DEE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DE35-5042-44ED-B684-FA02E552EB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1553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4584-2CB2-488F-8677-96D1C594DEE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DE35-5042-44ED-B684-FA02E552EB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63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Data Modeling &amp; DB Design: Chapter 1 {Umanath &amp; Scamell}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AC988-76BF-4476-BAC4-5B4B2BC8737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32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6900" y="1638300"/>
            <a:ext cx="4102100" cy="4494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1400" y="1638300"/>
            <a:ext cx="4103688" cy="4494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3170C0-FFA4-4492-8E1F-54A1D86C924A}" type="datetime1">
              <a:rPr lang="en-US" altLang="en-US" smtClean="0">
                <a:solidFill>
                  <a:srgbClr val="000000"/>
                </a:solidFill>
              </a:rPr>
              <a:t>10/31/2019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CHOROC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719468-97D5-449B-AC88-FB4D27544E8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57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A92C12-9020-41FB-AB4B-1879EC650D05}" type="datetime1">
              <a:rPr lang="en-US" altLang="en-US" smtClean="0">
                <a:solidFill>
                  <a:srgbClr val="000000"/>
                </a:solidFill>
              </a:rPr>
              <a:t>10/31/2019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CHOROC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5FBA3-CB86-40BF-9A22-F3BFDE9F2EB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06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0EB48F-91ED-41C4-BA8B-8CEF17283864}" type="datetime1">
              <a:rPr lang="en-US" altLang="en-US" smtClean="0">
                <a:solidFill>
                  <a:srgbClr val="000000"/>
                </a:solidFill>
              </a:rPr>
              <a:t>10/31/2019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CHOROC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468C84-2C3E-4B3D-A55D-5F98383ABA3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51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F312E8-580B-49C2-9DD3-C0C75F3FA5E6}" type="datetime1">
              <a:rPr lang="en-US" altLang="en-US" smtClean="0">
                <a:solidFill>
                  <a:srgbClr val="000000"/>
                </a:solidFill>
              </a:rPr>
              <a:t>10/31/2019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CHOROC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FE7AEA-904A-4CF9-B1D1-9F1E45354EF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80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A89A6C-E5A4-4E83-B3BA-5B848F68F2E3}" type="datetime1">
              <a:rPr lang="en-US" altLang="en-US" smtClean="0">
                <a:solidFill>
                  <a:srgbClr val="000000"/>
                </a:solidFill>
              </a:rPr>
              <a:t>10/31/2019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CHOROC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DB4052-96D9-49D7-A121-AC6675DE941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26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829928-D4BC-4FE1-827D-53AFE2384FB0}" type="datetime1">
              <a:rPr lang="en-US" altLang="en-US" smtClean="0">
                <a:solidFill>
                  <a:srgbClr val="000000"/>
                </a:solidFill>
              </a:rPr>
              <a:t>10/31/2019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CHOROC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237B0-BA04-4125-81F5-2AE77BED1B1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94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ChangeArrowheads="1"/>
          </p:cNvSpPr>
          <p:nvPr/>
        </p:nvSpPr>
        <p:spPr bwMode="ltGray">
          <a:xfrm>
            <a:off x="417513" y="5826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300035" name="Rectangle 3"/>
          <p:cNvSpPr>
            <a:spLocks noChangeArrowheads="1"/>
          </p:cNvSpPr>
          <p:nvPr/>
        </p:nvSpPr>
        <p:spPr bwMode="ltGray">
          <a:xfrm>
            <a:off x="800100" y="5826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300036" name="Rectangle 4"/>
          <p:cNvSpPr>
            <a:spLocks noChangeArrowheads="1"/>
          </p:cNvSpPr>
          <p:nvPr/>
        </p:nvSpPr>
        <p:spPr bwMode="ltGray">
          <a:xfrm>
            <a:off x="541338" y="10048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300037" name="Rectangle 5"/>
          <p:cNvSpPr>
            <a:spLocks noChangeArrowheads="1"/>
          </p:cNvSpPr>
          <p:nvPr/>
        </p:nvSpPr>
        <p:spPr bwMode="ltGray">
          <a:xfrm>
            <a:off x="911225" y="10048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300038" name="Rectangle 6"/>
          <p:cNvSpPr>
            <a:spLocks noChangeArrowheads="1"/>
          </p:cNvSpPr>
          <p:nvPr/>
        </p:nvSpPr>
        <p:spPr bwMode="ltGray">
          <a:xfrm>
            <a:off x="127000" y="9318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300039" name="Rectangle 7"/>
          <p:cNvSpPr>
            <a:spLocks noChangeArrowheads="1"/>
          </p:cNvSpPr>
          <p:nvPr/>
        </p:nvSpPr>
        <p:spPr bwMode="gray">
          <a:xfrm>
            <a:off x="762000" y="47466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300040" name="Rectangle 8"/>
          <p:cNvSpPr>
            <a:spLocks noChangeArrowheads="1"/>
          </p:cNvSpPr>
          <p:nvPr/>
        </p:nvSpPr>
        <p:spPr bwMode="gray">
          <a:xfrm>
            <a:off x="442913" y="12652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30004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016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004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6900" y="1638300"/>
            <a:ext cx="8358188" cy="449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004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684D376-8191-44D1-A97D-B78D34E91273}" type="datetime1">
              <a:rPr lang="en-US" altLang="en-US" sz="1400" smtClean="0">
                <a:solidFill>
                  <a:srgbClr val="000000"/>
                </a:solidFill>
              </a:rPr>
              <a:t>10/31/2019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30004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CHOROC</a:t>
            </a:r>
          </a:p>
        </p:txBody>
      </p:sp>
      <p:sp>
        <p:nvSpPr>
          <p:cNvPr id="3000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6E00DF-AB6A-4C9E-A9C7-67D81EEBD74B}" type="slidenum">
              <a:rPr lang="en-US" altLang="en-US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103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457200" y="1609725"/>
            <a:ext cx="7239000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6563" y="6557963"/>
            <a:ext cx="2001837" cy="227012"/>
          </a:xfrm>
          <a:prstGeom prst="rect">
            <a:avLst/>
          </a:prstGeom>
        </p:spPr>
        <p:txBody>
          <a:bodyPr vert="horz" t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7CF185ED-8E41-4313-9387-3D84A37D42BA}" type="datetimeFigureOut">
              <a:rPr lang="en-US">
                <a:solidFill>
                  <a:srgbClr val="B13F9A"/>
                </a:solidFill>
              </a:rPr>
              <a:pPr>
                <a:defRPr/>
              </a:pPr>
              <a:t>10/31/2019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en-US">
              <a:solidFill>
                <a:srgbClr val="B13F9A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575" y="6556375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4D21D723-C18A-4814-8978-DC25C5531E91}" type="slidenum">
              <a:rPr lang="en-US">
                <a:solidFill>
                  <a:srgbClr val="B13F9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1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 kern="1200" cap="all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04584-2CB2-488F-8677-96D1C594DEE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9DE35-5042-44ED-B684-FA02E552EB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12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emf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95600" y="1295400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endParaRPr lang="en-US" sz="6000" dirty="0">
              <a:solidFill>
                <a:prstClr val="white">
                  <a:lumMod val="95000"/>
                </a:prstClr>
              </a:solidFill>
            </a:endParaRPr>
          </a:p>
          <a:p>
            <a:pPr algn="ctr">
              <a:defRPr/>
            </a:pPr>
            <a:r>
              <a:rPr lang="en-US" sz="6000" dirty="0">
                <a:solidFill>
                  <a:prstClr val="white">
                    <a:lumMod val="95000"/>
                  </a:prstClr>
                </a:solidFill>
              </a:rPr>
              <a:t>Data Structures</a:t>
            </a:r>
          </a:p>
          <a:p>
            <a:pPr algn="ctr">
              <a:defRPr/>
            </a:pPr>
            <a:r>
              <a:rPr lang="en-US" sz="6000" b="1" dirty="0">
                <a:ln w="11430"/>
                <a:solidFill>
                  <a:prstClr val="white">
                    <a:lumMod val="95000"/>
                  </a:prst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and </a:t>
            </a:r>
          </a:p>
          <a:p>
            <a:pPr algn="ctr">
              <a:defRPr/>
            </a:pPr>
            <a:r>
              <a:rPr lang="en-US" sz="6000" b="1" dirty="0">
                <a:ln w="11430"/>
                <a:solidFill>
                  <a:prstClr val="white">
                    <a:lumMod val="95000"/>
                  </a:prst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Algorithms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54864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CSCI 237 – </a:t>
            </a:r>
          </a:p>
          <a:p>
            <a:r>
              <a:rPr lang="en-US" b="1">
                <a:solidFill>
                  <a:prstClr val="black"/>
                </a:solidFill>
              </a:rPr>
              <a:t>Fall </a:t>
            </a:r>
            <a:r>
              <a:rPr lang="en-US" b="1" dirty="0">
                <a:solidFill>
                  <a:prstClr val="black"/>
                </a:solidFill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230785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24600"/>
            <a:ext cx="2590800" cy="457200"/>
          </a:xfrm>
        </p:spPr>
        <p:txBody>
          <a:bodyPr/>
          <a:lstStyle/>
          <a:p>
            <a:fld id="{912F70AD-C274-49D2-8F1D-76F456FBCB62}" type="datetime1">
              <a:rPr lang="en-US" altLang="en-US" sz="1400" smtClean="0">
                <a:solidFill>
                  <a:srgbClr val="000000"/>
                </a:solidFill>
              </a:rPr>
              <a:t>10/31/2019</a:t>
            </a:fld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A170-69B5-4F71-8D60-EE08BA099520}" type="slidenum">
              <a:rPr lang="en-US" altLang="en-US">
                <a:solidFill>
                  <a:srgbClr val="000000"/>
                </a:solidFill>
              </a:rPr>
              <a:pPr/>
              <a:t>10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50938" y="101600"/>
            <a:ext cx="6926262" cy="1143000"/>
          </a:xfrm>
        </p:spPr>
        <p:txBody>
          <a:bodyPr/>
          <a:lstStyle/>
          <a:p>
            <a:pPr algn="r"/>
            <a:r>
              <a:rPr lang="en-US" sz="2400" b="1" i="1" dirty="0">
                <a:latin typeface="Univers-Bold"/>
              </a:rPr>
              <a:t>Perform the operations count</a:t>
            </a:r>
            <a:br>
              <a:rPr lang="en-US" sz="2200" i="1" dirty="0"/>
            </a:br>
            <a:endParaRPr lang="en-US" sz="2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8600" y="1676400"/>
                <a:ext cx="8686800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Print all positive integer solutions to the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i="1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 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i="0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i="1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 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rgbClr val="170EC2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i="1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where a, b, c and d are integers between 1 and 100.</a:t>
                </a:r>
              </a:p>
              <a:p>
                <a:endParaRPr lang="en-US" sz="2000" i="1" dirty="0">
                  <a:solidFill>
                    <a:srgbClr val="170EC2"/>
                  </a:solidFill>
                  <a:latin typeface="Candara" panose="020E0502030303020204" pitchFamily="34" charset="0"/>
                </a:endParaRPr>
              </a:p>
              <a:p>
                <a:r>
                  <a:rPr lang="en-US" sz="2000" i="1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The following is a Brute Force algorithm.</a:t>
                </a:r>
              </a:p>
              <a:p>
                <a:r>
                  <a:rPr lang="en-US" sz="2000" i="1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1 	n = 100</a:t>
                </a:r>
              </a:p>
              <a:p>
                <a:r>
                  <a:rPr lang="en-US" sz="2000" i="1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2 	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170EC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i="1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 from 1 to n</a:t>
                </a:r>
              </a:p>
              <a:p>
                <a:pPr>
                  <a:tabLst>
                    <a:tab pos="1203325" algn="l"/>
                  </a:tabLst>
                </a:pPr>
                <a:r>
                  <a:rPr lang="en-US" sz="2000" i="1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3 	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170EC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i="1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 from 1 to n</a:t>
                </a:r>
              </a:p>
              <a:p>
                <a:pPr>
                  <a:tabLst>
                    <a:tab pos="1484313" algn="l"/>
                  </a:tabLst>
                </a:pPr>
                <a:r>
                  <a:rPr lang="en-US" sz="2000" i="1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4 	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170EC2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i="1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 from 1 to n</a:t>
                </a:r>
              </a:p>
              <a:p>
                <a:pPr>
                  <a:tabLst>
                    <a:tab pos="1774825" algn="l"/>
                  </a:tabLst>
                </a:pPr>
                <a:r>
                  <a:rPr lang="en-US" sz="2000" i="1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S 	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170EC2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i="1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 from 1 to n</a:t>
                </a:r>
              </a:p>
              <a:p>
                <a:pPr>
                  <a:tabLst>
                    <a:tab pos="2055813" algn="l"/>
                  </a:tabLst>
                </a:pPr>
                <a:r>
                  <a:rPr lang="en-US" sz="2000" i="1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6 	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i="1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 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i="1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 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i="1" dirty="0">
                  <a:solidFill>
                    <a:srgbClr val="170EC2"/>
                  </a:solidFill>
                  <a:latin typeface="Candara" panose="020E0502030303020204" pitchFamily="34" charset="0"/>
                </a:endParaRPr>
              </a:p>
              <a:p>
                <a:pPr>
                  <a:tabLst>
                    <a:tab pos="914400" algn="l"/>
                  </a:tabLst>
                </a:pPr>
                <a:r>
                  <a:rPr lang="en-US" sz="2000" i="1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7 	print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170EC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i="1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170EC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i="1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170EC2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i="1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170EC2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i="1" dirty="0">
                  <a:solidFill>
                    <a:srgbClr val="170EC2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676400"/>
                <a:ext cx="8686800" cy="3477875"/>
              </a:xfrm>
              <a:prstGeom prst="rect">
                <a:avLst/>
              </a:prstGeom>
              <a:blipFill>
                <a:blip r:embed="rId2"/>
                <a:stretch>
                  <a:fillRect l="-772" t="-876" b="-2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 bwMode="auto">
          <a:xfrm>
            <a:off x="1552575" y="5159375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endParaRPr lang="en-US" sz="2200" i="1" kern="0" dirty="0"/>
          </a:p>
        </p:txBody>
      </p:sp>
    </p:spTree>
    <p:extLst>
      <p:ext uri="{BB962C8B-B14F-4D97-AF65-F5344CB8AC3E}">
        <p14:creationId xmlns:p14="http://schemas.microsoft.com/office/powerpoint/2010/main" val="348169308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596900" y="1638300"/>
            <a:ext cx="8358188" cy="4838700"/>
          </a:xfrm>
        </p:spPr>
        <p:txBody>
          <a:bodyPr/>
          <a:lstStyle/>
          <a:p>
            <a:r>
              <a:rPr lang="en-US" altLang="en-US" sz="2000" i="1" dirty="0">
                <a:solidFill>
                  <a:srgbClr val="0070C0"/>
                </a:solidFill>
                <a:latin typeface="Candara" panose="020E0502030303020204" pitchFamily="34" charset="0"/>
              </a:rPr>
              <a:t>Forgetting a base case</a:t>
            </a:r>
          </a:p>
          <a:p>
            <a:pPr lvl="1"/>
            <a:r>
              <a:rPr lang="en-US" altLang="en-US" sz="2000" i="1" dirty="0">
                <a:solidFill>
                  <a:srgbClr val="0070C0"/>
                </a:solidFill>
                <a:latin typeface="Candara" panose="020E0502030303020204" pitchFamily="34" charset="0"/>
              </a:rPr>
              <a:t>Infinite recursion resulting in </a:t>
            </a:r>
            <a:r>
              <a:rPr lang="en-US" altLang="en-US" sz="2000" i="1" dirty="0" err="1">
                <a:solidFill>
                  <a:srgbClr val="0070C0"/>
                </a:solidFill>
                <a:latin typeface="Candara" panose="020E0502030303020204" pitchFamily="34" charset="0"/>
                <a:cs typeface="Courier New" pitchFamily="49" charset="0"/>
              </a:rPr>
              <a:t>StackOverflowError</a:t>
            </a:r>
            <a:endParaRPr lang="en-US" altLang="en-US" sz="2000" i="1" dirty="0">
              <a:solidFill>
                <a:srgbClr val="0070C0"/>
              </a:solidFill>
              <a:latin typeface="Candara" panose="020E0502030303020204" pitchFamily="34" charset="0"/>
              <a:cs typeface="Courier New" pitchFamily="49" charset="0"/>
            </a:endParaRPr>
          </a:p>
          <a:p>
            <a:pPr lvl="1"/>
            <a:endParaRPr lang="en-US" altLang="en-US" sz="2000" i="1" dirty="0">
              <a:solidFill>
                <a:srgbClr val="0070C0"/>
              </a:solidFill>
              <a:latin typeface="Candara" panose="020E0502030303020204" pitchFamily="34" charset="0"/>
              <a:cs typeface="Courier New" pitchFamily="49" charset="0"/>
            </a:endParaRPr>
          </a:p>
          <a:p>
            <a:r>
              <a:rPr lang="en-US" altLang="en-US" sz="2000" i="1" dirty="0">
                <a:solidFill>
                  <a:srgbClr val="0070C0"/>
                </a:solidFill>
                <a:latin typeface="Candara" panose="020E0502030303020204" pitchFamily="34" charset="0"/>
                <a:cs typeface="Courier New" pitchFamily="49" charset="0"/>
              </a:rPr>
              <a:t>Working away from the base case</a:t>
            </a:r>
          </a:p>
          <a:p>
            <a:pPr lvl="1"/>
            <a:r>
              <a:rPr lang="en-US" altLang="en-US" sz="2000" i="1" dirty="0">
                <a:solidFill>
                  <a:srgbClr val="0070C0"/>
                </a:solidFill>
                <a:latin typeface="Candara" panose="020E0502030303020204" pitchFamily="34" charset="0"/>
                <a:cs typeface="Courier New" pitchFamily="49" charset="0"/>
              </a:rPr>
              <a:t>The recursive case must make progress towards the base case</a:t>
            </a:r>
          </a:p>
          <a:p>
            <a:pPr lvl="1"/>
            <a:r>
              <a:rPr lang="en-US" altLang="en-US" sz="2000" i="1" dirty="0">
                <a:solidFill>
                  <a:srgbClr val="0070C0"/>
                </a:solidFill>
                <a:latin typeface="Candara" panose="020E0502030303020204" pitchFamily="34" charset="0"/>
              </a:rPr>
              <a:t>Infinite recursion resulting in </a:t>
            </a:r>
            <a:r>
              <a:rPr lang="en-US" altLang="en-US" sz="2000" i="1" dirty="0" err="1">
                <a:solidFill>
                  <a:srgbClr val="0070C0"/>
                </a:solidFill>
                <a:latin typeface="Candara" panose="020E0502030303020204" pitchFamily="34" charset="0"/>
                <a:cs typeface="Courier New" pitchFamily="49" charset="0"/>
              </a:rPr>
              <a:t>StackOverflowError</a:t>
            </a:r>
            <a:endParaRPr lang="en-US" altLang="en-US" sz="2000" i="1" dirty="0">
              <a:solidFill>
                <a:srgbClr val="0070C0"/>
              </a:solidFill>
              <a:latin typeface="Candara" panose="020E0502030303020204" pitchFamily="34" charset="0"/>
              <a:cs typeface="Courier New" pitchFamily="49" charset="0"/>
            </a:endParaRPr>
          </a:p>
          <a:p>
            <a:pPr lvl="1"/>
            <a:endParaRPr lang="en-US" altLang="en-US" sz="2000" i="1" dirty="0">
              <a:solidFill>
                <a:srgbClr val="0070C0"/>
              </a:solidFill>
              <a:latin typeface="Candara" panose="020E0502030303020204" pitchFamily="34" charset="0"/>
              <a:cs typeface="Courier New" pitchFamily="49" charset="0"/>
            </a:endParaRPr>
          </a:p>
          <a:p>
            <a:r>
              <a:rPr lang="en-US" altLang="en-US" sz="2000" i="1" dirty="0">
                <a:solidFill>
                  <a:srgbClr val="0070C0"/>
                </a:solidFill>
                <a:latin typeface="Candara" panose="020E0502030303020204" pitchFamily="34" charset="0"/>
                <a:cs typeface="Courier New" pitchFamily="49" charset="0"/>
              </a:rPr>
              <a:t>Running out of memory</a:t>
            </a:r>
          </a:p>
          <a:p>
            <a:pPr lvl="1"/>
            <a:r>
              <a:rPr lang="en-US" altLang="en-US" sz="2000" i="1" dirty="0">
                <a:solidFill>
                  <a:srgbClr val="0070C0"/>
                </a:solidFill>
                <a:latin typeface="Candara" panose="020E0502030303020204" pitchFamily="34" charset="0"/>
                <a:cs typeface="Courier New" pitchFamily="49" charset="0"/>
              </a:rPr>
              <a:t>Even when making progress to the base case, some inputs may require too many recursive calls: </a:t>
            </a:r>
            <a:r>
              <a:rPr lang="en-US" altLang="en-US" sz="2000" i="1" dirty="0" err="1">
                <a:solidFill>
                  <a:srgbClr val="0070C0"/>
                </a:solidFill>
                <a:latin typeface="Candara" panose="020E0502030303020204" pitchFamily="34" charset="0"/>
                <a:cs typeface="Courier New" pitchFamily="49" charset="0"/>
              </a:rPr>
              <a:t>StackOverflowError</a:t>
            </a:r>
            <a:endParaRPr lang="en-US" altLang="en-US" sz="2000" i="1" dirty="0">
              <a:solidFill>
                <a:srgbClr val="0070C0"/>
              </a:solidFill>
              <a:latin typeface="Candara" panose="020E0502030303020204" pitchFamily="34" charset="0"/>
              <a:cs typeface="Courier New" pitchFamily="49" charset="0"/>
            </a:endParaRPr>
          </a:p>
          <a:p>
            <a:pPr lvl="1"/>
            <a:endParaRPr lang="en-US" altLang="en-US" sz="2000" i="1" dirty="0">
              <a:solidFill>
                <a:srgbClr val="0070C0"/>
              </a:solidFill>
              <a:latin typeface="Candara" panose="020E0502030303020204" pitchFamily="34" charset="0"/>
              <a:cs typeface="Courier New" pitchFamily="49" charset="0"/>
            </a:endParaRPr>
          </a:p>
          <a:p>
            <a:r>
              <a:rPr lang="en-US" altLang="en-US" sz="2000" i="1" dirty="0" err="1">
                <a:solidFill>
                  <a:srgbClr val="0070C0"/>
                </a:solidFill>
                <a:latin typeface="Candara" panose="020E0502030303020204" pitchFamily="34" charset="0"/>
                <a:cs typeface="Courier New" pitchFamily="49" charset="0"/>
              </a:rPr>
              <a:t>Recomputing</a:t>
            </a:r>
            <a:r>
              <a:rPr lang="en-US" altLang="en-US" sz="2000" i="1" dirty="0">
                <a:solidFill>
                  <a:srgbClr val="0070C0"/>
                </a:solidFill>
                <a:latin typeface="Candara" panose="020E0502030303020204" pitchFamily="34" charset="0"/>
                <a:cs typeface="Courier New" pitchFamily="49" charset="0"/>
              </a:rPr>
              <a:t> the same </a:t>
            </a:r>
            <a:r>
              <a:rPr lang="en-US" altLang="en-US" sz="2000" i="1" dirty="0" err="1">
                <a:solidFill>
                  <a:srgbClr val="0070C0"/>
                </a:solidFill>
                <a:latin typeface="Candara" panose="020E0502030303020204" pitchFamily="34" charset="0"/>
                <a:cs typeface="Courier New" pitchFamily="49" charset="0"/>
              </a:rPr>
              <a:t>subproblem</a:t>
            </a:r>
            <a:r>
              <a:rPr lang="en-US" altLang="en-US" sz="2000" i="1" dirty="0">
                <a:solidFill>
                  <a:srgbClr val="0070C0"/>
                </a:solidFill>
                <a:latin typeface="Candara" panose="020E0502030303020204" pitchFamily="34" charset="0"/>
                <a:cs typeface="Courier New" pitchFamily="49" charset="0"/>
              </a:rPr>
              <a:t> over and over again</a:t>
            </a:r>
          </a:p>
          <a:p>
            <a:pPr lvl="1"/>
            <a:r>
              <a:rPr lang="en-US" altLang="en-US" sz="2000" i="1" dirty="0">
                <a:solidFill>
                  <a:srgbClr val="0070C0"/>
                </a:solidFill>
                <a:latin typeface="Candara" panose="020E0502030303020204" pitchFamily="34" charset="0"/>
                <a:cs typeface="Courier New" pitchFamily="49" charset="0"/>
              </a:rPr>
              <a:t>Refining the algorithm could save significant time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143317" y="76200"/>
            <a:ext cx="716248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r"/>
            <a:r>
              <a:rPr lang="en-US" sz="2400" i="1" kern="0" dirty="0">
                <a:latin typeface="Candara" panose="020E0502030303020204" pitchFamily="34" charset="0"/>
              </a:rPr>
              <a:t>Recursive Methods - Challenges</a:t>
            </a:r>
            <a:endParaRPr lang="en-US" sz="2200" i="1" kern="0" dirty="0">
              <a:latin typeface="Candara" panose="020E0502030303020204" pitchFamily="34" charset="0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1905000" cy="457200"/>
          </a:xfrm>
        </p:spPr>
        <p:txBody>
          <a:bodyPr/>
          <a:lstStyle/>
          <a:p>
            <a:fld id="{C8BF8B47-E095-4D95-9D6D-E5E4E58FEA02}" type="datetime1">
              <a:rPr lang="en-US" altLang="en-US" sz="1400" smtClean="0">
                <a:solidFill>
                  <a:srgbClr val="000000"/>
                </a:solidFill>
              </a:rPr>
              <a:pPr/>
              <a:t>10/31/2019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324600"/>
            <a:ext cx="1905000" cy="457200"/>
          </a:xfrm>
        </p:spPr>
        <p:txBody>
          <a:bodyPr/>
          <a:lstStyle/>
          <a:p>
            <a:fld id="{3497A170-69B5-4F71-8D60-EE08BA099520}" type="slidenum">
              <a:rPr lang="en-US" altLang="en-US">
                <a:solidFill>
                  <a:srgbClr val="000000"/>
                </a:solidFill>
              </a:rPr>
              <a:pPr/>
              <a:t>100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64080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24600"/>
            <a:ext cx="2590800" cy="457200"/>
          </a:xfrm>
        </p:spPr>
        <p:txBody>
          <a:bodyPr/>
          <a:lstStyle/>
          <a:p>
            <a:fld id="{D4779E79-4CC2-4013-AB2F-46441EC37221}" type="datetime1">
              <a:rPr lang="en-US" altLang="en-US" sz="1400" smtClean="0">
                <a:solidFill>
                  <a:srgbClr val="000000"/>
                </a:solidFill>
              </a:rPr>
              <a:pPr/>
              <a:t>10/31/2019</a:t>
            </a:fld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A170-69B5-4F71-8D60-EE08BA099520}" type="slidenum">
              <a:rPr lang="en-US" altLang="en-US">
                <a:solidFill>
                  <a:srgbClr val="000000"/>
                </a:solidFill>
              </a:rPr>
              <a:pPr/>
              <a:t>101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Recursion Methods and </a:t>
            </a:r>
            <a:r>
              <a:rPr lang="en-US" sz="2400" i="1">
                <a:latin typeface="Candara" panose="020E0502030303020204" pitchFamily="34" charset="0"/>
              </a:rPr>
              <a:t>Problem Solving (HW)</a:t>
            </a:r>
            <a:endParaRPr lang="en-US" sz="2200" i="1" dirty="0">
              <a:latin typeface="Candara" panose="020E0502030303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1676400"/>
            <a:ext cx="8077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000" i="1" dirty="0">
                <a:solidFill>
                  <a:srgbClr val="0000FF"/>
                </a:solidFill>
                <a:latin typeface="Candara" panose="020E0502030303020204" pitchFamily="34" charset="0"/>
              </a:rPr>
              <a:t>Q:    Let A[0..n − 1] be an array of n real numbers. A pair (A[</a:t>
            </a:r>
            <a:r>
              <a:rPr lang="en-US" sz="2000" i="1" dirty="0" err="1">
                <a:solidFill>
                  <a:srgbClr val="0000FF"/>
                </a:solidFill>
                <a:latin typeface="Candara" panose="020E0502030303020204" pitchFamily="34" charset="0"/>
              </a:rPr>
              <a:t>i</a:t>
            </a:r>
            <a:r>
              <a:rPr lang="en-US" sz="2000" i="1" dirty="0">
                <a:solidFill>
                  <a:srgbClr val="0000FF"/>
                </a:solidFill>
                <a:latin typeface="Candara" panose="020E0502030303020204" pitchFamily="34" charset="0"/>
              </a:rPr>
              <a:t>], A[j ]) is said to be an inversion if these numbers are out of order, i.e., </a:t>
            </a:r>
            <a:r>
              <a:rPr lang="en-US" sz="2000" i="1" dirty="0" err="1">
                <a:solidFill>
                  <a:srgbClr val="0000FF"/>
                </a:solidFill>
                <a:latin typeface="Candara" panose="020E0502030303020204" pitchFamily="34" charset="0"/>
              </a:rPr>
              <a:t>i</a:t>
            </a:r>
            <a:r>
              <a:rPr lang="en-US" sz="2000" i="1" dirty="0">
                <a:solidFill>
                  <a:srgbClr val="0000FF"/>
                </a:solidFill>
                <a:latin typeface="Candara" panose="020E0502030303020204" pitchFamily="34" charset="0"/>
              </a:rPr>
              <a:t> &lt; j but A[</a:t>
            </a:r>
            <a:r>
              <a:rPr lang="en-US" sz="2000" i="1" dirty="0" err="1">
                <a:solidFill>
                  <a:srgbClr val="0000FF"/>
                </a:solidFill>
                <a:latin typeface="Candara" panose="020E0502030303020204" pitchFamily="34" charset="0"/>
              </a:rPr>
              <a:t>i</a:t>
            </a:r>
            <a:r>
              <a:rPr lang="en-US" sz="2000" i="1" dirty="0">
                <a:solidFill>
                  <a:srgbClr val="0000FF"/>
                </a:solidFill>
                <a:latin typeface="Candara" panose="020E0502030303020204" pitchFamily="34" charset="0"/>
              </a:rPr>
              <a:t>]&gt;A[j ]. Design an O(n log n) algorithm for counting the number of inversions.</a:t>
            </a:r>
          </a:p>
          <a:p>
            <a:pPr marL="457200" indent="-457200"/>
            <a:endParaRPr lang="en-US" sz="2000" i="1" dirty="0">
              <a:solidFill>
                <a:srgbClr val="0000FF"/>
              </a:solidFill>
              <a:latin typeface="Candara" panose="020E0502030303020204" pitchFamily="34" charset="0"/>
            </a:endParaRPr>
          </a:p>
          <a:p>
            <a:pPr marL="457200" indent="-457200"/>
            <a:r>
              <a:rPr lang="en-US" sz="2000" i="1" dirty="0">
                <a:solidFill>
                  <a:srgbClr val="0000FF"/>
                </a:solidFill>
                <a:latin typeface="Candara" panose="020E0502030303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289886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24600"/>
            <a:ext cx="2590800" cy="457200"/>
          </a:xfrm>
        </p:spPr>
        <p:txBody>
          <a:bodyPr/>
          <a:lstStyle/>
          <a:p>
            <a:fld id="{D4779E79-4CC2-4013-AB2F-46441EC37221}" type="datetime1">
              <a:rPr lang="en-US" altLang="en-US" sz="1400" smtClean="0">
                <a:solidFill>
                  <a:srgbClr val="000000"/>
                </a:solidFill>
              </a:rPr>
              <a:pPr/>
              <a:t>10/31/2019</a:t>
            </a:fld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A170-69B5-4F71-8D60-EE08BA099520}" type="slidenum">
              <a:rPr lang="en-US" altLang="en-US">
                <a:solidFill>
                  <a:srgbClr val="000000"/>
                </a:solidFill>
              </a:rPr>
              <a:pPr/>
              <a:t>102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Recursion Methods – </a:t>
            </a:r>
            <a:r>
              <a:rPr lang="en-US" sz="2400" i="1" dirty="0" err="1">
                <a:latin typeface="Candara" panose="020E0502030303020204" pitchFamily="34" charset="0"/>
              </a:rPr>
              <a:t>Strassen’s</a:t>
            </a:r>
            <a:r>
              <a:rPr lang="en-US" sz="2400" i="1" dirty="0">
                <a:latin typeface="Candara" panose="020E0502030303020204" pitchFamily="34" charset="0"/>
              </a:rPr>
              <a:t> Algorithm (HW)</a:t>
            </a:r>
            <a:endParaRPr lang="en-US" sz="2200" i="1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3400" y="1676400"/>
                <a:ext cx="8077200" cy="3805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None/>
                  <a:tabLst>
                    <a:tab pos="285750" algn="l"/>
                  </a:tabLst>
                </a:pPr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Q: What is the largest k such that if you can multiply 3*3 matrices using k multiplications (not assuming </a:t>
                </a:r>
                <a:r>
                  <a:rPr lang="en-US" sz="2000" i="1" dirty="0" err="1">
                    <a:solidFill>
                      <a:srgbClr val="0000FF"/>
                    </a:solidFill>
                    <a:latin typeface="Candara" panose="020E0502030303020204" pitchFamily="34" charset="0"/>
                  </a:rPr>
                  <a:t>commutativity</a:t>
                </a:r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of multiplication), then you can multiply n * n matrices in time o(</a:t>
                </a:r>
                <a:r>
                  <a:rPr lang="en-US" sz="2000" i="1" dirty="0" err="1">
                    <a:solidFill>
                      <a:srgbClr val="0000FF"/>
                    </a:solidFill>
                    <a:latin typeface="Candara" panose="020E0502030303020204" pitchFamily="34" charset="0"/>
                  </a:rPr>
                  <a:t>n</a:t>
                </a:r>
                <a:r>
                  <a:rPr lang="en-US" sz="2000" i="1" baseline="30000" dirty="0" err="1">
                    <a:solidFill>
                      <a:srgbClr val="0000FF"/>
                    </a:solidFill>
                    <a:latin typeface="Candara" panose="020E0502030303020204" pitchFamily="34" charset="0"/>
                  </a:rPr>
                  <a:t>lg</a:t>
                </a:r>
                <a:r>
                  <a:rPr lang="en-US" sz="2000" i="1" baseline="30000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7</a:t>
                </a:r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)? </a:t>
                </a:r>
              </a:p>
              <a:p>
                <a:pPr marL="285750" indent="-285750">
                  <a:buNone/>
                  <a:tabLst>
                    <a:tab pos="285750" algn="l"/>
                  </a:tabLst>
                </a:pPr>
                <a:endParaRPr lang="en-US" sz="10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>
                  <a:tabLst>
                    <a:tab pos="285750" algn="l"/>
                  </a:tabLst>
                </a:pPr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	What would the running time of this algorithm be?</a:t>
                </a:r>
              </a:p>
              <a:p>
                <a:pPr marL="457200" indent="-457200"/>
                <a:endParaRPr lang="en-US" sz="20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285750" indent="-285750"/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Q:	When n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≠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how do we apply </a:t>
                </a:r>
                <a:r>
                  <a:rPr lang="en-US" sz="2000" i="1" dirty="0" err="1">
                    <a:solidFill>
                      <a:srgbClr val="0000FF"/>
                    </a:solidFill>
                    <a:latin typeface="Candara" panose="020E0502030303020204" pitchFamily="34" charset="0"/>
                  </a:rPr>
                  <a:t>Strassen’s</a:t>
                </a:r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algorithm?  </a:t>
                </a:r>
              </a:p>
              <a:p>
                <a:pPr marL="285750" indent="-285750"/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	Implement the </a:t>
                </a:r>
                <a:r>
                  <a:rPr lang="en-US" sz="2000" i="1" dirty="0" err="1">
                    <a:solidFill>
                      <a:srgbClr val="0000FF"/>
                    </a:solidFill>
                    <a:latin typeface="Candara" panose="020E0502030303020204" pitchFamily="34" charset="0"/>
                  </a:rPr>
                  <a:t>Strassen’s</a:t>
                </a:r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algorithm.</a:t>
                </a:r>
              </a:p>
              <a:p>
                <a:pPr marL="285750" indent="-285750"/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	</a:t>
                </a:r>
                <a:r>
                  <a:rPr lang="en-US" sz="16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Test cases:  1)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1600" i="1">
                        <a:solidFill>
                          <a:srgbClr val="0000FF"/>
                        </a:solidFill>
                        <a:latin typeface="Cambria Math"/>
                      </a:rPr>
                      <m:t>∗ 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600" i="1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	      2)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1600" i="1">
                        <a:solidFill>
                          <a:srgbClr val="0000FF"/>
                        </a:solidFill>
                        <a:latin typeface="Cambria Math"/>
                      </a:rPr>
                      <m:t>∗ 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5</m:t>
                                          </m:r>
                                        </m:e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16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285750" indent="-285750"/>
                <a:endParaRPr lang="en-US" sz="16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285750" indent="-285750"/>
                <a:endParaRPr lang="en-US" sz="16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676400"/>
                <a:ext cx="8077200" cy="3805722"/>
              </a:xfrm>
              <a:prstGeom prst="rect">
                <a:avLst/>
              </a:prstGeom>
              <a:blipFill rotWithShape="1">
                <a:blip r:embed="rId2"/>
                <a:stretch>
                  <a:fillRect l="-830" t="-801" r="-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28084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905000"/>
            <a:ext cx="7620000" cy="1143000"/>
          </a:xfrm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Questions ?!</a:t>
            </a: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324600"/>
            <a:ext cx="481013" cy="239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8C49201-67A8-4AEE-A660-33363B867828}" type="slidenum">
              <a:rPr lang="en-US" altLang="en-US" sz="1400" smtClean="0">
                <a:solidFill>
                  <a:prstClr val="black"/>
                </a:solidFill>
                <a:latin typeface="Times New Roman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103</a:t>
            </a:fld>
            <a:endParaRPr lang="en-US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pic>
        <p:nvPicPr>
          <p:cNvPr id="34821" name="Picture 3" descr="bs00554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3352800"/>
            <a:ext cx="24447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rgbClr val="43D9DD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76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24600"/>
            <a:ext cx="2590800" cy="457200"/>
          </a:xfrm>
        </p:spPr>
        <p:txBody>
          <a:bodyPr/>
          <a:lstStyle/>
          <a:p>
            <a:fld id="{FBBD7720-A46C-41B7-BDCD-7765A3B24B61}" type="datetime1">
              <a:rPr lang="en-US" altLang="en-US" sz="1400" smtClean="0">
                <a:solidFill>
                  <a:srgbClr val="000000"/>
                </a:solidFill>
              </a:rPr>
              <a:t>10/31/2019</a:t>
            </a:fld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A170-69B5-4F71-8D60-EE08BA099520}" type="slidenum">
              <a:rPr lang="en-US" altLang="en-US">
                <a:solidFill>
                  <a:srgbClr val="000000"/>
                </a:solidFill>
              </a:rPr>
              <a:pPr/>
              <a:t>11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50939" y="721380"/>
            <a:ext cx="71548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b="1" i="1" dirty="0"/>
              <a:t>Analysis of Algorithm Efficiency</a:t>
            </a:r>
            <a:endParaRPr lang="en-US" sz="28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1516543"/>
            <a:ext cx="86106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900" i="1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Units for measuring running time: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Can we use the run time as a measure?  Why or Why not?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Depends on speed of particular computer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Depends on quality of programming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Depends on compiler used to generate machine code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Difficulty of clocking the actual running time of the program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sz="2000" i="1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b="0" i="1" u="none" strike="noStrike" baseline="0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One possible approach is to count the number of times each of the algorithm’s operations is executed.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000" b="0" i="1" u="none" strike="noStrike" baseline="0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This approach is both excessively difficult and, as we shall see, usually unnecessary. </a:t>
            </a:r>
          </a:p>
          <a:p>
            <a:pPr lvl="2"/>
            <a:endParaRPr lang="en-US" sz="2000" b="0" i="1" u="none" strike="noStrike" baseline="0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000" b="0" i="1" u="none" strike="noStrike" baseline="0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The thing to do is to identify the most important operation of the algorithm</a:t>
            </a:r>
            <a:r>
              <a:rPr lang="en-US" sz="2000" b="0" i="1" u="none" strike="noStrike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 - </a:t>
            </a:r>
            <a:r>
              <a:rPr lang="en-US" sz="2000" b="1" i="1" u="none" strike="noStrike" baseline="0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basic operation</a:t>
            </a:r>
            <a:r>
              <a:rPr lang="en-US" sz="2000" b="0" i="1" u="none" strike="noStrike" baseline="0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, 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sz="2000" b="0" i="1" u="none" strike="noStrike" baseline="0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the operation contributing the most to the total running time, &amp; 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sz="2000" b="0" i="1" u="none" strike="noStrike" baseline="0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compute the number of times the basic operation is executed</a:t>
            </a:r>
            <a:endParaRPr lang="en-US" sz="2000" i="1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sz="2000" i="1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2000" i="1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00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24600"/>
            <a:ext cx="2590800" cy="457200"/>
          </a:xfrm>
        </p:spPr>
        <p:txBody>
          <a:bodyPr/>
          <a:lstStyle/>
          <a:p>
            <a:fld id="{D4F49F26-BF36-4F61-929A-D2CC9C05B02A}" type="datetime1">
              <a:rPr lang="en-US" altLang="en-US" sz="1400" smtClean="0">
                <a:solidFill>
                  <a:srgbClr val="000000"/>
                </a:solidFill>
              </a:rPr>
              <a:t>10/31/2019</a:t>
            </a:fld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A170-69B5-4F71-8D60-EE08BA099520}" type="slidenum">
              <a:rPr lang="en-US" altLang="en-US">
                <a:solidFill>
                  <a:srgbClr val="000000"/>
                </a:solidFill>
              </a:rPr>
              <a:pPr/>
              <a:t>12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50939" y="721380"/>
            <a:ext cx="71548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b="1" i="1" dirty="0"/>
              <a:t>Analysis of Algorithm Efficiency</a:t>
            </a:r>
            <a:endParaRPr lang="en-US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8600" y="1516543"/>
                <a:ext cx="8610600" cy="5093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sz="1700" i="1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sz="2800" b="0" i="1" u="none" strike="noStrike" baseline="0" dirty="0">
                    <a:solidFill>
                      <a:schemeClr val="tx2">
                        <a:lumMod val="75000"/>
                      </a:schemeClr>
                    </a:solidFill>
                    <a:latin typeface="Gill Sans MT" panose="020B0502020104020203" pitchFamily="34" charset="0"/>
                  </a:rPr>
                  <a:t>Let </a:t>
                </a:r>
                <a:r>
                  <a:rPr lang="en-US" sz="2800" i="1" dirty="0">
                    <a:solidFill>
                      <a:schemeClr val="tx2">
                        <a:lumMod val="75000"/>
                      </a:schemeClr>
                    </a:solidFill>
                    <a:latin typeface="Gill Sans MT" panose="020B0502020104020203" pitchFamily="34" charset="0"/>
                  </a:rPr>
                  <a:t>t</a:t>
                </a:r>
                <a:r>
                  <a:rPr lang="en-US" sz="2800" i="1" baseline="-25000" dirty="0">
                    <a:solidFill>
                      <a:schemeClr val="tx2">
                        <a:lumMod val="75000"/>
                      </a:schemeClr>
                    </a:solidFill>
                    <a:latin typeface="Gill Sans MT" panose="020B0502020104020203" pitchFamily="34" charset="0"/>
                  </a:rPr>
                  <a:t>op</a:t>
                </a:r>
                <a:r>
                  <a:rPr lang="en-US" sz="2800" b="0" i="1" u="none" strike="noStrike" baseline="0" dirty="0">
                    <a:solidFill>
                      <a:schemeClr val="tx2">
                        <a:lumMod val="75000"/>
                      </a:schemeClr>
                    </a:solidFill>
                    <a:latin typeface="Gill Sans MT" panose="020B0502020104020203" pitchFamily="34" charset="0"/>
                  </a:rPr>
                  <a:t> be the execution time of algorithm’s one dominant operation of the algorithm, executed on a particular computer;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sz="2800" i="1" dirty="0">
                    <a:solidFill>
                      <a:schemeClr val="tx2">
                        <a:lumMod val="75000"/>
                      </a:schemeClr>
                    </a:solidFill>
                    <a:latin typeface="Gill Sans MT" panose="020B0502020104020203" pitchFamily="34" charset="0"/>
                  </a:rPr>
                  <a:t>L</a:t>
                </a:r>
                <a:r>
                  <a:rPr lang="en-US" sz="2800" b="0" i="1" u="none" strike="noStrike" baseline="0" dirty="0">
                    <a:solidFill>
                      <a:schemeClr val="tx2">
                        <a:lumMod val="75000"/>
                      </a:schemeClr>
                    </a:solidFill>
                    <a:latin typeface="Gill Sans MT" panose="020B0502020104020203" pitchFamily="34" charset="0"/>
                  </a:rPr>
                  <a:t>et C(n) be the number of times this dominant operation, as function of the input length, will be executed by the algorithm;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sz="2800" i="1" dirty="0">
                    <a:solidFill>
                      <a:schemeClr val="tx2">
                        <a:lumMod val="75000"/>
                      </a:schemeClr>
                    </a:solidFill>
                    <a:latin typeface="Gill Sans MT" panose="020B0502020104020203" pitchFamily="34" charset="0"/>
                  </a:rPr>
                  <a:t>Given the above, the running time T(n) of this algorithm, properly implemented on the said computer, is expressed by the formula</a:t>
                </a:r>
              </a:p>
              <a:p>
                <a:r>
                  <a:rPr lang="en-US" sz="2800" i="1" dirty="0">
                    <a:solidFill>
                      <a:schemeClr val="tx2">
                        <a:lumMod val="75000"/>
                      </a:schemeClr>
                    </a:solidFill>
                    <a:latin typeface="Gill Sans MT" panose="020B0502020104020203" pitchFamily="34" charset="0"/>
                  </a:rPr>
                  <a:t>	T (n) ≈ </a:t>
                </a:r>
                <a:r>
                  <a:rPr lang="en-US" sz="2800" b="0" i="1" u="none" strike="noStrike" baseline="0" dirty="0">
                    <a:solidFill>
                      <a:schemeClr val="tx2">
                        <a:lumMod val="75000"/>
                      </a:schemeClr>
                    </a:solidFill>
                    <a:latin typeface="Gill Sans MT" panose="020B0502020104020203" pitchFamily="34" charset="0"/>
                  </a:rPr>
                  <a:t>t</a:t>
                </a:r>
                <a:r>
                  <a:rPr lang="en-US" sz="2800" b="0" i="1" u="none" strike="noStrike" baseline="-25000" dirty="0">
                    <a:solidFill>
                      <a:schemeClr val="tx2">
                        <a:lumMod val="75000"/>
                      </a:schemeClr>
                    </a:solidFill>
                    <a:latin typeface="Gill Sans MT" panose="020B0502020104020203" pitchFamily="34" charset="0"/>
                  </a:rPr>
                  <a:t>op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2800" i="1" dirty="0">
                    <a:solidFill>
                      <a:schemeClr val="tx2">
                        <a:lumMod val="75000"/>
                      </a:schemeClr>
                    </a:solidFill>
                    <a:latin typeface="Gill Sans MT" panose="020B0502020104020203" pitchFamily="34" charset="0"/>
                  </a:rPr>
                  <a:t>C(n)</a:t>
                </a:r>
              </a:p>
              <a:p>
                <a:endParaRPr lang="en-US" sz="2800" i="1" dirty="0">
                  <a:solidFill>
                    <a:schemeClr val="tx2">
                      <a:lumMod val="75000"/>
                    </a:schemeClr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516543"/>
                <a:ext cx="8610600" cy="5093702"/>
              </a:xfrm>
              <a:prstGeom prst="rect">
                <a:avLst/>
              </a:prstGeom>
              <a:blipFill>
                <a:blip r:embed="rId2"/>
                <a:stretch>
                  <a:fillRect l="-1275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186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24600"/>
            <a:ext cx="2590800" cy="457200"/>
          </a:xfrm>
        </p:spPr>
        <p:txBody>
          <a:bodyPr/>
          <a:lstStyle/>
          <a:p>
            <a:fld id="{D4F49F26-BF36-4F61-929A-D2CC9C05B02A}" type="datetime1">
              <a:rPr lang="en-US" altLang="en-US" sz="1400" smtClean="0">
                <a:solidFill>
                  <a:srgbClr val="000000"/>
                </a:solidFill>
              </a:rPr>
              <a:t>10/31/2019</a:t>
            </a:fld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A170-69B5-4F71-8D60-EE08BA099520}" type="slidenum">
              <a:rPr lang="en-US" altLang="en-US">
                <a:solidFill>
                  <a:srgbClr val="000000"/>
                </a:solidFill>
              </a:rPr>
              <a:pPr/>
              <a:t>13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50939" y="721380"/>
            <a:ext cx="71548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b="1" i="1" dirty="0"/>
              <a:t>Analysis of Algorithm Efficiency</a:t>
            </a:r>
            <a:endParaRPr lang="en-US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8600" y="1516543"/>
                <a:ext cx="8610600" cy="493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00B0F0"/>
                    </a:solidFill>
                    <a:latin typeface="Gill Sans MT" panose="020B0502020104020203" pitchFamily="34" charset="0"/>
                  </a:rPr>
                  <a:t>For the Unique Elements algorithm, previously discussed in class, the dominant operation was comparison, and was executed C(n)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solidFill>
                              <a:srgbClr val="333399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solidFill>
                              <a:srgbClr val="333399">
                                <a:lumMod val="75000"/>
                              </a:srgbClr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i="1" dirty="0">
                            <a:solidFill>
                              <a:srgbClr val="333399">
                                <a:lumMod val="75000"/>
                              </a:srgbClr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800" i="1" dirty="0">
                        <a:solidFill>
                          <a:srgbClr val="333399">
                            <a:lumMod val="75000"/>
                          </a:srgbClr>
                        </a:solidFill>
                        <a:latin typeface="Cambria Math"/>
                      </a:rPr>
                      <m:t>𝑛</m:t>
                    </m:r>
                    <m:r>
                      <a:rPr lang="en-US" sz="2800" i="1" dirty="0">
                        <a:solidFill>
                          <a:srgbClr val="333399">
                            <a:lumMod val="75000"/>
                          </a:srgbClr>
                        </a:solidFill>
                        <a:latin typeface="Cambria Math"/>
                      </a:rPr>
                      <m:t>(</m:t>
                    </m:r>
                    <m:r>
                      <a:rPr lang="en-US" sz="2800" i="1" dirty="0">
                        <a:solidFill>
                          <a:srgbClr val="333399">
                            <a:lumMod val="75000"/>
                          </a:srgbClr>
                        </a:solidFill>
                        <a:latin typeface="Cambria Math"/>
                      </a:rPr>
                      <m:t>𝑛</m:t>
                    </m:r>
                    <m:r>
                      <a:rPr lang="en-US" sz="2800" i="1" dirty="0">
                        <a:solidFill>
                          <a:srgbClr val="333399">
                            <a:lumMod val="75000"/>
                          </a:srgbClr>
                        </a:solidFill>
                        <a:latin typeface="Cambria Math"/>
                      </a:rPr>
                      <m:t> − 1),</m:t>
                    </m:r>
                  </m:oMath>
                </a14:m>
                <a:r>
                  <a:rPr lang="en-US" sz="2800" i="1" dirty="0">
                    <a:solidFill>
                      <a:srgbClr val="333399">
                        <a:lumMod val="75000"/>
                      </a:srgbClr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800" i="1" dirty="0">
                    <a:solidFill>
                      <a:srgbClr val="00B0F0"/>
                    </a:solidFill>
                    <a:latin typeface="Gill Sans MT" panose="020B0502020104020203" pitchFamily="34" charset="0"/>
                  </a:rPr>
                  <a:t>for an input of length n.</a:t>
                </a:r>
              </a:p>
              <a:p>
                <a:endParaRPr lang="en-US" sz="2800" i="1" dirty="0">
                  <a:solidFill>
                    <a:srgbClr val="00B0F0"/>
                  </a:solidFill>
                  <a:latin typeface="Gill Sans MT" panose="020B0502020104020203" pitchFamily="34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8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i="1" dirty="0">
                    <a:solidFill>
                      <a:srgbClr val="333399">
                        <a:lumMod val="75000"/>
                      </a:srgbClr>
                    </a:solidFill>
                    <a:latin typeface="Gill Sans MT" panose="020B0502020104020203" pitchFamily="34" charset="0"/>
                  </a:rPr>
                  <a:t>T (n) ≈ t</a:t>
                </a:r>
                <a:r>
                  <a:rPr lang="en-US" sz="2800" i="1" baseline="-25000" dirty="0">
                    <a:solidFill>
                      <a:srgbClr val="333399">
                        <a:lumMod val="75000"/>
                      </a:srgbClr>
                    </a:solidFill>
                    <a:latin typeface="Gill Sans MT" panose="020B0502020104020203" pitchFamily="34" charset="0"/>
                  </a:rPr>
                  <a:t>op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333399">
                            <a:lumMod val="75000"/>
                          </a:srgbClr>
                        </a:solidFill>
                        <a:latin typeface="Cambria Math"/>
                        <a:ea typeface="Cambria Math"/>
                      </a:rPr>
                      <m:t>∙</m:t>
                    </m:r>
                    <m:f>
                      <m:fPr>
                        <m:ctrlPr>
                          <a:rPr lang="en-US" sz="2800" i="1" dirty="0">
                            <a:solidFill>
                              <a:srgbClr val="333399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solidFill>
                              <a:srgbClr val="333399">
                                <a:lumMod val="75000"/>
                              </a:srgbClr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i="1" dirty="0">
                            <a:solidFill>
                              <a:srgbClr val="333399">
                                <a:lumMod val="75000"/>
                              </a:srgbClr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800" i="1" dirty="0">
                        <a:solidFill>
                          <a:srgbClr val="333399">
                            <a:lumMod val="75000"/>
                          </a:srgbClr>
                        </a:solidFill>
                        <a:latin typeface="Cambria Math"/>
                      </a:rPr>
                      <m:t>𝑛</m:t>
                    </m:r>
                    <m:r>
                      <a:rPr lang="en-US" sz="2800" i="1" dirty="0">
                        <a:solidFill>
                          <a:srgbClr val="333399">
                            <a:lumMod val="75000"/>
                          </a:srgbClr>
                        </a:solidFill>
                        <a:latin typeface="Cambria Math"/>
                      </a:rPr>
                      <m:t>(</m:t>
                    </m:r>
                    <m:r>
                      <a:rPr lang="en-US" sz="2800" i="1" dirty="0">
                        <a:solidFill>
                          <a:srgbClr val="333399">
                            <a:lumMod val="75000"/>
                          </a:srgbClr>
                        </a:solidFill>
                        <a:latin typeface="Cambria Math"/>
                      </a:rPr>
                      <m:t>𝑛</m:t>
                    </m:r>
                    <m:r>
                      <a:rPr lang="en-US" sz="2800" i="1" dirty="0">
                        <a:solidFill>
                          <a:srgbClr val="333399">
                            <a:lumMod val="75000"/>
                          </a:srgbClr>
                        </a:solidFill>
                        <a:latin typeface="Cambria Math"/>
                      </a:rPr>
                      <m:t> − 1)</m:t>
                    </m:r>
                  </m:oMath>
                </a14:m>
                <a:r>
                  <a:rPr lang="en-US" sz="2800" i="1" dirty="0">
                    <a:solidFill>
                      <a:srgbClr val="333399">
                        <a:lumMod val="75000"/>
                      </a:srgbClr>
                    </a:solidFill>
                    <a:latin typeface="Gill Sans MT" panose="020B0502020104020203" pitchFamily="34" charset="0"/>
                  </a:rPr>
                  <a:t> </a:t>
                </a:r>
              </a:p>
              <a:p>
                <a:pPr lvl="0"/>
                <a:endParaRPr lang="en-US" sz="2800" i="1" dirty="0">
                  <a:solidFill>
                    <a:srgbClr val="333399">
                      <a:lumMod val="75000"/>
                    </a:srgbClr>
                  </a:solidFill>
                  <a:latin typeface="Gill Sans MT" panose="020B0502020104020203" pitchFamily="34" charset="0"/>
                </a:endParaRPr>
              </a:p>
              <a:p>
                <a:pPr lvl="0"/>
                <a:r>
                  <a:rPr lang="en-US" sz="2800" i="1" dirty="0">
                    <a:solidFill>
                      <a:srgbClr val="333399">
                        <a:lumMod val="75000"/>
                      </a:srgbClr>
                    </a:solidFill>
                    <a:latin typeface="Gill Sans MT" panose="020B0502020104020203" pitchFamily="34" charset="0"/>
                  </a:rPr>
                  <a:t>Therefor we may assume that T(n)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333399">
                            <a:lumMod val="7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2800" dirty="0">
                    <a:solidFill>
                      <a:srgbClr val="333399">
                        <a:lumMod val="75000"/>
                      </a:srgb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solidFill>
                              <a:srgbClr val="333399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solidFill>
                              <a:srgbClr val="333399">
                                <a:lumMod val="75000"/>
                              </a:srgbClr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i="1" dirty="0">
                            <a:solidFill>
                              <a:srgbClr val="333399">
                                <a:lumMod val="75000"/>
                              </a:srgbClr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800" i="1" dirty="0">
                        <a:solidFill>
                          <a:srgbClr val="333399">
                            <a:lumMod val="75000"/>
                          </a:srgbClr>
                        </a:solidFill>
                        <a:latin typeface="Cambria Math"/>
                      </a:rPr>
                      <m:t>𝑛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333399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333399">
                                <a:lumMod val="75000"/>
                              </a:srgbClr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800" i="1" dirty="0">
                            <a:solidFill>
                              <a:srgbClr val="333399">
                                <a:lumMod val="75000"/>
                              </a:srgbClr>
                            </a:solidFill>
                            <a:latin typeface="Cambria Math"/>
                          </a:rPr>
                          <m:t> − 1</m:t>
                        </m:r>
                      </m:e>
                    </m:d>
                    <m:r>
                      <a:rPr lang="en-US" sz="2800" b="0" i="1" dirty="0" smtClean="0">
                        <a:solidFill>
                          <a:srgbClr val="333399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i="1" dirty="0">
                  <a:solidFill>
                    <a:schemeClr val="tx2">
                      <a:lumMod val="75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 lvl="0"/>
                <a:endParaRPr lang="en-US" sz="2800" i="1" dirty="0">
                  <a:solidFill>
                    <a:schemeClr val="tx2">
                      <a:lumMod val="75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 lvl="0"/>
                <a:r>
                  <a:rPr lang="en-US" sz="2800" i="1" dirty="0">
                    <a:solidFill>
                      <a:schemeClr val="tx2">
                        <a:lumMod val="75000"/>
                      </a:schemeClr>
                    </a:solidFill>
                    <a:latin typeface="Gill Sans MT" panose="020B0502020104020203" pitchFamily="34" charset="0"/>
                  </a:rPr>
                  <a:t>In essence, algorithm complexity is proportional to square of the input length n (order n</a:t>
                </a:r>
                <a:r>
                  <a:rPr lang="en-US" sz="2800" i="1" baseline="30000" dirty="0">
                    <a:solidFill>
                      <a:schemeClr val="tx2">
                        <a:lumMod val="75000"/>
                      </a:schemeClr>
                    </a:solidFill>
                    <a:latin typeface="Gill Sans MT" panose="020B0502020104020203" pitchFamily="34" charset="0"/>
                  </a:rPr>
                  <a:t>2</a:t>
                </a:r>
                <a:r>
                  <a:rPr lang="en-US" sz="2800" i="1" dirty="0">
                    <a:solidFill>
                      <a:schemeClr val="tx2">
                        <a:lumMod val="75000"/>
                      </a:schemeClr>
                    </a:solidFill>
                    <a:latin typeface="Gill Sans MT" panose="020B0502020104020203" pitchFamily="34" charset="0"/>
                  </a:rPr>
                  <a:t>).</a:t>
                </a:r>
                <a:endParaRPr lang="en-US" sz="2800" i="1" dirty="0">
                  <a:solidFill>
                    <a:srgbClr val="333399">
                      <a:lumMod val="75000"/>
                    </a:srgbClr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516543"/>
                <a:ext cx="8610600" cy="4933658"/>
              </a:xfrm>
              <a:prstGeom prst="rect">
                <a:avLst/>
              </a:prstGeom>
              <a:blipFill>
                <a:blip r:embed="rId2"/>
                <a:stretch>
                  <a:fillRect l="-1487" t="-1360" b="-2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291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24600"/>
            <a:ext cx="2590800" cy="457200"/>
          </a:xfrm>
        </p:spPr>
        <p:txBody>
          <a:bodyPr/>
          <a:lstStyle/>
          <a:p>
            <a:fld id="{D4F49F26-BF36-4F61-929A-D2CC9C05B02A}" type="datetime1">
              <a:rPr lang="en-US" altLang="en-US" sz="1400" smtClean="0">
                <a:solidFill>
                  <a:srgbClr val="000000"/>
                </a:solidFill>
              </a:rPr>
              <a:t>10/31/2019</a:t>
            </a:fld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A170-69B5-4F71-8D60-EE08BA099520}" type="slidenum">
              <a:rPr lang="en-US" altLang="en-US">
                <a:solidFill>
                  <a:srgbClr val="000000"/>
                </a:solidFill>
              </a:rPr>
              <a:pPr/>
              <a:t>14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50939" y="721380"/>
            <a:ext cx="71548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b="1" i="1" dirty="0"/>
              <a:t>Analysis of Algorithm Efficiency</a:t>
            </a:r>
            <a:endParaRPr lang="en-US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8600" y="1516543"/>
                <a:ext cx="8610600" cy="1562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1313" indent="-341313"/>
                <a:r>
                  <a:rPr lang="en-US" sz="2800" b="0" i="1" u="none" strike="noStrike" baseline="0" dirty="0">
                    <a:solidFill>
                      <a:schemeClr val="tx2">
                        <a:lumMod val="75000"/>
                      </a:schemeClr>
                    </a:solidFill>
                    <a:latin typeface="Gill Sans MT" panose="020B0502020104020203" pitchFamily="34" charset="0"/>
                  </a:rPr>
                  <a:t>Q: </a:t>
                </a:r>
              </a:p>
              <a:p>
                <a:pPr marL="341313" indent="-341313"/>
                <a:r>
                  <a:rPr lang="en-US" sz="2800" i="1" dirty="0">
                    <a:solidFill>
                      <a:schemeClr val="tx2">
                        <a:lumMod val="75000"/>
                      </a:schemeClr>
                    </a:solidFill>
                    <a:latin typeface="Gill Sans MT" panose="020B0502020104020203" pitchFamily="34" charset="0"/>
                  </a:rPr>
                  <a:t>    </a:t>
                </a:r>
                <a:r>
                  <a:rPr lang="en-US" sz="2800" b="0" i="1" u="none" strike="noStrike" baseline="0" dirty="0">
                    <a:solidFill>
                      <a:schemeClr val="tx2">
                        <a:lumMod val="75000"/>
                      </a:schemeClr>
                    </a:solidFill>
                    <a:latin typeface="Gill Sans MT" panose="020B0502020104020203" pitchFamily="34" charset="0"/>
                  </a:rPr>
                  <a:t>If C(n)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u="none" strike="noStrike" baseline="0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u="none" strike="noStrike" baseline="0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0" i="1" u="none" strike="noStrike" baseline="0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800" b="0" i="1" u="none" strike="noStrike" baseline="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𝑛</m:t>
                    </m:r>
                    <m:r>
                      <a:rPr lang="en-US" sz="2800" b="0" i="1" u="none" strike="noStrike" baseline="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800" b="0" i="1" u="none" strike="noStrike" baseline="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𝑛</m:t>
                    </m:r>
                    <m:r>
                      <a:rPr lang="en-US" sz="2800" b="0" i="1" u="none" strike="noStrike" baseline="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 − 1),</m:t>
                    </m:r>
                  </m:oMath>
                </a14:m>
                <a:r>
                  <a:rPr lang="en-US" sz="2800" i="1" dirty="0">
                    <a:solidFill>
                      <a:schemeClr val="tx2">
                        <a:lumMod val="75000"/>
                      </a:schemeClr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800" b="0" i="1" u="none" strike="noStrike" baseline="0" dirty="0">
                    <a:solidFill>
                      <a:schemeClr val="tx2">
                        <a:lumMod val="75000"/>
                      </a:schemeClr>
                    </a:solidFill>
                    <a:latin typeface="Gill Sans MT" panose="020B0502020104020203" pitchFamily="34" charset="0"/>
                  </a:rPr>
                  <a:t>how much longer will the algorithm run if we double the input size?</a:t>
                </a:r>
                <a:r>
                  <a:rPr lang="en-US" i="1" dirty="0">
                    <a:solidFill>
                      <a:schemeClr val="tx2">
                        <a:lumMod val="75000"/>
                      </a:schemeClr>
                    </a:solidFill>
                    <a:latin typeface="TimesTen-Roman"/>
                  </a:rPr>
                  <a:t>	</a:t>
                </a:r>
                <a:endParaRPr lang="en-US" i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516543"/>
                <a:ext cx="8610600" cy="1562479"/>
              </a:xfrm>
              <a:prstGeom prst="rect">
                <a:avLst/>
              </a:prstGeom>
              <a:blipFill>
                <a:blip r:embed="rId2"/>
                <a:stretch>
                  <a:fillRect l="-1487" t="-4297" b="-10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040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24600"/>
            <a:ext cx="2590800" cy="457200"/>
          </a:xfrm>
        </p:spPr>
        <p:txBody>
          <a:bodyPr/>
          <a:lstStyle/>
          <a:p>
            <a:fld id="{D4F49F26-BF36-4F61-929A-D2CC9C05B02A}" type="datetime1">
              <a:rPr lang="en-US" altLang="en-US" sz="1400" smtClean="0">
                <a:solidFill>
                  <a:srgbClr val="000000"/>
                </a:solidFill>
              </a:rPr>
              <a:t>10/31/2019</a:t>
            </a:fld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A170-69B5-4F71-8D60-EE08BA099520}" type="slidenum">
              <a:rPr lang="en-US" altLang="en-US">
                <a:solidFill>
                  <a:srgbClr val="000000"/>
                </a:solidFill>
              </a:rPr>
              <a:pPr/>
              <a:t>15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50939" y="721380"/>
            <a:ext cx="71548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b="1" i="1" dirty="0"/>
              <a:t>Analysis of Algorithm Efficiency</a:t>
            </a:r>
            <a:endParaRPr lang="en-US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8600" y="1516543"/>
                <a:ext cx="8610600" cy="3568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sz="2400" i="1" dirty="0">
                  <a:solidFill>
                    <a:schemeClr val="tx2">
                      <a:lumMod val="75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 marL="341313" indent="-341313"/>
                <a:r>
                  <a:rPr lang="en-US" sz="2400" b="0" i="1" u="none" strike="noStrike" baseline="0" dirty="0">
                    <a:solidFill>
                      <a:schemeClr val="tx2">
                        <a:lumMod val="75000"/>
                      </a:schemeClr>
                    </a:solidFill>
                    <a:latin typeface="Gill Sans MT" panose="020B0502020104020203" pitchFamily="34" charset="0"/>
                  </a:rPr>
                  <a:t>Q: If C(n)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u="none" strike="noStrike" baseline="0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u="none" strike="noStrike" baseline="0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u="none" strike="noStrike" baseline="0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400" b="0" i="1" u="none" strike="noStrike" baseline="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𝑛</m:t>
                    </m:r>
                    <m:r>
                      <a:rPr lang="en-US" sz="2400" b="0" i="1" u="none" strike="noStrike" baseline="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400" b="0" i="1" u="none" strike="noStrike" baseline="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𝑛</m:t>
                    </m:r>
                    <m:r>
                      <a:rPr lang="en-US" sz="2400" b="0" i="1" u="none" strike="noStrike" baseline="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 − 1),</m:t>
                    </m:r>
                  </m:oMath>
                </a14:m>
                <a:r>
                  <a:rPr lang="en-US" sz="2400" i="1" dirty="0">
                    <a:solidFill>
                      <a:schemeClr val="tx2">
                        <a:lumMod val="75000"/>
                      </a:schemeClr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b="0" i="1" u="none" strike="noStrike" baseline="0" dirty="0">
                    <a:solidFill>
                      <a:schemeClr val="tx2">
                        <a:lumMod val="75000"/>
                      </a:schemeClr>
                    </a:solidFill>
                    <a:latin typeface="Gill Sans MT" panose="020B0502020104020203" pitchFamily="34" charset="0"/>
                  </a:rPr>
                  <a:t>how much longer will the algorithm run if we double its input size?</a:t>
                </a:r>
              </a:p>
              <a:p>
                <a:pPr marL="341313" indent="-341313"/>
                <a:endParaRPr lang="en-US" sz="2400" i="1" dirty="0">
                  <a:solidFill>
                    <a:schemeClr val="tx2">
                      <a:lumMod val="75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 marL="341313" indent="-341313"/>
                <a:r>
                  <a:rPr lang="en-US" sz="2400" i="1" dirty="0">
                    <a:solidFill>
                      <a:schemeClr val="tx2">
                        <a:lumMod val="75000"/>
                      </a:schemeClr>
                    </a:solidFill>
                    <a:latin typeface="Gill Sans MT" panose="020B0502020104020203" pitchFamily="34" charset="0"/>
                  </a:rPr>
                  <a:t>	Approximate C(n) </a:t>
                </a:r>
              </a:p>
              <a:p>
                <a:pPr marL="341313" indent="-341313"/>
                <a:r>
                  <a:rPr lang="en-US" sz="2400" i="1" dirty="0">
                    <a:solidFill>
                      <a:schemeClr val="tx2">
                        <a:lumMod val="75000"/>
                      </a:schemeClr>
                    </a:solidFill>
                    <a:latin typeface="Gill Sans MT" panose="020B0502020104020203" pitchFamily="34" charset="0"/>
                  </a:rPr>
                  <a:t>				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i="1" dirty="0">
                    <a:solidFill>
                      <a:schemeClr val="tx2">
                        <a:lumMod val="75000"/>
                      </a:schemeClr>
                    </a:solidFill>
                    <a:latin typeface="Gill Sans MT" panose="020B0502020104020203" pitchFamily="34" charset="0"/>
                  </a:rPr>
                  <a:t>(n) = ½(2n)(2n-1) =(4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)/2</m:t>
                    </m:r>
                  </m:oMath>
                </a14:m>
                <a:endParaRPr lang="en-US" i="1" dirty="0">
                  <a:solidFill>
                    <a:schemeClr val="tx2">
                      <a:lumMod val="75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 marL="341313" indent="-341313"/>
                <a:r>
                  <a:rPr lang="en-US" sz="2400" i="1" dirty="0">
                    <a:solidFill>
                      <a:schemeClr val="tx2">
                        <a:lumMod val="75000"/>
                      </a:schemeClr>
                    </a:solidFill>
                    <a:latin typeface="Gill Sans MT" panose="020B0502020104020203" pitchFamily="34" charset="0"/>
                  </a:rPr>
                  <a:t>	</a:t>
                </a:r>
              </a:p>
              <a:p>
                <a:pPr marL="341313" indent="-341313"/>
                <a:r>
                  <a:rPr lang="en-US" sz="2400" i="1" dirty="0">
                    <a:solidFill>
                      <a:schemeClr val="tx2">
                        <a:lumMod val="75000"/>
                      </a:schemeClr>
                    </a:solidFill>
                    <a:latin typeface="Gill Sans MT" panose="020B0502020104020203" pitchFamily="34" charset="0"/>
                  </a:rPr>
                  <a:t>Then the ratio of times will be </a:t>
                </a:r>
              </a:p>
              <a:p>
                <a:pPr marL="341313" indent="-341313"/>
                <a:endParaRPr lang="en-US" sz="2400" i="1" dirty="0">
                  <a:solidFill>
                    <a:schemeClr val="tx2">
                      <a:lumMod val="75000"/>
                    </a:schemeClr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516543"/>
                <a:ext cx="8610600" cy="3568541"/>
              </a:xfrm>
              <a:prstGeom prst="rect">
                <a:avLst/>
              </a:prstGeom>
              <a:blipFill>
                <a:blip r:embed="rId2"/>
                <a:stretch>
                  <a:fillRect l="-1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743200"/>
            <a:ext cx="3697061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082152"/>
            <a:ext cx="3181563" cy="758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780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CC4DA7-5B40-41C9-89E5-E1A39F0EFF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>
                    <a:solidFill>
                      <a:schemeClr val="tx2">
                        <a:lumMod val="75000"/>
                      </a:schemeClr>
                    </a:solidFill>
                    <a:latin typeface="Gill Sans MT" panose="020B0502020104020203" pitchFamily="34" charset="0"/>
                  </a:rPr>
                  <a:t>C(n)   =</a:t>
                </a:r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− 1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tx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i="1" dirty="0">
                    <a:solidFill>
                      <a:schemeClr val="tx2">
                        <a:lumMod val="75000"/>
                      </a:schemeClr>
                    </a:solidFill>
                    <a:latin typeface="Gill Sans MT" panose="020B0502020104020203" pitchFamily="34" charset="0"/>
                  </a:rPr>
                  <a:t>C(2n) =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½ (2n)(2n-1)</a:t>
                </a: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tx2">
                        <a:lumMod val="75000"/>
                      </a:schemeClr>
                    </a:solidFill>
                    <a:latin typeface="Gill Sans MT" panose="020B0502020104020203" pitchFamily="34" charset="0"/>
                  </a:rPr>
                  <a:t>How much longer will the algorithm run?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Gill Sans MT" panose="020B0502020104020203" pitchFamily="34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Gill Sans MT" panose="020B0502020104020203" pitchFamily="34" charset="0"/>
                          </a:rPr>
                          <m:t>(2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Gill Sans MT" panose="020B0502020104020203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Gill Sans MT" panose="020B0502020104020203" pitchFamily="34" charset="0"/>
                          </a:rPr>
                          <m:t>)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Gill Sans MT" panose="020B0502020104020203" pitchFamily="34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Gill Sans MT" panose="020B0502020104020203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Gill Sans MT" panose="020B0502020104020203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Gill Sans MT" panose="020B0502020104020203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½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 dirty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dirty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− 1</m:t>
                            </m:r>
                          </m:e>
                        </m:d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½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r>
                          <a:rPr lang="en-US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dirty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− 1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pt-BR" dirty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i="1" dirty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Gill Sans MT" panose="020B0502020104020203" pitchFamily="34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Gill Sans MT" panose="020B0502020104020203" pitchFamily="34" charset="0"/>
                              </a:rPr>
                              <m:t>(2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Gill Sans MT" panose="020B0502020104020203" pitchFamily="34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Gill Sans MT" panose="020B0502020104020203" pitchFamily="34" charset="0"/>
                              </a:rPr>
                              <m:t>) 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i="1" dirty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Gill Sans MT" panose="020B0502020104020203" pitchFamily="34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Gill Sans MT" panose="020B0502020104020203" pitchFamily="34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Gill Sans MT" panose="020B0502020104020203" pitchFamily="34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Gill Sans MT" panose="020B0502020104020203" pitchFamily="34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4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CC4DA7-5B40-41C9-89E5-E1A39F0EFF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96" b="-3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19E9F-4591-42DC-91D6-1A4BBFA7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t>10/31/2019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FDDBC-CD37-4004-A264-EC40F00D8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16</a:t>
            </a:fld>
            <a:endParaRPr lang="en-US" altLang="en-US">
              <a:solidFill>
                <a:srgbClr val="00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58A562-7D71-4C5F-A5EF-DDBE3401B333}"/>
              </a:ext>
            </a:extLst>
          </p:cNvPr>
          <p:cNvCxnSpPr/>
          <p:nvPr/>
        </p:nvCxnSpPr>
        <p:spPr bwMode="auto">
          <a:xfrm>
            <a:off x="4038600" y="5835573"/>
            <a:ext cx="5334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14216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A170-69B5-4F71-8D60-EE08BA099520}" type="slidenum">
              <a:rPr lang="en-US" altLang="en-US">
                <a:solidFill>
                  <a:srgbClr val="000000"/>
                </a:solidFill>
              </a:rPr>
              <a:pPr/>
              <a:t>17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9" y="101600"/>
            <a:ext cx="6392862" cy="1143000"/>
          </a:xfrm>
        </p:spPr>
        <p:txBody>
          <a:bodyPr/>
          <a:lstStyle/>
          <a:p>
            <a:pPr algn="r"/>
            <a:r>
              <a:rPr lang="en-US" altLang="en-US" sz="2800" i="1" dirty="0">
                <a:solidFill>
                  <a:schemeClr val="tx2">
                    <a:lumMod val="75000"/>
                  </a:schemeClr>
                </a:solidFill>
              </a:rPr>
              <a:t>Order of Growth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7036661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28600" y="6172200"/>
            <a:ext cx="1905000" cy="457200"/>
          </a:xfrm>
        </p:spPr>
        <p:txBody>
          <a:bodyPr/>
          <a:lstStyle/>
          <a:p>
            <a:fld id="{C5297C97-0DD9-43C3-A3F5-3F0D616783E4}" type="datetime1">
              <a:rPr lang="en-US" altLang="en-US" sz="1200" smtClean="0">
                <a:solidFill>
                  <a:srgbClr val="000000"/>
                </a:solidFill>
              </a:rPr>
              <a:t>10/31/2019</a:t>
            </a:fld>
            <a:endParaRPr lang="en-US" alt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77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101600"/>
            <a:ext cx="6697662" cy="1143000"/>
          </a:xfrm>
        </p:spPr>
        <p:txBody>
          <a:bodyPr/>
          <a:lstStyle/>
          <a:p>
            <a:pPr algn="r"/>
            <a:r>
              <a:rPr lang="en-US" sz="2200" i="1" dirty="0">
                <a:solidFill>
                  <a:srgbClr val="7030A0"/>
                </a:solidFill>
              </a:rPr>
              <a:t>Selecting a metric, identifying the basic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00" y="1638300"/>
            <a:ext cx="8358188" cy="4914900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TimesTen-Roman"/>
              </a:rPr>
              <a:t>For each of the following algorithms, indicate </a:t>
            </a:r>
          </a:p>
          <a:p>
            <a:pPr marL="860425" indent="-463550">
              <a:buNone/>
              <a:tabLst>
                <a:tab pos="914400" algn="l"/>
              </a:tabLst>
            </a:pP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TimesTen-Roman"/>
              </a:rPr>
              <a:t>(i) 	a natural input size (metric for its inputs), </a:t>
            </a:r>
          </a:p>
          <a:p>
            <a:pPr marL="860425" indent="-463550">
              <a:buNone/>
              <a:tabLst>
                <a:tab pos="914400" algn="l"/>
              </a:tabLst>
            </a:pP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TimesTen-Roman"/>
              </a:rPr>
              <a:t>(ii) 	the dominant basic operation, and </a:t>
            </a:r>
          </a:p>
          <a:p>
            <a:pPr marL="860425" indent="-463550">
              <a:buNone/>
              <a:tabLst>
                <a:tab pos="914400" algn="l"/>
              </a:tabLst>
            </a:pP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TimesTen-Roman"/>
              </a:rPr>
              <a:t>(iii) 	whether the basic operation count can be different for inputs of the same size:</a:t>
            </a:r>
          </a:p>
          <a:p>
            <a:pPr marL="854075" indent="0">
              <a:buNone/>
            </a:pPr>
            <a:r>
              <a:rPr lang="en-US" sz="2000" b="1" i="1" dirty="0">
                <a:solidFill>
                  <a:srgbClr val="C00000"/>
                </a:solidFill>
                <a:latin typeface="TimesTen-Bold"/>
              </a:rPr>
              <a:t>a. </a:t>
            </a:r>
            <a:r>
              <a:rPr lang="en-US" sz="2000" i="1" dirty="0">
                <a:solidFill>
                  <a:srgbClr val="C00000"/>
                </a:solidFill>
                <a:latin typeface="TimesTen-Roman"/>
              </a:rPr>
              <a:t>computing the sum of </a:t>
            </a:r>
            <a:r>
              <a:rPr lang="en-US" sz="2000" i="1" dirty="0">
                <a:solidFill>
                  <a:srgbClr val="C00000"/>
                </a:solidFill>
                <a:latin typeface="MTMI"/>
              </a:rPr>
              <a:t>n </a:t>
            </a:r>
            <a:r>
              <a:rPr lang="en-US" sz="2000" i="1" dirty="0">
                <a:solidFill>
                  <a:srgbClr val="C00000"/>
                </a:solidFill>
                <a:latin typeface="TimesTen-Roman"/>
              </a:rPr>
              <a:t>numbers</a:t>
            </a:r>
          </a:p>
          <a:p>
            <a:pPr marL="854075" indent="0">
              <a:buNone/>
            </a:pPr>
            <a:r>
              <a:rPr lang="en-US" sz="2000" b="1" i="1" dirty="0">
                <a:solidFill>
                  <a:srgbClr val="C00000"/>
                </a:solidFill>
                <a:latin typeface="TimesTen-Bold"/>
              </a:rPr>
              <a:t>b. </a:t>
            </a:r>
            <a:r>
              <a:rPr lang="en-US" sz="2000" i="1" dirty="0">
                <a:solidFill>
                  <a:srgbClr val="C00000"/>
                </a:solidFill>
                <a:latin typeface="TimesTen-Roman"/>
              </a:rPr>
              <a:t>computing </a:t>
            </a:r>
            <a:r>
              <a:rPr lang="en-US" sz="2000" i="1" dirty="0">
                <a:solidFill>
                  <a:srgbClr val="C00000"/>
                </a:solidFill>
                <a:latin typeface="MTMI"/>
              </a:rPr>
              <a:t>n</a:t>
            </a:r>
            <a:r>
              <a:rPr lang="en-US" sz="2000" i="1" dirty="0">
                <a:solidFill>
                  <a:srgbClr val="C00000"/>
                </a:solidFill>
                <a:latin typeface="TimesTen-Roman"/>
              </a:rPr>
              <a:t>!</a:t>
            </a:r>
          </a:p>
          <a:p>
            <a:pPr marL="854075" indent="0">
              <a:buNone/>
            </a:pPr>
            <a:r>
              <a:rPr lang="en-US" sz="2000" b="1" i="1" dirty="0">
                <a:solidFill>
                  <a:srgbClr val="C00000"/>
                </a:solidFill>
                <a:latin typeface="TimesTen-Bold"/>
              </a:rPr>
              <a:t>c. </a:t>
            </a:r>
            <a:r>
              <a:rPr lang="en-US" sz="2000" i="1" dirty="0">
                <a:solidFill>
                  <a:srgbClr val="C00000"/>
                </a:solidFill>
                <a:latin typeface="TimesTen-Roman"/>
              </a:rPr>
              <a:t>finding the largest element in a list of </a:t>
            </a:r>
            <a:r>
              <a:rPr lang="en-US" sz="2000" i="1" dirty="0">
                <a:solidFill>
                  <a:srgbClr val="C00000"/>
                </a:solidFill>
                <a:latin typeface="MTMI"/>
              </a:rPr>
              <a:t>n </a:t>
            </a:r>
            <a:r>
              <a:rPr lang="en-US" sz="2000" i="1" dirty="0">
                <a:solidFill>
                  <a:srgbClr val="C00000"/>
                </a:solidFill>
                <a:latin typeface="TimesTen-Roman"/>
              </a:rPr>
              <a:t>numbers</a:t>
            </a:r>
          </a:p>
          <a:p>
            <a:pPr marL="854075" indent="0">
              <a:buNone/>
            </a:pPr>
            <a:r>
              <a:rPr lang="en-US" sz="2000" b="1" i="1" dirty="0">
                <a:solidFill>
                  <a:srgbClr val="C00000"/>
                </a:solidFill>
                <a:latin typeface="TimesTen-Bold"/>
              </a:rPr>
              <a:t>d. </a:t>
            </a:r>
            <a:r>
              <a:rPr lang="en-US" sz="2000" i="1" dirty="0">
                <a:solidFill>
                  <a:srgbClr val="C00000"/>
                </a:solidFill>
                <a:latin typeface="TimesTen-Roman"/>
              </a:rPr>
              <a:t>pen-and-pencil algorithm for multiplying two </a:t>
            </a:r>
            <a:r>
              <a:rPr lang="en-US" sz="2000" i="1" dirty="0">
                <a:solidFill>
                  <a:srgbClr val="C00000"/>
                </a:solidFill>
                <a:latin typeface="MTMI"/>
              </a:rPr>
              <a:t>n</a:t>
            </a:r>
            <a:r>
              <a:rPr lang="en-US" sz="2000" i="1" dirty="0">
                <a:solidFill>
                  <a:srgbClr val="C00000"/>
                </a:solidFill>
                <a:latin typeface="TimesTen-Roman"/>
              </a:rPr>
              <a:t>-digit decimal integers</a:t>
            </a:r>
          </a:p>
          <a:p>
            <a:pPr marL="396875" indent="0">
              <a:buNone/>
            </a:pPr>
            <a:endParaRPr lang="en-US" sz="1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24600"/>
            <a:ext cx="2590800" cy="457200"/>
          </a:xfrm>
        </p:spPr>
        <p:txBody>
          <a:bodyPr/>
          <a:lstStyle/>
          <a:p>
            <a:fld id="{0B23DD03-081C-49E3-9BEE-DB2E9E104B71}" type="datetime1">
              <a:rPr lang="en-US" altLang="en-US" sz="1400" smtClean="0">
                <a:solidFill>
                  <a:srgbClr val="000000"/>
                </a:solidFill>
              </a:rPr>
              <a:t>10/31/2019</a:t>
            </a:fld>
            <a:endParaRPr lang="en-US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16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101600"/>
            <a:ext cx="6011862" cy="1143000"/>
          </a:xfrm>
        </p:spPr>
        <p:txBody>
          <a:bodyPr/>
          <a:lstStyle/>
          <a:p>
            <a:pPr algn="r"/>
            <a:r>
              <a:rPr lang="en-US" sz="2400" i="1" dirty="0">
                <a:solidFill>
                  <a:srgbClr val="7030A0"/>
                </a:solidFill>
              </a:rPr>
              <a:t>Answers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24600"/>
            <a:ext cx="2590800" cy="457200"/>
          </a:xfrm>
        </p:spPr>
        <p:txBody>
          <a:bodyPr/>
          <a:lstStyle/>
          <a:p>
            <a:fld id="{16D9E0D2-05A2-42E9-9483-C48328343328}" type="datetime1">
              <a:rPr lang="en-US" altLang="en-US" sz="1400" smtClean="0">
                <a:solidFill>
                  <a:srgbClr val="000000"/>
                </a:solidFill>
              </a:rPr>
              <a:t>10/31/2019</a:t>
            </a:fld>
            <a:endParaRPr lang="en-US" altLang="en-US" sz="14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255712" y="1371600"/>
                <a:ext cx="7659688" cy="5257800"/>
              </a:xfrm>
            </p:spPr>
            <p:txBody>
              <a:bodyPr/>
              <a:lstStyle/>
              <a:p>
                <a:pPr marL="860425" indent="-860425">
                  <a:buNone/>
                  <a:tabLst>
                    <a:tab pos="461963" algn="l"/>
                    <a:tab pos="858838" algn="l"/>
                  </a:tabLst>
                </a:pPr>
                <a:r>
                  <a:rPr lang="en-US" sz="1800" i="1" dirty="0">
                    <a:solidFill>
                      <a:srgbClr val="170EC2"/>
                    </a:solidFill>
                    <a:latin typeface="Gill Sans MT" panose="020B0502020104020203" pitchFamily="34" charset="0"/>
                  </a:rPr>
                  <a:t>a.	(i)  n numbers; </a:t>
                </a:r>
              </a:p>
              <a:p>
                <a:pPr marL="860425" indent="-860425">
                  <a:buNone/>
                  <a:tabLst>
                    <a:tab pos="461963" algn="l"/>
                    <a:tab pos="858838" algn="l"/>
                  </a:tabLst>
                </a:pPr>
                <a:r>
                  <a:rPr lang="en-US" sz="1800" i="1" dirty="0">
                    <a:solidFill>
                      <a:srgbClr val="170EC2"/>
                    </a:solidFill>
                    <a:latin typeface="Gill Sans MT" panose="020B0502020104020203" pitchFamily="34" charset="0"/>
                  </a:rPr>
                  <a:t>	(ii) dominant and only operation is addition; </a:t>
                </a:r>
              </a:p>
              <a:p>
                <a:pPr marL="860425" indent="-860425">
                  <a:buNone/>
                  <a:tabLst>
                    <a:tab pos="461963" algn="l"/>
                    <a:tab pos="858838" algn="l"/>
                  </a:tabLst>
                </a:pPr>
                <a:r>
                  <a:rPr lang="en-US" sz="1800" i="1" dirty="0">
                    <a:solidFill>
                      <a:srgbClr val="170EC2"/>
                    </a:solidFill>
                    <a:latin typeface="Gill Sans MT" panose="020B0502020104020203" pitchFamily="34" charset="0"/>
                  </a:rPr>
                  <a:t>	(iii) no; number of additions remains as (n-</a:t>
                </a:r>
                <a:r>
                  <a:rPr lang="en-US" sz="1800" i="1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1</a:t>
                </a:r>
                <a:r>
                  <a:rPr lang="en-US" sz="1800" i="1" dirty="0">
                    <a:solidFill>
                      <a:srgbClr val="170EC2"/>
                    </a:solidFill>
                    <a:latin typeface="Gill Sans MT" panose="020B0502020104020203" pitchFamily="34" charset="0"/>
                  </a:rPr>
                  <a:t>)</a:t>
                </a:r>
              </a:p>
              <a:p>
                <a:pPr marL="860425" indent="-860425">
                  <a:buNone/>
                  <a:tabLst>
                    <a:tab pos="461963" algn="l"/>
                    <a:tab pos="858838" algn="l"/>
                  </a:tabLst>
                </a:pPr>
                <a:endParaRPr lang="en-US" sz="800" i="1" dirty="0">
                  <a:solidFill>
                    <a:srgbClr val="170EC2"/>
                  </a:solidFill>
                  <a:latin typeface="Gill Sans MT" panose="020B0502020104020203" pitchFamily="34" charset="0"/>
                </a:endParaRPr>
              </a:p>
              <a:p>
                <a:pPr marL="860425" indent="-860425">
                  <a:buNone/>
                  <a:tabLst>
                    <a:tab pos="461963" algn="l"/>
                    <a:tab pos="858838" algn="l"/>
                  </a:tabLst>
                </a:pPr>
                <a:r>
                  <a:rPr lang="en-US" sz="1800" i="1" dirty="0">
                    <a:solidFill>
                      <a:srgbClr val="170EC2"/>
                    </a:solidFill>
                    <a:latin typeface="Gill Sans MT" panose="020B0502020104020203" pitchFamily="34" charset="0"/>
                  </a:rPr>
                  <a:t>b. 	(i)  One number with the magnitude of n, i.e., the number of bits in its binary representation; </a:t>
                </a:r>
              </a:p>
              <a:p>
                <a:pPr marL="860425" indent="-860425">
                  <a:buNone/>
                  <a:tabLst>
                    <a:tab pos="461963" algn="l"/>
                    <a:tab pos="858838" algn="l"/>
                  </a:tabLst>
                </a:pPr>
                <a:r>
                  <a:rPr lang="en-US" sz="1800" i="1" dirty="0">
                    <a:solidFill>
                      <a:srgbClr val="170EC2"/>
                    </a:solidFill>
                    <a:latin typeface="Gill Sans MT" panose="020B0502020104020203" pitchFamily="34" charset="0"/>
                  </a:rPr>
                  <a:t>	(ii) only operation, that’s by default the dominant, is multiplication; </a:t>
                </a:r>
              </a:p>
              <a:p>
                <a:pPr marL="860425" indent="-860425">
                  <a:buNone/>
                  <a:tabLst>
                    <a:tab pos="461963" algn="l"/>
                    <a:tab pos="858838" algn="l"/>
                  </a:tabLst>
                </a:pPr>
                <a:r>
                  <a:rPr lang="en-US" sz="1800" i="1" dirty="0">
                    <a:solidFill>
                      <a:srgbClr val="170EC2"/>
                    </a:solidFill>
                    <a:latin typeface="Gill Sans MT" panose="020B0502020104020203" pitchFamily="34" charset="0"/>
                  </a:rPr>
                  <a:t>	(iii) size of the number determines the number of dominant operations executed.</a:t>
                </a:r>
              </a:p>
              <a:p>
                <a:pPr marL="860425" indent="-860425">
                  <a:buNone/>
                  <a:tabLst>
                    <a:tab pos="461963" algn="l"/>
                    <a:tab pos="858838" algn="l"/>
                  </a:tabLst>
                </a:pPr>
                <a:endParaRPr lang="en-US" sz="800" i="1" dirty="0">
                  <a:solidFill>
                    <a:srgbClr val="170EC2"/>
                  </a:solidFill>
                  <a:latin typeface="Gill Sans MT" panose="020B0502020104020203" pitchFamily="34" charset="0"/>
                </a:endParaRPr>
              </a:p>
              <a:p>
                <a:pPr marL="860425" indent="-860425">
                  <a:buNone/>
                  <a:tabLst>
                    <a:tab pos="461963" algn="l"/>
                    <a:tab pos="858838" algn="l"/>
                  </a:tabLst>
                </a:pPr>
                <a:r>
                  <a:rPr lang="en-US" sz="1800" i="1" dirty="0">
                    <a:solidFill>
                      <a:srgbClr val="170EC2"/>
                    </a:solidFill>
                    <a:latin typeface="Gill Sans MT" panose="020B0502020104020203" pitchFamily="34" charset="0"/>
                  </a:rPr>
                  <a:t>c. 	(i)  n numbers; </a:t>
                </a:r>
              </a:p>
              <a:p>
                <a:pPr marL="860425" indent="-860425">
                  <a:buNone/>
                  <a:tabLst>
                    <a:tab pos="461963" algn="l"/>
                    <a:tab pos="858838" algn="l"/>
                  </a:tabLst>
                </a:pPr>
                <a:r>
                  <a:rPr lang="en-US" sz="1800" i="1" dirty="0">
                    <a:solidFill>
                      <a:srgbClr val="170EC2"/>
                    </a:solidFill>
                    <a:latin typeface="Gill Sans MT" panose="020B0502020104020203" pitchFamily="34" charset="0"/>
                  </a:rPr>
                  <a:t>	(ii) only and hence dominant operation is comparison of two numbers; </a:t>
                </a:r>
              </a:p>
              <a:p>
                <a:pPr marL="860425" indent="-860425">
                  <a:buNone/>
                  <a:tabLst>
                    <a:tab pos="461963" algn="l"/>
                    <a:tab pos="858838" algn="l"/>
                  </a:tabLst>
                </a:pPr>
                <a:r>
                  <a:rPr lang="en-US" sz="1800" i="1" dirty="0">
                    <a:solidFill>
                      <a:srgbClr val="170EC2"/>
                    </a:solidFill>
                    <a:latin typeface="Gill Sans MT" panose="020B0502020104020203" pitchFamily="34" charset="0"/>
                  </a:rPr>
                  <a:t>	(iii) no</a:t>
                </a:r>
              </a:p>
              <a:p>
                <a:pPr marL="860425" indent="-860425">
                  <a:buNone/>
                  <a:tabLst>
                    <a:tab pos="461963" algn="l"/>
                    <a:tab pos="858838" algn="l"/>
                  </a:tabLst>
                </a:pPr>
                <a:endParaRPr lang="en-US" sz="800" i="1" dirty="0">
                  <a:solidFill>
                    <a:srgbClr val="170EC2"/>
                  </a:solidFill>
                  <a:latin typeface="Gill Sans MT" panose="020B0502020104020203" pitchFamily="34" charset="0"/>
                </a:endParaRPr>
              </a:p>
              <a:p>
                <a:pPr marL="860425" indent="-860425">
                  <a:buNone/>
                  <a:tabLst>
                    <a:tab pos="461963" algn="l"/>
                    <a:tab pos="858838" algn="l"/>
                  </a:tabLst>
                </a:pPr>
                <a:r>
                  <a:rPr lang="en-US" sz="1800" i="1" dirty="0">
                    <a:solidFill>
                      <a:srgbClr val="170EC2"/>
                    </a:solidFill>
                    <a:latin typeface="Gill Sans MT" panose="020B0502020104020203" pitchFamily="34" charset="0"/>
                  </a:rPr>
                  <a:t>d. 	(i)  n digits (in other word the binary number of bits representing the n decimal digits); </a:t>
                </a:r>
              </a:p>
              <a:p>
                <a:pPr marL="860425" indent="-860425">
                  <a:buNone/>
                  <a:tabLst>
                    <a:tab pos="461963" algn="l"/>
                    <a:tab pos="858838" algn="l"/>
                  </a:tabLst>
                </a:pPr>
                <a:r>
                  <a:rPr lang="en-US" sz="1800" i="1" dirty="0">
                    <a:solidFill>
                      <a:srgbClr val="170EC2"/>
                    </a:solidFill>
                    <a:latin typeface="Gill Sans MT" panose="020B0502020104020203" pitchFamily="34" charset="0"/>
                  </a:rPr>
                  <a:t>	(ii) multiplying 2 n-digit decimal number involves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800" i="1" dirty="0">
                            <a:solidFill>
                              <a:srgbClr val="170EC2"/>
                            </a:solidFill>
                            <a:latin typeface="Gill Sans MT" panose="020B0502020104020203" pitchFamily="34" charset="0"/>
                          </a:rPr>
                          <m:t>n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i="1" dirty="0">
                    <a:solidFill>
                      <a:srgbClr val="170EC2"/>
                    </a:solidFill>
                    <a:latin typeface="Gill Sans MT" panose="020B0502020104020203" pitchFamily="34" charset="0"/>
                  </a:rPr>
                  <a:t> multiplications and 2n(n-1) additions;  dominant operation is multiplication;</a:t>
                </a:r>
              </a:p>
              <a:p>
                <a:pPr marL="860425" indent="-860425">
                  <a:buNone/>
                  <a:tabLst>
                    <a:tab pos="461963" algn="l"/>
                    <a:tab pos="858838" algn="l"/>
                  </a:tabLst>
                </a:pPr>
                <a:r>
                  <a:rPr lang="en-US" sz="1800" i="1" dirty="0">
                    <a:solidFill>
                      <a:srgbClr val="170EC2"/>
                    </a:solidFill>
                    <a:latin typeface="Gill Sans MT" panose="020B0502020104020203" pitchFamily="34" charset="0"/>
                  </a:rPr>
                  <a:t>	(iii) no</a:t>
                </a:r>
              </a:p>
              <a:p>
                <a:pPr marL="0" indent="0">
                  <a:buNone/>
                </a:pPr>
                <a:endParaRPr lang="en-US" sz="1800" i="1" dirty="0">
                  <a:solidFill>
                    <a:srgbClr val="170EC2"/>
                  </a:solidFill>
                  <a:latin typeface="Gill Sans MT" panose="020B0502020104020203" pitchFamily="34" charset="0"/>
                </a:endParaRPr>
              </a:p>
              <a:p>
                <a:pPr marL="0" indent="0">
                  <a:buNone/>
                </a:pPr>
                <a:endParaRPr lang="en-US" sz="1800" i="1" dirty="0">
                  <a:solidFill>
                    <a:srgbClr val="170EC2"/>
                  </a:solidFill>
                  <a:latin typeface="Gill Sans MT" panose="020B0502020104020203" pitchFamily="34" charset="0"/>
                </a:endParaRPr>
              </a:p>
              <a:p>
                <a:pPr marL="0" indent="0">
                  <a:buNone/>
                </a:pPr>
                <a:endParaRPr lang="en-US" sz="1800" i="1" dirty="0">
                  <a:solidFill>
                    <a:srgbClr val="170EC2"/>
                  </a:solidFill>
                  <a:latin typeface="Gill Sans MT" panose="020B0502020104020203" pitchFamily="34" charset="0"/>
                </a:endParaRPr>
              </a:p>
              <a:p>
                <a:pPr marL="0" indent="0">
                  <a:buNone/>
                </a:pPr>
                <a:endParaRPr lang="en-US" sz="1800" i="1" dirty="0">
                  <a:solidFill>
                    <a:srgbClr val="170EC2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5712" y="1371600"/>
                <a:ext cx="7659688" cy="5257800"/>
              </a:xfrm>
              <a:blipFill>
                <a:blip r:embed="rId2"/>
                <a:stretch>
                  <a:fillRect l="-716" t="-579" b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59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24600"/>
            <a:ext cx="2590800" cy="457200"/>
          </a:xfrm>
        </p:spPr>
        <p:txBody>
          <a:bodyPr/>
          <a:lstStyle/>
          <a:p>
            <a:fld id="{46F8D833-9B07-42D0-893C-A768F7F3273E}" type="datetime1">
              <a:rPr lang="en-US" altLang="en-US" sz="1400" smtClean="0">
                <a:solidFill>
                  <a:srgbClr val="000000"/>
                </a:solidFill>
              </a:rPr>
              <a:t>10/31/2019</a:t>
            </a:fld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A170-69B5-4F71-8D60-EE08BA099520}" type="slidenum">
              <a:rPr lang="en-US" altLang="en-US">
                <a:solidFill>
                  <a:srgbClr val="000000"/>
                </a:solidFill>
              </a:rPr>
              <a:pPr/>
              <a:t>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50939" y="721380"/>
            <a:ext cx="71548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b="1" i="1" dirty="0"/>
              <a:t>Analysis of Algorithm Efficiency</a:t>
            </a:r>
            <a:endParaRPr lang="en-US" sz="28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1516543"/>
            <a:ext cx="883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Investigation of an algorithm’s efficiency with respect to two resources: </a:t>
            </a: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	running time &amp; </a:t>
            </a: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	memory</a:t>
            </a:r>
          </a:p>
          <a:p>
            <a:endParaRPr lang="en-US" sz="2800" i="1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The main tool of such an analysis is setting up a sum representing the algorithm’s running time (as a function of input size) and then simplifying the sum by using standard sum manipulation techniques.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800" i="1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30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i="1" dirty="0">
                <a:latin typeface="Univers-Bold"/>
              </a:rPr>
              <a:t>Worst-Case, Best-Case, and Average-Case Efficiencies</a:t>
            </a:r>
            <a:endParaRPr lang="en-US" sz="2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00" y="1638300"/>
            <a:ext cx="8358188" cy="4686300"/>
          </a:xfrm>
        </p:spPr>
        <p:txBody>
          <a:bodyPr/>
          <a:lstStyle/>
          <a:p>
            <a:r>
              <a:rPr lang="en-US" sz="2200" i="1" dirty="0">
                <a:solidFill>
                  <a:srgbClr val="170EC2"/>
                </a:solidFill>
                <a:latin typeface="Gill Sans MT" panose="020B0502020104020203" pitchFamily="34" charset="0"/>
              </a:rPr>
              <a:t>For some algorithms run-time will depend not only on the input size but also on the specifics of a particular input.  </a:t>
            </a:r>
          </a:p>
          <a:p>
            <a:pPr marL="0" indent="0">
              <a:buNone/>
              <a:tabLst>
                <a:tab pos="396875" algn="l"/>
              </a:tabLst>
            </a:pPr>
            <a:r>
              <a:rPr lang="en-US" sz="2200" i="1" dirty="0">
                <a:solidFill>
                  <a:srgbClr val="170EC2"/>
                </a:solidFill>
                <a:latin typeface="Gill Sans MT" panose="020B0502020104020203" pitchFamily="34" charset="0"/>
              </a:rPr>
              <a:t>     </a:t>
            </a:r>
          </a:p>
          <a:p>
            <a:pPr marL="0" indent="0">
              <a:buNone/>
              <a:tabLst>
                <a:tab pos="396875" algn="l"/>
              </a:tabLst>
            </a:pPr>
            <a:r>
              <a:rPr lang="en-US" sz="2200" i="1" dirty="0">
                <a:solidFill>
                  <a:srgbClr val="170EC2"/>
                </a:solidFill>
                <a:latin typeface="Gill Sans MT" panose="020B0502020104020203" pitchFamily="34" charset="0"/>
              </a:rPr>
              <a:t>     For example: Searching for a given key </a:t>
            </a:r>
            <a:r>
              <a:rPr lang="en-US" sz="2200" b="1" i="1" dirty="0">
                <a:solidFill>
                  <a:srgbClr val="170EC2"/>
                </a:solidFill>
                <a:latin typeface="Gill Sans MT" panose="020B0502020104020203" pitchFamily="34" charset="0"/>
              </a:rPr>
              <a:t>K</a:t>
            </a:r>
            <a:r>
              <a:rPr lang="en-US" sz="2200" i="1" dirty="0">
                <a:solidFill>
                  <a:srgbClr val="170EC2"/>
                </a:solidFill>
                <a:latin typeface="Gill Sans MT" panose="020B0502020104020203" pitchFamily="34" charset="0"/>
              </a:rPr>
              <a:t> in a list of n elements.</a:t>
            </a:r>
          </a:p>
          <a:p>
            <a:pPr marL="0" indent="0">
              <a:buNone/>
              <a:tabLst>
                <a:tab pos="396875" algn="l"/>
              </a:tabLst>
            </a:pPr>
            <a:endParaRPr lang="en-US" sz="2200" b="1" i="1" dirty="0">
              <a:solidFill>
                <a:srgbClr val="170EC2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  <a:tabLst>
                <a:tab pos="396875" algn="l"/>
              </a:tabLst>
            </a:pPr>
            <a:r>
              <a:rPr lang="en-US" sz="2200" b="1" i="1" dirty="0">
                <a:solidFill>
                  <a:srgbClr val="170EC2"/>
                </a:solidFill>
                <a:latin typeface="Gill Sans MT" panose="020B0502020104020203" pitchFamily="34" charset="0"/>
              </a:rPr>
              <a:t>Worst-Case </a:t>
            </a:r>
            <a:r>
              <a:rPr lang="en-US" sz="2200" i="1" dirty="0">
                <a:solidFill>
                  <a:srgbClr val="170EC2"/>
                </a:solidFill>
                <a:latin typeface="Gill Sans MT" panose="020B0502020104020203" pitchFamily="34" charset="0"/>
              </a:rPr>
              <a:t>efficiency: </a:t>
            </a:r>
          </a:p>
          <a:p>
            <a:pPr marL="858838" indent="0">
              <a:buNone/>
              <a:tabLst>
                <a:tab pos="396875" algn="l"/>
              </a:tabLst>
            </a:pPr>
            <a:r>
              <a:rPr lang="en-US" sz="2200" i="1" dirty="0">
                <a:solidFill>
                  <a:srgbClr val="170EC2"/>
                </a:solidFill>
                <a:latin typeface="Gill Sans MT" panose="020B0502020104020203" pitchFamily="34" charset="0"/>
              </a:rPr>
              <a:t>For an input of size n the algorithm runs the longest among all the inputs of a given input size.  </a:t>
            </a:r>
          </a:p>
          <a:p>
            <a:pPr marL="858838" indent="0">
              <a:buNone/>
              <a:tabLst>
                <a:tab pos="396875" algn="l"/>
              </a:tabLst>
            </a:pPr>
            <a:r>
              <a:rPr lang="en-US" sz="2200" i="1" dirty="0">
                <a:solidFill>
                  <a:srgbClr val="170EC2"/>
                </a:solidFill>
                <a:latin typeface="Gill Sans MT" panose="020B0502020104020203" pitchFamily="34" charset="0"/>
              </a:rPr>
              <a:t>In other words, for an input of size n, the basic operations count c</a:t>
            </a:r>
            <a:r>
              <a:rPr lang="en-US" sz="2200" i="1" baseline="-25000" dirty="0">
                <a:solidFill>
                  <a:srgbClr val="170EC2"/>
                </a:solidFill>
                <a:latin typeface="Gill Sans MT" panose="020B0502020104020203" pitchFamily="34" charset="0"/>
              </a:rPr>
              <a:t>op</a:t>
            </a:r>
            <a:r>
              <a:rPr lang="en-US" sz="2200" i="1" dirty="0">
                <a:solidFill>
                  <a:srgbClr val="170EC2"/>
                </a:solidFill>
                <a:latin typeface="Gill Sans MT" panose="020B0502020104020203" pitchFamily="34" charset="0"/>
              </a:rPr>
              <a:t> is the largest value among all possible inputs of size n.</a:t>
            </a:r>
          </a:p>
          <a:p>
            <a:pPr marL="858838" indent="0">
              <a:buNone/>
              <a:tabLst>
                <a:tab pos="396875" algn="l"/>
              </a:tabLst>
            </a:pPr>
            <a:endParaRPr lang="en-US" sz="2200" i="1" dirty="0">
              <a:solidFill>
                <a:srgbClr val="170EC2"/>
              </a:solidFill>
              <a:latin typeface="Gill Sans MT" panose="020B0502020104020203" pitchFamily="34" charset="0"/>
            </a:endParaRPr>
          </a:p>
          <a:p>
            <a:pPr marL="858838" indent="0">
              <a:buNone/>
              <a:tabLst>
                <a:tab pos="396875" algn="l"/>
              </a:tabLst>
            </a:pPr>
            <a:r>
              <a:rPr lang="en-US" sz="2200" i="1" dirty="0">
                <a:solidFill>
                  <a:srgbClr val="170EC2"/>
                </a:solidFill>
                <a:latin typeface="Gill Sans MT" panose="020B0502020104020203" pitchFamily="34" charset="0"/>
              </a:rPr>
              <a:t>Example:  For sequential search what is the </a:t>
            </a:r>
            <a:r>
              <a:rPr lang="en-US" sz="2200" i="1" dirty="0" err="1">
                <a:solidFill>
                  <a:srgbClr val="170EC2"/>
                </a:solidFill>
                <a:latin typeface="Gill Sans MT" panose="020B0502020104020203" pitchFamily="34" charset="0"/>
              </a:rPr>
              <a:t>C</a:t>
            </a:r>
            <a:r>
              <a:rPr lang="en-US" sz="2200" i="1" baseline="-25000" dirty="0" err="1">
                <a:solidFill>
                  <a:srgbClr val="170EC2"/>
                </a:solidFill>
                <a:latin typeface="Gill Sans MT" panose="020B0502020104020203" pitchFamily="34" charset="0"/>
              </a:rPr>
              <a:t>worst</a:t>
            </a:r>
            <a:r>
              <a:rPr lang="en-US" sz="2200" i="1" dirty="0">
                <a:solidFill>
                  <a:srgbClr val="170EC2"/>
                </a:solidFill>
                <a:latin typeface="Gill Sans MT" panose="020B0502020104020203" pitchFamily="34" charset="0"/>
              </a:rPr>
              <a:t>(n)?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172200"/>
            <a:ext cx="1905000" cy="457200"/>
          </a:xfrm>
        </p:spPr>
        <p:txBody>
          <a:bodyPr/>
          <a:lstStyle/>
          <a:p>
            <a:fld id="{D7A739D9-4F8D-4807-BDCC-0C35FCAF712C}" type="datetime1">
              <a:rPr lang="en-US" altLang="en-US" sz="1400" smtClean="0">
                <a:solidFill>
                  <a:srgbClr val="000000"/>
                </a:solidFill>
              </a:rPr>
              <a:t>10/31/2019</a:t>
            </a:fld>
            <a:endParaRPr lang="en-US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84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i="1" dirty="0">
                <a:latin typeface="Univers-Bold"/>
              </a:rPr>
              <a:t>Worst-Case, Best-Case, and Average-Case Efficiencies</a:t>
            </a:r>
            <a:endParaRPr lang="en-US" sz="2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396875" algn="l"/>
              </a:tabLst>
            </a:pPr>
            <a:r>
              <a:rPr lang="en-US" sz="2400" b="1" i="1" dirty="0">
                <a:solidFill>
                  <a:srgbClr val="170EC2"/>
                </a:solidFill>
                <a:latin typeface="Gill Sans MT" panose="020B0502020104020203" pitchFamily="34" charset="0"/>
              </a:rPr>
              <a:t>Best-Case </a:t>
            </a:r>
            <a:r>
              <a:rPr lang="en-US" sz="2400" i="1" dirty="0">
                <a:solidFill>
                  <a:srgbClr val="170EC2"/>
                </a:solidFill>
                <a:latin typeface="Gill Sans MT" panose="020B0502020104020203" pitchFamily="34" charset="0"/>
              </a:rPr>
              <a:t>efficiency: </a:t>
            </a:r>
          </a:p>
          <a:p>
            <a:pPr marL="515938" indent="0">
              <a:buNone/>
              <a:tabLst>
                <a:tab pos="396875" algn="l"/>
              </a:tabLst>
            </a:pPr>
            <a:r>
              <a:rPr lang="en-US" sz="2400" i="1" dirty="0">
                <a:solidFill>
                  <a:srgbClr val="170EC2"/>
                </a:solidFill>
                <a:latin typeface="Gill Sans MT" panose="020B0502020104020203" pitchFamily="34" charset="0"/>
              </a:rPr>
              <a:t>For an input of size n the algorithm runs the fastest among all the inputs of that size.  </a:t>
            </a:r>
          </a:p>
          <a:p>
            <a:pPr marL="515938" indent="0">
              <a:buNone/>
              <a:tabLst>
                <a:tab pos="396875" algn="l"/>
              </a:tabLst>
            </a:pPr>
            <a:r>
              <a:rPr lang="en-US" sz="2400" i="1" dirty="0">
                <a:solidFill>
                  <a:srgbClr val="170EC2"/>
                </a:solidFill>
                <a:latin typeface="Gill Sans MT" panose="020B0502020104020203" pitchFamily="34" charset="0"/>
              </a:rPr>
              <a:t>In other words, for an input of size n, the basic operations count c</a:t>
            </a:r>
            <a:r>
              <a:rPr lang="en-US" sz="2400" i="1" baseline="-25000" dirty="0">
                <a:solidFill>
                  <a:srgbClr val="170EC2"/>
                </a:solidFill>
                <a:latin typeface="Gill Sans MT" panose="020B0502020104020203" pitchFamily="34" charset="0"/>
              </a:rPr>
              <a:t>op</a:t>
            </a:r>
            <a:r>
              <a:rPr lang="en-US" sz="2400" i="1" dirty="0">
                <a:solidFill>
                  <a:srgbClr val="170EC2"/>
                </a:solidFill>
                <a:latin typeface="Gill Sans MT" panose="020B0502020104020203" pitchFamily="34" charset="0"/>
              </a:rPr>
              <a:t> is the smallest value among all possible inputs of size n.</a:t>
            </a:r>
          </a:p>
          <a:p>
            <a:pPr marL="0" indent="0">
              <a:buNone/>
            </a:pPr>
            <a:endParaRPr lang="en-US" sz="2400" i="1" dirty="0">
              <a:solidFill>
                <a:schemeClr val="tx2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sz="1800" i="1" dirty="0">
              <a:solidFill>
                <a:srgbClr val="170EC2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sz="1800" i="1" dirty="0">
              <a:solidFill>
                <a:srgbClr val="170EC2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21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429F-26C3-46BF-BEEB-3106EC9C86AC}" type="datetime1">
              <a:rPr lang="en-US" altLang="en-US" smtClean="0">
                <a:solidFill>
                  <a:srgbClr val="000000"/>
                </a:solidFill>
              </a:rPr>
              <a:t>10/31/2019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888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i="1" dirty="0">
                <a:latin typeface="Univers-Bold"/>
              </a:rPr>
              <a:t>Worst-Case, Best-Case, and Average-Case Efficiencies</a:t>
            </a:r>
            <a:endParaRPr lang="en-US" sz="2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i="1" dirty="0">
              <a:solidFill>
                <a:srgbClr val="170EC2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2800" i="1" dirty="0">
                <a:solidFill>
                  <a:srgbClr val="72531C"/>
                </a:solidFill>
                <a:latin typeface="Gill Sans MT" panose="020B0502020104020203" pitchFamily="34" charset="0"/>
              </a:rPr>
              <a:t>Find the Best and Worse case for the following examples :</a:t>
            </a:r>
          </a:p>
          <a:p>
            <a:pPr marL="514350" indent="-514350">
              <a:buAutoNum type="arabicParenBoth"/>
            </a:pPr>
            <a:r>
              <a:rPr lang="en-US" sz="2800" i="1" dirty="0">
                <a:solidFill>
                  <a:srgbClr val="170EC2"/>
                </a:solidFill>
                <a:latin typeface="Gill Sans MT" panose="020B0502020104020203" pitchFamily="34" charset="0"/>
              </a:rPr>
              <a:t>finding the largest element in a list of n numbers</a:t>
            </a:r>
          </a:p>
          <a:p>
            <a:pPr marL="514350" indent="-514350">
              <a:buAutoNum type="arabicParenBoth"/>
            </a:pPr>
            <a:r>
              <a:rPr lang="en-US" sz="2800" i="1" dirty="0">
                <a:solidFill>
                  <a:srgbClr val="170EC2"/>
                </a:solidFill>
                <a:latin typeface="Gill Sans MT" panose="020B0502020104020203" pitchFamily="34" charset="0"/>
              </a:rPr>
              <a:t>find key K within the given ordered list of n numbers</a:t>
            </a:r>
          </a:p>
          <a:p>
            <a:pPr marL="0" indent="0">
              <a:buNone/>
            </a:pPr>
            <a:endParaRPr lang="en-US" sz="2800" i="1" dirty="0">
              <a:solidFill>
                <a:srgbClr val="170EC2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sz="2800" i="1" dirty="0">
              <a:solidFill>
                <a:srgbClr val="170EC2"/>
              </a:solidFill>
              <a:latin typeface="Gill Sans MT" panose="020B0502020104020203" pitchFamily="34" charset="0"/>
            </a:endParaRPr>
          </a:p>
          <a:p>
            <a:pPr marL="914400" indent="-914400">
              <a:buNone/>
            </a:pPr>
            <a:r>
              <a:rPr lang="en-US" sz="2800" i="1" dirty="0">
                <a:solidFill>
                  <a:srgbClr val="170EC2"/>
                </a:solidFill>
                <a:latin typeface="Gill Sans MT" panose="020B0502020104020203" pitchFamily="34" charset="0"/>
              </a:rPr>
              <a:t>	</a:t>
            </a:r>
            <a:endParaRPr lang="en-US" sz="1800" i="1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22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429F-26C3-46BF-BEEB-3106EC9C86AC}" type="datetime1">
              <a:rPr lang="en-US" altLang="en-US" smtClean="0">
                <a:solidFill>
                  <a:srgbClr val="000000"/>
                </a:solidFill>
              </a:rPr>
              <a:t>10/31/2019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909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24600"/>
            <a:ext cx="2590800" cy="457200"/>
          </a:xfrm>
        </p:spPr>
        <p:txBody>
          <a:bodyPr/>
          <a:lstStyle/>
          <a:p>
            <a:fld id="{EF6FA6C4-6591-4D2C-87A8-2274C4C1581E}" type="datetime1">
              <a:rPr lang="en-US" altLang="en-US" sz="1400" smtClean="0">
                <a:solidFill>
                  <a:srgbClr val="000000"/>
                </a:solidFill>
              </a:rPr>
              <a:t>10/31/2019</a:t>
            </a:fld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A170-69B5-4F71-8D60-EE08BA099520}" type="slidenum">
              <a:rPr lang="en-US" altLang="en-US">
                <a:solidFill>
                  <a:srgbClr val="000000"/>
                </a:solidFill>
              </a:rPr>
              <a:pPr/>
              <a:t>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50938" y="101600"/>
            <a:ext cx="7612062" cy="1143000"/>
          </a:xfrm>
        </p:spPr>
        <p:txBody>
          <a:bodyPr/>
          <a:lstStyle/>
          <a:p>
            <a:r>
              <a:rPr lang="en-US" sz="2200" b="1" i="1" dirty="0">
                <a:latin typeface="Univers-Bold"/>
              </a:rPr>
              <a:t>Worst-Case, Best-Case, and Average-Case Efficiencies</a:t>
            </a:r>
            <a:endParaRPr lang="en-US" sz="2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1676400"/>
            <a:ext cx="830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170EC2"/>
                </a:solidFill>
                <a:latin typeface="Candara" panose="020E0502030303020204" pitchFamily="34" charset="0"/>
              </a:rPr>
              <a:t>Ex 1:  Consider the problem of finding the value of the largest element</a:t>
            </a:r>
          </a:p>
          <a:p>
            <a:r>
              <a:rPr lang="en-US" i="1" dirty="0">
                <a:solidFill>
                  <a:srgbClr val="170EC2"/>
                </a:solidFill>
                <a:latin typeface="Candara" panose="020E0502030303020204" pitchFamily="34" charset="0"/>
              </a:rPr>
              <a:t>in a list of n numbers. For simplicity, we assume that the list is implemented as</a:t>
            </a:r>
          </a:p>
          <a:p>
            <a:r>
              <a:rPr lang="en-US" i="1" dirty="0">
                <a:solidFill>
                  <a:srgbClr val="170EC2"/>
                </a:solidFill>
                <a:latin typeface="Candara" panose="020E0502030303020204" pitchFamily="34" charset="0"/>
              </a:rPr>
              <a:t>an array. </a:t>
            </a:r>
          </a:p>
          <a:p>
            <a:r>
              <a:rPr lang="en-US" i="1" dirty="0">
                <a:solidFill>
                  <a:srgbClr val="170EC2"/>
                </a:solidFill>
                <a:latin typeface="Candara" panose="020E0502030303020204" pitchFamily="34" charset="0"/>
              </a:rPr>
              <a:t>The following is pseudocode of a standard algorithm for solving the</a:t>
            </a:r>
          </a:p>
          <a:p>
            <a:r>
              <a:rPr lang="en-US" i="1" dirty="0">
                <a:solidFill>
                  <a:srgbClr val="170EC2"/>
                </a:solidFill>
                <a:latin typeface="Candara" panose="020E0502030303020204" pitchFamily="34" charset="0"/>
              </a:rPr>
              <a:t>problem.</a:t>
            </a:r>
          </a:p>
          <a:p>
            <a:endParaRPr lang="en-US" i="1" dirty="0">
              <a:solidFill>
                <a:srgbClr val="170EC2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150938" y="1016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n-US" sz="2200" b="1" i="1" kern="0">
                <a:latin typeface="Univers-Bold"/>
              </a:rPr>
              <a:t>Worst-Case, Best-Case, and Average-Case Efficiencies</a:t>
            </a:r>
            <a:endParaRPr lang="en-US" sz="2200" i="1" kern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124200"/>
            <a:ext cx="5653772" cy="234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703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i="1" dirty="0">
                <a:latin typeface="Univers-Bold"/>
              </a:rPr>
              <a:t>Worst-Case, Best-Case, and Average-Case Efficiencies</a:t>
            </a:r>
            <a:endParaRPr lang="en-US" sz="2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396875" algn="l"/>
              </a:tabLst>
            </a:pPr>
            <a:r>
              <a:rPr lang="en-US" sz="2000" b="1" i="1" dirty="0">
                <a:solidFill>
                  <a:srgbClr val="170EC2"/>
                </a:solidFill>
                <a:latin typeface="Gill Sans MT" panose="020B0502020104020203" pitchFamily="34" charset="0"/>
              </a:rPr>
              <a:t>Average-Case </a:t>
            </a:r>
            <a:r>
              <a:rPr lang="en-US" sz="2000" i="1" dirty="0">
                <a:solidFill>
                  <a:srgbClr val="170EC2"/>
                </a:solidFill>
                <a:latin typeface="Gill Sans MT" panose="020B0502020104020203" pitchFamily="34" charset="0"/>
              </a:rPr>
              <a:t>efficiency: </a:t>
            </a:r>
          </a:p>
          <a:p>
            <a:pPr marL="858838" indent="0">
              <a:buNone/>
              <a:tabLst>
                <a:tab pos="396875" algn="l"/>
              </a:tabLst>
            </a:pPr>
            <a:endParaRPr lang="en-US" sz="2000" i="1" dirty="0">
              <a:solidFill>
                <a:srgbClr val="170EC2"/>
              </a:solidFill>
              <a:latin typeface="Gill Sans MT" panose="020B0502020104020203" pitchFamily="34" charset="0"/>
            </a:endParaRPr>
          </a:p>
          <a:p>
            <a:pPr marL="858838" indent="0">
              <a:buNone/>
              <a:tabLst>
                <a:tab pos="396875" algn="l"/>
              </a:tabLst>
            </a:pPr>
            <a:r>
              <a:rPr lang="en-US" sz="2000" i="1" dirty="0">
                <a:solidFill>
                  <a:srgbClr val="170EC2"/>
                </a:solidFill>
                <a:latin typeface="Gill Sans MT" panose="020B0502020104020203" pitchFamily="34" charset="0"/>
              </a:rPr>
              <a:t>Neither best-case nor worst-case gives impression about algorithm’s behavior on </a:t>
            </a:r>
            <a:r>
              <a:rPr lang="en-US" sz="2000" i="1" u="sng" dirty="0">
                <a:solidFill>
                  <a:srgbClr val="170EC2"/>
                </a:solidFill>
                <a:latin typeface="Gill Sans MT" panose="020B0502020104020203" pitchFamily="34" charset="0"/>
              </a:rPr>
              <a:t>typical </a:t>
            </a:r>
            <a:r>
              <a:rPr lang="en-US" sz="2000" i="1" dirty="0">
                <a:solidFill>
                  <a:srgbClr val="170EC2"/>
                </a:solidFill>
                <a:latin typeface="Gill Sans MT" panose="020B0502020104020203" pitchFamily="34" charset="0"/>
              </a:rPr>
              <a:t>or </a:t>
            </a:r>
            <a:r>
              <a:rPr lang="en-US" sz="2000" i="1" u="sng" dirty="0">
                <a:solidFill>
                  <a:srgbClr val="170EC2"/>
                </a:solidFill>
                <a:latin typeface="Gill Sans MT" panose="020B0502020104020203" pitchFamily="34" charset="0"/>
              </a:rPr>
              <a:t>random </a:t>
            </a:r>
            <a:r>
              <a:rPr lang="en-US" sz="2000" i="1" dirty="0">
                <a:solidFill>
                  <a:srgbClr val="170EC2"/>
                </a:solidFill>
                <a:latin typeface="Gill Sans MT" panose="020B0502020104020203" pitchFamily="34" charset="0"/>
              </a:rPr>
              <a:t>input.</a:t>
            </a:r>
          </a:p>
          <a:p>
            <a:pPr marL="858838" indent="0">
              <a:buNone/>
              <a:tabLst>
                <a:tab pos="396875" algn="l"/>
              </a:tabLst>
            </a:pPr>
            <a:endParaRPr lang="en-US" sz="2000" i="1" dirty="0">
              <a:solidFill>
                <a:srgbClr val="170EC2"/>
              </a:solidFill>
              <a:latin typeface="Gill Sans MT" panose="020B0502020104020203" pitchFamily="34" charset="0"/>
            </a:endParaRPr>
          </a:p>
          <a:p>
            <a:pPr marL="858838" indent="0">
              <a:buNone/>
              <a:tabLst>
                <a:tab pos="396875" algn="l"/>
              </a:tabLst>
            </a:pPr>
            <a:r>
              <a:rPr lang="en-US" sz="2000" i="1" dirty="0">
                <a:solidFill>
                  <a:srgbClr val="170EC2"/>
                </a:solidFill>
                <a:latin typeface="Gill Sans MT" panose="020B0502020104020203" pitchFamily="34" charset="0"/>
              </a:rPr>
              <a:t>So what can this measurement provide as information about the algorithm?</a:t>
            </a:r>
          </a:p>
          <a:p>
            <a:pPr marL="0" indent="0">
              <a:buNone/>
            </a:pPr>
            <a:endParaRPr lang="en-US" sz="2000" i="1" dirty="0">
              <a:solidFill>
                <a:schemeClr val="tx2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  <a:tabLst>
                <a:tab pos="396875" algn="l"/>
              </a:tabLst>
            </a:pPr>
            <a:r>
              <a:rPr lang="en-US" sz="2000" i="1" dirty="0">
                <a:solidFill>
                  <a:schemeClr val="tx2"/>
                </a:solidFill>
                <a:latin typeface="Gill Sans MT" panose="020B0502020104020203" pitchFamily="34" charset="0"/>
              </a:rPr>
              <a:t>	</a:t>
            </a:r>
            <a:r>
              <a:rPr lang="en-US" sz="2000" i="1" dirty="0">
                <a:solidFill>
                  <a:srgbClr val="170EC2"/>
                </a:solidFill>
                <a:latin typeface="Gill Sans MT" panose="020B0502020104020203" pitchFamily="34" charset="0"/>
              </a:rPr>
              <a:t>	Typically this is the operational count, for random input of n. </a:t>
            </a:r>
          </a:p>
          <a:p>
            <a:pPr marL="0" indent="0">
              <a:buNone/>
            </a:pPr>
            <a:endParaRPr lang="en-US" sz="2000" i="1" dirty="0">
              <a:solidFill>
                <a:schemeClr val="tx2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chemeClr val="tx2"/>
                </a:solidFill>
                <a:latin typeface="Gill Sans MT" panose="020B0502020104020203" pitchFamily="34" charset="0"/>
              </a:rPr>
              <a:t>	</a:t>
            </a:r>
            <a:endParaRPr lang="en-US" sz="2000" i="1" dirty="0">
              <a:solidFill>
                <a:srgbClr val="170EC2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rgbClr val="FF0000"/>
                </a:solidFill>
                <a:latin typeface="Gill Sans MT" panose="020B0502020104020203" pitchFamily="34" charset="0"/>
              </a:rPr>
              <a:t>MAKE NO MISTAKE :  AVERAGE *is not (always) equal to* (BEST + WORST)/2 </a:t>
            </a:r>
          </a:p>
          <a:p>
            <a:pPr marL="0" indent="0">
              <a:buNone/>
            </a:pPr>
            <a:endParaRPr lang="en-US" sz="2000" i="1" dirty="0">
              <a:solidFill>
                <a:srgbClr val="170EC2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sz="2000" i="1" dirty="0">
              <a:solidFill>
                <a:srgbClr val="170EC2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sz="2000" i="1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C65E-5A89-4D40-BAFA-3948CA6CA97F}" type="datetime1">
              <a:rPr lang="en-US" altLang="en-US" smtClean="0">
                <a:solidFill>
                  <a:srgbClr val="000000"/>
                </a:solidFill>
              </a:rPr>
              <a:t>10/31/2019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72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i="1" dirty="0">
                <a:latin typeface="Univers-Bold"/>
              </a:rPr>
              <a:t>Worst-Case, Best-Case, and Average-Case Efficiencies</a:t>
            </a:r>
            <a:endParaRPr lang="en-US" sz="2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396875" algn="l"/>
              </a:tabLst>
            </a:pPr>
            <a:r>
              <a:rPr lang="en-US" sz="2000" b="1" i="1" dirty="0">
                <a:solidFill>
                  <a:srgbClr val="170EC2"/>
                </a:solidFill>
                <a:latin typeface="Gill Sans MT" panose="020B0502020104020203" pitchFamily="34" charset="0"/>
              </a:rPr>
              <a:t>Average-Case </a:t>
            </a:r>
            <a:r>
              <a:rPr lang="en-US" sz="2000" i="1" dirty="0">
                <a:solidFill>
                  <a:srgbClr val="170EC2"/>
                </a:solidFill>
                <a:latin typeface="Gill Sans MT" panose="020B0502020104020203" pitchFamily="34" charset="0"/>
              </a:rPr>
              <a:t>efficiency: </a:t>
            </a:r>
          </a:p>
          <a:p>
            <a:pPr marL="858838" indent="0">
              <a:buNone/>
              <a:tabLst>
                <a:tab pos="396875" algn="l"/>
              </a:tabLst>
            </a:pPr>
            <a:endParaRPr lang="en-US" sz="2000" i="1" dirty="0">
              <a:solidFill>
                <a:srgbClr val="170EC2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rgbClr val="170EC2"/>
                </a:solidFill>
                <a:latin typeface="Gill Sans MT" panose="020B0502020104020203" pitchFamily="34" charset="0"/>
              </a:rPr>
              <a:t>Example:  For sequential search what is the </a:t>
            </a:r>
            <a:r>
              <a:rPr lang="en-US" sz="2000" i="1" dirty="0" err="1">
                <a:solidFill>
                  <a:srgbClr val="170EC2"/>
                </a:solidFill>
                <a:latin typeface="Gill Sans MT" panose="020B0502020104020203" pitchFamily="34" charset="0"/>
              </a:rPr>
              <a:t>C</a:t>
            </a:r>
            <a:r>
              <a:rPr lang="en-US" sz="2000" i="1" baseline="-25000" dirty="0" err="1">
                <a:solidFill>
                  <a:srgbClr val="170EC2"/>
                </a:solidFill>
                <a:latin typeface="Gill Sans MT" panose="020B0502020104020203" pitchFamily="34" charset="0"/>
              </a:rPr>
              <a:t>avg</a:t>
            </a:r>
            <a:r>
              <a:rPr lang="en-US" sz="2000" i="1" baseline="-25000" dirty="0">
                <a:solidFill>
                  <a:srgbClr val="170EC2"/>
                </a:solidFill>
                <a:latin typeface="Gill Sans MT" panose="020B0502020104020203" pitchFamily="34" charset="0"/>
              </a:rPr>
              <a:t> </a:t>
            </a:r>
            <a:r>
              <a:rPr lang="en-US" sz="2000" i="1" dirty="0">
                <a:solidFill>
                  <a:srgbClr val="170EC2"/>
                </a:solidFill>
                <a:latin typeface="Gill Sans MT" panose="020B0502020104020203" pitchFamily="34" charset="0"/>
              </a:rPr>
              <a:t>(n)?</a:t>
            </a:r>
          </a:p>
          <a:p>
            <a:pPr marL="0" indent="0">
              <a:buNone/>
            </a:pPr>
            <a:endParaRPr lang="en-US" sz="2000" i="1" dirty="0">
              <a:solidFill>
                <a:srgbClr val="170EC2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  <a:tabLst>
                <a:tab pos="230188" algn="l"/>
              </a:tabLst>
            </a:pPr>
            <a:r>
              <a:rPr lang="en-US" altLang="en-US" sz="2000" i="1" dirty="0">
                <a:solidFill>
                  <a:schemeClr val="tx2"/>
                </a:solidFill>
                <a:latin typeface="Gill Sans MT" panose="020B0502020104020203" pitchFamily="34" charset="0"/>
              </a:rPr>
              <a:t>	</a:t>
            </a:r>
            <a:r>
              <a:rPr lang="en-US" altLang="en-US" sz="2000" i="1" dirty="0">
                <a:solidFill>
                  <a:srgbClr val="0070C0"/>
                </a:solidFill>
                <a:latin typeface="Gill Sans MT" panose="020B0502020104020203" pitchFamily="34" charset="0"/>
              </a:rPr>
              <a:t>Pseudocode for an algorithm to search an array</a:t>
            </a:r>
            <a:endParaRPr lang="en-US" sz="2000" i="1" dirty="0">
              <a:solidFill>
                <a:srgbClr val="0070C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  <a:tabLst>
                <a:tab pos="914400" algn="l"/>
              </a:tabLst>
            </a:pPr>
            <a:r>
              <a:rPr lang="en-US" sz="2000" i="1" dirty="0">
                <a:solidFill>
                  <a:srgbClr val="170EC2"/>
                </a:solidFill>
                <a:latin typeface="Gill Sans MT" panose="020B0502020104020203" pitchFamily="34" charset="0"/>
              </a:rPr>
              <a:t>	</a:t>
            </a:r>
            <a:r>
              <a:rPr lang="en-US" altLang="en-US" sz="2000" i="1" dirty="0">
                <a:solidFill>
                  <a:schemeClr val="tx2"/>
                </a:solidFill>
                <a:latin typeface="Gill Sans MT" panose="020B0502020104020203" pitchFamily="34" charset="0"/>
              </a:rPr>
              <a:t>Algorithm to search a[first] through a[last] for </a:t>
            </a:r>
            <a:r>
              <a:rPr lang="en-US" altLang="en-US" sz="2000" i="1" dirty="0" err="1">
                <a:solidFill>
                  <a:schemeClr val="tx2"/>
                </a:solidFill>
                <a:latin typeface="Gill Sans MT" panose="020B0502020104020203" pitchFamily="34" charset="0"/>
              </a:rPr>
              <a:t>desiredItem</a:t>
            </a:r>
            <a:br>
              <a:rPr lang="en-US" altLang="en-US" sz="2000" i="1" dirty="0">
                <a:solidFill>
                  <a:schemeClr val="tx2"/>
                </a:solidFill>
                <a:latin typeface="Gill Sans MT" panose="020B0502020104020203" pitchFamily="34" charset="0"/>
              </a:rPr>
            </a:br>
            <a:r>
              <a:rPr lang="en-US" altLang="en-US" sz="2000" i="1" dirty="0">
                <a:solidFill>
                  <a:schemeClr val="tx2"/>
                </a:solidFill>
                <a:latin typeface="Gill Sans MT" panose="020B0502020104020203" pitchFamily="34" charset="0"/>
              </a:rPr>
              <a:t>	     if (there are no elements to search)</a:t>
            </a:r>
            <a:br>
              <a:rPr lang="en-US" altLang="en-US" sz="2000" i="1" dirty="0">
                <a:solidFill>
                  <a:schemeClr val="tx2"/>
                </a:solidFill>
                <a:latin typeface="Gill Sans MT" panose="020B0502020104020203" pitchFamily="34" charset="0"/>
              </a:rPr>
            </a:br>
            <a:r>
              <a:rPr lang="en-US" altLang="en-US" sz="2000" i="1" dirty="0">
                <a:solidFill>
                  <a:schemeClr val="tx2"/>
                </a:solidFill>
                <a:latin typeface="Gill Sans MT" panose="020B0502020104020203" pitchFamily="34" charset="0"/>
              </a:rPr>
              <a:t>	         return false</a:t>
            </a:r>
            <a:br>
              <a:rPr lang="en-US" altLang="en-US" sz="2000" i="1" dirty="0">
                <a:solidFill>
                  <a:schemeClr val="tx2"/>
                </a:solidFill>
                <a:latin typeface="Gill Sans MT" panose="020B0502020104020203" pitchFamily="34" charset="0"/>
              </a:rPr>
            </a:br>
            <a:r>
              <a:rPr lang="en-US" altLang="en-US" sz="2000" i="1" dirty="0">
                <a:solidFill>
                  <a:schemeClr val="tx2"/>
                </a:solidFill>
                <a:latin typeface="Gill Sans MT" panose="020B0502020104020203" pitchFamily="34" charset="0"/>
              </a:rPr>
              <a:t>                     else if (</a:t>
            </a:r>
            <a:r>
              <a:rPr lang="en-US" altLang="en-US" sz="2000" i="1" dirty="0" err="1">
                <a:solidFill>
                  <a:schemeClr val="tx2"/>
                </a:solidFill>
                <a:latin typeface="Gill Sans MT" panose="020B0502020104020203" pitchFamily="34" charset="0"/>
              </a:rPr>
              <a:t>desiredItem</a:t>
            </a:r>
            <a:r>
              <a:rPr lang="en-US" altLang="en-US" sz="2000" i="1" dirty="0">
                <a:solidFill>
                  <a:schemeClr val="tx2"/>
                </a:solidFill>
                <a:latin typeface="Gill Sans MT" panose="020B0502020104020203" pitchFamily="34" charset="0"/>
              </a:rPr>
              <a:t> equals a[first])</a:t>
            </a:r>
            <a:br>
              <a:rPr lang="en-US" altLang="en-US" sz="2000" i="1" dirty="0">
                <a:solidFill>
                  <a:schemeClr val="tx2"/>
                </a:solidFill>
                <a:latin typeface="Gill Sans MT" panose="020B0502020104020203" pitchFamily="34" charset="0"/>
              </a:rPr>
            </a:br>
            <a:r>
              <a:rPr lang="en-US" altLang="en-US" sz="2000" i="1" dirty="0">
                <a:solidFill>
                  <a:schemeClr val="tx2"/>
                </a:solidFill>
                <a:latin typeface="Gill Sans MT" panose="020B0502020104020203" pitchFamily="34" charset="0"/>
              </a:rPr>
              <a:t>	         return true</a:t>
            </a:r>
            <a:br>
              <a:rPr lang="en-US" altLang="en-US" sz="2000" i="1" dirty="0">
                <a:solidFill>
                  <a:schemeClr val="tx2"/>
                </a:solidFill>
                <a:latin typeface="Gill Sans MT" panose="020B0502020104020203" pitchFamily="34" charset="0"/>
              </a:rPr>
            </a:br>
            <a:r>
              <a:rPr lang="en-US" altLang="en-US" sz="2000" i="1" dirty="0">
                <a:solidFill>
                  <a:schemeClr val="tx2"/>
                </a:solidFill>
                <a:latin typeface="Gill Sans MT" panose="020B0502020104020203" pitchFamily="34" charset="0"/>
              </a:rPr>
              <a:t>                     else</a:t>
            </a:r>
            <a:br>
              <a:rPr lang="en-US" altLang="en-US" sz="2000" i="1" dirty="0">
                <a:solidFill>
                  <a:schemeClr val="tx2"/>
                </a:solidFill>
                <a:latin typeface="Gill Sans MT" panose="020B0502020104020203" pitchFamily="34" charset="0"/>
              </a:rPr>
            </a:br>
            <a:r>
              <a:rPr lang="en-US" altLang="en-US" sz="2000" i="1" dirty="0">
                <a:solidFill>
                  <a:schemeClr val="tx2"/>
                </a:solidFill>
                <a:latin typeface="Gill Sans MT" panose="020B0502020104020203" pitchFamily="34" charset="0"/>
              </a:rPr>
              <a:t>	         return the result of searching a[first+1] through a[last]</a:t>
            </a:r>
          </a:p>
          <a:p>
            <a:pPr marL="0" indent="0">
              <a:buNone/>
            </a:pPr>
            <a:endParaRPr lang="en-US" sz="2000" i="1" dirty="0">
              <a:solidFill>
                <a:srgbClr val="170EC2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sz="2000" i="1" dirty="0">
              <a:solidFill>
                <a:srgbClr val="170EC2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sz="2000" i="1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25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5E62-A42B-405D-9AFA-DEDF29E8CF66}" type="datetime1">
              <a:rPr lang="en-US" altLang="en-US" smtClean="0">
                <a:solidFill>
                  <a:srgbClr val="000000"/>
                </a:solidFill>
              </a:rPr>
              <a:t>10/31/2019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21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i="1" dirty="0">
                <a:latin typeface="Univers-Bold"/>
              </a:rPr>
              <a:t>Worst-Case, Best-Case, and Average-Case Efficiencies</a:t>
            </a:r>
            <a:endParaRPr lang="en-US" sz="2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6900" y="1638300"/>
                <a:ext cx="8358188" cy="4838700"/>
              </a:xfrm>
            </p:spPr>
            <p:txBody>
              <a:bodyPr/>
              <a:lstStyle/>
              <a:p>
                <a:pPr marL="0" indent="0">
                  <a:buNone/>
                  <a:tabLst>
                    <a:tab pos="396875" algn="l"/>
                  </a:tabLst>
                </a:pPr>
                <a:r>
                  <a:rPr lang="en-US" sz="2000" b="1" i="1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Average-Case </a:t>
                </a:r>
                <a:r>
                  <a:rPr lang="en-US" sz="2000" i="1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efficiency: </a:t>
                </a:r>
              </a:p>
              <a:p>
                <a:pPr marL="858838" indent="0">
                  <a:buNone/>
                  <a:tabLst>
                    <a:tab pos="396875" algn="l"/>
                  </a:tabLst>
                </a:pPr>
                <a:endParaRPr lang="en-US" sz="2000" i="1" dirty="0">
                  <a:solidFill>
                    <a:srgbClr val="170EC2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i="1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Example:  For sequential search what is the </a:t>
                </a:r>
                <a:r>
                  <a:rPr lang="en-US" sz="2000" i="1" dirty="0" err="1">
                    <a:solidFill>
                      <a:srgbClr val="170EC2"/>
                    </a:solidFill>
                    <a:latin typeface="Candara" panose="020E0502030303020204" pitchFamily="34" charset="0"/>
                  </a:rPr>
                  <a:t>C</a:t>
                </a:r>
                <a:r>
                  <a:rPr lang="en-US" sz="2000" i="1" baseline="-25000" dirty="0" err="1">
                    <a:solidFill>
                      <a:srgbClr val="170EC2"/>
                    </a:solidFill>
                    <a:latin typeface="Candara" panose="020E0502030303020204" pitchFamily="34" charset="0"/>
                  </a:rPr>
                  <a:t>avg</a:t>
                </a:r>
                <a:r>
                  <a:rPr lang="en-US" sz="2000" i="1" baseline="-25000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 </a:t>
                </a:r>
                <a:r>
                  <a:rPr lang="en-US" sz="2000" i="1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(n)?</a:t>
                </a:r>
              </a:p>
              <a:p>
                <a:pPr marL="0" indent="0">
                  <a:buNone/>
                </a:pPr>
                <a:endParaRPr lang="en-US" sz="2000" i="1" dirty="0">
                  <a:solidFill>
                    <a:srgbClr val="170EC2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i="1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Let the probability of successful search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170EC2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i="1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170EC2"/>
                        </a:solidFill>
                        <a:latin typeface="Cambria Math"/>
                      </a:rPr>
                      <m:t>0</m:t>
                    </m:r>
                    <m:r>
                      <a:rPr lang="en-US" sz="2000" b="0" i="1" smtClean="0">
                        <a:solidFill>
                          <a:srgbClr val="170EC2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170EC2"/>
                        </a:solidFill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170EC2"/>
                        </a:solidFill>
                        <a:latin typeface="Cambria Math"/>
                        <a:ea typeface="Cambria Math"/>
                      </a:rPr>
                      <m:t>≤1;</m:t>
                    </m:r>
                  </m:oMath>
                </a14:m>
                <a:endParaRPr lang="en-US" sz="2000" i="1" dirty="0">
                  <a:solidFill>
                    <a:srgbClr val="170EC2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i="1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Then, the probability of unsuccessful search will be (1-p)</a:t>
                </a:r>
              </a:p>
              <a:p>
                <a:pPr marL="0" indent="0">
                  <a:buNone/>
                </a:pPr>
                <a:endParaRPr lang="en-US" sz="2000" i="1" dirty="0">
                  <a:solidFill>
                    <a:srgbClr val="170EC2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  <a:tabLst>
                    <a:tab pos="230188" algn="l"/>
                  </a:tabLst>
                </a:pPr>
                <a:r>
                  <a:rPr lang="en-US" altLang="en-US" sz="2000" i="1" dirty="0">
                    <a:solidFill>
                      <a:schemeClr val="tx2"/>
                    </a:solidFill>
                    <a:latin typeface="Candara" panose="020E0502030303020204" pitchFamily="34" charset="0"/>
                  </a:rPr>
                  <a:t>Then </a:t>
                </a:r>
                <a:r>
                  <a:rPr lang="en-US" altLang="en-US" sz="2000" i="1" dirty="0" err="1">
                    <a:solidFill>
                      <a:schemeClr val="tx2"/>
                    </a:solidFill>
                    <a:latin typeface="Candara" panose="020E0502030303020204" pitchFamily="34" charset="0"/>
                  </a:rPr>
                  <a:t>C</a:t>
                </a:r>
                <a:r>
                  <a:rPr lang="en-US" altLang="en-US" sz="2000" i="1" baseline="-25000" dirty="0" err="1">
                    <a:solidFill>
                      <a:schemeClr val="tx2"/>
                    </a:solidFill>
                    <a:latin typeface="Candara" panose="020E0502030303020204" pitchFamily="34" charset="0"/>
                  </a:rPr>
                  <a:t>avg</a:t>
                </a:r>
                <a:r>
                  <a:rPr lang="en-US" altLang="en-US" sz="2000" i="1" dirty="0">
                    <a:solidFill>
                      <a:schemeClr val="tx2"/>
                    </a:solidFill>
                    <a:latin typeface="Candara" panose="020E0502030303020204" pitchFamily="34" charset="0"/>
                  </a:rPr>
                  <a:t> (n) can be expressed as</a:t>
                </a:r>
                <a:endParaRPr lang="en-US" sz="2000" i="1" baseline="-25000" dirty="0">
                  <a:solidFill>
                    <a:srgbClr val="170EC2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rgbClr val="170EC2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tx2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tx2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endParaRPr lang="en-US" sz="800" i="1" dirty="0">
                  <a:solidFill>
                    <a:schemeClr val="tx2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i="1" dirty="0">
                    <a:solidFill>
                      <a:schemeClr val="tx2"/>
                    </a:solidFill>
                    <a:latin typeface="Candara" panose="020E0502030303020204" pitchFamily="34" charset="0"/>
                  </a:rPr>
                  <a:t>When p=</a:t>
                </a:r>
                <a:r>
                  <a:rPr lang="en-US" sz="2000" dirty="0">
                    <a:solidFill>
                      <a:schemeClr val="tx2"/>
                    </a:solidFill>
                    <a:latin typeface="Candara" panose="020E0502030303020204" pitchFamily="34" charset="0"/>
                  </a:rPr>
                  <a:t>1,</a:t>
                </a:r>
                <a:r>
                  <a:rPr lang="en-US" sz="2000" i="1" dirty="0">
                    <a:solidFill>
                      <a:schemeClr val="tx2"/>
                    </a:solidFill>
                    <a:latin typeface="Candara" panose="020E0502030303020204" pitchFamily="34" charset="0"/>
                  </a:rPr>
                  <a:t>   </a:t>
                </a:r>
                <a:r>
                  <a:rPr lang="en-US" altLang="en-US" sz="2000" i="1" dirty="0" err="1">
                    <a:solidFill>
                      <a:schemeClr val="tx2"/>
                    </a:solidFill>
                    <a:latin typeface="Candara" panose="020E0502030303020204" pitchFamily="34" charset="0"/>
                  </a:rPr>
                  <a:t>C</a:t>
                </a:r>
                <a:r>
                  <a:rPr lang="en-US" altLang="en-US" sz="2000" i="1" baseline="-25000" dirty="0" err="1">
                    <a:solidFill>
                      <a:schemeClr val="tx2"/>
                    </a:solidFill>
                    <a:latin typeface="Candara" panose="020E0502030303020204" pitchFamily="34" charset="0"/>
                  </a:rPr>
                  <a:t>avg</a:t>
                </a:r>
                <a:r>
                  <a:rPr lang="en-US" altLang="en-US" sz="2000" i="1" baseline="-25000" dirty="0">
                    <a:solidFill>
                      <a:schemeClr val="tx2"/>
                    </a:solidFill>
                    <a:latin typeface="Candara" panose="020E0502030303020204" pitchFamily="34" charset="0"/>
                  </a:rPr>
                  <a:t> </a:t>
                </a:r>
                <a:r>
                  <a:rPr lang="en-US" altLang="en-US" sz="2000" i="1" dirty="0">
                    <a:solidFill>
                      <a:schemeClr val="tx2"/>
                    </a:solidFill>
                    <a:latin typeface="Candara" panose="020E0502030303020204" pitchFamily="34" charset="0"/>
                  </a:rPr>
                  <a:t>(n) = (n+1)/2   &amp;  when p = 0,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en-US" sz="2000" i="1" dirty="0" err="1">
                    <a:solidFill>
                      <a:schemeClr val="tx2"/>
                    </a:solidFill>
                    <a:latin typeface="Candara" panose="020E0502030303020204" pitchFamily="34" charset="0"/>
                  </a:rPr>
                  <a:t>C</a:t>
                </a:r>
                <a:r>
                  <a:rPr lang="en-US" altLang="en-US" sz="2000" i="1" baseline="-25000" dirty="0" err="1">
                    <a:solidFill>
                      <a:schemeClr val="tx2"/>
                    </a:solidFill>
                    <a:latin typeface="Candara" panose="020E0502030303020204" pitchFamily="34" charset="0"/>
                  </a:rPr>
                  <a:t>avg</a:t>
                </a:r>
                <a:r>
                  <a:rPr lang="en-US" altLang="en-US" sz="2000" i="1" baseline="-25000" dirty="0">
                    <a:solidFill>
                      <a:schemeClr val="tx2"/>
                    </a:solidFill>
                    <a:latin typeface="Candara" panose="020E0502030303020204" pitchFamily="34" charset="0"/>
                  </a:rPr>
                  <a:t> </a:t>
                </a:r>
                <a:r>
                  <a:rPr lang="en-US" altLang="en-US" sz="2000" i="1" dirty="0">
                    <a:solidFill>
                      <a:schemeClr val="tx2"/>
                    </a:solidFill>
                    <a:latin typeface="Candara" panose="020E0502030303020204" pitchFamily="34" charset="0"/>
                  </a:rPr>
                  <a:t>(n) = n.</a:t>
                </a:r>
                <a:endParaRPr lang="en-US" sz="2000" i="1" dirty="0">
                  <a:solidFill>
                    <a:schemeClr val="tx2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900" y="1638300"/>
                <a:ext cx="8358188" cy="4838700"/>
              </a:xfrm>
              <a:blipFill>
                <a:blip r:embed="rId2"/>
                <a:stretch>
                  <a:fillRect l="-802" t="-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26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59" y="4191000"/>
            <a:ext cx="5165741" cy="1521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1154-392F-4311-A9FA-B586633CB0F8}" type="datetime1">
              <a:rPr lang="en-US" altLang="en-US" smtClean="0">
                <a:solidFill>
                  <a:srgbClr val="000000"/>
                </a:solidFill>
              </a:rPr>
              <a:t>10/31/2019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08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24600"/>
            <a:ext cx="2590800" cy="457200"/>
          </a:xfrm>
        </p:spPr>
        <p:txBody>
          <a:bodyPr/>
          <a:lstStyle/>
          <a:p>
            <a:fld id="{B95F6579-6B6B-4DA4-9E1F-71AA2140618E}" type="datetime1">
              <a:rPr lang="en-US" altLang="en-US" sz="1400" smtClean="0">
                <a:solidFill>
                  <a:srgbClr val="000000"/>
                </a:solidFill>
              </a:rPr>
              <a:t>10/31/2019</a:t>
            </a:fld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A170-69B5-4F71-8D60-EE08BA099520}" type="slidenum">
              <a:rPr lang="en-US" altLang="en-US">
                <a:solidFill>
                  <a:srgbClr val="000000"/>
                </a:solidFill>
              </a:rPr>
              <a:pPr/>
              <a:t>27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9" y="101600"/>
            <a:ext cx="6773862" cy="1143000"/>
          </a:xfrm>
        </p:spPr>
        <p:txBody>
          <a:bodyPr/>
          <a:lstStyle/>
          <a:p>
            <a:pPr algn="r"/>
            <a:r>
              <a:rPr lang="en-US" altLang="en-US" sz="2800" i="1" dirty="0">
                <a:solidFill>
                  <a:srgbClr val="170EC2"/>
                </a:solidFill>
              </a:rPr>
              <a:t>Examples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59810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432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101600"/>
            <a:ext cx="7535862" cy="1143000"/>
          </a:xfrm>
        </p:spPr>
        <p:txBody>
          <a:bodyPr/>
          <a:lstStyle/>
          <a:p>
            <a:pPr algn="r"/>
            <a:r>
              <a:rPr lang="en-US" sz="2200" b="1" i="1" dirty="0"/>
              <a:t>Asymptotic Notations and Basic Efficiency Classes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sz="2400" i="1" dirty="0">
                    <a:latin typeface="Gill Sans MT" panose="020B0502020104020203" pitchFamily="34" charset="0"/>
                  </a:rPr>
                  <a:t>Why do we care most about </a:t>
                </a:r>
                <a:r>
                  <a:rPr lang="en-US" altLang="en-US" sz="2400" i="1" dirty="0">
                    <a:solidFill>
                      <a:srgbClr val="C00000"/>
                    </a:solidFill>
                    <a:latin typeface="Gill Sans MT" panose="020B0502020104020203" pitchFamily="34" charset="0"/>
                  </a:rPr>
                  <a:t>asymptotic performance</a:t>
                </a:r>
                <a:r>
                  <a:rPr lang="en-US" altLang="en-US" sz="2400" i="1" dirty="0">
                    <a:latin typeface="Gill Sans MT" panose="020B0502020104020203" pitchFamily="34" charset="0"/>
                  </a:rPr>
                  <a:t>?</a:t>
                </a:r>
              </a:p>
              <a:p>
                <a:pPr lvl="1"/>
                <a:r>
                  <a:rPr lang="en-US" altLang="en-US" sz="2400" i="1" dirty="0">
                    <a:latin typeface="Gill Sans MT" panose="020B0502020104020203" pitchFamily="34" charset="0"/>
                  </a:rPr>
                  <a:t>How does the algorithm behave as the problem size gets very large?</a:t>
                </a:r>
              </a:p>
              <a:p>
                <a:pPr lvl="2"/>
                <a:r>
                  <a:rPr lang="en-US" altLang="en-US" i="1" dirty="0">
                    <a:latin typeface="Gill Sans MT" panose="020B0502020104020203" pitchFamily="34" charset="0"/>
                  </a:rPr>
                  <a:t>Running time</a:t>
                </a:r>
              </a:p>
              <a:p>
                <a:pPr lvl="2"/>
                <a:r>
                  <a:rPr lang="en-US" altLang="en-US" i="1" dirty="0">
                    <a:latin typeface="Gill Sans MT" panose="020B0502020104020203" pitchFamily="34" charset="0"/>
                  </a:rPr>
                  <a:t>Memory/storage requirements</a:t>
                </a:r>
              </a:p>
              <a:p>
                <a:r>
                  <a:rPr lang="en-US" altLang="en-US" sz="2400" i="1" dirty="0">
                    <a:latin typeface="Gill Sans MT" panose="020B0502020104020203" pitchFamily="34" charset="0"/>
                  </a:rPr>
                  <a:t> We use three scientific notations to denote the asymptotic performance: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400" i="0" smtClean="0">
                        <a:latin typeface="Cambria Math"/>
                        <a:ea typeface="Cambria Math"/>
                      </a:rPr>
                      <m:t>Ο</m:t>
                    </m:r>
                  </m:oMath>
                </a14:m>
                <a:r>
                  <a:rPr lang="en-US" altLang="en-US" sz="2400" i="1" dirty="0">
                    <a:latin typeface="Gill Sans MT" panose="020B0502020104020203" pitchFamily="34" charset="0"/>
                  </a:rPr>
                  <a:t> (big oh),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400" i="0" smtClean="0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n-US" altLang="en-US" sz="2400" i="1" dirty="0">
                    <a:latin typeface="Gill Sans MT" panose="020B0502020104020203" pitchFamily="34" charset="0"/>
                  </a:rPr>
                  <a:t> (big omega),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400" i="1" smtClean="0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r>
                  <a:rPr lang="en-US" altLang="en-US" sz="2400" i="1" dirty="0">
                    <a:latin typeface="Gill Sans MT" panose="020B0502020104020203" pitchFamily="34" charset="0"/>
                  </a:rPr>
                  <a:t> (big theta)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" t="-1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28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24600"/>
            <a:ext cx="2590800" cy="457200"/>
          </a:xfrm>
        </p:spPr>
        <p:txBody>
          <a:bodyPr/>
          <a:lstStyle/>
          <a:p>
            <a:fld id="{076854EF-18E7-4C00-AA93-56FFFA13B37B}" type="datetime1">
              <a:rPr lang="en-US" altLang="en-US" sz="1400" smtClean="0">
                <a:solidFill>
                  <a:srgbClr val="000000"/>
                </a:solidFill>
              </a:rPr>
              <a:t>10/31/2019</a:t>
            </a:fld>
            <a:endParaRPr lang="en-US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709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101600"/>
            <a:ext cx="7535862" cy="1143000"/>
          </a:xfrm>
        </p:spPr>
        <p:txBody>
          <a:bodyPr/>
          <a:lstStyle/>
          <a:p>
            <a:pPr algn="r"/>
            <a:r>
              <a:rPr lang="en-US" sz="2200" b="1" i="1" dirty="0"/>
              <a:t>Asymptotic Notations and Basic Efficiency Classes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6900" y="1638300"/>
                <a:ext cx="7861300" cy="4494213"/>
              </a:xfrm>
            </p:spPr>
            <p:txBody>
              <a:bodyPr/>
              <a:lstStyle/>
              <a:p>
                <a:pPr marL="342900"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400" i="0" smtClean="0">
                        <a:latin typeface="Cambria Math"/>
                        <a:ea typeface="Cambria Math"/>
                      </a:rPr>
                      <m:t>Ο</m:t>
                    </m:r>
                  </m:oMath>
                </a14:m>
                <a:r>
                  <a:rPr lang="en-US" altLang="en-US" sz="2400" i="1" dirty="0">
                    <a:latin typeface="Gill Sans MT" panose="020B0502020104020203" pitchFamily="34" charset="0"/>
                  </a:rPr>
                  <a:t> (big oh),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400" i="0" smtClean="0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n-US" altLang="en-US" sz="2400" i="1" dirty="0">
                    <a:latin typeface="Gill Sans MT" panose="020B0502020104020203" pitchFamily="34" charset="0"/>
                  </a:rPr>
                  <a:t> (big omega),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400" i="1" smtClean="0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r>
                  <a:rPr lang="en-US" altLang="en-US" sz="2400" i="1" dirty="0">
                    <a:latin typeface="Gill Sans MT" panose="020B0502020104020203" pitchFamily="34" charset="0"/>
                  </a:rPr>
                  <a:t> (big theta)</a:t>
                </a:r>
              </a:p>
              <a:p>
                <a:pPr marL="342900" lvl="1"/>
                <a:endParaRPr lang="en-US" altLang="en-US" sz="2400" i="1" dirty="0">
                  <a:latin typeface="Gill Sans MT" panose="020B0502020104020203" pitchFamily="34" charset="0"/>
                </a:endParaRPr>
              </a:p>
              <a:p>
                <a:pPr marL="57150" lvl="1" indent="0">
                  <a:buNone/>
                </a:pPr>
                <a:r>
                  <a:rPr lang="en-US" altLang="en-US" sz="2400" i="1" dirty="0">
                    <a:latin typeface="Gill Sans MT" panose="020B0502020104020203" pitchFamily="34" charset="0"/>
                  </a:rPr>
                  <a:t>Given the following definition:</a:t>
                </a:r>
              </a:p>
              <a:p>
                <a:pPr marL="1657350" lvl="1" indent="-628650">
                  <a:buNone/>
                </a:pPr>
                <a:r>
                  <a:rPr lang="en-US" altLang="en-US" sz="2400" i="1" dirty="0">
                    <a:latin typeface="Gill Sans MT" panose="020B0502020104020203" pitchFamily="34" charset="0"/>
                  </a:rPr>
                  <a:t>t(n): </a:t>
                </a:r>
                <a:r>
                  <a:rPr lang="en-US" altLang="en-US" sz="2400" i="1" dirty="0">
                    <a:solidFill>
                      <a:srgbClr val="170EC2"/>
                    </a:solidFill>
                    <a:latin typeface="Gill Sans MT" panose="020B0502020104020203" pitchFamily="34" charset="0"/>
                  </a:rPr>
                  <a:t>Algorithm’s running time usually indicated by basic operation count C(n)  </a:t>
                </a:r>
                <a:r>
                  <a:rPr lang="en-US" altLang="en-US" sz="2400" dirty="0">
                    <a:latin typeface="Gill Sans MT" panose="020B0502020104020203" pitchFamily="34" charset="0"/>
                  </a:rPr>
                  <a:t>(</a:t>
                </a:r>
                <a:r>
                  <a:rPr lang="en-US" altLang="en-US" sz="2400" i="1" dirty="0">
                    <a:latin typeface="Gill Sans MT" panose="020B0502020104020203" pitchFamily="34" charset="0"/>
                  </a:rPr>
                  <a:t>t(n)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m:rPr>
                        <m:nor/>
                      </m:rPr>
                      <a:rPr lang="en-US" altLang="en-US" sz="2400" i="1" dirty="0" smtClean="0">
                        <a:solidFill>
                          <a:schemeClr val="tx1"/>
                        </a:solidFill>
                        <a:latin typeface="Gill Sans MT" panose="020B0502020104020203" pitchFamily="34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en-US" sz="2400" i="1" dirty="0" smtClean="0">
                        <a:solidFill>
                          <a:schemeClr val="tx1"/>
                        </a:solidFill>
                        <a:latin typeface="Gill Sans MT" panose="020B0502020104020203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en-US" sz="2400" i="1" dirty="0" smtClean="0">
                        <a:solidFill>
                          <a:schemeClr val="tx1"/>
                        </a:solidFill>
                        <a:latin typeface="Gill Sans MT" panose="020B0502020104020203" pitchFamily="34" charset="0"/>
                      </a:rPr>
                      <m:t>n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i="1" dirty="0">
                    <a:solidFill>
                      <a:srgbClr val="170EC2"/>
                    </a:solidFill>
                    <a:latin typeface="Gill Sans MT" panose="020B0502020104020203" pitchFamily="34" charset="0"/>
                  </a:rPr>
                  <a:t>.</a:t>
                </a:r>
              </a:p>
              <a:p>
                <a:pPr marL="1657350" lvl="1" indent="-628650">
                  <a:buNone/>
                </a:pPr>
                <a:endParaRPr lang="en-US" altLang="en-US" sz="2400" i="1" dirty="0">
                  <a:solidFill>
                    <a:srgbClr val="170EC2"/>
                  </a:solidFill>
                  <a:latin typeface="Gill Sans MT" panose="020B0502020104020203" pitchFamily="34" charset="0"/>
                </a:endParaRPr>
              </a:p>
              <a:p>
                <a:pPr marL="1657350" lvl="1" indent="-628650">
                  <a:buNone/>
                </a:pPr>
                <a:r>
                  <a:rPr lang="en-US" altLang="en-US" sz="2400" i="1" dirty="0">
                    <a:latin typeface="Gill Sans MT" panose="020B0502020104020203" pitchFamily="34" charset="0"/>
                  </a:rPr>
                  <a:t>g(n):  </a:t>
                </a:r>
                <a:r>
                  <a:rPr lang="en-US" altLang="en-US" sz="2400" i="1" dirty="0">
                    <a:solidFill>
                      <a:srgbClr val="170EC2"/>
                    </a:solidFill>
                    <a:latin typeface="Gill Sans MT" panose="020B0502020104020203" pitchFamily="34" charset="0"/>
                  </a:rPr>
                  <a:t>A single term polynomial function to compare the count with</a:t>
                </a:r>
                <a:endParaRPr lang="en-US" altLang="en-US" sz="2400" i="1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900" y="1638300"/>
                <a:ext cx="7861300" cy="4494213"/>
              </a:xfrm>
              <a:blipFill>
                <a:blip r:embed="rId2"/>
                <a:stretch>
                  <a:fillRect l="-543" t="-1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29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24600"/>
            <a:ext cx="2590800" cy="457200"/>
          </a:xfrm>
        </p:spPr>
        <p:txBody>
          <a:bodyPr/>
          <a:lstStyle/>
          <a:p>
            <a:fld id="{076854EF-18E7-4C00-AA93-56FFFA13B37B}" type="datetime1">
              <a:rPr lang="en-US" altLang="en-US" sz="1400" smtClean="0">
                <a:solidFill>
                  <a:srgbClr val="000000"/>
                </a:solidFill>
              </a:rPr>
              <a:t>10/31/2019</a:t>
            </a:fld>
            <a:endParaRPr lang="en-US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78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24600"/>
            <a:ext cx="2590800" cy="457200"/>
          </a:xfrm>
        </p:spPr>
        <p:txBody>
          <a:bodyPr/>
          <a:lstStyle/>
          <a:p>
            <a:fld id="{46F8D833-9B07-42D0-893C-A768F7F3273E}" type="datetime1">
              <a:rPr lang="en-US" altLang="en-US" sz="1400" smtClean="0">
                <a:solidFill>
                  <a:srgbClr val="000000"/>
                </a:solidFill>
              </a:rPr>
              <a:t>10/31/2019</a:t>
            </a:fld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A170-69B5-4F71-8D60-EE08BA099520}" type="slidenum">
              <a:rPr lang="en-US" altLang="en-US">
                <a:solidFill>
                  <a:srgbClr val="000000"/>
                </a:solidFill>
              </a:rPr>
              <a:pPr/>
              <a:t>3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50939" y="721380"/>
            <a:ext cx="71548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b="1" i="1" dirty="0"/>
              <a:t>Analysis of Algorithm Efficiency</a:t>
            </a:r>
            <a:endParaRPr lang="en-US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8600" y="1516543"/>
                <a:ext cx="8839200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solidFill>
                      <a:schemeClr val="tx2">
                        <a:lumMod val="75000"/>
                      </a:schemeClr>
                    </a:solidFill>
                    <a:latin typeface="Corbel" panose="020B0503020204020204" pitchFamily="34" charset="0"/>
                  </a:rPr>
                  <a:t>Consider the following algorithm for finding the distance between the two closest elements in an array of numbers.</a:t>
                </a:r>
              </a:p>
              <a:p>
                <a:endParaRPr lang="en-US" sz="2400" i="1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endParaRPr>
              </a:p>
              <a:p>
                <a:pPr lvl="1"/>
                <a:r>
                  <a:rPr lang="en-US" sz="2400" i="1" dirty="0">
                    <a:solidFill>
                      <a:schemeClr val="tx2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ALGORITHM </a:t>
                </a:r>
                <a:r>
                  <a:rPr lang="en-US" sz="2400" i="1" dirty="0" err="1">
                    <a:solidFill>
                      <a:schemeClr val="tx2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MinDistance</a:t>
                </a:r>
                <a:r>
                  <a:rPr lang="en-US" sz="2400" i="1" dirty="0">
                    <a:solidFill>
                      <a:schemeClr val="tx2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(A[0..n − 1])</a:t>
                </a:r>
              </a:p>
              <a:p>
                <a:pPr lvl="1"/>
                <a:r>
                  <a:rPr lang="en-US" sz="2400" i="1" dirty="0">
                    <a:solidFill>
                      <a:schemeClr val="tx2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//Input: Array A[0..n − 1] of numbers</a:t>
                </a:r>
              </a:p>
              <a:p>
                <a:pPr lvl="1"/>
                <a:r>
                  <a:rPr lang="en-US" sz="2400" i="1" dirty="0">
                    <a:solidFill>
                      <a:schemeClr val="tx2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//Output: Minimum distance between two of its elements</a:t>
                </a:r>
              </a:p>
              <a:p>
                <a:pPr lvl="1"/>
                <a:endParaRPr lang="en-US" sz="2400" i="1" dirty="0">
                  <a:solidFill>
                    <a:schemeClr val="tx2">
                      <a:lumMod val="75000"/>
                    </a:schemeClr>
                  </a:solidFill>
                  <a:latin typeface="Candara" panose="020E0502030303020204" pitchFamily="34" charset="0"/>
                </a:endParaRPr>
              </a:p>
              <a:p>
                <a:pPr lvl="1"/>
                <a:r>
                  <a:rPr lang="en-US" sz="2400" i="1" dirty="0" err="1">
                    <a:solidFill>
                      <a:schemeClr val="tx2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dmin</a:t>
                </a:r>
                <a:r>
                  <a:rPr lang="en-US" sz="2400" i="1" dirty="0">
                    <a:solidFill>
                      <a:schemeClr val="tx2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←∞</a:t>
                </a:r>
              </a:p>
              <a:p>
                <a:pPr lvl="1"/>
                <a:r>
                  <a:rPr lang="en-US" sz="2400" i="1" dirty="0">
                    <a:solidFill>
                      <a:schemeClr val="tx2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	for i ←0 to n − 1 do</a:t>
                </a:r>
              </a:p>
              <a:p>
                <a:pPr lvl="1">
                  <a:tabLst>
                    <a:tab pos="685800" algn="l"/>
                    <a:tab pos="1143000" algn="l"/>
                  </a:tabLst>
                </a:pPr>
                <a:r>
                  <a:rPr lang="en-US" sz="2400" i="1" dirty="0">
                    <a:solidFill>
                      <a:schemeClr val="tx2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		for j ←0 to n − 1 do</a:t>
                </a:r>
              </a:p>
              <a:p>
                <a:pPr lvl="1">
                  <a:tabLst>
                    <a:tab pos="1484313" algn="l"/>
                  </a:tabLst>
                </a:pPr>
                <a:r>
                  <a:rPr lang="en-US" sz="2400" i="1" dirty="0">
                    <a:solidFill>
                      <a:schemeClr val="tx2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	if i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400" i="1" dirty="0">
                    <a:solidFill>
                      <a:schemeClr val="tx2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 j and |A[i]− A[j ]| &lt; </a:t>
                </a:r>
                <a:r>
                  <a:rPr lang="en-US" sz="2400" i="1" dirty="0" err="1">
                    <a:solidFill>
                      <a:schemeClr val="tx2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dmin</a:t>
                </a:r>
                <a:endParaRPr lang="en-US" sz="2400" i="1" dirty="0">
                  <a:solidFill>
                    <a:schemeClr val="tx2">
                      <a:lumMod val="75000"/>
                    </a:schemeClr>
                  </a:solidFill>
                  <a:latin typeface="Candara" panose="020E0502030303020204" pitchFamily="34" charset="0"/>
                </a:endParaRPr>
              </a:p>
              <a:p>
                <a:pPr lvl="1">
                  <a:tabLst>
                    <a:tab pos="1484313" algn="l"/>
                  </a:tabLst>
                </a:pPr>
                <a:r>
                  <a:rPr lang="en-US" sz="2400" i="1" dirty="0">
                    <a:solidFill>
                      <a:schemeClr val="tx2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	</a:t>
                </a:r>
                <a:r>
                  <a:rPr lang="en-US" sz="2400" i="1" dirty="0" err="1">
                    <a:solidFill>
                      <a:schemeClr val="tx2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dmin</a:t>
                </a:r>
                <a:r>
                  <a:rPr lang="en-US" sz="2400" i="1" dirty="0">
                    <a:solidFill>
                      <a:schemeClr val="tx2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 ←|A[i]− A[j ]|</a:t>
                </a:r>
              </a:p>
              <a:p>
                <a:pPr lvl="1"/>
                <a:r>
                  <a:rPr lang="en-US" sz="2400" i="1" dirty="0">
                    <a:solidFill>
                      <a:schemeClr val="tx2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return </a:t>
                </a:r>
                <a:r>
                  <a:rPr lang="en-US" sz="2400" i="1" dirty="0" err="1">
                    <a:solidFill>
                      <a:schemeClr val="tx2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dmin</a:t>
                </a:r>
                <a:endParaRPr lang="en-US" sz="2400" i="1" dirty="0">
                  <a:solidFill>
                    <a:schemeClr val="tx2">
                      <a:lumMod val="75000"/>
                    </a:schemeClr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516543"/>
                <a:ext cx="8839200" cy="4893647"/>
              </a:xfrm>
              <a:prstGeom prst="rect">
                <a:avLst/>
              </a:prstGeom>
              <a:blipFill>
                <a:blip r:embed="rId2"/>
                <a:stretch>
                  <a:fillRect l="-1103" t="-996" b="-1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6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101600"/>
            <a:ext cx="7535862" cy="1143000"/>
          </a:xfrm>
        </p:spPr>
        <p:txBody>
          <a:bodyPr/>
          <a:lstStyle/>
          <a:p>
            <a:pPr algn="r"/>
            <a:r>
              <a:rPr lang="en-US" sz="2200" b="1" i="1" dirty="0"/>
              <a:t>Asymptotic Notations and Basic Efficiency Classes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96875"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800" i="0" smtClean="0">
                        <a:latin typeface="Cambria Math"/>
                        <a:ea typeface="Cambria Math"/>
                      </a:rPr>
                      <m:t>Ο</m:t>
                    </m:r>
                  </m:oMath>
                </a14:m>
                <a:r>
                  <a:rPr lang="en-US" altLang="en-US" sz="1800" i="1" dirty="0"/>
                  <a:t> (big oh),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800" i="0" smtClean="0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n-US" altLang="en-US" sz="1800" i="1" dirty="0"/>
                  <a:t> (big omega),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800" i="1" smtClean="0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r>
                  <a:rPr lang="en-US" altLang="en-US" sz="1800" i="1" dirty="0"/>
                  <a:t> (big theta)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30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24600"/>
            <a:ext cx="2590800" cy="457200"/>
          </a:xfrm>
        </p:spPr>
        <p:txBody>
          <a:bodyPr/>
          <a:lstStyle/>
          <a:p>
            <a:fld id="{076854EF-18E7-4C00-AA93-56FFFA13B37B}" type="datetime1">
              <a:rPr lang="en-US" altLang="en-US" sz="1400" smtClean="0">
                <a:solidFill>
                  <a:srgbClr val="000000"/>
                </a:solidFill>
              </a:rPr>
              <a:t>10/31/2019</a:t>
            </a:fld>
            <a:endParaRPr lang="en-US" altLang="en-US" sz="14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4368339"/>
                  </p:ext>
                </p:extLst>
              </p:nvPr>
            </p:nvGraphicFramePr>
            <p:xfrm>
              <a:off x="647700" y="2209800"/>
              <a:ext cx="78486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546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317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𝒕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𝝐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𝚶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𝒕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e>
                              </m:d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𝒄𝒈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𝒏</m:t>
                                  </m:r>
                                </m:e>
                              </m:d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 ∀ 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>
                              <a:solidFill>
                                <a:schemeClr val="tx1"/>
                              </a:solidFill>
                            </a:rPr>
                            <a:t>Big</a:t>
                          </a:r>
                          <a:r>
                            <a:rPr lang="en-US" b="0" i="1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1" i="1" baseline="0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en-US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chemeClr val="tx1"/>
                              </a:solidFill>
                            </a:rPr>
                            <a:t>Small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𝝄</m:t>
                              </m:r>
                            </m:oMath>
                          </a14:m>
                          <a:r>
                            <a:rPr lang="en-US" b="1" i="1" dirty="0">
                              <a:solidFill>
                                <a:schemeClr val="tx1"/>
                              </a:solidFill>
                            </a:rPr>
                            <a:t> if &lt;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𝒕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𝝐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𝛀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𝒕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e>
                              </m:d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𝒄𝒈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𝒏</m:t>
                                  </m:r>
                                </m:e>
                              </m:d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 ∀ 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>
                              <a:solidFill>
                                <a:schemeClr val="tx1"/>
                              </a:solidFill>
                            </a:rPr>
                            <a:t>Big</a:t>
                          </a:r>
                          <a:r>
                            <a:rPr lang="en-US" b="0" i="1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𝛀</m:t>
                              </m:r>
                            </m:oMath>
                          </a14:m>
                          <a:endParaRPr lang="en-US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i="1" dirty="0">
                              <a:solidFill>
                                <a:schemeClr val="tx1"/>
                              </a:solidFill>
                            </a:rPr>
                            <a:t>Small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𝝎</m:t>
                              </m:r>
                            </m:oMath>
                          </a14:m>
                          <a:r>
                            <a:rPr lang="en-US" b="1" i="1" dirty="0">
                              <a:solidFill>
                                <a:schemeClr val="tx1"/>
                              </a:solidFill>
                            </a:rPr>
                            <a:t> if &gt;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𝒕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𝝐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𝚯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≤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𝒕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 ∀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𝒏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>
                              <a:solidFill>
                                <a:schemeClr val="tx1"/>
                              </a:solidFill>
                            </a:rPr>
                            <a:t>Big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𝚯</m:t>
                              </m:r>
                            </m:oMath>
                          </a14:m>
                          <a:endParaRPr lang="en-US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4368339"/>
                  </p:ext>
                </p:extLst>
              </p:nvPr>
            </p:nvGraphicFramePr>
            <p:xfrm>
              <a:off x="647700" y="2209800"/>
              <a:ext cx="78486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546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317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29" t="-8197" r="-325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1174" t="-8197" r="-6577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>
                              <a:solidFill>
                                <a:schemeClr val="tx1"/>
                              </a:solidFill>
                            </a:rPr>
                            <a:t>Big</a:t>
                          </a:r>
                          <a:r>
                            <a:rPr lang="en-US" b="0" i="1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1" i="1" baseline="0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en-US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0114" t="-8197" r="-1521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29" t="-108197" r="-325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1174" t="-108197" r="-6577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20800" t="-108197" r="-2136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0114" t="-108197" r="-1521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29" t="-208197" r="-325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1174" t="-208197" r="-6577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20800" t="-208197" r="-2136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5800" y="3505200"/>
                <a:ext cx="77724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andara" panose="020E0502030303020204" pitchFamily="34" charset="0"/>
                  </a:rPr>
                  <a:t>Specifically, </a:t>
                </a:r>
              </a:p>
              <a:p>
                <a:pPr marL="346075" indent="-346075">
                  <a:buAutoNum type="alphaLcParenBoth"/>
                </a:pPr>
                <a14:m>
                  <m:oMath xmlns:m="http://schemas.openxmlformats.org/officeDocument/2006/math">
                    <m:r>
                      <a:rPr lang="en-US" sz="1600" b="1" i="0">
                        <a:latin typeface="Cambria Math"/>
                        <a:ea typeface="Cambria Math"/>
                      </a:rPr>
                      <m:t>𝚶</m:t>
                    </m:r>
                    <m:r>
                      <a:rPr lang="en-US" sz="1600" b="1" i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600" b="1" i="1">
                        <a:latin typeface="Cambria Math"/>
                        <a:ea typeface="Cambria Math"/>
                      </a:rPr>
                      <m:t>𝒈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/>
                            <a:ea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1600" dirty="0">
                    <a:latin typeface="Candara" panose="020E0502030303020204" pitchFamily="34" charset="0"/>
                  </a:rPr>
                  <a:t>) is the set of all functions with a </a:t>
                </a:r>
                <a:r>
                  <a:rPr lang="en-US" sz="1600" b="1" dirty="0">
                    <a:solidFill>
                      <a:srgbClr val="C00000"/>
                    </a:solidFill>
                    <a:latin typeface="Candara" panose="020E0502030303020204" pitchFamily="34" charset="0"/>
                  </a:rPr>
                  <a:t>higher or same order </a:t>
                </a:r>
                <a:r>
                  <a:rPr lang="en-US" sz="1600" dirty="0">
                    <a:latin typeface="Candara" panose="020E0502030303020204" pitchFamily="34" charset="0"/>
                  </a:rPr>
                  <a:t>of growth order as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  <a:ea typeface="Cambria Math"/>
                      </a:rPr>
                      <m:t>𝒈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/>
                            <a:ea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1600" i="1" dirty="0">
                    <a:latin typeface="Candara" panose="020E0502030303020204" pitchFamily="34" charset="0"/>
                  </a:rPr>
                  <a:t>, </a:t>
                </a:r>
                <a:r>
                  <a:rPr lang="en-US" sz="1600" dirty="0">
                    <a:latin typeface="Candara" panose="020E0502030303020204" pitchFamily="34" charset="0"/>
                  </a:rPr>
                  <a:t>to within a constant multiple, as </a:t>
                </a:r>
                <a:r>
                  <a:rPr lang="en-US" sz="1600" i="1" dirty="0">
                    <a:latin typeface="Candara" panose="020E0502030303020204" pitchFamily="34" charset="0"/>
                  </a:rPr>
                  <a:t>n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∞.</m:t>
                    </m:r>
                  </m:oMath>
                </a14:m>
                <a:endParaRPr lang="en-US" sz="1600" b="0" dirty="0">
                  <a:latin typeface="Candara" panose="020E0502030303020204" pitchFamily="34" charset="0"/>
                  <a:ea typeface="Cambria Math"/>
                </a:endParaRPr>
              </a:p>
              <a:p>
                <a:pPr marL="346075" indent="-346075">
                  <a:buAutoNum type="alphaLcParenBoth"/>
                </a:pPr>
                <a:endParaRPr lang="en-US" sz="1600" dirty="0">
                  <a:latin typeface="Candara" panose="020E0502030303020204" pitchFamily="34" charset="0"/>
                </a:endParaRPr>
              </a:p>
              <a:p>
                <a:pPr marL="346075" indent="-346075">
                  <a:buFontTx/>
                  <a:buAutoNum type="alphaLcParenBoth"/>
                </a:pP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  <a:ea typeface="Cambria Math"/>
                      </a:rPr>
                      <m:t>𝛀</m:t>
                    </m:r>
                    <m:r>
                      <a:rPr lang="en-US" sz="1600" b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600" b="1" i="1">
                        <a:latin typeface="Cambria Math"/>
                        <a:ea typeface="Cambria Math"/>
                      </a:rPr>
                      <m:t>𝒈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/>
                            <a:ea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1600" dirty="0">
                    <a:latin typeface="Candara" panose="020E0502030303020204" pitchFamily="34" charset="0"/>
                  </a:rPr>
                  <a:t>) is the set of all functions with a </a:t>
                </a:r>
                <a:r>
                  <a:rPr lang="en-US" sz="1600" b="1" dirty="0">
                    <a:solidFill>
                      <a:srgbClr val="C00000"/>
                    </a:solidFill>
                    <a:latin typeface="Candara" panose="020E0502030303020204" pitchFamily="34" charset="0"/>
                  </a:rPr>
                  <a:t>lower or same order </a:t>
                </a:r>
                <a:r>
                  <a:rPr lang="en-US" sz="1600" dirty="0">
                    <a:latin typeface="Candara" panose="020E0502030303020204" pitchFamily="34" charset="0"/>
                  </a:rPr>
                  <a:t>of growth order as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  <a:ea typeface="Cambria Math"/>
                      </a:rPr>
                      <m:t>𝒈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/>
                            <a:ea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1600" i="1" dirty="0">
                    <a:latin typeface="Candara" panose="020E0502030303020204" pitchFamily="34" charset="0"/>
                  </a:rPr>
                  <a:t>, </a:t>
                </a:r>
                <a:r>
                  <a:rPr lang="en-US" sz="1600" dirty="0">
                    <a:latin typeface="Candara" panose="020E0502030303020204" pitchFamily="34" charset="0"/>
                  </a:rPr>
                  <a:t>to within a constant multiple, as </a:t>
                </a:r>
                <a:r>
                  <a:rPr lang="en-US" sz="1600" i="1" dirty="0">
                    <a:latin typeface="Candara" panose="020E0502030303020204" pitchFamily="34" charset="0"/>
                  </a:rPr>
                  <a:t>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ea typeface="Cambria Math"/>
                      </a:rPr>
                      <m:t>→∞.</m:t>
                    </m:r>
                  </m:oMath>
                </a14:m>
                <a:endParaRPr lang="en-US" sz="1600" i="1" dirty="0">
                  <a:latin typeface="Candara" panose="020E0502030303020204" pitchFamily="34" charset="0"/>
                  <a:ea typeface="Cambria Math"/>
                </a:endParaRPr>
              </a:p>
              <a:p>
                <a:pPr marL="346075" indent="-346075">
                  <a:buFontTx/>
                  <a:buAutoNum type="alphaLcParenBoth"/>
                </a:pPr>
                <a:endParaRPr lang="en-US" sz="1600" i="1" dirty="0">
                  <a:latin typeface="Candara" panose="020E0502030303020204" pitchFamily="34" charset="0"/>
                  <a:ea typeface="Cambria Math"/>
                </a:endParaRPr>
              </a:p>
              <a:p>
                <a:pPr marL="346075" indent="-346075">
                  <a:buFontTx/>
                  <a:buAutoNum type="alphaLcParenBoth"/>
                </a:pP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  <a:ea typeface="Cambria Math"/>
                      </a:rPr>
                      <m:t>𝚯</m:t>
                    </m:r>
                    <m:r>
                      <a:rPr lang="en-US" sz="1600" b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600" b="1" i="1">
                        <a:latin typeface="Cambria Math"/>
                        <a:ea typeface="Cambria Math"/>
                      </a:rPr>
                      <m:t>𝒈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/>
                            <a:ea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1600" dirty="0">
                    <a:latin typeface="Candara" panose="020E0502030303020204" pitchFamily="34" charset="0"/>
                  </a:rPr>
                  <a:t>) is the set of all functions with a </a:t>
                </a:r>
                <a:r>
                  <a:rPr lang="en-US" sz="1600" b="1" dirty="0">
                    <a:solidFill>
                      <a:srgbClr val="C00000"/>
                    </a:solidFill>
                    <a:latin typeface="Candara" panose="020E0502030303020204" pitchFamily="34" charset="0"/>
                  </a:rPr>
                  <a:t>same order</a:t>
                </a:r>
                <a:r>
                  <a:rPr lang="en-US" sz="1600" dirty="0">
                    <a:latin typeface="Candara" panose="020E0502030303020204" pitchFamily="34" charset="0"/>
                  </a:rPr>
                  <a:t> of growth order as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  <a:ea typeface="Cambria Math"/>
                      </a:rPr>
                      <m:t>𝒈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/>
                            <a:ea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1600" i="1" dirty="0">
                    <a:latin typeface="Candara" panose="020E0502030303020204" pitchFamily="34" charset="0"/>
                  </a:rPr>
                  <a:t>, </a:t>
                </a:r>
                <a:r>
                  <a:rPr lang="en-US" sz="1600" dirty="0">
                    <a:latin typeface="Candara" panose="020E0502030303020204" pitchFamily="34" charset="0"/>
                  </a:rPr>
                  <a:t>to within a constant multiple, as </a:t>
                </a:r>
                <a:r>
                  <a:rPr lang="en-US" sz="1600" i="1" dirty="0">
                    <a:latin typeface="Candara" panose="020E0502030303020204" pitchFamily="34" charset="0"/>
                  </a:rPr>
                  <a:t>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ea typeface="Cambria Math"/>
                      </a:rPr>
                      <m:t>→∞.</m:t>
                    </m:r>
                  </m:oMath>
                </a14:m>
                <a:endParaRPr lang="en-US" sz="1600" b="1" i="1" dirty="0">
                  <a:latin typeface="Candara" panose="020E0502030303020204" pitchFamily="34" charset="0"/>
                  <a:ea typeface="Cambria Math"/>
                </a:endParaRPr>
              </a:p>
              <a:p>
                <a:pPr marL="346075" indent="-346075">
                  <a:buFontTx/>
                  <a:buAutoNum type="alphaLcParenBoth"/>
                </a:pPr>
                <a:endParaRPr lang="en-US" sz="1600" b="1" i="1" dirty="0">
                  <a:latin typeface="Candara" panose="020E0502030303020204" pitchFamily="34" charset="0"/>
                  <a:ea typeface="Cambria Math"/>
                </a:endParaRPr>
              </a:p>
              <a:p>
                <a:pPr marL="346075" indent="-346075">
                  <a:buFontTx/>
                  <a:buAutoNum type="alphaLcParenBoth"/>
                </a:pPr>
                <a:r>
                  <a:rPr lang="en-US" sz="1600" i="1" dirty="0">
                    <a:latin typeface="Candara" panose="020E0502030303020204" pitchFamily="34" charset="0"/>
                    <a:ea typeface="Cambria Math"/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ea typeface="Cambria Math"/>
                      </a:rPr>
                      <m:t>𝑡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600" i="1" dirty="0">
                    <a:latin typeface="Candara" panose="020E0502030303020204" pitchFamily="34" charset="0"/>
                    <a:ea typeface="Cambria Math"/>
                  </a:rPr>
                  <a:t>is said to be in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  <a:ea typeface="Cambria Math"/>
                      </a:rPr>
                      <m:t>𝛀</m:t>
                    </m:r>
                    <m:r>
                      <a:rPr lang="en-US" sz="1600" b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600" b="1" i="1">
                        <a:latin typeface="Cambria Math"/>
                        <a:ea typeface="Cambria Math"/>
                      </a:rPr>
                      <m:t>𝒈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/>
                            <a:ea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1600" dirty="0">
                    <a:latin typeface="Candara" panose="020E0502030303020204" pitchFamily="34" charset="0"/>
                  </a:rPr>
                  <a:t>), denoted by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ea typeface="Cambria Math"/>
                      </a:rPr>
                      <m:t>𝑡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600" i="1" smtClean="0">
                        <a:latin typeface="Cambria Math"/>
                        <a:ea typeface="Cambria Math"/>
                      </a:rPr>
                      <m:t>𝜖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600" i="1" dirty="0">
                    <a:latin typeface="Candara" panose="020E0502030303020204" pitchFamily="34" charset="0"/>
                    <a:ea typeface="Cambria Math"/>
                  </a:rPr>
                  <a:t>C</a:t>
                </a:r>
                <a:r>
                  <a:rPr lang="en-US" sz="16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  <a:ea typeface="Cambria Math"/>
                      </a:rPr>
                      <m:t>∙ </m:t>
                    </m:r>
                    <m:r>
                      <a:rPr lang="en-US" sz="1600" b="0" i="1">
                        <a:latin typeface="Cambria Math"/>
                        <a:ea typeface="Cambria Math"/>
                      </a:rPr>
                      <m:t>𝑔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600" i="1" dirty="0">
                    <a:latin typeface="Candara" panose="020E0502030303020204" pitchFamily="34" charset="0"/>
                    <a:ea typeface="Cambria Math"/>
                  </a:rPr>
                  <a:t>, for all  n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1600" b="0" i="1" baseline="-25000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sz="1600" i="1" baseline="-25000" dirty="0">
                    <a:latin typeface="Candara" panose="020E0502030303020204" pitchFamily="34" charset="0"/>
                    <a:ea typeface="Cambria Math"/>
                  </a:rPr>
                  <a:t>.</a:t>
                </a:r>
              </a:p>
              <a:p>
                <a:pPr>
                  <a:tabLst>
                    <a:tab pos="346075" algn="l"/>
                  </a:tabLst>
                </a:pPr>
                <a:r>
                  <a:rPr lang="en-US" sz="1600" i="1" baseline="-25000" dirty="0">
                    <a:latin typeface="Candara" panose="020E0502030303020204" pitchFamily="34" charset="0"/>
                    <a:ea typeface="Cambria Math"/>
                  </a:rPr>
                  <a:t>	</a:t>
                </a:r>
                <a:r>
                  <a:rPr lang="en-US" sz="16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ea typeface="Cambria Math"/>
                      </a:rPr>
                      <m:t>𝑡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600" i="1" baseline="-25000" dirty="0">
                    <a:latin typeface="Candara" panose="020E0502030303020204" pitchFamily="34" charset="0"/>
                    <a:ea typeface="Cambria Math"/>
                  </a:rPr>
                  <a:t> </a:t>
                </a:r>
                <a:r>
                  <a:rPr lang="en-US" sz="1600" i="1" dirty="0">
                    <a:latin typeface="Candara" panose="020E0502030303020204" pitchFamily="34" charset="0"/>
                    <a:ea typeface="Cambria Math"/>
                  </a:rPr>
                  <a:t>is bounded below by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ea typeface="Cambria Math"/>
                      </a:rPr>
                      <m:t>𝐶</m:t>
                    </m:r>
                    <m:r>
                      <a:rPr lang="en-US" sz="1600" b="0" i="1" dirty="0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600" b="1" i="1">
                        <a:latin typeface="Cambria Math"/>
                        <a:ea typeface="Cambria Math"/>
                      </a:rPr>
                      <m:t>𝒈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/>
                            <a:ea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1600" i="1" baseline="-25000" dirty="0">
                    <a:latin typeface="Candara" panose="020E0502030303020204" pitchFamily="34" charset="0"/>
                    <a:ea typeface="Cambria Math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505200"/>
                <a:ext cx="7772400" cy="3046988"/>
              </a:xfrm>
              <a:prstGeom prst="rect">
                <a:avLst/>
              </a:prstGeom>
              <a:blipFill>
                <a:blip r:embed="rId4"/>
                <a:stretch>
                  <a:fillRect l="-471" t="-600" b="-1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42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50939" y="101600"/>
                <a:ext cx="6545262" cy="1143000"/>
              </a:xfrm>
            </p:spPr>
            <p:txBody>
              <a:bodyPr/>
              <a:lstStyle/>
              <a:p>
                <a:pPr algn="r"/>
                <a14:m>
                  <m:oMath xmlns:m="http://schemas.openxmlformats.org/officeDocument/2006/math">
                    <m:r>
                      <a:rPr lang="en-US" sz="3600" b="1" i="1">
                        <a:latin typeface="Cambria Math"/>
                        <a:ea typeface="Cambria Math"/>
                      </a:rPr>
                      <m:t>𝚶</m:t>
                    </m:r>
                  </m:oMath>
                </a14:m>
                <a:r>
                  <a:rPr lang="en-US" sz="3600" dirty="0">
                    <a:latin typeface="Candara" panose="020E0502030303020204" pitchFamily="34" charset="0"/>
                  </a:rPr>
                  <a:t>  Example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50939" y="101600"/>
                <a:ext cx="6545262" cy="1143000"/>
              </a:xfrm>
              <a:blipFill>
                <a:blip r:embed="rId2"/>
                <a:stretch>
                  <a:fillRect r="-2700" b="-20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t>10/31/2019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31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24739"/>
            <a:ext cx="5885736" cy="318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5271086"/>
                  </p:ext>
                </p:extLst>
              </p:nvPr>
            </p:nvGraphicFramePr>
            <p:xfrm>
              <a:off x="1028699" y="4698810"/>
              <a:ext cx="7962901" cy="11729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30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0640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343400">
                      <a:extLst>
                        <a:ext uri="{9D8B030D-6E8A-4147-A177-3AD203B41FA5}">
                          <a16:colId xmlns:a16="http://schemas.microsoft.com/office/drawing/2014/main" val="320822757"/>
                        </a:ext>
                      </a:extLst>
                    </a:gridCol>
                  </a:tblGrid>
                  <a:tr h="173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170EC2"/>
                              </a:solidFill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170EC2"/>
                                    </a:solidFill>
                                    <a:latin typeface="Cambria Math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solidFill>
                                          <a:srgbClr val="170EC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170EC2"/>
                                        </a:solidFill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solidFill>
                                      <a:srgbClr val="170EC2"/>
                                    </a:solidFill>
                                    <a:latin typeface="Cambria Math"/>
                                    <a:ea typeface="Cambria Math"/>
                                  </a:rPr>
                                  <m:t>𝝐</m:t>
                                </m:r>
                                <m:r>
                                  <a:rPr lang="en-US" b="1" i="1" smtClean="0">
                                    <a:solidFill>
                                      <a:srgbClr val="170EC2"/>
                                    </a:solidFill>
                                    <a:latin typeface="Cambria Math"/>
                                    <a:ea typeface="Cambria Math"/>
                                  </a:rPr>
                                  <m:t>𝚶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solidFill>
                                          <a:srgbClr val="170EC2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170EC2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𝒈</m:t>
                                    </m:r>
                                    <m:d>
                                      <m:dPr>
                                        <m:ctrlPr>
                                          <a:rPr lang="en-US" b="1" i="1" smtClean="0">
                                            <a:solidFill>
                                              <a:srgbClr val="170EC2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rgbClr val="170EC2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𝒏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b="1" i="1" smtClean="0">
                                    <a:solidFill>
                                      <a:srgbClr val="170EC2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rgbClr val="170EC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 </m:t>
                                </m:r>
                                <m:r>
                                  <a:rPr lang="en-US" i="1" dirty="0" smtClean="0">
                                    <a:solidFill>
                                      <a:srgbClr val="170EC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solidFill>
                                      <a:srgbClr val="170EC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170EC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rgbClr val="170EC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rgbClr val="170EC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170EC2"/>
                                  </a:solidFill>
                                  <a:latin typeface="Cambria Math"/>
                                </a:rPr>
                                <m:t>𝒇</m:t>
                              </m:r>
                              <m:r>
                                <a:rPr lang="en-US" b="1" i="1" smtClean="0">
                                  <a:solidFill>
                                    <a:srgbClr val="170EC2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170EC2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solidFill>
                                    <a:srgbClr val="170EC2"/>
                                  </a:solidFill>
                                  <a:latin typeface="Cambria Math"/>
                                </a:rPr>
                                <m:t>)≤</m:t>
                              </m:r>
                              <m:r>
                                <a:rPr lang="en-US" b="1" i="1" smtClean="0">
                                  <a:solidFill>
                                    <a:srgbClr val="170EC2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𝑪</m:t>
                              </m:r>
                              <m:r>
                                <a:rPr lang="en-US" b="1" i="1" smtClean="0">
                                  <a:solidFill>
                                    <a:srgbClr val="170EC2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170EC2"/>
                                  </a:solidFill>
                                  <a:latin typeface="Cambria Math"/>
                                  <a:ea typeface="Cambria Math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rgbClr val="170EC2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170EC2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𝒏</m:t>
                                  </m:r>
                                </m:e>
                              </m:d>
                              <m:r>
                                <a:rPr lang="en-US" b="1" i="1" smtClean="0">
                                  <a:solidFill>
                                    <a:srgbClr val="170EC2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rgbClr val="170EC2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170EC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 </m:t>
                              </m:r>
                              <m:r>
                                <a:rPr lang="en-US" i="1" dirty="0" smtClean="0">
                                  <a:solidFill>
                                    <a:srgbClr val="170EC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 dirty="0" smtClean="0">
                                  <a:solidFill>
                                    <a:srgbClr val="170EC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i="1" dirty="0" smtClean="0">
                                      <a:solidFill>
                                        <a:srgbClr val="170EC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170EC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170EC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dirty="0">
                            <a:solidFill>
                              <a:srgbClr val="170EC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7030A0"/>
                              </a:solidFill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  <a:ea typeface="Cambria Math"/>
                                  </a:rPr>
                                  <m:t>𝝐</m:t>
                                </m:r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  <a:ea typeface="Cambria Math"/>
                                  </a:rPr>
                                  <m:t>𝛀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𝒈</m:t>
                                    </m:r>
                                    <m:d>
                                      <m:dPr>
                                        <m:ctrlPr>
                                          <a:rPr lang="en-US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𝒏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∀ 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kumimoji="0" lang="en-US" sz="18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𝒈</m:t>
                                    </m:r>
                                    <m:d>
                                      <m:dPr>
                                        <m:ctrlPr>
                                          <a:rPr lang="en-US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𝒏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∀ 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kumimoji="0" lang="en-US" sz="18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𝒇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𝝐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𝚯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𝒏</m:t>
                                  </m:r>
                                </m:e>
                              </m:d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∀ </m:t>
                              </m:r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170EC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𝒏</m:t>
                                  </m:r>
                                </m:e>
                              </m:d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170EC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𝒇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)≤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170EC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𝒏</m:t>
                                  </m:r>
                                </m:e>
                              </m:d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∀ </m:t>
                              </m:r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5271086"/>
                  </p:ext>
                </p:extLst>
              </p:nvPr>
            </p:nvGraphicFramePr>
            <p:xfrm>
              <a:off x="1028699" y="4698810"/>
              <a:ext cx="7962901" cy="11729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30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0640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343400">
                      <a:extLst>
                        <a:ext uri="{9D8B030D-6E8A-4147-A177-3AD203B41FA5}">
                          <a16:colId xmlns:a16="http://schemas.microsoft.com/office/drawing/2014/main" val="320822757"/>
                        </a:ext>
                      </a:extLst>
                    </a:gridCol>
                  </a:tblGrid>
                  <a:tr h="401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170EC2"/>
                              </a:solidFill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738" t="-7576" r="-150524" b="-2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3450" t="-7576" r="-701" b="-2151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7030A0"/>
                              </a:solidFill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738" t="-105970" r="-150524" b="-1119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3450" t="-105970" r="-701" b="-1119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738" t="-226230" r="-15052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3450" t="-226230" r="-701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 bwMode="auto">
          <a:xfrm>
            <a:off x="381000" y="4953000"/>
            <a:ext cx="5334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06A297-64DA-4C73-85C6-E5DD69A86D76}"/>
                  </a:ext>
                </a:extLst>
              </p:cNvPr>
              <p:cNvSpPr txBox="1"/>
              <p:nvPr/>
            </p:nvSpPr>
            <p:spPr>
              <a:xfrm>
                <a:off x="2971800" y="4295001"/>
                <a:ext cx="38100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06A297-64DA-4C73-85C6-E5DD69A86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295001"/>
                <a:ext cx="381000" cy="276999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62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50939" y="101600"/>
                <a:ext cx="6545262" cy="1143000"/>
              </a:xfrm>
            </p:spPr>
            <p:txBody>
              <a:bodyPr/>
              <a:lstStyle/>
              <a:p>
                <a:pPr algn="r"/>
                <a14:m>
                  <m:oMath xmlns:m="http://schemas.openxmlformats.org/officeDocument/2006/math">
                    <m:r>
                      <a:rPr lang="en-US" sz="3600" b="1" i="1">
                        <a:latin typeface="Cambria Math"/>
                        <a:ea typeface="Cambria Math"/>
                      </a:rPr>
                      <m:t>𝛀</m:t>
                    </m:r>
                    <m:r>
                      <a:rPr lang="en-US" sz="3600" b="1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3600" dirty="0">
                    <a:latin typeface="Candara" panose="020E0502030303020204" pitchFamily="34" charset="0"/>
                  </a:rPr>
                  <a:t>  Example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50939" y="101600"/>
                <a:ext cx="6545262" cy="1143000"/>
              </a:xfrm>
              <a:blipFill>
                <a:blip r:embed="rId2"/>
                <a:stretch>
                  <a:fillRect r="-2700" b="-20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t>10/31/2019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32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84161"/>
            <a:ext cx="4343400" cy="353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68" y="5269572"/>
            <a:ext cx="646113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80DAA02-865A-447D-9DFF-25EC6A4D1AE0}"/>
                  </a:ext>
                </a:extLst>
              </p:cNvPr>
              <p:cNvSpPr/>
              <p:nvPr/>
            </p:nvSpPr>
            <p:spPr>
              <a:xfrm>
                <a:off x="4905112" y="1676400"/>
                <a:ext cx="657488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80DAA02-865A-447D-9DFF-25EC6A4D1A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112" y="1676400"/>
                <a:ext cx="657488" cy="338554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FF7BF2B5-FCE0-40B6-9F0B-5FDACC0860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302225"/>
                  </p:ext>
                </p:extLst>
              </p:nvPr>
            </p:nvGraphicFramePr>
            <p:xfrm>
              <a:off x="914400" y="4792611"/>
              <a:ext cx="7962901" cy="11729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30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0640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343400">
                      <a:extLst>
                        <a:ext uri="{9D8B030D-6E8A-4147-A177-3AD203B41FA5}">
                          <a16:colId xmlns:a16="http://schemas.microsoft.com/office/drawing/2014/main" val="320822757"/>
                        </a:ext>
                      </a:extLst>
                    </a:gridCol>
                  </a:tblGrid>
                  <a:tr h="173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170EC2"/>
                              </a:solidFill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170EC2"/>
                                    </a:solidFill>
                                    <a:latin typeface="Cambria Math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solidFill>
                                          <a:srgbClr val="170EC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170EC2"/>
                                        </a:solidFill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solidFill>
                                      <a:srgbClr val="170EC2"/>
                                    </a:solidFill>
                                    <a:latin typeface="Cambria Math"/>
                                    <a:ea typeface="Cambria Math"/>
                                  </a:rPr>
                                  <m:t>𝝐</m:t>
                                </m:r>
                                <m:r>
                                  <a:rPr lang="en-US" b="1" i="1" smtClean="0">
                                    <a:solidFill>
                                      <a:srgbClr val="170EC2"/>
                                    </a:solidFill>
                                    <a:latin typeface="Cambria Math"/>
                                    <a:ea typeface="Cambria Math"/>
                                  </a:rPr>
                                  <m:t>𝚶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solidFill>
                                          <a:srgbClr val="170EC2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170EC2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𝒈</m:t>
                                    </m:r>
                                    <m:d>
                                      <m:dPr>
                                        <m:ctrlPr>
                                          <a:rPr lang="en-US" b="1" i="1" smtClean="0">
                                            <a:solidFill>
                                              <a:srgbClr val="170EC2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rgbClr val="170EC2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𝒏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b="1" i="1" smtClean="0">
                                    <a:solidFill>
                                      <a:srgbClr val="170EC2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rgbClr val="170EC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 </m:t>
                                </m:r>
                                <m:r>
                                  <a:rPr lang="en-US" i="1" dirty="0" smtClean="0">
                                    <a:solidFill>
                                      <a:srgbClr val="170EC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solidFill>
                                      <a:srgbClr val="170EC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170EC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rgbClr val="170EC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rgbClr val="170EC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170EC2"/>
                                  </a:solidFill>
                                  <a:latin typeface="Cambria Math"/>
                                </a:rPr>
                                <m:t>𝒇</m:t>
                              </m:r>
                              <m:r>
                                <a:rPr lang="en-US" b="1" i="1" smtClean="0">
                                  <a:solidFill>
                                    <a:srgbClr val="170EC2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170EC2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solidFill>
                                    <a:srgbClr val="170EC2"/>
                                  </a:solidFill>
                                  <a:latin typeface="Cambria Math"/>
                                </a:rPr>
                                <m:t>)≤</m:t>
                              </m:r>
                              <m:r>
                                <a:rPr lang="en-US" b="1" i="1" smtClean="0">
                                  <a:solidFill>
                                    <a:srgbClr val="170EC2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𝑪</m:t>
                              </m:r>
                              <m:r>
                                <a:rPr lang="en-US" b="1" i="1" smtClean="0">
                                  <a:solidFill>
                                    <a:srgbClr val="170EC2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170EC2"/>
                                  </a:solidFill>
                                  <a:latin typeface="Cambria Math"/>
                                  <a:ea typeface="Cambria Math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rgbClr val="170EC2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170EC2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𝒏</m:t>
                                  </m:r>
                                </m:e>
                              </m:d>
                              <m:r>
                                <a:rPr lang="en-US" b="1" i="1" smtClean="0">
                                  <a:solidFill>
                                    <a:srgbClr val="170EC2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rgbClr val="170EC2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170EC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 </m:t>
                              </m:r>
                              <m:r>
                                <a:rPr lang="en-US" i="1" dirty="0" smtClean="0">
                                  <a:solidFill>
                                    <a:srgbClr val="170EC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 dirty="0" smtClean="0">
                                  <a:solidFill>
                                    <a:srgbClr val="170EC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i="1" dirty="0" smtClean="0">
                                      <a:solidFill>
                                        <a:srgbClr val="170EC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170EC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170EC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dirty="0">
                            <a:solidFill>
                              <a:srgbClr val="170EC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7030A0"/>
                              </a:solidFill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  <a:ea typeface="Cambria Math"/>
                                  </a:rPr>
                                  <m:t>𝝐</m:t>
                                </m:r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  <a:ea typeface="Cambria Math"/>
                                  </a:rPr>
                                  <m:t>𝛀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𝒈</m:t>
                                    </m:r>
                                    <m:d>
                                      <m:dPr>
                                        <m:ctrlPr>
                                          <a:rPr lang="en-US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𝒏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∀ 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kumimoji="0" lang="en-US" sz="18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𝒈</m:t>
                                    </m:r>
                                    <m:d>
                                      <m:dPr>
                                        <m:ctrlPr>
                                          <a:rPr lang="en-US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𝒏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∀ 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kumimoji="0" lang="en-US" sz="18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𝒇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𝝐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𝚯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𝒏</m:t>
                                  </m:r>
                                </m:e>
                              </m:d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∀ </m:t>
                              </m:r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170EC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𝒏</m:t>
                                  </m:r>
                                </m:e>
                              </m:d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170EC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𝒇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)≤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170EC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𝒏</m:t>
                                  </m:r>
                                </m:e>
                              </m:d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∀ </m:t>
                              </m:r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FF7BF2B5-FCE0-40B6-9F0B-5FDACC0860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302225"/>
                  </p:ext>
                </p:extLst>
              </p:nvPr>
            </p:nvGraphicFramePr>
            <p:xfrm>
              <a:off x="914400" y="4792611"/>
              <a:ext cx="7962901" cy="11729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30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0640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343400">
                      <a:extLst>
                        <a:ext uri="{9D8B030D-6E8A-4147-A177-3AD203B41FA5}">
                          <a16:colId xmlns:a16="http://schemas.microsoft.com/office/drawing/2014/main" val="320822757"/>
                        </a:ext>
                      </a:extLst>
                    </a:gridCol>
                  </a:tblGrid>
                  <a:tr h="401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170EC2"/>
                              </a:solidFill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4948" t="-7576" r="-150314" b="-2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83590" t="-7576" r="-561" b="-2151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7030A0"/>
                              </a:solidFill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4948" t="-107576" r="-150314" b="-1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83590" t="-107576" r="-561" b="-1151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4948" t="-224590" r="-15031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83590" t="-224590" r="-561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0550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50939" y="101600"/>
                <a:ext cx="6545262" cy="1143000"/>
              </a:xfrm>
            </p:spPr>
            <p:txBody>
              <a:bodyPr/>
              <a:lstStyle/>
              <a:p>
                <a:pPr algn="r"/>
                <a14:m>
                  <m:oMath xmlns:m="http://schemas.openxmlformats.org/officeDocument/2006/math">
                    <m:r>
                      <a:rPr lang="en-US" sz="3600" b="1" i="1">
                        <a:latin typeface="Cambria Math"/>
                        <a:ea typeface="Cambria Math"/>
                      </a:rPr>
                      <m:t>𝚯</m:t>
                    </m:r>
                    <m:r>
                      <a:rPr lang="en-US" sz="3600" b="1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3600" dirty="0">
                    <a:latin typeface="Candara" panose="020E0502030303020204" pitchFamily="34" charset="0"/>
                  </a:rPr>
                  <a:t>  Example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50939" y="101600"/>
                <a:ext cx="6545262" cy="1143000"/>
              </a:xfrm>
              <a:blipFill>
                <a:blip r:embed="rId2"/>
                <a:stretch>
                  <a:fillRect r="-2700" b="-20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t>10/31/2019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33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868" y="1375939"/>
            <a:ext cx="4423732" cy="355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8" y="5867400"/>
            <a:ext cx="646113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A5259E-678C-4EC0-8CDA-E80157B780CF}"/>
                  </a:ext>
                </a:extLst>
              </p:cNvPr>
              <p:cNvSpPr txBox="1"/>
              <p:nvPr/>
            </p:nvSpPr>
            <p:spPr>
              <a:xfrm>
                <a:off x="4800601" y="1896660"/>
                <a:ext cx="53339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>
                          <a:latin typeface="Cambria Math"/>
                        </a:rPr>
                        <m:t>𝑓</m:t>
                      </m:r>
                      <m:r>
                        <a:rPr lang="en-US" sz="1400" b="0" i="1">
                          <a:latin typeface="Cambria Math"/>
                        </a:rPr>
                        <m:t>(</m:t>
                      </m:r>
                      <m:r>
                        <a:rPr lang="en-US" sz="1400" b="0" i="1">
                          <a:latin typeface="Cambria Math"/>
                        </a:rPr>
                        <m:t>𝑛</m:t>
                      </m:r>
                      <m:r>
                        <a:rPr lang="en-US" sz="1400" b="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A5259E-678C-4EC0-8CDA-E80157B78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1" y="1896660"/>
                <a:ext cx="533399" cy="307777"/>
              </a:xfrm>
              <a:prstGeom prst="rect">
                <a:avLst/>
              </a:prstGeom>
              <a:blipFill>
                <a:blip r:embed="rId5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86D39637-8383-4625-89DC-922AD20E6B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0932825"/>
                  </p:ext>
                </p:extLst>
              </p:nvPr>
            </p:nvGraphicFramePr>
            <p:xfrm>
              <a:off x="700511" y="4906593"/>
              <a:ext cx="7962901" cy="11729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30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0640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343400">
                      <a:extLst>
                        <a:ext uri="{9D8B030D-6E8A-4147-A177-3AD203B41FA5}">
                          <a16:colId xmlns:a16="http://schemas.microsoft.com/office/drawing/2014/main" val="320822757"/>
                        </a:ext>
                      </a:extLst>
                    </a:gridCol>
                  </a:tblGrid>
                  <a:tr h="173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170EC2"/>
                              </a:solidFill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170EC2"/>
                                    </a:solidFill>
                                    <a:latin typeface="Cambria Math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solidFill>
                                          <a:srgbClr val="170EC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170EC2"/>
                                        </a:solidFill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solidFill>
                                      <a:srgbClr val="170EC2"/>
                                    </a:solidFill>
                                    <a:latin typeface="Cambria Math"/>
                                    <a:ea typeface="Cambria Math"/>
                                  </a:rPr>
                                  <m:t>𝝐</m:t>
                                </m:r>
                                <m:r>
                                  <a:rPr lang="en-US" b="1" i="1" smtClean="0">
                                    <a:solidFill>
                                      <a:srgbClr val="170EC2"/>
                                    </a:solidFill>
                                    <a:latin typeface="Cambria Math"/>
                                    <a:ea typeface="Cambria Math"/>
                                  </a:rPr>
                                  <m:t>𝚶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solidFill>
                                          <a:srgbClr val="170EC2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170EC2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𝒈</m:t>
                                    </m:r>
                                    <m:d>
                                      <m:dPr>
                                        <m:ctrlPr>
                                          <a:rPr lang="en-US" b="1" i="1" smtClean="0">
                                            <a:solidFill>
                                              <a:srgbClr val="170EC2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rgbClr val="170EC2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𝒏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b="1" i="1" smtClean="0">
                                    <a:solidFill>
                                      <a:srgbClr val="170EC2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rgbClr val="170EC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 </m:t>
                                </m:r>
                                <m:r>
                                  <a:rPr lang="en-US" i="1" dirty="0" smtClean="0">
                                    <a:solidFill>
                                      <a:srgbClr val="170EC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solidFill>
                                      <a:srgbClr val="170EC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170EC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rgbClr val="170EC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rgbClr val="170EC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170EC2"/>
                                  </a:solidFill>
                                  <a:latin typeface="Cambria Math"/>
                                </a:rPr>
                                <m:t>𝒇</m:t>
                              </m:r>
                              <m:r>
                                <a:rPr lang="en-US" b="1" i="1" smtClean="0">
                                  <a:solidFill>
                                    <a:srgbClr val="170EC2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170EC2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solidFill>
                                    <a:srgbClr val="170EC2"/>
                                  </a:solidFill>
                                  <a:latin typeface="Cambria Math"/>
                                </a:rPr>
                                <m:t>)≤</m:t>
                              </m:r>
                              <m:r>
                                <a:rPr lang="en-US" b="1" i="1" smtClean="0">
                                  <a:solidFill>
                                    <a:srgbClr val="170EC2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𝑪</m:t>
                              </m:r>
                              <m:r>
                                <a:rPr lang="en-US" b="1" i="1" smtClean="0">
                                  <a:solidFill>
                                    <a:srgbClr val="170EC2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170EC2"/>
                                  </a:solidFill>
                                  <a:latin typeface="Cambria Math"/>
                                  <a:ea typeface="Cambria Math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rgbClr val="170EC2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170EC2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𝒏</m:t>
                                  </m:r>
                                </m:e>
                              </m:d>
                              <m:r>
                                <a:rPr lang="en-US" b="1" i="1" smtClean="0">
                                  <a:solidFill>
                                    <a:srgbClr val="170EC2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rgbClr val="170EC2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170EC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 </m:t>
                              </m:r>
                              <m:r>
                                <a:rPr lang="en-US" i="1" dirty="0" smtClean="0">
                                  <a:solidFill>
                                    <a:srgbClr val="170EC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 dirty="0" smtClean="0">
                                  <a:solidFill>
                                    <a:srgbClr val="170EC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i="1" dirty="0" smtClean="0">
                                      <a:solidFill>
                                        <a:srgbClr val="170EC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170EC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170EC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dirty="0">
                            <a:solidFill>
                              <a:srgbClr val="170EC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7030A0"/>
                              </a:solidFill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  <a:ea typeface="Cambria Math"/>
                                  </a:rPr>
                                  <m:t>𝝐</m:t>
                                </m:r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  <a:ea typeface="Cambria Math"/>
                                  </a:rPr>
                                  <m:t>𝛀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𝒈</m:t>
                                    </m:r>
                                    <m:d>
                                      <m:dPr>
                                        <m:ctrlPr>
                                          <a:rPr lang="en-US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𝒏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∀ 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kumimoji="0" lang="en-US" sz="18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𝒈</m:t>
                                    </m:r>
                                    <m:d>
                                      <m:dPr>
                                        <m:ctrlPr>
                                          <a:rPr lang="en-US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𝒏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∀ 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kumimoji="0" lang="en-US" sz="18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𝒇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𝝐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𝚯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𝒏</m:t>
                                  </m:r>
                                </m:e>
                              </m:d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∀ </m:t>
                              </m:r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170EC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𝒏</m:t>
                                  </m:r>
                                </m:e>
                              </m:d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170EC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𝒇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)≤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170EC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𝒏</m:t>
                                  </m:r>
                                </m:e>
                              </m:d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∀ </m:t>
                              </m:r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86D39637-8383-4625-89DC-922AD20E6B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0932825"/>
                  </p:ext>
                </p:extLst>
              </p:nvPr>
            </p:nvGraphicFramePr>
            <p:xfrm>
              <a:off x="700511" y="4906593"/>
              <a:ext cx="7962901" cy="11729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30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0640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343400">
                      <a:extLst>
                        <a:ext uri="{9D8B030D-6E8A-4147-A177-3AD203B41FA5}">
                          <a16:colId xmlns:a16="http://schemas.microsoft.com/office/drawing/2014/main" val="320822757"/>
                        </a:ext>
                      </a:extLst>
                    </a:gridCol>
                  </a:tblGrid>
                  <a:tr h="401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170EC2"/>
                              </a:solidFill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4686" t="-7576" r="-150000" b="-2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83590" t="-7576" r="-561" b="-2151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7030A0"/>
                              </a:solidFill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4686" t="-105970" r="-150000" b="-1119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83590" t="-105970" r="-561" b="-1119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4686" t="-226230" r="-1500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83590" t="-226230" r="-561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680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101600"/>
            <a:ext cx="7535862" cy="1143000"/>
          </a:xfrm>
        </p:spPr>
        <p:txBody>
          <a:bodyPr/>
          <a:lstStyle/>
          <a:p>
            <a:pPr algn="r"/>
            <a:r>
              <a:rPr lang="en-US" sz="2200" b="1" i="1" dirty="0"/>
              <a:t>Asymptotic Notations and Basic Efficiency Classes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6900" y="1638300"/>
                <a:ext cx="8089900" cy="4494213"/>
              </a:xfrm>
            </p:spPr>
            <p:txBody>
              <a:bodyPr/>
              <a:lstStyle/>
              <a:p>
                <a:pPr marL="400050" lvl="1" indent="0">
                  <a:buNone/>
                </a:pPr>
                <a:r>
                  <a:rPr lang="en-US" altLang="en-US" sz="2400" i="1" dirty="0">
                    <a:latin typeface="Gill Sans MT" panose="020B0502020104020203" pitchFamily="34" charset="0"/>
                  </a:rPr>
                  <a:t>Consider the following examples and fill in the blank:</a:t>
                </a:r>
              </a:p>
              <a:p>
                <a:pPr marL="400050" lvl="1" indent="0">
                  <a:buNone/>
                </a:pPr>
                <a:r>
                  <a:rPr lang="en-US" altLang="en-US" sz="2400" i="1" dirty="0">
                    <a:latin typeface="Gill Sans MT" panose="020B0502020104020203" pitchFamily="34" charset="0"/>
                  </a:rPr>
                  <a:t>(</a:t>
                </a:r>
                <a:r>
                  <a:rPr lang="en-US" altLang="en-US" sz="2400" i="1" dirty="0" err="1">
                    <a:latin typeface="Gill Sans MT" panose="020B0502020104020203" pitchFamily="34" charset="0"/>
                  </a:rPr>
                  <a:t>i</a:t>
                </a:r>
                <a:r>
                  <a:rPr lang="en-US" altLang="en-US" sz="2400" i="1" dirty="0">
                    <a:latin typeface="Gill Sans MT" panose="020B0502020104020203" pitchFamily="34" charset="0"/>
                  </a:rPr>
                  <a:t>) 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/>
                      </a:rPr>
                      <m:t>𝑛</m:t>
                    </m:r>
                    <m:r>
                      <a:rPr lang="en-US" altLang="en-US" sz="24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en-US" sz="2400" b="0" i="0" smtClean="0">
                        <a:latin typeface="Cambria Math" panose="02040503050406030204" pitchFamily="18" charset="0"/>
                        <a:ea typeface="Cambria Math"/>
                      </a:rPr>
                      <m:t>____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en-US" sz="24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en-US" sz="2400" b="0" i="1" dirty="0">
                  <a:latin typeface="Gill Sans MT" panose="020B0502020104020203" pitchFamily="34" charset="0"/>
                  <a:ea typeface="Cambria Math"/>
                </a:endParaRPr>
              </a:p>
              <a:p>
                <a:pPr marL="400050" lvl="1" indent="0">
                  <a:buNone/>
                </a:pPr>
                <a:endParaRPr lang="en-US" altLang="en-US" sz="2400" b="0" i="1" dirty="0">
                  <a:latin typeface="Gill Sans MT" panose="020B0502020104020203" pitchFamily="34" charset="0"/>
                  <a:ea typeface="Cambria Math"/>
                </a:endParaRPr>
              </a:p>
              <a:p>
                <a:pPr marL="400050" lvl="1" indent="0">
                  <a:buNone/>
                </a:pPr>
                <a:r>
                  <a:rPr lang="en-US" altLang="en-US" sz="2400" i="1" dirty="0">
                    <a:latin typeface="Gill Sans MT" panose="020B0502020104020203" pitchFamily="34" charset="0"/>
                  </a:rPr>
                  <a:t>(ii)  100n + 5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en-US" sz="2400" b="0" i="0" smtClean="0">
                        <a:latin typeface="Cambria Math" panose="02040503050406030204" pitchFamily="18" charset="0"/>
                        <a:ea typeface="Cambria Math"/>
                      </a:rPr>
                      <m:t>_____</m:t>
                    </m:r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en-US" sz="24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sz="24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en-US" sz="2400" i="1" dirty="0">
                  <a:latin typeface="Gill Sans MT" panose="020B0502020104020203" pitchFamily="34" charset="0"/>
                </a:endParaRPr>
              </a:p>
              <a:p>
                <a:pPr marL="400050" lvl="1" indent="0">
                  <a:buNone/>
                </a:pPr>
                <a:endParaRPr lang="en-US" altLang="en-US" sz="2400" i="1" dirty="0">
                  <a:latin typeface="Gill Sans MT" panose="020B0502020104020203" pitchFamily="34" charset="0"/>
                </a:endParaRPr>
              </a:p>
              <a:p>
                <a:pPr marL="400050" lvl="1" indent="0">
                  <a:buNone/>
                </a:pPr>
                <a:r>
                  <a:rPr lang="en-US" altLang="en-US" sz="2400" i="1" dirty="0">
                    <a:latin typeface="Gill Sans MT" panose="020B0502020104020203" pitchFamily="34" charset="0"/>
                  </a:rPr>
                  <a:t>(iii)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en-US" sz="2400" i="1" dirty="0">
                    <a:latin typeface="Gill Sans MT" panose="020B05020201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en-US" sz="2400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en-US" sz="2400" b="0" i="0" smtClean="0">
                        <a:latin typeface="Cambria Math" panose="02040503050406030204" pitchFamily="18" charset="0"/>
                        <a:ea typeface="Cambria Math"/>
                      </a:rPr>
                      <m:t>_____</m:t>
                    </m:r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en-US" sz="24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sz="24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en-US" sz="2400" i="1" dirty="0">
                  <a:latin typeface="Gill Sans MT" panose="020B0502020104020203" pitchFamily="34" charset="0"/>
                </a:endParaRPr>
              </a:p>
              <a:p>
                <a:pPr marL="400050" lvl="1" indent="0">
                  <a:buNone/>
                </a:pPr>
                <a:endParaRPr lang="en-US" altLang="en-US" sz="2400" i="1" dirty="0">
                  <a:latin typeface="Gill Sans MT" panose="020B0502020104020203" pitchFamily="34" charset="0"/>
                </a:endParaRPr>
              </a:p>
              <a:p>
                <a:pPr marL="400050" lvl="1" indent="0">
                  <a:buNone/>
                </a:pPr>
                <a:r>
                  <a:rPr lang="en-US" altLang="en-US" sz="2400" i="1" dirty="0">
                    <a:latin typeface="Gill Sans MT" panose="020B0502020104020203" pitchFamily="34" charset="0"/>
                  </a:rPr>
                  <a:t>(iv)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en-US" sz="2400" i="1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en-US" sz="2400" i="1" dirty="0">
                    <a:latin typeface="Gill Sans MT" panose="020B05020201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en-US" sz="2400" b="0" i="0" smtClean="0">
                        <a:latin typeface="Cambria Math" panose="02040503050406030204" pitchFamily="18" charset="0"/>
                        <a:ea typeface="Cambria Math"/>
                      </a:rPr>
                      <m:t>_____</m:t>
                    </m:r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en-US" sz="24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sz="24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en-US" sz="2400" i="1" dirty="0">
                  <a:latin typeface="Gill Sans MT" panose="020B0502020104020203" pitchFamily="34" charset="0"/>
                </a:endParaRPr>
              </a:p>
              <a:p>
                <a:pPr marL="400050" lvl="1" indent="0">
                  <a:buNone/>
                </a:pPr>
                <a:endParaRPr lang="en-US" altLang="en-US" sz="2400" i="1" dirty="0">
                  <a:latin typeface="Gill Sans MT" panose="020B0502020104020203" pitchFamily="34" charset="0"/>
                </a:endParaRPr>
              </a:p>
              <a:p>
                <a:pPr marL="400050" lvl="1" indent="0">
                  <a:buNone/>
                </a:pPr>
                <a:r>
                  <a:rPr lang="en-US" altLang="en-US" sz="2400" i="1" dirty="0">
                    <a:latin typeface="Gill Sans MT" panose="020B0502020104020203" pitchFamily="34" charset="0"/>
                  </a:rPr>
                  <a:t>(v)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en-US" sz="24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en-US" sz="2400" b="0" i="1" smtClean="0">
                        <a:latin typeface="Cambria Math"/>
                      </a:rPr>
                      <m:t>𝑛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en-US" sz="2400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en-US" sz="2400" b="0" i="1" smtClean="0">
                        <a:latin typeface="Cambria Math"/>
                      </a:rPr>
                      <m:t> </m:t>
                    </m:r>
                    <m:r>
                      <a:rPr lang="en-US" altLang="en-US" sz="24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/>
                      </a:rPr>
                      <m:t>______</m:t>
                    </m:r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en-US" sz="24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sz="24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en-US" sz="2400" i="1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900" y="1638300"/>
                <a:ext cx="8089900" cy="4494213"/>
              </a:xfrm>
              <a:blipFill>
                <a:blip r:embed="rId2"/>
                <a:stretch>
                  <a:fillRect t="-1085" b="-3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34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24600"/>
            <a:ext cx="2590800" cy="457200"/>
          </a:xfrm>
        </p:spPr>
        <p:txBody>
          <a:bodyPr/>
          <a:lstStyle/>
          <a:p>
            <a:fld id="{076854EF-18E7-4C00-AA93-56FFFA13B37B}" type="datetime1">
              <a:rPr lang="en-US" altLang="en-US" sz="1400" smtClean="0">
                <a:solidFill>
                  <a:srgbClr val="000000"/>
                </a:solidFill>
              </a:rPr>
              <a:t>10/31/2019</a:t>
            </a:fld>
            <a:endParaRPr lang="en-US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2523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24600"/>
            <a:ext cx="2590800" cy="457200"/>
          </a:xfrm>
        </p:spPr>
        <p:txBody>
          <a:bodyPr/>
          <a:lstStyle/>
          <a:p>
            <a:fld id="{E90B0B80-2BE8-464F-98BD-95DBB6D0C97C}" type="datetime1">
              <a:rPr lang="en-US" altLang="en-US" sz="1400" smtClean="0">
                <a:solidFill>
                  <a:srgbClr val="000000"/>
                </a:solidFill>
              </a:rPr>
              <a:t>10/31/2019</a:t>
            </a:fld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A170-69B5-4F71-8D60-EE08BA099520}" type="slidenum">
              <a:rPr lang="en-US" altLang="en-US">
                <a:solidFill>
                  <a:srgbClr val="000000"/>
                </a:solidFill>
              </a:rPr>
              <a:pPr/>
              <a:t>35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9" y="101600"/>
            <a:ext cx="6621462" cy="1143000"/>
          </a:xfrm>
        </p:spPr>
        <p:txBody>
          <a:bodyPr/>
          <a:lstStyle/>
          <a:p>
            <a:pPr algn="r"/>
            <a:r>
              <a:rPr lang="en-US" altLang="en-US" sz="2400" dirty="0">
                <a:solidFill>
                  <a:srgbClr val="170EC2"/>
                </a:solidFill>
              </a:rPr>
              <a:t>Example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200" y="1676400"/>
                <a:ext cx="7710616" cy="3543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>
                    <a:latin typeface="Candara" panose="020E0502030303020204" pitchFamily="34" charset="0"/>
                  </a:rPr>
                  <a:t>For example 2:                   </a:t>
                </a:r>
              </a:p>
              <a:p>
                <a:r>
                  <a:rPr lang="pt-BR" sz="2800" dirty="0">
                    <a:latin typeface="Candara" panose="020E0502030303020204" pitchFamily="34" charset="0"/>
                  </a:rPr>
                  <a:t>100</a:t>
                </a:r>
                <a:r>
                  <a:rPr lang="pt-BR" sz="2800" i="1" dirty="0">
                    <a:latin typeface="Candara" panose="020E0502030303020204" pitchFamily="34" charset="0"/>
                  </a:rPr>
                  <a:t>n </a:t>
                </a:r>
                <a:r>
                  <a:rPr lang="pt-BR" sz="2800" dirty="0">
                    <a:latin typeface="Candara" panose="020E0502030303020204" pitchFamily="34" charset="0"/>
                  </a:rPr>
                  <a:t>+ 5 ≤ 100</a:t>
                </a:r>
                <a:r>
                  <a:rPr lang="pt-BR" sz="2800" i="1" dirty="0">
                    <a:latin typeface="Candara" panose="020E0502030303020204" pitchFamily="34" charset="0"/>
                  </a:rPr>
                  <a:t>n </a:t>
                </a:r>
                <a:r>
                  <a:rPr lang="pt-BR" sz="2800" dirty="0">
                    <a:latin typeface="Candara" panose="020E0502030303020204" pitchFamily="34" charset="0"/>
                  </a:rPr>
                  <a:t>+ </a:t>
                </a:r>
                <a:r>
                  <a:rPr lang="pt-BR" sz="2800" i="1" dirty="0">
                    <a:latin typeface="Candara" panose="020E0502030303020204" pitchFamily="34" charset="0"/>
                  </a:rPr>
                  <a:t>n </a:t>
                </a:r>
                <a:r>
                  <a:rPr lang="pt-BR" sz="2800" dirty="0">
                    <a:latin typeface="Candara" panose="020E0502030303020204" pitchFamily="34" charset="0"/>
                  </a:rPr>
                  <a:t>(for all </a:t>
                </a:r>
                <a:r>
                  <a:rPr lang="pt-BR" sz="2800" i="1" dirty="0">
                    <a:latin typeface="Candara" panose="020E0502030303020204" pitchFamily="34" charset="0"/>
                  </a:rPr>
                  <a:t>n </a:t>
                </a:r>
                <a:r>
                  <a:rPr lang="pt-BR" sz="2800" dirty="0">
                    <a:latin typeface="Candara" panose="020E0502030303020204" pitchFamily="34" charset="0"/>
                  </a:rPr>
                  <a:t>≥ 5) = 101</a:t>
                </a:r>
                <a:r>
                  <a:rPr lang="pt-BR" sz="2800" i="1" dirty="0">
                    <a:latin typeface="Candara" panose="020E0502030303020204" pitchFamily="34" charset="0"/>
                  </a:rPr>
                  <a:t>n </a:t>
                </a:r>
                <a:r>
                  <a:rPr lang="pt-BR" sz="2800" dirty="0">
                    <a:latin typeface="Candara" panose="020E0502030303020204" pitchFamily="34" charset="0"/>
                  </a:rPr>
                  <a:t>≤ 101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 dirty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pt-BR" sz="2800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1" dirty="0" smtClean="0">
                        <a:latin typeface="Cambria Math"/>
                      </a:rPr>
                      <m:t>    </m:t>
                    </m:r>
                  </m:oMath>
                </a14:m>
                <a:endParaRPr lang="en-US" sz="2800" b="0" i="1" dirty="0">
                  <a:latin typeface="Candara" panose="020E0502030303020204" pitchFamily="34" charset="0"/>
                </a:endParaRPr>
              </a:p>
              <a:p>
                <a:endParaRPr lang="en-US" sz="2800" b="0" i="1" dirty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m:rPr>
                          <m:nor/>
                        </m:rPr>
                        <a:rPr lang="en-US" sz="2800">
                          <a:latin typeface="Candara" panose="020E0502030303020204" pitchFamily="34" charset="0"/>
                        </a:rPr>
                        <m:t>100</m:t>
                      </m:r>
                      <m:r>
                        <m:rPr>
                          <m:nor/>
                        </m:rPr>
                        <a:rPr lang="en-US" sz="2800" i="1">
                          <a:latin typeface="Candara" panose="020E0502030303020204" pitchFamily="34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sz="2800" i="1">
                          <a:latin typeface="Candara" panose="020E0502030303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>
                          <a:latin typeface="Candara" panose="020E0502030303020204" pitchFamily="34" charset="0"/>
                        </a:rPr>
                        <m:t>+ 5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ndara" panose="020E0502030303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800" dirty="0">
                          <a:latin typeface="Candara" panose="020E0502030303020204" pitchFamily="34" charset="0"/>
                        </a:rPr>
                        <m:t>≤ 101</m:t>
                      </m:r>
                      <m:sSup>
                        <m:sSupPr>
                          <m:ctrlPr>
                            <a:rPr lang="pt-BR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 dirty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pt-BR" sz="2800" i="1" dirty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800" b="0" i="0" dirty="0" smtClean="0">
                          <a:latin typeface="Candara" panose="020E0502030303020204" pitchFamily="34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2800">
                          <a:latin typeface="Candara" panose="020E0502030303020204" pitchFamily="34" charset="0"/>
                        </a:rPr>
                        <m:t>∈ </m:t>
                      </m:r>
                      <m:r>
                        <m:rPr>
                          <m:nor/>
                        </m:rPr>
                        <a:rPr lang="en-US" sz="2800" i="1">
                          <a:latin typeface="Candara" panose="020E0502030303020204" pitchFamily="34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en-US" sz="2800" i="1">
                          <a:latin typeface="Candara" panose="020E050203030302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pt-BR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 dirty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pt-BR" sz="2800" i="1" dirty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800" i="1">
                          <a:latin typeface="Candara" panose="020E0502030303020204" pitchFamily="34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Candara" panose="020E0502030303020204" pitchFamily="34" charset="0"/>
                </a:endParaRPr>
              </a:p>
              <a:p>
                <a:endParaRPr lang="en-US" sz="2800" dirty="0">
                  <a:latin typeface="Candara" panose="020E0502030303020204" pitchFamily="34" charset="0"/>
                </a:endParaRPr>
              </a:p>
              <a:p>
                <a:r>
                  <a:rPr lang="en-US" sz="2800" dirty="0">
                    <a:latin typeface="Candara" panose="020E0502030303020204" pitchFamily="34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pt-BR" sz="2800" dirty="0">
                        <a:latin typeface="Candara" panose="020E0502030303020204" pitchFamily="34" charset="0"/>
                      </a:rPr>
                      <m:t>≤</m:t>
                    </m:r>
                  </m:oMath>
                </a14:m>
                <a:r>
                  <a:rPr lang="en-US" sz="2800" dirty="0">
                    <a:latin typeface="Candara" panose="020E0502030303020204" pitchFamily="34" charset="0"/>
                  </a:rPr>
                  <a:t> C</a:t>
                </a:r>
                <a:r>
                  <a:rPr lang="en-US" sz="2800" baseline="-25000" dirty="0">
                    <a:latin typeface="Candara" panose="020E0502030303020204" pitchFamily="34" charset="0"/>
                  </a:rPr>
                  <a:t>1</a:t>
                </a:r>
                <a:r>
                  <a:rPr lang="en-US" sz="2800" dirty="0"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 dirty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pt-BR" sz="2800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sz="2800" i="1" dirty="0" smtClean="0">
                        <a:latin typeface="Cambria Math"/>
                      </a:rPr>
                      <m:t> </m:t>
                    </m:r>
                    <m:r>
                      <a:rPr lang="en-US" sz="2800" b="1" i="1">
                        <a:latin typeface="Cambria Math"/>
                        <a:ea typeface="Cambria Math"/>
                      </a:rPr>
                      <m:t>∀ </m:t>
                    </m:r>
                    <m:r>
                      <a:rPr lang="en-US" sz="2800" b="1" i="1"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sz="2800" b="1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𝟓</m:t>
                    </m:r>
                  </m:oMath>
                </a14:m>
                <a:r>
                  <a:rPr lang="en-US" sz="2800" dirty="0">
                    <a:latin typeface="Candara" panose="020E0502030303020204" pitchFamily="34" charset="0"/>
                  </a:rPr>
                  <a:t>, and C</a:t>
                </a:r>
                <a:r>
                  <a:rPr lang="en-US" sz="2800" baseline="-25000" dirty="0">
                    <a:latin typeface="Candara" panose="020E0502030303020204" pitchFamily="34" charset="0"/>
                  </a:rPr>
                  <a:t>1 </a:t>
                </a:r>
                <a:r>
                  <a:rPr lang="en-US" sz="2800" dirty="0">
                    <a:latin typeface="Candara" panose="020E0502030303020204" pitchFamily="34" charset="0"/>
                  </a:rPr>
                  <a:t>= 1</a:t>
                </a:r>
              </a:p>
              <a:p>
                <a:endParaRPr lang="en-US" sz="2800" dirty="0">
                  <a:latin typeface="Candara" panose="020E0502030303020204" pitchFamily="34" charset="0"/>
                </a:endParaRPr>
              </a:p>
              <a:p>
                <a:endParaRPr lang="en-US" sz="2800" i="1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76400"/>
                <a:ext cx="7710616" cy="3543599"/>
              </a:xfrm>
              <a:prstGeom prst="rect">
                <a:avLst/>
              </a:prstGeom>
              <a:blipFill>
                <a:blip r:embed="rId2"/>
                <a:stretch>
                  <a:fillRect l="-1581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0795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24600"/>
            <a:ext cx="2590800" cy="457200"/>
          </a:xfrm>
        </p:spPr>
        <p:txBody>
          <a:bodyPr/>
          <a:lstStyle/>
          <a:p>
            <a:fld id="{E90B0B80-2BE8-464F-98BD-95DBB6D0C97C}" type="datetime1">
              <a:rPr lang="en-US" altLang="en-US" sz="1400" smtClean="0">
                <a:solidFill>
                  <a:srgbClr val="000000"/>
                </a:solidFill>
              </a:rPr>
              <a:t>10/31/2019</a:t>
            </a:fld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A170-69B5-4F71-8D60-EE08BA099520}" type="slidenum">
              <a:rPr lang="en-US" altLang="en-US">
                <a:solidFill>
                  <a:srgbClr val="000000"/>
                </a:solidFill>
              </a:rPr>
              <a:pPr/>
              <a:t>36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9" y="101600"/>
            <a:ext cx="6621462" cy="1143000"/>
          </a:xfrm>
        </p:spPr>
        <p:txBody>
          <a:bodyPr/>
          <a:lstStyle/>
          <a:p>
            <a:pPr algn="r"/>
            <a:r>
              <a:rPr lang="en-US" altLang="en-US" sz="2400" dirty="0">
                <a:solidFill>
                  <a:srgbClr val="170EC2"/>
                </a:solidFill>
              </a:rPr>
              <a:t>Example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200" y="1676400"/>
                <a:ext cx="7710616" cy="4772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200" i="1" dirty="0">
                    <a:solidFill>
                      <a:srgbClr val="0070C0"/>
                    </a:solidFill>
                    <a:latin typeface="Candara" panose="020E0502030303020204" pitchFamily="34" charset="0"/>
                  </a:rPr>
                  <a:t>Try the rest for yourself:</a:t>
                </a:r>
              </a:p>
              <a:p>
                <a:r>
                  <a:rPr lang="pt-BR" sz="2200" dirty="0">
                    <a:latin typeface="Candara" panose="020E0502030303020204" pitchFamily="34" charset="0"/>
                  </a:rPr>
                  <a:t>100</a:t>
                </a:r>
                <a:r>
                  <a:rPr lang="pt-BR" sz="2200" i="1" dirty="0">
                    <a:latin typeface="Candara" panose="020E0502030303020204" pitchFamily="34" charset="0"/>
                  </a:rPr>
                  <a:t>n </a:t>
                </a:r>
                <a:r>
                  <a:rPr lang="pt-BR" sz="2200" dirty="0">
                    <a:latin typeface="Candara" panose="020E0502030303020204" pitchFamily="34" charset="0"/>
                  </a:rPr>
                  <a:t>+ 5 ≤ 100</a:t>
                </a:r>
                <a:r>
                  <a:rPr lang="pt-BR" sz="2200" i="1" dirty="0">
                    <a:latin typeface="Candara" panose="020E0502030303020204" pitchFamily="34" charset="0"/>
                  </a:rPr>
                  <a:t>n </a:t>
                </a:r>
                <a:r>
                  <a:rPr lang="pt-BR" sz="2200" dirty="0">
                    <a:latin typeface="Candara" panose="020E0502030303020204" pitchFamily="34" charset="0"/>
                  </a:rPr>
                  <a:t>+ 5</a:t>
                </a:r>
                <a:r>
                  <a:rPr lang="pt-BR" sz="2200" i="1" dirty="0">
                    <a:latin typeface="Candara" panose="020E0502030303020204" pitchFamily="34" charset="0"/>
                  </a:rPr>
                  <a:t>n </a:t>
                </a:r>
                <a:r>
                  <a:rPr lang="pt-BR" sz="2200" dirty="0">
                    <a:latin typeface="Candara" panose="020E0502030303020204" pitchFamily="34" charset="0"/>
                  </a:rPr>
                  <a:t>(for all </a:t>
                </a:r>
                <a:r>
                  <a:rPr lang="pt-BR" sz="2200" i="1" dirty="0">
                    <a:latin typeface="Candara" panose="020E0502030303020204" pitchFamily="34" charset="0"/>
                  </a:rPr>
                  <a:t>n </a:t>
                </a:r>
                <a:r>
                  <a:rPr lang="pt-BR" sz="2200" dirty="0">
                    <a:latin typeface="Candara" panose="020E0502030303020204" pitchFamily="34" charset="0"/>
                  </a:rPr>
                  <a:t>≥ 1) = 105</a:t>
                </a:r>
                <a:r>
                  <a:rPr lang="pt-BR" sz="2200" i="1" dirty="0">
                    <a:latin typeface="Candara" panose="020E0502030303020204" pitchFamily="34" charset="0"/>
                  </a:rPr>
                  <a:t>n  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200" dirty="0">
                    <a:latin typeface="Candara" panose="020E0502030303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>
                        <a:latin typeface="Candara" panose="020E0502030303020204" pitchFamily="34" charset="0"/>
                      </a:rPr>
                      <m:t>100</m:t>
                    </m:r>
                    <m:r>
                      <m:rPr>
                        <m:nor/>
                      </m:rPr>
                      <a:rPr lang="en-US" sz="2200" i="1">
                        <a:latin typeface="Candara" panose="020E0502030303020204" pitchFamily="34" charset="0"/>
                      </a:rPr>
                      <m:t>n</m:t>
                    </m:r>
                    <m:r>
                      <m:rPr>
                        <m:nor/>
                      </m:rPr>
                      <a:rPr lang="en-US" sz="2200" i="1">
                        <a:latin typeface="Candara" panose="020E0502030303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>
                        <a:latin typeface="Candara" panose="020E0502030303020204" pitchFamily="34" charset="0"/>
                      </a:rPr>
                      <m:t>+ 5 ∈ </m:t>
                    </m:r>
                    <m:r>
                      <m:rPr>
                        <m:nor/>
                      </m:rPr>
                      <a:rPr lang="en-US" sz="2200" b="0" i="1" smtClean="0">
                        <a:latin typeface="Candara" panose="020E0502030303020204" pitchFamily="34" charset="0"/>
                      </a:rPr>
                      <m:t>__</m:t>
                    </m:r>
                    <m:r>
                      <m:rPr>
                        <m:nor/>
                      </m:rPr>
                      <a:rPr lang="en-US" sz="2200" i="1">
                        <a:latin typeface="Candara" panose="020E050203030302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2200" b="0" i="1" smtClean="0">
                        <a:latin typeface="Candara" panose="020E0502030303020204" pitchFamily="34" charset="0"/>
                      </a:rPr>
                      <m:t>n</m:t>
                    </m:r>
                    <m:r>
                      <m:rPr>
                        <m:nor/>
                      </m:rPr>
                      <a:rPr lang="en-US" sz="2200" i="1">
                        <a:latin typeface="Candara" panose="020E0502030303020204" pitchFamily="34" charset="0"/>
                      </a:rPr>
                      <m:t>)</m:t>
                    </m:r>
                  </m:oMath>
                </a14:m>
                <a:endParaRPr lang="en-US" sz="2200" dirty="0">
                  <a:latin typeface="Candara" panose="020E0502030303020204" pitchFamily="34" charset="0"/>
                </a:endParaRPr>
              </a:p>
              <a:p>
                <a:endParaRPr lang="en-US" sz="2200" dirty="0">
                  <a:latin typeface="Candara" panose="020E0502030303020204" pitchFamily="3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200" i="1" dirty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pt-BR" sz="2200" i="1" dirty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pt-BR" sz="2200" dirty="0">
                    <a:latin typeface="Candara" panose="020E0502030303020204" pitchFamily="34" charset="0"/>
                  </a:rPr>
                  <a:t> 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200" i="1" dirty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2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200" dirty="0">
                    <a:latin typeface="Candara" panose="020E0502030303020204" pitchFamily="34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pt-BR" sz="2200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pt-BR" sz="2200" i="1" dirty="0">
                    <a:latin typeface="Candara" panose="020E0502030303020204" pitchFamily="34" charset="0"/>
                  </a:rPr>
                  <a:t> </a:t>
                </a:r>
                <a:r>
                  <a:rPr lang="pt-BR" sz="2200" dirty="0">
                    <a:latin typeface="Candara" panose="020E0502030303020204" pitchFamily="34" charset="0"/>
                  </a:rPr>
                  <a:t>≥ 0</a:t>
                </a:r>
                <a:r>
                  <a:rPr lang="pt-BR" sz="2200" i="1" dirty="0">
                    <a:latin typeface="Candara" panose="020E0502030303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200" dirty="0"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200" i="1" dirty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pt-BR" sz="2200" i="1" dirty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200" dirty="0">
                    <a:latin typeface="Candara" panose="020E0502030303020204" pitchFamily="34" charset="0"/>
                  </a:rPr>
                  <a:t> ∈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200" i="1" dirty="0">
                    <a:latin typeface="Candara" panose="020E0502030303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200" i="1" dirty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200" i="1" dirty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i="1" dirty="0">
                    <a:latin typeface="Candara" panose="020E0502030303020204" pitchFamily="34" charset="0"/>
                  </a:rPr>
                  <a:t>)</a:t>
                </a:r>
              </a:p>
              <a:p>
                <a:endParaRPr lang="en-US" sz="2200" i="1" dirty="0">
                  <a:latin typeface="Candara" panose="020E0502030303020204" pitchFamily="3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200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200" i="1" dirty="0" smtClean="0">
                        <a:latin typeface="Cambria Math"/>
                      </a:rPr>
                      <m:t>𝑛</m:t>
                    </m:r>
                    <m:r>
                      <a:rPr lang="en-US" sz="2200" i="1" dirty="0" smtClean="0">
                        <a:latin typeface="Cambria Math"/>
                      </a:rPr>
                      <m:t>(</m:t>
                    </m:r>
                    <m:r>
                      <a:rPr lang="en-US" sz="2200" i="1" dirty="0" smtClean="0">
                        <a:latin typeface="Cambria Math"/>
                      </a:rPr>
                      <m:t>𝑛</m:t>
                    </m:r>
                    <m:r>
                      <a:rPr lang="en-US" sz="2200" i="1" dirty="0" smtClean="0">
                        <a:latin typeface="Cambria Math"/>
                      </a:rPr>
                      <m:t> − 1)</m:t>
                    </m:r>
                  </m:oMath>
                </a14:m>
                <a:r>
                  <a:rPr lang="en-US" sz="2200" i="1" dirty="0">
                    <a:latin typeface="Candara" panose="020E0502030303020204" pitchFamily="34" charset="0"/>
                  </a:rPr>
                  <a:t> </a:t>
                </a:r>
                <a:r>
                  <a:rPr lang="en-US" sz="2200" dirty="0">
                    <a:latin typeface="Candara" panose="020E0502030303020204" pitchFamily="34" charset="0"/>
                  </a:rPr>
                  <a:t>∈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200" i="1" dirty="0">
                    <a:latin typeface="Candara" panose="020E0502030303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200" i="1" dirty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200" i="1" dirty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i="1" dirty="0">
                    <a:latin typeface="Candara" panose="020E0502030303020204" pitchFamily="34" charset="0"/>
                  </a:rPr>
                  <a:t>)</a:t>
                </a:r>
                <a:endParaRPr lang="en-US" sz="2200" dirty="0">
                  <a:latin typeface="Candara" panose="020E0502030303020204" pitchFamily="34" charset="0"/>
                </a:endParaRPr>
              </a:p>
              <a:p>
                <a:endParaRPr lang="en-US" sz="2200" i="1" dirty="0">
                  <a:latin typeface="Candara" panose="020E0502030303020204" pitchFamily="3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200" i="1" dirty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200" b="0" i="1" dirty="0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200" dirty="0">
                    <a:latin typeface="Candara" panose="020E0502030303020204" pitchFamily="34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pt-BR" sz="2200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200" i="1" dirty="0">
                    <a:latin typeface="Candara" panose="020E0502030303020204" pitchFamily="34" charset="0"/>
                  </a:rPr>
                  <a:t> </a:t>
                </a:r>
                <a:r>
                  <a:rPr lang="en-US" sz="2200" dirty="0">
                    <a:latin typeface="Candara" panose="020E0502030303020204" pitchFamily="34" charset="0"/>
                  </a:rPr>
                  <a:t>+ 1 ∈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200" i="1" dirty="0">
                    <a:latin typeface="Candara" panose="020E0502030303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200" i="1" dirty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200" i="1" dirty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i="1" dirty="0">
                    <a:latin typeface="Candara" panose="020E0502030303020204" pitchFamily="34" charset="0"/>
                  </a:rPr>
                  <a:t>)</a:t>
                </a:r>
              </a:p>
              <a:p>
                <a:endParaRPr lang="en-US" sz="2200" i="1" dirty="0">
                  <a:latin typeface="Candara" panose="020E0502030303020204" pitchFamily="3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 dirty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200" i="1" dirty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200" i="1" dirty="0" smtClean="0">
                        <a:latin typeface="Cambria Math"/>
                      </a:rPr>
                      <m:t>𝑛</m:t>
                    </m:r>
                    <m:r>
                      <a:rPr lang="en-US" sz="2200" i="1" dirty="0" smtClean="0">
                        <a:latin typeface="Cambria Math"/>
                      </a:rPr>
                      <m:t>(</m:t>
                    </m:r>
                    <m:r>
                      <a:rPr lang="en-US" sz="2200" i="1" dirty="0" smtClean="0">
                        <a:latin typeface="Cambria Math"/>
                      </a:rPr>
                      <m:t>𝑛</m:t>
                    </m:r>
                    <m:r>
                      <a:rPr lang="en-US" sz="2200" i="1" dirty="0" smtClean="0">
                        <a:latin typeface="Cambria Math"/>
                      </a:rPr>
                      <m:t> − 1)</m:t>
                    </m:r>
                  </m:oMath>
                </a14:m>
                <a:r>
                  <a:rPr lang="en-US" sz="2200" dirty="0">
                    <a:latin typeface="Candara" panose="020E0502030303020204" pitchFamily="34" charset="0"/>
                  </a:rPr>
                  <a:t> ∈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/>
                        <a:ea typeface="Cambria Math"/>
                      </a:rPr>
                      <m:t>𝚯</m:t>
                    </m:r>
                  </m:oMath>
                </a14:m>
                <a:r>
                  <a:rPr lang="en-US" sz="2200" i="1" dirty="0">
                    <a:latin typeface="Candara" panose="020E0502030303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200" i="1" dirty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200" i="1" dirty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i="1" dirty="0">
                    <a:latin typeface="Candara" panose="020E0502030303020204" pitchFamily="34" charset="0"/>
                  </a:rPr>
                  <a:t>)</a:t>
                </a:r>
              </a:p>
              <a:p>
                <a:endParaRPr lang="en-US" sz="2200" i="1" dirty="0">
                  <a:latin typeface="Candara" panose="020E0502030303020204" pitchFamily="34" charset="0"/>
                </a:endParaRPr>
              </a:p>
              <a:p>
                <a:r>
                  <a:rPr lang="en-US" sz="2200" i="1" dirty="0">
                    <a:latin typeface="Candara" panose="020E0502030303020204" pitchFamily="34" charset="0"/>
                  </a:rPr>
                  <a:t>   Why?    </a:t>
                </a:r>
                <a:endParaRPr lang="en-US" sz="2200" dirty="0">
                  <a:latin typeface="Candara" panose="020E0502030303020204" pitchFamily="34" charset="0"/>
                </a:endParaRPr>
              </a:p>
              <a:p>
                <a:endParaRPr lang="en-US" sz="2200" i="1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76400"/>
                <a:ext cx="7710616" cy="4772589"/>
              </a:xfrm>
              <a:prstGeom prst="rect">
                <a:avLst/>
              </a:prstGeom>
              <a:blipFill>
                <a:blip r:embed="rId2"/>
                <a:stretch>
                  <a:fillRect l="-1028" t="-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422900"/>
            <a:ext cx="6531232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3102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24600"/>
            <a:ext cx="2590800" cy="457200"/>
          </a:xfrm>
        </p:spPr>
        <p:txBody>
          <a:bodyPr/>
          <a:lstStyle/>
          <a:p>
            <a:fld id="{8FF247B1-BFC8-4DCF-B5F5-8A4BA7B3C18E}" type="datetime1">
              <a:rPr lang="en-US" altLang="en-US" sz="1400" smtClean="0">
                <a:solidFill>
                  <a:srgbClr val="000000"/>
                </a:solidFill>
              </a:rPr>
              <a:t>10/31/2019</a:t>
            </a:fld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A170-69B5-4F71-8D60-EE08BA099520}" type="slidenum">
              <a:rPr lang="en-US" altLang="en-US">
                <a:solidFill>
                  <a:srgbClr val="000000"/>
                </a:solidFill>
              </a:rPr>
              <a:pPr/>
              <a:t>37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000" i="1" dirty="0"/>
              <a:t>Asymptotic Notations and Basic Efficiency Classes</a:t>
            </a:r>
            <a:endParaRPr lang="en-US" alt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32527"/>
            <a:ext cx="8181474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1999" y="3581400"/>
            <a:ext cx="67818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Candara" panose="020E0502030303020204" pitchFamily="34" charset="0"/>
              </a:rPr>
              <a:t>ALGORITHM </a:t>
            </a:r>
            <a:r>
              <a:rPr lang="pt-BR" i="1" dirty="0">
                <a:latin typeface="Candara" panose="020E0502030303020204" pitchFamily="34" charset="0"/>
              </a:rPr>
              <a:t>SequentialSearch(A</a:t>
            </a:r>
            <a:r>
              <a:rPr lang="pt-BR" dirty="0">
                <a:latin typeface="Candara" panose="020E0502030303020204" pitchFamily="34" charset="0"/>
              </a:rPr>
              <a:t>[0</a:t>
            </a:r>
            <a:r>
              <a:rPr lang="pt-BR" i="1" dirty="0">
                <a:latin typeface="Candara" panose="020E0502030303020204" pitchFamily="34" charset="0"/>
              </a:rPr>
              <a:t>..n </a:t>
            </a:r>
            <a:r>
              <a:rPr lang="pt-BR" dirty="0">
                <a:latin typeface="Candara" panose="020E0502030303020204" pitchFamily="34" charset="0"/>
              </a:rPr>
              <a:t>− 1]</a:t>
            </a:r>
            <a:r>
              <a:rPr lang="pt-BR" i="1" dirty="0">
                <a:latin typeface="Candara" panose="020E0502030303020204" pitchFamily="34" charset="0"/>
              </a:rPr>
              <a:t>, K)</a:t>
            </a:r>
          </a:p>
          <a:p>
            <a:r>
              <a:rPr lang="en-US" dirty="0">
                <a:latin typeface="Candara" panose="020E0502030303020204" pitchFamily="34" charset="0"/>
              </a:rPr>
              <a:t>//Searches for a given value in a given array by sequential search</a:t>
            </a:r>
          </a:p>
          <a:p>
            <a:r>
              <a:rPr lang="en-US" dirty="0">
                <a:latin typeface="Candara" panose="020E0502030303020204" pitchFamily="34" charset="0"/>
              </a:rPr>
              <a:t>//Input: An array </a:t>
            </a:r>
            <a:r>
              <a:rPr lang="en-US" i="1" dirty="0">
                <a:latin typeface="Candara" panose="020E0502030303020204" pitchFamily="34" charset="0"/>
              </a:rPr>
              <a:t>A</a:t>
            </a:r>
            <a:r>
              <a:rPr lang="en-US" dirty="0">
                <a:latin typeface="Candara" panose="020E0502030303020204" pitchFamily="34" charset="0"/>
              </a:rPr>
              <a:t>[0</a:t>
            </a:r>
            <a:r>
              <a:rPr lang="en-US" i="1" dirty="0">
                <a:latin typeface="Candara" panose="020E0502030303020204" pitchFamily="34" charset="0"/>
              </a:rPr>
              <a:t>..n </a:t>
            </a:r>
            <a:r>
              <a:rPr lang="en-US" dirty="0">
                <a:latin typeface="Candara" panose="020E0502030303020204" pitchFamily="34" charset="0"/>
              </a:rPr>
              <a:t>− 1] and a search key </a:t>
            </a:r>
            <a:r>
              <a:rPr lang="en-US" i="1" dirty="0">
                <a:latin typeface="Candara" panose="020E0502030303020204" pitchFamily="34" charset="0"/>
              </a:rPr>
              <a:t>K</a:t>
            </a:r>
          </a:p>
          <a:p>
            <a:r>
              <a:rPr lang="en-US" dirty="0">
                <a:latin typeface="Candara" panose="020E0502030303020204" pitchFamily="34" charset="0"/>
              </a:rPr>
              <a:t>//Output: The index of the first element in </a:t>
            </a:r>
            <a:r>
              <a:rPr lang="en-US" i="1" dirty="0">
                <a:latin typeface="Candara" panose="020E0502030303020204" pitchFamily="34" charset="0"/>
              </a:rPr>
              <a:t>A </a:t>
            </a:r>
            <a:r>
              <a:rPr lang="en-US" dirty="0">
                <a:latin typeface="Candara" panose="020E0502030303020204" pitchFamily="34" charset="0"/>
              </a:rPr>
              <a:t>that matches </a:t>
            </a:r>
            <a:r>
              <a:rPr lang="en-US" i="1" dirty="0">
                <a:latin typeface="Candara" panose="020E0502030303020204" pitchFamily="34" charset="0"/>
              </a:rPr>
              <a:t>K</a:t>
            </a:r>
          </a:p>
          <a:p>
            <a:r>
              <a:rPr lang="en-US" dirty="0">
                <a:latin typeface="Candara" panose="020E0502030303020204" pitchFamily="34" charset="0"/>
              </a:rPr>
              <a:t>// or −1 if there are no matching elements</a:t>
            </a:r>
          </a:p>
          <a:p>
            <a:r>
              <a:rPr lang="en-US" i="1" dirty="0" err="1">
                <a:latin typeface="Candara" panose="020E0502030303020204" pitchFamily="34" charset="0"/>
              </a:rPr>
              <a:t>i</a:t>
            </a:r>
            <a:r>
              <a:rPr lang="en-US" i="1" dirty="0">
                <a:latin typeface="Candara" panose="020E0502030303020204" pitchFamily="34" charset="0"/>
              </a:rPr>
              <a:t> </a:t>
            </a:r>
            <a:r>
              <a:rPr lang="en-US" dirty="0">
                <a:latin typeface="Candara" panose="020E0502030303020204" pitchFamily="34" charset="0"/>
              </a:rPr>
              <a:t>←0</a:t>
            </a:r>
          </a:p>
          <a:p>
            <a:r>
              <a:rPr lang="en-US" b="1" dirty="0">
                <a:latin typeface="Candara" panose="020E0502030303020204" pitchFamily="34" charset="0"/>
              </a:rPr>
              <a:t>while </a:t>
            </a:r>
            <a:r>
              <a:rPr lang="en-US" i="1" dirty="0" err="1">
                <a:latin typeface="Candara" panose="020E0502030303020204" pitchFamily="34" charset="0"/>
              </a:rPr>
              <a:t>i</a:t>
            </a:r>
            <a:r>
              <a:rPr lang="en-US" i="1" dirty="0">
                <a:latin typeface="Candara" panose="020E0502030303020204" pitchFamily="34" charset="0"/>
              </a:rPr>
              <a:t> &lt; n </a:t>
            </a:r>
            <a:r>
              <a:rPr lang="en-US" b="1" dirty="0">
                <a:latin typeface="Candara" panose="020E0502030303020204" pitchFamily="34" charset="0"/>
              </a:rPr>
              <a:t>and </a:t>
            </a:r>
            <a:r>
              <a:rPr lang="en-US" i="1" dirty="0">
                <a:latin typeface="Candara" panose="020E0502030303020204" pitchFamily="34" charset="0"/>
              </a:rPr>
              <a:t>A</a:t>
            </a:r>
            <a:r>
              <a:rPr lang="en-US" dirty="0">
                <a:latin typeface="Candara" panose="020E0502030303020204" pitchFamily="34" charset="0"/>
              </a:rPr>
              <a:t>[</a:t>
            </a:r>
            <a:r>
              <a:rPr lang="en-US" i="1" dirty="0" err="1">
                <a:latin typeface="Candara" panose="020E0502030303020204" pitchFamily="34" charset="0"/>
              </a:rPr>
              <a:t>i</a:t>
            </a:r>
            <a:r>
              <a:rPr lang="en-US" dirty="0">
                <a:latin typeface="Candara" panose="020E0502030303020204" pitchFamily="34" charset="0"/>
              </a:rPr>
              <a:t>] = </a:t>
            </a:r>
            <a:r>
              <a:rPr lang="en-US" i="1" dirty="0">
                <a:latin typeface="Candara" panose="020E0502030303020204" pitchFamily="34" charset="0"/>
              </a:rPr>
              <a:t>K </a:t>
            </a:r>
            <a:r>
              <a:rPr lang="en-US" b="1" dirty="0">
                <a:latin typeface="Candara" panose="020E0502030303020204" pitchFamily="34" charset="0"/>
              </a:rPr>
              <a:t>do</a:t>
            </a:r>
          </a:p>
          <a:p>
            <a:r>
              <a:rPr lang="en-US" i="1" dirty="0">
                <a:latin typeface="Candara" panose="020E0502030303020204" pitchFamily="34" charset="0"/>
              </a:rPr>
              <a:t>          </a:t>
            </a:r>
            <a:r>
              <a:rPr lang="en-US" i="1" dirty="0" err="1">
                <a:latin typeface="Candara" panose="020E0502030303020204" pitchFamily="34" charset="0"/>
              </a:rPr>
              <a:t>i</a:t>
            </a:r>
            <a:r>
              <a:rPr lang="en-US" i="1" dirty="0">
                <a:latin typeface="Candara" panose="020E0502030303020204" pitchFamily="34" charset="0"/>
              </a:rPr>
              <a:t> </a:t>
            </a:r>
            <a:r>
              <a:rPr lang="en-US" dirty="0">
                <a:latin typeface="Candara" panose="020E0502030303020204" pitchFamily="34" charset="0"/>
              </a:rPr>
              <a:t>←</a:t>
            </a:r>
            <a:r>
              <a:rPr lang="en-US" i="1" dirty="0" err="1">
                <a:latin typeface="Candara" panose="020E0502030303020204" pitchFamily="34" charset="0"/>
              </a:rPr>
              <a:t>i</a:t>
            </a:r>
            <a:r>
              <a:rPr lang="en-US" i="1" dirty="0">
                <a:latin typeface="Candara" panose="020E0502030303020204" pitchFamily="34" charset="0"/>
              </a:rPr>
              <a:t> </a:t>
            </a:r>
            <a:r>
              <a:rPr lang="en-US" dirty="0">
                <a:latin typeface="Candara" panose="020E0502030303020204" pitchFamily="34" charset="0"/>
              </a:rPr>
              <a:t>+ 1</a:t>
            </a:r>
          </a:p>
          <a:p>
            <a:r>
              <a:rPr lang="en-US" b="1" dirty="0">
                <a:latin typeface="Candara" panose="020E0502030303020204" pitchFamily="34" charset="0"/>
              </a:rPr>
              <a:t>if </a:t>
            </a:r>
            <a:r>
              <a:rPr lang="en-US" i="1" dirty="0" err="1">
                <a:latin typeface="Candara" panose="020E0502030303020204" pitchFamily="34" charset="0"/>
              </a:rPr>
              <a:t>i</a:t>
            </a:r>
            <a:r>
              <a:rPr lang="en-US" i="1" dirty="0">
                <a:latin typeface="Candara" panose="020E0502030303020204" pitchFamily="34" charset="0"/>
              </a:rPr>
              <a:t> &lt; n </a:t>
            </a:r>
            <a:r>
              <a:rPr lang="en-US" b="1" dirty="0">
                <a:latin typeface="Candara" panose="020E0502030303020204" pitchFamily="34" charset="0"/>
              </a:rPr>
              <a:t>return </a:t>
            </a:r>
            <a:r>
              <a:rPr lang="en-US" i="1" dirty="0" err="1">
                <a:latin typeface="Candara" panose="020E0502030303020204" pitchFamily="34" charset="0"/>
              </a:rPr>
              <a:t>i</a:t>
            </a:r>
            <a:endParaRPr lang="en-US" i="1" dirty="0">
              <a:latin typeface="Candara" panose="020E0502030303020204" pitchFamily="34" charset="0"/>
            </a:endParaRPr>
          </a:p>
          <a:p>
            <a:r>
              <a:rPr lang="en-US" b="1" dirty="0">
                <a:latin typeface="Candara" panose="020E0502030303020204" pitchFamily="34" charset="0"/>
              </a:rPr>
              <a:t>else return </a:t>
            </a:r>
            <a:r>
              <a:rPr lang="en-US" dirty="0">
                <a:latin typeface="Candara" panose="020E0502030303020204" pitchFamily="34" charset="0"/>
              </a:rPr>
              <a:t>−1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72200" y="2362261"/>
                <a:ext cx="21616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lphaL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/>
                        <a:ea typeface="Cambria Math"/>
                      </a:rPr>
                      <m:t>Ο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sz="1600" b="0" dirty="0">
                  <a:ea typeface="Cambria Math"/>
                </a:endParaRPr>
              </a:p>
              <a:p>
                <a:pPr marL="342900" indent="-342900">
                  <a:buAutoNum type="alphaL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latin typeface="Cambria Math"/>
                        <a:ea typeface="Cambria Math"/>
                      </a:rPr>
                      <m:t>Ο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</m:oMath>
                </a14:m>
                <a:endParaRPr lang="en-US" sz="1600" dirty="0"/>
              </a:p>
              <a:p>
                <a:pPr marL="342900" indent="-342900">
                  <a:buAutoNum type="alphaL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latin typeface="Cambria Math"/>
                        <a:ea typeface="Cambria Math"/>
                      </a:rPr>
                      <m:t>Ο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362261"/>
                <a:ext cx="2161674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1412" b="-8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2AE1BFC-F30C-4662-8C49-0F9D82C2163F}"/>
              </a:ext>
            </a:extLst>
          </p:cNvPr>
          <p:cNvSpPr txBox="1"/>
          <p:nvPr/>
        </p:nvSpPr>
        <p:spPr>
          <a:xfrm>
            <a:off x="4353208" y="1988403"/>
            <a:ext cx="1818992" cy="3738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0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101600"/>
            <a:ext cx="6850062" cy="1143000"/>
          </a:xfrm>
        </p:spPr>
        <p:txBody>
          <a:bodyPr/>
          <a:lstStyle/>
          <a:p>
            <a:pPr algn="r"/>
            <a:r>
              <a:rPr lang="en-US" sz="3600" b="1" i="1" dirty="0">
                <a:solidFill>
                  <a:srgbClr val="170EC2"/>
                </a:solidFill>
                <a:latin typeface="Candara" panose="020E0502030303020204" pitchFamily="34" charset="0"/>
              </a:rPr>
              <a:t>Grouping time functions</a:t>
            </a:r>
            <a:endParaRPr lang="en-US" sz="3600" i="1" dirty="0">
              <a:solidFill>
                <a:srgbClr val="170EC2"/>
              </a:solidFill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i="1" dirty="0">
                <a:solidFill>
                  <a:srgbClr val="000000"/>
                </a:solidFill>
                <a:latin typeface="Candara" panose="020E0502030303020204" pitchFamily="34" charset="0"/>
              </a:rPr>
              <a:t>Functions that grow roughly at the same rate are in the same  Big-O category</a:t>
            </a:r>
          </a:p>
          <a:p>
            <a:r>
              <a:rPr lang="en-US" sz="2400" i="1" dirty="0">
                <a:solidFill>
                  <a:srgbClr val="000000"/>
                </a:solidFill>
                <a:latin typeface="Candara" panose="020E0502030303020204" pitchFamily="34" charset="0"/>
              </a:rPr>
              <a:t>Constant time: O(1)</a:t>
            </a:r>
          </a:p>
          <a:p>
            <a:r>
              <a:rPr lang="pt-BR" sz="2400" i="1" dirty="0">
                <a:solidFill>
                  <a:srgbClr val="000000"/>
                </a:solidFill>
                <a:latin typeface="Candara" panose="020E0502030303020204" pitchFamily="34" charset="0"/>
              </a:rPr>
              <a:t>Logarithmic time: O(log</a:t>
            </a:r>
            <a:r>
              <a:rPr lang="pt-BR" sz="2400" i="1" baseline="-25000" dirty="0">
                <a:solidFill>
                  <a:srgbClr val="000000"/>
                </a:solidFill>
                <a:latin typeface="Candara" panose="020E0502030303020204" pitchFamily="34" charset="0"/>
              </a:rPr>
              <a:t>2</a:t>
            </a:r>
            <a:r>
              <a:rPr lang="pt-BR" sz="2400" i="1" dirty="0">
                <a:solidFill>
                  <a:srgbClr val="000000"/>
                </a:solidFill>
                <a:latin typeface="Candara" panose="020E0502030303020204" pitchFamily="34" charset="0"/>
              </a:rPr>
              <a:t>n) = O(lg n)</a:t>
            </a:r>
          </a:p>
          <a:p>
            <a:r>
              <a:rPr lang="en-US" sz="2400" i="1" dirty="0">
                <a:solidFill>
                  <a:srgbClr val="000000"/>
                </a:solidFill>
                <a:latin typeface="Candara" panose="020E0502030303020204" pitchFamily="34" charset="0"/>
              </a:rPr>
              <a:t>Linear time: O(n)</a:t>
            </a:r>
          </a:p>
          <a:p>
            <a:r>
              <a:rPr lang="en-US" sz="2400" i="1" dirty="0">
                <a:solidFill>
                  <a:srgbClr val="000000"/>
                </a:solidFill>
                <a:latin typeface="Candara" panose="020E0502030303020204" pitchFamily="34" charset="0"/>
              </a:rPr>
              <a:t>Quadratic time: O(n</a:t>
            </a:r>
            <a:r>
              <a:rPr lang="en-US" sz="2400" i="1" baseline="30000" dirty="0">
                <a:solidFill>
                  <a:srgbClr val="000000"/>
                </a:solidFill>
                <a:latin typeface="Candara" panose="020E0502030303020204" pitchFamily="34" charset="0"/>
              </a:rPr>
              <a:t>2</a:t>
            </a:r>
            <a:r>
              <a:rPr lang="en-US" sz="2400" i="1" dirty="0">
                <a:solidFill>
                  <a:srgbClr val="000000"/>
                </a:solidFill>
                <a:latin typeface="Candara" panose="020E0502030303020204" pitchFamily="34" charset="0"/>
              </a:rPr>
              <a:t>)</a:t>
            </a:r>
          </a:p>
          <a:p>
            <a:r>
              <a:rPr lang="en-US" sz="2400" i="1" dirty="0">
                <a:solidFill>
                  <a:srgbClr val="000000"/>
                </a:solidFill>
                <a:latin typeface="Candara" panose="020E0502030303020204" pitchFamily="34" charset="0"/>
              </a:rPr>
              <a:t>Exponential time: O(2</a:t>
            </a:r>
            <a:r>
              <a:rPr lang="en-US" sz="2400" i="1" baseline="30000" dirty="0">
                <a:solidFill>
                  <a:srgbClr val="000000"/>
                </a:solidFill>
                <a:latin typeface="Candara" panose="020E0502030303020204" pitchFamily="34" charset="0"/>
              </a:rPr>
              <a:t>n</a:t>
            </a:r>
            <a:r>
              <a:rPr lang="en-US" sz="2400" i="1" dirty="0">
                <a:solidFill>
                  <a:srgbClr val="000000"/>
                </a:solidFill>
                <a:latin typeface="Candara" panose="020E0502030303020204" pitchFamily="34" charset="0"/>
              </a:rPr>
              <a:t>)</a:t>
            </a:r>
          </a:p>
          <a:p>
            <a:r>
              <a:rPr lang="en-US" sz="2400" i="1" dirty="0">
                <a:solidFill>
                  <a:srgbClr val="000000"/>
                </a:solidFill>
                <a:latin typeface="Candara" panose="020E0502030303020204" pitchFamily="34" charset="0"/>
              </a:rPr>
              <a:t>We abstract and simplify to obtain hardware independent results:</a:t>
            </a:r>
          </a:p>
          <a:p>
            <a:pPr marL="0" indent="0">
              <a:buNone/>
            </a:pPr>
            <a:r>
              <a:rPr lang="pt-BR" sz="2400" i="1" dirty="0">
                <a:solidFill>
                  <a:srgbClr val="000000"/>
                </a:solidFill>
                <a:latin typeface="Candara" panose="020E0502030303020204" pitchFamily="34" charset="0"/>
              </a:rPr>
              <a:t>	O(n</a:t>
            </a:r>
            <a:r>
              <a:rPr lang="pt-BR" sz="2400" i="1" baseline="30000" dirty="0">
                <a:solidFill>
                  <a:srgbClr val="000000"/>
                </a:solidFill>
                <a:latin typeface="Candara" panose="020E0502030303020204" pitchFamily="34" charset="0"/>
              </a:rPr>
              <a:t>2</a:t>
            </a:r>
            <a:r>
              <a:rPr lang="pt-BR" sz="1200" i="1" dirty="0">
                <a:solidFill>
                  <a:srgbClr val="000000"/>
                </a:solidFill>
                <a:latin typeface="Candara" panose="020E0502030303020204" pitchFamily="34" charset="0"/>
              </a:rPr>
              <a:t> </a:t>
            </a:r>
            <a:r>
              <a:rPr lang="pt-BR" sz="2400" i="1" dirty="0">
                <a:solidFill>
                  <a:srgbClr val="000000"/>
                </a:solidFill>
                <a:latin typeface="Candara" panose="020E0502030303020204" pitchFamily="34" charset="0"/>
              </a:rPr>
              <a:t>+ 5n) = O(n</a:t>
            </a:r>
            <a:r>
              <a:rPr lang="pt-BR" sz="2400" i="1" baseline="30000" dirty="0">
                <a:solidFill>
                  <a:srgbClr val="000000"/>
                </a:solidFill>
                <a:latin typeface="Candara" panose="020E0502030303020204" pitchFamily="34" charset="0"/>
              </a:rPr>
              <a:t>2</a:t>
            </a:r>
            <a:r>
              <a:rPr lang="pt-BR" sz="2400" i="1" dirty="0">
                <a:solidFill>
                  <a:srgbClr val="000000"/>
                </a:solidFill>
                <a:latin typeface="Candara" panose="020E0502030303020204" pitchFamily="34" charset="0"/>
              </a:rPr>
              <a:t>),        O(n + log n) = O(n)</a:t>
            </a:r>
            <a:endParaRPr lang="en-US" sz="2200" i="1" dirty="0">
              <a:solidFill>
                <a:srgbClr val="170EC2"/>
              </a:solidFill>
              <a:latin typeface="Candara" panose="020E0502030303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t>10/31/2019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38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609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400" b="1" i="1" dirty="0">
                <a:latin typeface="Candara" panose="020E0502030303020204" pitchFamily="34" charset="0"/>
              </a:rPr>
              <a:t>Dominance relations on functions</a:t>
            </a:r>
            <a:endParaRPr lang="en-US" sz="3400" i="1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>
                <a:solidFill>
                  <a:srgbClr val="170EC2"/>
                </a:solidFill>
                <a:latin typeface="Candara" panose="020E0502030303020204" pitchFamily="34" charset="0"/>
              </a:rPr>
              <a:t>Our goal is to obtain a hierarchy of sets of time functions to classify algorithm runtimes</a:t>
            </a:r>
          </a:p>
          <a:p>
            <a:r>
              <a:rPr lang="en-US" sz="2800" i="1" dirty="0">
                <a:solidFill>
                  <a:srgbClr val="170EC2"/>
                </a:solidFill>
                <a:latin typeface="Candara" panose="020E0502030303020204" pitchFamily="34" charset="0"/>
              </a:rPr>
              <a:t>O(n) functions dominate O(</a:t>
            </a:r>
            <a:r>
              <a:rPr lang="en-US" sz="2800" i="1" dirty="0" err="1">
                <a:solidFill>
                  <a:srgbClr val="170EC2"/>
                </a:solidFill>
                <a:latin typeface="Candara" panose="020E0502030303020204" pitchFamily="34" charset="0"/>
              </a:rPr>
              <a:t>lg</a:t>
            </a:r>
            <a:r>
              <a:rPr lang="en-US" sz="2800" i="1" dirty="0">
                <a:solidFill>
                  <a:srgbClr val="170EC2"/>
                </a:solidFill>
                <a:latin typeface="Candara" panose="020E0502030303020204" pitchFamily="34" charset="0"/>
              </a:rPr>
              <a:t> n), </a:t>
            </a:r>
          </a:p>
          <a:p>
            <a:pPr marL="0" indent="0">
              <a:buNone/>
              <a:tabLst>
                <a:tab pos="339725" algn="l"/>
              </a:tabLst>
            </a:pPr>
            <a:r>
              <a:rPr lang="en-US" sz="2800" i="1" dirty="0">
                <a:solidFill>
                  <a:srgbClr val="170EC2"/>
                </a:solidFill>
                <a:latin typeface="Candara" panose="020E0502030303020204" pitchFamily="34" charset="0"/>
              </a:rPr>
              <a:t>	O(n</a:t>
            </a:r>
            <a:r>
              <a:rPr lang="en-US" sz="2800" i="1" baseline="30000" dirty="0">
                <a:solidFill>
                  <a:srgbClr val="170EC2"/>
                </a:solidFill>
                <a:latin typeface="Candara" panose="020E0502030303020204" pitchFamily="34" charset="0"/>
              </a:rPr>
              <a:t>2</a:t>
            </a:r>
            <a:r>
              <a:rPr lang="en-US" sz="2800" i="1" dirty="0">
                <a:solidFill>
                  <a:srgbClr val="170EC2"/>
                </a:solidFill>
                <a:latin typeface="Candara" panose="020E0502030303020204" pitchFamily="34" charset="0"/>
              </a:rPr>
              <a:t>) dominates O(n), etc.</a:t>
            </a:r>
          </a:p>
          <a:p>
            <a:r>
              <a:rPr lang="en-US" sz="2800" i="1" dirty="0">
                <a:solidFill>
                  <a:srgbClr val="170EC2"/>
                </a:solidFill>
                <a:latin typeface="Candara" panose="020E0502030303020204" pitchFamily="34" charset="0"/>
              </a:rPr>
              <a:t>Non-dominant terms in time functions are discarded</a:t>
            </a:r>
          </a:p>
          <a:p>
            <a:r>
              <a:rPr lang="en-US" sz="2800" i="1" dirty="0">
                <a:solidFill>
                  <a:srgbClr val="170EC2"/>
                </a:solidFill>
                <a:latin typeface="Candara" panose="020E0502030303020204" pitchFamily="34" charset="0"/>
              </a:rPr>
              <a:t>Constant terms and factors are discarded</a:t>
            </a:r>
          </a:p>
          <a:p>
            <a:r>
              <a:rPr lang="en-US" sz="2800" i="1" dirty="0">
                <a:solidFill>
                  <a:srgbClr val="170EC2"/>
                </a:solidFill>
                <a:latin typeface="Candara" panose="020E0502030303020204" pitchFamily="34" charset="0"/>
              </a:rPr>
              <a:t>Example: O(3n</a:t>
            </a:r>
            <a:r>
              <a:rPr lang="en-US" sz="2800" i="1" baseline="30000" dirty="0">
                <a:solidFill>
                  <a:srgbClr val="170EC2"/>
                </a:solidFill>
                <a:latin typeface="Candara" panose="020E0502030303020204" pitchFamily="34" charset="0"/>
              </a:rPr>
              <a:t>2</a:t>
            </a:r>
            <a:r>
              <a:rPr lang="en-US" sz="2800" i="1" dirty="0">
                <a:solidFill>
                  <a:srgbClr val="170EC2"/>
                </a:solidFill>
                <a:latin typeface="Candara" panose="020E0502030303020204" pitchFamily="34" charset="0"/>
              </a:rPr>
              <a:t> + 2n – 100) simplifies to O(n</a:t>
            </a:r>
            <a:r>
              <a:rPr lang="en-US" sz="2800" i="1" baseline="30000" dirty="0">
                <a:solidFill>
                  <a:srgbClr val="170EC2"/>
                </a:solidFill>
                <a:latin typeface="Candara" panose="020E0502030303020204" pitchFamily="34" charset="0"/>
              </a:rPr>
              <a:t>2</a:t>
            </a:r>
            <a:r>
              <a:rPr lang="en-US" sz="2800" i="1" dirty="0">
                <a:solidFill>
                  <a:srgbClr val="170EC2"/>
                </a:solidFill>
                <a:latin typeface="Candara" panose="020E0502030303020204" pitchFamily="34" charset="0"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t>10/31/2019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39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96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24600"/>
            <a:ext cx="2590800" cy="457200"/>
          </a:xfrm>
        </p:spPr>
        <p:txBody>
          <a:bodyPr/>
          <a:lstStyle/>
          <a:p>
            <a:fld id="{46F8D833-9B07-42D0-893C-A768F7F3273E}" type="datetime1">
              <a:rPr lang="en-US" altLang="en-US" sz="1400" smtClean="0">
                <a:solidFill>
                  <a:srgbClr val="000000"/>
                </a:solidFill>
              </a:rPr>
              <a:t>10/31/2019</a:t>
            </a:fld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A170-69B5-4F71-8D60-EE08BA099520}" type="slidenum">
              <a:rPr lang="en-US" altLang="en-US">
                <a:solidFill>
                  <a:srgbClr val="000000"/>
                </a:solidFill>
              </a:rPr>
              <a:pPr/>
              <a:t>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50939" y="721380"/>
            <a:ext cx="71548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b="1" i="1" dirty="0"/>
              <a:t>Analysis of Algorithm Efficiency</a:t>
            </a:r>
            <a:endParaRPr lang="en-US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8600" y="1516543"/>
                <a:ext cx="8839200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solidFill>
                      <a:schemeClr val="tx2">
                        <a:lumMod val="75000"/>
                      </a:schemeClr>
                    </a:solidFill>
                    <a:latin typeface="Corbel" panose="020B0503020204020204" pitchFamily="34" charset="0"/>
                  </a:rPr>
                  <a:t>Alternate algorithm:</a:t>
                </a:r>
              </a:p>
              <a:p>
                <a:pPr lvl="1"/>
                <a:endParaRPr lang="en-US" sz="2400" i="1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endParaRPr>
              </a:p>
              <a:p>
                <a:pPr lvl="1"/>
                <a:r>
                  <a:rPr lang="en-US" sz="2400" i="1" dirty="0">
                    <a:solidFill>
                      <a:schemeClr val="tx2">
                        <a:lumMod val="75000"/>
                      </a:schemeClr>
                    </a:solidFill>
                    <a:latin typeface="Corbel" panose="020B0503020204020204" pitchFamily="34" charset="0"/>
                  </a:rPr>
                  <a:t>Algorithm MinDistance2 (A[0..n − 1])</a:t>
                </a:r>
              </a:p>
              <a:p>
                <a:pPr lvl="1"/>
                <a:r>
                  <a:rPr lang="en-US" sz="2400" i="1" dirty="0">
                    <a:solidFill>
                      <a:schemeClr val="tx2">
                        <a:lumMod val="75000"/>
                      </a:schemeClr>
                    </a:solidFill>
                    <a:latin typeface="Corbel" panose="020B0503020204020204" pitchFamily="34" charset="0"/>
                  </a:rPr>
                  <a:t>//Input: An array A[0..n − 1] of numbers</a:t>
                </a:r>
              </a:p>
              <a:p>
                <a:pPr lvl="1"/>
                <a:r>
                  <a:rPr lang="en-US" sz="2400" i="1" dirty="0">
                    <a:solidFill>
                      <a:schemeClr val="tx2">
                        <a:lumMod val="75000"/>
                      </a:schemeClr>
                    </a:solidFill>
                    <a:latin typeface="Corbel" panose="020B0503020204020204" pitchFamily="34" charset="0"/>
                  </a:rPr>
                  <a:t>//Output: The minimum distance d between two of its elements</a:t>
                </a:r>
              </a:p>
              <a:p>
                <a:pPr lvl="1"/>
                <a:endParaRPr lang="en-US" sz="2400" i="1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𝑑𝑚𝑖𝑛</m:t>
                    </m:r>
                  </m:oMath>
                </a14:m>
                <a:r>
                  <a:rPr lang="en-US" sz="2400" i="1" dirty="0">
                    <a:solidFill>
                      <a:schemeClr val="tx2">
                        <a:lumMod val="75000"/>
                      </a:schemeClr>
                    </a:solidFill>
                    <a:latin typeface="Corbel" panose="020B0503020204020204" pitchFamily="34" charset="0"/>
                  </a:rPr>
                  <a:t> ← ∞ </a:t>
                </a:r>
              </a:p>
              <a:p>
                <a:pPr lvl="1"/>
                <a:r>
                  <a:rPr lang="en-US" sz="2400" i="1" dirty="0">
                    <a:solidFill>
                      <a:schemeClr val="tx2">
                        <a:lumMod val="75000"/>
                      </a:schemeClr>
                    </a:solidFill>
                    <a:latin typeface="Corbel" panose="020B0503020204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i="1" dirty="0">
                    <a:solidFill>
                      <a:schemeClr val="tx2">
                        <a:lumMod val="75000"/>
                      </a:schemeClr>
                    </a:solidFill>
                    <a:latin typeface="Corbel" panose="020B0503020204020204" pitchFamily="34" charset="0"/>
                  </a:rPr>
                  <a:t> ← 0 to n − 2 do</a:t>
                </a:r>
              </a:p>
              <a:p>
                <a:pPr lvl="1"/>
                <a:r>
                  <a:rPr lang="en-US" sz="2400" i="1" dirty="0">
                    <a:solidFill>
                      <a:schemeClr val="tx2">
                        <a:lumMod val="75000"/>
                      </a:schemeClr>
                    </a:solidFill>
                    <a:latin typeface="Corbel" panose="020B0503020204020204" pitchFamily="34" charset="0"/>
                  </a:rPr>
                  <a:t>      for j ←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i="1" dirty="0">
                    <a:solidFill>
                      <a:schemeClr val="tx2">
                        <a:lumMod val="75000"/>
                      </a:schemeClr>
                    </a:solidFill>
                    <a:latin typeface="Corbel" panose="020B0503020204020204" pitchFamily="34" charset="0"/>
                  </a:rPr>
                  <a:t>+ 1 to n − 1 do</a:t>
                </a:r>
              </a:p>
              <a:p>
                <a:pPr lvl="1"/>
                <a:r>
                  <a:rPr lang="en-US" sz="2400" i="1" dirty="0">
                    <a:solidFill>
                      <a:schemeClr val="tx2">
                        <a:lumMod val="75000"/>
                      </a:schemeClr>
                    </a:solidFill>
                    <a:latin typeface="Corbel" panose="020B0503020204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𝑡𝑒𝑚𝑝</m:t>
                    </m:r>
                  </m:oMath>
                </a14:m>
                <a:r>
                  <a:rPr lang="en-US" sz="2400" i="1" dirty="0">
                    <a:solidFill>
                      <a:schemeClr val="tx2">
                        <a:lumMod val="75000"/>
                      </a:schemeClr>
                    </a:solidFill>
                    <a:latin typeface="Corbel" panose="020B0503020204020204" pitchFamily="34" charset="0"/>
                  </a:rPr>
                  <a:t> ← |A[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i="1" dirty="0">
                    <a:solidFill>
                      <a:schemeClr val="tx2">
                        <a:lumMod val="75000"/>
                      </a:schemeClr>
                    </a:solidFill>
                    <a:latin typeface="Corbel" panose="020B0503020204020204" pitchFamily="34" charset="0"/>
                  </a:rPr>
                  <a:t>] − A[j]| </a:t>
                </a:r>
              </a:p>
              <a:p>
                <a:pPr lvl="1"/>
                <a:r>
                  <a:rPr lang="en-US" sz="2400" i="1" dirty="0">
                    <a:solidFill>
                      <a:schemeClr val="tx2">
                        <a:lumMod val="75000"/>
                      </a:schemeClr>
                    </a:solidFill>
                    <a:latin typeface="Corbel" panose="020B0503020204020204" pitchFamily="34" charset="0"/>
                  </a:rPr>
                  <a:t>     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𝑡𝑒𝑚𝑝</m:t>
                    </m:r>
                  </m:oMath>
                </a14:m>
                <a:r>
                  <a:rPr lang="en-US" sz="2400" i="1" dirty="0">
                    <a:solidFill>
                      <a:schemeClr val="tx2">
                        <a:lumMod val="75000"/>
                      </a:schemeClr>
                    </a:solidFill>
                    <a:latin typeface="Corbel" panose="020B0503020204020204" pitchFamily="34" charset="0"/>
                  </a:rPr>
                  <a:t> &lt;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𝑑𝑚𝑖𝑛</m:t>
                    </m:r>
                  </m:oMath>
                </a14:m>
                <a:endParaRPr lang="en-US" sz="2400" i="1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endParaRPr>
              </a:p>
              <a:p>
                <a:pPr lvl="1"/>
                <a:r>
                  <a:rPr lang="en-US" sz="2400" i="1" dirty="0">
                    <a:solidFill>
                      <a:schemeClr val="tx2">
                        <a:lumMod val="75000"/>
                      </a:schemeClr>
                    </a:solidFill>
                    <a:latin typeface="Corbel" panose="020B0503020204020204" pitchFamily="34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𝑑𝑚𝑖𝑛</m:t>
                    </m:r>
                  </m:oMath>
                </a14:m>
                <a:r>
                  <a:rPr lang="en-US" sz="2400" i="1" dirty="0">
                    <a:solidFill>
                      <a:schemeClr val="tx2">
                        <a:lumMod val="75000"/>
                      </a:schemeClr>
                    </a:solidFill>
                    <a:latin typeface="Corbel" panose="020B0503020204020204" pitchFamily="34" charset="0"/>
                  </a:rPr>
                  <a:t> ←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𝑡𝑒𝑚𝑝</m:t>
                    </m:r>
                  </m:oMath>
                </a14:m>
                <a:endParaRPr lang="en-US" sz="2400" i="1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endParaRPr>
              </a:p>
              <a:p>
                <a:pPr lvl="1"/>
                <a:r>
                  <a:rPr lang="en-US" sz="2400" i="1" dirty="0">
                    <a:solidFill>
                      <a:schemeClr val="tx2">
                        <a:lumMod val="75000"/>
                      </a:schemeClr>
                    </a:solidFill>
                    <a:latin typeface="Corbel" panose="020B0503020204020204" pitchFamily="34" charset="0"/>
                  </a:rPr>
                  <a:t> return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𝑑𝑚𝑖𝑛</m:t>
                    </m:r>
                  </m:oMath>
                </a14:m>
                <a:endParaRPr lang="en-US" sz="2400" i="1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516543"/>
                <a:ext cx="8839200" cy="4893647"/>
              </a:xfrm>
              <a:prstGeom prst="rect">
                <a:avLst/>
              </a:prstGeom>
              <a:blipFill>
                <a:blip r:embed="rId2"/>
                <a:stretch>
                  <a:fillRect l="-1103" t="-996" b="-1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62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24600"/>
            <a:ext cx="2590800" cy="457200"/>
          </a:xfrm>
        </p:spPr>
        <p:txBody>
          <a:bodyPr/>
          <a:lstStyle/>
          <a:p>
            <a:fld id="{C1B09B2F-994D-4B72-9334-F52B81FE897C}" type="datetime1">
              <a:rPr lang="en-US" altLang="en-US" sz="1400" smtClean="0">
                <a:solidFill>
                  <a:srgbClr val="000000"/>
                </a:solidFill>
              </a:rPr>
              <a:t>10/31/2019</a:t>
            </a:fld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A170-69B5-4F71-8D60-EE08BA099520}" type="slidenum">
              <a:rPr lang="en-US" altLang="en-US">
                <a:solidFill>
                  <a:srgbClr val="000000"/>
                </a:solidFill>
              </a:rPr>
              <a:pPr/>
              <a:t>40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9" y="101600"/>
            <a:ext cx="6850062" cy="1143000"/>
          </a:xfrm>
        </p:spPr>
        <p:txBody>
          <a:bodyPr/>
          <a:lstStyle/>
          <a:p>
            <a:pPr algn="r"/>
            <a:r>
              <a:rPr lang="en-US" sz="2000" b="1" dirty="0"/>
              <a:t>Useful Property Involving the Asymptotic Notations</a:t>
            </a:r>
            <a:endParaRPr lang="en-US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7216" y="6077669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Latin phrase </a:t>
            </a:r>
            <a:r>
              <a:rPr lang="en-US" sz="1600" dirty="0">
                <a:solidFill>
                  <a:srgbClr val="0070C0"/>
                </a:solidFill>
              </a:rPr>
              <a:t>quod </a:t>
            </a:r>
            <a:r>
              <a:rPr lang="en-US" sz="1600" dirty="0" err="1">
                <a:solidFill>
                  <a:srgbClr val="0070C0"/>
                </a:solidFill>
              </a:rPr>
              <a:t>erat</a:t>
            </a:r>
            <a:r>
              <a:rPr lang="en-US" sz="1600" dirty="0">
                <a:solidFill>
                  <a:srgbClr val="0070C0"/>
                </a:solidFill>
              </a:rPr>
              <a:t> demonstrandum</a:t>
            </a:r>
            <a:r>
              <a:rPr lang="en-US" sz="1600" dirty="0"/>
              <a:t>, meaning "</a:t>
            </a:r>
            <a:r>
              <a:rPr lang="en-US" sz="1600" dirty="0">
                <a:solidFill>
                  <a:srgbClr val="0070C0"/>
                </a:solidFill>
              </a:rPr>
              <a:t>which is what had to be prove</a:t>
            </a:r>
            <a:r>
              <a:rPr lang="en-US" sz="1600" dirty="0"/>
              <a:t>d".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7484616" y="5410200"/>
            <a:ext cx="516384" cy="5897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600" y="1752600"/>
                <a:ext cx="8229600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/>
                  <a:t>THEOREM     </a:t>
                </a:r>
                <a:r>
                  <a:rPr lang="pt-BR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pt-BR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 dirty="0">
                        <a:latin typeface="Cambria Math"/>
                      </a:rPr>
                      <m:t> </m:t>
                    </m:r>
                  </m:oMath>
                </a14:m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pt-BR" dirty="0"/>
                  <a:t>)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r>
                  <a:rPr lang="pt-BR" dirty="0"/>
                  <a:t> O(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i="0" dirty="0">
                            <a:latin typeface="Cambria Math"/>
                          </a:rPr>
                          <m:t>g</m:t>
                        </m:r>
                      </m:e>
                      <m:sub>
                        <m:r>
                          <a:rPr lang="pt-BR" i="0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pt-BR" dirty="0"/>
                  <a:t>))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i="1" dirty="0">
                        <a:latin typeface="Cambria Math"/>
                      </a:rPr>
                      <m:t> </m:t>
                    </m:r>
                  </m:oMath>
                </a14:m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pt-BR" dirty="0"/>
                  <a:t>)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r>
                  <a:rPr lang="pt-BR" dirty="0"/>
                  <a:t> O(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i="0" dirty="0">
                            <a:latin typeface="Cambria Math"/>
                          </a:rPr>
                          <m:t>g</m:t>
                        </m:r>
                      </m:e>
                      <m:sub>
                        <m:r>
                          <a:rPr lang="en-US" b="0" i="0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i="0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pt-BR" dirty="0"/>
                  <a:t>)) </a:t>
                </a:r>
                <a:r>
                  <a:rPr lang="pt-BR" i="1" dirty="0"/>
                  <a:t>, </a:t>
                </a:r>
                <a:r>
                  <a:rPr lang="pt-BR" dirty="0"/>
                  <a:t>then</a:t>
                </a:r>
              </a:p>
              <a:p>
                <a:r>
                  <a:rPr lang="en-US" i="1" dirty="0"/>
                  <a:t>		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pt-BR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pt-BR" dirty="0"/>
                  <a:t>) </a:t>
                </a:r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pt-BR" dirty="0"/>
                  <a:t>)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r>
                  <a:rPr lang="en-US" dirty="0"/>
                  <a:t> O(max{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i="0" dirty="0">
                            <a:latin typeface="Cambria Math"/>
                          </a:rPr>
                          <m:t>g</m:t>
                        </m:r>
                      </m:e>
                      <m:sub>
                        <m:r>
                          <a:rPr lang="pt-BR" i="0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pt-BR" dirty="0"/>
                  <a:t>)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i="0" dirty="0">
                            <a:latin typeface="Cambria Math"/>
                          </a:rPr>
                          <m:t>g</m:t>
                        </m:r>
                      </m:e>
                      <m:sub>
                        <m:r>
                          <a:rPr lang="en-US" b="0" i="0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i="0" dirty="0">
                        <a:latin typeface="Cambria Math"/>
                      </a:rPr>
                      <m:t> </m:t>
                    </m:r>
                  </m:oMath>
                </a14:m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pt-BR" dirty="0"/>
                  <a:t>)</a:t>
                </a:r>
                <a:r>
                  <a:rPr lang="en-US" dirty="0"/>
                  <a:t>}).</a:t>
                </a:r>
              </a:p>
              <a:p>
                <a:endParaRPr lang="en-US" i="1" dirty="0"/>
              </a:p>
              <a:p>
                <a:r>
                  <a:rPr lang="en-US" b="1" dirty="0"/>
                  <a:t>PROOF	         </a:t>
                </a:r>
                <a:r>
                  <a:rPr lang="en-US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pt-BR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pt-BR" dirty="0"/>
                  <a:t>)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pt-BR" i="1" dirty="0"/>
                          <m:t>c</m:t>
                        </m:r>
                      </m:e>
                      <m:sub>
                        <m:r>
                          <a:rPr lang="pt-BR" i="1" dirty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dirty="0">
                            <a:latin typeface="Cambria Math"/>
                          </a:rPr>
                          <m:t>g</m:t>
                        </m:r>
                      </m:e>
                      <m:sub>
                        <m:r>
                          <a:rPr lang="pt-BR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pt-BR" dirty="0"/>
                  <a:t>)</a:t>
                </a:r>
                <a:r>
                  <a:rPr lang="pt-BR" i="1" dirty="0"/>
                  <a:t> </a:t>
                </a:r>
                <a:r>
                  <a:rPr lang="pt-BR" dirty="0"/>
                  <a:t>for all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pt-BR" i="1" dirty="0"/>
                  <a:t> </a:t>
                </a:r>
                <a:r>
                  <a:rPr lang="pt-BR" dirty="0"/>
                  <a:t>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pt-BR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</a:t>
                </a:r>
              </a:p>
              <a:p>
                <a:r>
                  <a:rPr lang="en-US" b="1" dirty="0"/>
                  <a:t>	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pt-BR" dirty="0"/>
                  <a:t>)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pt-BR" i="1" dirty="0"/>
                          <m:t>c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dirty="0">
                            <a:latin typeface="Cambria Math"/>
                          </a:rPr>
                          <m:t>g</m:t>
                        </m:r>
                      </m:e>
                      <m:sub>
                        <m:r>
                          <a:rPr lang="en-US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pt-BR" dirty="0"/>
                  <a:t>) for all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pt-BR" i="1" dirty="0"/>
                  <a:t> </a:t>
                </a:r>
                <a:r>
                  <a:rPr lang="pt-BR" dirty="0"/>
                  <a:t>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1" dirty="0"/>
                  <a:t>.</a:t>
                </a:r>
              </a:p>
              <a:p>
                <a:pPr>
                  <a:tabLst>
                    <a:tab pos="1376363" algn="l"/>
                  </a:tabLst>
                </a:pPr>
                <a:r>
                  <a:rPr lang="en-US" b="1" dirty="0"/>
                  <a:t>	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pt-BR" i="1" dirty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 = max{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pt-BR" i="1" dirty="0"/>
                          <m:t>c</m:t>
                        </m:r>
                      </m:e>
                      <m:sub>
                        <m:r>
                          <a:rPr lang="pt-BR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pt-BR" i="1" dirty="0"/>
                          <m:t>c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} and consider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/>
                      </a:rPr>
                      <m:t>𝑛</m:t>
                    </m:r>
                    <m:r>
                      <a:rPr lang="pt-BR" i="1" dirty="0">
                        <a:latin typeface="Cambria Math"/>
                      </a:rPr>
                      <m:t> </m:t>
                    </m:r>
                  </m:oMath>
                </a14:m>
                <a:r>
                  <a:rPr lang="pt-BR" dirty="0"/>
                  <a:t>≥ max{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pt-BR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}.</a:t>
                </a:r>
              </a:p>
              <a:p>
                <a:pPr>
                  <a:tabLst>
                    <a:tab pos="1376363" algn="l"/>
                  </a:tabLst>
                </a:pPr>
                <a:endParaRPr lang="pt-BR" b="1" dirty="0"/>
              </a:p>
              <a:p>
                <a:pPr>
                  <a:tabLst>
                    <a:tab pos="1376363" algn="l"/>
                  </a:tabLst>
                </a:pPr>
                <a:r>
                  <a:rPr lang="pt-BR" b="1" dirty="0"/>
                  <a:t>	 </a:t>
                </a:r>
                <a:r>
                  <a:rPr lang="pt-BR" dirty="0"/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pt-BR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pt-BR" dirty="0"/>
                  <a:t>) </a:t>
                </a:r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pt-BR" dirty="0"/>
                  <a:t>)</a:t>
                </a:r>
                <a:r>
                  <a:rPr lang="en-US" i="1" dirty="0"/>
                  <a:t> </a:t>
                </a:r>
                <a:r>
                  <a:rPr lang="pt-BR" dirty="0"/>
                  <a:t>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pt-BR" i="1" dirty="0"/>
                          <m:t>c</m:t>
                        </m:r>
                      </m:e>
                      <m:sub>
                        <m:r>
                          <a:rPr lang="pt-BR" i="1" dirty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dirty="0">
                            <a:latin typeface="Cambria Math"/>
                          </a:rPr>
                          <m:t>g</m:t>
                        </m:r>
                      </m:e>
                      <m:sub>
                        <m:r>
                          <a:rPr lang="pt-BR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pt-BR" dirty="0"/>
                  <a:t>) +</a:t>
                </a:r>
                <a:r>
                  <a:rPr lang="pt-BR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pt-BR" i="1" dirty="0"/>
                          <m:t>c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dirty="0">
                            <a:latin typeface="Cambria Math"/>
                          </a:rPr>
                          <m:t>g</m:t>
                        </m:r>
                      </m:e>
                      <m:sub>
                        <m:r>
                          <a:rPr lang="en-US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pt-BR" dirty="0"/>
                  <a:t>) </a:t>
                </a:r>
                <a:endParaRPr lang="pt-BR" i="1" dirty="0"/>
              </a:p>
              <a:p>
                <a:pPr>
                  <a:tabLst>
                    <a:tab pos="1376363" algn="l"/>
                  </a:tabLst>
                </a:pPr>
                <a:r>
                  <a:rPr lang="en-US" b="1" dirty="0"/>
                  <a:t>                                                     </a:t>
                </a:r>
                <a:r>
                  <a:rPr lang="pt-BR" dirty="0"/>
                  <a:t>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pt-BR" i="1" dirty="0"/>
                          <m:t>c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dirty="0">
                            <a:latin typeface="Cambria Math"/>
                          </a:rPr>
                          <m:t>g</m:t>
                        </m:r>
                      </m:e>
                      <m:sub>
                        <m:r>
                          <a:rPr lang="pt-BR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pt-BR" dirty="0"/>
                  <a:t>) +</a:t>
                </a:r>
                <a:r>
                  <a:rPr lang="pt-BR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pt-BR" i="1" dirty="0"/>
                          <m:t>c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dirty="0">
                            <a:latin typeface="Cambria Math"/>
                          </a:rPr>
                          <m:t>g</m:t>
                        </m:r>
                      </m:e>
                      <m:sub>
                        <m:r>
                          <a:rPr lang="en-US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pt-BR" dirty="0"/>
                  <a:t>) </a:t>
                </a:r>
                <a:endParaRPr lang="pt-BR" i="1" dirty="0"/>
              </a:p>
              <a:p>
                <a:pPr>
                  <a:tabLst>
                    <a:tab pos="1376363" algn="l"/>
                  </a:tabLst>
                </a:pPr>
                <a:r>
                  <a:rPr lang="pt-BR" i="1" dirty="0"/>
                  <a:t>			           </a:t>
                </a:r>
                <a:r>
                  <a:rPr lang="pt-BR" dirty="0"/>
                  <a:t>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pt-BR" i="1" dirty="0"/>
                          <m:t>c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dirty="0">
                            <a:latin typeface="Cambria Math"/>
                          </a:rPr>
                          <m:t>g</m:t>
                        </m:r>
                      </m:e>
                      <m:sub>
                        <m:r>
                          <a:rPr lang="pt-BR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pt-BR" dirty="0"/>
                  <a:t>)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dirty="0">
                            <a:latin typeface="Cambria Math"/>
                          </a:rPr>
                          <m:t>g</m:t>
                        </m:r>
                      </m:e>
                      <m:sub>
                        <m:r>
                          <a:rPr lang="en-US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pt-BR" dirty="0"/>
                  <a:t>))</a:t>
                </a:r>
                <a:endParaRPr lang="pt-BR" i="1" dirty="0"/>
              </a:p>
              <a:p>
                <a:pPr>
                  <a:tabLst>
                    <a:tab pos="1376363" algn="l"/>
                  </a:tabLst>
                </a:pPr>
                <a:r>
                  <a:rPr lang="pt-BR" i="1" dirty="0"/>
                  <a:t>			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pt-BR" dirty="0"/>
                          <m:t>≤</m:t>
                        </m:r>
                        <m:r>
                          <m:rPr>
                            <m:nor/>
                          </m:rPr>
                          <a:rPr lang="en-US" b="0" i="1" dirty="0" smtClean="0"/>
                          <m:t> </m:t>
                        </m:r>
                        <m:r>
                          <m:rPr>
                            <m:nor/>
                          </m:rPr>
                          <a:rPr lang="pt-BR" i="1" dirty="0"/>
                          <m:t>c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m:rPr>
                        <m:nor/>
                      </m:rPr>
                      <a:rPr lang="en-US" b="0" i="1" dirty="0" smtClean="0">
                        <a:latin typeface="Cambria Math"/>
                      </a:rPr>
                      <m:t>2 </m:t>
                    </m:r>
                    <m:r>
                      <m:rPr>
                        <m:nor/>
                      </m:rPr>
                      <a:rPr lang="en-US" dirty="0"/>
                      <m:t>max</m:t>
                    </m:r>
                    <m:r>
                      <m:rPr>
                        <m:nor/>
                      </m:rPr>
                      <a:rPr lang="en-US" dirty="0"/>
                      <m:t>{</m:t>
                    </m:r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dirty="0">
                            <a:latin typeface="Cambria Math"/>
                          </a:rPr>
                          <m:t>g</m:t>
                        </m:r>
                      </m:e>
                      <m:sub>
                        <m:r>
                          <a:rPr lang="pt-BR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pt-BR" dirty="0"/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/>
                      <m:t>,</m:t>
                    </m:r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dirty="0">
                            <a:latin typeface="Cambria Math"/>
                          </a:rPr>
                          <m:t>g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pt-BR" dirty="0"/>
                  <a:t>)) </a:t>
                </a:r>
                <a:endParaRPr lang="pt-B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tabLst>
                    <a:tab pos="1376363" algn="l"/>
                  </a:tabLst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					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∴</m:t>
                    </m:r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pt-BR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 dirty="0">
                        <a:latin typeface="Cambria Math"/>
                      </a:rPr>
                      <m:t> </m:t>
                    </m:r>
                  </m:oMath>
                </a14:m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pt-BR" dirty="0"/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+ </m:t>
                    </m:r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i="1" dirty="0">
                        <a:latin typeface="Cambria Math"/>
                      </a:rPr>
                      <m:t> </m:t>
                    </m:r>
                  </m:oMath>
                </a14:m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pt-BR" dirty="0"/>
                  <a:t>)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/>
                        <a:ea typeface="Cambria Math"/>
                      </a:rPr>
                      <m:t>𝜖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max</m:t>
                    </m:r>
                    <m:r>
                      <m:rPr>
                        <m:nor/>
                      </m:rPr>
                      <a:rPr lang="en-US" dirty="0"/>
                      <m:t>{</m:t>
                    </m:r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pt-BR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pt-BR" dirty="0"/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/>
                      <m:t>, </m:t>
                    </m:r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i="1" dirty="0">
                        <a:latin typeface="Cambria Math"/>
                      </a:rPr>
                      <m:t> </m:t>
                    </m:r>
                  </m:oMath>
                </a14:m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pt-BR" dirty="0"/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})</m:t>
                    </m:r>
                    <m:r>
                      <m:rPr>
                        <m:nor/>
                      </m:rPr>
                      <a:rPr lang="en-US" b="0" i="1" dirty="0" smtClean="0"/>
                      <m:t>         </m:t>
                    </m:r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QED</a:t>
                </a:r>
                <a:endParaRPr lang="pt-BR" i="1" dirty="0"/>
              </a:p>
              <a:p>
                <a:pPr>
                  <a:tabLst>
                    <a:tab pos="1376363" algn="l"/>
                  </a:tabLst>
                </a:pPr>
                <a:endParaRPr lang="pt-BR" i="1" dirty="0"/>
              </a:p>
              <a:p>
                <a:pPr>
                  <a:tabLst>
                    <a:tab pos="1376363" algn="l"/>
                  </a:tabLst>
                </a:pPr>
                <a:endParaRPr lang="en-US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752600"/>
                <a:ext cx="8229600" cy="4247317"/>
              </a:xfrm>
              <a:prstGeom prst="rect">
                <a:avLst/>
              </a:prstGeom>
              <a:blipFill>
                <a:blip r:embed="rId2"/>
                <a:stretch>
                  <a:fillRect l="-593" t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10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325578"/>
                <a:ext cx="8150014" cy="5029200"/>
              </a:xfrm>
            </p:spPr>
            <p:txBody>
              <a:bodyPr/>
              <a:lstStyle/>
              <a:p>
                <a:r>
                  <a:rPr lang="en-US" sz="2000" i="1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In order to compare the orders of growth of two specific functions </a:t>
                </a:r>
                <a:r>
                  <a:rPr lang="en-US" sz="2000" i="1" dirty="0">
                    <a:latin typeface="Candara" panose="020E0502030303020204" pitchFamily="34" charset="0"/>
                  </a:rPr>
                  <a:t>t(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i="1" dirty="0">
                    <a:latin typeface="Candara" panose="020E0502030303020204" pitchFamily="34" charset="0"/>
                  </a:rPr>
                  <a:t>) and g(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i="1" dirty="0">
                    <a:latin typeface="Candara" panose="020E0502030303020204" pitchFamily="34" charset="0"/>
                  </a:rPr>
                  <a:t>)</a:t>
                </a:r>
                <a:r>
                  <a:rPr lang="en-US" sz="2000" i="1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 a much convenient method is based on computing the limit of the ratio of two functions in question. </a:t>
                </a:r>
              </a:p>
              <a:p>
                <a:r>
                  <a:rPr lang="en-US" sz="2000" i="1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Three principal cases may arise:</a:t>
                </a:r>
              </a:p>
              <a:p>
                <a:endParaRPr lang="en-US" sz="1600" i="1" dirty="0">
                  <a:solidFill>
                    <a:srgbClr val="170EC2"/>
                  </a:solidFill>
                  <a:latin typeface="Candara" panose="020E0502030303020204" pitchFamily="34" charset="0"/>
                </a:endParaRPr>
              </a:p>
              <a:p>
                <a:endParaRPr lang="en-US" sz="1600" i="1" dirty="0">
                  <a:solidFill>
                    <a:srgbClr val="170EC2"/>
                  </a:solidFill>
                  <a:latin typeface="Candara" panose="020E0502030303020204" pitchFamily="34" charset="0"/>
                </a:endParaRPr>
              </a:p>
              <a:p>
                <a:endParaRPr lang="en-US" sz="1600" i="1" dirty="0">
                  <a:solidFill>
                    <a:srgbClr val="170EC2"/>
                  </a:solidFill>
                  <a:latin typeface="Candara" panose="020E0502030303020204" pitchFamily="34" charset="0"/>
                </a:endParaRPr>
              </a:p>
              <a:p>
                <a:endParaRPr lang="en-US" sz="1600" i="1" dirty="0">
                  <a:solidFill>
                    <a:srgbClr val="170EC2"/>
                  </a:solidFill>
                  <a:latin typeface="Candara" panose="020E0502030303020204" pitchFamily="34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rgbClr val="170EC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i="1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 smtClean="0">
                                <a:solidFill>
                                  <a:srgbClr val="170EC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2000" b="0" i="1" smtClean="0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b="0" i="1" smtClean="0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𝑔</m:t>
                            </m:r>
                            <m:r>
                              <a:rPr lang="en-US" sz="2000" b="0" i="1" smtClean="0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b="0" i="1" smtClean="0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solidFill>
                          <a:srgbClr val="170EC2"/>
                        </a:solidFill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solidFill>
                                  <a:srgbClr val="170EC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i="1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 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170EC2"/>
                        </a:solidFill>
                        <a:latin typeface="Cambria Math"/>
                      </a:rPr>
                      <m:t>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170EC2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rgbClr val="170EC2"/>
                        </a:solidFill>
                        <a:latin typeface="Cambria Math"/>
                        <a:ea typeface="Cambria Math"/>
                      </a:rPr>
                      <m:t>𝜖</m:t>
                    </m:r>
                    <m:r>
                      <a:rPr lang="en-US" sz="2000" b="0" i="1" smtClean="0">
                        <a:solidFill>
                          <a:srgbClr val="170EC2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l-GR" sz="2000" b="0" i="1" smtClean="0">
                        <a:solidFill>
                          <a:srgbClr val="170EC2"/>
                        </a:solidFill>
                        <a:latin typeface="Cambria Math"/>
                        <a:ea typeface="Cambria Math"/>
                      </a:rPr>
                      <m:t>Ο</m:t>
                    </m:r>
                    <m:r>
                      <a:rPr lang="en-US" sz="2000" b="0" i="1" smtClean="0">
                        <a:solidFill>
                          <a:srgbClr val="170EC2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170EC2"/>
                        </a:solidFill>
                        <a:latin typeface="Cambria Math"/>
                        <a:ea typeface="Cambria Math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170EC2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rgbClr val="170EC2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000" i="1" dirty="0">
                  <a:solidFill>
                    <a:srgbClr val="170EC2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  <a:tabLst>
                    <a:tab pos="341313" algn="l"/>
                  </a:tabLst>
                </a:pPr>
                <a:r>
                  <a:rPr lang="en-US" sz="2000" i="1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rgbClr val="170EC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i="1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170EC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2000" i="1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i="1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𝑔</m:t>
                            </m:r>
                            <m:r>
                              <a:rPr lang="en-US" sz="2000" i="1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i="1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sz="2000" i="1">
                        <a:solidFill>
                          <a:srgbClr val="170EC2"/>
                        </a:solidFill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solidFill>
                                  <a:srgbClr val="170EC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e>
                            <m:r>
                              <a:rPr lang="en-US" sz="2000" i="1" smtClean="0">
                                <a:solidFill>
                                  <a:srgbClr val="170EC2"/>
                                </a:solidFill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i="1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  is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170EC2"/>
                        </a:solidFill>
                        <a:latin typeface="Cambria Math"/>
                      </a:rPr>
                      <m:t>𝑡</m:t>
                    </m:r>
                    <m:d>
                      <m:dPr>
                        <m:ctrlPr>
                          <a:rPr lang="en-US" sz="2000" i="1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170EC2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170EC2"/>
                        </a:solidFill>
                        <a:latin typeface="Cambria Math"/>
                        <a:ea typeface="Cambria Math"/>
                      </a:rPr>
                      <m:t>𝜖</m:t>
                    </m:r>
                    <m:r>
                      <a:rPr lang="en-US" sz="2000" i="1">
                        <a:solidFill>
                          <a:srgbClr val="170EC2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l-GR" sz="2000" i="1" smtClean="0">
                        <a:solidFill>
                          <a:srgbClr val="170EC2"/>
                        </a:solidFill>
                        <a:latin typeface="Cambria Math"/>
                        <a:ea typeface="Cambria Math"/>
                      </a:rPr>
                      <m:t>Ω</m:t>
                    </m:r>
                    <m:r>
                      <a:rPr lang="en-US" sz="2000" i="1">
                        <a:solidFill>
                          <a:srgbClr val="170EC2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170EC2"/>
                        </a:solidFill>
                        <a:latin typeface="Cambria Math"/>
                        <a:ea typeface="Cambria Math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170EC2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170EC2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000" i="1" dirty="0">
                  <a:solidFill>
                    <a:srgbClr val="170EC2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  <a:tabLst>
                    <a:tab pos="341313" algn="l"/>
                  </a:tabLst>
                </a:pPr>
                <a:r>
                  <a:rPr lang="en-US" sz="2000" i="1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rgbClr val="170EC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i="1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170EC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2000" i="1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i="1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𝑔</m:t>
                            </m:r>
                            <m:r>
                              <a:rPr lang="en-US" sz="2000" i="1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i="1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sz="2000" i="1">
                        <a:solidFill>
                          <a:srgbClr val="170EC2"/>
                        </a:solidFill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170EC2"/>
                            </a:solidFill>
                            <a:latin typeface="Cambria Math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000" i="1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  is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170EC2"/>
                        </a:solidFill>
                        <a:latin typeface="Cambria Math"/>
                      </a:rPr>
                      <m:t>𝑡</m:t>
                    </m:r>
                    <m:d>
                      <m:dPr>
                        <m:ctrlPr>
                          <a:rPr lang="en-US" sz="2000" i="1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170EC2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170EC2"/>
                        </a:solidFill>
                        <a:latin typeface="Cambria Math"/>
                        <a:ea typeface="Cambria Math"/>
                      </a:rPr>
                      <m:t>𝜖</m:t>
                    </m:r>
                    <m:r>
                      <a:rPr lang="en-US" sz="2000" i="1">
                        <a:solidFill>
                          <a:srgbClr val="170EC2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l-GR" sz="2000" i="1" smtClean="0">
                        <a:solidFill>
                          <a:srgbClr val="170EC2"/>
                        </a:solidFill>
                        <a:latin typeface="Cambria Math"/>
                        <a:ea typeface="Cambria Math"/>
                      </a:rPr>
                      <m:t>Θ</m:t>
                    </m:r>
                    <m:r>
                      <a:rPr lang="en-US" sz="2000" i="1">
                        <a:solidFill>
                          <a:srgbClr val="170EC2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170EC2"/>
                        </a:solidFill>
                        <a:latin typeface="Cambria Math"/>
                        <a:ea typeface="Cambria Math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170EC2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170EC2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000" i="1" dirty="0">
                  <a:solidFill>
                    <a:srgbClr val="170EC2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  <a:tabLst>
                    <a:tab pos="341313" algn="l"/>
                  </a:tabLst>
                </a:pPr>
                <a:endParaRPr lang="en-US" sz="1100" i="1" dirty="0">
                  <a:solidFill>
                    <a:srgbClr val="170EC2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  <a:tabLst>
                    <a:tab pos="341313" algn="l"/>
                  </a:tabLst>
                </a:pPr>
                <a:r>
                  <a:rPr lang="en-US" sz="1800" i="1" dirty="0">
                    <a:solidFill>
                      <a:srgbClr val="C00000"/>
                    </a:solidFill>
                    <a:latin typeface="Candara" panose="020E0502030303020204" pitchFamily="34" charset="0"/>
                  </a:rPr>
                  <a:t>Review the examples 1, 2 &amp; 3  from chapter 2.2. </a:t>
                </a:r>
              </a:p>
              <a:p>
                <a:pPr marL="0" indent="0">
                  <a:buNone/>
                  <a:tabLst>
                    <a:tab pos="341313" algn="l"/>
                  </a:tabLst>
                </a:pPr>
                <a:endParaRPr lang="en-US" sz="1600" i="1" dirty="0">
                  <a:solidFill>
                    <a:srgbClr val="170EC2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  <a:tabLst>
                    <a:tab pos="341313" algn="l"/>
                  </a:tabLst>
                </a:pPr>
                <a:endParaRPr lang="en-US" sz="1600" i="1" dirty="0">
                  <a:solidFill>
                    <a:srgbClr val="170EC2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325578"/>
                <a:ext cx="8150014" cy="5029200"/>
              </a:xfrm>
              <a:blipFill>
                <a:blip r:embed="rId2"/>
                <a:stretch>
                  <a:fillRect l="-598" t="-606" b="-3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41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93" y="2819400"/>
            <a:ext cx="7616614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200" i="1" dirty="0"/>
              <a:t>Asymptotic Notations and Basic Efficiency Classes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52B8-B8DD-4C7A-A745-C6759914B4F1}" type="datetime1">
              <a:rPr lang="en-US" altLang="en-US" smtClean="0">
                <a:solidFill>
                  <a:srgbClr val="000000"/>
                </a:solidFill>
              </a:rPr>
              <a:t>10/31/2019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01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341313" algn="l"/>
              </a:tabLst>
            </a:pPr>
            <a:r>
              <a:rPr lang="en-US" sz="1800" i="1" dirty="0" err="1">
                <a:solidFill>
                  <a:srgbClr val="C00000"/>
                </a:solidFill>
                <a:latin typeface="Candara" panose="020E0502030303020204" pitchFamily="34" charset="0"/>
              </a:rPr>
              <a:t>L’hôpital’s</a:t>
            </a:r>
            <a:r>
              <a:rPr lang="en-US" sz="1800" i="1" dirty="0">
                <a:solidFill>
                  <a:srgbClr val="C00000"/>
                </a:solidFill>
                <a:latin typeface="Candara" panose="020E0502030303020204" pitchFamily="34" charset="0"/>
              </a:rPr>
              <a:t> rule </a:t>
            </a:r>
          </a:p>
          <a:p>
            <a:pPr marL="0" indent="0">
              <a:buNone/>
              <a:tabLst>
                <a:tab pos="341313" algn="l"/>
              </a:tabLst>
            </a:pPr>
            <a:endParaRPr lang="en-US" sz="1800" i="1" dirty="0">
              <a:solidFill>
                <a:srgbClr val="C00000"/>
              </a:solidFill>
              <a:latin typeface="Candara" panose="020E0502030303020204" pitchFamily="34" charset="0"/>
            </a:endParaRPr>
          </a:p>
          <a:p>
            <a:pPr marL="0" indent="0">
              <a:buNone/>
              <a:tabLst>
                <a:tab pos="341313" algn="l"/>
              </a:tabLst>
            </a:pPr>
            <a:endParaRPr lang="en-US" sz="1800" i="1" dirty="0">
              <a:solidFill>
                <a:srgbClr val="C00000"/>
              </a:solidFill>
              <a:latin typeface="Candara" panose="020E0502030303020204" pitchFamily="34" charset="0"/>
            </a:endParaRPr>
          </a:p>
          <a:p>
            <a:pPr marL="0" indent="0">
              <a:buNone/>
              <a:tabLst>
                <a:tab pos="341313" algn="l"/>
              </a:tabLst>
            </a:pPr>
            <a:r>
              <a:rPr lang="en-US" sz="1800" i="1" dirty="0" err="1">
                <a:solidFill>
                  <a:srgbClr val="C00000"/>
                </a:solidFill>
                <a:latin typeface="Candara" panose="020E0502030303020204" pitchFamily="34" charset="0"/>
              </a:rPr>
              <a:t>Stirling’s</a:t>
            </a:r>
            <a:r>
              <a:rPr lang="en-US" sz="1800" i="1" dirty="0">
                <a:solidFill>
                  <a:srgbClr val="C00000"/>
                </a:solidFill>
                <a:latin typeface="Candara" panose="020E0502030303020204" pitchFamily="34" charset="0"/>
              </a:rPr>
              <a:t> formula.</a:t>
            </a:r>
            <a:endParaRPr lang="en-US" sz="1800" i="1" dirty="0">
              <a:solidFill>
                <a:srgbClr val="170EC2"/>
              </a:solidFill>
              <a:latin typeface="Candara" panose="020E05020303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42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200" i="1" dirty="0">
                <a:latin typeface="Candara" panose="020E0502030303020204" pitchFamily="34" charset="0"/>
              </a:rPr>
              <a:t>Asymptotic Notations and Basic Efficiency Classes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52B8-B8DD-4C7A-A745-C6759914B4F1}" type="datetime1">
              <a:rPr lang="en-US" altLang="en-US" smtClean="0">
                <a:solidFill>
                  <a:srgbClr val="000000"/>
                </a:solidFill>
              </a:rPr>
              <a:t>10/31/2019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95400"/>
            <a:ext cx="292162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455" y="2438400"/>
            <a:ext cx="425196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921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24600"/>
            <a:ext cx="2590800" cy="457200"/>
          </a:xfrm>
        </p:spPr>
        <p:txBody>
          <a:bodyPr/>
          <a:lstStyle/>
          <a:p>
            <a:fld id="{FE1A2C1D-9E63-4E38-A678-07F91D042782}" type="datetime1">
              <a:rPr lang="en-US" altLang="en-US" sz="1400" smtClean="0">
                <a:solidFill>
                  <a:srgbClr val="000000"/>
                </a:solidFill>
              </a:rPr>
              <a:t>10/31/2019</a:t>
            </a:fld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A170-69B5-4F71-8D60-EE08BA099520}" type="slidenum">
              <a:rPr lang="en-US" altLang="en-US">
                <a:solidFill>
                  <a:srgbClr val="000000"/>
                </a:solidFill>
              </a:rPr>
              <a:pPr/>
              <a:t>43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295400" y="152400"/>
            <a:ext cx="7239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r"/>
            <a:r>
              <a:rPr lang="en-US" sz="2200" i="1" kern="0" dirty="0">
                <a:latin typeface="Candara" panose="020E0502030303020204" pitchFamily="34" charset="0"/>
              </a:rPr>
              <a:t>Asymptotic Notations and Basic Efficiency Classes - Examples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1600200"/>
            <a:ext cx="79930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170EC2"/>
                </a:solidFill>
                <a:latin typeface="Candara" panose="020E0502030303020204" pitchFamily="34" charset="0"/>
              </a:rPr>
              <a:t>1. Are the following assertions true or false?</a:t>
            </a:r>
          </a:p>
          <a:p>
            <a:endParaRPr lang="en-US" i="1" dirty="0">
              <a:solidFill>
                <a:srgbClr val="170EC2"/>
              </a:solidFill>
              <a:latin typeface="Candara" panose="020E0502030303020204" pitchFamily="34" charset="0"/>
            </a:endParaRPr>
          </a:p>
          <a:p>
            <a:endParaRPr lang="en-US" i="1" dirty="0">
              <a:solidFill>
                <a:srgbClr val="170EC2"/>
              </a:solidFill>
              <a:latin typeface="Candara" panose="020E0502030303020204" pitchFamily="34" charset="0"/>
            </a:endParaRPr>
          </a:p>
          <a:p>
            <a:pPr marL="341313" indent="-341313"/>
            <a:r>
              <a:rPr lang="en-US" i="1" dirty="0">
                <a:solidFill>
                  <a:srgbClr val="170EC2"/>
                </a:solidFill>
                <a:latin typeface="Candara" panose="020E0502030303020204" pitchFamily="34" charset="0"/>
              </a:rPr>
              <a:t>2. For each of the following functions, indicate the class (g(n)) the function belongs to. (Use the simplest g(n) possible in your answers.) Prove your assertions.</a:t>
            </a:r>
          </a:p>
          <a:p>
            <a:pPr marL="341313" indent="-341313"/>
            <a:endParaRPr lang="en-US" i="1" dirty="0">
              <a:solidFill>
                <a:srgbClr val="170EC2"/>
              </a:solidFill>
              <a:latin typeface="Candara" panose="020E0502030303020204" pitchFamily="34" charset="0"/>
            </a:endParaRPr>
          </a:p>
          <a:p>
            <a:pPr marL="341313" indent="-341313"/>
            <a:endParaRPr lang="en-US" i="1" dirty="0">
              <a:solidFill>
                <a:srgbClr val="170EC2"/>
              </a:solidFill>
              <a:latin typeface="Candara" panose="020E0502030303020204" pitchFamily="34" charset="0"/>
            </a:endParaRPr>
          </a:p>
          <a:p>
            <a:pPr marL="341313" indent="-341313"/>
            <a:endParaRPr lang="en-US" i="1" dirty="0">
              <a:solidFill>
                <a:srgbClr val="170EC2"/>
              </a:solidFill>
              <a:latin typeface="Candara" panose="020E0502030303020204" pitchFamily="34" charset="0"/>
            </a:endParaRPr>
          </a:p>
          <a:p>
            <a:pPr marL="341313" indent="-341313"/>
            <a:endParaRPr lang="en-US" i="1" dirty="0">
              <a:solidFill>
                <a:srgbClr val="170EC2"/>
              </a:solidFill>
              <a:latin typeface="Candara" panose="020E0502030303020204" pitchFamily="34" charset="0"/>
            </a:endParaRPr>
          </a:p>
          <a:p>
            <a:pPr marL="341313" indent="-341313"/>
            <a:endParaRPr lang="en-US" i="1" dirty="0">
              <a:solidFill>
                <a:srgbClr val="170EC2"/>
              </a:solidFill>
              <a:latin typeface="Candara" panose="020E0502030303020204" pitchFamily="34" charset="0"/>
            </a:endParaRPr>
          </a:p>
          <a:p>
            <a:pPr marL="341313" indent="-341313"/>
            <a:r>
              <a:rPr lang="en-US" i="1" dirty="0">
                <a:solidFill>
                  <a:srgbClr val="170EC2"/>
                </a:solidFill>
                <a:latin typeface="Candara" panose="020E0502030303020204" pitchFamily="34" charset="0"/>
              </a:rPr>
              <a:t>3. Prove the following assertions by using the definitions of the notations involved, or disprove them by giving a specific counterexample.</a:t>
            </a:r>
          </a:p>
          <a:p>
            <a:pPr marL="341313" indent="-341313"/>
            <a:endParaRPr lang="en-US" i="1" dirty="0">
              <a:solidFill>
                <a:srgbClr val="170EC2"/>
              </a:solidFill>
              <a:latin typeface="Candara" panose="020E0502030303020204" pitchFamily="34" charset="0"/>
            </a:endParaRPr>
          </a:p>
          <a:p>
            <a:pPr marL="341313" indent="-341313"/>
            <a:endParaRPr lang="en-US" i="1" dirty="0">
              <a:solidFill>
                <a:srgbClr val="170EC2"/>
              </a:solidFill>
              <a:latin typeface="Candara" panose="020E0502030303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396086"/>
            <a:ext cx="4572000" cy="73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4200"/>
            <a:ext cx="5718381" cy="108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lum contrast="-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18" y="5105400"/>
            <a:ext cx="4749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64533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24600"/>
            <a:ext cx="2590800" cy="457200"/>
          </a:xfrm>
        </p:spPr>
        <p:txBody>
          <a:bodyPr/>
          <a:lstStyle/>
          <a:p>
            <a:fld id="{E345CCBB-4951-42B9-936C-6F7BF59624DB}" type="datetime1">
              <a:rPr lang="en-US" altLang="en-US" sz="1400" smtClean="0">
                <a:solidFill>
                  <a:srgbClr val="000000"/>
                </a:solidFill>
              </a:rPr>
              <a:t>10/31/2019</a:t>
            </a:fld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A170-69B5-4F71-8D60-EE08BA099520}" type="slidenum">
              <a:rPr lang="en-US" altLang="en-US">
                <a:solidFill>
                  <a:srgbClr val="000000"/>
                </a:solidFill>
              </a:rPr>
              <a:pPr/>
              <a:t>44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i="1" dirty="0"/>
              <a:t>Mathematical Analysis of </a:t>
            </a:r>
            <a:r>
              <a:rPr lang="en-US" sz="2400" i="1" dirty="0" err="1"/>
              <a:t>Nonrecursive</a:t>
            </a:r>
            <a:r>
              <a:rPr lang="en-US" sz="2400" i="1" dirty="0"/>
              <a:t> Algorithms</a:t>
            </a:r>
            <a:endParaRPr lang="en-US" altLang="en-US" sz="2400" i="1" dirty="0">
              <a:solidFill>
                <a:srgbClr val="170EC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1524000"/>
            <a:ext cx="8305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170EC2"/>
                </a:solidFill>
                <a:latin typeface="Candara" panose="020E0502030303020204" pitchFamily="34" charset="0"/>
              </a:rPr>
              <a:t>General Plan for Analyzing the Time Efficiency of </a:t>
            </a:r>
            <a:r>
              <a:rPr lang="en-US" sz="2000" b="1" i="1" dirty="0" err="1">
                <a:solidFill>
                  <a:srgbClr val="170EC2"/>
                </a:solidFill>
                <a:latin typeface="Candara" panose="020E0502030303020204" pitchFamily="34" charset="0"/>
              </a:rPr>
              <a:t>Nonrecursive</a:t>
            </a:r>
            <a:r>
              <a:rPr lang="en-US" sz="2000" b="1" i="1" dirty="0">
                <a:solidFill>
                  <a:srgbClr val="170EC2"/>
                </a:solidFill>
                <a:latin typeface="Candara" panose="020E0502030303020204" pitchFamily="34" charset="0"/>
              </a:rPr>
              <a:t> Algorithms</a:t>
            </a:r>
          </a:p>
          <a:p>
            <a:endParaRPr lang="en-US" sz="2000" b="1" i="1" dirty="0">
              <a:solidFill>
                <a:srgbClr val="170EC2"/>
              </a:solidFill>
              <a:latin typeface="Candara" panose="020E0502030303020204" pitchFamily="34" charset="0"/>
            </a:endParaRPr>
          </a:p>
          <a:p>
            <a:pPr marL="285750" indent="-285750"/>
            <a:r>
              <a:rPr lang="en-US" sz="2000" b="1" i="1" dirty="0">
                <a:solidFill>
                  <a:srgbClr val="170EC2"/>
                </a:solidFill>
                <a:latin typeface="Candara" panose="020E0502030303020204" pitchFamily="34" charset="0"/>
              </a:rPr>
              <a:t>1. </a:t>
            </a:r>
            <a:r>
              <a:rPr lang="en-US" sz="2000" i="1" dirty="0">
                <a:solidFill>
                  <a:srgbClr val="170EC2"/>
                </a:solidFill>
                <a:latin typeface="Candara" panose="020E0502030303020204" pitchFamily="34" charset="0"/>
              </a:rPr>
              <a:t>Decide on a parameter (or parameters) indicating an input’s size.</a:t>
            </a:r>
          </a:p>
          <a:p>
            <a:pPr marL="285750" indent="-285750"/>
            <a:r>
              <a:rPr lang="en-US" sz="2000" b="1" i="1" dirty="0">
                <a:solidFill>
                  <a:srgbClr val="170EC2"/>
                </a:solidFill>
                <a:latin typeface="Candara" panose="020E0502030303020204" pitchFamily="34" charset="0"/>
              </a:rPr>
              <a:t>2. </a:t>
            </a:r>
            <a:r>
              <a:rPr lang="en-US" sz="2000" i="1" dirty="0">
                <a:solidFill>
                  <a:srgbClr val="170EC2"/>
                </a:solidFill>
                <a:latin typeface="Candara" panose="020E0502030303020204" pitchFamily="34" charset="0"/>
              </a:rPr>
              <a:t>Identify the algorithm’s basic operation. (As a rule, it is located in the innermost loop.)</a:t>
            </a:r>
          </a:p>
          <a:p>
            <a:pPr marL="285750" indent="-285750"/>
            <a:r>
              <a:rPr lang="en-US" sz="2000" b="1" i="1" dirty="0">
                <a:solidFill>
                  <a:srgbClr val="170EC2"/>
                </a:solidFill>
                <a:latin typeface="Candara" panose="020E0502030303020204" pitchFamily="34" charset="0"/>
              </a:rPr>
              <a:t>3. </a:t>
            </a:r>
            <a:r>
              <a:rPr lang="en-US" sz="2000" i="1" dirty="0">
                <a:solidFill>
                  <a:srgbClr val="170EC2"/>
                </a:solidFill>
                <a:latin typeface="Candara" panose="020E0502030303020204" pitchFamily="34" charset="0"/>
              </a:rPr>
              <a:t>Check whether the number of times the basic operation is executed depends only on the size of an input. If it also depends on some additional property, the worst-case, average-case, and, if necessary, best-case efficiencies have to be investigated separately.</a:t>
            </a:r>
          </a:p>
          <a:p>
            <a:pPr marL="285750" indent="-285750"/>
            <a:r>
              <a:rPr lang="en-US" sz="2000" b="1" i="1" dirty="0">
                <a:solidFill>
                  <a:srgbClr val="170EC2"/>
                </a:solidFill>
                <a:latin typeface="Candara" panose="020E0502030303020204" pitchFamily="34" charset="0"/>
              </a:rPr>
              <a:t>4. </a:t>
            </a:r>
            <a:r>
              <a:rPr lang="en-US" sz="2000" i="1" dirty="0">
                <a:solidFill>
                  <a:srgbClr val="170EC2"/>
                </a:solidFill>
                <a:latin typeface="Candara" panose="020E0502030303020204" pitchFamily="34" charset="0"/>
              </a:rPr>
              <a:t>Set up a sum expressing the number of times the algorithm’s basic operation is executed.</a:t>
            </a:r>
          </a:p>
          <a:p>
            <a:pPr marL="285750" indent="-285750"/>
            <a:r>
              <a:rPr lang="en-US" sz="2000" b="1" i="1" dirty="0">
                <a:solidFill>
                  <a:srgbClr val="170EC2"/>
                </a:solidFill>
                <a:latin typeface="Candara" panose="020E0502030303020204" pitchFamily="34" charset="0"/>
              </a:rPr>
              <a:t>5. </a:t>
            </a:r>
            <a:r>
              <a:rPr lang="en-US" sz="2000" i="1" dirty="0">
                <a:solidFill>
                  <a:srgbClr val="170EC2"/>
                </a:solidFill>
                <a:latin typeface="Candara" panose="020E0502030303020204" pitchFamily="34" charset="0"/>
              </a:rPr>
              <a:t>Using standard formulas and rules of sum manipulation, either find a closed form formula for the count or, at the very least, establish its order of growth.</a:t>
            </a:r>
          </a:p>
        </p:txBody>
      </p:sp>
    </p:spTree>
    <p:extLst>
      <p:ext uri="{BB962C8B-B14F-4D97-AF65-F5344CB8AC3E}">
        <p14:creationId xmlns:p14="http://schemas.microsoft.com/office/powerpoint/2010/main" val="13318687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4798888"/>
            <a:ext cx="7772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srgbClr val="170EC2"/>
                </a:solidFill>
                <a:latin typeface="TimesTen-Bold"/>
              </a:rPr>
              <a:t>Number of times the ‘while’ loop will be executed is:</a:t>
            </a:r>
          </a:p>
          <a:p>
            <a:r>
              <a:rPr lang="en-US" sz="2200" i="1" dirty="0">
                <a:solidFill>
                  <a:srgbClr val="170EC2"/>
                </a:solidFill>
                <a:latin typeface="TimesTen-Bold"/>
              </a:rPr>
              <a:t>			</a:t>
            </a:r>
          </a:p>
          <a:p>
            <a:r>
              <a:rPr lang="en-US" sz="2200" i="1" dirty="0">
                <a:solidFill>
                  <a:srgbClr val="170EC2"/>
                </a:solidFill>
                <a:latin typeface="TimesTen-Bold"/>
              </a:rPr>
              <a:t>				How?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24600"/>
            <a:ext cx="2590800" cy="457200"/>
          </a:xfrm>
        </p:spPr>
        <p:txBody>
          <a:bodyPr/>
          <a:lstStyle/>
          <a:p>
            <a:fld id="{94252B24-D651-416A-826E-A6E5DEB892F8}" type="datetime1">
              <a:rPr lang="en-US" altLang="en-US" sz="1400" smtClean="0">
                <a:solidFill>
                  <a:srgbClr val="000000"/>
                </a:solidFill>
              </a:rPr>
              <a:t>10/31/2019</a:t>
            </a:fld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A170-69B5-4F71-8D60-EE08BA099520}" type="slidenum">
              <a:rPr lang="en-US" altLang="en-US">
                <a:solidFill>
                  <a:srgbClr val="000000"/>
                </a:solidFill>
              </a:rPr>
              <a:pPr/>
              <a:t>45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000" i="1" dirty="0"/>
              <a:t>Mathematical Analysis of </a:t>
            </a:r>
            <a:r>
              <a:rPr lang="en-US" sz="2000" i="1" dirty="0" err="1"/>
              <a:t>Nonrecursive</a:t>
            </a:r>
            <a:r>
              <a:rPr lang="en-US" sz="2000" i="1" dirty="0"/>
              <a:t> Algorithms - Examples</a:t>
            </a:r>
            <a:endParaRPr lang="en-US" alt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410200"/>
            <a:ext cx="2743200" cy="58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676400"/>
            <a:ext cx="8114055" cy="289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05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24600"/>
            <a:ext cx="2590800" cy="457200"/>
          </a:xfrm>
        </p:spPr>
        <p:txBody>
          <a:bodyPr/>
          <a:lstStyle/>
          <a:p>
            <a:fld id="{74FEE8D4-19FA-40BF-BF7B-624575889C70}" type="datetime1">
              <a:rPr lang="en-US" altLang="en-US" sz="1400" smtClean="0">
                <a:solidFill>
                  <a:srgbClr val="000000"/>
                </a:solidFill>
              </a:rPr>
              <a:t>10/31/2019</a:t>
            </a:fld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A170-69B5-4F71-8D60-EE08BA099520}" type="slidenum">
              <a:rPr lang="en-US" altLang="en-US">
                <a:solidFill>
                  <a:srgbClr val="000000"/>
                </a:solidFill>
              </a:rPr>
              <a:pPr/>
              <a:t>46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122363" y="152400"/>
            <a:ext cx="7793037" cy="1143000"/>
          </a:xfrm>
        </p:spPr>
        <p:txBody>
          <a:bodyPr/>
          <a:lstStyle/>
          <a:p>
            <a:pPr algn="r"/>
            <a:r>
              <a:rPr lang="en-US" sz="2400" i="1" dirty="0"/>
              <a:t>Mathematical Analysis of </a:t>
            </a:r>
            <a:r>
              <a:rPr lang="en-US" sz="2400" i="1" dirty="0" err="1"/>
              <a:t>Nonrecursive</a:t>
            </a:r>
            <a:r>
              <a:rPr lang="en-US" sz="2400" i="1" dirty="0"/>
              <a:t> Algorithms</a:t>
            </a:r>
            <a:endParaRPr lang="en-US" altLang="en-US" sz="2400" i="1" dirty="0">
              <a:solidFill>
                <a:srgbClr val="170EC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600200"/>
            <a:ext cx="8610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170EC2"/>
                </a:solidFill>
                <a:latin typeface="Candara" panose="020E0502030303020204" pitchFamily="34" charset="0"/>
              </a:rPr>
              <a:t>Example:</a:t>
            </a:r>
          </a:p>
          <a:p>
            <a:r>
              <a:rPr lang="en-US" sz="2000" dirty="0">
                <a:solidFill>
                  <a:srgbClr val="170EC2"/>
                </a:solidFill>
                <a:latin typeface="Candara" panose="020E0502030303020204" pitchFamily="34" charset="0"/>
              </a:rPr>
              <a:t>Consider the following algorithm.</a:t>
            </a:r>
          </a:p>
          <a:p>
            <a:pPr marL="396875"/>
            <a:r>
              <a:rPr lang="en-US" sz="2000" b="1" dirty="0">
                <a:solidFill>
                  <a:srgbClr val="170EC2"/>
                </a:solidFill>
                <a:latin typeface="Candara" panose="020E0502030303020204" pitchFamily="34" charset="0"/>
              </a:rPr>
              <a:t>ALGORITHM </a:t>
            </a:r>
            <a:r>
              <a:rPr lang="en-US" sz="2000" i="1" dirty="0">
                <a:solidFill>
                  <a:srgbClr val="170EC2"/>
                </a:solidFill>
                <a:latin typeface="Candara" panose="020E0502030303020204" pitchFamily="34" charset="0"/>
              </a:rPr>
              <a:t>Mystery(n)</a:t>
            </a:r>
          </a:p>
          <a:p>
            <a:pPr marL="396875"/>
            <a:r>
              <a:rPr lang="en-US" sz="2000" dirty="0">
                <a:solidFill>
                  <a:srgbClr val="170EC2"/>
                </a:solidFill>
                <a:latin typeface="Candara" panose="020E0502030303020204" pitchFamily="34" charset="0"/>
              </a:rPr>
              <a:t>//Input: A nonnegative integer </a:t>
            </a:r>
            <a:r>
              <a:rPr lang="en-US" sz="2000" i="1" dirty="0">
                <a:solidFill>
                  <a:srgbClr val="170EC2"/>
                </a:solidFill>
                <a:latin typeface="Candara" panose="020E0502030303020204" pitchFamily="34" charset="0"/>
              </a:rPr>
              <a:t>n</a:t>
            </a:r>
          </a:p>
          <a:p>
            <a:pPr marL="396875"/>
            <a:r>
              <a:rPr lang="en-US" sz="2000" i="1" dirty="0">
                <a:solidFill>
                  <a:srgbClr val="170EC2"/>
                </a:solidFill>
                <a:latin typeface="Candara" panose="020E0502030303020204" pitchFamily="34" charset="0"/>
              </a:rPr>
              <a:t>S </a:t>
            </a:r>
            <a:r>
              <a:rPr lang="en-US" sz="2000" dirty="0">
                <a:solidFill>
                  <a:srgbClr val="170EC2"/>
                </a:solidFill>
                <a:latin typeface="Candara" panose="020E0502030303020204" pitchFamily="34" charset="0"/>
              </a:rPr>
              <a:t>←0</a:t>
            </a:r>
          </a:p>
          <a:p>
            <a:pPr marL="396875"/>
            <a:r>
              <a:rPr lang="pt-BR" sz="2000" b="1" dirty="0">
                <a:solidFill>
                  <a:srgbClr val="170EC2"/>
                </a:solidFill>
                <a:latin typeface="Candara" panose="020E0502030303020204" pitchFamily="34" charset="0"/>
              </a:rPr>
              <a:t>for </a:t>
            </a:r>
            <a:r>
              <a:rPr lang="pt-BR" sz="2000" i="1" dirty="0">
                <a:solidFill>
                  <a:srgbClr val="170EC2"/>
                </a:solidFill>
                <a:latin typeface="Candara" panose="020E0502030303020204" pitchFamily="34" charset="0"/>
              </a:rPr>
              <a:t>i </a:t>
            </a:r>
            <a:r>
              <a:rPr lang="pt-BR" sz="2000" dirty="0">
                <a:solidFill>
                  <a:srgbClr val="170EC2"/>
                </a:solidFill>
                <a:latin typeface="Candara" panose="020E0502030303020204" pitchFamily="34" charset="0"/>
              </a:rPr>
              <a:t>←1 </a:t>
            </a:r>
            <a:r>
              <a:rPr lang="pt-BR" sz="2000" b="1" dirty="0">
                <a:solidFill>
                  <a:srgbClr val="170EC2"/>
                </a:solidFill>
                <a:latin typeface="Candara" panose="020E0502030303020204" pitchFamily="34" charset="0"/>
              </a:rPr>
              <a:t>to </a:t>
            </a:r>
            <a:r>
              <a:rPr lang="pt-BR" sz="2000" i="1" dirty="0">
                <a:solidFill>
                  <a:srgbClr val="170EC2"/>
                </a:solidFill>
                <a:latin typeface="Candara" panose="020E0502030303020204" pitchFamily="34" charset="0"/>
              </a:rPr>
              <a:t>n </a:t>
            </a:r>
            <a:r>
              <a:rPr lang="pt-BR" sz="2000" b="1" dirty="0">
                <a:solidFill>
                  <a:srgbClr val="170EC2"/>
                </a:solidFill>
                <a:latin typeface="Candara" panose="020E0502030303020204" pitchFamily="34" charset="0"/>
              </a:rPr>
              <a:t>do</a:t>
            </a:r>
          </a:p>
          <a:p>
            <a:pPr marL="396875"/>
            <a:r>
              <a:rPr lang="en-US" sz="2000" i="1" dirty="0">
                <a:solidFill>
                  <a:srgbClr val="170EC2"/>
                </a:solidFill>
                <a:latin typeface="Candara" panose="020E0502030303020204" pitchFamily="34" charset="0"/>
              </a:rPr>
              <a:t>      S </a:t>
            </a:r>
            <a:r>
              <a:rPr lang="en-US" sz="2000" dirty="0">
                <a:solidFill>
                  <a:srgbClr val="170EC2"/>
                </a:solidFill>
                <a:latin typeface="Candara" panose="020E0502030303020204" pitchFamily="34" charset="0"/>
              </a:rPr>
              <a:t>←</a:t>
            </a:r>
            <a:r>
              <a:rPr lang="en-US" sz="2000" i="1" dirty="0">
                <a:solidFill>
                  <a:srgbClr val="170EC2"/>
                </a:solidFill>
                <a:latin typeface="Candara" panose="020E0502030303020204" pitchFamily="34" charset="0"/>
              </a:rPr>
              <a:t>S </a:t>
            </a:r>
            <a:r>
              <a:rPr lang="en-US" sz="2000" dirty="0">
                <a:solidFill>
                  <a:srgbClr val="170EC2"/>
                </a:solidFill>
                <a:latin typeface="Candara" panose="020E0502030303020204" pitchFamily="34" charset="0"/>
              </a:rPr>
              <a:t>+ </a:t>
            </a:r>
            <a:r>
              <a:rPr lang="en-US" sz="2000" i="1" dirty="0" err="1">
                <a:solidFill>
                  <a:srgbClr val="170EC2"/>
                </a:solidFill>
                <a:latin typeface="Candara" panose="020E0502030303020204" pitchFamily="34" charset="0"/>
              </a:rPr>
              <a:t>i</a:t>
            </a:r>
            <a:r>
              <a:rPr lang="en-US" sz="2000" i="1" dirty="0">
                <a:solidFill>
                  <a:srgbClr val="170EC2"/>
                </a:solidFill>
                <a:latin typeface="Candara" panose="020E0502030303020204" pitchFamily="34" charset="0"/>
              </a:rPr>
              <a:t> </a:t>
            </a:r>
            <a:r>
              <a:rPr lang="en-US" sz="2000" dirty="0">
                <a:solidFill>
                  <a:srgbClr val="170EC2"/>
                </a:solidFill>
                <a:latin typeface="Candara" panose="020E0502030303020204" pitchFamily="34" charset="0"/>
              </a:rPr>
              <a:t>∗ </a:t>
            </a:r>
            <a:r>
              <a:rPr lang="en-US" sz="2000" i="1" dirty="0" err="1">
                <a:solidFill>
                  <a:srgbClr val="170EC2"/>
                </a:solidFill>
                <a:latin typeface="Candara" panose="020E0502030303020204" pitchFamily="34" charset="0"/>
              </a:rPr>
              <a:t>i</a:t>
            </a:r>
            <a:endParaRPr lang="en-US" sz="2000" i="1" dirty="0">
              <a:solidFill>
                <a:srgbClr val="170EC2"/>
              </a:solidFill>
              <a:latin typeface="Candara" panose="020E0502030303020204" pitchFamily="34" charset="0"/>
            </a:endParaRPr>
          </a:p>
          <a:p>
            <a:pPr marL="396875"/>
            <a:r>
              <a:rPr lang="en-US" sz="2000" b="1" dirty="0">
                <a:solidFill>
                  <a:srgbClr val="170EC2"/>
                </a:solidFill>
                <a:latin typeface="Candara" panose="020E0502030303020204" pitchFamily="34" charset="0"/>
              </a:rPr>
              <a:t>return </a:t>
            </a:r>
            <a:r>
              <a:rPr lang="en-US" sz="2000" i="1" dirty="0">
                <a:solidFill>
                  <a:srgbClr val="170EC2"/>
                </a:solidFill>
                <a:latin typeface="Candara" panose="020E0502030303020204" pitchFamily="34" charset="0"/>
              </a:rPr>
              <a:t>S</a:t>
            </a:r>
          </a:p>
          <a:p>
            <a:pPr marL="396875"/>
            <a:endParaRPr lang="en-US" sz="2000" i="1" dirty="0">
              <a:solidFill>
                <a:srgbClr val="170EC2"/>
              </a:solidFill>
              <a:latin typeface="Candara" panose="020E0502030303020204" pitchFamily="34" charset="0"/>
            </a:endParaRPr>
          </a:p>
          <a:p>
            <a:r>
              <a:rPr lang="en-US" sz="2000" b="1" dirty="0">
                <a:solidFill>
                  <a:srgbClr val="170EC2"/>
                </a:solidFill>
                <a:latin typeface="Candara" panose="020E0502030303020204" pitchFamily="34" charset="0"/>
              </a:rPr>
              <a:t>a. </a:t>
            </a:r>
            <a:r>
              <a:rPr lang="en-US" sz="2000" i="1" dirty="0">
                <a:solidFill>
                  <a:srgbClr val="170EC2"/>
                </a:solidFill>
                <a:latin typeface="Candara" panose="020E0502030303020204" pitchFamily="34" charset="0"/>
              </a:rPr>
              <a:t>What does this algorithm compute?</a:t>
            </a:r>
          </a:p>
          <a:p>
            <a:r>
              <a:rPr lang="en-US" sz="2000" b="1" i="1" dirty="0">
                <a:solidFill>
                  <a:srgbClr val="170EC2"/>
                </a:solidFill>
                <a:latin typeface="Candara" panose="020E0502030303020204" pitchFamily="34" charset="0"/>
              </a:rPr>
              <a:t>b. </a:t>
            </a:r>
            <a:r>
              <a:rPr lang="en-US" sz="2000" i="1" dirty="0">
                <a:solidFill>
                  <a:srgbClr val="170EC2"/>
                </a:solidFill>
                <a:latin typeface="Candara" panose="020E0502030303020204" pitchFamily="34" charset="0"/>
              </a:rPr>
              <a:t>What is its basic operation?</a:t>
            </a:r>
          </a:p>
          <a:p>
            <a:r>
              <a:rPr lang="en-US" sz="2000" b="1" i="1" dirty="0">
                <a:solidFill>
                  <a:srgbClr val="170EC2"/>
                </a:solidFill>
                <a:latin typeface="Candara" panose="020E0502030303020204" pitchFamily="34" charset="0"/>
              </a:rPr>
              <a:t>c. </a:t>
            </a:r>
            <a:r>
              <a:rPr lang="en-US" sz="2000" i="1" dirty="0">
                <a:solidFill>
                  <a:srgbClr val="170EC2"/>
                </a:solidFill>
                <a:latin typeface="Candara" panose="020E0502030303020204" pitchFamily="34" charset="0"/>
              </a:rPr>
              <a:t>How many times is the basic operation executed?</a:t>
            </a:r>
          </a:p>
          <a:p>
            <a:r>
              <a:rPr lang="en-US" sz="2000" b="1" i="1" dirty="0">
                <a:solidFill>
                  <a:srgbClr val="170EC2"/>
                </a:solidFill>
                <a:latin typeface="Candara" panose="020E0502030303020204" pitchFamily="34" charset="0"/>
              </a:rPr>
              <a:t>d. </a:t>
            </a:r>
            <a:r>
              <a:rPr lang="en-US" sz="2000" i="1" dirty="0">
                <a:solidFill>
                  <a:srgbClr val="170EC2"/>
                </a:solidFill>
                <a:latin typeface="Candara" panose="020E0502030303020204" pitchFamily="34" charset="0"/>
              </a:rPr>
              <a:t>What is the efficiency class of this algorithm?</a:t>
            </a:r>
          </a:p>
          <a:p>
            <a:pPr marL="341313" indent="-341313"/>
            <a:r>
              <a:rPr lang="en-US" sz="2000" b="1" i="1" dirty="0">
                <a:solidFill>
                  <a:srgbClr val="170EC2"/>
                </a:solidFill>
                <a:latin typeface="Candara" panose="020E0502030303020204" pitchFamily="34" charset="0"/>
              </a:rPr>
              <a:t>e. </a:t>
            </a:r>
            <a:r>
              <a:rPr lang="en-US" sz="2000" i="1" dirty="0">
                <a:solidFill>
                  <a:srgbClr val="170EC2"/>
                </a:solidFill>
                <a:latin typeface="Candara" panose="020E0502030303020204" pitchFamily="34" charset="0"/>
              </a:rPr>
              <a:t>Suggest an improvement, or a better algorithm altogether, and indicate its efficiency class. </a:t>
            </a:r>
          </a:p>
          <a:p>
            <a:pPr marL="341313" indent="-341313"/>
            <a:endParaRPr lang="en-US" sz="2000" i="1" dirty="0">
              <a:solidFill>
                <a:srgbClr val="170EC2"/>
              </a:solidFill>
              <a:latin typeface="Candara" panose="020E0502030303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99" y="3276600"/>
            <a:ext cx="498347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568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24000"/>
                <a:ext cx="8358188" cy="4876800"/>
              </a:xfrm>
            </p:spPr>
            <p:txBody>
              <a:bodyPr/>
              <a:lstStyle/>
              <a:p>
                <a:pPr marL="0" indent="0">
                  <a:buNone/>
                  <a:tabLst>
                    <a:tab pos="463550" algn="l"/>
                  </a:tabLst>
                </a:pPr>
                <a:r>
                  <a:rPr lang="en-US" sz="1600" dirty="0">
                    <a:solidFill>
                      <a:srgbClr val="170EC2"/>
                    </a:solidFill>
                    <a:latin typeface="Candara" panose="020E0502030303020204" pitchFamily="34" charset="0"/>
                    <a:ea typeface="Calibri"/>
                    <a:cs typeface="Times New Roman"/>
                  </a:rPr>
                  <a:t>1.	Show that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170EC2"/>
                        </a:solidFill>
                        <a:effectLst/>
                        <a:latin typeface="Cambria Math"/>
                        <a:ea typeface="Calibri"/>
                        <a:cs typeface="Times New Roman"/>
                      </a:rPr>
                      <m:t>𝑡</m:t>
                    </m:r>
                    <m:d>
                      <m:dPr>
                        <m:ctrlPr>
                          <a:rPr lang="en-US" sz="1600" i="1">
                            <a:solidFill>
                              <a:srgbClr val="170EC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170EC2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solidFill>
                          <a:srgbClr val="170EC2"/>
                        </a:solidFill>
                        <a:effectLst/>
                        <a:latin typeface="Cambria Math"/>
                        <a:ea typeface="Calibri"/>
                        <a:cs typeface="Times New Roman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solidFill>
                              <a:srgbClr val="170EC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solidFill>
                                  <a:srgbClr val="170EC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solidFill>
                                  <a:srgbClr val="170EC2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>
                                <a:solidFill>
                                  <a:srgbClr val="170EC2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1600" i="1">
                                <a:solidFill>
                                  <a:srgbClr val="170EC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170EC2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170EC2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solidFill>
                              <a:srgbClr val="170EC2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−3</m:t>
                        </m:r>
                        <m:r>
                          <a:rPr lang="en-US" sz="1600" i="1">
                            <a:solidFill>
                              <a:srgbClr val="170EC2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solidFill>
                          <a:srgbClr val="170EC2"/>
                        </a:solidFill>
                        <a:effectLst/>
                        <a:latin typeface="Cambria Math"/>
                        <a:ea typeface="Calibri"/>
                        <a:cs typeface="Times New Roman"/>
                      </a:rPr>
                      <m:t>𝜖</m:t>
                    </m:r>
                    <m:r>
                      <a:rPr lang="en-US" sz="1600" i="1">
                        <a:solidFill>
                          <a:srgbClr val="170EC2"/>
                        </a:solidFill>
                        <a:effectLst/>
                        <a:latin typeface="Cambria Math"/>
                        <a:ea typeface="Calibri"/>
                        <a:cs typeface="Times New Roman"/>
                      </a:rPr>
                      <m:t> </m:t>
                    </m:r>
                    <m:r>
                      <a:rPr lang="en-US" sz="1600" i="1">
                        <a:solidFill>
                          <a:srgbClr val="170EC2"/>
                        </a:solidFill>
                        <a:effectLst/>
                        <a:latin typeface="Cambria Math"/>
                        <a:ea typeface="Calibri"/>
                        <a:cs typeface="Times New Roman"/>
                      </a:rPr>
                      <m:t>𝛩</m:t>
                    </m:r>
                    <m:d>
                      <m:dPr>
                        <m:ctrlPr>
                          <a:rPr lang="en-US" sz="1600" i="1">
                            <a:solidFill>
                              <a:srgbClr val="170EC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solidFill>
                                  <a:srgbClr val="170EC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170EC2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170EC2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dirty="0">
                    <a:solidFill>
                      <a:srgbClr val="170EC2"/>
                    </a:solidFill>
                    <a:effectLst/>
                    <a:latin typeface="Candara" panose="020E0502030303020204" pitchFamily="34" charset="0"/>
                    <a:ea typeface="Times New Roman"/>
                    <a:cs typeface="Times New Roman"/>
                  </a:rPr>
                  <a:t>.  </a:t>
                </a:r>
              </a:p>
              <a:p>
                <a:pPr marL="0" indent="0">
                  <a:buNone/>
                  <a:tabLst>
                    <a:tab pos="463550" algn="l"/>
                  </a:tabLst>
                </a:pPr>
                <a:r>
                  <a:rPr lang="en-US" sz="1600" dirty="0">
                    <a:solidFill>
                      <a:srgbClr val="170EC2"/>
                    </a:solidFill>
                    <a:latin typeface="Candara" panose="020E0502030303020204" pitchFamily="34" charset="0"/>
                    <a:ea typeface="Times New Roman"/>
                    <a:cs typeface="Times New Roman"/>
                  </a:rPr>
                  <a:t>	</a:t>
                </a:r>
                <a:r>
                  <a:rPr lang="en-US" sz="1600" dirty="0">
                    <a:solidFill>
                      <a:srgbClr val="170EC2"/>
                    </a:solidFill>
                    <a:effectLst/>
                    <a:latin typeface="Candara" panose="020E0502030303020204" pitchFamily="34" charset="0"/>
                    <a:ea typeface="Times New Roman"/>
                    <a:cs typeface="Times New Roman"/>
                  </a:rPr>
                  <a:t>To do so, find the positive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170EC2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170EC2"/>
                            </a:solidFill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𝑐</m:t>
                        </m:r>
                      </m:e>
                      <m:sub>
                        <m:r>
                          <a:rPr lang="en-US" sz="1600" i="1">
                            <a:solidFill>
                              <a:srgbClr val="170EC2"/>
                            </a:solidFill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170EC2"/>
                    </a:solidFill>
                    <a:effectLst/>
                    <a:latin typeface="Candara" panose="020E0502030303020204" pitchFamily="34" charset="0"/>
                    <a:ea typeface="Times New Roman"/>
                    <a:cs typeface="Times New Roman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170EC2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170EC2"/>
                            </a:solidFill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𝑐</m:t>
                        </m:r>
                      </m:e>
                      <m:sub>
                        <m:r>
                          <a:rPr lang="en-US" sz="1600" i="1">
                            <a:solidFill>
                              <a:srgbClr val="170EC2"/>
                            </a:solidFill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170EC2"/>
                    </a:solidFill>
                    <a:effectLst/>
                    <a:latin typeface="Candara" panose="020E0502030303020204" pitchFamily="34" charset="0"/>
                    <a:ea typeface="Times New Roman"/>
                    <a:cs typeface="Times New Roman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170EC2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170EC2"/>
                            </a:solidFill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</m:e>
                      <m:sub>
                        <m:r>
                          <a:rPr lang="en-US" sz="1600" i="1">
                            <a:solidFill>
                              <a:srgbClr val="170EC2"/>
                            </a:solidFill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170EC2"/>
                    </a:solidFill>
                    <a:effectLst/>
                    <a:latin typeface="Candara" panose="020E0502030303020204" pitchFamily="34" charset="0"/>
                    <a:ea typeface="Times New Roman"/>
                    <a:cs typeface="Times New Roman"/>
                  </a:rPr>
                  <a:t> such that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170EC2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170EC2"/>
                            </a:solidFill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𝑐</m:t>
                        </m:r>
                      </m:e>
                      <m:sub>
                        <m:r>
                          <a:rPr lang="en-US" sz="1600" i="1">
                            <a:solidFill>
                              <a:srgbClr val="170EC2"/>
                            </a:solidFill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1600" i="1">
                            <a:solidFill>
                              <a:srgbClr val="170EC2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170EC2"/>
                            </a:solidFill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</m:e>
                      <m:sup>
                        <m:r>
                          <a:rPr lang="en-US" sz="1600" i="1">
                            <a:solidFill>
                              <a:srgbClr val="170EC2"/>
                            </a:solidFill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solidFill>
                          <a:srgbClr val="170EC2"/>
                        </a:solidFill>
                        <a:effectLst/>
                        <a:latin typeface="Cambria Math"/>
                        <a:ea typeface="Times New Roman"/>
                        <a:cs typeface="Times New Roman"/>
                      </a:rPr>
                      <m:t>≤</m:t>
                    </m:r>
                    <m:d>
                      <m:dPr>
                        <m:ctrlPr>
                          <a:rPr lang="en-US" sz="1600" i="1">
                            <a:solidFill>
                              <a:srgbClr val="170EC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solidFill>
                                  <a:srgbClr val="170EC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solidFill>
                                  <a:srgbClr val="170EC2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>
                                <a:solidFill>
                                  <a:srgbClr val="170EC2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1600" i="1">
                                <a:solidFill>
                                  <a:srgbClr val="170EC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170EC2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170EC2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solidFill>
                              <a:srgbClr val="170EC2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−3</m:t>
                        </m:r>
                        <m:r>
                          <a:rPr lang="en-US" sz="1600" i="1">
                            <a:solidFill>
                              <a:srgbClr val="170EC2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solidFill>
                          <a:srgbClr val="170EC2"/>
                        </a:solidFill>
                        <a:effectLst/>
                        <a:latin typeface="Cambria Math"/>
                        <a:ea typeface="Calibri"/>
                        <a:cs typeface="Times New Roman"/>
                      </a:rPr>
                      <m:t>≤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170EC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170EC2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𝑐</m:t>
                        </m:r>
                      </m:e>
                      <m:sub>
                        <m:r>
                          <a:rPr lang="en-US" sz="1600" i="1">
                            <a:solidFill>
                              <a:srgbClr val="170EC2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1600" i="1">
                            <a:solidFill>
                              <a:srgbClr val="170EC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170EC2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𝑛</m:t>
                        </m:r>
                      </m:e>
                      <m:sup>
                        <m:r>
                          <a:rPr lang="en-US" sz="1600" i="1">
                            <a:solidFill>
                              <a:srgbClr val="170EC2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.</a:t>
                </a:r>
              </a:p>
              <a:p>
                <a:pPr marL="0" indent="0">
                  <a:buNone/>
                  <a:tabLst>
                    <a:tab pos="461963" algn="l"/>
                  </a:tabLst>
                </a:pPr>
                <a:endParaRPr lang="en-US" sz="1600" dirty="0">
                  <a:solidFill>
                    <a:srgbClr val="170EC2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  <a:tabLst>
                    <a:tab pos="461963" algn="l"/>
                  </a:tabLst>
                </a:pPr>
                <a:r>
                  <a:rPr lang="en-US" sz="1600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2.	Show that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170EC2"/>
                        </a:solidFill>
                        <a:latin typeface="Cambria Math"/>
                      </a:rPr>
                      <m:t>𝑡</m:t>
                    </m:r>
                    <m:d>
                      <m:dPr>
                        <m:ctrlPr>
                          <a:rPr lang="en-US" sz="1600" i="1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170EC2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solidFill>
                          <a:srgbClr val="170EC2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170EC2"/>
                            </a:solidFill>
                            <a:latin typeface="Cambria Math"/>
                          </a:rPr>
                          <m:t>2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rgbClr val="170EC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solidFill>
                              <a:srgbClr val="170EC2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600" b="0" i="1" smtClean="0">
                            <a:solidFill>
                              <a:srgbClr val="170EC2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en-US" sz="1600" i="1">
                            <a:solidFill>
                              <a:srgbClr val="170EC2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600" i="1">
                            <a:solidFill>
                              <a:srgbClr val="170EC2"/>
                            </a:solidFill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sz="1600" b="0" i="1" smtClean="0">
                        <a:solidFill>
                          <a:srgbClr val="170EC2"/>
                        </a:solidFill>
                        <a:latin typeface="Cambria Math"/>
                      </a:rPr>
                      <m:t> </m:t>
                    </m:r>
                    <m:r>
                      <a:rPr lang="en-US" sz="1600" i="1">
                        <a:solidFill>
                          <a:srgbClr val="170EC2"/>
                        </a:solidFill>
                        <a:latin typeface="Cambria Math"/>
                      </a:rPr>
                      <m:t>𝜖</m:t>
                    </m:r>
                    <m:r>
                      <a:rPr lang="en-US" sz="1600" i="1">
                        <a:solidFill>
                          <a:srgbClr val="170EC2"/>
                        </a:solidFill>
                        <a:latin typeface="Cambria Math"/>
                      </a:rPr>
                      <m:t> </m:t>
                    </m:r>
                    <m:r>
                      <a:rPr lang="en-US" sz="1600" i="1">
                        <a:solidFill>
                          <a:srgbClr val="170EC2"/>
                        </a:solidFill>
                        <a:latin typeface="Cambria Math"/>
                      </a:rPr>
                      <m:t>𝛩</m:t>
                    </m:r>
                    <m:d>
                      <m:dPr>
                        <m:ctrlPr>
                          <a:rPr lang="en-US" sz="1600" i="1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solidFill>
                                  <a:srgbClr val="170EC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. </a:t>
                </a:r>
                <a:r>
                  <a:rPr lang="en-US" sz="1600" dirty="0">
                    <a:solidFill>
                      <a:srgbClr val="170EC2"/>
                    </a:solidFill>
                    <a:latin typeface="Candara" panose="020E0502030303020204" pitchFamily="34" charset="0"/>
                    <a:ea typeface="Times New Roman"/>
                    <a:cs typeface="Times New Roman"/>
                  </a:rPr>
                  <a:t>find the positive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  <a:ea typeface="Times New Roman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170EC2"/>
                            </a:solidFill>
                            <a:latin typeface="Cambria Math"/>
                            <a:ea typeface="Times New Roman"/>
                            <a:cs typeface="Times New Roman"/>
                          </a:rPr>
                          <m:t>𝑐</m:t>
                        </m:r>
                      </m:e>
                      <m:sub>
                        <m:r>
                          <a:rPr lang="en-US" sz="1600" i="1">
                            <a:solidFill>
                              <a:srgbClr val="170EC2"/>
                            </a:solidFill>
                            <a:latin typeface="Cambria Math"/>
                            <a:ea typeface="Times New Roman"/>
                            <a:cs typeface="Times New Roman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170EC2"/>
                    </a:solidFill>
                    <a:latin typeface="Candara" panose="020E0502030303020204" pitchFamily="34" charset="0"/>
                    <a:ea typeface="Times New Roman"/>
                    <a:cs typeface="Times New Roman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  <a:ea typeface="Times New Roman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170EC2"/>
                            </a:solidFill>
                            <a:latin typeface="Cambria Math"/>
                            <a:ea typeface="Times New Roman"/>
                            <a:cs typeface="Times New Roman"/>
                          </a:rPr>
                          <m:t>𝑐</m:t>
                        </m:r>
                      </m:e>
                      <m:sub>
                        <m:r>
                          <a:rPr lang="en-US" sz="1600" i="1">
                            <a:solidFill>
                              <a:srgbClr val="170EC2"/>
                            </a:solidFill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170EC2"/>
                    </a:solidFill>
                    <a:latin typeface="Candara" panose="020E0502030303020204" pitchFamily="34" charset="0"/>
                    <a:ea typeface="Times New Roman"/>
                    <a:cs typeface="Times New Roman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  <a:ea typeface="Times New Roman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170EC2"/>
                            </a:solidFill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</m:e>
                      <m:sub>
                        <m:r>
                          <a:rPr lang="en-US" sz="1600" i="1">
                            <a:solidFill>
                              <a:srgbClr val="170EC2"/>
                            </a:solidFill>
                            <a:latin typeface="Cambria Math"/>
                            <a:ea typeface="Times New Roman"/>
                            <a:cs typeface="Times New Roman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170EC2"/>
                    </a:solidFill>
                    <a:latin typeface="Candara" panose="020E0502030303020204" pitchFamily="34" charset="0"/>
                    <a:ea typeface="Times New Roman"/>
                    <a:cs typeface="Times New Roman"/>
                  </a:rPr>
                  <a:t>. </a:t>
                </a:r>
                <a:endParaRPr lang="en-US" sz="1600" dirty="0">
                  <a:solidFill>
                    <a:srgbClr val="170EC2"/>
                  </a:solidFill>
                  <a:latin typeface="Candara" panose="020E0502030303020204" pitchFamily="34" charset="0"/>
                </a:endParaRPr>
              </a:p>
              <a:p>
                <a:pPr marL="461963" indent="-461963">
                  <a:buAutoNum type="arabicPeriod" startAt="2"/>
                  <a:tabLst>
                    <a:tab pos="461963" algn="l"/>
                  </a:tabLst>
                </a:pPr>
                <a:endParaRPr lang="en-US" sz="1600" dirty="0">
                  <a:solidFill>
                    <a:srgbClr val="170EC2"/>
                  </a:solidFill>
                  <a:latin typeface="Candara" panose="020E0502030303020204" pitchFamily="34" charset="0"/>
                </a:endParaRPr>
              </a:p>
              <a:p>
                <a:pPr marL="463550" indent="-463550">
                  <a:buNone/>
                  <a:tabLst>
                    <a:tab pos="463550" algn="l"/>
                  </a:tabLst>
                </a:pPr>
                <a:r>
                  <a:rPr lang="en-US" sz="1600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3.  	Let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170EC2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170EC2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solidFill>
                          <a:srgbClr val="170EC2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600" b="0" i="1" smtClean="0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b="0" i="1" smtClean="0">
                            <a:solidFill>
                              <a:srgbClr val="170EC2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rgbClr val="170EC2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rgbClr val="170EC2"/>
                            </a:solidFill>
                            <a:latin typeface="Cambria Math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170EC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170EC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600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170EC2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170EC2"/>
                            </a:solidFill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sz="1600" i="1" smtClean="0">
                        <a:solidFill>
                          <a:srgbClr val="170EC2"/>
                        </a:solidFill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sz="1600" b="0" i="1" smtClean="0">
                        <a:solidFill>
                          <a:srgbClr val="170EC2"/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sz="1600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, be a </a:t>
                </a:r>
                <a:r>
                  <a:rPr lang="en-US" sz="1600" b="1" i="1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degree-d</a:t>
                </a:r>
                <a:r>
                  <a:rPr lang="en-US" sz="1600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 polynomial in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170EC2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600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, and let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170EC2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600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 be a constant.  Prove the following properties.</a:t>
                </a:r>
              </a:p>
              <a:p>
                <a:pPr marL="463550" indent="-463550">
                  <a:buNone/>
                  <a:tabLst>
                    <a:tab pos="463550" algn="l"/>
                    <a:tab pos="914400" algn="l"/>
                  </a:tabLst>
                </a:pPr>
                <a:r>
                  <a:rPr lang="en-US" sz="1600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	a.	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170EC2"/>
                        </a:solidFill>
                        <a:latin typeface="Cambria Math"/>
                      </a:rPr>
                      <m:t>𝑘</m:t>
                    </m:r>
                    <m:r>
                      <a:rPr lang="en-US" sz="1600" b="0" i="1" smtClean="0">
                        <a:solidFill>
                          <a:srgbClr val="170EC2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1600" b="0" i="1" smtClean="0">
                        <a:solidFill>
                          <a:srgbClr val="170EC2"/>
                        </a:solidFill>
                        <a:latin typeface="Cambria Math"/>
                        <a:ea typeface="Cambria Math"/>
                      </a:rPr>
                      <m:t>𝑑</m:t>
                    </m:r>
                  </m:oMath>
                </a14:m>
                <a:r>
                  <a:rPr lang="en-US" sz="1600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170EC2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170EC2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solidFill>
                          <a:srgbClr val="170EC2"/>
                        </a:solidFill>
                        <a:latin typeface="Cambria Math"/>
                      </a:rPr>
                      <m:t>  </m:t>
                    </m:r>
                    <m:r>
                      <a:rPr lang="en-US" sz="1600" b="0" i="1" smtClean="0">
                        <a:solidFill>
                          <a:srgbClr val="170EC2"/>
                        </a:solidFill>
                        <a:latin typeface="Cambria Math"/>
                      </a:rPr>
                      <m:t>𝜖</m:t>
                    </m:r>
                    <m:r>
                      <a:rPr lang="en-US" sz="1600" b="0" i="1" smtClean="0">
                        <a:solidFill>
                          <a:srgbClr val="170EC2"/>
                        </a:solidFill>
                        <a:latin typeface="Cambria Math"/>
                      </a:rPr>
                      <m:t> </m:t>
                    </m:r>
                    <m:r>
                      <a:rPr lang="el-GR" sz="1600" b="0" i="1" smtClean="0">
                        <a:solidFill>
                          <a:srgbClr val="170EC2"/>
                        </a:solidFill>
                        <a:latin typeface="Cambria Math"/>
                        <a:ea typeface="Cambria Math"/>
                      </a:rPr>
                      <m:t>𝛰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solidFill>
                                  <a:srgbClr val="170EC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solidFill>
                          <a:srgbClr val="170EC2"/>
                        </a:solidFill>
                        <a:latin typeface="Cambria Math"/>
                      </a:rPr>
                      <m:t>;</m:t>
                    </m:r>
                  </m:oMath>
                </a14:m>
                <a:endParaRPr lang="en-US" sz="1600" b="0" dirty="0">
                  <a:solidFill>
                    <a:srgbClr val="170EC2"/>
                  </a:solidFill>
                  <a:latin typeface="Candara" panose="020E0502030303020204" pitchFamily="34" charset="0"/>
                </a:endParaRPr>
              </a:p>
              <a:p>
                <a:pPr marL="463550" indent="-463550">
                  <a:buNone/>
                  <a:tabLst>
                    <a:tab pos="463550" algn="l"/>
                    <a:tab pos="914400" algn="l"/>
                  </a:tabLst>
                </a:pPr>
                <a:r>
                  <a:rPr lang="en-US" sz="1600" i="1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	b.	</a:t>
                </a:r>
                <a:r>
                  <a:rPr lang="en-US" sz="1600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170EC2"/>
                        </a:solidFill>
                        <a:latin typeface="Cambria Math"/>
                      </a:rPr>
                      <m:t>𝑘</m:t>
                    </m:r>
                    <m:r>
                      <a:rPr lang="en-US" sz="1600" i="1" smtClean="0">
                        <a:solidFill>
                          <a:srgbClr val="170EC2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1600" i="1">
                        <a:solidFill>
                          <a:srgbClr val="170EC2"/>
                        </a:solidFill>
                        <a:latin typeface="Cambria Math"/>
                        <a:ea typeface="Cambria Math"/>
                      </a:rPr>
                      <m:t>𝑑</m:t>
                    </m:r>
                  </m:oMath>
                </a14:m>
                <a:r>
                  <a:rPr lang="en-US" sz="1600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170EC2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1600" i="1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170EC2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solidFill>
                          <a:srgbClr val="170EC2"/>
                        </a:solidFill>
                        <a:latin typeface="Cambria Math"/>
                      </a:rPr>
                      <m:t>  </m:t>
                    </m:r>
                    <m:r>
                      <a:rPr lang="en-US" sz="1600" i="1" smtClean="0">
                        <a:solidFill>
                          <a:srgbClr val="170EC2"/>
                        </a:solidFill>
                        <a:latin typeface="Cambria Math"/>
                      </a:rPr>
                      <m:t>𝜖</m:t>
                    </m:r>
                    <m:r>
                      <a:rPr lang="en-US" sz="1600" i="1">
                        <a:solidFill>
                          <a:srgbClr val="170EC2"/>
                        </a:solidFill>
                        <a:latin typeface="Cambria Math"/>
                      </a:rPr>
                      <m:t> </m:t>
                    </m:r>
                    <m:r>
                      <a:rPr lang="el-GR" sz="1600" i="1" smtClean="0">
                        <a:solidFill>
                          <a:srgbClr val="170EC2"/>
                        </a:solidFill>
                        <a:latin typeface="Cambria Math"/>
                        <a:ea typeface="Cambria Math"/>
                      </a:rPr>
                      <m:t>𝛺</m:t>
                    </m:r>
                    <m:d>
                      <m:dPr>
                        <m:ctrlPr>
                          <a:rPr lang="en-US" sz="1600" i="1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solidFill>
                                  <a:srgbClr val="170EC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1600" i="1">
                        <a:solidFill>
                          <a:srgbClr val="170EC2"/>
                        </a:solidFill>
                        <a:latin typeface="Cambria Math"/>
                      </a:rPr>
                      <m:t>;</m:t>
                    </m:r>
                  </m:oMath>
                </a14:m>
                <a:endParaRPr lang="en-US" sz="1600" dirty="0">
                  <a:solidFill>
                    <a:srgbClr val="170EC2"/>
                  </a:solidFill>
                  <a:latin typeface="Candara" panose="020E0502030303020204" pitchFamily="34" charset="0"/>
                </a:endParaRPr>
              </a:p>
              <a:p>
                <a:pPr marL="463550" indent="-463550">
                  <a:buNone/>
                  <a:tabLst>
                    <a:tab pos="463550" algn="l"/>
                    <a:tab pos="914400" algn="l"/>
                  </a:tabLst>
                </a:pPr>
                <a:r>
                  <a:rPr lang="en-US" sz="1600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	c.	if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170EC2"/>
                        </a:solidFill>
                        <a:latin typeface="Cambria Math"/>
                      </a:rPr>
                      <m:t>𝑘</m:t>
                    </m:r>
                    <m:r>
                      <a:rPr lang="en-US" sz="1600" b="0" i="1" smtClean="0">
                        <a:solidFill>
                          <a:srgbClr val="170EC2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600" i="1">
                        <a:solidFill>
                          <a:srgbClr val="170EC2"/>
                        </a:solidFill>
                        <a:latin typeface="Cambria Math"/>
                        <a:ea typeface="Cambria Math"/>
                      </a:rPr>
                      <m:t>𝑑</m:t>
                    </m:r>
                  </m:oMath>
                </a14:m>
                <a:r>
                  <a:rPr lang="en-US" sz="1600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170EC2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1600" i="1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170EC2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solidFill>
                          <a:srgbClr val="170EC2"/>
                        </a:solidFill>
                        <a:latin typeface="Cambria Math"/>
                      </a:rPr>
                      <m:t>  </m:t>
                    </m:r>
                    <m:r>
                      <a:rPr lang="en-US" sz="1600" i="1" smtClean="0">
                        <a:solidFill>
                          <a:srgbClr val="170EC2"/>
                        </a:solidFill>
                        <a:latin typeface="Cambria Math"/>
                      </a:rPr>
                      <m:t>𝜖</m:t>
                    </m:r>
                    <m:r>
                      <a:rPr lang="en-US" sz="1600" i="1">
                        <a:solidFill>
                          <a:srgbClr val="170EC2"/>
                        </a:solidFill>
                        <a:latin typeface="Cambria Math"/>
                      </a:rPr>
                      <m:t> </m:t>
                    </m:r>
                    <m:r>
                      <a:rPr lang="el-GR" sz="1600" i="1" smtClean="0">
                        <a:solidFill>
                          <a:srgbClr val="170EC2"/>
                        </a:solidFill>
                        <a:latin typeface="Cambria Math"/>
                        <a:ea typeface="Cambria Math"/>
                      </a:rPr>
                      <m:t>𝛩</m:t>
                    </m:r>
                    <m:d>
                      <m:dPr>
                        <m:ctrlPr>
                          <a:rPr lang="en-US" sz="1600" i="1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solidFill>
                                  <a:srgbClr val="170EC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1600" i="1">
                        <a:solidFill>
                          <a:srgbClr val="170EC2"/>
                        </a:solidFill>
                        <a:latin typeface="Cambria Math"/>
                      </a:rPr>
                      <m:t>;</m:t>
                    </m:r>
                  </m:oMath>
                </a14:m>
                <a:endParaRPr lang="en-US" sz="1600" dirty="0">
                  <a:solidFill>
                    <a:srgbClr val="170EC2"/>
                  </a:solidFill>
                  <a:latin typeface="Candara" panose="020E0502030303020204" pitchFamily="34" charset="0"/>
                </a:endParaRPr>
              </a:p>
              <a:p>
                <a:pPr marL="463550" indent="-463550">
                  <a:buNone/>
                  <a:tabLst>
                    <a:tab pos="463550" algn="l"/>
                    <a:tab pos="914400" algn="l"/>
                  </a:tabLst>
                </a:pPr>
                <a:r>
                  <a:rPr lang="en-US" sz="1600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	d.	if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170EC2"/>
                        </a:solidFill>
                        <a:latin typeface="Cambria Math"/>
                      </a:rPr>
                      <m:t>𝑘</m:t>
                    </m:r>
                    <m:r>
                      <a:rPr lang="en-US" sz="1600" i="1" smtClean="0">
                        <a:solidFill>
                          <a:srgbClr val="170EC2"/>
                        </a:solidFill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sz="1600" i="1">
                        <a:solidFill>
                          <a:srgbClr val="170EC2"/>
                        </a:solidFill>
                        <a:latin typeface="Cambria Math"/>
                        <a:ea typeface="Cambria Math"/>
                      </a:rPr>
                      <m:t>𝑑</m:t>
                    </m:r>
                  </m:oMath>
                </a14:m>
                <a:r>
                  <a:rPr lang="en-US" sz="1600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170EC2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1600" i="1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170EC2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solidFill>
                          <a:srgbClr val="170EC2"/>
                        </a:solidFill>
                        <a:latin typeface="Cambria Math"/>
                      </a:rPr>
                      <m:t>  </m:t>
                    </m:r>
                    <m:r>
                      <a:rPr lang="en-US" sz="1600" i="1" smtClean="0">
                        <a:solidFill>
                          <a:srgbClr val="170EC2"/>
                        </a:solidFill>
                        <a:latin typeface="Cambria Math"/>
                      </a:rPr>
                      <m:t>𝜖</m:t>
                    </m:r>
                    <m:r>
                      <a:rPr lang="en-US" sz="1600" i="1">
                        <a:solidFill>
                          <a:srgbClr val="170EC2"/>
                        </a:solidFill>
                        <a:latin typeface="Cambria Math"/>
                      </a:rPr>
                      <m:t> </m:t>
                    </m:r>
                    <m:r>
                      <a:rPr lang="el-GR" sz="1600" i="1" smtClean="0">
                        <a:solidFill>
                          <a:srgbClr val="170EC2"/>
                        </a:solidFill>
                        <a:latin typeface="Cambria Math"/>
                        <a:ea typeface="Cambria Math"/>
                      </a:rPr>
                      <m:t>𝜊</m:t>
                    </m:r>
                    <m:d>
                      <m:dPr>
                        <m:ctrlPr>
                          <a:rPr lang="en-US" sz="1600" i="1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solidFill>
                                  <a:srgbClr val="170EC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1600" i="1">
                        <a:solidFill>
                          <a:srgbClr val="170EC2"/>
                        </a:solidFill>
                        <a:latin typeface="Cambria Math"/>
                      </a:rPr>
                      <m:t>;</m:t>
                    </m:r>
                  </m:oMath>
                </a14:m>
                <a:endParaRPr lang="en-US" sz="1600" dirty="0">
                  <a:solidFill>
                    <a:srgbClr val="170EC2"/>
                  </a:solidFill>
                  <a:latin typeface="Candara" panose="020E0502030303020204" pitchFamily="34" charset="0"/>
                </a:endParaRPr>
              </a:p>
              <a:p>
                <a:pPr marL="463550" indent="-463550">
                  <a:buNone/>
                  <a:tabLst>
                    <a:tab pos="463550" algn="l"/>
                    <a:tab pos="914400" algn="l"/>
                  </a:tabLst>
                </a:pPr>
                <a:r>
                  <a:rPr lang="en-US" sz="1600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	e.	if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170EC2"/>
                        </a:solidFill>
                        <a:latin typeface="Cambria Math"/>
                      </a:rPr>
                      <m:t>𝑘</m:t>
                    </m:r>
                    <m:r>
                      <a:rPr lang="en-US" sz="1600" b="0" i="1" smtClean="0">
                        <a:solidFill>
                          <a:srgbClr val="170EC2"/>
                        </a:solidFill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1600" i="1">
                        <a:solidFill>
                          <a:srgbClr val="170EC2"/>
                        </a:solidFill>
                        <a:latin typeface="Cambria Math"/>
                        <a:ea typeface="Cambria Math"/>
                      </a:rPr>
                      <m:t>𝑑</m:t>
                    </m:r>
                  </m:oMath>
                </a14:m>
                <a:r>
                  <a:rPr lang="en-US" sz="1600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170EC2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1600" i="1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170EC2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solidFill>
                          <a:srgbClr val="170EC2"/>
                        </a:solidFill>
                        <a:latin typeface="Cambria Math"/>
                      </a:rPr>
                      <m:t>  </m:t>
                    </m:r>
                    <m:r>
                      <a:rPr lang="en-US" sz="1600" i="1" smtClean="0">
                        <a:solidFill>
                          <a:srgbClr val="170EC2"/>
                        </a:solidFill>
                        <a:latin typeface="Cambria Math"/>
                      </a:rPr>
                      <m:t>𝜖</m:t>
                    </m:r>
                    <m:r>
                      <a:rPr lang="en-US" sz="1600" i="1">
                        <a:solidFill>
                          <a:srgbClr val="170EC2"/>
                        </a:solidFill>
                        <a:latin typeface="Cambria Math"/>
                      </a:rPr>
                      <m:t> </m:t>
                    </m:r>
                    <m:r>
                      <a:rPr lang="el-GR" sz="1600" i="1" smtClean="0">
                        <a:solidFill>
                          <a:srgbClr val="170EC2"/>
                        </a:solidFill>
                        <a:latin typeface="Cambria Math"/>
                        <a:ea typeface="Cambria Math"/>
                      </a:rPr>
                      <m:t>𝜔</m:t>
                    </m:r>
                    <m:d>
                      <m:dPr>
                        <m:ctrlPr>
                          <a:rPr lang="en-US" sz="1600" i="1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solidFill>
                                  <a:srgbClr val="170EC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1600" i="1">
                        <a:solidFill>
                          <a:srgbClr val="170EC2"/>
                        </a:solidFill>
                        <a:latin typeface="Cambria Math"/>
                      </a:rPr>
                      <m:t>;</m:t>
                    </m:r>
                  </m:oMath>
                </a14:m>
                <a:endParaRPr lang="en-US" sz="1600" dirty="0">
                  <a:solidFill>
                    <a:srgbClr val="170EC2"/>
                  </a:solidFill>
                  <a:latin typeface="Candara" panose="020E0502030303020204" pitchFamily="34" charset="0"/>
                </a:endParaRPr>
              </a:p>
              <a:p>
                <a:pPr marL="463550" indent="-463550">
                  <a:buNone/>
                  <a:tabLst>
                    <a:tab pos="463550" algn="l"/>
                    <a:tab pos="914400" algn="l"/>
                  </a:tabLst>
                </a:pPr>
                <a:endParaRPr lang="en-US" sz="1600" dirty="0">
                  <a:solidFill>
                    <a:srgbClr val="170EC2"/>
                  </a:solidFill>
                  <a:latin typeface="Candara" panose="020E0502030303020204" pitchFamily="34" charset="0"/>
                </a:endParaRPr>
              </a:p>
              <a:p>
                <a:pPr marL="463550" indent="-463550">
                  <a:buNone/>
                  <a:tabLst>
                    <a:tab pos="463550" algn="l"/>
                    <a:tab pos="914400" algn="l"/>
                  </a:tabLst>
                </a:pPr>
                <a:endParaRPr lang="en-US" sz="1600" dirty="0">
                  <a:solidFill>
                    <a:srgbClr val="170EC2"/>
                  </a:solidFill>
                  <a:latin typeface="Candara" panose="020E0502030303020204" pitchFamily="34" charset="0"/>
                </a:endParaRPr>
              </a:p>
              <a:p>
                <a:pPr marL="463550" indent="-463550">
                  <a:buNone/>
                  <a:tabLst>
                    <a:tab pos="463550" algn="l"/>
                    <a:tab pos="914400" algn="l"/>
                  </a:tabLst>
                </a:pPr>
                <a:endParaRPr lang="en-US" sz="1600" i="1" dirty="0">
                  <a:solidFill>
                    <a:srgbClr val="170EC2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24000"/>
                <a:ext cx="8358188" cy="4876800"/>
              </a:xfrm>
              <a:blipFill>
                <a:blip r:embed="rId2"/>
                <a:stretch>
                  <a:fillRect l="-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t>10/31/2019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47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50939" y="101600"/>
            <a:ext cx="7459662" cy="1143000"/>
          </a:xfrm>
        </p:spPr>
        <p:txBody>
          <a:bodyPr/>
          <a:lstStyle/>
          <a:p>
            <a:pPr algn="r"/>
            <a:r>
              <a:rPr lang="en-US" sz="3400" dirty="0">
                <a:latin typeface="Candara" panose="020E0502030303020204" pitchFamily="34" charset="0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05468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101600"/>
            <a:ext cx="7002462" cy="1143000"/>
          </a:xfrm>
        </p:spPr>
        <p:txBody>
          <a:bodyPr/>
          <a:lstStyle/>
          <a:p>
            <a:pPr algn="r"/>
            <a:r>
              <a:rPr lang="en-US" sz="3400" dirty="0">
                <a:latin typeface="Candara" panose="020E0502030303020204" pitchFamily="34" charset="0"/>
              </a:rPr>
              <a:t>Examples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t>10/31/2019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48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837714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4343400"/>
            <a:ext cx="4599214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5345545"/>
            <a:ext cx="553869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4542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101600"/>
            <a:ext cx="6545262" cy="1143000"/>
          </a:xfrm>
        </p:spPr>
        <p:txBody>
          <a:bodyPr/>
          <a:lstStyle/>
          <a:p>
            <a:pPr algn="r"/>
            <a:r>
              <a:rPr lang="en-US" i="1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200" dirty="0">
                    <a:latin typeface="Candara" panose="020E0502030303020204" pitchFamily="34" charset="0"/>
                  </a:rPr>
                  <a:t> </a:t>
                </a:r>
                <a:r>
                  <a:rPr lang="en-US" sz="2200" i="1" dirty="0">
                    <a:latin typeface="Candara" panose="020E0502030303020204" pitchFamily="34" charset="0"/>
                  </a:rPr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200" dirty="0">
                    <a:latin typeface="Candara" panose="020E0502030303020204" pitchFamily="34" charset="0"/>
                  </a:rPr>
                  <a:t> a good approximation of complexity for evaluation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𝑛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!?</m:t>
                    </m:r>
                  </m:oMath>
                </a14:m>
                <a:endParaRPr lang="en-US" sz="2200" b="0" dirty="0">
                  <a:latin typeface="Candara" panose="020E0502030303020204" pitchFamily="34" charset="0"/>
                  <a:ea typeface="Cambria Math"/>
                </a:endParaRPr>
              </a:p>
              <a:p>
                <a:pPr marL="0" indent="0">
                  <a:buNone/>
                </a:pPr>
                <a:endParaRPr lang="en-US" sz="2200" dirty="0"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endParaRPr lang="en-US" sz="2200" dirty="0">
                  <a:latin typeface="Candara" panose="020E0502030303020204" pitchFamily="34" charset="0"/>
                </a:endParaRPr>
              </a:p>
              <a:p>
                <a:pPr marL="80168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nor/>
                                </m:rPr>
                                <a:rPr lang="en-US" sz="1800" i="1" dirty="0"/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sz="1800" dirty="0"/>
                                <m:t>→∞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sz="2000" i="1" dirty="0" smtClean="0"/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sz="2000" dirty="0" smtClean="0"/>
                                <m:t>!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sz="2200" dirty="0"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endParaRPr lang="en-US" sz="22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19" t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t>10/31/2019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49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14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24600"/>
            <a:ext cx="2590800" cy="457200"/>
          </a:xfrm>
        </p:spPr>
        <p:txBody>
          <a:bodyPr/>
          <a:lstStyle/>
          <a:p>
            <a:fld id="{46F8D833-9B07-42D0-893C-A768F7F3273E}" type="datetime1">
              <a:rPr lang="en-US" altLang="en-US" sz="1400" smtClean="0">
                <a:solidFill>
                  <a:srgbClr val="000000"/>
                </a:solidFill>
              </a:rPr>
              <a:t>10/31/2019</a:t>
            </a:fld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A170-69B5-4F71-8D60-EE08BA099520}" type="slidenum">
              <a:rPr lang="en-US" altLang="en-US">
                <a:solidFill>
                  <a:srgbClr val="000000"/>
                </a:solidFill>
              </a:rPr>
              <a:pPr/>
              <a:t>5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50939" y="721380"/>
            <a:ext cx="71548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b="1" i="1" dirty="0"/>
              <a:t>Analysis of Algorithm Efficiency</a:t>
            </a:r>
            <a:endParaRPr lang="en-US" sz="28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1516543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Another Example:</a:t>
            </a:r>
          </a:p>
          <a:p>
            <a:pPr lvl="1"/>
            <a:endParaRPr lang="en-US" sz="2400" i="1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8B0443-B995-4AA0-BCB5-545EF91C5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37" y="2166188"/>
            <a:ext cx="3585323" cy="30554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92B6BB-CB14-4DED-B686-CAC1922B8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209800"/>
            <a:ext cx="5186779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200" i="1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Prove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200" i="1" smtClean="0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0" i="1" smtClean="0">
                            <a:solidFill>
                              <a:srgbClr val="170EC2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200" b="0" i="1" smtClean="0">
                            <a:solidFill>
                              <a:srgbClr val="170EC2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170EC2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200" i="1" smtClean="0">
                                <a:solidFill>
                                  <a:srgbClr val="170EC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nary>
                    <m:r>
                      <a:rPr lang="en-US" sz="2200" i="1" dirty="0">
                        <a:solidFill>
                          <a:srgbClr val="170EC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200" i="1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2200" i="1" smtClean="0">
                        <a:solidFill>
                          <a:srgbClr val="170EC2"/>
                        </a:solidFill>
                        <a:latin typeface="Cambria Math"/>
                        <a:ea typeface="Cambria Math"/>
                      </a:rPr>
                      <m:t>𝛰</m:t>
                    </m:r>
                    <m:r>
                      <a:rPr lang="en-US" sz="2200" b="0" i="1" smtClean="0">
                        <a:solidFill>
                          <a:srgbClr val="170EC2"/>
                        </a:solidFill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170EC2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170EC2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200" b="0" i="1" smtClean="0">
                            <a:solidFill>
                              <a:srgbClr val="170EC2"/>
                            </a:solidFill>
                            <a:latin typeface="Cambria Math"/>
                            <a:ea typeface="Cambria Math"/>
                          </a:rPr>
                          <m:t>+1</m:t>
                        </m:r>
                      </m:sup>
                    </m:sSup>
                    <m:r>
                      <a:rPr lang="en-US" sz="2200" b="0" i="1" smtClean="0">
                        <a:solidFill>
                          <a:srgbClr val="170EC2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200" i="1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l-GR" sz="2200" i="1">
                        <a:solidFill>
                          <a:srgbClr val="170EC2"/>
                        </a:solidFill>
                        <a:latin typeface="Cambria Math"/>
                        <a:ea typeface="Cambria Math"/>
                      </a:rPr>
                      <m:t>𝛺</m:t>
                    </m:r>
                    <m:r>
                      <a:rPr lang="en-US" sz="2200" i="1">
                        <a:solidFill>
                          <a:srgbClr val="170EC2"/>
                        </a:solidFill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sz="2200" i="1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rgbClr val="170EC2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sz="2200" i="1">
                            <a:solidFill>
                              <a:srgbClr val="170EC2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200" i="1">
                            <a:solidFill>
                              <a:srgbClr val="170EC2"/>
                            </a:solidFill>
                            <a:latin typeface="Cambria Math"/>
                            <a:ea typeface="Cambria Math"/>
                          </a:rPr>
                          <m:t>+1</m:t>
                        </m:r>
                      </m:sup>
                    </m:sSup>
                    <m:r>
                      <a:rPr lang="en-US" sz="2200" i="1">
                        <a:solidFill>
                          <a:srgbClr val="170EC2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200" i="1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, where k is a positive integer.    Conclude that it is </a:t>
                </a:r>
                <a14:m>
                  <m:oMath xmlns:m="http://schemas.openxmlformats.org/officeDocument/2006/math">
                    <m:r>
                      <a:rPr lang="el-GR" sz="2200" i="1">
                        <a:solidFill>
                          <a:srgbClr val="170EC2"/>
                        </a:solidFill>
                        <a:latin typeface="Cambria Math"/>
                        <a:ea typeface="Cambria Math"/>
                      </a:rPr>
                      <m:t>𝛩</m:t>
                    </m:r>
                    <m:d>
                      <m:dPr>
                        <m:ctrlPr>
                          <a:rPr lang="en-US" sz="2200" i="1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solidFill>
                                  <a:srgbClr val="170EC2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solidFill>
                                  <a:srgbClr val="170EC2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i="1">
                                <a:solidFill>
                                  <a:srgbClr val="170EC2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sz="2200" i="1">
                                <a:solidFill>
                                  <a:srgbClr val="170EC2"/>
                                </a:solidFill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sz="2200" b="0" i="1" smtClean="0">
                        <a:solidFill>
                          <a:srgbClr val="170EC2"/>
                        </a:solidFill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sz="2200" i="1" dirty="0">
                  <a:solidFill>
                    <a:srgbClr val="170EC2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r>
                  <a:rPr lang="en-US" sz="2200" i="1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	</a:t>
                </a:r>
              </a:p>
              <a:p>
                <a:pPr marL="0" indent="0">
                  <a:buNone/>
                  <a:tabLst>
                    <a:tab pos="347663" algn="l"/>
                  </a:tabLst>
                </a:pPr>
                <a:r>
                  <a:rPr lang="en-US" sz="2200" i="1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	Find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200" i="1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solidFill>
                              <a:srgbClr val="170EC2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200" i="1">
                            <a:solidFill>
                              <a:srgbClr val="170EC2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170EC2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200" i="1">
                                <a:solidFill>
                                  <a:srgbClr val="170EC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200" i="1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200" i="1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 = 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sz="2200" i="1" dirty="0">
                  <a:solidFill>
                    <a:srgbClr val="170EC2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" t="-11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t>10/31/2019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50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i="1" dirty="0"/>
              <a:t>Examples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0572EF5-9621-48C2-B3DE-F01ABE0F6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229100"/>
            <a:ext cx="4599214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22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200" i="1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170EC2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170EC2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200" b="0" i="1" smtClean="0">
                        <a:solidFill>
                          <a:srgbClr val="170EC2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200" b="0" i="1" smtClean="0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0" i="1" smtClean="0">
                            <a:solidFill>
                              <a:srgbClr val="170EC2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200" b="0" i="1" smtClean="0">
                            <a:solidFill>
                              <a:srgbClr val="170EC2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170EC2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170EC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i="1">
                                    <a:solidFill>
                                      <a:srgbClr val="170EC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200" i="1">
                                        <a:solidFill>
                                          <a:srgbClr val="170EC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solidFill>
                                          <a:srgbClr val="170EC2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200" i="1">
                                        <a:solidFill>
                                          <a:srgbClr val="170EC2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170EC2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200" i="1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.</a:t>
                </a:r>
              </a:p>
              <a:p>
                <a:pPr marL="341313" indent="0">
                  <a:buNone/>
                </a:pPr>
                <a:r>
                  <a:rPr lang="en-US" sz="2200" i="1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Express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170EC2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170EC2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200" i="1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 in terms of </a:t>
                </a:r>
                <a14:m>
                  <m:oMath xmlns:m="http://schemas.openxmlformats.org/officeDocument/2006/math">
                    <m:r>
                      <a:rPr lang="el-GR" sz="2200" i="1">
                        <a:solidFill>
                          <a:srgbClr val="170EC2"/>
                        </a:solidFill>
                        <a:latin typeface="Cambria Math"/>
                        <a:ea typeface="Cambria Math"/>
                      </a:rPr>
                      <m:t>𝛩</m:t>
                    </m:r>
                  </m:oMath>
                </a14:m>
                <a:r>
                  <a:rPr lang="en-US" sz="2200" i="1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 notation.</a:t>
                </a:r>
              </a:p>
              <a:p>
                <a:pPr marL="341313" indent="0">
                  <a:buNone/>
                </a:pPr>
                <a:endParaRPr lang="en-US" sz="2200" i="1" dirty="0">
                  <a:solidFill>
                    <a:srgbClr val="170EC2"/>
                  </a:solidFill>
                  <a:latin typeface="Candara" panose="020E0502030303020204" pitchFamily="34" charset="0"/>
                </a:endParaRPr>
              </a:p>
              <a:p>
                <a:pPr marL="341313" indent="0">
                  <a:buNone/>
                </a:pPr>
                <a:r>
                  <a:rPr lang="en-US" sz="2200" i="1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t>10/31/2019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51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i="1" dirty="0"/>
              <a:t>Examples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3CD01495-687A-4886-B505-5E0427845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96394"/>
            <a:ext cx="5943883" cy="106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274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200" i="1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170EC2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170EC2"/>
                            </a:solidFill>
                            <a:latin typeface="Cambria Math"/>
                          </a:rPr>
                          <m:t>100</m:t>
                        </m:r>
                      </m:sup>
                    </m:sSup>
                    <m:r>
                      <a:rPr lang="en-US" sz="2200" b="0" i="1" smtClean="0">
                        <a:solidFill>
                          <a:srgbClr val="170EC2"/>
                        </a:solidFill>
                        <a:latin typeface="Cambria Math"/>
                      </a:rPr>
                      <m:t>= </m:t>
                    </m:r>
                    <m:r>
                      <a:rPr lang="el-GR" sz="2200" b="0" i="1" smtClean="0">
                        <a:solidFill>
                          <a:srgbClr val="170EC2"/>
                        </a:solidFill>
                        <a:latin typeface="Cambria Math"/>
                        <a:ea typeface="Cambria Math"/>
                      </a:rPr>
                      <m:t>𝛰</m:t>
                    </m:r>
                    <m:d>
                      <m:dPr>
                        <m:ctrlPr>
                          <a:rPr lang="el-GR" sz="2200" b="0" i="1" smtClean="0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sz="2200" b="0" i="1" smtClean="0">
                                <a:solidFill>
                                  <a:srgbClr val="170EC2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rgbClr val="170EC2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170EC2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i="1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, but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200" i="1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rgbClr val="170EC2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sz="2200" i="1">
                            <a:solidFill>
                              <a:srgbClr val="170EC2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sz="2200" i="1" smtClean="0">
                        <a:solidFill>
                          <a:srgbClr val="170EC2"/>
                        </a:solidFill>
                        <a:latin typeface="Cambria Math"/>
                        <a:ea typeface="Cambria Math"/>
                      </a:rPr>
                      <m:t>≠</m:t>
                    </m:r>
                    <m:sSup>
                      <m:sSupPr>
                        <m:ctrlPr>
                          <a:rPr lang="en-US" sz="2200" i="1">
                            <a:solidFill>
                              <a:srgbClr val="170EC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2200" i="1">
                            <a:solidFill>
                              <a:srgbClr val="170EC2"/>
                            </a:solidFill>
                            <a:latin typeface="Cambria Math"/>
                            <a:ea typeface="Cambria Math"/>
                          </a:rPr>
                          <m:t>𝛰</m:t>
                        </m:r>
                        <m:r>
                          <a:rPr lang="en-US" sz="2200" b="0" i="1" smtClean="0">
                            <a:solidFill>
                              <a:srgbClr val="170EC2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170EC2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200" i="1">
                            <a:solidFill>
                              <a:srgbClr val="170EC2"/>
                            </a:solidFill>
                            <a:latin typeface="Cambria Math"/>
                          </a:rPr>
                          <m:t>100</m:t>
                        </m:r>
                      </m:sup>
                    </m:sSup>
                    <m:r>
                      <a:rPr lang="en-US" sz="2200" b="0" i="1" smtClean="0">
                        <a:solidFill>
                          <a:srgbClr val="170EC2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200" i="1" dirty="0">
                    <a:solidFill>
                      <a:srgbClr val="170EC2"/>
                    </a:solidFill>
                    <a:latin typeface="Candara" panose="020E0502030303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3" t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t>10/31/2019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52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i="1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0325148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24600"/>
            <a:ext cx="2590800" cy="457200"/>
          </a:xfrm>
        </p:spPr>
        <p:txBody>
          <a:bodyPr/>
          <a:lstStyle/>
          <a:p>
            <a:fld id="{D4779E79-4CC2-4013-AB2F-46441EC37221}" type="datetime1">
              <a:rPr lang="en-US" altLang="en-US" sz="1400" smtClean="0">
                <a:solidFill>
                  <a:srgbClr val="000000"/>
                </a:solidFill>
              </a:rPr>
              <a:pPr/>
              <a:t>10/31/2019</a:t>
            </a:fld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A170-69B5-4F71-8D60-EE08BA099520}" type="slidenum">
              <a:rPr lang="en-US" altLang="en-US">
                <a:solidFill>
                  <a:srgbClr val="000000"/>
                </a:solidFill>
              </a:rPr>
              <a:pPr/>
              <a:t>53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1600200"/>
            <a:ext cx="777240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0" i="1" u="none" strike="noStrike" baseline="0" dirty="0">
                <a:solidFill>
                  <a:srgbClr val="0000FF"/>
                </a:solidFill>
                <a:latin typeface="Candara" panose="020E0502030303020204" pitchFamily="34" charset="0"/>
              </a:rPr>
              <a:t>Terminology: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i="1" dirty="0">
                <a:solidFill>
                  <a:srgbClr val="0000FF"/>
                </a:solidFill>
                <a:latin typeface="Candara" panose="020E0502030303020204" pitchFamily="34" charset="0"/>
              </a:rPr>
              <a:t>Typically, a problem instance of size n is divided into two instances of size n/2, both needing to be solved.</a:t>
            </a:r>
            <a:endParaRPr lang="en-US" sz="2000" b="0" i="1" u="none" strike="noStrike" baseline="0" dirty="0">
              <a:solidFill>
                <a:srgbClr val="0000FF"/>
              </a:solidFill>
              <a:latin typeface="Candara" panose="020E0502030303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i="1" dirty="0">
                <a:solidFill>
                  <a:srgbClr val="0000FF"/>
                </a:solidFill>
                <a:latin typeface="Candara" panose="020E0502030303020204" pitchFamily="34" charset="0"/>
              </a:rPr>
              <a:t>More generally, an instance of size n can be divided into b instances of size n/b, with a of them needing to be solved. </a:t>
            </a:r>
          </a:p>
          <a:p>
            <a:pPr>
              <a:tabLst>
                <a:tab pos="342900" algn="l"/>
              </a:tabLst>
            </a:pPr>
            <a:r>
              <a:rPr lang="en-US" sz="2000" i="1" dirty="0">
                <a:solidFill>
                  <a:srgbClr val="0000FF"/>
                </a:solidFill>
                <a:latin typeface="Candara" panose="020E0502030303020204" pitchFamily="34" charset="0"/>
              </a:rPr>
              <a:t>	(Here, a and b are constants; a ≥ 1 and b &gt; 1.)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i="1" dirty="0">
                <a:solidFill>
                  <a:srgbClr val="0000FF"/>
                </a:solidFill>
                <a:latin typeface="Candara" panose="020E0502030303020204" pitchFamily="34" charset="0"/>
              </a:rPr>
              <a:t>Assume that size n is a power of b to simplify our analysis, we get the following recurrence for the running time T (n):</a:t>
            </a:r>
          </a:p>
          <a:p>
            <a:pPr marL="3657600" indent="-3657600">
              <a:tabLst>
                <a:tab pos="971550" algn="l"/>
              </a:tabLst>
            </a:pPr>
            <a:r>
              <a:rPr lang="en-US" sz="2000" b="0" i="1" u="none" strike="noStrike" baseline="0" dirty="0">
                <a:solidFill>
                  <a:srgbClr val="0000FF"/>
                </a:solidFill>
                <a:latin typeface="Candara" panose="020E0502030303020204" pitchFamily="34" charset="0"/>
              </a:rPr>
              <a:t>	</a:t>
            </a:r>
            <a:r>
              <a:rPr lang="pt-BR" sz="2000" i="1" dirty="0">
                <a:solidFill>
                  <a:srgbClr val="0000FF"/>
                </a:solidFill>
                <a:latin typeface="Candara" panose="020E0502030303020204" pitchFamily="34" charset="0"/>
              </a:rPr>
              <a:t>T (n) = aT (n/b) + f (n)   </a:t>
            </a:r>
            <a:r>
              <a:rPr lang="pt-BR" sz="2200" b="0" i="1" u="none" strike="noStrike" baseline="0" dirty="0">
                <a:solidFill>
                  <a:srgbClr val="0000FF"/>
                </a:solidFill>
                <a:latin typeface="Candara" panose="020E0502030303020204" pitchFamily="34" charset="0"/>
              </a:rPr>
              <a:t>	</a:t>
            </a:r>
            <a:r>
              <a:rPr lang="pt-BR" b="0" i="1" u="none" strike="noStrike" baseline="0" dirty="0">
                <a:solidFill>
                  <a:srgbClr val="C00000"/>
                </a:solidFill>
                <a:latin typeface="Candara" panose="020E0502030303020204" pitchFamily="34" charset="0"/>
              </a:rPr>
              <a:t>where</a:t>
            </a:r>
            <a:r>
              <a:rPr lang="pt-BR" b="0" i="1" u="none" strike="noStrike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en-US" i="1" dirty="0">
                <a:solidFill>
                  <a:srgbClr val="C00000"/>
                </a:solidFill>
                <a:latin typeface="Candara" panose="020E0502030303020204" pitchFamily="34" charset="0"/>
              </a:rPr>
              <a:t>where f (n) is a function that accounts for the time spent on dividing an instance of size n into instances of size n/b and combining their solutions.</a:t>
            </a:r>
          </a:p>
          <a:p>
            <a:pPr marL="342900" indent="-342900">
              <a:buFont typeface="Wingdings" panose="05000000000000000000" pitchFamily="2" charset="2"/>
              <a:buChar char="ü"/>
              <a:tabLst>
                <a:tab pos="971550" algn="l"/>
              </a:tabLst>
            </a:pPr>
            <a:r>
              <a:rPr lang="en-US" sz="2000" i="1" dirty="0">
                <a:solidFill>
                  <a:srgbClr val="0000FF"/>
                </a:solidFill>
                <a:latin typeface="Candara" panose="020E0502030303020204" pitchFamily="34" charset="0"/>
              </a:rPr>
              <a:t>The order of growth of its solution T (n) depends on the values of the constants a and b and the order of growth of the function f (n).</a:t>
            </a:r>
            <a:endParaRPr lang="en-US" sz="2000" b="0" i="1" u="none" strike="noStrike" baseline="0" dirty="0">
              <a:solidFill>
                <a:srgbClr val="0000FF"/>
              </a:solidFill>
              <a:latin typeface="Candara" panose="020E0502030303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Recursive Methods and Problem Solving</a:t>
            </a:r>
            <a:endParaRPr lang="en-US" sz="2200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27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24600"/>
            <a:ext cx="2590800" cy="457200"/>
          </a:xfrm>
        </p:spPr>
        <p:txBody>
          <a:bodyPr/>
          <a:lstStyle/>
          <a:p>
            <a:fld id="{D4779E79-4CC2-4013-AB2F-46441EC37221}" type="datetime1">
              <a:rPr lang="en-US" altLang="en-US" sz="1200" smtClean="0">
                <a:solidFill>
                  <a:srgbClr val="000000"/>
                </a:solidFill>
              </a:rPr>
              <a:pPr/>
              <a:t>10/31/2019</a:t>
            </a:fld>
            <a:endParaRPr lang="en-US" altLang="en-US" sz="1200" dirty="0">
              <a:solidFill>
                <a:srgbClr val="000000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A170-69B5-4F71-8D60-EE08BA099520}" type="slidenum">
              <a:rPr lang="en-US" altLang="en-US">
                <a:solidFill>
                  <a:srgbClr val="000000"/>
                </a:solidFill>
              </a:rPr>
              <a:pPr/>
              <a:t>54</a:t>
            </a:fld>
            <a:endParaRPr lang="en-US" alt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38200" y="1447800"/>
                <a:ext cx="7772400" cy="4883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0" i="1" u="none" strike="noStrike" baseline="0" dirty="0">
                    <a:solidFill>
                      <a:srgbClr val="0070C0"/>
                    </a:solidFill>
                    <a:latin typeface="Candara" panose="020E0502030303020204" pitchFamily="34" charset="0"/>
                  </a:rPr>
                  <a:t>Terminology:</a:t>
                </a:r>
              </a:p>
              <a:p>
                <a:r>
                  <a:rPr lang="en-US" sz="2000" i="1" dirty="0">
                    <a:solidFill>
                      <a:srgbClr val="0070C0"/>
                    </a:solidFill>
                    <a:latin typeface="Candara" panose="020E0502030303020204" pitchFamily="34" charset="0"/>
                  </a:rPr>
                  <a:t>Master Theorem:</a:t>
                </a:r>
              </a:p>
              <a:p>
                <a:r>
                  <a:rPr lang="en-US" sz="2000" i="1" dirty="0">
                    <a:solidFill>
                      <a:srgbClr val="0070C0"/>
                    </a:solidFill>
                    <a:latin typeface="Candara" panose="020E0502030303020204" pitchFamily="34" charset="0"/>
                  </a:rPr>
                  <a:t>  If f 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i="1" dirty="0">
                    <a:solidFill>
                      <a:srgbClr val="0070C0"/>
                    </a:solidFill>
                    <a:latin typeface="Candara" panose="020E050203030302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l-GR" sz="200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l-GR" sz="200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r>
                  <a:rPr lang="en-US" sz="2000" i="1" dirty="0">
                    <a:solidFill>
                      <a:srgbClr val="0070C0"/>
                    </a:solidFill>
                    <a:latin typeface="Candara" panose="020E0502030303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000" i="1" dirty="0">
                    <a:solidFill>
                      <a:srgbClr val="0070C0"/>
                    </a:solidFill>
                    <a:latin typeface="Candara" panose="020E0502030303020204" pitchFamily="34" charset="0"/>
                  </a:rPr>
                  <a:t>), where </a:t>
                </a:r>
              </a:p>
              <a:p>
                <a:r>
                  <a:rPr lang="en-US" sz="2000" i="1" dirty="0">
                    <a:solidFill>
                      <a:srgbClr val="0070C0"/>
                    </a:solidFill>
                    <a:latin typeface="Candara" panose="020E0502030303020204" pitchFamily="34" charset="0"/>
                  </a:rPr>
                  <a:t>  d ≥ 0 in recurrence growth </a:t>
                </a:r>
              </a:p>
              <a:p>
                <a:r>
                  <a:rPr lang="en-US" sz="2000" i="1" dirty="0">
                    <a:solidFill>
                      <a:srgbClr val="0070C0"/>
                    </a:solidFill>
                    <a:latin typeface="Candara" panose="020E0502030303020204" pitchFamily="34" charset="0"/>
                  </a:rPr>
                  <a:t>  function, then</a:t>
                </a:r>
              </a:p>
              <a:p>
                <a:endParaRPr lang="en-US" sz="2000" i="1" dirty="0">
                  <a:solidFill>
                    <a:srgbClr val="0070C0"/>
                  </a:solidFill>
                  <a:latin typeface="Candara" panose="020E0502030303020204" pitchFamily="34" charset="0"/>
                </a:endParaRPr>
              </a:p>
              <a:p>
                <a:endParaRPr lang="en-US" sz="2000" i="1" dirty="0">
                  <a:solidFill>
                    <a:srgbClr val="0070C0"/>
                  </a:solidFill>
                  <a:latin typeface="Candara" panose="020E0502030303020204" pitchFamily="34" charset="0"/>
                </a:endParaRPr>
              </a:p>
              <a:p>
                <a:r>
                  <a:rPr lang="en-US" sz="1900" b="1" i="1" u="none" strike="noStrike" baseline="0" dirty="0">
                    <a:solidFill>
                      <a:srgbClr val="C00000"/>
                    </a:solidFill>
                    <a:latin typeface="Candara" panose="020E0502030303020204" pitchFamily="34" charset="0"/>
                  </a:rPr>
                  <a:t>NOTE: </a:t>
                </a:r>
              </a:p>
              <a:p>
                <a:r>
                  <a:rPr lang="en-US" sz="1900" i="1" dirty="0" err="1">
                    <a:solidFill>
                      <a:srgbClr val="C00000"/>
                    </a:solidFill>
                    <a:latin typeface="Candara" panose="020E0502030303020204" pitchFamily="34" charset="0"/>
                  </a:rPr>
                  <a:t>Subproblems</a:t>
                </a:r>
                <a:r>
                  <a:rPr lang="en-US" sz="1900" i="1" dirty="0">
                    <a:solidFill>
                      <a:srgbClr val="C00000"/>
                    </a:solidFill>
                    <a:latin typeface="Candara" panose="020E0502030303020204" pitchFamily="34" charset="0"/>
                  </a:rPr>
                  <a:t> are not necessarily constrained to being a constant fraction of the original problem size.</a:t>
                </a:r>
              </a:p>
              <a:p>
                <a:endParaRPr lang="en-US" sz="1900" b="0" i="1" u="none" strike="noStrike" baseline="0" dirty="0">
                  <a:solidFill>
                    <a:srgbClr val="C00000"/>
                  </a:solidFill>
                  <a:latin typeface="Candara" panose="020E0502030303020204" pitchFamily="34" charset="0"/>
                </a:endParaRPr>
              </a:p>
              <a:p>
                <a:r>
                  <a:rPr lang="en-US" sz="1900" i="1" dirty="0">
                    <a:solidFill>
                      <a:srgbClr val="C00000"/>
                    </a:solidFill>
                    <a:latin typeface="Candara" panose="020E0502030303020204" pitchFamily="34" charset="0"/>
                  </a:rPr>
                  <a:t>For example, a recursive algorithm might divide sub-problems into unequal sizes, such as a 2/3-to-1/3 split. </a:t>
                </a:r>
              </a:p>
              <a:p>
                <a:r>
                  <a:rPr lang="en-US" sz="1900" i="1" dirty="0">
                    <a:solidFill>
                      <a:srgbClr val="C00000"/>
                    </a:solidFill>
                    <a:latin typeface="Candara" panose="020E0502030303020204" pitchFamily="34" charset="0"/>
                  </a:rPr>
                  <a:t> If the divide and combine steps take linear time, such an algorithm would give rise to the recurrence</a:t>
                </a:r>
              </a:p>
              <a:p>
                <a:r>
                  <a:rPr lang="en-US" sz="1900" i="1" dirty="0">
                    <a:solidFill>
                      <a:srgbClr val="C00000"/>
                    </a:solidFill>
                    <a:latin typeface="Candara" panose="020E0502030303020204" pitchFamily="34" charset="0"/>
                  </a:rPr>
                  <a:t>		T(n) = T(2n/3) +T(n/3) + </a:t>
                </a:r>
                <a:r>
                  <a:rPr lang="el-GR" sz="1900" b="1" i="1" dirty="0">
                    <a:solidFill>
                      <a:srgbClr val="C00000"/>
                    </a:solidFill>
                    <a:latin typeface="Candara" panose="020E0502030303020204" pitchFamily="34" charset="0"/>
                  </a:rPr>
                  <a:t>Θ</a:t>
                </a:r>
                <a:r>
                  <a:rPr lang="el-GR" sz="1900" i="1" dirty="0">
                    <a:solidFill>
                      <a:srgbClr val="C00000"/>
                    </a:solidFill>
                    <a:latin typeface="Candara" panose="020E0502030303020204" pitchFamily="34" charset="0"/>
                  </a:rPr>
                  <a:t>(</a:t>
                </a:r>
                <a:r>
                  <a:rPr lang="en-US" sz="1900" i="1" dirty="0">
                    <a:solidFill>
                      <a:srgbClr val="C00000"/>
                    </a:solidFill>
                    <a:latin typeface="Candara" panose="020E0502030303020204" pitchFamily="34" charset="0"/>
                  </a:rPr>
                  <a:t>n)</a:t>
                </a:r>
                <a:endParaRPr lang="en-US" sz="1900" b="0" i="1" u="none" strike="noStrike" baseline="0" dirty="0">
                  <a:solidFill>
                    <a:srgbClr val="C00000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47800"/>
                <a:ext cx="7772400" cy="4883773"/>
              </a:xfrm>
              <a:prstGeom prst="rect">
                <a:avLst/>
              </a:prstGeom>
              <a:blipFill rotWithShape="1">
                <a:blip r:embed="rId2"/>
                <a:stretch>
                  <a:fillRect l="-863" t="-624"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Recursive Methods and Problem Solving</a:t>
            </a:r>
            <a:endParaRPr lang="en-US" sz="2200" i="1" dirty="0">
              <a:latin typeface="Candara" panose="020E0502030303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57400"/>
            <a:ext cx="4191000" cy="1276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89239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ndara" panose="020E0502030303020204" pitchFamily="34" charset="0"/>
              </a:rPr>
              <a:t>Each call solves an identical problem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  <a:latin typeface="Candara" panose="020E0502030303020204" pitchFamily="34" charset="0"/>
              </a:rPr>
              <a:t>The code is the same!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  <a:latin typeface="Candara" panose="020E0502030303020204" pitchFamily="34" charset="0"/>
              </a:rPr>
              <a:t>Successive calls solve smaller/simpler instances</a:t>
            </a:r>
          </a:p>
          <a:p>
            <a:pPr marL="457200" lvl="1" indent="0">
              <a:buNone/>
            </a:pPr>
            <a:endParaRPr lang="en-US" sz="2200" dirty="0">
              <a:latin typeface="Candara" panose="020E0502030303020204" pitchFamily="34" charset="0"/>
            </a:endParaRPr>
          </a:p>
          <a:p>
            <a:r>
              <a:rPr lang="en-US" sz="2400" dirty="0">
                <a:latin typeface="Candara" panose="020E0502030303020204" pitchFamily="34" charset="0"/>
              </a:rPr>
              <a:t>Every recursive algorithm has at least one base case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  <a:latin typeface="Candara" panose="020E0502030303020204" pitchFamily="34" charset="0"/>
              </a:rPr>
              <a:t>A known/easy to solve case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  <a:latin typeface="Candara" panose="020E0502030303020204" pitchFamily="34" charset="0"/>
              </a:rPr>
              <a:t>Often, when we reach 1 or 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pPr/>
              <a:t>10/31/2019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55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Recursive Methods and Problem Solving</a:t>
            </a:r>
            <a:endParaRPr lang="en-US" sz="2200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0504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i="1" dirty="0">
                <a:solidFill>
                  <a:srgbClr val="0000FF"/>
                </a:solidFill>
                <a:latin typeface="Candara" panose="020E0502030303020204" pitchFamily="34" charset="0"/>
              </a:rPr>
              <a:t>Questions to ask yourself</a:t>
            </a:r>
          </a:p>
          <a:p>
            <a:pPr lvl="1"/>
            <a:r>
              <a:rPr lang="en-US" sz="2400" i="1" dirty="0">
                <a:latin typeface="Candara" panose="020E0502030303020204" pitchFamily="34" charset="0"/>
              </a:rPr>
              <a:t>How can we reduce the problem to smaller version of the same problem?</a:t>
            </a:r>
          </a:p>
          <a:p>
            <a:pPr lvl="1"/>
            <a:r>
              <a:rPr lang="en-US" sz="2400" i="1" dirty="0">
                <a:latin typeface="Candara" panose="020E0502030303020204" pitchFamily="34" charset="0"/>
              </a:rPr>
              <a:t>How does each call make the problem smaller?</a:t>
            </a:r>
          </a:p>
          <a:p>
            <a:pPr lvl="1"/>
            <a:r>
              <a:rPr lang="en-US" sz="2400" i="1" dirty="0">
                <a:latin typeface="Candara" panose="020E0502030303020204" pitchFamily="34" charset="0"/>
              </a:rPr>
              <a:t>What is the base case?</a:t>
            </a:r>
          </a:p>
          <a:p>
            <a:pPr lvl="1"/>
            <a:r>
              <a:rPr lang="en-US" sz="2400" i="1" dirty="0">
                <a:latin typeface="Candara" panose="020E0502030303020204" pitchFamily="34" charset="0"/>
              </a:rPr>
              <a:t>Will you </a:t>
            </a:r>
            <a:r>
              <a:rPr lang="en-US" sz="2400" b="1" i="1" dirty="0">
                <a:latin typeface="Candara" panose="020E0502030303020204" pitchFamily="34" charset="0"/>
              </a:rPr>
              <a:t>always </a:t>
            </a:r>
            <a:r>
              <a:rPr lang="en-US" sz="2400" i="1" dirty="0">
                <a:latin typeface="Candara" panose="020E0502030303020204" pitchFamily="34" charset="0"/>
              </a:rPr>
              <a:t>reach the base case?</a:t>
            </a:r>
            <a:endParaRPr lang="en-US" sz="2400" i="1" dirty="0">
              <a:solidFill>
                <a:srgbClr val="0000FF"/>
              </a:solidFill>
              <a:latin typeface="Candara" panose="020E0502030303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pPr/>
              <a:t>10/31/2019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56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Recursive Methods and Problem Solving</a:t>
            </a:r>
            <a:endParaRPr lang="en-US" sz="2200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184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101600"/>
            <a:ext cx="7383462" cy="1143000"/>
          </a:xfrm>
        </p:spPr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Recursive Methods and Problem Solving</a:t>
            </a:r>
            <a:endParaRPr lang="en-US" sz="2200" i="1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i="1" dirty="0">
                <a:solidFill>
                  <a:srgbClr val="0000FF"/>
                </a:solidFill>
                <a:latin typeface="Candara" panose="020E0502030303020204" pitchFamily="34" charset="0"/>
              </a:rPr>
              <a:t>Recursive Definitions</a:t>
            </a:r>
          </a:p>
          <a:p>
            <a:r>
              <a:rPr lang="en-US" sz="2200" b="1" i="1" dirty="0">
                <a:solidFill>
                  <a:srgbClr val="0000FF"/>
                </a:solidFill>
                <a:latin typeface="Candara" panose="020E0502030303020204" pitchFamily="34" charset="0"/>
              </a:rPr>
              <a:t>Directly recursive</a:t>
            </a:r>
            <a:r>
              <a:rPr lang="en-US" sz="2200" i="1" dirty="0">
                <a:solidFill>
                  <a:srgbClr val="0000FF"/>
                </a:solidFill>
                <a:latin typeface="Candara" panose="020E0502030303020204" pitchFamily="34" charset="0"/>
              </a:rPr>
              <a:t>: method that calls itself</a:t>
            </a:r>
          </a:p>
          <a:p>
            <a:r>
              <a:rPr lang="en-US" sz="2200" b="1" i="1" dirty="0">
                <a:solidFill>
                  <a:srgbClr val="0000FF"/>
                </a:solidFill>
                <a:latin typeface="Candara" panose="020E0502030303020204" pitchFamily="34" charset="0"/>
              </a:rPr>
              <a:t>Indirectly recursive</a:t>
            </a:r>
            <a:r>
              <a:rPr lang="en-US" sz="2200" i="1" dirty="0">
                <a:solidFill>
                  <a:srgbClr val="0000FF"/>
                </a:solidFill>
                <a:latin typeface="Candara" panose="020E0502030303020204" pitchFamily="34" charset="0"/>
              </a:rPr>
              <a:t>: method that calls another method and eventually results in the original method call</a:t>
            </a:r>
          </a:p>
          <a:p>
            <a:r>
              <a:rPr lang="en-US" sz="2200" b="1" i="1" dirty="0">
                <a:solidFill>
                  <a:srgbClr val="0000FF"/>
                </a:solidFill>
                <a:latin typeface="Candara" panose="020E0502030303020204" pitchFamily="34" charset="0"/>
              </a:rPr>
              <a:t>Tail recursive method</a:t>
            </a:r>
            <a:r>
              <a:rPr lang="en-US" sz="2200" i="1" dirty="0">
                <a:solidFill>
                  <a:srgbClr val="0000FF"/>
                </a:solidFill>
                <a:latin typeface="Candara" panose="020E0502030303020204" pitchFamily="34" charset="0"/>
              </a:rPr>
              <a:t>: recursive method in which the last statement executed is the recursive call</a:t>
            </a:r>
          </a:p>
          <a:p>
            <a:r>
              <a:rPr lang="en-US" sz="2200" b="1" i="1" dirty="0">
                <a:solidFill>
                  <a:srgbClr val="0000FF"/>
                </a:solidFill>
                <a:latin typeface="Candara" panose="020E0502030303020204" pitchFamily="34" charset="0"/>
              </a:rPr>
              <a:t>Infinite recursion</a:t>
            </a:r>
            <a:r>
              <a:rPr lang="en-US" sz="2200" i="1" dirty="0">
                <a:solidFill>
                  <a:srgbClr val="0000FF"/>
                </a:solidFill>
                <a:latin typeface="Candara" panose="020E0502030303020204" pitchFamily="34" charset="0"/>
              </a:rPr>
              <a:t>: case where every recursive call results in another recursive call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248400"/>
            <a:ext cx="1905000" cy="457200"/>
          </a:xfrm>
        </p:spPr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pPr/>
              <a:t>10/31/2019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57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903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0000FF"/>
                </a:solidFill>
                <a:latin typeface="Candara" panose="020E0502030303020204" pitchFamily="34" charset="0"/>
              </a:rPr>
              <a:t>Tracing a Recursive Method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i="1" dirty="0">
                <a:solidFill>
                  <a:srgbClr val="0000FF"/>
                </a:solidFill>
                <a:latin typeface="Candara" panose="020E0502030303020204" pitchFamily="34" charset="0"/>
              </a:rPr>
              <a:t>As always, go line by line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i="1" dirty="0">
                <a:solidFill>
                  <a:srgbClr val="0000FF"/>
                </a:solidFill>
                <a:latin typeface="Candara" panose="020E0502030303020204" pitchFamily="34" charset="0"/>
              </a:rPr>
              <a:t>Recursive methods may have </a:t>
            </a:r>
            <a:r>
              <a:rPr lang="en-US" sz="2200" b="1" i="1" dirty="0">
                <a:solidFill>
                  <a:srgbClr val="0000FF"/>
                </a:solidFill>
                <a:latin typeface="Candara" panose="020E0502030303020204" pitchFamily="34" charset="0"/>
              </a:rPr>
              <a:t>many copies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i="1" dirty="0">
                <a:solidFill>
                  <a:srgbClr val="0000FF"/>
                </a:solidFill>
                <a:latin typeface="Candara" panose="020E0502030303020204" pitchFamily="34" charset="0"/>
              </a:rPr>
              <a:t>Every method call creates a new copy and transfers flow of control to the new copy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i="1" dirty="0">
                <a:solidFill>
                  <a:srgbClr val="0000FF"/>
                </a:solidFill>
                <a:latin typeface="Candara" panose="020E0502030303020204" pitchFamily="34" charset="0"/>
              </a:rPr>
              <a:t>Each copy has its own:</a:t>
            </a:r>
          </a:p>
          <a:p>
            <a:pPr marL="0" indent="0">
              <a:buNone/>
            </a:pPr>
            <a:r>
              <a:rPr lang="en-US" sz="2200" b="1" i="1" dirty="0">
                <a:solidFill>
                  <a:srgbClr val="0000FF"/>
                </a:solidFill>
                <a:latin typeface="Candara" panose="020E0502030303020204" pitchFamily="34" charset="0"/>
              </a:rPr>
              <a:t>	code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0000FF"/>
                </a:solidFill>
                <a:latin typeface="Candara" panose="020E0502030303020204" pitchFamily="34" charset="0"/>
              </a:rPr>
              <a:t>	parameters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0000FF"/>
                </a:solidFill>
                <a:latin typeface="Candara" panose="020E0502030303020204" pitchFamily="34" charset="0"/>
              </a:rPr>
              <a:t> 	local variables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1905000" cy="457200"/>
          </a:xfrm>
        </p:spPr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pPr/>
              <a:t>10/31/2019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58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Recursive Methods and Problem Solving</a:t>
            </a:r>
            <a:endParaRPr lang="en-US" sz="2200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5597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0000FF"/>
                </a:solidFill>
                <a:latin typeface="Candara" panose="020E0502030303020204" pitchFamily="34" charset="0"/>
              </a:rPr>
              <a:t>Tracing a Recursive Method</a:t>
            </a:r>
          </a:p>
          <a:p>
            <a:r>
              <a:rPr lang="en-US" sz="2400" i="1" dirty="0">
                <a:solidFill>
                  <a:srgbClr val="0000FF"/>
                </a:solidFill>
                <a:latin typeface="Candara" panose="020E0502030303020204" pitchFamily="34" charset="0"/>
              </a:rPr>
              <a:t>After completing a recursive call:</a:t>
            </a:r>
          </a:p>
          <a:p>
            <a:pPr lvl="1"/>
            <a:r>
              <a:rPr lang="en-US" sz="2200" i="1" dirty="0">
                <a:solidFill>
                  <a:srgbClr val="0000FF"/>
                </a:solidFill>
                <a:latin typeface="Candara" panose="020E0502030303020204" pitchFamily="34" charset="0"/>
              </a:rPr>
              <a:t>Control goes back to the calling environment</a:t>
            </a:r>
          </a:p>
          <a:p>
            <a:pPr lvl="1"/>
            <a:r>
              <a:rPr lang="en-US" sz="2200" i="1" dirty="0">
                <a:solidFill>
                  <a:srgbClr val="0000FF"/>
                </a:solidFill>
                <a:latin typeface="Candara" panose="020E0502030303020204" pitchFamily="34" charset="0"/>
              </a:rPr>
              <a:t>Recursive call must execute completely before control goes back to previous call</a:t>
            </a:r>
          </a:p>
          <a:p>
            <a:pPr lvl="1"/>
            <a:r>
              <a:rPr lang="en-US" sz="2200" i="1" dirty="0">
                <a:solidFill>
                  <a:srgbClr val="0000FF"/>
                </a:solidFill>
                <a:latin typeface="Candara" panose="020E0502030303020204" pitchFamily="34" charset="0"/>
              </a:rPr>
              <a:t>Execution in previous call begins from point immediately following recursive call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248400"/>
            <a:ext cx="1905000" cy="457200"/>
          </a:xfrm>
        </p:spPr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pPr/>
              <a:t>10/31/2019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59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Recursive Methods and Problem Solving</a:t>
            </a:r>
            <a:endParaRPr lang="en-US" sz="2200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03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24600"/>
            <a:ext cx="2590800" cy="457200"/>
          </a:xfrm>
        </p:spPr>
        <p:txBody>
          <a:bodyPr/>
          <a:lstStyle/>
          <a:p>
            <a:fld id="{46F8D833-9B07-42D0-893C-A768F7F3273E}" type="datetime1">
              <a:rPr lang="en-US" altLang="en-US" sz="1400" smtClean="0">
                <a:solidFill>
                  <a:srgbClr val="000000"/>
                </a:solidFill>
              </a:rPr>
              <a:t>10/31/2019</a:t>
            </a:fld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A170-69B5-4F71-8D60-EE08BA099520}" type="slidenum">
              <a:rPr lang="en-US" altLang="en-US">
                <a:solidFill>
                  <a:srgbClr val="000000"/>
                </a:solidFill>
              </a:rPr>
              <a:pPr/>
              <a:t>6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50939" y="721380"/>
            <a:ext cx="71548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b="1" i="1" dirty="0"/>
              <a:t>Analysis of Algorithm Efficiency</a:t>
            </a:r>
            <a:endParaRPr lang="en-US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8600" y="1611154"/>
                <a:ext cx="8839200" cy="5170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sz="2200" i="1" dirty="0">
                    <a:solidFill>
                      <a:schemeClr val="tx2">
                        <a:lumMod val="75000"/>
                      </a:schemeClr>
                    </a:solidFill>
                    <a:latin typeface="Gill Sans MT" panose="020B0502020104020203" pitchFamily="34" charset="0"/>
                  </a:rPr>
                  <a:t>Measuring Input Size: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sz="2200" i="1" dirty="0">
                    <a:solidFill>
                      <a:srgbClr val="FF0000"/>
                    </a:solidFill>
                    <a:latin typeface="Gill Sans MT" panose="020B0502020104020203" pitchFamily="34" charset="0"/>
                  </a:rPr>
                  <a:t>Why use Input Size as a parameter to investigate an algorithm’s efficiency?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sz="2200" i="1" dirty="0">
                    <a:solidFill>
                      <a:srgbClr val="FF0000"/>
                    </a:solidFill>
                    <a:latin typeface="Gill Sans MT" panose="020B0502020104020203" pitchFamily="34" charset="0"/>
                  </a:rPr>
                  <a:t>Why not use the size of the input?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endParaRPr lang="en-US" sz="2200" i="1" dirty="0">
                  <a:solidFill>
                    <a:srgbClr val="FF0000"/>
                  </a:solidFill>
                  <a:latin typeface="Gill Sans MT" panose="020B0502020104020203" pitchFamily="34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sz="2200" i="1" dirty="0">
                    <a:solidFill>
                      <a:schemeClr val="tx2">
                        <a:lumMod val="75000"/>
                      </a:schemeClr>
                    </a:solidFill>
                    <a:latin typeface="Gill Sans MT" panose="020B0502020104020203" pitchFamily="34" charset="0"/>
                  </a:rPr>
                  <a:t>For example consider the problem of evaluating a polynomial!</a:t>
                </a:r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r>
                  <a:rPr lang="en-US" sz="2200" i="1" dirty="0">
                    <a:solidFill>
                      <a:schemeClr val="tx2">
                        <a:lumMod val="75000"/>
                      </a:schemeClr>
                    </a:solidFill>
                    <a:latin typeface="Gill Sans MT" panose="020B0502020104020203" pitchFamily="34" charset="0"/>
                  </a:rPr>
                  <a:t>What property of the polynomial should we consider for input size metric?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endParaRPr lang="en-US" sz="2200" i="1" dirty="0">
                  <a:solidFill>
                    <a:schemeClr val="tx2">
                      <a:lumMod val="75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sz="2200" i="1" dirty="0">
                    <a:solidFill>
                      <a:schemeClr val="tx2">
                        <a:lumMod val="75000"/>
                      </a:schemeClr>
                    </a:solidFill>
                    <a:latin typeface="Gill Sans MT" panose="020B0502020104020203" pitchFamily="34" charset="0"/>
                  </a:rPr>
                  <a:t>Consider the problem computing product of two </a:t>
                </a:r>
                <a:r>
                  <a:rPr lang="en-US" sz="2200" i="1" dirty="0" err="1">
                    <a:solidFill>
                      <a:schemeClr val="tx2">
                        <a:lumMod val="75000"/>
                      </a:schemeClr>
                    </a:solidFill>
                    <a:latin typeface="Gill Sans MT" panose="020B0502020104020203" pitchFamily="34" charset="0"/>
                  </a:rPr>
                  <a:t>nxn</a:t>
                </a:r>
                <a:r>
                  <a:rPr lang="en-US" sz="2200" i="1" dirty="0">
                    <a:solidFill>
                      <a:schemeClr val="tx2">
                        <a:lumMod val="75000"/>
                      </a:schemeClr>
                    </a:solidFill>
                    <a:latin typeface="Gill Sans MT" panose="020B0502020104020203" pitchFamily="34" charset="0"/>
                  </a:rPr>
                  <a:t> matrices!</a:t>
                </a:r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r>
                  <a:rPr lang="en-US" sz="2200" i="1" dirty="0">
                    <a:solidFill>
                      <a:schemeClr val="tx2">
                        <a:lumMod val="75000"/>
                      </a:schemeClr>
                    </a:solidFill>
                    <a:latin typeface="Gill Sans MT" panose="020B0502020104020203" pitchFamily="34" charset="0"/>
                  </a:rPr>
                  <a:t>What property of the matrices should we consider for input size metric?</a:t>
                </a:r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endParaRPr lang="en-US" sz="2200" i="1" dirty="0">
                  <a:solidFill>
                    <a:schemeClr val="tx2">
                      <a:lumMod val="75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sz="2200" i="1" dirty="0">
                    <a:solidFill>
                      <a:schemeClr val="tx2">
                        <a:lumMod val="75000"/>
                      </a:schemeClr>
                    </a:solidFill>
                    <a:latin typeface="Gill Sans MT" panose="020B0502020104020203" pitchFamily="34" charset="0"/>
                  </a:rPr>
                  <a:t>Consider the problem computing sum of two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i="1" dirty="0" err="1">
                    <a:solidFill>
                      <a:schemeClr val="tx2">
                        <a:lumMod val="75000"/>
                      </a:schemeClr>
                    </a:solidFill>
                    <a:latin typeface="Gill Sans MT" panose="020B0502020104020203" pitchFamily="34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i="1" dirty="0">
                    <a:solidFill>
                      <a:schemeClr val="tx2">
                        <a:lumMod val="75000"/>
                      </a:schemeClr>
                    </a:solidFill>
                    <a:latin typeface="Gill Sans MT" panose="020B0502020104020203" pitchFamily="34" charset="0"/>
                  </a:rPr>
                  <a:t> matrices!</a:t>
                </a:r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r>
                  <a:rPr lang="en-US" sz="2200" i="1" dirty="0">
                    <a:solidFill>
                      <a:schemeClr val="tx2">
                        <a:lumMod val="75000"/>
                      </a:schemeClr>
                    </a:solidFill>
                    <a:latin typeface="Gill Sans MT" panose="020B0502020104020203" pitchFamily="34" charset="0"/>
                  </a:rPr>
                  <a:t>What property of the matrices should we consider for input size metric?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611154"/>
                <a:ext cx="8839200" cy="5170646"/>
              </a:xfrm>
              <a:prstGeom prst="rect">
                <a:avLst/>
              </a:prstGeom>
              <a:blipFill>
                <a:blip r:embed="rId2"/>
                <a:stretch>
                  <a:fillRect l="-759" t="-707" r="-276" b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20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38300"/>
                <a:ext cx="6019800" cy="44942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solidFill>
                      <a:srgbClr val="0000FF"/>
                    </a:solidFill>
                  </a:rPr>
                  <a:t>Iterative Factorial Method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!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public static </a:t>
                </a:r>
                <a:r>
                  <a:rPr lang="en-US" sz="2400" i="1" dirty="0" err="1">
                    <a:solidFill>
                      <a:srgbClr val="0000FF"/>
                    </a:solidFill>
                    <a:latin typeface="Candara" panose="020E0502030303020204" pitchFamily="34" charset="0"/>
                  </a:rPr>
                  <a:t>int</a:t>
                </a:r>
                <a:r>
                  <a:rPr lang="en-US" sz="24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fact(</a:t>
                </a:r>
                <a:r>
                  <a:rPr lang="en-US" sz="2400" i="1" dirty="0" err="1">
                    <a:solidFill>
                      <a:srgbClr val="0000FF"/>
                    </a:solidFill>
                    <a:latin typeface="Candara" panose="020E0502030303020204" pitchFamily="34" charset="0"/>
                  </a:rPr>
                  <a:t>int</a:t>
                </a:r>
                <a:r>
                  <a:rPr lang="en-US" sz="24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</a:t>
                </a:r>
                <a:r>
                  <a:rPr lang="en-US" sz="2400" i="1" dirty="0" err="1">
                    <a:solidFill>
                      <a:srgbClr val="0000FF"/>
                    </a:solidFill>
                    <a:latin typeface="Candara" panose="020E0502030303020204" pitchFamily="34" charset="0"/>
                  </a:rPr>
                  <a:t>num</a:t>
                </a:r>
                <a:r>
                  <a:rPr lang="en-US" sz="24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) {</a:t>
                </a:r>
              </a:p>
              <a:p>
                <a:pPr marL="0" indent="0">
                  <a:buNone/>
                  <a:tabLst>
                    <a:tab pos="463550" algn="l"/>
                  </a:tabLst>
                </a:pPr>
                <a:r>
                  <a:rPr lang="en-US" sz="24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	</a:t>
                </a:r>
                <a:r>
                  <a:rPr lang="en-US" sz="2400" i="1" dirty="0" err="1">
                    <a:solidFill>
                      <a:srgbClr val="0000FF"/>
                    </a:solidFill>
                    <a:latin typeface="Candara" panose="020E0502030303020204" pitchFamily="34" charset="0"/>
                  </a:rPr>
                  <a:t>int</a:t>
                </a:r>
                <a:r>
                  <a:rPr lang="en-US" sz="24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</a:t>
                </a:r>
                <a:r>
                  <a:rPr lang="en-US" sz="2400" i="1" dirty="0" err="1">
                    <a:solidFill>
                      <a:srgbClr val="0000FF"/>
                    </a:solidFill>
                    <a:latin typeface="Candara" panose="020E0502030303020204" pitchFamily="34" charset="0"/>
                  </a:rPr>
                  <a:t>tmp</a:t>
                </a:r>
                <a:r>
                  <a:rPr lang="en-US" sz="24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= 1;</a:t>
                </a:r>
              </a:p>
              <a:p>
                <a:pPr marL="0" indent="0">
                  <a:buNone/>
                  <a:tabLst>
                    <a:tab pos="463550" algn="l"/>
                  </a:tabLst>
                </a:pPr>
                <a:r>
                  <a:rPr lang="nn-NO" sz="24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	for (int i = 1; i &lt;= num; i++) {</a:t>
                </a:r>
              </a:p>
              <a:p>
                <a:pPr marL="0" indent="0">
                  <a:buNone/>
                </a:pPr>
                <a:r>
                  <a:rPr lang="en-US" sz="24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	</a:t>
                </a:r>
                <a:r>
                  <a:rPr lang="en-US" sz="2400" i="1" dirty="0" err="1">
                    <a:solidFill>
                      <a:srgbClr val="0000FF"/>
                    </a:solidFill>
                    <a:latin typeface="Candara" panose="020E0502030303020204" pitchFamily="34" charset="0"/>
                  </a:rPr>
                  <a:t>tmp</a:t>
                </a:r>
                <a:r>
                  <a:rPr lang="en-US" sz="24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*= </a:t>
                </a:r>
                <a:r>
                  <a:rPr lang="en-US" sz="2400" i="1" dirty="0" err="1">
                    <a:solidFill>
                      <a:srgbClr val="0000FF"/>
                    </a:solidFill>
                    <a:latin typeface="Candara" panose="020E0502030303020204" pitchFamily="34" charset="0"/>
                  </a:rPr>
                  <a:t>i</a:t>
                </a:r>
                <a:r>
                  <a:rPr lang="en-US" sz="24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;</a:t>
                </a:r>
              </a:p>
              <a:p>
                <a:pPr marL="0" indent="0">
                  <a:buNone/>
                  <a:tabLst>
                    <a:tab pos="463550" algn="l"/>
                  </a:tabLst>
                </a:pPr>
                <a:r>
                  <a:rPr lang="en-US" sz="24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	}</a:t>
                </a:r>
              </a:p>
              <a:p>
                <a:pPr marL="0" indent="0">
                  <a:buNone/>
                  <a:tabLst>
                    <a:tab pos="463550" algn="l"/>
                  </a:tabLst>
                </a:pPr>
                <a:r>
                  <a:rPr lang="en-US" sz="24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	return </a:t>
                </a:r>
                <a:r>
                  <a:rPr lang="en-US" sz="2400" i="1" dirty="0" err="1">
                    <a:solidFill>
                      <a:srgbClr val="0000FF"/>
                    </a:solidFill>
                    <a:latin typeface="Candara" panose="020E0502030303020204" pitchFamily="34" charset="0"/>
                  </a:rPr>
                  <a:t>tmp</a:t>
                </a:r>
                <a:r>
                  <a:rPr lang="en-US" sz="24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4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  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38300"/>
                <a:ext cx="6019800" cy="4494213"/>
              </a:xfrm>
              <a:blipFill rotWithShape="1">
                <a:blip r:embed="rId2"/>
                <a:stretch>
                  <a:fillRect l="-2024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248400"/>
            <a:ext cx="1905000" cy="457200"/>
          </a:xfrm>
        </p:spPr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pPr/>
              <a:t>10/31/2019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60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Recursive Methods and Problem Solving</a:t>
            </a:r>
            <a:endParaRPr lang="en-US" sz="2200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0773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38300"/>
                <a:ext cx="6019800" cy="44942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solidFill>
                      <a:srgbClr val="0000FF"/>
                    </a:solidFill>
                  </a:rPr>
                  <a:t>Recursive Factorial Method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!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i="1" dirty="0" err="1">
                    <a:solidFill>
                      <a:srgbClr val="0000FF"/>
                    </a:solidFill>
                    <a:latin typeface="Candara" panose="020E0502030303020204" pitchFamily="34" charset="0"/>
                  </a:rPr>
                  <a:t>def</a:t>
                </a:r>
                <a:r>
                  <a:rPr lang="en-US" sz="24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</a:t>
                </a:r>
                <a:r>
                  <a:rPr lang="en-US" sz="2400" i="1" dirty="0" err="1">
                    <a:solidFill>
                      <a:srgbClr val="0000FF"/>
                    </a:solidFill>
                    <a:latin typeface="Candara" panose="020E0502030303020204" pitchFamily="34" charset="0"/>
                  </a:rPr>
                  <a:t>int</a:t>
                </a:r>
                <a:r>
                  <a:rPr lang="en-US" sz="24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fact(</a:t>
                </a:r>
                <a:r>
                  <a:rPr lang="en-US" sz="2400" i="1" dirty="0" err="1">
                    <a:solidFill>
                      <a:srgbClr val="0000FF"/>
                    </a:solidFill>
                    <a:latin typeface="Candara" panose="020E0502030303020204" pitchFamily="34" charset="0"/>
                  </a:rPr>
                  <a:t>int</a:t>
                </a:r>
                <a:r>
                  <a:rPr lang="en-US" sz="24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</a:t>
                </a:r>
                <a:r>
                  <a:rPr lang="en-US" sz="2400" i="1" dirty="0" err="1">
                    <a:solidFill>
                      <a:srgbClr val="0000FF"/>
                    </a:solidFill>
                    <a:latin typeface="Candara" panose="020E0502030303020204" pitchFamily="34" charset="0"/>
                  </a:rPr>
                  <a:t>num</a:t>
                </a:r>
                <a:r>
                  <a:rPr lang="en-US" sz="24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) </a:t>
                </a:r>
              </a:p>
              <a:p>
                <a:pPr marL="0" indent="0">
                  <a:buNone/>
                  <a:tabLst>
                    <a:tab pos="168275" algn="l"/>
                    <a:tab pos="463550" algn="l"/>
                  </a:tabLst>
                </a:pPr>
                <a:r>
                  <a:rPr lang="en-US" sz="2400" i="1" dirty="0">
                    <a:solidFill>
                      <a:srgbClr val="0000FF"/>
                    </a:solidFill>
                  </a:rPr>
                  <a:t>	</a:t>
                </a:r>
                <a:r>
                  <a:rPr lang="en-US" sz="24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	if (</a:t>
                </a:r>
                <a:r>
                  <a:rPr lang="en-US" sz="2400" i="1" dirty="0" err="1">
                    <a:solidFill>
                      <a:srgbClr val="0000FF"/>
                    </a:solidFill>
                    <a:latin typeface="Candara" panose="020E0502030303020204" pitchFamily="34" charset="0"/>
                  </a:rPr>
                  <a:t>num</a:t>
                </a:r>
                <a:r>
                  <a:rPr lang="en-US" sz="24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== 0)</a:t>
                </a:r>
              </a:p>
              <a:p>
                <a:pPr marL="0" indent="0">
                  <a:buNone/>
                </a:pPr>
                <a:r>
                  <a:rPr lang="en-US" sz="24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	return 1;</a:t>
                </a:r>
              </a:p>
              <a:p>
                <a:pPr marL="0" indent="0">
                  <a:buNone/>
                  <a:tabLst>
                    <a:tab pos="463550" algn="l"/>
                  </a:tabLst>
                </a:pPr>
                <a:r>
                  <a:rPr lang="en-US" sz="24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	else</a:t>
                </a:r>
              </a:p>
              <a:p>
                <a:pPr marL="0" indent="0">
                  <a:buNone/>
                  <a:tabLst>
                    <a:tab pos="914400" algn="l"/>
                  </a:tabLst>
                </a:pPr>
                <a:r>
                  <a:rPr lang="en-US" sz="24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	return </a:t>
                </a:r>
                <a:r>
                  <a:rPr lang="en-US" sz="2400" i="1" dirty="0" err="1">
                    <a:solidFill>
                      <a:srgbClr val="0000FF"/>
                    </a:solidFill>
                    <a:latin typeface="Candara" panose="020E0502030303020204" pitchFamily="34" charset="0"/>
                  </a:rPr>
                  <a:t>num</a:t>
                </a:r>
                <a:r>
                  <a:rPr lang="en-US" sz="24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* fact(</a:t>
                </a:r>
                <a:r>
                  <a:rPr lang="en-US" sz="2400" i="1" dirty="0" err="1">
                    <a:solidFill>
                      <a:srgbClr val="0000FF"/>
                    </a:solidFill>
                    <a:latin typeface="Candara" panose="020E0502030303020204" pitchFamily="34" charset="0"/>
                  </a:rPr>
                  <a:t>num</a:t>
                </a:r>
                <a:r>
                  <a:rPr lang="en-US" sz="24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– 1);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38300"/>
                <a:ext cx="6019800" cy="4494213"/>
              </a:xfrm>
              <a:blipFill rotWithShape="1">
                <a:blip r:embed="rId2"/>
                <a:stretch>
                  <a:fillRect l="-2024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248400"/>
            <a:ext cx="1905000" cy="457200"/>
          </a:xfrm>
        </p:spPr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pPr/>
              <a:t>10/31/2019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61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Recursive Methods and Problem Solving</a:t>
            </a:r>
            <a:endParaRPr lang="en-US" sz="2200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5022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101600"/>
            <a:ext cx="7154862" cy="1143000"/>
          </a:xfrm>
        </p:spPr>
        <p:txBody>
          <a:bodyPr/>
          <a:lstStyle/>
          <a:p>
            <a:pPr algn="r"/>
            <a:r>
              <a:rPr lang="en-US" sz="2800" i="1" dirty="0"/>
              <a:t>Recursive Factorial Trace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24000"/>
                <a:ext cx="8358188" cy="44942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 Execution of the expression 4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!</m:t>
                    </m:r>
                  </m:oMath>
                </a14:m>
                <a:endParaRPr lang="en-US" sz="24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endParaRPr lang="en-US" sz="24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24000"/>
                <a:ext cx="8358188" cy="4494213"/>
              </a:xfrm>
              <a:blipFill rotWithShape="1">
                <a:blip r:embed="rId2"/>
                <a:stretch>
                  <a:fillRect t="-1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pPr/>
              <a:t>10/31/2019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62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040190"/>
            <a:ext cx="6096000" cy="4360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4720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38300"/>
                <a:ext cx="7010400" cy="44942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2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Recurrence Relation for the Factorial problem </a:t>
                </a:r>
                <a:r>
                  <a:rPr lang="en-US" sz="2200" dirty="0">
                    <a:solidFill>
                      <a:srgbClr val="0000FF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/>
                      </a:rPr>
                      <m:t>𝑛</m:t>
                    </m:r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!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</a:rPr>
                  <a:t>):</a:t>
                </a:r>
              </a:p>
              <a:p>
                <a:pPr marL="0" indent="0">
                  <a:buNone/>
                </a:pPr>
                <a:endParaRPr lang="en-US" sz="2200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r>
                  <a:rPr lang="en-US" sz="22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		F(n) = F(n-1)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22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n		</a:t>
                </a:r>
                <a:r>
                  <a:rPr lang="en-US" sz="2200" i="1" dirty="0">
                    <a:solidFill>
                      <a:srgbClr val="C00000"/>
                    </a:solidFill>
                    <a:latin typeface="Candara" panose="020E0502030303020204" pitchFamily="34" charset="0"/>
                  </a:rPr>
                  <a:t>Factorial problem</a:t>
                </a:r>
                <a:endParaRPr lang="en-US" sz="22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endParaRPr lang="en-US" sz="22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r>
                  <a:rPr lang="en-US" sz="22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		T(n) = T(n-1) + 1		</a:t>
                </a:r>
                <a:r>
                  <a:rPr lang="en-US" sz="2200" i="1" dirty="0">
                    <a:solidFill>
                      <a:srgbClr val="C00000"/>
                    </a:solidFill>
                    <a:latin typeface="Candara" panose="020E0502030303020204" pitchFamily="34" charset="0"/>
                  </a:rPr>
                  <a:t>Time Complexity</a:t>
                </a:r>
              </a:p>
              <a:p>
                <a:pPr marL="0" indent="0">
                  <a:buNone/>
                </a:pPr>
                <a:endParaRPr lang="en-US" sz="22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38300"/>
                <a:ext cx="7010400" cy="4494213"/>
              </a:xfrm>
              <a:blipFill rotWithShape="1">
                <a:blip r:embed="rId2"/>
                <a:stretch>
                  <a:fillRect l="-1043" t="-1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248400"/>
            <a:ext cx="1905000" cy="457200"/>
          </a:xfrm>
        </p:spPr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pPr/>
              <a:t>10/31/2019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63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Recursive Methods and Problem Solving</a:t>
            </a:r>
            <a:endParaRPr lang="en-US" sz="2200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0947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38300"/>
                <a:ext cx="7010400" cy="44942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2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Given   T(n) = T(n-1) + 1		</a:t>
                </a:r>
                <a:r>
                  <a:rPr lang="en-US" sz="2000" i="1" dirty="0">
                    <a:solidFill>
                      <a:srgbClr val="C00000"/>
                    </a:solidFill>
                    <a:latin typeface="Candara" panose="020E0502030303020204" pitchFamily="34" charset="0"/>
                  </a:rPr>
                  <a:t>Time Complexity expression</a:t>
                </a:r>
              </a:p>
              <a:p>
                <a:pPr marL="0" indent="0">
                  <a:buNone/>
                </a:pPr>
                <a:r>
                  <a:rPr lang="en-US" sz="22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           &amp; the base case T(o) = 0</a:t>
                </a:r>
              </a:p>
              <a:p>
                <a:pPr marL="0" indent="0">
                  <a:buNone/>
                </a:pPr>
                <a:endParaRPr lang="en-US" sz="22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r>
                  <a:rPr lang="en-US" sz="2200" b="1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Show that T(n) = </a:t>
                </a:r>
                <a14:m>
                  <m:oMath xmlns:m="http://schemas.openxmlformats.org/officeDocument/2006/math">
                    <m:r>
                      <a:rPr lang="el-GR" sz="2200" b="1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𝜣</m:t>
                    </m:r>
                    <m:d>
                      <m:dPr>
                        <m:ctrlPr>
                          <a:rPr lang="en-US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e>
                    </m:d>
                  </m:oMath>
                </a14:m>
                <a:endParaRPr lang="en-US" sz="2200" b="1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38300"/>
                <a:ext cx="7010400" cy="4494213"/>
              </a:xfrm>
              <a:blipFill rotWithShape="1">
                <a:blip r:embed="rId2"/>
                <a:stretch>
                  <a:fillRect l="-1043" t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248400"/>
            <a:ext cx="1905000" cy="457200"/>
          </a:xfrm>
        </p:spPr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pPr/>
              <a:t>10/31/2019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64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Recursive Methods and Problem Solving</a:t>
            </a:r>
            <a:endParaRPr lang="en-US" sz="2200" i="1" dirty="0">
              <a:latin typeface="Candara" panose="020E0502030303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4495800" y="1828800"/>
            <a:ext cx="533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652800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38300"/>
                <a:ext cx="7010400" cy="44942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2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Given a Recurrence Time Complexity Relation </a:t>
                </a:r>
                <a:r>
                  <a:rPr lang="en-US" sz="2200" dirty="0">
                    <a:solidFill>
                      <a:srgbClr val="0000FF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sz="2200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r>
                  <a:rPr lang="en-US" sz="22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		T(n) = T(n-1) + n, where n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sz="22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&amp; T(0) = 0</a:t>
                </a:r>
              </a:p>
              <a:p>
                <a:pPr marL="0" indent="0">
                  <a:buNone/>
                </a:pPr>
                <a:endParaRPr lang="en-US" sz="22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r>
                  <a:rPr lang="en-US" sz="22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Show that T(n) = </a:t>
                </a:r>
                <a14:m>
                  <m:oMath xmlns:m="http://schemas.openxmlformats.org/officeDocument/2006/math">
                    <m:r>
                      <a:rPr lang="el-GR" sz="2200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𝛩</m:t>
                    </m:r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2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38300"/>
                <a:ext cx="7010400" cy="4494213"/>
              </a:xfrm>
              <a:blipFill rotWithShape="1">
                <a:blip r:embed="rId2"/>
                <a:stretch>
                  <a:fillRect l="-1043" t="-1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248400"/>
            <a:ext cx="1905000" cy="457200"/>
          </a:xfrm>
        </p:spPr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pPr/>
              <a:t>10/31/2019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65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Recursive Methods and Problem Solving</a:t>
            </a:r>
            <a:endParaRPr lang="en-US" sz="2200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6882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638300"/>
                <a:ext cx="7620000" cy="44942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In general for a problem of input size </a:t>
                </a:r>
                <a:r>
                  <a:rPr lang="en-US" sz="2000" b="1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n</a:t>
                </a:r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determine an asymptotically tight solution to the recurrence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T(n) = T(n-a) + T(a) + </a:t>
                </a:r>
                <a:r>
                  <a:rPr lang="en-US" sz="2000" b="1" i="1" dirty="0" err="1">
                    <a:solidFill>
                      <a:srgbClr val="0000FF"/>
                    </a:solidFill>
                    <a:latin typeface="Candara" panose="020E0502030303020204" pitchFamily="34" charset="0"/>
                  </a:rPr>
                  <a:t>cn</a:t>
                </a:r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, where a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1 and c &gt; 0 are constants.</a:t>
                </a:r>
              </a:p>
              <a:p>
                <a:pPr marL="0" indent="0">
                  <a:buNone/>
                </a:pPr>
                <a:endParaRPr lang="en-US" sz="20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Assume n = </a:t>
                </a:r>
                <a:r>
                  <a:rPr lang="en-US" sz="2000" i="1" dirty="0" err="1">
                    <a:solidFill>
                      <a:srgbClr val="0000FF"/>
                    </a:solidFill>
                    <a:latin typeface="Candara" panose="020E0502030303020204" pitchFamily="34" charset="0"/>
                  </a:rPr>
                  <a:t>ka</a:t>
                </a:r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, where k &gt;0 is a constant.</a:t>
                </a:r>
              </a:p>
              <a:p>
                <a:pPr marL="0" indent="0">
                  <a:buNone/>
                </a:pPr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Then using backward substitution,</a:t>
                </a:r>
              </a:p>
              <a:p>
                <a:pPr marL="0" indent="0">
                  <a:buNone/>
                </a:pPr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T(n) = T(n-a) + T(a) + </a:t>
                </a:r>
                <a:r>
                  <a:rPr lang="en-US" sz="2000" i="1" dirty="0" err="1">
                    <a:solidFill>
                      <a:srgbClr val="0000FF"/>
                    </a:solidFill>
                    <a:latin typeface="Candara" panose="020E0502030303020204" pitchFamily="34" charset="0"/>
                  </a:rPr>
                  <a:t>cn</a:t>
                </a:r>
                <a:endParaRPr lang="en-US" sz="20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T(n-a) = T(n-2a) + T(a) + c(n-a)</a:t>
                </a:r>
              </a:p>
              <a:p>
                <a:pPr marL="0" indent="0">
                  <a:buNone/>
                </a:pPr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T(n-2a) = T(n-3a) +T(a) + c(n-2a)</a:t>
                </a:r>
              </a:p>
              <a:p>
                <a:pPr marL="0" indent="0">
                  <a:buNone/>
                </a:pPr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…</a:t>
                </a:r>
              </a:p>
              <a:p>
                <a:pPr marL="0" indent="0">
                  <a:buNone/>
                </a:pPr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T(2a) = T(a) + T(a) + c(2a)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638300"/>
                <a:ext cx="7620000" cy="4494213"/>
              </a:xfrm>
              <a:blipFill rotWithShape="1">
                <a:blip r:embed="rId2"/>
                <a:stretch>
                  <a:fillRect l="-800" t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248400"/>
            <a:ext cx="1905000" cy="457200"/>
          </a:xfrm>
        </p:spPr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pPr/>
              <a:t>10/31/2019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66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Recursive Methods and Problem Solving</a:t>
            </a:r>
            <a:endParaRPr lang="en-US" sz="2200" i="1" dirty="0">
              <a:latin typeface="Candara" panose="020E0502030303020204" pitchFamily="34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152400" y="2667000"/>
            <a:ext cx="5943600" cy="3657600"/>
          </a:xfrm>
          <a:prstGeom prst="ellipse">
            <a:avLst/>
          </a:prstGeom>
          <a:noFill/>
          <a:ln w="9525" cap="flat" cmpd="sng" algn="ctr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762000" y="2971800"/>
            <a:ext cx="5029200" cy="30480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1200" y="36576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andara" panose="020E0502030303020204" pitchFamily="34" charset="0"/>
              </a:rPr>
              <a:t>This solution is not complete. In process.</a:t>
            </a:r>
          </a:p>
        </p:txBody>
      </p:sp>
    </p:spTree>
    <p:extLst>
      <p:ext uri="{BB962C8B-B14F-4D97-AF65-F5344CB8AC3E}">
        <p14:creationId xmlns:p14="http://schemas.microsoft.com/office/powerpoint/2010/main" val="246176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101600"/>
            <a:ext cx="6926262" cy="1143000"/>
          </a:xfrm>
        </p:spPr>
        <p:txBody>
          <a:bodyPr/>
          <a:lstStyle/>
          <a:p>
            <a:pPr algn="r"/>
            <a:r>
              <a:rPr lang="en-US" sz="3200" b="1" i="1" dirty="0">
                <a:solidFill>
                  <a:srgbClr val="0000FF"/>
                </a:solidFill>
                <a:latin typeface="Candara" panose="020E0502030303020204" pitchFamily="34" charset="0"/>
              </a:rPr>
              <a:t>Recursion or Iteration?</a:t>
            </a:r>
            <a:endParaRPr lang="en-US" sz="3200" b="1" i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38300"/>
            <a:ext cx="8574088" cy="4494213"/>
          </a:xfrm>
        </p:spPr>
        <p:txBody>
          <a:bodyPr/>
          <a:lstStyle/>
          <a:p>
            <a:r>
              <a:rPr lang="en-US" sz="2400" b="1" dirty="0">
                <a:solidFill>
                  <a:srgbClr val="810000"/>
                </a:solidFill>
                <a:latin typeface="Candara" panose="020E0502030303020204" pitchFamily="34" charset="0"/>
              </a:rPr>
              <a:t>Moral: </a:t>
            </a:r>
            <a:r>
              <a:rPr lang="en-US" sz="2400" dirty="0">
                <a:solidFill>
                  <a:srgbClr val="000000"/>
                </a:solidFill>
                <a:latin typeface="Candara" panose="020E0502030303020204" pitchFamily="34" charset="0"/>
              </a:rPr>
              <a:t>There is usually more than one way to solve a problem!</a:t>
            </a:r>
          </a:p>
          <a:p>
            <a:pPr lvl="1"/>
            <a:r>
              <a:rPr lang="en-US" sz="2200" b="1" dirty="0">
                <a:solidFill>
                  <a:srgbClr val="0000FF"/>
                </a:solidFill>
                <a:latin typeface="Candara" panose="020E0502030303020204" pitchFamily="34" charset="0"/>
              </a:rPr>
              <a:t>Iteration</a:t>
            </a:r>
            <a:r>
              <a:rPr lang="en-US" sz="2200" dirty="0">
                <a:solidFill>
                  <a:srgbClr val="0000FF"/>
                </a:solidFill>
                <a:latin typeface="Candara" panose="020E0502030303020204" pitchFamily="34" charset="0"/>
              </a:rPr>
              <a:t> (loops to repeat code)</a:t>
            </a:r>
          </a:p>
          <a:p>
            <a:pPr lvl="1"/>
            <a:r>
              <a:rPr lang="en-US" sz="2200" b="1" dirty="0">
                <a:solidFill>
                  <a:srgbClr val="0000FF"/>
                </a:solidFill>
                <a:latin typeface="Candara" panose="020E0502030303020204" pitchFamily="34" charset="0"/>
              </a:rPr>
              <a:t>Recursion</a:t>
            </a:r>
            <a:r>
              <a:rPr lang="en-US" sz="2200" dirty="0">
                <a:solidFill>
                  <a:srgbClr val="0000FF"/>
                </a:solidFill>
                <a:latin typeface="Candara" panose="020E0502030303020204" pitchFamily="34" charset="0"/>
              </a:rPr>
              <a:t> (nested function calls to repeat code)</a:t>
            </a:r>
          </a:p>
          <a:p>
            <a:pPr marL="457200" lvl="1" indent="0">
              <a:buNone/>
            </a:pPr>
            <a:endParaRPr lang="en-US" sz="2200" dirty="0">
              <a:solidFill>
                <a:srgbClr val="0000FF"/>
              </a:solidFill>
              <a:latin typeface="Candara" panose="020E0502030303020204" pitchFamily="34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ndara" panose="020E0502030303020204" pitchFamily="34" charset="0"/>
              </a:rPr>
              <a:t>Tradeoffs between two options: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  <a:latin typeface="Candara" panose="020E0502030303020204" pitchFamily="34" charset="0"/>
              </a:rPr>
              <a:t>Sometimes recursive solution is easier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  <a:latin typeface="Candara" panose="020E0502030303020204" pitchFamily="34" charset="0"/>
              </a:rPr>
              <a:t>Recursive solution is often slower</a:t>
            </a:r>
          </a:p>
          <a:p>
            <a:pPr lvl="1"/>
            <a:endParaRPr lang="en-US" sz="2200" dirty="0">
              <a:solidFill>
                <a:srgbClr val="0000FF"/>
              </a:solidFill>
              <a:latin typeface="Candara" panose="020E0502030303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latin typeface="Candara" panose="020E0502030303020204" pitchFamily="34" charset="0"/>
              </a:rPr>
              <a:t>Recursive</a:t>
            </a:r>
            <a:r>
              <a:rPr lang="en-US" sz="2400" i="1" dirty="0">
                <a:solidFill>
                  <a:srgbClr val="0000FF"/>
                </a:solidFill>
                <a:latin typeface="Candara" panose="020E0502030303020204" pitchFamily="34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ndara" panose="020E0502030303020204" pitchFamily="34" charset="0"/>
              </a:rPr>
              <a:t> is suited for complex problems where it would be difficult to implement </a:t>
            </a:r>
            <a:r>
              <a:rPr lang="en-US" sz="2400" b="1" i="1" dirty="0">
                <a:solidFill>
                  <a:srgbClr val="0000FF"/>
                </a:solidFill>
                <a:latin typeface="Candara" panose="020E0502030303020204" pitchFamily="34" charset="0"/>
              </a:rPr>
              <a:t>iteration</a:t>
            </a:r>
            <a:r>
              <a:rPr lang="en-US" sz="2400" dirty="0">
                <a:solidFill>
                  <a:srgbClr val="0000FF"/>
                </a:solidFill>
                <a:latin typeface="Candara" panose="020E0502030303020204" pitchFamily="34" charset="0"/>
              </a:rPr>
              <a:t> method.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pPr/>
              <a:t>10/31/2019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67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52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101600"/>
            <a:ext cx="7154862" cy="1143000"/>
          </a:xfrm>
        </p:spPr>
        <p:txBody>
          <a:bodyPr/>
          <a:lstStyle/>
          <a:p>
            <a:pPr algn="r"/>
            <a:r>
              <a:rPr lang="en-US" sz="2800" i="1" dirty="0">
                <a:solidFill>
                  <a:srgbClr val="0070C0"/>
                </a:solidFill>
                <a:latin typeface="Candara" panose="020E0502030303020204" pitchFamily="34" charset="0"/>
              </a:rPr>
              <a:t>Recursion – Divide and Conquer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None/>
            </a:pPr>
            <a:r>
              <a:rPr lang="en-US" sz="2000" i="1" dirty="0">
                <a:solidFill>
                  <a:srgbClr val="0070C0"/>
                </a:solidFill>
                <a:latin typeface="Candara" panose="020E0502030303020204" pitchFamily="34" charset="0"/>
              </a:rPr>
              <a:t>a. Write </a:t>
            </a:r>
            <a:r>
              <a:rPr lang="en-US" sz="2000" i="1" dirty="0" err="1">
                <a:solidFill>
                  <a:srgbClr val="0070C0"/>
                </a:solidFill>
                <a:latin typeface="Candara" panose="020E0502030303020204" pitchFamily="34" charset="0"/>
              </a:rPr>
              <a:t>pseudocode</a:t>
            </a:r>
            <a:r>
              <a:rPr lang="en-US" sz="2000" i="1" dirty="0">
                <a:solidFill>
                  <a:srgbClr val="0070C0"/>
                </a:solidFill>
                <a:latin typeface="Candara" panose="020E0502030303020204" pitchFamily="34" charset="0"/>
              </a:rPr>
              <a:t> for a divide-and-conquer algorithm for the exponentiation problem of computing an where n is a positive integer.</a:t>
            </a:r>
          </a:p>
          <a:p>
            <a:pPr marL="285750" indent="-285750">
              <a:buNone/>
            </a:pPr>
            <a:r>
              <a:rPr lang="en-US" sz="2000" i="1" dirty="0">
                <a:solidFill>
                  <a:srgbClr val="0070C0"/>
                </a:solidFill>
                <a:latin typeface="Candara" panose="020E0502030303020204" pitchFamily="34" charset="0"/>
              </a:rPr>
              <a:t>b. Set up and solve a recurrence relation for the number of multiplications made by this algorithm.</a:t>
            </a:r>
          </a:p>
          <a:p>
            <a:pPr marL="285750" indent="-285750">
              <a:buNone/>
            </a:pPr>
            <a:r>
              <a:rPr lang="en-US" sz="2000" i="1" dirty="0">
                <a:solidFill>
                  <a:srgbClr val="0070C0"/>
                </a:solidFill>
                <a:latin typeface="Candara" panose="020E0502030303020204" pitchFamily="34" charset="0"/>
              </a:rPr>
              <a:t>c. How does this algorithm compare with the brute-force algorithm for this problem?</a:t>
            </a:r>
          </a:p>
          <a:p>
            <a:pPr marL="285750" indent="-285750">
              <a:buNone/>
            </a:pPr>
            <a:endParaRPr lang="en-US" sz="2000" i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pPr marL="628650" indent="-628650">
              <a:buNone/>
            </a:pPr>
            <a:r>
              <a:rPr lang="en-US" sz="2000" i="1" dirty="0">
                <a:solidFill>
                  <a:srgbClr val="C00000"/>
                </a:solidFill>
                <a:latin typeface="Candara" panose="020E0502030303020204" pitchFamily="34" charset="0"/>
              </a:rPr>
              <a:t>Hint: How would you compute a</a:t>
            </a:r>
            <a:r>
              <a:rPr lang="en-US" sz="2000" i="1" baseline="30000" dirty="0">
                <a:solidFill>
                  <a:srgbClr val="C00000"/>
                </a:solidFill>
                <a:latin typeface="Candara" panose="020E0502030303020204" pitchFamily="34" charset="0"/>
              </a:rPr>
              <a:t>8</a:t>
            </a:r>
            <a:r>
              <a:rPr lang="en-US" sz="2000" i="1" dirty="0">
                <a:solidFill>
                  <a:srgbClr val="C00000"/>
                </a:solidFill>
                <a:latin typeface="Candara" panose="020E0502030303020204" pitchFamily="34" charset="0"/>
              </a:rPr>
              <a:t> by solving two exponentiation problems of size 4? How about a</a:t>
            </a:r>
            <a:r>
              <a:rPr lang="en-US" sz="2000" i="1" baseline="30000" dirty="0">
                <a:solidFill>
                  <a:srgbClr val="C00000"/>
                </a:solidFill>
                <a:latin typeface="Candara" panose="020E0502030303020204" pitchFamily="34" charset="0"/>
              </a:rPr>
              <a:t>9</a:t>
            </a:r>
            <a:r>
              <a:rPr lang="en-US" sz="2000" i="1" dirty="0">
                <a:solidFill>
                  <a:srgbClr val="C00000"/>
                </a:solidFill>
                <a:latin typeface="Candara" panose="020E0502030303020204" pitchFamily="34" charset="0"/>
              </a:rPr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pPr/>
              <a:t>10/31/2019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68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6724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101600"/>
            <a:ext cx="7154862" cy="1143000"/>
          </a:xfrm>
        </p:spPr>
        <p:txBody>
          <a:bodyPr/>
          <a:lstStyle/>
          <a:p>
            <a:pPr algn="r"/>
            <a:r>
              <a:rPr lang="en-US" sz="2800" i="1" dirty="0">
                <a:solidFill>
                  <a:srgbClr val="0070C0"/>
                </a:solidFill>
                <a:latin typeface="Candara" panose="020E0502030303020204" pitchFamily="34" charset="0"/>
              </a:rPr>
              <a:t>Recursion – Divide and Conquer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6900" y="1638300"/>
                <a:ext cx="8358188" cy="4838700"/>
              </a:xfrm>
            </p:spPr>
            <p:txBody>
              <a:bodyPr/>
              <a:lstStyle/>
              <a:p>
                <a:pPr>
                  <a:buNone/>
                </a:pPr>
                <a:r>
                  <a:rPr lang="en-US" sz="1900" i="1" dirty="0">
                    <a:solidFill>
                      <a:srgbClr val="002060"/>
                    </a:solidFill>
                    <a:latin typeface="Candara" panose="020E0502030303020204" pitchFamily="34" charset="0"/>
                  </a:rPr>
                  <a:t>a. The following divide-and-conquer algorithm for computing an is based on the formula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1900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1900" i="1" dirty="0" smtClean="0">
                        <a:solidFill>
                          <a:srgbClr val="002060"/>
                        </a:solidFill>
                        <a:latin typeface="Cambria Math"/>
                      </a:rPr>
                      <m:t> =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i="1" dirty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1900" i="1" dirty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/2</m:t>
                            </m:r>
                          </m:e>
                        </m:d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</m:sup>
                    </m:sSup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⌈"/>
                            <m:endChr m:val="⌉"/>
                            <m:ctrlP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i="1" dirty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1900" i="1" dirty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/2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900" i="1" dirty="0">
                    <a:solidFill>
                      <a:srgbClr val="002060"/>
                    </a:solidFill>
                    <a:latin typeface="Candara" panose="020E0502030303020204" pitchFamily="34" charset="0"/>
                  </a:rPr>
                  <a:t>:</a:t>
                </a:r>
              </a:p>
              <a:p>
                <a:pPr marL="742950" indent="-285750">
                  <a:buNone/>
                </a:pPr>
                <a:r>
                  <a:rPr lang="en-US" sz="1900" i="1" dirty="0">
                    <a:solidFill>
                      <a:srgbClr val="002060"/>
                    </a:solidFill>
                    <a:latin typeface="Candara" panose="020E0502030303020204" pitchFamily="34" charset="0"/>
                  </a:rPr>
                  <a:t>Algorithm </a:t>
                </a:r>
                <a:r>
                  <a:rPr lang="en-US" sz="1900" i="1" dirty="0" err="1">
                    <a:solidFill>
                      <a:srgbClr val="002060"/>
                    </a:solidFill>
                    <a:latin typeface="Candara" panose="020E0502030303020204" pitchFamily="34" charset="0"/>
                  </a:rPr>
                  <a:t>DivConqPower</a:t>
                </a:r>
                <a:r>
                  <a:rPr lang="en-US" sz="1900" i="1" dirty="0">
                    <a:solidFill>
                      <a:srgbClr val="002060"/>
                    </a:solidFill>
                    <a:latin typeface="Candara" panose="020E0502030303020204" pitchFamily="34" charset="0"/>
                  </a:rPr>
                  <a:t>(a, n)</a:t>
                </a:r>
              </a:p>
              <a:p>
                <a:pPr marL="742950" indent="-285750">
                  <a:buNone/>
                </a:pPr>
                <a:r>
                  <a:rPr lang="en-US" sz="1900" i="1" dirty="0">
                    <a:solidFill>
                      <a:srgbClr val="002060"/>
                    </a:solidFill>
                    <a:latin typeface="Candara" panose="020E0502030303020204" pitchFamily="34" charset="0"/>
                  </a:rPr>
                  <a:t>//Computes a</a:t>
                </a:r>
                <a:r>
                  <a:rPr lang="en-US" sz="1900" i="1" baseline="30000" dirty="0">
                    <a:solidFill>
                      <a:srgbClr val="002060"/>
                    </a:solidFill>
                    <a:latin typeface="Candara" panose="020E0502030303020204" pitchFamily="34" charset="0"/>
                  </a:rPr>
                  <a:t>n</a:t>
                </a:r>
                <a:r>
                  <a:rPr lang="en-US" sz="1900" i="1" dirty="0">
                    <a:solidFill>
                      <a:srgbClr val="002060"/>
                    </a:solidFill>
                    <a:latin typeface="Candara" panose="020E0502030303020204" pitchFamily="34" charset="0"/>
                  </a:rPr>
                  <a:t> by a divide-and-conquer algorithm</a:t>
                </a:r>
              </a:p>
              <a:p>
                <a:pPr marL="742950" indent="-285750">
                  <a:buNone/>
                </a:pPr>
                <a:r>
                  <a:rPr lang="en-US" sz="1900" i="1" dirty="0">
                    <a:solidFill>
                      <a:srgbClr val="002060"/>
                    </a:solidFill>
                    <a:latin typeface="Candara" panose="020E0502030303020204" pitchFamily="34" charset="0"/>
                  </a:rPr>
                  <a:t>//Input: A positive number a and a positive integer n</a:t>
                </a:r>
              </a:p>
              <a:p>
                <a:pPr marL="742950" indent="-285750">
                  <a:buNone/>
                </a:pPr>
                <a:r>
                  <a:rPr lang="en-US" sz="1900" i="1" dirty="0">
                    <a:solidFill>
                      <a:srgbClr val="002060"/>
                    </a:solidFill>
                    <a:latin typeface="Candara" panose="020E0502030303020204" pitchFamily="34" charset="0"/>
                  </a:rPr>
                  <a:t>//Output: The value of a</a:t>
                </a:r>
                <a:r>
                  <a:rPr lang="en-US" sz="1900" i="1" baseline="30000" dirty="0">
                    <a:solidFill>
                      <a:srgbClr val="002060"/>
                    </a:solidFill>
                    <a:latin typeface="Candara" panose="020E0502030303020204" pitchFamily="34" charset="0"/>
                  </a:rPr>
                  <a:t>n </a:t>
                </a:r>
              </a:p>
              <a:p>
                <a:pPr marL="742950" indent="-285750">
                  <a:buNone/>
                </a:pPr>
                <a:r>
                  <a:rPr lang="en-US" sz="1900" i="1" dirty="0">
                    <a:solidFill>
                      <a:srgbClr val="002060"/>
                    </a:solidFill>
                    <a:latin typeface="Candara" panose="020E0502030303020204" pitchFamily="34" charset="0"/>
                  </a:rPr>
                  <a:t>if n = 1 return a</a:t>
                </a:r>
              </a:p>
              <a:p>
                <a:pPr marL="742950" indent="-285750">
                  <a:buNone/>
                </a:pPr>
                <a:r>
                  <a:rPr lang="en-US" sz="1900" i="1" dirty="0">
                    <a:solidFill>
                      <a:srgbClr val="002060"/>
                    </a:solidFill>
                    <a:latin typeface="Candara" panose="020E0502030303020204" pitchFamily="34" charset="0"/>
                  </a:rPr>
                  <a:t>else return </a:t>
                </a:r>
                <a:r>
                  <a:rPr lang="en-US" sz="1900" i="1" dirty="0" err="1">
                    <a:solidFill>
                      <a:srgbClr val="002060"/>
                    </a:solidFill>
                    <a:latin typeface="Candara" panose="020E0502030303020204" pitchFamily="34" charset="0"/>
                  </a:rPr>
                  <a:t>DivConqPower</a:t>
                </a:r>
                <a:r>
                  <a:rPr lang="en-US" sz="1900" i="1" dirty="0">
                    <a:solidFill>
                      <a:srgbClr val="002060"/>
                    </a:solidFill>
                    <a:latin typeface="Candara" panose="020E0502030303020204" pitchFamily="34" charset="0"/>
                  </a:rPr>
                  <a:t>(a,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900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/2</m:t>
                        </m:r>
                      </m:e>
                    </m:d>
                    <m:r>
                      <a:rPr lang="en-US" sz="1900" b="0" i="1" dirty="0" smtClean="0">
                        <a:solidFill>
                          <a:srgbClr val="002060"/>
                        </a:solidFill>
                        <a:latin typeface="Cambria Math"/>
                      </a:rPr>
                      <m:t>) ∗</m:t>
                    </m:r>
                  </m:oMath>
                </a14:m>
                <a:r>
                  <a:rPr lang="en-US" sz="1900" i="1" dirty="0">
                    <a:solidFill>
                      <a:srgbClr val="002060"/>
                    </a:solidFill>
                    <a:latin typeface="Candara" panose="020E0502030303020204" pitchFamily="34" charset="0"/>
                  </a:rPr>
                  <a:t> </a:t>
                </a:r>
                <a:r>
                  <a:rPr lang="en-US" sz="1900" i="1" dirty="0" err="1">
                    <a:solidFill>
                      <a:srgbClr val="002060"/>
                    </a:solidFill>
                    <a:latin typeface="Candara" panose="020E0502030303020204" pitchFamily="34" charset="0"/>
                  </a:rPr>
                  <a:t>DivConqPower</a:t>
                </a:r>
                <a:r>
                  <a:rPr lang="en-US" sz="1900" i="1" dirty="0">
                    <a:solidFill>
                      <a:srgbClr val="002060"/>
                    </a:solidFill>
                    <a:latin typeface="Candara" panose="020E0502030303020204" pitchFamily="34" charset="0"/>
                  </a:rPr>
                  <a:t>(a,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900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1900" i="1" dirty="0">
                    <a:solidFill>
                      <a:srgbClr val="002060"/>
                    </a:solidFill>
                    <a:latin typeface="Candara" panose="020E0502030303020204" pitchFamily="34" charset="0"/>
                  </a:rPr>
                  <a:t>)</a:t>
                </a:r>
              </a:p>
              <a:p>
                <a:pPr marL="285750" indent="-285750">
                  <a:buNone/>
                </a:pPr>
                <a:endParaRPr lang="en-US" sz="1900" i="1" dirty="0">
                  <a:solidFill>
                    <a:srgbClr val="002060"/>
                  </a:solidFill>
                  <a:latin typeface="Candara" panose="020E0502030303020204" pitchFamily="34" charset="0"/>
                </a:endParaRPr>
              </a:p>
              <a:p>
                <a:pPr marL="285750" indent="-285750">
                  <a:buNone/>
                </a:pPr>
                <a:r>
                  <a:rPr lang="en-US" sz="1900" i="1" dirty="0">
                    <a:solidFill>
                      <a:srgbClr val="002060"/>
                    </a:solidFill>
                    <a:latin typeface="Candara" panose="020E0502030303020204" pitchFamily="34" charset="0"/>
                  </a:rPr>
                  <a:t>b.	Recurrence Relation:  f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900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1900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1900" b="0" i="1" dirty="0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/>
                      </a:rPr>
                      <m:t> =</m:t>
                    </m:r>
                    <m:sSup>
                      <m:sSupPr>
                        <m:ctrlPr>
                          <a:rPr lang="en-US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900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i="1" dirty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1900" i="1" dirty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/2</m:t>
                            </m:r>
                          </m:e>
                        </m:d>
                        <m:r>
                          <a:rPr lang="en-US" sz="1900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</m:sup>
                    </m:sSup>
                    <m:r>
                      <a:rPr lang="en-US" sz="1900" b="0" i="1" dirty="0" smtClean="0">
                        <a:solidFill>
                          <a:srgbClr val="002060"/>
                        </a:solidFill>
                        <a:latin typeface="Cambria Math"/>
                      </a:rPr>
                      <m:t>)∗</m:t>
                    </m:r>
                    <m:r>
                      <a:rPr lang="en-US" sz="1900" b="0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𝑓</m:t>
                    </m:r>
                    <m:r>
                      <a:rPr lang="en-US" sz="1900" b="0" i="1" dirty="0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⌈"/>
                            <m:endChr m:val="⌉"/>
                            <m:ctrlPr>
                              <a:rPr lang="en-US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i="1" dirty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1900" i="1" dirty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/2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900" i="1" dirty="0">
                    <a:solidFill>
                      <a:srgbClr val="002060"/>
                    </a:solidFill>
                    <a:latin typeface="Candara" panose="020E0502030303020204" pitchFamily="34" charset="0"/>
                  </a:rPr>
                  <a:t>)</a:t>
                </a:r>
              </a:p>
              <a:p>
                <a:pPr marL="285750" indent="-285750">
                  <a:buNone/>
                </a:pPr>
                <a:endParaRPr lang="en-US" sz="1900" i="1" dirty="0">
                  <a:solidFill>
                    <a:srgbClr val="002060"/>
                  </a:solidFill>
                  <a:latin typeface="Candara" panose="020E0502030303020204" pitchFamily="34" charset="0"/>
                </a:endParaRPr>
              </a:p>
              <a:p>
                <a:pPr marL="285750" indent="-285750">
                  <a:buNone/>
                </a:pPr>
                <a:r>
                  <a:rPr lang="en-US" sz="1900" i="1" dirty="0">
                    <a:solidFill>
                      <a:srgbClr val="002060"/>
                    </a:solidFill>
                    <a:latin typeface="Candara" panose="020E0502030303020204" pitchFamily="34" charset="0"/>
                  </a:rPr>
                  <a:t>	Recurrence computational operations growth function for the multiplication is </a:t>
                </a:r>
              </a:p>
              <a:p>
                <a:pPr marL="285750" indent="-285750">
                  <a:buNone/>
                  <a:tabLst>
                    <a:tab pos="914400" algn="l"/>
                    <a:tab pos="1428750" algn="l"/>
                  </a:tabLst>
                </a:pPr>
                <a:r>
                  <a:rPr lang="en-US" sz="1900" i="1" dirty="0">
                    <a:solidFill>
                      <a:srgbClr val="002060"/>
                    </a:solidFill>
                    <a:latin typeface="Candara" panose="020E0502030303020204" pitchFamily="34" charset="0"/>
                  </a:rPr>
                  <a:t>		</a:t>
                </a:r>
                <a:r>
                  <a:rPr lang="pt-BR" sz="1900" i="1" dirty="0">
                    <a:solidFill>
                      <a:srgbClr val="002060"/>
                    </a:solidFill>
                    <a:latin typeface="Candara" panose="020E0502030303020204" pitchFamily="34" charset="0"/>
                  </a:rPr>
                  <a:t>C(n) = C(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900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/2</m:t>
                        </m:r>
                      </m:e>
                    </m:d>
                  </m:oMath>
                </a14:m>
                <a:r>
                  <a:rPr lang="pt-BR" sz="1900" i="1" dirty="0">
                    <a:solidFill>
                      <a:srgbClr val="002060"/>
                    </a:solidFill>
                    <a:latin typeface="Candara" panose="020E0502030303020204" pitchFamily="34" charset="0"/>
                  </a:rPr>
                  <a:t>) +C(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900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/2</m:t>
                        </m:r>
                      </m:e>
                    </m:d>
                  </m:oMath>
                </a14:m>
                <a:r>
                  <a:rPr lang="pt-BR" sz="1900" i="1" dirty="0">
                    <a:solidFill>
                      <a:srgbClr val="002060"/>
                    </a:solidFill>
                    <a:latin typeface="Candara" panose="020E0502030303020204" pitchFamily="34" charset="0"/>
                  </a:rPr>
                  <a:t>) + 1          for n &gt; 1, C(1) = 0.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900" y="1638300"/>
                <a:ext cx="8358188" cy="4838700"/>
              </a:xfrm>
              <a:blipFill rotWithShape="1">
                <a:blip r:embed="rId2"/>
                <a:stretch>
                  <a:fillRect l="-729" t="-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8B47-E095-4D95-9D6D-E5E4E58FEA02}" type="datetime1">
              <a:rPr lang="en-US" altLang="en-US" sz="1200" smtClean="0">
                <a:solidFill>
                  <a:srgbClr val="000000"/>
                </a:solidFill>
              </a:rPr>
              <a:pPr/>
              <a:t>10/31/2019</a:t>
            </a:fld>
            <a:endParaRPr lang="en-US" altLang="en-US" sz="1200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69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0" y="579120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Label </a:t>
            </a:r>
            <a:r>
              <a:rPr lang="en-US" sz="1600" i="1" dirty="0">
                <a:solidFill>
                  <a:srgbClr val="0000FF"/>
                </a:solidFill>
              </a:rPr>
              <a:t>C i</a:t>
            </a:r>
            <a:r>
              <a:rPr lang="en-US" sz="1600" i="1" dirty="0">
                <a:solidFill>
                  <a:srgbClr val="C00000"/>
                </a:solidFill>
              </a:rPr>
              <a:t>s used here instead of </a:t>
            </a:r>
            <a:r>
              <a:rPr lang="en-US" sz="1600" i="1" dirty="0">
                <a:solidFill>
                  <a:srgbClr val="0000FF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092589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24600"/>
            <a:ext cx="2590800" cy="457200"/>
          </a:xfrm>
        </p:spPr>
        <p:txBody>
          <a:bodyPr/>
          <a:lstStyle/>
          <a:p>
            <a:fld id="{B640218A-03EE-4FD8-8247-E95456046B2D}" type="datetime1">
              <a:rPr lang="en-US" altLang="en-US" sz="1400" smtClean="0">
                <a:solidFill>
                  <a:srgbClr val="000000"/>
                </a:solidFill>
              </a:rPr>
              <a:t>10/31/2019</a:t>
            </a:fld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A170-69B5-4F71-8D60-EE08BA099520}" type="slidenum">
              <a:rPr lang="en-US" altLang="en-US">
                <a:solidFill>
                  <a:srgbClr val="000000"/>
                </a:solidFill>
              </a:rPr>
              <a:pPr/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50939" y="721380"/>
            <a:ext cx="71548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b="1" i="1" dirty="0"/>
              <a:t>Analysis of Algorithm Efficiency</a:t>
            </a:r>
            <a:endParaRPr lang="en-US" sz="28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07818" y="1600200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Some algorithms require more than one parameter to indicate the size of their inputs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Problems using graphs – need count of vertices and edges</a:t>
            </a:r>
          </a:p>
          <a:p>
            <a:pPr lvl="1"/>
            <a:endParaRPr lang="en-US" sz="2400" i="1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2400" i="1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endParaRPr lang="en-US" sz="2400" i="1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 marL="346075" indent="-276225">
              <a:buFont typeface="Wingdings" panose="05000000000000000000" pitchFamily="2" charset="2"/>
              <a:buChar char="ü"/>
            </a:pPr>
            <a:r>
              <a:rPr lang="en-US" sz="2400" i="1" dirty="0">
                <a:solidFill>
                  <a:srgbClr val="0070C0"/>
                </a:solidFill>
                <a:latin typeface="Gill Sans MT" panose="020B0502020104020203" pitchFamily="34" charset="0"/>
              </a:rPr>
              <a:t>How about computing the factorial value of positive integer?</a:t>
            </a:r>
          </a:p>
        </p:txBody>
      </p:sp>
    </p:spTree>
    <p:extLst>
      <p:ext uri="{BB962C8B-B14F-4D97-AF65-F5344CB8AC3E}">
        <p14:creationId xmlns:p14="http://schemas.microsoft.com/office/powerpoint/2010/main" val="168684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101600"/>
            <a:ext cx="7154862" cy="1143000"/>
          </a:xfrm>
        </p:spPr>
        <p:txBody>
          <a:bodyPr/>
          <a:lstStyle/>
          <a:p>
            <a:pPr algn="r"/>
            <a:r>
              <a:rPr lang="en-US" sz="2800" i="1" dirty="0">
                <a:solidFill>
                  <a:srgbClr val="0070C0"/>
                </a:solidFill>
                <a:latin typeface="Candara" panose="020E0502030303020204" pitchFamily="34" charset="0"/>
              </a:rPr>
              <a:t>Recursion – Divide and Conquer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00" y="1638300"/>
            <a:ext cx="8358188" cy="4762500"/>
          </a:xfrm>
        </p:spPr>
        <p:txBody>
          <a:bodyPr/>
          <a:lstStyle/>
          <a:p>
            <a:pPr>
              <a:buNone/>
            </a:pPr>
            <a:r>
              <a:rPr lang="en-US" sz="2000" i="1" dirty="0">
                <a:solidFill>
                  <a:srgbClr val="002060"/>
                </a:solidFill>
                <a:latin typeface="Candara" panose="020E0502030303020204" pitchFamily="34" charset="0"/>
              </a:rPr>
              <a:t>b. Solving it by backward substitutions for n = 2</a:t>
            </a:r>
            <a:r>
              <a:rPr lang="en-US" sz="2000" i="1" baseline="30000" dirty="0">
                <a:solidFill>
                  <a:srgbClr val="002060"/>
                </a:solidFill>
                <a:latin typeface="Candara" panose="020E0502030303020204" pitchFamily="34" charset="0"/>
              </a:rPr>
              <a:t>k</a:t>
            </a:r>
            <a:r>
              <a:rPr lang="en-US" sz="2000" i="1" dirty="0">
                <a:solidFill>
                  <a:srgbClr val="002060"/>
                </a:solidFill>
                <a:latin typeface="Candara" panose="020E0502030303020204" pitchFamily="34" charset="0"/>
              </a:rPr>
              <a:t> yields:</a:t>
            </a:r>
          </a:p>
          <a:p>
            <a:pPr>
              <a:buNone/>
            </a:pPr>
            <a:endParaRPr lang="en-US" sz="2000" i="1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>
              <a:buNone/>
            </a:pPr>
            <a:endParaRPr lang="en-US" sz="2000" i="1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>
              <a:buNone/>
            </a:pPr>
            <a:endParaRPr lang="en-US" sz="2000" i="1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>
              <a:buNone/>
            </a:pPr>
            <a:endParaRPr lang="en-US" sz="2000" i="1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>
              <a:buNone/>
            </a:pPr>
            <a:endParaRPr lang="en-US" sz="2000" i="1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>
              <a:buNone/>
            </a:pPr>
            <a:endParaRPr lang="en-US" sz="2000" i="1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>
              <a:buNone/>
            </a:pPr>
            <a:endParaRPr lang="en-US" sz="2000" i="1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>
              <a:buNone/>
            </a:pPr>
            <a:endParaRPr lang="en-US" sz="2000" i="1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>
              <a:buNone/>
            </a:pPr>
            <a:r>
              <a:rPr lang="en-US" sz="2000" i="1" dirty="0">
                <a:solidFill>
                  <a:srgbClr val="002060"/>
                </a:solidFill>
                <a:latin typeface="Candara" panose="020E0502030303020204" pitchFamily="34" charset="0"/>
              </a:rPr>
              <a:t>c. The algorithm makes the same number of multiplications as the brute-force method.</a:t>
            </a:r>
          </a:p>
          <a:p>
            <a:pPr>
              <a:buNone/>
            </a:pPr>
            <a:r>
              <a:rPr lang="en-US" sz="2000" i="1" dirty="0">
                <a:solidFill>
                  <a:srgbClr val="002060"/>
                </a:solidFill>
                <a:latin typeface="Candara" panose="020E0502030303020204" pitchFamily="34" charset="0"/>
              </a:rPr>
              <a:t>     But it has to be considered inferior to the brute-force because of the recursion overhead.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pPr/>
              <a:t>10/31/2019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70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57400"/>
            <a:ext cx="62543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6825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i="1" dirty="0">
                    <a:solidFill>
                      <a:srgbClr val="002060"/>
                    </a:solidFill>
                    <a:latin typeface="Candara" panose="020E0502030303020204" pitchFamily="34" charset="0"/>
                  </a:rPr>
                  <a:t>Find the order of growth for solutions of the following recurrences.</a:t>
                </a:r>
              </a:p>
              <a:p>
                <a:pPr marL="0" indent="0">
                  <a:buNone/>
                  <a:tabLst>
                    <a:tab pos="457200" algn="l"/>
                  </a:tabLst>
                </a:pPr>
                <a:r>
                  <a:rPr lang="en-US" sz="2000" i="1" dirty="0">
                    <a:solidFill>
                      <a:srgbClr val="002060"/>
                    </a:solidFill>
                    <a:latin typeface="Candara" panose="020E0502030303020204" pitchFamily="34" charset="0"/>
                  </a:rPr>
                  <a:t>	a. T (n) = 4T (n/2) + n, T (1) = 1</a:t>
                </a:r>
              </a:p>
              <a:p>
                <a:pPr marL="0" indent="0">
                  <a:buNone/>
                </a:pPr>
                <a:r>
                  <a:rPr lang="en-US" sz="2000" i="1" dirty="0">
                    <a:solidFill>
                      <a:srgbClr val="002060"/>
                    </a:solidFill>
                    <a:latin typeface="Candara" panose="020E0502030303020204" pitchFamily="34" charset="0"/>
                  </a:rPr>
                  <a:t>	Here, a = 4, b = 2, and d = 1.  (How?)</a:t>
                </a:r>
              </a:p>
              <a:p>
                <a:pPr marL="0" indent="0">
                  <a:buNone/>
                </a:pPr>
                <a:r>
                  <a:rPr lang="en-US" sz="2000" i="1" dirty="0">
                    <a:solidFill>
                      <a:srgbClr val="002060"/>
                    </a:solidFill>
                    <a:latin typeface="Candara" panose="020E0502030303020204" pitchFamily="34" charset="0"/>
                  </a:rPr>
                  <a:t>	By Master Theorem,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𝑎</m:t>
                    </m:r>
                    <m:r>
                      <a:rPr lang="en-US" sz="2000" i="1" dirty="0" smtClean="0">
                        <a:latin typeface="Cambria Math"/>
                      </a:rPr>
                      <m:t> &gt; 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sz="2000" i="1" dirty="0">
                            <a:latin typeface="Cambria Math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US" sz="2000" i="1" dirty="0">
                            <a:solidFill>
                              <a:srgbClr val="002060"/>
                            </a:solidFill>
                            <a:latin typeface="Candara" panose="020E0502030303020204" pitchFamily="34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sz="2000" i="1" dirty="0">
                  <a:solidFill>
                    <a:srgbClr val="002060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i="1" dirty="0">
                    <a:solidFill>
                      <a:srgbClr val="002060"/>
                    </a:solidFill>
                    <a:latin typeface="Candara" panose="020E0502030303020204" pitchFamily="34" charset="0"/>
                  </a:rPr>
                  <a:t>	Therefore T(n)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r>
                  <a:rPr lang="en-US" sz="2000" i="1" dirty="0">
                    <a:solidFill>
                      <a:srgbClr val="002060"/>
                    </a:solidFill>
                    <a:latin typeface="Candara" panose="020E0502030303020204" pitchFamily="34" charset="0"/>
                  </a:rPr>
                  <a:t> </a:t>
                </a:r>
                <a:r>
                  <a:rPr lang="el-GR" sz="2000" i="1" dirty="0">
                    <a:solidFill>
                      <a:srgbClr val="002060"/>
                    </a:solidFill>
                    <a:latin typeface="Candara" panose="020E0502030303020204" pitchFamily="34" charset="0"/>
                  </a:rPr>
                  <a:t>Θ(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sz="20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i="1" dirty="0">
                    <a:solidFill>
                      <a:srgbClr val="002060"/>
                    </a:solidFill>
                    <a:latin typeface="Candara" panose="020E0502030303020204" pitchFamily="34" charset="0"/>
                  </a:rPr>
                  <a:t>) = </a:t>
                </a:r>
                <a:r>
                  <a:rPr lang="el-GR" sz="2000" i="1" dirty="0">
                    <a:solidFill>
                      <a:srgbClr val="002060"/>
                    </a:solidFill>
                    <a:latin typeface="Candara" panose="020E0502030303020204" pitchFamily="34" charset="0"/>
                  </a:rPr>
                  <a:t>Θ(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i="1" dirty="0">
                    <a:solidFill>
                      <a:srgbClr val="002060"/>
                    </a:solidFill>
                    <a:latin typeface="Candara" panose="020E0502030303020204" pitchFamily="34" charset="0"/>
                  </a:rPr>
                  <a:t>).</a:t>
                </a:r>
              </a:p>
              <a:p>
                <a:pPr marL="0" indent="0">
                  <a:buNone/>
                </a:pPr>
                <a:endParaRPr lang="en-US" sz="2000" i="1" dirty="0">
                  <a:solidFill>
                    <a:srgbClr val="002060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rgbClr val="002060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  <a:tabLst>
                    <a:tab pos="457200" algn="l"/>
                  </a:tabLst>
                </a:pPr>
                <a:r>
                  <a:rPr lang="en-US" sz="2000" i="1" dirty="0">
                    <a:solidFill>
                      <a:srgbClr val="002060"/>
                    </a:solidFill>
                    <a:latin typeface="Candara" panose="020E0502030303020204" pitchFamily="34" charset="0"/>
                  </a:rPr>
                  <a:t>	b. T (n) = 4T (n/2) + n</a:t>
                </a:r>
                <a:r>
                  <a:rPr lang="en-US" sz="2000" i="1" baseline="30000" dirty="0">
                    <a:solidFill>
                      <a:srgbClr val="002060"/>
                    </a:solidFill>
                    <a:latin typeface="Candara" panose="020E0502030303020204" pitchFamily="34" charset="0"/>
                  </a:rPr>
                  <a:t>2</a:t>
                </a:r>
                <a:r>
                  <a:rPr lang="en-US" sz="2000" i="1" dirty="0">
                    <a:solidFill>
                      <a:srgbClr val="002060"/>
                    </a:solidFill>
                    <a:latin typeface="Candara" panose="020E0502030303020204" pitchFamily="34" charset="0"/>
                  </a:rPr>
                  <a:t>, T (1) = 1</a:t>
                </a:r>
              </a:p>
              <a:p>
                <a:pPr marL="0" indent="0">
                  <a:buNone/>
                  <a:tabLst>
                    <a:tab pos="457200" algn="l"/>
                  </a:tabLst>
                </a:pPr>
                <a:r>
                  <a:rPr lang="en-US" sz="2000" i="1" dirty="0">
                    <a:solidFill>
                      <a:srgbClr val="002060"/>
                    </a:solidFill>
                    <a:latin typeface="Candara" panose="020E0502030303020204" pitchFamily="34" charset="0"/>
                  </a:rPr>
                  <a:t>		Here, a = 4, b = 2, and d = 2</a:t>
                </a:r>
              </a:p>
              <a:p>
                <a:pPr marL="0" indent="0">
                  <a:buNone/>
                  <a:tabLst>
                    <a:tab pos="457200" algn="l"/>
                  </a:tabLst>
                </a:pPr>
                <a:r>
                  <a:rPr lang="en-US" sz="2000" i="1" dirty="0">
                    <a:solidFill>
                      <a:srgbClr val="002060"/>
                    </a:solidFill>
                    <a:latin typeface="Candara" panose="020E0502030303020204" pitchFamily="34" charset="0"/>
                  </a:rPr>
                  <a:t>		By Master Theorem,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𝑎</m:t>
                    </m:r>
                    <m:r>
                      <a:rPr lang="en-US" sz="2000" b="0" i="1" dirty="0" smtClean="0">
                        <a:latin typeface="Cambria Math"/>
                      </a:rPr>
                      <m:t>=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sz="2000" i="1" dirty="0">
                            <a:latin typeface="Cambria Math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US" sz="2000" i="1" dirty="0">
                            <a:solidFill>
                              <a:srgbClr val="002060"/>
                            </a:solidFill>
                            <a:latin typeface="Candara" panose="020E0502030303020204" pitchFamily="34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sz="2000" i="1" dirty="0">
                  <a:solidFill>
                    <a:srgbClr val="002060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  <a:tabLst>
                    <a:tab pos="457200" algn="l"/>
                  </a:tabLst>
                </a:pPr>
                <a:r>
                  <a:rPr lang="en-US" sz="2000" i="1" dirty="0">
                    <a:solidFill>
                      <a:srgbClr val="002060"/>
                    </a:solidFill>
                    <a:latin typeface="Candara" panose="020E0502030303020204" pitchFamily="34" charset="0"/>
                  </a:rPr>
                  <a:t>		Therefore T(n)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r>
                  <a:rPr lang="en-US" sz="2000" i="1" dirty="0">
                    <a:solidFill>
                      <a:srgbClr val="002060"/>
                    </a:solidFill>
                    <a:latin typeface="Candara" panose="020E0502030303020204" pitchFamily="34" charset="0"/>
                  </a:rPr>
                  <a:t> </a:t>
                </a:r>
                <a:r>
                  <a:rPr lang="el-GR" sz="2000" i="1" dirty="0">
                    <a:solidFill>
                      <a:srgbClr val="002060"/>
                    </a:solidFill>
                    <a:latin typeface="Candara" panose="020E0502030303020204" pitchFamily="34" charset="0"/>
                  </a:rPr>
                  <a:t>Θ(</a:t>
                </a:r>
                <a:r>
                  <a:rPr lang="en-US" sz="2000" i="1" dirty="0">
                    <a:solidFill>
                      <a:srgbClr val="002060"/>
                    </a:solidFill>
                    <a:latin typeface="Candara" panose="020E0502030303020204" pitchFamily="34" charset="0"/>
                  </a:rPr>
                  <a:t>n</a:t>
                </a:r>
                <a:r>
                  <a:rPr lang="en-US" sz="2000" i="1" baseline="30000" dirty="0">
                    <a:solidFill>
                      <a:srgbClr val="002060"/>
                    </a:solidFill>
                    <a:latin typeface="Candara" panose="020E0502030303020204" pitchFamily="34" charset="0"/>
                  </a:rPr>
                  <a:t>2</a:t>
                </a:r>
                <a:r>
                  <a:rPr lang="en-US" sz="2000" i="1" dirty="0">
                    <a:solidFill>
                      <a:srgbClr val="002060"/>
                    </a:solidFill>
                    <a:latin typeface="Candara" panose="020E0502030303020204" pitchFamily="34" charset="0"/>
                  </a:rPr>
                  <a:t> log n)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02" t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pPr/>
              <a:t>10/31/2019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71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i="1" dirty="0">
                <a:solidFill>
                  <a:srgbClr val="0070C0"/>
                </a:solidFill>
                <a:latin typeface="Candara" panose="020E0502030303020204" pitchFamily="34" charset="0"/>
              </a:rPr>
              <a:t>Recursion – Divide and Conquer Example</a:t>
            </a:r>
          </a:p>
        </p:txBody>
      </p:sp>
    </p:spTree>
    <p:extLst>
      <p:ext uri="{BB962C8B-B14F-4D97-AF65-F5344CB8AC3E}">
        <p14:creationId xmlns:p14="http://schemas.microsoft.com/office/powerpoint/2010/main" val="423266232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2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Problem: </a:t>
                </a:r>
                <a:r>
                  <a:rPr lang="en-US" sz="2200" b="1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given a list of n orderable items (e.g., numbers, characters from some alphabet, character strings), rearrange them in non-decreasing order..</a:t>
                </a:r>
              </a:p>
              <a:p>
                <a:r>
                  <a:rPr lang="en-US" sz="22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Brute Force Method: Selection Sort</a:t>
                </a:r>
              </a:p>
              <a:p>
                <a:pPr lvl="1"/>
                <a:r>
                  <a:rPr lang="en-US" sz="22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On the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200" i="1" baseline="30000" dirty="0" err="1">
                    <a:solidFill>
                      <a:srgbClr val="0000FF"/>
                    </a:solidFill>
                    <a:latin typeface="Candara" panose="020E0502030303020204" pitchFamily="34" charset="0"/>
                  </a:rPr>
                  <a:t>th</a:t>
                </a:r>
                <a:r>
                  <a:rPr lang="en-US" sz="22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pass through the list the algorithm searches for the smallest item among the last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sz="22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𝑛</m:t>
                    </m:r>
                    <m:r>
                      <a:rPr lang="en-US" sz="22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−</m:t>
                    </m:r>
                    <m:r>
                      <a:rPr lang="en-US" sz="2200" i="1" dirty="0" err="1">
                        <a:solidFill>
                          <a:srgbClr val="0000FF"/>
                        </a:solidFill>
                        <a:latin typeface="Cambria Math"/>
                      </a:rPr>
                      <m:t>𝑖</m:t>
                    </m:r>
                    <m:r>
                      <a:rPr lang="en-US" sz="2200" b="0" i="1" dirty="0" smtClean="0">
                        <a:solidFill>
                          <a:srgbClr val="0000FF"/>
                        </a:solidFill>
                        <a:latin typeface="Cambria Math"/>
                      </a:rPr>
                      <m:t>)</m:t>
                    </m:r>
                    <m:r>
                      <a:rPr lang="en-US" sz="2200" i="1" dirty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2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elements and swaps it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2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.</a:t>
                </a:r>
              </a:p>
              <a:p>
                <a:pPr marL="457200" lvl="1" indent="0">
                  <a:buNone/>
                </a:pPr>
                <a:endParaRPr lang="en-US" sz="22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US" sz="22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(Brute force is a straightforward approach to solving a problem.)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3" t="-814" r="-1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pPr/>
              <a:t>10/31/2019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72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Example - Recursive Methods and Problem Solving</a:t>
            </a:r>
            <a:endParaRPr lang="en-US" sz="2200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72303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153400" cy="4991100"/>
          </a:xfrm>
        </p:spPr>
        <p:txBody>
          <a:bodyPr/>
          <a:lstStyle/>
          <a:p>
            <a:pPr marL="0" indent="0">
              <a:buNone/>
            </a:pPr>
            <a:r>
              <a:rPr lang="en-US" sz="1600" i="1" dirty="0">
                <a:solidFill>
                  <a:srgbClr val="0000FF"/>
                </a:solidFill>
                <a:latin typeface="Candara" panose="020E0502030303020204" pitchFamily="34" charset="0"/>
              </a:rPr>
              <a:t>Example – Selection Sort:</a:t>
            </a:r>
          </a:p>
          <a:p>
            <a:pPr marL="0" indent="0">
              <a:buNone/>
            </a:pPr>
            <a:endParaRPr lang="en-US" sz="1600" i="1" dirty="0">
              <a:solidFill>
                <a:srgbClr val="0000FF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1600" i="1" dirty="0" err="1">
                <a:solidFill>
                  <a:srgbClr val="0000FF"/>
                </a:solidFill>
                <a:latin typeface="Candara" panose="020E0502030303020204" pitchFamily="34" charset="0"/>
              </a:rPr>
              <a:t>Pseudocode</a:t>
            </a:r>
            <a:r>
              <a:rPr lang="en-US" sz="1600" i="1" dirty="0">
                <a:solidFill>
                  <a:srgbClr val="0000FF"/>
                </a:solidFill>
                <a:latin typeface="Candara" panose="020E0502030303020204" pitchFamily="34" charset="0"/>
              </a:rPr>
              <a:t> of algorithm:</a:t>
            </a:r>
          </a:p>
          <a:p>
            <a:pPr marL="0" indent="0">
              <a:buNone/>
            </a:pPr>
            <a:endParaRPr lang="en-US" sz="1600" i="1" dirty="0">
              <a:solidFill>
                <a:srgbClr val="0000FF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1600" i="1" dirty="0">
              <a:solidFill>
                <a:srgbClr val="0000FF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1600" i="1" dirty="0">
              <a:solidFill>
                <a:srgbClr val="0000FF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1600" i="1" dirty="0">
              <a:solidFill>
                <a:srgbClr val="0000FF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1600" i="1" dirty="0">
              <a:solidFill>
                <a:srgbClr val="0000FF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1600" i="1" dirty="0">
              <a:solidFill>
                <a:srgbClr val="0000FF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1500" i="1" dirty="0">
              <a:solidFill>
                <a:srgbClr val="0000FF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1500" i="1" dirty="0">
                <a:solidFill>
                  <a:srgbClr val="0000FF"/>
                </a:solidFill>
                <a:latin typeface="Candara" panose="020E0502030303020204" pitchFamily="34" charset="0"/>
              </a:rPr>
              <a:t>As an example, the action of the algorithm on the </a:t>
            </a:r>
          </a:p>
          <a:p>
            <a:pPr marL="0" indent="0">
              <a:buNone/>
            </a:pPr>
            <a:r>
              <a:rPr lang="en-US" sz="1500" i="1" dirty="0">
                <a:solidFill>
                  <a:srgbClr val="0000FF"/>
                </a:solidFill>
                <a:latin typeface="Candara" panose="020E0502030303020204" pitchFamily="34" charset="0"/>
              </a:rPr>
              <a:t>list 89, 45, 68, 90, 29, 34, 17 is illustrated in the Figure.</a:t>
            </a:r>
          </a:p>
          <a:p>
            <a:pPr marL="0" indent="0">
              <a:buNone/>
            </a:pPr>
            <a:endParaRPr lang="en-US" sz="1500" i="1" dirty="0">
              <a:solidFill>
                <a:srgbClr val="0000FF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1500" i="1" dirty="0">
                <a:solidFill>
                  <a:srgbClr val="0000FF"/>
                </a:solidFill>
                <a:latin typeface="Candara" panose="020E0502030303020204" pitchFamily="34" charset="0"/>
              </a:rPr>
              <a:t>Basic operation?</a:t>
            </a:r>
          </a:p>
          <a:p>
            <a:pPr marL="0" indent="0">
              <a:buNone/>
            </a:pPr>
            <a:r>
              <a:rPr lang="en-US" sz="1500" i="1" dirty="0">
                <a:solidFill>
                  <a:srgbClr val="0000FF"/>
                </a:solidFill>
                <a:latin typeface="Candara" panose="020E0502030303020204" pitchFamily="34" charset="0"/>
              </a:rPr>
              <a:t>How many in each inner loop?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pPr/>
              <a:t>10/31/2019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73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Example - Recursive Methods and Problem Solving</a:t>
            </a:r>
            <a:endParaRPr lang="en-US" sz="2200" i="1" dirty="0">
              <a:latin typeface="Candara" panose="020E0502030303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311220"/>
            <a:ext cx="3594099" cy="746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2209800"/>
            <a:ext cx="4608096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4395795"/>
            <a:ext cx="2965450" cy="1776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46335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pPr/>
              <a:t>10/31/2019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74</a:t>
            </a:fld>
            <a:endParaRPr lang="en-US" alt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7200" y="1828800"/>
                <a:ext cx="8458200" cy="30009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5000"/>
                  <a:buFont typeface="Wingdings" pitchFamily="2" charset="2"/>
                  <a:buChar char="n"/>
                </a:pPr>
                <a:r>
                  <a:rPr lang="en-US" sz="2200" i="1" kern="0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What is the computational complexity of this algorithm?</a:t>
                </a:r>
              </a:p>
              <a:p>
                <a:pPr marL="742950" lvl="1" indent="-28575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5000"/>
                  <a:buFont typeface="Wingdings" pitchFamily="2" charset="2"/>
                  <a:buChar char="n"/>
                </a:pPr>
                <a:r>
                  <a:rPr lang="en-US" sz="2200" i="1" kern="0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Basic Operation at each iteration – exactly 1 comparison</a:t>
                </a:r>
              </a:p>
              <a:p>
                <a:pPr marL="742950" lvl="1" indent="-28575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5000"/>
                  <a:buFont typeface="Wingdings" pitchFamily="2" charset="2"/>
                  <a:buChar char="n"/>
                </a:pPr>
                <a:r>
                  <a:rPr lang="en-US" sz="2200" i="1" kern="0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For every outer loop inner loop is performed </a:t>
                </a:r>
                <a14:m>
                  <m:oMath xmlns:m="http://schemas.openxmlformats.org/officeDocument/2006/math">
                    <m:r>
                      <a:rPr lang="en-US" i="1" kern="0" dirty="0" smtClean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i="1" kern="0" dirty="0" smtClean="0">
                        <a:solidFill>
                          <a:srgbClr val="0000FF"/>
                        </a:solidFill>
                        <a:latin typeface="Cambria Math"/>
                      </a:rPr>
                      <m:t>𝑛</m:t>
                    </m:r>
                    <m:r>
                      <a:rPr lang="en-US" i="1" kern="0" dirty="0" smtClean="0">
                        <a:solidFill>
                          <a:srgbClr val="0000FF"/>
                        </a:solidFill>
                        <a:latin typeface="Cambria Math"/>
                      </a:rPr>
                      <m:t>−1)−(</m:t>
                    </m:r>
                    <m:r>
                      <a:rPr lang="en-US" i="1" kern="0" dirty="0" smtClean="0">
                        <a:solidFill>
                          <a:srgbClr val="0000FF"/>
                        </a:solidFill>
                        <a:latin typeface="Cambria Math"/>
                      </a:rPr>
                      <m:t>𝑖</m:t>
                    </m:r>
                    <m:r>
                      <a:rPr lang="en-US" i="1" kern="0" dirty="0" smtClean="0">
                        <a:solidFill>
                          <a:srgbClr val="0000FF"/>
                        </a:solidFill>
                        <a:latin typeface="Cambria Math"/>
                      </a:rPr>
                      <m:t>+1)</m:t>
                    </m:r>
                  </m:oMath>
                </a14:m>
                <a:r>
                  <a:rPr lang="en-US" i="1" kern="0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</a:t>
                </a:r>
                <a:r>
                  <a:rPr lang="en-US" sz="2200" i="1" kern="0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times</a:t>
                </a:r>
              </a:p>
              <a:p>
                <a:pPr lvl="1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5000"/>
                </a:pPr>
                <a:endParaRPr lang="en-US" sz="2200" i="1" kern="0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lvl="1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5000"/>
                </a:pPr>
                <a:r>
                  <a:rPr lang="en-US" sz="2200" i="1" kern="0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 kern="0">
                        <a:solidFill>
                          <a:srgbClr val="0000FF"/>
                        </a:solidFill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sz="20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 ker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i="1" kern="0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 kern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 kern="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kern="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000" i="1" kern="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i="1" kern="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−2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2000" i="1" kern="0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000" i="1" kern="0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sz="2000" i="1" kern="0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2000" i="1" kern="0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 kern="0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sz="2000" i="1" kern="0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i="1" kern="0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000" i="1" kern="0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000" i="1" kern="0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</a:t>
                </a:r>
                <a:r>
                  <a:rPr lang="en-US" sz="2000" kern="0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=</a:t>
                </a:r>
                <a:r>
                  <a:rPr lang="en-US" sz="2000" i="1" kern="0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ker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i="1" kern="0">
                            <a:solidFill>
                              <a:srgbClr val="0000FF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i="1" ker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i="1" kern="0">
                            <a:solidFill>
                              <a:srgbClr val="0000FF"/>
                            </a:solidFill>
                            <a:latin typeface="Cambria Math"/>
                          </a:rPr>
                          <m:t>−1)</m:t>
                        </m:r>
                      </m:num>
                      <m:den>
                        <m:r>
                          <a:rPr lang="en-US" sz="2000" i="1" kern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i="1" kern="0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ker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sz="20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ker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i="1" ker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 ker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200" i="1" kern="0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342900" lvl="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" charset="2"/>
                  <a:buChar char="n"/>
                </a:pPr>
                <a:endParaRPr lang="en-US" sz="2200" i="1" kern="0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342900" lvl="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" charset="2"/>
                  <a:buChar char="n"/>
                </a:pPr>
                <a:r>
                  <a:rPr lang="en-US" sz="2200" i="1" kern="0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Bubble Sort also has the same magnitude of complexity.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828800"/>
                <a:ext cx="8458200" cy="3000950"/>
              </a:xfrm>
              <a:prstGeom prst="rect">
                <a:avLst/>
              </a:prstGeom>
              <a:blipFill rotWithShape="1">
                <a:blip r:embed="rId2"/>
                <a:stretch>
                  <a:fillRect t="-1220" r="-72" b="-3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Example - Recursive Methods and Problem Solving</a:t>
            </a:r>
            <a:endParaRPr lang="en-US" sz="2200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5138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>
                <a:solidFill>
                  <a:srgbClr val="0000FF"/>
                </a:solidFill>
                <a:latin typeface="Candara" panose="020E0502030303020204" pitchFamily="34" charset="0"/>
              </a:rPr>
              <a:t>Can we determine a more efficient algorithm for the sorting problem?</a:t>
            </a:r>
          </a:p>
          <a:p>
            <a:endParaRPr lang="en-US" sz="2400" i="1" dirty="0">
              <a:solidFill>
                <a:srgbClr val="0000FF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rgbClr val="0000FF"/>
                </a:solidFill>
                <a:latin typeface="Candara" panose="020E0502030303020204" pitchFamily="34" charset="0"/>
              </a:rPr>
              <a:t>		</a:t>
            </a:r>
            <a:r>
              <a:rPr lang="en-US" b="1" i="1" dirty="0">
                <a:solidFill>
                  <a:srgbClr val="0000FF"/>
                </a:solidFill>
                <a:latin typeface="Candara" panose="020E0502030303020204" pitchFamily="34" charset="0"/>
              </a:rPr>
              <a:t>YES!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pPr/>
              <a:t>10/31/2019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75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Example - Recursive Methods and Problem Solving</a:t>
            </a:r>
            <a:endParaRPr lang="en-US" sz="2200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6751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>
                <a:solidFill>
                  <a:srgbClr val="0000FF"/>
                </a:solidFill>
                <a:latin typeface="Candara" panose="020E0502030303020204" pitchFamily="34" charset="0"/>
              </a:rPr>
              <a:t>Method: Merge Sort</a:t>
            </a:r>
          </a:p>
          <a:p>
            <a:pPr lvl="1"/>
            <a:r>
              <a:rPr lang="en-US" sz="2400" i="1" dirty="0">
                <a:solidFill>
                  <a:srgbClr val="0000FF"/>
                </a:solidFill>
                <a:latin typeface="Candara" panose="020E0502030303020204" pitchFamily="34" charset="0"/>
              </a:rPr>
              <a:t>Divide the n-element sequence into two subsequences of n/2 elements each. (Divide)</a:t>
            </a:r>
          </a:p>
          <a:p>
            <a:pPr lvl="1"/>
            <a:r>
              <a:rPr lang="en-US" sz="2400" i="1" dirty="0">
                <a:solidFill>
                  <a:srgbClr val="0000FF"/>
                </a:solidFill>
                <a:latin typeface="Candara" panose="020E0502030303020204" pitchFamily="34" charset="0"/>
              </a:rPr>
              <a:t>Sort the two subsequences recursively using Merge Sort. (Conquer)</a:t>
            </a:r>
          </a:p>
          <a:p>
            <a:pPr lvl="1"/>
            <a:r>
              <a:rPr lang="en-US" sz="2400" i="1" dirty="0">
                <a:solidFill>
                  <a:srgbClr val="0000FF"/>
                </a:solidFill>
                <a:latin typeface="Candara" panose="020E0502030303020204" pitchFamily="34" charset="0"/>
              </a:rPr>
              <a:t>Merge the two sorted subsequences to produce the sorted answer. (Combine)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pPr/>
              <a:t>10/31/2019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76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Example - Recursive Methods and Problem Solving</a:t>
            </a:r>
            <a:endParaRPr lang="en-US" sz="2200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25963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  <a:tabLst>
                    <a:tab pos="230188" algn="l"/>
                  </a:tabLst>
                </a:pPr>
                <a:r>
                  <a:rPr lang="en-US" sz="22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?	What is the computational complexity of the </a:t>
                </a:r>
                <a:r>
                  <a:rPr lang="en-US" sz="2200" i="1" dirty="0" err="1">
                    <a:solidFill>
                      <a:srgbClr val="0000FF"/>
                    </a:solidFill>
                    <a:latin typeface="Candara" panose="020E0502030303020204" pitchFamily="34" charset="0"/>
                  </a:rPr>
                  <a:t>MergeSort</a:t>
                </a:r>
                <a:r>
                  <a:rPr lang="en-US" sz="22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?</a:t>
                </a:r>
              </a:p>
              <a:p>
                <a:pPr marL="0" indent="0">
                  <a:buNone/>
                  <a:tabLst>
                    <a:tab pos="230188" algn="l"/>
                  </a:tabLst>
                </a:pPr>
                <a:r>
                  <a:rPr lang="en-US" sz="22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    T(n) = 2T(n/2)+ </a:t>
                </a:r>
                <a:r>
                  <a:rPr lang="en-US" sz="2200" i="1" dirty="0" err="1">
                    <a:solidFill>
                      <a:srgbClr val="0000FF"/>
                    </a:solidFill>
                    <a:latin typeface="Candara" panose="020E0502030303020204" pitchFamily="34" charset="0"/>
                  </a:rPr>
                  <a:t>T</a:t>
                </a:r>
                <a:r>
                  <a:rPr lang="en-US" sz="2200" i="1" baseline="-25000" dirty="0" err="1">
                    <a:solidFill>
                      <a:srgbClr val="0000FF"/>
                    </a:solidFill>
                    <a:latin typeface="Candara" panose="020E0502030303020204" pitchFamily="34" charset="0"/>
                  </a:rPr>
                  <a:t>merge</a:t>
                </a:r>
                <a:r>
                  <a:rPr lang="en-US" sz="22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(n)     for n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US" sz="22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, T(1)=1</a:t>
                </a:r>
              </a:p>
              <a:p>
                <a:pPr marL="0" indent="0">
                  <a:buNone/>
                  <a:tabLst>
                    <a:tab pos="230188" algn="l"/>
                  </a:tabLst>
                </a:pPr>
                <a:endParaRPr lang="en-US" sz="22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  <a:tabLst>
                    <a:tab pos="230188" algn="l"/>
                  </a:tabLst>
                </a:pPr>
                <a:r>
                  <a:rPr lang="en-US" sz="22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	</a:t>
                </a:r>
                <a:r>
                  <a:rPr lang="en-US" sz="2200" i="1" dirty="0" err="1">
                    <a:solidFill>
                      <a:srgbClr val="0000FF"/>
                    </a:solidFill>
                    <a:latin typeface="Candara" panose="020E0502030303020204" pitchFamily="34" charset="0"/>
                  </a:rPr>
                  <a:t>T</a:t>
                </a:r>
                <a:r>
                  <a:rPr lang="en-US" sz="2200" i="1" baseline="-25000" dirty="0" err="1">
                    <a:solidFill>
                      <a:srgbClr val="0000FF"/>
                    </a:solidFill>
                    <a:latin typeface="Candara" panose="020E0502030303020204" pitchFamily="34" charset="0"/>
                  </a:rPr>
                  <a:t>merge</a:t>
                </a:r>
                <a:r>
                  <a:rPr lang="en-US" sz="22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(n) = (n-1) = </a:t>
                </a:r>
                <a14:m>
                  <m:oMath xmlns:m="http://schemas.openxmlformats.org/officeDocument/2006/math">
                    <m:r>
                      <a:rPr lang="el-GR" sz="2200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𝛩</m:t>
                    </m:r>
                  </m:oMath>
                </a14:m>
                <a:r>
                  <a:rPr lang="en-US" sz="22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(n)	    Why/How?</a:t>
                </a:r>
              </a:p>
              <a:p>
                <a:pPr marL="0" indent="0">
                  <a:buNone/>
                  <a:tabLst>
                    <a:tab pos="230188" algn="l"/>
                  </a:tabLst>
                </a:pPr>
                <a:endParaRPr lang="en-US" sz="22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  <a:tabLst>
                    <a:tab pos="230188" algn="l"/>
                  </a:tabLst>
                </a:pPr>
                <a:r>
                  <a:rPr lang="en-US" sz="22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	Consider the following two 4-element arrays</a:t>
                </a:r>
              </a:p>
              <a:p>
                <a:pPr marL="0" indent="0">
                  <a:buNone/>
                  <a:tabLst>
                    <a:tab pos="230188" algn="l"/>
                  </a:tabLst>
                </a:pPr>
                <a:r>
                  <a:rPr lang="en-US" sz="22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		1 3 5 7       2 4 6 8</a:t>
                </a:r>
              </a:p>
              <a:p>
                <a:pPr marL="0" indent="0">
                  <a:buNone/>
                  <a:tabLst>
                    <a:tab pos="230188" algn="l"/>
                  </a:tabLst>
                </a:pPr>
                <a:r>
                  <a:rPr lang="en-US" sz="22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	    Basic operation in merging – comparison (of?)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48" t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pPr/>
              <a:t>10/31/2019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77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Example - Recursive Methods and Problem Solving</a:t>
            </a:r>
            <a:endParaRPr lang="en-US" sz="2200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64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6900" y="1524000"/>
                <a:ext cx="8358188" cy="4800600"/>
              </a:xfrm>
            </p:spPr>
            <p:txBody>
              <a:bodyPr/>
              <a:lstStyle/>
              <a:p>
                <a:pPr marL="0" indent="0">
                  <a:buNone/>
                  <a:tabLst>
                    <a:tab pos="230188" algn="l"/>
                    <a:tab pos="914400" algn="l"/>
                    <a:tab pos="2400300" algn="l"/>
                  </a:tabLst>
                </a:pPr>
                <a:r>
                  <a:rPr lang="en-US" sz="18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Assume n = 2</a:t>
                </a:r>
                <a:r>
                  <a:rPr lang="en-US" sz="1800" i="1" baseline="30000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k</a:t>
                </a:r>
              </a:p>
              <a:p>
                <a:pPr marL="0" indent="0">
                  <a:buNone/>
                  <a:tabLst>
                    <a:tab pos="230188" algn="l"/>
                    <a:tab pos="914400" algn="l"/>
                    <a:tab pos="2400300" algn="l"/>
                  </a:tabLst>
                </a:pPr>
                <a:r>
                  <a:rPr lang="en-US" sz="18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Then, </a:t>
                </a:r>
              </a:p>
              <a:p>
                <a:pPr marL="0" indent="0">
                  <a:buNone/>
                  <a:tabLst>
                    <a:tab pos="230188" algn="l"/>
                    <a:tab pos="914400" algn="l"/>
                    <a:tab pos="2400300" algn="l"/>
                  </a:tabLst>
                </a:pPr>
                <a:r>
                  <a:rPr lang="en-US" sz="18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(1)	T(n) 	= 2T(n/2) + n</a:t>
                </a:r>
              </a:p>
              <a:p>
                <a:pPr marL="0" indent="0">
                  <a:buNone/>
                  <a:tabLst>
                    <a:tab pos="230188" algn="l"/>
                    <a:tab pos="914400" algn="l"/>
                    <a:tab pos="2400300" algn="l"/>
                  </a:tabLst>
                </a:pPr>
                <a:r>
                  <a:rPr lang="en-US" sz="18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(2)	T(n)/n 	= T(n/2)/(n/2) + 1	(we get (2) dividing (1) by n)</a:t>
                </a:r>
              </a:p>
              <a:p>
                <a:pPr marL="0" indent="0">
                  <a:buNone/>
                  <a:tabLst>
                    <a:tab pos="230188" algn="l"/>
                    <a:tab pos="857250" algn="l"/>
                    <a:tab pos="914400" algn="l"/>
                    <a:tab pos="2400300" algn="l"/>
                  </a:tabLst>
                </a:pPr>
                <a:r>
                  <a:rPr lang="en-US" sz="18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(3)	 T(n/2)/(n/2) 	= T(n/4)/(n/4) + 1</a:t>
                </a:r>
              </a:p>
              <a:p>
                <a:pPr marL="0" indent="0">
                  <a:buNone/>
                  <a:tabLst>
                    <a:tab pos="230188" algn="l"/>
                    <a:tab pos="857250" algn="l"/>
                    <a:tab pos="914400" algn="l"/>
                    <a:tab pos="2400300" algn="l"/>
                  </a:tabLst>
                </a:pPr>
                <a:r>
                  <a:rPr lang="en-US" sz="18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(4)	 T(n/4)/(n/4) 	= T(n/8)/(n/8) + 1</a:t>
                </a:r>
              </a:p>
              <a:p>
                <a:pPr marL="0" indent="0">
                  <a:buNone/>
                  <a:tabLst>
                    <a:tab pos="230188" algn="l"/>
                    <a:tab pos="857250" algn="l"/>
                    <a:tab pos="914400" algn="l"/>
                    <a:tab pos="2400300" algn="l"/>
                  </a:tabLst>
                </a:pPr>
                <a:r>
                  <a:rPr lang="en-US" sz="18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(5)	 T(n/8)/(n/8) 	= T(n/16)/(n/16) + 1</a:t>
                </a:r>
              </a:p>
              <a:p>
                <a:pPr marL="0" indent="0">
                  <a:buNone/>
                  <a:tabLst>
                    <a:tab pos="230188" algn="l"/>
                    <a:tab pos="857250" algn="l"/>
                    <a:tab pos="914400" algn="l"/>
                    <a:tab pos="2400300" algn="l"/>
                  </a:tabLst>
                </a:pPr>
                <a:r>
                  <a:rPr lang="en-US" sz="18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…</a:t>
                </a:r>
              </a:p>
              <a:p>
                <a:pPr marL="0" indent="0">
                  <a:buNone/>
                  <a:tabLst>
                    <a:tab pos="230188" algn="l"/>
                    <a:tab pos="857250" algn="l"/>
                    <a:tab pos="914400" algn="l"/>
                    <a:tab pos="2400300" algn="l"/>
                  </a:tabLst>
                </a:pPr>
                <a:r>
                  <a:rPr lang="en-US" sz="18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(k)	 T(2)/(2) 	= T(1)/(1) + 1</a:t>
                </a:r>
              </a:p>
              <a:p>
                <a:pPr marL="0" indent="0">
                  <a:buNone/>
                  <a:tabLst>
                    <a:tab pos="230188" algn="l"/>
                    <a:tab pos="857250" algn="l"/>
                    <a:tab pos="914400" algn="l"/>
                    <a:tab pos="2400300" algn="l"/>
                  </a:tabLst>
                </a:pPr>
                <a:endParaRPr lang="en-US" sz="18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  <a:tabLst>
                    <a:tab pos="230188" algn="l"/>
                    <a:tab pos="857250" algn="l"/>
                    <a:tab pos="914400" algn="l"/>
                    <a:tab pos="2400300" algn="l"/>
                  </a:tabLst>
                </a:pPr>
                <a:r>
                  <a:rPr lang="en-US" sz="18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Adding equations (1) through (k) we get,</a:t>
                </a:r>
              </a:p>
              <a:p>
                <a:pPr marL="0" indent="0">
                  <a:buNone/>
                  <a:tabLst>
                    <a:tab pos="230188" algn="l"/>
                    <a:tab pos="857250" algn="l"/>
                    <a:tab pos="914400" algn="l"/>
                    <a:tab pos="2400300" algn="l"/>
                  </a:tabLst>
                </a:pPr>
                <a:r>
                  <a:rPr lang="en-US" sz="18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		T(n)/n = 1 + k	(verify for yourself!)</a:t>
                </a:r>
              </a:p>
              <a:p>
                <a:pPr marL="0" indent="0">
                  <a:buNone/>
                  <a:tabLst>
                    <a:tab pos="230188" algn="l"/>
                    <a:tab pos="857250" algn="l"/>
                    <a:tab pos="914400" algn="l"/>
                    <a:tab pos="2400300" algn="l"/>
                  </a:tabLst>
                </a:pPr>
                <a:endParaRPr lang="en-US" sz="18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  <a:tabLst>
                    <a:tab pos="230188" algn="l"/>
                    <a:tab pos="857250" algn="l"/>
                    <a:tab pos="914400" algn="l"/>
                    <a:tab pos="2400300" algn="l"/>
                  </a:tabLst>
                </a:pPr>
                <a:r>
                  <a:rPr lang="en-US" sz="18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Substituting k = log</a:t>
                </a:r>
                <a:r>
                  <a:rPr lang="en-US" sz="1800" i="1" baseline="-25000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2</a:t>
                </a:r>
                <a:r>
                  <a:rPr lang="en-US" sz="18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n  we get   T(n) = n + n log</a:t>
                </a:r>
                <a:r>
                  <a:rPr lang="en-US" sz="1800" i="1" baseline="-25000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2</a:t>
                </a:r>
                <a:r>
                  <a:rPr lang="en-US" sz="18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n = </a:t>
                </a:r>
                <a14:m>
                  <m:oMath xmlns:m="http://schemas.openxmlformats.org/officeDocument/2006/math">
                    <m:r>
                      <a:rPr lang="el-GR" sz="1800" i="1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𝛩</m:t>
                    </m:r>
                  </m:oMath>
                </a14:m>
                <a:r>
                  <a:rPr lang="en-US" sz="18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(n log</a:t>
                </a:r>
                <a:r>
                  <a:rPr lang="en-US" sz="1800" i="1" baseline="-25000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2</a:t>
                </a:r>
                <a:r>
                  <a:rPr lang="en-US" sz="18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n)</a:t>
                </a:r>
              </a:p>
              <a:p>
                <a:pPr marL="0" indent="0">
                  <a:buNone/>
                  <a:tabLst>
                    <a:tab pos="230188" algn="l"/>
                    <a:tab pos="857250" algn="l"/>
                    <a:tab pos="914400" algn="l"/>
                    <a:tab pos="2400300" algn="l"/>
                  </a:tabLst>
                </a:pPr>
                <a:endParaRPr lang="en-US" sz="18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  <a:tabLst>
                    <a:tab pos="230188" algn="l"/>
                  </a:tabLst>
                </a:pPr>
                <a:endParaRPr lang="en-US" sz="18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900" y="1524000"/>
                <a:ext cx="8358188" cy="4800600"/>
              </a:xfrm>
              <a:blipFill rotWithShape="1">
                <a:blip r:embed="rId2"/>
                <a:stretch>
                  <a:fillRect l="-656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pPr/>
              <a:t>10/31/2019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78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Example – </a:t>
            </a:r>
            <a:r>
              <a:rPr lang="en-US" sz="2400" i="1" dirty="0" err="1">
                <a:latin typeface="Candara" panose="020E0502030303020204" pitchFamily="34" charset="0"/>
              </a:rPr>
              <a:t>MergeSort</a:t>
            </a:r>
            <a:endParaRPr lang="en-US" sz="2200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23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6900" y="1524000"/>
                <a:ext cx="8358188" cy="4800600"/>
              </a:xfrm>
            </p:spPr>
            <p:txBody>
              <a:bodyPr/>
              <a:lstStyle/>
              <a:p>
                <a:pPr marL="0" indent="0">
                  <a:buNone/>
                  <a:tabLst>
                    <a:tab pos="230188" algn="l"/>
                    <a:tab pos="914400" algn="l"/>
                    <a:tab pos="2400300" algn="l"/>
                  </a:tabLst>
                </a:pPr>
                <a:r>
                  <a:rPr lang="en-US" sz="24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Assume    </a:t>
                </a:r>
                <a:r>
                  <a:rPr lang="en-US" sz="2400" b="1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n = 2</a:t>
                </a:r>
                <a:r>
                  <a:rPr lang="en-US" sz="2400" b="1" i="1" baseline="30000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k</a:t>
                </a:r>
              </a:p>
              <a:p>
                <a:pPr marL="0" indent="0">
                  <a:buNone/>
                  <a:tabLst>
                    <a:tab pos="230188" algn="l"/>
                    <a:tab pos="914400" algn="l"/>
                    <a:tab pos="2400300" algn="l"/>
                  </a:tabLst>
                </a:pPr>
                <a:r>
                  <a:rPr lang="en-US" sz="24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Then, </a:t>
                </a:r>
              </a:p>
              <a:p>
                <a:pPr marL="0" indent="0">
                  <a:buNone/>
                  <a:tabLst>
                    <a:tab pos="230188" algn="l"/>
                    <a:tab pos="914400" algn="l"/>
                    <a:tab pos="2400300" algn="l"/>
                  </a:tabLst>
                </a:pPr>
                <a:r>
                  <a:rPr lang="en-US" sz="24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(1)	T(n) = 2T(n/2) + n</a:t>
                </a:r>
              </a:p>
              <a:p>
                <a:pPr marL="0" indent="0">
                  <a:buNone/>
                  <a:tabLst>
                    <a:tab pos="230188" algn="l"/>
                    <a:tab pos="857250" algn="l"/>
                    <a:tab pos="914400" algn="l"/>
                    <a:tab pos="2400300" algn="l"/>
                  </a:tabLst>
                </a:pPr>
                <a:endParaRPr lang="en-US" sz="24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  <a:tabLst>
                    <a:tab pos="230188" algn="l"/>
                    <a:tab pos="857250" algn="l"/>
                    <a:tab pos="914400" algn="l"/>
                    <a:tab pos="2400300" algn="l"/>
                  </a:tabLst>
                </a:pPr>
                <a:r>
                  <a:rPr lang="en-US" sz="24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From (1) a=2, b=2, d=1		(verify for yourself!)</a:t>
                </a:r>
              </a:p>
              <a:p>
                <a:pPr marL="0" indent="0">
                  <a:buNone/>
                  <a:tabLst>
                    <a:tab pos="230188" algn="l"/>
                    <a:tab pos="857250" algn="l"/>
                    <a:tab pos="914400" algn="l"/>
                    <a:tab pos="2400300" algn="l"/>
                  </a:tabLst>
                </a:pPr>
                <a:endParaRPr lang="en-US" sz="24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  <a:tabLst>
                    <a:tab pos="230188" algn="l"/>
                    <a:tab pos="857250" algn="l"/>
                    <a:tab pos="914400" algn="l"/>
                    <a:tab pos="2400300" algn="l"/>
                  </a:tabLst>
                </a:pPr>
                <a:r>
                  <a:rPr lang="en-US" sz="24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From Master Theorem, a = b</a:t>
                </a:r>
                <a:r>
                  <a:rPr lang="en-US" sz="2400" i="1" baseline="30000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d</a:t>
                </a:r>
                <a:r>
                  <a:rPr lang="en-US" sz="24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.  </a:t>
                </a:r>
              </a:p>
              <a:p>
                <a:pPr marL="0" indent="0">
                  <a:buNone/>
                  <a:tabLst>
                    <a:tab pos="230188" algn="l"/>
                    <a:tab pos="857250" algn="l"/>
                    <a:tab pos="914400" algn="l"/>
                    <a:tab pos="2400300" algn="l"/>
                  </a:tabLst>
                </a:pPr>
                <a:endParaRPr lang="en-US" sz="2400" i="1" baseline="30000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  <a:tabLst>
                    <a:tab pos="230188" algn="l"/>
                    <a:tab pos="857250" algn="l"/>
                    <a:tab pos="914400" algn="l"/>
                    <a:tab pos="2400300" algn="l"/>
                  </a:tabLst>
                </a:pPr>
                <a:r>
                  <a:rPr lang="en-US" sz="24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Therefore   T(n) = </a:t>
                </a:r>
                <a14:m>
                  <m:oMath xmlns:m="http://schemas.openxmlformats.org/officeDocument/2006/math">
                    <m:r>
                      <a:rPr lang="el-GR" sz="2400" i="1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𝛩</m:t>
                    </m:r>
                  </m:oMath>
                </a14:m>
                <a:r>
                  <a:rPr lang="en-US" sz="24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(n log</a:t>
                </a:r>
                <a:r>
                  <a:rPr lang="en-US" sz="2400" i="1" baseline="-25000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2</a:t>
                </a:r>
                <a:r>
                  <a:rPr lang="en-US" sz="24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n)</a:t>
                </a:r>
              </a:p>
              <a:p>
                <a:pPr marL="0" indent="0">
                  <a:buNone/>
                  <a:tabLst>
                    <a:tab pos="230188" algn="l"/>
                    <a:tab pos="857250" algn="l"/>
                    <a:tab pos="914400" algn="l"/>
                    <a:tab pos="2400300" algn="l"/>
                  </a:tabLst>
                </a:pPr>
                <a:endParaRPr lang="en-US" sz="24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  <a:tabLst>
                    <a:tab pos="230188" algn="l"/>
                  </a:tabLst>
                </a:pPr>
                <a:endParaRPr lang="en-US" sz="24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900" y="1524000"/>
                <a:ext cx="8358188" cy="4800600"/>
              </a:xfrm>
              <a:blipFill rotWithShape="1">
                <a:blip r:embed="rId2"/>
                <a:stretch>
                  <a:fillRect l="-1167"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pPr/>
              <a:t>10/31/2019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79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Example – </a:t>
            </a:r>
            <a:r>
              <a:rPr lang="en-US" sz="2400" i="1" dirty="0" err="1">
                <a:latin typeface="Candara" panose="020E0502030303020204" pitchFamily="34" charset="0"/>
              </a:rPr>
              <a:t>MergeSort</a:t>
            </a:r>
            <a:endParaRPr lang="en-US" sz="2200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24600"/>
            <a:ext cx="2590800" cy="457200"/>
          </a:xfrm>
        </p:spPr>
        <p:txBody>
          <a:bodyPr/>
          <a:lstStyle/>
          <a:p>
            <a:fld id="{B640218A-03EE-4FD8-8247-E95456046B2D}" type="datetime1">
              <a:rPr lang="en-US" altLang="en-US" sz="1400" smtClean="0">
                <a:solidFill>
                  <a:srgbClr val="000000"/>
                </a:solidFill>
              </a:rPr>
              <a:t>10/31/2019</a:t>
            </a:fld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A170-69B5-4F71-8D60-EE08BA099520}" type="slidenum">
              <a:rPr lang="en-US" altLang="en-US">
                <a:solidFill>
                  <a:srgbClr val="000000"/>
                </a:solidFill>
              </a:rPr>
              <a:pPr/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50939" y="721380"/>
            <a:ext cx="71548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b="1" i="1" dirty="0"/>
              <a:t>Analysis of Algorithm Efficiency</a:t>
            </a:r>
            <a:endParaRPr lang="en-US" sz="28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07818" y="1600200"/>
            <a:ext cx="8610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How do we measure an input size for a spell checking algorithm?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i="1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i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45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524000"/>
            <a:ext cx="8358188" cy="4495800"/>
          </a:xfrm>
        </p:spPr>
        <p:txBody>
          <a:bodyPr/>
          <a:lstStyle/>
          <a:p>
            <a:pPr marL="0" indent="0">
              <a:buNone/>
              <a:tabLst>
                <a:tab pos="230188" algn="l"/>
              </a:tabLst>
            </a:pPr>
            <a:endParaRPr lang="en-US" sz="2000" i="1" dirty="0">
              <a:solidFill>
                <a:srgbClr val="0000FF"/>
              </a:solidFill>
              <a:latin typeface="Candara" panose="020E0502030303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pPr/>
              <a:t>10/31/2019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80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Example – </a:t>
            </a:r>
            <a:r>
              <a:rPr lang="en-US" sz="2400" i="1" dirty="0" err="1">
                <a:latin typeface="Candara" panose="020E0502030303020204" pitchFamily="34" charset="0"/>
              </a:rPr>
              <a:t>MergeSort</a:t>
            </a:r>
            <a:endParaRPr lang="en-US" sz="2200" i="1" dirty="0">
              <a:latin typeface="Candara" panose="020E0502030303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524000"/>
            <a:ext cx="8293847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254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pPr/>
              <a:t>10/31/2019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81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Example – </a:t>
            </a:r>
            <a:r>
              <a:rPr lang="en-US" sz="2400" i="1" dirty="0" err="1">
                <a:latin typeface="Candara" panose="020E0502030303020204" pitchFamily="34" charset="0"/>
              </a:rPr>
              <a:t>MergeSort</a:t>
            </a:r>
            <a:endParaRPr lang="en-US" sz="2200" i="1" dirty="0">
              <a:latin typeface="Candara" panose="020E0502030303020204" pitchFamily="3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449222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92864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00" y="1828800"/>
            <a:ext cx="8358188" cy="4495800"/>
          </a:xfrm>
        </p:spPr>
        <p:txBody>
          <a:bodyPr/>
          <a:lstStyle/>
          <a:p>
            <a:pPr marL="0" indent="0">
              <a:buNone/>
              <a:tabLst>
                <a:tab pos="230188" algn="l"/>
              </a:tabLst>
            </a:pPr>
            <a:r>
              <a:rPr lang="en-US" sz="2200" i="1" dirty="0">
                <a:solidFill>
                  <a:srgbClr val="0000FF"/>
                </a:solidFill>
                <a:latin typeface="Candara" panose="020E0502030303020204" pitchFamily="34" charset="0"/>
              </a:rPr>
              <a:t> (1)   Is </a:t>
            </a:r>
            <a:r>
              <a:rPr lang="en-US" sz="2200" i="1" dirty="0" err="1">
                <a:solidFill>
                  <a:srgbClr val="0000FF"/>
                </a:solidFill>
                <a:latin typeface="Candara" panose="020E0502030303020204" pitchFamily="34" charset="0"/>
              </a:rPr>
              <a:t>mergesort</a:t>
            </a:r>
            <a:r>
              <a:rPr lang="en-US" sz="2200" i="1" dirty="0">
                <a:solidFill>
                  <a:srgbClr val="0000FF"/>
                </a:solidFill>
                <a:latin typeface="Candara" panose="020E0502030303020204" pitchFamily="34" charset="0"/>
              </a:rPr>
              <a:t> a stable sorting algorithm?</a:t>
            </a:r>
          </a:p>
          <a:p>
            <a:pPr marL="0" indent="0">
              <a:buNone/>
              <a:tabLst>
                <a:tab pos="230188" algn="l"/>
              </a:tabLst>
            </a:pPr>
            <a:endParaRPr lang="en-US" sz="2200" i="1" dirty="0">
              <a:solidFill>
                <a:srgbClr val="0000FF"/>
              </a:solidFill>
              <a:latin typeface="Candara" panose="020E0502030303020204" pitchFamily="34" charset="0"/>
            </a:endParaRPr>
          </a:p>
          <a:p>
            <a:pPr marL="0" indent="0">
              <a:buNone/>
              <a:tabLst>
                <a:tab pos="230188" algn="l"/>
              </a:tabLst>
            </a:pPr>
            <a:endParaRPr lang="en-US" sz="2200" i="1" dirty="0">
              <a:solidFill>
                <a:srgbClr val="0000FF"/>
              </a:solidFill>
              <a:latin typeface="Candara" panose="020E0502030303020204" pitchFamily="34" charset="0"/>
            </a:endParaRPr>
          </a:p>
          <a:p>
            <a:pPr marL="0" indent="0">
              <a:buNone/>
              <a:tabLst>
                <a:tab pos="230188" algn="l"/>
              </a:tabLst>
            </a:pPr>
            <a:endParaRPr lang="en-US" sz="2200" i="1" dirty="0">
              <a:solidFill>
                <a:srgbClr val="0000FF"/>
              </a:solidFill>
              <a:latin typeface="Candara" panose="020E0502030303020204" pitchFamily="34" charset="0"/>
            </a:endParaRPr>
          </a:p>
          <a:p>
            <a:pPr marL="400050" indent="-400050">
              <a:buNone/>
              <a:tabLst>
                <a:tab pos="230188" algn="l"/>
              </a:tabLst>
            </a:pPr>
            <a:r>
              <a:rPr lang="en-US" sz="2200" i="1" dirty="0">
                <a:solidFill>
                  <a:srgbClr val="0000FF"/>
                </a:solidFill>
                <a:latin typeface="Candara" panose="020E0502030303020204" pitchFamily="34" charset="0"/>
              </a:rPr>
              <a:t>(2) Set up a recurrence relation for the number of key comparisons made by </a:t>
            </a:r>
            <a:r>
              <a:rPr lang="en-US" sz="2200" i="1" dirty="0" err="1">
                <a:solidFill>
                  <a:srgbClr val="0000FF"/>
                </a:solidFill>
                <a:latin typeface="Candara" panose="020E0502030303020204" pitchFamily="34" charset="0"/>
              </a:rPr>
              <a:t>mergesort</a:t>
            </a:r>
            <a:r>
              <a:rPr lang="en-US" sz="2200" i="1" dirty="0">
                <a:solidFill>
                  <a:srgbClr val="0000FF"/>
                </a:solidFill>
                <a:latin typeface="Candara" panose="020E0502030303020204" pitchFamily="34" charset="0"/>
              </a:rPr>
              <a:t> on best-case inputs and solve it for n = 2k.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pPr/>
              <a:t>10/31/2019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82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Example – </a:t>
            </a:r>
            <a:r>
              <a:rPr lang="en-US" sz="2400" i="1" dirty="0" err="1">
                <a:latin typeface="Candara" panose="020E0502030303020204" pitchFamily="34" charset="0"/>
              </a:rPr>
              <a:t>MergeSort</a:t>
            </a:r>
            <a:r>
              <a:rPr lang="en-US" sz="2400" i="1" dirty="0">
                <a:latin typeface="Candara" panose="020E0502030303020204" pitchFamily="34" charset="0"/>
              </a:rPr>
              <a:t>  (Food for thought)</a:t>
            </a:r>
            <a:endParaRPr lang="en-US" sz="2200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07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24000"/>
                <a:ext cx="8358188" cy="5181600"/>
              </a:xfrm>
            </p:spPr>
            <p:txBody>
              <a:bodyPr/>
              <a:lstStyle/>
              <a:p>
                <a:pPr marL="0" indent="0">
                  <a:buNone/>
                  <a:tabLst>
                    <a:tab pos="230188" algn="l"/>
                  </a:tabLst>
                </a:pPr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c</a:t>
                </a:r>
                <a:r>
                  <a:rPr lang="en-US" sz="2000" i="1" baseline="-25000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2</a:t>
                </a:r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= a1 ∗ b1 is the product of their first halves,</a:t>
                </a:r>
              </a:p>
              <a:p>
                <a:pPr marL="0" indent="0">
                  <a:buNone/>
                  <a:tabLst>
                    <a:tab pos="230188" algn="l"/>
                  </a:tabLst>
                </a:pPr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c</a:t>
                </a:r>
                <a:r>
                  <a:rPr lang="en-US" sz="2000" i="1" baseline="-25000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0</a:t>
                </a:r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= a0 ∗ b0 is the product of their second halves,</a:t>
                </a:r>
              </a:p>
              <a:p>
                <a:pPr marL="400050" indent="-400050">
                  <a:buNone/>
                  <a:tabLst>
                    <a:tab pos="230188" algn="l"/>
                  </a:tabLst>
                </a:pPr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c</a:t>
                </a:r>
                <a:r>
                  <a:rPr lang="en-US" sz="2000" i="1" baseline="-25000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1</a:t>
                </a:r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= (a1 + a0) ∗ (b1 + b0) − (c</a:t>
                </a:r>
                <a:r>
                  <a:rPr lang="en-US" sz="2000" i="1" baseline="-25000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2</a:t>
                </a:r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+ c</a:t>
                </a:r>
                <a:r>
                  <a:rPr lang="en-US" sz="2000" i="1" baseline="-25000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0</a:t>
                </a:r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) is the product of the sum of the a’s halves and the sum of the b’s halves minus the sum of c2 and c0.</a:t>
                </a:r>
              </a:p>
              <a:p>
                <a:pPr marL="0" indent="0">
                  <a:buNone/>
                  <a:tabLst>
                    <a:tab pos="230188" algn="l"/>
                  </a:tabLst>
                </a:pPr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c = c</a:t>
                </a:r>
                <a:r>
                  <a:rPr lang="en-US" sz="2000" i="1" baseline="-25000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2</a:t>
                </a:r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10</a:t>
                </a:r>
                <a:r>
                  <a:rPr lang="en-US" sz="2000" i="1" baseline="30000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n</a:t>
                </a:r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+ c</a:t>
                </a:r>
                <a:r>
                  <a:rPr lang="en-US" sz="2000" i="1" baseline="-25000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1</a:t>
                </a:r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10</a:t>
                </a:r>
                <a:r>
                  <a:rPr lang="en-US" sz="2000" i="1" baseline="30000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n/2</a:t>
                </a:r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+ c</a:t>
                </a:r>
                <a:r>
                  <a:rPr lang="en-US" sz="2000" i="1" baseline="-25000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0</a:t>
                </a:r>
              </a:p>
              <a:p>
                <a:pPr marL="0" indent="0">
                  <a:buNone/>
                  <a:tabLst>
                    <a:tab pos="230188" algn="l"/>
                  </a:tabLst>
                </a:pPr>
                <a:endParaRPr lang="en-US" sz="10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  <a:tabLst>
                    <a:tab pos="230188" algn="l"/>
                  </a:tabLst>
                </a:pPr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Assume  n = 2</a:t>
                </a:r>
                <a:r>
                  <a:rPr lang="en-US" sz="2000" i="1" baseline="30000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k</a:t>
                </a:r>
              </a:p>
              <a:p>
                <a:pPr marL="0" indent="0">
                  <a:buNone/>
                  <a:tabLst>
                    <a:tab pos="230188" algn="l"/>
                  </a:tabLst>
                </a:pPr>
                <a:endParaRPr lang="en-US" sz="20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  <a:tabLst>
                    <a:tab pos="230188" algn="l"/>
                  </a:tabLst>
                </a:pPr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Operations:  Division of number strings – divide each number string into two strings </a:t>
                </a:r>
              </a:p>
              <a:p>
                <a:pPr marL="0" indent="0">
                  <a:buNone/>
                  <a:tabLst>
                    <a:tab pos="230188" algn="l"/>
                    <a:tab pos="1143000" algn="l"/>
                  </a:tabLst>
                </a:pPr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		   Multiplications – 3 per recursive call</a:t>
                </a:r>
              </a:p>
              <a:p>
                <a:pPr marL="0" indent="0">
                  <a:buNone/>
                  <a:tabLst>
                    <a:tab pos="230188" algn="l"/>
                    <a:tab pos="1143000" algn="l"/>
                  </a:tabLst>
                </a:pPr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		   Additions/Subtractions – 5 additions and 1 subtraction</a:t>
                </a:r>
              </a:p>
              <a:p>
                <a:pPr marL="0" indent="0">
                  <a:buNone/>
                  <a:tabLst>
                    <a:tab pos="230188" algn="l"/>
                    <a:tab pos="1143000" algn="l"/>
                  </a:tabLst>
                </a:pPr>
                <a:endParaRPr lang="en-US" sz="10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  <a:tabLst>
                    <a:tab pos="230188" algn="l"/>
                    <a:tab pos="1143000" algn="l"/>
                  </a:tabLst>
                </a:pPr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T(n) = 3T(n/2) + </a:t>
                </a:r>
                <a14:m>
                  <m:oMath xmlns:m="http://schemas.openxmlformats.org/officeDocument/2006/math">
                    <m:r>
                      <a:rPr lang="el-GR" sz="2000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𝛩</m:t>
                    </m:r>
                  </m:oMath>
                </a14:m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(n)    for n&gt;1,  T(1) = 1</a:t>
                </a:r>
              </a:p>
              <a:p>
                <a:pPr marL="0" indent="0">
                  <a:buNone/>
                  <a:tabLst>
                    <a:tab pos="230188" algn="l"/>
                  </a:tabLst>
                </a:pPr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                       </a:t>
                </a:r>
              </a:p>
              <a:p>
                <a:pPr marL="0" indent="0">
                  <a:buNone/>
                  <a:tabLst>
                    <a:tab pos="230188" algn="l"/>
                    <a:tab pos="914400" algn="l"/>
                    <a:tab pos="2058988" algn="l"/>
                  </a:tabLst>
                </a:pPr>
                <a:endParaRPr lang="en-US" sz="20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  <a:tabLst>
                    <a:tab pos="230188" algn="l"/>
                    <a:tab pos="914400" algn="l"/>
                    <a:tab pos="2058988" algn="l"/>
                  </a:tabLst>
                </a:pPr>
                <a:endParaRPr lang="en-US" sz="20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  <a:tabLst>
                    <a:tab pos="230188" algn="l"/>
                    <a:tab pos="914400" algn="l"/>
                    <a:tab pos="2058988" algn="l"/>
                  </a:tabLst>
                </a:pPr>
                <a:endParaRPr lang="en-US" sz="20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24000"/>
                <a:ext cx="8358188" cy="5181600"/>
              </a:xfrm>
              <a:blipFill rotWithShape="1">
                <a:blip r:embed="rId2"/>
                <a:stretch>
                  <a:fillRect l="-729" t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553200"/>
            <a:ext cx="1905000" cy="228600"/>
          </a:xfrm>
        </p:spPr>
        <p:txBody>
          <a:bodyPr/>
          <a:lstStyle/>
          <a:p>
            <a:fld id="{C8BF8B47-E095-4D95-9D6D-E5E4E58FEA02}" type="datetime1">
              <a:rPr lang="en-US" altLang="en-US" sz="1400" smtClean="0">
                <a:solidFill>
                  <a:srgbClr val="000000"/>
                </a:solidFill>
              </a:rPr>
              <a:pPr/>
              <a:t>10/31/2019</a:t>
            </a:fld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83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Example – Computational Complexity of </a:t>
            </a:r>
            <a:r>
              <a:rPr lang="en-US" sz="2400" i="1" dirty="0" err="1">
                <a:latin typeface="Candara" panose="020E0502030303020204" pitchFamily="34" charset="0"/>
              </a:rPr>
              <a:t>Karatsuba</a:t>
            </a:r>
            <a:r>
              <a:rPr lang="en-US" sz="2400" i="1" dirty="0">
                <a:latin typeface="Candara" panose="020E0502030303020204" pitchFamily="34" charset="0"/>
              </a:rPr>
              <a:t> Method</a:t>
            </a:r>
            <a:endParaRPr lang="en-US" sz="2200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87405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24000"/>
                <a:ext cx="8358188" cy="5181600"/>
              </a:xfrm>
            </p:spPr>
            <p:txBody>
              <a:bodyPr/>
              <a:lstStyle/>
              <a:p>
                <a:pPr marL="0" indent="0">
                  <a:buNone/>
                  <a:tabLst>
                    <a:tab pos="230188" algn="l"/>
                    <a:tab pos="1143000" algn="l"/>
                  </a:tabLst>
                </a:pPr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T(n) = 3T(n/2)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(n)    for n&gt;1,  T(1) = 1</a:t>
                </a:r>
              </a:p>
              <a:p>
                <a:pPr marL="0" indent="0">
                  <a:buNone/>
                  <a:tabLst>
                    <a:tab pos="230188" algn="l"/>
                  </a:tabLst>
                </a:pPr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                       </a:t>
                </a:r>
              </a:p>
              <a:p>
                <a:pPr marL="0" indent="0">
                  <a:buNone/>
                  <a:tabLst>
                    <a:tab pos="230188" algn="l"/>
                    <a:tab pos="914400" algn="l"/>
                    <a:tab pos="2058988" algn="l"/>
                  </a:tabLst>
                </a:pPr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What are the values of a, b and d?</a:t>
                </a:r>
              </a:p>
              <a:p>
                <a:pPr marL="0" indent="0">
                  <a:buNone/>
                  <a:tabLst>
                    <a:tab pos="230188" algn="l"/>
                    <a:tab pos="914400" algn="l"/>
                    <a:tab pos="2058988" algn="l"/>
                  </a:tabLst>
                </a:pPr>
                <a:endParaRPr lang="en-US" sz="20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  <a:tabLst>
                    <a:tab pos="230188" algn="l"/>
                    <a:tab pos="914400" algn="l"/>
                    <a:tab pos="2058988" algn="l"/>
                    <a:tab pos="3200400" algn="l"/>
                  </a:tabLst>
                </a:pPr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		a = 	b=  	d=</a:t>
                </a:r>
              </a:p>
              <a:p>
                <a:pPr marL="0" indent="0">
                  <a:buNone/>
                  <a:tabLst>
                    <a:tab pos="230188" algn="l"/>
                    <a:tab pos="914400" algn="l"/>
                    <a:tab pos="2058988" algn="l"/>
                    <a:tab pos="3200400" algn="l"/>
                  </a:tabLst>
                </a:pPr>
                <a:endParaRPr lang="en-US" sz="20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  <a:tabLst>
                    <a:tab pos="230188" algn="l"/>
                    <a:tab pos="914400" algn="l"/>
                    <a:tab pos="2058988" algn="l"/>
                    <a:tab pos="3200400" algn="l"/>
                  </a:tabLst>
                </a:pPr>
                <a:endParaRPr lang="en-US" sz="20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  <a:tabLst>
                    <a:tab pos="230188" algn="l"/>
                    <a:tab pos="914400" algn="l"/>
                    <a:tab pos="2058988" algn="l"/>
                  </a:tabLst>
                </a:pPr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Using Master Theorem what is the expression for the computational complexity?</a:t>
                </a:r>
              </a:p>
              <a:p>
                <a:pPr marL="0" indent="0">
                  <a:buNone/>
                  <a:tabLst>
                    <a:tab pos="230188" algn="l"/>
                    <a:tab pos="914400" algn="l"/>
                    <a:tab pos="2058988" algn="l"/>
                  </a:tabLst>
                </a:pPr>
                <a:endParaRPr lang="en-US" sz="20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  <a:tabLst>
                    <a:tab pos="230188" algn="l"/>
                    <a:tab pos="914400" algn="l"/>
                    <a:tab pos="2058988" algn="l"/>
                  </a:tabLst>
                </a:pPr>
                <a:endParaRPr lang="en-US" sz="20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  <a:tabLst>
                    <a:tab pos="230188" algn="l"/>
                    <a:tab pos="914400" algn="l"/>
                    <a:tab pos="2058988" algn="l"/>
                  </a:tabLst>
                </a:pPr>
                <a:endParaRPr lang="en-US" sz="20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24000"/>
                <a:ext cx="8358188" cy="5181600"/>
              </a:xfrm>
              <a:blipFill rotWithShape="1">
                <a:blip r:embed="rId2"/>
                <a:stretch>
                  <a:fillRect l="-729" t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553200"/>
            <a:ext cx="1905000" cy="228600"/>
          </a:xfrm>
        </p:spPr>
        <p:txBody>
          <a:bodyPr/>
          <a:lstStyle/>
          <a:p>
            <a:fld id="{C8BF8B47-E095-4D95-9D6D-E5E4E58FEA02}" type="datetime1">
              <a:rPr lang="en-US" altLang="en-US" sz="1400" smtClean="0">
                <a:solidFill>
                  <a:srgbClr val="000000"/>
                </a:solidFill>
              </a:rPr>
              <a:pPr/>
              <a:t>10/31/2019</a:t>
            </a:fld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84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Example – Computational Complexity of </a:t>
            </a:r>
            <a:r>
              <a:rPr lang="en-US" sz="2400" i="1" dirty="0" err="1">
                <a:latin typeface="Candara" panose="020E0502030303020204" pitchFamily="34" charset="0"/>
              </a:rPr>
              <a:t>Karatsuba</a:t>
            </a:r>
            <a:r>
              <a:rPr lang="en-US" sz="2400" i="1" dirty="0">
                <a:latin typeface="Candara" panose="020E0502030303020204" pitchFamily="34" charset="0"/>
              </a:rPr>
              <a:t> Method</a:t>
            </a:r>
            <a:endParaRPr lang="en-US" sz="2200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0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24000"/>
                <a:ext cx="8358188" cy="5181600"/>
              </a:xfrm>
            </p:spPr>
            <p:txBody>
              <a:bodyPr/>
              <a:lstStyle/>
              <a:p>
                <a:pPr marL="0" indent="0">
                  <a:buNone/>
                  <a:tabLst>
                    <a:tab pos="230188" algn="l"/>
                    <a:tab pos="914400" algn="l"/>
                    <a:tab pos="2058988" algn="l"/>
                  </a:tabLst>
                </a:pPr>
                <a:r>
                  <a:rPr lang="en-US" sz="18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M(n) = 3M(n/2)       for n&gt;1,  M(1) = 1</a:t>
                </a:r>
              </a:p>
              <a:p>
                <a:pPr marL="0" indent="0">
                  <a:buNone/>
                  <a:tabLst>
                    <a:tab pos="230188" algn="l"/>
                    <a:tab pos="914400" algn="l"/>
                    <a:tab pos="2058988" algn="l"/>
                  </a:tabLst>
                </a:pPr>
                <a:endParaRPr lang="en-US" sz="18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  <a:tabLst>
                    <a:tab pos="230188" algn="l"/>
                    <a:tab pos="914400" algn="l"/>
                    <a:tab pos="2058988" algn="l"/>
                  </a:tabLst>
                </a:pPr>
                <a:r>
                  <a:rPr lang="en-US" sz="18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M(2k)  =3 M(2</a:t>
                </a:r>
                <a:r>
                  <a:rPr lang="en-US" sz="1800" i="1" baseline="32000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k-1</a:t>
                </a:r>
                <a:r>
                  <a:rPr lang="en-US" sz="18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) = 3(3 M(2</a:t>
                </a:r>
                <a:r>
                  <a:rPr lang="en-US" sz="1800" i="1" baseline="32000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k-2</a:t>
                </a:r>
                <a:r>
                  <a:rPr lang="en-US" sz="18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)) = 3</a:t>
                </a:r>
                <a:r>
                  <a:rPr lang="en-US" sz="1800" i="1" baseline="30000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2 </a:t>
                </a:r>
                <a:r>
                  <a:rPr lang="en-US" sz="18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M(2</a:t>
                </a:r>
                <a:r>
                  <a:rPr lang="en-US" sz="1800" i="1" baseline="32000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k-2</a:t>
                </a:r>
                <a:r>
                  <a:rPr lang="en-US" sz="18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)	Backward Substitution</a:t>
                </a:r>
              </a:p>
              <a:p>
                <a:pPr marL="0" indent="0">
                  <a:buNone/>
                  <a:tabLst>
                    <a:tab pos="230188" algn="l"/>
                    <a:tab pos="628650" algn="l"/>
                    <a:tab pos="914400" algn="l"/>
                    <a:tab pos="2058988" algn="l"/>
                  </a:tabLst>
                </a:pPr>
                <a:r>
                  <a:rPr lang="en-US" sz="18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		 = 3</a:t>
                </a:r>
                <a:r>
                  <a:rPr lang="en-US" sz="1800" i="1" baseline="30000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i</a:t>
                </a:r>
                <a:r>
                  <a:rPr lang="en-US" sz="18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M(2</a:t>
                </a:r>
                <a:r>
                  <a:rPr lang="en-US" sz="1800" i="1" baseline="32000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k-i</a:t>
                </a:r>
                <a:r>
                  <a:rPr lang="en-US" sz="18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) = … = 3</a:t>
                </a:r>
                <a:r>
                  <a:rPr lang="en-US" sz="1800" i="1" baseline="30000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k</a:t>
                </a:r>
                <a:r>
                  <a:rPr lang="en-US" sz="18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M(2</a:t>
                </a:r>
                <a:r>
                  <a:rPr lang="en-US" sz="1800" i="1" baseline="32000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k-k</a:t>
                </a:r>
                <a:r>
                  <a:rPr lang="en-US" sz="18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)  = 3</a:t>
                </a:r>
                <a:r>
                  <a:rPr lang="en-US" sz="1800" i="1" baseline="30000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k</a:t>
                </a:r>
              </a:p>
              <a:p>
                <a:pPr marL="0" indent="0">
                  <a:buNone/>
                  <a:tabLst>
                    <a:tab pos="230188" algn="l"/>
                    <a:tab pos="628650" algn="l"/>
                    <a:tab pos="914400" algn="l"/>
                    <a:tab pos="2058988" algn="l"/>
                  </a:tabLst>
                </a:pPr>
                <a:r>
                  <a:rPr lang="en-US" sz="1800" i="1" baseline="30000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		 </a:t>
                </a:r>
                <a:r>
                  <a:rPr lang="en-US" sz="18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3</m:t>
                        </m:r>
                      </m:e>
                      <m:sup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	</a:t>
                </a:r>
                <a:r>
                  <a:rPr lang="en-US" sz="1800" i="1" dirty="0">
                    <a:solidFill>
                      <a:schemeClr val="accent6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since k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i="1" baseline="30000" dirty="0">
                    <a:solidFill>
                      <a:schemeClr val="accent6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	</a:t>
                </a:r>
                <a:r>
                  <a:rPr lang="en-US" sz="1800" i="1" dirty="0">
                    <a:solidFill>
                      <a:schemeClr val="accent6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	</a:t>
                </a:r>
              </a:p>
              <a:p>
                <a:pPr marL="0" indent="0">
                  <a:buNone/>
                  <a:tabLst>
                    <a:tab pos="230188" algn="l"/>
                    <a:tab pos="628650" algn="l"/>
                    <a:tab pos="914400" algn="l"/>
                    <a:tab pos="2058988" algn="l"/>
                  </a:tabLst>
                </a:pPr>
                <a:r>
                  <a:rPr lang="en-US" sz="1800" i="1" dirty="0">
                    <a:solidFill>
                      <a:schemeClr val="accent6">
                        <a:lumMod val="75000"/>
                      </a:schemeClr>
                    </a:solidFill>
                    <a:latin typeface="Candara" panose="020E0502030303020204" pitchFamily="34" charset="0"/>
                  </a:rPr>
                  <a:t>	</a:t>
                </a:r>
                <a:r>
                  <a:rPr lang="en-US" sz="1800" i="1" dirty="0">
                    <a:solidFill>
                      <a:srgbClr val="0070C0"/>
                    </a:solidFill>
                    <a:latin typeface="Candara" panose="020E0502030303020204" pitchFamily="34" charset="0"/>
                  </a:rPr>
                  <a:t>	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800" i="1" dirty="0">
                    <a:solidFill>
                      <a:srgbClr val="0070C0"/>
                    </a:solidFill>
                    <a:latin typeface="Candara" panose="020E0502030303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 </m:t>
                    </m:r>
                    <m:sSup>
                      <m:sSupPr>
                        <m:ctrlPr>
                          <a:rPr lang="en-US" sz="1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1.585</m:t>
                        </m:r>
                      </m:sup>
                    </m:sSup>
                  </m:oMath>
                </a14:m>
                <a:endParaRPr lang="en-US" sz="1800" i="1" dirty="0">
                  <a:solidFill>
                    <a:srgbClr val="0070C0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  <a:tabLst>
                    <a:tab pos="230188" algn="l"/>
                    <a:tab pos="628650" algn="l"/>
                    <a:tab pos="914400" algn="l"/>
                    <a:tab pos="2058988" algn="l"/>
                  </a:tabLst>
                </a:pPr>
                <a:endParaRPr lang="en-US" sz="1800" i="1" dirty="0">
                  <a:solidFill>
                    <a:srgbClr val="0070C0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  <a:tabLst>
                    <a:tab pos="230188" algn="l"/>
                    <a:tab pos="628650" algn="l"/>
                    <a:tab pos="914400" algn="l"/>
                    <a:tab pos="2058988" algn="l"/>
                  </a:tabLst>
                </a:pPr>
                <a:r>
                  <a:rPr lang="en-US" sz="1800" i="1" dirty="0">
                    <a:solidFill>
                      <a:srgbClr val="0070C0"/>
                    </a:solidFill>
                    <a:latin typeface="Candara" panose="020E0502030303020204" pitchFamily="34" charset="0"/>
                  </a:rPr>
                  <a:t>Number of digits of additions:</a:t>
                </a:r>
              </a:p>
              <a:p>
                <a:pPr marL="0" indent="0">
                  <a:buNone/>
                  <a:tabLst>
                    <a:tab pos="230188" algn="l"/>
                    <a:tab pos="628650" algn="l"/>
                    <a:tab pos="914400" algn="l"/>
                    <a:tab pos="2058988" algn="l"/>
                  </a:tabLst>
                </a:pPr>
                <a:r>
                  <a:rPr lang="en-US" sz="1800" i="1" dirty="0">
                    <a:solidFill>
                      <a:srgbClr val="0070C0"/>
                    </a:solidFill>
                    <a:latin typeface="Candara" panose="020E0502030303020204" pitchFamily="34" charset="0"/>
                  </a:rPr>
                  <a:t>       A(n)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sz="1800" i="1" dirty="0">
                    <a:solidFill>
                      <a:srgbClr val="0070C0"/>
                    </a:solidFill>
                    <a:latin typeface="Candara" panose="020E0502030303020204" pitchFamily="34" charset="0"/>
                  </a:rPr>
                  <a:t> 3 A(n/2) + </a:t>
                </a:r>
                <a:r>
                  <a:rPr lang="en-US" sz="1800" i="1" dirty="0" err="1">
                    <a:solidFill>
                      <a:srgbClr val="0070C0"/>
                    </a:solidFill>
                    <a:latin typeface="Candara" panose="020E0502030303020204" pitchFamily="34" charset="0"/>
                  </a:rPr>
                  <a:t>cn</a:t>
                </a:r>
                <a:endParaRPr lang="en-US" sz="1800" i="1" dirty="0">
                  <a:solidFill>
                    <a:srgbClr val="0070C0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  <a:tabLst>
                    <a:tab pos="230188" algn="l"/>
                    <a:tab pos="628650" algn="l"/>
                    <a:tab pos="914400" algn="l"/>
                    <a:tab pos="2058988" algn="l"/>
                  </a:tabLst>
                </a:pPr>
                <a:r>
                  <a:rPr lang="en-US" sz="1800" i="1" dirty="0">
                    <a:solidFill>
                      <a:srgbClr val="0070C0"/>
                    </a:solidFill>
                    <a:latin typeface="Candara" panose="020E0502030303020204" pitchFamily="34" charset="0"/>
                  </a:rPr>
                  <a:t>	 </a:t>
                </a:r>
              </a:p>
              <a:p>
                <a:pPr marL="0" indent="0">
                  <a:buNone/>
                  <a:tabLst>
                    <a:tab pos="230188" algn="l"/>
                    <a:tab pos="628650" algn="l"/>
                    <a:tab pos="914400" algn="l"/>
                    <a:tab pos="2058988" algn="l"/>
                  </a:tabLst>
                </a:pPr>
                <a:r>
                  <a:rPr lang="en-US" sz="1800" i="1" dirty="0">
                    <a:solidFill>
                      <a:srgbClr val="0070C0"/>
                    </a:solidFill>
                    <a:latin typeface="Candara" panose="020E0502030303020204" pitchFamily="34" charset="0"/>
                  </a:rPr>
                  <a:t>	  by the Master Theorem    A(n)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en-US" sz="1800" i="1" dirty="0">
                    <a:solidFill>
                      <a:srgbClr val="0070C0"/>
                    </a:solidFill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180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𝛩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  <a:latin typeface="Candara" panose="020E0502030303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800" i="1" dirty="0">
                            <a:solidFill>
                              <a:srgbClr val="0070C0"/>
                            </a:solidFill>
                            <a:latin typeface="Candara" panose="020E0502030303020204" pitchFamily="34" charset="0"/>
                          </a:rPr>
                          <m:t>n</m:t>
                        </m:r>
                      </m:e>
                      <m:sup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1800" b="0" dirty="0">
                  <a:solidFill>
                    <a:srgbClr val="0070C0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  <a:tabLst>
                    <a:tab pos="230188" algn="l"/>
                    <a:tab pos="628650" algn="l"/>
                    <a:tab pos="914400" algn="l"/>
                    <a:tab pos="2058988" algn="l"/>
                  </a:tabLst>
                </a:pPr>
                <a:endParaRPr lang="en-US" sz="1800" i="1" dirty="0">
                  <a:solidFill>
                    <a:srgbClr val="0070C0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  <a:tabLst>
                    <a:tab pos="230188" algn="l"/>
                    <a:tab pos="628650" algn="l"/>
                    <a:tab pos="914400" algn="l"/>
                    <a:tab pos="2058988" algn="l"/>
                  </a:tabLst>
                </a:pPr>
                <a:r>
                  <a:rPr lang="en-US" sz="1800" i="1" dirty="0">
                    <a:solidFill>
                      <a:srgbClr val="0070C0"/>
                    </a:solidFill>
                    <a:latin typeface="Candara" panose="020E0502030303020204" pitchFamily="34" charset="0"/>
                  </a:rPr>
                  <a:t>Therefore </a:t>
                </a:r>
                <a:r>
                  <a:rPr lang="en-US" sz="1800" i="1" dirty="0" err="1">
                    <a:solidFill>
                      <a:srgbClr val="0070C0"/>
                    </a:solidFill>
                    <a:latin typeface="Candara" panose="020E0502030303020204" pitchFamily="34" charset="0"/>
                  </a:rPr>
                  <a:t>Karatsuba</a:t>
                </a:r>
                <a:r>
                  <a:rPr lang="en-US" sz="1800" i="1" dirty="0">
                    <a:solidFill>
                      <a:srgbClr val="0070C0"/>
                    </a:solidFill>
                    <a:latin typeface="Candara" panose="020E0502030303020204" pitchFamily="34" charset="0"/>
                  </a:rPr>
                  <a:t> method complexity is  </a:t>
                </a:r>
                <a14:m>
                  <m:oMath xmlns:m="http://schemas.openxmlformats.org/officeDocument/2006/math">
                    <m:r>
                      <a:rPr lang="el-GR" sz="18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𝛩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  <a:latin typeface="Candara" panose="020E0502030303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800" i="1" dirty="0">
                            <a:solidFill>
                              <a:srgbClr val="0070C0"/>
                            </a:solidFill>
                            <a:latin typeface="Candara" panose="020E0502030303020204" pitchFamily="34" charset="0"/>
                          </a:rPr>
                          <m:t>n</m:t>
                        </m:r>
                      </m:e>
                      <m:sup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180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≈</m:t>
                    </m:r>
                    <m:r>
                      <a:rPr lang="el-GR" sz="18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𝛩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  <a:latin typeface="Candara" panose="020E0502030303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800" i="1" dirty="0">
                            <a:solidFill>
                              <a:srgbClr val="0070C0"/>
                            </a:solidFill>
                            <a:latin typeface="Candara" panose="020E0502030303020204" pitchFamily="34" charset="0"/>
                          </a:rPr>
                          <m:t>n</m:t>
                        </m:r>
                      </m:e>
                      <m:sup>
                        <m:r>
                          <a:rPr lang="en-US" sz="1800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1.585</m:t>
                        </m:r>
                      </m:sup>
                    </m:sSup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  <a:latin typeface="Candara" panose="020E0502030303020204" pitchFamily="34" charset="0"/>
                  </a:rPr>
                  <a:t>.</a:t>
                </a:r>
              </a:p>
              <a:p>
                <a:pPr marL="0" indent="0">
                  <a:buNone/>
                  <a:tabLst>
                    <a:tab pos="230188" algn="l"/>
                    <a:tab pos="628650" algn="l"/>
                    <a:tab pos="914400" algn="l"/>
                    <a:tab pos="2058988" algn="l"/>
                  </a:tabLst>
                </a:pPr>
                <a:endParaRPr lang="en-US" sz="1800" dirty="0">
                  <a:solidFill>
                    <a:srgbClr val="0070C0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  <a:tabLst>
                    <a:tab pos="230188" algn="l"/>
                    <a:tab pos="628650" algn="l"/>
                    <a:tab pos="914400" algn="l"/>
                    <a:tab pos="2058988" algn="l"/>
                  </a:tabLst>
                </a:pPr>
                <a:r>
                  <a:rPr lang="en-US" sz="1800" i="1" dirty="0">
                    <a:solidFill>
                      <a:srgbClr val="0070C0"/>
                    </a:solidFill>
                    <a:latin typeface="Candara" panose="020E0502030303020204" pitchFamily="34" charset="0"/>
                  </a:rPr>
                  <a:t>What is the Brute Force method complexity for multiplying two large n-digit numbers?</a:t>
                </a:r>
              </a:p>
              <a:p>
                <a:pPr marL="0" indent="0">
                  <a:buNone/>
                  <a:tabLst>
                    <a:tab pos="230188" algn="l"/>
                    <a:tab pos="628650" algn="l"/>
                    <a:tab pos="914400" algn="l"/>
                    <a:tab pos="2058988" algn="l"/>
                  </a:tabLst>
                </a:pPr>
                <a:endParaRPr lang="en-US" sz="1800" i="1" dirty="0">
                  <a:solidFill>
                    <a:srgbClr val="0070C0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24000"/>
                <a:ext cx="8358188" cy="5181600"/>
              </a:xfrm>
              <a:blipFill rotWithShape="1">
                <a:blip r:embed="rId2"/>
                <a:stretch>
                  <a:fillRect l="-584" t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553200"/>
            <a:ext cx="1905000" cy="228600"/>
          </a:xfrm>
        </p:spPr>
        <p:txBody>
          <a:bodyPr/>
          <a:lstStyle/>
          <a:p>
            <a:fld id="{C8BF8B47-E095-4D95-9D6D-E5E4E58FEA02}" type="datetime1">
              <a:rPr lang="en-US" altLang="en-US" sz="1400" smtClean="0">
                <a:solidFill>
                  <a:srgbClr val="000000"/>
                </a:solidFill>
              </a:rPr>
              <a:pPr/>
              <a:t>10/31/2019</a:t>
            </a:fld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85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Example – Computational Complexity of </a:t>
            </a:r>
            <a:r>
              <a:rPr lang="en-US" sz="2400" i="1" dirty="0" err="1">
                <a:latin typeface="Candara" panose="020E0502030303020204" pitchFamily="34" charset="0"/>
              </a:rPr>
              <a:t>Karatsuba</a:t>
            </a:r>
            <a:r>
              <a:rPr lang="en-US" sz="2400" i="1" dirty="0">
                <a:latin typeface="Candara" panose="020E0502030303020204" pitchFamily="34" charset="0"/>
              </a:rPr>
              <a:t> Method</a:t>
            </a:r>
            <a:endParaRPr lang="en-US" sz="2200" i="1" dirty="0">
              <a:latin typeface="Candara" panose="020E0502030303020204" pitchFamily="34" charset="0"/>
            </a:endParaRPr>
          </a:p>
        </p:txBody>
      </p:sp>
      <p:sp>
        <p:nvSpPr>
          <p:cNvPr id="2" name="Oval Callout 1"/>
          <p:cNvSpPr/>
          <p:nvPr/>
        </p:nvSpPr>
        <p:spPr bwMode="auto">
          <a:xfrm>
            <a:off x="3390900" y="4191000"/>
            <a:ext cx="838200" cy="457200"/>
          </a:xfrm>
          <a:prstGeom prst="wedgeEllipseCallout">
            <a:avLst>
              <a:gd name="adj1" fmla="val -95833"/>
              <a:gd name="adj2" fmla="val -12500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4572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72096314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101600"/>
            <a:ext cx="6773862" cy="1143000"/>
          </a:xfrm>
        </p:spPr>
        <p:txBody>
          <a:bodyPr/>
          <a:lstStyle/>
          <a:p>
            <a:pPr algn="r"/>
            <a:r>
              <a:rPr lang="en-US" sz="2800" i="1" dirty="0">
                <a:solidFill>
                  <a:srgbClr val="0000FF"/>
                </a:solidFill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a.  Prove the equality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func>
                          <m:funcPr>
                            <m:ctrlPr>
                              <a:rPr lang="en-US" sz="200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0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 dirty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</m:func>
                      </m:sup>
                    </m:sSup>
                    <m:r>
                      <a:rPr lang="en-US" sz="2000" i="1" dirty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𝑐</m:t>
                        </m:r>
                      </m:e>
                      <m:sup>
                        <m:func>
                          <m:funcPr>
                            <m:ctrlPr>
                              <a:rPr lang="en-US" sz="20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dirty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 dirty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000" i="1" dirty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0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b. Why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dirty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sz="2000" i="1" dirty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better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3</m:t>
                        </m:r>
                      </m:e>
                      <m:sup>
                        <m:func>
                          <m:funcPr>
                            <m:ctrlPr>
                              <a:rPr lang="en-US" sz="20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dirty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sz="2000" i="1" dirty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as a closed-form formula for T(n)?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02" t="-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pPr/>
              <a:t>10/31/2019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86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3920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i="1" dirty="0">
                <a:solidFill>
                  <a:srgbClr val="0000FF"/>
                </a:solidFill>
              </a:rPr>
              <a:t>Matrix Multiplication – </a:t>
            </a:r>
            <a:r>
              <a:rPr lang="en-US" sz="2800" i="1" dirty="0" err="1">
                <a:solidFill>
                  <a:srgbClr val="0000FF"/>
                </a:solidFill>
              </a:rPr>
              <a:t>Strassen’s</a:t>
            </a:r>
            <a:r>
              <a:rPr lang="en-US" sz="2800" i="1" dirty="0">
                <a:solidFill>
                  <a:srgbClr val="0000FF"/>
                </a:solidFill>
              </a:rPr>
              <a:t>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2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Product of two 2x2 matrices:</a:t>
                </a:r>
              </a:p>
              <a:p>
                <a:pPr marL="0" indent="0">
                  <a:buNone/>
                </a:pPr>
                <a:r>
                  <a:rPr lang="en-US" sz="22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	</a:t>
                </a:r>
                <a:r>
                  <a:rPr lang="en-US" sz="22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00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01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00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  <m:r>
                                    <a:rPr lang="en-US" sz="22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22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2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∗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00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01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2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endParaRPr lang="en-US" sz="22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r>
                  <a:rPr lang="en-US" sz="22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By Brute Force method using 8 multiplications and 4 additions we get the answer.</a:t>
                </a:r>
              </a:p>
              <a:p>
                <a:pPr marL="0" indent="0">
                  <a:buNone/>
                </a:pPr>
                <a:endParaRPr lang="en-US" sz="22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r>
                  <a:rPr lang="en-US" sz="22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By </a:t>
                </a:r>
                <a:r>
                  <a:rPr lang="en-US" sz="2200" i="1" dirty="0" err="1">
                    <a:solidFill>
                      <a:srgbClr val="0000FF"/>
                    </a:solidFill>
                    <a:latin typeface="Candara" panose="020E0502030303020204" pitchFamily="34" charset="0"/>
                  </a:rPr>
                  <a:t>Strassen’s</a:t>
                </a:r>
                <a:r>
                  <a:rPr lang="en-US" sz="22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technique, we get the result using 7 multiplications and 18 additions/subtractions.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48" t="-814" r="-1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pPr/>
              <a:t>10/31/2019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87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49046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i="1" dirty="0">
                <a:solidFill>
                  <a:srgbClr val="0000FF"/>
                </a:solidFill>
              </a:rPr>
              <a:t>Matrix Multiplication – </a:t>
            </a:r>
            <a:r>
              <a:rPr lang="en-US" sz="2800" i="1" dirty="0" err="1">
                <a:solidFill>
                  <a:srgbClr val="0000FF"/>
                </a:solidFill>
              </a:rPr>
              <a:t>Strassen’s</a:t>
            </a:r>
            <a:r>
              <a:rPr lang="en-US" sz="2800" i="1" dirty="0">
                <a:solidFill>
                  <a:srgbClr val="0000FF"/>
                </a:solidFill>
              </a:rPr>
              <a:t>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00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01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800" b="0" i="1" smtClea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00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  <m:r>
                                    <a:rPr lang="en-US" sz="18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18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8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∗</m:t>
                    </m:r>
                  </m:oMath>
                </a14:m>
                <a:r>
                  <a:rPr lang="en-US" sz="18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00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01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8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endParaRPr lang="en-US" sz="18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	  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18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8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1800" b="0" i="0" dirty="0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8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1800" b="0" i="1" dirty="0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8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sz="1800" b="0" i="1" dirty="0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8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8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800" b="0" i="1" dirty="0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8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8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b="0" i="1" dirty="0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800" i="1" dirty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800" i="1" dirty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1800" dirty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8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800" i="1" dirty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8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i="1" dirty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8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Where,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pPr/>
              <a:t>10/31/2019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88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29000"/>
            <a:ext cx="2667000" cy="2106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513829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i="1" dirty="0">
                <a:solidFill>
                  <a:srgbClr val="0000FF"/>
                </a:solidFill>
              </a:rPr>
              <a:t>Matrix Multiplication – </a:t>
            </a:r>
            <a:r>
              <a:rPr lang="en-US" sz="2800" i="1" dirty="0" err="1">
                <a:solidFill>
                  <a:srgbClr val="0000FF"/>
                </a:solidFill>
              </a:rPr>
              <a:t>Strassen’s</a:t>
            </a:r>
            <a:r>
              <a:rPr lang="en-US" sz="2800" i="1" dirty="0">
                <a:solidFill>
                  <a:srgbClr val="0000FF"/>
                </a:solidFill>
              </a:rPr>
              <a:t>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Recurrence Relation for </a:t>
                </a:r>
                <a:r>
                  <a:rPr lang="en-US" sz="1800" i="1" dirty="0" err="1">
                    <a:solidFill>
                      <a:srgbClr val="0000FF"/>
                    </a:solidFill>
                    <a:latin typeface="Candara" panose="020E0502030303020204" pitchFamily="34" charset="0"/>
                  </a:rPr>
                  <a:t>Strassen’s</a:t>
                </a:r>
                <a:r>
                  <a:rPr lang="en-US" sz="18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method: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	T(n) 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sz="16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                   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1600" i="1" dirty="0">
                                  <a:solidFill>
                                    <a:srgbClr val="0000FF"/>
                                  </a:solidFill>
                                  <a:latin typeface="Candara" panose="020E0502030303020204" pitchFamily="34" charset="0"/>
                                </a:rPr>
                                <m:t>7</m:t>
                              </m:r>
                              <m:r>
                                <m:rPr>
                                  <m:nor/>
                                </m:rPr>
                                <a:rPr lang="en-US" sz="1600" i="1" dirty="0">
                                  <a:solidFill>
                                    <a:srgbClr val="0000FF"/>
                                  </a:solidFill>
                                  <a:latin typeface="Candara" panose="020E0502030303020204" pitchFamily="34" charset="0"/>
                                </a:rPr>
                                <m:t>T</m:t>
                              </m:r>
                              <m:r>
                                <m:rPr>
                                  <m:nor/>
                                </m:rPr>
                                <a:rPr lang="en-US" sz="1600" i="1" dirty="0">
                                  <a:solidFill>
                                    <a:srgbClr val="0000FF"/>
                                  </a:solidFill>
                                  <a:latin typeface="Candara" panose="020E0502030303020204" pitchFamily="34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sz="1600" b="0" i="1" dirty="0" smtClean="0">
                                  <a:solidFill>
                                    <a:srgbClr val="0000FF"/>
                                  </a:solidFill>
                                  <a:latin typeface="Candara" panose="020E0502030303020204" pitchFamily="34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sz="1600" i="1" dirty="0">
                                  <a:solidFill>
                                    <a:srgbClr val="0000FF"/>
                                  </a:solidFill>
                                  <a:latin typeface="Candara" panose="020E0502030303020204" pitchFamily="34" charset="0"/>
                                </a:rPr>
                                <m:t>/2) + </m:t>
                              </m:r>
                              <m:r>
                                <a:rPr lang="en-US" sz="1600" b="0" i="1" dirty="0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sz="1600" b="0" i="1" dirty="0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∗18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solidFill>
                                        <a:srgbClr val="0000FF"/>
                                      </a:solidFill>
                                      <a:latin typeface="Candara" panose="020E0502030303020204" pitchFamily="34" charset="0"/>
                                    </a:rPr>
                                    <m:t>(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US" sz="16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 dirty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1600" i="1" dirty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solidFill>
                                        <a:srgbClr val="0000FF"/>
                                      </a:solidFill>
                                      <a:latin typeface="Candara" panose="020E0502030303020204" pitchFamily="34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	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=1</m:t>
                          </m:r>
                        </m:e>
                      </m:mr>
                      <m:m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≥2</m:t>
                          </m:r>
                        </m:e>
                      </m:mr>
                    </m:m>
                  </m:oMath>
                </a14:m>
                <a:endParaRPr lang="en-US" sz="18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endParaRPr lang="en-US" sz="18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Q:  Validate above statement!</a:t>
                </a:r>
              </a:p>
              <a:p>
                <a:pPr marL="0" indent="0">
                  <a:buNone/>
                </a:pPr>
                <a:endParaRPr lang="en-US" sz="18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Q:  What is the base case for terminating the recurrence call?</a:t>
                </a:r>
              </a:p>
              <a:p>
                <a:pPr marL="0" indent="0">
                  <a:buNone/>
                </a:pPr>
                <a:endParaRPr lang="en-US" sz="18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endParaRPr lang="en-US" sz="18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endParaRPr lang="en-US" sz="18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56" t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pPr/>
              <a:t>10/31/2019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89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343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24600"/>
            <a:ext cx="2590800" cy="457200"/>
          </a:xfrm>
        </p:spPr>
        <p:txBody>
          <a:bodyPr/>
          <a:lstStyle/>
          <a:p>
            <a:fld id="{912F70AD-C274-49D2-8F1D-76F456FBCB62}" type="datetime1">
              <a:rPr lang="en-US" altLang="en-US" sz="1400" smtClean="0">
                <a:solidFill>
                  <a:srgbClr val="000000"/>
                </a:solidFill>
              </a:rPr>
              <a:t>10/31/2019</a:t>
            </a:fld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A170-69B5-4F71-8D60-EE08BA099520}" type="slidenum">
              <a:rPr lang="en-US" altLang="en-US">
                <a:solidFill>
                  <a:srgbClr val="000000"/>
                </a:solidFill>
              </a:rPr>
              <a:pPr/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50938" y="101600"/>
            <a:ext cx="7612062" cy="1143000"/>
          </a:xfrm>
        </p:spPr>
        <p:txBody>
          <a:bodyPr/>
          <a:lstStyle/>
          <a:p>
            <a:r>
              <a:rPr lang="en-US" sz="2200" b="1" i="1" dirty="0">
                <a:latin typeface="Univers-Bold"/>
              </a:rPr>
              <a:t>Perform the operations count</a:t>
            </a:r>
            <a:br>
              <a:rPr lang="en-US" sz="2200" i="1" dirty="0"/>
            </a:br>
            <a:endParaRPr lang="en-US" sz="2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1676400"/>
            <a:ext cx="830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170EC2"/>
                </a:solidFill>
                <a:latin typeface="Candara" panose="020E0502030303020204" pitchFamily="34" charset="0"/>
              </a:rPr>
              <a:t>Consider the </a:t>
            </a:r>
            <a:r>
              <a:rPr lang="en-US" sz="2000" b="1" i="1" dirty="0">
                <a:solidFill>
                  <a:srgbClr val="170EC2"/>
                </a:solidFill>
                <a:latin typeface="Candara" panose="020E0502030303020204" pitchFamily="34" charset="0"/>
              </a:rPr>
              <a:t>element uniqueness problem</a:t>
            </a:r>
            <a:r>
              <a:rPr lang="en-US" sz="2000" i="1" dirty="0">
                <a:solidFill>
                  <a:srgbClr val="170EC2"/>
                </a:solidFill>
                <a:latin typeface="Candara" panose="020E0502030303020204" pitchFamily="34" charset="0"/>
              </a:rPr>
              <a:t>: check whether all the</a:t>
            </a:r>
          </a:p>
          <a:p>
            <a:r>
              <a:rPr lang="en-US" sz="2000" i="1" dirty="0">
                <a:solidFill>
                  <a:srgbClr val="170EC2"/>
                </a:solidFill>
                <a:latin typeface="Candara" panose="020E0502030303020204" pitchFamily="34" charset="0"/>
              </a:rPr>
              <a:t>elements in a given array of n elements are distinct. This problem can be solved by the following straightforward algorithm.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552575" y="5159375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endParaRPr lang="en-US" sz="2200" i="1" kern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28" y="3048000"/>
            <a:ext cx="7602279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882890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497888" cy="4876800"/>
              </a:xfrm>
            </p:spPr>
            <p:txBody>
              <a:bodyPr/>
              <a:lstStyle/>
              <a:p>
                <a:pPr marL="285750" indent="-285750">
                  <a:buNone/>
                </a:pPr>
                <a:r>
                  <a:rPr lang="en-US" sz="18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1)  Apply </a:t>
                </a:r>
                <a:r>
                  <a:rPr lang="en-US" sz="1800" i="1" dirty="0" err="1">
                    <a:solidFill>
                      <a:srgbClr val="0000FF"/>
                    </a:solidFill>
                    <a:latin typeface="Candara" panose="020E0502030303020204" pitchFamily="34" charset="0"/>
                  </a:rPr>
                  <a:t>Strassen’s</a:t>
                </a:r>
                <a:r>
                  <a:rPr lang="en-US" sz="18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algorithm to compute: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1800" b="0" i="1" smtClean="0">
                        <a:solidFill>
                          <a:srgbClr val="0000FF"/>
                        </a:solidFill>
                        <a:latin typeface="Cambria Math"/>
                      </a:rPr>
                      <m:t>∗ 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285750" indent="-285750">
                  <a:spcBef>
                    <a:spcPts val="0"/>
                  </a:spcBef>
                  <a:buNone/>
                </a:pPr>
                <a:r>
                  <a:rPr lang="en-US" sz="18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	exiting the recursion when n = 2, i.e., </a:t>
                </a:r>
              </a:p>
              <a:p>
                <a:pPr marL="285750" indent="-285750">
                  <a:spcBef>
                    <a:spcPts val="0"/>
                  </a:spcBef>
                  <a:buNone/>
                </a:pPr>
                <a:r>
                  <a:rPr lang="en-US" sz="18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	computing the products of 2 ×2 matrices</a:t>
                </a:r>
              </a:p>
              <a:p>
                <a:pPr marL="285750" indent="-285750">
                  <a:spcBef>
                    <a:spcPts val="0"/>
                  </a:spcBef>
                  <a:buNone/>
                </a:pPr>
                <a:r>
                  <a:rPr lang="en-US" sz="18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	by the brute-force algorithm.</a:t>
                </a:r>
              </a:p>
              <a:p>
                <a:pPr marL="0" indent="0">
                  <a:buNone/>
                </a:pPr>
                <a:endParaRPr lang="en-US" sz="18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endParaRPr lang="en-US" sz="18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285750" indent="-285750">
                  <a:buNone/>
                  <a:tabLst>
                    <a:tab pos="285750" algn="l"/>
                  </a:tabLst>
                </a:pPr>
                <a:r>
                  <a:rPr lang="en-US" sz="18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2)	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497888" cy="4876800"/>
              </a:xfrm>
              <a:blipFill rotWithShape="1">
                <a:blip r:embed="rId2"/>
                <a:stretch>
                  <a:fillRect l="-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pPr/>
              <a:t>10/31/2019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90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303337" y="1524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r"/>
            <a:r>
              <a:rPr lang="en-US" sz="2400" i="1" kern="0" dirty="0">
                <a:solidFill>
                  <a:srgbClr val="0000FF"/>
                </a:solidFill>
              </a:rPr>
              <a:t>Examples: Matrix Multiplication – </a:t>
            </a:r>
            <a:r>
              <a:rPr lang="en-US" sz="2400" i="1" kern="0" dirty="0" err="1">
                <a:solidFill>
                  <a:srgbClr val="0000FF"/>
                </a:solidFill>
              </a:rPr>
              <a:t>Strassen’s</a:t>
            </a:r>
            <a:r>
              <a:rPr lang="en-US" sz="2400" i="1" kern="0" dirty="0">
                <a:solidFill>
                  <a:srgbClr val="0000FF"/>
                </a:solidFill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39649970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i="1" dirty="0">
                <a:solidFill>
                  <a:srgbClr val="0000FF"/>
                </a:solidFill>
              </a:rPr>
              <a:t>Examples: Matrix Multiplication – </a:t>
            </a:r>
            <a:r>
              <a:rPr lang="en-US" sz="2400" i="1" dirty="0" err="1">
                <a:solidFill>
                  <a:srgbClr val="0000FF"/>
                </a:solidFill>
              </a:rPr>
              <a:t>Strassen’s</a:t>
            </a:r>
            <a:r>
              <a:rPr lang="en-US" sz="2400" i="1" dirty="0">
                <a:solidFill>
                  <a:srgbClr val="0000FF"/>
                </a:solidFill>
              </a:rPr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97888" cy="4876800"/>
          </a:xfrm>
        </p:spPr>
        <p:txBody>
          <a:bodyPr/>
          <a:lstStyle/>
          <a:p>
            <a:pPr marL="285750" indent="-285750">
              <a:buNone/>
            </a:pPr>
            <a:r>
              <a:rPr lang="en-US" sz="1800" i="1" dirty="0">
                <a:solidFill>
                  <a:srgbClr val="0000FF"/>
                </a:solidFill>
                <a:latin typeface="Candara" panose="020E0502030303020204" pitchFamily="34" charset="0"/>
              </a:rPr>
              <a:t>3)	V. Pan discovered a way of multiplying 68 * 68 matrices using 132,464 multiplications, a way of multiplying 70 * 70 matrices using 143,640 multiplications, and a way of multiplying 72 * 72 matrices using 155,424 multiplications. Which method yields the best asymptotic running time when used in a divide-and-conquer matrix-multiplication algorithm? </a:t>
            </a:r>
          </a:p>
          <a:p>
            <a:pPr marL="0" indent="0">
              <a:buNone/>
              <a:tabLst>
                <a:tab pos="285750" algn="l"/>
              </a:tabLst>
            </a:pPr>
            <a:r>
              <a:rPr lang="en-US" sz="1800" i="1" dirty="0">
                <a:solidFill>
                  <a:srgbClr val="0000FF"/>
                </a:solidFill>
                <a:latin typeface="Candara" panose="020E0502030303020204" pitchFamily="34" charset="0"/>
              </a:rPr>
              <a:t>	How does it compare to </a:t>
            </a:r>
            <a:r>
              <a:rPr lang="en-US" sz="1800" i="1" dirty="0" err="1">
                <a:solidFill>
                  <a:srgbClr val="0000FF"/>
                </a:solidFill>
                <a:latin typeface="Candara" panose="020E0502030303020204" pitchFamily="34" charset="0"/>
              </a:rPr>
              <a:t>Strassen’s</a:t>
            </a:r>
            <a:r>
              <a:rPr lang="en-US" sz="1800" i="1" dirty="0">
                <a:solidFill>
                  <a:srgbClr val="0000FF"/>
                </a:solidFill>
                <a:latin typeface="Candara" panose="020E0502030303020204" pitchFamily="34" charset="0"/>
              </a:rPr>
              <a:t> algorithm?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0000FF"/>
                </a:solidFill>
                <a:latin typeface="Candara" panose="020E0502030303020204" pitchFamily="34" charset="0"/>
              </a:rPr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pPr/>
              <a:t>10/31/2019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91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28968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101600"/>
            <a:ext cx="7459661" cy="1143000"/>
          </a:xfrm>
        </p:spPr>
        <p:txBody>
          <a:bodyPr/>
          <a:lstStyle/>
          <a:p>
            <a:pPr algn="r"/>
            <a:r>
              <a:rPr lang="en-US" sz="2800" i="1" dirty="0">
                <a:latin typeface="Candara" panose="020E0502030303020204" pitchFamily="34" charset="0"/>
              </a:rPr>
              <a:t>Appendix: Recursion Relations– 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6900" y="1638300"/>
                <a:ext cx="8358188" cy="4762500"/>
              </a:xfrm>
            </p:spPr>
            <p:txBody>
              <a:bodyPr/>
              <a:lstStyle/>
              <a:p>
                <a:r>
                  <a:rPr lang="en-US" sz="24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Write a recursive function that prints the numbers 1…n in descending order.</a:t>
                </a:r>
              </a:p>
              <a:p>
                <a:pPr lvl="1"/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F(1…n) = F(1…n-1)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 ∘</m:t>
                    </m:r>
                  </m:oMath>
                </a14:m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n  	where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∘</m:t>
                    </m:r>
                  </m:oMath>
                </a14:m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implies the operation of printing n</a:t>
                </a:r>
              </a:p>
              <a:p>
                <a:pPr lvl="1"/>
                <a:r>
                  <a:rPr lang="en-US" sz="2000" i="1" dirty="0" err="1">
                    <a:solidFill>
                      <a:srgbClr val="0000FF"/>
                    </a:solidFill>
                    <a:latin typeface="Candara" panose="020E0502030303020204" pitchFamily="34" charset="0"/>
                  </a:rPr>
                  <a:t>revprt</a:t>
                </a:r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 (n)</a:t>
                </a:r>
              </a:p>
              <a:p>
                <a:pPr marL="457200" lvl="1" indent="0">
                  <a:buNone/>
                </a:pPr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	If n&lt;&gt;0 </a:t>
                </a:r>
                <a:r>
                  <a:rPr lang="en-US" sz="2000" i="1" dirty="0" err="1">
                    <a:solidFill>
                      <a:srgbClr val="0000FF"/>
                    </a:solidFill>
                    <a:latin typeface="Candara" panose="020E0502030303020204" pitchFamily="34" charset="0"/>
                  </a:rPr>
                  <a:t>revprt</a:t>
                </a:r>
                <a:r>
                  <a:rPr lang="en-US" sz="20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(n-1)</a:t>
                </a:r>
              </a:p>
              <a:p>
                <a:endParaRPr lang="en-US" sz="24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457200" lvl="1" indent="0">
                  <a:buNone/>
                </a:pPr>
                <a:endParaRPr lang="en-US" sz="20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r>
                  <a:rPr lang="en-US" sz="24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Write a recursive function to perform exponentiation;     return </a:t>
                </a:r>
                <a:r>
                  <a:rPr lang="en-US" sz="2400" i="1" dirty="0" err="1">
                    <a:solidFill>
                      <a:srgbClr val="0000FF"/>
                    </a:solidFill>
                    <a:latin typeface="Candara" panose="020E0502030303020204" pitchFamily="34" charset="0"/>
                  </a:rPr>
                  <a:t>x</a:t>
                </a:r>
                <a:r>
                  <a:rPr lang="en-US" sz="2400" i="1" baseline="30000" dirty="0" err="1">
                    <a:solidFill>
                      <a:srgbClr val="0000FF"/>
                    </a:solidFill>
                    <a:latin typeface="Candara" panose="020E0502030303020204" pitchFamily="34" charset="0"/>
                  </a:rPr>
                  <a:t>m</a:t>
                </a:r>
                <a:r>
                  <a:rPr lang="en-US" sz="2400" i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, assuming m &gt;= 0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00FF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𝑚</m:t>
                            </m:r>
                          </m:sup>
                        </m:sSup>
                      </m:e>
                    </m:d>
                    <m:r>
                      <a:rPr lang="en-US" sz="2000" i="1" dirty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0" i="1" dirty="0">
                    <a:solidFill>
                      <a:srgbClr val="0000FF"/>
                    </a:solidFill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00FF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00FF"/>
                        </a:solidFill>
                        <a:latin typeface="Cambria Math"/>
                      </a:rPr>
                      <m:t>∗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00FF"/>
                        </a:solidFill>
                        <a:latin typeface="Cambria Math"/>
                      </a:rPr>
                      <m:t>𝑥</m:t>
                    </m:r>
                  </m:oMath>
                </a14:m>
                <a:endParaRPr lang="en-US" sz="2000" b="0" i="1" dirty="0">
                  <a:solidFill>
                    <a:srgbClr val="0000FF"/>
                  </a:solidFill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𝑓</m:t>
                    </m:r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𝑥</m:t>
                    </m:r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/>
                      </a:rPr>
                      <m:t>)= </m:t>
                    </m:r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𝑥</m:t>
                    </m:r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/>
                      </a:rPr>
                      <m:t>∗</m:t>
                    </m:r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𝑓</m:t>
                    </m:r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𝑥</m:t>
                    </m:r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/>
                      </a:rPr>
                      <m:t>−1)</m:t>
                    </m:r>
                  </m:oMath>
                </a14:m>
                <a:endParaRPr lang="en-US" sz="24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endParaRPr lang="en-US" sz="24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900" y="1638300"/>
                <a:ext cx="8358188" cy="4762500"/>
              </a:xfrm>
              <a:blipFill rotWithShape="1">
                <a:blip r:embed="rId2"/>
                <a:stretch>
                  <a:fillRect l="-146" t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6800" y="6400800"/>
            <a:ext cx="1752600" cy="381000"/>
          </a:xfrm>
        </p:spPr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pPr/>
              <a:t>10/31/2019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92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97960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2" charset="0"/>
              <a:buChar char=""/>
              <a:defRPr/>
            </a:pPr>
            <a:r>
              <a:rPr lang="en-US" sz="2000" i="1" dirty="0">
                <a:solidFill>
                  <a:srgbClr val="0000FF"/>
                </a:solidFill>
                <a:latin typeface="Candara" panose="020E0502030303020204" pitchFamily="34" charset="0"/>
                <a:ea typeface="ＭＳ Ｐゴシック" charset="0"/>
              </a:rPr>
              <a:t>Write a recursive method </a:t>
            </a:r>
            <a:r>
              <a:rPr lang="en-US" sz="2000" i="1" dirty="0" err="1">
                <a:solidFill>
                  <a:srgbClr val="0000FF"/>
                </a:solidFill>
                <a:latin typeface="Candara" panose="020E0502030303020204" pitchFamily="34" charset="0"/>
                <a:ea typeface="ＭＳ Ｐゴシック" charset="0"/>
              </a:rPr>
              <a:t>printBinary</a:t>
            </a:r>
            <a:r>
              <a:rPr lang="en-US" sz="2000" i="1" dirty="0">
                <a:solidFill>
                  <a:srgbClr val="0000FF"/>
                </a:solidFill>
                <a:latin typeface="Candara" panose="020E0502030303020204" pitchFamily="34" charset="0"/>
                <a:ea typeface="ＭＳ Ｐゴシック" charset="0"/>
              </a:rPr>
              <a:t> that accepts an integer and prints that number's representation in binary (base 2).</a:t>
            </a:r>
          </a:p>
          <a:p>
            <a:pPr lvl="1">
              <a:buFont typeface="Wingdings 2" charset="0"/>
              <a:buChar char=""/>
              <a:defRPr/>
            </a:pPr>
            <a:endParaRPr lang="en-US" sz="2000" i="1" dirty="0">
              <a:solidFill>
                <a:srgbClr val="0000FF"/>
              </a:solidFill>
              <a:latin typeface="Candara" panose="020E0502030303020204" pitchFamily="34" charset="0"/>
              <a:ea typeface="ＭＳ Ｐゴシック" charset="-128"/>
            </a:endParaRPr>
          </a:p>
          <a:p>
            <a:pPr lvl="1">
              <a:buFont typeface="Wingdings 2" charset="0"/>
              <a:buChar char=""/>
              <a:defRPr/>
            </a:pPr>
            <a:r>
              <a:rPr lang="en-US" sz="2000" i="1" dirty="0">
                <a:solidFill>
                  <a:srgbClr val="0000FF"/>
                </a:solidFill>
                <a:latin typeface="Candara" panose="020E0502030303020204" pitchFamily="34" charset="0"/>
                <a:ea typeface="ＭＳ Ｐゴシック" charset="-128"/>
              </a:rPr>
              <a:t>Example: </a:t>
            </a:r>
            <a:r>
              <a:rPr lang="en-US" sz="2000" i="1" dirty="0" err="1">
                <a:solidFill>
                  <a:srgbClr val="0000FF"/>
                </a:solidFill>
                <a:latin typeface="Candara" panose="020E0502030303020204" pitchFamily="34" charset="0"/>
                <a:ea typeface="ＭＳ Ｐゴシック" charset="-128"/>
              </a:rPr>
              <a:t>printBinary</a:t>
            </a:r>
            <a:r>
              <a:rPr lang="en-US" sz="2000" i="1" dirty="0">
                <a:solidFill>
                  <a:srgbClr val="0000FF"/>
                </a:solidFill>
                <a:latin typeface="Candara" panose="020E0502030303020204" pitchFamily="34" charset="0"/>
                <a:ea typeface="ＭＳ Ｐゴシック" charset="-128"/>
              </a:rPr>
              <a:t>(7)  prints 111</a:t>
            </a:r>
          </a:p>
          <a:p>
            <a:pPr lvl="1">
              <a:buFont typeface="Wingdings 2" charset="0"/>
              <a:buChar char=""/>
              <a:defRPr/>
            </a:pPr>
            <a:r>
              <a:rPr lang="en-US" sz="2000" i="1" dirty="0">
                <a:solidFill>
                  <a:srgbClr val="0000FF"/>
                </a:solidFill>
                <a:latin typeface="Candara" panose="020E0502030303020204" pitchFamily="34" charset="0"/>
                <a:ea typeface="ＭＳ Ｐゴシック" charset="-128"/>
              </a:rPr>
              <a:t>Example: </a:t>
            </a:r>
            <a:r>
              <a:rPr lang="en-US" sz="2000" i="1" dirty="0" err="1">
                <a:solidFill>
                  <a:srgbClr val="0000FF"/>
                </a:solidFill>
                <a:latin typeface="Candara" panose="020E0502030303020204" pitchFamily="34" charset="0"/>
                <a:ea typeface="ＭＳ Ｐゴシック" charset="-128"/>
              </a:rPr>
              <a:t>printBinary</a:t>
            </a:r>
            <a:r>
              <a:rPr lang="en-US" sz="2000" i="1" dirty="0">
                <a:solidFill>
                  <a:srgbClr val="0000FF"/>
                </a:solidFill>
                <a:latin typeface="Candara" panose="020E0502030303020204" pitchFamily="34" charset="0"/>
                <a:ea typeface="ＭＳ Ｐゴシック" charset="-128"/>
              </a:rPr>
              <a:t>(12) prints 1100</a:t>
            </a:r>
          </a:p>
          <a:p>
            <a:pPr lvl="1">
              <a:buFont typeface="Wingdings 2" charset="0"/>
              <a:buChar char=""/>
              <a:defRPr/>
            </a:pPr>
            <a:r>
              <a:rPr lang="en-US" sz="2000" i="1" dirty="0">
                <a:solidFill>
                  <a:srgbClr val="0000FF"/>
                </a:solidFill>
                <a:latin typeface="Candara" panose="020E0502030303020204" pitchFamily="34" charset="0"/>
                <a:ea typeface="ＭＳ Ｐゴシック" charset="-128"/>
              </a:rPr>
              <a:t>Example: </a:t>
            </a:r>
            <a:r>
              <a:rPr lang="en-US" sz="2000" i="1" dirty="0" err="1">
                <a:solidFill>
                  <a:srgbClr val="0000FF"/>
                </a:solidFill>
                <a:latin typeface="Candara" panose="020E0502030303020204" pitchFamily="34" charset="0"/>
                <a:ea typeface="ＭＳ Ｐゴシック" charset="-128"/>
              </a:rPr>
              <a:t>printBinary</a:t>
            </a:r>
            <a:r>
              <a:rPr lang="en-US" sz="2000" i="1" dirty="0">
                <a:solidFill>
                  <a:srgbClr val="0000FF"/>
                </a:solidFill>
                <a:latin typeface="Candara" panose="020E0502030303020204" pitchFamily="34" charset="0"/>
                <a:ea typeface="ＭＳ Ｐゴシック" charset="-128"/>
              </a:rPr>
              <a:t>(42) prints 101010</a:t>
            </a:r>
          </a:p>
          <a:p>
            <a:pPr lvl="1">
              <a:buFont typeface="Wingdings 2" charset="0"/>
              <a:buChar char=""/>
              <a:defRPr/>
            </a:pPr>
            <a:endParaRPr lang="en-US" sz="2000" i="1" dirty="0">
              <a:solidFill>
                <a:srgbClr val="0000FF"/>
              </a:solidFill>
              <a:latin typeface="Candara" panose="020E0502030303020204" pitchFamily="34" charset="0"/>
              <a:ea typeface="ＭＳ Ｐゴシック" charset="-128"/>
            </a:endParaRPr>
          </a:p>
          <a:p>
            <a:pPr lvl="1">
              <a:buFont typeface="Wingdings 2" charset="0"/>
              <a:buChar char=""/>
              <a:defRPr/>
            </a:pPr>
            <a:endParaRPr lang="en-US" sz="2000" i="1" dirty="0">
              <a:solidFill>
                <a:srgbClr val="0000FF"/>
              </a:solidFill>
              <a:latin typeface="Candara" panose="020E0502030303020204" pitchFamily="34" charset="0"/>
              <a:ea typeface="ＭＳ Ｐゴシック" charset="-128"/>
            </a:endParaRPr>
          </a:p>
          <a:p>
            <a:pPr lvl="1">
              <a:buFont typeface="Wingdings 2" charset="0"/>
              <a:buChar char=""/>
              <a:defRPr/>
            </a:pPr>
            <a:endParaRPr lang="en-US" sz="2000" i="1" dirty="0">
              <a:solidFill>
                <a:srgbClr val="0000FF"/>
              </a:solidFill>
              <a:latin typeface="Candara" panose="020E0502030303020204" pitchFamily="34" charset="0"/>
              <a:ea typeface="ＭＳ Ｐゴシック" charset="-128"/>
            </a:endParaRPr>
          </a:p>
          <a:p>
            <a:pPr lvl="1">
              <a:buFont typeface="Wingdings 2" charset="0"/>
              <a:buChar char=""/>
              <a:defRPr/>
            </a:pPr>
            <a:endParaRPr lang="en-US" sz="2000" i="1" dirty="0">
              <a:solidFill>
                <a:srgbClr val="0000FF"/>
              </a:solidFill>
              <a:latin typeface="Candara" panose="020E0502030303020204" pitchFamily="34" charset="0"/>
              <a:ea typeface="ＭＳ Ｐゴシック" charset="-128"/>
            </a:endParaRPr>
          </a:p>
          <a:p>
            <a:pPr lvl="1">
              <a:buFont typeface="Wingdings 2" charset="0"/>
              <a:buChar char=""/>
              <a:defRPr/>
            </a:pPr>
            <a:r>
              <a:rPr lang="en-US" sz="2000" i="1" dirty="0">
                <a:solidFill>
                  <a:srgbClr val="0000FF"/>
                </a:solidFill>
                <a:latin typeface="Candara" panose="020E0502030303020204" pitchFamily="34" charset="0"/>
                <a:ea typeface="ＭＳ Ｐゴシック" charset="-128"/>
              </a:rPr>
              <a:t>Write the method recursively and without using any loops.</a:t>
            </a:r>
          </a:p>
        </p:txBody>
      </p:sp>
      <p:graphicFrame>
        <p:nvGraphicFramePr>
          <p:cNvPr id="367686" name="Group 70"/>
          <p:cNvGraphicFramePr>
            <a:graphicFrameLocks noGrp="1"/>
          </p:cNvGraphicFramePr>
          <p:nvPr/>
        </p:nvGraphicFramePr>
        <p:xfrm>
          <a:off x="2057400" y="3835400"/>
          <a:ext cx="5045075" cy="889000"/>
        </p:xfrm>
        <a:graphic>
          <a:graphicData uri="http://schemas.openxmlformats.org/drawingml/2006/table">
            <a:tbl>
              <a:tblPr/>
              <a:tblGrid>
                <a:gridCol w="77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place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 bwMode="auto">
          <a:xfrm>
            <a:off x="1150939" y="76200"/>
            <a:ext cx="71548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r"/>
            <a:r>
              <a:rPr lang="en-US" sz="2800" i="1" dirty="0">
                <a:latin typeface="Candara" panose="020E0502030303020204" pitchFamily="34" charset="0"/>
              </a:rPr>
              <a:t>Appendix: </a:t>
            </a:r>
            <a:r>
              <a:rPr lang="en-US" sz="2800" i="1" kern="0" dirty="0">
                <a:solidFill>
                  <a:srgbClr val="0000FF"/>
                </a:solidFill>
                <a:latin typeface="Candara" panose="020E0502030303020204" pitchFamily="34" charset="0"/>
              </a:rPr>
              <a:t>Writing a recursive function </a:t>
            </a:r>
          </a:p>
        </p:txBody>
      </p:sp>
    </p:spTree>
    <p:extLst>
      <p:ext uri="{BB962C8B-B14F-4D97-AF65-F5344CB8AC3E}">
        <p14:creationId xmlns:p14="http://schemas.microsoft.com/office/powerpoint/2010/main" val="180342368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2" charset="0"/>
              <a:buChar char=""/>
              <a:defRPr/>
            </a:pPr>
            <a:r>
              <a:rPr lang="en-US" sz="2000" i="1" dirty="0">
                <a:solidFill>
                  <a:srgbClr val="0000FF"/>
                </a:solidFill>
                <a:latin typeface="Candara" panose="020E0502030303020204" pitchFamily="34" charset="0"/>
                <a:ea typeface="ＭＳ Ｐゴシック" charset="-128"/>
              </a:rPr>
              <a:t>// Prints the given integer's binary representation.</a:t>
            </a:r>
          </a:p>
          <a:p>
            <a:pPr>
              <a:buFont typeface="Wingdings 2" charset="0"/>
              <a:buChar char=""/>
              <a:defRPr/>
            </a:pPr>
            <a:r>
              <a:rPr lang="en-US" sz="2000" i="1" dirty="0">
                <a:solidFill>
                  <a:srgbClr val="0000FF"/>
                </a:solidFill>
                <a:latin typeface="Candara" panose="020E0502030303020204" pitchFamily="34" charset="0"/>
                <a:ea typeface="ＭＳ Ｐゴシック" charset="-128"/>
              </a:rPr>
              <a:t>// Precondition: n &gt;= 0</a:t>
            </a:r>
          </a:p>
          <a:p>
            <a:pPr>
              <a:buFont typeface="Wingdings 2" charset="0"/>
              <a:buChar char=""/>
              <a:defRPr/>
            </a:pPr>
            <a:r>
              <a:rPr lang="en-US" sz="2000" i="1" dirty="0">
                <a:solidFill>
                  <a:srgbClr val="0000FF"/>
                </a:solidFill>
                <a:latin typeface="Candara" panose="020E0502030303020204" pitchFamily="34" charset="0"/>
                <a:ea typeface="ＭＳ Ｐゴシック" charset="-128"/>
              </a:rPr>
              <a:t>public static void </a:t>
            </a:r>
            <a:r>
              <a:rPr lang="en-US" sz="2000" i="1" dirty="0" err="1">
                <a:solidFill>
                  <a:srgbClr val="0000FF"/>
                </a:solidFill>
                <a:latin typeface="Candara" panose="020E0502030303020204" pitchFamily="34" charset="0"/>
                <a:ea typeface="ＭＳ Ｐゴシック" charset="-128"/>
              </a:rPr>
              <a:t>printBinary</a:t>
            </a:r>
            <a:r>
              <a:rPr lang="en-US" sz="2000" i="1" dirty="0">
                <a:solidFill>
                  <a:srgbClr val="0000FF"/>
                </a:solidFill>
                <a:latin typeface="Candara" panose="020E0502030303020204" pitchFamily="34" charset="0"/>
                <a:ea typeface="ＭＳ Ｐゴシック" charset="-128"/>
              </a:rPr>
              <a:t>(</a:t>
            </a:r>
            <a:r>
              <a:rPr lang="en-US" sz="2000" i="1" dirty="0" err="1">
                <a:solidFill>
                  <a:srgbClr val="0000FF"/>
                </a:solidFill>
                <a:latin typeface="Candara" panose="020E0502030303020204" pitchFamily="34" charset="0"/>
                <a:ea typeface="ＭＳ Ｐゴシック" charset="-128"/>
              </a:rPr>
              <a:t>int</a:t>
            </a:r>
            <a:r>
              <a:rPr lang="en-US" sz="2000" i="1" dirty="0">
                <a:solidFill>
                  <a:srgbClr val="0000FF"/>
                </a:solidFill>
                <a:latin typeface="Candara" panose="020E0502030303020204" pitchFamily="34" charset="0"/>
                <a:ea typeface="ＭＳ Ｐゴシック" charset="-128"/>
              </a:rPr>
              <a:t> n) {</a:t>
            </a:r>
          </a:p>
          <a:p>
            <a:pPr>
              <a:buFont typeface="Wingdings 2" charset="0"/>
              <a:buChar char=""/>
              <a:defRPr/>
            </a:pPr>
            <a:r>
              <a:rPr lang="en-US" sz="2000" i="1" dirty="0">
                <a:solidFill>
                  <a:srgbClr val="0000FF"/>
                </a:solidFill>
                <a:latin typeface="Candara" panose="020E0502030303020204" pitchFamily="34" charset="0"/>
                <a:ea typeface="ＭＳ Ｐゴシック" charset="-128"/>
              </a:rPr>
              <a:t>    if (n &lt; 2) {</a:t>
            </a:r>
          </a:p>
          <a:p>
            <a:pPr>
              <a:buFont typeface="Wingdings 2" charset="0"/>
              <a:buChar char=""/>
              <a:defRPr/>
            </a:pPr>
            <a:r>
              <a:rPr lang="en-US" sz="2000" i="1" dirty="0">
                <a:solidFill>
                  <a:srgbClr val="0000FF"/>
                </a:solidFill>
                <a:latin typeface="Candara" panose="020E0502030303020204" pitchFamily="34" charset="0"/>
                <a:ea typeface="ＭＳ Ｐゴシック" charset="-128"/>
              </a:rPr>
              <a:t>        // base case; same as base 10</a:t>
            </a:r>
          </a:p>
          <a:p>
            <a:pPr>
              <a:buFont typeface="Wingdings 2" charset="0"/>
              <a:buChar char=""/>
              <a:defRPr/>
            </a:pPr>
            <a:r>
              <a:rPr lang="en-US" sz="2000" i="1" dirty="0">
                <a:solidFill>
                  <a:srgbClr val="0000FF"/>
                </a:solidFill>
                <a:latin typeface="Candara" panose="020E0502030303020204" pitchFamily="34" charset="0"/>
                <a:ea typeface="ＭＳ Ｐゴシック" charset="-128"/>
              </a:rPr>
              <a:t>        </a:t>
            </a:r>
            <a:r>
              <a:rPr lang="en-US" sz="2000" i="1" dirty="0" err="1">
                <a:solidFill>
                  <a:srgbClr val="0000FF"/>
                </a:solidFill>
                <a:latin typeface="Candara" panose="020E0502030303020204" pitchFamily="34" charset="0"/>
                <a:ea typeface="ＭＳ Ｐゴシック" charset="-128"/>
              </a:rPr>
              <a:t>System.out.println</a:t>
            </a:r>
            <a:r>
              <a:rPr lang="en-US" sz="2000" i="1" dirty="0">
                <a:solidFill>
                  <a:srgbClr val="0000FF"/>
                </a:solidFill>
                <a:latin typeface="Candara" panose="020E0502030303020204" pitchFamily="34" charset="0"/>
                <a:ea typeface="ＭＳ Ｐゴシック" charset="-128"/>
              </a:rPr>
              <a:t>(n);</a:t>
            </a:r>
          </a:p>
          <a:p>
            <a:pPr>
              <a:buFont typeface="Wingdings 2" charset="0"/>
              <a:buChar char=""/>
              <a:defRPr/>
            </a:pPr>
            <a:r>
              <a:rPr lang="en-US" sz="2000" i="1" dirty="0">
                <a:solidFill>
                  <a:srgbClr val="0000FF"/>
                </a:solidFill>
                <a:latin typeface="Candara" panose="020E0502030303020204" pitchFamily="34" charset="0"/>
                <a:ea typeface="ＭＳ Ｐゴシック" charset="-128"/>
              </a:rPr>
              <a:t>    } else {</a:t>
            </a:r>
          </a:p>
          <a:p>
            <a:pPr>
              <a:buFont typeface="Wingdings 2" charset="0"/>
              <a:buChar char=""/>
              <a:defRPr/>
            </a:pPr>
            <a:r>
              <a:rPr lang="en-US" sz="2000" i="1" dirty="0">
                <a:solidFill>
                  <a:srgbClr val="0000FF"/>
                </a:solidFill>
                <a:latin typeface="Candara" panose="020E0502030303020204" pitchFamily="34" charset="0"/>
                <a:ea typeface="ＭＳ Ｐゴシック" charset="-128"/>
              </a:rPr>
              <a:t>        // recursive case; break number apart</a:t>
            </a:r>
          </a:p>
          <a:p>
            <a:pPr>
              <a:buFont typeface="Wingdings 2" charset="0"/>
              <a:buChar char=""/>
              <a:defRPr/>
            </a:pPr>
            <a:r>
              <a:rPr lang="en-US" sz="2000" i="1" dirty="0">
                <a:solidFill>
                  <a:srgbClr val="0000FF"/>
                </a:solidFill>
                <a:latin typeface="Candara" panose="020E0502030303020204" pitchFamily="34" charset="0"/>
                <a:ea typeface="ＭＳ Ｐゴシック" charset="-128"/>
              </a:rPr>
              <a:t>        </a:t>
            </a:r>
            <a:r>
              <a:rPr lang="en-US" sz="2000" i="1" dirty="0" err="1">
                <a:solidFill>
                  <a:srgbClr val="0000FF"/>
                </a:solidFill>
                <a:latin typeface="Candara" panose="020E0502030303020204" pitchFamily="34" charset="0"/>
                <a:ea typeface="ＭＳ Ｐゴシック" charset="-128"/>
              </a:rPr>
              <a:t>printBinary</a:t>
            </a:r>
            <a:r>
              <a:rPr lang="en-US" sz="2000" i="1" dirty="0">
                <a:solidFill>
                  <a:srgbClr val="0000FF"/>
                </a:solidFill>
                <a:latin typeface="Candara" panose="020E0502030303020204" pitchFamily="34" charset="0"/>
                <a:ea typeface="ＭＳ Ｐゴシック" charset="-128"/>
              </a:rPr>
              <a:t>(n / 2);</a:t>
            </a:r>
          </a:p>
          <a:p>
            <a:pPr>
              <a:buFont typeface="Wingdings 2" charset="0"/>
              <a:buChar char=""/>
              <a:defRPr/>
            </a:pPr>
            <a:r>
              <a:rPr lang="en-US" sz="2000" i="1" dirty="0">
                <a:solidFill>
                  <a:srgbClr val="0000FF"/>
                </a:solidFill>
                <a:latin typeface="Candara" panose="020E0502030303020204" pitchFamily="34" charset="0"/>
                <a:ea typeface="ＭＳ Ｐゴシック" charset="-128"/>
              </a:rPr>
              <a:t>        </a:t>
            </a:r>
            <a:r>
              <a:rPr lang="en-US" sz="2000" i="1" dirty="0" err="1">
                <a:solidFill>
                  <a:srgbClr val="0000FF"/>
                </a:solidFill>
                <a:latin typeface="Candara" panose="020E0502030303020204" pitchFamily="34" charset="0"/>
                <a:ea typeface="ＭＳ Ｐゴシック" charset="-128"/>
              </a:rPr>
              <a:t>printBinary</a:t>
            </a:r>
            <a:r>
              <a:rPr lang="en-US" sz="2000" i="1" dirty="0">
                <a:solidFill>
                  <a:srgbClr val="0000FF"/>
                </a:solidFill>
                <a:latin typeface="Candara" panose="020E0502030303020204" pitchFamily="34" charset="0"/>
                <a:ea typeface="ＭＳ Ｐゴシック" charset="-128"/>
              </a:rPr>
              <a:t>(n % 2);</a:t>
            </a:r>
          </a:p>
          <a:p>
            <a:pPr>
              <a:buFont typeface="Wingdings 2" charset="0"/>
              <a:buChar char=""/>
              <a:defRPr/>
            </a:pPr>
            <a:r>
              <a:rPr lang="en-US" sz="2000" i="1" dirty="0">
                <a:solidFill>
                  <a:srgbClr val="0000FF"/>
                </a:solidFill>
                <a:latin typeface="Candara" panose="020E0502030303020204" pitchFamily="34" charset="0"/>
                <a:ea typeface="ＭＳ Ｐゴシック" charset="-128"/>
              </a:rPr>
              <a:t>    }</a:t>
            </a:r>
          </a:p>
          <a:p>
            <a:pPr>
              <a:buFont typeface="Wingdings 2" charset="0"/>
              <a:buChar char=""/>
              <a:defRPr/>
            </a:pPr>
            <a:r>
              <a:rPr lang="en-US" sz="2000" i="1" dirty="0">
                <a:solidFill>
                  <a:srgbClr val="0000FF"/>
                </a:solidFill>
                <a:latin typeface="Candara" panose="020E0502030303020204" pitchFamily="34" charset="0"/>
                <a:ea typeface="ＭＳ Ｐゴシック" charset="-128"/>
              </a:rPr>
              <a:t>}</a:t>
            </a:r>
          </a:p>
          <a:p>
            <a:pPr>
              <a:buFont typeface="Wingdings 2" charset="0"/>
              <a:buChar char=""/>
              <a:defRPr/>
            </a:pPr>
            <a:endParaRPr lang="en-US" sz="2000" i="1" dirty="0">
              <a:solidFill>
                <a:srgbClr val="0000FF"/>
              </a:solidFill>
              <a:latin typeface="Candara" panose="020E0502030303020204" pitchFamily="34" charset="0"/>
              <a:ea typeface="ＭＳ Ｐゴシック" charset="-128"/>
            </a:endParaRPr>
          </a:p>
          <a:p>
            <a:pPr marL="0" indent="0">
              <a:buNone/>
              <a:defRPr/>
            </a:pPr>
            <a:endParaRPr lang="en-US" sz="2000" i="1" dirty="0">
              <a:solidFill>
                <a:srgbClr val="0000FF"/>
              </a:solidFill>
              <a:latin typeface="Candara" panose="020E0502030303020204" pitchFamily="34" charset="0"/>
              <a:ea typeface="ＭＳ Ｐゴシック" charset="-12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150939" y="76200"/>
            <a:ext cx="71548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r"/>
            <a:r>
              <a:rPr lang="en-US" sz="2800" i="1" dirty="0">
                <a:latin typeface="Candara" panose="020E0502030303020204" pitchFamily="34" charset="0"/>
              </a:rPr>
              <a:t>Appendix: </a:t>
            </a:r>
            <a:r>
              <a:rPr lang="en-US" sz="2800" i="1" kern="0" dirty="0">
                <a:solidFill>
                  <a:srgbClr val="0000FF"/>
                </a:solidFill>
                <a:latin typeface="Candara" panose="020E0502030303020204" pitchFamily="34" charset="0"/>
              </a:rPr>
              <a:t>Writing a recursive function </a:t>
            </a:r>
          </a:p>
        </p:txBody>
      </p:sp>
    </p:spTree>
    <p:extLst>
      <p:ext uri="{BB962C8B-B14F-4D97-AF65-F5344CB8AC3E}">
        <p14:creationId xmlns:p14="http://schemas.microsoft.com/office/powerpoint/2010/main" val="68646340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101600"/>
            <a:ext cx="7154862" cy="1143000"/>
          </a:xfrm>
        </p:spPr>
        <p:txBody>
          <a:bodyPr/>
          <a:lstStyle/>
          <a:p>
            <a:pPr algn="r"/>
            <a:r>
              <a:rPr lang="en-US" sz="2800" i="1" dirty="0">
                <a:latin typeface="Candara" panose="020E0502030303020204" pitchFamily="34" charset="0"/>
              </a:rPr>
              <a:t>Appendix: </a:t>
            </a:r>
            <a:r>
              <a:rPr lang="en-US" sz="2800" i="1" dirty="0">
                <a:solidFill>
                  <a:srgbClr val="0000FF"/>
                </a:solidFill>
                <a:latin typeface="Candara" panose="020E0502030303020204" pitchFamily="34" charset="0"/>
              </a:rPr>
              <a:t>Analyzing a recursive function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200" i="1" dirty="0">
                    <a:solidFill>
                      <a:srgbClr val="0000FF"/>
                    </a:solidFill>
                    <a:latin typeface="Candara" panose="020E0502030303020204" pitchFamily="34" charset="0"/>
                    <a:ea typeface="ＭＳ Ｐゴシック" charset="-128"/>
                  </a:rPr>
                  <a:t>What is recurrence function in this case?</a:t>
                </a:r>
              </a:p>
              <a:p>
                <a:pPr lvl="1"/>
                <a:r>
                  <a:rPr lang="en-US" sz="1800" i="1" dirty="0">
                    <a:solidFill>
                      <a:srgbClr val="0000FF"/>
                    </a:solidFill>
                    <a:latin typeface="Candara" panose="020E0502030303020204" pitchFamily="34" charset="0"/>
                    <a:ea typeface="ＭＳ Ｐゴシック" charset="-128"/>
                  </a:rPr>
                  <a:t>F(n) = F(n/2)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∘</m:t>
                    </m:r>
                  </m:oMath>
                </a14:m>
                <a:r>
                  <a:rPr lang="en-US" sz="1800" i="1" dirty="0">
                    <a:solidFill>
                      <a:srgbClr val="0000FF"/>
                    </a:solidFill>
                    <a:latin typeface="Candara" panose="020E0502030303020204" pitchFamily="34" charset="0"/>
                    <a:ea typeface="ＭＳ Ｐゴシック" charset="-128"/>
                  </a:rPr>
                  <a:t> (n mod 2)</a:t>
                </a:r>
              </a:p>
              <a:p>
                <a:pPr marL="0" indent="0">
                  <a:buNone/>
                </a:pPr>
                <a:endParaRPr lang="en-US" sz="2200" i="1" dirty="0">
                  <a:solidFill>
                    <a:srgbClr val="0000FF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3" t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pPr/>
              <a:t>10/31/2019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95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8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101600"/>
            <a:ext cx="7154862" cy="1143000"/>
          </a:xfrm>
        </p:spPr>
        <p:txBody>
          <a:bodyPr/>
          <a:lstStyle/>
          <a:p>
            <a:pPr algn="r"/>
            <a:r>
              <a:rPr lang="en-US" sz="2800" i="1" dirty="0">
                <a:latin typeface="Candara" panose="020E0502030303020204" pitchFamily="34" charset="0"/>
              </a:rPr>
              <a:t>Appendix: </a:t>
            </a:r>
            <a:r>
              <a:rPr lang="en-US" sz="2800" i="1" dirty="0">
                <a:solidFill>
                  <a:srgbClr val="0000FF"/>
                </a:solidFill>
                <a:latin typeface="Candara" panose="020E0502030303020204" pitchFamily="34" charset="0"/>
              </a:rPr>
              <a:t>Analyzing a recursive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i="1" dirty="0">
                <a:solidFill>
                  <a:srgbClr val="0000FF"/>
                </a:solidFill>
                <a:latin typeface="Candara" panose="020E0502030303020204" pitchFamily="34" charset="0"/>
                <a:ea typeface="ＭＳ Ｐゴシック" charset="-128"/>
              </a:rPr>
              <a:t>Basic operation?</a:t>
            </a:r>
          </a:p>
          <a:p>
            <a:endParaRPr lang="en-US" sz="2200" i="1" dirty="0">
              <a:solidFill>
                <a:srgbClr val="0000FF"/>
              </a:solidFill>
              <a:latin typeface="Candara" panose="020E0502030303020204" pitchFamily="34" charset="0"/>
              <a:ea typeface="ＭＳ Ｐゴシック" charset="-128"/>
            </a:endParaRPr>
          </a:p>
          <a:p>
            <a:r>
              <a:rPr lang="en-US" sz="2200" i="1" dirty="0">
                <a:solidFill>
                  <a:srgbClr val="0000FF"/>
                </a:solidFill>
                <a:latin typeface="Candara" panose="020E0502030303020204" pitchFamily="34" charset="0"/>
                <a:ea typeface="ＭＳ Ｐゴシック" charset="-128"/>
              </a:rPr>
              <a:t>Estimation of operation count!</a:t>
            </a:r>
          </a:p>
          <a:p>
            <a:endParaRPr lang="en-US" sz="2200" i="1" dirty="0">
              <a:solidFill>
                <a:srgbClr val="0000FF"/>
              </a:solidFill>
              <a:latin typeface="Candara" panose="020E0502030303020204" pitchFamily="34" charset="0"/>
              <a:ea typeface="ＭＳ Ｐゴシック" charset="-128"/>
            </a:endParaRPr>
          </a:p>
          <a:p>
            <a:r>
              <a:rPr lang="en-US" sz="2200" i="1" dirty="0">
                <a:solidFill>
                  <a:srgbClr val="0000FF"/>
                </a:solidFill>
                <a:latin typeface="Candara" panose="020E0502030303020204" pitchFamily="34" charset="0"/>
                <a:ea typeface="ＭＳ Ｐゴシック" charset="-128"/>
              </a:rPr>
              <a:t>Can we eliminate the precondition and deal with negatives?</a:t>
            </a:r>
          </a:p>
          <a:p>
            <a:pPr marL="0" indent="0">
              <a:buNone/>
            </a:pPr>
            <a:endParaRPr lang="en-US" sz="2200" i="1" dirty="0">
              <a:solidFill>
                <a:srgbClr val="0000FF"/>
              </a:solidFill>
              <a:latin typeface="Candara" panose="020E0502030303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pPr/>
              <a:t>10/31/2019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96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43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9" y="101600"/>
            <a:ext cx="7154862" cy="1143000"/>
          </a:xfrm>
        </p:spPr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Appendix: </a:t>
            </a:r>
            <a:r>
              <a:rPr lang="en-US" altLang="en-US" sz="2400" i="1" dirty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Reversal </a:t>
            </a:r>
            <a:r>
              <a:rPr lang="en-US" altLang="en-US" sz="2400" i="1" dirty="0" err="1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pseudocode</a:t>
            </a:r>
            <a:r>
              <a:rPr lang="en-US" altLang="en-US" sz="2400" i="1" dirty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 (Food for thought)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i="1" dirty="0">
                <a:solidFill>
                  <a:srgbClr val="0070C0"/>
                </a:solidFill>
                <a:latin typeface="Candara" panose="020E0502030303020204" pitchFamily="34" charset="0"/>
              </a:rPr>
              <a:t>Reversing the lines of a file:</a:t>
            </a:r>
          </a:p>
          <a:p>
            <a:pPr lvl="1"/>
            <a:r>
              <a:rPr lang="en-US" altLang="en-US" sz="2400" i="1" dirty="0">
                <a:solidFill>
                  <a:srgbClr val="0070C0"/>
                </a:solidFill>
                <a:latin typeface="Candara" panose="020E0502030303020204" pitchFamily="34" charset="0"/>
              </a:rPr>
              <a:t>Read a line L from the file.</a:t>
            </a:r>
          </a:p>
          <a:p>
            <a:pPr lvl="1"/>
            <a:r>
              <a:rPr lang="en-US" altLang="en-US" sz="2400" i="1" dirty="0">
                <a:solidFill>
                  <a:srgbClr val="0070C0"/>
                </a:solidFill>
                <a:latin typeface="Candara" panose="020E0502030303020204" pitchFamily="34" charset="0"/>
              </a:rPr>
              <a:t>Print the rest of the lines in reverse order.</a:t>
            </a:r>
          </a:p>
          <a:p>
            <a:pPr lvl="1"/>
            <a:r>
              <a:rPr lang="en-US" altLang="en-US" sz="2400" i="1" dirty="0">
                <a:solidFill>
                  <a:srgbClr val="0070C0"/>
                </a:solidFill>
                <a:latin typeface="Candara" panose="020E0502030303020204" pitchFamily="34" charset="0"/>
              </a:rPr>
              <a:t>Print the line L.</a:t>
            </a:r>
          </a:p>
          <a:p>
            <a:pPr lvl="1"/>
            <a:endParaRPr lang="en-US" altLang="en-US" sz="2400" i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pPr lvl="1"/>
            <a:endParaRPr lang="en-US" altLang="en-US" sz="2400" i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r>
              <a:rPr lang="en-US" altLang="en-US" sz="2400" i="1" dirty="0">
                <a:solidFill>
                  <a:srgbClr val="0070C0"/>
                </a:solidFill>
                <a:latin typeface="Candara" panose="020E0502030303020204" pitchFamily="34" charset="0"/>
              </a:rPr>
              <a:t>If only we had a way to reverse the rest of the lines of the file....</a:t>
            </a:r>
          </a:p>
        </p:txBody>
      </p:sp>
    </p:spTree>
    <p:extLst>
      <p:ext uri="{BB962C8B-B14F-4D97-AF65-F5344CB8AC3E}">
        <p14:creationId xmlns:p14="http://schemas.microsoft.com/office/powerpoint/2010/main" val="5581453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9" y="101600"/>
            <a:ext cx="6850062" cy="1143000"/>
          </a:xfrm>
        </p:spPr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Appendix: </a:t>
            </a:r>
            <a:r>
              <a:rPr lang="en-US" altLang="en-US" sz="2400" i="1" dirty="0">
                <a:solidFill>
                  <a:srgbClr val="0070C0"/>
                </a:solidFill>
                <a:latin typeface="Candara" panose="020E0502030303020204" pitchFamily="34" charset="0"/>
              </a:rPr>
              <a:t>Reversal solution </a:t>
            </a:r>
            <a:r>
              <a:rPr lang="en-US" altLang="en-US" sz="2400" i="1" dirty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(Food for thought)</a:t>
            </a:r>
            <a:endParaRPr lang="en-US" altLang="en-US" sz="2400" i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200" i="1" dirty="0">
                <a:solidFill>
                  <a:srgbClr val="0070C0"/>
                </a:solidFill>
                <a:latin typeface="Candara" panose="020E0502030303020204" pitchFamily="34" charset="0"/>
              </a:rPr>
              <a:t>public static void </a:t>
            </a:r>
            <a:r>
              <a:rPr lang="en-US" altLang="en-US" sz="2200" i="1" dirty="0" err="1">
                <a:solidFill>
                  <a:srgbClr val="0070C0"/>
                </a:solidFill>
                <a:latin typeface="Candara" panose="020E0502030303020204" pitchFamily="34" charset="0"/>
              </a:rPr>
              <a:t>reverseLines</a:t>
            </a:r>
            <a:r>
              <a:rPr lang="en-US" altLang="en-US" sz="2200" i="1" dirty="0">
                <a:solidFill>
                  <a:srgbClr val="0070C0"/>
                </a:solidFill>
                <a:latin typeface="Candara" panose="020E0502030303020204" pitchFamily="34" charset="0"/>
              </a:rPr>
              <a:t>(Scanner input)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 i="1" dirty="0">
                <a:solidFill>
                  <a:srgbClr val="0070C0"/>
                </a:solidFill>
                <a:latin typeface="Candara" panose="020E0502030303020204" pitchFamily="34" charset="0"/>
              </a:rPr>
              <a:t>    if (</a:t>
            </a:r>
            <a:r>
              <a:rPr lang="en-US" altLang="en-US" sz="2200" i="1" dirty="0" err="1">
                <a:solidFill>
                  <a:srgbClr val="0070C0"/>
                </a:solidFill>
                <a:latin typeface="Candara" panose="020E0502030303020204" pitchFamily="34" charset="0"/>
              </a:rPr>
              <a:t>input.hasNextLine</a:t>
            </a:r>
            <a:r>
              <a:rPr lang="en-US" altLang="en-US" sz="2200" i="1" dirty="0">
                <a:solidFill>
                  <a:srgbClr val="0070C0"/>
                </a:solidFill>
                <a:latin typeface="Candara" panose="020E0502030303020204" pitchFamily="34" charset="0"/>
              </a:rPr>
              <a:t>())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 b="1" i="1" dirty="0">
                <a:solidFill>
                  <a:srgbClr val="0070C0"/>
                </a:solidFill>
                <a:latin typeface="Candara" panose="020E0502030303020204" pitchFamily="34" charset="0"/>
              </a:rPr>
              <a:t>        // recursive case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 i="1" dirty="0">
                <a:solidFill>
                  <a:srgbClr val="0070C0"/>
                </a:solidFill>
                <a:latin typeface="Candara" panose="020E0502030303020204" pitchFamily="34" charset="0"/>
              </a:rPr>
              <a:t>        String line = </a:t>
            </a:r>
            <a:r>
              <a:rPr lang="en-US" altLang="en-US" sz="2200" i="1" dirty="0" err="1">
                <a:solidFill>
                  <a:srgbClr val="0070C0"/>
                </a:solidFill>
                <a:latin typeface="Candara" panose="020E0502030303020204" pitchFamily="34" charset="0"/>
              </a:rPr>
              <a:t>input.nextLine</a:t>
            </a:r>
            <a:r>
              <a:rPr lang="en-US" altLang="en-US" sz="2200" i="1" dirty="0">
                <a:solidFill>
                  <a:srgbClr val="0070C0"/>
                </a:solidFill>
                <a:latin typeface="Candara" panose="020E0502030303020204" pitchFamily="34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 b="1" i="1" dirty="0">
                <a:solidFill>
                  <a:srgbClr val="0070C0"/>
                </a:solidFill>
                <a:latin typeface="Candara" panose="020E0502030303020204" pitchFamily="34" charset="0"/>
              </a:rPr>
              <a:t>        </a:t>
            </a:r>
            <a:r>
              <a:rPr lang="en-US" altLang="en-US" sz="2200" b="1" i="1" dirty="0" err="1">
                <a:solidFill>
                  <a:srgbClr val="0070C0"/>
                </a:solidFill>
                <a:latin typeface="Candara" panose="020E0502030303020204" pitchFamily="34" charset="0"/>
              </a:rPr>
              <a:t>reverseLines</a:t>
            </a:r>
            <a:r>
              <a:rPr lang="en-US" altLang="en-US" sz="2200" b="1" i="1" dirty="0">
                <a:solidFill>
                  <a:srgbClr val="0070C0"/>
                </a:solidFill>
                <a:latin typeface="Candara" panose="020E0502030303020204" pitchFamily="34" charset="0"/>
              </a:rPr>
              <a:t>(input);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 i="1" dirty="0">
                <a:solidFill>
                  <a:srgbClr val="0070C0"/>
                </a:solidFill>
                <a:latin typeface="Candara" panose="020E0502030303020204" pitchFamily="34" charset="0"/>
              </a:rPr>
              <a:t>        </a:t>
            </a:r>
            <a:r>
              <a:rPr lang="en-US" altLang="en-US" sz="2200" i="1" dirty="0" err="1">
                <a:solidFill>
                  <a:srgbClr val="0070C0"/>
                </a:solidFill>
                <a:latin typeface="Candara" panose="020E0502030303020204" pitchFamily="34" charset="0"/>
              </a:rPr>
              <a:t>System.out.println</a:t>
            </a:r>
            <a:r>
              <a:rPr lang="en-US" altLang="en-US" sz="2200" i="1" dirty="0">
                <a:solidFill>
                  <a:srgbClr val="0070C0"/>
                </a:solidFill>
                <a:latin typeface="Candara" panose="020E0502030303020204" pitchFamily="34" charset="0"/>
              </a:rPr>
              <a:t>(line);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 i="1" dirty="0">
                <a:solidFill>
                  <a:srgbClr val="0070C0"/>
                </a:solidFill>
                <a:latin typeface="Candara" panose="020E0502030303020204" pitchFamily="34" charset="0"/>
              </a:rPr>
              <a:t>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 i="1" dirty="0">
                <a:solidFill>
                  <a:srgbClr val="0070C0"/>
                </a:solidFill>
                <a:latin typeface="Candara" panose="020E0502030303020204" pitchFamily="34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200" i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200" i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pPr lvl="1"/>
            <a:r>
              <a:rPr lang="en-US" altLang="en-US" sz="2200" i="1" dirty="0">
                <a:solidFill>
                  <a:srgbClr val="0070C0"/>
                </a:solidFill>
                <a:latin typeface="Candara" panose="020E0502030303020204" pitchFamily="34" charset="0"/>
              </a:rPr>
              <a:t>What is the base case?</a:t>
            </a:r>
          </a:p>
        </p:txBody>
      </p:sp>
    </p:spTree>
    <p:extLst>
      <p:ext uri="{BB962C8B-B14F-4D97-AF65-F5344CB8AC3E}">
        <p14:creationId xmlns:p14="http://schemas.microsoft.com/office/powerpoint/2010/main" val="86121060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101600"/>
            <a:ext cx="7688262" cy="1143000"/>
          </a:xfrm>
        </p:spPr>
        <p:txBody>
          <a:bodyPr/>
          <a:lstStyle/>
          <a:p>
            <a:pPr algn="r"/>
            <a:r>
              <a:rPr lang="en-US" sz="2400" i="1" dirty="0">
                <a:latin typeface="Candara" panose="020E0502030303020204" pitchFamily="34" charset="0"/>
              </a:rPr>
              <a:t>Appendix: </a:t>
            </a:r>
            <a:r>
              <a:rPr lang="en-US" sz="2400" i="1" dirty="0">
                <a:solidFill>
                  <a:srgbClr val="0000FF"/>
                </a:solidFill>
                <a:latin typeface="Candara" panose="020E0502030303020204" pitchFamily="34" charset="0"/>
              </a:rPr>
              <a:t>Recursion – Food for Thought Exercises (HW)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463550" algn="l"/>
              </a:tabLst>
            </a:pPr>
            <a:r>
              <a:rPr lang="en-US" sz="2400" i="1" dirty="0">
                <a:solidFill>
                  <a:srgbClr val="0000FF"/>
                </a:solidFill>
                <a:latin typeface="Candara" panose="020E0502030303020204" pitchFamily="34" charset="0"/>
              </a:rPr>
              <a:t>	</a:t>
            </a:r>
            <a:r>
              <a:rPr lang="en-US" sz="2400" i="1" dirty="0">
                <a:solidFill>
                  <a:schemeClr val="tx2"/>
                </a:solidFill>
                <a:latin typeface="Candara" panose="020E0502030303020204" pitchFamily="34" charset="0"/>
              </a:rPr>
              <a:t>ALGORITHM S(n)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tx2"/>
                </a:solidFill>
                <a:latin typeface="Candara" panose="020E0502030303020204" pitchFamily="34" charset="0"/>
              </a:rPr>
              <a:t>	//Input: A positive integer n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tx2"/>
                </a:solidFill>
                <a:latin typeface="Candara" panose="020E0502030303020204" pitchFamily="34" charset="0"/>
              </a:rPr>
              <a:t>	//Output: The sum of the first n cubes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tx2"/>
                </a:solidFill>
                <a:latin typeface="Candara" panose="020E0502030303020204" pitchFamily="34" charset="0"/>
              </a:rPr>
              <a:t>	if n = 1 return 1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tx2"/>
                </a:solidFill>
                <a:latin typeface="Candara" panose="020E0502030303020204" pitchFamily="34" charset="0"/>
              </a:rPr>
              <a:t>	else return S(n − 1) + n ∗ n ∗ n</a:t>
            </a:r>
          </a:p>
          <a:p>
            <a:pPr marL="520700" indent="0">
              <a:buNone/>
            </a:pPr>
            <a:r>
              <a:rPr lang="en-US" sz="2400" i="1" dirty="0">
                <a:solidFill>
                  <a:srgbClr val="0000FF"/>
                </a:solidFill>
                <a:latin typeface="Candara" panose="020E0502030303020204" pitchFamily="34" charset="0"/>
              </a:rPr>
              <a:t>a. Set up and solve a recurrence relation for the number of times the algorithm’s basic operation is executed.</a:t>
            </a:r>
          </a:p>
          <a:p>
            <a:pPr marL="520700" indent="0">
              <a:buNone/>
            </a:pPr>
            <a:r>
              <a:rPr lang="en-US" sz="2400" i="1" dirty="0">
                <a:solidFill>
                  <a:srgbClr val="0000FF"/>
                </a:solidFill>
                <a:latin typeface="Candara" panose="020E0502030303020204" pitchFamily="34" charset="0"/>
              </a:rPr>
              <a:t>b. How does this algorithm compare with the straight-forward </a:t>
            </a:r>
            <a:r>
              <a:rPr lang="en-US" sz="2400" i="1" dirty="0" err="1">
                <a:solidFill>
                  <a:srgbClr val="0000FF"/>
                </a:solidFill>
                <a:latin typeface="Candara" panose="020E0502030303020204" pitchFamily="34" charset="0"/>
              </a:rPr>
              <a:t>nonrecursive</a:t>
            </a:r>
            <a:r>
              <a:rPr lang="en-US" sz="2400" i="1" dirty="0">
                <a:solidFill>
                  <a:srgbClr val="0000FF"/>
                </a:solidFill>
                <a:latin typeface="Candara" panose="020E0502030303020204" pitchFamily="34" charset="0"/>
              </a:rPr>
              <a:t> algorithm for computing this sum?</a:t>
            </a:r>
          </a:p>
          <a:p>
            <a:pPr marL="0" indent="0">
              <a:buNone/>
            </a:pPr>
            <a:endParaRPr lang="en-US" sz="2400" i="1" dirty="0">
              <a:solidFill>
                <a:srgbClr val="0000FF"/>
              </a:solidFill>
              <a:latin typeface="Candara" panose="020E0502030303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8B47-E095-4D95-9D6D-E5E4E58FEA02}" type="datetime1">
              <a:rPr lang="en-US" altLang="en-US" smtClean="0">
                <a:solidFill>
                  <a:srgbClr val="000000"/>
                </a:solidFill>
              </a:rPr>
              <a:pPr/>
              <a:t>10/31/2019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FE4A-53BC-49FB-BE89-85968B17454F}" type="slidenum">
              <a:rPr lang="en-US" altLang="en-US" smtClean="0">
                <a:solidFill>
                  <a:srgbClr val="000000"/>
                </a:solidFill>
              </a:rPr>
              <a:pPr/>
              <a:t>99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49048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2480</TotalTime>
  <Words>5151</Words>
  <Application>Microsoft Office PowerPoint</Application>
  <PresentationFormat>On-screen Show (4:3)</PresentationFormat>
  <Paragraphs>1085</Paragraphs>
  <Slides>103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103</vt:i4>
      </vt:variant>
    </vt:vector>
  </HeadingPairs>
  <TitlesOfParts>
    <vt:vector size="121" baseType="lpstr">
      <vt:lpstr>Arial</vt:lpstr>
      <vt:lpstr>Calibri</vt:lpstr>
      <vt:lpstr>Cambria Math</vt:lpstr>
      <vt:lpstr>Candara</vt:lpstr>
      <vt:lpstr>Corbel</vt:lpstr>
      <vt:lpstr>Gill Sans MT</vt:lpstr>
      <vt:lpstr>MTMI</vt:lpstr>
      <vt:lpstr>Tahoma</vt:lpstr>
      <vt:lpstr>Times New Roman</vt:lpstr>
      <vt:lpstr>TimesTen-Bold</vt:lpstr>
      <vt:lpstr>TimesTen-Roman</vt:lpstr>
      <vt:lpstr>Trebuchet MS</vt:lpstr>
      <vt:lpstr>Univers-Bold</vt:lpstr>
      <vt:lpstr>Wingdings</vt:lpstr>
      <vt:lpstr>Wingdings 2</vt:lpstr>
      <vt:lpstr>Blends</vt:lpstr>
      <vt:lpstr>Opulent</vt:lpstr>
      <vt:lpstr>Office Theme</vt:lpstr>
      <vt:lpstr>PowerPoint Presentation</vt:lpstr>
      <vt:lpstr>Analysis of Algorithm Efficiency</vt:lpstr>
      <vt:lpstr>Analysis of Algorithm Efficiency</vt:lpstr>
      <vt:lpstr>Analysis of Algorithm Efficiency</vt:lpstr>
      <vt:lpstr>Analysis of Algorithm Efficiency</vt:lpstr>
      <vt:lpstr>Analysis of Algorithm Efficiency</vt:lpstr>
      <vt:lpstr>Analysis of Algorithm Efficiency</vt:lpstr>
      <vt:lpstr>Analysis of Algorithm Efficiency</vt:lpstr>
      <vt:lpstr>Perform the operations count </vt:lpstr>
      <vt:lpstr>Perform the operations count </vt:lpstr>
      <vt:lpstr>Analysis of Algorithm Efficiency</vt:lpstr>
      <vt:lpstr>Analysis of Algorithm Efficiency</vt:lpstr>
      <vt:lpstr>Analysis of Algorithm Efficiency</vt:lpstr>
      <vt:lpstr>Analysis of Algorithm Efficiency</vt:lpstr>
      <vt:lpstr>Analysis of Algorithm Efficiency</vt:lpstr>
      <vt:lpstr>PowerPoint Presentation</vt:lpstr>
      <vt:lpstr>Order of Growth</vt:lpstr>
      <vt:lpstr>Selecting a metric, identifying the basic operation</vt:lpstr>
      <vt:lpstr>Answers</vt:lpstr>
      <vt:lpstr>Worst-Case, Best-Case, and Average-Case Efficiencies</vt:lpstr>
      <vt:lpstr>Worst-Case, Best-Case, and Average-Case Efficiencies</vt:lpstr>
      <vt:lpstr>Worst-Case, Best-Case, and Average-Case Efficiencies</vt:lpstr>
      <vt:lpstr>Worst-Case, Best-Case, and Average-Case Efficiencies</vt:lpstr>
      <vt:lpstr>Worst-Case, Best-Case, and Average-Case Efficiencies</vt:lpstr>
      <vt:lpstr>Worst-Case, Best-Case, and Average-Case Efficiencies</vt:lpstr>
      <vt:lpstr>Worst-Case, Best-Case, and Average-Case Efficiencies</vt:lpstr>
      <vt:lpstr>Examples</vt:lpstr>
      <vt:lpstr>Asymptotic Notations and Basic Efficiency Classes</vt:lpstr>
      <vt:lpstr>Asymptotic Notations and Basic Efficiency Classes</vt:lpstr>
      <vt:lpstr>Asymptotic Notations and Basic Efficiency Classes</vt:lpstr>
      <vt:lpstr>Ο  Example</vt:lpstr>
      <vt:lpstr>Ω   Example</vt:lpstr>
      <vt:lpstr>Θ   Example</vt:lpstr>
      <vt:lpstr>Asymptotic Notations and Basic Efficiency Classes</vt:lpstr>
      <vt:lpstr>Example 5</vt:lpstr>
      <vt:lpstr>Example 5</vt:lpstr>
      <vt:lpstr>Asymptotic Notations and Basic Efficiency Classes</vt:lpstr>
      <vt:lpstr>Grouping time functions</vt:lpstr>
      <vt:lpstr>Dominance relations on functions</vt:lpstr>
      <vt:lpstr>Useful Property Involving the Asymptotic Notations</vt:lpstr>
      <vt:lpstr>Asymptotic Notations and Basic Efficiency Classes</vt:lpstr>
      <vt:lpstr>Asymptotic Notations and Basic Efficiency Classes</vt:lpstr>
      <vt:lpstr>PowerPoint Presentation</vt:lpstr>
      <vt:lpstr>Mathematical Analysis of Nonrecursive Algorithms</vt:lpstr>
      <vt:lpstr>Mathematical Analysis of Nonrecursive Algorithms - Examples</vt:lpstr>
      <vt:lpstr>Mathematical Analysis of Nonrecursive Algorithms</vt:lpstr>
      <vt:lpstr>Examples</vt:lpstr>
      <vt:lpstr>Examples</vt:lpstr>
      <vt:lpstr>Examples</vt:lpstr>
      <vt:lpstr>Examples</vt:lpstr>
      <vt:lpstr>Examples</vt:lpstr>
      <vt:lpstr>Examples</vt:lpstr>
      <vt:lpstr>Recursive Methods and Problem Solving</vt:lpstr>
      <vt:lpstr>Recursive Methods and Problem Solving</vt:lpstr>
      <vt:lpstr>Recursive Methods and Problem Solving</vt:lpstr>
      <vt:lpstr>Recursive Methods and Problem Solving</vt:lpstr>
      <vt:lpstr>Recursive Methods and Problem Solving</vt:lpstr>
      <vt:lpstr>Recursive Methods and Problem Solving</vt:lpstr>
      <vt:lpstr>Recursive Methods and Problem Solving</vt:lpstr>
      <vt:lpstr>Recursive Methods and Problem Solving</vt:lpstr>
      <vt:lpstr>Recursive Methods and Problem Solving</vt:lpstr>
      <vt:lpstr>Recursive Factorial Trace</vt:lpstr>
      <vt:lpstr>Recursive Methods and Problem Solving</vt:lpstr>
      <vt:lpstr>Recursive Methods and Problem Solving</vt:lpstr>
      <vt:lpstr>Recursive Methods and Problem Solving</vt:lpstr>
      <vt:lpstr>Recursive Methods and Problem Solving</vt:lpstr>
      <vt:lpstr>Recursion or Iteration?</vt:lpstr>
      <vt:lpstr>Recursion – Divide and Conquer Example</vt:lpstr>
      <vt:lpstr>Recursion – Divide and Conquer Example</vt:lpstr>
      <vt:lpstr>Recursion – Divide and Conquer Example</vt:lpstr>
      <vt:lpstr>Recursion – Divide and Conquer Example</vt:lpstr>
      <vt:lpstr>Example - Recursive Methods and Problem Solving</vt:lpstr>
      <vt:lpstr>Example - Recursive Methods and Problem Solving</vt:lpstr>
      <vt:lpstr>Example - Recursive Methods and Problem Solving</vt:lpstr>
      <vt:lpstr>Example - Recursive Methods and Problem Solving</vt:lpstr>
      <vt:lpstr>Example - Recursive Methods and Problem Solving</vt:lpstr>
      <vt:lpstr>Example - Recursive Methods and Problem Solving</vt:lpstr>
      <vt:lpstr>Example – MergeSort</vt:lpstr>
      <vt:lpstr>Example – MergeSort</vt:lpstr>
      <vt:lpstr>Example – MergeSort</vt:lpstr>
      <vt:lpstr>Example – MergeSort</vt:lpstr>
      <vt:lpstr>Example – MergeSort  (Food for thought)</vt:lpstr>
      <vt:lpstr>Example – Computational Complexity of Karatsuba Method</vt:lpstr>
      <vt:lpstr>Example – Computational Complexity of Karatsuba Method</vt:lpstr>
      <vt:lpstr>Example – Computational Complexity of Karatsuba Method</vt:lpstr>
      <vt:lpstr>Examples</vt:lpstr>
      <vt:lpstr>Matrix Multiplication – Strassen’s Method</vt:lpstr>
      <vt:lpstr>Matrix Multiplication – Strassen’s Method</vt:lpstr>
      <vt:lpstr>Matrix Multiplication – Strassen’s Method</vt:lpstr>
      <vt:lpstr>PowerPoint Presentation</vt:lpstr>
      <vt:lpstr>Examples: Matrix Multiplication – Strassen’s Method</vt:lpstr>
      <vt:lpstr>Appendix: Recursion Relations– Exercises</vt:lpstr>
      <vt:lpstr>PowerPoint Presentation</vt:lpstr>
      <vt:lpstr>PowerPoint Presentation</vt:lpstr>
      <vt:lpstr>Appendix: Analyzing a recursive function </vt:lpstr>
      <vt:lpstr>Appendix: Analyzing a recursive function </vt:lpstr>
      <vt:lpstr>Appendix: Reversal pseudocode (Food for thought)</vt:lpstr>
      <vt:lpstr>Appendix: Reversal solution (Food for thought)</vt:lpstr>
      <vt:lpstr>Appendix: Recursion – Food for Thought Exercises (HW)</vt:lpstr>
      <vt:lpstr>PowerPoint Presentation</vt:lpstr>
      <vt:lpstr>Recursion Methods and Problem Solving (HW)</vt:lpstr>
      <vt:lpstr>Recursion Methods – Strassen’s Algorithm (HW)</vt:lpstr>
      <vt:lpstr>Questions ?!</vt:lpstr>
    </vt:vector>
  </TitlesOfParts>
  <Company>Claflin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 Efficiency</dc:title>
  <dc:creator>Ramaier Sriram</dc:creator>
  <cp:lastModifiedBy>Ramaier Sriram</cp:lastModifiedBy>
  <cp:revision>180</cp:revision>
  <cp:lastPrinted>2019-03-05T15:51:38Z</cp:lastPrinted>
  <dcterms:created xsi:type="dcterms:W3CDTF">2014-09-03T12:07:20Z</dcterms:created>
  <dcterms:modified xsi:type="dcterms:W3CDTF">2019-10-31T18:09:20Z</dcterms:modified>
</cp:coreProperties>
</file>