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42" r:id="rId3"/>
    <p:sldId id="337" r:id="rId4"/>
    <p:sldId id="338" r:id="rId5"/>
    <p:sldId id="339" r:id="rId6"/>
    <p:sldId id="343" r:id="rId7"/>
    <p:sldId id="345" r:id="rId8"/>
    <p:sldId id="346" r:id="rId9"/>
    <p:sldId id="348" r:id="rId10"/>
    <p:sldId id="347" r:id="rId11"/>
    <p:sldId id="357" r:id="rId12"/>
    <p:sldId id="359" r:id="rId13"/>
    <p:sldId id="280" r:id="rId14"/>
    <p:sldId id="351" r:id="rId15"/>
    <p:sldId id="340" r:id="rId16"/>
    <p:sldId id="356" r:id="rId17"/>
    <p:sldId id="353" r:id="rId18"/>
    <p:sldId id="358" r:id="rId19"/>
    <p:sldId id="341" r:id="rId20"/>
    <p:sldId id="361" r:id="rId21"/>
    <p:sldId id="370" r:id="rId22"/>
    <p:sldId id="336" r:id="rId23"/>
    <p:sldId id="362" r:id="rId24"/>
    <p:sldId id="363" r:id="rId25"/>
    <p:sldId id="374" r:id="rId26"/>
    <p:sldId id="354" r:id="rId27"/>
    <p:sldId id="355" r:id="rId28"/>
    <p:sldId id="364" r:id="rId29"/>
    <p:sldId id="365" r:id="rId30"/>
    <p:sldId id="366" r:id="rId31"/>
    <p:sldId id="367" r:id="rId32"/>
    <p:sldId id="368" r:id="rId33"/>
    <p:sldId id="360" r:id="rId34"/>
    <p:sldId id="369" r:id="rId35"/>
    <p:sldId id="372" r:id="rId36"/>
    <p:sldId id="373" r:id="rId37"/>
    <p:sldId id="37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E4E7-C9E3-488C-A1C2-CDAED535950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084E-CC05-4983-A6B0-2F3D74B2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0EFA6A-41E0-48C3-B8A5-6891C6362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75007-B397-4997-9C91-921E76AB004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F32E4F52-C4C7-4CCA-BF2C-A9CEB19B7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6E4129EF-1332-417C-B18C-8109BED8F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6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0EFA6A-41E0-48C3-B8A5-6891C6362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75007-B397-4997-9C91-921E76AB004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F32E4F52-C4C7-4CCA-BF2C-A9CEB19B7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6E4129EF-1332-417C-B18C-8109BED8F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60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30E840-549E-44FF-9CD7-DFCDA0D55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C6871-BFA8-46E3-98E7-EFE951C9E5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B08C9356-CEE1-48E9-969E-313700363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3E3614E6-343A-4BAE-8140-8B336000F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4968-22DC-4EDC-9162-1E861A8CD76A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1D1-3E30-4834-998F-BC046E4FBAD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4CC4-307E-4F6B-BCF8-533224B2527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996D-C382-4370-A76B-79DBE5EA002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507F-9B30-4AEB-9069-A4951BC051D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1C35-02C8-47B5-A625-E9CE82C0E80A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6D2E-8BAF-478E-A0D7-CB9F3BD824B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EFA7-0577-46AD-B5BF-ADEA57832B4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DB3C-7BF9-4534-B213-9C99A9AD88E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4799-50A1-4584-A154-FDC11301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11766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A6F1-2FA4-4DBC-BA3E-367CB7C7FD7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1C868-F381-4F47-8174-C578001D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E3D2-BBE0-4F2D-975B-4BB52363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406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EEED61E-AF55-485E-BB50-8F1264421BEC}" type="datetime1">
              <a:rPr lang="en-US" altLang="en-US" smtClean="0"/>
              <a:t>11/19/2019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8CD2-67CE-4C52-B312-0B140B64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5600" y="6400800"/>
            <a:ext cx="85344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F7B3-B338-4BF8-8130-551ECB46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BF3293A0-FAC9-4741-A65E-B306FD3A0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135-58B9-41CB-8602-6D6173E57AA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BD8-E16E-43B5-8856-2CD5C28F5DB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926-57F6-4A0B-8590-45CDD555290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082E-2175-41C2-A1EF-BD7AACF22F2B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D53-8EE6-4D25-B1C7-1A3F607324F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B2DD-50ED-4034-957E-0B6907363C0C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B4E6-0F27-4EE7-8737-86AF76A63E2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2EC0-BA98-4247-9754-82742C5AEAC7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F30236-CCCC-4E7F-9C76-256C0AE0046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D7008-D996-4F6D-9C41-9CB365AC06ED}"/>
              </a:ext>
            </a:extLst>
          </p:cNvPr>
          <p:cNvSpPr/>
          <p:nvPr/>
        </p:nvSpPr>
        <p:spPr>
          <a:xfrm>
            <a:off x="2788508" y="20800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60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defRPr/>
            </a:pPr>
            <a:r>
              <a:rPr lang="en-US" sz="6000" dirty="0">
                <a:solidFill>
                  <a:prstClr val="white">
                    <a:lumMod val="95000"/>
                  </a:prstClr>
                </a:solidFill>
              </a:rPr>
              <a:t>Data Structures</a:t>
            </a:r>
          </a:p>
          <a:p>
            <a:pPr algn="ctr">
              <a:defRPr/>
            </a:pPr>
            <a:r>
              <a:rPr lang="en-US" sz="6000" dirty="0">
                <a:ln w="11430"/>
                <a:solidFill>
                  <a:prstClr val="white">
                    <a:lumMod val="95000"/>
                  </a:prstClr>
                </a:solidFill>
              </a:rPr>
              <a:t>and</a:t>
            </a: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en-US" sz="6000" dirty="0">
                <a:ln w="11430"/>
                <a:solidFill>
                  <a:prstClr val="white">
                    <a:lumMod val="95000"/>
                  </a:prstClr>
                </a:solidFill>
              </a:rPr>
              <a:t>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5FBAA-C3B1-4924-AC54-109BBF00696E}"/>
              </a:ext>
            </a:extLst>
          </p:cNvPr>
          <p:cNvSpPr txBox="1"/>
          <p:nvPr/>
        </p:nvSpPr>
        <p:spPr>
          <a:xfrm>
            <a:off x="170935" y="598067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CSCI 237 – Fall 2019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1711-DC45-4A3A-8946-D9B8C38E7171}"/>
              </a:ext>
            </a:extLst>
          </p:cNvPr>
          <p:cNvSpPr txBox="1"/>
          <p:nvPr/>
        </p:nvSpPr>
        <p:spPr>
          <a:xfrm>
            <a:off x="2038864" y="4555525"/>
            <a:ext cx="75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BINARY TREES &amp; BINARY SEARCH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F6E68-C17D-4193-BAEF-BB9206B1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FF4-35E7-4B08-8486-E39393D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863775" cy="81116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DC34-1E63-46CA-BF0A-367E4456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78426"/>
            <a:ext cx="11105535" cy="570762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-Roman"/>
              </a:rPr>
              <a:t>Use of Binary Tree as Decision Tree for Insertion Sort operating on three elements</a:t>
            </a: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-Roman"/>
              </a:rPr>
              <a:t>a = 6, b = 8, c = 5, </a:t>
            </a:r>
            <a:r>
              <a:rPr lang="en-US" sz="2400" i="1" dirty="0">
                <a:solidFill>
                  <a:schemeClr val="tx1"/>
                </a:solidFill>
                <a:latin typeface="Times-Roman"/>
              </a:rPr>
              <a:t>where a, b, and c are labeled as 1, 2 and 3, respectively in the figure below.</a:t>
            </a: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95B0F-38E1-4E70-8E9C-7E83DE72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2667000"/>
            <a:ext cx="7552034" cy="35125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FA00-E27B-4642-94DF-C816881C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6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8371-AF39-4503-9176-0C127C61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0" y="885525"/>
            <a:ext cx="10367319" cy="4531817"/>
          </a:xfrm>
        </p:spPr>
        <p:txBody>
          <a:bodyPr anchor="t" anchorCtr="0"/>
          <a:lstStyle/>
          <a:p>
            <a:r>
              <a:rPr lang="en-US" dirty="0"/>
              <a:t>Given an array of elements, our task is to construct a complete binary tree from this array in level order fashion. That is, elements from left to right in the array will be filled in the tree level-wise, starting from level 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3490A9-709A-49C9-99F6-DA2A61D5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133351"/>
            <a:ext cx="10523365" cy="752174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n-US" dirty="0">
                <a:solidFill>
                  <a:srgbClr val="1B0276"/>
                </a:solidFill>
              </a:rPr>
              <a:t>BINARY TREE </a:t>
            </a:r>
            <a:r>
              <a:rPr lang="en-US" dirty="0"/>
              <a:t>CONSTRUCTION &amp; TRAVERSAL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C493FD-5AE0-41A4-BF3E-AD009CA8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91" y="1942203"/>
            <a:ext cx="5787082" cy="311269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506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{1, 2, 3, 4, 5, 6}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: Root of the following tree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\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4 5 6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{1, 2, 3, 4, 5, 6, 6, 6, 6, 6}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 Root of the following tree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\ /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4 5 6 6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\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6 6 6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1946A-3701-451E-9DB8-3A52EA29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464343"/>
            <a:ext cx="7400413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Tree </a:t>
            </a:r>
            <a:r>
              <a:rPr lang="en-US" dirty="0"/>
              <a:t>–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3056-A019-4AAA-82E8-62B7CF6CD7DC}"/>
              </a:ext>
            </a:extLst>
          </p:cNvPr>
          <p:cNvSpPr/>
          <p:nvPr/>
        </p:nvSpPr>
        <p:spPr>
          <a:xfrm>
            <a:off x="628649" y="1666655"/>
            <a:ext cx="1048702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buAutoNum type="arabicParenR"/>
            </a:pPr>
            <a:r>
              <a:rPr lang="en-US" altLang="en-US" sz="2400" i="1" dirty="0">
                <a:latin typeface="Candara" panose="020E0502030303020204" pitchFamily="34" charset="0"/>
              </a:rPr>
              <a:t>For the set of {1, 4, 5, 10, 16, 17, 21} of keys, draw </a:t>
            </a:r>
            <a:r>
              <a:rPr lang="en-US" altLang="en-US" sz="2400" i="1" dirty="0">
                <a:solidFill>
                  <a:srgbClr val="1B0276"/>
                </a:solidFill>
                <a:latin typeface="Candara" panose="020E0502030303020204" pitchFamily="34" charset="0"/>
              </a:rPr>
              <a:t>BTs</a:t>
            </a:r>
            <a:r>
              <a:rPr lang="en-US" altLang="en-US" sz="2400" i="1" dirty="0">
                <a:latin typeface="Candara" panose="020E0502030303020204" pitchFamily="34" charset="0"/>
              </a:rPr>
              <a:t> of height 2, 3, 4, 5, 6.</a:t>
            </a:r>
          </a:p>
          <a:p>
            <a:pPr marL="514350" indent="-514350">
              <a:lnSpc>
                <a:spcPct val="90000"/>
              </a:lnSpc>
              <a:buAutoNum type="arabicParenR"/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Height of 2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				  1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                     4                   5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           10             16      17        21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9575941-0C08-41FD-90E4-4289EAF79B3A}"/>
              </a:ext>
            </a:extLst>
          </p:cNvPr>
          <p:cNvSpPr txBox="1">
            <a:spLocks noChangeArrowheads="1"/>
          </p:cNvSpPr>
          <p:nvPr/>
        </p:nvSpPr>
        <p:spPr>
          <a:xfrm>
            <a:off x="101601" y="2440906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endParaRPr lang="en-US" altLang="en-US" sz="2600" i="1" dirty="0">
              <a:latin typeface="Candara" panose="020E0502030303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89EB27-2649-4D44-9114-0E17BD4723C0}"/>
              </a:ext>
            </a:extLst>
          </p:cNvPr>
          <p:cNvCxnSpPr/>
          <p:nvPr/>
        </p:nvCxnSpPr>
        <p:spPr>
          <a:xfrm flipV="1">
            <a:off x="2321027" y="3193948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BA6061-250E-43C9-AEC2-C715E28E80B2}"/>
              </a:ext>
            </a:extLst>
          </p:cNvPr>
          <p:cNvCxnSpPr>
            <a:cxnSpLocks/>
          </p:cNvCxnSpPr>
          <p:nvPr/>
        </p:nvCxnSpPr>
        <p:spPr>
          <a:xfrm>
            <a:off x="2974791" y="3193948"/>
            <a:ext cx="407219" cy="3048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4ACA8E-6298-4AD2-A554-7178FAF621BC}"/>
              </a:ext>
            </a:extLst>
          </p:cNvPr>
          <p:cNvCxnSpPr>
            <a:cxnSpLocks/>
          </p:cNvCxnSpPr>
          <p:nvPr/>
        </p:nvCxnSpPr>
        <p:spPr>
          <a:xfrm>
            <a:off x="3696049" y="3668519"/>
            <a:ext cx="266351" cy="28021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8C7E0-E930-4E1D-A312-52A06F8B19D9}"/>
              </a:ext>
            </a:extLst>
          </p:cNvPr>
          <p:cNvCxnSpPr>
            <a:cxnSpLocks/>
          </p:cNvCxnSpPr>
          <p:nvPr/>
        </p:nvCxnSpPr>
        <p:spPr>
          <a:xfrm>
            <a:off x="2375104" y="3700310"/>
            <a:ext cx="250723" cy="24842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EE438-DF55-48A4-AC44-BB38F01B6C9D}"/>
              </a:ext>
            </a:extLst>
          </p:cNvPr>
          <p:cNvCxnSpPr/>
          <p:nvPr/>
        </p:nvCxnSpPr>
        <p:spPr>
          <a:xfrm flipV="1">
            <a:off x="3229815" y="3700310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55FDB5-7B6B-42DC-93C0-ABDB5512241D}"/>
              </a:ext>
            </a:extLst>
          </p:cNvPr>
          <p:cNvCxnSpPr/>
          <p:nvPr/>
        </p:nvCxnSpPr>
        <p:spPr>
          <a:xfrm flipV="1">
            <a:off x="1721587" y="3712764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369EC-9601-4D53-8EA4-499F8BF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1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37F62F9-D45D-45B8-895C-1582ED56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DF49-CFEA-43AE-9962-93A6D065157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1C6169B2-45CA-4689-A33B-6933F348F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647"/>
            <a:ext cx="8534400" cy="987954"/>
          </a:xfrm>
        </p:spPr>
        <p:txBody>
          <a:bodyPr/>
          <a:lstStyle/>
          <a:p>
            <a:r>
              <a:rPr lang="en-US" altLang="en-US" dirty="0">
                <a:solidFill>
                  <a:srgbClr val="1B0276"/>
                </a:solidFill>
              </a:rPr>
              <a:t>Binary Tree TRAVERSAL </a:t>
            </a:r>
            <a:r>
              <a:rPr lang="en-US" alt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79" name="Rectangle 3">
                <a:extLst>
                  <a:ext uri="{FF2B5EF4-FFF2-40B4-BE49-F238E27FC236}">
                    <a16:creationId xmlns:a16="http://schemas.microsoft.com/office/drawing/2014/main" id="{CEE2983F-FFBA-4D36-8E89-40876EB6BAF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266826"/>
                <a:ext cx="8534400" cy="528637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Binary tree is a divide-and-conquer ready structure!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b="1" dirty="0">
                  <a:solidFill>
                    <a:schemeClr val="tx1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Classic traversals are (preorder, </a:t>
                </a:r>
                <a:r>
                  <a:rPr lang="en-US" altLang="en-US" b="1" dirty="0" err="1">
                    <a:solidFill>
                      <a:schemeClr val="tx1"/>
                    </a:solidFill>
                  </a:rPr>
                  <a:t>inorder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b="1" dirty="0" err="1">
                    <a:solidFill>
                      <a:schemeClr val="tx1"/>
                    </a:solidFill>
                  </a:rPr>
                  <a:t>postorder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b="1" dirty="0">
                  <a:solidFill>
                    <a:schemeClr val="tx1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Preorder: root, left, right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b="1" dirty="0" err="1">
                    <a:solidFill>
                      <a:schemeClr val="tx1"/>
                    </a:solidFill>
                  </a:rPr>
                  <a:t>Inorder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: left, root, right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b="1" dirty="0" err="1">
                    <a:solidFill>
                      <a:schemeClr val="tx1"/>
                    </a:solidFill>
                  </a:rPr>
                  <a:t>Postorder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: left, right, root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		     </a:t>
                </a:r>
                <a:r>
                  <a:rPr lang="en-US" altLang="en-US" sz="2800" i="1" dirty="0">
                    <a:sym typeface="Symbol" panose="05050102010706020507" pitchFamily="18" charset="2"/>
                  </a:rPr>
                  <a:t>			    		</a:t>
                </a:r>
                <a:endParaRPr lang="en-US" altLang="en-US" sz="2800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800" dirty="0"/>
                  <a:t>    </a:t>
                </a:r>
                <a:endParaRPr lang="en-US" altLang="en-US" i="1" dirty="0"/>
              </a:p>
              <a:p>
                <a:pPr>
                  <a:buFont typeface="Monotype Sorts" pitchFamily="2" charset="2"/>
                  <a:buNone/>
                </a:pPr>
                <a:endParaRPr lang="en-US" altLang="en-US" sz="2800" dirty="0"/>
              </a:p>
              <a:p>
                <a:pPr>
                  <a:buNone/>
                </a:pPr>
                <a:r>
                  <a:rPr lang="en-US" altLang="en-US" sz="2800" dirty="0"/>
                  <a:t>Efficiency:</a:t>
                </a:r>
                <a:r>
                  <a:rPr lang="en-US" alt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sz="2800" i="1" dirty="0"/>
              </a:p>
            </p:txBody>
          </p:sp>
        </mc:Choice>
        <mc:Fallback xmlns="">
          <p:sp>
            <p:nvSpPr>
              <p:cNvPr id="306179" name="Rectangle 3">
                <a:extLst>
                  <a:ext uri="{FF2B5EF4-FFF2-40B4-BE49-F238E27FC236}">
                    <a16:creationId xmlns:a16="http://schemas.microsoft.com/office/drawing/2014/main" id="{CEE2983F-FFBA-4D36-8E89-40876EB6B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266826"/>
                <a:ext cx="8534400" cy="5286375"/>
              </a:xfrm>
              <a:blipFill>
                <a:blip r:embed="rId3"/>
                <a:stretch>
                  <a:fillRect l="-1429" t="-5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180" name="Line 4">
            <a:extLst>
              <a:ext uri="{FF2B5EF4-FFF2-40B4-BE49-F238E27FC236}">
                <a16:creationId xmlns:a16="http://schemas.microsoft.com/office/drawing/2014/main" id="{D6A9D4E4-FDF1-44EF-916E-CBAC5FF88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9945" y="3514725"/>
            <a:ext cx="381000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1" name="Line 5">
            <a:extLst>
              <a:ext uri="{FF2B5EF4-FFF2-40B4-BE49-F238E27FC236}">
                <a16:creationId xmlns:a16="http://schemas.microsoft.com/office/drawing/2014/main" id="{F026F9EE-373A-4C78-8A52-775AC0E94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880" y="3492043"/>
            <a:ext cx="457200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2" name="Line 6">
            <a:extLst>
              <a:ext uri="{FF2B5EF4-FFF2-40B4-BE49-F238E27FC236}">
                <a16:creationId xmlns:a16="http://schemas.microsoft.com/office/drawing/2014/main" id="{7CC67FD4-5CF0-4B16-AE48-A8CCB1D8B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1778" y="4073068"/>
            <a:ext cx="436863" cy="328613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Line 7">
            <a:extLst>
              <a:ext uri="{FF2B5EF4-FFF2-40B4-BE49-F238E27FC236}">
                <a16:creationId xmlns:a16="http://schemas.microsoft.com/office/drawing/2014/main" id="{FAAE83C7-ED5F-4FEA-BB11-84365C804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126" y="4114800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Line 8">
            <a:extLst>
              <a:ext uri="{FF2B5EF4-FFF2-40B4-BE49-F238E27FC236}">
                <a16:creationId xmlns:a16="http://schemas.microsoft.com/office/drawing/2014/main" id="{854449AF-3558-444D-B768-D1676EB71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429000"/>
            <a:ext cx="381000" cy="3810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Line 9">
            <a:extLst>
              <a:ext uri="{FF2B5EF4-FFF2-40B4-BE49-F238E27FC236}">
                <a16:creationId xmlns:a16="http://schemas.microsoft.com/office/drawing/2014/main" id="{3EF36F97-8C9E-4533-8F2F-2B13C4B45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429000"/>
            <a:ext cx="419917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Line 10">
            <a:extLst>
              <a:ext uri="{FF2B5EF4-FFF2-40B4-BE49-F238E27FC236}">
                <a16:creationId xmlns:a16="http://schemas.microsoft.com/office/drawing/2014/main" id="{DD4C5001-1478-4EB3-AFCC-5D806A4FE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962400"/>
            <a:ext cx="228600" cy="2286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Line 11">
            <a:extLst>
              <a:ext uri="{FF2B5EF4-FFF2-40B4-BE49-F238E27FC236}">
                <a16:creationId xmlns:a16="http://schemas.microsoft.com/office/drawing/2014/main" id="{C82E7F1E-F10B-49A1-869C-0A55743D7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962400"/>
            <a:ext cx="228600" cy="2286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Line 12">
            <a:extLst>
              <a:ext uri="{FF2B5EF4-FFF2-40B4-BE49-F238E27FC236}">
                <a16:creationId xmlns:a16="http://schemas.microsoft.com/office/drawing/2014/main" id="{6EF75CDA-58BB-466D-8EF4-9F0ECF347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72600" y="3962400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Line 13">
            <a:extLst>
              <a:ext uri="{FF2B5EF4-FFF2-40B4-BE49-F238E27FC236}">
                <a16:creationId xmlns:a16="http://schemas.microsoft.com/office/drawing/2014/main" id="{1B5FA665-46DF-4D80-9815-18C480847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3962400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Line 14">
            <a:extLst>
              <a:ext uri="{FF2B5EF4-FFF2-40B4-BE49-F238E27FC236}">
                <a16:creationId xmlns:a16="http://schemas.microsoft.com/office/drawing/2014/main" id="{43B65E25-46AC-446C-88EF-65D21ABDC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9200" y="4495800"/>
            <a:ext cx="130999" cy="430886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Line 15">
            <a:extLst>
              <a:ext uri="{FF2B5EF4-FFF2-40B4-BE49-F238E27FC236}">
                <a16:creationId xmlns:a16="http://schemas.microsoft.com/office/drawing/2014/main" id="{350B1633-E898-4402-A71C-3E2ABCCA7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495800"/>
            <a:ext cx="96846" cy="430886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Line 16">
            <a:extLst>
              <a:ext uri="{FF2B5EF4-FFF2-40B4-BE49-F238E27FC236}">
                <a16:creationId xmlns:a16="http://schemas.microsoft.com/office/drawing/2014/main" id="{9A625FC2-DF29-4DDD-AA78-28BFC8FE8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9800" y="4495800"/>
            <a:ext cx="152400" cy="430886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Line 17">
            <a:extLst>
              <a:ext uri="{FF2B5EF4-FFF2-40B4-BE49-F238E27FC236}">
                <a16:creationId xmlns:a16="http://schemas.microsoft.com/office/drawing/2014/main" id="{C168C5BA-FED0-46DC-81AE-459AC1037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5358" y="4495800"/>
            <a:ext cx="182171" cy="430886"/>
          </a:xfrm>
          <a:prstGeom prst="line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A4A41-6596-4183-B07F-8C6DDBF9E077}"/>
              </a:ext>
            </a:extLst>
          </p:cNvPr>
          <p:cNvSpPr/>
          <p:nvPr/>
        </p:nvSpPr>
        <p:spPr>
          <a:xfrm>
            <a:off x="8974940" y="2998113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a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546A-56AA-48B1-B9D8-5C5CFF84A50E}"/>
              </a:ext>
            </a:extLst>
          </p:cNvPr>
          <p:cNvSpPr/>
          <p:nvPr/>
        </p:nvSpPr>
        <p:spPr>
          <a:xfrm>
            <a:off x="9926646" y="4118432"/>
            <a:ext cx="234038" cy="43088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e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38ED4C-D903-4E69-B091-891395855BA5}"/>
              </a:ext>
            </a:extLst>
          </p:cNvPr>
          <p:cNvSpPr/>
          <p:nvPr/>
        </p:nvSpPr>
        <p:spPr>
          <a:xfrm>
            <a:off x="9211076" y="4097119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d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A94F8-4C39-4547-9DA5-1D3AEFA4B1C7}"/>
              </a:ext>
            </a:extLst>
          </p:cNvPr>
          <p:cNvSpPr/>
          <p:nvPr/>
        </p:nvSpPr>
        <p:spPr>
          <a:xfrm>
            <a:off x="9563917" y="3581400"/>
            <a:ext cx="23243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c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6FC611-1EFC-4ED1-B41C-3E96EE331627}"/>
              </a:ext>
            </a:extLst>
          </p:cNvPr>
          <p:cNvSpPr/>
          <p:nvPr/>
        </p:nvSpPr>
        <p:spPr>
          <a:xfrm>
            <a:off x="8327240" y="3589794"/>
            <a:ext cx="245260" cy="43088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</a:rPr>
              <a:t>b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0F0D03-3314-421B-892F-3A8A6C43B29F}"/>
              </a:ext>
            </a:extLst>
          </p:cNvPr>
          <p:cNvSpPr/>
          <p:nvPr/>
        </p:nvSpPr>
        <p:spPr>
          <a:xfrm>
            <a:off x="5747315" y="3733800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b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02B656-822F-423D-A245-B352DF11BA47}"/>
              </a:ext>
            </a:extLst>
          </p:cNvPr>
          <p:cNvSpPr/>
          <p:nvPr/>
        </p:nvSpPr>
        <p:spPr>
          <a:xfrm>
            <a:off x="6300983" y="3083838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a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7A4787-076A-4588-9A67-C991A8AB1180}"/>
              </a:ext>
            </a:extLst>
          </p:cNvPr>
          <p:cNvSpPr/>
          <p:nvPr/>
        </p:nvSpPr>
        <p:spPr>
          <a:xfrm>
            <a:off x="6992623" y="3666232"/>
            <a:ext cx="23243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c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1D1A3-C362-4864-BD14-A5B466ED8CB6}"/>
              </a:ext>
            </a:extLst>
          </p:cNvPr>
          <p:cNvSpPr/>
          <p:nvPr/>
        </p:nvSpPr>
        <p:spPr>
          <a:xfrm>
            <a:off x="6434250" y="4312562"/>
            <a:ext cx="185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d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11AB14-7267-4D47-A8A9-C53C27D5A4A6}"/>
              </a:ext>
            </a:extLst>
          </p:cNvPr>
          <p:cNvSpPr/>
          <p:nvPr/>
        </p:nvSpPr>
        <p:spPr>
          <a:xfrm>
            <a:off x="7348951" y="4312562"/>
            <a:ext cx="23403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e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F4B59-DCBE-408F-95A8-8F66AB3BCD0A}"/>
              </a:ext>
            </a:extLst>
          </p:cNvPr>
          <p:cNvSpPr/>
          <p:nvPr/>
        </p:nvSpPr>
        <p:spPr>
          <a:xfrm>
            <a:off x="8974940" y="4926686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65324-5256-4048-8B6D-A1E6E39190FF}"/>
              </a:ext>
            </a:extLst>
          </p:cNvPr>
          <p:cNvSpPr/>
          <p:nvPr/>
        </p:nvSpPr>
        <p:spPr>
          <a:xfrm>
            <a:off x="8040144" y="4211180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223B1F-C400-4918-BF82-9AA9285A2E59}"/>
              </a:ext>
            </a:extLst>
          </p:cNvPr>
          <p:cNvSpPr/>
          <p:nvPr/>
        </p:nvSpPr>
        <p:spPr>
          <a:xfrm>
            <a:off x="8594920" y="4202786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3A116F-EBAC-4E64-ACE9-1F518C0BCDE9}"/>
              </a:ext>
            </a:extLst>
          </p:cNvPr>
          <p:cNvSpPr/>
          <p:nvPr/>
        </p:nvSpPr>
        <p:spPr>
          <a:xfrm>
            <a:off x="9434063" y="4946866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6C11CD-31E3-4E62-864B-FAD4A38C6E5C}"/>
              </a:ext>
            </a:extLst>
          </p:cNvPr>
          <p:cNvSpPr/>
          <p:nvPr/>
        </p:nvSpPr>
        <p:spPr>
          <a:xfrm>
            <a:off x="9755761" y="4946865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263BEF-11C7-4CED-B2A8-52C789194988}"/>
              </a:ext>
            </a:extLst>
          </p:cNvPr>
          <p:cNvSpPr/>
          <p:nvPr/>
        </p:nvSpPr>
        <p:spPr>
          <a:xfrm>
            <a:off x="10174483" y="4941862"/>
            <a:ext cx="182171" cy="2453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3B5-CED4-4D92-B7B7-49380B3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7" y="0"/>
            <a:ext cx="8534400" cy="150706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 </a:t>
            </a:r>
            <a:r>
              <a:rPr lang="en-US" dirty="0"/>
              <a:t>traversal example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2B5549-CA91-496E-A127-EF4E8E9EBAB0}"/>
              </a:ext>
            </a:extLst>
          </p:cNvPr>
          <p:cNvSpPr/>
          <p:nvPr/>
        </p:nvSpPr>
        <p:spPr>
          <a:xfrm>
            <a:off x="2133541" y="3161292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06776-4C84-493F-B7E7-322B82F7E24E}"/>
              </a:ext>
            </a:extLst>
          </p:cNvPr>
          <p:cNvSpPr/>
          <p:nvPr/>
        </p:nvSpPr>
        <p:spPr>
          <a:xfrm>
            <a:off x="3860744" y="3068401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8D51B-8530-4C19-A1FF-E23516F83FEA}"/>
              </a:ext>
            </a:extLst>
          </p:cNvPr>
          <p:cNvSpPr/>
          <p:nvPr/>
        </p:nvSpPr>
        <p:spPr>
          <a:xfrm>
            <a:off x="4820486" y="1996085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29E6F1-14D2-4318-B4DF-FBE3E6F1A1F6}"/>
              </a:ext>
            </a:extLst>
          </p:cNvPr>
          <p:cNvCxnSpPr>
            <a:cxnSpLocks/>
          </p:cNvCxnSpPr>
          <p:nvPr/>
        </p:nvCxnSpPr>
        <p:spPr>
          <a:xfrm flipV="1">
            <a:off x="1081405" y="2713704"/>
            <a:ext cx="472962" cy="53614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F73B84-1CA2-441D-8537-573D7D4C46D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63454" y="2648658"/>
            <a:ext cx="277232" cy="60118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A352E4-8656-4A68-A6F9-77658CDC918D}"/>
              </a:ext>
            </a:extLst>
          </p:cNvPr>
          <p:cNvCxnSpPr>
            <a:cxnSpLocks/>
          </p:cNvCxnSpPr>
          <p:nvPr/>
        </p:nvCxnSpPr>
        <p:spPr>
          <a:xfrm flipH="1" flipV="1">
            <a:off x="1081292" y="3697434"/>
            <a:ext cx="448024" cy="75904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9522B4-131D-4CFD-8114-94FD22EFBB1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24263" y="1702244"/>
            <a:ext cx="1303368" cy="382395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7B49B8-8350-47F4-A52C-F1D54E3AE496}"/>
              </a:ext>
            </a:extLst>
          </p:cNvPr>
          <p:cNvCxnSpPr>
            <a:cxnSpLocks/>
          </p:cNvCxnSpPr>
          <p:nvPr/>
        </p:nvCxnSpPr>
        <p:spPr>
          <a:xfrm flipV="1">
            <a:off x="4393789" y="2625150"/>
            <a:ext cx="472962" cy="53614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9E4AE0-5795-4315-931F-1BC35AAF2893}"/>
              </a:ext>
            </a:extLst>
          </p:cNvPr>
          <p:cNvCxnSpPr>
            <a:cxnSpLocks/>
          </p:cNvCxnSpPr>
          <p:nvPr/>
        </p:nvCxnSpPr>
        <p:spPr>
          <a:xfrm flipV="1">
            <a:off x="2008935" y="1507067"/>
            <a:ext cx="927530" cy="624154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597D1-0A76-4A65-B8EA-3E5F90F0C6EC}"/>
                  </a:ext>
                </a:extLst>
              </p:cNvPr>
              <p:cNvSpPr txBox="1"/>
              <p:nvPr/>
            </p:nvSpPr>
            <p:spPr>
              <a:xfrm>
                <a:off x="5866279" y="1133631"/>
                <a:ext cx="172720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Pr:  R,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A</a:t>
                </a:r>
              </a:p>
              <a:p>
                <a:r>
                  <a:rPr lang="en-US" sz="2400" b="1" dirty="0"/>
                  <a:t>B</a:t>
                </a:r>
              </a:p>
              <a:p>
                <a:r>
                  <a:rPr lang="en-US" sz="2400" b="1" dirty="0"/>
                  <a:t>D</a:t>
                </a:r>
              </a:p>
              <a:p>
                <a:r>
                  <a:rPr lang="en-US" sz="2400" b="1" dirty="0"/>
                  <a:t>G</a:t>
                </a:r>
              </a:p>
              <a:p>
                <a:r>
                  <a:rPr lang="en-US" sz="2400" b="1" dirty="0"/>
                  <a:t>E</a:t>
                </a:r>
              </a:p>
              <a:p>
                <a:r>
                  <a:rPr lang="en-US" sz="2400" b="1" dirty="0"/>
                  <a:t>C</a:t>
                </a:r>
              </a:p>
              <a:p>
                <a:r>
                  <a:rPr lang="en-US" sz="2400" b="1" dirty="0"/>
                  <a:t>F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597D1-0A76-4A65-B8EA-3E5F90F0C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9" y="1133631"/>
                <a:ext cx="1727203" cy="4154984"/>
              </a:xfrm>
              <a:prstGeom prst="rect">
                <a:avLst/>
              </a:prstGeom>
              <a:blipFill>
                <a:blip r:embed="rId2"/>
                <a:stretch>
                  <a:fillRect l="-5282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9A5277-416D-4C03-8820-1722F0EE648A}"/>
                  </a:ext>
                </a:extLst>
              </p:cNvPr>
              <p:cNvSpPr txBox="1"/>
              <p:nvPr/>
            </p:nvSpPr>
            <p:spPr>
              <a:xfrm>
                <a:off x="7898366" y="1133631"/>
                <a:ext cx="172720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In: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,R,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D</a:t>
                </a:r>
              </a:p>
              <a:p>
                <a:r>
                  <a:rPr lang="en-US" sz="2400" b="1" dirty="0"/>
                  <a:t>G</a:t>
                </a:r>
              </a:p>
              <a:p>
                <a:r>
                  <a:rPr lang="en-US" sz="2400" b="1" dirty="0"/>
                  <a:t>B</a:t>
                </a:r>
              </a:p>
              <a:p>
                <a:r>
                  <a:rPr lang="en-US" sz="2400" b="1" dirty="0"/>
                  <a:t>E</a:t>
                </a:r>
              </a:p>
              <a:p>
                <a:r>
                  <a:rPr lang="en-US" sz="2400" b="1" dirty="0"/>
                  <a:t>A</a:t>
                </a:r>
              </a:p>
              <a:p>
                <a:r>
                  <a:rPr lang="en-US" sz="2400" b="1" dirty="0"/>
                  <a:t>F</a:t>
                </a:r>
              </a:p>
              <a:p>
                <a:r>
                  <a:rPr lang="en-US" sz="2400" b="1" dirty="0"/>
                  <a:t>C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9A5277-416D-4C03-8820-1722F0EE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66" y="1133631"/>
                <a:ext cx="1727203" cy="4154984"/>
              </a:xfrm>
              <a:prstGeom prst="rect">
                <a:avLst/>
              </a:prstGeom>
              <a:blipFill>
                <a:blip r:embed="rId3"/>
                <a:stretch>
                  <a:fillRect l="-5654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56621F-EE33-4013-82DD-36B32F7ADEF4}"/>
                  </a:ext>
                </a:extLst>
              </p:cNvPr>
              <p:cNvSpPr txBox="1"/>
              <p:nvPr/>
            </p:nvSpPr>
            <p:spPr>
              <a:xfrm>
                <a:off x="9981622" y="1073355"/>
                <a:ext cx="172720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Po: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b="1" dirty="0"/>
                  <a:t>R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G</a:t>
                </a:r>
              </a:p>
              <a:p>
                <a:r>
                  <a:rPr lang="en-US" sz="2400" b="1" dirty="0"/>
                  <a:t>D</a:t>
                </a:r>
              </a:p>
              <a:p>
                <a:r>
                  <a:rPr lang="en-US" sz="2400" b="1" dirty="0"/>
                  <a:t>E</a:t>
                </a:r>
              </a:p>
              <a:p>
                <a:r>
                  <a:rPr lang="en-US" sz="2400" b="1" dirty="0"/>
                  <a:t>B</a:t>
                </a:r>
              </a:p>
              <a:p>
                <a:r>
                  <a:rPr lang="en-US" sz="2400" b="1" dirty="0"/>
                  <a:t>F</a:t>
                </a:r>
              </a:p>
              <a:p>
                <a:r>
                  <a:rPr lang="en-US" sz="2400" b="1" dirty="0"/>
                  <a:t>C</a:t>
                </a:r>
              </a:p>
              <a:p>
                <a:r>
                  <a:rPr lang="en-US" sz="2400" b="1" dirty="0"/>
                  <a:t>A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56621F-EE33-4013-82DD-36B32F7AD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22" y="1073355"/>
                <a:ext cx="1727203" cy="4154984"/>
              </a:xfrm>
              <a:prstGeom prst="rect">
                <a:avLst/>
              </a:prstGeom>
              <a:blipFill>
                <a:blip r:embed="rId4"/>
                <a:stretch>
                  <a:fillRect l="-5282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E5185B18-65B6-46BD-919C-75D7BFDC1E6E}"/>
              </a:ext>
            </a:extLst>
          </p:cNvPr>
          <p:cNvSpPr/>
          <p:nvPr/>
        </p:nvSpPr>
        <p:spPr>
          <a:xfrm>
            <a:off x="2975457" y="1173399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EF93AB-1DEC-49E0-BFC3-C077A3BEC911}"/>
              </a:ext>
            </a:extLst>
          </p:cNvPr>
          <p:cNvSpPr/>
          <p:nvPr/>
        </p:nvSpPr>
        <p:spPr>
          <a:xfrm>
            <a:off x="1339301" y="2077693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E26029-2C65-429D-A3C4-BF12111957B1}"/>
              </a:ext>
            </a:extLst>
          </p:cNvPr>
          <p:cNvSpPr/>
          <p:nvPr/>
        </p:nvSpPr>
        <p:spPr>
          <a:xfrm>
            <a:off x="495909" y="3129966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3F8949-8905-45BE-8A0D-553DBF8D99C2}"/>
              </a:ext>
            </a:extLst>
          </p:cNvPr>
          <p:cNvSpPr/>
          <p:nvPr/>
        </p:nvSpPr>
        <p:spPr>
          <a:xfrm>
            <a:off x="1461163" y="4336602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1FAF50-9383-4C0A-A06A-F735E4F6595C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1120397" y="2682378"/>
            <a:ext cx="472962" cy="53614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211F71-F729-417D-AFC3-E68921F76DB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047927" y="1475741"/>
            <a:ext cx="927530" cy="624154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8AE4F-26BF-450F-9B2F-AAB2191C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37F62F9-D45D-45B8-895C-1582ED56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DF49-CFEA-43AE-9962-93A6D06515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1C6169B2-45CA-4689-A33B-6933F348F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647"/>
            <a:ext cx="8534400" cy="987954"/>
          </a:xfrm>
        </p:spPr>
        <p:txBody>
          <a:bodyPr/>
          <a:lstStyle/>
          <a:p>
            <a:r>
              <a:rPr lang="en-US" altLang="en-US" dirty="0">
                <a:solidFill>
                  <a:srgbClr val="1B0276"/>
                </a:solidFill>
              </a:rPr>
              <a:t>Binary Tree </a:t>
            </a:r>
            <a:r>
              <a:rPr lang="en-US" alt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79" name="Rectangle 3">
                <a:extLst>
                  <a:ext uri="{FF2B5EF4-FFF2-40B4-BE49-F238E27FC236}">
                    <a16:creationId xmlns:a16="http://schemas.microsoft.com/office/drawing/2014/main" id="{CEE2983F-FFBA-4D36-8E89-40876EB6BAF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266826"/>
                <a:ext cx="8534400" cy="5286375"/>
              </a:xfrm>
            </p:spPr>
            <p:txBody>
              <a:bodyPr>
                <a:normAutofit/>
              </a:bodyPr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en-US" dirty="0"/>
                  <a:t>Binary tree is a divide-and-conquer ready structure!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/>
                  <a:t>Ex. 1: Classic traversals (preorder, </a:t>
                </a:r>
                <a:r>
                  <a:rPr lang="en-US" altLang="en-US" dirty="0" err="1"/>
                  <a:t>inorder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postorder</a:t>
                </a:r>
                <a:r>
                  <a:rPr lang="en-US" altLang="en-US" dirty="0"/>
                  <a:t>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/>
                  <a:t>Algorithm </a:t>
                </a:r>
                <a:r>
                  <a:rPr lang="en-US" altLang="en-US" i="1" dirty="0" err="1"/>
                  <a:t>Inorder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/>
                  <a:t>if </a:t>
                </a:r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  </a:t>
                </a:r>
                <a:r>
                  <a:rPr lang="en-US" altLang="en-US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			     </a:t>
                </a:r>
                <a:r>
                  <a:rPr lang="en-US" altLang="en-US" sz="2800" i="1" dirty="0">
                    <a:sym typeface="Symbol" panose="05050102010706020507" pitchFamily="18" charset="2"/>
                  </a:rPr>
                  <a:t>			    a		</a:t>
                </a:r>
                <a:endParaRPr lang="en-US" altLang="en-US" sz="2800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800" dirty="0"/>
                  <a:t>    </a:t>
                </a:r>
                <a:r>
                  <a:rPr lang="en-US" altLang="en-US" i="1" dirty="0" err="1"/>
                  <a:t>Inorder</a:t>
                </a:r>
                <a:r>
                  <a:rPr lang="en-US" altLang="en-US" dirty="0"/>
                  <a:t>(</a:t>
                </a:r>
                <a:r>
                  <a:rPr lang="en-US" altLang="en-US" i="1" dirty="0" err="1"/>
                  <a:t>T</a:t>
                </a:r>
                <a:r>
                  <a:rPr lang="en-US" altLang="en-US" i="1" baseline="-25000" dirty="0" err="1"/>
                  <a:t>left</a:t>
                </a:r>
                <a:r>
                  <a:rPr lang="en-US" altLang="en-US" dirty="0"/>
                  <a:t>)</a:t>
                </a:r>
                <a:r>
                  <a:rPr lang="en-US" altLang="en-US" sz="2800" dirty="0"/>
                  <a:t>                 </a:t>
                </a:r>
                <a:r>
                  <a:rPr lang="en-US" altLang="en-US" sz="2800" i="1" dirty="0"/>
                  <a:t>b           c </a:t>
                </a:r>
                <a:endParaRPr lang="en-US" altLang="en-US" sz="2800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800" dirty="0"/>
                  <a:t>    </a:t>
                </a:r>
                <a:r>
                  <a:rPr lang="en-US" altLang="en-US" dirty="0"/>
                  <a:t>print(root of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)</a:t>
                </a:r>
                <a:r>
                  <a:rPr lang="en-US" altLang="en-US" sz="2800" dirty="0"/>
                  <a:t>                    </a:t>
                </a:r>
                <a:r>
                  <a:rPr lang="en-US" altLang="en-US" sz="2800" i="1" dirty="0"/>
                  <a:t>d        e         </a:t>
                </a:r>
                <a:endParaRPr lang="en-US" altLang="en-US" sz="2800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800" dirty="0"/>
                  <a:t>    </a:t>
                </a:r>
                <a:r>
                  <a:rPr lang="en-US" altLang="en-US" i="1" dirty="0" err="1"/>
                  <a:t>Inorder</a:t>
                </a:r>
                <a:r>
                  <a:rPr lang="en-US" altLang="en-US" dirty="0"/>
                  <a:t>(</a:t>
                </a:r>
                <a:r>
                  <a:rPr lang="en-US" altLang="en-US" i="1" dirty="0" err="1"/>
                  <a:t>T</a:t>
                </a:r>
                <a:r>
                  <a:rPr lang="en-US" altLang="en-US" i="1" baseline="-25000" dirty="0" err="1"/>
                  <a:t>right</a:t>
                </a:r>
                <a:r>
                  <a:rPr lang="en-US" altLang="en-US" dirty="0"/>
                  <a:t>)</a:t>
                </a:r>
                <a:r>
                  <a:rPr lang="en-US" altLang="en-US" sz="2800" dirty="0"/>
                  <a:t>                                                 </a:t>
                </a:r>
                <a:r>
                  <a:rPr lang="en-US" altLang="en-US" sz="2800" i="1" dirty="0"/>
                  <a:t>    </a:t>
                </a:r>
              </a:p>
              <a:p>
                <a:pPr>
                  <a:buNone/>
                </a:pPr>
                <a:r>
                  <a:rPr lang="en-US" altLang="en-US" sz="2800" dirty="0"/>
                  <a:t>Efficiency:</a:t>
                </a:r>
                <a:r>
                  <a:rPr lang="en-US" alt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sz="2800" i="1" dirty="0"/>
              </a:p>
            </p:txBody>
          </p:sp>
        </mc:Choice>
        <mc:Fallback xmlns="">
          <p:sp>
            <p:nvSpPr>
              <p:cNvPr id="306179" name="Rectangle 3">
                <a:extLst>
                  <a:ext uri="{FF2B5EF4-FFF2-40B4-BE49-F238E27FC236}">
                    <a16:creationId xmlns:a16="http://schemas.microsoft.com/office/drawing/2014/main" id="{CEE2983F-FFBA-4D36-8E89-40876EB6B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266826"/>
                <a:ext cx="8534400" cy="5286375"/>
              </a:xfrm>
              <a:blipFill>
                <a:blip r:embed="rId3"/>
                <a:stretch>
                  <a:fillRect l="-1429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181" name="Line 5">
            <a:extLst>
              <a:ext uri="{FF2B5EF4-FFF2-40B4-BE49-F238E27FC236}">
                <a16:creationId xmlns:a16="http://schemas.microsoft.com/office/drawing/2014/main" id="{F026F9EE-373A-4C78-8A52-775AC0E94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880" y="3492043"/>
            <a:ext cx="4572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Line 9">
            <a:extLst>
              <a:ext uri="{FF2B5EF4-FFF2-40B4-BE49-F238E27FC236}">
                <a16:creationId xmlns:a16="http://schemas.microsoft.com/office/drawing/2014/main" id="{3EF36F97-8C9E-4533-8F2F-2B13C4B45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429000"/>
            <a:ext cx="419917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Line 11">
            <a:extLst>
              <a:ext uri="{FF2B5EF4-FFF2-40B4-BE49-F238E27FC236}">
                <a16:creationId xmlns:a16="http://schemas.microsoft.com/office/drawing/2014/main" id="{C82E7F1E-F10B-49A1-869C-0A55743D7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9624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Line 12">
            <a:extLst>
              <a:ext uri="{FF2B5EF4-FFF2-40B4-BE49-F238E27FC236}">
                <a16:creationId xmlns:a16="http://schemas.microsoft.com/office/drawing/2014/main" id="{6EF75CDA-58BB-466D-8EF4-9F0ECF347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72600" y="3962400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Line 13">
            <a:extLst>
              <a:ext uri="{FF2B5EF4-FFF2-40B4-BE49-F238E27FC236}">
                <a16:creationId xmlns:a16="http://schemas.microsoft.com/office/drawing/2014/main" id="{1B5FA665-46DF-4D80-9815-18C480847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3962400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Line 14">
            <a:extLst>
              <a:ext uri="{FF2B5EF4-FFF2-40B4-BE49-F238E27FC236}">
                <a16:creationId xmlns:a16="http://schemas.microsoft.com/office/drawing/2014/main" id="{43B65E25-46AC-446C-88EF-65D21ABDC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9200" y="4495800"/>
            <a:ext cx="130999" cy="430886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Line 15">
            <a:extLst>
              <a:ext uri="{FF2B5EF4-FFF2-40B4-BE49-F238E27FC236}">
                <a16:creationId xmlns:a16="http://schemas.microsoft.com/office/drawing/2014/main" id="{350B1633-E898-4402-A71C-3E2ABCCA7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495800"/>
            <a:ext cx="96846" cy="430886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Line 16">
            <a:extLst>
              <a:ext uri="{FF2B5EF4-FFF2-40B4-BE49-F238E27FC236}">
                <a16:creationId xmlns:a16="http://schemas.microsoft.com/office/drawing/2014/main" id="{9A625FC2-DF29-4DDD-AA78-28BFC8FE8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9800" y="4495800"/>
            <a:ext cx="152400" cy="430886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Line 17">
            <a:extLst>
              <a:ext uri="{FF2B5EF4-FFF2-40B4-BE49-F238E27FC236}">
                <a16:creationId xmlns:a16="http://schemas.microsoft.com/office/drawing/2014/main" id="{C168C5BA-FED0-46DC-81AE-459AC1037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5358" y="4495800"/>
            <a:ext cx="182171" cy="430886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A4A41-6596-4183-B07F-8C6DDBF9E077}"/>
              </a:ext>
            </a:extLst>
          </p:cNvPr>
          <p:cNvSpPr/>
          <p:nvPr/>
        </p:nvSpPr>
        <p:spPr>
          <a:xfrm>
            <a:off x="8974940" y="2998113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a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546A-56AA-48B1-B9D8-5C5CFF84A50E}"/>
              </a:ext>
            </a:extLst>
          </p:cNvPr>
          <p:cNvSpPr/>
          <p:nvPr/>
        </p:nvSpPr>
        <p:spPr>
          <a:xfrm>
            <a:off x="9926646" y="4118432"/>
            <a:ext cx="23403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e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38ED4C-D903-4E69-B091-891395855BA5}"/>
              </a:ext>
            </a:extLst>
          </p:cNvPr>
          <p:cNvSpPr/>
          <p:nvPr/>
        </p:nvSpPr>
        <p:spPr>
          <a:xfrm>
            <a:off x="9211076" y="4097119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d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A94F8-4C39-4547-9DA5-1D3AEFA4B1C7}"/>
              </a:ext>
            </a:extLst>
          </p:cNvPr>
          <p:cNvSpPr/>
          <p:nvPr/>
        </p:nvSpPr>
        <p:spPr>
          <a:xfrm>
            <a:off x="9563917" y="3581400"/>
            <a:ext cx="23243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  <a:sym typeface="Symbol" panose="05050102010706020507" pitchFamily="18" charset="2"/>
              </a:rPr>
              <a:t>c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6FC611-1EFC-4ED1-B41C-3E96EE331627}"/>
              </a:ext>
            </a:extLst>
          </p:cNvPr>
          <p:cNvSpPr/>
          <p:nvPr/>
        </p:nvSpPr>
        <p:spPr>
          <a:xfrm>
            <a:off x="8327240" y="3589794"/>
            <a:ext cx="24526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2800" i="1" dirty="0">
                <a:solidFill>
                  <a:srgbClr val="1B0276"/>
                </a:solidFill>
              </a:rPr>
              <a:t>b</a:t>
            </a:r>
            <a:endParaRPr lang="en-US" sz="2800" dirty="0">
              <a:solidFill>
                <a:srgbClr val="1B0276"/>
              </a:solidFill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56E6B80A-713C-4C26-A9B0-83EB694AD6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0619" y="3415843"/>
            <a:ext cx="381000" cy="3810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9FBA4A29-48FF-4308-A3A3-5DD04C7F4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497" y="3949243"/>
            <a:ext cx="228600" cy="2286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D39F8F2C-FD26-4AD6-AA85-C16DCE2CF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504" y="3501568"/>
            <a:ext cx="381000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1EBE4A66-1C68-47AC-B0AF-F718E92C0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439" y="3478886"/>
            <a:ext cx="457200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94434FBC-0DEA-46CE-98A3-7BBE6F1C8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1337" y="4059911"/>
            <a:ext cx="436863" cy="328613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1109ED09-1B67-4ADF-B47C-BB7325A42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685" y="4101643"/>
            <a:ext cx="228600" cy="3048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317B2451-4186-48E6-9DB0-B34D15104C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2959" y="3949243"/>
            <a:ext cx="228600" cy="228600"/>
          </a:xfrm>
          <a:prstGeom prst="lin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D0CA-7F71-42A5-AA6D-EF6E28C6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24" y="0"/>
            <a:ext cx="10082111" cy="1000907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n-US" dirty="0">
                <a:solidFill>
                  <a:srgbClr val="1B0276"/>
                </a:solidFill>
              </a:rPr>
              <a:t>BINARY TREE </a:t>
            </a:r>
            <a:r>
              <a:rPr lang="en-US" dirty="0"/>
              <a:t>CONSTRUCTION &amp;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BB4-42C7-4991-BFB3-2FCA6608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0" y="1129270"/>
            <a:ext cx="10200097" cy="3615267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1) Draw a </a:t>
            </a:r>
            <a:r>
              <a:rPr lang="en-US" sz="2400" dirty="0">
                <a:solidFill>
                  <a:srgbClr val="1B0276"/>
                </a:solidFill>
                <a:latin typeface="Corbel" panose="020B0503020204020204" pitchFamily="34" charset="0"/>
              </a:rPr>
              <a:t>BT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with 10 nodes labeled 0 – 9 in such a way that the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inorder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postorder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traversals yield the following lists: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Io:  9 3 1 0 4 2 7 6 8 5 								Po: 9 1 4 0 3 6 7 5 8 2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A6586-F6AA-48E9-BC16-5B68F371E156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649581" y="3905785"/>
            <a:ext cx="908135" cy="65932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548F49-4BEC-45FA-BF38-46416D8B8DA4}"/>
              </a:ext>
            </a:extLst>
          </p:cNvPr>
          <p:cNvSpPr/>
          <p:nvPr/>
        </p:nvSpPr>
        <p:spPr>
          <a:xfrm>
            <a:off x="3038168" y="4575097"/>
            <a:ext cx="780185" cy="586838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0E3494-AC9B-4E22-8161-C2B6251FAB40}"/>
              </a:ext>
            </a:extLst>
          </p:cNvPr>
          <p:cNvSpPr/>
          <p:nvPr/>
        </p:nvSpPr>
        <p:spPr>
          <a:xfrm>
            <a:off x="4450571" y="3389655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8737E6-9981-4BED-A3E4-D03C0CEFB7DF}"/>
              </a:ext>
            </a:extLst>
          </p:cNvPr>
          <p:cNvCxnSpPr>
            <a:cxnSpLocks/>
          </p:cNvCxnSpPr>
          <p:nvPr/>
        </p:nvCxnSpPr>
        <p:spPr>
          <a:xfrm>
            <a:off x="3305557" y="3198315"/>
            <a:ext cx="1084655" cy="39055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E55BBC3-34F2-48F4-ACF8-1C1011F858B0}"/>
              </a:ext>
            </a:extLst>
          </p:cNvPr>
          <p:cNvSpPr/>
          <p:nvPr/>
        </p:nvSpPr>
        <p:spPr>
          <a:xfrm>
            <a:off x="1277181" y="5831838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34A260-5FF9-4117-9F04-F3B3D196A204}"/>
              </a:ext>
            </a:extLst>
          </p:cNvPr>
          <p:cNvCxnSpPr>
            <a:cxnSpLocks/>
          </p:cNvCxnSpPr>
          <p:nvPr/>
        </p:nvCxnSpPr>
        <p:spPr>
          <a:xfrm flipH="1" flipV="1">
            <a:off x="1225400" y="5271679"/>
            <a:ext cx="233331" cy="56341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C6E31B6-A16A-445A-B5C9-D48A86D95E5E}"/>
              </a:ext>
            </a:extLst>
          </p:cNvPr>
          <p:cNvSpPr/>
          <p:nvPr/>
        </p:nvSpPr>
        <p:spPr>
          <a:xfrm>
            <a:off x="553590" y="4742836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923819-2478-4609-9821-ED739D2D0FC6}"/>
              </a:ext>
            </a:extLst>
          </p:cNvPr>
          <p:cNvSpPr/>
          <p:nvPr/>
        </p:nvSpPr>
        <p:spPr>
          <a:xfrm>
            <a:off x="1894275" y="4682970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CDEA6C-DDBE-444C-BFF6-D590A07E9F2D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1650120" y="4157444"/>
            <a:ext cx="351300" cy="61408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C0507C-3042-4F24-AE1A-9F3FECD95EE3}"/>
              </a:ext>
            </a:extLst>
          </p:cNvPr>
          <p:cNvSpPr/>
          <p:nvPr/>
        </p:nvSpPr>
        <p:spPr>
          <a:xfrm>
            <a:off x="2742831" y="2712215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38EF16-FE62-4521-85B2-2783BFA2BABB}"/>
              </a:ext>
            </a:extLst>
          </p:cNvPr>
          <p:cNvSpPr/>
          <p:nvPr/>
        </p:nvSpPr>
        <p:spPr>
          <a:xfrm>
            <a:off x="1106675" y="3616509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CC7A14-FFB4-469F-9EA9-A2E542B33379}"/>
              </a:ext>
            </a:extLst>
          </p:cNvPr>
          <p:cNvCxnSpPr>
            <a:cxnSpLocks/>
          </p:cNvCxnSpPr>
          <p:nvPr/>
        </p:nvCxnSpPr>
        <p:spPr>
          <a:xfrm flipV="1">
            <a:off x="875137" y="4146733"/>
            <a:ext cx="326049" cy="62469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D193D2-B9CC-40F3-BE54-5B07483C07E3}"/>
              </a:ext>
            </a:extLst>
          </p:cNvPr>
          <p:cNvCxnSpPr>
            <a:cxnSpLocks/>
          </p:cNvCxnSpPr>
          <p:nvPr/>
        </p:nvCxnSpPr>
        <p:spPr>
          <a:xfrm flipV="1">
            <a:off x="1802966" y="3133008"/>
            <a:ext cx="927530" cy="624154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D710DD8-3D10-4DC6-B59D-2C56EC8D2E20}"/>
              </a:ext>
            </a:extLst>
          </p:cNvPr>
          <p:cNvSpPr/>
          <p:nvPr/>
        </p:nvSpPr>
        <p:spPr>
          <a:xfrm>
            <a:off x="143250" y="5810956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00EE5D-8BF6-41BD-87DE-0E32BFE5F424}"/>
              </a:ext>
            </a:extLst>
          </p:cNvPr>
          <p:cNvCxnSpPr>
            <a:cxnSpLocks/>
          </p:cNvCxnSpPr>
          <p:nvPr/>
        </p:nvCxnSpPr>
        <p:spPr>
          <a:xfrm flipV="1">
            <a:off x="332739" y="5223430"/>
            <a:ext cx="296500" cy="611661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1685751-555C-45C1-BEBC-D593F3EF6F12}"/>
              </a:ext>
            </a:extLst>
          </p:cNvPr>
          <p:cNvSpPr/>
          <p:nvPr/>
        </p:nvSpPr>
        <p:spPr>
          <a:xfrm>
            <a:off x="2605587" y="5726762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40710F-2F52-4EAA-8714-2581ACBA774B}"/>
              </a:ext>
            </a:extLst>
          </p:cNvPr>
          <p:cNvSpPr/>
          <p:nvPr/>
        </p:nvSpPr>
        <p:spPr>
          <a:xfrm>
            <a:off x="3946272" y="5666896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6550C7-E9FA-412B-9BDA-384B5A9D27A5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3702117" y="5141370"/>
            <a:ext cx="351300" cy="61408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9CC1B3-83C1-4CEB-8713-FDAE453063EF}"/>
              </a:ext>
            </a:extLst>
          </p:cNvPr>
          <p:cNvCxnSpPr>
            <a:cxnSpLocks/>
          </p:cNvCxnSpPr>
          <p:nvPr/>
        </p:nvCxnSpPr>
        <p:spPr>
          <a:xfrm flipV="1">
            <a:off x="2927134" y="5130659"/>
            <a:ext cx="326049" cy="62469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A3FEDC2-03D7-4907-9BB2-46F8638B8B60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9090332" y="3927787"/>
            <a:ext cx="908135" cy="65932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9BE9572-951E-4A95-80F5-166C50EB0551}"/>
              </a:ext>
            </a:extLst>
          </p:cNvPr>
          <p:cNvSpPr/>
          <p:nvPr/>
        </p:nvSpPr>
        <p:spPr>
          <a:xfrm>
            <a:off x="8478919" y="4597099"/>
            <a:ext cx="780185" cy="586838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953036-EFE7-4EDD-9951-A3FE1AEFCA06}"/>
              </a:ext>
            </a:extLst>
          </p:cNvPr>
          <p:cNvSpPr/>
          <p:nvPr/>
        </p:nvSpPr>
        <p:spPr>
          <a:xfrm>
            <a:off x="9891322" y="3411657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544D05-294E-4DE1-B741-91B915A0AE81}"/>
              </a:ext>
            </a:extLst>
          </p:cNvPr>
          <p:cNvCxnSpPr>
            <a:cxnSpLocks/>
          </p:cNvCxnSpPr>
          <p:nvPr/>
        </p:nvCxnSpPr>
        <p:spPr>
          <a:xfrm>
            <a:off x="8746308" y="3220317"/>
            <a:ext cx="1084655" cy="39055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56BC2E3-4CE7-477C-9253-F871CE72FD47}"/>
              </a:ext>
            </a:extLst>
          </p:cNvPr>
          <p:cNvSpPr/>
          <p:nvPr/>
        </p:nvSpPr>
        <p:spPr>
          <a:xfrm>
            <a:off x="6717932" y="5853840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3F54E2-9ADA-44E9-B37A-2DC2848079F3}"/>
              </a:ext>
            </a:extLst>
          </p:cNvPr>
          <p:cNvCxnSpPr>
            <a:cxnSpLocks/>
          </p:cNvCxnSpPr>
          <p:nvPr/>
        </p:nvCxnSpPr>
        <p:spPr>
          <a:xfrm flipH="1" flipV="1">
            <a:off x="6666151" y="5293681"/>
            <a:ext cx="233331" cy="56341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73DE559-0306-45A0-ABA1-28EA5824EAA8}"/>
              </a:ext>
            </a:extLst>
          </p:cNvPr>
          <p:cNvSpPr/>
          <p:nvPr/>
        </p:nvSpPr>
        <p:spPr>
          <a:xfrm>
            <a:off x="5994341" y="4764838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5326883-8DFD-4472-BD4C-A52EF50D7E95}"/>
              </a:ext>
            </a:extLst>
          </p:cNvPr>
          <p:cNvSpPr/>
          <p:nvPr/>
        </p:nvSpPr>
        <p:spPr>
          <a:xfrm>
            <a:off x="7335026" y="4704972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E24213-2E80-4008-877B-F85085ABA849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7090871" y="4179446"/>
            <a:ext cx="351300" cy="61408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0B25122-0E1E-4148-8F99-C127190E5001}"/>
              </a:ext>
            </a:extLst>
          </p:cNvPr>
          <p:cNvSpPr/>
          <p:nvPr/>
        </p:nvSpPr>
        <p:spPr>
          <a:xfrm>
            <a:off x="8183582" y="2734217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F6DF4A-C4C8-4B6B-A1C4-6531F8958E5C}"/>
              </a:ext>
            </a:extLst>
          </p:cNvPr>
          <p:cNvSpPr/>
          <p:nvPr/>
        </p:nvSpPr>
        <p:spPr>
          <a:xfrm>
            <a:off x="6547426" y="3638511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4A21A2-D9A7-426D-8048-E093AF683023}"/>
              </a:ext>
            </a:extLst>
          </p:cNvPr>
          <p:cNvCxnSpPr>
            <a:cxnSpLocks/>
          </p:cNvCxnSpPr>
          <p:nvPr/>
        </p:nvCxnSpPr>
        <p:spPr>
          <a:xfrm flipV="1">
            <a:off x="6315888" y="4168735"/>
            <a:ext cx="326049" cy="62469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E9C9791-1AE3-4858-8110-63BDA0B0C287}"/>
              </a:ext>
            </a:extLst>
          </p:cNvPr>
          <p:cNvCxnSpPr>
            <a:cxnSpLocks/>
          </p:cNvCxnSpPr>
          <p:nvPr/>
        </p:nvCxnSpPr>
        <p:spPr>
          <a:xfrm flipV="1">
            <a:off x="7243717" y="3155010"/>
            <a:ext cx="927530" cy="624154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0EB3065-60A2-4672-87C7-25C436C7F057}"/>
              </a:ext>
            </a:extLst>
          </p:cNvPr>
          <p:cNvSpPr/>
          <p:nvPr/>
        </p:nvSpPr>
        <p:spPr>
          <a:xfrm>
            <a:off x="5446624" y="5847363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6BB48E2-6FFD-4BC3-A914-A8979F93BD33}"/>
              </a:ext>
            </a:extLst>
          </p:cNvPr>
          <p:cNvCxnSpPr>
            <a:cxnSpLocks/>
          </p:cNvCxnSpPr>
          <p:nvPr/>
        </p:nvCxnSpPr>
        <p:spPr>
          <a:xfrm flipV="1">
            <a:off x="5773490" y="5245432"/>
            <a:ext cx="296500" cy="611661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8EE8398-3D40-4459-B9BF-70024A21E904}"/>
              </a:ext>
            </a:extLst>
          </p:cNvPr>
          <p:cNvSpPr/>
          <p:nvPr/>
        </p:nvSpPr>
        <p:spPr>
          <a:xfrm>
            <a:off x="8046338" y="5748764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87F4D6-BA8F-4902-9108-FBD5A1BC7FCC}"/>
              </a:ext>
            </a:extLst>
          </p:cNvPr>
          <p:cNvSpPr/>
          <p:nvPr/>
        </p:nvSpPr>
        <p:spPr>
          <a:xfrm>
            <a:off x="9387023" y="5688898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D55D233-F9B5-4247-A3AB-2C2925183BE2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9142868" y="5163372"/>
            <a:ext cx="351300" cy="61408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BB9637-6D01-4DA0-8D26-771D404853AD}"/>
              </a:ext>
            </a:extLst>
          </p:cNvPr>
          <p:cNvCxnSpPr>
            <a:cxnSpLocks/>
          </p:cNvCxnSpPr>
          <p:nvPr/>
        </p:nvCxnSpPr>
        <p:spPr>
          <a:xfrm flipV="1">
            <a:off x="8367885" y="5152661"/>
            <a:ext cx="326049" cy="62469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A98B-4CBE-4E27-8ECA-3E76AA70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3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D0CA-7F71-42A5-AA6D-EF6E28C6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24" y="0"/>
            <a:ext cx="10082111" cy="1507067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n-US" dirty="0">
                <a:solidFill>
                  <a:srgbClr val="1B0276"/>
                </a:solidFill>
              </a:rPr>
              <a:t>BINARY TREE </a:t>
            </a:r>
            <a:r>
              <a:rPr lang="en-US" dirty="0"/>
              <a:t>CONSTRUCTION &amp;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BB4-42C7-4991-BFB3-2FCA6608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64" y="1350298"/>
            <a:ext cx="8534400" cy="3615267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2) Traverse the </a:t>
            </a:r>
            <a:r>
              <a:rPr lang="en-US" sz="2400" dirty="0">
                <a:solidFill>
                  <a:srgbClr val="1B0276"/>
                </a:solidFill>
                <a:latin typeface="Corbel" panose="020B0503020204020204" pitchFamily="34" charset="0"/>
              </a:rPr>
              <a:t>BT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InOrder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PostOrder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PreOrder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292A4E-4DEB-4173-BE15-9F8E8EC762F7}"/>
              </a:ext>
            </a:extLst>
          </p:cNvPr>
          <p:cNvSpPr/>
          <p:nvPr/>
        </p:nvSpPr>
        <p:spPr>
          <a:xfrm>
            <a:off x="2677422" y="3934018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27B98B-DD7F-4038-9576-518355A9609E}"/>
              </a:ext>
            </a:extLst>
          </p:cNvPr>
          <p:cNvSpPr/>
          <p:nvPr/>
        </p:nvSpPr>
        <p:spPr>
          <a:xfrm>
            <a:off x="6402362" y="3834150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3BD84-402C-46F2-AA62-4395C3E34F8C}"/>
              </a:ext>
            </a:extLst>
          </p:cNvPr>
          <p:cNvSpPr/>
          <p:nvPr/>
        </p:nvSpPr>
        <p:spPr>
          <a:xfrm>
            <a:off x="5364367" y="2768811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CA3CC-E72A-4CE7-A81B-ACA322C563A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07335" y="3421384"/>
            <a:ext cx="277232" cy="60118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BDE446-12A4-4792-9E98-5AC7209FA32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68144" y="2474970"/>
            <a:ext cx="1303368" cy="382395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1DD65B-F57C-43D6-8A75-AAB480C59C6C}"/>
              </a:ext>
            </a:extLst>
          </p:cNvPr>
          <p:cNvCxnSpPr>
            <a:cxnSpLocks/>
          </p:cNvCxnSpPr>
          <p:nvPr/>
        </p:nvCxnSpPr>
        <p:spPr>
          <a:xfrm flipH="1" flipV="1">
            <a:off x="5973939" y="3356031"/>
            <a:ext cx="607815" cy="635215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E5E0145-B849-4D8C-9968-5D852D0BAD5F}"/>
              </a:ext>
            </a:extLst>
          </p:cNvPr>
          <p:cNvSpPr/>
          <p:nvPr/>
        </p:nvSpPr>
        <p:spPr>
          <a:xfrm>
            <a:off x="3519338" y="1946125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E57CF-C2B0-42AE-AB49-59317B9632B4}"/>
              </a:ext>
            </a:extLst>
          </p:cNvPr>
          <p:cNvSpPr/>
          <p:nvPr/>
        </p:nvSpPr>
        <p:spPr>
          <a:xfrm>
            <a:off x="1883182" y="2850419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714EFE-64AC-44D5-A21C-54BAE3A51296}"/>
              </a:ext>
            </a:extLst>
          </p:cNvPr>
          <p:cNvSpPr/>
          <p:nvPr/>
        </p:nvSpPr>
        <p:spPr>
          <a:xfrm>
            <a:off x="1039790" y="3902692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60B85A-070F-4701-A250-22795F94D702}"/>
              </a:ext>
            </a:extLst>
          </p:cNvPr>
          <p:cNvSpPr/>
          <p:nvPr/>
        </p:nvSpPr>
        <p:spPr>
          <a:xfrm>
            <a:off x="3629162" y="5177870"/>
            <a:ext cx="731633" cy="604684"/>
          </a:xfrm>
          <a:prstGeom prst="ellipse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D3AD8F-3691-4049-B31B-33DBF40653EE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664278" y="3455104"/>
            <a:ext cx="472962" cy="536142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6C328A-ACC6-472D-B102-337407212978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88283" y="4507376"/>
            <a:ext cx="448024" cy="759048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E39CDA-D85F-4364-8F7E-7ADAD423D9B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591808" y="2248467"/>
            <a:ext cx="927530" cy="624154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C791329-0C89-4C26-A6A8-CE6B5DDE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F6C2-7423-45E3-B9B2-7AA7442F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2" y="334432"/>
            <a:ext cx="8534400" cy="1507067"/>
          </a:xfrm>
        </p:spPr>
        <p:txBody>
          <a:bodyPr/>
          <a:lstStyle/>
          <a:p>
            <a:pPr algn="r"/>
            <a:r>
              <a:rPr lang="en-US" dirty="0"/>
              <a:t>Complete </a:t>
            </a:r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847B-84F1-438F-B10E-AFCE67E7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2388657"/>
            <a:ext cx="8534400" cy="3615267"/>
          </a:xfrm>
        </p:spPr>
        <p:txBody>
          <a:bodyPr anchor="t" anchorCtr="0"/>
          <a:lstStyle/>
          <a:p>
            <a:pPr fontAlgn="base"/>
            <a:r>
              <a:rPr lang="en-US" dirty="0">
                <a:latin typeface="Roboto"/>
              </a:rPr>
              <a:t>A complete binary tree is a binary tree whose all levels except the last level are completely filled and all the leaves in the last level are all to the left side.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7AB8-7025-43AD-9537-BF4FA131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FD95-6369-4162-B911-02BF522A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0583"/>
            <a:ext cx="8534400" cy="808568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A9CD-9676-4BE0-A8B1-400486D7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7" y="1343025"/>
            <a:ext cx="8534400" cy="5001214"/>
          </a:xfrm>
        </p:spPr>
        <p:txBody>
          <a:bodyPr anchor="ctr" anchorCtr="0"/>
          <a:lstStyle/>
          <a:p>
            <a:r>
              <a:rPr lang="en-US" dirty="0"/>
              <a:t>Presenting an arithmetic expression:</a:t>
            </a:r>
          </a:p>
          <a:p>
            <a:r>
              <a:rPr lang="en-US" dirty="0"/>
              <a:t>(3+5^2)*(2+3/5)</a:t>
            </a:r>
          </a:p>
          <a:p>
            <a:endParaRPr lang="en-US" dirty="0"/>
          </a:p>
          <a:p>
            <a:r>
              <a:rPr lang="en-US" dirty="0"/>
              <a:t>What order of traversal yields the </a:t>
            </a:r>
          </a:p>
          <a:p>
            <a:pPr marL="0" indent="0">
              <a:buNone/>
            </a:pPr>
            <a:r>
              <a:rPr lang="en-US" dirty="0"/>
              <a:t>     original expression?</a:t>
            </a:r>
          </a:p>
          <a:p>
            <a:endParaRPr lang="en-US" dirty="0"/>
          </a:p>
          <a:p>
            <a:r>
              <a:rPr lang="en-US" dirty="0"/>
              <a:t>Leaves = operands (constants/variables) </a:t>
            </a:r>
          </a:p>
          <a:p>
            <a:r>
              <a:rPr lang="en-US" dirty="0"/>
              <a:t>Non-leaf nodes = operators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B91EF6-4F49-4EB6-8592-C0132D99FD73}"/>
              </a:ext>
            </a:extLst>
          </p:cNvPr>
          <p:cNvSpPr/>
          <p:nvPr/>
        </p:nvSpPr>
        <p:spPr>
          <a:xfrm>
            <a:off x="6956337" y="2007973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6AE1BF-95FD-4B32-BF53-71D3DD793E46}"/>
              </a:ext>
            </a:extLst>
          </p:cNvPr>
          <p:cNvSpPr/>
          <p:nvPr/>
        </p:nvSpPr>
        <p:spPr>
          <a:xfrm>
            <a:off x="5923005" y="3429000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7AEDD2-3848-40F7-B6FF-F57D3AF8495A}"/>
              </a:ext>
            </a:extLst>
          </p:cNvPr>
          <p:cNvSpPr/>
          <p:nvPr/>
        </p:nvSpPr>
        <p:spPr>
          <a:xfrm>
            <a:off x="6275430" y="2829383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6727A8-E4EF-4F45-BAE3-6C8E1D2830C3}"/>
              </a:ext>
            </a:extLst>
          </p:cNvPr>
          <p:cNvSpPr/>
          <p:nvPr/>
        </p:nvSpPr>
        <p:spPr>
          <a:xfrm>
            <a:off x="7607363" y="2829383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4CAFB8-6F69-4E52-A319-31050E55ADDE}"/>
              </a:ext>
            </a:extLst>
          </p:cNvPr>
          <p:cNvSpPr/>
          <p:nvPr/>
        </p:nvSpPr>
        <p:spPr>
          <a:xfrm>
            <a:off x="6610349" y="3429000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^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90F0A3-10A1-4954-B12D-66C350E88F01}"/>
              </a:ext>
            </a:extLst>
          </p:cNvPr>
          <p:cNvSpPr/>
          <p:nvPr/>
        </p:nvSpPr>
        <p:spPr>
          <a:xfrm>
            <a:off x="6275430" y="3997667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626B5-982C-4354-BEBC-D9B914135D64}"/>
              </a:ext>
            </a:extLst>
          </p:cNvPr>
          <p:cNvSpPr/>
          <p:nvPr/>
        </p:nvSpPr>
        <p:spPr>
          <a:xfrm>
            <a:off x="6956338" y="3997666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84416-D247-4621-8CFD-81550EECA2D1}"/>
              </a:ext>
            </a:extLst>
          </p:cNvPr>
          <p:cNvSpPr/>
          <p:nvPr/>
        </p:nvSpPr>
        <p:spPr>
          <a:xfrm>
            <a:off x="7339226" y="3386068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46123A-FCD9-4D36-B523-36DFA8FFCE4D}"/>
              </a:ext>
            </a:extLst>
          </p:cNvPr>
          <p:cNvSpPr/>
          <p:nvPr/>
        </p:nvSpPr>
        <p:spPr>
          <a:xfrm>
            <a:off x="8026570" y="3386068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/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054C6C-B3C7-4568-94B7-EA89D1C808A8}"/>
              </a:ext>
            </a:extLst>
          </p:cNvPr>
          <p:cNvSpPr/>
          <p:nvPr/>
        </p:nvSpPr>
        <p:spPr>
          <a:xfrm>
            <a:off x="7691651" y="3954735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07B0FD-B548-4F63-B62F-00C857DBA657}"/>
              </a:ext>
            </a:extLst>
          </p:cNvPr>
          <p:cNvSpPr/>
          <p:nvPr/>
        </p:nvSpPr>
        <p:spPr>
          <a:xfrm>
            <a:off x="8372559" y="3954734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FCE974-6E60-4945-86D9-B2339BFA4CD8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6570750" y="2282198"/>
            <a:ext cx="436256" cy="594235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622DD-6C99-46F1-9816-22E1C9051B6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87386" y="2282198"/>
            <a:ext cx="370646" cy="594235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D8126-AA85-432E-A6EB-A98A9C5E509D}"/>
              </a:ext>
            </a:extLst>
          </p:cNvPr>
          <p:cNvCxnSpPr>
            <a:cxnSpLocks/>
          </p:cNvCxnSpPr>
          <p:nvPr/>
        </p:nvCxnSpPr>
        <p:spPr>
          <a:xfrm rot="1260000" flipH="1">
            <a:off x="6254486" y="3131881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321888-A030-4645-8986-948F70A72DE9}"/>
              </a:ext>
            </a:extLst>
          </p:cNvPr>
          <p:cNvCxnSpPr>
            <a:cxnSpLocks/>
          </p:cNvCxnSpPr>
          <p:nvPr/>
        </p:nvCxnSpPr>
        <p:spPr>
          <a:xfrm rot="1260000" flipH="1">
            <a:off x="6519345" y="3702778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7E5AD8-1A4E-4250-90EF-4061C2E9DBA1}"/>
              </a:ext>
            </a:extLst>
          </p:cNvPr>
          <p:cNvCxnSpPr>
            <a:cxnSpLocks/>
          </p:cNvCxnSpPr>
          <p:nvPr/>
        </p:nvCxnSpPr>
        <p:spPr>
          <a:xfrm rot="-780000" flipH="1" flipV="1">
            <a:off x="6905669" y="3703225"/>
            <a:ext cx="123808" cy="328606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1A28C0-1045-481D-8A86-4D51E4B5FFD3}"/>
              </a:ext>
            </a:extLst>
          </p:cNvPr>
          <p:cNvCxnSpPr>
            <a:cxnSpLocks/>
          </p:cNvCxnSpPr>
          <p:nvPr/>
        </p:nvCxnSpPr>
        <p:spPr>
          <a:xfrm rot="1260000" flipH="1">
            <a:off x="8011198" y="3626969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65BAFA-EC97-4F4C-AE97-9D53D600A9B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548998" y="3104908"/>
            <a:ext cx="234346" cy="324092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5D5ABF-AF18-45D9-B6A7-C9589063CF18}"/>
              </a:ext>
            </a:extLst>
          </p:cNvPr>
          <p:cNvCxnSpPr>
            <a:cxnSpLocks/>
          </p:cNvCxnSpPr>
          <p:nvPr/>
        </p:nvCxnSpPr>
        <p:spPr>
          <a:xfrm rot="-840000" flipH="1" flipV="1">
            <a:off x="8307448" y="3673178"/>
            <a:ext cx="115780" cy="328606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BAF3CF-488A-4E5E-AD81-E46AE149A21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897809" y="3137680"/>
            <a:ext cx="179430" cy="295438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2549D4-770E-4285-B93B-9C65547B8A2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512221" y="3125695"/>
            <a:ext cx="188728" cy="260373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E996BA-018E-4DC8-8B24-C210BCE9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2060"/>
                </a:solidFill>
              </a:rPr>
              <a:t>BST</a:t>
            </a:r>
            <a:r>
              <a:rPr lang="en-US" dirty="0"/>
              <a:t> – </a:t>
            </a:r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EA46A8-9727-4D60-B055-4BA957FB7630}"/>
              </a:ext>
            </a:extLst>
          </p:cNvPr>
          <p:cNvSpPr txBox="1">
            <a:spLocks noChangeArrowheads="1"/>
          </p:cNvSpPr>
          <p:nvPr/>
        </p:nvSpPr>
        <p:spPr>
          <a:xfrm>
            <a:off x="147006" y="1161573"/>
            <a:ext cx="11597954" cy="49953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Many applications require a dynamic set that support only the </a:t>
            </a:r>
            <a:r>
              <a:rPr lang="en-US" altLang="en-US" sz="2400" b="1" i="1" u="sng" dirty="0">
                <a:latin typeface="Candara" panose="020E0502030303020204" pitchFamily="34" charset="0"/>
              </a:rPr>
              <a:t>ADT operations </a:t>
            </a:r>
            <a:r>
              <a:rPr lang="en-US" altLang="en-US" sz="2400" i="1" dirty="0">
                <a:latin typeface="Candara" panose="020E0502030303020204" pitchFamily="34" charset="0"/>
              </a:rPr>
              <a:t>SEARCH, INSERT, DELETE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E6220-08B3-4839-A812-06B20AD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56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314D-8A7B-4DD1-8F42-0E138650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277" y="64916"/>
            <a:ext cx="6493172" cy="66992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Example of BT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094A-E9B6-4BEC-B6EA-30D0C524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47775"/>
            <a:ext cx="10183813" cy="4800600"/>
          </a:xfrm>
        </p:spPr>
        <p:txBody>
          <a:bodyPr anchor="t" anchorCtr="0"/>
          <a:lstStyle/>
          <a:p>
            <a:r>
              <a:rPr lang="en-US" dirty="0"/>
              <a:t>Example Arithmetic Expression: A + (B * (C / D)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Leaves = operands (constants/variables) </a:t>
            </a:r>
          </a:p>
          <a:p>
            <a:r>
              <a:rPr lang="en-US" dirty="0"/>
              <a:t>Non-leaf nodes = operators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64A6AF-0A74-467C-A500-6C213A99245D}"/>
              </a:ext>
            </a:extLst>
          </p:cNvPr>
          <p:cNvCxnSpPr/>
          <p:nvPr/>
        </p:nvCxnSpPr>
        <p:spPr>
          <a:xfrm flipV="1">
            <a:off x="3098072" y="4468515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25FC38-4395-4393-A31D-4D691F6F0D50}"/>
              </a:ext>
            </a:extLst>
          </p:cNvPr>
          <p:cNvCxnSpPr>
            <a:cxnSpLocks/>
          </p:cNvCxnSpPr>
          <p:nvPr/>
        </p:nvCxnSpPr>
        <p:spPr>
          <a:xfrm>
            <a:off x="3751836" y="4468515"/>
            <a:ext cx="407219" cy="3048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7FA1A-6E6C-4E8D-A27D-DD85FEB9F9E0}"/>
              </a:ext>
            </a:extLst>
          </p:cNvPr>
          <p:cNvCxnSpPr>
            <a:cxnSpLocks/>
          </p:cNvCxnSpPr>
          <p:nvPr/>
        </p:nvCxnSpPr>
        <p:spPr>
          <a:xfrm>
            <a:off x="4421905" y="4946036"/>
            <a:ext cx="189200" cy="20829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456C86-C3D1-49BE-BEF5-71FEC6A1A880}"/>
              </a:ext>
            </a:extLst>
          </p:cNvPr>
          <p:cNvCxnSpPr>
            <a:cxnSpLocks/>
          </p:cNvCxnSpPr>
          <p:nvPr/>
        </p:nvCxnSpPr>
        <p:spPr>
          <a:xfrm>
            <a:off x="4857432" y="5470909"/>
            <a:ext cx="250723" cy="24842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8C956B-45DE-4595-93E5-E04224BD8565}"/>
              </a:ext>
            </a:extLst>
          </p:cNvPr>
          <p:cNvCxnSpPr/>
          <p:nvPr/>
        </p:nvCxnSpPr>
        <p:spPr>
          <a:xfrm flipV="1">
            <a:off x="4310329" y="5483363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CA8A6-B4CE-46EE-AB58-C19E2469948F}"/>
              </a:ext>
            </a:extLst>
          </p:cNvPr>
          <p:cNvCxnSpPr>
            <a:cxnSpLocks/>
          </p:cNvCxnSpPr>
          <p:nvPr/>
        </p:nvCxnSpPr>
        <p:spPr>
          <a:xfrm flipV="1">
            <a:off x="3955445" y="4974877"/>
            <a:ext cx="168296" cy="29056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692B2E-0892-49F4-9B3B-4C2379AA3CC9}"/>
              </a:ext>
            </a:extLst>
          </p:cNvPr>
          <p:cNvSpPr txBox="1"/>
          <p:nvPr/>
        </p:nvSpPr>
        <p:spPr>
          <a:xfrm>
            <a:off x="3378292" y="4267200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0F539-E286-49BA-99FD-A5EDC36AFD91}"/>
              </a:ext>
            </a:extLst>
          </p:cNvPr>
          <p:cNvSpPr txBox="1"/>
          <p:nvPr/>
        </p:nvSpPr>
        <p:spPr>
          <a:xfrm>
            <a:off x="2725440" y="4773315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FCDD51-71A3-48FA-BB57-95A9F9DFCC51}"/>
              </a:ext>
            </a:extLst>
          </p:cNvPr>
          <p:cNvSpPr txBox="1"/>
          <p:nvPr/>
        </p:nvSpPr>
        <p:spPr>
          <a:xfrm>
            <a:off x="4109890" y="4714238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001BD0-BF66-41A9-9620-8EAEE27DBF21}"/>
              </a:ext>
            </a:extLst>
          </p:cNvPr>
          <p:cNvSpPr txBox="1"/>
          <p:nvPr/>
        </p:nvSpPr>
        <p:spPr>
          <a:xfrm>
            <a:off x="3624722" y="5267969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09E2B-E1DA-40EA-8156-532869FA4E2B}"/>
              </a:ext>
            </a:extLst>
          </p:cNvPr>
          <p:cNvSpPr txBox="1"/>
          <p:nvPr/>
        </p:nvSpPr>
        <p:spPr>
          <a:xfrm>
            <a:off x="4516505" y="5141871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4CE5B-2898-46D7-AD77-752FA2884EFA}"/>
              </a:ext>
            </a:extLst>
          </p:cNvPr>
          <p:cNvSpPr txBox="1"/>
          <p:nvPr/>
        </p:nvSpPr>
        <p:spPr>
          <a:xfrm>
            <a:off x="4039593" y="5743536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9A02C-909A-422B-A295-85E5D4E97B0A}"/>
              </a:ext>
            </a:extLst>
          </p:cNvPr>
          <p:cNvSpPr txBox="1"/>
          <p:nvPr/>
        </p:nvSpPr>
        <p:spPr>
          <a:xfrm>
            <a:off x="5108155" y="5757475"/>
            <a:ext cx="373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17CB68-7E46-4C91-A21B-1CE8D35D1224}"/>
              </a:ext>
            </a:extLst>
          </p:cNvPr>
          <p:cNvSpPr txBox="1"/>
          <p:nvPr/>
        </p:nvSpPr>
        <p:spPr>
          <a:xfrm>
            <a:off x="8130462" y="905818"/>
            <a:ext cx="406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most compilers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parenthesis need – use tree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speed up calculations e.g. replace / node with C/D if C and D are known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B2BE6B-F5EA-4748-9F87-464BCEB367DB}"/>
              </a:ext>
            </a:extLst>
          </p:cNvPr>
          <p:cNvSpPr txBox="1"/>
          <p:nvPr/>
        </p:nvSpPr>
        <p:spPr>
          <a:xfrm>
            <a:off x="6234429" y="5265441"/>
            <a:ext cx="556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B0276"/>
                </a:solidFill>
                <a:latin typeface="Corbel" panose="020B0503020204020204" pitchFamily="34" charset="0"/>
              </a:rPr>
              <a:t>Postorder</a:t>
            </a:r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: Children first, then Root : A B C D / * + </a:t>
            </a:r>
          </a:p>
          <a:p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Preorder: Root, then Children : + A * B / C D </a:t>
            </a:r>
          </a:p>
          <a:p>
            <a:r>
              <a:rPr lang="en-US" dirty="0" err="1">
                <a:solidFill>
                  <a:srgbClr val="1B0276"/>
                </a:solidFill>
                <a:latin typeface="Corbel" panose="020B0503020204020204" pitchFamily="34" charset="0"/>
              </a:rPr>
              <a:t>Inorder</a:t>
            </a:r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: Left child, Root, Right child:  A + B * C /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67CE-BE20-4C88-AD3A-10BCBB67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314D-8A7B-4DD1-8F42-0E138650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277" y="64916"/>
            <a:ext cx="6493172" cy="66992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Example of BT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094A-E9B6-4BEC-B6EA-30D0C524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47775"/>
            <a:ext cx="10183813" cy="4800600"/>
          </a:xfrm>
        </p:spPr>
        <p:txBody>
          <a:bodyPr anchor="t" anchorCtr="0"/>
          <a:lstStyle/>
          <a:p>
            <a:r>
              <a:rPr lang="en-US" dirty="0"/>
              <a:t>Example Arithmetic Expression: 2 x 4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baseline="30000" dirty="0"/>
              <a:t>2</a:t>
            </a:r>
            <a:r>
              <a:rPr lang="en-US" dirty="0"/>
              <a:t> / (26-1)</a:t>
            </a:r>
          </a:p>
          <a:p>
            <a:endParaRPr lang="en-US" dirty="0"/>
          </a:p>
          <a:p>
            <a:r>
              <a:rPr lang="en-US" dirty="0"/>
              <a:t>Leaves = operands (constants/variables) </a:t>
            </a:r>
          </a:p>
          <a:p>
            <a:r>
              <a:rPr lang="en-US" dirty="0"/>
              <a:t>Non-leaf nodes = operators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B2BE6B-F5EA-4748-9F87-464BCEB367DB}"/>
              </a:ext>
            </a:extLst>
          </p:cNvPr>
          <p:cNvSpPr txBox="1"/>
          <p:nvPr/>
        </p:nvSpPr>
        <p:spPr>
          <a:xfrm>
            <a:off x="6234429" y="5265441"/>
            <a:ext cx="556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B0276"/>
                </a:solidFill>
                <a:latin typeface="Corbel" panose="020B0503020204020204" pitchFamily="34" charset="0"/>
              </a:rPr>
              <a:t>Postorder</a:t>
            </a:r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: Children first, then Root :</a:t>
            </a:r>
          </a:p>
          <a:p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Preorder: Root, then Children :</a:t>
            </a:r>
          </a:p>
          <a:p>
            <a:r>
              <a:rPr lang="en-US" dirty="0" err="1">
                <a:solidFill>
                  <a:srgbClr val="1B0276"/>
                </a:solidFill>
                <a:latin typeface="Corbel" panose="020B0503020204020204" pitchFamily="34" charset="0"/>
              </a:rPr>
              <a:t>Inorder</a:t>
            </a:r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: Left child, Root, Right child:  2x4^2+5^2/26-1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164E99-6105-4891-ACC4-07BE2733D10A}"/>
              </a:ext>
            </a:extLst>
          </p:cNvPr>
          <p:cNvSpPr/>
          <p:nvPr/>
        </p:nvSpPr>
        <p:spPr>
          <a:xfrm>
            <a:off x="9350746" y="1273313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AE3219-7E7E-4A8D-AD32-F5861557CC4F}"/>
              </a:ext>
            </a:extLst>
          </p:cNvPr>
          <p:cNvSpPr/>
          <p:nvPr/>
        </p:nvSpPr>
        <p:spPr>
          <a:xfrm>
            <a:off x="8317414" y="2694340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EF1396-9810-49E3-96B1-1C168F394D52}"/>
              </a:ext>
            </a:extLst>
          </p:cNvPr>
          <p:cNvSpPr/>
          <p:nvPr/>
        </p:nvSpPr>
        <p:spPr>
          <a:xfrm>
            <a:off x="8669839" y="2094723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5370A2-DE24-4455-B916-9C11AC70CE8A}"/>
              </a:ext>
            </a:extLst>
          </p:cNvPr>
          <p:cNvSpPr/>
          <p:nvPr/>
        </p:nvSpPr>
        <p:spPr>
          <a:xfrm>
            <a:off x="10792159" y="1951765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/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0A82B7-F92C-4455-AC91-527BCB926F4F}"/>
              </a:ext>
            </a:extLst>
          </p:cNvPr>
          <p:cNvSpPr/>
          <p:nvPr/>
        </p:nvSpPr>
        <p:spPr>
          <a:xfrm>
            <a:off x="9004758" y="2694340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^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F1386B-985F-484A-904B-FE6D88CBE82B}"/>
              </a:ext>
            </a:extLst>
          </p:cNvPr>
          <p:cNvSpPr/>
          <p:nvPr/>
        </p:nvSpPr>
        <p:spPr>
          <a:xfrm>
            <a:off x="8669839" y="3263007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405AAD-0E69-4A51-B94C-6BB8EC302B4E}"/>
              </a:ext>
            </a:extLst>
          </p:cNvPr>
          <p:cNvSpPr/>
          <p:nvPr/>
        </p:nvSpPr>
        <p:spPr>
          <a:xfrm>
            <a:off x="9350747" y="3263006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3E32D6-1593-46BF-BBCF-80D3D0ABCCF9}"/>
              </a:ext>
            </a:extLst>
          </p:cNvPr>
          <p:cNvSpPr/>
          <p:nvPr/>
        </p:nvSpPr>
        <p:spPr>
          <a:xfrm>
            <a:off x="9763891" y="2914302"/>
            <a:ext cx="364666" cy="364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1B0276"/>
                </a:solidFill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D9C1D-9A56-4A60-AAFF-9DA2866E5A9B}"/>
              </a:ext>
            </a:extLst>
          </p:cNvPr>
          <p:cNvSpPr/>
          <p:nvPr/>
        </p:nvSpPr>
        <p:spPr>
          <a:xfrm>
            <a:off x="10446170" y="2914302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26EB78-DB78-45A6-B468-96CDED1EFD3C}"/>
              </a:ext>
            </a:extLst>
          </p:cNvPr>
          <p:cNvSpPr/>
          <p:nvPr/>
        </p:nvSpPr>
        <p:spPr>
          <a:xfrm>
            <a:off x="11089811" y="2984542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600" dirty="0">
                <a:solidFill>
                  <a:srgbClr val="1B0276"/>
                </a:solidFill>
              </a:rPr>
              <a:t>26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3E2F6C-F9A4-427C-8766-F51AF3897159}"/>
              </a:ext>
            </a:extLst>
          </p:cNvPr>
          <p:cNvSpPr/>
          <p:nvPr/>
        </p:nvSpPr>
        <p:spPr>
          <a:xfrm>
            <a:off x="11770719" y="2984541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dirty="0">
                <a:solidFill>
                  <a:srgbClr val="1B0276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B41A67-1005-4F17-869C-1DB4410A67A6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8965159" y="1547538"/>
            <a:ext cx="436256" cy="594235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FB6707-3846-4DDE-A095-1FE78DD555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696735" y="1518121"/>
            <a:ext cx="1146093" cy="480694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72FAD3-1ED4-4E57-97D5-8B70303588A3}"/>
              </a:ext>
            </a:extLst>
          </p:cNvPr>
          <p:cNvCxnSpPr>
            <a:cxnSpLocks/>
          </p:cNvCxnSpPr>
          <p:nvPr/>
        </p:nvCxnSpPr>
        <p:spPr>
          <a:xfrm rot="1260000" flipH="1">
            <a:off x="8648895" y="2397221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D1CF96-C2C4-441D-8137-0069D5BAD0F8}"/>
              </a:ext>
            </a:extLst>
          </p:cNvPr>
          <p:cNvCxnSpPr>
            <a:cxnSpLocks/>
          </p:cNvCxnSpPr>
          <p:nvPr/>
        </p:nvCxnSpPr>
        <p:spPr>
          <a:xfrm rot="1260000" flipH="1">
            <a:off x="8913754" y="2968118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8767E2-15EE-4B3B-8534-B2E673A0BBE9}"/>
              </a:ext>
            </a:extLst>
          </p:cNvPr>
          <p:cNvCxnSpPr>
            <a:cxnSpLocks/>
          </p:cNvCxnSpPr>
          <p:nvPr/>
        </p:nvCxnSpPr>
        <p:spPr>
          <a:xfrm rot="-780000" flipH="1" flipV="1">
            <a:off x="9300078" y="2968565"/>
            <a:ext cx="123808" cy="328606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A9A2E8-7290-456C-9BF1-68B536E8CFEC}"/>
              </a:ext>
            </a:extLst>
          </p:cNvPr>
          <p:cNvCxnSpPr>
            <a:cxnSpLocks/>
          </p:cNvCxnSpPr>
          <p:nvPr/>
        </p:nvCxnSpPr>
        <p:spPr>
          <a:xfrm rot="1260000" flipH="1">
            <a:off x="11409358" y="2656776"/>
            <a:ext cx="95336" cy="365760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74785F-5FD9-4888-903F-983EEFFE11B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943407" y="2370248"/>
            <a:ext cx="234346" cy="324092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01528B-3FAE-47D7-9657-F356CE1D1179}"/>
              </a:ext>
            </a:extLst>
          </p:cNvPr>
          <p:cNvCxnSpPr>
            <a:cxnSpLocks/>
          </p:cNvCxnSpPr>
          <p:nvPr/>
        </p:nvCxnSpPr>
        <p:spPr>
          <a:xfrm rot="-840000" flipH="1" flipV="1">
            <a:off x="11705608" y="2702985"/>
            <a:ext cx="115780" cy="328606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12A68-DE9E-4D40-A23A-2C87CEA7059D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10317409" y="2665914"/>
            <a:ext cx="179430" cy="295438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C1056D-68E2-4B2B-A83D-5929612851BE}"/>
              </a:ext>
            </a:extLst>
          </p:cNvPr>
          <p:cNvCxnSpPr>
            <a:cxnSpLocks/>
          </p:cNvCxnSpPr>
          <p:nvPr/>
        </p:nvCxnSpPr>
        <p:spPr>
          <a:xfrm flipH="1">
            <a:off x="9955687" y="2676175"/>
            <a:ext cx="188728" cy="260373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742BC0B-F77F-41B8-A4C6-F41830353E1B}"/>
              </a:ext>
            </a:extLst>
          </p:cNvPr>
          <p:cNvSpPr/>
          <p:nvPr/>
        </p:nvSpPr>
        <p:spPr>
          <a:xfrm>
            <a:off x="10047285" y="2407198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^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7CDD9E-965F-40CD-855D-C7A7429E8383}"/>
              </a:ext>
            </a:extLst>
          </p:cNvPr>
          <p:cNvSpPr/>
          <p:nvPr/>
        </p:nvSpPr>
        <p:spPr>
          <a:xfrm>
            <a:off x="11446983" y="2354900"/>
            <a:ext cx="345989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800" dirty="0">
                <a:solidFill>
                  <a:srgbClr val="1B0276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47C58-C1E9-4839-8526-93E271BF806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109240" y="2179671"/>
            <a:ext cx="388412" cy="222279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A3229E-42E9-46A8-A64A-85925C72FB6D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10342605" y="2207112"/>
            <a:ext cx="477970" cy="247136"/>
          </a:xfrm>
          <a:prstGeom prst="line">
            <a:avLst/>
          </a:prstGeom>
          <a:ln w="22225">
            <a:solidFill>
              <a:srgbClr val="1B0276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CA114-E4A2-4F14-8C77-462641E3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E80C-5D7C-4BDA-BF6C-F7E71B4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AF46-A828-470E-999D-26508EC63F1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5C480041-CB76-4C28-8A0E-FE7ADE3F9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33" y="-5898"/>
            <a:ext cx="10117667" cy="685800"/>
          </a:xfrm>
        </p:spPr>
        <p:txBody>
          <a:bodyPr/>
          <a:lstStyle/>
          <a:p>
            <a:r>
              <a:rPr lang="en-US" altLang="en-US" dirty="0">
                <a:solidFill>
                  <a:srgbClr val="1B0276"/>
                </a:solidFill>
              </a:rPr>
              <a:t>Binary Tree </a:t>
            </a:r>
            <a:r>
              <a:rPr lang="en-US" altLang="en-US" dirty="0"/>
              <a:t>Algorithms (cont.)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059F3B03-A3B8-4C95-B8C7-2D9774BD43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66826"/>
            <a:ext cx="78486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Ex. 2: Computing the height of a binary tree </a:t>
            </a:r>
          </a:p>
        </p:txBody>
      </p:sp>
      <p:pic>
        <p:nvPicPr>
          <p:cNvPr id="363524" name="Picture 4" descr="Fig 4">
            <a:extLst>
              <a:ext uri="{FF2B5EF4-FFF2-40B4-BE49-F238E27FC236}">
                <a16:creationId xmlns:a16="http://schemas.microsoft.com/office/drawing/2014/main" id="{F139F375-C98E-4219-8E28-6FD448C013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5264" y="851523"/>
            <a:ext cx="3340893" cy="24549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6" name="Text Box 6">
            <a:extLst>
              <a:ext uri="{FF2B5EF4-FFF2-40B4-BE49-F238E27FC236}">
                <a16:creationId xmlns:a16="http://schemas.microsoft.com/office/drawing/2014/main" id="{0CAECB98-A387-43DD-A6CA-159DD611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1"/>
            <a:ext cx="7162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max{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en-U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), 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en-U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)} + 1  if 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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  and  </a:t>
            </a:r>
            <a:r>
              <a:rPr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</a:t>
            </a:r>
            <a: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-1</a:t>
            </a:r>
            <a:br>
              <a:rPr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Efficiency: </a:t>
            </a:r>
            <a:r>
              <a:rPr kumimoji="1" lang="el-GR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18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8C0D-C986-45E1-B24E-D56D77A2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75" y="152400"/>
            <a:ext cx="3205692" cy="685800"/>
          </a:xfrm>
        </p:spPr>
        <p:txBody>
          <a:bodyPr/>
          <a:lstStyle/>
          <a:p>
            <a:r>
              <a:rPr lang="en-US" dirty="0"/>
              <a:t>Depth of BT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C41C-F098-4214-A71C-ED0E451098D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7845425" cy="4905375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Depth 0: N = 1 = 2</a:t>
            </a:r>
            <a:r>
              <a:rPr lang="en-US" baseline="30000" dirty="0">
                <a:solidFill>
                  <a:srgbClr val="1B0276"/>
                </a:solidFill>
              </a:rPr>
              <a:t>0</a:t>
            </a:r>
            <a:r>
              <a:rPr lang="en-US" dirty="0">
                <a:solidFill>
                  <a:srgbClr val="1B0276"/>
                </a:solidFill>
              </a:rPr>
              <a:t> nodes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Depth 1: N = 2 to 3 nodes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                    = 2</a:t>
            </a:r>
            <a:r>
              <a:rPr lang="en-US" baseline="30000" dirty="0">
                <a:solidFill>
                  <a:srgbClr val="1B0276"/>
                </a:solidFill>
              </a:rPr>
              <a:t>1</a:t>
            </a:r>
            <a:r>
              <a:rPr lang="en-US" dirty="0">
                <a:solidFill>
                  <a:srgbClr val="1B0276"/>
                </a:solidFill>
              </a:rPr>
              <a:t> to 2</a:t>
            </a:r>
            <a:r>
              <a:rPr lang="en-US" baseline="30000" dirty="0">
                <a:solidFill>
                  <a:srgbClr val="1B0276"/>
                </a:solidFill>
              </a:rPr>
              <a:t>1+1</a:t>
            </a:r>
            <a:r>
              <a:rPr lang="en-US" dirty="0">
                <a:solidFill>
                  <a:srgbClr val="1B0276"/>
                </a:solidFill>
              </a:rPr>
              <a:t>-1 nodes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At depth d, N =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Given N nodes, what is the minimum depth of a binary tree?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At depth d, N = 2</a:t>
            </a:r>
            <a:r>
              <a:rPr lang="en-US" baseline="30000" dirty="0">
                <a:solidFill>
                  <a:srgbClr val="1B0276"/>
                </a:solidFill>
              </a:rPr>
              <a:t>d</a:t>
            </a:r>
            <a:r>
              <a:rPr lang="en-US" dirty="0">
                <a:solidFill>
                  <a:srgbClr val="1B0276"/>
                </a:solidFill>
              </a:rPr>
              <a:t> to 2</a:t>
            </a:r>
            <a:r>
              <a:rPr lang="en-US" baseline="30000" dirty="0">
                <a:solidFill>
                  <a:srgbClr val="1B0276"/>
                </a:solidFill>
              </a:rPr>
              <a:t>d+1</a:t>
            </a:r>
            <a:r>
              <a:rPr lang="en-US" dirty="0">
                <a:solidFill>
                  <a:srgbClr val="1B0276"/>
                </a:solidFill>
              </a:rPr>
              <a:t>-1 nodes (a full tree)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So, minimum depth d is: log N ≤ d ≤ log(N+1)-1 or Θ(log 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B0276"/>
                </a:solidFill>
              </a:rPr>
              <a:t>Given N nodes, what is the maximum depth of a binary tree?</a:t>
            </a:r>
          </a:p>
          <a:p>
            <a:pPr lvl="1" indent="0">
              <a:buNone/>
            </a:pPr>
            <a:endParaRPr lang="en-US" dirty="0">
              <a:solidFill>
                <a:srgbClr val="1B027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CFF7-FA9F-4692-9E6E-7851269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99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60CC-70BB-4AD3-A76A-C57DDA71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CE5A32-6161-4D11-BC4A-7EED3E561A6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812800" y="1266825"/>
                <a:ext cx="10045700" cy="4905375"/>
              </a:xfrm>
            </p:spPr>
            <p:txBody>
              <a:bodyPr anchor="t" anchorCtr="0"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Used mostly for complete binary trees </a:t>
                </a:r>
              </a:p>
              <a:p>
                <a:pPr marL="8001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A complete tree has no gaps when you scan the nodes left-to-right, top-to-bottom </a:t>
                </a:r>
              </a:p>
              <a:p>
                <a:pPr marL="8001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Idea: Use left-to-right scan to impose a linear order on the tree nodes </a:t>
                </a:r>
              </a:p>
              <a:p>
                <a:pPr marL="8001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Implementation: </a:t>
                </a:r>
              </a:p>
              <a:p>
                <a:pPr marL="1257300" lvl="1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Children of A[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= A[2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+1], A[2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+2] </a:t>
                </a:r>
              </a:p>
              <a:p>
                <a:pPr marL="1257300" lvl="1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Use a default value to indicate empty node </a:t>
                </a:r>
              </a:p>
              <a:p>
                <a:pPr marL="1257300" lvl="1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Why is this implementation inefficient for non-complete trees? </a:t>
                </a:r>
              </a:p>
              <a:p>
                <a:pPr marL="12573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2573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CE5A32-6161-4D11-BC4A-7EED3E561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12800" y="1266825"/>
                <a:ext cx="10045700" cy="4905375"/>
              </a:xfrm>
              <a:blipFill>
                <a:blip r:embed="rId2"/>
                <a:stretch>
                  <a:fillRect l="-243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1926B1-2F6C-453E-AB79-0284B017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46441"/>
              </p:ext>
            </p:extLst>
          </p:nvPr>
        </p:nvGraphicFramePr>
        <p:xfrm>
          <a:off x="1333500" y="4558241"/>
          <a:ext cx="812800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3265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46602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222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68281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4249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62678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662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2417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43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86B7-C47C-4A4A-8393-A873FC41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2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EA12-5255-4B46-BF68-CAF0930C12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9471843" cy="490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https://nptel.ac.in/courses/106103069/Module_9/arry_btree.jpg">
            <a:extLst>
              <a:ext uri="{FF2B5EF4-FFF2-40B4-BE49-F238E27FC236}">
                <a16:creationId xmlns:a16="http://schemas.microsoft.com/office/drawing/2014/main" id="{95773CFF-3159-45FA-80F0-0D53BB8E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34" y="1206787"/>
            <a:ext cx="6131719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7775AE-9BAC-48A6-8227-156F43D5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96" y="148068"/>
            <a:ext cx="10117667" cy="685800"/>
          </a:xfrm>
        </p:spPr>
        <p:txBody>
          <a:bodyPr/>
          <a:lstStyle/>
          <a:p>
            <a:r>
              <a:rPr lang="en-US" dirty="0">
                <a:solidFill>
                  <a:srgbClr val="1B0276"/>
                </a:solidFill>
              </a:rPr>
              <a:t>Array Implementation of Binary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ADEB69-8A6C-4931-967F-9529549E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9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973" y="-7019"/>
            <a:ext cx="4463026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EA46A8-9727-4D60-B055-4BA957FB76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" y="335881"/>
                <a:ext cx="7772400" cy="3093119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Binary Search Tree is a rooted tree satisfying the following properties: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Has a parent or root node and exactly two descendent nodes with the property                                                      left node value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sz="2400" i="1" dirty="0">
                    <a:latin typeface="Candara" panose="020E0502030303020204" pitchFamily="34" charset="0"/>
                  </a:rPr>
                  <a:t> root node value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sz="2400" i="1" dirty="0">
                    <a:latin typeface="Candara" panose="020E0502030303020204" pitchFamily="34" charset="0"/>
                  </a:rPr>
                  <a:t> right node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All subtrees satisfy the BST property stated above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Height of a BST 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EA46A8-9727-4D60-B055-4BA957FB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5881"/>
                <a:ext cx="7772400" cy="3093119"/>
              </a:xfrm>
              <a:prstGeom prst="rect">
                <a:avLst/>
              </a:prstGeom>
              <a:blipFill>
                <a:blip r:embed="rId2"/>
                <a:stretch>
                  <a:fillRect l="-627" t="-2756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0E5AE259-02EE-40AF-A6D8-8B562E01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7" y="3429000"/>
            <a:ext cx="6634111" cy="30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2140C-0ABC-455C-BBDC-B5C387ADE773}"/>
              </a:ext>
            </a:extLst>
          </p:cNvPr>
          <p:cNvSpPr txBox="1"/>
          <p:nvPr/>
        </p:nvSpPr>
        <p:spPr>
          <a:xfrm>
            <a:off x="3421626" y="3554361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i="1" dirty="0">
                <a:solidFill>
                  <a:schemeClr val="bg1"/>
                </a:solidFill>
                <a:latin typeface="Candara" panose="020E0502030303020204" pitchFamily="34" charset="0"/>
              </a:rPr>
              <a:t>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B0C93-05D1-47B4-A256-EB1967F3C8BA}"/>
                  </a:ext>
                </a:extLst>
              </p:cNvPr>
              <p:cNvSpPr txBox="1"/>
              <p:nvPr/>
            </p:nvSpPr>
            <p:spPr>
              <a:xfrm>
                <a:off x="7934325" y="2171700"/>
                <a:ext cx="3629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&gt; all values in L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&lt; all values in 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B0C93-05D1-47B4-A256-EB1967F3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25" y="2171700"/>
                <a:ext cx="3629025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1CBA939-F337-458A-91BB-43EBC987C8B2}"/>
                  </a:ext>
                </a:extLst>
              </p:cNvPr>
              <p:cNvSpPr/>
              <p:nvPr/>
            </p:nvSpPr>
            <p:spPr>
              <a:xfrm>
                <a:off x="8867775" y="3143250"/>
                <a:ext cx="552450" cy="5143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1CBA939-F337-458A-91BB-43EBC987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775" y="3143250"/>
                <a:ext cx="552450" cy="5143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7D2A326-94F0-45F5-86C9-CC007B14218F}"/>
              </a:ext>
            </a:extLst>
          </p:cNvPr>
          <p:cNvSpPr/>
          <p:nvPr/>
        </p:nvSpPr>
        <p:spPr>
          <a:xfrm>
            <a:off x="8115300" y="4156409"/>
            <a:ext cx="742950" cy="16383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621005D-440B-4C28-A3FC-2003923A0BA2}"/>
              </a:ext>
            </a:extLst>
          </p:cNvPr>
          <p:cNvSpPr/>
          <p:nvPr/>
        </p:nvSpPr>
        <p:spPr>
          <a:xfrm>
            <a:off x="9377362" y="4156409"/>
            <a:ext cx="742950" cy="16383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A168A-CF44-49E3-82ED-383D8CED6168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8486775" y="3582275"/>
            <a:ext cx="461904" cy="574134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E128AF-9B0E-4CA5-A4A7-9AA28D8B43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348758" y="3582275"/>
            <a:ext cx="400079" cy="574134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133CD5-CE53-4D19-84DD-463B3E7E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3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EA46A8-9727-4D60-B055-4BA957FB7630}"/>
              </a:ext>
            </a:extLst>
          </p:cNvPr>
          <p:cNvSpPr txBox="1">
            <a:spLocks noChangeArrowheads="1"/>
          </p:cNvSpPr>
          <p:nvPr/>
        </p:nvSpPr>
        <p:spPr>
          <a:xfrm>
            <a:off x="273051" y="1326481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AutoNum type="arabicParenR"/>
            </a:pPr>
            <a:r>
              <a:rPr lang="en-US" altLang="en-US" sz="2600" i="1" dirty="0">
                <a:latin typeface="Candara" panose="020E0502030303020204" pitchFamily="34" charset="0"/>
              </a:rPr>
              <a:t>Is the following a BST?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i="1" dirty="0">
                <a:latin typeface="Candara" panose="020E0502030303020204" pitchFamily="34" charset="0"/>
              </a:rPr>
              <a:t>                                   45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i="1" dirty="0">
                <a:latin typeface="Candara" panose="020E0502030303020204" pitchFamily="34" charset="0"/>
              </a:rPr>
              <a:t>				22			77</a:t>
            </a:r>
          </a:p>
          <a:p>
            <a:pPr marL="0" indent="0">
              <a:lnSpc>
                <a:spcPct val="90000"/>
              </a:lnSpc>
              <a:buNone/>
              <a:tabLst>
                <a:tab pos="1254125" algn="l"/>
                <a:tab pos="2403475" algn="l"/>
                <a:tab pos="4056063" algn="l"/>
              </a:tabLst>
            </a:pPr>
            <a:r>
              <a:rPr lang="en-US" altLang="en-US" sz="2600" i="1" dirty="0">
                <a:latin typeface="Candara" panose="020E0502030303020204" pitchFamily="34" charset="0"/>
              </a:rPr>
              <a:t>	11	30	90</a:t>
            </a:r>
          </a:p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r>
              <a:rPr lang="en-US" altLang="en-US" sz="2600" i="1" dirty="0">
                <a:latin typeface="Candara" panose="020E0502030303020204" pitchFamily="34" charset="0"/>
              </a:rPr>
              <a:t>	            15	25		88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70FEC-4CD7-46F3-A096-6BDB2D0BE742}"/>
              </a:ext>
            </a:extLst>
          </p:cNvPr>
          <p:cNvCxnSpPr/>
          <p:nvPr/>
        </p:nvCxnSpPr>
        <p:spPr>
          <a:xfrm flipV="1">
            <a:off x="2492477" y="2079523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415A46-5585-4574-BF2F-B572EAB2553E}"/>
              </a:ext>
            </a:extLst>
          </p:cNvPr>
          <p:cNvCxnSpPr>
            <a:cxnSpLocks/>
          </p:cNvCxnSpPr>
          <p:nvPr/>
        </p:nvCxnSpPr>
        <p:spPr>
          <a:xfrm>
            <a:off x="3146241" y="2079523"/>
            <a:ext cx="407219" cy="3048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621D41-10D5-4256-9B1F-050C1E7E949A}"/>
              </a:ext>
            </a:extLst>
          </p:cNvPr>
          <p:cNvCxnSpPr>
            <a:cxnSpLocks/>
          </p:cNvCxnSpPr>
          <p:nvPr/>
        </p:nvCxnSpPr>
        <p:spPr>
          <a:xfrm>
            <a:off x="3864487" y="2509849"/>
            <a:ext cx="529507" cy="32446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88FE04-FFCE-4664-B171-CA226181807C}"/>
              </a:ext>
            </a:extLst>
          </p:cNvPr>
          <p:cNvCxnSpPr>
            <a:cxnSpLocks/>
          </p:cNvCxnSpPr>
          <p:nvPr/>
        </p:nvCxnSpPr>
        <p:spPr>
          <a:xfrm>
            <a:off x="2546554" y="2585885"/>
            <a:ext cx="250723" cy="24842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A1A70-06F2-4C25-A96F-927BB357B9DB}"/>
              </a:ext>
            </a:extLst>
          </p:cNvPr>
          <p:cNvCxnSpPr/>
          <p:nvPr/>
        </p:nvCxnSpPr>
        <p:spPr>
          <a:xfrm flipV="1">
            <a:off x="4159055" y="3173629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5A965A-E7C3-4EEB-ABD5-C96A052E4F8B}"/>
              </a:ext>
            </a:extLst>
          </p:cNvPr>
          <p:cNvCxnSpPr/>
          <p:nvPr/>
        </p:nvCxnSpPr>
        <p:spPr>
          <a:xfrm flipV="1">
            <a:off x="2632587" y="3218754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1E7968-7D37-4D58-9609-A7B536FEE973}"/>
              </a:ext>
            </a:extLst>
          </p:cNvPr>
          <p:cNvCxnSpPr/>
          <p:nvPr/>
        </p:nvCxnSpPr>
        <p:spPr>
          <a:xfrm flipV="1">
            <a:off x="1893037" y="2598339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E178C7-AC63-4CD1-9270-5EA1386AF79C}"/>
              </a:ext>
            </a:extLst>
          </p:cNvPr>
          <p:cNvCxnSpPr>
            <a:cxnSpLocks/>
          </p:cNvCxnSpPr>
          <p:nvPr/>
        </p:nvCxnSpPr>
        <p:spPr>
          <a:xfrm>
            <a:off x="1840507" y="3173629"/>
            <a:ext cx="270777" cy="25924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5DF1A1-A4A8-4B60-8E78-BE4229A0062E}"/>
                  </a:ext>
                </a:extLst>
              </p:cNvPr>
              <p:cNvSpPr txBox="1"/>
              <p:nvPr/>
            </p:nvSpPr>
            <p:spPr>
              <a:xfrm>
                <a:off x="528380" y="4338444"/>
                <a:ext cx="9663369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BST Requirement: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i="1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Has a parent or root node and exactly two descendent nodes with the property left node value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sz="2400" i="1" dirty="0">
                    <a:latin typeface="Candara" panose="020E0502030303020204" pitchFamily="34" charset="0"/>
                  </a:rPr>
                  <a:t> root node value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sz="2400" i="1" dirty="0">
                    <a:latin typeface="Candara" panose="020E0502030303020204" pitchFamily="34" charset="0"/>
                  </a:rPr>
                  <a:t> right node value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i="1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All subtrees satisfy the BST property stated above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5DF1A1-A4A8-4B60-8E78-BE4229A00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" y="4338444"/>
                <a:ext cx="9663369" cy="2086725"/>
              </a:xfrm>
              <a:prstGeom prst="rect">
                <a:avLst/>
              </a:prstGeom>
              <a:blipFill>
                <a:blip r:embed="rId2"/>
                <a:stretch>
                  <a:fillRect t="-4094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3113-FE2B-4F9E-ACB0-E59F197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871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2FC-A0A1-412C-A5ED-9ECDAE5A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67" y="152400"/>
            <a:ext cx="5435600" cy="685800"/>
          </a:xfrm>
        </p:spPr>
        <p:txBody>
          <a:bodyPr/>
          <a:lstStyle/>
          <a:p>
            <a:r>
              <a:rPr lang="en-US" dirty="0"/>
              <a:t>Application of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FFD3-9AC2-4525-A4E7-9238C4A483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9350375" cy="4905375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b="1" dirty="0">
                <a:solidFill>
                  <a:srgbClr val="1B0276"/>
                </a:solidFill>
              </a:rPr>
              <a:t>Operations on Binary Search Trees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i="1" dirty="0">
                <a:latin typeface="Corbel" panose="020B0503020204020204" pitchFamily="34" charset="0"/>
              </a:rPr>
              <a:t>Main Operations: </a:t>
            </a:r>
          </a:p>
          <a:p>
            <a:pPr marL="51435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 err="1">
                <a:latin typeface="Corbel" panose="020B0503020204020204" pitchFamily="34" charset="0"/>
              </a:rPr>
              <a:t>FindMin</a:t>
            </a:r>
            <a:r>
              <a:rPr lang="en-US" i="1" dirty="0">
                <a:latin typeface="Corbel" panose="020B0503020204020204" pitchFamily="34" charset="0"/>
              </a:rPr>
              <a:t>(</a:t>
            </a:r>
            <a:r>
              <a:rPr lang="en-US" i="1" dirty="0" err="1">
                <a:latin typeface="Corbel" panose="020B0503020204020204" pitchFamily="34" charset="0"/>
              </a:rPr>
              <a:t>BinaryNode</a:t>
            </a:r>
            <a:r>
              <a:rPr lang="en-US" i="1" dirty="0">
                <a:latin typeface="Corbel" panose="020B0503020204020204" pitchFamily="34" charset="0"/>
              </a:rPr>
              <a:t> T) </a:t>
            </a:r>
          </a:p>
          <a:p>
            <a:pPr marL="51435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 err="1">
                <a:latin typeface="Corbel" panose="020B0503020204020204" pitchFamily="34" charset="0"/>
              </a:rPr>
              <a:t>FindMax</a:t>
            </a:r>
            <a:r>
              <a:rPr lang="en-US" i="1" dirty="0">
                <a:latin typeface="Corbel" panose="020B0503020204020204" pitchFamily="34" charset="0"/>
              </a:rPr>
              <a:t>(</a:t>
            </a:r>
            <a:r>
              <a:rPr lang="en-US" i="1" dirty="0" err="1">
                <a:latin typeface="Corbel" panose="020B0503020204020204" pitchFamily="34" charset="0"/>
              </a:rPr>
              <a:t>BinaryNode</a:t>
            </a:r>
            <a:r>
              <a:rPr lang="en-US" i="1" dirty="0">
                <a:latin typeface="Corbel" panose="020B0503020204020204" pitchFamily="34" charset="0"/>
              </a:rPr>
              <a:t> T) </a:t>
            </a:r>
          </a:p>
          <a:p>
            <a:pPr marL="51435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>
                <a:latin typeface="Corbel" panose="020B0503020204020204" pitchFamily="34" charset="0"/>
              </a:rPr>
              <a:t>Find(Comparable X, </a:t>
            </a:r>
            <a:r>
              <a:rPr lang="en-US" i="1" dirty="0" err="1">
                <a:latin typeface="Corbel" panose="020B0503020204020204" pitchFamily="34" charset="0"/>
              </a:rPr>
              <a:t>BinaryNode</a:t>
            </a:r>
            <a:r>
              <a:rPr lang="en-US" i="1" dirty="0">
                <a:latin typeface="Corbel" panose="020B0503020204020204" pitchFamily="34" charset="0"/>
              </a:rPr>
              <a:t> T) </a:t>
            </a:r>
          </a:p>
          <a:p>
            <a:pPr marL="51435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>
                <a:latin typeface="Corbel" panose="020B0503020204020204" pitchFamily="34" charset="0"/>
              </a:rPr>
              <a:t>Insert(Comparable X, </a:t>
            </a:r>
            <a:r>
              <a:rPr lang="en-US" i="1" dirty="0" err="1">
                <a:latin typeface="Corbel" panose="020B0503020204020204" pitchFamily="34" charset="0"/>
              </a:rPr>
              <a:t>BinaryNode</a:t>
            </a:r>
            <a:r>
              <a:rPr lang="en-US" i="1" dirty="0">
                <a:latin typeface="Corbel" panose="020B0503020204020204" pitchFamily="34" charset="0"/>
              </a:rPr>
              <a:t> T) </a:t>
            </a:r>
          </a:p>
          <a:p>
            <a:pPr marL="51435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>
                <a:latin typeface="Corbel" panose="020B0503020204020204" pitchFamily="34" charset="0"/>
              </a:rPr>
              <a:t>Remove(Comparable X, </a:t>
            </a:r>
            <a:r>
              <a:rPr lang="en-US" i="1" dirty="0" err="1">
                <a:latin typeface="Corbel" panose="020B0503020204020204" pitchFamily="34" charset="0"/>
              </a:rPr>
              <a:t>BinaryNode</a:t>
            </a:r>
            <a:r>
              <a:rPr lang="en-US" i="1" dirty="0">
                <a:latin typeface="Corbel" panose="020B0503020204020204" pitchFamily="34" charset="0"/>
              </a:rPr>
              <a:t> T)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Where T is the root node of the inverted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1BCDB-E259-4E1C-9D6E-7F509F8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92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2FC-A0A1-412C-A5ED-9ECDAE5A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67" y="152400"/>
            <a:ext cx="5435600" cy="685800"/>
          </a:xfrm>
        </p:spPr>
        <p:txBody>
          <a:bodyPr/>
          <a:lstStyle/>
          <a:p>
            <a:r>
              <a:rPr lang="en-US" dirty="0"/>
              <a:t>Application of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FFD3-9AC2-4525-A4E7-9238C4A483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9350375" cy="4905375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/>
              <a:t>How would you implement these? </a:t>
            </a:r>
          </a:p>
          <a:p>
            <a:pPr marL="0" indent="0">
              <a:buNone/>
            </a:pPr>
            <a:r>
              <a:rPr lang="en-US" dirty="0"/>
              <a:t>	Exercise: How does Find(X,T) work?</a:t>
            </a:r>
          </a:p>
          <a:p>
            <a:pPr marL="0" indent="0">
              <a:buNone/>
            </a:pPr>
            <a:endParaRPr lang="en-US" i="1" dirty="0">
              <a:solidFill>
                <a:srgbClr val="1B0276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	For example Find (96,T)		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C5272-D0FA-4CFC-8640-515FAFF25B92}"/>
              </a:ext>
            </a:extLst>
          </p:cNvPr>
          <p:cNvSpPr/>
          <p:nvPr/>
        </p:nvSpPr>
        <p:spPr>
          <a:xfrm>
            <a:off x="6391275" y="2514600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7EF07-66A6-4C11-AF0E-890854033A31}"/>
              </a:ext>
            </a:extLst>
          </p:cNvPr>
          <p:cNvSpPr/>
          <p:nvPr/>
        </p:nvSpPr>
        <p:spPr>
          <a:xfrm>
            <a:off x="5929312" y="3057525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3ECFB-E6D4-4B67-B0C1-9C25B35E2578}"/>
              </a:ext>
            </a:extLst>
          </p:cNvPr>
          <p:cNvSpPr/>
          <p:nvPr/>
        </p:nvSpPr>
        <p:spPr>
          <a:xfrm>
            <a:off x="6867525" y="3057524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BCD0DE-CAD8-4BF9-A53F-05D64B82BA27}"/>
              </a:ext>
            </a:extLst>
          </p:cNvPr>
          <p:cNvSpPr/>
          <p:nvPr/>
        </p:nvSpPr>
        <p:spPr>
          <a:xfrm>
            <a:off x="6534150" y="365283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7790F5-E1F0-4563-B7D2-7B4BF5511EAE}"/>
              </a:ext>
            </a:extLst>
          </p:cNvPr>
          <p:cNvSpPr/>
          <p:nvPr/>
        </p:nvSpPr>
        <p:spPr>
          <a:xfrm>
            <a:off x="7200900" y="365283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877F6D-CB4B-47D9-B80A-AC8D9261A6D2}"/>
              </a:ext>
            </a:extLst>
          </p:cNvPr>
          <p:cNvSpPr/>
          <p:nvPr/>
        </p:nvSpPr>
        <p:spPr>
          <a:xfrm>
            <a:off x="6977062" y="431720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076AF9-AC77-46E4-BE7F-9A124B081CA9}"/>
              </a:ext>
            </a:extLst>
          </p:cNvPr>
          <p:cNvSpPr/>
          <p:nvPr/>
        </p:nvSpPr>
        <p:spPr>
          <a:xfrm>
            <a:off x="7534275" y="431720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4EC65-4B4C-4207-A685-6157B32DD16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213865" y="2799153"/>
            <a:ext cx="226232" cy="3071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F9264-7A00-426A-ACDF-727793BCC8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04402" y="2808080"/>
            <a:ext cx="211945" cy="29826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672ED-0B6C-4106-A702-422BAE245280}"/>
              </a:ext>
            </a:extLst>
          </p:cNvPr>
          <p:cNvCxnSpPr/>
          <p:nvPr/>
        </p:nvCxnSpPr>
        <p:spPr>
          <a:xfrm flipH="1">
            <a:off x="6728800" y="3368271"/>
            <a:ext cx="226232" cy="3071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21625-9400-48CA-8220-F04DE85E7A4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143750" y="3958821"/>
            <a:ext cx="163734" cy="35838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1C24E0-BA24-4FEF-B40B-A512E4C189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77750" y="3949297"/>
            <a:ext cx="223213" cy="36790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85E02-FB0D-40D1-B57F-55C3CDA676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133028" y="3389703"/>
            <a:ext cx="234560" cy="26313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AF6D4C-0901-478A-864F-EBC85B764FFB}"/>
              </a:ext>
            </a:extLst>
          </p:cNvPr>
          <p:cNvSpPr txBox="1"/>
          <p:nvPr/>
        </p:nvSpPr>
        <p:spPr>
          <a:xfrm>
            <a:off x="1262243" y="3586877"/>
            <a:ext cx="4768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Pseudocode:</a:t>
            </a:r>
          </a:p>
          <a:p>
            <a:endParaRPr lang="en-US" dirty="0">
              <a:solidFill>
                <a:srgbClr val="1B0276"/>
              </a:solidFill>
            </a:endParaRPr>
          </a:p>
          <a:p>
            <a:r>
              <a:rPr lang="en-US" dirty="0">
                <a:solidFill>
                  <a:srgbClr val="1B0276"/>
                </a:solidFill>
              </a:rPr>
              <a:t>How does Find(X,T) work?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1B0276"/>
                </a:solidFill>
              </a:rPr>
              <a:t>If T null, return null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1B0276"/>
                </a:solidFill>
              </a:rPr>
              <a:t>If X &lt;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  return Find(</a:t>
            </a:r>
            <a:r>
              <a:rPr lang="en-US" dirty="0" err="1">
                <a:solidFill>
                  <a:srgbClr val="1B0276"/>
                </a:solidFill>
              </a:rPr>
              <a:t>X,T.left</a:t>
            </a:r>
            <a:r>
              <a:rPr lang="en-US" dirty="0">
                <a:solidFill>
                  <a:srgbClr val="1B0276"/>
                </a:solidFill>
              </a:rPr>
              <a:t>) </a:t>
            </a:r>
          </a:p>
          <a:p>
            <a:r>
              <a:rPr lang="en-US" dirty="0">
                <a:solidFill>
                  <a:srgbClr val="1B0276"/>
                </a:solidFill>
              </a:rPr>
              <a:t>     else if X &gt;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  return Find(</a:t>
            </a:r>
            <a:r>
              <a:rPr lang="en-US" dirty="0" err="1">
                <a:solidFill>
                  <a:srgbClr val="1B0276"/>
                </a:solidFill>
              </a:rPr>
              <a:t>X,T.right</a:t>
            </a:r>
            <a:r>
              <a:rPr lang="en-US" dirty="0">
                <a:solidFill>
                  <a:srgbClr val="1B0276"/>
                </a:solidFill>
              </a:rPr>
              <a:t>) </a:t>
            </a:r>
          </a:p>
          <a:p>
            <a:r>
              <a:rPr lang="en-US" dirty="0">
                <a:solidFill>
                  <a:srgbClr val="1B0276"/>
                </a:solidFill>
              </a:rPr>
              <a:t>     else return T //Found!</a:t>
            </a:r>
            <a:endParaRPr lang="en-US" dirty="0">
              <a:solidFill>
                <a:srgbClr val="1B0276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92C1E0-94E0-4C4E-9072-0C70566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4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2EA6-608E-4449-AFB6-D3781E15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0" y="0"/>
            <a:ext cx="8534400" cy="760171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8749-4338-4182-A995-2D635678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4" y="1621366"/>
            <a:ext cx="8534400" cy="3615267"/>
          </a:xfrm>
        </p:spPr>
        <p:txBody>
          <a:bodyPr anchor="t" anchorCtr="0"/>
          <a:lstStyle/>
          <a:p>
            <a:r>
              <a:rPr lang="en-US" dirty="0"/>
              <a:t>General Tree										Binary Tree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0C39E3-0BC2-4415-BC2D-158591EE9392}"/>
              </a:ext>
            </a:extLst>
          </p:cNvPr>
          <p:cNvSpPr/>
          <p:nvPr/>
        </p:nvSpPr>
        <p:spPr>
          <a:xfrm>
            <a:off x="2394121" y="2169243"/>
            <a:ext cx="419100" cy="367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6547D-76C8-46B0-8A03-EEABEBB3807D}"/>
              </a:ext>
            </a:extLst>
          </p:cNvPr>
          <p:cNvSpPr txBox="1"/>
          <p:nvPr/>
        </p:nvSpPr>
        <p:spPr>
          <a:xfrm>
            <a:off x="1758716" y="2210600"/>
            <a:ext cx="5633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2B0C59-3CCA-4AB3-A633-1633A89B21A0}"/>
              </a:ext>
            </a:extLst>
          </p:cNvPr>
          <p:cNvSpPr/>
          <p:nvPr/>
        </p:nvSpPr>
        <p:spPr>
          <a:xfrm>
            <a:off x="2361684" y="4030361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0B4536-589A-47A3-8AF3-65D49CB2AA58}"/>
              </a:ext>
            </a:extLst>
          </p:cNvPr>
          <p:cNvSpPr/>
          <p:nvPr/>
        </p:nvSpPr>
        <p:spPr>
          <a:xfrm>
            <a:off x="2394121" y="2967454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D7A4DE-6E90-47B8-A954-D4D456D9E62C}"/>
              </a:ext>
            </a:extLst>
          </p:cNvPr>
          <p:cNvSpPr/>
          <p:nvPr/>
        </p:nvSpPr>
        <p:spPr>
          <a:xfrm>
            <a:off x="1075468" y="3056839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A1DA71-D953-452C-B28D-68A72994B82E}"/>
              </a:ext>
            </a:extLst>
          </p:cNvPr>
          <p:cNvSpPr/>
          <p:nvPr/>
        </p:nvSpPr>
        <p:spPr>
          <a:xfrm>
            <a:off x="1540259" y="4032419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E709F-01D8-40E1-971C-FE34F0062E5D}"/>
              </a:ext>
            </a:extLst>
          </p:cNvPr>
          <p:cNvSpPr/>
          <p:nvPr/>
        </p:nvSpPr>
        <p:spPr>
          <a:xfrm>
            <a:off x="1049498" y="4030361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BAF447-B86F-4E69-9271-8825E25DC339}"/>
              </a:ext>
            </a:extLst>
          </p:cNvPr>
          <p:cNvSpPr/>
          <p:nvPr/>
        </p:nvSpPr>
        <p:spPr>
          <a:xfrm>
            <a:off x="506264" y="4034994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22E97-ADE9-43DB-8D0A-A5754EC63276}"/>
              </a:ext>
            </a:extLst>
          </p:cNvPr>
          <p:cNvSpPr/>
          <p:nvPr/>
        </p:nvSpPr>
        <p:spPr>
          <a:xfrm>
            <a:off x="3626362" y="3067049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8F7C21-4914-4892-9745-D9B21009BF8C}"/>
              </a:ext>
            </a:extLst>
          </p:cNvPr>
          <p:cNvSpPr/>
          <p:nvPr/>
        </p:nvSpPr>
        <p:spPr>
          <a:xfrm>
            <a:off x="3863628" y="3989174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A1909E-276F-46B0-A234-23D023FCDFF5}"/>
              </a:ext>
            </a:extLst>
          </p:cNvPr>
          <p:cNvSpPr/>
          <p:nvPr/>
        </p:nvSpPr>
        <p:spPr>
          <a:xfrm>
            <a:off x="3316884" y="3999984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2964CE-68EF-4B05-8768-00E6AD7B2B6A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433192" y="2483021"/>
            <a:ext cx="1022305" cy="626824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33CDD-F2AE-4066-803C-DDB9A48494D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97282" y="2554857"/>
            <a:ext cx="6389" cy="41259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F6642-62C6-4FE1-8E76-5F6DC8BA464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71234" y="3365783"/>
            <a:ext cx="19886" cy="664578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C69EA-D490-46A6-A483-09A7F5A36F8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433192" y="3365783"/>
            <a:ext cx="325524" cy="65955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BD2BA-06FD-4404-BA7B-B0329AF89C94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42716" y="3418789"/>
            <a:ext cx="42302" cy="613906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E1F857-6F32-41C6-9C98-581F5FCB890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15814" y="3371155"/>
            <a:ext cx="445060" cy="66383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CFD896-5EB3-42F9-959A-F5936FDFCDDC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984086" y="3375993"/>
            <a:ext cx="137976" cy="62399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049A07-F614-4501-A085-3876124762E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526434" y="3414645"/>
            <a:ext cx="200994" cy="58533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132112-3481-45C0-B27E-56B57B45E5B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00442" y="2441890"/>
            <a:ext cx="887296" cy="67816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8AC260-F2AD-44DA-AC80-3B24C6D6CC5E}"/>
              </a:ext>
            </a:extLst>
          </p:cNvPr>
          <p:cNvSpPr txBox="1"/>
          <p:nvPr/>
        </p:nvSpPr>
        <p:spPr>
          <a:xfrm>
            <a:off x="4121546" y="3164588"/>
            <a:ext cx="5411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C2A6AE-A173-4ECF-B5E2-33D87DB2F5EA}"/>
              </a:ext>
            </a:extLst>
          </p:cNvPr>
          <p:cNvSpPr txBox="1"/>
          <p:nvPr/>
        </p:nvSpPr>
        <p:spPr>
          <a:xfrm>
            <a:off x="2394121" y="4457901"/>
            <a:ext cx="419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LEAF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6437D2-AC30-4031-BC2C-FBAA4D5315BA}"/>
              </a:ext>
            </a:extLst>
          </p:cNvPr>
          <p:cNvSpPr txBox="1"/>
          <p:nvPr/>
        </p:nvSpPr>
        <p:spPr>
          <a:xfrm>
            <a:off x="833562" y="3629084"/>
            <a:ext cx="8586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CHILDREN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586E3-9645-4667-AE2A-AA5F7776487A}"/>
              </a:ext>
            </a:extLst>
          </p:cNvPr>
          <p:cNvSpPr txBox="1"/>
          <p:nvPr/>
        </p:nvSpPr>
        <p:spPr>
          <a:xfrm rot="2192742">
            <a:off x="3069571" y="2567012"/>
            <a:ext cx="461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EDGE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8723FC1-2453-4DC3-8606-A6A494EDB28C}"/>
              </a:ext>
            </a:extLst>
          </p:cNvPr>
          <p:cNvSpPr txBox="1">
            <a:spLocks/>
          </p:cNvSpPr>
          <p:nvPr/>
        </p:nvSpPr>
        <p:spPr>
          <a:xfrm>
            <a:off x="668297" y="1640416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								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EC662E-EFFA-43F9-ACEC-510F797CF63C}"/>
              </a:ext>
            </a:extLst>
          </p:cNvPr>
          <p:cNvSpPr/>
          <p:nvPr/>
        </p:nvSpPr>
        <p:spPr>
          <a:xfrm>
            <a:off x="9585985" y="4283410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69F28C8-42EA-4F9B-9547-85F6A06B37C5}"/>
              </a:ext>
            </a:extLst>
          </p:cNvPr>
          <p:cNvSpPr/>
          <p:nvPr/>
        </p:nvSpPr>
        <p:spPr>
          <a:xfrm>
            <a:off x="8668344" y="4308093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398959-4C25-418C-97D1-5E23FE785247}"/>
              </a:ext>
            </a:extLst>
          </p:cNvPr>
          <p:cNvSpPr txBox="1"/>
          <p:nvPr/>
        </p:nvSpPr>
        <p:spPr>
          <a:xfrm>
            <a:off x="9473006" y="3472697"/>
            <a:ext cx="5411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2C13BC-A0CD-41ED-BED8-E005F81638A6}"/>
              </a:ext>
            </a:extLst>
          </p:cNvPr>
          <p:cNvSpPr txBox="1"/>
          <p:nvPr/>
        </p:nvSpPr>
        <p:spPr>
          <a:xfrm rot="2192742">
            <a:off x="8421031" y="2875121"/>
            <a:ext cx="461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EDGE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E9CD77E1-F01F-4E4A-8594-A1A95A9154B7}"/>
              </a:ext>
            </a:extLst>
          </p:cNvPr>
          <p:cNvSpPr txBox="1">
            <a:spLocks/>
          </p:cNvSpPr>
          <p:nvPr/>
        </p:nvSpPr>
        <p:spPr>
          <a:xfrm>
            <a:off x="991827" y="2215084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75D4D02-E711-4CD2-AC30-C5A4243DC962}"/>
              </a:ext>
            </a:extLst>
          </p:cNvPr>
          <p:cNvSpPr/>
          <p:nvPr/>
        </p:nvSpPr>
        <p:spPr>
          <a:xfrm>
            <a:off x="7812044" y="2496402"/>
            <a:ext cx="419100" cy="367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5A7710-CD4D-4757-A848-8B7F1EDD4DF0}"/>
              </a:ext>
            </a:extLst>
          </p:cNvPr>
          <p:cNvSpPr/>
          <p:nvPr/>
        </p:nvSpPr>
        <p:spPr>
          <a:xfrm>
            <a:off x="6493391" y="3383998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BEA25-BA3D-414D-A765-AAAD81DE9908}"/>
              </a:ext>
            </a:extLst>
          </p:cNvPr>
          <p:cNvSpPr/>
          <p:nvPr/>
        </p:nvSpPr>
        <p:spPr>
          <a:xfrm>
            <a:off x="6958182" y="4359578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1EECFAA-1A27-4292-A6FB-D089F9A56068}"/>
              </a:ext>
            </a:extLst>
          </p:cNvPr>
          <p:cNvSpPr/>
          <p:nvPr/>
        </p:nvSpPr>
        <p:spPr>
          <a:xfrm>
            <a:off x="5924187" y="4362153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FFF42D-12FA-4F43-9012-E27472F04E4A}"/>
              </a:ext>
            </a:extLst>
          </p:cNvPr>
          <p:cNvSpPr/>
          <p:nvPr/>
        </p:nvSpPr>
        <p:spPr>
          <a:xfrm>
            <a:off x="9044285" y="3394208"/>
            <a:ext cx="4191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BB89-41B9-4D06-B69A-18C721F80398}"/>
              </a:ext>
            </a:extLst>
          </p:cNvPr>
          <p:cNvCxnSpPr>
            <a:cxnSpLocks/>
            <a:stCxn id="67" idx="3"/>
            <a:endCxn id="70" idx="7"/>
          </p:cNvCxnSpPr>
          <p:nvPr/>
        </p:nvCxnSpPr>
        <p:spPr>
          <a:xfrm flipH="1">
            <a:off x="6851115" y="2810180"/>
            <a:ext cx="1022305" cy="626824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BA82DC-91B1-450A-9C65-B489C69875C6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6851115" y="3692942"/>
            <a:ext cx="325524" cy="65955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AA7FFA-5405-49A2-9BE6-BC8B1448E76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133737" y="3698314"/>
            <a:ext cx="445060" cy="66383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08CADB-B042-4529-8363-7FCAD7814AC7}"/>
              </a:ext>
            </a:extLst>
          </p:cNvPr>
          <p:cNvCxnSpPr>
            <a:cxnSpLocks/>
            <a:stCxn id="74" idx="5"/>
            <a:endCxn id="62" idx="0"/>
          </p:cNvCxnSpPr>
          <p:nvPr/>
        </p:nvCxnSpPr>
        <p:spPr>
          <a:xfrm>
            <a:off x="9402009" y="3703152"/>
            <a:ext cx="393526" cy="580258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8294FDB-97A9-4A6C-B4F5-71F7EAA8645D}"/>
              </a:ext>
            </a:extLst>
          </p:cNvPr>
          <p:cNvCxnSpPr>
            <a:cxnSpLocks/>
          </p:cNvCxnSpPr>
          <p:nvPr/>
        </p:nvCxnSpPr>
        <p:spPr>
          <a:xfrm flipH="1">
            <a:off x="8944357" y="3741804"/>
            <a:ext cx="200994" cy="58533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7C51BD-A7FB-4F88-86DA-B952329B938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8218365" y="2769049"/>
            <a:ext cx="887296" cy="67816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3D4819A-0877-47F0-B3BA-82651DAFE140}"/>
              </a:ext>
            </a:extLst>
          </p:cNvPr>
          <p:cNvSpPr txBox="1"/>
          <p:nvPr/>
        </p:nvSpPr>
        <p:spPr>
          <a:xfrm>
            <a:off x="8704391" y="4724103"/>
            <a:ext cx="419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LEAF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54D010-9DF4-4CBB-8B52-1D6574C6E013}"/>
              </a:ext>
            </a:extLst>
          </p:cNvPr>
          <p:cNvSpPr txBox="1"/>
          <p:nvPr/>
        </p:nvSpPr>
        <p:spPr>
          <a:xfrm>
            <a:off x="6251485" y="3956243"/>
            <a:ext cx="8586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CHILDREN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068613-403A-4DEF-865F-918AEC3B6785}"/>
              </a:ext>
            </a:extLst>
          </p:cNvPr>
          <p:cNvSpPr txBox="1"/>
          <p:nvPr/>
        </p:nvSpPr>
        <p:spPr>
          <a:xfrm>
            <a:off x="1613997" y="3116223"/>
            <a:ext cx="6481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PARENT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775789-9AE0-4CB0-A09F-10C6D3FEC26D}"/>
              </a:ext>
            </a:extLst>
          </p:cNvPr>
          <p:cNvSpPr txBox="1"/>
          <p:nvPr/>
        </p:nvSpPr>
        <p:spPr>
          <a:xfrm>
            <a:off x="6994983" y="3487249"/>
            <a:ext cx="6481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ill Sans MT" panose="020B0502020104020203" pitchFamily="34" charset="0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F5A4-217B-404B-BE0C-47EDF1E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2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2FC-A0A1-412C-A5ED-9ECDAE5A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67" y="152400"/>
            <a:ext cx="5435600" cy="685800"/>
          </a:xfrm>
        </p:spPr>
        <p:txBody>
          <a:bodyPr/>
          <a:lstStyle/>
          <a:p>
            <a:r>
              <a:rPr lang="en-US" dirty="0"/>
              <a:t>Application of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FFD3-9AC2-4525-A4E7-9238C4A483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9350375" cy="4905375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/>
              <a:t>How would you implement these? </a:t>
            </a:r>
          </a:p>
          <a:p>
            <a:pPr marL="0" indent="0">
              <a:buNone/>
            </a:pPr>
            <a:r>
              <a:rPr lang="en-US" dirty="0"/>
              <a:t>	How insert X,T) works?</a:t>
            </a:r>
          </a:p>
          <a:p>
            <a:pPr marL="0" indent="0">
              <a:buNone/>
            </a:pPr>
            <a:endParaRPr lang="en-US" i="1" dirty="0">
              <a:solidFill>
                <a:srgbClr val="1B0276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	For example Insert(95,T)		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C5272-D0FA-4CFC-8640-515FAFF25B92}"/>
              </a:ext>
            </a:extLst>
          </p:cNvPr>
          <p:cNvSpPr/>
          <p:nvPr/>
        </p:nvSpPr>
        <p:spPr>
          <a:xfrm>
            <a:off x="6391275" y="2514600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7EF07-66A6-4C11-AF0E-890854033A31}"/>
              </a:ext>
            </a:extLst>
          </p:cNvPr>
          <p:cNvSpPr/>
          <p:nvPr/>
        </p:nvSpPr>
        <p:spPr>
          <a:xfrm>
            <a:off x="5929312" y="3057525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3ECFB-E6D4-4B67-B0C1-9C25B35E2578}"/>
              </a:ext>
            </a:extLst>
          </p:cNvPr>
          <p:cNvSpPr/>
          <p:nvPr/>
        </p:nvSpPr>
        <p:spPr>
          <a:xfrm>
            <a:off x="6867525" y="3057524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BCD0DE-CAD8-4BF9-A53F-05D64B82BA27}"/>
              </a:ext>
            </a:extLst>
          </p:cNvPr>
          <p:cNvSpPr/>
          <p:nvPr/>
        </p:nvSpPr>
        <p:spPr>
          <a:xfrm>
            <a:off x="6534150" y="365283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7790F5-E1F0-4563-B7D2-7B4BF5511EAE}"/>
              </a:ext>
            </a:extLst>
          </p:cNvPr>
          <p:cNvSpPr/>
          <p:nvPr/>
        </p:nvSpPr>
        <p:spPr>
          <a:xfrm>
            <a:off x="7200900" y="365283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877F6D-CB4B-47D9-B80A-AC8D9261A6D2}"/>
              </a:ext>
            </a:extLst>
          </p:cNvPr>
          <p:cNvSpPr/>
          <p:nvPr/>
        </p:nvSpPr>
        <p:spPr>
          <a:xfrm>
            <a:off x="6977062" y="431720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076AF9-AC77-46E4-BE7F-9A124B081CA9}"/>
              </a:ext>
            </a:extLst>
          </p:cNvPr>
          <p:cNvSpPr/>
          <p:nvPr/>
        </p:nvSpPr>
        <p:spPr>
          <a:xfrm>
            <a:off x="7534275" y="431720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4EC65-4B4C-4207-A685-6157B32DD16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213865" y="2799153"/>
            <a:ext cx="226232" cy="3071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F9264-7A00-426A-ACDF-727793BCC8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04402" y="2808080"/>
            <a:ext cx="211945" cy="29826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672ED-0B6C-4106-A702-422BAE245280}"/>
              </a:ext>
            </a:extLst>
          </p:cNvPr>
          <p:cNvCxnSpPr/>
          <p:nvPr/>
        </p:nvCxnSpPr>
        <p:spPr>
          <a:xfrm flipH="1">
            <a:off x="6728800" y="3368271"/>
            <a:ext cx="226232" cy="3071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21625-9400-48CA-8220-F04DE85E7A4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143750" y="3958821"/>
            <a:ext cx="163734" cy="35838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1C24E0-BA24-4FEF-B40B-A512E4C189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77750" y="3949297"/>
            <a:ext cx="223213" cy="36790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85E02-FB0D-40D1-B57F-55C3CDA676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133028" y="3389703"/>
            <a:ext cx="234560" cy="26313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AF6D4C-0901-478A-864F-EBC85B764FFB}"/>
              </a:ext>
            </a:extLst>
          </p:cNvPr>
          <p:cNvSpPr txBox="1"/>
          <p:nvPr/>
        </p:nvSpPr>
        <p:spPr>
          <a:xfrm>
            <a:off x="1160461" y="3586877"/>
            <a:ext cx="4768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Pseudocode:</a:t>
            </a:r>
          </a:p>
          <a:p>
            <a:endParaRPr lang="en-US" dirty="0">
              <a:solidFill>
                <a:srgbClr val="1B0276"/>
              </a:solidFill>
            </a:endParaRPr>
          </a:p>
          <a:p>
            <a:r>
              <a:rPr lang="en-US" dirty="0">
                <a:solidFill>
                  <a:srgbClr val="1B0276"/>
                </a:solidFill>
              </a:rPr>
              <a:t>Insert(Comparable X, </a:t>
            </a:r>
            <a:r>
              <a:rPr lang="en-US" dirty="0" err="1">
                <a:solidFill>
                  <a:srgbClr val="1B0276"/>
                </a:solidFill>
              </a:rPr>
              <a:t>BinaryNode</a:t>
            </a:r>
            <a:r>
              <a:rPr lang="en-US" dirty="0">
                <a:solidFill>
                  <a:srgbClr val="1B0276"/>
                </a:solidFill>
              </a:rPr>
              <a:t> T) </a:t>
            </a:r>
          </a:p>
          <a:p>
            <a:r>
              <a:rPr lang="en-US" dirty="0">
                <a:solidFill>
                  <a:srgbClr val="1B0276"/>
                </a:solidFill>
              </a:rPr>
              <a:t>If T null, Insert X at T </a:t>
            </a:r>
          </a:p>
          <a:p>
            <a:r>
              <a:rPr lang="en-US" dirty="0">
                <a:solidFill>
                  <a:srgbClr val="1B0276"/>
                </a:solidFill>
              </a:rPr>
              <a:t>   else if X &lt;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</a:t>
            </a:r>
            <a:r>
              <a:rPr lang="en-US" dirty="0" err="1">
                <a:solidFill>
                  <a:srgbClr val="1B0276"/>
                </a:solidFill>
              </a:rPr>
              <a:t>T.left</a:t>
            </a:r>
            <a:r>
              <a:rPr lang="en-US" dirty="0">
                <a:solidFill>
                  <a:srgbClr val="1B0276"/>
                </a:solidFill>
              </a:rPr>
              <a:t> = Insert(</a:t>
            </a:r>
            <a:r>
              <a:rPr lang="en-US" dirty="0" err="1">
                <a:solidFill>
                  <a:srgbClr val="1B0276"/>
                </a:solidFill>
              </a:rPr>
              <a:t>X,T.left</a:t>
            </a:r>
            <a:r>
              <a:rPr lang="en-US" dirty="0">
                <a:solidFill>
                  <a:srgbClr val="1B0276"/>
                </a:solidFill>
              </a:rPr>
              <a:t>) </a:t>
            </a:r>
          </a:p>
          <a:p>
            <a:r>
              <a:rPr lang="en-US" dirty="0">
                <a:solidFill>
                  <a:srgbClr val="1B0276"/>
                </a:solidFill>
              </a:rPr>
              <a:t>   else if X &gt;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</a:t>
            </a:r>
            <a:r>
              <a:rPr lang="en-US" dirty="0" err="1">
                <a:solidFill>
                  <a:srgbClr val="1B0276"/>
                </a:solidFill>
              </a:rPr>
              <a:t>T.right</a:t>
            </a:r>
            <a:r>
              <a:rPr lang="en-US" dirty="0">
                <a:solidFill>
                  <a:srgbClr val="1B0276"/>
                </a:solidFill>
              </a:rPr>
              <a:t> = Insert(</a:t>
            </a:r>
            <a:r>
              <a:rPr lang="en-US" dirty="0" err="1">
                <a:solidFill>
                  <a:srgbClr val="1B0276"/>
                </a:solidFill>
              </a:rPr>
              <a:t>X,T.right</a:t>
            </a:r>
            <a:endParaRPr lang="en-US" dirty="0">
              <a:solidFill>
                <a:srgbClr val="1B0276"/>
              </a:solidFill>
            </a:endParaRPr>
          </a:p>
          <a:p>
            <a:r>
              <a:rPr lang="en-US" dirty="0">
                <a:solidFill>
                  <a:srgbClr val="1B0276"/>
                </a:solidFill>
              </a:rPr>
              <a:t>   Return T</a:t>
            </a:r>
            <a:endParaRPr lang="en-US" dirty="0">
              <a:solidFill>
                <a:srgbClr val="1B0276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1D50B8-B965-4215-A095-577B983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2FC-A0A1-412C-A5ED-9ECDAE5A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67" y="152400"/>
            <a:ext cx="5435600" cy="685800"/>
          </a:xfrm>
        </p:spPr>
        <p:txBody>
          <a:bodyPr/>
          <a:lstStyle/>
          <a:p>
            <a:r>
              <a:rPr lang="en-US" dirty="0"/>
              <a:t>Application of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FFD3-9AC2-4525-A4E7-9238C4A483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799" y="1266825"/>
            <a:ext cx="9350375" cy="4905375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/>
              <a:t>How would you implement these? </a:t>
            </a:r>
          </a:p>
          <a:p>
            <a:pPr marL="0" indent="0">
              <a:buNone/>
            </a:pPr>
            <a:r>
              <a:rPr lang="en-US" dirty="0"/>
              <a:t>     </a:t>
            </a:r>
            <a:endParaRPr lang="en-US" i="1" dirty="0">
              <a:solidFill>
                <a:srgbClr val="1B0276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	For example Insert(4,T)		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C5272-D0FA-4CFC-8640-515FAFF25B92}"/>
              </a:ext>
            </a:extLst>
          </p:cNvPr>
          <p:cNvSpPr/>
          <p:nvPr/>
        </p:nvSpPr>
        <p:spPr>
          <a:xfrm>
            <a:off x="6391275" y="2514600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7EF07-66A6-4C11-AF0E-890854033A31}"/>
              </a:ext>
            </a:extLst>
          </p:cNvPr>
          <p:cNvSpPr/>
          <p:nvPr/>
        </p:nvSpPr>
        <p:spPr>
          <a:xfrm>
            <a:off x="5895418" y="3056329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3ECFB-E6D4-4B67-B0C1-9C25B35E2578}"/>
              </a:ext>
            </a:extLst>
          </p:cNvPr>
          <p:cNvSpPr/>
          <p:nvPr/>
        </p:nvSpPr>
        <p:spPr>
          <a:xfrm>
            <a:off x="6867525" y="3057524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BCD0DE-CAD8-4BF9-A53F-05D64B82BA27}"/>
              </a:ext>
            </a:extLst>
          </p:cNvPr>
          <p:cNvSpPr/>
          <p:nvPr/>
        </p:nvSpPr>
        <p:spPr>
          <a:xfrm>
            <a:off x="5595937" y="3615922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7790F5-E1F0-4563-B7D2-7B4BF5511EAE}"/>
              </a:ext>
            </a:extLst>
          </p:cNvPr>
          <p:cNvSpPr/>
          <p:nvPr/>
        </p:nvSpPr>
        <p:spPr>
          <a:xfrm>
            <a:off x="7200900" y="3652836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877F6D-CB4B-47D9-B80A-AC8D9261A6D2}"/>
              </a:ext>
            </a:extLst>
          </p:cNvPr>
          <p:cNvSpPr/>
          <p:nvPr/>
        </p:nvSpPr>
        <p:spPr>
          <a:xfrm>
            <a:off x="6131745" y="3645692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076AF9-AC77-46E4-BE7F-9A124B081CA9}"/>
              </a:ext>
            </a:extLst>
          </p:cNvPr>
          <p:cNvSpPr/>
          <p:nvPr/>
        </p:nvSpPr>
        <p:spPr>
          <a:xfrm>
            <a:off x="6966340" y="4218988"/>
            <a:ext cx="333375" cy="333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4EC65-4B4C-4207-A685-6157B32DD16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179971" y="2799153"/>
            <a:ext cx="260126" cy="30599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F9264-7A00-426A-ACDF-727793BCC8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04402" y="2808080"/>
            <a:ext cx="211945" cy="29826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672ED-0B6C-4106-A702-422BAE245280}"/>
              </a:ext>
            </a:extLst>
          </p:cNvPr>
          <p:cNvCxnSpPr/>
          <p:nvPr/>
        </p:nvCxnSpPr>
        <p:spPr>
          <a:xfrm flipH="1">
            <a:off x="5763237" y="3330764"/>
            <a:ext cx="226232" cy="3071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21625-9400-48CA-8220-F04DE85E7A4A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6179971" y="3340882"/>
            <a:ext cx="118462" cy="3048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1C24E0-BA24-4FEF-B40B-A512E4C189E5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7133028" y="3937389"/>
            <a:ext cx="116694" cy="28159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85E02-FB0D-40D1-B57F-55C3CDA676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133028" y="3389703"/>
            <a:ext cx="234560" cy="26313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AF6D4C-0901-478A-864F-EBC85B764FFB}"/>
              </a:ext>
            </a:extLst>
          </p:cNvPr>
          <p:cNvSpPr txBox="1"/>
          <p:nvPr/>
        </p:nvSpPr>
        <p:spPr>
          <a:xfrm>
            <a:off x="812799" y="3521269"/>
            <a:ext cx="4768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Pseudocode:</a:t>
            </a:r>
          </a:p>
          <a:p>
            <a:endParaRPr lang="en-US" dirty="0">
              <a:solidFill>
                <a:srgbClr val="1B0276"/>
              </a:solidFill>
            </a:endParaRPr>
          </a:p>
          <a:p>
            <a:r>
              <a:rPr lang="en-US" dirty="0">
                <a:solidFill>
                  <a:srgbClr val="1B0276"/>
                </a:solidFill>
              </a:rPr>
              <a:t>Insert(Comparable X, </a:t>
            </a:r>
            <a:r>
              <a:rPr lang="en-US" dirty="0" err="1">
                <a:solidFill>
                  <a:srgbClr val="1B0276"/>
                </a:solidFill>
              </a:rPr>
              <a:t>BinaryNode</a:t>
            </a:r>
            <a:r>
              <a:rPr lang="en-US" dirty="0">
                <a:solidFill>
                  <a:srgbClr val="1B0276"/>
                </a:solidFill>
              </a:rPr>
              <a:t> T) </a:t>
            </a:r>
          </a:p>
          <a:p>
            <a:r>
              <a:rPr lang="en-US" dirty="0">
                <a:solidFill>
                  <a:srgbClr val="1B0276"/>
                </a:solidFill>
              </a:rPr>
              <a:t>If T null, Insert X at T </a:t>
            </a:r>
          </a:p>
          <a:p>
            <a:r>
              <a:rPr lang="en-US" dirty="0">
                <a:solidFill>
                  <a:srgbClr val="1B0276"/>
                </a:solidFill>
              </a:rPr>
              <a:t>   else if X &lt;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</a:t>
            </a:r>
            <a:r>
              <a:rPr lang="en-US" dirty="0" err="1">
                <a:solidFill>
                  <a:srgbClr val="1B0276"/>
                </a:solidFill>
              </a:rPr>
              <a:t>T.left</a:t>
            </a:r>
            <a:r>
              <a:rPr lang="en-US" dirty="0">
                <a:solidFill>
                  <a:srgbClr val="1B0276"/>
                </a:solidFill>
              </a:rPr>
              <a:t> = Insert(</a:t>
            </a:r>
            <a:r>
              <a:rPr lang="en-US" dirty="0" err="1">
                <a:solidFill>
                  <a:srgbClr val="1B0276"/>
                </a:solidFill>
              </a:rPr>
              <a:t>X,T.left</a:t>
            </a:r>
            <a:r>
              <a:rPr lang="en-US" dirty="0">
                <a:solidFill>
                  <a:srgbClr val="1B0276"/>
                </a:solidFill>
              </a:rPr>
              <a:t>) </a:t>
            </a:r>
          </a:p>
          <a:p>
            <a:r>
              <a:rPr lang="en-US" dirty="0">
                <a:solidFill>
                  <a:srgbClr val="1B0276"/>
                </a:solidFill>
              </a:rPr>
              <a:t>   else if X &gt; </a:t>
            </a:r>
            <a:r>
              <a:rPr lang="en-US" dirty="0" err="1">
                <a:solidFill>
                  <a:srgbClr val="1B0276"/>
                </a:solidFill>
              </a:rPr>
              <a:t>T.Element</a:t>
            </a:r>
            <a:r>
              <a:rPr lang="en-US" dirty="0">
                <a:solidFill>
                  <a:srgbClr val="1B0276"/>
                </a:solidFill>
              </a:rPr>
              <a:t> </a:t>
            </a:r>
          </a:p>
          <a:p>
            <a:r>
              <a:rPr lang="en-US" dirty="0">
                <a:solidFill>
                  <a:srgbClr val="1B0276"/>
                </a:solidFill>
              </a:rPr>
              <a:t>       </a:t>
            </a:r>
            <a:r>
              <a:rPr lang="en-US" dirty="0" err="1">
                <a:solidFill>
                  <a:srgbClr val="1B0276"/>
                </a:solidFill>
              </a:rPr>
              <a:t>T.right</a:t>
            </a:r>
            <a:r>
              <a:rPr lang="en-US" dirty="0">
                <a:solidFill>
                  <a:srgbClr val="1B0276"/>
                </a:solidFill>
              </a:rPr>
              <a:t> = Insert(</a:t>
            </a:r>
            <a:r>
              <a:rPr lang="en-US" dirty="0" err="1">
                <a:solidFill>
                  <a:srgbClr val="1B0276"/>
                </a:solidFill>
              </a:rPr>
              <a:t>X,T.right</a:t>
            </a:r>
            <a:endParaRPr lang="en-US" dirty="0">
              <a:solidFill>
                <a:srgbClr val="1B0276"/>
              </a:solidFill>
            </a:endParaRPr>
          </a:p>
          <a:p>
            <a:r>
              <a:rPr lang="en-US" dirty="0">
                <a:solidFill>
                  <a:srgbClr val="1B0276"/>
                </a:solidFill>
              </a:rPr>
              <a:t>   Return T</a:t>
            </a:r>
            <a:endParaRPr lang="en-US" dirty="0">
              <a:solidFill>
                <a:srgbClr val="1B0276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BD960B-1650-4D5E-8AF2-F29312AE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3056-A019-4AAA-82E8-62B7CF6CD7DC}"/>
              </a:ext>
            </a:extLst>
          </p:cNvPr>
          <p:cNvSpPr/>
          <p:nvPr/>
        </p:nvSpPr>
        <p:spPr>
          <a:xfrm>
            <a:off x="714374" y="1533305"/>
            <a:ext cx="10487025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buAutoNum type="arabicParenR"/>
            </a:pPr>
            <a:r>
              <a:rPr lang="en-US" altLang="en-US" sz="2400" i="1" dirty="0">
                <a:latin typeface="Candara" panose="020E0502030303020204" pitchFamily="34" charset="0"/>
              </a:rPr>
              <a:t>For the set of {11, 4, 5, 10, 16, 17, 21} of keys, draw </a:t>
            </a:r>
            <a:r>
              <a:rPr lang="en-US" altLang="en-US" sz="2400" i="1" dirty="0">
                <a:solidFill>
                  <a:srgbClr val="1B0276"/>
                </a:solidFill>
                <a:latin typeface="Candara" panose="020E0502030303020204" pitchFamily="34" charset="0"/>
              </a:rPr>
              <a:t>BST</a:t>
            </a:r>
          </a:p>
          <a:p>
            <a:pPr marL="514350" indent="-514350">
              <a:lnSpc>
                <a:spcPct val="90000"/>
              </a:lnSpc>
              <a:buAutoNum type="arabicParenR"/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Height of 2											Tallest BST (Can you think of it?)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				  11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                     5                  17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            4             10      16        21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Height of 3				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				  5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                     4                  11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					10      17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Candara" panose="020E0502030303020204" pitchFamily="34" charset="0"/>
              </a:rPr>
              <a:t>					     16       21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i="1" dirty="0">
              <a:latin typeface="Candara" panose="020E0502030303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9575941-0C08-41FD-90E4-4289EAF79B3A}"/>
              </a:ext>
            </a:extLst>
          </p:cNvPr>
          <p:cNvSpPr txBox="1">
            <a:spLocks noChangeArrowheads="1"/>
          </p:cNvSpPr>
          <p:nvPr/>
        </p:nvSpPr>
        <p:spPr>
          <a:xfrm>
            <a:off x="101601" y="2440906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endParaRPr lang="en-US" altLang="en-US" sz="2600" i="1" dirty="0">
              <a:latin typeface="Candara" panose="020E0502030303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89EB27-2649-4D44-9114-0E17BD4723C0}"/>
              </a:ext>
            </a:extLst>
          </p:cNvPr>
          <p:cNvCxnSpPr/>
          <p:nvPr/>
        </p:nvCxnSpPr>
        <p:spPr>
          <a:xfrm flipV="1">
            <a:off x="2321027" y="3193948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BA6061-250E-43C9-AEC2-C715E28E80B2}"/>
              </a:ext>
            </a:extLst>
          </p:cNvPr>
          <p:cNvCxnSpPr>
            <a:cxnSpLocks/>
          </p:cNvCxnSpPr>
          <p:nvPr/>
        </p:nvCxnSpPr>
        <p:spPr>
          <a:xfrm>
            <a:off x="2974791" y="3193948"/>
            <a:ext cx="407219" cy="3048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4ACA8E-6298-4AD2-A554-7178FAF621BC}"/>
              </a:ext>
            </a:extLst>
          </p:cNvPr>
          <p:cNvCxnSpPr>
            <a:cxnSpLocks/>
          </p:cNvCxnSpPr>
          <p:nvPr/>
        </p:nvCxnSpPr>
        <p:spPr>
          <a:xfrm>
            <a:off x="3696049" y="3668519"/>
            <a:ext cx="266351" cy="28021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8C7E0-E930-4E1D-A312-52A06F8B19D9}"/>
              </a:ext>
            </a:extLst>
          </p:cNvPr>
          <p:cNvCxnSpPr>
            <a:cxnSpLocks/>
          </p:cNvCxnSpPr>
          <p:nvPr/>
        </p:nvCxnSpPr>
        <p:spPr>
          <a:xfrm>
            <a:off x="2375104" y="3700310"/>
            <a:ext cx="250723" cy="24842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EE438-DF55-48A4-AC44-BB38F01B6C9D}"/>
              </a:ext>
            </a:extLst>
          </p:cNvPr>
          <p:cNvCxnSpPr/>
          <p:nvPr/>
        </p:nvCxnSpPr>
        <p:spPr>
          <a:xfrm flipV="1">
            <a:off x="3229815" y="3700310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55FDB5-7B6B-42DC-93C0-ABDB5512241D}"/>
              </a:ext>
            </a:extLst>
          </p:cNvPr>
          <p:cNvCxnSpPr/>
          <p:nvPr/>
        </p:nvCxnSpPr>
        <p:spPr>
          <a:xfrm flipV="1">
            <a:off x="1721587" y="3712764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FBD5E-20BA-4E21-BBD5-49A435D83800}"/>
              </a:ext>
            </a:extLst>
          </p:cNvPr>
          <p:cNvCxnSpPr/>
          <p:nvPr/>
        </p:nvCxnSpPr>
        <p:spPr>
          <a:xfrm flipV="1">
            <a:off x="2375104" y="5094224"/>
            <a:ext cx="280220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916665-AD9E-4821-8FB4-C88D165151DB}"/>
              </a:ext>
            </a:extLst>
          </p:cNvPr>
          <p:cNvCxnSpPr>
            <a:cxnSpLocks/>
          </p:cNvCxnSpPr>
          <p:nvPr/>
        </p:nvCxnSpPr>
        <p:spPr>
          <a:xfrm>
            <a:off x="2948165" y="5108503"/>
            <a:ext cx="433845" cy="1544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4C7119-162C-4B44-A8FF-8785F301E953}"/>
              </a:ext>
            </a:extLst>
          </p:cNvPr>
          <p:cNvCxnSpPr>
            <a:cxnSpLocks/>
          </p:cNvCxnSpPr>
          <p:nvPr/>
        </p:nvCxnSpPr>
        <p:spPr>
          <a:xfrm>
            <a:off x="4001466" y="6082338"/>
            <a:ext cx="284095" cy="35626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EFF31D-2491-4647-BA6F-DFB3BDF0DB62}"/>
              </a:ext>
            </a:extLst>
          </p:cNvPr>
          <p:cNvCxnSpPr>
            <a:cxnSpLocks/>
          </p:cNvCxnSpPr>
          <p:nvPr/>
        </p:nvCxnSpPr>
        <p:spPr>
          <a:xfrm flipV="1">
            <a:off x="3670301" y="6202631"/>
            <a:ext cx="158923" cy="235974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B9141-8069-43BF-B3F7-0986A3DCEEC2}"/>
              </a:ext>
            </a:extLst>
          </p:cNvPr>
          <p:cNvCxnSpPr>
            <a:cxnSpLocks/>
          </p:cNvCxnSpPr>
          <p:nvPr/>
        </p:nvCxnSpPr>
        <p:spPr>
          <a:xfrm>
            <a:off x="3555939" y="5501153"/>
            <a:ext cx="273285" cy="36532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B63AD-66A6-4E2B-B201-08BB44CAE678}"/>
              </a:ext>
            </a:extLst>
          </p:cNvPr>
          <p:cNvCxnSpPr>
            <a:cxnSpLocks/>
          </p:cNvCxnSpPr>
          <p:nvPr/>
        </p:nvCxnSpPr>
        <p:spPr>
          <a:xfrm flipV="1">
            <a:off x="3229815" y="5501153"/>
            <a:ext cx="228805" cy="36532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CC887-D78F-486C-8A73-3CAABCE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6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3056-A019-4AAA-82E8-62B7CF6CD7DC}"/>
                  </a:ext>
                </a:extLst>
              </p:cNvPr>
              <p:cNvSpPr/>
              <p:nvPr/>
            </p:nvSpPr>
            <p:spPr>
              <a:xfrm>
                <a:off x="714374" y="1533305"/>
                <a:ext cx="10487025" cy="208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90000"/>
                  </a:lnSpc>
                  <a:buAutoNum type="arabicParenR"/>
                </a:pPr>
                <a:r>
                  <a:rPr lang="en-US" altLang="en-US" sz="2400" i="1" dirty="0">
                    <a:latin typeface="Candara" panose="020E0502030303020204" pitchFamily="34" charset="0"/>
                  </a:rPr>
                  <a:t>For the set of {21, 4, 16, 10, 5, 17, 11} of keys, draw Shortest </a:t>
                </a:r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BST</a:t>
                </a:r>
              </a:p>
              <a:p>
                <a:pPr marL="514350" indent="-514350">
                  <a:lnSpc>
                    <a:spcPct val="90000"/>
                  </a:lnSpc>
                  <a:buAutoNum type="arabicParenR"/>
                </a:pPr>
                <a:endParaRPr lang="en-US" altLang="en-US" sz="2400" i="1" dirty="0">
                  <a:solidFill>
                    <a:srgbClr val="1B0276"/>
                  </a:solidFill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Shortest BST 	= Height of a BST 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400" i="1">
                            <a:solidFill>
                              <a:srgbClr val="1B027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B027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>
                                <a:solidFill>
                                  <a:srgbClr val="1B0276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B027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rgbClr val="1B0276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				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400" i="1">
                            <a:solidFill>
                              <a:srgbClr val="1B027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B027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>
                                <a:solidFill>
                                  <a:srgbClr val="1B0276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B027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b="0" i="1" smtClean="0">
                            <a:solidFill>
                              <a:srgbClr val="1B0276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400" i="1" smtClean="0">
                            <a:solidFill>
                              <a:srgbClr val="1B027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rgbClr val="1B0276"/>
                            </a:solidFill>
                            <a:latin typeface="Candara" panose="020E0502030303020204" pitchFamily="34" charset="0"/>
                          </a:rPr>
                          <m:t>2.8…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=2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i="1" dirty="0">
                    <a:solidFill>
                      <a:srgbClr val="1B0276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marL="514350" indent="-514350">
                  <a:lnSpc>
                    <a:spcPct val="90000"/>
                  </a:lnSpc>
                  <a:buAutoNum type="arabicParenR"/>
                </a:pPr>
                <a:endParaRPr lang="en-US" altLang="en-US" sz="24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3056-A019-4AAA-82E8-62B7CF6CD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1533305"/>
                <a:ext cx="10487025" cy="2086725"/>
              </a:xfrm>
              <a:prstGeom prst="rect">
                <a:avLst/>
              </a:prstGeom>
              <a:blipFill>
                <a:blip r:embed="rId2"/>
                <a:stretch>
                  <a:fillRect l="-930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">
            <a:extLst>
              <a:ext uri="{FF2B5EF4-FFF2-40B4-BE49-F238E27FC236}">
                <a16:creationId xmlns:a16="http://schemas.microsoft.com/office/drawing/2014/main" id="{49575941-0C08-41FD-90E4-4289EAF79B3A}"/>
              </a:ext>
            </a:extLst>
          </p:cNvPr>
          <p:cNvSpPr txBox="1">
            <a:spLocks noChangeArrowheads="1"/>
          </p:cNvSpPr>
          <p:nvPr/>
        </p:nvSpPr>
        <p:spPr>
          <a:xfrm>
            <a:off x="101601" y="2440906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endParaRPr lang="en-US" altLang="en-US" sz="2600" i="1" dirty="0"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4FBC8-527C-4E69-84B4-3A78C6D2B6A4}"/>
              </a:ext>
            </a:extLst>
          </p:cNvPr>
          <p:cNvSpPr txBox="1"/>
          <p:nvPr/>
        </p:nvSpPr>
        <p:spPr>
          <a:xfrm>
            <a:off x="947451" y="3429000"/>
            <a:ext cx="6904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  <a:p>
            <a:pPr algn="ctr"/>
            <a:endParaRPr lang="en-US" dirty="0"/>
          </a:p>
          <a:p>
            <a:r>
              <a:rPr lang="en-US" dirty="0"/>
              <a:t>                                          5                   17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        4         10      16        21</a:t>
            </a:r>
          </a:p>
          <a:p>
            <a:endParaRPr lang="en-US" dirty="0"/>
          </a:p>
          <a:p>
            <a:r>
              <a:rPr lang="en-US" dirty="0"/>
              <a:t>                            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1627EE-B831-47F8-959D-6C0341AFE0C5}"/>
              </a:ext>
            </a:extLst>
          </p:cNvPr>
          <p:cNvCxnSpPr>
            <a:cxnSpLocks/>
          </p:cNvCxnSpPr>
          <p:nvPr/>
        </p:nvCxnSpPr>
        <p:spPr>
          <a:xfrm flipH="1">
            <a:off x="3802711" y="3729068"/>
            <a:ext cx="444678" cy="424291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A57950-8F64-4362-9EBB-C2DD07E45FAE}"/>
              </a:ext>
            </a:extLst>
          </p:cNvPr>
          <p:cNvCxnSpPr>
            <a:cxnSpLocks/>
          </p:cNvCxnSpPr>
          <p:nvPr/>
        </p:nvCxnSpPr>
        <p:spPr>
          <a:xfrm>
            <a:off x="4518639" y="3729068"/>
            <a:ext cx="446171" cy="332864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03DAE-8641-4E3A-9227-087A6BC24BE6}"/>
              </a:ext>
            </a:extLst>
          </p:cNvPr>
          <p:cNvCxnSpPr>
            <a:cxnSpLocks/>
          </p:cNvCxnSpPr>
          <p:nvPr/>
        </p:nvCxnSpPr>
        <p:spPr>
          <a:xfrm>
            <a:off x="3802711" y="4276851"/>
            <a:ext cx="268049" cy="331273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94DD5-FF99-4F61-AD77-D60589CA0F82}"/>
              </a:ext>
            </a:extLst>
          </p:cNvPr>
          <p:cNvCxnSpPr>
            <a:cxnSpLocks/>
          </p:cNvCxnSpPr>
          <p:nvPr/>
        </p:nvCxnSpPr>
        <p:spPr>
          <a:xfrm flipH="1">
            <a:off x="3371161" y="4267580"/>
            <a:ext cx="316122" cy="340544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AD99C5-343C-412A-B9CD-3E909F157F2B}"/>
              </a:ext>
            </a:extLst>
          </p:cNvPr>
          <p:cNvCxnSpPr>
            <a:cxnSpLocks/>
          </p:cNvCxnSpPr>
          <p:nvPr/>
        </p:nvCxnSpPr>
        <p:spPr>
          <a:xfrm>
            <a:off x="5291769" y="4316352"/>
            <a:ext cx="144442" cy="239123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9D7CAF-7B4E-4B99-9846-D5E86FA70621}"/>
              </a:ext>
            </a:extLst>
          </p:cNvPr>
          <p:cNvCxnSpPr>
            <a:cxnSpLocks/>
          </p:cNvCxnSpPr>
          <p:nvPr/>
        </p:nvCxnSpPr>
        <p:spPr>
          <a:xfrm flipH="1">
            <a:off x="4850844" y="4316352"/>
            <a:ext cx="227932" cy="291772"/>
          </a:xfrm>
          <a:prstGeom prst="straightConnector1">
            <a:avLst/>
          </a:prstGeom>
          <a:ln w="28575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534D-FA8E-47C1-81E3-98C75954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7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3056-A019-4AAA-82E8-62B7CF6CD7DC}"/>
              </a:ext>
            </a:extLst>
          </p:cNvPr>
          <p:cNvSpPr/>
          <p:nvPr/>
        </p:nvSpPr>
        <p:spPr>
          <a:xfrm>
            <a:off x="714374" y="1533305"/>
            <a:ext cx="1048702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OPTIMAL BINARY SEARCH TREE</a:t>
            </a:r>
          </a:p>
          <a:p>
            <a:pPr>
              <a:lnSpc>
                <a:spcPct val="90000"/>
              </a:lnSpc>
            </a:pPr>
            <a:endParaRPr lang="en-US" altLang="en-US" sz="2800" i="1" dirty="0">
              <a:solidFill>
                <a:srgbClr val="1B0276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Organize a BST so as to minimize the number of nodes visited in all searches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9575941-0C08-41FD-90E4-4289EAF79B3A}"/>
              </a:ext>
            </a:extLst>
          </p:cNvPr>
          <p:cNvSpPr txBox="1">
            <a:spLocks noChangeArrowheads="1"/>
          </p:cNvSpPr>
          <p:nvPr/>
        </p:nvSpPr>
        <p:spPr>
          <a:xfrm>
            <a:off x="101601" y="2440906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endParaRPr lang="en-US" altLang="en-US" sz="2600" i="1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EC6F3-7C94-4ED0-9FF1-4467BB31AF58}"/>
              </a:ext>
            </a:extLst>
          </p:cNvPr>
          <p:cNvSpPr/>
          <p:nvPr/>
        </p:nvSpPr>
        <p:spPr>
          <a:xfrm>
            <a:off x="2111566" y="30922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							B</a:t>
            </a:r>
          </a:p>
          <a:p>
            <a:r>
              <a:rPr lang="pt-BR" dirty="0"/>
              <a:t>     B					          A     C</a:t>
            </a:r>
          </a:p>
          <a:p>
            <a:r>
              <a:rPr lang="pt-BR" dirty="0"/>
              <a:t>         C						        D			</a:t>
            </a:r>
          </a:p>
          <a:p>
            <a:r>
              <a:rPr lang="pt-BR" dirty="0"/>
              <a:t>             D</a:t>
            </a:r>
          </a:p>
          <a:p>
            <a:r>
              <a:rPr lang="pt-BR" dirty="0"/>
              <a:t>						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821A1-EF9C-47BC-8715-9A4F015F7E50}"/>
              </a:ext>
            </a:extLst>
          </p:cNvPr>
          <p:cNvSpPr/>
          <p:nvPr/>
        </p:nvSpPr>
        <p:spPr>
          <a:xfrm>
            <a:off x="101601" y="4323000"/>
            <a:ext cx="10487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Corbel" panose="020B0503020204020204" pitchFamily="34" charset="0"/>
              </a:rPr>
              <a:t>Consider four keys A, B, C, and D to be searched for with probabilities 0.1, 0.2, 0.4, </a:t>
            </a:r>
          </a:p>
          <a:p>
            <a:r>
              <a:rPr lang="en-US" sz="2400" i="1" dirty="0">
                <a:latin typeface="Corbel" panose="020B0503020204020204" pitchFamily="34" charset="0"/>
              </a:rPr>
              <a:t>and 0.3, respectively</a:t>
            </a:r>
          </a:p>
          <a:p>
            <a:endParaRPr lang="en-US" sz="2400" i="1" dirty="0">
              <a:latin typeface="Corbel" panose="020B0503020204020204" pitchFamily="34" charset="0"/>
            </a:endParaRPr>
          </a:p>
          <a:p>
            <a:r>
              <a:rPr lang="en-US" sz="2400" i="1" dirty="0">
                <a:latin typeface="Corbel" panose="020B0503020204020204" pitchFamily="34" charset="0"/>
              </a:rPr>
              <a:t>Cost of 3-high tree = 0.1 * 1+0.2 * 2+0.4 * 3+0.3 * 4 = 2.9</a:t>
            </a:r>
          </a:p>
          <a:p>
            <a:endParaRPr lang="en-US" sz="2400" i="1" dirty="0">
              <a:latin typeface="Corbel" panose="020B0503020204020204" pitchFamily="34" charset="0"/>
            </a:endParaRPr>
          </a:p>
          <a:p>
            <a:r>
              <a:rPr lang="en-US" sz="2400" i="1" dirty="0">
                <a:latin typeface="Corbel" panose="020B0503020204020204" pitchFamily="34" charset="0"/>
              </a:rPr>
              <a:t>Cost of 2-high tree = 0.1 * 2 + 0.2 * 1+ 0.4 * 2 + 0.3 * 3= 2.1.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36059-DCA0-4A0A-A030-1A2FA0FA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4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C932D-6CBF-449F-A6A8-EA9DD210CFA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>
                <a:solidFill>
                  <a:srgbClr val="1B0276"/>
                </a:solidFill>
                <a:latin typeface="Corbel" panose="020B0503020204020204" pitchFamily="34" charset="0"/>
              </a:rPr>
              <a:t>Represent the given BST, in figure, by an appropriate data structure.</a:t>
            </a:r>
          </a:p>
          <a:p>
            <a:pPr marL="0" indent="0">
              <a:buNone/>
            </a:pPr>
            <a:endParaRPr lang="en-US" dirty="0">
              <a:solidFill>
                <a:srgbClr val="1B0276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B0276"/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9FA97-FA48-460F-A190-AF4C4E58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EACAA0-1693-46B2-9D95-30E13E559EDF}"/>
                  </a:ext>
                </a:extLst>
              </p:cNvPr>
              <p:cNvSpPr/>
              <p:nvPr/>
            </p:nvSpPr>
            <p:spPr>
              <a:xfrm>
                <a:off x="8802477" y="1581665"/>
                <a:ext cx="349761" cy="3242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EACAA0-1693-46B2-9D95-30E13E559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477" y="1581665"/>
                <a:ext cx="349761" cy="324253"/>
              </a:xfrm>
              <a:prstGeom prst="ellipse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05A22A-734D-4BD5-BE6C-ABC67BFAE5F3}"/>
                  </a:ext>
                </a:extLst>
              </p:cNvPr>
              <p:cNvSpPr/>
              <p:nvPr/>
            </p:nvSpPr>
            <p:spPr>
              <a:xfrm>
                <a:off x="8106465" y="2029138"/>
                <a:ext cx="349761" cy="3242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05A22A-734D-4BD5-BE6C-ABC67BFA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465" y="2029138"/>
                <a:ext cx="349761" cy="324253"/>
              </a:xfrm>
              <a:prstGeom prst="ellipse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FC2120-9A30-422D-B9E4-8AF1D3C63859}"/>
                  </a:ext>
                </a:extLst>
              </p:cNvPr>
              <p:cNvSpPr/>
              <p:nvPr/>
            </p:nvSpPr>
            <p:spPr>
              <a:xfrm>
                <a:off x="9569190" y="2083492"/>
                <a:ext cx="349761" cy="3242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FC2120-9A30-422D-B9E4-8AF1D3C63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190" y="2083492"/>
                <a:ext cx="349761" cy="324253"/>
              </a:xfrm>
              <a:prstGeom prst="ellipse">
                <a:avLst/>
              </a:prstGeom>
              <a:blipFill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A055E-3CE9-40E8-80F8-93B6757FEECF}"/>
                  </a:ext>
                </a:extLst>
              </p:cNvPr>
              <p:cNvSpPr/>
              <p:nvPr/>
            </p:nvSpPr>
            <p:spPr>
              <a:xfrm>
                <a:off x="9152238" y="2609019"/>
                <a:ext cx="349761" cy="3242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A055E-3CE9-40E8-80F8-93B6757FE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238" y="2609019"/>
                <a:ext cx="349761" cy="324253"/>
              </a:xfrm>
              <a:prstGeom prst="ellipse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CC4BDC-3B9B-493C-B175-709DFE925FB7}"/>
                  </a:ext>
                </a:extLst>
              </p:cNvPr>
              <p:cNvSpPr/>
              <p:nvPr/>
            </p:nvSpPr>
            <p:spPr>
              <a:xfrm>
                <a:off x="8823194" y="3085672"/>
                <a:ext cx="349761" cy="3242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B027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CC4BDC-3B9B-493C-B175-709DFE925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94" y="3085672"/>
                <a:ext cx="349761" cy="324253"/>
              </a:xfrm>
              <a:prstGeom prst="ellipse">
                <a:avLst/>
              </a:prstGeom>
              <a:blipFill>
                <a:blip r:embed="rId6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A07D689-453A-4952-B10C-80F5D6B6254A}"/>
                  </a:ext>
                </a:extLst>
              </p:cNvPr>
              <p:cNvSpPr/>
              <p:nvPr/>
            </p:nvSpPr>
            <p:spPr>
              <a:xfrm>
                <a:off x="7795673" y="2609019"/>
                <a:ext cx="226243" cy="2548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A07D689-453A-4952-B10C-80F5D6B6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73" y="2609019"/>
                <a:ext cx="226243" cy="254859"/>
              </a:xfrm>
              <a:prstGeom prst="roundRect">
                <a:avLst/>
              </a:prstGeom>
              <a:blipFill>
                <a:blip r:embed="rId7"/>
                <a:stretch>
                  <a:fillRect l="-14634" r="-14634" b="-2174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483099D-1A96-41E7-A188-7DBC9226C8CC}"/>
                  </a:ext>
                </a:extLst>
              </p:cNvPr>
              <p:cNvSpPr/>
              <p:nvPr/>
            </p:nvSpPr>
            <p:spPr>
              <a:xfrm>
                <a:off x="8365994" y="2643715"/>
                <a:ext cx="226243" cy="2548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483099D-1A96-41E7-A188-7DBC9226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994" y="2643715"/>
                <a:ext cx="226243" cy="254859"/>
              </a:xfrm>
              <a:prstGeom prst="roundRect">
                <a:avLst/>
              </a:prstGeom>
              <a:blipFill>
                <a:blip r:embed="rId8"/>
                <a:stretch>
                  <a:fillRect l="-12195" r="-14634" b="-4444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B002A28-7CA1-4711-B1BE-4ECDBA91B15F}"/>
                  </a:ext>
                </a:extLst>
              </p:cNvPr>
              <p:cNvSpPr/>
              <p:nvPr/>
            </p:nvSpPr>
            <p:spPr>
              <a:xfrm>
                <a:off x="10077035" y="2609019"/>
                <a:ext cx="226243" cy="2548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B002A28-7CA1-4711-B1BE-4ECDBA91B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35" y="2609019"/>
                <a:ext cx="226243" cy="254859"/>
              </a:xfrm>
              <a:prstGeom prst="roundRect">
                <a:avLst/>
              </a:prstGeom>
              <a:blipFill>
                <a:blip r:embed="rId9"/>
                <a:stretch>
                  <a:fillRect l="-14634" r="-17073" b="-434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9AD71EE-0B4F-4007-8A61-B0D881A01ABE}"/>
                  </a:ext>
                </a:extLst>
              </p:cNvPr>
              <p:cNvSpPr/>
              <p:nvPr/>
            </p:nvSpPr>
            <p:spPr>
              <a:xfrm>
                <a:off x="9582016" y="3091189"/>
                <a:ext cx="226243" cy="2548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9AD71EE-0B4F-4007-8A61-B0D881A01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16" y="3091189"/>
                <a:ext cx="226243" cy="254859"/>
              </a:xfrm>
              <a:prstGeom prst="roundRect">
                <a:avLst/>
              </a:prstGeom>
              <a:blipFill>
                <a:blip r:embed="rId10"/>
                <a:stretch>
                  <a:fillRect l="-14634" r="-14634" b="-2174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D9E1912-ED7A-49FB-ACC3-741301597932}"/>
                  </a:ext>
                </a:extLst>
              </p:cNvPr>
              <p:cNvSpPr/>
              <p:nvPr/>
            </p:nvSpPr>
            <p:spPr>
              <a:xfrm>
                <a:off x="8491942" y="3661103"/>
                <a:ext cx="226243" cy="26484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D9E1912-ED7A-49FB-ACC3-741301597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42" y="3661103"/>
                <a:ext cx="226243" cy="264840"/>
              </a:xfrm>
              <a:prstGeom prst="roundRect">
                <a:avLst/>
              </a:prstGeom>
              <a:blipFill>
                <a:blip r:embed="rId11"/>
                <a:stretch>
                  <a:fillRect l="-14634" r="-14634" b="-212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BF3D5E2-EB12-47F3-8EF1-332247C00742}"/>
                  </a:ext>
                </a:extLst>
              </p:cNvPr>
              <p:cNvSpPr/>
              <p:nvPr/>
            </p:nvSpPr>
            <p:spPr>
              <a:xfrm>
                <a:off x="9166976" y="3625878"/>
                <a:ext cx="226243" cy="2548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BF3D5E2-EB12-47F3-8EF1-332247C00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76" y="3625878"/>
                <a:ext cx="226243" cy="254859"/>
              </a:xfrm>
              <a:prstGeom prst="roundRect">
                <a:avLst/>
              </a:prstGeom>
              <a:blipFill>
                <a:blip r:embed="rId12"/>
                <a:stretch>
                  <a:fillRect l="-14634" r="-14634" b="-2174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6FA2FB-E35A-41A0-85CE-7EC6F0C8095D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8405005" y="1858432"/>
            <a:ext cx="448693" cy="218192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D6AD1C-5CAF-4467-9185-DC58B09C3A3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908795" y="2330824"/>
            <a:ext cx="269618" cy="278195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90D5CB-627A-4613-A3BB-A555C81E651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372164" y="2341405"/>
            <a:ext cx="106952" cy="302310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1B78C-A6BF-49EC-84B4-11DFB879F72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094127" y="1873876"/>
            <a:ext cx="526284" cy="257102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CB8AC-2956-48FE-80E1-A6172FD69F9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871129" y="2353391"/>
            <a:ext cx="319028" cy="255628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E35F8-4A0D-41BF-B451-DC655461442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998075" y="2881928"/>
            <a:ext cx="236740" cy="203744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08C7B8-F23A-4CCF-B089-794BAE61233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605064" y="3356569"/>
            <a:ext cx="257764" cy="304534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F8475-AC25-4E4C-A043-02507751A22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120498" y="3367418"/>
            <a:ext cx="159600" cy="258460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93B5AF-6F0F-47C2-93D2-4577D1CDFD9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396434" y="2898575"/>
            <a:ext cx="298704" cy="192614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D3D359-8CC2-4FC0-912E-BE673D4CF8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327119" y="2377608"/>
            <a:ext cx="290448" cy="231411"/>
          </a:xfrm>
          <a:prstGeom prst="line">
            <a:avLst/>
          </a:prstGeom>
          <a:ln w="28575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146BBEBF-CE1A-4F7C-8755-74EA79D88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828978"/>
                  </p:ext>
                </p:extLst>
              </p:nvPr>
            </p:nvGraphicFramePr>
            <p:xfrm>
              <a:off x="785018" y="4388407"/>
              <a:ext cx="9433200" cy="731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78174">
                      <a:extLst>
                        <a:ext uri="{9D8B030D-6E8A-4147-A177-3AD203B41FA5}">
                          <a16:colId xmlns:a16="http://schemas.microsoft.com/office/drawing/2014/main" val="2156232854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4156941635"/>
                        </a:ext>
                      </a:extLst>
                    </a:gridCol>
                    <a:gridCol w="603315">
                      <a:extLst>
                        <a:ext uri="{9D8B030D-6E8A-4147-A177-3AD203B41FA5}">
                          <a16:colId xmlns:a16="http://schemas.microsoft.com/office/drawing/2014/main" val="661846834"/>
                        </a:ext>
                      </a:extLst>
                    </a:gridCol>
                    <a:gridCol w="556182">
                      <a:extLst>
                        <a:ext uri="{9D8B030D-6E8A-4147-A177-3AD203B41FA5}">
                          <a16:colId xmlns:a16="http://schemas.microsoft.com/office/drawing/2014/main" val="3151765507"/>
                        </a:ext>
                      </a:extLst>
                    </a:gridCol>
                    <a:gridCol w="556181">
                      <a:extLst>
                        <a:ext uri="{9D8B030D-6E8A-4147-A177-3AD203B41FA5}">
                          <a16:colId xmlns:a16="http://schemas.microsoft.com/office/drawing/2014/main" val="3812573324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3951603080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799082870"/>
                        </a:ext>
                      </a:extLst>
                    </a:gridCol>
                    <a:gridCol w="603316">
                      <a:extLst>
                        <a:ext uri="{9D8B030D-6E8A-4147-A177-3AD203B41FA5}">
                          <a16:colId xmlns:a16="http://schemas.microsoft.com/office/drawing/2014/main" val="4252141609"/>
                        </a:ext>
                      </a:extLst>
                    </a:gridCol>
                    <a:gridCol w="556181">
                      <a:extLst>
                        <a:ext uri="{9D8B030D-6E8A-4147-A177-3AD203B41FA5}">
                          <a16:colId xmlns:a16="http://schemas.microsoft.com/office/drawing/2014/main" val="1005720628"/>
                        </a:ext>
                      </a:extLst>
                    </a:gridCol>
                    <a:gridCol w="612743">
                      <a:extLst>
                        <a:ext uri="{9D8B030D-6E8A-4147-A177-3AD203B41FA5}">
                          <a16:colId xmlns:a16="http://schemas.microsoft.com/office/drawing/2014/main" val="2684017571"/>
                        </a:ext>
                      </a:extLst>
                    </a:gridCol>
                    <a:gridCol w="593888">
                      <a:extLst>
                        <a:ext uri="{9D8B030D-6E8A-4147-A177-3AD203B41FA5}">
                          <a16:colId xmlns:a16="http://schemas.microsoft.com/office/drawing/2014/main" val="3317423720"/>
                        </a:ext>
                      </a:extLst>
                    </a:gridCol>
                    <a:gridCol w="603316">
                      <a:extLst>
                        <a:ext uri="{9D8B030D-6E8A-4147-A177-3AD203B41FA5}">
                          <a16:colId xmlns:a16="http://schemas.microsoft.com/office/drawing/2014/main" val="3696368748"/>
                        </a:ext>
                      </a:extLst>
                    </a:gridCol>
                    <a:gridCol w="499620">
                      <a:extLst>
                        <a:ext uri="{9D8B030D-6E8A-4147-A177-3AD203B41FA5}">
                          <a16:colId xmlns:a16="http://schemas.microsoft.com/office/drawing/2014/main" val="797994039"/>
                        </a:ext>
                      </a:extLst>
                    </a:gridCol>
                    <a:gridCol w="2101740">
                      <a:extLst>
                        <a:ext uri="{9D8B030D-6E8A-4147-A177-3AD203B41FA5}">
                          <a16:colId xmlns:a16="http://schemas.microsoft.com/office/drawing/2014/main" val="1031682847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1B0276"/>
                                    </a:solidFill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1B0276"/>
                                    </a:solidFill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1B0276"/>
                                    </a:solidFill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1B0276"/>
                                    </a:solidFill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B027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84235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06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146BBEBF-CE1A-4F7C-8755-74EA79D88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828978"/>
                  </p:ext>
                </p:extLst>
              </p:nvPr>
            </p:nvGraphicFramePr>
            <p:xfrm>
              <a:off x="785018" y="4388407"/>
              <a:ext cx="9433200" cy="731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78174">
                      <a:extLst>
                        <a:ext uri="{9D8B030D-6E8A-4147-A177-3AD203B41FA5}">
                          <a16:colId xmlns:a16="http://schemas.microsoft.com/office/drawing/2014/main" val="2156232854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4156941635"/>
                        </a:ext>
                      </a:extLst>
                    </a:gridCol>
                    <a:gridCol w="603315">
                      <a:extLst>
                        <a:ext uri="{9D8B030D-6E8A-4147-A177-3AD203B41FA5}">
                          <a16:colId xmlns:a16="http://schemas.microsoft.com/office/drawing/2014/main" val="661846834"/>
                        </a:ext>
                      </a:extLst>
                    </a:gridCol>
                    <a:gridCol w="556182">
                      <a:extLst>
                        <a:ext uri="{9D8B030D-6E8A-4147-A177-3AD203B41FA5}">
                          <a16:colId xmlns:a16="http://schemas.microsoft.com/office/drawing/2014/main" val="3151765507"/>
                        </a:ext>
                      </a:extLst>
                    </a:gridCol>
                    <a:gridCol w="556181">
                      <a:extLst>
                        <a:ext uri="{9D8B030D-6E8A-4147-A177-3AD203B41FA5}">
                          <a16:colId xmlns:a16="http://schemas.microsoft.com/office/drawing/2014/main" val="3812573324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3951603080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799082870"/>
                        </a:ext>
                      </a:extLst>
                    </a:gridCol>
                    <a:gridCol w="603316">
                      <a:extLst>
                        <a:ext uri="{9D8B030D-6E8A-4147-A177-3AD203B41FA5}">
                          <a16:colId xmlns:a16="http://schemas.microsoft.com/office/drawing/2014/main" val="4252141609"/>
                        </a:ext>
                      </a:extLst>
                    </a:gridCol>
                    <a:gridCol w="556181">
                      <a:extLst>
                        <a:ext uri="{9D8B030D-6E8A-4147-A177-3AD203B41FA5}">
                          <a16:colId xmlns:a16="http://schemas.microsoft.com/office/drawing/2014/main" val="1005720628"/>
                        </a:ext>
                      </a:extLst>
                    </a:gridCol>
                    <a:gridCol w="612743">
                      <a:extLst>
                        <a:ext uri="{9D8B030D-6E8A-4147-A177-3AD203B41FA5}">
                          <a16:colId xmlns:a16="http://schemas.microsoft.com/office/drawing/2014/main" val="2684017571"/>
                        </a:ext>
                      </a:extLst>
                    </a:gridCol>
                    <a:gridCol w="593888">
                      <a:extLst>
                        <a:ext uri="{9D8B030D-6E8A-4147-A177-3AD203B41FA5}">
                          <a16:colId xmlns:a16="http://schemas.microsoft.com/office/drawing/2014/main" val="3317423720"/>
                        </a:ext>
                      </a:extLst>
                    </a:gridCol>
                    <a:gridCol w="603316">
                      <a:extLst>
                        <a:ext uri="{9D8B030D-6E8A-4147-A177-3AD203B41FA5}">
                          <a16:colId xmlns:a16="http://schemas.microsoft.com/office/drawing/2014/main" val="3696368748"/>
                        </a:ext>
                      </a:extLst>
                    </a:gridCol>
                    <a:gridCol w="499620">
                      <a:extLst>
                        <a:ext uri="{9D8B030D-6E8A-4147-A177-3AD203B41FA5}">
                          <a16:colId xmlns:a16="http://schemas.microsoft.com/office/drawing/2014/main" val="797994039"/>
                        </a:ext>
                      </a:extLst>
                    </a:gridCol>
                    <a:gridCol w="2101740">
                      <a:extLst>
                        <a:ext uri="{9D8B030D-6E8A-4147-A177-3AD203B41FA5}">
                          <a16:colId xmlns:a16="http://schemas.microsoft.com/office/drawing/2014/main" val="10316828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266" t="-1639" r="-18632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3023" t="-1639" r="-161162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67677" t="-1639" r="-1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88043" t="-1639" r="-129891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92308" t="-1639" r="-121318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76596" t="-1639" r="-10744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582796" t="-1639" r="-9860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41414" t="-1639" r="-8262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797826" t="-1639" r="-7891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826000" t="-1639" r="-62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44898" t="-1639" r="-5387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4343" t="-1639" r="-43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69512" t="-1639" r="-4231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1B027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8423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06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C9E5C-9FE4-4D72-BF00-041FF301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67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4207-7D3A-40C5-9615-AE96D08661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338" y="1317592"/>
            <a:ext cx="5435600" cy="490537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Suppose that we have numbers between 1 and 1000 in a binary search tree, and we want to search for the number 363.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Which of the following sequences could </a:t>
            </a:r>
            <a:r>
              <a:rPr lang="en-US" sz="2200" i="1" dirty="0">
                <a:solidFill>
                  <a:srgbClr val="1B0276"/>
                </a:solidFill>
                <a:latin typeface="Corbel" panose="020B0503020204020204" pitchFamily="34" charset="0"/>
              </a:rPr>
              <a:t>not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be the sequence of nodes examined?</a:t>
            </a:r>
          </a:p>
          <a:p>
            <a:pPr marL="282575" indent="0">
              <a:buNone/>
            </a:pPr>
            <a:r>
              <a:rPr lang="en-US" sz="2200" b="1" i="1" dirty="0">
                <a:solidFill>
                  <a:srgbClr val="1B0276"/>
                </a:solidFill>
                <a:latin typeface="Corbel" panose="020B0503020204020204" pitchFamily="34" charset="0"/>
              </a:rPr>
              <a:t>a.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2, 252, 401, 398, 330, 344, 397, 363.</a:t>
            </a:r>
          </a:p>
          <a:p>
            <a:pPr marL="282575" indent="0">
              <a:buNone/>
            </a:pPr>
            <a:r>
              <a:rPr lang="en-US" sz="2200" b="1" i="1" dirty="0">
                <a:solidFill>
                  <a:srgbClr val="1B0276"/>
                </a:solidFill>
                <a:latin typeface="Corbel" panose="020B0503020204020204" pitchFamily="34" charset="0"/>
              </a:rPr>
              <a:t>b.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924, 220, 911, 244, 898, 258, 362, 363.</a:t>
            </a:r>
          </a:p>
          <a:p>
            <a:pPr marL="282575" indent="0">
              <a:buNone/>
            </a:pPr>
            <a:r>
              <a:rPr lang="en-US" sz="2200" b="1" i="1" dirty="0">
                <a:solidFill>
                  <a:srgbClr val="1B0276"/>
                </a:solidFill>
                <a:latin typeface="Corbel" panose="020B0503020204020204" pitchFamily="34" charset="0"/>
              </a:rPr>
              <a:t>c.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925, 202, 911, 240, 912, 245, 363.</a:t>
            </a:r>
          </a:p>
          <a:p>
            <a:pPr marL="282575" indent="0">
              <a:buNone/>
            </a:pPr>
            <a:r>
              <a:rPr lang="en-US" sz="2200" b="1" i="1" dirty="0">
                <a:solidFill>
                  <a:srgbClr val="1B0276"/>
                </a:solidFill>
                <a:latin typeface="Corbel" panose="020B0503020204020204" pitchFamily="34" charset="0"/>
              </a:rPr>
              <a:t>d.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2, 399, 387, 219, 266, 382, 381, 278, 363.</a:t>
            </a:r>
          </a:p>
          <a:p>
            <a:pPr marL="282575" indent="0">
              <a:buNone/>
            </a:pPr>
            <a:r>
              <a:rPr lang="en-US" sz="2200" b="1" i="1" dirty="0">
                <a:solidFill>
                  <a:srgbClr val="1B0276"/>
                </a:solidFill>
                <a:latin typeface="Corbel" panose="020B0503020204020204" pitchFamily="34" charset="0"/>
              </a:rPr>
              <a:t>e. </a:t>
            </a:r>
            <a:r>
              <a:rPr lang="en-US" sz="2200" dirty="0">
                <a:solidFill>
                  <a:srgbClr val="1B0276"/>
                </a:solidFill>
                <a:latin typeface="Corbel" panose="020B0503020204020204" pitchFamily="34" charset="0"/>
              </a:rPr>
              <a:t>935, 278, 347, 621, 299, 392, 358, 363.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0463-F8C7-4740-A262-969E06E3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138" y="1229118"/>
            <a:ext cx="5435600" cy="4905375"/>
          </a:xfrm>
        </p:spPr>
        <p:txBody>
          <a:bodyPr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For example let us identify the order of node search in (a).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When key &lt; parent, search takes left branch,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when key &gt; parent, search takes right branch,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when key = parent search, search stops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Remember Left tree &lt; root node &lt; right tree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Key = 363</a:t>
            </a:r>
          </a:p>
          <a:p>
            <a:pPr marL="457200" indent="-457200">
              <a:buAutoNum type="alphaLcParenR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2 R 252 R 401 L 398 L 330 R 344 R 397 L 363</a:t>
            </a:r>
          </a:p>
          <a:p>
            <a:pPr marL="457200" indent="-457200">
              <a:buAutoNum type="alphaLcParenR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924 L 220 R 911 L 244 R 898 L 258 R 362 R 363</a:t>
            </a:r>
          </a:p>
          <a:p>
            <a:pPr marL="457200" indent="-457200">
              <a:buAutoNum type="alphaLcParenR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925 L 202 R  911 L 240 R 912 L 245 R 363.</a:t>
            </a:r>
          </a:p>
          <a:p>
            <a:pPr marL="457200" indent="-457200">
              <a:buAutoNum type="alphaLcParenR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2 R 399 L 387 L 219 R 266 R 382 L 381 L 278 R 363.</a:t>
            </a:r>
          </a:p>
          <a:p>
            <a:pPr marL="457200" indent="-457200">
              <a:buAutoNum type="alphaLcParenR"/>
            </a:pPr>
            <a:r>
              <a:rPr lang="en-US" i="1" dirty="0">
                <a:solidFill>
                  <a:srgbClr val="1B0276"/>
                </a:solidFill>
                <a:latin typeface="Corbel" panose="020B0503020204020204" pitchFamily="34" charset="0"/>
              </a:rPr>
              <a:t>935 L 278 R 347 R 621 L 299 R 392 L 358 R 363.</a:t>
            </a:r>
          </a:p>
          <a:p>
            <a:pPr marL="457200" indent="-457200">
              <a:buAutoNum type="alphaLcParenR"/>
            </a:pPr>
            <a:endParaRPr lang="en-US" i="1" dirty="0">
              <a:solidFill>
                <a:srgbClr val="1B0276"/>
              </a:solidFill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2A1371-3797-4655-8B03-BB53FE9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BEDC2-7365-4135-B551-C81809EB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97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3F9-E9C8-4408-97B4-E8377C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0" y="464343"/>
            <a:ext cx="6352663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0276"/>
                </a:solidFill>
              </a:rPr>
              <a:t>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3056-A019-4AAA-82E8-62B7CF6CD7DC}"/>
              </a:ext>
            </a:extLst>
          </p:cNvPr>
          <p:cNvSpPr/>
          <p:nvPr/>
        </p:nvSpPr>
        <p:spPr>
          <a:xfrm>
            <a:off x="714374" y="1533305"/>
            <a:ext cx="104870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NEXT (as time permits):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	Removing a node from BST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	Balanced Search Trees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1B0276"/>
                </a:solidFill>
                <a:latin typeface="Candara" panose="020E0502030303020204" pitchFamily="34" charset="0"/>
              </a:rPr>
              <a:t>	Heaps</a:t>
            </a:r>
          </a:p>
          <a:p>
            <a:pPr>
              <a:lnSpc>
                <a:spcPct val="90000"/>
              </a:lnSpc>
            </a:pPr>
            <a:endParaRPr lang="en-US" altLang="en-US" sz="2800" i="1" dirty="0">
              <a:solidFill>
                <a:srgbClr val="1B0276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9575941-0C08-41FD-90E4-4289EAF79B3A}"/>
              </a:ext>
            </a:extLst>
          </p:cNvPr>
          <p:cNvSpPr txBox="1">
            <a:spLocks noChangeArrowheads="1"/>
          </p:cNvSpPr>
          <p:nvPr/>
        </p:nvSpPr>
        <p:spPr>
          <a:xfrm>
            <a:off x="101601" y="2440906"/>
            <a:ext cx="7137400" cy="4811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796925" algn="l"/>
                <a:tab pos="1254125" algn="l"/>
                <a:tab pos="2065338" algn="l"/>
                <a:tab pos="2403475" algn="l"/>
                <a:tab pos="3716338" algn="l"/>
                <a:tab pos="4056063" algn="l"/>
              </a:tabLst>
            </a:pPr>
            <a:endParaRPr lang="en-US" altLang="en-US" sz="2600" i="1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001A4-A028-41DC-869C-74FC9EA7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3A0-FAC9-4741-A65E-B306FD3A06B8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7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DC1C-C7DB-4A16-90B0-82A02448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0582"/>
            <a:ext cx="8534400" cy="913343"/>
          </a:xfrm>
        </p:spPr>
        <p:txBody>
          <a:bodyPr/>
          <a:lstStyle/>
          <a:p>
            <a:r>
              <a:rPr lang="en-US" dirty="0"/>
              <a:t>Ordered and unordered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4A98-658B-4A8E-A7E3-F501974B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7" y="1400175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B0276"/>
                </a:solidFill>
              </a:rPr>
              <a:t>A tree is ORDERED if the child nodes are considered to be a SEQUENCE </a:t>
            </a:r>
          </a:p>
          <a:p>
            <a:endParaRPr lang="en-US" sz="2400" dirty="0">
              <a:solidFill>
                <a:srgbClr val="1B0276"/>
              </a:solidFill>
            </a:endParaRPr>
          </a:p>
          <a:p>
            <a:r>
              <a:rPr lang="en-US" sz="2400" dirty="0">
                <a:solidFill>
                  <a:srgbClr val="1B0276"/>
                </a:solidFill>
              </a:rPr>
              <a:t>A tree is UNORDERED if the child nodes are considered to be a SET (or a BAG)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68CD-4E18-45F1-983A-1570D9F4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152A-406E-4298-ADAA-98018487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"/>
            <a:ext cx="8534400" cy="685800"/>
          </a:xfrm>
        </p:spPr>
        <p:txBody>
          <a:bodyPr/>
          <a:lstStyle/>
          <a:p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235-AF73-43EE-BF78-6EF605A5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514475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US" sz="2400" dirty="0">
                <a:solidFill>
                  <a:srgbClr val="1B0276"/>
                </a:solidFill>
              </a:rPr>
              <a:t>An ORDERED general tree with 2 children is a Binary Tree </a:t>
            </a:r>
          </a:p>
          <a:p>
            <a:r>
              <a:rPr lang="en-US" sz="2400" dirty="0">
                <a:solidFill>
                  <a:srgbClr val="1B0276"/>
                </a:solidFill>
              </a:rPr>
              <a:t>The children are denoted LEFT &amp;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436A-AF69-4841-8BB6-56BB2F9B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FF4-35E7-4B08-8486-E39393D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863775" cy="81116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DC34-1E63-46CA-BF0A-367E4456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5619135"/>
            <a:ext cx="11105535" cy="105642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representation of a binary tree T . Each node x has the attributes </a:t>
            </a:r>
            <a:r>
              <a:rPr lang="en-US" sz="2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x.p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(top), </a:t>
            </a:r>
            <a:r>
              <a:rPr lang="en-US" sz="2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x.left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(lower left), and </a:t>
            </a:r>
            <a:r>
              <a:rPr lang="en-US" sz="2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x.right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(lower right). The key attributes are not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E25A9-BAC4-4F33-ACFC-C9591E23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8" y="653190"/>
            <a:ext cx="9079219" cy="49659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F851-ED28-46AF-8FFC-9C3C4DE7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1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FF4-35E7-4B08-8486-E39393D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863775" cy="81116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DC34-1E63-46CA-BF0A-367E4456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032386"/>
            <a:ext cx="11105535" cy="529467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-Roman"/>
              </a:rPr>
              <a:t>Draw the binary tree rooted at index </a:t>
            </a:r>
            <a:r>
              <a:rPr lang="en-US" sz="3600" dirty="0">
                <a:solidFill>
                  <a:schemeClr val="tx1"/>
                </a:solidFill>
                <a:latin typeface="MT2MIT"/>
              </a:rPr>
              <a:t>6 </a:t>
            </a:r>
            <a:r>
              <a:rPr lang="en-US" sz="3600" dirty="0">
                <a:solidFill>
                  <a:schemeClr val="tx1"/>
                </a:solidFill>
                <a:latin typeface="Times-Roman"/>
              </a:rPr>
              <a:t>that is represented by the following attributes: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-Roman"/>
              </a:rPr>
              <a:t>index </a:t>
            </a:r>
            <a:r>
              <a:rPr lang="en-US" sz="2400" b="1" i="1" dirty="0">
                <a:solidFill>
                  <a:schemeClr val="tx1"/>
                </a:solidFill>
                <a:latin typeface="Times-Italic"/>
              </a:rPr>
              <a:t>key left right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1 	12 	7 	 3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2 	15 	8	 NIL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3 	4 	NIL NIL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4	9	10	  2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5 	2 	NIL </a:t>
            </a:r>
            <a:r>
              <a:rPr lang="en-US" sz="2200" b="1" dirty="0" err="1">
                <a:solidFill>
                  <a:schemeClr val="tx1"/>
                </a:solidFill>
                <a:latin typeface="Times-Roman"/>
              </a:rPr>
              <a:t>NIL</a:t>
            </a:r>
            <a:endParaRPr lang="en-US" sz="2200" b="1" dirty="0">
              <a:solidFill>
                <a:schemeClr val="tx1"/>
              </a:solidFill>
              <a:latin typeface="Times-Roman"/>
            </a:endParaRP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6 	18 	1 	 4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7 	7 	NIL </a:t>
            </a:r>
            <a:r>
              <a:rPr lang="en-US" sz="2200" b="1" dirty="0" err="1">
                <a:solidFill>
                  <a:schemeClr val="tx1"/>
                </a:solidFill>
                <a:latin typeface="Times-Roman"/>
              </a:rPr>
              <a:t>NIL</a:t>
            </a:r>
            <a:endParaRPr lang="en-US" sz="2200" b="1" dirty="0">
              <a:solidFill>
                <a:schemeClr val="tx1"/>
              </a:solidFill>
              <a:latin typeface="Times-Roman"/>
            </a:endParaRP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8 	14 	9 	  NIL</a:t>
            </a: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9 	21 	NIL </a:t>
            </a:r>
            <a:r>
              <a:rPr lang="en-US" sz="2200" b="1" dirty="0" err="1">
                <a:solidFill>
                  <a:schemeClr val="tx1"/>
                </a:solidFill>
                <a:latin typeface="Times-Roman"/>
              </a:rPr>
              <a:t>NIL</a:t>
            </a:r>
            <a:endParaRPr lang="en-US" sz="2200" b="1" dirty="0">
              <a:solidFill>
                <a:schemeClr val="tx1"/>
              </a:solidFill>
              <a:latin typeface="Times-Roman"/>
            </a:endParaRPr>
          </a:p>
          <a:p>
            <a:pPr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-Roman"/>
              </a:rPr>
              <a:t>10 	5 	5   NIL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97747F-9BD9-445B-91FD-908BE760FF07}"/>
              </a:ext>
            </a:extLst>
          </p:cNvPr>
          <p:cNvSpPr/>
          <p:nvPr/>
        </p:nvSpPr>
        <p:spPr>
          <a:xfrm>
            <a:off x="6454345" y="2226809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6 / 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A965D-B912-4634-B31B-8AB444CFB47C}"/>
              </a:ext>
            </a:extLst>
          </p:cNvPr>
          <p:cNvSpPr/>
          <p:nvPr/>
        </p:nvSpPr>
        <p:spPr>
          <a:xfrm>
            <a:off x="5296929" y="2821459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 / 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57A75-82ED-401C-90C7-FBA5B720A308}"/>
              </a:ext>
            </a:extLst>
          </p:cNvPr>
          <p:cNvSpPr/>
          <p:nvPr/>
        </p:nvSpPr>
        <p:spPr>
          <a:xfrm>
            <a:off x="7603525" y="2821459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4 /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3BC5B-156A-4A58-A388-FB5EFCB890E1}"/>
              </a:ext>
            </a:extLst>
          </p:cNvPr>
          <p:cNvSpPr/>
          <p:nvPr/>
        </p:nvSpPr>
        <p:spPr>
          <a:xfrm>
            <a:off x="5672684" y="3409933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3/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95318-89BD-4242-AD62-5CFF883E758F}"/>
              </a:ext>
            </a:extLst>
          </p:cNvPr>
          <p:cNvSpPr/>
          <p:nvPr/>
        </p:nvSpPr>
        <p:spPr>
          <a:xfrm>
            <a:off x="4852085" y="3409933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7/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35310-FCE0-4E81-A4DF-5DFF4B5AE152}"/>
              </a:ext>
            </a:extLst>
          </p:cNvPr>
          <p:cNvSpPr/>
          <p:nvPr/>
        </p:nvSpPr>
        <p:spPr>
          <a:xfrm>
            <a:off x="8147261" y="3418401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2 /15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A648E-857C-437C-93B7-713A127DC723}"/>
              </a:ext>
            </a:extLst>
          </p:cNvPr>
          <p:cNvSpPr/>
          <p:nvPr/>
        </p:nvSpPr>
        <p:spPr>
          <a:xfrm>
            <a:off x="7113372" y="3409932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 /12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4D2DB-5EDC-47C6-9ADE-C33C87748983}"/>
              </a:ext>
            </a:extLst>
          </p:cNvPr>
          <p:cNvSpPr/>
          <p:nvPr/>
        </p:nvSpPr>
        <p:spPr>
          <a:xfrm>
            <a:off x="8435585" y="4612285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 / 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D9465-3222-4BF9-BB05-8A525CA09A03}"/>
              </a:ext>
            </a:extLst>
          </p:cNvPr>
          <p:cNvSpPr/>
          <p:nvPr/>
        </p:nvSpPr>
        <p:spPr>
          <a:xfrm>
            <a:off x="7957752" y="4015343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8 /14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B8037-7243-490D-9414-CFC89AC5CF6E}"/>
              </a:ext>
            </a:extLst>
          </p:cNvPr>
          <p:cNvSpPr/>
          <p:nvPr/>
        </p:nvSpPr>
        <p:spPr>
          <a:xfrm>
            <a:off x="6768317" y="4015343"/>
            <a:ext cx="576649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5 /2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B59948-0D8E-4DB2-AA2E-DABBBAA485AB}"/>
              </a:ext>
            </a:extLst>
          </p:cNvPr>
          <p:cNvCxnSpPr>
            <a:endCxn id="10" idx="0"/>
          </p:cNvCxnSpPr>
          <p:nvPr/>
        </p:nvCxnSpPr>
        <p:spPr>
          <a:xfrm flipH="1">
            <a:off x="5585254" y="2490420"/>
            <a:ext cx="1157415" cy="331039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916DC1-5805-4881-8B0B-0D7AE4C2EC4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0410" y="3086868"/>
            <a:ext cx="397370" cy="323065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35F0EE-5AD7-4C03-BA73-19E92C08358B}"/>
              </a:ext>
            </a:extLst>
          </p:cNvPr>
          <p:cNvCxnSpPr>
            <a:cxnSpLocks/>
          </p:cNvCxnSpPr>
          <p:nvPr/>
        </p:nvCxnSpPr>
        <p:spPr>
          <a:xfrm>
            <a:off x="5537780" y="3085070"/>
            <a:ext cx="423228" cy="302093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696E39-CB3F-4823-9A37-05D27C5ED2B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6642" y="3683381"/>
            <a:ext cx="294208" cy="331962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7C5270-AFF0-43A6-AFC5-069313EBFF9E}"/>
              </a:ext>
            </a:extLst>
          </p:cNvPr>
          <p:cNvCxnSpPr>
            <a:cxnSpLocks/>
          </p:cNvCxnSpPr>
          <p:nvPr/>
        </p:nvCxnSpPr>
        <p:spPr>
          <a:xfrm flipH="1">
            <a:off x="8214890" y="3682012"/>
            <a:ext cx="183840" cy="316393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69C3C6-1708-415F-A88B-F8DD5D425A8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401697" y="3082880"/>
            <a:ext cx="460844" cy="327052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8D0522-5B4F-49A3-8C8F-42704492C0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738551" y="2488128"/>
            <a:ext cx="1153299" cy="333331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0850B7-721C-44B4-962A-65BBDAA92E2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246077" y="4296351"/>
            <a:ext cx="477833" cy="315934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CE2DB9-2243-4EFD-BF61-3884164DD44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91850" y="3085070"/>
            <a:ext cx="506628" cy="326855"/>
          </a:xfrm>
          <a:prstGeom prst="straightConnector1">
            <a:avLst/>
          </a:prstGeom>
          <a:ln w="28575">
            <a:solidFill>
              <a:srgbClr val="1B0276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ABD7-1B71-4103-938B-82D8D72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4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FF4-35E7-4B08-8486-E39393D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863775" cy="81116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DC34-1E63-46CA-BF0A-367E4456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091380"/>
            <a:ext cx="11105535" cy="529467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-Roman"/>
              </a:rPr>
              <a:t>Use of Binary Tree as Decision Tree to </a:t>
            </a:r>
            <a:r>
              <a:rPr lang="en-US" sz="2400" b="1" dirty="0">
                <a:solidFill>
                  <a:schemeClr val="tx1"/>
                </a:solidFill>
                <a:latin typeface="Times-Roman"/>
              </a:rPr>
              <a:t>Finding minimum of three numbers</a:t>
            </a: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-Roman"/>
              </a:rPr>
              <a:t>a = 6, b = 8, c = 5</a:t>
            </a: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D0F67-8A3B-48A8-83F8-280B52C3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2707875"/>
            <a:ext cx="8616094" cy="35749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544D-2AC8-4386-9B0C-12B8DBC5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FF4-35E7-4B08-8486-E39393D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863775" cy="81116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1B0276"/>
                </a:solidFill>
              </a:rPr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DC34-1E63-46CA-BF0A-367E4456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091380"/>
            <a:ext cx="11105535" cy="529467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-Roman"/>
              </a:rPr>
              <a:t>Quick note on Insertion Sort</a:t>
            </a: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400" b="1" dirty="0">
              <a:solidFill>
                <a:schemeClr val="tx1"/>
              </a:solidFill>
              <a:latin typeface="Times-Roman"/>
            </a:endParaRPr>
          </a:p>
          <a:p>
            <a:pPr marL="0" indent="0">
              <a:buNone/>
              <a:tabLst>
                <a:tab pos="280988" algn="l"/>
                <a:tab pos="914400" algn="l"/>
                <a:tab pos="1608138" algn="l"/>
                <a:tab pos="1946275" algn="l"/>
              </a:tabLst>
            </a:pP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BF17-C406-4D6F-9981-1EFD3459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5" y="2070611"/>
            <a:ext cx="5896915" cy="32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CDFB5-B8D2-4823-B09E-5FA9D0D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606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24399</TotalTime>
  <Words>2171</Words>
  <Application>Microsoft Office PowerPoint</Application>
  <PresentationFormat>Widescreen</PresentationFormat>
  <Paragraphs>558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Calibri</vt:lpstr>
      <vt:lpstr>Cambria Math</vt:lpstr>
      <vt:lpstr>Candara</vt:lpstr>
      <vt:lpstr>Century Gothic</vt:lpstr>
      <vt:lpstr>Corbel</vt:lpstr>
      <vt:lpstr>Gill Sans MT</vt:lpstr>
      <vt:lpstr>Monotype Sorts</vt:lpstr>
      <vt:lpstr>MT2MIT</vt:lpstr>
      <vt:lpstr>Roboto</vt:lpstr>
      <vt:lpstr>Times-Italic</vt:lpstr>
      <vt:lpstr>Times-Roman</vt:lpstr>
      <vt:lpstr>Wingdings</vt:lpstr>
      <vt:lpstr>Wingdings 3</vt:lpstr>
      <vt:lpstr>Slice</vt:lpstr>
      <vt:lpstr>PowerPoint Presentation</vt:lpstr>
      <vt:lpstr>BST – Binary Search TREE</vt:lpstr>
      <vt:lpstr>Binary tree</vt:lpstr>
      <vt:lpstr>Ordered and unordered tree</vt:lpstr>
      <vt:lpstr>Binary tree</vt:lpstr>
      <vt:lpstr>BINARY TREE</vt:lpstr>
      <vt:lpstr>BINARY TREE</vt:lpstr>
      <vt:lpstr>BINARY TREE</vt:lpstr>
      <vt:lpstr>BINARY TREE</vt:lpstr>
      <vt:lpstr>BINARY TREE</vt:lpstr>
      <vt:lpstr> BINARY TREE CONSTRUCTION &amp; TRAVERSAL</vt:lpstr>
      <vt:lpstr>Binary Tree – Binary Search TREE</vt:lpstr>
      <vt:lpstr>Binary Tree TRAVERSAL Algorithms</vt:lpstr>
      <vt:lpstr>Binary tree traversal example</vt:lpstr>
      <vt:lpstr>Binary Tree Algorithms</vt:lpstr>
      <vt:lpstr> BINARY TREE CONSTRUCTION &amp; TRAVERSAL</vt:lpstr>
      <vt:lpstr> BINARY TREE CONSTRUCTION &amp; TRAVERSAL</vt:lpstr>
      <vt:lpstr>Complete Binary tree</vt:lpstr>
      <vt:lpstr>Use of binary tree</vt:lpstr>
      <vt:lpstr>Example of BT Application</vt:lpstr>
      <vt:lpstr>Example of BT Application</vt:lpstr>
      <vt:lpstr>Binary Tree Algorithms (cont.)</vt:lpstr>
      <vt:lpstr>Depth of BT</vt:lpstr>
      <vt:lpstr>Array Implementation of Binary Trees</vt:lpstr>
      <vt:lpstr>Array Implementation of Binary Trees</vt:lpstr>
      <vt:lpstr>Binary Search TREE</vt:lpstr>
      <vt:lpstr>Binary Search TREE</vt:lpstr>
      <vt:lpstr>Application of BST</vt:lpstr>
      <vt:lpstr>Application of BST</vt:lpstr>
      <vt:lpstr>Application of BST</vt:lpstr>
      <vt:lpstr>Application of BST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Ramaier Sriram</dc:creator>
  <cp:lastModifiedBy>Ramaier Sriram</cp:lastModifiedBy>
  <cp:revision>89</cp:revision>
  <dcterms:created xsi:type="dcterms:W3CDTF">2018-11-08T15:06:30Z</dcterms:created>
  <dcterms:modified xsi:type="dcterms:W3CDTF">2019-11-19T19:02:21Z</dcterms:modified>
</cp:coreProperties>
</file>