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8" r:id="rId3"/>
    <p:sldId id="264" r:id="rId4"/>
    <p:sldId id="293" r:id="rId5"/>
    <p:sldId id="305" r:id="rId6"/>
    <p:sldId id="295" r:id="rId7"/>
    <p:sldId id="346" r:id="rId8"/>
    <p:sldId id="348" r:id="rId9"/>
    <p:sldId id="347" r:id="rId10"/>
    <p:sldId id="311" r:id="rId11"/>
    <p:sldId id="294" r:id="rId12"/>
    <p:sldId id="306" r:id="rId13"/>
    <p:sldId id="307" r:id="rId14"/>
    <p:sldId id="308" r:id="rId15"/>
    <p:sldId id="309" r:id="rId16"/>
    <p:sldId id="310" r:id="rId17"/>
    <p:sldId id="312" r:id="rId18"/>
    <p:sldId id="350" r:id="rId19"/>
    <p:sldId id="313" r:id="rId20"/>
    <p:sldId id="326" r:id="rId21"/>
    <p:sldId id="327" r:id="rId22"/>
    <p:sldId id="275" r:id="rId23"/>
    <p:sldId id="315" r:id="rId24"/>
    <p:sldId id="289" r:id="rId25"/>
    <p:sldId id="29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058" name="Group 2"/>
          <p:cNvGrpSpPr>
            <a:grpSpLocks/>
          </p:cNvGrpSpPr>
          <p:nvPr/>
        </p:nvGrpSpPr>
        <p:grpSpPr bwMode="auto">
          <a:xfrm>
            <a:off x="1" y="2081213"/>
            <a:ext cx="12012084" cy="1052512"/>
            <a:chOff x="0" y="1536"/>
            <a:chExt cx="5675" cy="663"/>
          </a:xfrm>
        </p:grpSpPr>
        <p:grpSp>
          <p:nvGrpSpPr>
            <p:cNvPr id="301059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0106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30106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301062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0106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30106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sp>
          <p:nvSpPr>
            <p:cNvPr id="30106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30106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30106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3010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471613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106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429000"/>
            <a:ext cx="85344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30107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FECA71E-8E5F-4316-9CDB-77F97C8337CA}" type="datetime1">
              <a:rPr lang="en-US" altLang="en-US" smtClean="0">
                <a:solidFill>
                  <a:srgbClr val="1C1C1C"/>
                </a:solidFill>
              </a:rPr>
              <a:t>11/12/2019</a:t>
            </a:fld>
            <a:endParaRPr lang="en-US" altLang="en-US">
              <a:solidFill>
                <a:srgbClr val="1C1C1C"/>
              </a:solidFill>
            </a:endParaRPr>
          </a:p>
        </p:txBody>
      </p:sp>
      <p:sp>
        <p:nvSpPr>
          <p:cNvPr id="301071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en-US">
                <a:solidFill>
                  <a:srgbClr val="1C1C1C"/>
                </a:solidFill>
              </a:rPr>
              <a:t>CHOROC</a:t>
            </a:r>
          </a:p>
        </p:txBody>
      </p:sp>
      <p:sp>
        <p:nvSpPr>
          <p:cNvPr id="30107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11A566-9AA0-4414-84C6-4BFA118E063C}" type="slidenum">
              <a:rPr lang="en-US" altLang="en-US">
                <a:solidFill>
                  <a:srgbClr val="1C1C1C"/>
                </a:solidFill>
              </a:rPr>
              <a:pPr/>
              <a:t>‹#›</a:t>
            </a:fld>
            <a:endParaRPr lang="en-US" alt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256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9301FE-4042-41AE-AF82-C1D59384CF0D}" type="datetime1">
              <a:rPr lang="en-US" altLang="en-US" smtClean="0">
                <a:solidFill>
                  <a:srgbClr val="000000"/>
                </a:solidFill>
              </a:rPr>
              <a:t>11/12/2019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CHOROC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FCE113-BB93-4416-83D5-084E5EEBA0D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55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54584" y="101601"/>
            <a:ext cx="2785533" cy="6030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5867" y="101601"/>
            <a:ext cx="8155517" cy="6030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44B8D5-EF09-42A1-A3B1-B41D545A946C}" type="datetime1">
              <a:rPr lang="en-US" altLang="en-US" smtClean="0">
                <a:solidFill>
                  <a:srgbClr val="000000"/>
                </a:solidFill>
              </a:rPr>
              <a:t>11/12/2019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CHOROC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A3C0C9-9040-4313-8392-6713F0B19E9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542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>
            <a:noAutofit/>
          </a:bodyPr>
          <a:lstStyle>
            <a:lvl1pPr algn="r">
              <a:defRPr sz="42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7434" y="6557963"/>
            <a:ext cx="2671233" cy="227012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0D2F9294-468A-4E48-97EC-8242D1DCF2EE}" type="datetime1">
              <a:rPr lang="en-US" smtClean="0"/>
              <a:t>11/12/2019</a:t>
            </a:fld>
            <a:endParaRPr/>
          </a:p>
        </p:txBody>
      </p:sp>
      <p:sp>
        <p:nvSpPr>
          <p:cNvPr id="7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63"/>
            <a:ext cx="3903133" cy="228600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CHOROC</a:t>
            </a:r>
            <a:endParaRPr/>
          </a:p>
        </p:txBody>
      </p:sp>
      <p:sp>
        <p:nvSpPr>
          <p:cNvPr id="8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134" y="6556375"/>
            <a:ext cx="785284" cy="228600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DC3C7350-E6CC-402A-9744-949454A6380B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5225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46385E-3FAC-4B8F-9146-AA641CE4A510}" type="datetime1">
              <a:rPr lang="en-US" smtClean="0">
                <a:solidFill>
                  <a:srgbClr val="B13F9A"/>
                </a:solidFill>
              </a:rPr>
              <a:t>11/12/2019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B13F9A"/>
                </a:solidFill>
              </a:rPr>
              <a:t>CHOROC</a:t>
            </a: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3562C-A9E0-49F6-B210-EEE134465E5F}" type="slidenum">
              <a:rPr lang="en-US">
                <a:solidFill>
                  <a:srgbClr val="B13F9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45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9200" y="6556376"/>
            <a:ext cx="2669117" cy="2270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4491DF1E-89BD-429F-B925-CF79B11F0CD1}" type="datetime1">
              <a:rPr lang="en-US" smtClean="0">
                <a:solidFill>
                  <a:srgbClr val="B13F9A"/>
                </a:solidFill>
              </a:rPr>
              <a:t>11/12/2019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517" y="6556375"/>
            <a:ext cx="38608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B13F9A"/>
                </a:solidFill>
              </a:rPr>
              <a:t>CHOROC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901" y="6554788"/>
            <a:ext cx="783167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5D9E94C-8B81-4F4E-9962-1ED997D0C628}" type="slidenum">
              <a:rPr lang="en-US">
                <a:solidFill>
                  <a:srgbClr val="B13F9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877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2F3879-1D01-42F2-B72E-A86ED8AD724C}" type="datetime1">
              <a:rPr lang="en-US" smtClean="0">
                <a:solidFill>
                  <a:srgbClr val="B13F9A"/>
                </a:solidFill>
              </a:rPr>
              <a:t>11/12/2019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B13F9A"/>
                </a:solidFill>
              </a:rPr>
              <a:t>CHOROC</a:t>
            </a: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A0B682-1244-4831-89FE-C06566389631}" type="slidenum">
              <a:rPr lang="en-US">
                <a:solidFill>
                  <a:srgbClr val="B13F9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335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6378AA-4488-4F57-890C-85E5A617A303}" type="datetime1">
              <a:rPr lang="en-US" smtClean="0">
                <a:solidFill>
                  <a:srgbClr val="B13F9A"/>
                </a:solidFill>
              </a:rPr>
              <a:t>11/12/2019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B13F9A"/>
                </a:solidFill>
              </a:rPr>
              <a:t>CHOROC</a:t>
            </a:r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CF6A5-0D98-4222-A7C7-3791DA4939C0}" type="slidenum">
              <a:rPr lang="en-US">
                <a:solidFill>
                  <a:srgbClr val="B13F9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234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23E87-3CCE-4524-95E3-CC7E745BE34D}" type="datetime1">
              <a:rPr lang="en-US" smtClean="0">
                <a:solidFill>
                  <a:srgbClr val="B13F9A"/>
                </a:solidFill>
              </a:rPr>
              <a:t>11/12/2019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B13F9A"/>
                </a:solidFill>
              </a:rPr>
              <a:t>CHOROC</a:t>
            </a:r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BF53C-2848-4E24-8300-1386C0BD8E4D}" type="slidenum">
              <a:rPr lang="en-US">
                <a:solidFill>
                  <a:srgbClr val="B13F9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788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C9F86-54EC-45D6-A725-08BF010C8468}" type="datetime1">
              <a:rPr lang="en-US" smtClean="0">
                <a:solidFill>
                  <a:srgbClr val="B13F9A"/>
                </a:solidFill>
              </a:rPr>
              <a:t>11/12/2019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B13F9A"/>
                </a:solidFill>
              </a:rPr>
              <a:t>CHOROC</a:t>
            </a:r>
          </a:p>
        </p:txBody>
      </p:sp>
      <p:sp>
        <p:nvSpPr>
          <p:cNvPr id="4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B0D86-C73E-499A-BA41-5C0D9FBAD932}" type="slidenum">
              <a:rPr lang="en-US">
                <a:solidFill>
                  <a:srgbClr val="B13F9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0989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0764D-E036-4633-9100-1B35508178C2}" type="datetime1">
              <a:rPr lang="en-US" smtClean="0">
                <a:solidFill>
                  <a:srgbClr val="B13F9A"/>
                </a:solidFill>
              </a:rPr>
              <a:t>11/12/2019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B13F9A"/>
                </a:solidFill>
              </a:rPr>
              <a:t>CHOROC</a:t>
            </a: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0E6CF-F159-4B0E-B813-366F59644B34}" type="slidenum">
              <a:rPr lang="en-US">
                <a:solidFill>
                  <a:srgbClr val="B13F9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86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730BEF-B25E-4E65-B822-56A02840B11C}" type="datetime1">
              <a:rPr lang="en-US" altLang="en-US" smtClean="0">
                <a:solidFill>
                  <a:srgbClr val="000000"/>
                </a:solidFill>
              </a:rPr>
              <a:t>11/12/2019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CHOROC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48FE4A-53BC-49FB-BE89-85968B17454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769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0000">
            <a:off x="797985" y="1004888"/>
            <a:ext cx="5759449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21420000">
            <a:off x="795867" y="998539"/>
            <a:ext cx="5759451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34F2DA8-95A0-4925-AC79-DBE5C7304E7C}" type="datetime1">
              <a:rPr lang="en-US" smtClean="0">
                <a:solidFill>
                  <a:srgbClr val="F4E7ED"/>
                </a:solidFill>
              </a:rPr>
              <a:t>11/12/2019</a:t>
            </a:fld>
            <a:endParaRPr lang="en-US">
              <a:solidFill>
                <a:srgbClr val="F4E7ED"/>
              </a:solidFill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F4E7ED"/>
                </a:solidFill>
              </a:rPr>
              <a:t>CHOROC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3587CB3-3A09-455D-9880-C30A27AE32D9}" type="slidenum">
              <a:rPr lang="en-US">
                <a:solidFill>
                  <a:srgbClr val="F4E7ED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4E7E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371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B8B1D-4DC4-40BC-AFD2-2AF9F244378C}" type="datetime1">
              <a:rPr lang="en-US" smtClean="0">
                <a:solidFill>
                  <a:srgbClr val="B13F9A"/>
                </a:solidFill>
              </a:rPr>
              <a:t>11/12/2019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B13F9A"/>
                </a:solidFill>
              </a:rPr>
              <a:t>CHOROC</a:t>
            </a: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C2BCD-11C6-4AEF-8F88-4611B23B7BD6}" type="slidenum">
              <a:rPr lang="en-US">
                <a:solidFill>
                  <a:srgbClr val="B13F9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0977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851" y="6557963"/>
            <a:ext cx="2669116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6A511DF-0D72-4C1B-8121-F97AF0C01BC2}" type="datetime1">
              <a:rPr lang="en-US" smtClean="0">
                <a:solidFill>
                  <a:srgbClr val="B13F9A"/>
                </a:solidFill>
              </a:rPr>
              <a:t>11/12/2019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375"/>
            <a:ext cx="48768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B13F9A"/>
                </a:solidFill>
              </a:rPr>
              <a:t>CHOROC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667" y="6553200"/>
            <a:ext cx="783167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136DD80F-286F-43EE-86C9-36F303BA07B5}" type="slidenum">
              <a:rPr lang="en-US">
                <a:solidFill>
                  <a:srgbClr val="B13F9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97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2CF7AD-C719-4286-9C7B-971F18F7A43F}" type="datetime1">
              <a:rPr lang="en-US" altLang="en-US" smtClean="0">
                <a:solidFill>
                  <a:srgbClr val="000000"/>
                </a:solidFill>
              </a:rPr>
              <a:t>11/12/2019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CHOROC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F34A4A-82B3-4F54-A197-5B7E0B0C3B4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35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5867" y="1638301"/>
            <a:ext cx="5469467" cy="4494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8533" y="1638301"/>
            <a:ext cx="5471584" cy="4494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598B1C-69EA-4267-B0CE-BDF1EAF9F1D1}" type="datetime1">
              <a:rPr lang="en-US" altLang="en-US" smtClean="0">
                <a:solidFill>
                  <a:srgbClr val="000000"/>
                </a:solidFill>
              </a:rPr>
              <a:t>11/12/2019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CHOROC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719468-97D5-449B-AC88-FB4D27544E8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95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ABEE3A-5F3B-4D13-B629-8B418F3BB6E8}" type="datetime1">
              <a:rPr lang="en-US" altLang="en-US" smtClean="0">
                <a:solidFill>
                  <a:srgbClr val="000000"/>
                </a:solidFill>
              </a:rPr>
              <a:t>11/12/2019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CHOROC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E5FBA3-CB86-40BF-9A22-F3BFDE9F2EB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688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AF526D-D994-4F9F-B07F-17AFCC83823D}" type="datetime1">
              <a:rPr lang="en-US" altLang="en-US" smtClean="0">
                <a:solidFill>
                  <a:srgbClr val="000000"/>
                </a:solidFill>
              </a:rPr>
              <a:t>11/12/2019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CHOROC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468C84-2C3E-4B3D-A55D-5F98383ABA3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95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86CDBF-20D0-4A72-B9ED-E9F8CD08320B}" type="datetime1">
              <a:rPr lang="en-US" altLang="en-US" smtClean="0">
                <a:solidFill>
                  <a:srgbClr val="000000"/>
                </a:solidFill>
              </a:rPr>
              <a:t>11/12/2019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CHOROC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FE7AEA-904A-4CF9-B1D1-9F1E45354EF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86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F5F359-A09E-46AE-87D6-BC804A32001A}" type="datetime1">
              <a:rPr lang="en-US" altLang="en-US" smtClean="0">
                <a:solidFill>
                  <a:srgbClr val="000000"/>
                </a:solidFill>
              </a:rPr>
              <a:t>11/12/2019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CHOROC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DB4052-96D9-49D7-A121-AC6675DE941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36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056270-8E71-46E1-B83D-85399DD8DA06}" type="datetime1">
              <a:rPr lang="en-US" altLang="en-US" smtClean="0">
                <a:solidFill>
                  <a:srgbClr val="000000"/>
                </a:solidFill>
              </a:rPr>
              <a:t>11/12/2019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CHOROC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237B0-BA04-4125-81F5-2AE77BED1B1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72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ChangeArrowheads="1"/>
          </p:cNvSpPr>
          <p:nvPr/>
        </p:nvSpPr>
        <p:spPr bwMode="ltGray">
          <a:xfrm>
            <a:off x="556684" y="582613"/>
            <a:ext cx="58420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>
              <a:solidFill>
                <a:srgbClr val="000000"/>
              </a:solidFill>
            </a:endParaRPr>
          </a:p>
        </p:txBody>
      </p:sp>
      <p:sp>
        <p:nvSpPr>
          <p:cNvPr id="300035" name="Rectangle 3"/>
          <p:cNvSpPr>
            <a:spLocks noChangeArrowheads="1"/>
          </p:cNvSpPr>
          <p:nvPr/>
        </p:nvSpPr>
        <p:spPr bwMode="ltGray">
          <a:xfrm>
            <a:off x="1066801" y="582613"/>
            <a:ext cx="438151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>
              <a:solidFill>
                <a:srgbClr val="000000"/>
              </a:solidFill>
            </a:endParaRPr>
          </a:p>
        </p:txBody>
      </p:sp>
      <p:sp>
        <p:nvSpPr>
          <p:cNvPr id="300036" name="Rectangle 4"/>
          <p:cNvSpPr>
            <a:spLocks noChangeArrowheads="1"/>
          </p:cNvSpPr>
          <p:nvPr/>
        </p:nvSpPr>
        <p:spPr bwMode="ltGray">
          <a:xfrm>
            <a:off x="721785" y="1004888"/>
            <a:ext cx="563033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>
              <a:solidFill>
                <a:srgbClr val="000000"/>
              </a:solidFill>
            </a:endParaRPr>
          </a:p>
        </p:txBody>
      </p:sp>
      <p:sp>
        <p:nvSpPr>
          <p:cNvPr id="300037" name="Rectangle 5"/>
          <p:cNvSpPr>
            <a:spLocks noChangeArrowheads="1"/>
          </p:cNvSpPr>
          <p:nvPr/>
        </p:nvSpPr>
        <p:spPr bwMode="ltGray">
          <a:xfrm>
            <a:off x="1214967" y="1004888"/>
            <a:ext cx="491067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>
              <a:solidFill>
                <a:srgbClr val="000000"/>
              </a:solidFill>
            </a:endParaRPr>
          </a:p>
        </p:txBody>
      </p:sp>
      <p:sp>
        <p:nvSpPr>
          <p:cNvPr id="300038" name="Rectangle 6"/>
          <p:cNvSpPr>
            <a:spLocks noChangeArrowheads="1"/>
          </p:cNvSpPr>
          <p:nvPr/>
        </p:nvSpPr>
        <p:spPr bwMode="ltGray">
          <a:xfrm>
            <a:off x="169333" y="931864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>
              <a:solidFill>
                <a:srgbClr val="000000"/>
              </a:solidFill>
            </a:endParaRPr>
          </a:p>
        </p:txBody>
      </p:sp>
      <p:sp>
        <p:nvSpPr>
          <p:cNvPr id="300039" name="Rectangle 7"/>
          <p:cNvSpPr>
            <a:spLocks noChangeArrowheads="1"/>
          </p:cNvSpPr>
          <p:nvPr/>
        </p:nvSpPr>
        <p:spPr bwMode="gray">
          <a:xfrm>
            <a:off x="1016000" y="474663"/>
            <a:ext cx="42333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>
              <a:solidFill>
                <a:srgbClr val="000000"/>
              </a:solidFill>
            </a:endParaRPr>
          </a:p>
        </p:txBody>
      </p:sp>
      <p:sp>
        <p:nvSpPr>
          <p:cNvPr id="300040" name="Rectangle 8"/>
          <p:cNvSpPr>
            <a:spLocks noChangeArrowheads="1"/>
          </p:cNvSpPr>
          <p:nvPr/>
        </p:nvSpPr>
        <p:spPr bwMode="gray">
          <a:xfrm>
            <a:off x="590551" y="1265238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>
              <a:solidFill>
                <a:srgbClr val="000000"/>
              </a:solidFill>
            </a:endParaRPr>
          </a:p>
        </p:txBody>
      </p:sp>
      <p:sp>
        <p:nvSpPr>
          <p:cNvPr id="30004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101600"/>
            <a:ext cx="1039071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004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95867" y="1638301"/>
            <a:ext cx="11144251" cy="449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004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9200" y="63246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F6AE5BB-A956-4AED-8C04-FB6B89E7E008}" type="datetime1">
              <a:rPr lang="en-US" altLang="en-US" sz="1400" smtClean="0">
                <a:solidFill>
                  <a:srgbClr val="000000"/>
                </a:solidFill>
              </a:rPr>
              <a:t>11/12/2019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30004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3246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CHOROC</a:t>
            </a:r>
          </a:p>
        </p:txBody>
      </p:sp>
      <p:sp>
        <p:nvSpPr>
          <p:cNvPr id="3000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6E00DF-AB6A-4C9E-A9C7-67D81EEBD74B}" type="slidenum">
              <a:rPr lang="en-US" altLang="en-US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76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675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0" name="Text Placeholder 30"/>
          <p:cNvSpPr>
            <a:spLocks noGrp="1"/>
          </p:cNvSpPr>
          <p:nvPr>
            <p:ph type="body" idx="1"/>
          </p:nvPr>
        </p:nvSpPr>
        <p:spPr bwMode="auto">
          <a:xfrm>
            <a:off x="609600" y="1609725"/>
            <a:ext cx="9652000" cy="484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2085" y="6557963"/>
            <a:ext cx="2669116" cy="227012"/>
          </a:xfrm>
          <a:prstGeom prst="rect">
            <a:avLst/>
          </a:prstGeom>
        </p:spPr>
        <p:txBody>
          <a:bodyPr vert="horz" t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39326E68-D281-4D38-A144-4D72D75E6A91}" type="datetime1">
              <a:rPr lang="en-US" smtClean="0">
                <a:solidFill>
                  <a:srgbClr val="B13F9A"/>
                </a:solidFill>
              </a:rPr>
              <a:t>11/12/2019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63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B13F9A"/>
                </a:solidFill>
              </a:rPr>
              <a:t>CHOROC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434" y="6556375"/>
            <a:ext cx="785284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4D21D723-C18A-4814-8978-DC25C5531E91}" type="slidenum">
              <a:rPr lang="en-US">
                <a:solidFill>
                  <a:srgbClr val="B13F9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81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 kern="1200" cap="all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eaLnBrk="0" fontAlgn="base" hangingPunct="0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19600" y="1295400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endParaRPr lang="en-US" sz="6000" dirty="0">
              <a:solidFill>
                <a:prstClr val="white">
                  <a:lumMod val="95000"/>
                </a:prstClr>
              </a:solidFill>
              <a:latin typeface="Trebuchet MS"/>
            </a:endParaRPr>
          </a:p>
          <a:p>
            <a:pPr algn="ctr">
              <a:defRPr/>
            </a:pPr>
            <a:r>
              <a:rPr lang="en-US" sz="6000" dirty="0">
                <a:solidFill>
                  <a:prstClr val="white">
                    <a:lumMod val="95000"/>
                  </a:prstClr>
                </a:solidFill>
                <a:latin typeface="Trebuchet MS"/>
              </a:rPr>
              <a:t>Data Structures</a:t>
            </a:r>
          </a:p>
          <a:p>
            <a:pPr algn="ctr">
              <a:defRPr/>
            </a:pPr>
            <a:r>
              <a:rPr lang="en-US" sz="6000" b="1" dirty="0">
                <a:ln w="11430"/>
                <a:solidFill>
                  <a:prstClr val="white">
                    <a:lumMod val="95000"/>
                  </a:prst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rebuchet MS"/>
              </a:rPr>
              <a:t>and </a:t>
            </a:r>
          </a:p>
          <a:p>
            <a:pPr algn="ctr">
              <a:defRPr/>
            </a:pPr>
            <a:r>
              <a:rPr lang="en-US" sz="6000" b="1" dirty="0">
                <a:ln w="11430"/>
                <a:solidFill>
                  <a:prstClr val="white">
                    <a:lumMod val="95000"/>
                  </a:prst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rebuchet MS"/>
              </a:rPr>
              <a:t>Algorithms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52600" y="5486401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Trebuchet MS"/>
              </a:rPr>
              <a:t>CSCI 237 – </a:t>
            </a:r>
          </a:p>
          <a:p>
            <a:r>
              <a:rPr lang="en-US" b="1" dirty="0">
                <a:solidFill>
                  <a:prstClr val="black"/>
                </a:solidFill>
                <a:latin typeface="Trebuchet MS"/>
              </a:rPr>
              <a:t>Fall 2019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392557-4F5C-4DBB-95FA-DA334BF6D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D28F6B-EF89-4635-A769-94261C0F258E}" type="datetime1">
              <a:rPr lang="en-US">
                <a:latin typeface="Trebuchet MS"/>
              </a:rPr>
              <a:pPr>
                <a:defRPr/>
              </a:pPr>
              <a:t>11/12/2019</a:t>
            </a:fld>
            <a:endParaRPr lang="en-US">
              <a:latin typeface="Trebuchet M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EB91E-4DA6-4E94-A38E-D0AF047CF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C7350-E6CC-402A-9744-949454A6380B}" type="slidenum">
              <a:rPr lang="en-US">
                <a:latin typeface="Trebuchet MS"/>
              </a:rPr>
              <a:pPr>
                <a:defRPr/>
              </a:pPr>
              <a:t>1</a:t>
            </a:fld>
            <a:endParaRPr lang="en-US" dirty="0"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40058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A170-69B5-4F71-8D60-EE08BA099520}" type="slidenum">
              <a:rPr lang="en-US" altLang="en-US">
                <a:solidFill>
                  <a:srgbClr val="000000"/>
                </a:solidFill>
                <a:latin typeface="Tahoma"/>
              </a:rPr>
              <a:pPr/>
              <a:t>10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b="1" i="1" dirty="0">
                <a:solidFill>
                  <a:schemeClr val="tx2">
                    <a:lumMod val="75000"/>
                  </a:schemeClr>
                </a:solidFill>
              </a:rPr>
              <a:t>					Graph 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657496" y="1447801"/>
                <a:ext cx="7391400" cy="5109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i="1" dirty="0">
                    <a:solidFill>
                      <a:srgbClr val="333399"/>
                    </a:solidFill>
                    <a:latin typeface="Gill Sans MT" panose="020B0502020104020203" pitchFamily="34" charset="0"/>
                  </a:rPr>
                  <a:t>Trees    </a:t>
                </a:r>
                <a:r>
                  <a:rPr lang="en-US" sz="2200" i="1" dirty="0">
                    <a:solidFill>
                      <a:srgbClr val="333399"/>
                    </a:solidFill>
                    <a:latin typeface="Gill Sans MT" panose="020B0502020104020203" pitchFamily="34" charset="0"/>
                  </a:rPr>
                  <a:t>A connected acyclic graph</a:t>
                </a:r>
              </a:p>
              <a:p>
                <a:pPr>
                  <a:tabLst>
                    <a:tab pos="457200" algn="l"/>
                  </a:tabLst>
                </a:pPr>
                <a:r>
                  <a:rPr lang="en-US" sz="2200" i="1" dirty="0">
                    <a:solidFill>
                      <a:srgbClr val="333399"/>
                    </a:solidFill>
                    <a:latin typeface="Gill Sans MT" panose="020B0502020104020203" pitchFamily="34" charset="0"/>
                  </a:rPr>
                  <a:t>	       A non-connected graph is called a forest (having more than 	        one tree)</a:t>
                </a:r>
              </a:p>
              <a:p>
                <a:pPr>
                  <a:tabLst>
                    <a:tab pos="457200" algn="l"/>
                  </a:tabLst>
                </a:pPr>
                <a:endParaRPr lang="en-US" sz="900" i="1" dirty="0">
                  <a:solidFill>
                    <a:srgbClr val="333399"/>
                  </a:solidFill>
                  <a:latin typeface="Gill Sans MT" panose="020B0502020104020203" pitchFamily="34" charset="0"/>
                </a:endParaRPr>
              </a:p>
              <a:p>
                <a:pPr>
                  <a:tabLst>
                    <a:tab pos="457200" algn="l"/>
                  </a:tabLst>
                </a:pPr>
                <a:r>
                  <a:rPr lang="en-US" sz="2200" b="1" i="1" dirty="0">
                    <a:solidFill>
                      <a:srgbClr val="333399"/>
                    </a:solidFill>
                    <a:latin typeface="Gill Sans MT" panose="020B0502020104020203" pitchFamily="34" charset="0"/>
                  </a:rPr>
                  <a:t>Tree Property</a:t>
                </a:r>
              </a:p>
              <a:p>
                <a:pPr>
                  <a:tabLst>
                    <a:tab pos="457200" algn="l"/>
                  </a:tabLst>
                </a:pPr>
                <a:r>
                  <a:rPr lang="en-US" sz="2200" i="1" dirty="0">
                    <a:solidFill>
                      <a:srgbClr val="333399"/>
                    </a:solidFill>
                    <a:latin typeface="Gill Sans MT" panose="020B0502020104020203" pitchFamily="34" charset="0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200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333399"/>
                            </a:solidFill>
                            <a:latin typeface="Cambria Math"/>
                          </a:rPr>
                          <m:t>𝐸</m:t>
                        </m:r>
                      </m:e>
                    </m:d>
                    <m:r>
                      <a:rPr lang="en-US" sz="2200" i="1">
                        <a:solidFill>
                          <a:srgbClr val="333399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200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333399"/>
                            </a:solidFill>
                            <a:latin typeface="Cambria Math"/>
                          </a:rPr>
                          <m:t>𝑉</m:t>
                        </m:r>
                      </m:e>
                    </m:d>
                    <m:r>
                      <a:rPr lang="en-US" sz="2200" i="1">
                        <a:solidFill>
                          <a:srgbClr val="333399"/>
                        </a:solidFill>
                        <a:latin typeface="Cambria Math"/>
                      </a:rPr>
                      <m:t> −1</m:t>
                    </m:r>
                  </m:oMath>
                </a14:m>
                <a:endParaRPr lang="en-US" sz="2200" i="1" dirty="0">
                  <a:solidFill>
                    <a:srgbClr val="333399"/>
                  </a:solidFill>
                  <a:latin typeface="Gill Sans MT" panose="020B0502020104020203" pitchFamily="34" charset="0"/>
                </a:endParaRPr>
              </a:p>
              <a:p>
                <a:pPr>
                  <a:tabLst>
                    <a:tab pos="457200" algn="l"/>
                  </a:tabLst>
                </a:pPr>
                <a:endParaRPr lang="en-US" sz="900" i="1" dirty="0">
                  <a:solidFill>
                    <a:srgbClr val="333399"/>
                  </a:solidFill>
                  <a:latin typeface="Gill Sans MT" panose="020B0502020104020203" pitchFamily="34" charset="0"/>
                </a:endParaRPr>
              </a:p>
              <a:p>
                <a:pPr>
                  <a:tabLst>
                    <a:tab pos="457200" algn="l"/>
                  </a:tabLst>
                </a:pPr>
                <a:r>
                  <a:rPr lang="en-US" sz="2200" b="1" i="1" dirty="0">
                    <a:solidFill>
                      <a:srgbClr val="333399"/>
                    </a:solidFill>
                    <a:latin typeface="Gill Sans MT" panose="020B0502020104020203" pitchFamily="34" charset="0"/>
                  </a:rPr>
                  <a:t>Terminology</a:t>
                </a:r>
              </a:p>
              <a:p>
                <a:pPr marL="804863">
                  <a:tabLst>
                    <a:tab pos="457200" algn="l"/>
                  </a:tabLst>
                </a:pPr>
                <a:r>
                  <a:rPr lang="en-US" sz="2200" b="1" i="1" dirty="0">
                    <a:solidFill>
                      <a:srgbClr val="333399"/>
                    </a:solidFill>
                    <a:latin typeface="Gill Sans MT" panose="020B0502020104020203" pitchFamily="34" charset="0"/>
                  </a:rPr>
                  <a:t>	</a:t>
                </a:r>
                <a:r>
                  <a:rPr lang="en-US" sz="2200" i="1" dirty="0">
                    <a:solidFill>
                      <a:srgbClr val="333399"/>
                    </a:solidFill>
                    <a:latin typeface="Gill Sans MT" panose="020B0502020104020203" pitchFamily="34" charset="0"/>
                  </a:rPr>
                  <a:t>Parent</a:t>
                </a:r>
              </a:p>
              <a:p>
                <a:pPr marL="804863">
                  <a:tabLst>
                    <a:tab pos="457200" algn="l"/>
                  </a:tabLst>
                </a:pPr>
                <a:r>
                  <a:rPr lang="en-US" sz="2200" i="1" dirty="0">
                    <a:solidFill>
                      <a:srgbClr val="333399"/>
                    </a:solidFill>
                    <a:latin typeface="Gill Sans MT" panose="020B0502020104020203" pitchFamily="34" charset="0"/>
                  </a:rPr>
                  <a:t>	Child</a:t>
                </a:r>
              </a:p>
              <a:p>
                <a:pPr marL="804863">
                  <a:tabLst>
                    <a:tab pos="457200" algn="l"/>
                  </a:tabLst>
                </a:pPr>
                <a:r>
                  <a:rPr lang="en-US" sz="2200" i="1" dirty="0">
                    <a:solidFill>
                      <a:srgbClr val="333399"/>
                    </a:solidFill>
                    <a:latin typeface="Gill Sans MT" panose="020B0502020104020203" pitchFamily="34" charset="0"/>
                  </a:rPr>
                  <a:t>	Sibling</a:t>
                </a:r>
              </a:p>
              <a:p>
                <a:pPr marL="804863">
                  <a:tabLst>
                    <a:tab pos="457200" algn="l"/>
                  </a:tabLst>
                </a:pPr>
                <a:r>
                  <a:rPr lang="en-US" sz="2200" i="1" dirty="0">
                    <a:solidFill>
                      <a:srgbClr val="333399"/>
                    </a:solidFill>
                    <a:latin typeface="Gill Sans MT" panose="020B0502020104020203" pitchFamily="34" charset="0"/>
                  </a:rPr>
                  <a:t>	Ancestor</a:t>
                </a:r>
              </a:p>
              <a:p>
                <a:pPr marL="804863">
                  <a:tabLst>
                    <a:tab pos="457200" algn="l"/>
                  </a:tabLst>
                </a:pPr>
                <a:r>
                  <a:rPr lang="en-US" sz="2200" i="1" dirty="0">
                    <a:solidFill>
                      <a:srgbClr val="333399"/>
                    </a:solidFill>
                    <a:latin typeface="Gill Sans MT" panose="020B0502020104020203" pitchFamily="34" charset="0"/>
                  </a:rPr>
                  <a:t>	Descendant</a:t>
                </a:r>
              </a:p>
              <a:p>
                <a:pPr marL="804863">
                  <a:tabLst>
                    <a:tab pos="457200" algn="l"/>
                  </a:tabLst>
                </a:pPr>
                <a:r>
                  <a:rPr lang="en-US" sz="2200" i="1" dirty="0">
                    <a:solidFill>
                      <a:srgbClr val="333399"/>
                    </a:solidFill>
                    <a:latin typeface="Gill Sans MT" panose="020B0502020104020203" pitchFamily="34" charset="0"/>
                  </a:rPr>
                  <a:t>	Depth of tree vertex = simple path from root to vertex v</a:t>
                </a:r>
              </a:p>
              <a:p>
                <a:pPr marL="804863">
                  <a:tabLst>
                    <a:tab pos="457200" algn="l"/>
                  </a:tabLst>
                </a:pPr>
                <a:r>
                  <a:rPr lang="en-US" sz="2200" i="1" dirty="0">
                    <a:solidFill>
                      <a:srgbClr val="333399"/>
                    </a:solidFill>
                    <a:latin typeface="Gill Sans MT" panose="020B0502020104020203" pitchFamily="34" charset="0"/>
                  </a:rPr>
                  <a:t>	Leaf</a:t>
                </a:r>
              </a:p>
              <a:p>
                <a:pPr marL="804863">
                  <a:tabLst>
                    <a:tab pos="457200" algn="l"/>
                  </a:tabLst>
                </a:pPr>
                <a:r>
                  <a:rPr lang="en-US" sz="2200" i="1" dirty="0">
                    <a:solidFill>
                      <a:srgbClr val="333399"/>
                    </a:solidFill>
                    <a:latin typeface="Gill Sans MT" panose="020B0502020104020203" pitchFamily="34" charset="0"/>
                  </a:rPr>
                  <a:t>	Ordered tree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496" y="1447801"/>
                <a:ext cx="7391400" cy="5109091"/>
              </a:xfrm>
              <a:prstGeom prst="rect">
                <a:avLst/>
              </a:prstGeom>
              <a:blipFill>
                <a:blip r:embed="rId2"/>
                <a:stretch>
                  <a:fillRect l="-1073" t="-835" r="-1650" b="-1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B09B7B-57B0-46D2-ACB5-90F755819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3092" y="6299200"/>
            <a:ext cx="1905000" cy="457200"/>
          </a:xfrm>
        </p:spPr>
        <p:txBody>
          <a:bodyPr/>
          <a:lstStyle/>
          <a:p>
            <a:fld id="{39621A85-505C-48ED-9BA0-69F52AD3FC35}" type="datetime1">
              <a:rPr lang="en-US" altLang="en-US" sz="1400">
                <a:solidFill>
                  <a:srgbClr val="000000"/>
                </a:solidFill>
                <a:latin typeface="Tahoma"/>
              </a:rPr>
              <a:pPr/>
              <a:t>11/12/2019</a:t>
            </a:fld>
            <a:endParaRPr lang="en-US" altLang="en-US" sz="1400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184968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1B879-98D9-4A52-8669-1E5AA7D2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i="1" dirty="0"/>
              <a:t>Representing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DC7F1-777F-49D5-9BEC-4CF52EC87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Three data structures that immediately suggest themselves for representing graphs:</a:t>
            </a:r>
          </a:p>
          <a:p>
            <a:pPr lvl="1"/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An adjacency matrix, where we maintain a V-by-V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array, with the entry in row v and column w defined to be true if there is an edge adjacent to both vertex v and vertex w in the graph, and to be false otherwise. </a:t>
            </a:r>
          </a:p>
          <a:p>
            <a:pPr marL="692150" lvl="1" indent="0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This representation fails on the first count—graphs with millions of vertices are common and the space cost for the V</a:t>
            </a:r>
            <a:r>
              <a:rPr lang="en-US" sz="20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values needed is prohibitive.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3D5C9-AAD8-49C8-B834-A091BB85E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>
                <a:solidFill>
                  <a:srgbClr val="000000"/>
                </a:solidFill>
                <a:latin typeface="Tahoma"/>
              </a:rPr>
              <a:pPr/>
              <a:t>11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68D76EE-3AF1-43D8-B2D1-05757C487E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38400" y="6324600"/>
            <a:ext cx="1905000" cy="457200"/>
          </a:xfrm>
        </p:spPr>
        <p:txBody>
          <a:bodyPr/>
          <a:lstStyle/>
          <a:p>
            <a:fld id="{230D0C62-AE86-40F7-AA9C-41EE4051362B}" type="datetime1">
              <a:rPr lang="en-US" altLang="en-US">
                <a:solidFill>
                  <a:srgbClr val="000000"/>
                </a:solidFill>
                <a:latin typeface="Tahoma"/>
              </a:rPr>
              <a:pPr/>
              <a:t>11/12/2019</a:t>
            </a:fld>
            <a:endParaRPr lang="en-US" altLang="en-US" dirty="0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044006-B8D6-4FDD-B310-D2B9F941B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4724400"/>
            <a:ext cx="2438400" cy="196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675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1B879-98D9-4A52-8669-1E5AA7D2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i="1" dirty="0"/>
              <a:t>Representing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DC7F1-777F-49D5-9BEC-4CF52EC87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Three data structures that immediately suggest themselves for representing graphs:</a:t>
            </a:r>
          </a:p>
          <a:p>
            <a:pPr lvl="1"/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An array of edges, using an Edge class with two instance variables of type int.</a:t>
            </a:r>
          </a:p>
          <a:p>
            <a:pPr marL="692150" lvl="1" indent="0">
              <a:buNone/>
              <a:tabLst>
                <a:tab pos="574675" algn="l"/>
              </a:tabLst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This direct representation is simple, but it fails on the second count—implementing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adj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() would involve examining all the edges in the graph.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3D5C9-AAD8-49C8-B834-A091BB85E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>
                <a:solidFill>
                  <a:srgbClr val="000000"/>
                </a:solidFill>
                <a:latin typeface="Tahoma"/>
              </a:rPr>
              <a:pPr/>
              <a:t>12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34D152B0-CF6B-4CFF-97C5-CF6F94D1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38400" y="6324600"/>
            <a:ext cx="1905000" cy="457200"/>
          </a:xfrm>
        </p:spPr>
        <p:txBody>
          <a:bodyPr/>
          <a:lstStyle/>
          <a:p>
            <a:fld id="{0E566447-B578-4D89-820C-DB51D8AB622D}" type="datetime1">
              <a:rPr lang="en-US" altLang="en-US">
                <a:solidFill>
                  <a:srgbClr val="000000"/>
                </a:solidFill>
                <a:latin typeface="Tahoma"/>
              </a:rPr>
              <a:pPr/>
              <a:t>11/12/2019</a:t>
            </a:fld>
            <a:endParaRPr lang="en-US" altLang="en-US" dirty="0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283143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1B879-98D9-4A52-8669-1E5AA7D2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i="1" dirty="0"/>
              <a:t>Representing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DC7F1-777F-49D5-9BEC-4CF52EC87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Three data structures that immediately suggest themselves for representing graphs: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3D5C9-AAD8-49C8-B834-A091BB85E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8400" y="6324600"/>
            <a:ext cx="457200" cy="457200"/>
          </a:xfrm>
        </p:spPr>
        <p:txBody>
          <a:bodyPr/>
          <a:lstStyle/>
          <a:p>
            <a:fld id="{0648FE4A-53BC-49FB-BE89-85968B17454F}" type="slidenum">
              <a:rPr lang="en-US" altLang="en-US">
                <a:solidFill>
                  <a:srgbClr val="000000"/>
                </a:solidFill>
                <a:latin typeface="Tahoma"/>
              </a:rPr>
              <a:pPr/>
              <a:t>13</a:t>
            </a:fld>
            <a:endParaRPr lang="en-US" altLang="en-US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34D152B0-CF6B-4CFF-97C5-CF6F94D1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38400" y="6324600"/>
            <a:ext cx="1905000" cy="457200"/>
          </a:xfrm>
        </p:spPr>
        <p:txBody>
          <a:bodyPr/>
          <a:lstStyle/>
          <a:p>
            <a:fld id="{950B089F-3A18-4BA3-8A55-A5E867A43B78}" type="datetime1">
              <a:rPr lang="en-US" altLang="en-US">
                <a:solidFill>
                  <a:srgbClr val="000000"/>
                </a:solidFill>
                <a:latin typeface="Tahoma"/>
              </a:rPr>
              <a:pPr/>
              <a:t>11/12/2019</a:t>
            </a:fld>
            <a:endParaRPr lang="en-US" altLang="en-US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070C58-35AE-4C2A-A4DA-FB8F1D43ED46}"/>
              </a:ext>
            </a:extLst>
          </p:cNvPr>
          <p:cNvSpPr txBox="1"/>
          <p:nvPr/>
        </p:nvSpPr>
        <p:spPr>
          <a:xfrm>
            <a:off x="2582572" y="2667000"/>
            <a:ext cx="43516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array of adjacency lists, where we maintain a vertex-indexed array of lists of the vertices adjacent to each vertex.</a:t>
            </a:r>
          </a:p>
          <a:p>
            <a:endParaRPr lang="en-US" i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data structure satisfies both requirements for typical applications and is the one that we will use throughout our discussions.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8C53CC-D8F0-4CE7-AAAC-C187D65BA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326" y="2057401"/>
            <a:ext cx="2606675" cy="47027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E76D06-C571-49D5-9220-5832CD497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4975325"/>
            <a:ext cx="2362200" cy="161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409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71A84-A580-4592-8A84-03E8667DB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i="1" dirty="0"/>
              <a:t>Degree or Valency of a Vertex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9505C3-B1F9-4CB2-A595-398DE90D76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graph theory, the degree (or valency) of a vertex of a graph is the number of edges incident to the vertex, with loops counted twice.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degree of a vertex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denoted </a:t>
                </a:r>
                <a:r>
                  <a:rPr lang="en-US" sz="2400" dirty="0" err="1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deg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or </a:t>
                </a:r>
                <a:r>
                  <a:rPr lang="en-US" sz="2400" dirty="0" err="1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deg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maximum degree of a graph G, denoted by </a:t>
                </a:r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Δ(G)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and the minimum degree of a graph, denoted by </a:t>
                </a:r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δ(G)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are the maximum and minimum degree of its vertices.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9505C3-B1F9-4CB2-A595-398DE90D76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67" t="-1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F931F-7C0D-457E-81E2-189DA47B3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>
                <a:solidFill>
                  <a:srgbClr val="000000"/>
                </a:solidFill>
                <a:latin typeface="Tahoma"/>
              </a:rPr>
              <a:pPr/>
              <a:t>14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982EBB2-C081-4841-A0DC-4937A734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38400" y="6324600"/>
            <a:ext cx="1905000" cy="457200"/>
          </a:xfrm>
        </p:spPr>
        <p:txBody>
          <a:bodyPr/>
          <a:lstStyle/>
          <a:p>
            <a:fld id="{435046C0-75EF-4191-B69F-51963769C995}" type="datetime1">
              <a:rPr lang="en-US" altLang="en-US">
                <a:solidFill>
                  <a:srgbClr val="000000"/>
                </a:solidFill>
                <a:latin typeface="Tahoma"/>
              </a:rPr>
              <a:pPr/>
              <a:t>11/12/2019</a:t>
            </a:fld>
            <a:endParaRPr lang="en-US" altLang="en-US" dirty="0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085596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71A84-A580-4592-8A84-03E8667DB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i="1" dirty="0"/>
              <a:t>Degree or Valency of a Vertex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505C3-B1F9-4CB2-A595-398DE90D7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the following graph, the maximum degree is 5 and the minimum degree is 0. 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Directed Graph:    </a:t>
            </a:r>
            <a:r>
              <a:rPr lang="en-US" sz="2400" i="1" dirty="0">
                <a:solidFill>
                  <a:srgbClr val="33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In-Degree, Out-Degree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F931F-7C0D-457E-81E2-189DA47B3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>
                <a:solidFill>
                  <a:srgbClr val="000000"/>
                </a:solidFill>
                <a:latin typeface="Tahoma"/>
              </a:rPr>
              <a:pPr/>
              <a:t>15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BEF898-9BC6-4EF0-8DFB-8A05524CC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1" y="2514600"/>
            <a:ext cx="4074647" cy="2343944"/>
          </a:xfrm>
          <a:prstGeom prst="rect">
            <a:avLst/>
          </a:prstGeom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A5506B4-FBA6-4AF9-B14F-BEDE96E910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38400" y="6324600"/>
            <a:ext cx="1905000" cy="457200"/>
          </a:xfrm>
        </p:spPr>
        <p:txBody>
          <a:bodyPr/>
          <a:lstStyle/>
          <a:p>
            <a:fld id="{E805F848-8A01-48DE-85E2-F68F69ABBAF3}" type="datetime1">
              <a:rPr lang="en-US" altLang="en-US">
                <a:solidFill>
                  <a:srgbClr val="000000"/>
                </a:solidFill>
                <a:latin typeface="Tahoma"/>
              </a:rPr>
              <a:pPr/>
              <a:t>11/12/2019</a:t>
            </a:fld>
            <a:endParaRPr lang="en-US" altLang="en-US" dirty="0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03798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EEF30-3DF0-428A-9178-E0B140F0A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4939" y="101600"/>
            <a:ext cx="6850062" cy="1143000"/>
          </a:xfrm>
        </p:spPr>
        <p:txBody>
          <a:bodyPr/>
          <a:lstStyle/>
          <a:p>
            <a:pPr algn="r"/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2BD92-98F3-4D21-8DD3-E78A802B3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520260"/>
            <a:ext cx="4114800" cy="46863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Corbel" panose="020B0503020204020204" pitchFamily="34" charset="0"/>
                <a:cs typeface="Calibri" panose="020F0502020204030204" pitchFamily="34" charset="0"/>
              </a:rPr>
              <a:t>Icosian</a:t>
            </a:r>
            <a:r>
              <a:rPr lang="en-US" sz="2400" dirty="0">
                <a:latin typeface="Corbel" panose="020B0503020204020204" pitchFamily="34" charset="0"/>
                <a:cs typeface="Calibri" panose="020F0502020204030204" pitchFamily="34" charset="0"/>
              </a:rPr>
              <a:t> Game - This one invented by the renowned Irish mathematician Sir William Hamilton (1805–1865)—was presented to the world under the name of the </a:t>
            </a:r>
            <a:r>
              <a:rPr lang="en-US" sz="2400" dirty="0" err="1">
                <a:latin typeface="Corbel" panose="020B0503020204020204" pitchFamily="34" charset="0"/>
                <a:cs typeface="Calibri" panose="020F0502020204030204" pitchFamily="34" charset="0"/>
              </a:rPr>
              <a:t>Icosian</a:t>
            </a:r>
            <a:r>
              <a:rPr lang="en-US" sz="2400" dirty="0">
                <a:latin typeface="Corbel" panose="020B0503020204020204" pitchFamily="34" charset="0"/>
                <a:cs typeface="Calibri" panose="020F0502020204030204" pitchFamily="34" charset="0"/>
              </a:rPr>
              <a:t> Game.</a:t>
            </a:r>
          </a:p>
          <a:p>
            <a:pPr marL="0" indent="0">
              <a:buNone/>
            </a:pPr>
            <a:endParaRPr lang="en-US" sz="2400" dirty="0">
              <a:latin typeface="Corbel" panose="020B050302020402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orbel" panose="020B0503020204020204" pitchFamily="34" charset="0"/>
                <a:cs typeface="Calibri" panose="020F0502020204030204" pitchFamily="34" charset="0"/>
              </a:rPr>
              <a:t>Let us convert the game board to a graph.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F251CD-5F11-40F8-AEA0-7D7CE9B06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>
                <a:solidFill>
                  <a:srgbClr val="000000"/>
                </a:solidFill>
                <a:latin typeface="Tahoma"/>
              </a:rPr>
              <a:pPr/>
              <a:t>16</a:t>
            </a:fld>
            <a:endParaRPr lang="en-US" altLang="en-US" dirty="0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6C76CA-9AD8-4E9F-8754-3160D435E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482169"/>
            <a:ext cx="4802880" cy="3855571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635C8-B32F-4A05-92AC-10F33765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3B92-DC64-4EED-A200-C2443D4A313C}" type="datetime1">
              <a:rPr lang="en-US" altLang="en-US">
                <a:solidFill>
                  <a:srgbClr val="000000"/>
                </a:solidFill>
                <a:latin typeface="Tahoma"/>
              </a:rPr>
              <a:pPr/>
              <a:t>11/12/2019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061780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EEF30-3DF0-428A-9178-E0B140F0A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4939" y="101600"/>
            <a:ext cx="6850062" cy="1143000"/>
          </a:xfrm>
        </p:spPr>
        <p:txBody>
          <a:bodyPr/>
          <a:lstStyle/>
          <a:p>
            <a:pPr algn="r"/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2BD92-98F3-4D21-8DD3-E78A802B3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520260"/>
            <a:ext cx="4114800" cy="46863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Corbel" panose="020B0503020204020204" pitchFamily="34" charset="0"/>
                <a:cs typeface="Calibri" panose="020F0502020204030204" pitchFamily="34" charset="0"/>
              </a:rPr>
              <a:t>Icosian</a:t>
            </a:r>
            <a:r>
              <a:rPr lang="en-US" sz="2400" dirty="0">
                <a:latin typeface="Corbel" panose="020B0503020204020204" pitchFamily="34" charset="0"/>
                <a:cs typeface="Calibri" panose="020F0502020204030204" pitchFamily="34" charset="0"/>
              </a:rPr>
              <a:t> Game - This one invented by the renowned Irish mathematician Sir William Hamilton (1805–1865)—was presented to the world under the name of the </a:t>
            </a:r>
            <a:r>
              <a:rPr lang="en-US" sz="2400" dirty="0" err="1">
                <a:latin typeface="Corbel" panose="020B0503020204020204" pitchFamily="34" charset="0"/>
                <a:cs typeface="Calibri" panose="020F0502020204030204" pitchFamily="34" charset="0"/>
              </a:rPr>
              <a:t>Icosian</a:t>
            </a:r>
            <a:r>
              <a:rPr lang="en-US" sz="2400" dirty="0">
                <a:latin typeface="Corbel" panose="020B0503020204020204" pitchFamily="34" charset="0"/>
                <a:cs typeface="Calibri" panose="020F0502020204030204" pitchFamily="34" charset="0"/>
              </a:rPr>
              <a:t> Game.</a:t>
            </a:r>
          </a:p>
          <a:p>
            <a:pPr marL="0" indent="0">
              <a:buNone/>
            </a:pPr>
            <a:endParaRPr lang="en-US" sz="2400" dirty="0">
              <a:latin typeface="Corbel" panose="020B050302020402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orbel" panose="020B0503020204020204" pitchFamily="34" charset="0"/>
                <a:cs typeface="Calibri" panose="020F0502020204030204" pitchFamily="34" charset="0"/>
              </a:rPr>
              <a:t>Let us convert the game board to a graph.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F251CD-5F11-40F8-AEA0-7D7CE9B06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>
                <a:solidFill>
                  <a:srgbClr val="000000"/>
                </a:solidFill>
                <a:latin typeface="Tahoma"/>
              </a:rPr>
              <a:pPr/>
              <a:t>17</a:t>
            </a:fld>
            <a:endParaRPr lang="en-US" altLang="en-US" dirty="0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6C76CA-9AD8-4E9F-8754-3160D435E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520261"/>
            <a:ext cx="4802880" cy="3855571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635C8-B32F-4A05-92AC-10F33765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3B92-DC64-4EED-A200-C2443D4A313C}" type="datetime1">
              <a:rPr lang="en-US" altLang="en-US">
                <a:solidFill>
                  <a:srgbClr val="000000"/>
                </a:solidFill>
                <a:latin typeface="Tahoma"/>
              </a:rPr>
              <a:pPr/>
              <a:t>11/12/2019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4F6556-8AF0-4FB4-A048-A3C5AFCB29F2}"/>
              </a:ext>
            </a:extLst>
          </p:cNvPr>
          <p:cNvSpPr txBox="1"/>
          <p:nvPr/>
        </p:nvSpPr>
        <p:spPr>
          <a:xfrm>
            <a:off x="7086600" y="23622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ndara" panose="020E0502030303020204" pitchFamily="34" charset="0"/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E3F20E-20E1-4993-98DC-4F4A77A2B644}"/>
              </a:ext>
            </a:extLst>
          </p:cNvPr>
          <p:cNvSpPr txBox="1"/>
          <p:nvPr/>
        </p:nvSpPr>
        <p:spPr>
          <a:xfrm>
            <a:off x="8916540" y="2386988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ndara" panose="020E0502030303020204" pitchFamily="34" charset="0"/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96ED29-6FDA-4D13-8AE3-27ADA05C9E9D}"/>
              </a:ext>
            </a:extLst>
          </p:cNvPr>
          <p:cNvSpPr txBox="1"/>
          <p:nvPr/>
        </p:nvSpPr>
        <p:spPr>
          <a:xfrm>
            <a:off x="9105900" y="3870848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ndara" panose="020E0502030303020204" pitchFamily="34" charset="0"/>
              </a:rPr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309504-3176-4FA7-A2C6-B4271CBAC9C8}"/>
              </a:ext>
            </a:extLst>
          </p:cNvPr>
          <p:cNvSpPr txBox="1"/>
          <p:nvPr/>
        </p:nvSpPr>
        <p:spPr>
          <a:xfrm>
            <a:off x="7942006" y="47244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ndara" panose="020E0502030303020204" pitchFamily="34" charset="0"/>
              </a:rPr>
              <a:t>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984F8F-A3A2-44AB-9B3B-8DF034AE0B63}"/>
              </a:ext>
            </a:extLst>
          </p:cNvPr>
          <p:cNvSpPr txBox="1"/>
          <p:nvPr/>
        </p:nvSpPr>
        <p:spPr>
          <a:xfrm>
            <a:off x="6707776" y="3808156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ndara" panose="020E0502030303020204" pitchFamily="34" charset="0"/>
              </a:rPr>
              <a:t>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DCB948-2F2E-4233-ACBE-C955B8B95B7C}"/>
              </a:ext>
            </a:extLst>
          </p:cNvPr>
          <p:cNvSpPr txBox="1"/>
          <p:nvPr/>
        </p:nvSpPr>
        <p:spPr>
          <a:xfrm>
            <a:off x="7084946" y="3065932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ndara" panose="020E0502030303020204" pitchFamily="34" charset="0"/>
              </a:rPr>
              <a:t>j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CA88DA-F7E6-442A-9E47-1EC9921C14F5}"/>
              </a:ext>
            </a:extLst>
          </p:cNvPr>
          <p:cNvSpPr txBox="1"/>
          <p:nvPr/>
        </p:nvSpPr>
        <p:spPr>
          <a:xfrm>
            <a:off x="7315148" y="4070903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ndara" panose="020E0502030303020204" pitchFamily="34" charset="0"/>
              </a:rPr>
              <a:t>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B8900E-1A9C-45A1-9247-E60E7AD883D1}"/>
              </a:ext>
            </a:extLst>
          </p:cNvPr>
          <p:cNvSpPr txBox="1"/>
          <p:nvPr/>
        </p:nvSpPr>
        <p:spPr>
          <a:xfrm>
            <a:off x="8498528" y="4070903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ndara" panose="020E0502030303020204" pitchFamily="34" charset="0"/>
              </a:rPr>
              <a:t>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35F2BF-40C7-4C29-A554-1E2F51217F29}"/>
              </a:ext>
            </a:extLst>
          </p:cNvPr>
          <p:cNvSpPr txBox="1"/>
          <p:nvPr/>
        </p:nvSpPr>
        <p:spPr>
          <a:xfrm>
            <a:off x="8691027" y="306226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ndara" panose="020E0502030303020204" pitchFamily="34" charset="0"/>
              </a:rPr>
              <a:t>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B8CB11-77F2-47F7-B0CC-4509914C9309}"/>
              </a:ext>
            </a:extLst>
          </p:cNvPr>
          <p:cNvSpPr txBox="1"/>
          <p:nvPr/>
        </p:nvSpPr>
        <p:spPr>
          <a:xfrm>
            <a:off x="7897924" y="337830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ndara" panose="020E0502030303020204" pitchFamily="34" charset="0"/>
              </a:rPr>
              <a:t>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C691BC-468E-4D55-8096-5AA4C4ADA93E}"/>
              </a:ext>
            </a:extLst>
          </p:cNvPr>
          <p:cNvSpPr txBox="1"/>
          <p:nvPr/>
        </p:nvSpPr>
        <p:spPr>
          <a:xfrm>
            <a:off x="7938904" y="2410858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ndara" panose="020E0502030303020204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713688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EEF30-3DF0-428A-9178-E0B140F0A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4939" y="101600"/>
            <a:ext cx="6850062" cy="1143000"/>
          </a:xfrm>
        </p:spPr>
        <p:txBody>
          <a:bodyPr/>
          <a:lstStyle/>
          <a:p>
            <a:pPr algn="r"/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2BD92-98F3-4D21-8DD3-E78A802B3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520260"/>
            <a:ext cx="5410200" cy="46863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rbel" panose="020B0503020204020204" pitchFamily="34" charset="0"/>
                <a:cs typeface="Calibri" panose="020F0502020204030204" pitchFamily="34" charset="0"/>
              </a:rPr>
              <a:t>Consider the following map:</a:t>
            </a:r>
          </a:p>
          <a:p>
            <a:pPr marL="457200" indent="-457200">
              <a:buAutoNum type="alphaLcPeriod"/>
            </a:pPr>
            <a:r>
              <a:rPr lang="en-US" sz="2400" dirty="0">
                <a:latin typeface="Corbel" panose="020B0503020204020204" pitchFamily="34" charset="0"/>
                <a:cs typeface="Calibri" panose="020F0502020204030204" pitchFamily="34" charset="0"/>
              </a:rPr>
              <a:t>Represent the map as a graph.</a:t>
            </a:r>
          </a:p>
          <a:p>
            <a:pPr marL="457200" indent="-457200">
              <a:buFont typeface="Wingdings" pitchFamily="2" charset="2"/>
              <a:buAutoNum type="alphaLcPeriod"/>
            </a:pPr>
            <a:r>
              <a:rPr lang="en-US" sz="2400" dirty="0">
                <a:latin typeface="Corbel" panose="020B0503020204020204" pitchFamily="34" charset="0"/>
                <a:cs typeface="Calibri" panose="020F0502020204030204" pitchFamily="34" charset="0"/>
              </a:rPr>
              <a:t>Color the vertices  using the following rule: no two adjacent vertices are colored the same.</a:t>
            </a:r>
          </a:p>
          <a:p>
            <a:pPr marL="457200" indent="-457200">
              <a:buAutoNum type="alphaLcPeriod"/>
            </a:pPr>
            <a:r>
              <a:rPr lang="en-US" sz="2400" dirty="0">
                <a:latin typeface="Corbel" panose="020B0503020204020204" pitchFamily="34" charset="0"/>
                <a:cs typeface="Calibri" panose="020F0502020204030204" pitchFamily="34" charset="0"/>
              </a:rPr>
              <a:t>What is the smallest number of colors needed in part (b)?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F251CD-5F11-40F8-AEA0-7D7CE9B06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>
                <a:solidFill>
                  <a:srgbClr val="000000"/>
                </a:solidFill>
                <a:latin typeface="Tahoma"/>
              </a:rPr>
              <a:pPr/>
              <a:t>18</a:t>
            </a:fld>
            <a:endParaRPr lang="en-US" altLang="en-US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635C8-B32F-4A05-92AC-10F33765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3B92-DC64-4EED-A200-C2443D4A313C}" type="datetime1">
              <a:rPr lang="en-US" altLang="en-US">
                <a:solidFill>
                  <a:srgbClr val="000000"/>
                </a:solidFill>
                <a:latin typeface="Tahoma"/>
              </a:rPr>
              <a:pPr/>
              <a:t>11/12/2019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D4D8C0-50A6-49DC-8BAF-2FCF6945B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540" y="1532786"/>
            <a:ext cx="3007098" cy="288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04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A170-69B5-4F71-8D60-EE08BA099520}" type="slidenum">
              <a:rPr lang="en-US" altLang="en-US">
                <a:solidFill>
                  <a:srgbClr val="000000"/>
                </a:solidFill>
                <a:latin typeface="Tahoma"/>
              </a:rPr>
              <a:pPr/>
              <a:t>19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674939" y="101600"/>
            <a:ext cx="7078662" cy="1143000"/>
          </a:xfrm>
        </p:spPr>
        <p:txBody>
          <a:bodyPr/>
          <a:lstStyle/>
          <a:p>
            <a:pPr algn="r"/>
            <a:r>
              <a:rPr lang="en-US" altLang="en-US" sz="2800" i="1" dirty="0"/>
              <a:t>Partitioning Graph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997FA6D-F14A-449D-B3E4-FDFE0AAA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38400" y="6324600"/>
            <a:ext cx="1905000" cy="457200"/>
          </a:xfrm>
        </p:spPr>
        <p:txBody>
          <a:bodyPr/>
          <a:lstStyle/>
          <a:p>
            <a:fld id="{1FA1D2DB-67D2-4DCB-B13D-53A0EF7B007F}" type="datetime1">
              <a:rPr lang="en-US" altLang="en-US">
                <a:solidFill>
                  <a:srgbClr val="000000"/>
                </a:solidFill>
                <a:latin typeface="Tahoma"/>
              </a:rPr>
              <a:pPr/>
              <a:t>11/12/2019</a:t>
            </a:fld>
            <a:endParaRPr lang="en-US" altLang="en-US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383A2-2A92-44F7-8C73-A55F4BB42F4B}"/>
              </a:ext>
            </a:extLst>
          </p:cNvPr>
          <p:cNvSpPr txBox="1"/>
          <p:nvPr/>
        </p:nvSpPr>
        <p:spPr>
          <a:xfrm>
            <a:off x="2133600" y="1752601"/>
            <a:ext cx="7848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3366FF"/>
                </a:solidFill>
                <a:latin typeface="Corbel" panose="020B0503020204020204" pitchFamily="34" charset="0"/>
              </a:rPr>
              <a:t>In graph theory, a part of mathematics, a </a:t>
            </a:r>
            <a:r>
              <a:rPr lang="en-US" sz="2200" b="1" i="1" dirty="0">
                <a:solidFill>
                  <a:srgbClr val="3366FF"/>
                </a:solidFill>
                <a:latin typeface="Corbel" panose="020B0503020204020204" pitchFamily="34" charset="0"/>
              </a:rPr>
              <a:t>k</a:t>
            </a:r>
            <a:r>
              <a:rPr lang="en-US" sz="2200" b="1" dirty="0">
                <a:solidFill>
                  <a:srgbClr val="3366FF"/>
                </a:solidFill>
                <a:latin typeface="Corbel" panose="020B0503020204020204" pitchFamily="34" charset="0"/>
              </a:rPr>
              <a:t>-partite graph</a:t>
            </a:r>
            <a:r>
              <a:rPr lang="en-US" sz="2200" dirty="0">
                <a:solidFill>
                  <a:srgbClr val="3366FF"/>
                </a:solidFill>
                <a:latin typeface="Corbel" panose="020B0503020204020204" pitchFamily="34" charset="0"/>
              </a:rPr>
              <a:t> is a graph whose vertices are or can be partitioned into </a:t>
            </a:r>
            <a:r>
              <a:rPr lang="en-US" sz="2200" i="1" dirty="0">
                <a:solidFill>
                  <a:srgbClr val="3366FF"/>
                </a:solidFill>
                <a:latin typeface="Corbel" panose="020B0503020204020204" pitchFamily="34" charset="0"/>
              </a:rPr>
              <a:t>k</a:t>
            </a:r>
            <a:r>
              <a:rPr lang="en-US" sz="2200" dirty="0">
                <a:solidFill>
                  <a:srgbClr val="3366FF"/>
                </a:solidFill>
                <a:latin typeface="Corbel" panose="020B0503020204020204" pitchFamily="34" charset="0"/>
              </a:rPr>
              <a:t> different  independent sets. </a:t>
            </a:r>
          </a:p>
          <a:p>
            <a:endParaRPr lang="en-US" sz="2200" dirty="0">
              <a:solidFill>
                <a:srgbClr val="3366FF"/>
              </a:solidFill>
              <a:latin typeface="Corbel" panose="020B0503020204020204" pitchFamily="34" charset="0"/>
            </a:endParaRPr>
          </a:p>
          <a:p>
            <a:r>
              <a:rPr lang="en-US" sz="2200" dirty="0">
                <a:solidFill>
                  <a:srgbClr val="3366FF"/>
                </a:solidFill>
                <a:latin typeface="Corbel" panose="020B0503020204020204" pitchFamily="34" charset="0"/>
              </a:rPr>
              <a:t>Equivalently, it is a graph that can be colored with </a:t>
            </a:r>
            <a:r>
              <a:rPr lang="en-US" sz="2200" i="1" dirty="0">
                <a:solidFill>
                  <a:srgbClr val="3366FF"/>
                </a:solidFill>
                <a:latin typeface="Corbel" panose="020B0503020204020204" pitchFamily="34" charset="0"/>
              </a:rPr>
              <a:t>k</a:t>
            </a:r>
            <a:r>
              <a:rPr lang="en-US" sz="2200" dirty="0">
                <a:solidFill>
                  <a:srgbClr val="3366FF"/>
                </a:solidFill>
                <a:latin typeface="Corbel" panose="020B0503020204020204" pitchFamily="34" charset="0"/>
              </a:rPr>
              <a:t> colors, so that no two endpoints of an edge have the same color. </a:t>
            </a:r>
          </a:p>
          <a:p>
            <a:endParaRPr lang="en-US" sz="2200" dirty="0">
              <a:solidFill>
                <a:srgbClr val="3366FF"/>
              </a:solidFill>
              <a:latin typeface="Corbel" panose="020B0503020204020204" pitchFamily="34" charset="0"/>
            </a:endParaRPr>
          </a:p>
          <a:p>
            <a:r>
              <a:rPr lang="en-US" sz="2200" dirty="0">
                <a:solidFill>
                  <a:srgbClr val="3366FF"/>
                </a:solidFill>
                <a:latin typeface="Corbel" panose="020B0503020204020204" pitchFamily="34" charset="0"/>
              </a:rPr>
              <a:t>When </a:t>
            </a:r>
            <a:r>
              <a:rPr lang="en-US" sz="2200" i="1" dirty="0">
                <a:solidFill>
                  <a:srgbClr val="3366FF"/>
                </a:solidFill>
                <a:latin typeface="Corbel" panose="020B0503020204020204" pitchFamily="34" charset="0"/>
              </a:rPr>
              <a:t>k</a:t>
            </a:r>
            <a:r>
              <a:rPr lang="en-US" sz="2200" dirty="0">
                <a:solidFill>
                  <a:srgbClr val="3366FF"/>
                </a:solidFill>
                <a:latin typeface="Corbel" panose="020B0503020204020204" pitchFamily="34" charset="0"/>
              </a:rPr>
              <a:t> = 2 these are the bipartite graphs, and when </a:t>
            </a:r>
            <a:r>
              <a:rPr lang="en-US" sz="2200" i="1" dirty="0">
                <a:solidFill>
                  <a:srgbClr val="3366FF"/>
                </a:solidFill>
                <a:latin typeface="Corbel" panose="020B0503020204020204" pitchFamily="34" charset="0"/>
              </a:rPr>
              <a:t>k</a:t>
            </a:r>
            <a:r>
              <a:rPr lang="en-US" sz="2200" dirty="0">
                <a:solidFill>
                  <a:srgbClr val="3366FF"/>
                </a:solidFill>
                <a:latin typeface="Corbel" panose="020B0503020204020204" pitchFamily="34" charset="0"/>
              </a:rPr>
              <a:t> = 3 they are called the </a:t>
            </a:r>
            <a:r>
              <a:rPr lang="en-US" sz="2200" b="1" dirty="0">
                <a:solidFill>
                  <a:srgbClr val="3366FF"/>
                </a:solidFill>
                <a:latin typeface="Corbel" panose="020B0503020204020204" pitchFamily="34" charset="0"/>
              </a:rPr>
              <a:t>tripartite graphs</a:t>
            </a:r>
            <a:r>
              <a:rPr lang="en-US" sz="2200" dirty="0">
                <a:solidFill>
                  <a:srgbClr val="3366FF"/>
                </a:solidFill>
                <a:latin typeface="Corbel" panose="020B0503020204020204" pitchFamily="34" charset="0"/>
              </a:rPr>
              <a:t>.</a:t>
            </a:r>
          </a:p>
          <a:p>
            <a:endParaRPr lang="en-US" sz="2200" dirty="0">
              <a:solidFill>
                <a:srgbClr val="3366FF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A170-69B5-4F71-8D60-EE08BA099520}" type="slidenum">
              <a:rPr lang="en-US" altLang="en-US">
                <a:solidFill>
                  <a:srgbClr val="000000"/>
                </a:solidFill>
                <a:latin typeface="Tahoma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b="1" i="1" dirty="0">
                <a:solidFill>
                  <a:schemeClr val="tx2">
                    <a:lumMod val="75000"/>
                  </a:schemeClr>
                </a:solidFill>
              </a:rPr>
              <a:t>					Graph Problems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0" y="1600201"/>
            <a:ext cx="7696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rgbClr val="333399"/>
                </a:solidFill>
                <a:latin typeface="Gill Sans MT" panose="020B0502020104020203" pitchFamily="34" charset="0"/>
              </a:rPr>
              <a:t>What is a graph?</a:t>
            </a:r>
          </a:p>
          <a:p>
            <a:endParaRPr lang="en-US" sz="2200" b="1" i="1" dirty="0">
              <a:solidFill>
                <a:srgbClr val="333399"/>
              </a:solidFill>
              <a:latin typeface="Gill Sans MT" panose="020B0502020104020203" pitchFamily="34" charset="0"/>
            </a:endParaRPr>
          </a:p>
          <a:p>
            <a:pPr marL="465138"/>
            <a:r>
              <a:rPr lang="en-US" sz="2200" b="1" i="1" dirty="0">
                <a:solidFill>
                  <a:srgbClr val="333399"/>
                </a:solidFill>
                <a:latin typeface="Gill Sans MT" panose="020B0502020104020203" pitchFamily="34" charset="0"/>
              </a:rPr>
              <a:t>Graph </a:t>
            </a:r>
            <a:r>
              <a:rPr lang="en-US" sz="2200" dirty="0">
                <a:solidFill>
                  <a:srgbClr val="333399"/>
                </a:solidFill>
                <a:latin typeface="Gill Sans MT" panose="020B0502020104020203" pitchFamily="34" charset="0"/>
              </a:rPr>
              <a:t>can be thought of as a collection of points called vertices, some of which are connected by line segments called edges.</a:t>
            </a:r>
          </a:p>
          <a:p>
            <a:pPr marL="465138"/>
            <a:endParaRPr lang="en-US" sz="2200" dirty="0">
              <a:solidFill>
                <a:srgbClr val="333399"/>
              </a:solidFill>
              <a:latin typeface="Gill Sans MT" panose="020B0502020104020203" pitchFamily="34" charset="0"/>
            </a:endParaRPr>
          </a:p>
          <a:p>
            <a:r>
              <a:rPr lang="en-US" sz="2200" b="1" i="1" dirty="0">
                <a:solidFill>
                  <a:srgbClr val="333399"/>
                </a:solidFill>
                <a:latin typeface="Gill Sans MT" panose="020B0502020104020203" pitchFamily="34" charset="0"/>
              </a:rPr>
              <a:t>Examples:</a:t>
            </a:r>
            <a:endParaRPr lang="en-US" sz="2200" i="1" dirty="0">
              <a:solidFill>
                <a:srgbClr val="333399"/>
              </a:solidFill>
              <a:latin typeface="Gill Sans MT" panose="020B0502020104020203" pitchFamily="34" charset="0"/>
            </a:endParaRPr>
          </a:p>
          <a:p>
            <a:endParaRPr lang="en-US" sz="2200" b="1" i="1" dirty="0">
              <a:solidFill>
                <a:srgbClr val="333399"/>
              </a:solidFill>
              <a:latin typeface="Gill Sans MT" panose="020B05020201040202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429001"/>
            <a:ext cx="3048000" cy="280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950280"/>
            <a:ext cx="2930444" cy="1840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C49563-E643-4FC6-B321-A8E717188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3D26-20C9-489F-A222-EAD5F2477B9D}" type="datetime1">
              <a:rPr lang="en-US" altLang="en-US">
                <a:solidFill>
                  <a:srgbClr val="000000"/>
                </a:solidFill>
                <a:latin typeface="Tahoma"/>
              </a:rPr>
              <a:pPr/>
              <a:t>11/12/2019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551671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A170-69B5-4F71-8D60-EE08BA099520}" type="slidenum">
              <a:rPr lang="en-US" altLang="en-US">
                <a:solidFill>
                  <a:srgbClr val="000000"/>
                </a:solidFill>
                <a:latin typeface="Tahoma"/>
              </a:rPr>
              <a:pPr/>
              <a:t>20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674939" y="101600"/>
            <a:ext cx="7078662" cy="1143000"/>
          </a:xfrm>
        </p:spPr>
        <p:txBody>
          <a:bodyPr/>
          <a:lstStyle/>
          <a:p>
            <a:pPr algn="r"/>
            <a:r>
              <a:rPr lang="en-US" altLang="en-US" sz="2800" i="1" dirty="0"/>
              <a:t>Partitioning Graph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997FA6D-F14A-449D-B3E4-FDFE0AAA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38400" y="6324600"/>
            <a:ext cx="1905000" cy="457200"/>
          </a:xfrm>
        </p:spPr>
        <p:txBody>
          <a:bodyPr/>
          <a:lstStyle/>
          <a:p>
            <a:fld id="{1FA1D2DB-67D2-4DCB-B13D-53A0EF7B007F}" type="datetime1">
              <a:rPr lang="en-US" altLang="en-US">
                <a:solidFill>
                  <a:srgbClr val="000000"/>
                </a:solidFill>
                <a:latin typeface="Tahoma"/>
              </a:rPr>
              <a:pPr/>
              <a:t>11/12/2019</a:t>
            </a:fld>
            <a:endParaRPr lang="en-US" altLang="en-US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383A2-2A92-44F7-8C73-A55F4BB42F4B}"/>
              </a:ext>
            </a:extLst>
          </p:cNvPr>
          <p:cNvSpPr txBox="1"/>
          <p:nvPr/>
        </p:nvSpPr>
        <p:spPr>
          <a:xfrm>
            <a:off x="2133600" y="1752600"/>
            <a:ext cx="78486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3366FF"/>
                </a:solidFill>
                <a:latin typeface="Corbel" panose="020B0503020204020204" pitchFamily="34" charset="0"/>
              </a:rPr>
              <a:t>When </a:t>
            </a:r>
            <a:r>
              <a:rPr lang="en-US" sz="2200" i="1" dirty="0">
                <a:solidFill>
                  <a:srgbClr val="3366FF"/>
                </a:solidFill>
                <a:latin typeface="Corbel" panose="020B0503020204020204" pitchFamily="34" charset="0"/>
              </a:rPr>
              <a:t>k</a:t>
            </a:r>
            <a:r>
              <a:rPr lang="en-US" sz="2200" dirty="0">
                <a:solidFill>
                  <a:srgbClr val="3366FF"/>
                </a:solidFill>
                <a:latin typeface="Corbel" panose="020B0503020204020204" pitchFamily="34" charset="0"/>
              </a:rPr>
              <a:t> = 2 these are the bipartite graphs, and when </a:t>
            </a:r>
            <a:r>
              <a:rPr lang="en-US" sz="2200" i="1" dirty="0">
                <a:solidFill>
                  <a:srgbClr val="3366FF"/>
                </a:solidFill>
                <a:latin typeface="Corbel" panose="020B0503020204020204" pitchFamily="34" charset="0"/>
              </a:rPr>
              <a:t>k</a:t>
            </a:r>
            <a:r>
              <a:rPr lang="en-US" sz="2200" dirty="0">
                <a:solidFill>
                  <a:srgbClr val="3366FF"/>
                </a:solidFill>
                <a:latin typeface="Corbel" panose="020B0503020204020204" pitchFamily="34" charset="0"/>
              </a:rPr>
              <a:t> = 3 they are called the </a:t>
            </a:r>
            <a:r>
              <a:rPr lang="en-US" sz="2200" b="1" dirty="0">
                <a:solidFill>
                  <a:srgbClr val="3366FF"/>
                </a:solidFill>
                <a:latin typeface="Corbel" panose="020B0503020204020204" pitchFamily="34" charset="0"/>
              </a:rPr>
              <a:t>tripartite graphs</a:t>
            </a:r>
            <a:r>
              <a:rPr lang="en-US" sz="2200" dirty="0">
                <a:solidFill>
                  <a:srgbClr val="3366FF"/>
                </a:solidFill>
                <a:latin typeface="Corbel" panose="020B0503020204020204" pitchFamily="34" charset="0"/>
              </a:rPr>
              <a:t>.</a:t>
            </a:r>
          </a:p>
          <a:p>
            <a:endParaRPr lang="en-US" sz="2200" dirty="0">
              <a:solidFill>
                <a:srgbClr val="3366FF"/>
              </a:solidFill>
              <a:latin typeface="Corbel" panose="020B0503020204020204" pitchFamily="34" charset="0"/>
            </a:endParaRPr>
          </a:p>
          <a:p>
            <a:endParaRPr lang="en-US" sz="2200" dirty="0">
              <a:solidFill>
                <a:srgbClr val="3366FF"/>
              </a:solidFill>
              <a:latin typeface="Corbel" panose="020B0503020204020204" pitchFamily="34" charset="0"/>
            </a:endParaRPr>
          </a:p>
          <a:p>
            <a:endParaRPr lang="en-US" sz="2200" dirty="0">
              <a:solidFill>
                <a:srgbClr val="3366FF"/>
              </a:solidFill>
              <a:latin typeface="Corbel" panose="020B0503020204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405D73-3AB4-48F1-BCA5-F7A8AB51D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618" y="2645152"/>
            <a:ext cx="4821382" cy="368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89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A170-69B5-4F71-8D60-EE08BA099520}" type="slidenum">
              <a:rPr lang="en-US" altLang="en-US">
                <a:solidFill>
                  <a:srgbClr val="000000"/>
                </a:solidFill>
                <a:latin typeface="Tahoma"/>
              </a:rPr>
              <a:pPr/>
              <a:t>21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674939" y="101600"/>
            <a:ext cx="7078662" cy="1143000"/>
          </a:xfrm>
        </p:spPr>
        <p:txBody>
          <a:bodyPr/>
          <a:lstStyle/>
          <a:p>
            <a:pPr algn="r"/>
            <a:r>
              <a:rPr lang="en-US" altLang="en-US" sz="2800" i="1" dirty="0"/>
              <a:t>Graphs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57400" y="1676400"/>
            <a:ext cx="8382000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333399"/>
                </a:solidFill>
                <a:latin typeface="Gill Sans MT" panose="020B0502020104020203" pitchFamily="34" charset="0"/>
              </a:rPr>
              <a:t>Sets </a:t>
            </a:r>
          </a:p>
          <a:p>
            <a:pPr>
              <a:tabLst>
                <a:tab pos="461963" algn="l"/>
              </a:tabLst>
            </a:pPr>
            <a:r>
              <a:rPr lang="en-US" sz="2400" i="1" dirty="0">
                <a:solidFill>
                  <a:srgbClr val="333399"/>
                </a:solidFill>
                <a:latin typeface="Gill Sans MT" panose="020B0502020104020203" pitchFamily="34" charset="0"/>
              </a:rPr>
              <a:t>	- Collection of unordered distinct elements (use of Multiset concept)</a:t>
            </a:r>
          </a:p>
          <a:p>
            <a:pPr marL="1773238" indent="-1139825">
              <a:spcBef>
                <a:spcPts val="600"/>
              </a:spcBef>
              <a:tabLst>
                <a:tab pos="461963" algn="l"/>
              </a:tabLst>
            </a:pPr>
            <a:r>
              <a:rPr lang="en-US" sz="2400" i="1" dirty="0">
                <a:solidFill>
                  <a:srgbClr val="333399"/>
                </a:solidFill>
                <a:latin typeface="Gill Sans MT" panose="020B0502020104020203" pitchFamily="34" charset="0"/>
              </a:rPr>
              <a:t>Multiset:  In mathematics, a multiset (aka </a:t>
            </a:r>
            <a:r>
              <a:rPr lang="en-US" sz="2400" i="1" dirty="0">
                <a:solidFill>
                  <a:srgbClr val="C00000"/>
                </a:solidFill>
                <a:latin typeface="Gill Sans MT" panose="020B0502020104020203" pitchFamily="34" charset="0"/>
              </a:rPr>
              <a:t>bag</a:t>
            </a:r>
            <a:r>
              <a:rPr lang="en-US" sz="2400" i="1" dirty="0">
                <a:solidFill>
                  <a:srgbClr val="333399"/>
                </a:solidFill>
                <a:latin typeface="Gill Sans MT" panose="020B0502020104020203" pitchFamily="34" charset="0"/>
              </a:rPr>
              <a:t> or </a:t>
            </a:r>
            <a:r>
              <a:rPr lang="en-US" sz="2400" i="1" dirty="0" err="1">
                <a:solidFill>
                  <a:srgbClr val="C00000"/>
                </a:solidFill>
                <a:latin typeface="Gill Sans MT" panose="020B0502020104020203" pitchFamily="34" charset="0"/>
              </a:rPr>
              <a:t>mset</a:t>
            </a:r>
            <a:r>
              <a:rPr lang="en-US" sz="2400" i="1" dirty="0">
                <a:solidFill>
                  <a:srgbClr val="333399"/>
                </a:solidFill>
                <a:latin typeface="Gill Sans MT" panose="020B0502020104020203" pitchFamily="34" charset="0"/>
              </a:rPr>
              <a:t>) is a modification of the concept of a set that, unlike a set, allows for multiple instances for each of its elements. The positive integer number of instances, given for each element is called the multiplicity of this element in the multiset. </a:t>
            </a:r>
          </a:p>
          <a:p>
            <a:pPr>
              <a:tabLst>
                <a:tab pos="461963" algn="l"/>
              </a:tabLst>
            </a:pPr>
            <a:r>
              <a:rPr lang="en-US" sz="2400" i="1" dirty="0">
                <a:solidFill>
                  <a:srgbClr val="333399"/>
                </a:solidFill>
                <a:latin typeface="Gill Sans MT" panose="020B0502020104020203" pitchFamily="34" charset="0"/>
              </a:rPr>
              <a:t>	- Universal set</a:t>
            </a:r>
          </a:p>
          <a:p>
            <a:pPr marL="341313" indent="-341313"/>
            <a:endParaRPr lang="en-US" sz="2400" i="1" dirty="0">
              <a:solidFill>
                <a:srgbClr val="333399">
                  <a:lumMod val="75000"/>
                </a:srgbClr>
              </a:solidFill>
              <a:latin typeface="Gill Sans MT" panose="020B0502020104020203" pitchFamily="34" charset="0"/>
            </a:endParaRPr>
          </a:p>
          <a:p>
            <a:pPr marL="341313" indent="-341313"/>
            <a:endParaRPr lang="en-US" sz="2400" i="1" dirty="0">
              <a:solidFill>
                <a:srgbClr val="333399">
                  <a:lumMod val="75000"/>
                </a:srgbClr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997FA6D-F14A-449D-B3E4-FDFE0AAA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38400" y="6324600"/>
            <a:ext cx="1905000" cy="457200"/>
          </a:xfrm>
        </p:spPr>
        <p:txBody>
          <a:bodyPr/>
          <a:lstStyle/>
          <a:p>
            <a:fld id="{1FA1D2DB-67D2-4DCB-B13D-53A0EF7B007F}" type="datetime1">
              <a:rPr lang="en-US" altLang="en-US">
                <a:solidFill>
                  <a:srgbClr val="000000"/>
                </a:solidFill>
                <a:latin typeface="Tahoma"/>
              </a:rPr>
              <a:pPr/>
              <a:t>11/12/2019</a:t>
            </a:fld>
            <a:endParaRPr lang="en-US" altLang="en-US" dirty="0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109904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A170-69B5-4F71-8D60-EE08BA099520}" type="slidenum">
              <a:rPr lang="en-US" altLang="en-US">
                <a:solidFill>
                  <a:srgbClr val="000000"/>
                </a:solidFill>
                <a:latin typeface="Tahoma"/>
              </a:rPr>
              <a:pPr/>
              <a:t>22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674939" y="101600"/>
            <a:ext cx="7078662" cy="1143000"/>
          </a:xfrm>
        </p:spPr>
        <p:txBody>
          <a:bodyPr/>
          <a:lstStyle/>
          <a:p>
            <a:pPr algn="r"/>
            <a:r>
              <a:rPr lang="en-US" altLang="en-US" sz="2800" i="1" dirty="0"/>
              <a:t>Graphs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57400" y="1676400"/>
            <a:ext cx="838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333399"/>
                </a:solidFill>
                <a:latin typeface="Gill Sans MT" panose="020B0502020104020203" pitchFamily="34" charset="0"/>
              </a:rPr>
              <a:t>Dictionary:  </a:t>
            </a:r>
            <a:r>
              <a:rPr lang="en-US" sz="2400" dirty="0">
                <a:solidFill>
                  <a:srgbClr val="333399">
                    <a:lumMod val="75000"/>
                  </a:srgbClr>
                </a:solidFill>
                <a:latin typeface="Gill Sans MT" panose="020B0502020104020203" pitchFamily="34" charset="0"/>
              </a:rPr>
              <a:t>A data structure that implements the three operations </a:t>
            </a:r>
            <a:r>
              <a:rPr lang="en-US" sz="2400" i="1" dirty="0">
                <a:solidFill>
                  <a:srgbClr val="333399">
                    <a:lumMod val="75000"/>
                  </a:srgbClr>
                </a:solidFill>
                <a:latin typeface="Gill Sans MT" panose="020B0502020104020203" pitchFamily="34" charset="0"/>
              </a:rPr>
              <a:t>	</a:t>
            </a:r>
            <a:r>
              <a:rPr lang="en-US" sz="2400" i="1" dirty="0">
                <a:solidFill>
                  <a:srgbClr val="3366FF"/>
                </a:solidFill>
                <a:latin typeface="Gill Sans MT" panose="020B0502020104020203" pitchFamily="34" charset="0"/>
              </a:rPr>
              <a:t>SEARCH</a:t>
            </a:r>
            <a:r>
              <a:rPr lang="en-US" sz="2400" i="1" dirty="0">
                <a:solidFill>
                  <a:srgbClr val="333399">
                    <a:lumMod val="75000"/>
                  </a:srgbClr>
                </a:solidFill>
                <a:latin typeface="Gill Sans MT" panose="020B0502020104020203" pitchFamily="34" charset="0"/>
              </a:rPr>
              <a:t>:  </a:t>
            </a:r>
            <a:r>
              <a:rPr lang="en-US" sz="2400" i="1" dirty="0">
                <a:solidFill>
                  <a:srgbClr val="C00000"/>
                </a:solidFill>
                <a:latin typeface="Gill Sans MT" panose="020B0502020104020203" pitchFamily="34" charset="0"/>
              </a:rPr>
              <a:t>searching for a given item, </a:t>
            </a:r>
          </a:p>
          <a:p>
            <a:r>
              <a:rPr lang="en-US" sz="2400" i="1" dirty="0">
                <a:solidFill>
                  <a:srgbClr val="C00000"/>
                </a:solidFill>
                <a:latin typeface="Gill Sans MT" panose="020B0502020104020203" pitchFamily="34" charset="0"/>
              </a:rPr>
              <a:t>	</a:t>
            </a:r>
            <a:r>
              <a:rPr lang="en-US" sz="2400" i="1" dirty="0">
                <a:solidFill>
                  <a:srgbClr val="3366FF"/>
                </a:solidFill>
                <a:latin typeface="Gill Sans MT" panose="020B0502020104020203" pitchFamily="34" charset="0"/>
              </a:rPr>
              <a:t>ADD</a:t>
            </a:r>
            <a:r>
              <a:rPr lang="en-US" sz="2400" i="1" dirty="0">
                <a:solidFill>
                  <a:srgbClr val="C00000"/>
                </a:solidFill>
                <a:latin typeface="Gill Sans MT" panose="020B0502020104020203" pitchFamily="34" charset="0"/>
              </a:rPr>
              <a:t>:  adding a new item, and </a:t>
            </a:r>
          </a:p>
          <a:p>
            <a:r>
              <a:rPr lang="en-US" sz="2400" i="1" dirty="0">
                <a:solidFill>
                  <a:srgbClr val="C00000"/>
                </a:solidFill>
                <a:latin typeface="Gill Sans MT" panose="020B0502020104020203" pitchFamily="34" charset="0"/>
              </a:rPr>
              <a:t>	</a:t>
            </a:r>
            <a:r>
              <a:rPr lang="en-US" sz="2400" i="1" dirty="0">
                <a:solidFill>
                  <a:srgbClr val="3366FF"/>
                </a:solidFill>
                <a:latin typeface="Gill Sans MT" panose="020B0502020104020203" pitchFamily="34" charset="0"/>
              </a:rPr>
              <a:t>DELETE</a:t>
            </a:r>
            <a:r>
              <a:rPr lang="en-US" sz="2400" i="1" dirty="0">
                <a:solidFill>
                  <a:srgbClr val="C00000"/>
                </a:solidFill>
                <a:latin typeface="Gill Sans MT" panose="020B0502020104020203" pitchFamily="34" charset="0"/>
              </a:rPr>
              <a:t>: deleting an item</a:t>
            </a:r>
          </a:p>
          <a:p>
            <a:r>
              <a:rPr lang="en-US" sz="2400" i="1" dirty="0">
                <a:solidFill>
                  <a:srgbClr val="0000FF"/>
                </a:solidFill>
                <a:latin typeface="Gill Sans MT" panose="020B0502020104020203" pitchFamily="34" charset="0"/>
              </a:rPr>
              <a:t>from the collection</a:t>
            </a:r>
            <a:r>
              <a:rPr lang="en-US" sz="2400" dirty="0">
                <a:solidFill>
                  <a:srgbClr val="0000FF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>
                <a:solidFill>
                  <a:srgbClr val="333399">
                    <a:lumMod val="75000"/>
                  </a:srgbClr>
                </a:solidFill>
                <a:latin typeface="Gill Sans MT" panose="020B0502020104020203" pitchFamily="34" charset="0"/>
              </a:rPr>
              <a:t>is called the </a:t>
            </a:r>
            <a:r>
              <a:rPr lang="en-US" sz="2400" b="1" i="1" dirty="0">
                <a:solidFill>
                  <a:srgbClr val="333399">
                    <a:lumMod val="75000"/>
                  </a:srgbClr>
                </a:solidFill>
                <a:latin typeface="Gill Sans MT" panose="020B0502020104020203" pitchFamily="34" charset="0"/>
              </a:rPr>
              <a:t>dictionary.</a:t>
            </a:r>
          </a:p>
          <a:p>
            <a:endParaRPr lang="en-US" sz="2400" b="1" i="1" dirty="0">
              <a:solidFill>
                <a:srgbClr val="333399">
                  <a:lumMod val="75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sz="2400" i="1" dirty="0">
                <a:solidFill>
                  <a:srgbClr val="002060"/>
                </a:solidFill>
                <a:latin typeface="Gill Sans MT" panose="020B0502020104020203" pitchFamily="34" charset="0"/>
              </a:rPr>
              <a:t>Problems involving operations with sets:</a:t>
            </a:r>
          </a:p>
          <a:p>
            <a:pPr>
              <a:tabLst>
                <a:tab pos="404813" algn="l"/>
              </a:tabLst>
            </a:pPr>
            <a:r>
              <a:rPr lang="en-US" sz="2400" i="1" dirty="0">
                <a:solidFill>
                  <a:srgbClr val="002060"/>
                </a:solidFill>
                <a:latin typeface="Gill Sans MT" panose="020B0502020104020203" pitchFamily="34" charset="0"/>
              </a:rPr>
              <a:t>  - 	Applications in computing  which require a dynamic partition of                    	some n-element set into a collection of disjoint subsets.</a:t>
            </a:r>
          </a:p>
          <a:p>
            <a:pPr marL="341313" indent="-341313"/>
            <a:endParaRPr lang="en-US" sz="2400" i="1" dirty="0">
              <a:solidFill>
                <a:srgbClr val="333399">
                  <a:lumMod val="75000"/>
                </a:srgbClr>
              </a:solidFill>
              <a:latin typeface="Gill Sans MT" panose="020B0502020104020203" pitchFamily="34" charset="0"/>
            </a:endParaRPr>
          </a:p>
          <a:p>
            <a:pPr marL="341313" indent="-341313"/>
            <a:endParaRPr lang="en-US" sz="2400" i="1" dirty="0">
              <a:solidFill>
                <a:srgbClr val="333399">
                  <a:lumMod val="75000"/>
                </a:srgbClr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997FA6D-F14A-449D-B3E4-FDFE0AAA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38400" y="6324600"/>
            <a:ext cx="1905000" cy="457200"/>
          </a:xfrm>
        </p:spPr>
        <p:txBody>
          <a:bodyPr/>
          <a:lstStyle/>
          <a:p>
            <a:fld id="{1FA1D2DB-67D2-4DCB-B13D-53A0EF7B007F}" type="datetime1">
              <a:rPr lang="en-US" altLang="en-US">
                <a:solidFill>
                  <a:srgbClr val="000000"/>
                </a:solidFill>
                <a:latin typeface="Tahoma"/>
              </a:rPr>
              <a:pPr/>
              <a:t>11/12/2019</a:t>
            </a:fld>
            <a:endParaRPr lang="en-US" altLang="en-US" dirty="0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169851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A170-69B5-4F71-8D60-EE08BA099520}" type="slidenum">
              <a:rPr lang="en-US" altLang="en-US">
                <a:solidFill>
                  <a:srgbClr val="000000"/>
                </a:solidFill>
                <a:latin typeface="Tahoma"/>
              </a:rPr>
              <a:pPr/>
              <a:t>23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1" y="228600"/>
            <a:ext cx="7724775" cy="1016000"/>
          </a:xfrm>
        </p:spPr>
        <p:txBody>
          <a:bodyPr/>
          <a:lstStyle/>
          <a:p>
            <a:pPr algn="r"/>
            <a:r>
              <a:rPr lang="en-US" altLang="en-US" sz="3200" i="1" dirty="0"/>
              <a:t>Summary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68945" y="1524000"/>
            <a:ext cx="8382000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Tahoma"/>
              </a:rPr>
              <a:t>In Summary:</a:t>
            </a:r>
            <a:endParaRPr lang="en-US" dirty="0">
              <a:solidFill>
                <a:srgbClr val="0000FF"/>
              </a:solidFill>
              <a:latin typeface="Tahoma"/>
            </a:endParaRPr>
          </a:p>
          <a:p>
            <a:endParaRPr lang="en-US" dirty="0">
              <a:solidFill>
                <a:srgbClr val="0000FF"/>
              </a:solidFill>
              <a:latin typeface="Tahoma"/>
            </a:endParaRPr>
          </a:p>
          <a:p>
            <a:pPr marL="400050" indent="-400050">
              <a:spcBef>
                <a:spcPts val="600"/>
              </a:spcBef>
              <a:buFont typeface="+mj-lt"/>
              <a:buAutoNum type="romanLcPeriod"/>
            </a:pPr>
            <a:r>
              <a:rPr lang="en-US" dirty="0">
                <a:solidFill>
                  <a:srgbClr val="000000"/>
                </a:solidFill>
                <a:latin typeface="Tahoma"/>
              </a:rPr>
              <a:t>The non-ambiguity requirement for each step of an algorithm cannot be compromised; </a:t>
            </a:r>
          </a:p>
          <a:p>
            <a:pPr marL="400050" indent="-400050">
              <a:spcBef>
                <a:spcPts val="600"/>
              </a:spcBef>
              <a:buFont typeface="+mj-lt"/>
              <a:buAutoNum type="romanLcPeriod"/>
            </a:pPr>
            <a:r>
              <a:rPr lang="en-US" dirty="0">
                <a:solidFill>
                  <a:srgbClr val="000000"/>
                </a:solidFill>
                <a:latin typeface="Tahoma"/>
              </a:rPr>
              <a:t>The range of inputs for which an algorithm works has to be speciﬁed carefully;</a:t>
            </a:r>
          </a:p>
          <a:p>
            <a:pPr marL="400050" indent="-400050">
              <a:spcBef>
                <a:spcPts val="600"/>
              </a:spcBef>
              <a:buFont typeface="+mj-lt"/>
              <a:buAutoNum type="romanLcPeriod"/>
            </a:pPr>
            <a:r>
              <a:rPr lang="en-US" dirty="0">
                <a:solidFill>
                  <a:srgbClr val="000000"/>
                </a:solidFill>
                <a:latin typeface="Tahoma"/>
              </a:rPr>
              <a:t>There may exist several algorithms for solving the same problem;</a:t>
            </a:r>
          </a:p>
          <a:p>
            <a:pPr marL="400050" indent="-400050">
              <a:spcBef>
                <a:spcPts val="600"/>
              </a:spcBef>
              <a:buFont typeface="+mj-lt"/>
              <a:buAutoNum type="romanLcPeriod"/>
            </a:pPr>
            <a:r>
              <a:rPr lang="en-US" dirty="0">
                <a:solidFill>
                  <a:srgbClr val="000000"/>
                </a:solidFill>
                <a:latin typeface="Tahoma"/>
              </a:rPr>
              <a:t>The same algorithm can be implemented in several different ways. </a:t>
            </a:r>
          </a:p>
          <a:p>
            <a:pPr marL="400050" indent="-400050">
              <a:spcBef>
                <a:spcPts val="600"/>
              </a:spcBef>
              <a:buFont typeface="+mj-lt"/>
              <a:buAutoNum type="romanLcPeriod"/>
            </a:pPr>
            <a:endParaRPr lang="en-US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E49773-6BDE-47E2-94C5-EB637B76C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C4DC-CB22-4E5F-8E38-CD0363D94C7D}" type="datetime1">
              <a:rPr lang="en-US" altLang="en-US">
                <a:solidFill>
                  <a:srgbClr val="000000"/>
                </a:solidFill>
                <a:latin typeface="Tahoma"/>
              </a:rPr>
              <a:pPr/>
              <a:t>11/12/2019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882346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A170-69B5-4F71-8D60-EE08BA099520}" type="slidenum">
              <a:rPr lang="en-US" altLang="en-US">
                <a:solidFill>
                  <a:srgbClr val="000000"/>
                </a:solidFill>
                <a:latin typeface="Tahoma"/>
              </a:rPr>
              <a:pPr/>
              <a:t>24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667000" y="1828800"/>
            <a:ext cx="762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en-US" kern="0">
                <a:solidFill>
                  <a:srgbClr val="333399"/>
                </a:solidFill>
                <a:latin typeface="Gill Sans MT" panose="020B0502020104020203" pitchFamily="34" charset="0"/>
              </a:rPr>
              <a:t>Questions ?!</a:t>
            </a:r>
            <a:endParaRPr lang="en-US" altLang="en-US" kern="0" dirty="0">
              <a:solidFill>
                <a:srgbClr val="333399"/>
              </a:solidFill>
              <a:latin typeface="Gill Sans MT" panose="020B0502020104020203" pitchFamily="34" charset="0"/>
            </a:endParaRPr>
          </a:p>
        </p:txBody>
      </p:sp>
      <p:pic>
        <p:nvPicPr>
          <p:cNvPr id="6" name="Picture 3" descr="bs0055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124200"/>
            <a:ext cx="24447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A8672C-728E-4E57-98B4-376E6AE7F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DF3F-7487-4B34-AD72-4593813FBDF5}" type="datetime1">
              <a:rPr lang="en-US" altLang="en-US">
                <a:solidFill>
                  <a:srgbClr val="000000"/>
                </a:solidFill>
                <a:latin typeface="Tahoma"/>
              </a:rPr>
              <a:pPr/>
              <a:t>11/12/2019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676928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A170-69B5-4F71-8D60-EE08BA099520}" type="slidenum">
              <a:rPr lang="en-US" altLang="en-US">
                <a:solidFill>
                  <a:srgbClr val="000000"/>
                </a:solidFill>
                <a:latin typeface="Tahoma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b="1" i="1" dirty="0">
                <a:solidFill>
                  <a:schemeClr val="tx2">
                    <a:lumMod val="75000"/>
                  </a:schemeClr>
                </a:solidFill>
              </a:rPr>
              <a:t>					Graph Problems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001" y="1436346"/>
            <a:ext cx="8096693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rgbClr val="333399"/>
                </a:solidFill>
                <a:latin typeface="Gill Sans MT" panose="020B0502020104020203" pitchFamily="34" charset="0"/>
              </a:rPr>
              <a:t>Graph Terminology</a:t>
            </a:r>
          </a:p>
          <a:p>
            <a:r>
              <a:rPr lang="en-US" sz="2200" b="1" i="1" dirty="0">
                <a:solidFill>
                  <a:srgbClr val="333399"/>
                </a:solidFill>
                <a:latin typeface="Gill Sans MT" panose="020B0502020104020203" pitchFamily="34" charset="0"/>
              </a:rPr>
              <a:t>	G= (V,E)	</a:t>
            </a:r>
            <a:r>
              <a:rPr lang="en-US" sz="2200" i="1" dirty="0">
                <a:solidFill>
                  <a:srgbClr val="333399"/>
                </a:solidFill>
                <a:latin typeface="Gill Sans MT" panose="020B0502020104020203" pitchFamily="34" charset="0"/>
              </a:rPr>
              <a:t>V – Vertices	E – Edges</a:t>
            </a:r>
          </a:p>
          <a:p>
            <a:endParaRPr lang="en-US" sz="2200" i="1" dirty="0">
              <a:solidFill>
                <a:srgbClr val="333399"/>
              </a:solidFill>
              <a:latin typeface="Gill Sans MT" panose="020B0502020104020203" pitchFamily="34" charset="0"/>
            </a:endParaRPr>
          </a:p>
          <a:p>
            <a:r>
              <a:rPr lang="en-US" sz="2200" i="1" dirty="0">
                <a:solidFill>
                  <a:srgbClr val="333399"/>
                </a:solidFill>
                <a:latin typeface="Gill Sans MT" panose="020B0502020104020203" pitchFamily="34" charset="0"/>
              </a:rPr>
              <a:t>			V = {</a:t>
            </a:r>
            <a:r>
              <a:rPr lang="en-US" sz="2200" i="1" dirty="0" err="1">
                <a:solidFill>
                  <a:srgbClr val="333399"/>
                </a:solidFill>
                <a:latin typeface="Gill Sans MT" panose="020B0502020104020203" pitchFamily="34" charset="0"/>
              </a:rPr>
              <a:t>a,b,c,d,e,f</a:t>
            </a:r>
            <a:r>
              <a:rPr lang="en-US" sz="2200" i="1" dirty="0">
                <a:solidFill>
                  <a:srgbClr val="333399"/>
                </a:solidFill>
                <a:latin typeface="Gill Sans MT" panose="020B0502020104020203" pitchFamily="34" charset="0"/>
              </a:rPr>
              <a:t>}</a:t>
            </a:r>
          </a:p>
          <a:p>
            <a:r>
              <a:rPr lang="en-US" sz="2200" i="1" dirty="0">
                <a:solidFill>
                  <a:srgbClr val="333399"/>
                </a:solidFill>
                <a:latin typeface="Gill Sans MT" panose="020B0502020104020203" pitchFamily="34" charset="0"/>
              </a:rPr>
              <a:t>			E = {(</a:t>
            </a:r>
            <a:r>
              <a:rPr lang="en-US" sz="2200" i="1" dirty="0" err="1">
                <a:solidFill>
                  <a:srgbClr val="333399"/>
                </a:solidFill>
                <a:latin typeface="Gill Sans MT" panose="020B0502020104020203" pitchFamily="34" charset="0"/>
              </a:rPr>
              <a:t>a,c</a:t>
            </a:r>
            <a:r>
              <a:rPr lang="en-US" sz="2200" i="1" dirty="0">
                <a:solidFill>
                  <a:srgbClr val="333399"/>
                </a:solidFill>
                <a:latin typeface="Gill Sans MT" panose="020B0502020104020203" pitchFamily="34" charset="0"/>
              </a:rPr>
              <a:t>),(</a:t>
            </a:r>
            <a:r>
              <a:rPr lang="en-US" sz="2200" i="1" dirty="0" err="1">
                <a:solidFill>
                  <a:srgbClr val="333399"/>
                </a:solidFill>
                <a:latin typeface="Gill Sans MT" panose="020B0502020104020203" pitchFamily="34" charset="0"/>
              </a:rPr>
              <a:t>a,d</a:t>
            </a:r>
            <a:r>
              <a:rPr lang="en-US" sz="2200" i="1" dirty="0">
                <a:solidFill>
                  <a:srgbClr val="333399"/>
                </a:solidFill>
                <a:latin typeface="Gill Sans MT" panose="020B0502020104020203" pitchFamily="34" charset="0"/>
              </a:rPr>
              <a:t>),(</a:t>
            </a:r>
            <a:r>
              <a:rPr lang="en-US" sz="2200" i="1" dirty="0" err="1">
                <a:solidFill>
                  <a:srgbClr val="333399"/>
                </a:solidFill>
                <a:latin typeface="Gill Sans MT" panose="020B0502020104020203" pitchFamily="34" charset="0"/>
              </a:rPr>
              <a:t>b,c</a:t>
            </a:r>
            <a:r>
              <a:rPr lang="en-US" sz="2200" i="1" dirty="0">
                <a:solidFill>
                  <a:srgbClr val="333399"/>
                </a:solidFill>
                <a:latin typeface="Gill Sans MT" panose="020B0502020104020203" pitchFamily="34" charset="0"/>
              </a:rPr>
              <a:t>),(</a:t>
            </a:r>
            <a:r>
              <a:rPr lang="en-US" sz="2200" i="1" dirty="0" err="1">
                <a:solidFill>
                  <a:srgbClr val="333399"/>
                </a:solidFill>
                <a:latin typeface="Gill Sans MT" panose="020B0502020104020203" pitchFamily="34" charset="0"/>
              </a:rPr>
              <a:t>b,f</a:t>
            </a:r>
            <a:r>
              <a:rPr lang="en-US" sz="2200" i="1" dirty="0">
                <a:solidFill>
                  <a:srgbClr val="333399"/>
                </a:solidFill>
                <a:latin typeface="Gill Sans MT" panose="020B0502020104020203" pitchFamily="34" charset="0"/>
              </a:rPr>
              <a:t>),(</a:t>
            </a:r>
            <a:r>
              <a:rPr lang="en-US" sz="2200" i="1" dirty="0" err="1">
                <a:solidFill>
                  <a:srgbClr val="333399"/>
                </a:solidFill>
                <a:latin typeface="Gill Sans MT" panose="020B0502020104020203" pitchFamily="34" charset="0"/>
              </a:rPr>
              <a:t>c,e</a:t>
            </a:r>
            <a:r>
              <a:rPr lang="en-US" sz="2200" i="1" dirty="0">
                <a:solidFill>
                  <a:srgbClr val="333399"/>
                </a:solidFill>
                <a:latin typeface="Gill Sans MT" panose="020B0502020104020203" pitchFamily="34" charset="0"/>
              </a:rPr>
              <a:t>),(</a:t>
            </a:r>
            <a:r>
              <a:rPr lang="en-US" sz="2200" i="1" dirty="0" err="1">
                <a:solidFill>
                  <a:srgbClr val="333399"/>
                </a:solidFill>
                <a:latin typeface="Gill Sans MT" panose="020B0502020104020203" pitchFamily="34" charset="0"/>
              </a:rPr>
              <a:t>d,e</a:t>
            </a:r>
            <a:r>
              <a:rPr lang="en-US" sz="2200" i="1" dirty="0">
                <a:solidFill>
                  <a:srgbClr val="333399"/>
                </a:solidFill>
                <a:latin typeface="Gill Sans MT" panose="020B0502020104020203" pitchFamily="34" charset="0"/>
              </a:rPr>
              <a:t>),(</a:t>
            </a:r>
            <a:r>
              <a:rPr lang="en-US" sz="2200" i="1" dirty="0" err="1">
                <a:solidFill>
                  <a:srgbClr val="333399"/>
                </a:solidFill>
                <a:latin typeface="Gill Sans MT" panose="020B0502020104020203" pitchFamily="34" charset="0"/>
              </a:rPr>
              <a:t>e,f</a:t>
            </a:r>
            <a:r>
              <a:rPr lang="en-US" sz="2200" i="1" dirty="0">
                <a:solidFill>
                  <a:srgbClr val="333399"/>
                </a:solidFill>
                <a:latin typeface="Gill Sans MT" panose="020B0502020104020203" pitchFamily="34" charset="0"/>
              </a:rPr>
              <a:t>)}</a:t>
            </a:r>
          </a:p>
          <a:p>
            <a:endParaRPr lang="en-US" sz="2200" i="1" dirty="0">
              <a:solidFill>
                <a:srgbClr val="333399"/>
              </a:solidFill>
              <a:latin typeface="Gill Sans MT" panose="020B0502020104020203" pitchFamily="34" charset="0"/>
            </a:endParaRPr>
          </a:p>
          <a:p>
            <a:endParaRPr lang="en-US" sz="2200" i="1" dirty="0">
              <a:solidFill>
                <a:srgbClr val="333399"/>
              </a:solidFill>
              <a:latin typeface="Gill Sans MT" panose="020B0502020104020203" pitchFamily="34" charset="0"/>
            </a:endParaRPr>
          </a:p>
          <a:p>
            <a:r>
              <a:rPr lang="en-US" sz="2200" i="1" dirty="0">
                <a:solidFill>
                  <a:srgbClr val="333399"/>
                </a:solidFill>
                <a:latin typeface="Gill Sans MT" panose="020B0502020104020203" pitchFamily="34" charset="0"/>
              </a:rPr>
              <a:t>			V = {</a:t>
            </a:r>
            <a:r>
              <a:rPr lang="en-US" sz="2200" i="1" dirty="0" err="1">
                <a:solidFill>
                  <a:srgbClr val="333399"/>
                </a:solidFill>
                <a:latin typeface="Gill Sans MT" panose="020B0502020104020203" pitchFamily="34" charset="0"/>
              </a:rPr>
              <a:t>a,b,c,d,e,f</a:t>
            </a:r>
            <a:r>
              <a:rPr lang="en-US" sz="2200" i="1" dirty="0">
                <a:solidFill>
                  <a:srgbClr val="333399"/>
                </a:solidFill>
                <a:latin typeface="Gill Sans MT" panose="020B0502020104020203" pitchFamily="34" charset="0"/>
              </a:rPr>
              <a:t>}</a:t>
            </a:r>
          </a:p>
          <a:p>
            <a:r>
              <a:rPr lang="en-US" sz="2200" i="1" dirty="0">
                <a:solidFill>
                  <a:srgbClr val="333399"/>
                </a:solidFill>
                <a:latin typeface="Gill Sans MT" panose="020B0502020104020203" pitchFamily="34" charset="0"/>
              </a:rPr>
              <a:t>			E = {(</a:t>
            </a:r>
            <a:r>
              <a:rPr lang="en-US" sz="2200" i="1" dirty="0" err="1">
                <a:solidFill>
                  <a:srgbClr val="333399"/>
                </a:solidFill>
                <a:latin typeface="Gill Sans MT" panose="020B0502020104020203" pitchFamily="34" charset="0"/>
              </a:rPr>
              <a:t>a,c</a:t>
            </a:r>
            <a:r>
              <a:rPr lang="en-US" sz="2200" i="1" dirty="0">
                <a:solidFill>
                  <a:srgbClr val="333399"/>
                </a:solidFill>
                <a:latin typeface="Gill Sans MT" panose="020B0502020104020203" pitchFamily="34" charset="0"/>
              </a:rPr>
              <a:t>),(</a:t>
            </a:r>
            <a:r>
              <a:rPr lang="en-US" sz="2200" i="1" dirty="0" err="1">
                <a:solidFill>
                  <a:srgbClr val="333399"/>
                </a:solidFill>
                <a:latin typeface="Gill Sans MT" panose="020B0502020104020203" pitchFamily="34" charset="0"/>
              </a:rPr>
              <a:t>d,a</a:t>
            </a:r>
            <a:r>
              <a:rPr lang="en-US" sz="2200" i="1" dirty="0">
                <a:solidFill>
                  <a:srgbClr val="333399"/>
                </a:solidFill>
                <a:latin typeface="Gill Sans MT" panose="020B0502020104020203" pitchFamily="34" charset="0"/>
              </a:rPr>
              <a:t>),(</a:t>
            </a:r>
            <a:r>
              <a:rPr lang="en-US" sz="2200" i="1" dirty="0" err="1">
                <a:solidFill>
                  <a:srgbClr val="333399"/>
                </a:solidFill>
                <a:latin typeface="Gill Sans MT" panose="020B0502020104020203" pitchFamily="34" charset="0"/>
              </a:rPr>
              <a:t>b,c</a:t>
            </a:r>
            <a:r>
              <a:rPr lang="en-US" sz="2200" i="1" dirty="0">
                <a:solidFill>
                  <a:srgbClr val="333399"/>
                </a:solidFill>
                <a:latin typeface="Gill Sans MT" panose="020B0502020104020203" pitchFamily="34" charset="0"/>
              </a:rPr>
              <a:t>),(</a:t>
            </a:r>
            <a:r>
              <a:rPr lang="en-US" sz="2200" i="1" dirty="0" err="1">
                <a:solidFill>
                  <a:srgbClr val="333399"/>
                </a:solidFill>
                <a:latin typeface="Gill Sans MT" panose="020B0502020104020203" pitchFamily="34" charset="0"/>
              </a:rPr>
              <a:t>b,f</a:t>
            </a:r>
            <a:r>
              <a:rPr lang="en-US" sz="2200" i="1" dirty="0">
                <a:solidFill>
                  <a:srgbClr val="333399"/>
                </a:solidFill>
                <a:latin typeface="Gill Sans MT" panose="020B0502020104020203" pitchFamily="34" charset="0"/>
              </a:rPr>
              <a:t>),(</a:t>
            </a:r>
            <a:r>
              <a:rPr lang="en-US" sz="2200" i="1" dirty="0" err="1">
                <a:solidFill>
                  <a:srgbClr val="333399"/>
                </a:solidFill>
                <a:latin typeface="Gill Sans MT" panose="020B0502020104020203" pitchFamily="34" charset="0"/>
              </a:rPr>
              <a:t>c,e</a:t>
            </a:r>
            <a:r>
              <a:rPr lang="en-US" sz="2200" i="1" dirty="0">
                <a:solidFill>
                  <a:srgbClr val="333399"/>
                </a:solidFill>
                <a:latin typeface="Gill Sans MT" panose="020B0502020104020203" pitchFamily="34" charset="0"/>
              </a:rPr>
              <a:t>),(</a:t>
            </a:r>
            <a:r>
              <a:rPr lang="en-US" sz="2200" i="1" dirty="0" err="1">
                <a:solidFill>
                  <a:srgbClr val="333399"/>
                </a:solidFill>
                <a:latin typeface="Gill Sans MT" panose="020B0502020104020203" pitchFamily="34" charset="0"/>
              </a:rPr>
              <a:t>d,e</a:t>
            </a:r>
            <a:r>
              <a:rPr lang="en-US" sz="2200" i="1" dirty="0">
                <a:solidFill>
                  <a:srgbClr val="333399"/>
                </a:solidFill>
                <a:latin typeface="Gill Sans MT" panose="020B0502020104020203" pitchFamily="34" charset="0"/>
              </a:rPr>
              <a:t>),(</a:t>
            </a:r>
            <a:r>
              <a:rPr lang="en-US" sz="2200" i="1" dirty="0" err="1">
                <a:solidFill>
                  <a:srgbClr val="333399"/>
                </a:solidFill>
                <a:latin typeface="Gill Sans MT" panose="020B0502020104020203" pitchFamily="34" charset="0"/>
              </a:rPr>
              <a:t>e,c</a:t>
            </a:r>
            <a:r>
              <a:rPr lang="en-US" sz="2200" i="1" dirty="0">
                <a:solidFill>
                  <a:srgbClr val="333399"/>
                </a:solidFill>
                <a:latin typeface="Gill Sans MT" panose="020B0502020104020203" pitchFamily="34" charset="0"/>
              </a:rPr>
              <a:t>),(</a:t>
            </a:r>
            <a:r>
              <a:rPr lang="en-US" sz="2200" i="1" dirty="0" err="1">
                <a:solidFill>
                  <a:srgbClr val="333399"/>
                </a:solidFill>
                <a:latin typeface="Gill Sans MT" panose="020B0502020104020203" pitchFamily="34" charset="0"/>
              </a:rPr>
              <a:t>e,f</a:t>
            </a:r>
            <a:r>
              <a:rPr lang="en-US" sz="2200" i="1" dirty="0">
                <a:solidFill>
                  <a:srgbClr val="333399"/>
                </a:solidFill>
                <a:latin typeface="Gill Sans MT" panose="020B0502020104020203" pitchFamily="34" charset="0"/>
              </a:rPr>
              <a:t>)}</a:t>
            </a:r>
          </a:p>
          <a:p>
            <a:endParaRPr lang="en-US" sz="2200" i="1" dirty="0">
              <a:solidFill>
                <a:srgbClr val="333399"/>
              </a:solidFill>
              <a:latin typeface="Gill Sans MT" panose="020B0502020104020203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2200" i="1" dirty="0">
                <a:solidFill>
                  <a:srgbClr val="333399"/>
                </a:solidFill>
                <a:latin typeface="Gill Sans MT" panose="020B0502020104020203" pitchFamily="34" charset="0"/>
              </a:rPr>
              <a:t>      Loop</a:t>
            </a:r>
          </a:p>
          <a:p>
            <a:r>
              <a:rPr lang="en-US" sz="2200" i="1" dirty="0">
                <a:solidFill>
                  <a:srgbClr val="333399"/>
                </a:solidFill>
                <a:latin typeface="Gill Sans MT" panose="020B0502020104020203" pitchFamily="34" charset="0"/>
              </a:rPr>
              <a:t>      Cycles (Acyclic)</a:t>
            </a:r>
          </a:p>
          <a:p>
            <a:r>
              <a:rPr lang="en-US" sz="2200" i="1" dirty="0">
                <a:solidFill>
                  <a:srgbClr val="333399"/>
                </a:solidFill>
                <a:latin typeface="Gill Sans MT" panose="020B0502020104020203" pitchFamily="34" charset="0"/>
              </a:rPr>
              <a:t>      Dense</a:t>
            </a:r>
          </a:p>
          <a:p>
            <a:r>
              <a:rPr lang="en-US" sz="2200" i="1" dirty="0">
                <a:solidFill>
                  <a:srgbClr val="333399"/>
                </a:solidFill>
                <a:latin typeface="Gill Sans MT" panose="020B0502020104020203" pitchFamily="34" charset="0"/>
              </a:rPr>
              <a:t>      Sparse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733801"/>
            <a:ext cx="2473244" cy="1553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514601"/>
            <a:ext cx="2031588" cy="1290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7CAE2-BE52-4797-BA26-1090064F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97B-9D24-43E7-88FC-D1E151438DF1}" type="datetime1">
              <a:rPr lang="en-US" altLang="en-US">
                <a:solidFill>
                  <a:srgbClr val="000000"/>
                </a:solidFill>
                <a:latin typeface="Tahoma"/>
              </a:rPr>
              <a:pPr/>
              <a:t>11/12/2019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878618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2733-5C0C-489F-993B-529B6E614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i="1" dirty="0"/>
              <a:t>Sparse and Dense Graphs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7D3739-3126-4C25-9011-E96CEE1BD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7879" y="1752601"/>
            <a:ext cx="7438121" cy="413976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F1B4-427E-47A7-8DF9-3D1E6E055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FC7E-5E85-409A-9E40-D26C12C38045}" type="datetime1">
              <a:rPr lang="en-US" altLang="en-US">
                <a:solidFill>
                  <a:srgbClr val="000000"/>
                </a:solidFill>
                <a:latin typeface="Tahoma"/>
              </a:rPr>
              <a:pPr/>
              <a:t>11/12/2019</a:t>
            </a:fld>
            <a:endParaRPr lang="en-US" altLang="en-US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015D32-CDE6-4719-A16B-895B2EC1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>
                <a:solidFill>
                  <a:srgbClr val="000000"/>
                </a:solidFill>
                <a:latin typeface="Tahoma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625187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A170-69B5-4F71-8D60-EE08BA099520}" type="slidenum">
              <a:rPr lang="en-US" altLang="en-US">
                <a:solidFill>
                  <a:srgbClr val="000000"/>
                </a:solidFill>
                <a:latin typeface="Tahoma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b="1" i="1" dirty="0">
                <a:solidFill>
                  <a:schemeClr val="tx2">
                    <a:lumMod val="75000"/>
                  </a:schemeClr>
                </a:solidFill>
              </a:rPr>
              <a:t>					Graph 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286001" y="1486862"/>
                <a:ext cx="8096693" cy="4493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i="1" dirty="0">
                    <a:solidFill>
                      <a:srgbClr val="333399"/>
                    </a:solidFill>
                    <a:latin typeface="Gill Sans MT" panose="020B0502020104020203" pitchFamily="34" charset="0"/>
                  </a:rPr>
                  <a:t>Graph Terminology</a:t>
                </a:r>
              </a:p>
              <a:p>
                <a:pPr marL="1828800" indent="-1828800"/>
                <a:r>
                  <a:rPr lang="en-US" sz="2200" i="1" dirty="0">
                    <a:solidFill>
                      <a:srgbClr val="333399"/>
                    </a:solidFill>
                    <a:latin typeface="Gill Sans MT" panose="020B0502020104020203" pitchFamily="34" charset="0"/>
                  </a:rPr>
                  <a:t>  </a:t>
                </a:r>
                <a:r>
                  <a:rPr lang="en-US" sz="2200" i="1" dirty="0">
                    <a:solidFill>
                      <a:srgbClr val="3366FF"/>
                    </a:solidFill>
                    <a:latin typeface="Gill Sans MT" panose="020B0502020104020203" pitchFamily="34" charset="0"/>
                  </a:rPr>
                  <a:t>For a graph G=(V(G),E(G))</a:t>
                </a:r>
              </a:p>
              <a:p>
                <a:pPr marL="1828800" indent="-1828800"/>
                <a:r>
                  <a:rPr lang="en-US" sz="2200" i="1" dirty="0">
                    <a:solidFill>
                      <a:srgbClr val="333399"/>
                    </a:solidFill>
                    <a:latin typeface="Gill Sans MT" panose="020B0502020104020203" pitchFamily="34" charset="0"/>
                  </a:rPr>
                  <a:t>    </a:t>
                </a:r>
              </a:p>
              <a:p>
                <a:pPr marL="1828800" indent="-1828800">
                  <a:tabLst>
                    <a:tab pos="461963" algn="l"/>
                  </a:tabLst>
                </a:pPr>
                <a:r>
                  <a:rPr lang="en-US" sz="2200" i="1" dirty="0">
                    <a:solidFill>
                      <a:srgbClr val="333399"/>
                    </a:solidFill>
                    <a:latin typeface="Gill Sans MT" panose="020B0502020104020203" pitchFamily="34" charset="0"/>
                  </a:rPr>
                  <a:t>	</a:t>
                </a:r>
                <a:r>
                  <a:rPr lang="en-US" sz="2200" i="1" dirty="0">
                    <a:solidFill>
                      <a:srgbClr val="3366FF"/>
                    </a:solidFill>
                    <a:latin typeface="Gill Sans MT" panose="020B0502020104020203" pitchFamily="34" charset="0"/>
                  </a:rPr>
                  <a:t>Walk	</a:t>
                </a:r>
                <a:r>
                  <a:rPr lang="en-US" sz="2200" i="1" dirty="0">
                    <a:solidFill>
                      <a:srgbClr val="0070C0"/>
                    </a:solidFill>
                    <a:latin typeface="Gill Sans MT" panose="020B0502020104020203" pitchFamily="34" charset="0"/>
                  </a:rPr>
                  <a:t>is defined as a sequence of alternating vertices and edges such as</a:t>
                </a:r>
                <a:r>
                  <a:rPr lang="en-US" sz="2200" dirty="0">
                    <a:solidFill>
                      <a:srgbClr val="0070C0"/>
                    </a:solidFill>
                    <a:latin typeface="Tahom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200" i="1" dirty="0" err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2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i="1" dirty="0">
                    <a:solidFill>
                      <a:srgbClr val="0070C0"/>
                    </a:solidFill>
                    <a:latin typeface="Gill Sans MT" panose="020B0502020104020203" pitchFamily="34" charset="0"/>
                  </a:rPr>
                  <a:t>where each edge</a:t>
                </a:r>
              </a:p>
              <a:p>
                <a:pPr marL="1828800" indent="-1828800">
                  <a:tabLst>
                    <a:tab pos="461963" algn="l"/>
                  </a:tabLst>
                </a:pPr>
                <a:r>
                  <a:rPr lang="en-US" sz="2200" i="1" dirty="0">
                    <a:solidFill>
                      <a:srgbClr val="0070C0"/>
                    </a:solidFill>
                    <a:latin typeface="Gill Sans MT" panose="020B0502020104020203" pitchFamily="34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2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}. </m:t>
                    </m:r>
                  </m:oMath>
                </a14:m>
                <a:endParaRPr lang="en-US" sz="2200" i="1" dirty="0">
                  <a:solidFill>
                    <a:srgbClr val="0070C0"/>
                  </a:solidFill>
                  <a:latin typeface="Gill Sans MT" panose="020B0502020104020203" pitchFamily="34" charset="0"/>
                </a:endParaRPr>
              </a:p>
              <a:p>
                <a:pPr marL="1828800" indent="-1828800">
                  <a:tabLst>
                    <a:tab pos="461963" algn="l"/>
                  </a:tabLst>
                </a:pPr>
                <a:endParaRPr lang="en-US" sz="2200" i="1" dirty="0">
                  <a:solidFill>
                    <a:srgbClr val="0070C0"/>
                  </a:solidFill>
                  <a:latin typeface="Gill Sans MT" panose="020B0502020104020203" pitchFamily="34" charset="0"/>
                </a:endParaRPr>
              </a:p>
              <a:p>
                <a:pPr marL="1828800" indent="-1828800">
                  <a:tabLst>
                    <a:tab pos="461963" algn="l"/>
                  </a:tabLst>
                </a:pPr>
                <a:r>
                  <a:rPr lang="en-US" sz="2200" i="1" dirty="0">
                    <a:solidFill>
                      <a:srgbClr val="0070C0"/>
                    </a:solidFill>
                    <a:latin typeface="Gill Sans MT" panose="020B0502020104020203" pitchFamily="34" charset="0"/>
                  </a:rPr>
                  <a:t>		The Length of this walk is k.</a:t>
                </a:r>
              </a:p>
              <a:p>
                <a:pPr marL="2114550" indent="-176213">
                  <a:tabLst>
                    <a:tab pos="461963" algn="l"/>
                  </a:tabLst>
                </a:pPr>
                <a:r>
                  <a:rPr lang="en-US" sz="2200" i="1" dirty="0">
                    <a:solidFill>
                      <a:srgbClr val="333399"/>
                    </a:solidFill>
                    <a:latin typeface="Gill Sans MT" panose="020B0502020104020203" pitchFamily="34" charset="0"/>
                  </a:rPr>
                  <a:t>	</a:t>
                </a:r>
              </a:p>
              <a:p>
                <a:pPr marL="2114550" indent="-176213">
                  <a:tabLst>
                    <a:tab pos="461963" algn="l"/>
                  </a:tabLst>
                </a:pPr>
                <a:r>
                  <a:rPr lang="en-US" sz="2200" i="1" dirty="0">
                    <a:solidFill>
                      <a:srgbClr val="333399"/>
                    </a:solidFill>
                    <a:latin typeface="Gill Sans MT" panose="020B0502020104020203" pitchFamily="34" charset="0"/>
                  </a:rPr>
                  <a:t>the walk can be defined by </a:t>
                </a:r>
                <a:r>
                  <a:rPr lang="en-US" sz="2200" i="1" dirty="0" err="1">
                    <a:solidFill>
                      <a:srgbClr val="333399"/>
                    </a:solidFill>
                    <a:latin typeface="Gill Sans MT" panose="020B0502020104020203" pitchFamily="34" charset="0"/>
                  </a:rPr>
                  <a:t>cegfc</a:t>
                </a:r>
                <a:r>
                  <a:rPr lang="en-US" sz="2200" i="1" dirty="0">
                    <a:solidFill>
                      <a:srgbClr val="333399"/>
                    </a:solidFill>
                    <a:latin typeface="Gill Sans MT" panose="020B0502020104020203" pitchFamily="34" charset="0"/>
                  </a:rPr>
                  <a:t>, and the start and end vertices of the walk is c. Hence this walk is closed.</a:t>
                </a:r>
              </a:p>
              <a:p>
                <a:pPr>
                  <a:tabLst>
                    <a:tab pos="457200" algn="l"/>
                  </a:tabLst>
                </a:pPr>
                <a:r>
                  <a:rPr lang="en-US" sz="2200" b="1" i="1" dirty="0">
                    <a:solidFill>
                      <a:srgbClr val="333399"/>
                    </a:solidFill>
                    <a:latin typeface="Gill Sans MT" panose="020B0502020104020203" pitchFamily="34" charset="0"/>
                  </a:rPr>
                  <a:t>	</a:t>
                </a:r>
              </a:p>
              <a:p>
                <a:pPr>
                  <a:tabLst>
                    <a:tab pos="457200" algn="l"/>
                  </a:tabLst>
                </a:pPr>
                <a:r>
                  <a:rPr lang="en-US" sz="2200" i="1" dirty="0">
                    <a:solidFill>
                      <a:srgbClr val="333399"/>
                    </a:solidFill>
                    <a:latin typeface="Gill Sans MT" panose="020B0502020104020203" pitchFamily="34" charset="0"/>
                  </a:rPr>
                  <a:t>	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1" y="1486862"/>
                <a:ext cx="8096693" cy="4493538"/>
              </a:xfrm>
              <a:prstGeom prst="rect">
                <a:avLst/>
              </a:prstGeom>
              <a:blipFill>
                <a:blip r:embed="rId2"/>
                <a:stretch>
                  <a:fillRect l="-979" t="-950" r="-1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1D1186-00D0-4BE8-A407-4BB54107B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43EF-EE49-4CC9-918A-2CD37B791756}" type="datetime1">
              <a:rPr lang="en-US" altLang="en-US">
                <a:solidFill>
                  <a:srgbClr val="000000"/>
                </a:solidFill>
                <a:latin typeface="Tahoma"/>
              </a:rPr>
              <a:pPr/>
              <a:t>11/12/2019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1A4B0F-FFCD-45D8-BF2B-BC5436401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1" y="4100867"/>
            <a:ext cx="2689293" cy="240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066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A170-69B5-4F71-8D60-EE08BA099520}" type="slidenum">
              <a:rPr lang="en-US" altLang="en-US">
                <a:solidFill>
                  <a:srgbClr val="000000"/>
                </a:solidFill>
                <a:latin typeface="Tahoma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b="1" i="1" dirty="0">
                <a:solidFill>
                  <a:schemeClr val="tx2">
                    <a:lumMod val="75000"/>
                  </a:schemeClr>
                </a:solidFill>
              </a:rPr>
              <a:t>					Graph Problems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26221" y="1368554"/>
            <a:ext cx="747332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rgbClr val="333399"/>
                </a:solidFill>
                <a:latin typeface="Gill Sans MT" panose="020B0502020104020203" pitchFamily="34" charset="0"/>
              </a:rPr>
              <a:t>Graph Terminology</a:t>
            </a:r>
          </a:p>
          <a:p>
            <a:pPr marL="1828800" indent="-1828800"/>
            <a:r>
              <a:rPr lang="en-US" sz="2200" i="1" dirty="0">
                <a:solidFill>
                  <a:srgbClr val="333399"/>
                </a:solidFill>
                <a:latin typeface="Gill Sans MT" panose="020B0502020104020203" pitchFamily="34" charset="0"/>
              </a:rPr>
              <a:t>  </a:t>
            </a:r>
            <a:r>
              <a:rPr lang="en-US" sz="2400" i="1" dirty="0">
                <a:solidFill>
                  <a:srgbClr val="3366FF"/>
                </a:solidFill>
                <a:latin typeface="Gill Sans MT" panose="020B0502020104020203" pitchFamily="34" charset="0"/>
              </a:rPr>
              <a:t>For a graph G=(V(G),E(G))</a:t>
            </a:r>
          </a:p>
          <a:p>
            <a:pPr marL="1828800" indent="-1828800"/>
            <a:endParaRPr lang="en-US" sz="2400" i="1" dirty="0">
              <a:solidFill>
                <a:srgbClr val="3366FF"/>
              </a:solidFill>
              <a:latin typeface="Gill Sans MT" panose="020B0502020104020203" pitchFamily="34" charset="0"/>
            </a:endParaRPr>
          </a:p>
          <a:p>
            <a:pPr marL="1828800" indent="-1828800">
              <a:tabLst>
                <a:tab pos="461963" algn="l"/>
              </a:tabLst>
            </a:pPr>
            <a:r>
              <a:rPr lang="en-US" sz="2400" i="1" dirty="0">
                <a:solidFill>
                  <a:srgbClr val="3366FF"/>
                </a:solidFill>
                <a:latin typeface="Gill Sans MT" panose="020B0502020104020203" pitchFamily="34" charset="0"/>
              </a:rPr>
              <a:t>	Trail </a:t>
            </a:r>
            <a:r>
              <a:rPr lang="en-US" sz="2400" i="1" dirty="0">
                <a:solidFill>
                  <a:srgbClr val="333399"/>
                </a:solidFill>
                <a:latin typeface="Gill Sans MT" panose="020B0502020104020203" pitchFamily="34" charset="0"/>
              </a:rPr>
              <a:t>	is defined as a walk with no repeated edges.</a:t>
            </a:r>
          </a:p>
          <a:p>
            <a:pPr marL="1828800" indent="-1828800">
              <a:tabLst>
                <a:tab pos="461963" algn="l"/>
              </a:tabLst>
            </a:pPr>
            <a:endParaRPr lang="en-US" sz="2400" i="1" dirty="0">
              <a:solidFill>
                <a:srgbClr val="333399"/>
              </a:solidFill>
              <a:latin typeface="Gill Sans MT" panose="020B0502020104020203" pitchFamily="34" charset="0"/>
            </a:endParaRPr>
          </a:p>
          <a:p>
            <a:pPr marL="1828800" indent="-1828800">
              <a:tabLst>
                <a:tab pos="461963" algn="l"/>
              </a:tabLst>
            </a:pPr>
            <a:r>
              <a:rPr lang="en-US" sz="2400" i="1" dirty="0">
                <a:solidFill>
                  <a:srgbClr val="3366FF"/>
                </a:solidFill>
                <a:latin typeface="Gill Sans MT" panose="020B0502020104020203" pitchFamily="34" charset="0"/>
              </a:rPr>
              <a:t>	Circuit 	</a:t>
            </a:r>
            <a:r>
              <a:rPr lang="en-US" sz="2400" i="1" dirty="0">
                <a:solidFill>
                  <a:srgbClr val="333399"/>
                </a:solidFill>
                <a:latin typeface="Gill Sans MT" panose="020B0502020104020203" pitchFamily="34" charset="0"/>
              </a:rPr>
              <a:t>is a closed trail. That is, a circuit has no repeated edges but may have repeated vertices.</a:t>
            </a:r>
          </a:p>
          <a:p>
            <a:pPr marL="1828800" indent="-1828800">
              <a:tabLst>
                <a:tab pos="461963" algn="l"/>
              </a:tabLst>
            </a:pPr>
            <a:endParaRPr lang="en-US" sz="2400" i="1" dirty="0">
              <a:solidFill>
                <a:srgbClr val="333399"/>
              </a:solidFill>
              <a:latin typeface="Gill Sans MT" panose="020B0502020104020203" pitchFamily="34" charset="0"/>
            </a:endParaRPr>
          </a:p>
          <a:p>
            <a:pPr marL="1828800" indent="-1828800">
              <a:tabLst>
                <a:tab pos="461963" algn="l"/>
              </a:tabLst>
            </a:pPr>
            <a:r>
              <a:rPr lang="en-US" sz="2400" i="1" dirty="0">
                <a:solidFill>
                  <a:srgbClr val="333399"/>
                </a:solidFill>
                <a:latin typeface="Gill Sans MT" panose="020B0502020104020203" pitchFamily="34" charset="0"/>
              </a:rPr>
              <a:t>	</a:t>
            </a:r>
            <a:r>
              <a:rPr lang="en-US" sz="2400" i="1" dirty="0">
                <a:solidFill>
                  <a:srgbClr val="3366FF"/>
                </a:solidFill>
                <a:latin typeface="Gill Sans MT" panose="020B0502020104020203" pitchFamily="34" charset="0"/>
              </a:rPr>
              <a:t>Path</a:t>
            </a:r>
            <a:r>
              <a:rPr lang="en-US" sz="2400" i="1" dirty="0">
                <a:solidFill>
                  <a:srgbClr val="333399"/>
                </a:solidFill>
                <a:latin typeface="Gill Sans MT" panose="020B0502020104020203" pitchFamily="34" charset="0"/>
              </a:rPr>
              <a:t>	is a trail in which all vertices are distinct.</a:t>
            </a:r>
          </a:p>
          <a:p>
            <a:pPr marL="1828800" indent="-1828800">
              <a:tabLst>
                <a:tab pos="461963" algn="l"/>
              </a:tabLst>
            </a:pPr>
            <a:endParaRPr lang="en-US" sz="2400" i="1" dirty="0">
              <a:solidFill>
                <a:srgbClr val="333399"/>
              </a:solidFill>
              <a:latin typeface="Gill Sans MT" panose="020B0502020104020203" pitchFamily="34" charset="0"/>
            </a:endParaRPr>
          </a:p>
          <a:p>
            <a:pPr marL="1828800" indent="-1828800">
              <a:tabLst>
                <a:tab pos="461963" algn="l"/>
              </a:tabLst>
            </a:pPr>
            <a:r>
              <a:rPr lang="en-US" sz="2400" i="1" dirty="0">
                <a:solidFill>
                  <a:srgbClr val="333399"/>
                </a:solidFill>
                <a:latin typeface="Gill Sans MT" panose="020B0502020104020203" pitchFamily="34" charset="0"/>
              </a:rPr>
              <a:t>	</a:t>
            </a:r>
            <a:r>
              <a:rPr lang="en-US" sz="2400" i="1" dirty="0">
                <a:solidFill>
                  <a:srgbClr val="3366FF"/>
                </a:solidFill>
                <a:latin typeface="Gill Sans MT" panose="020B0502020104020203" pitchFamily="34" charset="0"/>
              </a:rPr>
              <a:t>Connected  </a:t>
            </a:r>
            <a:r>
              <a:rPr lang="en-US" sz="2400" i="1" dirty="0">
                <a:solidFill>
                  <a:srgbClr val="333399"/>
                </a:solidFill>
                <a:latin typeface="Gill Sans MT" panose="020B0502020104020203" pitchFamily="34" charset="0"/>
              </a:rPr>
              <a:t> A path exists between every pair of vertex.</a:t>
            </a:r>
          </a:p>
          <a:p>
            <a:pPr marL="1828800" indent="-1828800">
              <a:tabLst>
                <a:tab pos="461963" algn="l"/>
              </a:tabLst>
            </a:pPr>
            <a:endParaRPr lang="en-US" sz="2200" i="1" dirty="0">
              <a:solidFill>
                <a:srgbClr val="333399"/>
              </a:solidFill>
              <a:latin typeface="Gill Sans MT" panose="020B0502020104020203" pitchFamily="34" charset="0"/>
            </a:endParaRPr>
          </a:p>
          <a:p>
            <a:pPr marL="1828800" indent="-1828800">
              <a:tabLst>
                <a:tab pos="461963" algn="l"/>
                <a:tab pos="2459038" algn="l"/>
              </a:tabLst>
            </a:pPr>
            <a:r>
              <a:rPr lang="en-US" sz="2200" i="1" dirty="0">
                <a:solidFill>
                  <a:srgbClr val="333399"/>
                </a:solidFill>
                <a:latin typeface="Gill Sans MT" panose="020B0502020104020203" pitchFamily="34" charset="0"/>
              </a:rPr>
              <a:t>	</a:t>
            </a:r>
            <a:endParaRPr lang="en-US" sz="2200" i="1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1D1186-00D0-4BE8-A407-4BB54107B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43EF-EE49-4CC9-918A-2CD37B791756}" type="datetime1">
              <a:rPr lang="en-US" altLang="en-US">
                <a:solidFill>
                  <a:srgbClr val="000000"/>
                </a:solidFill>
                <a:latin typeface="Tahoma"/>
              </a:rPr>
              <a:pPr/>
              <a:t>11/12/2019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864886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A170-69B5-4F71-8D60-EE08BA099520}" type="slidenum">
              <a:rPr lang="en-US" altLang="en-US">
                <a:solidFill>
                  <a:srgbClr val="000000"/>
                </a:solidFill>
                <a:latin typeface="Tahoma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b="1" i="1" dirty="0">
                <a:solidFill>
                  <a:schemeClr val="tx2">
                    <a:lumMod val="75000"/>
                  </a:schemeClr>
                </a:solidFill>
              </a:rPr>
              <a:t>					Graph Problems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81200" y="1524000"/>
            <a:ext cx="747332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rgbClr val="333399"/>
                </a:solidFill>
                <a:latin typeface="Gill Sans MT" panose="020B0502020104020203" pitchFamily="34" charset="0"/>
              </a:rPr>
              <a:t>Graph Terminology</a:t>
            </a:r>
          </a:p>
          <a:p>
            <a:pPr marL="1828800" indent="-1828800"/>
            <a:r>
              <a:rPr lang="en-US" sz="2200" i="1" dirty="0">
                <a:solidFill>
                  <a:srgbClr val="333399"/>
                </a:solidFill>
                <a:latin typeface="Gill Sans MT" panose="020B0502020104020203" pitchFamily="34" charset="0"/>
              </a:rPr>
              <a:t>  </a:t>
            </a:r>
            <a:r>
              <a:rPr lang="en-US" sz="2200" i="1" dirty="0">
                <a:solidFill>
                  <a:srgbClr val="3366FF"/>
                </a:solidFill>
                <a:latin typeface="Gill Sans MT" panose="020B0502020104020203" pitchFamily="34" charset="0"/>
              </a:rPr>
              <a:t>For a graph G=(V(G),E(G))</a:t>
            </a:r>
          </a:p>
          <a:p>
            <a:pPr marL="1828800" indent="-1828800"/>
            <a:endParaRPr lang="en-US" sz="800" i="1" dirty="0">
              <a:solidFill>
                <a:srgbClr val="3366FF"/>
              </a:solidFill>
              <a:latin typeface="Gill Sans MT" panose="020B0502020104020203" pitchFamily="34" charset="0"/>
            </a:endParaRPr>
          </a:p>
          <a:p>
            <a:pPr marL="2112963" indent="-2112963">
              <a:tabLst>
                <a:tab pos="461963" algn="l"/>
              </a:tabLst>
            </a:pPr>
            <a:r>
              <a:rPr lang="en-US" sz="2200" i="1" dirty="0">
                <a:solidFill>
                  <a:srgbClr val="3366FF"/>
                </a:solidFill>
                <a:latin typeface="Gill Sans MT" panose="020B0502020104020203" pitchFamily="34" charset="0"/>
              </a:rPr>
              <a:t>Cycle	</a:t>
            </a:r>
            <a:r>
              <a:rPr lang="en-US" sz="2200" i="1" dirty="0">
                <a:solidFill>
                  <a:srgbClr val="333399">
                    <a:lumMod val="60000"/>
                    <a:lumOff val="40000"/>
                  </a:srgbClr>
                </a:solidFill>
                <a:latin typeface="Gill Sans MT" panose="020B0502020104020203" pitchFamily="34" charset="0"/>
              </a:rPr>
              <a:t>is defined as a closed trail where no other vertices are repeated apart from the start/end vertex.	</a:t>
            </a:r>
          </a:p>
          <a:p>
            <a:pPr marL="2112963" indent="-2112963">
              <a:tabLst>
                <a:tab pos="461963" algn="l"/>
              </a:tabLst>
            </a:pPr>
            <a:endParaRPr lang="en-US" sz="2200" i="1" dirty="0">
              <a:solidFill>
                <a:srgbClr val="333399">
                  <a:lumMod val="60000"/>
                  <a:lumOff val="40000"/>
                </a:srgbClr>
              </a:solidFill>
              <a:latin typeface="Gill Sans MT" panose="020B0502020104020203" pitchFamily="34" charset="0"/>
            </a:endParaRPr>
          </a:p>
          <a:p>
            <a:pPr marL="2112963" indent="-2112963">
              <a:tabLst>
                <a:tab pos="461963" algn="l"/>
              </a:tabLst>
            </a:pPr>
            <a:r>
              <a:rPr lang="en-US" sz="2200" i="1" dirty="0">
                <a:solidFill>
                  <a:srgbClr val="3366FF"/>
                </a:solidFill>
                <a:latin typeface="Gill Sans MT" panose="020B0502020104020203" pitchFamily="34" charset="0"/>
              </a:rPr>
              <a:t>Loop</a:t>
            </a:r>
            <a:r>
              <a:rPr lang="en-US" sz="2200" i="1" dirty="0">
                <a:solidFill>
                  <a:srgbClr val="333399">
                    <a:lumMod val="60000"/>
                    <a:lumOff val="40000"/>
                  </a:srgbClr>
                </a:solidFill>
                <a:latin typeface="Gill Sans MT" panose="020B0502020104020203" pitchFamily="34" charset="0"/>
              </a:rPr>
              <a:t>	is defined as a closed trail from node to itself in one step.</a:t>
            </a:r>
          </a:p>
          <a:p>
            <a:pPr marL="2112963" indent="-2112963">
              <a:tabLst>
                <a:tab pos="461963" algn="l"/>
              </a:tabLst>
            </a:pPr>
            <a:endParaRPr lang="en-US" sz="2200" i="1" dirty="0">
              <a:solidFill>
                <a:srgbClr val="333399">
                  <a:lumMod val="60000"/>
                  <a:lumOff val="40000"/>
                </a:srgbClr>
              </a:solidFill>
              <a:latin typeface="Gill Sans MT" panose="020B0502020104020203" pitchFamily="34" charset="0"/>
            </a:endParaRPr>
          </a:p>
          <a:p>
            <a:pPr marL="2112963" indent="-2112963">
              <a:tabLst>
                <a:tab pos="461963" algn="l"/>
              </a:tabLst>
            </a:pPr>
            <a:r>
              <a:rPr lang="en-US" sz="2200" i="1" dirty="0">
                <a:solidFill>
                  <a:srgbClr val="3366FF"/>
                </a:solidFill>
                <a:latin typeface="Gill Sans MT" panose="020B0502020104020203" pitchFamily="34" charset="0"/>
              </a:rPr>
              <a:t>Complete Graph	</a:t>
            </a:r>
            <a:r>
              <a:rPr lang="en-US" sz="2200" i="1" dirty="0">
                <a:solidFill>
                  <a:srgbClr val="333399">
                    <a:lumMod val="60000"/>
                    <a:lumOff val="40000"/>
                  </a:srgbClr>
                </a:solidFill>
                <a:latin typeface="Gill Sans MT" panose="020B0502020104020203" pitchFamily="34" charset="0"/>
              </a:rPr>
              <a:t>Simple undirected graph in </a:t>
            </a:r>
          </a:p>
          <a:p>
            <a:pPr marL="2112963" indent="-2112963">
              <a:tabLst>
                <a:tab pos="461963" algn="l"/>
              </a:tabLst>
            </a:pPr>
            <a:r>
              <a:rPr lang="en-US" sz="2200" i="1" dirty="0">
                <a:solidFill>
                  <a:srgbClr val="333399">
                    <a:lumMod val="60000"/>
                    <a:lumOff val="40000"/>
                  </a:srgbClr>
                </a:solidFill>
                <a:latin typeface="Gill Sans MT" panose="020B0502020104020203" pitchFamily="34" charset="0"/>
              </a:rPr>
              <a:t>		which every pair of distinct </a:t>
            </a:r>
          </a:p>
          <a:p>
            <a:pPr marL="2112963" indent="-2112963">
              <a:tabLst>
                <a:tab pos="461963" algn="l"/>
              </a:tabLst>
            </a:pPr>
            <a:r>
              <a:rPr lang="en-US" sz="2200" i="1" dirty="0">
                <a:solidFill>
                  <a:srgbClr val="333399">
                    <a:lumMod val="60000"/>
                    <a:lumOff val="40000"/>
                  </a:srgbClr>
                </a:solidFill>
                <a:latin typeface="Gill Sans MT" panose="020B0502020104020203" pitchFamily="34" charset="0"/>
              </a:rPr>
              <a:t>		vertices is connected by a </a:t>
            </a:r>
          </a:p>
          <a:p>
            <a:pPr marL="2112963" indent="-2112963">
              <a:tabLst>
                <a:tab pos="461963" algn="l"/>
              </a:tabLst>
            </a:pPr>
            <a:r>
              <a:rPr lang="en-US" sz="2200" i="1" dirty="0">
                <a:solidFill>
                  <a:srgbClr val="333399">
                    <a:lumMod val="60000"/>
                    <a:lumOff val="40000"/>
                  </a:srgbClr>
                </a:solidFill>
                <a:latin typeface="Gill Sans MT" panose="020B0502020104020203" pitchFamily="34" charset="0"/>
              </a:rPr>
              <a:t>		unique edge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1D1186-00D0-4BE8-A407-4BB54107B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43EF-EE49-4CC9-918A-2CD37B791756}" type="datetime1">
              <a:rPr lang="en-US" altLang="en-US">
                <a:solidFill>
                  <a:srgbClr val="000000"/>
                </a:solidFill>
                <a:latin typeface="Tahoma"/>
              </a:rPr>
              <a:pPr/>
              <a:t>11/12/2019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7B5C86-16C9-41A3-8627-145B817D4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4354861"/>
            <a:ext cx="2209800" cy="195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850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A170-69B5-4F71-8D60-EE08BA099520}" type="slidenum">
              <a:rPr lang="en-US" altLang="en-US">
                <a:solidFill>
                  <a:srgbClr val="000000"/>
                </a:solidFill>
                <a:latin typeface="Tahoma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b="1" i="1" dirty="0">
                <a:solidFill>
                  <a:schemeClr val="tx2">
                    <a:lumMod val="75000"/>
                  </a:schemeClr>
                </a:solidFill>
              </a:rPr>
              <a:t>					Graph 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038601" y="1752601"/>
                <a:ext cx="6324599" cy="4955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tabLst>
                    <a:tab pos="457200" algn="l"/>
                  </a:tabLst>
                </a:pPr>
                <a:r>
                  <a:rPr lang="en-US" sz="2200" i="1" dirty="0">
                    <a:solidFill>
                      <a:srgbClr val="333399"/>
                    </a:solidFill>
                    <a:latin typeface="Gill Sans MT" panose="020B0502020104020203" pitchFamily="34" charset="0"/>
                  </a:rPr>
                  <a:t>(a, b, d) or simply </a:t>
                </a:r>
                <a:r>
                  <a:rPr lang="en-US" sz="2200" i="1" dirty="0" err="1">
                    <a:solidFill>
                      <a:srgbClr val="333399"/>
                    </a:solidFill>
                    <a:latin typeface="Gill Sans MT" panose="020B0502020104020203" pitchFamily="34" charset="0"/>
                  </a:rPr>
                  <a:t>abd</a:t>
                </a:r>
                <a:r>
                  <a:rPr lang="en-US" sz="2200" i="1" dirty="0">
                    <a:solidFill>
                      <a:srgbClr val="333399"/>
                    </a:solidFill>
                    <a:latin typeface="Gill Sans MT" panose="020B0502020104020203" pitchFamily="34" charset="0"/>
                  </a:rPr>
                  <a:t>, is a length two path</a:t>
                </a: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33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⟨"/>
                        <m:endChr m:val="⟩"/>
                        <m:ctrlPr>
                          <a:rPr lang="en-US" sz="2200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200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2200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200" i="1" dirty="0">
                    <a:solidFill>
                      <a:srgbClr val="333399"/>
                    </a:solidFill>
                    <a:latin typeface="Gill Sans MT" panose="020B0502020104020203" pitchFamily="34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200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200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2200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200" i="1">
                        <a:solidFill>
                          <a:srgbClr val="33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200" i="1">
                        <a:solidFill>
                          <a:srgbClr val="33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i="1" dirty="0">
                    <a:solidFill>
                      <a:srgbClr val="333399"/>
                    </a:solidFill>
                    <a:latin typeface="Gill Sans MT" panose="020B0502020104020203" pitchFamily="34" charset="0"/>
                  </a:rPr>
                  <a:t>simply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200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200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2200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sz="2200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200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2200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200" i="1">
                        <a:solidFill>
                          <a:srgbClr val="33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i="1" dirty="0">
                    <a:solidFill>
                      <a:srgbClr val="333399"/>
                    </a:solidFill>
                    <a:latin typeface="Gill Sans MT" panose="020B0502020104020203" pitchFamily="34" charset="0"/>
                  </a:rPr>
                  <a:t>is (an edge-sequence description of) the same length two path.</a:t>
                </a: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  <a:tabLst>
                    <a:tab pos="457200" algn="l"/>
                  </a:tabLst>
                </a:pPr>
                <a:r>
                  <a:rPr lang="en-US" sz="2200" i="1" dirty="0" err="1">
                    <a:solidFill>
                      <a:srgbClr val="333399"/>
                    </a:solidFill>
                    <a:latin typeface="Gill Sans MT" panose="020B0502020104020203" pitchFamily="34" charset="0"/>
                  </a:rPr>
                  <a:t>abcbd</a:t>
                </a:r>
                <a:r>
                  <a:rPr lang="en-US" sz="2200" i="1" dirty="0">
                    <a:solidFill>
                      <a:srgbClr val="333399"/>
                    </a:solidFill>
                    <a:latin typeface="Gill Sans MT" panose="020B0502020104020203" pitchFamily="34" charset="0"/>
                  </a:rPr>
                  <a:t> is a length four walk</a:t>
                </a: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  <a:tabLst>
                    <a:tab pos="457200" algn="l"/>
                  </a:tabLst>
                </a:pPr>
                <a:r>
                  <a:rPr lang="en-US" sz="2200" i="1" dirty="0" err="1">
                    <a:solidFill>
                      <a:srgbClr val="333399"/>
                    </a:solidFill>
                    <a:latin typeface="Gill Sans MT" panose="020B0502020104020203" pitchFamily="34" charset="0"/>
                  </a:rPr>
                  <a:t>bdcb</a:t>
                </a:r>
                <a:r>
                  <a:rPr lang="en-US" sz="2200" i="1" dirty="0">
                    <a:solidFill>
                      <a:srgbClr val="333399"/>
                    </a:solidFill>
                    <a:latin typeface="Gill Sans MT" panose="020B0502020104020203" pitchFamily="34" charset="0"/>
                  </a:rPr>
                  <a:t> is a length three cycle</a:t>
                </a: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200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2200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sz="2200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200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r>
                          <a:rPr lang="en-US" sz="2200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sz="2200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200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2200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200" i="1" dirty="0">
                    <a:solidFill>
                      <a:srgbClr val="333399"/>
                    </a:solidFill>
                    <a:latin typeface="Gill Sans MT" panose="020B0502020104020203" pitchFamily="34" charset="0"/>
                  </a:rPr>
                  <a:t> is not a walk. A walk is not allowed to follow edges in the wrong direction</a:t>
                </a: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  <a:tabLst>
                    <a:tab pos="457200" algn="l"/>
                  </a:tabLst>
                </a:pPr>
                <a:endParaRPr lang="en-US" sz="2200" i="1" dirty="0">
                  <a:solidFill>
                    <a:srgbClr val="333399"/>
                  </a:solidFill>
                  <a:latin typeface="Gill Sans MT" panose="020B0502020104020203" pitchFamily="34" charset="0"/>
                </a:endParaRP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  <a:tabLst>
                    <a:tab pos="457200" algn="l"/>
                  </a:tabLst>
                </a:pPr>
                <a:r>
                  <a:rPr lang="en-US" sz="2200" i="1" dirty="0">
                    <a:solidFill>
                      <a:srgbClr val="FF0000"/>
                    </a:solidFill>
                    <a:latin typeface="Gill Sans MT" panose="020B0502020104020203" pitchFamily="34" charset="0"/>
                  </a:rPr>
                  <a:t>The shortest walk from one vertex to another is a path.</a:t>
                </a:r>
              </a:p>
              <a:p>
                <a:pPr>
                  <a:tabLst>
                    <a:tab pos="457200" algn="l"/>
                  </a:tabLst>
                </a:pPr>
                <a:r>
                  <a:rPr lang="en-US" sz="2200" b="1" i="1" dirty="0">
                    <a:solidFill>
                      <a:srgbClr val="333399"/>
                    </a:solidFill>
                    <a:latin typeface="Gill Sans MT" panose="020B0502020104020203" pitchFamily="34" charset="0"/>
                  </a:rPr>
                  <a:t>	</a:t>
                </a:r>
              </a:p>
              <a:p>
                <a:pPr>
                  <a:tabLst>
                    <a:tab pos="457200" algn="l"/>
                  </a:tabLst>
                </a:pPr>
                <a:r>
                  <a:rPr lang="en-US" sz="2200" i="1" dirty="0">
                    <a:solidFill>
                      <a:srgbClr val="333399"/>
                    </a:solidFill>
                    <a:latin typeface="Gill Sans MT" panose="020B0502020104020203" pitchFamily="34" charset="0"/>
                  </a:rPr>
                  <a:t>	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1" y="1752601"/>
                <a:ext cx="6324599" cy="4955203"/>
              </a:xfrm>
              <a:prstGeom prst="rect">
                <a:avLst/>
              </a:prstGeom>
              <a:blipFill>
                <a:blip r:embed="rId2"/>
                <a:stretch>
                  <a:fillRect l="-1157" t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1D1186-00D0-4BE8-A407-4BB54107B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43EF-EE49-4CC9-918A-2CD37B791756}" type="datetime1">
              <a:rPr lang="en-US" altLang="en-US">
                <a:solidFill>
                  <a:srgbClr val="000000"/>
                </a:solidFill>
                <a:latin typeface="Tahoma"/>
              </a:rPr>
              <a:pPr/>
              <a:t>11/12/2019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489518-4492-4BE0-A2C6-E0F9D0609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184" y="2250195"/>
            <a:ext cx="2357610" cy="235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49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25AE4-3488-45A8-950A-F6D7680F1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4939" y="101600"/>
            <a:ext cx="6621462" cy="1143000"/>
          </a:xfrm>
        </p:spPr>
        <p:txBody>
          <a:bodyPr/>
          <a:lstStyle/>
          <a:p>
            <a:pPr algn="r"/>
            <a:r>
              <a:rPr lang="en-US" sz="4000" i="1" dirty="0"/>
              <a:t>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E4DD3-7973-4A2C-B675-DDD33A144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have the following inequality for the number of edges |E|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possible in an undirected graph with |V | vertices and no loops: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Min: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 (|V| − 1) ≤ |E| ≤  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Max: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|V|(|V| − 1)/2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B5DD41-D6DB-4601-8233-F60D11665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>
                <a:solidFill>
                  <a:srgbClr val="000000"/>
                </a:solidFill>
                <a:latin typeface="Tahoma"/>
              </a:rPr>
              <a:pPr/>
              <a:t>9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4726209-AE6F-4290-9131-2C1EF539B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DFF1-2D1F-4DE7-B5A3-CFFC51CCDB96}" type="datetime1">
              <a:rPr lang="en-US" altLang="en-US">
                <a:solidFill>
                  <a:srgbClr val="000000"/>
                </a:solidFill>
                <a:latin typeface="Tahoma"/>
              </a:rPr>
              <a:pPr/>
              <a:t>11/12/2019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92790490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794</Words>
  <Application>Microsoft Office PowerPoint</Application>
  <PresentationFormat>Widescreen</PresentationFormat>
  <Paragraphs>224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Arial</vt:lpstr>
      <vt:lpstr>Calibri</vt:lpstr>
      <vt:lpstr>Cambria Math</vt:lpstr>
      <vt:lpstr>Candara</vt:lpstr>
      <vt:lpstr>Corbel</vt:lpstr>
      <vt:lpstr>Gill Sans MT</vt:lpstr>
      <vt:lpstr>Tahoma</vt:lpstr>
      <vt:lpstr>Times New Roman</vt:lpstr>
      <vt:lpstr>Trebuchet MS</vt:lpstr>
      <vt:lpstr>Wingdings</vt:lpstr>
      <vt:lpstr>Wingdings 2</vt:lpstr>
      <vt:lpstr>Blends</vt:lpstr>
      <vt:lpstr>Opulent</vt:lpstr>
      <vt:lpstr>PowerPoint Presentation</vt:lpstr>
      <vt:lpstr>     Graph Problems</vt:lpstr>
      <vt:lpstr>     Graph Problems</vt:lpstr>
      <vt:lpstr>Sparse and Dense Graphs</vt:lpstr>
      <vt:lpstr>     Graph Problems</vt:lpstr>
      <vt:lpstr>     Graph Problems</vt:lpstr>
      <vt:lpstr>     Graph Problems</vt:lpstr>
      <vt:lpstr>     Graph Problems</vt:lpstr>
      <vt:lpstr>Graphs</vt:lpstr>
      <vt:lpstr>     Graph Problems</vt:lpstr>
      <vt:lpstr>Representing Graphs</vt:lpstr>
      <vt:lpstr>Representing Graphs</vt:lpstr>
      <vt:lpstr>Representing Graphs</vt:lpstr>
      <vt:lpstr>Degree or Valency of a Vertex</vt:lpstr>
      <vt:lpstr>Degree or Valency of a Vertex</vt:lpstr>
      <vt:lpstr>Example</vt:lpstr>
      <vt:lpstr>Example</vt:lpstr>
      <vt:lpstr>Example</vt:lpstr>
      <vt:lpstr>Partitioning Graph</vt:lpstr>
      <vt:lpstr>Partitioning Graph</vt:lpstr>
      <vt:lpstr>Graphs</vt:lpstr>
      <vt:lpstr>Graphs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Ramaier Sriram</dc:creator>
  <cp:lastModifiedBy>Ramaier Sriram</cp:lastModifiedBy>
  <cp:revision>1</cp:revision>
  <dcterms:created xsi:type="dcterms:W3CDTF">2019-11-12T19:03:19Z</dcterms:created>
  <dcterms:modified xsi:type="dcterms:W3CDTF">2019-11-12T19:03:53Z</dcterms:modified>
</cp:coreProperties>
</file>