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</p:sldMasterIdLst>
  <p:notesMasterIdLst>
    <p:notesMasterId r:id="rId30"/>
  </p:notesMasterIdLst>
  <p:sldIdLst>
    <p:sldId id="326" r:id="rId4"/>
    <p:sldId id="283" r:id="rId5"/>
    <p:sldId id="313" r:id="rId6"/>
    <p:sldId id="284" r:id="rId7"/>
    <p:sldId id="285" r:id="rId8"/>
    <p:sldId id="314" r:id="rId9"/>
    <p:sldId id="315" r:id="rId10"/>
    <p:sldId id="316" r:id="rId11"/>
    <p:sldId id="328" r:id="rId12"/>
    <p:sldId id="317" r:id="rId13"/>
    <p:sldId id="286" r:id="rId14"/>
    <p:sldId id="287" r:id="rId15"/>
    <p:sldId id="318" r:id="rId16"/>
    <p:sldId id="288" r:id="rId17"/>
    <p:sldId id="289" r:id="rId18"/>
    <p:sldId id="319" r:id="rId19"/>
    <p:sldId id="320" r:id="rId20"/>
    <p:sldId id="321" r:id="rId21"/>
    <p:sldId id="322" r:id="rId22"/>
    <p:sldId id="357" r:id="rId23"/>
    <p:sldId id="323" r:id="rId24"/>
    <p:sldId id="324" r:id="rId25"/>
    <p:sldId id="325" r:id="rId26"/>
    <p:sldId id="290" r:id="rId27"/>
    <p:sldId id="291" r:id="rId28"/>
    <p:sldId id="35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B3848-90BB-419F-B90E-128814DADB1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7C713-A4B0-4305-8A1D-1E648A13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2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B015C1-6259-490E-83B3-8D6299D77D5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99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589BCF-9EFD-4F61-89B2-5F71A5D742A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442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A6FD59-57E1-4380-B188-F5EDAF1AB8F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709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831A88-DC7E-4684-A967-CD1C629061A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Traversal using alphabetical order of vertices. Work through this example in detail,</a:t>
            </a:r>
          </a:p>
          <a:p>
            <a:r>
              <a:rPr lang="en-US" altLang="en-US"/>
              <a:t>showing the traversal by highlighting edges on the graph and showing how the stack</a:t>
            </a:r>
          </a:p>
          <a:p>
            <a:r>
              <a:rPr lang="en-US" altLang="en-US"/>
              <a:t>evolves:</a:t>
            </a:r>
          </a:p>
          <a:p>
            <a:r>
              <a:rPr lang="en-US" altLang="en-US"/>
              <a:t>                        8 h 3</a:t>
            </a:r>
          </a:p>
          <a:p>
            <a:r>
              <a:rPr lang="en-US" altLang="en-US"/>
              <a:t>                        7 d 4                  stack shown growing upwards</a:t>
            </a:r>
          </a:p>
          <a:p>
            <a:r>
              <a:rPr lang="en-US" altLang="en-US"/>
              <a:t>         4 e 1       6 c 5                  number on left is order that vertex was pushed onto stack</a:t>
            </a:r>
          </a:p>
          <a:p>
            <a:r>
              <a:rPr lang="en-US" altLang="en-US"/>
              <a:t>         3 f 2        5 g 6                  number on right is order that vertex was popped from stack</a:t>
            </a:r>
          </a:p>
          <a:p>
            <a:r>
              <a:rPr lang="en-US" altLang="en-US"/>
              <a:t>         2 b 7                                overlap is because after e, f are popped off stack, g and c</a:t>
            </a:r>
          </a:p>
          <a:p>
            <a:r>
              <a:rPr lang="en-US" altLang="en-US"/>
              <a:t>         1 a 8                                  are pushed onto stack in their former locations.</a:t>
            </a:r>
          </a:p>
          <a:p>
            <a:endParaRPr lang="en-US" altLang="en-US"/>
          </a:p>
          <a:p>
            <a:r>
              <a:rPr lang="en-US" altLang="en-US"/>
              <a:t>order pushed onto stack: a b f e g c d h</a:t>
            </a:r>
          </a:p>
          <a:p>
            <a:r>
              <a:rPr lang="en-US" altLang="en-US"/>
              <a:t>order popped from stack: e f h d c g b a</a:t>
            </a:r>
          </a:p>
          <a:p>
            <a:endParaRPr lang="en-US" altLang="en-US"/>
          </a:p>
          <a:p>
            <a:r>
              <a:rPr lang="en-US" altLang="en-US"/>
              <a:t>* show dfs tree as it gets constructed, back edges</a:t>
            </a:r>
          </a:p>
        </p:txBody>
      </p:sp>
    </p:spTree>
    <p:extLst>
      <p:ext uri="{BB962C8B-B14F-4D97-AF65-F5344CB8AC3E}">
        <p14:creationId xmlns:p14="http://schemas.microsoft.com/office/powerpoint/2010/main" val="1963763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67F884-4910-47CE-81F0-A4EF558BBFC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2253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8AA7B0-E7CA-430C-AEA6-98854B6A3BF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9489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3A4C54-1291-4B49-ADDF-3F469883F85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902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FA4178-1FA4-4621-953D-941AAF5F708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1647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CCFF3C-99B0-4A3C-84C7-5DF298D8446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44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100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10363200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1981200"/>
            <a:ext cx="10058400" cy="39624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1727200" y="6248400"/>
            <a:ext cx="2540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4978400" y="6248400"/>
            <a:ext cx="38608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en-US"/>
              <a:t>Design and Analysis of Algorithms - Chapter 3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0400" y="6248400"/>
            <a:ext cx="2540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D6B6768-62DC-46F8-A69A-50D853AB22B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618067" y="2700338"/>
            <a:ext cx="215900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 rot="-5400000">
            <a:off x="5981700" y="-4457700"/>
            <a:ext cx="228600" cy="12192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6051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p" autoUpdateAnimBg="0" advAuto="0"/>
      <p:bldP spid="4102" grpId="0" build="p" autoUpdateAnimBg="0" advAuto="0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4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A. Levitin “Introduction to the Design &amp; Analysis of Algorithms,” 3rd ed., Ch. 3 ©2012 Pearson Education, Inc. Upper Saddle River, NJ.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64202A-8AE5-44D7-9020-0BE41E109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374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4800" y="152401"/>
            <a:ext cx="27940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1"/>
            <a:ext cx="81788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A. Levitin “Introduction to the Design &amp; Analysis of Algorithms,” 3rd ed., Ch. 3 ©2012 Pearson Education, Inc. Upper Saddle River, NJ.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DF351-DE86-43DC-9112-AD3CF161AF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2987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111760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1295401"/>
            <a:ext cx="5435600" cy="4905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600" y="1295401"/>
            <a:ext cx="5435600" cy="4905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34067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25600" y="6324600"/>
            <a:ext cx="85344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A. Levitin “Introduction to the Design &amp; Analysis of Algorithms,” 3rd ed., Ch. 3 ©2012 Pearson Education, Inc. Upper Saddle River, NJ. All Rights Reserved.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652000" y="65532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fld id="{72395DEC-1356-42D8-9E66-0D65646B28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367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>
            <a:noAutofit/>
          </a:bodyPr>
          <a:lstStyle>
            <a:lvl1pPr algn="r">
              <a:defRPr sz="42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7434" y="6557963"/>
            <a:ext cx="2671233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1C7866B-C0C3-4472-8437-DA5FCE35BC57}" type="datetimeFigureOut">
              <a:rPr lang="en-US"/>
              <a:pPr>
                <a:defRPr/>
              </a:pPr>
              <a:t>3/25/2019</a:t>
            </a:fld>
            <a:endParaRPr/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63"/>
            <a:ext cx="3903133" cy="228600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8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134" y="6556375"/>
            <a:ext cx="785284" cy="228600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C3C7350-E6CC-402A-9744-949454A6380B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4484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97EA5-337D-4040-A3FD-CC19089533D6}" type="datetimeFigureOut">
              <a:rPr lang="en-US">
                <a:solidFill>
                  <a:srgbClr val="B13F9A"/>
                </a:solidFill>
              </a:rPr>
              <a:pPr>
                <a:defRPr/>
              </a:pPr>
              <a:t>3/25/2019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562C-A9E0-49F6-B210-EEE134465E5F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34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9200" y="6556376"/>
            <a:ext cx="2669117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FA9D444B-EC5B-4212-B330-2E55638FA4F4}" type="datetimeFigureOut">
              <a:rPr lang="en-US">
                <a:solidFill>
                  <a:srgbClr val="B13F9A"/>
                </a:solidFill>
              </a:rPr>
              <a:pPr>
                <a:defRPr/>
              </a:pPr>
              <a:t>3/25/2019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517" y="6556375"/>
            <a:ext cx="38608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901" y="6554788"/>
            <a:ext cx="783167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5D9E94C-8B81-4F4E-9962-1ED997D0C628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974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826DF-B872-40F3-B807-4BFE0D930AD6}" type="datetimeFigureOut">
              <a:rPr lang="en-US">
                <a:solidFill>
                  <a:srgbClr val="B13F9A"/>
                </a:solidFill>
              </a:rPr>
              <a:pPr>
                <a:defRPr/>
              </a:pPr>
              <a:t>3/25/2019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0B682-1244-4831-89FE-C06566389631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225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F5669-C43B-4E3A-9C60-6DC130904192}" type="datetimeFigureOut">
              <a:rPr lang="en-US">
                <a:solidFill>
                  <a:srgbClr val="B13F9A"/>
                </a:solidFill>
              </a:rPr>
              <a:pPr>
                <a:defRPr/>
              </a:pPr>
              <a:t>3/25/2019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13F9A"/>
              </a:solidFill>
            </a:endParaRP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CF6A5-0D98-4222-A7C7-3791DA4939C0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957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91FC8-0992-4283-B82A-CADD3192E824}" type="datetimeFigureOut">
              <a:rPr lang="en-US">
                <a:solidFill>
                  <a:srgbClr val="B13F9A"/>
                </a:solidFill>
              </a:rPr>
              <a:pPr>
                <a:defRPr/>
              </a:pPr>
              <a:t>3/25/2019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BF53C-2848-4E24-8300-1386C0BD8E4D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290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FA4F4-A714-4C7F-8F29-84DB633C8E57}" type="datetimeFigureOut">
              <a:rPr lang="en-US">
                <a:solidFill>
                  <a:srgbClr val="B13F9A"/>
                </a:solidFill>
              </a:rPr>
              <a:pPr>
                <a:defRPr/>
              </a:pPr>
              <a:t>3/25/2019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B0D86-C73E-499A-BA41-5C0D9FBAD932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42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A. Levitin “Introduction to the Design &amp; Analysis of Algorithms,” 3rd ed., Ch. 3 ©2012 Pearson Education, Inc. Upper Saddle River, NJ.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CE2D78-1EAA-4240-A3C0-49B3D8C5AE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4065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0E8C8-207C-446B-B9A4-4B3F76D86A24}" type="datetimeFigureOut">
              <a:rPr lang="en-US">
                <a:solidFill>
                  <a:srgbClr val="B13F9A"/>
                </a:solidFill>
              </a:rPr>
              <a:pPr>
                <a:defRPr/>
              </a:pPr>
              <a:t>3/25/2019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0E6CF-F159-4B0E-B813-366F59644B34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264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797985" y="1004888"/>
            <a:ext cx="5759449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21420000">
            <a:off x="795867" y="998539"/>
            <a:ext cx="5759451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9153530-5972-4DBC-9FA9-404FF7000320}" type="datetimeFigureOut">
              <a:rPr lang="en-US">
                <a:solidFill>
                  <a:srgbClr val="F4E7ED"/>
                </a:solidFill>
              </a:rPr>
              <a:pPr>
                <a:defRPr/>
              </a:pPr>
              <a:t>3/25/2019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srgbClr val="F4E7ED"/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3587CB3-3A09-455D-9880-C30A27AE32D9}" type="slidenum">
              <a:rPr lang="en-US">
                <a:solidFill>
                  <a:srgbClr val="F4E7ED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4E7E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35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19A6B-6664-4595-AFA7-08741FC68995}" type="datetimeFigureOut">
              <a:rPr lang="en-US">
                <a:solidFill>
                  <a:srgbClr val="B13F9A"/>
                </a:solidFill>
              </a:rPr>
              <a:pPr>
                <a:defRPr/>
              </a:pPr>
              <a:t>3/25/2019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C2BCD-11C6-4AEF-8F88-4611B23B7BD6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8500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851" y="6557963"/>
            <a:ext cx="2669116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A71DD21-3962-4A03-85AD-767ACBF77BFE}" type="datetimeFigureOut">
              <a:rPr lang="en-US">
                <a:solidFill>
                  <a:srgbClr val="B13F9A"/>
                </a:solidFill>
              </a:rPr>
              <a:pPr>
                <a:defRPr/>
              </a:pPr>
              <a:t>3/25/2019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375"/>
            <a:ext cx="48768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667" y="6553200"/>
            <a:ext cx="783167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136DD80F-286F-43EE-86C9-36F303BA07B5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947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FED7-3F73-4F9B-9E61-71DB55A0B81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C5AB-1393-45CE-9656-BF60856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017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FED7-3F73-4F9B-9E61-71DB55A0B81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C5AB-1393-45CE-9656-BF60856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707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FED7-3F73-4F9B-9E61-71DB55A0B81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C5AB-1393-45CE-9656-BF60856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855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FED7-3F73-4F9B-9E61-71DB55A0B81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C5AB-1393-45CE-9656-BF60856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425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FED7-3F73-4F9B-9E61-71DB55A0B81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C5AB-1393-45CE-9656-BF60856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185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FED7-3F73-4F9B-9E61-71DB55A0B81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C5AB-1393-45CE-9656-BF60856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A. Levitin “Introduction to the Design &amp; Analysis of Algorithms,” 3rd ed., Ch. 3 ©2012 Pearson Education, Inc. Upper Saddle River, NJ.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3914FF-596A-4604-AE21-83F0FB1915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3804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FED7-3F73-4F9B-9E61-71DB55A0B81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C5AB-1393-45CE-9656-BF60856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024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FED7-3F73-4F9B-9E61-71DB55A0B81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C5AB-1393-45CE-9656-BF60856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005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FED7-3F73-4F9B-9E61-71DB55A0B81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C5AB-1393-45CE-9656-BF60856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158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FED7-3F73-4F9B-9E61-71DB55A0B81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C5AB-1393-45CE-9656-BF60856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57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FED7-3F73-4F9B-9E61-71DB55A0B81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C5AB-1393-45CE-9656-BF60856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836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Modeling &amp; DB Design: Chapter 7 {Umanath &amp; Scamell}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842FE-3367-4E36-9B86-376B690B83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554263"/>
      </p:ext>
    </p:extLst>
  </p:cSld>
  <p:clrMapOvr>
    <a:masterClrMapping/>
  </p:clrMapOvr>
  <p:transition>
    <p:rand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Modeling &amp; DB Design: Chapter 7 {Umanath &amp; Scamell}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3FB71-FBC8-4D71-B0A1-129F687369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556426"/>
      </p:ext>
    </p:extLst>
  </p:cSld>
  <p:clrMapOvr>
    <a:masterClrMapping/>
  </p:clrMapOvr>
  <p:transition>
    <p:rand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Modeling &amp; DB Design: Chapter 7 {Umanath &amp; Scamell}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67EA9-06C9-4976-B9C9-F6DEA98612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716935"/>
      </p:ext>
    </p:extLst>
  </p:cSld>
  <p:clrMapOvr>
    <a:masterClrMapping/>
  </p:clrMapOvr>
  <p:transition>
    <p:rand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Modeling &amp; DB Design: Chapter 7 {Umanath &amp; Scamell}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3B5E7-7E85-4707-A97E-782AEC39D4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45606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295401"/>
            <a:ext cx="5435600" cy="4905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600" y="1295401"/>
            <a:ext cx="5435600" cy="4905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A. Levitin “Introduction to the Design &amp; Analysis of Algorithms,” 3rd ed., Ch. 3 ©2012 Pearson Education, Inc. Upper Saddle River, NJ. All Rights Reserved.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F0A79-D2AC-40E9-BD96-D815FE2A20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136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A. Levitin “Introduction to the Design &amp; Analysis of Algorithms,” 3rd ed., Ch. 3 ©2012 Pearson Education, Inc. Upper Saddle River, NJ.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BCE0FE-065A-4204-A25B-C9CF7D070E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028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A. Levitin “Introduction to the Design &amp; Analysis of Algorithms,” 3rd ed., Ch. 3 ©2012 Pearson Education, Inc. Upper Saddle River, NJ.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752856-F400-47C4-A7CB-2CF50958B8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51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A. Levitin “Introduction to the Design &amp; Analysis of Algorithms,” 3rd ed., Ch. 3 ©2012 Pearson Education, Inc. Upper Saddle River, NJ. All Rights Reserved.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9A6F89-A489-4EBF-80AD-78C7432414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977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A. Levitin “Introduction to the Design &amp; Analysis of Algorithms,” 3rd ed., Ch. 3 ©2012 Pearson Education, Inc. Upper Saddle River, NJ. All Rights Reserved.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6C8-E7B1-4622-BD90-930CF259E0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654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A. Levitin “Introduction to the Design &amp; Analysis of Algorithms,” 3rd ed., Ch. 3 ©2012 Pearson Education, Inc. Upper Saddle River, NJ. All Rights Reserved.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AB17D1-50A0-4B40-B728-65822AFDC0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65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11106151" y="733426"/>
            <a:ext cx="960967" cy="531813"/>
            <a:chOff x="5247" y="462"/>
            <a:chExt cx="454" cy="335"/>
          </a:xfrm>
        </p:grpSpPr>
        <p:sp>
          <p:nvSpPr>
            <p:cNvPr id="3076" name="AutoShape 4"/>
            <p:cNvSpPr>
              <a:spLocks noChangeArrowheads="1"/>
            </p:cNvSpPr>
            <p:nvPr/>
          </p:nvSpPr>
          <p:spPr bwMode="auto">
            <a:xfrm rot="10800000" flipH="1">
              <a:off x="5564" y="462"/>
              <a:ext cx="137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077" name="AutoShape 5"/>
            <p:cNvSpPr>
              <a:spLocks noChangeArrowheads="1"/>
            </p:cNvSpPr>
            <p:nvPr/>
          </p:nvSpPr>
          <p:spPr bwMode="auto">
            <a:xfrm rot="10800000" flipH="1">
              <a:off x="5407" y="462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078" name="AutoShape 6"/>
            <p:cNvSpPr>
              <a:spLocks noChangeArrowheads="1"/>
            </p:cNvSpPr>
            <p:nvPr/>
          </p:nvSpPr>
          <p:spPr bwMode="auto">
            <a:xfrm rot="10800000" flipH="1">
              <a:off x="5247" y="462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  <p:grpSp>
        <p:nvGrpSpPr>
          <p:cNvPr id="3079" name="Group 7"/>
          <p:cNvGrpSpPr>
            <a:grpSpLocks/>
          </p:cNvGrpSpPr>
          <p:nvPr/>
        </p:nvGrpSpPr>
        <p:grpSpPr bwMode="auto">
          <a:xfrm>
            <a:off x="103717" y="6040439"/>
            <a:ext cx="709083" cy="727075"/>
            <a:chOff x="49" y="3805"/>
            <a:chExt cx="335" cy="458"/>
          </a:xfrm>
        </p:grpSpPr>
        <p:sp>
          <p:nvSpPr>
            <p:cNvPr id="3080" name="AutoShape 8"/>
            <p:cNvSpPr>
              <a:spLocks noChangeArrowheads="1"/>
            </p:cNvSpPr>
            <p:nvPr/>
          </p:nvSpPr>
          <p:spPr bwMode="auto">
            <a:xfrm rot="5400000" flipH="1">
              <a:off x="148" y="3706"/>
              <a:ext cx="137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081" name="AutoShape 9"/>
            <p:cNvSpPr>
              <a:spLocks noChangeArrowheads="1"/>
            </p:cNvSpPr>
            <p:nvPr/>
          </p:nvSpPr>
          <p:spPr bwMode="auto">
            <a:xfrm rot="5400000" flipH="1">
              <a:off x="148" y="3869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082" name="AutoShape 10"/>
            <p:cNvSpPr>
              <a:spLocks noChangeArrowheads="1"/>
            </p:cNvSpPr>
            <p:nvPr/>
          </p:nvSpPr>
          <p:spPr bwMode="auto">
            <a:xfrm rot="5400000" flipH="1">
              <a:off x="148" y="4026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295401"/>
            <a:ext cx="110744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34067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latin typeface="Arial Narrow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25600" y="6324600"/>
            <a:ext cx="853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Arial Narrow" pitchFamily="34" charset="0"/>
              </a:defRPr>
            </a:lvl1pPr>
          </a:lstStyle>
          <a:p>
            <a:r>
              <a:rPr lang="en-US" altLang="en-US"/>
              <a:t>A. Levitin “Introduction to the Design &amp; Analysis of Algorithms,” 3rd ed., Ch. 3 ©2012 Pearson Education, Inc. Upper Saddle River, NJ. All Rights Reserved. 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553200"/>
            <a:ext cx="2540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Arial Narrow" pitchFamily="34" charset="0"/>
              </a:defRPr>
            </a:lvl1pPr>
          </a:lstStyle>
          <a:p>
            <a:fld id="{D22BB481-FB8E-45A7-A221-918F8E4C9CD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302684" y="0"/>
            <a:ext cx="304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 flipH="1">
            <a:off x="406400" y="914400"/>
            <a:ext cx="11785600" cy="228600"/>
          </a:xfrm>
          <a:prstGeom prst="homePlate">
            <a:avLst>
              <a:gd name="adj" fmla="val 67846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2641600" y="2179638"/>
            <a:ext cx="254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grpSp>
        <p:nvGrpSpPr>
          <p:cNvPr id="3090" name="Group 18"/>
          <p:cNvGrpSpPr>
            <a:grpSpLocks/>
          </p:cNvGrpSpPr>
          <p:nvPr/>
        </p:nvGrpSpPr>
        <p:grpSpPr bwMode="auto">
          <a:xfrm>
            <a:off x="103717" y="5903913"/>
            <a:ext cx="711200" cy="749300"/>
            <a:chOff x="49" y="3719"/>
            <a:chExt cx="336" cy="472"/>
          </a:xfrm>
        </p:grpSpPr>
        <p:sp>
          <p:nvSpPr>
            <p:cNvPr id="3091" name="AutoShape 19"/>
            <p:cNvSpPr>
              <a:spLocks noChangeArrowheads="1"/>
            </p:cNvSpPr>
            <p:nvPr/>
          </p:nvSpPr>
          <p:spPr bwMode="auto">
            <a:xfrm rot="-5400000">
              <a:off x="143" y="3626"/>
              <a:ext cx="150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092" name="AutoShape 20"/>
            <p:cNvSpPr>
              <a:spLocks noChangeArrowheads="1"/>
            </p:cNvSpPr>
            <p:nvPr/>
          </p:nvSpPr>
          <p:spPr bwMode="auto">
            <a:xfrm rot="-5400000">
              <a:off x="141" y="3786"/>
              <a:ext cx="151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093" name="AutoShape 21"/>
            <p:cNvSpPr>
              <a:spLocks noChangeArrowheads="1"/>
            </p:cNvSpPr>
            <p:nvPr/>
          </p:nvSpPr>
          <p:spPr bwMode="auto">
            <a:xfrm rot="-5400000">
              <a:off x="142" y="3948"/>
              <a:ext cx="150" cy="336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3094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52400"/>
            <a:ext cx="11176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3095" name="Group 23"/>
          <p:cNvGrpSpPr>
            <a:grpSpLocks/>
          </p:cNvGrpSpPr>
          <p:nvPr/>
        </p:nvGrpSpPr>
        <p:grpSpPr bwMode="auto">
          <a:xfrm>
            <a:off x="10919885" y="731838"/>
            <a:ext cx="986367" cy="533400"/>
            <a:chOff x="5159" y="461"/>
            <a:chExt cx="466" cy="336"/>
          </a:xfrm>
        </p:grpSpPr>
        <p:sp>
          <p:nvSpPr>
            <p:cNvPr id="3096" name="AutoShape 24"/>
            <p:cNvSpPr>
              <a:spLocks noChangeArrowheads="1"/>
            </p:cNvSpPr>
            <p:nvPr/>
          </p:nvSpPr>
          <p:spPr bwMode="auto">
            <a:xfrm>
              <a:off x="5475" y="462"/>
              <a:ext cx="150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097" name="AutoShape 25"/>
            <p:cNvSpPr>
              <a:spLocks noChangeArrowheads="1"/>
            </p:cNvSpPr>
            <p:nvPr/>
          </p:nvSpPr>
          <p:spPr bwMode="auto">
            <a:xfrm>
              <a:off x="5318" y="462"/>
              <a:ext cx="151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098" name="AutoShape 26"/>
            <p:cNvSpPr>
              <a:spLocks noChangeArrowheads="1"/>
            </p:cNvSpPr>
            <p:nvPr/>
          </p:nvSpPr>
          <p:spPr bwMode="auto">
            <a:xfrm>
              <a:off x="5159" y="461"/>
              <a:ext cx="150" cy="336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66576923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3" grpId="0" build="p" bldLvl="4" autoUpdateAnimBg="0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3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8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3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8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3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8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3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8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3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8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  <p:bldP spid="3094" grpId="0" build="p" autoUpdateAnimBg="0" advAuto="0"/>
    </p:bld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Monotype Sorts" pitchFamily="2" charset="2"/>
        <a:buChar char="b"/>
        <a:defRPr kumimoji="1" sz="24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•"/>
        <a:defRPr kumimoji="1" sz="2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–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–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675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609600" y="1609725"/>
            <a:ext cx="9652000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2085" y="6557963"/>
            <a:ext cx="2669116" cy="227012"/>
          </a:xfrm>
          <a:prstGeom prst="rect">
            <a:avLst/>
          </a:prstGeom>
        </p:spPr>
        <p:txBody>
          <a:bodyPr vert="horz" t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7CF185ED-8E41-4313-9387-3D84A37D42BA}" type="datetimeFigureOut">
              <a:rPr lang="en-US">
                <a:solidFill>
                  <a:srgbClr val="B13F9A"/>
                </a:solidFill>
              </a:rPr>
              <a:pPr>
                <a:defRPr/>
              </a:pPr>
              <a:t>3/25/2019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63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B13F9A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434" y="6556375"/>
            <a:ext cx="785284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4D21D723-C18A-4814-8978-DC25C5531E91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06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kern="1200" cap="all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3FED7-3F73-4F9B-9E61-71DB55A0B81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BC5AB-1393-45CE-9656-BF60856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3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19600" y="1295400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endParaRPr lang="en-US" sz="6000" dirty="0">
              <a:solidFill>
                <a:prstClr val="white">
                  <a:lumMod val="95000"/>
                </a:prstClr>
              </a:solidFill>
              <a:latin typeface="Trebuchet MS"/>
            </a:endParaRPr>
          </a:p>
          <a:p>
            <a:pPr algn="ctr">
              <a:defRPr/>
            </a:pPr>
            <a:r>
              <a:rPr lang="en-US" sz="6000" dirty="0">
                <a:solidFill>
                  <a:prstClr val="white">
                    <a:lumMod val="95000"/>
                  </a:prstClr>
                </a:solidFill>
                <a:latin typeface="Trebuchet MS"/>
              </a:rPr>
              <a:t>Data Structures</a:t>
            </a:r>
          </a:p>
          <a:p>
            <a:pPr algn="ctr">
              <a:defRPr/>
            </a:pPr>
            <a:r>
              <a:rPr lang="en-US" sz="6000" b="1" dirty="0">
                <a:ln w="11430"/>
                <a:solidFill>
                  <a:prstClr val="white">
                    <a:lumMod val="95000"/>
                  </a:prst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rebuchet MS"/>
              </a:rPr>
              <a:t>and </a:t>
            </a:r>
          </a:p>
          <a:p>
            <a:pPr algn="ctr">
              <a:defRPr/>
            </a:pPr>
            <a:r>
              <a:rPr lang="en-US" sz="6000" b="1" dirty="0">
                <a:ln w="11430"/>
                <a:solidFill>
                  <a:prstClr val="white">
                    <a:lumMod val="95000"/>
                  </a:prst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rebuchet MS"/>
              </a:rPr>
              <a:t>Algorithms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52600" y="5486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rebuchet MS"/>
              </a:rPr>
              <a:t>CSCI 237 – Fall 2018</a:t>
            </a:r>
          </a:p>
        </p:txBody>
      </p:sp>
    </p:spTree>
    <p:extLst>
      <p:ext uri="{BB962C8B-B14F-4D97-AF65-F5344CB8AC3E}">
        <p14:creationId xmlns:p14="http://schemas.microsoft.com/office/powerpoint/2010/main" val="1853408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4067" y="1200150"/>
            <a:ext cx="9877118" cy="4686300"/>
          </a:xfrm>
        </p:spPr>
        <p:txBody>
          <a:bodyPr/>
          <a:lstStyle/>
          <a:p>
            <a:r>
              <a:rPr lang="en-US" sz="2200" i="1" dirty="0">
                <a:solidFill>
                  <a:schemeClr val="tx1"/>
                </a:solidFill>
                <a:latin typeface="Candara" panose="020E0502030303020204" pitchFamily="34" charset="0"/>
              </a:rPr>
              <a:t>Some definitions:</a:t>
            </a:r>
          </a:p>
          <a:p>
            <a:pPr lvl="1"/>
            <a:r>
              <a:rPr lang="en-US" sz="1800" i="1" dirty="0">
                <a:solidFill>
                  <a:srgbClr val="FF0000"/>
                </a:solidFill>
                <a:latin typeface="Candara" panose="020E0502030303020204" pitchFamily="34" charset="0"/>
              </a:rPr>
              <a:t>Unexplored vertex</a:t>
            </a:r>
            <a:r>
              <a:rPr lang="en-US" sz="1800" i="1" dirty="0">
                <a:solidFill>
                  <a:schemeClr val="tx1"/>
                </a:solidFill>
                <a:latin typeface="Candara" panose="020E0502030303020204" pitchFamily="34" charset="0"/>
              </a:rPr>
              <a:t>: The node or vertex which is not yet visited.  Whenever a new unvisited vertex is reached for the first time, it is attached as a child to the vertex from which it is being reached. Such an edge is called a tree edge because the set of all such edges forms a tree.</a:t>
            </a:r>
          </a:p>
          <a:p>
            <a:pPr lvl="1"/>
            <a:r>
              <a:rPr lang="en-US" sz="1800" i="1" dirty="0">
                <a:solidFill>
                  <a:srgbClr val="FF0000"/>
                </a:solidFill>
                <a:latin typeface="Candara" panose="020E0502030303020204" pitchFamily="34" charset="0"/>
              </a:rPr>
              <a:t>Visited vertex</a:t>
            </a:r>
            <a:r>
              <a:rPr lang="en-US" sz="1800" i="1" dirty="0">
                <a:solidFill>
                  <a:schemeClr val="tx1"/>
                </a:solidFill>
                <a:latin typeface="Candara" panose="020E0502030303020204" pitchFamily="34" charset="0"/>
              </a:rPr>
              <a:t>:  The node or vertex which is visited is called ‘visited vertex’ </a:t>
            </a:r>
          </a:p>
          <a:p>
            <a:pPr marL="457200" lvl="1" indent="0">
              <a:buNone/>
            </a:pPr>
            <a:r>
              <a:rPr lang="en-US" sz="1800" i="1" dirty="0">
                <a:solidFill>
                  <a:schemeClr val="tx1"/>
                </a:solidFill>
                <a:latin typeface="Candara" panose="020E0502030303020204" pitchFamily="34" charset="0"/>
              </a:rPr>
              <a:t>	i.e. can be called as “current node”.</a:t>
            </a:r>
          </a:p>
          <a:p>
            <a:pPr lvl="1"/>
            <a:r>
              <a:rPr lang="en-US" sz="1800" i="1" dirty="0">
                <a:solidFill>
                  <a:srgbClr val="FF0000"/>
                </a:solidFill>
                <a:latin typeface="Candara" panose="020E0502030303020204" pitchFamily="34" charset="0"/>
              </a:rPr>
              <a:t>Unexplored edge</a:t>
            </a:r>
            <a:r>
              <a:rPr lang="en-US" sz="1800" i="1" dirty="0">
                <a:solidFill>
                  <a:schemeClr val="tx1"/>
                </a:solidFill>
                <a:latin typeface="Candara" panose="020E0502030303020204" pitchFamily="34" charset="0"/>
              </a:rPr>
              <a:t>: The edge or path which is not yet traversed.</a:t>
            </a:r>
          </a:p>
          <a:p>
            <a:pPr lvl="1"/>
            <a:r>
              <a:rPr lang="en-US" sz="1800" i="1" dirty="0">
                <a:solidFill>
                  <a:srgbClr val="FF0000"/>
                </a:solidFill>
                <a:latin typeface="Candara" panose="020E0502030303020204" pitchFamily="34" charset="0"/>
              </a:rPr>
              <a:t>Discovery edge</a:t>
            </a:r>
            <a:r>
              <a:rPr lang="en-US" sz="1800" i="1" dirty="0">
                <a:solidFill>
                  <a:schemeClr val="tx1"/>
                </a:solidFill>
                <a:latin typeface="Candara" panose="020E0502030303020204" pitchFamily="34" charset="0"/>
              </a:rPr>
              <a:t>: It is opposite to unexplored edge, the path which is already traversed is known as discovery edge.</a:t>
            </a:r>
          </a:p>
          <a:p>
            <a:pPr lvl="1"/>
            <a:r>
              <a:rPr lang="en-US" sz="1800" i="1" dirty="0">
                <a:solidFill>
                  <a:srgbClr val="FF0000"/>
                </a:solidFill>
                <a:latin typeface="Candara" panose="020E0502030303020204" pitchFamily="34" charset="0"/>
              </a:rPr>
              <a:t>Back edge</a:t>
            </a:r>
            <a:r>
              <a:rPr lang="en-US" sz="1800" i="1" dirty="0">
                <a:solidFill>
                  <a:schemeClr val="tx1"/>
                </a:solidFill>
                <a:latin typeface="Candara" panose="020E0502030303020204" pitchFamily="34" charset="0"/>
              </a:rPr>
              <a:t>: If the current node has no unvisited neighbors we need to backtrack to its parent node. The path used in back tracking is called back edge.</a:t>
            </a:r>
          </a:p>
          <a:p>
            <a:pPr marL="738188" lvl="1" indent="-280988">
              <a:buNone/>
            </a:pPr>
            <a:r>
              <a:rPr lang="en-US" sz="1800" i="1" dirty="0">
                <a:solidFill>
                  <a:schemeClr val="tx1"/>
                </a:solidFill>
                <a:latin typeface="Candara" panose="020E0502030303020204" pitchFamily="34" charset="0"/>
              </a:rPr>
              <a:t>	Such an edge leads to a previously visited vertex other than its immediate predecessor (i.e., its parent in the tree).  In other words it connects a vertex to its ancestor,  other than the parent, in the depth-first search forest.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rgbClr val="FF0000"/>
                </a:solidFill>
                <a:latin typeface="Candara" panose="020E0502030303020204" pitchFamily="34" charset="0"/>
              </a:rPr>
              <a:t>Cross edge</a:t>
            </a:r>
            <a:r>
              <a:rPr lang="en-US" sz="1800" i="1" dirty="0">
                <a:solidFill>
                  <a:schemeClr val="tx1"/>
                </a:solidFill>
                <a:latin typeface="Candara" panose="020E0502030303020204" pitchFamily="34" charset="0"/>
              </a:rPr>
              <a:t>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C8BF8B47-E095-4D95-9D6D-E5E4E58FEA02}" type="datetime1">
              <a:rPr lang="en-US" altLang="en-US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</a:pPr>
              <a:t>3/25/2019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0648FE4A-53BC-49FB-BE89-85968B17454F}" type="slidenum">
              <a:rPr lang="en-US" altLang="en-US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</a:pPr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Graph and Graph Traversals</a:t>
            </a:r>
            <a:endParaRPr lang="en-US" sz="22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226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0" fontAlgn="base" hangingPunct="0">
              <a:spcAft>
                <a:spcPct val="0"/>
              </a:spcAft>
            </a:pPr>
            <a:r>
              <a:rPr lang="en-US" altLang="en-US">
                <a:solidFill>
                  <a:srgbClr val="FFFFFF"/>
                </a:solidFill>
              </a:rPr>
              <a:t>A. Levitin “Introduction to the Design &amp; Analysis of Algorithms,” 3rd ed., Ch. 3 ©2012 Pearson Education, Inc. Upper Saddle River, NJ. All Rights Reserved. </a:t>
            </a: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693857CA-6B6F-489B-98E1-DF7CEFBABFB6}" type="slidenum">
              <a:rPr lang="en-US" altLang="en-US">
                <a:solidFill>
                  <a:srgbClr val="FFFFFF"/>
                </a:solidFill>
              </a:rPr>
              <a:pPr eaLnBrk="0" fontAlgn="base" hangingPunct="0">
                <a:spcAft>
                  <a:spcPct val="0"/>
                </a:spcAft>
              </a:pPr>
              <a:t>11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610600" cy="457200"/>
          </a:xfrm>
        </p:spPr>
        <p:txBody>
          <a:bodyPr/>
          <a:lstStyle/>
          <a:p>
            <a:r>
              <a:rPr lang="en-US" altLang="en-US" sz="3200"/>
              <a:t>Example: DFS traversal of undirected graph</a:t>
            </a:r>
          </a:p>
        </p:txBody>
      </p:sp>
      <p:grpSp>
        <p:nvGrpSpPr>
          <p:cNvPr id="311299" name="Group 3"/>
          <p:cNvGrpSpPr>
            <a:grpSpLocks/>
          </p:cNvGrpSpPr>
          <p:nvPr/>
        </p:nvGrpSpPr>
        <p:grpSpPr bwMode="auto">
          <a:xfrm>
            <a:off x="2209800" y="1143001"/>
            <a:ext cx="4800600" cy="1774825"/>
            <a:chOff x="1200" y="1152"/>
            <a:chExt cx="3408" cy="1392"/>
          </a:xfrm>
        </p:grpSpPr>
        <p:sp>
          <p:nvSpPr>
            <p:cNvPr id="311300" name="Oval 4"/>
            <p:cNvSpPr>
              <a:spLocks noChangeArrowheads="1"/>
            </p:cNvSpPr>
            <p:nvPr/>
          </p:nvSpPr>
          <p:spPr bwMode="auto">
            <a:xfrm>
              <a:off x="12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dirty="0">
                  <a:solidFill>
                    <a:srgbClr val="001932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11301" name="Oval 5"/>
            <p:cNvSpPr>
              <a:spLocks noChangeArrowheads="1"/>
            </p:cNvSpPr>
            <p:nvPr/>
          </p:nvSpPr>
          <p:spPr bwMode="auto">
            <a:xfrm>
              <a:off x="2208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1932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11302" name="Oval 6"/>
            <p:cNvSpPr>
              <a:spLocks noChangeArrowheads="1"/>
            </p:cNvSpPr>
            <p:nvPr/>
          </p:nvSpPr>
          <p:spPr bwMode="auto">
            <a:xfrm>
              <a:off x="1200" y="2112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dirty="0">
                  <a:solidFill>
                    <a:srgbClr val="001932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11303" name="Oval 7"/>
            <p:cNvSpPr>
              <a:spLocks noChangeArrowheads="1"/>
            </p:cNvSpPr>
            <p:nvPr/>
          </p:nvSpPr>
          <p:spPr bwMode="auto">
            <a:xfrm>
              <a:off x="2208" y="2112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1932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11304" name="Line 8"/>
            <p:cNvSpPr>
              <a:spLocks noChangeShapeType="1"/>
            </p:cNvSpPr>
            <p:nvPr/>
          </p:nvSpPr>
          <p:spPr bwMode="auto">
            <a:xfrm>
              <a:off x="1536" y="1392"/>
              <a:ext cx="67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11305" name="Line 9"/>
            <p:cNvSpPr>
              <a:spLocks noChangeShapeType="1"/>
            </p:cNvSpPr>
            <p:nvPr/>
          </p:nvSpPr>
          <p:spPr bwMode="auto">
            <a:xfrm>
              <a:off x="1344" y="1584"/>
              <a:ext cx="0" cy="52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11306" name="Line 10"/>
            <p:cNvSpPr>
              <a:spLocks noChangeShapeType="1"/>
            </p:cNvSpPr>
            <p:nvPr/>
          </p:nvSpPr>
          <p:spPr bwMode="auto">
            <a:xfrm>
              <a:off x="1536" y="2256"/>
              <a:ext cx="67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11307" name="Line 11"/>
            <p:cNvSpPr>
              <a:spLocks noChangeShapeType="1"/>
            </p:cNvSpPr>
            <p:nvPr/>
          </p:nvSpPr>
          <p:spPr bwMode="auto">
            <a:xfrm>
              <a:off x="2352" y="1584"/>
              <a:ext cx="0" cy="52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11308" name="Line 12"/>
            <p:cNvSpPr>
              <a:spLocks noChangeShapeType="1"/>
            </p:cNvSpPr>
            <p:nvPr/>
          </p:nvSpPr>
          <p:spPr bwMode="auto">
            <a:xfrm>
              <a:off x="1488" y="1536"/>
              <a:ext cx="720" cy="62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11309" name="Text Box 13"/>
            <p:cNvSpPr txBox="1">
              <a:spLocks noChangeArrowheads="1"/>
            </p:cNvSpPr>
            <p:nvPr/>
          </p:nvSpPr>
          <p:spPr bwMode="auto">
            <a:xfrm>
              <a:off x="1229" y="1704"/>
              <a:ext cx="13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11310" name="Text Box 14"/>
            <p:cNvSpPr txBox="1">
              <a:spLocks noChangeArrowheads="1"/>
            </p:cNvSpPr>
            <p:nvPr/>
          </p:nvSpPr>
          <p:spPr bwMode="auto">
            <a:xfrm>
              <a:off x="1756" y="1152"/>
              <a:ext cx="1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11311" name="Text Box 15"/>
            <p:cNvSpPr txBox="1">
              <a:spLocks noChangeArrowheads="1"/>
            </p:cNvSpPr>
            <p:nvPr/>
          </p:nvSpPr>
          <p:spPr bwMode="auto">
            <a:xfrm>
              <a:off x="1756" y="2257"/>
              <a:ext cx="13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11312" name="Text Box 16"/>
            <p:cNvSpPr txBox="1">
              <a:spLocks noChangeArrowheads="1"/>
            </p:cNvSpPr>
            <p:nvPr/>
          </p:nvSpPr>
          <p:spPr bwMode="auto">
            <a:xfrm>
              <a:off x="1611" y="1537"/>
              <a:ext cx="13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11313" name="Text Box 17"/>
            <p:cNvSpPr txBox="1">
              <a:spLocks noChangeArrowheads="1"/>
            </p:cNvSpPr>
            <p:nvPr/>
          </p:nvSpPr>
          <p:spPr bwMode="auto">
            <a:xfrm>
              <a:off x="2380" y="1680"/>
              <a:ext cx="1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11314" name="Oval 18"/>
            <p:cNvSpPr>
              <a:spLocks noChangeArrowheads="1"/>
            </p:cNvSpPr>
            <p:nvPr/>
          </p:nvSpPr>
          <p:spPr bwMode="auto">
            <a:xfrm>
              <a:off x="3264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dirty="0">
                  <a:solidFill>
                    <a:srgbClr val="001932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11315" name="Oval 19"/>
            <p:cNvSpPr>
              <a:spLocks noChangeArrowheads="1"/>
            </p:cNvSpPr>
            <p:nvPr/>
          </p:nvSpPr>
          <p:spPr bwMode="auto">
            <a:xfrm>
              <a:off x="4272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1932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11316" name="Oval 20"/>
            <p:cNvSpPr>
              <a:spLocks noChangeArrowheads="1"/>
            </p:cNvSpPr>
            <p:nvPr/>
          </p:nvSpPr>
          <p:spPr bwMode="auto">
            <a:xfrm>
              <a:off x="3264" y="2112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dirty="0">
                  <a:solidFill>
                    <a:srgbClr val="001932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11317" name="Oval 21"/>
            <p:cNvSpPr>
              <a:spLocks noChangeArrowheads="1"/>
            </p:cNvSpPr>
            <p:nvPr/>
          </p:nvSpPr>
          <p:spPr bwMode="auto">
            <a:xfrm>
              <a:off x="4272" y="2112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1932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311318" name="Line 22"/>
            <p:cNvSpPr>
              <a:spLocks noChangeShapeType="1"/>
            </p:cNvSpPr>
            <p:nvPr/>
          </p:nvSpPr>
          <p:spPr bwMode="auto">
            <a:xfrm>
              <a:off x="3408" y="1584"/>
              <a:ext cx="0" cy="52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11319" name="Line 23"/>
            <p:cNvSpPr>
              <a:spLocks noChangeShapeType="1"/>
            </p:cNvSpPr>
            <p:nvPr/>
          </p:nvSpPr>
          <p:spPr bwMode="auto">
            <a:xfrm>
              <a:off x="3600" y="2256"/>
              <a:ext cx="67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11320" name="Line 24"/>
            <p:cNvSpPr>
              <a:spLocks noChangeShapeType="1"/>
            </p:cNvSpPr>
            <p:nvPr/>
          </p:nvSpPr>
          <p:spPr bwMode="auto">
            <a:xfrm>
              <a:off x="4416" y="1584"/>
              <a:ext cx="0" cy="52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11321" name="Line 25"/>
            <p:cNvSpPr>
              <a:spLocks noChangeShapeType="1"/>
            </p:cNvSpPr>
            <p:nvPr/>
          </p:nvSpPr>
          <p:spPr bwMode="auto">
            <a:xfrm flipV="1">
              <a:off x="3600" y="1440"/>
              <a:ext cx="67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11322" name="Text Box 26"/>
            <p:cNvSpPr txBox="1">
              <a:spLocks noChangeArrowheads="1"/>
            </p:cNvSpPr>
            <p:nvPr/>
          </p:nvSpPr>
          <p:spPr bwMode="auto">
            <a:xfrm>
              <a:off x="3294" y="1704"/>
              <a:ext cx="13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11323" name="Text Box 27"/>
            <p:cNvSpPr txBox="1">
              <a:spLocks noChangeArrowheads="1"/>
            </p:cNvSpPr>
            <p:nvPr/>
          </p:nvSpPr>
          <p:spPr bwMode="auto">
            <a:xfrm>
              <a:off x="3819" y="1152"/>
              <a:ext cx="1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11324" name="Text Box 28"/>
            <p:cNvSpPr txBox="1">
              <a:spLocks noChangeArrowheads="1"/>
            </p:cNvSpPr>
            <p:nvPr/>
          </p:nvSpPr>
          <p:spPr bwMode="auto">
            <a:xfrm>
              <a:off x="3819" y="2255"/>
              <a:ext cx="1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11325" name="Text Box 29"/>
            <p:cNvSpPr txBox="1">
              <a:spLocks noChangeArrowheads="1"/>
            </p:cNvSpPr>
            <p:nvPr/>
          </p:nvSpPr>
          <p:spPr bwMode="auto">
            <a:xfrm>
              <a:off x="3675" y="1536"/>
              <a:ext cx="13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11326" name="Text Box 30"/>
            <p:cNvSpPr txBox="1">
              <a:spLocks noChangeArrowheads="1"/>
            </p:cNvSpPr>
            <p:nvPr/>
          </p:nvSpPr>
          <p:spPr bwMode="auto">
            <a:xfrm>
              <a:off x="3963" y="1536"/>
              <a:ext cx="13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11327" name="Text Box 31"/>
            <p:cNvSpPr txBox="1">
              <a:spLocks noChangeArrowheads="1"/>
            </p:cNvSpPr>
            <p:nvPr/>
          </p:nvSpPr>
          <p:spPr bwMode="auto">
            <a:xfrm>
              <a:off x="4442" y="1680"/>
              <a:ext cx="1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11328" name="Line 32"/>
            <p:cNvSpPr>
              <a:spLocks noChangeShapeType="1"/>
            </p:cNvSpPr>
            <p:nvPr/>
          </p:nvSpPr>
          <p:spPr bwMode="auto">
            <a:xfrm>
              <a:off x="2544" y="1488"/>
              <a:ext cx="768" cy="67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sp>
        <p:nvSpPr>
          <p:cNvPr id="311329" name="Text Box 33"/>
          <p:cNvSpPr txBox="1">
            <a:spLocks noChangeArrowheads="1"/>
          </p:cNvSpPr>
          <p:nvPr/>
        </p:nvSpPr>
        <p:spPr bwMode="auto">
          <a:xfrm>
            <a:off x="8915400" y="2895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311330" name="Text Box 34"/>
          <p:cNvSpPr txBox="1">
            <a:spLocks noChangeArrowheads="1"/>
          </p:cNvSpPr>
          <p:nvPr/>
        </p:nvSpPr>
        <p:spPr bwMode="auto">
          <a:xfrm>
            <a:off x="2209800" y="3200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DFS traversal stack:</a:t>
            </a:r>
          </a:p>
        </p:txBody>
      </p:sp>
      <p:sp>
        <p:nvSpPr>
          <p:cNvPr id="311331" name="Text Box 35"/>
          <p:cNvSpPr txBox="1">
            <a:spLocks noChangeArrowheads="1"/>
          </p:cNvSpPr>
          <p:nvPr/>
        </p:nvSpPr>
        <p:spPr bwMode="auto">
          <a:xfrm>
            <a:off x="6592602" y="27433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DFS tree:</a:t>
            </a:r>
          </a:p>
        </p:txBody>
      </p:sp>
      <p:sp>
        <p:nvSpPr>
          <p:cNvPr id="2" name="Can 1"/>
          <p:cNvSpPr/>
          <p:nvPr/>
        </p:nvSpPr>
        <p:spPr bwMode="auto">
          <a:xfrm>
            <a:off x="685668" y="3870434"/>
            <a:ext cx="364834" cy="533400"/>
          </a:xfrm>
          <a:prstGeom prst="can">
            <a:avLst/>
          </a:prstGeom>
          <a:solidFill>
            <a:srgbClr val="FFFF99"/>
          </a:solidFill>
          <a:ln w="22225" cap="flat" cmpd="sng" algn="ctr">
            <a:solidFill>
              <a:srgbClr val="C00000"/>
            </a:solidFill>
            <a:prstDash val="solid"/>
            <a:round/>
            <a:headEnd type="none" w="sm" len="sm"/>
            <a:tailEnd type="triangle" w="sm" len="sm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212" y="3285614"/>
            <a:ext cx="50641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Can 39"/>
          <p:cNvSpPr/>
          <p:nvPr/>
        </p:nvSpPr>
        <p:spPr bwMode="auto">
          <a:xfrm>
            <a:off x="1121336" y="3798274"/>
            <a:ext cx="364834" cy="762000"/>
          </a:xfrm>
          <a:prstGeom prst="can">
            <a:avLst/>
          </a:prstGeom>
          <a:solidFill>
            <a:srgbClr val="FFFF99"/>
          </a:solidFill>
          <a:ln w="22225" cap="flat" cmpd="sng" algn="ctr">
            <a:solidFill>
              <a:srgbClr val="C00000"/>
            </a:solidFill>
            <a:prstDash val="solid"/>
            <a:round/>
            <a:headEnd type="none" w="sm" len="sm"/>
            <a:tailEnd type="triangle" w="sm" len="sm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B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A</a:t>
            </a: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6631962" y="3852178"/>
            <a:ext cx="473299" cy="428406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1932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5999084" y="5015739"/>
            <a:ext cx="473299" cy="428406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1932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43" name="Oval 7"/>
          <p:cNvSpPr>
            <a:spLocks noChangeArrowheads="1"/>
          </p:cNvSpPr>
          <p:nvPr/>
        </p:nvSpPr>
        <p:spPr bwMode="auto">
          <a:xfrm>
            <a:off x="6086711" y="4357797"/>
            <a:ext cx="473299" cy="428406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1932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44" name="Can 43"/>
          <p:cNvSpPr/>
          <p:nvPr/>
        </p:nvSpPr>
        <p:spPr bwMode="auto">
          <a:xfrm>
            <a:off x="2052438" y="3782516"/>
            <a:ext cx="364834" cy="1295400"/>
          </a:xfrm>
          <a:prstGeom prst="can">
            <a:avLst/>
          </a:prstGeom>
          <a:solidFill>
            <a:srgbClr val="FFFF99"/>
          </a:solidFill>
          <a:ln w="22225" cap="flat" cmpd="sng" algn="ctr">
            <a:solidFill>
              <a:srgbClr val="C00000"/>
            </a:solidFill>
            <a:prstDash val="solid"/>
            <a:round/>
            <a:headEnd type="none" w="sm" len="sm"/>
            <a:tailEnd type="triangle" w="sm" len="sm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B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A</a:t>
            </a:r>
          </a:p>
        </p:txBody>
      </p:sp>
      <p:cxnSp>
        <p:nvCxnSpPr>
          <p:cNvPr id="4" name="Straight Arrow Connector 3"/>
          <p:cNvCxnSpPr>
            <a:stCxn id="1026" idx="1"/>
            <a:endCxn id="41" idx="7"/>
          </p:cNvCxnSpPr>
          <p:nvPr/>
        </p:nvCxnSpPr>
        <p:spPr bwMode="auto">
          <a:xfrm flipH="1">
            <a:off x="7035948" y="3608671"/>
            <a:ext cx="983264" cy="30624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/>
          <p:cNvCxnSpPr>
            <a:endCxn id="43" idx="7"/>
          </p:cNvCxnSpPr>
          <p:nvPr/>
        </p:nvCxnSpPr>
        <p:spPr bwMode="auto">
          <a:xfrm flipH="1">
            <a:off x="6490696" y="4188620"/>
            <a:ext cx="203812" cy="23191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6276609" y="4834167"/>
            <a:ext cx="28182" cy="22939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Can 56"/>
          <p:cNvSpPr/>
          <p:nvPr/>
        </p:nvSpPr>
        <p:spPr bwMode="auto">
          <a:xfrm>
            <a:off x="2525737" y="3817144"/>
            <a:ext cx="364834" cy="907256"/>
          </a:xfrm>
          <a:prstGeom prst="can">
            <a:avLst/>
          </a:prstGeom>
          <a:solidFill>
            <a:srgbClr val="FFFF99"/>
          </a:solidFill>
          <a:ln w="22225" cap="flat" cmpd="sng" algn="ctr">
            <a:solidFill>
              <a:srgbClr val="C00000"/>
            </a:solidFill>
            <a:prstDash val="solid"/>
            <a:round/>
            <a:headEnd type="none" w="sm" len="sm"/>
            <a:tailEnd type="triangle" w="sm" len="sm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B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A</a:t>
            </a:r>
          </a:p>
        </p:txBody>
      </p:sp>
      <p:sp>
        <p:nvSpPr>
          <p:cNvPr id="58" name="Can 57"/>
          <p:cNvSpPr/>
          <p:nvPr/>
        </p:nvSpPr>
        <p:spPr bwMode="auto">
          <a:xfrm>
            <a:off x="3026503" y="3867292"/>
            <a:ext cx="364834" cy="754856"/>
          </a:xfrm>
          <a:prstGeom prst="can">
            <a:avLst/>
          </a:prstGeom>
          <a:solidFill>
            <a:srgbClr val="FFFF99"/>
          </a:solidFill>
          <a:ln w="22225" cap="flat" cmpd="sng" algn="ctr">
            <a:solidFill>
              <a:srgbClr val="C00000"/>
            </a:solidFill>
            <a:prstDash val="solid"/>
            <a:round/>
            <a:headEnd type="none" w="sm" len="sm"/>
            <a:tailEnd type="triangle" w="sm" len="sm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B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A</a:t>
            </a:r>
          </a:p>
        </p:txBody>
      </p:sp>
      <p:sp>
        <p:nvSpPr>
          <p:cNvPr id="59" name="Oval 20"/>
          <p:cNvSpPr>
            <a:spLocks noChangeArrowheads="1"/>
          </p:cNvSpPr>
          <p:nvPr/>
        </p:nvSpPr>
        <p:spPr bwMode="auto">
          <a:xfrm>
            <a:off x="7158486" y="4384061"/>
            <a:ext cx="473299" cy="428406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1932"/>
                </a:solidFill>
                <a:latin typeface="Times New Roman" pitchFamily="18" charset="0"/>
              </a:rPr>
              <a:t>g</a:t>
            </a:r>
          </a:p>
        </p:txBody>
      </p:sp>
      <p:cxnSp>
        <p:nvCxnSpPr>
          <p:cNvPr id="60" name="Straight Arrow Connector 59"/>
          <p:cNvCxnSpPr>
            <a:endCxn id="59" idx="1"/>
          </p:cNvCxnSpPr>
          <p:nvPr/>
        </p:nvCxnSpPr>
        <p:spPr bwMode="auto">
          <a:xfrm>
            <a:off x="6995274" y="4262184"/>
            <a:ext cx="232524" cy="18461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Can 61"/>
          <p:cNvSpPr/>
          <p:nvPr/>
        </p:nvSpPr>
        <p:spPr bwMode="auto">
          <a:xfrm>
            <a:off x="3476223" y="3806916"/>
            <a:ext cx="364834" cy="995323"/>
          </a:xfrm>
          <a:prstGeom prst="can">
            <a:avLst/>
          </a:prstGeom>
          <a:solidFill>
            <a:srgbClr val="FFFF99"/>
          </a:solidFill>
          <a:ln w="22225" cap="flat" cmpd="sng" algn="ctr">
            <a:solidFill>
              <a:srgbClr val="C00000"/>
            </a:solidFill>
            <a:prstDash val="solid"/>
            <a:round/>
            <a:headEnd type="none" w="sm" len="sm"/>
            <a:tailEnd type="triangle" w="sm" len="sm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B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A</a:t>
            </a:r>
          </a:p>
        </p:txBody>
      </p:sp>
      <p:sp>
        <p:nvSpPr>
          <p:cNvPr id="63" name="Can 62"/>
          <p:cNvSpPr/>
          <p:nvPr/>
        </p:nvSpPr>
        <p:spPr bwMode="auto">
          <a:xfrm>
            <a:off x="3088823" y="5053558"/>
            <a:ext cx="364834" cy="1295400"/>
          </a:xfrm>
          <a:prstGeom prst="can">
            <a:avLst/>
          </a:prstGeom>
          <a:solidFill>
            <a:srgbClr val="FFFF99"/>
          </a:solidFill>
          <a:ln w="22225" cap="flat" cmpd="sng" algn="ctr">
            <a:solidFill>
              <a:srgbClr val="C00000"/>
            </a:solidFill>
            <a:prstDash val="solid"/>
            <a:round/>
            <a:headEnd type="none" w="sm" len="sm"/>
            <a:tailEnd type="triangle" w="sm" len="sm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C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B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A</a:t>
            </a:r>
          </a:p>
        </p:txBody>
      </p:sp>
      <p:sp>
        <p:nvSpPr>
          <p:cNvPr id="64" name="Oval 18"/>
          <p:cNvSpPr>
            <a:spLocks noChangeArrowheads="1"/>
          </p:cNvSpPr>
          <p:nvPr/>
        </p:nvSpPr>
        <p:spPr bwMode="auto">
          <a:xfrm>
            <a:off x="7691540" y="4901813"/>
            <a:ext cx="473299" cy="428406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1932"/>
                </a:solidFill>
                <a:latin typeface="Times New Roman" pitchFamily="18" charset="0"/>
              </a:rPr>
              <a:t>c</a:t>
            </a: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7575277" y="4775303"/>
            <a:ext cx="232524" cy="18461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Can 65"/>
          <p:cNvSpPr/>
          <p:nvPr/>
        </p:nvSpPr>
        <p:spPr bwMode="auto">
          <a:xfrm>
            <a:off x="4347610" y="3817144"/>
            <a:ext cx="364834" cy="1447801"/>
          </a:xfrm>
          <a:prstGeom prst="can">
            <a:avLst/>
          </a:prstGeom>
          <a:solidFill>
            <a:srgbClr val="FFFF99"/>
          </a:solidFill>
          <a:ln w="22225" cap="flat" cmpd="sng" algn="ctr">
            <a:solidFill>
              <a:srgbClr val="C00000"/>
            </a:solidFill>
            <a:prstDash val="solid"/>
            <a:round/>
            <a:headEnd type="none" w="sm" len="sm"/>
            <a:tailEnd type="triangle" w="sm" len="sm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C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B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A</a:t>
            </a:r>
          </a:p>
        </p:txBody>
      </p:sp>
      <p:sp>
        <p:nvSpPr>
          <p:cNvPr id="67" name="Can 66"/>
          <p:cNvSpPr/>
          <p:nvPr/>
        </p:nvSpPr>
        <p:spPr bwMode="auto">
          <a:xfrm>
            <a:off x="4755401" y="3851943"/>
            <a:ext cx="364834" cy="1640830"/>
          </a:xfrm>
          <a:prstGeom prst="can">
            <a:avLst/>
          </a:prstGeom>
          <a:solidFill>
            <a:srgbClr val="FFFF99"/>
          </a:solidFill>
          <a:ln w="22225" cap="flat" cmpd="sng" algn="ctr">
            <a:solidFill>
              <a:srgbClr val="C00000"/>
            </a:solidFill>
            <a:prstDash val="solid"/>
            <a:round/>
            <a:headEnd type="none" w="sm" len="sm"/>
            <a:tailEnd type="triangle" w="sm" len="sm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H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C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B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737" y="5311170"/>
            <a:ext cx="52387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55" y="5257800"/>
            <a:ext cx="360363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275" y="5754689"/>
            <a:ext cx="51752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1" name="Straight Arrow Connector 70"/>
          <p:cNvCxnSpPr/>
          <p:nvPr/>
        </p:nvCxnSpPr>
        <p:spPr bwMode="auto">
          <a:xfrm>
            <a:off x="8612181" y="5646618"/>
            <a:ext cx="344862" cy="25286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urved Connector 15"/>
          <p:cNvCxnSpPr>
            <a:cxnSpLocks/>
            <a:endCxn id="1029" idx="0"/>
          </p:cNvCxnSpPr>
          <p:nvPr/>
        </p:nvCxnSpPr>
        <p:spPr bwMode="auto">
          <a:xfrm>
            <a:off x="7158486" y="4134708"/>
            <a:ext cx="2000552" cy="1619981"/>
          </a:xfrm>
          <a:prstGeom prst="curvedConnector2">
            <a:avLst/>
          </a:prstGeom>
          <a:solidFill>
            <a:schemeClr val="accent1"/>
          </a:solidFill>
          <a:ln w="22225" cap="flat" cmpd="sng" algn="ctr">
            <a:solidFill>
              <a:srgbClr val="FFFF00"/>
            </a:solidFill>
            <a:prstDash val="sysDash"/>
            <a:round/>
            <a:headEnd type="arrow" w="sm" len="sm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42431" flipH="1" flipV="1">
            <a:off x="7123664" y="3354204"/>
            <a:ext cx="808253" cy="7255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Can 78"/>
          <p:cNvSpPr/>
          <p:nvPr/>
        </p:nvSpPr>
        <p:spPr bwMode="auto">
          <a:xfrm>
            <a:off x="3501956" y="4972837"/>
            <a:ext cx="307957" cy="1447801"/>
          </a:xfrm>
          <a:prstGeom prst="can">
            <a:avLst/>
          </a:prstGeom>
          <a:solidFill>
            <a:srgbClr val="FFFF99"/>
          </a:solidFill>
          <a:ln w="22225" cap="flat" cmpd="sng" algn="ctr">
            <a:solidFill>
              <a:srgbClr val="C00000"/>
            </a:solidFill>
            <a:prstDash val="solid"/>
            <a:round/>
            <a:headEnd type="none" w="sm" len="sm"/>
            <a:tailEnd type="triangle" w="sm" len="sm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C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B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A</a:t>
            </a:r>
          </a:p>
        </p:txBody>
      </p:sp>
      <p:sp>
        <p:nvSpPr>
          <p:cNvPr id="80" name="Can 79"/>
          <p:cNvSpPr/>
          <p:nvPr/>
        </p:nvSpPr>
        <p:spPr bwMode="auto">
          <a:xfrm>
            <a:off x="3881262" y="3806458"/>
            <a:ext cx="364834" cy="1295400"/>
          </a:xfrm>
          <a:prstGeom prst="can">
            <a:avLst/>
          </a:prstGeom>
          <a:solidFill>
            <a:srgbClr val="FFFF99"/>
          </a:solidFill>
          <a:ln w="22225" cap="flat" cmpd="sng" algn="ctr">
            <a:solidFill>
              <a:srgbClr val="C00000"/>
            </a:solidFill>
            <a:prstDash val="solid"/>
            <a:round/>
            <a:headEnd type="none" w="sm" len="sm"/>
            <a:tailEnd type="triangle" w="sm" len="sm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C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B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A</a:t>
            </a:r>
          </a:p>
        </p:txBody>
      </p:sp>
      <p:sp>
        <p:nvSpPr>
          <p:cNvPr id="81" name="Can 80"/>
          <p:cNvSpPr/>
          <p:nvPr/>
        </p:nvSpPr>
        <p:spPr bwMode="auto">
          <a:xfrm>
            <a:off x="2615485" y="5179238"/>
            <a:ext cx="364834" cy="995323"/>
          </a:xfrm>
          <a:prstGeom prst="can">
            <a:avLst/>
          </a:prstGeom>
          <a:solidFill>
            <a:srgbClr val="FFFF99"/>
          </a:solidFill>
          <a:ln w="22225" cap="flat" cmpd="sng" algn="ctr">
            <a:solidFill>
              <a:srgbClr val="C00000"/>
            </a:solidFill>
            <a:prstDash val="solid"/>
            <a:round/>
            <a:headEnd type="none" w="sm" len="sm"/>
            <a:tailEnd type="triangle" w="sm" len="sm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B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A</a:t>
            </a:r>
          </a:p>
        </p:txBody>
      </p:sp>
      <p:sp>
        <p:nvSpPr>
          <p:cNvPr id="82" name="Can 81"/>
          <p:cNvSpPr/>
          <p:nvPr/>
        </p:nvSpPr>
        <p:spPr bwMode="auto">
          <a:xfrm>
            <a:off x="2160498" y="5210510"/>
            <a:ext cx="364834" cy="762000"/>
          </a:xfrm>
          <a:prstGeom prst="can">
            <a:avLst/>
          </a:prstGeom>
          <a:solidFill>
            <a:srgbClr val="FFFF99"/>
          </a:solidFill>
          <a:ln w="22225" cap="flat" cmpd="sng" algn="ctr">
            <a:solidFill>
              <a:srgbClr val="C00000"/>
            </a:solidFill>
            <a:prstDash val="solid"/>
            <a:round/>
            <a:headEnd type="none" w="sm" len="sm"/>
            <a:tailEnd type="triangle" w="sm" len="sm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B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A</a:t>
            </a:r>
          </a:p>
        </p:txBody>
      </p:sp>
      <p:sp>
        <p:nvSpPr>
          <p:cNvPr id="83" name="Can 82"/>
          <p:cNvSpPr/>
          <p:nvPr/>
        </p:nvSpPr>
        <p:spPr bwMode="auto">
          <a:xfrm>
            <a:off x="1585478" y="3777863"/>
            <a:ext cx="364834" cy="907256"/>
          </a:xfrm>
          <a:prstGeom prst="can">
            <a:avLst/>
          </a:prstGeom>
          <a:solidFill>
            <a:srgbClr val="FFFF99"/>
          </a:solidFill>
          <a:ln w="22225" cap="flat" cmpd="sng" algn="ctr">
            <a:solidFill>
              <a:srgbClr val="C00000"/>
            </a:solidFill>
            <a:prstDash val="solid"/>
            <a:round/>
            <a:headEnd type="none" w="sm" len="sm"/>
            <a:tailEnd type="triangle" w="sm" len="sm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B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A</a:t>
            </a:r>
          </a:p>
        </p:txBody>
      </p:sp>
      <p:cxnSp>
        <p:nvCxnSpPr>
          <p:cNvPr id="84" name="Curved Connector 83"/>
          <p:cNvCxnSpPr/>
          <p:nvPr/>
        </p:nvCxnSpPr>
        <p:spPr bwMode="auto">
          <a:xfrm rot="10800000" flipH="1">
            <a:off x="5988871" y="4134708"/>
            <a:ext cx="800214" cy="1100822"/>
          </a:xfrm>
          <a:prstGeom prst="curvedConnector3">
            <a:avLst>
              <a:gd name="adj1" fmla="val -60705"/>
            </a:avLst>
          </a:prstGeom>
          <a:solidFill>
            <a:schemeClr val="accent1"/>
          </a:solidFill>
          <a:ln w="22225" cap="flat" cmpd="sng" algn="ctr">
            <a:solidFill>
              <a:srgbClr val="FFFF00"/>
            </a:solidFill>
            <a:prstDash val="sysDash"/>
            <a:round/>
            <a:headEnd type="none" w="sm" len="sm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Text Box 35">
            <a:extLst>
              <a:ext uri="{FF2B5EF4-FFF2-40B4-BE49-F238E27FC236}">
                <a16:creationId xmlns:a16="http://schemas.microsoft.com/office/drawing/2014/main" id="{8C47934F-7EC4-4B91-A093-42BA93D1C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5976" y="144145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Adjacency List: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F8B523-68A1-495D-B8E8-4396A1A3F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381183"/>
              </p:ext>
            </p:extLst>
          </p:nvPr>
        </p:nvGraphicFramePr>
        <p:xfrm>
          <a:off x="9517091" y="2082269"/>
          <a:ext cx="2024510" cy="3169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2255">
                  <a:extLst>
                    <a:ext uri="{9D8B030D-6E8A-4147-A177-3AD203B41FA5}">
                      <a16:colId xmlns:a16="http://schemas.microsoft.com/office/drawing/2014/main" val="3829900793"/>
                    </a:ext>
                  </a:extLst>
                </a:gridCol>
                <a:gridCol w="1012255">
                  <a:extLst>
                    <a:ext uri="{9D8B030D-6E8A-4147-A177-3AD203B41FA5}">
                      <a16:colId xmlns:a16="http://schemas.microsoft.com/office/drawing/2014/main" val="3972718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rbel" panose="020B050302020402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Corbel" panose="020B0503020204020204" pitchFamily="34" charset="0"/>
                        </a:rPr>
                        <a:t>b,e,f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92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rbel" panose="020B050302020402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rbel" panose="020B0503020204020204" pitchFamily="34" charset="0"/>
                        </a:rPr>
                        <a:t>a, f,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6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rbel" panose="020B0503020204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rbel" panose="020B0503020204020204" pitchFamily="34" charset="0"/>
                        </a:rPr>
                        <a:t>d,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63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rbel" panose="020B050302020402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rbel" panose="020B0503020204020204" pitchFamily="34" charset="0"/>
                        </a:rPr>
                        <a:t>c,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31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rbel" panose="020B050302020402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rbel" panose="020B0503020204020204" pitchFamily="34" charset="0"/>
                        </a:rPr>
                        <a:t>a,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23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rbel" panose="020B050302020402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rbel" panose="020B0503020204020204" pitchFamily="34" charset="0"/>
                        </a:rPr>
                        <a:t>a, b,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79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rbel" panose="020B0503020204020204" pitchFamily="34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rbel" panose="020B0503020204020204" pitchFamily="34" charset="0"/>
                        </a:rPr>
                        <a:t>b, c,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96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rbel" panose="020B0503020204020204" pitchFamily="34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rbel" panose="020B0503020204020204" pitchFamily="34" charset="0"/>
                        </a:rPr>
                        <a:t>g,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465481"/>
                  </a:ext>
                </a:extLst>
              </a:tr>
            </a:tbl>
          </a:graphicData>
        </a:graphic>
      </p:graphicFrame>
      <p:sp>
        <p:nvSpPr>
          <p:cNvPr id="85" name="Can 1">
            <a:extLst>
              <a:ext uri="{FF2B5EF4-FFF2-40B4-BE49-F238E27FC236}">
                <a16:creationId xmlns:a16="http://schemas.microsoft.com/office/drawing/2014/main" id="{D3E47DDE-A8B2-4BBB-A813-50D0BBF7471D}"/>
              </a:ext>
            </a:extLst>
          </p:cNvPr>
          <p:cNvSpPr/>
          <p:nvPr/>
        </p:nvSpPr>
        <p:spPr bwMode="auto">
          <a:xfrm>
            <a:off x="1712954" y="5249342"/>
            <a:ext cx="364834" cy="533400"/>
          </a:xfrm>
          <a:prstGeom prst="can">
            <a:avLst/>
          </a:prstGeom>
          <a:solidFill>
            <a:srgbClr val="FFFF99"/>
          </a:solidFill>
          <a:ln w="22225" cap="flat" cmpd="sng" algn="ctr">
            <a:solidFill>
              <a:srgbClr val="C00000"/>
            </a:solidFill>
            <a:prstDash val="solid"/>
            <a:round/>
            <a:headEnd type="none" w="sm" len="sm"/>
            <a:tailEnd type="triangle" w="sm" len="sm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1932"/>
                </a:solidFill>
                <a:latin typeface="Candara" panose="020E0502030303020204" pitchFamily="34" charset="0"/>
              </a:rPr>
              <a:t>A</a:t>
            </a:r>
          </a:p>
        </p:txBody>
      </p:sp>
      <p:sp>
        <p:nvSpPr>
          <p:cNvPr id="86" name="Can 1">
            <a:extLst>
              <a:ext uri="{FF2B5EF4-FFF2-40B4-BE49-F238E27FC236}">
                <a16:creationId xmlns:a16="http://schemas.microsoft.com/office/drawing/2014/main" id="{FC7FC155-C28C-405D-9C4B-998FAB0632F6}"/>
              </a:ext>
            </a:extLst>
          </p:cNvPr>
          <p:cNvSpPr/>
          <p:nvPr/>
        </p:nvSpPr>
        <p:spPr bwMode="auto">
          <a:xfrm>
            <a:off x="1286851" y="5186047"/>
            <a:ext cx="364834" cy="533400"/>
          </a:xfrm>
          <a:prstGeom prst="can">
            <a:avLst/>
          </a:prstGeom>
          <a:solidFill>
            <a:srgbClr val="FFFF99"/>
          </a:solidFill>
          <a:ln w="22225" cap="flat" cmpd="sng" algn="ctr">
            <a:solidFill>
              <a:srgbClr val="C00000"/>
            </a:solidFill>
            <a:prstDash val="solid"/>
            <a:round/>
            <a:headEnd type="none" w="sm" len="sm"/>
            <a:tailEnd type="triangle" w="sm" len="sm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1932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49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7" grpId="0" animBg="1"/>
      <p:bldP spid="58" grpId="0" animBg="1"/>
      <p:bldP spid="59" grpId="0" animBg="1"/>
      <p:bldP spid="62" grpId="0" animBg="1"/>
      <p:bldP spid="63" grpId="0" animBg="1"/>
      <p:bldP spid="64" grpId="0" animBg="1"/>
      <p:bldP spid="66" grpId="0" animBg="1"/>
      <p:bldP spid="67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5" grpId="0" animBg="1"/>
      <p:bldP spid="8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0" fontAlgn="base" hangingPunct="0">
              <a:spcAft>
                <a:spcPct val="0"/>
              </a:spcAft>
            </a:pPr>
            <a:r>
              <a:rPr lang="en-US" altLang="en-US">
                <a:solidFill>
                  <a:srgbClr val="FFFFFF"/>
                </a:solidFill>
              </a:rPr>
              <a:t>A. Levitin “Introduction to the Design &amp; Analysis of Algorithms,” 3rd ed., Ch. 3 ©2012 Pearson Education, Inc. Upper Saddle River, NJ. All Rights Reserved.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E4761F92-9027-4526-AA67-941F9D1171E0}" type="slidenum">
              <a:rPr lang="en-US" altLang="en-US">
                <a:solidFill>
                  <a:srgbClr val="FFFFFF"/>
                </a:solidFill>
              </a:rPr>
              <a:pPr eaLnBrk="0" fontAlgn="base" hangingPunct="0">
                <a:spcAft>
                  <a:spcPct val="0"/>
                </a:spcAft>
              </a:pPr>
              <a:t>12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Notes on DFS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219200"/>
            <a:ext cx="8305800" cy="5334000"/>
          </a:xfrm>
        </p:spPr>
        <p:txBody>
          <a:bodyPr/>
          <a:lstStyle/>
          <a:p>
            <a:r>
              <a:rPr lang="en-US" altLang="en-US"/>
              <a:t>DFS can be implemented with graphs represented as:</a:t>
            </a:r>
          </a:p>
          <a:p>
            <a:pPr lvl="1"/>
            <a:r>
              <a:rPr lang="en-US" altLang="en-US"/>
              <a:t>adjacency matrices: </a:t>
            </a:r>
            <a:r>
              <a:rPr lang="el-GR" altLang="en-US">
                <a:cs typeface="Times New Roman" pitchFamily="18" charset="0"/>
              </a:rPr>
              <a:t>Θ</a:t>
            </a:r>
            <a:r>
              <a:rPr lang="en-US" altLang="en-US">
                <a:cs typeface="Times New Roman" pitchFamily="18" charset="0"/>
              </a:rPr>
              <a:t>(</a:t>
            </a:r>
            <a:r>
              <a:rPr lang="en-US" altLang="en-US" i="1">
                <a:cs typeface="Times New Roman" pitchFamily="18" charset="0"/>
              </a:rPr>
              <a:t>V</a:t>
            </a:r>
            <a:r>
              <a:rPr lang="en-US" altLang="en-US" baseline="30000">
                <a:cs typeface="Times New Roman" pitchFamily="18" charset="0"/>
              </a:rPr>
              <a:t>2</a:t>
            </a:r>
            <a:r>
              <a:rPr lang="en-US" altLang="en-US">
                <a:cs typeface="Times New Roman" pitchFamily="18" charset="0"/>
              </a:rPr>
              <a:t>)</a:t>
            </a:r>
          </a:p>
          <a:p>
            <a:pPr lvl="1"/>
            <a:r>
              <a:rPr lang="en-US" altLang="en-US"/>
              <a:t>adjacency lists: </a:t>
            </a:r>
            <a:r>
              <a:rPr lang="el-GR" altLang="en-US">
                <a:cs typeface="Times New Roman" pitchFamily="18" charset="0"/>
              </a:rPr>
              <a:t>Θ</a:t>
            </a:r>
            <a:r>
              <a:rPr lang="en-US" altLang="en-US">
                <a:cs typeface="Times New Roman" pitchFamily="18" charset="0"/>
              </a:rPr>
              <a:t>(|</a:t>
            </a:r>
            <a:r>
              <a:rPr lang="en-US" altLang="en-US" i="1">
                <a:cs typeface="Times New Roman" pitchFamily="18" charset="0"/>
              </a:rPr>
              <a:t>V|</a:t>
            </a:r>
            <a:r>
              <a:rPr lang="en-US" altLang="en-US">
                <a:cs typeface="Times New Roman" pitchFamily="18" charset="0"/>
              </a:rPr>
              <a:t>+|E|)</a:t>
            </a:r>
          </a:p>
          <a:p>
            <a:pPr lvl="1"/>
            <a:endParaRPr lang="en-US" altLang="en-US"/>
          </a:p>
          <a:p>
            <a:r>
              <a:rPr lang="en-US" altLang="en-US"/>
              <a:t>Yields two distinct ordering of vertices:</a:t>
            </a:r>
          </a:p>
          <a:p>
            <a:pPr lvl="1"/>
            <a:r>
              <a:rPr lang="en-US" altLang="en-US"/>
              <a:t>order in which vertices are first encountered (pushed onto stack)</a:t>
            </a:r>
          </a:p>
          <a:p>
            <a:pPr lvl="1"/>
            <a:r>
              <a:rPr lang="en-US" altLang="en-US"/>
              <a:t>order in which vertices become dead-ends (popped off stack)</a:t>
            </a:r>
          </a:p>
          <a:p>
            <a:endParaRPr lang="en-US" altLang="en-US"/>
          </a:p>
          <a:p>
            <a:r>
              <a:rPr lang="en-US" altLang="en-US"/>
              <a:t>Applications:</a:t>
            </a:r>
          </a:p>
          <a:p>
            <a:pPr lvl="1"/>
            <a:r>
              <a:rPr lang="en-US" altLang="en-US"/>
              <a:t>checking connectivity, finding connected components</a:t>
            </a:r>
          </a:p>
          <a:p>
            <a:pPr lvl="1"/>
            <a:r>
              <a:rPr lang="en-US" altLang="en-US"/>
              <a:t>checking acyclicity</a:t>
            </a:r>
          </a:p>
          <a:p>
            <a:pPr lvl="1"/>
            <a:r>
              <a:rPr lang="en-US" altLang="en-US"/>
              <a:t>finding articulation points and biconnected components</a:t>
            </a:r>
          </a:p>
          <a:p>
            <a:pPr lvl="1"/>
            <a:r>
              <a:rPr lang="en-US" altLang="en-US"/>
              <a:t>searching state-space of problems for solution (AI)</a:t>
            </a:r>
          </a:p>
        </p:txBody>
      </p:sp>
    </p:spTree>
    <p:extLst>
      <p:ext uri="{BB962C8B-B14F-4D97-AF65-F5344CB8AC3E}">
        <p14:creationId xmlns:p14="http://schemas.microsoft.com/office/powerpoint/2010/main" val="402580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i="1" dirty="0">
                <a:solidFill>
                  <a:schemeClr val="tx1"/>
                </a:solidFill>
                <a:latin typeface="Candara" panose="020E0502030303020204" pitchFamily="34" charset="0"/>
              </a:rPr>
              <a:t>You are given the following directed graph trace the DFS traversal.  Complete the travel tree.</a:t>
            </a:r>
          </a:p>
          <a:p>
            <a:pPr marL="0" indent="0">
              <a:buNone/>
            </a:pPr>
            <a:endParaRPr lang="en-US" sz="2200" i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C8BF8B47-E095-4D95-9D6D-E5E4E58FEA02}" type="datetime1">
              <a:rPr lang="en-US" altLang="en-US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</a:pPr>
              <a:t>3/25/2019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0648FE4A-53BC-49FB-BE89-85968B17454F}" type="slidenum">
              <a:rPr lang="en-US" altLang="en-US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</a:pPr>
              <a:t>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Graph and Graph Traversals</a:t>
            </a:r>
            <a:endParaRPr lang="en-US" sz="2200" i="1" dirty="0">
              <a:latin typeface="Candara" panose="020E0502030303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67" y="2131218"/>
            <a:ext cx="4215183" cy="312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5">
            <a:extLst>
              <a:ext uri="{FF2B5EF4-FFF2-40B4-BE49-F238E27FC236}">
                <a16:creationId xmlns:a16="http://schemas.microsoft.com/office/drawing/2014/main" id="{111A1C8E-E5A6-4A46-9899-0E948A2FE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1894456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Adjacency List: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2E882CB-910E-4419-AD0D-7A488555C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446772"/>
              </p:ext>
            </p:extLst>
          </p:nvPr>
        </p:nvGraphicFramePr>
        <p:xfrm>
          <a:off x="9506515" y="2333939"/>
          <a:ext cx="2024510" cy="3566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2255">
                  <a:extLst>
                    <a:ext uri="{9D8B030D-6E8A-4147-A177-3AD203B41FA5}">
                      <a16:colId xmlns:a16="http://schemas.microsoft.com/office/drawing/2014/main" val="3829900793"/>
                    </a:ext>
                  </a:extLst>
                </a:gridCol>
                <a:gridCol w="1012255">
                  <a:extLst>
                    <a:ext uri="{9D8B030D-6E8A-4147-A177-3AD203B41FA5}">
                      <a16:colId xmlns:a16="http://schemas.microsoft.com/office/drawing/2014/main" val="3972718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b,d,e</a:t>
                      </a:r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92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6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63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31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f,h</a:t>
                      </a:r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23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c,h</a:t>
                      </a:r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79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96316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46548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948"/>
                  </a:ext>
                </a:extLst>
              </a:tr>
            </a:tbl>
          </a:graphicData>
        </a:graphic>
      </p:graphicFrame>
      <p:sp>
        <p:nvSpPr>
          <p:cNvPr id="9" name="Text Box 35">
            <a:extLst>
              <a:ext uri="{FF2B5EF4-FFF2-40B4-BE49-F238E27FC236}">
                <a16:creationId xmlns:a16="http://schemas.microsoft.com/office/drawing/2014/main" id="{32C06CCA-04DF-4781-86D6-72B68D24C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918268"/>
            <a:ext cx="2326547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DFS Traversal: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a, b, e, f, c, h, i, d, g</a:t>
            </a:r>
          </a:p>
        </p:txBody>
      </p:sp>
    </p:spTree>
    <p:extLst>
      <p:ext uri="{BB962C8B-B14F-4D97-AF65-F5344CB8AC3E}">
        <p14:creationId xmlns:p14="http://schemas.microsoft.com/office/powerpoint/2010/main" val="2023907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0" fontAlgn="base" hangingPunct="0">
              <a:spcAft>
                <a:spcPct val="0"/>
              </a:spcAft>
            </a:pPr>
            <a:r>
              <a:rPr lang="en-US" altLang="en-US">
                <a:solidFill>
                  <a:srgbClr val="FFFFFF"/>
                </a:solidFill>
              </a:rPr>
              <a:t>A. Levitin “Introduction to the Design &amp; Analysis of Algorithms,” 3rd ed., Ch. 3 ©2012 Pearson Education, Inc. Upper Saddle River, NJ. All Rights Reserved.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81E1EA5F-FE34-4356-9AD2-437F885E6A87}" type="slidenum">
              <a:rPr lang="en-US" altLang="en-US">
                <a:solidFill>
                  <a:srgbClr val="FFFFFF"/>
                </a:solidFill>
              </a:rPr>
              <a:pPr eaLnBrk="0" fontAlgn="base" hangingPunct="0">
                <a:spcAft>
                  <a:spcPct val="0"/>
                </a:spcAft>
              </a:pPr>
              <a:t>14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 (BFS)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Visits graph vertices by moving across to all the neighbors of last visited vertex</a:t>
            </a:r>
          </a:p>
          <a:p>
            <a:pPr lvl="1"/>
            <a:r>
              <a:rPr lang="en-US" i="1" dirty="0">
                <a:solidFill>
                  <a:srgbClr val="FFFF00"/>
                </a:solidFill>
                <a:latin typeface="Candara" panose="020E0502030303020204" pitchFamily="34" charset="0"/>
              </a:rPr>
              <a:t>Each node on the same level is checked before the search proceeds to the next level.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Instead of a stack, BFS uses a queue</a:t>
            </a:r>
          </a:p>
          <a:p>
            <a:pPr lvl="1"/>
            <a:r>
              <a:rPr lang="en-US" i="1" dirty="0">
                <a:latin typeface="Candara" panose="020E0502030303020204" pitchFamily="34" charset="0"/>
              </a:rPr>
              <a:t>Q:  Why is a queue data structure most appropriate for BFS?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Similar to level-by-level tree traversal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“Redraws” graph in tree-like fashion (with tree edges and cross edges for undirected graph)</a:t>
            </a:r>
          </a:p>
          <a:p>
            <a:endParaRPr lang="en-US" altLang="en-US" dirty="0"/>
          </a:p>
          <a:p>
            <a:pPr>
              <a:buFont typeface="Monotype Sorts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1849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0" fontAlgn="base" hangingPunct="0">
              <a:spcAft>
                <a:spcPct val="0"/>
              </a:spcAft>
            </a:pPr>
            <a:r>
              <a:rPr lang="en-US" altLang="en-US">
                <a:solidFill>
                  <a:srgbClr val="FFFFFF"/>
                </a:solidFill>
              </a:rPr>
              <a:t>A. Levitin “Introduction to the Design &amp; Analysis of Algorithms,” 3rd ed., Ch. 3 ©2012 Pearson Education, Inc. Upper Saddle River, NJ. All Rights Reserved.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E3CFB6F3-2CF1-4989-AFA5-996220F7F374}" type="slidenum">
              <a:rPr lang="en-US" altLang="en-US">
                <a:solidFill>
                  <a:srgbClr val="FFFFFF"/>
                </a:solidFill>
              </a:rPr>
              <a:pPr eaLnBrk="0" fontAlgn="base" hangingPunct="0">
                <a:spcAft>
                  <a:spcPct val="0"/>
                </a:spcAft>
              </a:pPr>
              <a:t>15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Pseudocode of BFS</a:t>
            </a:r>
          </a:p>
        </p:txBody>
      </p:sp>
      <p:sp>
        <p:nvSpPr>
          <p:cNvPr id="317443" name="Text Box 3"/>
          <p:cNvSpPr txBox="1">
            <a:spLocks noGrp="1" noChangeArrowheads="1"/>
          </p:cNvSpPr>
          <p:nvPr>
            <p:ph type="body" sz="half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14300" lvl="1" indent="0"/>
            <a:endParaRPr lang="en-US" altLang="en-US" sz="1800"/>
          </a:p>
          <a:p>
            <a:pPr marL="114300" lvl="1" indent="0">
              <a:buNone/>
            </a:pPr>
            <a:endParaRPr lang="en-US" altLang="en-US" sz="1800"/>
          </a:p>
          <a:p>
            <a:pPr marL="0" indent="0">
              <a:spcBef>
                <a:spcPct val="0"/>
              </a:spcBef>
              <a:buClrTx/>
              <a:buSzTx/>
              <a:buNone/>
            </a:pPr>
            <a:endParaRPr kumimoji="0" lang="en-US" altLang="en-US" sz="1800" b="0">
              <a:solidFill>
                <a:schemeClr val="tx1"/>
              </a:solidFill>
              <a:effectLst/>
            </a:endParaRPr>
          </a:p>
        </p:txBody>
      </p:sp>
      <p:pic>
        <p:nvPicPr>
          <p:cNvPr id="317444" name="Picture 4" descr="5_2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1143000"/>
            <a:ext cx="7391400" cy="541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905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0900" y="1638301"/>
            <a:ext cx="8166100" cy="4494213"/>
          </a:xfrm>
        </p:spPr>
        <p:txBody>
          <a:bodyPr/>
          <a:lstStyle/>
          <a:p>
            <a:pPr marL="0" indent="0">
              <a:buNone/>
            </a:pPr>
            <a:r>
              <a:rPr lang="en-US" sz="2200" i="1" dirty="0">
                <a:latin typeface="Candara" panose="020E0502030303020204" pitchFamily="34" charset="0"/>
              </a:rPr>
              <a:t>Breadth First Search Steps:</a:t>
            </a:r>
          </a:p>
          <a:p>
            <a:pPr marL="742950">
              <a:buNone/>
            </a:pPr>
            <a:r>
              <a:rPr lang="en-US" sz="2200" i="1" dirty="0">
                <a:latin typeface="Candara" panose="020E0502030303020204" pitchFamily="34" charset="0"/>
              </a:rPr>
              <a:t>1. Mark all the vertices as unvisited;</a:t>
            </a:r>
          </a:p>
          <a:p>
            <a:pPr marL="742950">
              <a:buNone/>
            </a:pPr>
            <a:r>
              <a:rPr lang="en-US" sz="2200" i="1" dirty="0">
                <a:latin typeface="Candara" panose="020E0502030303020204" pitchFamily="34" charset="0"/>
              </a:rPr>
              <a:t>2. Choose any vertex say ‘v’, mark it as visited and put it on the back of the queue;</a:t>
            </a:r>
          </a:p>
          <a:p>
            <a:pPr marL="742950">
              <a:buNone/>
            </a:pPr>
            <a:r>
              <a:rPr lang="en-US" sz="2200" i="1" dirty="0">
                <a:latin typeface="Candara" panose="020E0502030303020204" pitchFamily="34" charset="0"/>
              </a:rPr>
              <a:t>3. Now, for each vertex on the list, examine in same order all the vertices adjacent to ‘v’;</a:t>
            </a:r>
          </a:p>
          <a:p>
            <a:pPr marL="742950">
              <a:buNone/>
            </a:pPr>
            <a:r>
              <a:rPr lang="en-US" sz="2200" i="1" dirty="0">
                <a:latin typeface="Candara" panose="020E0502030303020204" pitchFamily="34" charset="0"/>
              </a:rPr>
              <a:t>4. When all the unvisited vertices adjacent to v have been marked as visited and put it on the rear of the queue;</a:t>
            </a:r>
          </a:p>
          <a:p>
            <a:pPr marL="742950">
              <a:buNone/>
            </a:pPr>
            <a:r>
              <a:rPr lang="en-US" sz="2200" i="1" dirty="0">
                <a:latin typeface="Candara" panose="020E0502030303020204" pitchFamily="34" charset="0"/>
              </a:rPr>
              <a:t>5. Remove a vertex from the front of the queue and repeat this procedure;</a:t>
            </a:r>
          </a:p>
          <a:p>
            <a:pPr marL="742950">
              <a:buNone/>
            </a:pPr>
            <a:r>
              <a:rPr lang="en-US" sz="2200" i="1" dirty="0">
                <a:latin typeface="Candara" panose="020E0502030303020204" pitchFamily="34" charset="0"/>
              </a:rPr>
              <a:t>6. Continue this procedure until the list is empty.</a:t>
            </a:r>
          </a:p>
          <a:p>
            <a:pPr marL="0" indent="0">
              <a:buNone/>
            </a:pPr>
            <a:endParaRPr lang="en-US" sz="2200" i="1" dirty="0">
              <a:latin typeface="Candara" panose="020E0502030303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C8BF8B47-E095-4D95-9D6D-E5E4E58FEA02}" type="datetime1">
              <a:rPr lang="en-US" altLang="en-US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</a:pPr>
              <a:t>3/25/2019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0648FE4A-53BC-49FB-BE89-85968B17454F}" type="slidenum">
              <a:rPr lang="en-US" altLang="en-US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</a:pPr>
              <a:t>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Graph and Graph Traversals</a:t>
            </a:r>
            <a:endParaRPr lang="en-US" sz="22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92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22225">
            <a:solidFill>
              <a:srgbClr val="FFFF00"/>
            </a:solidFill>
          </a:ln>
        </p:spPr>
        <p:txBody>
          <a:bodyPr/>
          <a:lstStyle/>
          <a:p>
            <a:r>
              <a:rPr lang="en-US" sz="2200" i="1" dirty="0">
                <a:latin typeface="Candara" panose="020E0502030303020204" pitchFamily="34" charset="0"/>
              </a:rPr>
              <a:t>Consider the following graph: </a:t>
            </a:r>
          </a:p>
          <a:p>
            <a:pPr marL="2743200" indent="-2743200">
              <a:buNone/>
              <a:tabLst>
                <a:tab pos="857250" algn="l"/>
                <a:tab pos="914400" algn="l"/>
              </a:tabLst>
            </a:pPr>
            <a:r>
              <a:rPr lang="en-US" sz="2200" b="0" i="1" dirty="0">
                <a:solidFill>
                  <a:srgbClr val="FF0000"/>
                </a:solidFill>
                <a:latin typeface="Candara" panose="020E0502030303020204" pitchFamily="34" charset="0"/>
              </a:rPr>
              <a:t>Adjacency List  	Queue</a:t>
            </a:r>
          </a:p>
          <a:p>
            <a:pPr marL="2743200" indent="0">
              <a:buNone/>
              <a:tabLst>
                <a:tab pos="857250" algn="l"/>
                <a:tab pos="914400" algn="l"/>
              </a:tabLst>
            </a:pPr>
            <a:r>
              <a:rPr lang="en-US" sz="2000" i="1" dirty="0">
                <a:latin typeface="Candara" panose="020E0502030303020204" pitchFamily="34" charset="0"/>
              </a:rPr>
              <a:t>A</a:t>
            </a:r>
          </a:p>
          <a:p>
            <a:pPr marL="2743200" indent="0">
              <a:buNone/>
            </a:pPr>
            <a:r>
              <a:rPr lang="en-US" sz="2000" i="1" dirty="0">
                <a:latin typeface="Candara" panose="020E0502030303020204" pitchFamily="34" charset="0"/>
              </a:rPr>
              <a:t>ECB</a:t>
            </a:r>
          </a:p>
          <a:p>
            <a:pPr marL="2743200" indent="0">
              <a:buNone/>
            </a:pPr>
            <a:r>
              <a:rPr lang="en-US" sz="2000" i="1" dirty="0">
                <a:latin typeface="Candara" panose="020E0502030303020204" pitchFamily="34" charset="0"/>
              </a:rPr>
              <a:t>FDEC</a:t>
            </a:r>
          </a:p>
          <a:p>
            <a:pPr marL="2743200" indent="0">
              <a:buNone/>
            </a:pPr>
            <a:r>
              <a:rPr lang="en-US" sz="2000" i="1" dirty="0">
                <a:latin typeface="Candara" panose="020E0502030303020204" pitchFamily="34" charset="0"/>
              </a:rPr>
              <a:t>GFDE</a:t>
            </a:r>
          </a:p>
          <a:p>
            <a:pPr marL="2743200" indent="0">
              <a:buNone/>
            </a:pPr>
            <a:r>
              <a:rPr lang="en-US" sz="2000" i="1" dirty="0">
                <a:latin typeface="Candara" panose="020E0502030303020204" pitchFamily="34" charset="0"/>
              </a:rPr>
              <a:t>GFD</a:t>
            </a:r>
          </a:p>
          <a:p>
            <a:pPr marL="2743200" indent="0">
              <a:buNone/>
            </a:pPr>
            <a:r>
              <a:rPr lang="en-US" sz="2000" i="1" dirty="0">
                <a:latin typeface="Candara" panose="020E0502030303020204" pitchFamily="34" charset="0"/>
              </a:rPr>
              <a:t>GF</a:t>
            </a:r>
          </a:p>
          <a:p>
            <a:pPr marL="2743200" indent="0">
              <a:buNone/>
            </a:pPr>
            <a:r>
              <a:rPr lang="en-US" sz="2000" i="1" dirty="0">
                <a:latin typeface="Candara" panose="020E0502030303020204" pitchFamily="34" charset="0"/>
              </a:rPr>
              <a:t>G</a:t>
            </a:r>
          </a:p>
          <a:p>
            <a:pPr marL="2743200" indent="0">
              <a:buNone/>
            </a:pPr>
            <a:r>
              <a:rPr lang="en-US" sz="2000" i="1" dirty="0">
                <a:latin typeface="Candara" panose="020E0502030303020204" pitchFamily="34" charset="0"/>
              </a:rPr>
              <a:t>empty</a:t>
            </a:r>
          </a:p>
          <a:p>
            <a:pPr marL="857250" indent="0">
              <a:buNone/>
            </a:pPr>
            <a:endParaRPr lang="en-US" sz="2000" i="1" dirty="0">
              <a:latin typeface="Candara" panose="020E0502030303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C8BF8B47-E095-4D95-9D6D-E5E4E58FEA02}" type="datetime1">
              <a:rPr lang="en-US" altLang="en-US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</a:pPr>
              <a:t>3/25/2019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0648FE4A-53BC-49FB-BE89-85968B17454F}" type="slidenum">
              <a:rPr lang="en-US" altLang="en-US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</a:pPr>
              <a:t>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Graph and Graph Traversals</a:t>
            </a:r>
            <a:endParaRPr lang="en-US" sz="2200" i="1" dirty="0">
              <a:latin typeface="Candara" panose="020E0502030303020204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8382000" y="1524000"/>
            <a:ext cx="381000" cy="381000"/>
          </a:xfrm>
          <a:prstGeom prst="ellipse">
            <a:avLst/>
          </a:prstGeom>
          <a:solidFill>
            <a:schemeClr val="bg1"/>
          </a:solidFill>
          <a:ln w="222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99"/>
                </a:solidFill>
                <a:latin typeface="Times New Roman" charset="0"/>
              </a:rPr>
              <a:t>A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620000" y="2209800"/>
            <a:ext cx="381000" cy="381000"/>
          </a:xfrm>
          <a:prstGeom prst="ellipse">
            <a:avLst/>
          </a:prstGeom>
          <a:solidFill>
            <a:schemeClr val="bg1"/>
          </a:solidFill>
          <a:ln w="222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99"/>
                </a:solidFill>
                <a:latin typeface="Times New Roman" charset="0"/>
              </a:rPr>
              <a:t>B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8382000" y="2209800"/>
            <a:ext cx="381000" cy="381000"/>
          </a:xfrm>
          <a:prstGeom prst="ellipse">
            <a:avLst/>
          </a:prstGeom>
          <a:solidFill>
            <a:schemeClr val="bg1"/>
          </a:solidFill>
          <a:ln w="222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99"/>
                </a:solidFill>
                <a:latin typeface="Times New Roman" charset="0"/>
              </a:rPr>
              <a:t>C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9212580" y="2209800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99"/>
                </a:solidFill>
                <a:latin typeface="Times New Roman" charset="0"/>
              </a:rPr>
              <a:t>E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6819900" y="2819400"/>
            <a:ext cx="381000" cy="381000"/>
          </a:xfrm>
          <a:prstGeom prst="ellipse">
            <a:avLst/>
          </a:prstGeom>
          <a:solidFill>
            <a:schemeClr val="bg1"/>
          </a:solidFill>
          <a:ln w="222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99"/>
                </a:solidFill>
                <a:latin typeface="Times New Roman" charset="0"/>
              </a:rPr>
              <a:t>D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7620000" y="2819400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99"/>
                </a:solidFill>
                <a:latin typeface="Times New Roman" charset="0"/>
              </a:rPr>
              <a:t>F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8382000" y="2819400"/>
            <a:ext cx="381000" cy="381000"/>
          </a:xfrm>
          <a:prstGeom prst="ellipse">
            <a:avLst/>
          </a:prstGeom>
          <a:solidFill>
            <a:schemeClr val="bg1"/>
          </a:solidFill>
          <a:ln w="222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99"/>
                </a:solidFill>
                <a:latin typeface="Times New Roman" charset="0"/>
              </a:rPr>
              <a:t>G</a:t>
            </a:r>
          </a:p>
        </p:txBody>
      </p:sp>
      <p:cxnSp>
        <p:nvCxnSpPr>
          <p:cNvPr id="9" name="Straight Connector 8"/>
          <p:cNvCxnSpPr>
            <a:stCxn id="7" idx="5"/>
            <a:endCxn id="12" idx="1"/>
          </p:cNvCxnSpPr>
          <p:nvPr/>
        </p:nvCxnSpPr>
        <p:spPr bwMode="auto">
          <a:xfrm>
            <a:off x="8707204" y="1849204"/>
            <a:ext cx="561172" cy="416392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>
            <a:stCxn id="10" idx="4"/>
            <a:endCxn id="14" idx="0"/>
          </p:cNvCxnSpPr>
          <p:nvPr/>
        </p:nvCxnSpPr>
        <p:spPr bwMode="auto">
          <a:xfrm>
            <a:off x="7810500" y="2590800"/>
            <a:ext cx="0" cy="2286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10" idx="7"/>
            <a:endCxn id="7" idx="3"/>
          </p:cNvCxnSpPr>
          <p:nvPr/>
        </p:nvCxnSpPr>
        <p:spPr bwMode="auto">
          <a:xfrm flipV="1">
            <a:off x="7945204" y="1849204"/>
            <a:ext cx="492592" cy="416392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7" idx="4"/>
            <a:endCxn id="11" idx="0"/>
          </p:cNvCxnSpPr>
          <p:nvPr/>
        </p:nvCxnSpPr>
        <p:spPr bwMode="auto">
          <a:xfrm>
            <a:off x="8572500" y="1905000"/>
            <a:ext cx="0" cy="3048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endCxn id="15" idx="0"/>
          </p:cNvCxnSpPr>
          <p:nvPr/>
        </p:nvCxnSpPr>
        <p:spPr bwMode="auto">
          <a:xfrm>
            <a:off x="8572500" y="2611204"/>
            <a:ext cx="0" cy="20819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stCxn id="13" idx="7"/>
          </p:cNvCxnSpPr>
          <p:nvPr/>
        </p:nvCxnSpPr>
        <p:spPr bwMode="auto">
          <a:xfrm flipV="1">
            <a:off x="7145104" y="2498006"/>
            <a:ext cx="484972" cy="37719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>
            <a:endCxn id="14" idx="4"/>
          </p:cNvCxnSpPr>
          <p:nvPr/>
        </p:nvCxnSpPr>
        <p:spPr bwMode="auto">
          <a:xfrm flipV="1">
            <a:off x="7810500" y="3200400"/>
            <a:ext cx="0" cy="37719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/>
          <p:nvPr/>
        </p:nvCxnSpPr>
        <p:spPr bwMode="auto">
          <a:xfrm>
            <a:off x="7825740" y="3577590"/>
            <a:ext cx="157734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/>
          <p:cNvCxnSpPr>
            <a:endCxn id="12" idx="4"/>
          </p:cNvCxnSpPr>
          <p:nvPr/>
        </p:nvCxnSpPr>
        <p:spPr bwMode="auto">
          <a:xfrm flipV="1">
            <a:off x="9403080" y="2590800"/>
            <a:ext cx="0" cy="98679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A8FF8D5-188F-41A6-9E0D-C18189367F72}"/>
              </a:ext>
            </a:extLst>
          </p:cNvPr>
          <p:cNvSpPr txBox="1"/>
          <p:nvPr/>
        </p:nvSpPr>
        <p:spPr>
          <a:xfrm>
            <a:off x="936516" y="2131304"/>
            <a:ext cx="2561245" cy="286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</a:pPr>
            <a:r>
              <a:rPr kumimoji="1" lang="en-US" sz="2200" b="1" i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ndara" panose="020E0502030303020204" pitchFamily="34" charset="0"/>
              </a:rPr>
              <a:t>A	B, C, E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</a:pPr>
            <a:r>
              <a:rPr kumimoji="1" lang="en-US" sz="2200" b="1" i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ndara" panose="020E0502030303020204" pitchFamily="34" charset="0"/>
              </a:rPr>
              <a:t>B	A, D, F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</a:pPr>
            <a:r>
              <a:rPr kumimoji="1" lang="en-US" sz="2200" b="1" i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ndara" panose="020E0502030303020204" pitchFamily="34" charset="0"/>
              </a:rPr>
              <a:t>C	A, G	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</a:pPr>
            <a:r>
              <a:rPr kumimoji="1" lang="en-US" sz="2200" b="1" i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ndara" panose="020E0502030303020204" pitchFamily="34" charset="0"/>
              </a:rPr>
              <a:t>D	B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</a:pPr>
            <a:r>
              <a:rPr kumimoji="1" lang="en-US" sz="2200" b="1" i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ndara" panose="020E0502030303020204" pitchFamily="34" charset="0"/>
              </a:rPr>
              <a:t>E	A, F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</a:pPr>
            <a:r>
              <a:rPr kumimoji="1" lang="en-US" sz="2200" b="1" i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ndara" panose="020E0502030303020204" pitchFamily="34" charset="0"/>
              </a:rPr>
              <a:t>F	B, E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</a:pPr>
            <a:r>
              <a:rPr kumimoji="1" lang="en-US" sz="2200" b="1" i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ndara" panose="020E0502030303020204" pitchFamily="34" charset="0"/>
              </a:rPr>
              <a:t>G	C                                                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674402-1428-44D5-BC37-4978CDF9E5EC}"/>
              </a:ext>
            </a:extLst>
          </p:cNvPr>
          <p:cNvSpPr txBox="1"/>
          <p:nvPr/>
        </p:nvSpPr>
        <p:spPr>
          <a:xfrm>
            <a:off x="3110211" y="5352206"/>
            <a:ext cx="3201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NODE TRAVERSAL ORDER</a:t>
            </a:r>
          </a:p>
          <a:p>
            <a:r>
              <a:rPr lang="en-US" b="1" dirty="0"/>
              <a:t>    A-B-C-E-D-F-G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254B6AF-3B74-4142-BF7B-EBA6EE442F69}"/>
              </a:ext>
            </a:extLst>
          </p:cNvPr>
          <p:cNvSpPr/>
          <p:nvPr/>
        </p:nvSpPr>
        <p:spPr bwMode="auto">
          <a:xfrm>
            <a:off x="9784080" y="3537969"/>
            <a:ext cx="381000" cy="381000"/>
          </a:xfrm>
          <a:prstGeom prst="ellips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99"/>
                </a:solidFill>
                <a:latin typeface="Times New Roman" charset="0"/>
              </a:rPr>
              <a:t>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6C84234-165A-4A81-8BF0-BBA64BA9A0B3}"/>
              </a:ext>
            </a:extLst>
          </p:cNvPr>
          <p:cNvSpPr/>
          <p:nvPr/>
        </p:nvSpPr>
        <p:spPr bwMode="auto">
          <a:xfrm>
            <a:off x="9022080" y="4223769"/>
            <a:ext cx="381000" cy="381000"/>
          </a:xfrm>
          <a:prstGeom prst="ellips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99"/>
                </a:solidFill>
                <a:latin typeface="Times New Roman" charset="0"/>
              </a:rPr>
              <a:t>B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32FFEA6-04E4-4C22-90A4-EEF0220CCA66}"/>
              </a:ext>
            </a:extLst>
          </p:cNvPr>
          <p:cNvSpPr/>
          <p:nvPr/>
        </p:nvSpPr>
        <p:spPr bwMode="auto">
          <a:xfrm>
            <a:off x="9784080" y="4223769"/>
            <a:ext cx="381000" cy="381000"/>
          </a:xfrm>
          <a:prstGeom prst="ellips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99"/>
                </a:solidFill>
                <a:latin typeface="Times New Roman" charset="0"/>
              </a:rPr>
              <a:t>C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6F79970-C291-458F-92D1-16276133EB37}"/>
              </a:ext>
            </a:extLst>
          </p:cNvPr>
          <p:cNvSpPr/>
          <p:nvPr/>
        </p:nvSpPr>
        <p:spPr bwMode="auto">
          <a:xfrm>
            <a:off x="10614660" y="4223769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99"/>
                </a:solidFill>
                <a:latin typeface="Times New Roman" charset="0"/>
              </a:rPr>
              <a:t>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F261851-3F5A-4456-AB58-C784B7FB39E7}"/>
              </a:ext>
            </a:extLst>
          </p:cNvPr>
          <p:cNvCxnSpPr>
            <a:stCxn id="27" idx="5"/>
            <a:endCxn id="30" idx="1"/>
          </p:cNvCxnSpPr>
          <p:nvPr/>
        </p:nvCxnSpPr>
        <p:spPr bwMode="auto">
          <a:xfrm>
            <a:off x="10109284" y="3863173"/>
            <a:ext cx="561172" cy="416392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BEE4A05-F0E8-44BB-83F3-6784FD8B6D27}"/>
              </a:ext>
            </a:extLst>
          </p:cNvPr>
          <p:cNvCxnSpPr>
            <a:stCxn id="28" idx="7"/>
            <a:endCxn id="27" idx="3"/>
          </p:cNvCxnSpPr>
          <p:nvPr/>
        </p:nvCxnSpPr>
        <p:spPr bwMode="auto">
          <a:xfrm flipV="1">
            <a:off x="9347284" y="3863173"/>
            <a:ext cx="492592" cy="416392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1BADB3-0698-42ED-AA56-A4331236B67E}"/>
              </a:ext>
            </a:extLst>
          </p:cNvPr>
          <p:cNvCxnSpPr/>
          <p:nvPr/>
        </p:nvCxnSpPr>
        <p:spPr bwMode="auto">
          <a:xfrm>
            <a:off x="9974860" y="3918969"/>
            <a:ext cx="0" cy="3048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FC11F0-641B-4B1D-A7F2-E6F279895958}"/>
              </a:ext>
            </a:extLst>
          </p:cNvPr>
          <p:cNvCxnSpPr>
            <a:cxnSpLocks/>
            <a:endCxn id="39" idx="0"/>
          </p:cNvCxnSpPr>
          <p:nvPr/>
        </p:nvCxnSpPr>
        <p:spPr bwMode="auto">
          <a:xfrm>
            <a:off x="9211866" y="4604769"/>
            <a:ext cx="190500" cy="320974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6D684FE-9779-4C92-9B09-C6CB5428E89D}"/>
              </a:ext>
            </a:extLst>
          </p:cNvPr>
          <p:cNvSpPr/>
          <p:nvPr/>
        </p:nvSpPr>
        <p:spPr bwMode="auto">
          <a:xfrm>
            <a:off x="9211866" y="4925743"/>
            <a:ext cx="381000" cy="381000"/>
          </a:xfrm>
          <a:prstGeom prst="ellips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99"/>
                </a:solidFill>
                <a:latin typeface="Times New Roman" charset="0"/>
              </a:rPr>
              <a:t>F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9C22CCE-8F33-4637-8BF4-1C73FB44AF01}"/>
              </a:ext>
            </a:extLst>
          </p:cNvPr>
          <p:cNvCxnSpPr>
            <a:cxnSpLocks/>
            <a:stCxn id="28" idx="3"/>
          </p:cNvCxnSpPr>
          <p:nvPr/>
        </p:nvCxnSpPr>
        <p:spPr bwMode="auto">
          <a:xfrm flipH="1">
            <a:off x="8707204" y="4548973"/>
            <a:ext cx="370672" cy="36059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6497D107-EC8C-4607-BC61-CCB3C1285D73}"/>
              </a:ext>
            </a:extLst>
          </p:cNvPr>
          <p:cNvSpPr/>
          <p:nvPr/>
        </p:nvSpPr>
        <p:spPr bwMode="auto">
          <a:xfrm>
            <a:off x="8512585" y="4913211"/>
            <a:ext cx="381000" cy="381000"/>
          </a:xfrm>
          <a:prstGeom prst="ellips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99"/>
                </a:solidFill>
                <a:latin typeface="Times New Roman" charset="0"/>
              </a:rPr>
              <a:t>D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F3CB9F4-42D1-49E9-B1E4-06F328459417}"/>
              </a:ext>
            </a:extLst>
          </p:cNvPr>
          <p:cNvSpPr/>
          <p:nvPr/>
        </p:nvSpPr>
        <p:spPr bwMode="auto">
          <a:xfrm>
            <a:off x="9918784" y="4937093"/>
            <a:ext cx="381000" cy="381000"/>
          </a:xfrm>
          <a:prstGeom prst="ellips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99"/>
                </a:solidFill>
                <a:latin typeface="Times New Roman" charset="0"/>
              </a:rPr>
              <a:t>G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7FD4C8D-C0FD-4DE1-A804-E4DDA132B84E}"/>
              </a:ext>
            </a:extLst>
          </p:cNvPr>
          <p:cNvCxnSpPr>
            <a:cxnSpLocks/>
            <a:endCxn id="45" idx="0"/>
          </p:cNvCxnSpPr>
          <p:nvPr/>
        </p:nvCxnSpPr>
        <p:spPr bwMode="auto">
          <a:xfrm>
            <a:off x="10008793" y="4618531"/>
            <a:ext cx="100491" cy="318562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1819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i="1" dirty="0">
                <a:latin typeface="Candara" panose="020E0502030303020204" pitchFamily="34" charset="0"/>
              </a:rPr>
              <a:t>Given the following directed graph trace the BFS traversal.  Assume that the vertices are considered in the order of their label/name.</a:t>
            </a:r>
          </a:p>
          <a:p>
            <a:pPr marL="0" indent="0">
              <a:buNone/>
            </a:pPr>
            <a:endParaRPr lang="en-US" sz="2200" i="1" dirty="0">
              <a:latin typeface="Candara" panose="020E0502030303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C8BF8B47-E095-4D95-9D6D-E5E4E58FEA02}" type="datetime1">
              <a:rPr lang="en-US" altLang="en-US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</a:pPr>
              <a:t>3/25/2019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0648FE4A-53BC-49FB-BE89-85968B17454F}" type="slidenum">
              <a:rPr lang="en-US" altLang="en-US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</a:pPr>
              <a:t>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Graph and Graph Traversals</a:t>
            </a:r>
            <a:endParaRPr lang="en-US" sz="2200" i="1" dirty="0">
              <a:latin typeface="Candara" panose="020E0502030303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09838"/>
            <a:ext cx="4215183" cy="312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625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C8BF8B47-E095-4D95-9D6D-E5E4E58FEA02}" type="datetime1">
              <a:rPr lang="en-US" altLang="en-US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</a:pPr>
              <a:t>3/25/2019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0648FE4A-53BC-49FB-BE89-85968B17454F}" type="slidenum">
              <a:rPr lang="en-US" altLang="en-US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</a:pPr>
              <a:t>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Graph and Graph Traversals</a:t>
            </a:r>
            <a:endParaRPr lang="en-US" sz="2200" i="1" dirty="0">
              <a:latin typeface="Candara" panose="020E0502030303020204" pitchFamily="34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1" y="1333500"/>
            <a:ext cx="3331330" cy="24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12980" y="1514464"/>
            <a:ext cx="1981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99"/>
                </a:solidFill>
                <a:latin typeface="Candara" panose="020E0502030303020204" pitchFamily="34" charset="0"/>
              </a:rPr>
              <a:t>a</a:t>
            </a:r>
          </a:p>
          <a:p>
            <a:pPr marL="5715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FFFF99"/>
                </a:solidFill>
                <a:latin typeface="Candara" panose="020E0502030303020204" pitchFamily="34" charset="0"/>
              </a:rPr>
              <a:t>edb</a:t>
            </a:r>
            <a:endParaRPr lang="en-US" sz="2200" dirty="0">
              <a:solidFill>
                <a:srgbClr val="FFFF99"/>
              </a:solidFill>
              <a:latin typeface="Candara" panose="020E0502030303020204" pitchFamily="34" charset="0"/>
            </a:endParaRPr>
          </a:p>
          <a:p>
            <a:pPr marL="5715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FFFF99"/>
                </a:solidFill>
                <a:latin typeface="Candara" panose="020E0502030303020204" pitchFamily="34" charset="0"/>
              </a:rPr>
              <a:t>ed</a:t>
            </a:r>
            <a:endParaRPr lang="en-US" sz="2200" dirty="0">
              <a:solidFill>
                <a:srgbClr val="FFFF99"/>
              </a:solidFill>
              <a:latin typeface="Candara" panose="020E0502030303020204" pitchFamily="34" charset="0"/>
            </a:endParaRPr>
          </a:p>
          <a:p>
            <a:pPr marL="5715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FFFF99"/>
                </a:solidFill>
                <a:latin typeface="Candara" panose="020E0502030303020204" pitchFamily="34" charset="0"/>
              </a:rPr>
              <a:t>ge</a:t>
            </a:r>
            <a:endParaRPr lang="en-US" sz="2200" dirty="0">
              <a:solidFill>
                <a:srgbClr val="FFFF99"/>
              </a:solidFill>
              <a:latin typeface="Candara" panose="020E0502030303020204" pitchFamily="34" charset="0"/>
            </a:endParaRPr>
          </a:p>
          <a:p>
            <a:pPr marL="5715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FFFF99"/>
                </a:solidFill>
                <a:latin typeface="Candara" panose="020E0502030303020204" pitchFamily="34" charset="0"/>
              </a:rPr>
              <a:t>hfg</a:t>
            </a:r>
            <a:endParaRPr lang="en-US" sz="2200" dirty="0">
              <a:solidFill>
                <a:srgbClr val="FFFF99"/>
              </a:solidFill>
              <a:latin typeface="Candara" panose="020E0502030303020204" pitchFamily="34" charset="0"/>
            </a:endParaRPr>
          </a:p>
          <a:p>
            <a:pPr marL="5715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FFFF99"/>
                </a:solidFill>
                <a:latin typeface="Candara" panose="020E0502030303020204" pitchFamily="34" charset="0"/>
              </a:rPr>
              <a:t>hf</a:t>
            </a:r>
            <a:endParaRPr lang="en-US" sz="2200" dirty="0">
              <a:solidFill>
                <a:srgbClr val="FFFF99"/>
              </a:solidFill>
              <a:latin typeface="Candara" panose="020E0502030303020204" pitchFamily="34" charset="0"/>
            </a:endParaRPr>
          </a:p>
          <a:p>
            <a:pPr marL="5715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FFFF99"/>
                </a:solidFill>
                <a:latin typeface="Candara" panose="020E0502030303020204" pitchFamily="34" charset="0"/>
              </a:rPr>
              <a:t>ch</a:t>
            </a:r>
            <a:endParaRPr lang="en-US" sz="2200" dirty="0">
              <a:solidFill>
                <a:srgbClr val="FFFF99"/>
              </a:solidFill>
              <a:latin typeface="Candara" panose="020E0502030303020204" pitchFamily="34" charset="0"/>
            </a:endParaRPr>
          </a:p>
          <a:p>
            <a:pPr marL="5715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FFFF99"/>
                </a:solidFill>
                <a:latin typeface="Candara" panose="020E0502030303020204" pitchFamily="34" charset="0"/>
              </a:rPr>
              <a:t>ic</a:t>
            </a:r>
            <a:endParaRPr lang="en-US" sz="2200" dirty="0">
              <a:solidFill>
                <a:srgbClr val="FFFF99"/>
              </a:solidFill>
              <a:latin typeface="Candara" panose="020E0502030303020204" pitchFamily="34" charset="0"/>
            </a:endParaRPr>
          </a:p>
          <a:p>
            <a:pPr marL="5715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99"/>
                </a:solidFill>
                <a:latin typeface="Candara" panose="020E0502030303020204" pitchFamily="34" charset="0"/>
              </a:rPr>
              <a:t>i</a:t>
            </a:r>
          </a:p>
          <a:p>
            <a:pPr marL="5715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FFFF99"/>
                </a:solidFill>
                <a:latin typeface="Candara" panose="020E0502030303020204" pitchFamily="34" charset="0"/>
              </a:rPr>
              <a:t>empty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26600" y="4724351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FF99"/>
                </a:solidFill>
                <a:latin typeface="Candara" panose="020E0502030303020204" pitchFamily="34" charset="0"/>
              </a:rPr>
              <a:t>Traversal List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FF99"/>
                </a:solidFill>
                <a:latin typeface="Candara" panose="020E0502030303020204" pitchFamily="34" charset="0"/>
              </a:rPr>
              <a:t>A-B-D-E-G-F-H-C-I</a:t>
            </a:r>
          </a:p>
        </p:txBody>
      </p:sp>
      <p:sp>
        <p:nvSpPr>
          <p:cNvPr id="8" name="Text Box 35">
            <a:extLst>
              <a:ext uri="{FF2B5EF4-FFF2-40B4-BE49-F238E27FC236}">
                <a16:creationId xmlns:a16="http://schemas.microsoft.com/office/drawing/2014/main" id="{8304F824-B9C0-4CC7-BDC2-72CA0DF26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711" y="112498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Adjacency List: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4E84B2-9600-4B98-8934-71E3D7B65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230599"/>
              </p:ext>
            </p:extLst>
          </p:nvPr>
        </p:nvGraphicFramePr>
        <p:xfrm>
          <a:off x="4556826" y="1564463"/>
          <a:ext cx="2024510" cy="3566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2255">
                  <a:extLst>
                    <a:ext uri="{9D8B030D-6E8A-4147-A177-3AD203B41FA5}">
                      <a16:colId xmlns:a16="http://schemas.microsoft.com/office/drawing/2014/main" val="3829900793"/>
                    </a:ext>
                  </a:extLst>
                </a:gridCol>
                <a:gridCol w="1012255">
                  <a:extLst>
                    <a:ext uri="{9D8B030D-6E8A-4147-A177-3AD203B41FA5}">
                      <a16:colId xmlns:a16="http://schemas.microsoft.com/office/drawing/2014/main" val="3972718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b,d,e</a:t>
                      </a:r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92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6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63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31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f,h</a:t>
                      </a:r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23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c,h</a:t>
                      </a:r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79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96316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46548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948"/>
                  </a:ext>
                </a:extLst>
              </a:tr>
            </a:tbl>
          </a:graphicData>
        </a:graphic>
      </p:graphicFrame>
      <p:sp>
        <p:nvSpPr>
          <p:cNvPr id="10" name="Text Box 35">
            <a:extLst>
              <a:ext uri="{FF2B5EF4-FFF2-40B4-BE49-F238E27FC236}">
                <a16:creationId xmlns:a16="http://schemas.microsoft.com/office/drawing/2014/main" id="{48C71196-D793-48E9-87AB-7EEF87502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11742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Queue: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73A377-0168-4809-B6CD-2CD3401C3DB8}"/>
              </a:ext>
            </a:extLst>
          </p:cNvPr>
          <p:cNvSpPr/>
          <p:nvPr/>
        </p:nvSpPr>
        <p:spPr bwMode="auto">
          <a:xfrm>
            <a:off x="10453595" y="2271955"/>
            <a:ext cx="381000" cy="381000"/>
          </a:xfrm>
          <a:prstGeom prst="ellips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99"/>
                </a:solidFill>
                <a:latin typeface="Times New Roman" charset="0"/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B526FFD-7BAE-4842-BD11-22E072B0DBD1}"/>
              </a:ext>
            </a:extLst>
          </p:cNvPr>
          <p:cNvSpPr/>
          <p:nvPr/>
        </p:nvSpPr>
        <p:spPr bwMode="auto">
          <a:xfrm>
            <a:off x="11284175" y="2271955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99"/>
                </a:solidFill>
                <a:latin typeface="Times New Roman" charset="0"/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640DB4-7688-4799-A788-E9CD7A96C456}"/>
              </a:ext>
            </a:extLst>
          </p:cNvPr>
          <p:cNvCxnSpPr>
            <a:endCxn id="12" idx="1"/>
          </p:cNvCxnSpPr>
          <p:nvPr/>
        </p:nvCxnSpPr>
        <p:spPr bwMode="auto">
          <a:xfrm>
            <a:off x="10778799" y="1911359"/>
            <a:ext cx="561172" cy="416392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75B603-E02A-404B-8631-58ACD0F46C51}"/>
              </a:ext>
            </a:extLst>
          </p:cNvPr>
          <p:cNvCxnSpPr/>
          <p:nvPr/>
        </p:nvCxnSpPr>
        <p:spPr bwMode="auto">
          <a:xfrm flipV="1">
            <a:off x="10016799" y="1911359"/>
            <a:ext cx="492592" cy="416392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DED6BDC-6D96-46A8-B9E4-37270752467D}"/>
              </a:ext>
            </a:extLst>
          </p:cNvPr>
          <p:cNvCxnSpPr/>
          <p:nvPr/>
        </p:nvCxnSpPr>
        <p:spPr bwMode="auto">
          <a:xfrm>
            <a:off x="10644375" y="1967155"/>
            <a:ext cx="0" cy="3048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EDFE90-7D21-4404-AF55-D6A882442BA9}"/>
              </a:ext>
            </a:extLst>
          </p:cNvPr>
          <p:cNvCxnSpPr>
            <a:cxnSpLocks/>
            <a:stCxn id="12" idx="5"/>
          </p:cNvCxnSpPr>
          <p:nvPr/>
        </p:nvCxnSpPr>
        <p:spPr bwMode="auto">
          <a:xfrm>
            <a:off x="11609379" y="2597159"/>
            <a:ext cx="219400" cy="33608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B4F354-7F10-48DB-BFB3-5E678653189A}"/>
              </a:ext>
            </a:extLst>
          </p:cNvPr>
          <p:cNvCxnSpPr>
            <a:cxnSpLocks/>
          </p:cNvCxnSpPr>
          <p:nvPr/>
        </p:nvCxnSpPr>
        <p:spPr bwMode="auto">
          <a:xfrm flipH="1">
            <a:off x="11255069" y="2687497"/>
            <a:ext cx="124130" cy="319671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8100610-7A4C-4AB5-B6BD-7E1909CC0B42}"/>
              </a:ext>
            </a:extLst>
          </p:cNvPr>
          <p:cNvSpPr/>
          <p:nvPr/>
        </p:nvSpPr>
        <p:spPr bwMode="auto">
          <a:xfrm>
            <a:off x="10476789" y="1551122"/>
            <a:ext cx="381000" cy="381000"/>
          </a:xfrm>
          <a:prstGeom prst="ellips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99"/>
                </a:solidFill>
                <a:latin typeface="Times New Roman" charset="0"/>
              </a:rPr>
              <a:t>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EFED845-BC94-4076-A433-48C4E5BF8E2D}"/>
              </a:ext>
            </a:extLst>
          </p:cNvPr>
          <p:cNvSpPr/>
          <p:nvPr/>
        </p:nvSpPr>
        <p:spPr bwMode="auto">
          <a:xfrm>
            <a:off x="9691595" y="2283669"/>
            <a:ext cx="381000" cy="381000"/>
          </a:xfrm>
          <a:prstGeom prst="ellips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99"/>
                </a:solidFill>
                <a:latin typeface="Times New Roman" charset="0"/>
              </a:rPr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93D1CA-C5CF-4259-8D87-70B0FCA33DFA}"/>
              </a:ext>
            </a:extLst>
          </p:cNvPr>
          <p:cNvSpPr/>
          <p:nvPr/>
        </p:nvSpPr>
        <p:spPr bwMode="auto">
          <a:xfrm>
            <a:off x="10453595" y="2283669"/>
            <a:ext cx="381000" cy="381000"/>
          </a:xfrm>
          <a:prstGeom prst="ellips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99"/>
                </a:solidFill>
                <a:latin typeface="Times New Roman" charset="0"/>
              </a:rPr>
              <a:t>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9875CA-C887-43E1-8278-5829AF73874E}"/>
              </a:ext>
            </a:extLst>
          </p:cNvPr>
          <p:cNvSpPr/>
          <p:nvPr/>
        </p:nvSpPr>
        <p:spPr bwMode="auto">
          <a:xfrm>
            <a:off x="11725794" y="2946156"/>
            <a:ext cx="381000" cy="381000"/>
          </a:xfrm>
          <a:prstGeom prst="ellips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99"/>
                </a:solidFill>
                <a:latin typeface="Times New Roman" charset="0"/>
              </a:rPr>
              <a:t>H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629A60F-344A-42AC-8E98-D0469F51D32E}"/>
              </a:ext>
            </a:extLst>
          </p:cNvPr>
          <p:cNvSpPr/>
          <p:nvPr/>
        </p:nvSpPr>
        <p:spPr bwMode="auto">
          <a:xfrm>
            <a:off x="11144686" y="2933239"/>
            <a:ext cx="381000" cy="381000"/>
          </a:xfrm>
          <a:prstGeom prst="ellips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99"/>
                </a:solidFill>
                <a:latin typeface="Times New Roman" charset="0"/>
              </a:rPr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5EDE965-FDFB-49ED-B991-CA236398C56A}"/>
              </a:ext>
            </a:extLst>
          </p:cNvPr>
          <p:cNvSpPr/>
          <p:nvPr/>
        </p:nvSpPr>
        <p:spPr bwMode="auto">
          <a:xfrm>
            <a:off x="10459987" y="2946156"/>
            <a:ext cx="381000" cy="381000"/>
          </a:xfrm>
          <a:prstGeom prst="ellips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99"/>
                </a:solidFill>
                <a:latin typeface="Times New Roman" charset="0"/>
              </a:rPr>
              <a:t>G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0A3DA8D-CE5F-478F-B186-C8BB51F78D05}"/>
              </a:ext>
            </a:extLst>
          </p:cNvPr>
          <p:cNvCxnSpPr/>
          <p:nvPr/>
        </p:nvCxnSpPr>
        <p:spPr bwMode="auto">
          <a:xfrm>
            <a:off x="10650487" y="2664669"/>
            <a:ext cx="0" cy="3048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35836A8B-FC10-4517-980A-6DFD87D84CFA}"/>
              </a:ext>
            </a:extLst>
          </p:cNvPr>
          <p:cNvSpPr/>
          <p:nvPr/>
        </p:nvSpPr>
        <p:spPr bwMode="auto">
          <a:xfrm>
            <a:off x="11126634" y="3608173"/>
            <a:ext cx="381000" cy="381000"/>
          </a:xfrm>
          <a:prstGeom prst="ellips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99"/>
                </a:solidFill>
                <a:latin typeface="Times New Roman" charset="0"/>
              </a:rPr>
              <a:t>C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957F2E-2F3E-4DBC-AD01-A4C0CB7EF3EA}"/>
              </a:ext>
            </a:extLst>
          </p:cNvPr>
          <p:cNvCxnSpPr/>
          <p:nvPr/>
        </p:nvCxnSpPr>
        <p:spPr bwMode="auto">
          <a:xfrm>
            <a:off x="11335186" y="3314026"/>
            <a:ext cx="0" cy="3048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25A00DF-27DC-4771-9071-3B77A2B2E568}"/>
              </a:ext>
            </a:extLst>
          </p:cNvPr>
          <p:cNvSpPr/>
          <p:nvPr/>
        </p:nvSpPr>
        <p:spPr bwMode="auto">
          <a:xfrm>
            <a:off x="11723915" y="3597520"/>
            <a:ext cx="381000" cy="381000"/>
          </a:xfrm>
          <a:prstGeom prst="ellips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99"/>
                </a:solidFill>
                <a:latin typeface="Times New Roman" charset="0"/>
              </a:rPr>
              <a:t>I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FE54DDF-C556-4BB8-B4CD-11D6A133855F}"/>
              </a:ext>
            </a:extLst>
          </p:cNvPr>
          <p:cNvCxnSpPr/>
          <p:nvPr/>
        </p:nvCxnSpPr>
        <p:spPr bwMode="auto">
          <a:xfrm>
            <a:off x="11932467" y="3303373"/>
            <a:ext cx="0" cy="3048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 Box 35">
            <a:extLst>
              <a:ext uri="{FF2B5EF4-FFF2-40B4-BE49-F238E27FC236}">
                <a16:creationId xmlns:a16="http://schemas.microsoft.com/office/drawing/2014/main" id="{12C378C6-A094-433C-959B-841AA86C6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6756" y="1130508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Traversal Tree</a:t>
            </a:r>
          </a:p>
        </p:txBody>
      </p:sp>
    </p:spTree>
    <p:extLst>
      <p:ext uri="{BB962C8B-B14F-4D97-AF65-F5344CB8AC3E}">
        <p14:creationId xmlns:p14="http://schemas.microsoft.com/office/powerpoint/2010/main" val="170500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6400800" cy="304800"/>
          </a:xfrm>
        </p:spPr>
        <p:txBody>
          <a:bodyPr/>
          <a:lstStyle/>
          <a:p>
            <a:pPr algn="ctr" eaLnBrk="0" fontAlgn="base" hangingPunct="0">
              <a:spcAft>
                <a:spcPct val="0"/>
              </a:spcAft>
            </a:pPr>
            <a:r>
              <a:rPr lang="en-US" altLang="en-US" dirty="0">
                <a:solidFill>
                  <a:srgbClr val="FFFFFF"/>
                </a:solidFill>
              </a:rPr>
              <a:t>A. Levitin “Introduction to the Design &amp; Analysis of Algorithms,” 3rd ed., Ch. 3 ©2012 Pearson Education, Inc. Upper Saddle River, NJ. All Rights Reserved.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D464A8A7-B6E8-4B83-A66F-FB5A61DD743B}" type="slidenum">
              <a:rPr lang="en-US" altLang="en-US">
                <a:solidFill>
                  <a:srgbClr val="FFFFFF"/>
                </a:solidFill>
              </a:rPr>
              <a:pPr eaLnBrk="0" fontAlgn="base" hangingPunct="0">
                <a:spcAft>
                  <a:spcPct val="0"/>
                </a:spcAft>
              </a:pPr>
              <a:t>2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664450" cy="685800"/>
          </a:xfrm>
        </p:spPr>
        <p:txBody>
          <a:bodyPr/>
          <a:lstStyle/>
          <a:p>
            <a:r>
              <a:rPr lang="en-US" altLang="en-US"/>
              <a:t>Graph Traversal Algorithms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dirty="0">
                <a:latin typeface="Candara" panose="020E0502030303020204" pitchFamily="34" charset="0"/>
              </a:rPr>
              <a:t>Many problems require processing all graph vertices (and edges)  in systematic fashion</a:t>
            </a:r>
          </a:p>
          <a:p>
            <a:pPr>
              <a:buNone/>
            </a:pPr>
            <a:r>
              <a:rPr lang="en-US" altLang="en-US" dirty="0">
                <a:latin typeface="Candara" panose="020E0502030303020204" pitchFamily="34" charset="0"/>
              </a:rPr>
              <a:t>The process of traversing all the nodes or vertices on a graph is called graph traversal</a:t>
            </a:r>
          </a:p>
          <a:p>
            <a:pPr>
              <a:buFont typeface="Monotype Sorts" pitchFamily="2" charset="2"/>
              <a:buNone/>
            </a:pPr>
            <a:endParaRPr lang="en-US" altLang="en-US" dirty="0">
              <a:latin typeface="Candara" panose="020E0502030303020204" pitchFamily="34" charset="0"/>
            </a:endParaRPr>
          </a:p>
          <a:p>
            <a:r>
              <a:rPr lang="en-US" altLang="en-US" dirty="0">
                <a:latin typeface="Candara" panose="020E0502030303020204" pitchFamily="34" charset="0"/>
              </a:rPr>
              <a:t>  </a:t>
            </a:r>
            <a:r>
              <a:rPr lang="en-US" altLang="en-US" sz="2800" u="sng" dirty="0">
                <a:latin typeface="Candara" panose="020E0502030303020204" pitchFamily="34" charset="0"/>
              </a:rPr>
              <a:t>Graph traversal algorithms</a:t>
            </a:r>
            <a:r>
              <a:rPr lang="en-US" altLang="en-US" sz="2800" dirty="0">
                <a:latin typeface="Candara" panose="020E0502030303020204" pitchFamily="34" charset="0"/>
              </a:rPr>
              <a:t>:</a:t>
            </a:r>
          </a:p>
          <a:p>
            <a:endParaRPr lang="en-US" altLang="en-US" sz="2800" dirty="0">
              <a:latin typeface="Candara" panose="020E0502030303020204" pitchFamily="34" charset="0"/>
            </a:endParaRPr>
          </a:p>
          <a:p>
            <a:pPr lvl="1"/>
            <a:r>
              <a:rPr lang="en-US" altLang="en-US" sz="2400" dirty="0">
                <a:latin typeface="Candara" panose="020E0502030303020204" pitchFamily="34" charset="0"/>
              </a:rPr>
              <a:t>Depth-first search (DFS)</a:t>
            </a:r>
          </a:p>
          <a:p>
            <a:pPr lvl="1"/>
            <a:endParaRPr lang="en-US" altLang="en-US" sz="2400" dirty="0">
              <a:latin typeface="Candara" panose="020E0502030303020204" pitchFamily="34" charset="0"/>
            </a:endParaRPr>
          </a:p>
          <a:p>
            <a:pPr lvl="1"/>
            <a:r>
              <a:rPr lang="en-US" altLang="en-US" sz="2400" dirty="0">
                <a:latin typeface="Candara" panose="020E0502030303020204" pitchFamily="34" charset="0"/>
              </a:rPr>
              <a:t>Breadth-first search (BFS)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477000"/>
            <a:ext cx="1905000" cy="304800"/>
          </a:xfrm>
        </p:spPr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C8BF8B47-E095-4D95-9D6D-E5E4E58FEA02}" type="datetime1">
              <a:rPr lang="en-US" altLang="en-US">
                <a:solidFill>
                  <a:srgbClr val="000000"/>
                </a:solidFill>
                <a:latin typeface="Candara" panose="020E0502030303020204" pitchFamily="34" charset="0"/>
              </a:rPr>
              <a:pPr eaLnBrk="0" fontAlgn="base" hangingPunct="0">
                <a:spcAft>
                  <a:spcPct val="0"/>
                </a:spcAft>
              </a:pPr>
              <a:t>3/25/2019</a:t>
            </a:fld>
            <a:endParaRPr lang="en-US" altLang="en-US" dirty="0">
              <a:solidFill>
                <a:srgbClr val="00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65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0900" y="1524000"/>
            <a:ext cx="8358188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000" i="1" dirty="0">
                <a:latin typeface="Candara" panose="020E0502030303020204" pitchFamily="34" charset="0"/>
              </a:rPr>
              <a:t>Representing a maze as a graph:</a:t>
            </a:r>
          </a:p>
          <a:p>
            <a:pPr marL="0" indent="0">
              <a:buNone/>
            </a:pPr>
            <a:endParaRPr lang="en-US" sz="1000" i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000" i="1" dirty="0">
                <a:latin typeface="Candara" panose="020E0502030303020204" pitchFamily="34" charset="0"/>
              </a:rPr>
              <a:t>	</a:t>
            </a:r>
            <a:r>
              <a:rPr lang="en-US" sz="1600" i="1" dirty="0">
                <a:latin typeface="Candara" panose="020E0502030303020204" pitchFamily="34" charset="0"/>
              </a:rPr>
              <a:t>		</a:t>
            </a:r>
            <a:endParaRPr lang="en-US" sz="2200" i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1600" i="1" dirty="0">
                <a:latin typeface="Candara" panose="020E0502030303020204" pitchFamily="34" charset="0"/>
              </a:rPr>
              <a:t>					</a:t>
            </a:r>
          </a:p>
          <a:p>
            <a:pPr marL="0" indent="0">
              <a:buNone/>
            </a:pPr>
            <a:endParaRPr lang="en-US" sz="1600" i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1600" i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1600" i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1600" i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1600" i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1600" i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1800" i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1800" i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1800" i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1800" i="1" dirty="0">
                <a:latin typeface="Candara" panose="020E0502030303020204" pitchFamily="34" charset="0"/>
              </a:rPr>
              <a:t>				</a:t>
            </a:r>
            <a:r>
              <a:rPr lang="en-US" sz="2000" i="1" dirty="0">
                <a:latin typeface="Candara" panose="020E0502030303020204" pitchFamily="34" charset="0"/>
              </a:rPr>
              <a:t>	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88018"/>
            <a:ext cx="1905000" cy="457200"/>
          </a:xfrm>
        </p:spPr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C8BF8B47-E095-4D95-9D6D-E5E4E58FEA02}" type="datetime1">
              <a:rPr lang="en-US" altLang="en-US">
                <a:solidFill>
                  <a:srgbClr val="000000"/>
                </a:solidFill>
                <a:latin typeface="Candara" panose="020E0502030303020204" pitchFamily="34" charset="0"/>
              </a:rPr>
              <a:pPr eaLnBrk="0" fontAlgn="base" hangingPunct="0">
                <a:spcAft>
                  <a:spcPct val="0"/>
                </a:spcAft>
              </a:pPr>
              <a:t>3/25/2019</a:t>
            </a:fld>
            <a:endParaRPr lang="en-US" altLang="en-US" dirty="0">
              <a:solidFill>
                <a:srgbClr val="000000"/>
              </a:solidFill>
              <a:latin typeface="Candara" panose="020E05020303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0648FE4A-53BC-49FB-BE89-85968B17454F}" type="slidenum">
              <a:rPr lang="en-US" altLang="en-US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</a:pPr>
              <a:t>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Graph and Graph Traversals</a:t>
            </a:r>
            <a:endParaRPr lang="en-US" sz="2200" i="1" dirty="0">
              <a:latin typeface="Candara" panose="020E0502030303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6289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051" y="2600738"/>
            <a:ext cx="4284137" cy="395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C0A01C-CC18-4BC1-B542-7E36F7F31144}"/>
              </a:ext>
            </a:extLst>
          </p:cNvPr>
          <p:cNvCxnSpPr/>
          <p:nvPr/>
        </p:nvCxnSpPr>
        <p:spPr bwMode="auto">
          <a:xfrm>
            <a:off x="4671391" y="3429000"/>
            <a:ext cx="2097157" cy="0"/>
          </a:xfrm>
          <a:prstGeom prst="straightConnector1">
            <a:avLst/>
          </a:prstGeom>
          <a:solidFill>
            <a:schemeClr val="accent1"/>
          </a:solidFill>
          <a:ln w="82550" cap="flat" cmpd="dbl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7683CCC-E3DA-4D5F-A6A7-1A86F87EBCE3}"/>
              </a:ext>
            </a:extLst>
          </p:cNvPr>
          <p:cNvSpPr txBox="1"/>
          <p:nvPr/>
        </p:nvSpPr>
        <p:spPr>
          <a:xfrm>
            <a:off x="2404441" y="2069068"/>
            <a:ext cx="263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ndara" panose="020E0502030303020204" pitchFamily="34" charset="0"/>
              </a:rPr>
              <a:t>Given the following maze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AE20C0-FFBD-422F-A758-0519B37C55C8}"/>
              </a:ext>
            </a:extLst>
          </p:cNvPr>
          <p:cNvSpPr txBox="1"/>
          <p:nvPr/>
        </p:nvSpPr>
        <p:spPr>
          <a:xfrm>
            <a:off x="7620704" y="2052574"/>
            <a:ext cx="263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ndara" panose="020E0502030303020204" pitchFamily="34" charset="0"/>
              </a:rPr>
              <a:t>With vertices and edges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42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i="1" dirty="0">
                <a:latin typeface="Candara" panose="020E0502030303020204" pitchFamily="34" charset="0"/>
              </a:rPr>
              <a:t>Representing a maze as a graph:</a:t>
            </a:r>
          </a:p>
          <a:p>
            <a:pPr marL="0" indent="0">
              <a:buNone/>
            </a:pPr>
            <a:endParaRPr lang="en-US" sz="1000" i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1800" i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1800" i="1" dirty="0">
                <a:latin typeface="Candara" panose="020E0502030303020204" pitchFamily="34" charset="0"/>
              </a:rPr>
              <a:t>Given the following maze</a:t>
            </a:r>
          </a:p>
          <a:p>
            <a:pPr marL="0" indent="0">
              <a:buNone/>
            </a:pPr>
            <a:endParaRPr lang="en-US" sz="1800" i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1800" i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1800" i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1800" i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1800" i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1800" i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1800" i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1800" i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1800" i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1200" i="1" dirty="0">
                <a:latin typeface="Candara" panose="020E0502030303020204" pitchFamily="34" charset="0"/>
              </a:rPr>
              <a:t>* Figures from sfu.ca</a:t>
            </a:r>
          </a:p>
          <a:p>
            <a:pPr marL="0" indent="0">
              <a:buNone/>
            </a:pPr>
            <a:endParaRPr lang="en-US" sz="1800" i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1800" i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1800" i="1" dirty="0">
                <a:latin typeface="Candara" panose="020E0502030303020204" pitchFamily="34" charset="0"/>
              </a:rPr>
              <a:t>				</a:t>
            </a:r>
            <a:r>
              <a:rPr lang="en-US" sz="2000" i="1" dirty="0">
                <a:latin typeface="Candara" panose="020E0502030303020204" pitchFamily="34" charset="0"/>
              </a:rPr>
              <a:t>	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C8BF8B47-E095-4D95-9D6D-E5E4E58FEA02}" type="datetime1">
              <a:rPr lang="en-US" altLang="en-US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</a:pPr>
              <a:t>3/25/2019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0648FE4A-53BC-49FB-BE89-85968B17454F}" type="slidenum">
              <a:rPr lang="en-US" altLang="en-US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</a:pPr>
              <a:t>21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Graph and Graph Traversals</a:t>
            </a:r>
            <a:endParaRPr lang="en-US" sz="2200" i="1" dirty="0">
              <a:latin typeface="Candara" panose="020E0502030303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3351934"/>
            <a:ext cx="207645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86400" y="1848277"/>
            <a:ext cx="495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indent="-34131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FFFF99"/>
                </a:solidFill>
                <a:latin typeface="Candara" panose="020E0502030303020204" pitchFamily="34" charset="0"/>
              </a:rPr>
              <a:t>(1)  Find any “important” points in the maze and call them nodes; </a:t>
            </a:r>
          </a:p>
          <a:p>
            <a:pPr marL="341313" indent="-34131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FFFF99"/>
                </a:solidFill>
                <a:latin typeface="Candara" panose="020E0502030303020204" pitchFamily="34" charset="0"/>
              </a:rPr>
              <a:t>(2) Connect nodes with edges when they are connected in the graph.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6" y="3171715"/>
            <a:ext cx="2581275" cy="2381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7681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0900" y="1524000"/>
            <a:ext cx="8358188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000" i="1" dirty="0">
                <a:latin typeface="Candara" panose="020E0502030303020204" pitchFamily="34" charset="0"/>
              </a:rPr>
              <a:t>Representing a maze as a graph:</a:t>
            </a:r>
          </a:p>
          <a:p>
            <a:pPr marL="0" indent="0">
              <a:buNone/>
            </a:pPr>
            <a:endParaRPr lang="en-US" sz="1000" i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1600" i="1" dirty="0">
                <a:latin typeface="Candara" panose="020E0502030303020204" pitchFamily="34" charset="0"/>
              </a:rPr>
              <a:t>Given the following maze		Corresponding graph</a:t>
            </a:r>
          </a:p>
          <a:p>
            <a:pPr marL="0" indent="0">
              <a:buNone/>
            </a:pPr>
            <a:r>
              <a:rPr lang="en-US" sz="1600" i="1" dirty="0">
                <a:latin typeface="Candara" panose="020E0502030303020204" pitchFamily="34" charset="0"/>
              </a:rPr>
              <a:t>				</a:t>
            </a:r>
          </a:p>
          <a:p>
            <a:pPr marL="0" indent="0">
              <a:buNone/>
            </a:pPr>
            <a:endParaRPr lang="en-US" sz="1600" i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1600" i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1600" i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1600" i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1600" i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1600" i="1" dirty="0">
                <a:latin typeface="Candara" panose="020E0502030303020204" pitchFamily="34" charset="0"/>
              </a:rPr>
              <a:t>With nodes and edges</a:t>
            </a:r>
          </a:p>
          <a:p>
            <a:pPr marL="0" indent="0">
              <a:buNone/>
            </a:pPr>
            <a:endParaRPr lang="en-US" sz="1600" i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1800" i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1800" i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1800" i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1800" i="1" dirty="0">
                <a:latin typeface="Candara" panose="020E0502030303020204" pitchFamily="34" charset="0"/>
              </a:rPr>
              <a:t>				</a:t>
            </a:r>
            <a:r>
              <a:rPr lang="en-US" sz="2000" i="1" dirty="0">
                <a:latin typeface="Candara" panose="020E0502030303020204" pitchFamily="34" charset="0"/>
              </a:rPr>
              <a:t>	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88018"/>
            <a:ext cx="1905000" cy="457200"/>
          </a:xfrm>
        </p:spPr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C8BF8B47-E095-4D95-9D6D-E5E4E58FEA02}" type="datetime1">
              <a:rPr lang="en-US" altLang="en-US">
                <a:solidFill>
                  <a:srgbClr val="000000"/>
                </a:solidFill>
                <a:latin typeface="Candara" panose="020E0502030303020204" pitchFamily="34" charset="0"/>
              </a:rPr>
              <a:pPr eaLnBrk="0" fontAlgn="base" hangingPunct="0">
                <a:spcAft>
                  <a:spcPct val="0"/>
                </a:spcAft>
              </a:pPr>
              <a:t>3/25/2019</a:t>
            </a:fld>
            <a:endParaRPr lang="en-US" altLang="en-US" dirty="0">
              <a:solidFill>
                <a:srgbClr val="000000"/>
              </a:solidFill>
              <a:latin typeface="Candara" panose="020E05020303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0648FE4A-53BC-49FB-BE89-85968B17454F}" type="slidenum">
              <a:rPr lang="en-US" altLang="en-US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</a:pPr>
              <a:t>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Graph and Graph Traversals</a:t>
            </a:r>
            <a:endParaRPr lang="en-US" sz="2200" i="1" dirty="0">
              <a:latin typeface="Candara" panose="020E0502030303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24384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419600"/>
            <a:ext cx="2133600" cy="196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2446049"/>
            <a:ext cx="4705837" cy="3192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079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i="1" dirty="0">
                <a:solidFill>
                  <a:schemeClr val="tx1"/>
                </a:solidFill>
                <a:latin typeface="Candara" panose="020E0502030303020204" pitchFamily="34" charset="0"/>
              </a:rPr>
              <a:t>Some points to ponder!</a:t>
            </a:r>
          </a:p>
          <a:p>
            <a:pPr marL="0" indent="0">
              <a:buNone/>
            </a:pPr>
            <a:endParaRPr lang="en-US" sz="2000" i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chemeClr val="tx1"/>
                </a:solidFill>
                <a:latin typeface="Candara" panose="020E0502030303020204" pitchFamily="34" charset="0"/>
              </a:rPr>
              <a:t>Now that we have a graph representing the maze</a:t>
            </a:r>
          </a:p>
          <a:p>
            <a:pPr marL="630238"/>
            <a:r>
              <a:rPr lang="en-US" sz="1800" i="1" dirty="0">
                <a:solidFill>
                  <a:schemeClr val="tx1"/>
                </a:solidFill>
                <a:latin typeface="Candara" panose="020E0502030303020204" pitchFamily="34" charset="0"/>
              </a:rPr>
              <a:t>We can ask how about a path from ‘a’ to ‘k’ in that graph.</a:t>
            </a:r>
          </a:p>
          <a:p>
            <a:pPr marL="630238"/>
            <a:r>
              <a:rPr lang="en-US" sz="1800" i="1" dirty="0">
                <a:solidFill>
                  <a:schemeClr val="tx1"/>
                </a:solidFill>
                <a:latin typeface="Candara" panose="020E0502030303020204" pitchFamily="34" charset="0"/>
              </a:rPr>
              <a:t>… or the shortest path, or the path that visits the most places on its way, or…</a:t>
            </a:r>
          </a:p>
          <a:p>
            <a:pPr marL="630238"/>
            <a:r>
              <a:rPr lang="en-US" sz="1800" i="1" dirty="0">
                <a:solidFill>
                  <a:schemeClr val="tx1"/>
                </a:solidFill>
                <a:latin typeface="Candara" panose="020E0502030303020204" pitchFamily="34" charset="0"/>
              </a:rPr>
              <a:t>We didn't really have to select only “important” points as our vertices.</a:t>
            </a:r>
          </a:p>
          <a:p>
            <a:pPr marL="630238"/>
            <a:r>
              <a:rPr lang="en-US" sz="1800" i="1" dirty="0">
                <a:solidFill>
                  <a:schemeClr val="tx1"/>
                </a:solidFill>
                <a:latin typeface="Candara" panose="020E0502030303020204" pitchFamily="34" charset="0"/>
              </a:rPr>
              <a:t>We could have made every grid location a vertex, and joined them as appropriate.</a:t>
            </a:r>
          </a:p>
          <a:p>
            <a:pPr marL="630238"/>
            <a:r>
              <a:rPr lang="en-US" sz="1800" i="1" dirty="0">
                <a:solidFill>
                  <a:schemeClr val="tx1"/>
                </a:solidFill>
                <a:latin typeface="Candara" panose="020E0502030303020204" pitchFamily="34" charset="0"/>
              </a:rPr>
              <a:t>That would have created a much bigger graph (64 nodes, many with degree 2), but still captured everything about the maze.  </a:t>
            </a:r>
          </a:p>
          <a:p>
            <a:pPr marL="630238">
              <a:buNone/>
            </a:pPr>
            <a:r>
              <a:rPr lang="en-US" sz="1800" i="1" dirty="0">
                <a:solidFill>
                  <a:srgbClr val="FFFF00"/>
                </a:solidFill>
                <a:latin typeface="Candara" panose="020E0502030303020204" pitchFamily="34" charset="0"/>
              </a:rPr>
              <a:t>          </a:t>
            </a:r>
            <a:r>
              <a:rPr lang="en-US" sz="1600" i="1" dirty="0">
                <a:solidFill>
                  <a:srgbClr val="FFFF00"/>
                </a:solidFill>
                <a:latin typeface="Candara" panose="020E0502030303020204" pitchFamily="34" charset="0"/>
              </a:rPr>
              <a:t>Note: The number of edges at a node is the nodes degree.</a:t>
            </a:r>
          </a:p>
          <a:p>
            <a:pPr marL="630238"/>
            <a:r>
              <a:rPr lang="en-US" sz="1800" i="1" dirty="0">
                <a:solidFill>
                  <a:schemeClr val="tx1"/>
                </a:solidFill>
                <a:latin typeface="Candara" panose="020E0502030303020204" pitchFamily="34" charset="0"/>
              </a:rPr>
              <a:t>Maybe that graph would have been better: getting the shortest path would have been more meaningful.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C8BF8B47-E095-4D95-9D6D-E5E4E58FEA02}" type="datetime1">
              <a:rPr lang="en-US" altLang="en-US">
                <a:solidFill>
                  <a:srgbClr val="000000"/>
                </a:solidFill>
                <a:latin typeface="Candara" panose="020E0502030303020204" pitchFamily="34" charset="0"/>
              </a:rPr>
              <a:pPr eaLnBrk="0" fontAlgn="base" hangingPunct="0">
                <a:spcAft>
                  <a:spcPct val="0"/>
                </a:spcAft>
              </a:pPr>
              <a:t>3/25/2019</a:t>
            </a:fld>
            <a:endParaRPr lang="en-US" altLang="en-US" dirty="0">
              <a:solidFill>
                <a:srgbClr val="000000"/>
              </a:solidFill>
              <a:latin typeface="Candara" panose="020E05020303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0648FE4A-53BC-49FB-BE89-85968B17454F}" type="slidenum">
              <a:rPr lang="en-US" altLang="en-US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</a:pPr>
              <a:t>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Graph and Graph Traversals</a:t>
            </a:r>
            <a:endParaRPr lang="en-US" sz="22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404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0" fontAlgn="base" hangingPunct="0">
              <a:spcAft>
                <a:spcPct val="0"/>
              </a:spcAft>
            </a:pPr>
            <a:r>
              <a:rPr lang="en-US" altLang="en-US">
                <a:solidFill>
                  <a:srgbClr val="FFFFFF"/>
                </a:solidFill>
              </a:rPr>
              <a:t>A. Levitin “Introduction to the Design &amp; Analysis of Algorithms,” 3rd ed., Ch. 3 ©2012 Pearson Education, Inc. Upper Saddle River, NJ. All Rights Reserved. 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DE5DC664-3C15-4890-B0E1-E7ACE9B3F909}" type="slidenum">
              <a:rPr lang="en-US" altLang="en-US">
                <a:solidFill>
                  <a:srgbClr val="FFFFFF"/>
                </a:solidFill>
              </a:rPr>
              <a:pPr eaLnBrk="0" fontAlgn="base" hangingPunct="0">
                <a:spcAft>
                  <a:spcPct val="0"/>
                </a:spcAft>
              </a:pPr>
              <a:t>24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305800" cy="685800"/>
          </a:xfrm>
        </p:spPr>
        <p:txBody>
          <a:bodyPr/>
          <a:lstStyle/>
          <a:p>
            <a:r>
              <a:rPr lang="en-US" altLang="en-US" sz="3200"/>
              <a:t>Example of BFS traversal of undirected graph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3352800"/>
            <a:ext cx="3048000" cy="5334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/>
              <a:t>BFS traversal queue:</a:t>
            </a:r>
          </a:p>
        </p:txBody>
      </p:sp>
      <p:grpSp>
        <p:nvGrpSpPr>
          <p:cNvPr id="319492" name="Group 4"/>
          <p:cNvGrpSpPr>
            <a:grpSpLocks/>
          </p:cNvGrpSpPr>
          <p:nvPr/>
        </p:nvGrpSpPr>
        <p:grpSpPr bwMode="auto">
          <a:xfrm>
            <a:off x="2209800" y="1371600"/>
            <a:ext cx="4648200" cy="1620838"/>
            <a:chOff x="1200" y="1152"/>
            <a:chExt cx="3408" cy="1428"/>
          </a:xfrm>
        </p:grpSpPr>
        <p:sp>
          <p:nvSpPr>
            <p:cNvPr id="319493" name="Oval 5"/>
            <p:cNvSpPr>
              <a:spLocks noChangeArrowheads="1"/>
            </p:cNvSpPr>
            <p:nvPr/>
          </p:nvSpPr>
          <p:spPr bwMode="auto">
            <a:xfrm>
              <a:off x="12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1932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19494" name="Oval 6"/>
            <p:cNvSpPr>
              <a:spLocks noChangeArrowheads="1"/>
            </p:cNvSpPr>
            <p:nvPr/>
          </p:nvSpPr>
          <p:spPr bwMode="auto">
            <a:xfrm>
              <a:off x="2208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1932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19495" name="Oval 7"/>
            <p:cNvSpPr>
              <a:spLocks noChangeArrowheads="1"/>
            </p:cNvSpPr>
            <p:nvPr/>
          </p:nvSpPr>
          <p:spPr bwMode="auto">
            <a:xfrm>
              <a:off x="1200" y="2112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1932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19496" name="Oval 8"/>
            <p:cNvSpPr>
              <a:spLocks noChangeArrowheads="1"/>
            </p:cNvSpPr>
            <p:nvPr/>
          </p:nvSpPr>
          <p:spPr bwMode="auto">
            <a:xfrm>
              <a:off x="2208" y="2112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1932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19497" name="Line 9"/>
            <p:cNvSpPr>
              <a:spLocks noChangeShapeType="1"/>
            </p:cNvSpPr>
            <p:nvPr/>
          </p:nvSpPr>
          <p:spPr bwMode="auto">
            <a:xfrm>
              <a:off x="1536" y="1392"/>
              <a:ext cx="67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19498" name="Line 10"/>
            <p:cNvSpPr>
              <a:spLocks noChangeShapeType="1"/>
            </p:cNvSpPr>
            <p:nvPr/>
          </p:nvSpPr>
          <p:spPr bwMode="auto">
            <a:xfrm>
              <a:off x="1344" y="1584"/>
              <a:ext cx="0" cy="52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19499" name="Line 11"/>
            <p:cNvSpPr>
              <a:spLocks noChangeShapeType="1"/>
            </p:cNvSpPr>
            <p:nvPr/>
          </p:nvSpPr>
          <p:spPr bwMode="auto">
            <a:xfrm>
              <a:off x="1536" y="2256"/>
              <a:ext cx="67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19500" name="Line 12"/>
            <p:cNvSpPr>
              <a:spLocks noChangeShapeType="1"/>
            </p:cNvSpPr>
            <p:nvPr/>
          </p:nvSpPr>
          <p:spPr bwMode="auto">
            <a:xfrm>
              <a:off x="2352" y="1584"/>
              <a:ext cx="0" cy="52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19501" name="Line 13"/>
            <p:cNvSpPr>
              <a:spLocks noChangeShapeType="1"/>
            </p:cNvSpPr>
            <p:nvPr/>
          </p:nvSpPr>
          <p:spPr bwMode="auto">
            <a:xfrm>
              <a:off x="1488" y="1536"/>
              <a:ext cx="720" cy="62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19502" name="Text Box 14"/>
            <p:cNvSpPr txBox="1">
              <a:spLocks noChangeArrowheads="1"/>
            </p:cNvSpPr>
            <p:nvPr/>
          </p:nvSpPr>
          <p:spPr bwMode="auto">
            <a:xfrm>
              <a:off x="1227" y="1704"/>
              <a:ext cx="135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19503" name="Text Box 15"/>
            <p:cNvSpPr txBox="1">
              <a:spLocks noChangeArrowheads="1"/>
            </p:cNvSpPr>
            <p:nvPr/>
          </p:nvSpPr>
          <p:spPr bwMode="auto">
            <a:xfrm>
              <a:off x="1754" y="1152"/>
              <a:ext cx="135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19504" name="Text Box 16"/>
            <p:cNvSpPr txBox="1">
              <a:spLocks noChangeArrowheads="1"/>
            </p:cNvSpPr>
            <p:nvPr/>
          </p:nvSpPr>
          <p:spPr bwMode="auto">
            <a:xfrm>
              <a:off x="1754" y="2256"/>
              <a:ext cx="135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19505" name="Text Box 17"/>
            <p:cNvSpPr txBox="1">
              <a:spLocks noChangeArrowheads="1"/>
            </p:cNvSpPr>
            <p:nvPr/>
          </p:nvSpPr>
          <p:spPr bwMode="auto">
            <a:xfrm>
              <a:off x="1610" y="1537"/>
              <a:ext cx="135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19506" name="Text Box 18"/>
            <p:cNvSpPr txBox="1">
              <a:spLocks noChangeArrowheads="1"/>
            </p:cNvSpPr>
            <p:nvPr/>
          </p:nvSpPr>
          <p:spPr bwMode="auto">
            <a:xfrm>
              <a:off x="2378" y="1681"/>
              <a:ext cx="135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19507" name="Oval 19"/>
            <p:cNvSpPr>
              <a:spLocks noChangeArrowheads="1"/>
            </p:cNvSpPr>
            <p:nvPr/>
          </p:nvSpPr>
          <p:spPr bwMode="auto">
            <a:xfrm>
              <a:off x="3264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1932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19508" name="Oval 20"/>
            <p:cNvSpPr>
              <a:spLocks noChangeArrowheads="1"/>
            </p:cNvSpPr>
            <p:nvPr/>
          </p:nvSpPr>
          <p:spPr bwMode="auto">
            <a:xfrm>
              <a:off x="4272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1932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19509" name="Oval 21"/>
            <p:cNvSpPr>
              <a:spLocks noChangeArrowheads="1"/>
            </p:cNvSpPr>
            <p:nvPr/>
          </p:nvSpPr>
          <p:spPr bwMode="auto">
            <a:xfrm>
              <a:off x="3264" y="2112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1932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19510" name="Oval 22"/>
            <p:cNvSpPr>
              <a:spLocks noChangeArrowheads="1"/>
            </p:cNvSpPr>
            <p:nvPr/>
          </p:nvSpPr>
          <p:spPr bwMode="auto">
            <a:xfrm>
              <a:off x="4272" y="2112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1932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319511" name="Line 23"/>
            <p:cNvSpPr>
              <a:spLocks noChangeShapeType="1"/>
            </p:cNvSpPr>
            <p:nvPr/>
          </p:nvSpPr>
          <p:spPr bwMode="auto">
            <a:xfrm>
              <a:off x="3408" y="1584"/>
              <a:ext cx="0" cy="52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19512" name="Line 24"/>
            <p:cNvSpPr>
              <a:spLocks noChangeShapeType="1"/>
            </p:cNvSpPr>
            <p:nvPr/>
          </p:nvSpPr>
          <p:spPr bwMode="auto">
            <a:xfrm>
              <a:off x="3600" y="2256"/>
              <a:ext cx="67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19513" name="Line 25"/>
            <p:cNvSpPr>
              <a:spLocks noChangeShapeType="1"/>
            </p:cNvSpPr>
            <p:nvPr/>
          </p:nvSpPr>
          <p:spPr bwMode="auto">
            <a:xfrm>
              <a:off x="4416" y="1584"/>
              <a:ext cx="0" cy="52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19514" name="Line 26"/>
            <p:cNvSpPr>
              <a:spLocks noChangeShapeType="1"/>
            </p:cNvSpPr>
            <p:nvPr/>
          </p:nvSpPr>
          <p:spPr bwMode="auto">
            <a:xfrm flipV="1">
              <a:off x="3600" y="1440"/>
              <a:ext cx="67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19515" name="Text Box 27"/>
            <p:cNvSpPr txBox="1">
              <a:spLocks noChangeArrowheads="1"/>
            </p:cNvSpPr>
            <p:nvPr/>
          </p:nvSpPr>
          <p:spPr bwMode="auto">
            <a:xfrm>
              <a:off x="3292" y="1704"/>
              <a:ext cx="135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19516" name="Text Box 28"/>
            <p:cNvSpPr txBox="1">
              <a:spLocks noChangeArrowheads="1"/>
            </p:cNvSpPr>
            <p:nvPr/>
          </p:nvSpPr>
          <p:spPr bwMode="auto">
            <a:xfrm>
              <a:off x="3818" y="1152"/>
              <a:ext cx="135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19517" name="Text Box 29"/>
            <p:cNvSpPr txBox="1">
              <a:spLocks noChangeArrowheads="1"/>
            </p:cNvSpPr>
            <p:nvPr/>
          </p:nvSpPr>
          <p:spPr bwMode="auto">
            <a:xfrm>
              <a:off x="3818" y="2257"/>
              <a:ext cx="135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19518" name="Text Box 30"/>
            <p:cNvSpPr txBox="1">
              <a:spLocks noChangeArrowheads="1"/>
            </p:cNvSpPr>
            <p:nvPr/>
          </p:nvSpPr>
          <p:spPr bwMode="auto">
            <a:xfrm>
              <a:off x="3673" y="1537"/>
              <a:ext cx="135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19519" name="Text Box 31"/>
            <p:cNvSpPr txBox="1">
              <a:spLocks noChangeArrowheads="1"/>
            </p:cNvSpPr>
            <p:nvPr/>
          </p:nvSpPr>
          <p:spPr bwMode="auto">
            <a:xfrm>
              <a:off x="3962" y="1537"/>
              <a:ext cx="135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19520" name="Text Box 32"/>
            <p:cNvSpPr txBox="1">
              <a:spLocks noChangeArrowheads="1"/>
            </p:cNvSpPr>
            <p:nvPr/>
          </p:nvSpPr>
          <p:spPr bwMode="auto">
            <a:xfrm>
              <a:off x="4442" y="1679"/>
              <a:ext cx="135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19521" name="Line 33"/>
            <p:cNvSpPr>
              <a:spLocks noChangeShapeType="1"/>
            </p:cNvSpPr>
            <p:nvPr/>
          </p:nvSpPr>
          <p:spPr bwMode="auto">
            <a:xfrm>
              <a:off x="2544" y="1488"/>
              <a:ext cx="768" cy="67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sp>
        <p:nvSpPr>
          <p:cNvPr id="319522" name="Rectangle 34"/>
          <p:cNvSpPr>
            <a:spLocks noChangeArrowheads="1"/>
          </p:cNvSpPr>
          <p:nvPr/>
        </p:nvSpPr>
        <p:spPr bwMode="auto">
          <a:xfrm>
            <a:off x="8153400" y="3276600"/>
            <a:ext cx="152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rgbClr val="A50021"/>
              </a:buClr>
              <a:buChar char="•"/>
              <a:defRPr kumimoji="1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en-US"/>
              <a:t>BFS tree:</a:t>
            </a:r>
          </a:p>
        </p:txBody>
      </p:sp>
    </p:spTree>
    <p:extLst>
      <p:ext uri="{BB962C8B-B14F-4D97-AF65-F5344CB8AC3E}">
        <p14:creationId xmlns:p14="http://schemas.microsoft.com/office/powerpoint/2010/main" val="1989042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0" fontAlgn="base" hangingPunct="0">
              <a:spcAft>
                <a:spcPct val="0"/>
              </a:spcAft>
            </a:pPr>
            <a:r>
              <a:rPr lang="en-US" altLang="en-US">
                <a:solidFill>
                  <a:srgbClr val="FFFFFF"/>
                </a:solidFill>
              </a:rPr>
              <a:t>A. Levitin “Introduction to the Design &amp; Analysis of Algorithms,” 3rd ed., Ch. 3 ©2012 Pearson Education, Inc. Upper Saddle River, NJ. All Rights Reserved.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09086FE1-CBE2-4AD6-8446-EDE9BFC52C45}" type="slidenum">
              <a:rPr lang="en-US" altLang="en-US">
                <a:solidFill>
                  <a:srgbClr val="FFFFFF"/>
                </a:solidFill>
              </a:rPr>
              <a:pPr eaLnBrk="0" fontAlgn="base" hangingPunct="0">
                <a:spcAft>
                  <a:spcPct val="0"/>
                </a:spcAft>
              </a:pPr>
              <a:t>25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Notes on BFS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BFS has same efficiency as DFS and can be implemented with graphs represented as:</a:t>
            </a:r>
          </a:p>
          <a:p>
            <a:pPr lvl="1"/>
            <a:r>
              <a:rPr lang="en-US" altLang="en-US" sz="2400"/>
              <a:t>adjacency matrices: </a:t>
            </a:r>
            <a:r>
              <a:rPr lang="el-GR" altLang="en-US" sz="2400">
                <a:cs typeface="Times New Roman" pitchFamily="18" charset="0"/>
              </a:rPr>
              <a:t>Θ</a:t>
            </a:r>
            <a:r>
              <a:rPr lang="en-US" altLang="en-US" sz="2400">
                <a:cs typeface="Times New Roman" pitchFamily="18" charset="0"/>
              </a:rPr>
              <a:t>(</a:t>
            </a:r>
            <a:r>
              <a:rPr lang="en-US" altLang="en-US" sz="2400" i="1">
                <a:cs typeface="Times New Roman" pitchFamily="18" charset="0"/>
              </a:rPr>
              <a:t>V</a:t>
            </a:r>
            <a:r>
              <a:rPr lang="en-US" altLang="en-US" sz="2400" baseline="30000">
                <a:cs typeface="Times New Roman" pitchFamily="18" charset="0"/>
              </a:rPr>
              <a:t>2</a:t>
            </a:r>
            <a:r>
              <a:rPr lang="en-US" altLang="en-US" sz="2400">
                <a:cs typeface="Times New Roman" pitchFamily="18" charset="0"/>
              </a:rPr>
              <a:t>)</a:t>
            </a:r>
          </a:p>
          <a:p>
            <a:pPr lvl="1"/>
            <a:r>
              <a:rPr lang="en-US" altLang="en-US" sz="2400"/>
              <a:t>adjacency lists: </a:t>
            </a:r>
            <a:r>
              <a:rPr lang="el-GR" altLang="en-US" sz="2400">
                <a:cs typeface="Times New Roman" pitchFamily="18" charset="0"/>
              </a:rPr>
              <a:t>Θ</a:t>
            </a:r>
            <a:r>
              <a:rPr lang="en-US" altLang="en-US" sz="2400">
                <a:cs typeface="Times New Roman" pitchFamily="18" charset="0"/>
              </a:rPr>
              <a:t>(|</a:t>
            </a:r>
            <a:r>
              <a:rPr lang="en-US" altLang="en-US" sz="2400" i="1">
                <a:cs typeface="Times New Roman" pitchFamily="18" charset="0"/>
              </a:rPr>
              <a:t>V|</a:t>
            </a:r>
            <a:r>
              <a:rPr lang="en-US" altLang="en-US" sz="2400">
                <a:cs typeface="Times New Roman" pitchFamily="18" charset="0"/>
              </a:rPr>
              <a:t>+|E|)</a:t>
            </a:r>
          </a:p>
          <a:p>
            <a:pPr lvl="1"/>
            <a:endParaRPr lang="en-US" altLang="en-US"/>
          </a:p>
          <a:p>
            <a:r>
              <a:rPr lang="en-US" altLang="en-US"/>
              <a:t>Yields single ordering of vertices (order added/deleted from queue is the same)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Applications: same as DFS, but can also find paths from a vertex to all other vertices with the smallest number of edges</a:t>
            </a:r>
          </a:p>
          <a:p>
            <a:endParaRPr lang="en-US" altLang="en-US"/>
          </a:p>
          <a:p>
            <a:pPr>
              <a:buFont typeface="Monotype Sorts" pitchFamily="2" charset="2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1389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3309"/>
            <a:ext cx="12192000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sz="2400" i="1" dirty="0">
              <a:solidFill>
                <a:prstClr val="black"/>
              </a:solidFill>
              <a:latin typeface="Gill Sans MT" panose="020B0502020104020203" pitchFamily="34" charset="0"/>
            </a:endParaRPr>
          </a:p>
          <a:p>
            <a:r>
              <a:rPr lang="en-US" sz="2400" i="1" dirty="0">
                <a:solidFill>
                  <a:prstClr val="black"/>
                </a:solidFill>
                <a:latin typeface="Gill Sans MT" panose="020B0502020104020203" pitchFamily="34" charset="0"/>
              </a:rPr>
              <a:t>			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fld id="{27D22B14-0D03-467A-8CD6-892909C1C075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3/25/2019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7099DE35-5042-44ED-B684-FA02E552EB9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154184"/>
            <a:ext cx="4142678" cy="1143000"/>
          </a:xfrm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latin typeface="Comic Sans MS" panose="030F0702030302020204" pitchFamily="66" charset="0"/>
              </a:rPr>
              <a:t>Questions ?!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289" y="2438401"/>
            <a:ext cx="3527425" cy="28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B914B4AA-608E-4535-B161-5451224A205B}"/>
              </a:ext>
            </a:extLst>
          </p:cNvPr>
          <p:cNvSpPr txBox="1">
            <a:spLocks noChangeArrowheads="1"/>
          </p:cNvSpPr>
          <p:nvPr/>
        </p:nvSpPr>
        <p:spPr>
          <a:xfrm>
            <a:off x="192867" y="65918"/>
            <a:ext cx="11176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DFS, BFS</a:t>
            </a:r>
          </a:p>
        </p:txBody>
      </p:sp>
    </p:spTree>
    <p:extLst>
      <p:ext uri="{BB962C8B-B14F-4D97-AF65-F5344CB8AC3E}">
        <p14:creationId xmlns:p14="http://schemas.microsoft.com/office/powerpoint/2010/main" val="333713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latin typeface="Candara" panose="020E0502030303020204" pitchFamily="34" charset="0"/>
              </a:rPr>
              <a:t>Graph traversal techniques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latin typeface="Candara" panose="020E0502030303020204" pitchFamily="34" charset="0"/>
              </a:rPr>
              <a:t>DFS:   Depth First Search</a:t>
            </a:r>
          </a:p>
          <a:p>
            <a:r>
              <a:rPr lang="en-US" i="1" dirty="0">
                <a:solidFill>
                  <a:srgbClr val="FFFF00"/>
                </a:solidFill>
                <a:latin typeface="Candara" panose="020E0502030303020204" pitchFamily="34" charset="0"/>
              </a:rPr>
              <a:t>The DFS explore each possible path to its conclusion before another path is tried; </a:t>
            </a:r>
          </a:p>
          <a:p>
            <a:r>
              <a:rPr lang="en-US" i="1" dirty="0">
                <a:solidFill>
                  <a:srgbClr val="FFFF00"/>
                </a:solidFill>
                <a:latin typeface="Candara" panose="020E0502030303020204" pitchFamily="34" charset="0"/>
              </a:rPr>
              <a:t>In other words go as a far as you can, until you don’t have a node to visit; </a:t>
            </a:r>
          </a:p>
          <a:p>
            <a:r>
              <a:rPr lang="en-US" i="1" dirty="0">
                <a:solidFill>
                  <a:srgbClr val="FFFF00"/>
                </a:solidFill>
                <a:latin typeface="Candara" panose="020E0502030303020204" pitchFamily="34" charset="0"/>
              </a:rPr>
              <a:t>Otherwise, go back and try another way; Simply it can be called as “backtracking”.</a:t>
            </a:r>
          </a:p>
          <a:p>
            <a:pPr marL="0" indent="0">
              <a:buNone/>
            </a:pPr>
            <a:endParaRPr lang="en-US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C8BF8B47-E095-4D95-9D6D-E5E4E58FEA02}" type="datetime1">
              <a:rPr lang="en-US" altLang="en-US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</a:pPr>
              <a:t>3/25/2019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0648FE4A-53BC-49FB-BE89-85968B17454F}" type="slidenum">
              <a:rPr lang="en-US" altLang="en-US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</a:pPr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Graph and Graph Traversals</a:t>
            </a:r>
            <a:endParaRPr lang="en-US" sz="22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07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0" fontAlgn="base" hangingPunct="0">
              <a:spcAft>
                <a:spcPct val="0"/>
              </a:spcAft>
            </a:pPr>
            <a:r>
              <a:rPr lang="en-US" altLang="en-US">
                <a:solidFill>
                  <a:srgbClr val="FFFFFF"/>
                </a:solidFill>
              </a:rPr>
              <a:t>A. Levitin “Introduction to the Design &amp; Analysis of Algorithms,” 3rd ed., Ch. 3 ©2012 Pearson Education, Inc. Upper Saddle River, NJ. All Rights Reserved.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6F827484-FC88-4393-9538-98D631B6BBA6}" type="slidenum">
              <a:rPr lang="en-US" altLang="en-US">
                <a:solidFill>
                  <a:srgbClr val="FFFFFF"/>
                </a:solidFill>
              </a:rPr>
              <a:pPr eaLnBrk="0" fontAlgn="base" hangingPunct="0">
                <a:spcAft>
                  <a:spcPct val="0"/>
                </a:spcAft>
              </a:pPr>
              <a:t>4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 (DFS) 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219200"/>
            <a:ext cx="8534400" cy="5638800"/>
          </a:xfrm>
        </p:spPr>
        <p:txBody>
          <a:bodyPr/>
          <a:lstStyle/>
          <a:p>
            <a:pPr marL="0" indent="0"/>
            <a:r>
              <a:rPr lang="en-US" altLang="en-US" dirty="0">
                <a:solidFill>
                  <a:srgbClr val="FFFF00"/>
                </a:solidFill>
                <a:latin typeface="Candara" panose="020E0502030303020204" pitchFamily="34" charset="0"/>
              </a:rPr>
              <a:t> Visits graph’s vertices by always moving away from last</a:t>
            </a:r>
            <a:br>
              <a:rPr lang="en-US" altLang="en-US" dirty="0">
                <a:solidFill>
                  <a:srgbClr val="FFFF00"/>
                </a:solidFill>
                <a:latin typeface="Candara" panose="020E0502030303020204" pitchFamily="34" charset="0"/>
              </a:rPr>
            </a:br>
            <a:r>
              <a:rPr lang="en-US" altLang="en-US" dirty="0">
                <a:solidFill>
                  <a:srgbClr val="FFFF00"/>
                </a:solidFill>
                <a:latin typeface="Candara" panose="020E0502030303020204" pitchFamily="34" charset="0"/>
              </a:rPr>
              <a:t>    visited vertex to unvisited one, backtracks if no adjacent</a:t>
            </a:r>
            <a:br>
              <a:rPr lang="en-US" altLang="en-US" dirty="0">
                <a:solidFill>
                  <a:srgbClr val="FFFF00"/>
                </a:solidFill>
                <a:latin typeface="Candara" panose="020E0502030303020204" pitchFamily="34" charset="0"/>
              </a:rPr>
            </a:br>
            <a:r>
              <a:rPr lang="en-US" altLang="en-US" dirty="0">
                <a:solidFill>
                  <a:srgbClr val="FFFF00"/>
                </a:solidFill>
                <a:latin typeface="Candara" panose="020E0502030303020204" pitchFamily="34" charset="0"/>
              </a:rPr>
              <a:t>    unvisited vertex is available.</a:t>
            </a:r>
            <a:br>
              <a:rPr lang="en-US" altLang="en-US" dirty="0">
                <a:solidFill>
                  <a:srgbClr val="FFFF00"/>
                </a:solidFill>
                <a:latin typeface="Candara" panose="020E0502030303020204" pitchFamily="34" charset="0"/>
              </a:rPr>
            </a:br>
            <a:endParaRPr lang="en-US" altLang="en-US" dirty="0">
              <a:solidFill>
                <a:srgbClr val="FFFF00"/>
              </a:solidFill>
              <a:latin typeface="Candara" panose="020E0502030303020204" pitchFamily="34" charset="0"/>
            </a:endParaRPr>
          </a:p>
          <a:p>
            <a:pPr marL="0" indent="0"/>
            <a:r>
              <a:rPr lang="en-US" altLang="en-US" dirty="0">
                <a:solidFill>
                  <a:srgbClr val="FFFF00"/>
                </a:solidFill>
                <a:latin typeface="Candara" panose="020E0502030303020204" pitchFamily="34" charset="0"/>
              </a:rPr>
              <a:t>  Uses a stack</a:t>
            </a:r>
          </a:p>
          <a:p>
            <a:pPr marL="623888" lvl="1" indent="-276225"/>
            <a:r>
              <a:rPr lang="en-US" altLang="en-US" sz="2400" dirty="0">
                <a:solidFill>
                  <a:srgbClr val="FFFF00"/>
                </a:solidFill>
                <a:latin typeface="Candara" panose="020E0502030303020204" pitchFamily="34" charset="0"/>
              </a:rPr>
              <a:t>a vertex is pushed onto the stack when it’s reached for the first time</a:t>
            </a:r>
          </a:p>
          <a:p>
            <a:pPr marL="623888" lvl="1" indent="-276225"/>
            <a:r>
              <a:rPr lang="en-US" altLang="en-US" sz="2400" dirty="0">
                <a:solidFill>
                  <a:srgbClr val="FFFF00"/>
                </a:solidFill>
                <a:latin typeface="Candara" panose="020E0502030303020204" pitchFamily="34" charset="0"/>
              </a:rPr>
              <a:t>a vertex is popped off the stack when it becomes a dead end, i.e., when there is no adjacent unvisited vertex</a:t>
            </a:r>
            <a:br>
              <a:rPr lang="en-US" altLang="en-US" sz="2400" dirty="0">
                <a:solidFill>
                  <a:srgbClr val="FFFF00"/>
                </a:solidFill>
                <a:latin typeface="Candara" panose="020E0502030303020204" pitchFamily="34" charset="0"/>
              </a:rPr>
            </a:br>
            <a:endParaRPr lang="en-US" altLang="en-US" sz="2400" dirty="0">
              <a:solidFill>
                <a:srgbClr val="FFFF00"/>
              </a:solidFill>
              <a:latin typeface="Candara" panose="020E0502030303020204" pitchFamily="34" charset="0"/>
            </a:endParaRPr>
          </a:p>
          <a:p>
            <a:pPr marL="0" indent="0"/>
            <a:r>
              <a:rPr lang="en-US" altLang="en-US" dirty="0">
                <a:solidFill>
                  <a:srgbClr val="FFFF00"/>
                </a:solidFill>
                <a:latin typeface="Candara" panose="020E0502030303020204" pitchFamily="34" charset="0"/>
              </a:rPr>
              <a:t>  “Redraws” graph in tree-like fashion (with tree edges and</a:t>
            </a:r>
            <a:br>
              <a:rPr lang="en-US" altLang="en-US" dirty="0">
                <a:solidFill>
                  <a:srgbClr val="FFFF00"/>
                </a:solidFill>
                <a:latin typeface="Candara" panose="020E0502030303020204" pitchFamily="34" charset="0"/>
              </a:rPr>
            </a:br>
            <a:r>
              <a:rPr lang="en-US" altLang="en-US" dirty="0">
                <a:solidFill>
                  <a:srgbClr val="FFFF00"/>
                </a:solidFill>
                <a:latin typeface="Candara" panose="020E0502030303020204" pitchFamily="34" charset="0"/>
              </a:rPr>
              <a:t>      back edges for undirected graph)</a:t>
            </a:r>
          </a:p>
          <a:p>
            <a:pPr marL="0" indent="0"/>
            <a:endParaRPr lang="en-US" altLang="en-US" sz="2000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363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0" fontAlgn="base" hangingPunct="0">
              <a:spcAft>
                <a:spcPct val="0"/>
              </a:spcAft>
            </a:pPr>
            <a:r>
              <a:rPr lang="en-US" altLang="en-US">
                <a:solidFill>
                  <a:srgbClr val="FFFFFF"/>
                </a:solidFill>
              </a:rPr>
              <a:t>A. Levitin “Introduction to the Design &amp; Analysis of Algorithms,” 3rd ed., Ch. 3 ©2012 Pearson Education, Inc. Upper Saddle River, NJ. All Rights Reserved.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608F1889-9F56-4930-A880-A05CF08EEEE5}" type="slidenum">
              <a:rPr lang="en-US" altLang="en-US">
                <a:solidFill>
                  <a:srgbClr val="FFFFFF"/>
                </a:solidFill>
              </a:rPr>
              <a:pPr eaLnBrk="0" fontAlgn="base" hangingPunct="0">
                <a:spcAft>
                  <a:spcPct val="0"/>
                </a:spcAft>
              </a:pPr>
              <a:t>5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664450" cy="685800"/>
          </a:xfrm>
        </p:spPr>
        <p:txBody>
          <a:bodyPr/>
          <a:lstStyle/>
          <a:p>
            <a:r>
              <a:rPr lang="en-US" altLang="en-US"/>
              <a:t>Pseudocode of DFS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1066801"/>
            <a:ext cx="8534400" cy="505777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2000"/>
          </a:p>
          <a:p>
            <a:pPr>
              <a:buFont typeface="Monotype Sorts" pitchFamily="2" charset="2"/>
              <a:buNone/>
            </a:pPr>
            <a:endParaRPr lang="en-US" altLang="en-US" sz="2000"/>
          </a:p>
          <a:p>
            <a:pPr>
              <a:buFont typeface="Monotype Sorts" pitchFamily="2" charset="2"/>
              <a:buNone/>
            </a:pPr>
            <a:endParaRPr lang="en-US" altLang="en-US" sz="2000"/>
          </a:p>
          <a:p>
            <a:pPr>
              <a:buFont typeface="Monotype Sorts" pitchFamily="2" charset="2"/>
              <a:buNone/>
            </a:pPr>
            <a:endParaRPr lang="en-US" altLang="en-US" sz="2000"/>
          </a:p>
          <a:p>
            <a:pPr lvl="1">
              <a:buFontTx/>
              <a:buNone/>
            </a:pPr>
            <a:endParaRPr lang="en-US" altLang="en-US" sz="1800">
              <a:ea typeface="Arial Unicode MS" pitchFamily="34" charset="-128"/>
              <a:cs typeface="Arial Unicode MS" pitchFamily="34" charset="-128"/>
            </a:endParaRPr>
          </a:p>
          <a:p>
            <a:pPr lvl="1">
              <a:buFontTx/>
              <a:buNone/>
            </a:pPr>
            <a:endParaRPr lang="en-US" altLang="en-US" sz="180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09252" name="Picture 4" descr="5_2a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143001"/>
            <a:ext cx="7010400" cy="537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141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i="1" dirty="0">
                <a:solidFill>
                  <a:srgbClr val="FFFF00"/>
                </a:solidFill>
                <a:latin typeface="Candara" panose="020E0502030303020204" pitchFamily="34" charset="0"/>
              </a:rPr>
              <a:t>Consider the following graph: </a:t>
            </a:r>
          </a:p>
          <a:p>
            <a:endParaRPr lang="en-US" sz="2200" i="1" dirty="0">
              <a:solidFill>
                <a:srgbClr val="FFFF00"/>
              </a:solidFill>
              <a:latin typeface="Candara" panose="020E0502030303020204" pitchFamily="34" charset="0"/>
            </a:endParaRPr>
          </a:p>
          <a:p>
            <a:r>
              <a:rPr lang="en-US" sz="2200" i="1" dirty="0">
                <a:solidFill>
                  <a:srgbClr val="FFFF00"/>
                </a:solidFill>
                <a:latin typeface="Candara" panose="020E0502030303020204" pitchFamily="34" charset="0"/>
              </a:rPr>
              <a:t>Adjacency List for this graph:</a:t>
            </a:r>
          </a:p>
          <a:p>
            <a:endParaRPr lang="en-US" sz="2200" i="1" dirty="0">
              <a:solidFill>
                <a:srgbClr val="FFFF00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200" i="1" dirty="0">
                <a:solidFill>
                  <a:srgbClr val="FFFF00"/>
                </a:solidFill>
                <a:latin typeface="Candara" panose="020E0502030303020204" pitchFamily="34" charset="0"/>
              </a:rPr>
              <a:t>	A	B, C, E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00"/>
                </a:solidFill>
                <a:latin typeface="Candara" panose="020E0502030303020204" pitchFamily="34" charset="0"/>
              </a:rPr>
              <a:t>	B	A, D, F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00"/>
                </a:solidFill>
                <a:latin typeface="Candara" panose="020E0502030303020204" pitchFamily="34" charset="0"/>
              </a:rPr>
              <a:t>	C	A, G	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00"/>
                </a:solidFill>
                <a:latin typeface="Candara" panose="020E0502030303020204" pitchFamily="34" charset="0"/>
              </a:rPr>
              <a:t>	D	B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00"/>
                </a:solidFill>
                <a:latin typeface="Candara" panose="020E0502030303020204" pitchFamily="34" charset="0"/>
              </a:rPr>
              <a:t>	E	A, F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00"/>
                </a:solidFill>
                <a:latin typeface="Candara" panose="020E0502030303020204" pitchFamily="34" charset="0"/>
              </a:rPr>
              <a:t>	F	B, E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00"/>
                </a:solidFill>
                <a:latin typeface="Candara" panose="020E0502030303020204" pitchFamily="34" charset="0"/>
              </a:rPr>
              <a:t>	G	C</a:t>
            </a:r>
          </a:p>
          <a:p>
            <a:pPr marL="0" indent="0">
              <a:buNone/>
            </a:pPr>
            <a:endParaRPr lang="en-US" sz="2200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C8BF8B47-E095-4D95-9D6D-E5E4E58FEA02}" type="datetime1">
              <a:rPr lang="en-US" altLang="en-US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</a:pPr>
              <a:t>3/25/2019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0648FE4A-53BC-49FB-BE89-85968B17454F}" type="slidenum">
              <a:rPr lang="en-US" altLang="en-US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</a:pPr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i="1" dirty="0">
                <a:latin typeface="Candara" panose="020E0502030303020204" pitchFamily="34" charset="0"/>
              </a:rPr>
              <a:t>                                Graph and Graph Traversals – DFS Example</a:t>
            </a:r>
            <a:endParaRPr lang="en-US" sz="2200" i="1" dirty="0">
              <a:latin typeface="Candara" panose="020E0502030303020204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8382000" y="1524000"/>
            <a:ext cx="381000" cy="381000"/>
          </a:xfrm>
          <a:prstGeom prst="ellipse">
            <a:avLst/>
          </a:prstGeom>
          <a:solidFill>
            <a:schemeClr val="bg1"/>
          </a:solidFill>
          <a:ln w="222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00"/>
                </a:solidFill>
                <a:latin typeface="Times New Roman" charset="0"/>
              </a:rPr>
              <a:t>A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620000" y="2209800"/>
            <a:ext cx="381000" cy="381000"/>
          </a:xfrm>
          <a:prstGeom prst="ellipse">
            <a:avLst/>
          </a:prstGeom>
          <a:solidFill>
            <a:schemeClr val="bg1"/>
          </a:solidFill>
          <a:ln w="222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00"/>
                </a:solidFill>
                <a:latin typeface="Times New Roman" charset="0"/>
              </a:rPr>
              <a:t>B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8382000" y="2209800"/>
            <a:ext cx="381000" cy="381000"/>
          </a:xfrm>
          <a:prstGeom prst="ellipse">
            <a:avLst/>
          </a:prstGeom>
          <a:solidFill>
            <a:schemeClr val="bg1"/>
          </a:solidFill>
          <a:ln w="222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00"/>
                </a:solidFill>
                <a:latin typeface="Times New Roman" charset="0"/>
              </a:rPr>
              <a:t>C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9212580" y="2209800"/>
            <a:ext cx="381000" cy="381000"/>
          </a:xfrm>
          <a:prstGeom prst="ellipse">
            <a:avLst/>
          </a:prstGeom>
          <a:solidFill>
            <a:schemeClr val="bg1"/>
          </a:solidFill>
          <a:ln w="222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00"/>
                </a:solidFill>
                <a:latin typeface="Times New Roman" charset="0"/>
              </a:rPr>
              <a:t>E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6819900" y="2819400"/>
            <a:ext cx="381000" cy="381000"/>
          </a:xfrm>
          <a:prstGeom prst="ellipse">
            <a:avLst/>
          </a:prstGeom>
          <a:solidFill>
            <a:schemeClr val="bg1"/>
          </a:solidFill>
          <a:ln w="222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00"/>
                </a:solidFill>
                <a:latin typeface="Times New Roman" charset="0"/>
              </a:rPr>
              <a:t>D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7620000" y="2819400"/>
            <a:ext cx="381000" cy="381000"/>
          </a:xfrm>
          <a:prstGeom prst="ellipse">
            <a:avLst/>
          </a:prstGeom>
          <a:solidFill>
            <a:schemeClr val="bg1"/>
          </a:solidFill>
          <a:ln w="222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00"/>
                </a:solidFill>
                <a:latin typeface="Times New Roman" charset="0"/>
              </a:rPr>
              <a:t>F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8382000" y="2819400"/>
            <a:ext cx="381000" cy="381000"/>
          </a:xfrm>
          <a:prstGeom prst="ellipse">
            <a:avLst/>
          </a:prstGeom>
          <a:solidFill>
            <a:schemeClr val="bg1"/>
          </a:solidFill>
          <a:ln w="222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00"/>
                </a:solidFill>
                <a:latin typeface="Times New Roman" charset="0"/>
              </a:rPr>
              <a:t>G</a:t>
            </a:r>
          </a:p>
        </p:txBody>
      </p:sp>
      <p:cxnSp>
        <p:nvCxnSpPr>
          <p:cNvPr id="9" name="Straight Connector 8"/>
          <p:cNvCxnSpPr>
            <a:stCxn id="7" idx="5"/>
            <a:endCxn id="12" idx="1"/>
          </p:cNvCxnSpPr>
          <p:nvPr/>
        </p:nvCxnSpPr>
        <p:spPr bwMode="auto">
          <a:xfrm>
            <a:off x="8707204" y="1849204"/>
            <a:ext cx="561172" cy="416392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>
            <a:stCxn id="10" idx="4"/>
            <a:endCxn id="14" idx="0"/>
          </p:cNvCxnSpPr>
          <p:nvPr/>
        </p:nvCxnSpPr>
        <p:spPr bwMode="auto">
          <a:xfrm>
            <a:off x="7810500" y="2590800"/>
            <a:ext cx="0" cy="2286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10" idx="7"/>
            <a:endCxn id="7" idx="3"/>
          </p:cNvCxnSpPr>
          <p:nvPr/>
        </p:nvCxnSpPr>
        <p:spPr bwMode="auto">
          <a:xfrm flipV="1">
            <a:off x="7945204" y="1849204"/>
            <a:ext cx="492592" cy="416392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7" idx="4"/>
            <a:endCxn id="11" idx="0"/>
          </p:cNvCxnSpPr>
          <p:nvPr/>
        </p:nvCxnSpPr>
        <p:spPr bwMode="auto">
          <a:xfrm>
            <a:off x="8572500" y="1905000"/>
            <a:ext cx="0" cy="3048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endCxn id="15" idx="0"/>
          </p:cNvCxnSpPr>
          <p:nvPr/>
        </p:nvCxnSpPr>
        <p:spPr bwMode="auto">
          <a:xfrm>
            <a:off x="8572500" y="2611204"/>
            <a:ext cx="0" cy="20819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stCxn id="13" idx="7"/>
          </p:cNvCxnSpPr>
          <p:nvPr/>
        </p:nvCxnSpPr>
        <p:spPr bwMode="auto">
          <a:xfrm flipV="1">
            <a:off x="7145104" y="2498006"/>
            <a:ext cx="484972" cy="37719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>
            <a:endCxn id="14" idx="4"/>
          </p:cNvCxnSpPr>
          <p:nvPr/>
        </p:nvCxnSpPr>
        <p:spPr bwMode="auto">
          <a:xfrm flipV="1">
            <a:off x="7810500" y="3200400"/>
            <a:ext cx="0" cy="37719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/>
          <p:nvPr/>
        </p:nvCxnSpPr>
        <p:spPr bwMode="auto">
          <a:xfrm>
            <a:off x="7825740" y="3577590"/>
            <a:ext cx="157734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/>
          <p:cNvCxnSpPr>
            <a:endCxn id="12" idx="4"/>
          </p:cNvCxnSpPr>
          <p:nvPr/>
        </p:nvCxnSpPr>
        <p:spPr bwMode="auto">
          <a:xfrm flipV="1">
            <a:off x="9403080" y="2590800"/>
            <a:ext cx="0" cy="98679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8477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>
                <a:solidFill>
                  <a:srgbClr val="FFFF00"/>
                </a:solidFill>
                <a:latin typeface="Candara" panose="020E0502030303020204" pitchFamily="34" charset="0"/>
              </a:rPr>
              <a:t>(1) A depth-first search starting at A.</a:t>
            </a:r>
          </a:p>
          <a:p>
            <a:r>
              <a:rPr lang="en-US" sz="2800" i="1" dirty="0">
                <a:solidFill>
                  <a:srgbClr val="FFFF00"/>
                </a:solidFill>
                <a:latin typeface="Candara" panose="020E0502030303020204" pitchFamily="34" charset="0"/>
              </a:rPr>
              <a:t>(2) Assume that the left edges in the shown graph are chosen before right edges.</a:t>
            </a:r>
          </a:p>
          <a:p>
            <a:r>
              <a:rPr lang="en-US" sz="2800" i="1" dirty="0">
                <a:solidFill>
                  <a:srgbClr val="FFFF00"/>
                </a:solidFill>
                <a:latin typeface="Candara" panose="020E0502030303020204" pitchFamily="34" charset="0"/>
              </a:rPr>
              <a:t>(3) Assume that the search remembers previously visited nodes and will not repeat them.</a:t>
            </a:r>
          </a:p>
          <a:p>
            <a:r>
              <a:rPr lang="en-US" sz="2800" i="1" dirty="0">
                <a:solidFill>
                  <a:srgbClr val="FFFF00"/>
                </a:solidFill>
                <a:latin typeface="Candara" panose="020E0502030303020204" pitchFamily="34" charset="0"/>
              </a:rPr>
              <a:t> (4) Repeat steps 2 and 3 until no more nodes can be visited.</a:t>
            </a:r>
          </a:p>
          <a:p>
            <a:r>
              <a:rPr lang="en-US" sz="2800" i="1" dirty="0">
                <a:solidFill>
                  <a:srgbClr val="FFFF00"/>
                </a:solidFill>
                <a:latin typeface="Candara" panose="020E0502030303020204" pitchFamily="34" charset="0"/>
              </a:rPr>
              <a:t> (5) Repeat from step 1 for remaining nodes also.</a:t>
            </a:r>
          </a:p>
          <a:p>
            <a:endParaRPr lang="en-US" sz="2800" i="1" dirty="0">
              <a:solidFill>
                <a:srgbClr val="FFFF00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800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C8BF8B47-E095-4D95-9D6D-E5E4E58FEA02}" type="datetime1">
              <a:rPr lang="en-US" altLang="en-US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</a:pPr>
              <a:t>3/25/2019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0648FE4A-53BC-49FB-BE89-85968B17454F}" type="slidenum">
              <a:rPr lang="en-US" altLang="en-US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</a:pPr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Graph and Graph Traversals</a:t>
            </a:r>
            <a:endParaRPr lang="en-US" sz="22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190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786" y="1303972"/>
            <a:ext cx="11074400" cy="4905375"/>
          </a:xfrm>
        </p:spPr>
        <p:txBody>
          <a:bodyPr/>
          <a:lstStyle/>
          <a:p>
            <a:pPr marL="0" lvl="0" indent="0">
              <a:buNone/>
            </a:pPr>
            <a:r>
              <a:rPr lang="en-US" sz="2200" i="1" dirty="0">
                <a:solidFill>
                  <a:srgbClr val="FFFF00"/>
                </a:solidFill>
                <a:latin typeface="Candara" panose="020E0502030303020204" pitchFamily="34" charset="0"/>
              </a:rPr>
              <a:t>	A	B, C, E</a:t>
            </a:r>
          </a:p>
          <a:p>
            <a:pPr marL="0" lvl="0" indent="0">
              <a:buNone/>
            </a:pPr>
            <a:r>
              <a:rPr lang="en-US" sz="2200" i="1" dirty="0">
                <a:solidFill>
                  <a:srgbClr val="FFFF00"/>
                </a:solidFill>
                <a:latin typeface="Candara" panose="020E0502030303020204" pitchFamily="34" charset="0"/>
              </a:rPr>
              <a:t>	B	A, D, F</a:t>
            </a:r>
          </a:p>
          <a:p>
            <a:pPr marL="0" lvl="0" indent="0">
              <a:buNone/>
            </a:pPr>
            <a:r>
              <a:rPr lang="en-US" sz="2200" i="1" dirty="0">
                <a:solidFill>
                  <a:srgbClr val="FFFF00"/>
                </a:solidFill>
                <a:latin typeface="Candara" panose="020E0502030303020204" pitchFamily="34" charset="0"/>
              </a:rPr>
              <a:t>	C	A, G	</a:t>
            </a:r>
          </a:p>
          <a:p>
            <a:pPr marL="0" lvl="0" indent="0">
              <a:buNone/>
            </a:pPr>
            <a:r>
              <a:rPr lang="en-US" sz="2200" i="1" dirty="0">
                <a:solidFill>
                  <a:srgbClr val="FFFF00"/>
                </a:solidFill>
                <a:latin typeface="Candara" panose="020E0502030303020204" pitchFamily="34" charset="0"/>
              </a:rPr>
              <a:t>	D	B</a:t>
            </a:r>
          </a:p>
          <a:p>
            <a:pPr marL="0" lvl="0" indent="0">
              <a:buNone/>
            </a:pPr>
            <a:r>
              <a:rPr lang="en-US" sz="2200" i="1" dirty="0">
                <a:solidFill>
                  <a:srgbClr val="FFFF00"/>
                </a:solidFill>
                <a:latin typeface="Candara" panose="020E0502030303020204" pitchFamily="34" charset="0"/>
              </a:rPr>
              <a:t>	E	A, F</a:t>
            </a:r>
          </a:p>
          <a:p>
            <a:pPr marL="0" lvl="0" indent="0">
              <a:buNone/>
            </a:pPr>
            <a:r>
              <a:rPr lang="en-US" sz="2200" i="1" dirty="0">
                <a:solidFill>
                  <a:srgbClr val="FFFF00"/>
                </a:solidFill>
                <a:latin typeface="Candara" panose="020E0502030303020204" pitchFamily="34" charset="0"/>
              </a:rPr>
              <a:t>	F	B, E</a:t>
            </a:r>
          </a:p>
          <a:p>
            <a:pPr marL="0" lvl="0" indent="0">
              <a:buNone/>
            </a:pPr>
            <a:r>
              <a:rPr lang="en-US" sz="2200" i="1" dirty="0">
                <a:solidFill>
                  <a:srgbClr val="FFFF00"/>
                </a:solidFill>
                <a:latin typeface="Candara" panose="020E0502030303020204" pitchFamily="34" charset="0"/>
              </a:rPr>
              <a:t>	G	C                                                  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sz="2200" i="1" dirty="0">
              <a:solidFill>
                <a:srgbClr val="FFFF00"/>
              </a:solidFill>
              <a:latin typeface="Candara" panose="020E0502030303020204" pitchFamily="34" charset="0"/>
            </a:endParaRPr>
          </a:p>
          <a:p>
            <a:pPr marL="0" indent="0">
              <a:buNone/>
              <a:tabLst>
                <a:tab pos="457200" algn="l"/>
              </a:tabLst>
            </a:pPr>
            <a:endParaRPr lang="en-US" sz="2200" i="1" dirty="0">
              <a:solidFill>
                <a:srgbClr val="FFFF00"/>
              </a:solidFill>
              <a:latin typeface="Candara" panose="020E0502030303020204" pitchFamily="34" charset="0"/>
            </a:endParaRPr>
          </a:p>
          <a:p>
            <a:pPr marL="0" indent="0">
              <a:buNone/>
              <a:tabLst>
                <a:tab pos="457200" algn="l"/>
              </a:tabLst>
            </a:pPr>
            <a:endParaRPr lang="en-US" sz="2200" i="1" dirty="0">
              <a:solidFill>
                <a:srgbClr val="FFFF00"/>
              </a:solidFill>
              <a:latin typeface="Candara" panose="020E0502030303020204" pitchFamily="34" charset="0"/>
            </a:endParaRPr>
          </a:p>
          <a:p>
            <a:pPr marL="0" indent="0">
              <a:buNone/>
              <a:tabLst>
                <a:tab pos="457200" algn="l"/>
              </a:tabLst>
            </a:pPr>
            <a:endParaRPr lang="en-US" sz="2200" i="1" dirty="0">
              <a:solidFill>
                <a:srgbClr val="FFFF00"/>
              </a:solidFill>
              <a:latin typeface="Candara" panose="020E0502030303020204" pitchFamily="34" charset="0"/>
            </a:endParaRPr>
          </a:p>
          <a:p>
            <a:pPr marL="0" indent="0">
              <a:buNone/>
              <a:tabLst>
                <a:tab pos="457200" algn="l"/>
              </a:tabLst>
            </a:pPr>
            <a:endParaRPr lang="en-US" sz="2200" i="1" dirty="0">
              <a:solidFill>
                <a:srgbClr val="FFFF00"/>
              </a:solidFill>
              <a:latin typeface="Candara" panose="020E0502030303020204" pitchFamily="34" charset="0"/>
            </a:endParaRPr>
          </a:p>
          <a:p>
            <a:pPr marL="0" indent="0">
              <a:buNone/>
              <a:tabLst>
                <a:tab pos="457200" algn="l"/>
              </a:tabLst>
            </a:pPr>
            <a:endParaRPr lang="en-US" sz="2200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C8BF8B47-E095-4D95-9D6D-E5E4E58FEA02}" type="datetime1">
              <a:rPr lang="en-US" altLang="en-US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</a:pPr>
              <a:t>3/25/2019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0648FE4A-53BC-49FB-BE89-85968B17454F}" type="slidenum">
              <a:rPr lang="en-US" altLang="en-US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</a:pPr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Graph and Graph Traversals</a:t>
            </a:r>
            <a:endParaRPr lang="en-US" sz="2200" i="1" dirty="0">
              <a:latin typeface="Candara" panose="020E0502030303020204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8382000" y="1524000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  <a:latin typeface="Times New Roman" charset="0"/>
              </a:rPr>
              <a:t>A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620000" y="2209800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  <a:latin typeface="Times New Roman" charset="0"/>
              </a:rPr>
              <a:t>B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8382000" y="2209800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  <a:latin typeface="Times New Roman" charset="0"/>
              </a:rPr>
              <a:t>C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9212580" y="2209800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  <a:latin typeface="Times New Roman" charset="0"/>
              </a:rPr>
              <a:t>E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6819900" y="2819400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  <a:latin typeface="Times New Roman" charset="0"/>
              </a:rPr>
              <a:t>D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7620000" y="2819400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  <a:latin typeface="Times New Roman" charset="0"/>
              </a:rPr>
              <a:t>F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8382000" y="2819400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  <a:latin typeface="Times New Roman" charset="0"/>
              </a:rPr>
              <a:t>G</a:t>
            </a:r>
          </a:p>
        </p:txBody>
      </p:sp>
      <p:cxnSp>
        <p:nvCxnSpPr>
          <p:cNvPr id="9" name="Straight Connector 8"/>
          <p:cNvCxnSpPr>
            <a:stCxn id="7" idx="5"/>
            <a:endCxn id="12" idx="1"/>
          </p:cNvCxnSpPr>
          <p:nvPr/>
        </p:nvCxnSpPr>
        <p:spPr bwMode="auto">
          <a:xfrm>
            <a:off x="8707204" y="1849204"/>
            <a:ext cx="561172" cy="4163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>
            <a:stCxn id="10" idx="4"/>
            <a:endCxn id="14" idx="0"/>
          </p:cNvCxnSpPr>
          <p:nvPr/>
        </p:nvCxnSpPr>
        <p:spPr bwMode="auto">
          <a:xfrm>
            <a:off x="7810500" y="2590800"/>
            <a:ext cx="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10" idx="7"/>
            <a:endCxn id="7" idx="3"/>
          </p:cNvCxnSpPr>
          <p:nvPr/>
        </p:nvCxnSpPr>
        <p:spPr bwMode="auto">
          <a:xfrm flipV="1">
            <a:off x="7945204" y="1849204"/>
            <a:ext cx="492592" cy="4163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7" idx="4"/>
            <a:endCxn id="11" idx="0"/>
          </p:cNvCxnSpPr>
          <p:nvPr/>
        </p:nvCxnSpPr>
        <p:spPr bwMode="auto">
          <a:xfrm>
            <a:off x="8572500" y="1905000"/>
            <a:ext cx="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endCxn id="15" idx="0"/>
          </p:cNvCxnSpPr>
          <p:nvPr/>
        </p:nvCxnSpPr>
        <p:spPr bwMode="auto">
          <a:xfrm>
            <a:off x="8572500" y="2611204"/>
            <a:ext cx="0" cy="2081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stCxn id="13" idx="7"/>
          </p:cNvCxnSpPr>
          <p:nvPr/>
        </p:nvCxnSpPr>
        <p:spPr bwMode="auto">
          <a:xfrm flipV="1">
            <a:off x="7145104" y="2498006"/>
            <a:ext cx="484972" cy="37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>
            <a:endCxn id="14" idx="4"/>
          </p:cNvCxnSpPr>
          <p:nvPr/>
        </p:nvCxnSpPr>
        <p:spPr bwMode="auto">
          <a:xfrm flipV="1">
            <a:off x="7810500" y="3200400"/>
            <a:ext cx="0" cy="37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/>
          <p:nvPr/>
        </p:nvCxnSpPr>
        <p:spPr bwMode="auto">
          <a:xfrm>
            <a:off x="7825740" y="3577590"/>
            <a:ext cx="15773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/>
          <p:cNvCxnSpPr>
            <a:endCxn id="12" idx="4"/>
          </p:cNvCxnSpPr>
          <p:nvPr/>
        </p:nvCxnSpPr>
        <p:spPr bwMode="auto">
          <a:xfrm flipV="1">
            <a:off x="9403080" y="2590800"/>
            <a:ext cx="0" cy="9867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Can 27"/>
          <p:cNvSpPr/>
          <p:nvPr/>
        </p:nvSpPr>
        <p:spPr bwMode="auto">
          <a:xfrm>
            <a:off x="7245142" y="5194936"/>
            <a:ext cx="685800" cy="1028700"/>
          </a:xfrm>
          <a:prstGeom prst="can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A</a:t>
            </a:r>
          </a:p>
        </p:txBody>
      </p:sp>
      <p:sp>
        <p:nvSpPr>
          <p:cNvPr id="29" name="Can 28"/>
          <p:cNvSpPr/>
          <p:nvPr/>
        </p:nvSpPr>
        <p:spPr bwMode="auto">
          <a:xfrm>
            <a:off x="3336002" y="5137945"/>
            <a:ext cx="685800" cy="1028700"/>
          </a:xfrm>
          <a:prstGeom prst="can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B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A</a:t>
            </a:r>
          </a:p>
        </p:txBody>
      </p:sp>
      <p:sp>
        <p:nvSpPr>
          <p:cNvPr id="30" name="Can 29"/>
          <p:cNvSpPr/>
          <p:nvPr/>
        </p:nvSpPr>
        <p:spPr bwMode="auto">
          <a:xfrm>
            <a:off x="5625842" y="4867951"/>
            <a:ext cx="685800" cy="1356360"/>
          </a:xfrm>
          <a:prstGeom prst="can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B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A</a:t>
            </a:r>
          </a:p>
        </p:txBody>
      </p:sp>
      <p:sp>
        <p:nvSpPr>
          <p:cNvPr id="31" name="Can 30"/>
          <p:cNvSpPr/>
          <p:nvPr/>
        </p:nvSpPr>
        <p:spPr bwMode="auto">
          <a:xfrm>
            <a:off x="4091611" y="4823333"/>
            <a:ext cx="685800" cy="1356360"/>
          </a:xfrm>
          <a:prstGeom prst="can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B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A</a:t>
            </a:r>
          </a:p>
        </p:txBody>
      </p:sp>
      <p:sp>
        <p:nvSpPr>
          <p:cNvPr id="32" name="Can 31"/>
          <p:cNvSpPr/>
          <p:nvPr/>
        </p:nvSpPr>
        <p:spPr bwMode="auto">
          <a:xfrm>
            <a:off x="4835982" y="4567099"/>
            <a:ext cx="685800" cy="1649730"/>
          </a:xfrm>
          <a:prstGeom prst="can">
            <a:avLst>
              <a:gd name="adj" fmla="val 11111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B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A</a:t>
            </a:r>
          </a:p>
        </p:txBody>
      </p:sp>
      <p:sp>
        <p:nvSpPr>
          <p:cNvPr id="33" name="Can 32"/>
          <p:cNvSpPr/>
          <p:nvPr/>
        </p:nvSpPr>
        <p:spPr bwMode="auto">
          <a:xfrm>
            <a:off x="6459930" y="5195611"/>
            <a:ext cx="685800" cy="1028700"/>
          </a:xfrm>
          <a:prstGeom prst="can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B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A</a:t>
            </a:r>
          </a:p>
        </p:txBody>
      </p:sp>
      <p:sp>
        <p:nvSpPr>
          <p:cNvPr id="34" name="Can 33"/>
          <p:cNvSpPr/>
          <p:nvPr/>
        </p:nvSpPr>
        <p:spPr bwMode="auto">
          <a:xfrm>
            <a:off x="8057490" y="5180647"/>
            <a:ext cx="685800" cy="1028700"/>
          </a:xfrm>
          <a:prstGeom prst="can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A</a:t>
            </a:r>
          </a:p>
        </p:txBody>
      </p:sp>
      <p:sp>
        <p:nvSpPr>
          <p:cNvPr id="36" name="Can 35"/>
          <p:cNvSpPr/>
          <p:nvPr/>
        </p:nvSpPr>
        <p:spPr bwMode="auto">
          <a:xfrm>
            <a:off x="8842702" y="4974908"/>
            <a:ext cx="685800" cy="1234440"/>
          </a:xfrm>
          <a:prstGeom prst="can">
            <a:avLst>
              <a:gd name="adj" fmla="val 5556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A</a:t>
            </a:r>
          </a:p>
        </p:txBody>
      </p:sp>
      <p:sp>
        <p:nvSpPr>
          <p:cNvPr id="37" name="Can 36"/>
          <p:cNvSpPr/>
          <p:nvPr/>
        </p:nvSpPr>
        <p:spPr bwMode="auto">
          <a:xfrm>
            <a:off x="10462002" y="5180647"/>
            <a:ext cx="685800" cy="1028700"/>
          </a:xfrm>
          <a:prstGeom prst="can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A</a:t>
            </a:r>
          </a:p>
        </p:txBody>
      </p:sp>
      <p:sp>
        <p:nvSpPr>
          <p:cNvPr id="39" name="Can 38"/>
          <p:cNvSpPr/>
          <p:nvPr/>
        </p:nvSpPr>
        <p:spPr bwMode="auto">
          <a:xfrm>
            <a:off x="9665432" y="5166359"/>
            <a:ext cx="685800" cy="1028700"/>
          </a:xfrm>
          <a:prstGeom prst="can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A</a:t>
            </a:r>
          </a:p>
        </p:txBody>
      </p:sp>
      <p:sp>
        <p:nvSpPr>
          <p:cNvPr id="40" name="Can 39"/>
          <p:cNvSpPr/>
          <p:nvPr/>
        </p:nvSpPr>
        <p:spPr bwMode="auto">
          <a:xfrm>
            <a:off x="11258572" y="5223913"/>
            <a:ext cx="685800" cy="1028700"/>
          </a:xfrm>
          <a:prstGeom prst="can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28EE"/>
              </a:solidFill>
              <a:latin typeface="Times New Roman" charset="0"/>
            </a:endParaRPr>
          </a:p>
        </p:txBody>
      </p:sp>
      <p:sp>
        <p:nvSpPr>
          <p:cNvPr id="44" name="Can 1">
            <a:extLst>
              <a:ext uri="{FF2B5EF4-FFF2-40B4-BE49-F238E27FC236}">
                <a16:creationId xmlns:a16="http://schemas.microsoft.com/office/drawing/2014/main" id="{9B50491F-20FF-4C18-B144-600E97F3837E}"/>
              </a:ext>
            </a:extLst>
          </p:cNvPr>
          <p:cNvSpPr/>
          <p:nvPr/>
        </p:nvSpPr>
        <p:spPr bwMode="auto">
          <a:xfrm>
            <a:off x="2546094" y="4909345"/>
            <a:ext cx="685800" cy="1257300"/>
          </a:xfrm>
          <a:prstGeom prst="can">
            <a:avLst>
              <a:gd name="adj" fmla="val 13889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B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A</a:t>
            </a:r>
          </a:p>
        </p:txBody>
      </p:sp>
      <p:sp>
        <p:nvSpPr>
          <p:cNvPr id="45" name="Can 26">
            <a:extLst>
              <a:ext uri="{FF2B5EF4-FFF2-40B4-BE49-F238E27FC236}">
                <a16:creationId xmlns:a16="http://schemas.microsoft.com/office/drawing/2014/main" id="{DF7E2B07-F7E3-462A-A4F4-4790513ACFF4}"/>
              </a:ext>
            </a:extLst>
          </p:cNvPr>
          <p:cNvSpPr/>
          <p:nvPr/>
        </p:nvSpPr>
        <p:spPr bwMode="auto">
          <a:xfrm>
            <a:off x="1770868" y="5150683"/>
            <a:ext cx="685800" cy="1028700"/>
          </a:xfrm>
          <a:prstGeom prst="can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B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A</a:t>
            </a:r>
          </a:p>
        </p:txBody>
      </p:sp>
      <p:sp>
        <p:nvSpPr>
          <p:cNvPr id="46" name="Can 27">
            <a:extLst>
              <a:ext uri="{FF2B5EF4-FFF2-40B4-BE49-F238E27FC236}">
                <a16:creationId xmlns:a16="http://schemas.microsoft.com/office/drawing/2014/main" id="{2A6C1DA2-A018-49D8-B1F7-9609E009C6CE}"/>
              </a:ext>
            </a:extLst>
          </p:cNvPr>
          <p:cNvSpPr/>
          <p:nvPr/>
        </p:nvSpPr>
        <p:spPr bwMode="auto">
          <a:xfrm>
            <a:off x="1020756" y="5137945"/>
            <a:ext cx="685800" cy="1028700"/>
          </a:xfrm>
          <a:prstGeom prst="can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BF04DBB-E4A7-483B-9478-A3607E18B730}"/>
              </a:ext>
            </a:extLst>
          </p:cNvPr>
          <p:cNvCxnSpPr/>
          <p:nvPr/>
        </p:nvCxnSpPr>
        <p:spPr bwMode="auto">
          <a:xfrm>
            <a:off x="2046042" y="4495679"/>
            <a:ext cx="80010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4A630D-A755-4B68-9EBA-B107645B3912}"/>
              </a:ext>
            </a:extLst>
          </p:cNvPr>
          <p:cNvSpPr txBox="1"/>
          <p:nvPr/>
        </p:nvSpPr>
        <p:spPr>
          <a:xfrm>
            <a:off x="4995717" y="3862087"/>
            <a:ext cx="664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2400" i="1">
                <a:solidFill>
                  <a:srgbClr val="FFFF00"/>
                </a:solidFill>
                <a:latin typeface="Candara" panose="020E0502030303020204" pitchFamily="34" charset="0"/>
              </a:rPr>
              <a:t>Node visit order:          A, B, D, F, E, C, G</a:t>
            </a:r>
            <a:endParaRPr lang="en-US" sz="2400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48" name="Can 39">
            <a:extLst>
              <a:ext uri="{FF2B5EF4-FFF2-40B4-BE49-F238E27FC236}">
                <a16:creationId xmlns:a16="http://schemas.microsoft.com/office/drawing/2014/main" id="{5C31682D-8731-4043-9086-D588B5BF880A}"/>
              </a:ext>
            </a:extLst>
          </p:cNvPr>
          <p:cNvSpPr/>
          <p:nvPr/>
        </p:nvSpPr>
        <p:spPr bwMode="auto">
          <a:xfrm>
            <a:off x="635540" y="3978590"/>
            <a:ext cx="685800" cy="1028700"/>
          </a:xfrm>
          <a:prstGeom prst="can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28EE"/>
                </a:solidFill>
                <a:latin typeface="Times New Roman" charset="0"/>
              </a:rPr>
              <a:t>NULL</a:t>
            </a:r>
          </a:p>
        </p:txBody>
      </p:sp>
      <p:sp>
        <p:nvSpPr>
          <p:cNvPr id="49" name="Can 1">
            <a:extLst>
              <a:ext uri="{FF2B5EF4-FFF2-40B4-BE49-F238E27FC236}">
                <a16:creationId xmlns:a16="http://schemas.microsoft.com/office/drawing/2014/main" id="{21ED7A88-234C-4120-9885-EC65E4A82C0C}"/>
              </a:ext>
            </a:extLst>
          </p:cNvPr>
          <p:cNvSpPr/>
          <p:nvPr/>
        </p:nvSpPr>
        <p:spPr bwMode="auto">
          <a:xfrm>
            <a:off x="2561167" y="4909345"/>
            <a:ext cx="685800" cy="1257300"/>
          </a:xfrm>
          <a:prstGeom prst="can">
            <a:avLst>
              <a:gd name="adj" fmla="val 13889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B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A</a:t>
            </a:r>
          </a:p>
        </p:txBody>
      </p:sp>
      <p:sp>
        <p:nvSpPr>
          <p:cNvPr id="50" name="Can 26">
            <a:extLst>
              <a:ext uri="{FF2B5EF4-FFF2-40B4-BE49-F238E27FC236}">
                <a16:creationId xmlns:a16="http://schemas.microsoft.com/office/drawing/2014/main" id="{A6749A0A-BF15-4192-992D-A26D47F0B4BE}"/>
              </a:ext>
            </a:extLst>
          </p:cNvPr>
          <p:cNvSpPr/>
          <p:nvPr/>
        </p:nvSpPr>
        <p:spPr bwMode="auto">
          <a:xfrm>
            <a:off x="1785941" y="5150683"/>
            <a:ext cx="685800" cy="1028700"/>
          </a:xfrm>
          <a:prstGeom prst="can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B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A</a:t>
            </a:r>
          </a:p>
        </p:txBody>
      </p:sp>
      <p:sp>
        <p:nvSpPr>
          <p:cNvPr id="51" name="Can 27">
            <a:extLst>
              <a:ext uri="{FF2B5EF4-FFF2-40B4-BE49-F238E27FC236}">
                <a16:creationId xmlns:a16="http://schemas.microsoft.com/office/drawing/2014/main" id="{18C7300A-C75D-480E-928C-F900DA074D63}"/>
              </a:ext>
            </a:extLst>
          </p:cNvPr>
          <p:cNvSpPr/>
          <p:nvPr/>
        </p:nvSpPr>
        <p:spPr bwMode="auto">
          <a:xfrm>
            <a:off x="1035829" y="5137945"/>
            <a:ext cx="685800" cy="1028700"/>
          </a:xfrm>
          <a:prstGeom prst="can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5841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786" y="1303972"/>
            <a:ext cx="11074400" cy="4905375"/>
          </a:xfrm>
        </p:spPr>
        <p:txBody>
          <a:bodyPr/>
          <a:lstStyle/>
          <a:p>
            <a:pPr marL="0" lvl="0" indent="0">
              <a:buNone/>
            </a:pPr>
            <a:r>
              <a:rPr lang="en-US" sz="2200" i="1" dirty="0">
                <a:solidFill>
                  <a:srgbClr val="FFFF00"/>
                </a:solidFill>
                <a:latin typeface="Candara" panose="020E0502030303020204" pitchFamily="34" charset="0"/>
              </a:rPr>
              <a:t>	A	B, C, E</a:t>
            </a:r>
          </a:p>
          <a:p>
            <a:pPr marL="0" lvl="0" indent="0">
              <a:buNone/>
            </a:pPr>
            <a:r>
              <a:rPr lang="en-US" sz="2200" i="1" dirty="0">
                <a:solidFill>
                  <a:srgbClr val="FFFF00"/>
                </a:solidFill>
                <a:latin typeface="Candara" panose="020E0502030303020204" pitchFamily="34" charset="0"/>
              </a:rPr>
              <a:t>	B	A, D, F</a:t>
            </a:r>
          </a:p>
          <a:p>
            <a:pPr marL="0" lvl="0" indent="0">
              <a:buNone/>
            </a:pPr>
            <a:r>
              <a:rPr lang="en-US" sz="2200" i="1" dirty="0">
                <a:solidFill>
                  <a:srgbClr val="FFFF00"/>
                </a:solidFill>
                <a:latin typeface="Candara" panose="020E0502030303020204" pitchFamily="34" charset="0"/>
              </a:rPr>
              <a:t>	C	A, G	</a:t>
            </a:r>
          </a:p>
          <a:p>
            <a:pPr marL="0" lvl="0" indent="0">
              <a:buNone/>
            </a:pPr>
            <a:r>
              <a:rPr lang="en-US" sz="2200" i="1" dirty="0">
                <a:solidFill>
                  <a:srgbClr val="FFFF00"/>
                </a:solidFill>
                <a:latin typeface="Candara" panose="020E0502030303020204" pitchFamily="34" charset="0"/>
              </a:rPr>
              <a:t>	D	B</a:t>
            </a:r>
          </a:p>
          <a:p>
            <a:pPr marL="0" lvl="0" indent="0">
              <a:buNone/>
            </a:pPr>
            <a:r>
              <a:rPr lang="en-US" sz="2200" i="1" dirty="0">
                <a:solidFill>
                  <a:srgbClr val="FFFF00"/>
                </a:solidFill>
                <a:latin typeface="Candara" panose="020E0502030303020204" pitchFamily="34" charset="0"/>
              </a:rPr>
              <a:t>	E	A, F</a:t>
            </a:r>
          </a:p>
          <a:p>
            <a:pPr marL="0" lvl="0" indent="0">
              <a:buNone/>
            </a:pPr>
            <a:r>
              <a:rPr lang="en-US" sz="2200" i="1" dirty="0">
                <a:solidFill>
                  <a:srgbClr val="FFFF00"/>
                </a:solidFill>
                <a:latin typeface="Candara" panose="020E0502030303020204" pitchFamily="34" charset="0"/>
              </a:rPr>
              <a:t>	F	B, E</a:t>
            </a:r>
          </a:p>
          <a:p>
            <a:pPr marL="0" lvl="0" indent="0">
              <a:buNone/>
            </a:pPr>
            <a:r>
              <a:rPr lang="en-US" sz="2200" i="1" dirty="0">
                <a:solidFill>
                  <a:srgbClr val="FFFF00"/>
                </a:solidFill>
                <a:latin typeface="Candara" panose="020E0502030303020204" pitchFamily="34" charset="0"/>
              </a:rPr>
              <a:t>	G	C                                                  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sz="2200" i="1" dirty="0">
              <a:solidFill>
                <a:srgbClr val="FFFF00"/>
              </a:solidFill>
              <a:latin typeface="Candara" panose="020E0502030303020204" pitchFamily="34" charset="0"/>
            </a:endParaRPr>
          </a:p>
          <a:p>
            <a:pPr marL="0" indent="0">
              <a:buNone/>
              <a:tabLst>
                <a:tab pos="457200" algn="l"/>
              </a:tabLst>
            </a:pPr>
            <a:endParaRPr lang="en-US" sz="2200" i="1" dirty="0">
              <a:solidFill>
                <a:srgbClr val="FFFF00"/>
              </a:solidFill>
              <a:latin typeface="Candara" panose="020E0502030303020204" pitchFamily="34" charset="0"/>
            </a:endParaRPr>
          </a:p>
          <a:p>
            <a:pPr marL="0" indent="0">
              <a:buNone/>
              <a:tabLst>
                <a:tab pos="457200" algn="l"/>
              </a:tabLst>
            </a:pPr>
            <a:endParaRPr lang="en-US" sz="2200" i="1" dirty="0">
              <a:solidFill>
                <a:srgbClr val="FFFF00"/>
              </a:solidFill>
              <a:latin typeface="Candara" panose="020E0502030303020204" pitchFamily="34" charset="0"/>
            </a:endParaRPr>
          </a:p>
          <a:p>
            <a:pPr marL="0" indent="0">
              <a:buNone/>
              <a:tabLst>
                <a:tab pos="457200" algn="l"/>
              </a:tabLst>
            </a:pPr>
            <a:endParaRPr lang="en-US" sz="2200" i="1" dirty="0">
              <a:solidFill>
                <a:srgbClr val="FFFF00"/>
              </a:solidFill>
              <a:latin typeface="Candara" panose="020E0502030303020204" pitchFamily="34" charset="0"/>
            </a:endParaRPr>
          </a:p>
          <a:p>
            <a:pPr marL="0" indent="0">
              <a:buNone/>
              <a:tabLst>
                <a:tab pos="457200" algn="l"/>
              </a:tabLst>
            </a:pPr>
            <a:endParaRPr lang="en-US" sz="2200" i="1" dirty="0">
              <a:solidFill>
                <a:srgbClr val="FFFF00"/>
              </a:solidFill>
              <a:latin typeface="Candara" panose="020E0502030303020204" pitchFamily="34" charset="0"/>
            </a:endParaRPr>
          </a:p>
          <a:p>
            <a:pPr marL="0" indent="0">
              <a:buNone/>
              <a:tabLst>
                <a:tab pos="457200" algn="l"/>
              </a:tabLst>
            </a:pPr>
            <a:endParaRPr lang="en-US" sz="2200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C8BF8B47-E095-4D95-9D6D-E5E4E58FEA02}" type="datetime1">
              <a:rPr lang="en-US" altLang="en-US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</a:pPr>
              <a:t>3/25/2019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0648FE4A-53BC-49FB-BE89-85968B17454F}" type="slidenum">
              <a:rPr lang="en-US" altLang="en-US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</a:pPr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Graph and Graph Traversals</a:t>
            </a:r>
            <a:endParaRPr lang="en-US" sz="2200" i="1" dirty="0">
              <a:latin typeface="Candara" panose="020E0502030303020204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8382000" y="1524000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  <a:latin typeface="Times New Roman" charset="0"/>
              </a:rPr>
              <a:t>A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620000" y="2209800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  <a:latin typeface="Times New Roman" charset="0"/>
              </a:rPr>
              <a:t>B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8382000" y="2209800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  <a:latin typeface="Times New Roman" charset="0"/>
              </a:rPr>
              <a:t>C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9212580" y="2209800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  <a:latin typeface="Times New Roman" charset="0"/>
              </a:rPr>
              <a:t>E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6819900" y="2819400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  <a:latin typeface="Times New Roman" charset="0"/>
              </a:rPr>
              <a:t>D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7620000" y="2819400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  <a:latin typeface="Times New Roman" charset="0"/>
              </a:rPr>
              <a:t>F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8382000" y="2819400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  <a:latin typeface="Times New Roman" charset="0"/>
              </a:rPr>
              <a:t>G</a:t>
            </a:r>
          </a:p>
        </p:txBody>
      </p:sp>
      <p:cxnSp>
        <p:nvCxnSpPr>
          <p:cNvPr id="22" name="Straight Connector 21"/>
          <p:cNvCxnSpPr>
            <a:stCxn id="10" idx="4"/>
            <a:endCxn id="14" idx="0"/>
          </p:cNvCxnSpPr>
          <p:nvPr/>
        </p:nvCxnSpPr>
        <p:spPr bwMode="auto">
          <a:xfrm>
            <a:off x="7810500" y="2590800"/>
            <a:ext cx="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10" idx="7"/>
            <a:endCxn id="7" idx="3"/>
          </p:cNvCxnSpPr>
          <p:nvPr/>
        </p:nvCxnSpPr>
        <p:spPr bwMode="auto">
          <a:xfrm flipV="1">
            <a:off x="7945204" y="1849204"/>
            <a:ext cx="492592" cy="4163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7" idx="4"/>
            <a:endCxn id="11" idx="0"/>
          </p:cNvCxnSpPr>
          <p:nvPr/>
        </p:nvCxnSpPr>
        <p:spPr bwMode="auto">
          <a:xfrm>
            <a:off x="8572500" y="1905000"/>
            <a:ext cx="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endCxn id="15" idx="0"/>
          </p:cNvCxnSpPr>
          <p:nvPr/>
        </p:nvCxnSpPr>
        <p:spPr bwMode="auto">
          <a:xfrm>
            <a:off x="8572500" y="2611204"/>
            <a:ext cx="0" cy="2081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stCxn id="13" idx="7"/>
          </p:cNvCxnSpPr>
          <p:nvPr/>
        </p:nvCxnSpPr>
        <p:spPr bwMode="auto">
          <a:xfrm flipV="1">
            <a:off x="7145104" y="2498006"/>
            <a:ext cx="484972" cy="37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>
            <a:endCxn id="14" idx="4"/>
          </p:cNvCxnSpPr>
          <p:nvPr/>
        </p:nvCxnSpPr>
        <p:spPr bwMode="auto">
          <a:xfrm flipV="1">
            <a:off x="7810500" y="3200400"/>
            <a:ext cx="0" cy="37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/>
          <p:nvPr/>
        </p:nvCxnSpPr>
        <p:spPr bwMode="auto">
          <a:xfrm>
            <a:off x="7825740" y="3577590"/>
            <a:ext cx="15773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/>
          <p:cNvCxnSpPr>
            <a:endCxn id="12" idx="4"/>
          </p:cNvCxnSpPr>
          <p:nvPr/>
        </p:nvCxnSpPr>
        <p:spPr bwMode="auto">
          <a:xfrm flipV="1">
            <a:off x="9403080" y="2590800"/>
            <a:ext cx="0" cy="9867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Can 27"/>
          <p:cNvSpPr/>
          <p:nvPr/>
        </p:nvSpPr>
        <p:spPr bwMode="auto">
          <a:xfrm>
            <a:off x="7245142" y="5194936"/>
            <a:ext cx="685800" cy="1028700"/>
          </a:xfrm>
          <a:prstGeom prst="can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A</a:t>
            </a:r>
          </a:p>
        </p:txBody>
      </p:sp>
      <p:sp>
        <p:nvSpPr>
          <p:cNvPr id="29" name="Can 28"/>
          <p:cNvSpPr/>
          <p:nvPr/>
        </p:nvSpPr>
        <p:spPr bwMode="auto">
          <a:xfrm>
            <a:off x="3336002" y="5137945"/>
            <a:ext cx="685800" cy="1028700"/>
          </a:xfrm>
          <a:prstGeom prst="can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B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A</a:t>
            </a:r>
          </a:p>
        </p:txBody>
      </p:sp>
      <p:sp>
        <p:nvSpPr>
          <p:cNvPr id="30" name="Can 29"/>
          <p:cNvSpPr/>
          <p:nvPr/>
        </p:nvSpPr>
        <p:spPr bwMode="auto">
          <a:xfrm>
            <a:off x="5625842" y="4867951"/>
            <a:ext cx="685800" cy="1356360"/>
          </a:xfrm>
          <a:prstGeom prst="can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B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A</a:t>
            </a:r>
          </a:p>
        </p:txBody>
      </p:sp>
      <p:sp>
        <p:nvSpPr>
          <p:cNvPr id="31" name="Can 30"/>
          <p:cNvSpPr/>
          <p:nvPr/>
        </p:nvSpPr>
        <p:spPr bwMode="auto">
          <a:xfrm>
            <a:off x="4091611" y="4823333"/>
            <a:ext cx="685800" cy="1356360"/>
          </a:xfrm>
          <a:prstGeom prst="can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B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A</a:t>
            </a:r>
          </a:p>
        </p:txBody>
      </p:sp>
      <p:sp>
        <p:nvSpPr>
          <p:cNvPr id="32" name="Can 31"/>
          <p:cNvSpPr/>
          <p:nvPr/>
        </p:nvSpPr>
        <p:spPr bwMode="auto">
          <a:xfrm>
            <a:off x="4835982" y="4567099"/>
            <a:ext cx="685800" cy="1649730"/>
          </a:xfrm>
          <a:prstGeom prst="can">
            <a:avLst>
              <a:gd name="adj" fmla="val 11111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B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A</a:t>
            </a:r>
          </a:p>
        </p:txBody>
      </p:sp>
      <p:sp>
        <p:nvSpPr>
          <p:cNvPr id="33" name="Can 32"/>
          <p:cNvSpPr/>
          <p:nvPr/>
        </p:nvSpPr>
        <p:spPr bwMode="auto">
          <a:xfrm>
            <a:off x="6459930" y="5195611"/>
            <a:ext cx="685800" cy="1028700"/>
          </a:xfrm>
          <a:prstGeom prst="can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B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A</a:t>
            </a:r>
          </a:p>
        </p:txBody>
      </p:sp>
      <p:sp>
        <p:nvSpPr>
          <p:cNvPr id="34" name="Can 33"/>
          <p:cNvSpPr/>
          <p:nvPr/>
        </p:nvSpPr>
        <p:spPr bwMode="auto">
          <a:xfrm>
            <a:off x="8057490" y="5180647"/>
            <a:ext cx="685800" cy="1028700"/>
          </a:xfrm>
          <a:prstGeom prst="can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A</a:t>
            </a:r>
          </a:p>
        </p:txBody>
      </p:sp>
      <p:sp>
        <p:nvSpPr>
          <p:cNvPr id="36" name="Can 35"/>
          <p:cNvSpPr/>
          <p:nvPr/>
        </p:nvSpPr>
        <p:spPr bwMode="auto">
          <a:xfrm>
            <a:off x="8842702" y="4974908"/>
            <a:ext cx="685800" cy="1234440"/>
          </a:xfrm>
          <a:prstGeom prst="can">
            <a:avLst>
              <a:gd name="adj" fmla="val 5556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A</a:t>
            </a:r>
          </a:p>
        </p:txBody>
      </p:sp>
      <p:sp>
        <p:nvSpPr>
          <p:cNvPr id="37" name="Can 36"/>
          <p:cNvSpPr/>
          <p:nvPr/>
        </p:nvSpPr>
        <p:spPr bwMode="auto">
          <a:xfrm>
            <a:off x="10462002" y="5180647"/>
            <a:ext cx="685800" cy="1028700"/>
          </a:xfrm>
          <a:prstGeom prst="can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A</a:t>
            </a:r>
          </a:p>
        </p:txBody>
      </p:sp>
      <p:sp>
        <p:nvSpPr>
          <p:cNvPr id="39" name="Can 38"/>
          <p:cNvSpPr/>
          <p:nvPr/>
        </p:nvSpPr>
        <p:spPr bwMode="auto">
          <a:xfrm>
            <a:off x="9665432" y="5166359"/>
            <a:ext cx="685800" cy="1028700"/>
          </a:xfrm>
          <a:prstGeom prst="can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A</a:t>
            </a:r>
          </a:p>
        </p:txBody>
      </p:sp>
      <p:sp>
        <p:nvSpPr>
          <p:cNvPr id="40" name="Can 39"/>
          <p:cNvSpPr/>
          <p:nvPr/>
        </p:nvSpPr>
        <p:spPr bwMode="auto">
          <a:xfrm>
            <a:off x="11258572" y="5223913"/>
            <a:ext cx="685800" cy="1028700"/>
          </a:xfrm>
          <a:prstGeom prst="can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28EE"/>
              </a:solidFill>
              <a:latin typeface="Times New Roman" charset="0"/>
            </a:endParaRPr>
          </a:p>
        </p:txBody>
      </p:sp>
      <p:sp>
        <p:nvSpPr>
          <p:cNvPr id="44" name="Can 1">
            <a:extLst>
              <a:ext uri="{FF2B5EF4-FFF2-40B4-BE49-F238E27FC236}">
                <a16:creationId xmlns:a16="http://schemas.microsoft.com/office/drawing/2014/main" id="{9B50491F-20FF-4C18-B144-600E97F3837E}"/>
              </a:ext>
            </a:extLst>
          </p:cNvPr>
          <p:cNvSpPr/>
          <p:nvPr/>
        </p:nvSpPr>
        <p:spPr bwMode="auto">
          <a:xfrm>
            <a:off x="2546094" y="4909345"/>
            <a:ext cx="685800" cy="1257300"/>
          </a:xfrm>
          <a:prstGeom prst="can">
            <a:avLst>
              <a:gd name="adj" fmla="val 13889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B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A</a:t>
            </a:r>
          </a:p>
        </p:txBody>
      </p:sp>
      <p:sp>
        <p:nvSpPr>
          <p:cNvPr id="45" name="Can 26">
            <a:extLst>
              <a:ext uri="{FF2B5EF4-FFF2-40B4-BE49-F238E27FC236}">
                <a16:creationId xmlns:a16="http://schemas.microsoft.com/office/drawing/2014/main" id="{DF7E2B07-F7E3-462A-A4F4-4790513ACFF4}"/>
              </a:ext>
            </a:extLst>
          </p:cNvPr>
          <p:cNvSpPr/>
          <p:nvPr/>
        </p:nvSpPr>
        <p:spPr bwMode="auto">
          <a:xfrm>
            <a:off x="1770868" y="5150683"/>
            <a:ext cx="685800" cy="1028700"/>
          </a:xfrm>
          <a:prstGeom prst="can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B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A</a:t>
            </a:r>
          </a:p>
        </p:txBody>
      </p:sp>
      <p:sp>
        <p:nvSpPr>
          <p:cNvPr id="46" name="Can 27">
            <a:extLst>
              <a:ext uri="{FF2B5EF4-FFF2-40B4-BE49-F238E27FC236}">
                <a16:creationId xmlns:a16="http://schemas.microsoft.com/office/drawing/2014/main" id="{2A6C1DA2-A018-49D8-B1F7-9609E009C6CE}"/>
              </a:ext>
            </a:extLst>
          </p:cNvPr>
          <p:cNvSpPr/>
          <p:nvPr/>
        </p:nvSpPr>
        <p:spPr bwMode="auto">
          <a:xfrm>
            <a:off x="1020756" y="5137945"/>
            <a:ext cx="685800" cy="1028700"/>
          </a:xfrm>
          <a:prstGeom prst="can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BF04DBB-E4A7-483B-9478-A3607E18B730}"/>
              </a:ext>
            </a:extLst>
          </p:cNvPr>
          <p:cNvCxnSpPr/>
          <p:nvPr/>
        </p:nvCxnSpPr>
        <p:spPr bwMode="auto">
          <a:xfrm>
            <a:off x="2046042" y="4495679"/>
            <a:ext cx="80010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4A630D-A755-4B68-9EBA-B107645B3912}"/>
              </a:ext>
            </a:extLst>
          </p:cNvPr>
          <p:cNvSpPr txBox="1"/>
          <p:nvPr/>
        </p:nvSpPr>
        <p:spPr>
          <a:xfrm>
            <a:off x="4995717" y="3862087"/>
            <a:ext cx="664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2400" i="1">
                <a:solidFill>
                  <a:srgbClr val="FFFF00"/>
                </a:solidFill>
                <a:latin typeface="Candara" panose="020E0502030303020204" pitchFamily="34" charset="0"/>
              </a:rPr>
              <a:t>Node visit order:          A, B, D, F, E, C, G</a:t>
            </a:r>
            <a:endParaRPr lang="en-US" sz="2400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48" name="Can 39">
            <a:extLst>
              <a:ext uri="{FF2B5EF4-FFF2-40B4-BE49-F238E27FC236}">
                <a16:creationId xmlns:a16="http://schemas.microsoft.com/office/drawing/2014/main" id="{5C31682D-8731-4043-9086-D588B5BF880A}"/>
              </a:ext>
            </a:extLst>
          </p:cNvPr>
          <p:cNvSpPr/>
          <p:nvPr/>
        </p:nvSpPr>
        <p:spPr bwMode="auto">
          <a:xfrm>
            <a:off x="635540" y="3978590"/>
            <a:ext cx="685800" cy="1028700"/>
          </a:xfrm>
          <a:prstGeom prst="can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28EE"/>
                </a:solidFill>
                <a:latin typeface="Times New Roman" charset="0"/>
              </a:rPr>
              <a:t>NULL</a:t>
            </a:r>
          </a:p>
        </p:txBody>
      </p:sp>
      <p:sp>
        <p:nvSpPr>
          <p:cNvPr id="49" name="Can 1">
            <a:extLst>
              <a:ext uri="{FF2B5EF4-FFF2-40B4-BE49-F238E27FC236}">
                <a16:creationId xmlns:a16="http://schemas.microsoft.com/office/drawing/2014/main" id="{21ED7A88-234C-4120-9885-EC65E4A82C0C}"/>
              </a:ext>
            </a:extLst>
          </p:cNvPr>
          <p:cNvSpPr/>
          <p:nvPr/>
        </p:nvSpPr>
        <p:spPr bwMode="auto">
          <a:xfrm>
            <a:off x="2561167" y="4909345"/>
            <a:ext cx="685800" cy="1257300"/>
          </a:xfrm>
          <a:prstGeom prst="can">
            <a:avLst>
              <a:gd name="adj" fmla="val 13889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B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A</a:t>
            </a:r>
          </a:p>
        </p:txBody>
      </p:sp>
      <p:sp>
        <p:nvSpPr>
          <p:cNvPr id="50" name="Can 26">
            <a:extLst>
              <a:ext uri="{FF2B5EF4-FFF2-40B4-BE49-F238E27FC236}">
                <a16:creationId xmlns:a16="http://schemas.microsoft.com/office/drawing/2014/main" id="{A6749A0A-BF15-4192-992D-A26D47F0B4BE}"/>
              </a:ext>
            </a:extLst>
          </p:cNvPr>
          <p:cNvSpPr/>
          <p:nvPr/>
        </p:nvSpPr>
        <p:spPr bwMode="auto">
          <a:xfrm>
            <a:off x="1785941" y="5150683"/>
            <a:ext cx="685800" cy="1028700"/>
          </a:xfrm>
          <a:prstGeom prst="can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B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A</a:t>
            </a:r>
          </a:p>
        </p:txBody>
      </p:sp>
      <p:sp>
        <p:nvSpPr>
          <p:cNvPr id="51" name="Can 27">
            <a:extLst>
              <a:ext uri="{FF2B5EF4-FFF2-40B4-BE49-F238E27FC236}">
                <a16:creationId xmlns:a16="http://schemas.microsoft.com/office/drawing/2014/main" id="{18C7300A-C75D-480E-928C-F900DA074D63}"/>
              </a:ext>
            </a:extLst>
          </p:cNvPr>
          <p:cNvSpPr/>
          <p:nvPr/>
        </p:nvSpPr>
        <p:spPr bwMode="auto">
          <a:xfrm>
            <a:off x="1035829" y="5137945"/>
            <a:ext cx="685800" cy="1028700"/>
          </a:xfrm>
          <a:prstGeom prst="can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8EE"/>
                </a:solidFill>
                <a:latin typeface="Times New Roman" charset="0"/>
              </a:rPr>
              <a:t>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6F4B511-44B3-4004-BC47-C16902B33601}"/>
              </a:ext>
            </a:extLst>
          </p:cNvPr>
          <p:cNvSpPr/>
          <p:nvPr/>
        </p:nvSpPr>
        <p:spPr bwMode="auto">
          <a:xfrm>
            <a:off x="6789906" y="2315183"/>
            <a:ext cx="911871" cy="661481"/>
          </a:xfrm>
          <a:custGeom>
            <a:avLst/>
            <a:gdLst>
              <a:gd name="connsiteX0" fmla="*/ 0 w 911871"/>
              <a:gd name="connsiteY0" fmla="*/ 661481 h 661481"/>
              <a:gd name="connsiteX1" fmla="*/ 155643 w 911871"/>
              <a:gd name="connsiteY1" fmla="*/ 0 h 661481"/>
              <a:gd name="connsiteX2" fmla="*/ 155643 w 911871"/>
              <a:gd name="connsiteY2" fmla="*/ 0 h 661481"/>
              <a:gd name="connsiteX3" fmla="*/ 856034 w 911871"/>
              <a:gd name="connsiteY3" fmla="*/ 19455 h 661481"/>
              <a:gd name="connsiteX4" fmla="*/ 817124 w 911871"/>
              <a:gd name="connsiteY4" fmla="*/ 19455 h 661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871" h="661481">
                <a:moveTo>
                  <a:pt x="0" y="661481"/>
                </a:moveTo>
                <a:lnTo>
                  <a:pt x="155643" y="0"/>
                </a:lnTo>
                <a:lnTo>
                  <a:pt x="155643" y="0"/>
                </a:lnTo>
                <a:lnTo>
                  <a:pt x="856034" y="19455"/>
                </a:lnTo>
                <a:cubicBezTo>
                  <a:pt x="966281" y="22697"/>
                  <a:pt x="891702" y="21076"/>
                  <a:pt x="817124" y="19455"/>
                </a:cubicBezTo>
              </a:path>
            </a:pathLst>
          </a:cu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sm" len="sm"/>
            <a:tailEnd type="arrow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E53E245-F128-4399-B61E-AD2468F638AE}"/>
              </a:ext>
            </a:extLst>
          </p:cNvPr>
          <p:cNvSpPr/>
          <p:nvPr/>
        </p:nvSpPr>
        <p:spPr bwMode="auto">
          <a:xfrm>
            <a:off x="7588042" y="1553639"/>
            <a:ext cx="911871" cy="661481"/>
          </a:xfrm>
          <a:custGeom>
            <a:avLst/>
            <a:gdLst>
              <a:gd name="connsiteX0" fmla="*/ 0 w 911871"/>
              <a:gd name="connsiteY0" fmla="*/ 661481 h 661481"/>
              <a:gd name="connsiteX1" fmla="*/ 155643 w 911871"/>
              <a:gd name="connsiteY1" fmla="*/ 0 h 661481"/>
              <a:gd name="connsiteX2" fmla="*/ 155643 w 911871"/>
              <a:gd name="connsiteY2" fmla="*/ 0 h 661481"/>
              <a:gd name="connsiteX3" fmla="*/ 856034 w 911871"/>
              <a:gd name="connsiteY3" fmla="*/ 19455 h 661481"/>
              <a:gd name="connsiteX4" fmla="*/ 817124 w 911871"/>
              <a:gd name="connsiteY4" fmla="*/ 19455 h 661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871" h="661481">
                <a:moveTo>
                  <a:pt x="0" y="661481"/>
                </a:moveTo>
                <a:lnTo>
                  <a:pt x="155643" y="0"/>
                </a:lnTo>
                <a:lnTo>
                  <a:pt x="155643" y="0"/>
                </a:lnTo>
                <a:lnTo>
                  <a:pt x="856034" y="19455"/>
                </a:lnTo>
                <a:cubicBezTo>
                  <a:pt x="966281" y="22697"/>
                  <a:pt x="891702" y="21076"/>
                  <a:pt x="817124" y="19455"/>
                </a:cubicBezTo>
              </a:path>
            </a:pathLst>
          </a:cu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sm" len="sm"/>
            <a:tailEnd type="arrow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81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1">
  <a:themeElements>
    <a:clrScheme name="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FFFF99"/>
      </a:hlink>
      <a:folHlink>
        <a:srgbClr val="1C6D9A"/>
      </a:folHlink>
    </a:clrScheme>
    <a:fontScheme name="CS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S1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4714</TotalTime>
  <Words>1861</Words>
  <Application>Microsoft Office PowerPoint</Application>
  <PresentationFormat>Widescreen</PresentationFormat>
  <Paragraphs>555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42" baseType="lpstr">
      <vt:lpstr>Arial Unicode MS</vt:lpstr>
      <vt:lpstr>Arial</vt:lpstr>
      <vt:lpstr>Arial Narrow</vt:lpstr>
      <vt:lpstr>Calibri</vt:lpstr>
      <vt:lpstr>Candara</vt:lpstr>
      <vt:lpstr>Comic Sans MS</vt:lpstr>
      <vt:lpstr>Corbel</vt:lpstr>
      <vt:lpstr>Gill Sans MT</vt:lpstr>
      <vt:lpstr>Monotype Sorts</vt:lpstr>
      <vt:lpstr>Times New Roman</vt:lpstr>
      <vt:lpstr>Trebuchet MS</vt:lpstr>
      <vt:lpstr>Wingdings</vt:lpstr>
      <vt:lpstr>Wingdings 2</vt:lpstr>
      <vt:lpstr>CS1</vt:lpstr>
      <vt:lpstr>Opulent</vt:lpstr>
      <vt:lpstr>Office Theme</vt:lpstr>
      <vt:lpstr>PowerPoint Presentation</vt:lpstr>
      <vt:lpstr>Graph Traversal Algorithms</vt:lpstr>
      <vt:lpstr>Graph and Graph Traversals</vt:lpstr>
      <vt:lpstr>Depth-First Search (DFS) </vt:lpstr>
      <vt:lpstr>Pseudocode of DFS</vt:lpstr>
      <vt:lpstr>                                Graph and Graph Traversals – DFS Example</vt:lpstr>
      <vt:lpstr>Graph and Graph Traversals</vt:lpstr>
      <vt:lpstr>Graph and Graph Traversals</vt:lpstr>
      <vt:lpstr>Graph and Graph Traversals</vt:lpstr>
      <vt:lpstr>Graph and Graph Traversals</vt:lpstr>
      <vt:lpstr>Example: DFS traversal of undirected graph</vt:lpstr>
      <vt:lpstr>Notes on DFS</vt:lpstr>
      <vt:lpstr>Graph and Graph Traversals</vt:lpstr>
      <vt:lpstr>Breadth-first search (BFS)</vt:lpstr>
      <vt:lpstr>Pseudocode of BFS</vt:lpstr>
      <vt:lpstr>Graph and Graph Traversals</vt:lpstr>
      <vt:lpstr>Graph and Graph Traversals</vt:lpstr>
      <vt:lpstr>Graph and Graph Traversals</vt:lpstr>
      <vt:lpstr>Graph and Graph Traversals</vt:lpstr>
      <vt:lpstr>Graph and Graph Traversals</vt:lpstr>
      <vt:lpstr>Graph and Graph Traversals</vt:lpstr>
      <vt:lpstr>Graph and Graph Traversals</vt:lpstr>
      <vt:lpstr>Graph and Graph Traversals</vt:lpstr>
      <vt:lpstr>Example of BFS traversal of undirected graph</vt:lpstr>
      <vt:lpstr>Notes on BFS</vt:lpstr>
      <vt:lpstr>Questions ?!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Ramaier Sriram</dc:creator>
  <cp:lastModifiedBy>Ramaier Sriram</cp:lastModifiedBy>
  <cp:revision>25</cp:revision>
  <dcterms:created xsi:type="dcterms:W3CDTF">2018-10-31T19:43:51Z</dcterms:created>
  <dcterms:modified xsi:type="dcterms:W3CDTF">2019-03-28T23:14:57Z</dcterms:modified>
</cp:coreProperties>
</file>