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72" r:id="rId5"/>
    <p:sldId id="258" r:id="rId6"/>
    <p:sldId id="261" r:id="rId7"/>
    <p:sldId id="262" r:id="rId8"/>
    <p:sldId id="256" r:id="rId9"/>
    <p:sldId id="257" r:id="rId10"/>
    <p:sldId id="260" r:id="rId11"/>
    <p:sldId id="263" r:id="rId12"/>
    <p:sldId id="264" r:id="rId13"/>
    <p:sldId id="265" r:id="rId14"/>
    <p:sldId id="259" r:id="rId15"/>
    <p:sldId id="269" r:id="rId16"/>
    <p:sldId id="274" r:id="rId17"/>
    <p:sldId id="273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45EF-0139-4FD2-94CF-162C81FF3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8AB4D-AF6E-409B-9BC8-C3F6CC1B3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DC08-55A3-4F11-B060-12B089AE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9A46-5B85-46C7-8FF4-A4C421EC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2C84-0981-4035-82D6-183ACB3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A0F1-ADEB-4B29-AD38-0D1F701C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31BD-AC5C-4844-80D3-BFD10DD22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7C20-FC4B-4151-B480-E0E189A7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BFF0-3CC3-45B9-9DAB-FDE1A5E3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7915-0DB9-44F4-8D77-13E1460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D738-9628-40F4-A618-16A0373A2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BA39-48B3-4260-9ABB-AF6409C1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9B46-944E-4196-87C9-F864B3C0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8DAB-4416-42EE-A984-69FCE1DB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D83A-39B0-40EA-BF40-76317F0E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A1E1-01DA-4FAC-B051-BF0A7B89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D106-E08D-484F-90C5-80AE0B9C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53C9-5151-4E32-85A0-D7F70898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3CFA-CC01-4566-A60D-0927A637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703E-0336-457A-B32C-21588930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92CA-44E4-4169-B048-FDA8B19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6DDD-D258-4A6F-87E2-EEC8ED31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87D0-CDDC-4A6B-BCFE-6173F673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8752-CAE6-4596-928C-93FB2E6C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CD5B-908D-4E27-BAD6-230A008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367C-F4AC-40EF-8E6C-9D8E192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C676-D9C4-44C5-8DF0-5196D5E14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26B3-6441-4B1D-953E-AB90A8A5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483FC-41F8-49F3-AEBE-7DB0588D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96AC-413A-4004-ADB9-823926C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2A99-16CD-4B74-BE5F-8D798A58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4D6-EF29-4500-AD10-A49EC39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C3B4-9553-483B-AED2-CE1067BB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0E48A-AFA2-4651-B9E2-4BD437D70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3F98F-7586-4F9B-925D-D5105FACA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94200-5F17-4CBC-9C98-BE9E2F21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25653-89B7-40F2-BA46-411DF7F2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32A11-039D-4582-BBF0-4E37FCE6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DE642-54F7-4A5E-87F5-B34288B8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E01C-A642-4041-ABC7-DBC4641E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4DC5-F81C-454A-B4DB-78490B7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2F56A-2BB4-47AF-A692-1387CAF4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21691-3B6A-4E0F-ADD8-2B664E0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92880-BD0D-48A2-885E-F3A97793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DC25D-7929-4C2E-B2F9-A3A56647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CF0A1-1AE8-4968-8F85-8E344610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902D-AEC5-4003-A850-29C9864A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D5C3-9560-419D-85C5-46913C2B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93D6-840B-4AE7-AA05-734DFC53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0A87-109A-4BB3-9EA2-AFA5FDBD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90A7-37DB-47CC-9004-436C8CF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07AB-B639-4E12-B4DC-B70BF295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9185-535D-499D-833B-4CC8BB2D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36FB5-1D97-4A3B-BC91-FDB0DF30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36E4-BA9D-4689-8F85-2C5E08B3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1646-82ED-4477-9202-CF07A9BE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F5297-23D2-4CB2-B344-B1AA6B56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9ADD9-4E54-4440-A611-2DAD0241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729F2-85C7-4C8D-A615-36F335C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59D0-7D47-415F-B62A-0DC84189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BD5B-9FB5-4BDC-82A3-C5310744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489B-A26F-4032-A73A-79695EB36C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E0B2-CD3E-408E-9969-AB07C9379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BDFD-759A-4FAE-94B2-713EEA82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11B3-234E-45BB-9D31-2B2B6D8A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50B4-22BB-419C-8C1B-1C68564D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Worksheet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2E9AA-2796-452D-B0B4-A270350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690688"/>
            <a:ext cx="6010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F98D-5D79-40DE-A085-D28CB428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Day (Thursdays) – Student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9311-5248-4656-A1B6-B0B3CC7D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min - Discussion of Tuesday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min - Code challenge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min - Whiteboarding of Lab 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3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3A7DE-4134-4EEF-9F70-98D909AE18EF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Tuesday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9CF69-21F5-4331-89FA-1DFFFF1ECA8E}"/>
              </a:ext>
            </a:extLst>
          </p:cNvPr>
          <p:cNvSpPr txBox="1"/>
          <p:nvPr/>
        </p:nvSpPr>
        <p:spPr>
          <a:xfrm>
            <a:off x="205273" y="1138335"/>
            <a:ext cx="7658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begins with 4 students writing their coding solution on the white 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to give feedback on code and have meaningful discussions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 from discussions to your coding notebook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also update your code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F294A-CDB6-44C9-987A-688B8D3623A1}"/>
              </a:ext>
            </a:extLst>
          </p:cNvPr>
          <p:cNvSpPr/>
          <p:nvPr/>
        </p:nvSpPr>
        <p:spPr>
          <a:xfrm>
            <a:off x="401215" y="2523929"/>
            <a:ext cx="2547258" cy="3680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5F20-1BFC-47EE-87F7-E6C24BD76A23}"/>
              </a:ext>
            </a:extLst>
          </p:cNvPr>
          <p:cNvSpPr/>
          <p:nvPr/>
        </p:nvSpPr>
        <p:spPr>
          <a:xfrm>
            <a:off x="3173962" y="2523929"/>
            <a:ext cx="2667000" cy="3680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4D0BA-22BE-4D15-98B0-548B10C6B4A5}"/>
              </a:ext>
            </a:extLst>
          </p:cNvPr>
          <p:cNvSpPr/>
          <p:nvPr/>
        </p:nvSpPr>
        <p:spPr>
          <a:xfrm>
            <a:off x="6066451" y="2523929"/>
            <a:ext cx="2740089" cy="3680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BC838-B215-4BBD-804C-B43F1831E63E}"/>
              </a:ext>
            </a:extLst>
          </p:cNvPr>
          <p:cNvSpPr/>
          <p:nvPr/>
        </p:nvSpPr>
        <p:spPr>
          <a:xfrm>
            <a:off x="9032029" y="2523929"/>
            <a:ext cx="2631235" cy="3680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7E12E-1366-4958-BF1D-5355D23D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1" y="4708653"/>
            <a:ext cx="714375" cy="2047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A2D45-8188-4B2C-BA84-4C0694EA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74" y="4642368"/>
            <a:ext cx="714375" cy="2038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542031-C835-45C7-9EB0-ED914C15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341" y="4642368"/>
            <a:ext cx="714375" cy="2038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E9932-AE6C-474C-B19D-11600CC9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194" y="4689993"/>
            <a:ext cx="819150" cy="1990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666196-7160-4AF9-A853-0869373868F9}"/>
              </a:ext>
            </a:extLst>
          </p:cNvPr>
          <p:cNvSpPr/>
          <p:nvPr/>
        </p:nvSpPr>
        <p:spPr>
          <a:xfrm>
            <a:off x="515811" y="2917842"/>
            <a:ext cx="24746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Ink Free" panose="03080402000500000000" pitchFamily="66" charset="0"/>
              </a:rPr>
              <a:t>public class HelloWorld{     </a:t>
            </a:r>
          </a:p>
          <a:p>
            <a:r>
              <a:rPr lang="en-US" sz="1100" dirty="0">
                <a:latin typeface="Ink Free" panose="03080402000500000000" pitchFamily="66" charset="0"/>
              </a:rPr>
              <a:t>	public static void main(String []</a:t>
            </a:r>
            <a:r>
              <a:rPr lang="en-US" sz="1100" dirty="0" err="1">
                <a:latin typeface="Ink Free" panose="03080402000500000000" pitchFamily="66" charset="0"/>
              </a:rPr>
              <a:t>args</a:t>
            </a:r>
            <a:r>
              <a:rPr lang="en-US" sz="1100" dirty="0">
                <a:latin typeface="Ink Free" panose="03080402000500000000" pitchFamily="66" charset="0"/>
              </a:rPr>
              <a:t>){        			</a:t>
            </a:r>
            <a:r>
              <a:rPr lang="en-US" sz="1100" dirty="0" err="1">
                <a:latin typeface="Ink Free" panose="03080402000500000000" pitchFamily="66" charset="0"/>
              </a:rPr>
              <a:t>System.out.println</a:t>
            </a:r>
            <a:r>
              <a:rPr lang="en-US" sz="1100" dirty="0">
                <a:latin typeface="Ink Free" panose="03080402000500000000" pitchFamily="66" charset="0"/>
              </a:rPr>
              <a:t>("Hello World");     </a:t>
            </a:r>
          </a:p>
          <a:p>
            <a:r>
              <a:rPr lang="en-US" sz="1100" dirty="0">
                <a:latin typeface="Ink Free" panose="03080402000500000000" pitchFamily="66" charset="0"/>
              </a:rPr>
              <a:t>	}</a:t>
            </a:r>
          </a:p>
          <a:p>
            <a:r>
              <a:rPr lang="en-US" sz="1100" dirty="0">
                <a:latin typeface="Ink Free" panose="03080402000500000000" pitchFamily="66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65865-71DD-464C-BA7A-4F07892C7474}"/>
              </a:ext>
            </a:extLst>
          </p:cNvPr>
          <p:cNvSpPr/>
          <p:nvPr/>
        </p:nvSpPr>
        <p:spPr>
          <a:xfrm>
            <a:off x="3173962" y="3641117"/>
            <a:ext cx="24746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public class HelloWorld{     </a:t>
            </a:r>
          </a:p>
          <a:p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	public static void main(String []</a:t>
            </a:r>
            <a:r>
              <a:rPr lang="en-US" sz="1100" dirty="0" err="1">
                <a:solidFill>
                  <a:srgbClr val="0070C0"/>
                </a:solidFill>
                <a:latin typeface="Lucida Handwriting" panose="03010101010101010101" pitchFamily="66" charset="0"/>
              </a:rPr>
              <a:t>args</a:t>
            </a:r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){        			</a:t>
            </a:r>
            <a:r>
              <a:rPr lang="en-US" sz="1100" dirty="0" err="1">
                <a:solidFill>
                  <a:srgbClr val="0070C0"/>
                </a:solidFill>
                <a:latin typeface="Lucida Handwriting" panose="03010101010101010101" pitchFamily="66" charset="0"/>
              </a:rPr>
              <a:t>System.out.println</a:t>
            </a:r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("Hello World");     </a:t>
            </a:r>
          </a:p>
          <a:p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	}</a:t>
            </a:r>
          </a:p>
          <a:p>
            <a:r>
              <a:rPr lang="en-US" sz="1100" dirty="0">
                <a:solidFill>
                  <a:srgbClr val="0070C0"/>
                </a:solidFill>
                <a:latin typeface="Lucida Handwriting" panose="03010101010101010101" pitchFamily="66" charset="0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93816-ED35-4017-BDF3-15F671EE0978}"/>
              </a:ext>
            </a:extLst>
          </p:cNvPr>
          <p:cNvSpPr/>
          <p:nvPr/>
        </p:nvSpPr>
        <p:spPr>
          <a:xfrm>
            <a:off x="6264642" y="3137849"/>
            <a:ext cx="24746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public class HelloWorld{     </a:t>
            </a:r>
          </a:p>
          <a:p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	public static void main(String []</a:t>
            </a:r>
            <a:r>
              <a:rPr lang="en-US" sz="1100" dirty="0" err="1">
                <a:solidFill>
                  <a:srgbClr val="FF0000"/>
                </a:solidFill>
                <a:latin typeface="Forte" panose="03060902040502070203" pitchFamily="66" charset="0"/>
              </a:rPr>
              <a:t>args</a:t>
            </a:r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){        			</a:t>
            </a:r>
            <a:r>
              <a:rPr lang="en-US" sz="1100" dirty="0" err="1">
                <a:solidFill>
                  <a:srgbClr val="FF0000"/>
                </a:solidFill>
                <a:latin typeface="Forte" panose="03060902040502070203" pitchFamily="66" charset="0"/>
              </a:rPr>
              <a:t>System.out.println</a:t>
            </a:r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("Hello World");     </a:t>
            </a:r>
          </a:p>
          <a:p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	}</a:t>
            </a:r>
          </a:p>
          <a:p>
            <a:r>
              <a:rPr lang="en-US" sz="1100" dirty="0">
                <a:solidFill>
                  <a:srgbClr val="FF0000"/>
                </a:solidFill>
                <a:latin typeface="Forte" panose="03060902040502070203" pitchFamily="66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37EAF-D5CB-46C3-9DC5-5BF67069E730}"/>
              </a:ext>
            </a:extLst>
          </p:cNvPr>
          <p:cNvSpPr/>
          <p:nvPr/>
        </p:nvSpPr>
        <p:spPr>
          <a:xfrm>
            <a:off x="9110307" y="2767582"/>
            <a:ext cx="24746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public class HelloWorld{     </a:t>
            </a:r>
          </a:p>
          <a:p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	public static void main(String []</a:t>
            </a:r>
            <a:r>
              <a:rPr lang="en-US" sz="1100" dirty="0" err="1">
                <a:solidFill>
                  <a:srgbClr val="00B050"/>
                </a:solidFill>
                <a:latin typeface="Ink Free" panose="03080402000500000000" pitchFamily="66" charset="0"/>
              </a:rPr>
              <a:t>args</a:t>
            </a:r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){        			</a:t>
            </a:r>
            <a:r>
              <a:rPr lang="en-US" sz="1100" dirty="0" err="1">
                <a:solidFill>
                  <a:srgbClr val="00B050"/>
                </a:solidFill>
                <a:latin typeface="Ink Free" panose="03080402000500000000" pitchFamily="66" charset="0"/>
              </a:rPr>
              <a:t>System.out.println</a:t>
            </a:r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("Hello World");     </a:t>
            </a:r>
          </a:p>
          <a:p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	}</a:t>
            </a:r>
          </a:p>
          <a:p>
            <a:r>
              <a:rPr lang="en-US" sz="1100" dirty="0">
                <a:solidFill>
                  <a:srgbClr val="00B050"/>
                </a:solidFill>
                <a:latin typeface="Ink Free" panose="03080402000500000000" pitchFamily="66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467B98-BA7C-465F-812E-38891B66E1EF}"/>
              </a:ext>
            </a:extLst>
          </p:cNvPr>
          <p:cNvCxnSpPr/>
          <p:nvPr/>
        </p:nvCxnSpPr>
        <p:spPr>
          <a:xfrm>
            <a:off x="1225759" y="6204856"/>
            <a:ext cx="1274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5DB51-F9AD-4CA5-AC5F-91DB2DCD3705}"/>
              </a:ext>
            </a:extLst>
          </p:cNvPr>
          <p:cNvCxnSpPr/>
          <p:nvPr/>
        </p:nvCxnSpPr>
        <p:spPr>
          <a:xfrm>
            <a:off x="3816849" y="6204856"/>
            <a:ext cx="1274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84BA2-3EC3-40F7-9717-0DE1EA21D7B6}"/>
              </a:ext>
            </a:extLst>
          </p:cNvPr>
          <p:cNvCxnSpPr/>
          <p:nvPr/>
        </p:nvCxnSpPr>
        <p:spPr>
          <a:xfrm>
            <a:off x="6864559" y="6204856"/>
            <a:ext cx="1274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D16077-831B-4A41-84FA-054F87322608}"/>
              </a:ext>
            </a:extLst>
          </p:cNvPr>
          <p:cNvCxnSpPr/>
          <p:nvPr/>
        </p:nvCxnSpPr>
        <p:spPr>
          <a:xfrm>
            <a:off x="9803702" y="6204856"/>
            <a:ext cx="1274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3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3A7DE-4134-4EEF-9F70-98D909AE18EF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9CF69-21F5-4331-89FA-1DFFFF1ECA8E}"/>
              </a:ext>
            </a:extLst>
          </p:cNvPr>
          <p:cNvSpPr txBox="1"/>
          <p:nvPr/>
        </p:nvSpPr>
        <p:spPr>
          <a:xfrm>
            <a:off x="205274" y="1138335"/>
            <a:ext cx="1190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credit opportunities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announce a programming task and details of the challenge (i.e., each student comes up to write a line of code, teams compete for points by taking turns writing lines of code, etc.)</a:t>
            </a:r>
          </a:p>
        </p:txBody>
      </p:sp>
    </p:spTree>
    <p:extLst>
      <p:ext uri="{BB962C8B-B14F-4D97-AF65-F5344CB8AC3E}">
        <p14:creationId xmlns:p14="http://schemas.microsoft.com/office/powerpoint/2010/main" val="330628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3A7DE-4134-4EEF-9F70-98D909AE18EF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Whiteboarding of Lab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9CF69-21F5-4331-89FA-1DFFFF1ECA8E}"/>
              </a:ext>
            </a:extLst>
          </p:cNvPr>
          <p:cNvSpPr txBox="1"/>
          <p:nvPr/>
        </p:nvSpPr>
        <p:spPr>
          <a:xfrm>
            <a:off x="205274" y="1138335"/>
            <a:ext cx="119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will write out and explain lab assignment from previous week</a:t>
            </a:r>
          </a:p>
        </p:txBody>
      </p:sp>
      <p:pic>
        <p:nvPicPr>
          <p:cNvPr id="1030" name="Picture 6" descr="Image result for silhouette student presentation">
            <a:extLst>
              <a:ext uri="{FF2B5EF4-FFF2-40B4-BE49-F238E27FC236}">
                <a16:creationId xmlns:a16="http://schemas.microsoft.com/office/drawing/2014/main" id="{35E2B8D9-CABE-4486-9212-27195420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67" y="1927545"/>
            <a:ext cx="6271986" cy="44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7D8D34-4616-43E8-908F-A604F533DBBD}"/>
              </a:ext>
            </a:extLst>
          </p:cNvPr>
          <p:cNvSpPr/>
          <p:nvPr/>
        </p:nvSpPr>
        <p:spPr>
          <a:xfrm>
            <a:off x="3100585" y="2327157"/>
            <a:ext cx="44198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public class HelloWorld{     </a:t>
            </a:r>
          </a:p>
          <a:p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	public static void main(String []</a:t>
            </a:r>
            <a:r>
              <a:rPr lang="en-US" sz="1600" dirty="0" err="1">
                <a:solidFill>
                  <a:srgbClr val="00B050"/>
                </a:solidFill>
                <a:latin typeface="Ink Free" panose="03080402000500000000" pitchFamily="66" charset="0"/>
              </a:rPr>
              <a:t>args</a:t>
            </a:r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){        			</a:t>
            </a:r>
            <a:r>
              <a:rPr lang="en-US" sz="1600" dirty="0" err="1">
                <a:solidFill>
                  <a:srgbClr val="00B050"/>
                </a:solidFill>
                <a:latin typeface="Ink Free" panose="03080402000500000000" pitchFamily="66" charset="0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("Hello World");     </a:t>
            </a:r>
          </a:p>
          <a:p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	}</a:t>
            </a:r>
          </a:p>
          <a:p>
            <a:r>
              <a:rPr lang="en-US" sz="1600" dirty="0">
                <a:solidFill>
                  <a:srgbClr val="00B050"/>
                </a:solidFill>
                <a:latin typeface="Ink Free" panose="03080402000500000000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44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5DFB-D30E-47C8-B2ED-4672944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95" y="24382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for coding activities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6E83F-BBE0-473F-864B-72AAD84295F7}"/>
              </a:ext>
            </a:extLst>
          </p:cNvPr>
          <p:cNvSpPr txBox="1"/>
          <p:nvPr/>
        </p:nvSpPr>
        <p:spPr>
          <a:xfrm>
            <a:off x="120782" y="1668431"/>
            <a:ext cx="1165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must complete code for each activity at least once before others can repeat. You must complete the average number of times as the class to receive satisfactory credit.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students complete 5 whiteboarding activities, you must complete at least 5 for a satisfactory grade.</a:t>
            </a:r>
          </a:p>
        </p:txBody>
      </p:sp>
    </p:spTree>
    <p:extLst>
      <p:ext uri="{BB962C8B-B14F-4D97-AF65-F5344CB8AC3E}">
        <p14:creationId xmlns:p14="http://schemas.microsoft.com/office/powerpoint/2010/main" val="37850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75C6-DAE6-48C7-90B3-EDFA6C68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E274B-2342-4903-9D46-824C3BCE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014412"/>
            <a:ext cx="8704684" cy="55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F14A4-D767-47D9-8D30-EE06EDCD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545628"/>
            <a:ext cx="8547715" cy="57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1520-6FB2-4671-AB27-91F907B9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78ED-DB20-49CE-8E52-8DFCE5A8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Chapters 4 - 6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 4.8, 4.9, 4.16, 5.9, 5.10, 5.11, 5.12, 6.4, 6.5, 6.16</a:t>
            </a:r>
          </a:p>
        </p:txBody>
      </p:sp>
    </p:spTree>
    <p:extLst>
      <p:ext uri="{BB962C8B-B14F-4D97-AF65-F5344CB8AC3E}">
        <p14:creationId xmlns:p14="http://schemas.microsoft.com/office/powerpoint/2010/main" val="150893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9482-2975-48BD-A024-0D5C9282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A78-7580-421D-A34F-6B5BED3F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product of the odd integers from 1 to 15?</a:t>
            </a:r>
          </a:p>
        </p:txBody>
      </p:sp>
    </p:spTree>
    <p:extLst>
      <p:ext uri="{BB962C8B-B14F-4D97-AF65-F5344CB8AC3E}">
        <p14:creationId xmlns:p14="http://schemas.microsoft.com/office/powerpoint/2010/main" val="335878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C06D-3B9F-40D9-B54B-DE400488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4EDD-0234-4481-A98C-6E4534F6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that calculates the product of the odd integers from 1 to 15.</a:t>
            </a:r>
          </a:p>
        </p:txBody>
      </p:sp>
    </p:spTree>
    <p:extLst>
      <p:ext uri="{BB962C8B-B14F-4D97-AF65-F5344CB8AC3E}">
        <p14:creationId xmlns:p14="http://schemas.microsoft.com/office/powerpoint/2010/main" val="96525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0F5E-C19A-4A9C-9C33-929A3EB6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BC418-DB02-4869-A715-24033743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63253"/>
            <a:ext cx="104108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E18B-207E-4B30-9F7C-EC1B80DB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33450"/>
            <a:ext cx="10677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AD2B91-BC4F-4BEF-8966-39C8FCE1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1" y="1110148"/>
            <a:ext cx="11401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6621-14D8-4EE8-9FB3-23B7997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Day (Tuesdays)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8357-4E8C-421C-87E0-0A6C87AA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min - Setup</a:t>
            </a:r>
          </a:p>
          <a:p>
            <a:pPr marL="0" indent="0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min – Quiz (Chapter reading)</a:t>
            </a:r>
          </a:p>
          <a:p>
            <a:pPr marL="0" indent="0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min - Lecture</a:t>
            </a:r>
          </a:p>
          <a:p>
            <a:pPr marL="0" indent="0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min - Coding notebook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88C8E-4B27-4901-A461-F1A5623C0754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(Chapter Reading)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DF5CE-2051-4F50-805D-4FEE2174CF79}"/>
              </a:ext>
            </a:extLst>
          </p:cNvPr>
          <p:cNvSpPr txBox="1"/>
          <p:nvPr/>
        </p:nvSpPr>
        <p:spPr>
          <a:xfrm>
            <a:off x="0" y="1175657"/>
            <a:ext cx="9055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be given reading assignments and homework problems to prepare you for each quiz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assignments will not be collected for grading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will be given every Tuesday at the beginning of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class announcements for changes and updates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Moodle for readings and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lowest grades will be dropped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to use a #2 pencil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scantron">
            <a:extLst>
              <a:ext uri="{FF2B5EF4-FFF2-40B4-BE49-F238E27FC236}">
                <a16:creationId xmlns:a16="http://schemas.microsoft.com/office/drawing/2014/main" id="{AD0689F0-6E84-4AA7-B9F4-733BB634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04182" y="630896"/>
            <a:ext cx="3541939" cy="85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8C327-1293-419D-9165-80944E514545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BF4F0-90FC-4D33-A92D-F2444FA86DBD}"/>
              </a:ext>
            </a:extLst>
          </p:cNvPr>
          <p:cNvSpPr txBox="1"/>
          <p:nvPr/>
        </p:nvSpPr>
        <p:spPr>
          <a:xfrm>
            <a:off x="0" y="1175657"/>
            <a:ext cx="892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will cover topics from readings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readings before class will give you sufficient background to better understand lectures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quizzes and assessments may be given on material from lectures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1AC44-FE96-4370-99CE-7FF785E88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53333"/>
              </p:ext>
            </p:extLst>
          </p:nvPr>
        </p:nvGraphicFramePr>
        <p:xfrm>
          <a:off x="415731" y="91440"/>
          <a:ext cx="8128000" cy="667512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565154616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3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55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61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3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05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6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8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3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75176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207586-999C-41CE-9C1D-EFA7ECFAF661}"/>
              </a:ext>
            </a:extLst>
          </p:cNvPr>
          <p:cNvCxnSpPr/>
          <p:nvPr/>
        </p:nvCxnSpPr>
        <p:spPr>
          <a:xfrm>
            <a:off x="1623527" y="91440"/>
            <a:ext cx="0" cy="6624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ECBAD9-51B8-4C04-A136-8E800D28EB69}"/>
              </a:ext>
            </a:extLst>
          </p:cNvPr>
          <p:cNvSpPr/>
          <p:nvPr/>
        </p:nvSpPr>
        <p:spPr>
          <a:xfrm>
            <a:off x="802432" y="1225791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D30831-7CB0-4A36-8977-9E032F0AD3A8}"/>
              </a:ext>
            </a:extLst>
          </p:cNvPr>
          <p:cNvSpPr/>
          <p:nvPr/>
        </p:nvSpPr>
        <p:spPr>
          <a:xfrm>
            <a:off x="807096" y="3311005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D94B8-5E90-4989-95B0-FB4D4BB47AC1}"/>
              </a:ext>
            </a:extLst>
          </p:cNvPr>
          <p:cNvSpPr/>
          <p:nvPr/>
        </p:nvSpPr>
        <p:spPr>
          <a:xfrm>
            <a:off x="802432" y="5815089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36368-E56B-4E79-B4DD-DE5CA77B2A61}"/>
              </a:ext>
            </a:extLst>
          </p:cNvPr>
          <p:cNvSpPr/>
          <p:nvPr/>
        </p:nvSpPr>
        <p:spPr>
          <a:xfrm>
            <a:off x="6542759" y="776508"/>
            <a:ext cx="2000971" cy="4064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88EA0C-99E3-4B94-B63C-34CD1CC385A8}"/>
              </a:ext>
            </a:extLst>
          </p:cNvPr>
          <p:cNvSpPr/>
          <p:nvPr/>
        </p:nvSpPr>
        <p:spPr>
          <a:xfrm>
            <a:off x="1637003" y="1262150"/>
            <a:ext cx="6906724" cy="7650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6B5F3-BDA6-4F4D-8084-C2A2F18A1F67}"/>
              </a:ext>
            </a:extLst>
          </p:cNvPr>
          <p:cNvSpPr/>
          <p:nvPr/>
        </p:nvSpPr>
        <p:spPr>
          <a:xfrm>
            <a:off x="1637002" y="2305439"/>
            <a:ext cx="6906721" cy="20866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73DD7D-B4C4-4226-83BE-805C3683EBED}"/>
              </a:ext>
            </a:extLst>
          </p:cNvPr>
          <p:cNvSpPr/>
          <p:nvPr/>
        </p:nvSpPr>
        <p:spPr>
          <a:xfrm>
            <a:off x="1637001" y="5259504"/>
            <a:ext cx="6906707" cy="11226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 from classmates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21C5C2-5FE0-4B2E-8074-269C8C15A7EE}"/>
              </a:ext>
            </a:extLst>
          </p:cNvPr>
          <p:cNvSpPr/>
          <p:nvPr/>
        </p:nvSpPr>
        <p:spPr>
          <a:xfrm>
            <a:off x="0" y="177282"/>
            <a:ext cx="12192000" cy="5411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Notebook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9C0306-E62F-4824-8BFF-AAA65AE5F2C8}"/>
              </a:ext>
            </a:extLst>
          </p:cNvPr>
          <p:cNvSpPr/>
          <p:nvPr/>
        </p:nvSpPr>
        <p:spPr>
          <a:xfrm>
            <a:off x="1623527" y="768880"/>
            <a:ext cx="2000971" cy="4064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56BEB-0983-4722-9836-CF314F8314B2}"/>
              </a:ext>
            </a:extLst>
          </p:cNvPr>
          <p:cNvSpPr/>
          <p:nvPr/>
        </p:nvSpPr>
        <p:spPr>
          <a:xfrm>
            <a:off x="9601199" y="1175367"/>
            <a:ext cx="2080727" cy="20436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page 1 to keep a record of your grades</a:t>
            </a:r>
          </a:p>
        </p:txBody>
      </p:sp>
    </p:spTree>
    <p:extLst>
      <p:ext uri="{BB962C8B-B14F-4D97-AF65-F5344CB8AC3E}">
        <p14:creationId xmlns:p14="http://schemas.microsoft.com/office/powerpoint/2010/main" val="117649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1AC44-FE96-4370-99CE-7FF785E88E25}"/>
              </a:ext>
            </a:extLst>
          </p:cNvPr>
          <p:cNvGraphicFramePr>
            <a:graphicFrameLocks noGrp="1"/>
          </p:cNvGraphicFramePr>
          <p:nvPr/>
        </p:nvGraphicFramePr>
        <p:xfrm>
          <a:off x="415731" y="91440"/>
          <a:ext cx="8128000" cy="667512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565154616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3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55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61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3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05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6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8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3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75176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139789-F4B7-42FD-BC2C-6B95FE5E4969}"/>
              </a:ext>
            </a:extLst>
          </p:cNvPr>
          <p:cNvSpPr/>
          <p:nvPr/>
        </p:nvSpPr>
        <p:spPr>
          <a:xfrm>
            <a:off x="1623527" y="19096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public class HelloWorld{    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public static void main(String []</a:t>
            </a:r>
            <a:r>
              <a:rPr lang="en-US" sz="2400" dirty="0" err="1">
                <a:latin typeface="Ink Free" panose="03080402000500000000" pitchFamily="66" charset="0"/>
              </a:rPr>
              <a:t>args</a:t>
            </a:r>
            <a:r>
              <a:rPr lang="en-US" sz="2400" dirty="0">
                <a:latin typeface="Ink Free" panose="03080402000500000000" pitchFamily="66" charset="0"/>
              </a:rPr>
              <a:t>){        			</a:t>
            </a:r>
            <a:r>
              <a:rPr lang="en-US" sz="2400" dirty="0" err="1">
                <a:latin typeface="Ink Free" panose="03080402000500000000" pitchFamily="66" charset="0"/>
              </a:rPr>
              <a:t>System.out.println</a:t>
            </a:r>
            <a:r>
              <a:rPr lang="en-US" sz="2400" dirty="0">
                <a:latin typeface="Ink Free" panose="03080402000500000000" pitchFamily="66" charset="0"/>
              </a:rPr>
              <a:t>("Hello World");    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}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68D91-0535-4F0A-8C95-3B8A55B76BB8}"/>
              </a:ext>
            </a:extLst>
          </p:cNvPr>
          <p:cNvSpPr txBox="1"/>
          <p:nvPr/>
        </p:nvSpPr>
        <p:spPr>
          <a:xfrm>
            <a:off x="1558212" y="1182995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Write a program that prints Hello World.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207586-999C-41CE-9C1D-EFA7ECFAF661}"/>
              </a:ext>
            </a:extLst>
          </p:cNvPr>
          <p:cNvCxnSpPr/>
          <p:nvPr/>
        </p:nvCxnSpPr>
        <p:spPr>
          <a:xfrm>
            <a:off x="1623527" y="91440"/>
            <a:ext cx="0" cy="6624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316E61-70A9-4DA6-ACD9-ACE3C12EBF76}"/>
              </a:ext>
            </a:extLst>
          </p:cNvPr>
          <p:cNvSpPr txBox="1"/>
          <p:nvPr/>
        </p:nvSpPr>
        <p:spPr>
          <a:xfrm>
            <a:off x="6588941" y="85645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December 8, 2018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CBAD9-51B8-4C04-A136-8E800D28EB69}"/>
              </a:ext>
            </a:extLst>
          </p:cNvPr>
          <p:cNvSpPr/>
          <p:nvPr/>
        </p:nvSpPr>
        <p:spPr>
          <a:xfrm>
            <a:off x="802432" y="1225791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D30831-7CB0-4A36-8977-9E032F0AD3A8}"/>
              </a:ext>
            </a:extLst>
          </p:cNvPr>
          <p:cNvSpPr/>
          <p:nvPr/>
        </p:nvSpPr>
        <p:spPr>
          <a:xfrm>
            <a:off x="807096" y="3311005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D94B8-5E90-4989-95B0-FB4D4BB47AC1}"/>
              </a:ext>
            </a:extLst>
          </p:cNvPr>
          <p:cNvSpPr/>
          <p:nvPr/>
        </p:nvSpPr>
        <p:spPr>
          <a:xfrm>
            <a:off x="802432" y="5815089"/>
            <a:ext cx="447870" cy="418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9AB3C-161C-475E-BA68-E5496B096F04}"/>
              </a:ext>
            </a:extLst>
          </p:cNvPr>
          <p:cNvSpPr txBox="1"/>
          <p:nvPr/>
        </p:nvSpPr>
        <p:spPr>
          <a:xfrm>
            <a:off x="1558212" y="5236241"/>
            <a:ext cx="4009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Alternate code: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String phrase = “Hello World”;</a:t>
            </a:r>
          </a:p>
          <a:p>
            <a:r>
              <a:rPr lang="en-US" sz="2400" dirty="0" err="1">
                <a:latin typeface="Ink Free" panose="03080402000500000000" pitchFamily="66" charset="0"/>
              </a:rPr>
              <a:t>System.out.println</a:t>
            </a:r>
            <a:r>
              <a:rPr lang="en-US" sz="2400" dirty="0">
                <a:latin typeface="Ink Free" panose="03080402000500000000" pitchFamily="66" charset="0"/>
              </a:rPr>
              <a:t>(phrase);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7236368-E56B-4E79-B4DD-DE5CA77B2A61}"/>
              </a:ext>
            </a:extLst>
          </p:cNvPr>
          <p:cNvSpPr/>
          <p:nvPr/>
        </p:nvSpPr>
        <p:spPr>
          <a:xfrm>
            <a:off x="8873432" y="0"/>
            <a:ext cx="1435337" cy="765019"/>
          </a:xfrm>
          <a:prstGeom prst="cloudCallout">
            <a:avLst>
              <a:gd name="adj1" fmla="val -71853"/>
              <a:gd name="adj2" fmla="val 8077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C988EA0C-99E3-4B94-B63C-34CD1CC385A8}"/>
              </a:ext>
            </a:extLst>
          </p:cNvPr>
          <p:cNvSpPr/>
          <p:nvPr/>
        </p:nvSpPr>
        <p:spPr>
          <a:xfrm>
            <a:off x="3955115" y="76047"/>
            <a:ext cx="2257029" cy="765019"/>
          </a:xfrm>
          <a:prstGeom prst="cloudCallout">
            <a:avLst>
              <a:gd name="adj1" fmla="val -27186"/>
              <a:gd name="adj2" fmla="val 10151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Task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2CE6B5F3-BDA6-4F4D-8084-C2A2F18A1F67}"/>
              </a:ext>
            </a:extLst>
          </p:cNvPr>
          <p:cNvSpPr/>
          <p:nvPr/>
        </p:nvSpPr>
        <p:spPr>
          <a:xfrm>
            <a:off x="7922096" y="1794776"/>
            <a:ext cx="2171688" cy="892440"/>
          </a:xfrm>
          <a:prstGeom prst="cloudCallout">
            <a:avLst>
              <a:gd name="adj1" fmla="val -71853"/>
              <a:gd name="adj2" fmla="val 8077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Code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3F73DD7D-B4C4-4226-83BE-805C3683EBED}"/>
              </a:ext>
            </a:extLst>
          </p:cNvPr>
          <p:cNvSpPr/>
          <p:nvPr/>
        </p:nvSpPr>
        <p:spPr>
          <a:xfrm>
            <a:off x="4660663" y="4482962"/>
            <a:ext cx="1963696" cy="765019"/>
          </a:xfrm>
          <a:prstGeom prst="cloudCallout">
            <a:avLst>
              <a:gd name="adj1" fmla="val -71853"/>
              <a:gd name="adj2" fmla="val 8077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 from classmates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D35BF-6B3E-4C2F-AA7E-3388767DB284}"/>
              </a:ext>
            </a:extLst>
          </p:cNvPr>
          <p:cNvSpPr txBox="1"/>
          <p:nvPr/>
        </p:nvSpPr>
        <p:spPr>
          <a:xfrm>
            <a:off x="1558212" y="78785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Hello world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D12FDBE2-0B74-4896-8EF7-4B960A07A27A}"/>
              </a:ext>
            </a:extLst>
          </p:cNvPr>
          <p:cNvSpPr/>
          <p:nvPr/>
        </p:nvSpPr>
        <p:spPr>
          <a:xfrm>
            <a:off x="1026367" y="70599"/>
            <a:ext cx="1435338" cy="601203"/>
          </a:xfrm>
          <a:prstGeom prst="cloudCallout">
            <a:avLst>
              <a:gd name="adj1" fmla="val 34189"/>
              <a:gd name="adj2" fmla="val 8820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97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463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Forte</vt:lpstr>
      <vt:lpstr>Ink Free</vt:lpstr>
      <vt:lpstr>Lucida Handwriting</vt:lpstr>
      <vt:lpstr>Times New Roman</vt:lpstr>
      <vt:lpstr>Wingdings</vt:lpstr>
      <vt:lpstr>Office Theme</vt:lpstr>
      <vt:lpstr>General Information Worksheet</vt:lpstr>
      <vt:lpstr>Syllabus</vt:lpstr>
      <vt:lpstr>PowerPoint Presentation</vt:lpstr>
      <vt:lpstr>PowerPoint Presentation</vt:lpstr>
      <vt:lpstr>Lecture Day (Tuesdays)</vt:lpstr>
      <vt:lpstr>PowerPoint Presentation</vt:lpstr>
      <vt:lpstr>PowerPoint Presentation</vt:lpstr>
      <vt:lpstr>PowerPoint Presentation</vt:lpstr>
      <vt:lpstr>PowerPoint Presentation</vt:lpstr>
      <vt:lpstr>Code Day (Thursdays) – Student Led</vt:lpstr>
      <vt:lpstr>PowerPoint Presentation</vt:lpstr>
      <vt:lpstr>PowerPoint Presentation</vt:lpstr>
      <vt:lpstr>PowerPoint Presentation</vt:lpstr>
      <vt:lpstr>Grading for coding activities</vt:lpstr>
      <vt:lpstr>Lab</vt:lpstr>
      <vt:lpstr>PowerPoint Presentation</vt:lpstr>
      <vt:lpstr>Homework</vt:lpstr>
      <vt:lpstr>Exercise</vt:lpstr>
      <vt:lpstr>Code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LILES, KARINA</dc:creator>
  <cp:lastModifiedBy>LILES, KARINA</cp:lastModifiedBy>
  <cp:revision>47</cp:revision>
  <dcterms:created xsi:type="dcterms:W3CDTF">2018-12-08T17:47:12Z</dcterms:created>
  <dcterms:modified xsi:type="dcterms:W3CDTF">2019-01-08T18:06:20Z</dcterms:modified>
</cp:coreProperties>
</file>