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3" r:id="rId17"/>
    <p:sldId id="270" r:id="rId18"/>
    <p:sldId id="271" r:id="rId19"/>
    <p:sldId id="274" r:id="rId20"/>
    <p:sldId id="276"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8" d="100"/>
          <a:sy n="98" d="100"/>
        </p:scale>
        <p:origin x="26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A650-B4FD-4239-ABD6-0B958030F18C}"/>
              </a:ext>
            </a:extLst>
          </p:cNvPr>
          <p:cNvSpPr>
            <a:spLocks noGrp="1"/>
          </p:cNvSpPr>
          <p:nvPr>
            <p:ph type="ctrTitle"/>
          </p:nvPr>
        </p:nvSpPr>
        <p:spPr>
          <a:xfrm>
            <a:off x="656948" y="168676"/>
            <a:ext cx="11256885" cy="1449388"/>
          </a:xfrm>
        </p:spPr>
        <p:txBody>
          <a:bodyPr/>
          <a:lstStyle/>
          <a:p>
            <a:pPr algn="ctr"/>
            <a:r>
              <a:rPr lang="en-US" altLang="en-US" sz="2000" b="1" dirty="0">
                <a:solidFill>
                  <a:schemeClr val="tx1"/>
                </a:solidFill>
                <a:latin typeface="Times New Roman" panose="02020603050405020304" pitchFamily="18" charset="0"/>
                <a:cs typeface="Times New Roman" panose="02020603050405020304" pitchFamily="18" charset="0"/>
              </a:rPr>
              <a:t>MANGALORE INSTITUTE OF TECHNOLOGY AND ENGINEERING</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(An ISO 9001:2008 Certified Institution)</a:t>
            </a:r>
            <a:br>
              <a:rPr lang="en-US" altLang="en-US" sz="2000" b="1" dirty="0">
                <a:solidFill>
                  <a:schemeClr val="tx1"/>
                </a:solidFill>
                <a:latin typeface="Times New Roman" panose="02020603050405020304" pitchFamily="18" charset="0"/>
                <a:cs typeface="Times New Roman" panose="02020603050405020304" pitchFamily="18" charset="0"/>
              </a:rPr>
            </a:br>
            <a:r>
              <a:rPr lang="en-US" altLang="en-US" sz="2000" b="1" dirty="0">
                <a:solidFill>
                  <a:schemeClr val="tx1"/>
                </a:solidFill>
                <a:latin typeface="Times New Roman" panose="02020603050405020304" pitchFamily="18" charset="0"/>
                <a:cs typeface="Times New Roman" panose="02020603050405020304" pitchFamily="18" charset="0"/>
              </a:rPr>
              <a:t>2019-2020</a:t>
            </a:r>
            <a:br>
              <a:rPr lang="en-US" altLang="en-US" sz="2000" b="1"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endParaRPr>
          </a:p>
        </p:txBody>
      </p:sp>
      <p:sp>
        <p:nvSpPr>
          <p:cNvPr id="3" name="Subtitle 2">
            <a:extLst>
              <a:ext uri="{FF2B5EF4-FFF2-40B4-BE49-F238E27FC236}">
                <a16:creationId xmlns:a16="http://schemas.microsoft.com/office/drawing/2014/main" id="{C48FDEB5-57FE-4737-9FBC-839257DF168A}"/>
              </a:ext>
            </a:extLst>
          </p:cNvPr>
          <p:cNvSpPr>
            <a:spLocks noGrp="1"/>
          </p:cNvSpPr>
          <p:nvPr>
            <p:ph type="subTitle" idx="1"/>
          </p:nvPr>
        </p:nvSpPr>
        <p:spPr>
          <a:xfrm>
            <a:off x="177554" y="1449387"/>
            <a:ext cx="11357498" cy="5128966"/>
          </a:xfrm>
        </p:spPr>
        <p:txBody>
          <a:bodyPr/>
          <a:lstStyle/>
          <a:p>
            <a:pPr algn="ctr"/>
            <a:r>
              <a:rPr lang="en-IN" altLang="en-US" sz="2000" b="1" u="sng" dirty="0">
                <a:solidFill>
                  <a:schemeClr val="tx2"/>
                </a:solidFill>
                <a:latin typeface="Times New Roman" panose="02020603050405020304" pitchFamily="18" charset="0"/>
                <a:cs typeface="Times New Roman" panose="02020603050405020304" pitchFamily="18" charset="0"/>
              </a:rPr>
              <a:t>DEPARTMENT OF ELECTRONICS AND COMMUNICATION ENGINEERING</a:t>
            </a:r>
          </a:p>
          <a:p>
            <a:pPr algn="ctr"/>
            <a:endParaRPr lang="en-IN" dirty="0"/>
          </a:p>
          <a:p>
            <a:pPr algn="ctr">
              <a:defRP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A Internship Presentation  on  </a:t>
            </a:r>
          </a:p>
          <a:p>
            <a:pPr algn="ctr">
              <a:defRPr/>
            </a:pPr>
            <a:r>
              <a:rPr lang="en-IN" sz="4000" b="1" dirty="0">
                <a:solidFill>
                  <a:srgbClr val="C00000"/>
                </a:solidFill>
                <a:latin typeface="Times New Roman" panose="02020603050405020304" pitchFamily="18" charset="0"/>
                <a:cs typeface="Times New Roman" panose="02020603050405020304" pitchFamily="18" charset="0"/>
              </a:rPr>
              <a:t>Embedded System and IOT Applications </a:t>
            </a:r>
          </a:p>
          <a:p>
            <a:pPr algn="just">
              <a:lnSpc>
                <a:spcPct val="80000"/>
              </a:lnSpc>
            </a:pP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p>
          <a:p>
            <a:pPr algn="just">
              <a:lnSpc>
                <a:spcPct val="80000"/>
              </a:lnSpc>
            </a:pP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Presented By,</a:t>
            </a: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  Guided By,                                                                                                     </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a:lnSpc>
                <a:spcPct val="80000"/>
              </a:lnSpc>
            </a:pPr>
            <a:r>
              <a:rPr lang="en-US" altLang="en-US" sz="2400" b="1" dirty="0">
                <a:solidFill>
                  <a:srgbClr val="000000"/>
                </a:solidFill>
                <a:latin typeface="Times New Roman" panose="02020603050405020304" pitchFamily="18" charset="0"/>
                <a:cs typeface="Times New Roman" panose="02020603050405020304" pitchFamily="18" charset="0"/>
              </a:rPr>
              <a:t>                               Shilpa. J                                                 Mr. SATHISHA                                                                                        </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a:lnSpc>
                <a:spcPct val="80000"/>
              </a:lnSpc>
            </a:pPr>
            <a:r>
              <a:rPr lang="en-US" altLang="en-US" sz="2400" dirty="0">
                <a:solidFill>
                  <a:srgbClr val="000000"/>
                </a:solidFill>
                <a:latin typeface="Times New Roman" panose="02020603050405020304" pitchFamily="18" charset="0"/>
                <a:cs typeface="Times New Roman" panose="02020603050405020304" pitchFamily="18" charset="0"/>
              </a:rPr>
              <a:t>                             4MT16EC081                                                 Associate Professor                                                                                               </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a:lnSpc>
                <a:spcPct val="80000"/>
              </a:lnSpc>
            </a:pPr>
            <a:r>
              <a:rPr lang="en-IN" altLang="en-US" sz="2400" dirty="0">
                <a:solidFill>
                  <a:srgbClr val="000000"/>
                </a:solidFill>
                <a:latin typeface="Times New Roman" panose="02020603050405020304" pitchFamily="18" charset="0"/>
                <a:cs typeface="Times New Roman" panose="02020603050405020304" pitchFamily="18" charset="0"/>
              </a:rPr>
              <a:t>                                                                                                     Dept. of E&amp;C Engg</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400" b="1" dirty="0">
                <a:solidFill>
                  <a:schemeClr val="accent1">
                    <a:lumMod val="50000"/>
                  </a:schemeClr>
                </a:solidFill>
                <a:latin typeface="Times New Roman" panose="02020603050405020304" pitchFamily="18" charset="0"/>
                <a:cs typeface="Times New Roman" panose="02020603050405020304" pitchFamily="18" charset="0"/>
              </a:rPr>
              <a:t>Visvesvaraya Technological University</a:t>
            </a:r>
            <a:br>
              <a:rPr lang="en-US" sz="2400" b="1" dirty="0">
                <a:solidFill>
                  <a:schemeClr val="accent1">
                    <a:lumMod val="50000"/>
                  </a:schemeClr>
                </a:solidFill>
                <a:latin typeface="Times New Roman" panose="02020603050405020304" pitchFamily="18" charset="0"/>
                <a:cs typeface="Times New Roman" panose="02020603050405020304" pitchFamily="18" charset="0"/>
              </a:rPr>
            </a:br>
            <a:r>
              <a:rPr lang="en-US" sz="2400" b="1" dirty="0">
                <a:solidFill>
                  <a:schemeClr val="accent1">
                    <a:lumMod val="50000"/>
                  </a:schemeClr>
                </a:solidFill>
                <a:latin typeface="Times New Roman" panose="02020603050405020304" pitchFamily="18" charset="0"/>
                <a:cs typeface="Times New Roman" panose="02020603050405020304" pitchFamily="18" charset="0"/>
              </a:rPr>
              <a:t>   Jnana Sangama, Belgaum-590014</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1" descr="MITE_Logo(Original_JPEG)">
            <a:extLst>
              <a:ext uri="{FF2B5EF4-FFF2-40B4-BE49-F238E27FC236}">
                <a16:creationId xmlns:a16="http://schemas.microsoft.com/office/drawing/2014/main" id="{1823552A-7600-48E3-91E7-B5350415B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581150" cy="150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11FCE7EB-2B69-473D-9EFD-3C5F93D352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373688"/>
            <a:ext cx="1489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29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E8FB-F202-4476-95FA-2F19A51726B8}"/>
              </a:ext>
            </a:extLst>
          </p:cNvPr>
          <p:cNvSpPr>
            <a:spLocks noGrp="1"/>
          </p:cNvSpPr>
          <p:nvPr>
            <p:ph type="title"/>
          </p:nvPr>
        </p:nvSpPr>
        <p:spPr>
          <a:xfrm>
            <a:off x="677334" y="609600"/>
            <a:ext cx="9647766" cy="1320800"/>
          </a:xfrm>
        </p:spPr>
        <p:txBody>
          <a:bodyPr>
            <a:normAutofit fontScale="90000"/>
          </a:bodyPr>
          <a:lstStyle/>
          <a:p>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IN" altLang="en-US" b="1" dirty="0">
                <a:solidFill>
                  <a:schemeClr val="tx1">
                    <a:lumMod val="75000"/>
                    <a:lumOff val="25000"/>
                  </a:schemeClr>
                </a:solidFill>
                <a:latin typeface="Times New Roman" panose="02020603050405020304" pitchFamily="18" charset="0"/>
                <a:cs typeface="Times New Roman" panose="02020603050405020304" pitchFamily="18" charset="0"/>
              </a:rPr>
              <a:t>Six Buttons</a:t>
            </a:r>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 appearing under the Menu tab are connected with the running program as follows</a:t>
            </a:r>
            <a:br>
              <a:rPr lang="en-US" altLang="en-US" dirty="0"/>
            </a:br>
            <a:endParaRPr lang="en-IN" dirty="0"/>
          </a:p>
        </p:txBody>
      </p:sp>
      <p:pic>
        <p:nvPicPr>
          <p:cNvPr id="4" name="Content Placeholder 4">
            <a:extLst>
              <a:ext uri="{FF2B5EF4-FFF2-40B4-BE49-F238E27FC236}">
                <a16:creationId xmlns:a16="http://schemas.microsoft.com/office/drawing/2014/main" id="{8B2DC663-3EF1-4984-B42D-CC4A18D26EFA}"/>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4244" y="1714500"/>
            <a:ext cx="5543550" cy="2964180"/>
          </a:xfrm>
        </p:spPr>
      </p:pic>
      <p:sp>
        <p:nvSpPr>
          <p:cNvPr id="5" name="Rectangle 4">
            <a:extLst>
              <a:ext uri="{FF2B5EF4-FFF2-40B4-BE49-F238E27FC236}">
                <a16:creationId xmlns:a16="http://schemas.microsoft.com/office/drawing/2014/main" id="{AB7CB9A3-D5D3-41FF-99C1-5B7E66AF9712}"/>
              </a:ext>
            </a:extLst>
          </p:cNvPr>
          <p:cNvSpPr/>
          <p:nvPr/>
        </p:nvSpPr>
        <p:spPr>
          <a:xfrm>
            <a:off x="3506301" y="4981694"/>
            <a:ext cx="2542876" cy="400110"/>
          </a:xfrm>
          <a:prstGeom prst="rect">
            <a:avLst/>
          </a:prstGeom>
        </p:spPr>
        <p:txBody>
          <a:bodyPr wrap="none">
            <a:spAutoFit/>
          </a:bodyPr>
          <a:lstStyle/>
          <a:p>
            <a:pPr algn="ctr">
              <a:spcBef>
                <a:spcPct val="0"/>
              </a:spcBef>
              <a:buFontTx/>
              <a:buNone/>
            </a:pPr>
            <a:r>
              <a:rPr lang="en-IN" altLang="en-US" sz="2000" dirty="0">
                <a:solidFill>
                  <a:srgbClr val="C00000"/>
                </a:solidFill>
                <a:latin typeface="Times New Roman" panose="02020603050405020304" pitchFamily="18" charset="0"/>
                <a:cs typeface="Times New Roman" panose="02020603050405020304" pitchFamily="18" charset="0"/>
              </a:rPr>
              <a:t>Figure 2 The Menu tab</a:t>
            </a:r>
            <a:endParaRPr lang="en-US" alt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13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B012-F97E-48C7-BCE7-72106FED3C8F}"/>
              </a:ext>
            </a:extLst>
          </p:cNvPr>
          <p:cNvSpPr>
            <a:spLocks noGrp="1"/>
          </p:cNvSpPr>
          <p:nvPr>
            <p:ph type="title"/>
          </p:nvPr>
        </p:nvSpPr>
        <p:spPr/>
        <p:txBody>
          <a:bodyPr>
            <a:noAutofit/>
          </a:bodyPr>
          <a:lstStyle/>
          <a:p>
            <a:pPr algn="just"/>
            <a:r>
              <a:rPr lang="en-IN" altLang="en-US" sz="3200" dirty="0">
                <a:solidFill>
                  <a:schemeClr val="tx1">
                    <a:lumMod val="75000"/>
                    <a:lumOff val="25000"/>
                  </a:schemeClr>
                </a:solidFill>
                <a:latin typeface="Times New Roman" panose="02020603050405020304" pitchFamily="18" charset="0"/>
                <a:cs typeface="Times New Roman" panose="02020603050405020304" pitchFamily="18" charset="0"/>
              </a:rPr>
              <a:t>The main screen below the Menu bar is known as a simple text editor used for writing the required code</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1C99A613-125D-4860-8717-6D3F3E74ED48}"/>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18419" y="2196306"/>
            <a:ext cx="7315200" cy="3666014"/>
          </a:xfrm>
        </p:spPr>
      </p:pic>
      <p:sp>
        <p:nvSpPr>
          <p:cNvPr id="5" name="Rectangle 4">
            <a:extLst>
              <a:ext uri="{FF2B5EF4-FFF2-40B4-BE49-F238E27FC236}">
                <a16:creationId xmlns:a16="http://schemas.microsoft.com/office/drawing/2014/main" id="{F70C3F0D-D761-4477-B596-4FD0CA4A6B45}"/>
              </a:ext>
            </a:extLst>
          </p:cNvPr>
          <p:cNvSpPr/>
          <p:nvPr/>
        </p:nvSpPr>
        <p:spPr>
          <a:xfrm>
            <a:off x="3278075" y="6128226"/>
            <a:ext cx="3620565" cy="461665"/>
          </a:xfrm>
          <a:prstGeom prst="rect">
            <a:avLst/>
          </a:prstGeom>
        </p:spPr>
        <p:txBody>
          <a:bodyPr wrap="square">
            <a:spAutoFit/>
          </a:bodyPr>
          <a:lstStyle/>
          <a:p>
            <a:pPr algn="ctr">
              <a:spcBef>
                <a:spcPct val="0"/>
              </a:spcBef>
              <a:buFontTx/>
              <a:buNone/>
            </a:pPr>
            <a:r>
              <a:rPr lang="en-IN" altLang="en-US" sz="2400" dirty="0">
                <a:solidFill>
                  <a:srgbClr val="C00000"/>
                </a:solidFill>
                <a:latin typeface="Times New Roman" panose="02020603050405020304" pitchFamily="18" charset="0"/>
                <a:cs typeface="Times New Roman" panose="02020603050405020304" pitchFamily="18" charset="0"/>
              </a:rPr>
              <a:t>Figure 3 The Text Editor</a:t>
            </a:r>
            <a:endParaRPr lang="en-US"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1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2652-1627-40AB-A9FC-16244ADD32E0}"/>
              </a:ext>
            </a:extLst>
          </p:cNvPr>
          <p:cNvSpPr>
            <a:spLocks noGrp="1"/>
          </p:cNvSpPr>
          <p:nvPr>
            <p:ph type="title"/>
          </p:nvPr>
        </p:nvSpPr>
        <p:spPr>
          <a:xfrm>
            <a:off x="677334" y="609600"/>
            <a:ext cx="8596668" cy="1554480"/>
          </a:xfrm>
        </p:spPr>
        <p:txBody>
          <a:bodyPr>
            <a:normAutofit fontScale="90000"/>
          </a:bodyPr>
          <a:lstStyle/>
          <a:p>
            <a:pPr algn="just"/>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The bottom of the main screen is described as an Output Pane that mainly highlights the compilation status of the running code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C242E803-0C3E-48E1-A72B-E7F948756232}"/>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8599" y="2374424"/>
            <a:ext cx="7315200" cy="2797016"/>
          </a:xfrm>
        </p:spPr>
      </p:pic>
      <p:sp>
        <p:nvSpPr>
          <p:cNvPr id="6" name="Rectangle 5">
            <a:extLst>
              <a:ext uri="{FF2B5EF4-FFF2-40B4-BE49-F238E27FC236}">
                <a16:creationId xmlns:a16="http://schemas.microsoft.com/office/drawing/2014/main" id="{F2738519-2A8D-46CA-AE4F-A4938B229941}"/>
              </a:ext>
            </a:extLst>
          </p:cNvPr>
          <p:cNvSpPr/>
          <p:nvPr/>
        </p:nvSpPr>
        <p:spPr>
          <a:xfrm>
            <a:off x="3262093" y="5708134"/>
            <a:ext cx="3768212" cy="461665"/>
          </a:xfrm>
          <a:prstGeom prst="rect">
            <a:avLst/>
          </a:prstGeom>
        </p:spPr>
        <p:txBody>
          <a:bodyPr wrap="none">
            <a:spAutoFit/>
          </a:bodyPr>
          <a:lstStyle/>
          <a:p>
            <a:pPr algn="ctr">
              <a:spcBef>
                <a:spcPct val="0"/>
              </a:spcBef>
              <a:buFontTx/>
              <a:buNone/>
            </a:pPr>
            <a:r>
              <a:rPr lang="en-IN" altLang="en-US" sz="2400" dirty="0">
                <a:solidFill>
                  <a:srgbClr val="C00000"/>
                </a:solidFill>
                <a:latin typeface="Times New Roman" panose="02020603050405020304" pitchFamily="18" charset="0"/>
                <a:cs typeface="Times New Roman" panose="02020603050405020304" pitchFamily="18" charset="0"/>
              </a:rPr>
              <a:t>Figure 4 The Output window</a:t>
            </a:r>
            <a:endParaRPr lang="en-US"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9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89B92F-7AC7-4B7B-8532-75050283C8DD}"/>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559457" y="621437"/>
            <a:ext cx="5568749" cy="4429957"/>
          </a:xfrm>
          <a:prstGeom prst="rect">
            <a:avLst/>
          </a:prstGeom>
          <a:noFill/>
          <a:ln>
            <a:noFill/>
          </a:ln>
        </p:spPr>
      </p:pic>
      <p:sp>
        <p:nvSpPr>
          <p:cNvPr id="5" name="Rectangle 4">
            <a:extLst>
              <a:ext uri="{FF2B5EF4-FFF2-40B4-BE49-F238E27FC236}">
                <a16:creationId xmlns:a16="http://schemas.microsoft.com/office/drawing/2014/main" id="{C7275A96-160E-4027-A5DC-46F98C9D0E7A}"/>
              </a:ext>
            </a:extLst>
          </p:cNvPr>
          <p:cNvSpPr/>
          <p:nvPr/>
        </p:nvSpPr>
        <p:spPr>
          <a:xfrm>
            <a:off x="8030521" y="5180891"/>
            <a:ext cx="3339632" cy="504625"/>
          </a:xfrm>
          <a:prstGeom prst="rect">
            <a:avLst/>
          </a:prstGeom>
        </p:spPr>
        <p:txBody>
          <a:bodyPr wrap="none">
            <a:spAutoFit/>
          </a:bodyPr>
          <a:lstStyle/>
          <a:p>
            <a:pPr algn="ctr">
              <a:lnSpc>
                <a:spcPct val="150000"/>
              </a:lnSpc>
              <a:spcAft>
                <a:spcPts val="0"/>
              </a:spcAft>
            </a:pPr>
            <a:r>
              <a:rPr lang="en-IN" sz="2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5   Arduino Uno Board</a:t>
            </a:r>
            <a:endParaRPr lang="en-IN" sz="20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756C311-E899-4D03-9727-925CB7565293}"/>
              </a:ext>
            </a:extLst>
          </p:cNvPr>
          <p:cNvSpPr/>
          <p:nvPr/>
        </p:nvSpPr>
        <p:spPr>
          <a:xfrm>
            <a:off x="463457" y="621437"/>
            <a:ext cx="6096000" cy="4144661"/>
          </a:xfrm>
          <a:prstGeom prst="rect">
            <a:avLst/>
          </a:prstGeom>
        </p:spPr>
        <p:txBody>
          <a:bodyPr>
            <a:spAutoFit/>
          </a:bodyPr>
          <a:lstStyle/>
          <a:p>
            <a:pPr marL="285750" indent="-285750" algn="just">
              <a:lnSpc>
                <a:spcPct val="150000"/>
              </a:lnSpc>
              <a:buFont typeface="Wingdings" panose="05000000000000000000" pitchFamily="2" charset="2"/>
              <a:buChar char="q"/>
            </a:pPr>
            <a:endParaRPr lang="en-IN" sz="2000" dirty="0">
              <a:latin typeface="Times New Roman" panose="02020603050405020304" pitchFamily="18" charset="0"/>
              <a:ea typeface="Times New Roman" panose="02020603050405020304" pitchFamily="18" charset="0"/>
            </a:endParaRPr>
          </a:p>
          <a:p>
            <a:pPr marL="285750" indent="-285750" algn="just">
              <a:lnSpc>
                <a:spcPct val="150000"/>
              </a:lnSpc>
              <a:buClr>
                <a:srgbClr val="C00000"/>
              </a:buClr>
              <a:buFont typeface="Wingdings" panose="05000000000000000000" pitchFamily="2" charset="2"/>
              <a:buChar char="q"/>
            </a:pPr>
            <a:r>
              <a:rPr lang="en-IN" sz="2000" dirty="0">
                <a:latin typeface="Times New Roman" panose="02020603050405020304" pitchFamily="18" charset="0"/>
                <a:ea typeface="Times New Roman" panose="02020603050405020304" pitchFamily="18" charset="0"/>
              </a:rPr>
              <a:t>Arduino is a single-board microcontroller meant to make the application more accessible which are interactive objects and its surroundings</a:t>
            </a:r>
            <a:r>
              <a:rPr lang="en-IN" dirty="0">
                <a:latin typeface="Times New Roman" panose="02020603050405020304" pitchFamily="18" charset="0"/>
                <a:ea typeface="Times New Roman" panose="02020603050405020304" pitchFamily="18" charset="0"/>
              </a:rPr>
              <a:t>. </a:t>
            </a:r>
          </a:p>
          <a:p>
            <a:pPr algn="just">
              <a:lnSpc>
                <a:spcPct val="150000"/>
              </a:lnSpc>
            </a:pPr>
            <a:endParaRPr lang="en-IN" dirty="0">
              <a:latin typeface="Times New Roman" panose="02020603050405020304" pitchFamily="18" charset="0"/>
              <a:ea typeface="Times New Roman" panose="02020603050405020304" pitchFamily="18" charset="0"/>
            </a:endParaRPr>
          </a:p>
          <a:p>
            <a:pPr marL="285750" indent="-285750" algn="just">
              <a:lnSpc>
                <a:spcPct val="150000"/>
              </a:lnSpc>
              <a:buClr>
                <a:srgbClr val="C00000"/>
              </a:buClr>
              <a:buFont typeface="Wingdings" panose="05000000000000000000" pitchFamily="2" charset="2"/>
              <a:buChar char="q"/>
            </a:pPr>
            <a:r>
              <a:rPr lang="en-IN" sz="2000" dirty="0">
                <a:latin typeface="Times New Roman" panose="02020603050405020304" pitchFamily="18" charset="0"/>
                <a:ea typeface="Times New Roman" panose="02020603050405020304" pitchFamily="18" charset="0"/>
              </a:rPr>
              <a:t>The hardware features with an open-source hardware board designed around an 8-bit Atmel </a:t>
            </a:r>
            <a:r>
              <a:rPr lang="en-IN" sz="200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AVR microcontroller </a:t>
            </a:r>
            <a:r>
              <a:rPr lang="en-IN" sz="2000" dirty="0">
                <a:latin typeface="Times New Roman" panose="02020603050405020304" pitchFamily="18" charset="0"/>
                <a:ea typeface="Times New Roman" panose="02020603050405020304" pitchFamily="18" charset="0"/>
              </a:rPr>
              <a:t>or a 32-bit Atmel ARM.</a:t>
            </a:r>
          </a:p>
          <a:p>
            <a:pPr algn="just">
              <a:lnSpc>
                <a:spcPct val="150000"/>
              </a:lnSpc>
            </a:pPr>
            <a:endParaRPr lang="en-IN" sz="2000" dirty="0"/>
          </a:p>
        </p:txBody>
      </p:sp>
    </p:spTree>
    <p:extLst>
      <p:ext uri="{BB962C8B-B14F-4D97-AF65-F5344CB8AC3E}">
        <p14:creationId xmlns:p14="http://schemas.microsoft.com/office/powerpoint/2010/main" val="15382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A4EB-C6D8-46FB-883F-250DD2DF2880}"/>
              </a:ext>
            </a:extLst>
          </p:cNvPr>
          <p:cNvSpPr>
            <a:spLocks noGrp="1"/>
          </p:cNvSpPr>
          <p:nvPr>
            <p:ph type="title"/>
          </p:nvPr>
        </p:nvSpPr>
        <p:spPr/>
        <p:txBody>
          <a:bodyPr/>
          <a:lstStyle/>
          <a:p>
            <a:pPr algn="ctr"/>
            <a:r>
              <a:rPr lang="en-US" altLang="en-US" b="1" dirty="0">
                <a:solidFill>
                  <a:srgbClr val="C00000"/>
                </a:solidFill>
                <a:cs typeface="Times New Roman" panose="02020603050405020304" pitchFamily="18" charset="0"/>
              </a:rPr>
              <a:t>Week 2:</a:t>
            </a:r>
            <a:r>
              <a:rPr lang="en-IN" altLang="en-US" b="1" dirty="0">
                <a:solidFill>
                  <a:srgbClr val="C00000"/>
                </a:solidFill>
              </a:rPr>
              <a:t>Introduction to Embedded Systems</a:t>
            </a:r>
            <a:endParaRPr lang="en-IN" dirty="0">
              <a:solidFill>
                <a:srgbClr val="C00000"/>
              </a:solidFill>
            </a:endParaRPr>
          </a:p>
        </p:txBody>
      </p:sp>
      <p:sp>
        <p:nvSpPr>
          <p:cNvPr id="3" name="Content Placeholder 2">
            <a:extLst>
              <a:ext uri="{FF2B5EF4-FFF2-40B4-BE49-F238E27FC236}">
                <a16:creationId xmlns:a16="http://schemas.microsoft.com/office/drawing/2014/main" id="{43946F21-52E7-4D46-9597-3B5AEB44F93E}"/>
              </a:ext>
            </a:extLst>
          </p:cNvPr>
          <p:cNvSpPr>
            <a:spLocks noGrp="1"/>
          </p:cNvSpPr>
          <p:nvPr>
            <p:ph idx="1"/>
          </p:nvPr>
        </p:nvSpPr>
        <p:spPr>
          <a:xfrm>
            <a:off x="677334" y="2160589"/>
            <a:ext cx="9116906" cy="3880773"/>
          </a:xfrm>
        </p:spPr>
        <p:txBody>
          <a:bodyPr/>
          <a:lstStyle/>
          <a:p>
            <a:pPr>
              <a:buClr>
                <a:srgbClr val="C00000"/>
              </a:buClr>
              <a:buFont typeface="Wingdings" panose="05000000000000000000" pitchFamily="2" charset="2"/>
              <a:buChar char="q"/>
            </a:pPr>
            <a:r>
              <a:rPr lang="en-IN" altLang="en-US" sz="3200" dirty="0">
                <a:latin typeface="Times New Roman" panose="02020603050405020304" pitchFamily="18" charset="0"/>
                <a:cs typeface="Times New Roman" panose="02020603050405020304" pitchFamily="18" charset="0"/>
              </a:rPr>
              <a:t>Microcontrollers are widely used in Embedded System products.</a:t>
            </a:r>
          </a:p>
          <a:p>
            <a:pPr>
              <a:buClr>
                <a:srgbClr val="C00000"/>
              </a:buClr>
              <a:buFont typeface="Wingdings" panose="05000000000000000000" pitchFamily="2" charset="2"/>
              <a:buChar char="q"/>
            </a:pPr>
            <a:endParaRPr lang="en-IN" altLang="en-US" sz="32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pPr>
            <a:r>
              <a:rPr lang="en-IN" altLang="en-US" sz="3200" dirty="0">
                <a:latin typeface="Times New Roman" panose="02020603050405020304" pitchFamily="18" charset="0"/>
                <a:cs typeface="Times New Roman" panose="02020603050405020304" pitchFamily="18" charset="0"/>
              </a:rPr>
              <a:t>In Embedded system there is only one application software that is typically burn into ROM.</a:t>
            </a:r>
            <a:endParaRPr lang="en-US" alt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993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C0A4-5250-4156-A332-FDC196FA31D1}"/>
              </a:ext>
            </a:extLst>
          </p:cNvPr>
          <p:cNvSpPr>
            <a:spLocks noGrp="1"/>
          </p:cNvSpPr>
          <p:nvPr>
            <p:ph type="title"/>
          </p:nvPr>
        </p:nvSpPr>
        <p:spPr/>
        <p:txBody>
          <a:bodyPr/>
          <a:lstStyle/>
          <a:p>
            <a:pPr algn="ctr"/>
            <a:r>
              <a:rPr lang="en-IN" altLang="en-US" dirty="0">
                <a:solidFill>
                  <a:srgbClr val="C00000"/>
                </a:solidFill>
              </a:rPr>
              <a:t>Embedded system</a:t>
            </a:r>
            <a:endParaRPr lang="en-IN" dirty="0">
              <a:solidFill>
                <a:srgbClr val="C00000"/>
              </a:solidFill>
            </a:endParaRPr>
          </a:p>
        </p:txBody>
      </p:sp>
      <p:sp>
        <p:nvSpPr>
          <p:cNvPr id="3" name="Content Placeholder 2">
            <a:extLst>
              <a:ext uri="{FF2B5EF4-FFF2-40B4-BE49-F238E27FC236}">
                <a16:creationId xmlns:a16="http://schemas.microsoft.com/office/drawing/2014/main" id="{9935587B-56EC-48FE-AA97-4AC2F575C402}"/>
              </a:ext>
            </a:extLst>
          </p:cNvPr>
          <p:cNvSpPr>
            <a:spLocks noGrp="1"/>
          </p:cNvSpPr>
          <p:nvPr>
            <p:ph idx="1"/>
          </p:nvPr>
        </p:nvSpPr>
        <p:spPr>
          <a:xfrm>
            <a:off x="677333" y="1930401"/>
            <a:ext cx="9789439" cy="4110962"/>
          </a:xfrm>
        </p:spPr>
        <p:txBody>
          <a:bodyPr/>
          <a:lstStyle/>
          <a:p>
            <a:pPr algn="just">
              <a:buClr>
                <a:srgbClr val="C00000"/>
              </a:buClr>
              <a:buFont typeface="Wingdings" panose="05000000000000000000" pitchFamily="2" charset="2"/>
              <a:buChar char="q"/>
            </a:pPr>
            <a:r>
              <a:rPr lang="en-IN" altLang="en-US" sz="2800" dirty="0">
                <a:latin typeface="Times New Roman" panose="02020603050405020304" pitchFamily="18" charset="0"/>
                <a:cs typeface="Times New Roman" panose="02020603050405020304" pitchFamily="18" charset="0"/>
              </a:rPr>
              <a:t>Embedded systems are some specific systems which are designed to perform a specific task.</a:t>
            </a:r>
          </a:p>
          <a:p>
            <a:pPr algn="just">
              <a:buClr>
                <a:srgbClr val="C00000"/>
              </a:buClr>
              <a:buFont typeface="Wingdings" panose="05000000000000000000" pitchFamily="2" charset="2"/>
              <a:buChar char="q"/>
            </a:pPr>
            <a:r>
              <a:rPr lang="en-IN" altLang="en-US" sz="2800" dirty="0">
                <a:latin typeface="Times New Roman" panose="02020603050405020304" pitchFamily="18" charset="0"/>
                <a:cs typeface="Times New Roman" panose="02020603050405020304" pitchFamily="18" charset="0"/>
              </a:rPr>
              <a:t> The task or work provided to these systems are very specific and remain same as once defined by programmer.</a:t>
            </a:r>
          </a:p>
          <a:p>
            <a:pPr algn="just">
              <a:buClr>
                <a:srgbClr val="C00000"/>
              </a:buClr>
              <a:buFont typeface="Wingdings" panose="05000000000000000000" pitchFamily="2" charset="2"/>
              <a:buChar char="q"/>
            </a:pPr>
            <a:r>
              <a:rPr lang="en-IN" altLang="en-US" sz="2800" dirty="0">
                <a:latin typeface="Times New Roman" panose="02020603050405020304" pitchFamily="18" charset="0"/>
                <a:cs typeface="Times New Roman" panose="02020603050405020304" pitchFamily="18" charset="0"/>
              </a:rPr>
              <a:t> Microcontrollers are used in and as embedded systems. As for example automatic street light, home automation system, a simple automated electric stove etc.</a:t>
            </a:r>
            <a:endParaRPr lang="en-US" alt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387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mbedded System basics">
            <a:extLst>
              <a:ext uri="{FF2B5EF4-FFF2-40B4-BE49-F238E27FC236}">
                <a16:creationId xmlns:a16="http://schemas.microsoft.com/office/drawing/2014/main" id="{5B959B85-7407-4668-99E1-C8609E49F7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7977" y="772359"/>
            <a:ext cx="4801605" cy="3790764"/>
          </a:xfrm>
          <a:prstGeom prst="rect">
            <a:avLst/>
          </a:prstGeom>
          <a:noFill/>
          <a:ln>
            <a:noFill/>
          </a:ln>
        </p:spPr>
      </p:pic>
      <p:sp>
        <p:nvSpPr>
          <p:cNvPr id="5" name="Rectangle 4">
            <a:extLst>
              <a:ext uri="{FF2B5EF4-FFF2-40B4-BE49-F238E27FC236}">
                <a16:creationId xmlns:a16="http://schemas.microsoft.com/office/drawing/2014/main" id="{CFF594B8-9BF0-4E5C-BD56-844A7AADB7FC}"/>
              </a:ext>
            </a:extLst>
          </p:cNvPr>
          <p:cNvSpPr/>
          <p:nvPr/>
        </p:nvSpPr>
        <p:spPr>
          <a:xfrm>
            <a:off x="3113481" y="5064256"/>
            <a:ext cx="4879862" cy="400110"/>
          </a:xfrm>
          <a:prstGeom prst="rect">
            <a:avLst/>
          </a:prstGeom>
        </p:spPr>
        <p:txBody>
          <a:bodyPr wrap="none">
            <a:spAutoFit/>
          </a:bodyPr>
          <a:lstStyle/>
          <a:p>
            <a:pPr algn="ctr"/>
            <a:r>
              <a:rPr lang="en-IN" sz="2000" dirty="0">
                <a:solidFill>
                  <a:srgbClr val="C00000"/>
                </a:solidFill>
                <a:latin typeface="Times New Roman" panose="02020603050405020304" pitchFamily="18" charset="0"/>
                <a:ea typeface="Times New Roman" panose="02020603050405020304" pitchFamily="18" charset="0"/>
              </a:rPr>
              <a:t>Figure 6 Block diagram of Embedded System</a:t>
            </a:r>
            <a:endParaRPr lang="en-IN" sz="2000" dirty="0">
              <a:solidFill>
                <a:srgbClr val="C00000"/>
              </a:solidFill>
            </a:endParaRPr>
          </a:p>
        </p:txBody>
      </p:sp>
    </p:spTree>
    <p:extLst>
      <p:ext uri="{BB962C8B-B14F-4D97-AF65-F5344CB8AC3E}">
        <p14:creationId xmlns:p14="http://schemas.microsoft.com/office/powerpoint/2010/main" val="155493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06A9-F89D-4A08-A75E-327989CBB53C}"/>
              </a:ext>
            </a:extLst>
          </p:cNvPr>
          <p:cNvSpPr>
            <a:spLocks noGrp="1"/>
          </p:cNvSpPr>
          <p:nvPr>
            <p:ph type="title"/>
          </p:nvPr>
        </p:nvSpPr>
        <p:spPr>
          <a:xfrm>
            <a:off x="911014" y="538480"/>
            <a:ext cx="10498666" cy="1320800"/>
          </a:xfrm>
        </p:spPr>
        <p:txBody>
          <a:bodyPr/>
          <a:lstStyle/>
          <a:p>
            <a:pPr algn="ctr"/>
            <a:r>
              <a:rPr lang="en-IN" altLang="en-US" u="sng" dirty="0">
                <a:solidFill>
                  <a:srgbClr val="C00000"/>
                </a:solidFill>
                <a:latin typeface="Times New Roman" panose="02020603050405020304" pitchFamily="18" charset="0"/>
                <a:cs typeface="Times New Roman" panose="02020603050405020304" pitchFamily="18" charset="0"/>
              </a:rPr>
              <a:t>MICROPROCESSOR </a:t>
            </a:r>
            <a:r>
              <a:rPr lang="en-IN" altLang="en-US" dirty="0">
                <a:solidFill>
                  <a:srgbClr val="C00000"/>
                </a:solidFill>
                <a:latin typeface="Times New Roman" panose="02020603050405020304" pitchFamily="18" charset="0"/>
                <a:cs typeface="Times New Roman" panose="02020603050405020304" pitchFamily="18" charset="0"/>
              </a:rPr>
              <a:t> VS </a:t>
            </a:r>
            <a:r>
              <a:rPr lang="en-IN" altLang="en-US" u="sng" dirty="0">
                <a:solidFill>
                  <a:srgbClr val="C00000"/>
                </a:solidFill>
                <a:latin typeface="Times New Roman" panose="02020603050405020304" pitchFamily="18" charset="0"/>
                <a:cs typeface="Times New Roman" panose="02020603050405020304" pitchFamily="18" charset="0"/>
              </a:rPr>
              <a:t>MICROCONTROLLERS</a:t>
            </a:r>
            <a:endParaRPr lang="en-IN"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95DFB9E-6A5D-407E-B5E4-3C90F3103D5A}"/>
              </a:ext>
            </a:extLst>
          </p:cNvPr>
          <p:cNvGraphicFramePr>
            <a:graphicFrameLocks noGrp="1"/>
          </p:cNvGraphicFramePr>
          <p:nvPr>
            <p:ph idx="1"/>
            <p:extLst>
              <p:ext uri="{D42A27DB-BD31-4B8C-83A1-F6EECF244321}">
                <p14:modId xmlns:p14="http://schemas.microsoft.com/office/powerpoint/2010/main" val="1964816442"/>
              </p:ext>
            </p:extLst>
          </p:nvPr>
        </p:nvGraphicFramePr>
        <p:xfrm>
          <a:off x="1828800" y="1605280"/>
          <a:ext cx="6797040" cy="5072412"/>
        </p:xfrm>
        <a:graphic>
          <a:graphicData uri="http://schemas.openxmlformats.org/drawingml/2006/table">
            <a:tbl>
              <a:tblPr firstRow="1" firstCol="1" bandRow="1">
                <a:tableStyleId>{5C22544A-7EE6-4342-B048-85BDC9FD1C3A}</a:tableStyleId>
              </a:tblPr>
              <a:tblGrid>
                <a:gridCol w="3316206">
                  <a:extLst>
                    <a:ext uri="{9D8B030D-6E8A-4147-A177-3AD203B41FA5}">
                      <a16:colId xmlns:a16="http://schemas.microsoft.com/office/drawing/2014/main" val="3246647299"/>
                    </a:ext>
                  </a:extLst>
                </a:gridCol>
                <a:gridCol w="3480834">
                  <a:extLst>
                    <a:ext uri="{9D8B030D-6E8A-4147-A177-3AD203B41FA5}">
                      <a16:colId xmlns:a16="http://schemas.microsoft.com/office/drawing/2014/main" val="296307885"/>
                    </a:ext>
                  </a:extLst>
                </a:gridCol>
              </a:tblGrid>
              <a:tr h="576457">
                <a:tc>
                  <a:txBody>
                    <a:bodyPr/>
                    <a:lstStyle/>
                    <a:p>
                      <a:pPr algn="ctr">
                        <a:lnSpc>
                          <a:spcPct val="150000"/>
                        </a:lnSpc>
                        <a:spcAft>
                          <a:spcPts val="0"/>
                        </a:spcAft>
                      </a:pPr>
                      <a:r>
                        <a:rPr lang="en-IN" sz="2400" dirty="0">
                          <a:solidFill>
                            <a:srgbClr val="C00000"/>
                          </a:solidFill>
                          <a:effectLst/>
                          <a:latin typeface="Times New Roman" panose="02020603050405020304" pitchFamily="18" charset="0"/>
                          <a:cs typeface="Times New Roman" panose="02020603050405020304" pitchFamily="18" charset="0"/>
                        </a:rPr>
                        <a:t>Microprocessors</a:t>
                      </a:r>
                      <a:endParaRPr lang="en-IN" sz="2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2400" dirty="0">
                          <a:solidFill>
                            <a:srgbClr val="C00000"/>
                          </a:solidFill>
                          <a:effectLst/>
                          <a:latin typeface="Times New Roman" panose="02020603050405020304" pitchFamily="18" charset="0"/>
                          <a:cs typeface="Times New Roman" panose="02020603050405020304" pitchFamily="18" charset="0"/>
                        </a:rPr>
                        <a:t>Microcontrollers</a:t>
                      </a:r>
                      <a:endParaRPr lang="en-IN" sz="2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7852482"/>
                  </a:ext>
                </a:extLst>
              </a:tr>
              <a:tr h="953672">
                <a:tc>
                  <a:txBody>
                    <a:bodyPr/>
                    <a:lstStyle/>
                    <a:p>
                      <a:pPr>
                        <a:lnSpc>
                          <a:spcPct val="150000"/>
                        </a:lnSpc>
                        <a:spcAft>
                          <a:spcPts val="0"/>
                        </a:spcAft>
                      </a:pPr>
                      <a:r>
                        <a:rPr lang="en-IN" sz="1800" dirty="0">
                          <a:solidFill>
                            <a:schemeClr val="tx1">
                              <a:lumMod val="75000"/>
                              <a:lumOff val="25000"/>
                            </a:schemeClr>
                          </a:solidFill>
                          <a:effectLst/>
                          <a:latin typeface="Times New Roman" panose="02020603050405020304" pitchFamily="18" charset="0"/>
                          <a:cs typeface="Times New Roman" panose="02020603050405020304" pitchFamily="18" charset="0"/>
                        </a:rPr>
                        <a:t>Microprocessors contain no RAM or ROM</a:t>
                      </a:r>
                      <a:r>
                        <a:rPr lang="en-IN" sz="1800" dirty="0">
                          <a:effectLst/>
                          <a:latin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IN" sz="1800" b="1" dirty="0">
                          <a:effectLst/>
                          <a:latin typeface="Times New Roman" panose="02020603050405020304" pitchFamily="18" charset="0"/>
                          <a:cs typeface="Times New Roman" panose="02020603050405020304" pitchFamily="18" charset="0"/>
                        </a:rPr>
                        <a:t>Microcontrollers have an internal RAM and a ROM.</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3744119"/>
                  </a:ext>
                </a:extLst>
              </a:tr>
              <a:tr h="953672">
                <a:tc>
                  <a:txBody>
                    <a:bodyPr/>
                    <a:lstStyle/>
                    <a:p>
                      <a:pPr>
                        <a:lnSpc>
                          <a:spcPct val="150000"/>
                        </a:lnSpc>
                        <a:spcAft>
                          <a:spcPts val="0"/>
                        </a:spcAft>
                      </a:pPr>
                      <a:r>
                        <a:rPr lang="en-IN" sz="1800" dirty="0">
                          <a:solidFill>
                            <a:schemeClr val="tx1">
                              <a:lumMod val="75000"/>
                              <a:lumOff val="25000"/>
                            </a:schemeClr>
                          </a:solidFill>
                          <a:effectLst/>
                          <a:latin typeface="Times New Roman" panose="02020603050405020304" pitchFamily="18" charset="0"/>
                          <a:cs typeface="Times New Roman" panose="02020603050405020304" pitchFamily="18" charset="0"/>
                        </a:rPr>
                        <a:t>Microprocessors do not have any I/O ports. </a:t>
                      </a:r>
                      <a:endParaRPr lang="en-IN" sz="18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IN" sz="1800" b="1" dirty="0">
                          <a:solidFill>
                            <a:schemeClr val="tx1">
                              <a:lumMod val="75000"/>
                              <a:lumOff val="25000"/>
                            </a:schemeClr>
                          </a:solidFill>
                          <a:effectLst/>
                          <a:latin typeface="Times New Roman" panose="02020603050405020304" pitchFamily="18" charset="0"/>
                          <a:cs typeface="Times New Roman" panose="02020603050405020304" pitchFamily="18" charset="0"/>
                        </a:rPr>
                        <a:t>Microcontrollers have I/O ports.</a:t>
                      </a:r>
                      <a:endParaRPr lang="en-IN"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224209"/>
                  </a:ext>
                </a:extLst>
              </a:tr>
              <a:tr h="953672">
                <a:tc>
                  <a:txBody>
                    <a:bodyPr/>
                    <a:lstStyle/>
                    <a:p>
                      <a:pPr>
                        <a:lnSpc>
                          <a:spcPct val="150000"/>
                        </a:lnSpc>
                        <a:spcAft>
                          <a:spcPts val="0"/>
                        </a:spcAft>
                      </a:pPr>
                      <a:r>
                        <a:rPr lang="en-IN" sz="1800" dirty="0">
                          <a:solidFill>
                            <a:schemeClr val="tx1">
                              <a:lumMod val="75000"/>
                              <a:lumOff val="25000"/>
                            </a:schemeClr>
                          </a:solidFill>
                          <a:effectLst/>
                          <a:latin typeface="Times New Roman" panose="02020603050405020304" pitchFamily="18" charset="0"/>
                          <a:cs typeface="Times New Roman" panose="02020603050405020304" pitchFamily="18" charset="0"/>
                        </a:rPr>
                        <a:t>Advantage of versatility.</a:t>
                      </a:r>
                      <a:endParaRPr lang="en-IN" sz="18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IN" sz="1800" b="1" dirty="0">
                          <a:solidFill>
                            <a:schemeClr val="tx1">
                              <a:lumMod val="75000"/>
                              <a:lumOff val="25000"/>
                            </a:schemeClr>
                          </a:solidFill>
                          <a:effectLst/>
                          <a:latin typeface="Times New Roman" panose="02020603050405020304" pitchFamily="18" charset="0"/>
                          <a:cs typeface="Times New Roman" panose="02020603050405020304" pitchFamily="18" charset="0"/>
                        </a:rPr>
                        <a:t>Advantages of less power consumption</a:t>
                      </a:r>
                      <a:r>
                        <a:rPr lang="en-IN" sz="1200" dirty="0">
                          <a:effectLst/>
                          <a:latin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528843"/>
                  </a:ext>
                </a:extLst>
              </a:tr>
              <a:tr h="449775">
                <a:tc>
                  <a:txBody>
                    <a:bodyPr/>
                    <a:lstStyle/>
                    <a:p>
                      <a:pPr>
                        <a:lnSpc>
                          <a:spcPct val="150000"/>
                        </a:lnSpc>
                        <a:spcAft>
                          <a:spcPts val="0"/>
                        </a:spcAft>
                      </a:pPr>
                      <a:r>
                        <a:rPr lang="en-IN" sz="1800" b="1" dirty="0">
                          <a:solidFill>
                            <a:schemeClr val="tx1">
                              <a:lumMod val="75000"/>
                              <a:lumOff val="25000"/>
                            </a:schemeClr>
                          </a:solidFill>
                          <a:effectLst/>
                          <a:latin typeface="Times New Roman" panose="02020603050405020304" pitchFamily="18" charset="0"/>
                          <a:cs typeface="Times New Roman" panose="02020603050405020304" pitchFamily="18" charset="0"/>
                        </a:rPr>
                        <a:t>Expensive.</a:t>
                      </a:r>
                      <a:endParaRPr lang="en-IN" sz="18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IN" sz="1800" b="1" dirty="0">
                          <a:effectLst/>
                          <a:latin typeface="Times New Roman" panose="02020603050405020304" pitchFamily="18" charset="0"/>
                          <a:cs typeface="Times New Roman" panose="02020603050405020304" pitchFamily="18" charset="0"/>
                        </a:rPr>
                        <a:t>Cheaper in comparison</a:t>
                      </a:r>
                      <a:r>
                        <a:rPr lang="en-IN" sz="1200" dirty="0">
                          <a:effectLst/>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3170419"/>
                  </a:ext>
                </a:extLst>
              </a:tr>
              <a:tr h="953672">
                <a:tc>
                  <a:txBody>
                    <a:bodyPr/>
                    <a:lstStyle/>
                    <a:p>
                      <a:pPr>
                        <a:lnSpc>
                          <a:spcPct val="150000"/>
                        </a:lnSpc>
                        <a:spcAft>
                          <a:spcPts val="0"/>
                        </a:spcAft>
                      </a:pPr>
                      <a:r>
                        <a:rPr lang="en-IN" sz="1800" dirty="0">
                          <a:solidFill>
                            <a:schemeClr val="tx1">
                              <a:lumMod val="75000"/>
                              <a:lumOff val="25000"/>
                            </a:schemeClr>
                          </a:solidFill>
                          <a:effectLst/>
                          <a:latin typeface="Times New Roman" panose="02020603050405020304" pitchFamily="18" charset="0"/>
                          <a:cs typeface="Times New Roman" panose="02020603050405020304" pitchFamily="18" charset="0"/>
                        </a:rPr>
                        <a:t>With the addition of external RAM and ROM, the system is bulkier</a:t>
                      </a:r>
                      <a:endParaRPr lang="en-IN" sz="18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IN" sz="1800" b="1" dirty="0">
                          <a:effectLst/>
                          <a:latin typeface="Times New Roman" panose="02020603050405020304" pitchFamily="18" charset="0"/>
                          <a:cs typeface="Times New Roman" panose="02020603050405020304" pitchFamily="18" charset="0"/>
                        </a:rPr>
                        <a:t>Occupies less space.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1907185"/>
                  </a:ext>
                </a:extLst>
              </a:tr>
            </a:tbl>
          </a:graphicData>
        </a:graphic>
      </p:graphicFrame>
      <p:sp>
        <p:nvSpPr>
          <p:cNvPr id="5" name="Rectangle 1">
            <a:extLst>
              <a:ext uri="{FF2B5EF4-FFF2-40B4-BE49-F238E27FC236}">
                <a16:creationId xmlns:a16="http://schemas.microsoft.com/office/drawing/2014/main" id="{CB5B52C9-A0AE-45B1-9B24-4CCABE5BEB32}"/>
              </a:ext>
            </a:extLst>
          </p:cNvPr>
          <p:cNvSpPr>
            <a:spLocks noChangeArrowheads="1"/>
          </p:cNvSpPr>
          <p:nvPr/>
        </p:nvSpPr>
        <p:spPr bwMode="auto">
          <a:xfrm>
            <a:off x="203199" y="-1"/>
            <a:ext cx="13709339" cy="55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8093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6BBA-3D23-488D-8E9E-BE3B70CC1DA1}"/>
              </a:ext>
            </a:extLst>
          </p:cNvPr>
          <p:cNvSpPr>
            <a:spLocks noGrp="1"/>
          </p:cNvSpPr>
          <p:nvPr>
            <p:ph type="title"/>
          </p:nvPr>
        </p:nvSpPr>
        <p:spPr>
          <a:xfrm>
            <a:off x="865510" y="512811"/>
            <a:ext cx="8596668" cy="1320800"/>
          </a:xfrm>
        </p:spPr>
        <p:txBody>
          <a:bodyPr>
            <a:normAutofit/>
          </a:bodyPr>
          <a:lstStyle/>
          <a:p>
            <a:pPr algn="ctr"/>
            <a:r>
              <a:rPr lang="en-IN" b="1">
                <a:solidFill>
                  <a:srgbClr val="C00000"/>
                </a:solidFill>
                <a:latin typeface="Times New Roman" panose="02020603050405020304" pitchFamily="18" charset="0"/>
                <a:cs typeface="Times New Roman" panose="02020603050405020304" pitchFamily="18" charset="0"/>
              </a:rPr>
              <a:t>Week 3</a:t>
            </a:r>
            <a:r>
              <a:rPr lang="en-IN" b="1" dirty="0">
                <a:solidFill>
                  <a:srgbClr val="C00000"/>
                </a:solidFill>
                <a:latin typeface="Times New Roman" panose="02020603050405020304" pitchFamily="18" charset="0"/>
                <a:cs typeface="Times New Roman" panose="02020603050405020304" pitchFamily="18" charset="0"/>
              </a:rPr>
              <a:t>:Introduction to IoT Applications</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descr="Management - Enthu Technology Solutions India Pvt. Ltd">
            <a:extLst>
              <a:ext uri="{FF2B5EF4-FFF2-40B4-BE49-F238E27FC236}">
                <a16:creationId xmlns:a16="http://schemas.microsoft.com/office/drawing/2014/main" id="{780B08A9-BCC4-45F2-A635-3673112002BD}"/>
              </a:ext>
            </a:extLst>
          </p:cNvPr>
          <p:cNvPicPr>
            <a:picLocks noGrp="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192784" y="1737898"/>
            <a:ext cx="5814874" cy="3403119"/>
          </a:xfrm>
          <a:prstGeom prst="rect">
            <a:avLst/>
          </a:prstGeom>
          <a:noFill/>
          <a:ln>
            <a:noFill/>
          </a:ln>
        </p:spPr>
      </p:pic>
      <p:sp>
        <p:nvSpPr>
          <p:cNvPr id="5" name="Rectangle 4">
            <a:extLst>
              <a:ext uri="{FF2B5EF4-FFF2-40B4-BE49-F238E27FC236}">
                <a16:creationId xmlns:a16="http://schemas.microsoft.com/office/drawing/2014/main" id="{0DC97636-6355-4F6F-A045-88EFE238DEA7}"/>
              </a:ext>
            </a:extLst>
          </p:cNvPr>
          <p:cNvSpPr/>
          <p:nvPr/>
        </p:nvSpPr>
        <p:spPr>
          <a:xfrm>
            <a:off x="3481396" y="5674444"/>
            <a:ext cx="3364896" cy="468077"/>
          </a:xfrm>
          <a:prstGeom prst="rect">
            <a:avLst/>
          </a:prstGeom>
        </p:spPr>
        <p:txBody>
          <a:bodyPr wrap="none">
            <a:spAutoFit/>
          </a:bodyPr>
          <a:lstStyle/>
          <a:p>
            <a:pPr algn="ctr">
              <a:lnSpc>
                <a:spcPct val="107000"/>
              </a:lnSpc>
              <a:spcBef>
                <a:spcPts val="1200"/>
              </a:spcBef>
              <a:spcAft>
                <a:spcPts val="0"/>
              </a:spcAft>
            </a:pPr>
            <a:r>
              <a:rPr lang="en-IN" sz="24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7 IoT Applications</a:t>
            </a:r>
            <a:endParaRPr lang="en-IN" sz="24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6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D9559-66C3-40CF-BD90-594882B98E80}"/>
              </a:ext>
            </a:extLst>
          </p:cNvPr>
          <p:cNvSpPr>
            <a:spLocks noGrp="1"/>
          </p:cNvSpPr>
          <p:nvPr>
            <p:ph idx="1"/>
          </p:nvPr>
        </p:nvSpPr>
        <p:spPr>
          <a:xfrm>
            <a:off x="570801" y="958787"/>
            <a:ext cx="9469843" cy="5743854"/>
          </a:xfrm>
        </p:spPr>
        <p:txBody>
          <a:bodyPr>
            <a:normAutofit/>
          </a:bodyPr>
          <a:lstStyle/>
          <a:p>
            <a:pPr>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IoT is a network in which all physical objects are connected to the internet through network devices or routers and exchange data.</a:t>
            </a:r>
          </a:p>
          <a:p>
            <a:pPr marL="0" indent="0">
              <a:buClr>
                <a:srgbClr val="C00000"/>
              </a:buClr>
              <a:buNone/>
            </a:pPr>
            <a:endParaRPr lang="en-IN"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goal of IoT is to extend the internet connectivity from standard devices like computer, mobile, tablet to relatively dumb devices like a toaster.</a:t>
            </a:r>
          </a:p>
          <a:p>
            <a:pPr marL="0" indent="0">
              <a:buClr>
                <a:srgbClr val="C00000"/>
              </a:buClr>
              <a:buNone/>
            </a:pPr>
            <a:endParaRPr lang="en-US"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IoT makes virtually everything "smart," by improving aspects of our life with the power of data collection, AI algorithm, and networks. </a:t>
            </a:r>
          </a:p>
          <a:p>
            <a:pPr marL="0" indent="0">
              <a:buClr>
                <a:srgbClr val="C00000"/>
              </a:buClr>
              <a:buNone/>
              <a:defRPr/>
            </a:pPr>
            <a:endParaRPr lang="en-US"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The thing in IoT can also be a person with a diabetes monitor implant, an animal with tracking devices, etc.</a:t>
            </a:r>
          </a:p>
          <a:p>
            <a:pPr>
              <a:buClr>
                <a:srgbClr val="C00000"/>
              </a:buClr>
              <a:buFont typeface="Wingdings" panose="05000000000000000000" pitchFamily="2" charset="2"/>
              <a:buChar char="q"/>
              <a:defRPr/>
            </a:pPr>
            <a:endParaRPr lang="en-US"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defRPr/>
            </a:pPr>
            <a:endParaRPr lang="en-US"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6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AF1-085E-4A32-A9BF-B927CF0966F2}"/>
              </a:ext>
            </a:extLst>
          </p:cNvPr>
          <p:cNvSpPr>
            <a:spLocks noGrp="1"/>
          </p:cNvSpPr>
          <p:nvPr>
            <p:ph type="title"/>
          </p:nvPr>
        </p:nvSpPr>
        <p:spPr/>
        <p:txBody>
          <a:bodyPr/>
          <a:lstStyle/>
          <a:p>
            <a:r>
              <a:rPr lang="en-US" altLang="en-US" b="1" dirty="0">
                <a:solidFill>
                  <a:srgbClr val="C00000"/>
                </a:solidFill>
                <a:latin typeface="Times New Roman" panose="02020603050405020304" pitchFamily="18" charset="0"/>
                <a:cs typeface="Times New Roman" panose="02020603050405020304" pitchFamily="18" charset="0"/>
              </a:rPr>
              <a:t>CERTIFICATE</a:t>
            </a:r>
            <a:br>
              <a:rPr lang="en-US" altLang="en-US" b="1" dirty="0"/>
            </a:br>
            <a:endParaRPr lang="en-IN" dirty="0"/>
          </a:p>
        </p:txBody>
      </p:sp>
      <p:pic>
        <p:nvPicPr>
          <p:cNvPr id="3" name="Picture 2">
            <a:extLst>
              <a:ext uri="{FF2B5EF4-FFF2-40B4-BE49-F238E27FC236}">
                <a16:creationId xmlns:a16="http://schemas.microsoft.com/office/drawing/2014/main" id="{BED8C2EB-EE4C-4AAD-BB6A-A716489F544E}"/>
              </a:ext>
            </a:extLst>
          </p:cNvPr>
          <p:cNvPicPr>
            <a:picLocks noChangeAspect="1"/>
          </p:cNvPicPr>
          <p:nvPr/>
        </p:nvPicPr>
        <p:blipFill>
          <a:blip r:embed="rId2"/>
          <a:stretch>
            <a:fillRect/>
          </a:stretch>
        </p:blipFill>
        <p:spPr>
          <a:xfrm>
            <a:off x="3352708" y="1580896"/>
            <a:ext cx="5222393" cy="5015346"/>
          </a:xfrm>
          <a:prstGeom prst="rect">
            <a:avLst/>
          </a:prstGeom>
        </p:spPr>
      </p:pic>
    </p:spTree>
    <p:extLst>
      <p:ext uri="{BB962C8B-B14F-4D97-AF65-F5344CB8AC3E}">
        <p14:creationId xmlns:p14="http://schemas.microsoft.com/office/powerpoint/2010/main" val="108915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883-77D0-46DE-AEA3-624D38213B41}"/>
              </a:ext>
            </a:extLst>
          </p:cNvPr>
          <p:cNvSpPr>
            <a:spLocks noGrp="1"/>
          </p:cNvSpPr>
          <p:nvPr>
            <p:ph type="title"/>
          </p:nvPr>
        </p:nvSpPr>
        <p:spPr>
          <a:xfrm>
            <a:off x="677333" y="609600"/>
            <a:ext cx="9611885" cy="1320800"/>
          </a:xfrm>
        </p:spPr>
        <p:txBody>
          <a:bodyPr>
            <a:normAutofit/>
          </a:bodyPr>
          <a:lstStyle/>
          <a:p>
            <a:pPr marL="457200" indent="-457200">
              <a:buFont typeface="Wingdings" panose="05000000000000000000" pitchFamily="2" charset="2"/>
              <a:buChar char="q"/>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NodeMCU perfect for IoT applications, and other situations where wireless connectivity is required.</a:t>
            </a:r>
          </a:p>
        </p:txBody>
      </p:sp>
    </p:spTree>
    <p:extLst>
      <p:ext uri="{BB962C8B-B14F-4D97-AF65-F5344CB8AC3E}">
        <p14:creationId xmlns:p14="http://schemas.microsoft.com/office/powerpoint/2010/main" val="3953000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CC39-0CCD-4E56-844C-27FF1B91A3D9}"/>
              </a:ext>
            </a:extLst>
          </p:cNvPr>
          <p:cNvSpPr>
            <a:spLocks noGrp="1"/>
          </p:cNvSpPr>
          <p:nvPr>
            <p:ph type="title"/>
          </p:nvPr>
        </p:nvSpPr>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Week 4: Working on the Assigned Project</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9D1E83-DE4F-463E-8E4C-068E9C4947C3}"/>
              </a:ext>
            </a:extLst>
          </p:cNvPr>
          <p:cNvSpPr>
            <a:spLocks noGrp="1"/>
          </p:cNvSpPr>
          <p:nvPr>
            <p:ph idx="1"/>
          </p:nvPr>
        </p:nvSpPr>
        <p:spPr>
          <a:xfrm>
            <a:off x="677334" y="2160589"/>
            <a:ext cx="8963816" cy="3880773"/>
          </a:xfrm>
        </p:spPr>
        <p:txBody>
          <a:bodyPr>
            <a:normAutofit/>
          </a:bodyPr>
          <a:lstStyle/>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 Project was assigned in the last week of the internship. The project was on IoT based RFID attendance system. </a:t>
            </a:r>
          </a:p>
          <a:p>
            <a:pPr algn="just">
              <a:buClr>
                <a:srgbClr val="C00000"/>
              </a:buCl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Attendance monitoring system using RFID technology and with the application of Internet of Things (IoT) and cloud technology so that  attendance of  the students can be  monitored in real time.</a:t>
            </a:r>
          </a:p>
        </p:txBody>
      </p:sp>
    </p:spTree>
    <p:extLst>
      <p:ext uri="{BB962C8B-B14F-4D97-AF65-F5344CB8AC3E}">
        <p14:creationId xmlns:p14="http://schemas.microsoft.com/office/powerpoint/2010/main" val="301566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8D5E-E216-42BF-98FE-276C297C0E8D}"/>
              </a:ext>
            </a:extLst>
          </p:cNvPr>
          <p:cNvSpPr>
            <a:spLocks noGrp="1"/>
          </p:cNvSpPr>
          <p:nvPr>
            <p:ph type="title"/>
          </p:nvPr>
        </p:nvSpPr>
        <p:spPr/>
        <p:txBody>
          <a:bodyPr/>
          <a:lstStyle/>
          <a:p>
            <a:pPr algn="ctr"/>
            <a:r>
              <a:rPr lang="en-IN" b="1" u="sng" dirty="0">
                <a:solidFill>
                  <a:srgbClr val="C00000"/>
                </a:solidFill>
              </a:rPr>
              <a:t>COMPONENTS REQUIRED</a:t>
            </a:r>
            <a:br>
              <a:rPr lang="en-IN" dirty="0"/>
            </a:br>
            <a:endParaRPr lang="en-IN" dirty="0"/>
          </a:p>
        </p:txBody>
      </p:sp>
      <p:sp>
        <p:nvSpPr>
          <p:cNvPr id="3" name="Content Placeholder 2">
            <a:extLst>
              <a:ext uri="{FF2B5EF4-FFF2-40B4-BE49-F238E27FC236}">
                <a16:creationId xmlns:a16="http://schemas.microsoft.com/office/drawing/2014/main" id="{B97A8EA1-9D0F-4286-834E-BF8A21CD212D}"/>
              </a:ext>
            </a:extLst>
          </p:cNvPr>
          <p:cNvSpPr>
            <a:spLocks noGrp="1"/>
          </p:cNvSpPr>
          <p:nvPr>
            <p:ph idx="1"/>
          </p:nvPr>
        </p:nvSpPr>
        <p:spPr/>
        <p:txBody>
          <a:bodyPr/>
          <a:lstStyle/>
          <a:p>
            <a:pPr lvl="0">
              <a:buClr>
                <a:srgbClr val="C00000"/>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Arduino uno board</a:t>
            </a:r>
          </a:p>
          <a:p>
            <a:pPr lvl="0">
              <a:buClr>
                <a:srgbClr val="C00000"/>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Node MCU</a:t>
            </a:r>
          </a:p>
          <a:p>
            <a:pPr lvl="0">
              <a:buClr>
                <a:srgbClr val="C00000"/>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RFID cards</a:t>
            </a:r>
          </a:p>
          <a:p>
            <a:pPr lvl="0">
              <a:buClr>
                <a:srgbClr val="C00000"/>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RFID card reader</a:t>
            </a:r>
          </a:p>
          <a:p>
            <a:pPr lvl="0">
              <a:buClr>
                <a:srgbClr val="C00000"/>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Connecting wires</a:t>
            </a:r>
          </a:p>
          <a:p>
            <a:pPr marL="0" indent="0">
              <a:buNone/>
            </a:pPr>
            <a:endParaRPr lang="en-IN" dirty="0"/>
          </a:p>
        </p:txBody>
      </p:sp>
    </p:spTree>
    <p:extLst>
      <p:ext uri="{BB962C8B-B14F-4D97-AF65-F5344CB8AC3E}">
        <p14:creationId xmlns:p14="http://schemas.microsoft.com/office/powerpoint/2010/main" val="1926416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420954-BD7F-4400-A364-4029F4781BE5}"/>
              </a:ext>
            </a:extLst>
          </p:cNvPr>
          <p:cNvSpPr/>
          <p:nvPr/>
        </p:nvSpPr>
        <p:spPr>
          <a:xfrm>
            <a:off x="7645232" y="5156752"/>
            <a:ext cx="4376691" cy="458074"/>
          </a:xfrm>
          <a:prstGeom prst="rect">
            <a:avLst/>
          </a:prstGeom>
        </p:spPr>
        <p:txBody>
          <a:bodyPr wrap="square">
            <a:spAutoFit/>
          </a:bodyPr>
          <a:lstStyle/>
          <a:p>
            <a:pPr algn="ctr">
              <a:lnSpc>
                <a:spcPct val="150000"/>
              </a:lnSpc>
              <a:spcBef>
                <a:spcPts val="600"/>
              </a:spcBef>
              <a:spcAft>
                <a:spcPts val="600"/>
              </a:spcAft>
            </a:pPr>
            <a:r>
              <a:rPr lang="en-IN" dirty="0">
                <a:solidFill>
                  <a:srgbClr val="C00000"/>
                </a:solidFill>
                <a:latin typeface="Times New Roman" panose="02020603050405020304" pitchFamily="18" charset="0"/>
                <a:ea typeface="Times New Roman" panose="02020603050405020304" pitchFamily="18" charset="0"/>
              </a:rPr>
              <a:t>Figure</a:t>
            </a:r>
            <a:r>
              <a:rPr lang="en-IN" dirty="0">
                <a:solidFill>
                  <a:srgbClr val="000000"/>
                </a:solidFill>
                <a:latin typeface="Times New Roman" panose="02020603050405020304" pitchFamily="18" charset="0"/>
                <a:ea typeface="Times New Roman" panose="02020603050405020304" pitchFamily="18" charset="0"/>
              </a:rPr>
              <a:t> </a:t>
            </a:r>
            <a:r>
              <a:rPr lang="en-IN" dirty="0">
                <a:solidFill>
                  <a:srgbClr val="C00000"/>
                </a:solidFill>
                <a:latin typeface="Times New Roman" panose="02020603050405020304" pitchFamily="18" charset="0"/>
                <a:ea typeface="Times New Roman" panose="02020603050405020304" pitchFamily="18" charset="0"/>
              </a:rPr>
              <a:t>12 RDM6300 RFID Card Reader</a:t>
            </a:r>
          </a:p>
        </p:txBody>
      </p:sp>
      <p:sp>
        <p:nvSpPr>
          <p:cNvPr id="9" name="Title 8">
            <a:extLst>
              <a:ext uri="{FF2B5EF4-FFF2-40B4-BE49-F238E27FC236}">
                <a16:creationId xmlns:a16="http://schemas.microsoft.com/office/drawing/2014/main" id="{BC2D0C3D-463E-4FDC-A483-2F9CB5A0E325}"/>
              </a:ext>
            </a:extLst>
          </p:cNvPr>
          <p:cNvSpPr>
            <a:spLocks noGrp="1"/>
          </p:cNvSpPr>
          <p:nvPr>
            <p:ph type="title"/>
          </p:nvPr>
        </p:nvSpPr>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RFID Card Reader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2F1A2F1F-661B-4AFE-92A7-E56BD8EBA085}"/>
              </a:ext>
            </a:extLst>
          </p:cNvPr>
          <p:cNvSpPr>
            <a:spLocks noGrp="1"/>
          </p:cNvSpPr>
          <p:nvPr>
            <p:ph idx="1"/>
          </p:nvPr>
        </p:nvSpPr>
        <p:spPr>
          <a:xfrm>
            <a:off x="88777" y="1731145"/>
            <a:ext cx="7223790" cy="4517255"/>
          </a:xfrm>
        </p:spPr>
        <p:txBody>
          <a:bodyPr>
            <a:normAutofit lnSpcReduction="10000"/>
          </a:bodyPr>
          <a:lstStyle/>
          <a:p>
            <a:pPr>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Radio-Frequency Identification  uses electromagnetic fields to automatically identify and track tags attached to objects. </a:t>
            </a:r>
          </a:p>
          <a:p>
            <a:pPr>
              <a:buClr>
                <a:srgbClr val="C00000"/>
              </a:buCl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An RFID tag consists of a tiny radio transponder, a radio receiver and transmitter.</a:t>
            </a:r>
          </a:p>
          <a:p>
            <a:pPr marL="0" indent="0" algn="just">
              <a:buClr>
                <a:srgbClr val="C00000"/>
              </a:buClr>
              <a:buNone/>
            </a:pPr>
            <a:endParaRPr lang="en-IN" sz="2400" dirty="0">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When triggered by an electromagnetic interrogation pulse from a nearby RFID reader device, the tag transmits digital data, usually an identifying inventory number, back to the reader. </a:t>
            </a:r>
          </a:p>
        </p:txBody>
      </p:sp>
      <p:pic>
        <p:nvPicPr>
          <p:cNvPr id="12" name="Picture 11" descr="RDM6300 RFID Card Reader | Open ImpulseOpen Impulse">
            <a:extLst>
              <a:ext uri="{FF2B5EF4-FFF2-40B4-BE49-F238E27FC236}">
                <a16:creationId xmlns:a16="http://schemas.microsoft.com/office/drawing/2014/main" id="{4CCE332D-FEF6-42D2-8DDB-4B1FBCE1D4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1721" y="2388588"/>
            <a:ext cx="2803715" cy="2539013"/>
          </a:xfrm>
          <a:prstGeom prst="rect">
            <a:avLst/>
          </a:prstGeom>
          <a:noFill/>
          <a:ln>
            <a:noFill/>
          </a:ln>
        </p:spPr>
      </p:pic>
    </p:spTree>
    <p:extLst>
      <p:ext uri="{BB962C8B-B14F-4D97-AF65-F5344CB8AC3E}">
        <p14:creationId xmlns:p14="http://schemas.microsoft.com/office/powerpoint/2010/main" val="248889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E315-7078-4F0C-89B9-6283CFE94263}"/>
              </a:ext>
            </a:extLst>
          </p:cNvPr>
          <p:cNvSpPr>
            <a:spLocks noGrp="1"/>
          </p:cNvSpPr>
          <p:nvPr>
            <p:ph type="title"/>
          </p:nvPr>
        </p:nvSpPr>
        <p:spPr/>
        <p:txBody>
          <a:bodyPr>
            <a:normAutofit/>
          </a:bodyPr>
          <a:lstStyle/>
          <a:p>
            <a:r>
              <a:rPr lang="en-IN" sz="2800" b="1" dirty="0">
                <a:solidFill>
                  <a:srgbClr val="C00000"/>
                </a:solidFill>
                <a:latin typeface="Times New Roman" panose="02020603050405020304" pitchFamily="18" charset="0"/>
                <a:cs typeface="Times New Roman" panose="02020603050405020304" pitchFamily="18" charset="0"/>
              </a:rPr>
              <a:t>Specifications of RFID Card Reader as follows:</a:t>
            </a:r>
            <a:br>
              <a:rPr lang="en-IN" sz="2800" b="1" dirty="0">
                <a:solidFill>
                  <a:srgbClr val="C00000"/>
                </a:solidFill>
                <a:latin typeface="Times New Roman" panose="02020603050405020304" pitchFamily="18" charset="0"/>
                <a:cs typeface="Times New Roman" panose="02020603050405020304" pitchFamily="18" charset="0"/>
              </a:rPr>
            </a:b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82C09C-1888-4DB7-819D-4BB136090199}"/>
              </a:ext>
            </a:extLst>
          </p:cNvPr>
          <p:cNvSpPr>
            <a:spLocks noGrp="1"/>
          </p:cNvSpPr>
          <p:nvPr>
            <p:ph idx="1"/>
          </p:nvPr>
        </p:nvSpPr>
        <p:spPr>
          <a:xfrm>
            <a:off x="677334" y="1837679"/>
            <a:ext cx="8596668" cy="4203684"/>
          </a:xfrm>
        </p:spPr>
        <p:txBody>
          <a:bodyPr/>
          <a:lstStyle/>
          <a:p>
            <a:pPr lvl="0" fontAlgn="base">
              <a:buClr>
                <a:srgbClr val="C00000"/>
              </a:buCl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Supports external antenna</a:t>
            </a:r>
          </a:p>
          <a:p>
            <a:pPr lvl="0" fontAlgn="base">
              <a:buClr>
                <a:srgbClr val="C00000"/>
              </a:buCl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Maximum distance: 50 mm</a:t>
            </a:r>
          </a:p>
          <a:p>
            <a:pPr lvl="0" fontAlgn="base">
              <a:buClr>
                <a:srgbClr val="C00000"/>
              </a:buCl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Decoding time: &lt;100 Ms</a:t>
            </a:r>
          </a:p>
          <a:p>
            <a:pPr lvl="0" fontAlgn="base">
              <a:buClr>
                <a:srgbClr val="C00000"/>
              </a:buCl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UART interface</a:t>
            </a:r>
          </a:p>
          <a:p>
            <a:pPr lvl="0" fontAlgn="base">
              <a:buClr>
                <a:srgbClr val="C00000"/>
              </a:buCl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Bi-color LED</a:t>
            </a:r>
          </a:p>
          <a:p>
            <a:endParaRPr lang="en-IN" dirty="0"/>
          </a:p>
        </p:txBody>
      </p:sp>
    </p:spTree>
    <p:extLst>
      <p:ext uri="{BB962C8B-B14F-4D97-AF65-F5344CB8AC3E}">
        <p14:creationId xmlns:p14="http://schemas.microsoft.com/office/powerpoint/2010/main" val="243667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F628-CC48-46FE-8D3A-2A00E61A6543}"/>
              </a:ext>
            </a:extLst>
          </p:cNvPr>
          <p:cNvSpPr>
            <a:spLocks noGrp="1"/>
          </p:cNvSpPr>
          <p:nvPr>
            <p:ph type="title"/>
          </p:nvPr>
        </p:nvSpPr>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RFID card</a:t>
            </a:r>
            <a:br>
              <a:rPr lang="en-IN" dirty="0"/>
            </a:br>
            <a:endParaRPr lang="en-IN" dirty="0"/>
          </a:p>
        </p:txBody>
      </p:sp>
      <p:sp>
        <p:nvSpPr>
          <p:cNvPr id="3" name="Content Placeholder 2">
            <a:extLst>
              <a:ext uri="{FF2B5EF4-FFF2-40B4-BE49-F238E27FC236}">
                <a16:creationId xmlns:a16="http://schemas.microsoft.com/office/drawing/2014/main" id="{5254775A-EF97-4E8E-A65F-6678C2764746}"/>
              </a:ext>
            </a:extLst>
          </p:cNvPr>
          <p:cNvSpPr>
            <a:spLocks noGrp="1"/>
          </p:cNvSpPr>
          <p:nvPr>
            <p:ph idx="1"/>
          </p:nvPr>
        </p:nvSpPr>
        <p:spPr>
          <a:xfrm>
            <a:off x="677334" y="2160589"/>
            <a:ext cx="5936530" cy="3880773"/>
          </a:xfrm>
        </p:spPr>
        <p:txBody>
          <a:bodyPr>
            <a:normAutofit/>
          </a:bodyPr>
          <a:lstStyle/>
          <a:p>
            <a:pPr>
              <a:buClr>
                <a:srgbClr val="C00000"/>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RFID is useful for sensing and identifying tagged people and objects for access control, automation, and a whole range of different applications.</a:t>
            </a:r>
          </a:p>
          <a:p>
            <a:pPr marL="0" indent="0">
              <a:buClr>
                <a:srgbClr val="C00000"/>
              </a:buClr>
              <a:buNone/>
            </a:pPr>
            <a:endParaRPr lang="en-US" sz="24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basic RFID tag works in the 125kHz RF range and comes with a unique 32-bit ID.</a:t>
            </a:r>
            <a:endParaRPr lang="en-IN" sz="2400" dirty="0">
              <a:latin typeface="Times New Roman" panose="02020603050405020304" pitchFamily="18" charset="0"/>
              <a:cs typeface="Times New Roman" panose="02020603050405020304" pitchFamily="18" charset="0"/>
            </a:endParaRPr>
          </a:p>
        </p:txBody>
      </p:sp>
      <p:pic>
        <p:nvPicPr>
          <p:cNvPr id="4" name="Picture 3" descr="125KHz RFID Cards White - RFID and NFC - Buy in India - DigiBay ...">
            <a:extLst>
              <a:ext uri="{FF2B5EF4-FFF2-40B4-BE49-F238E27FC236}">
                <a16:creationId xmlns:a16="http://schemas.microsoft.com/office/drawing/2014/main" id="{3FA28426-3FC7-40BC-882A-9AEC1C593F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19386" y="1614627"/>
            <a:ext cx="4154750" cy="2971800"/>
          </a:xfrm>
          <a:prstGeom prst="rect">
            <a:avLst/>
          </a:prstGeom>
          <a:noFill/>
          <a:ln>
            <a:noFill/>
          </a:ln>
        </p:spPr>
      </p:pic>
      <p:sp>
        <p:nvSpPr>
          <p:cNvPr id="5" name="Rectangle 4">
            <a:extLst>
              <a:ext uri="{FF2B5EF4-FFF2-40B4-BE49-F238E27FC236}">
                <a16:creationId xmlns:a16="http://schemas.microsoft.com/office/drawing/2014/main" id="{0AF418E4-7226-47A1-BCA5-206C33C01D73}"/>
              </a:ext>
            </a:extLst>
          </p:cNvPr>
          <p:cNvSpPr/>
          <p:nvPr/>
        </p:nvSpPr>
        <p:spPr>
          <a:xfrm>
            <a:off x="8562599" y="5011674"/>
            <a:ext cx="2204450" cy="463397"/>
          </a:xfrm>
          <a:prstGeom prst="rect">
            <a:avLst/>
          </a:prstGeom>
        </p:spPr>
        <p:txBody>
          <a:bodyPr wrap="none">
            <a:spAutoFit/>
          </a:bodyPr>
          <a:lstStyle/>
          <a:p>
            <a:pPr algn="ctr">
              <a:lnSpc>
                <a:spcPct val="150000"/>
              </a:lnSpc>
              <a:spcBef>
                <a:spcPts val="1200"/>
              </a:spcBef>
              <a:spcAft>
                <a:spcPts val="0"/>
              </a:spcAft>
            </a:pPr>
            <a:r>
              <a:rPr lang="en-IN"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13 RFID cards</a:t>
            </a:r>
            <a:endParaRPr lang="en-IN" sz="16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96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5013F7-A7C9-4514-952A-3C2F9446B5A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557" y="852258"/>
            <a:ext cx="4559729" cy="4239858"/>
          </a:xfrm>
          <a:prstGeom prst="rect">
            <a:avLst/>
          </a:prstGeom>
          <a:noFill/>
          <a:ln>
            <a:noFill/>
          </a:ln>
        </p:spPr>
      </p:pic>
      <p:sp>
        <p:nvSpPr>
          <p:cNvPr id="5" name="Rectangle 4">
            <a:extLst>
              <a:ext uri="{FF2B5EF4-FFF2-40B4-BE49-F238E27FC236}">
                <a16:creationId xmlns:a16="http://schemas.microsoft.com/office/drawing/2014/main" id="{12350F39-3F09-447E-9CCF-EC8FE3A0A367}"/>
              </a:ext>
            </a:extLst>
          </p:cNvPr>
          <p:cNvSpPr/>
          <p:nvPr/>
        </p:nvSpPr>
        <p:spPr>
          <a:xfrm>
            <a:off x="3687760" y="5305178"/>
            <a:ext cx="3742849" cy="463397"/>
          </a:xfrm>
          <a:prstGeom prst="rect">
            <a:avLst/>
          </a:prstGeom>
        </p:spPr>
        <p:txBody>
          <a:bodyPr wrap="square">
            <a:spAutoFit/>
          </a:bodyPr>
          <a:lstStyle/>
          <a:p>
            <a:pPr algn="ctr">
              <a:lnSpc>
                <a:spcPct val="150000"/>
              </a:lnSpc>
              <a:spcBef>
                <a:spcPts val="1200"/>
              </a:spcBef>
              <a:spcAft>
                <a:spcPts val="0"/>
              </a:spcAft>
            </a:pPr>
            <a:r>
              <a:rPr lang="en-IN"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14 Inner look of RFID card  </a:t>
            </a:r>
            <a:endParaRPr lang="en-IN" sz="16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127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EBB9-F2C4-4DBD-907F-54A7654DDC45}"/>
              </a:ext>
            </a:extLst>
          </p:cNvPr>
          <p:cNvSpPr>
            <a:spLocks noGrp="1"/>
          </p:cNvSpPr>
          <p:nvPr>
            <p:ph type="title"/>
          </p:nvPr>
        </p:nvSpPr>
        <p:spPr/>
        <p:txBody>
          <a:bodyPr/>
          <a:lstStyle/>
          <a:p>
            <a:pPr algn="ctr"/>
            <a:r>
              <a:rPr lang="en-IN" b="1" dirty="0">
                <a:solidFill>
                  <a:srgbClr val="C00000"/>
                </a:solidFill>
              </a:rPr>
              <a:t>ESP32 NodeMCU</a:t>
            </a:r>
            <a:br>
              <a:rPr lang="en-IN" dirty="0"/>
            </a:br>
            <a:endParaRPr lang="en-IN" dirty="0"/>
          </a:p>
        </p:txBody>
      </p:sp>
      <p:sp>
        <p:nvSpPr>
          <p:cNvPr id="6" name="Content Placeholder 5">
            <a:extLst>
              <a:ext uri="{FF2B5EF4-FFF2-40B4-BE49-F238E27FC236}">
                <a16:creationId xmlns:a16="http://schemas.microsoft.com/office/drawing/2014/main" id="{DCEF75F1-77E3-4DEE-8C02-4E3ED0CC495B}"/>
              </a:ext>
            </a:extLst>
          </p:cNvPr>
          <p:cNvSpPr>
            <a:spLocks noGrp="1"/>
          </p:cNvSpPr>
          <p:nvPr>
            <p:ph idx="1"/>
          </p:nvPr>
        </p:nvSpPr>
        <p:spPr>
          <a:xfrm>
            <a:off x="553046" y="2293754"/>
            <a:ext cx="6691133" cy="3880773"/>
          </a:xfrm>
        </p:spPr>
        <p:txBody>
          <a:bodyPr/>
          <a:lstStyle/>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NodeMCU is an open source Lua based firmware for the ESP32 and ESP8266 Wi-Fi SOC from Espressif and uses an on-module flash-based SPIFFS file system</a:t>
            </a:r>
            <a:r>
              <a:rPr lang="en-IN" dirty="0">
                <a:latin typeface="Times New Roman" panose="02020603050405020304" pitchFamily="18" charset="0"/>
                <a:cs typeface="Times New Roman" panose="02020603050405020304" pitchFamily="18" charset="0"/>
              </a:rPr>
              <a:t>. </a:t>
            </a:r>
          </a:p>
        </p:txBody>
      </p:sp>
      <p:pic>
        <p:nvPicPr>
          <p:cNvPr id="7" name="Picture 6" descr="Buy Nodemcu Esp32 Wifi Bluetooth Development Board at Robocraze">
            <a:extLst>
              <a:ext uri="{FF2B5EF4-FFF2-40B4-BE49-F238E27FC236}">
                <a16:creationId xmlns:a16="http://schemas.microsoft.com/office/drawing/2014/main" id="{EDD22A84-EBE0-427B-BDAB-A4DCCCEEB5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48637" y="1600583"/>
            <a:ext cx="3468047" cy="3327018"/>
          </a:xfrm>
          <a:prstGeom prst="rect">
            <a:avLst/>
          </a:prstGeom>
          <a:noFill/>
          <a:ln>
            <a:noFill/>
          </a:ln>
        </p:spPr>
      </p:pic>
      <p:sp>
        <p:nvSpPr>
          <p:cNvPr id="8" name="Rectangle 7">
            <a:extLst>
              <a:ext uri="{FF2B5EF4-FFF2-40B4-BE49-F238E27FC236}">
                <a16:creationId xmlns:a16="http://schemas.microsoft.com/office/drawing/2014/main" id="{D551A7E1-0C57-4C59-9AD5-F76972E81283}"/>
              </a:ext>
            </a:extLst>
          </p:cNvPr>
          <p:cNvSpPr/>
          <p:nvPr/>
        </p:nvSpPr>
        <p:spPr>
          <a:xfrm>
            <a:off x="7075503" y="5212643"/>
            <a:ext cx="3594909" cy="463397"/>
          </a:xfrm>
          <a:prstGeom prst="rect">
            <a:avLst/>
          </a:prstGeom>
        </p:spPr>
        <p:txBody>
          <a:bodyPr wrap="square">
            <a:spAutoFit/>
          </a:bodyPr>
          <a:lstStyle/>
          <a:p>
            <a:pPr marL="457200" algn="ctr">
              <a:lnSpc>
                <a:spcPct val="150000"/>
              </a:lnSpc>
              <a:spcBef>
                <a:spcPts val="600"/>
              </a:spcBef>
              <a:spcAft>
                <a:spcPts val="0"/>
              </a:spcAft>
            </a:pPr>
            <a:r>
              <a:rPr lang="en-IN"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15 ESP32 NodeMCU</a:t>
            </a:r>
            <a:endParaRPr lang="en-IN" sz="16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296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9EF2-33EF-42A7-BEDC-22A3A86C5611}"/>
              </a:ext>
            </a:extLst>
          </p:cNvPr>
          <p:cNvSpPr>
            <a:spLocks noGrp="1"/>
          </p:cNvSpPr>
          <p:nvPr>
            <p:ph type="title"/>
          </p:nvPr>
        </p:nvSpPr>
        <p:spPr/>
        <p:txBody>
          <a:bodyPr/>
          <a:lstStyle/>
          <a:p>
            <a:pPr algn="ctr"/>
            <a:r>
              <a:rPr lang="en-IN" dirty="0">
                <a:solidFill>
                  <a:srgbClr val="C00000"/>
                </a:solidFill>
                <a:latin typeface="Times New Roman" panose="02020603050405020304" pitchFamily="18" charset="0"/>
                <a:cs typeface="Times New Roman" panose="02020603050405020304" pitchFamily="18" charset="0"/>
              </a:rPr>
              <a:t>WORKING</a:t>
            </a:r>
          </a:p>
        </p:txBody>
      </p:sp>
      <p:pic>
        <p:nvPicPr>
          <p:cNvPr id="4" name="Content Placeholder 3">
            <a:extLst>
              <a:ext uri="{FF2B5EF4-FFF2-40B4-BE49-F238E27FC236}">
                <a16:creationId xmlns:a16="http://schemas.microsoft.com/office/drawing/2014/main" id="{A648F87C-AC95-4E60-AB70-FF57EB803B9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157" y="1488281"/>
            <a:ext cx="5621090" cy="3881437"/>
          </a:xfrm>
          <a:prstGeom prst="rect">
            <a:avLst/>
          </a:prstGeom>
          <a:noFill/>
          <a:ln>
            <a:noFill/>
          </a:ln>
        </p:spPr>
      </p:pic>
      <p:sp>
        <p:nvSpPr>
          <p:cNvPr id="5" name="Rectangle 4">
            <a:extLst>
              <a:ext uri="{FF2B5EF4-FFF2-40B4-BE49-F238E27FC236}">
                <a16:creationId xmlns:a16="http://schemas.microsoft.com/office/drawing/2014/main" id="{7A871E7D-A849-4F94-8B09-AB37193D1D7A}"/>
              </a:ext>
            </a:extLst>
          </p:cNvPr>
          <p:cNvSpPr/>
          <p:nvPr/>
        </p:nvSpPr>
        <p:spPr>
          <a:xfrm>
            <a:off x="1633491" y="5719816"/>
            <a:ext cx="7226423" cy="1141146"/>
          </a:xfrm>
          <a:prstGeom prst="rect">
            <a:avLst/>
          </a:prstGeom>
        </p:spPr>
        <p:txBody>
          <a:bodyPr wrap="square">
            <a:spAutoFit/>
          </a:bodyPr>
          <a:lstStyle/>
          <a:p>
            <a:pPr algn="ctr">
              <a:lnSpc>
                <a:spcPct val="150000"/>
              </a:lnSpc>
              <a:spcAft>
                <a:spcPts val="800"/>
              </a:spcAft>
            </a:pPr>
            <a:r>
              <a:rPr lang="en-IN" sz="24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16 Block diagram of IoT based RFID attendance system</a:t>
            </a:r>
            <a:endParaRPr lang="en-IN" sz="24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632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FD674-856F-4BDB-9723-E7CE7DB86BBF}"/>
              </a:ext>
            </a:extLst>
          </p:cNvPr>
          <p:cNvSpPr>
            <a:spLocks noGrp="1"/>
          </p:cNvSpPr>
          <p:nvPr>
            <p:ph idx="1"/>
          </p:nvPr>
        </p:nvSpPr>
        <p:spPr>
          <a:xfrm>
            <a:off x="1174483" y="807868"/>
            <a:ext cx="8596668" cy="5020431"/>
          </a:xfrm>
        </p:spPr>
        <p:txBody>
          <a:bodyPr>
            <a:normAutofit/>
          </a:bodyPr>
          <a:lstStyle/>
          <a:p>
            <a:pPr>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Here, an IoT based RFID attendance system  is done using  RDM6300 RFID Reader, ESP32 NodeMCU, RFID tags and Arduino.</a:t>
            </a:r>
          </a:p>
          <a:p>
            <a:pPr marL="0" indent="0">
              <a:buClr>
                <a:srgbClr val="C00000"/>
              </a:buClr>
              <a:buNone/>
            </a:pPr>
            <a:r>
              <a:rPr lang="en-IN" sz="2400" dirty="0">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When you swipe an RFID tag next to the RFID reader, it saves the user UID and time in a MySQL database with the help of ESP32 NodeMCU.</a:t>
            </a:r>
          </a:p>
        </p:txBody>
      </p:sp>
    </p:spTree>
    <p:extLst>
      <p:ext uri="{BB962C8B-B14F-4D97-AF65-F5344CB8AC3E}">
        <p14:creationId xmlns:p14="http://schemas.microsoft.com/office/powerpoint/2010/main" val="68672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A0D7-49C7-496A-ABEA-8AC469E457AA}"/>
              </a:ext>
            </a:extLst>
          </p:cNvPr>
          <p:cNvSpPr>
            <a:spLocks noGrp="1"/>
          </p:cNvSpPr>
          <p:nvPr>
            <p:ph type="title"/>
          </p:nvPr>
        </p:nvSpPr>
        <p:spPr/>
        <p:txBody>
          <a:bodyPr/>
          <a:lstStyle/>
          <a:p>
            <a:r>
              <a:rPr lang="en-US" altLang="en-US" b="1" dirty="0">
                <a:solidFill>
                  <a:srgbClr val="C00000"/>
                </a:solidFill>
                <a:latin typeface="Times New Roman" panose="02020603050405020304" pitchFamily="18" charset="0"/>
                <a:cs typeface="Times New Roman" panose="02020603050405020304" pitchFamily="18" charset="0"/>
              </a:rPr>
              <a:t>CONTENTS</a:t>
            </a:r>
            <a:endParaRPr lang="en-IN" dirty="0">
              <a:solidFill>
                <a:srgbClr val="C00000"/>
              </a:solidFill>
            </a:endParaRPr>
          </a:p>
        </p:txBody>
      </p:sp>
      <p:sp>
        <p:nvSpPr>
          <p:cNvPr id="3" name="Content Placeholder 2">
            <a:extLst>
              <a:ext uri="{FF2B5EF4-FFF2-40B4-BE49-F238E27FC236}">
                <a16:creationId xmlns:a16="http://schemas.microsoft.com/office/drawing/2014/main" id="{2CF68FDD-704A-4793-AB3F-66A11D596B71}"/>
              </a:ext>
            </a:extLst>
          </p:cNvPr>
          <p:cNvSpPr>
            <a:spLocks noGrp="1"/>
          </p:cNvSpPr>
          <p:nvPr>
            <p:ph idx="1"/>
          </p:nvPr>
        </p:nvSpPr>
        <p:spPr>
          <a:xfrm>
            <a:off x="677334" y="1837679"/>
            <a:ext cx="8596668" cy="4203684"/>
          </a:xfrm>
        </p:spPr>
        <p:txBody>
          <a:bodyPr/>
          <a:lstStyle/>
          <a:p>
            <a:pPr>
              <a:buClr>
                <a:srgbClr val="C00000"/>
              </a:buClr>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Company profile</a:t>
            </a:r>
          </a:p>
          <a:p>
            <a:pPr>
              <a:buClr>
                <a:srgbClr val="C00000"/>
              </a:buClr>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About the trainer</a:t>
            </a:r>
            <a:endParaRPr lang="en-IN" altLang="en-US" sz="28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Weekly Overview </a:t>
            </a:r>
          </a:p>
          <a:p>
            <a:pPr>
              <a:buClr>
                <a:srgbClr val="C00000"/>
              </a:buClr>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Task performed</a:t>
            </a:r>
          </a:p>
          <a:p>
            <a:pPr>
              <a:buClr>
                <a:srgbClr val="C00000"/>
              </a:buClr>
              <a:buFont typeface="Wingdings" panose="05000000000000000000" pitchFamily="2" charset="2"/>
              <a:buChar char="ü"/>
            </a:pPr>
            <a:r>
              <a:rPr lang="en-US" altLang="en-US" sz="2800" dirty="0">
                <a:latin typeface="Times New Roman" panose="02020603050405020304" pitchFamily="18" charset="0"/>
                <a:cs typeface="Times New Roman" panose="02020603050405020304" pitchFamily="18" charset="0"/>
              </a:rPr>
              <a:t>Conclusion</a:t>
            </a:r>
            <a:endParaRPr lang="en-IN" alt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680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31CED-89AD-492C-BC87-7632A429F80F}"/>
              </a:ext>
            </a:extLst>
          </p:cNvPr>
          <p:cNvSpPr>
            <a:spLocks noGrp="1"/>
          </p:cNvSpPr>
          <p:nvPr>
            <p:ph idx="1"/>
          </p:nvPr>
        </p:nvSpPr>
        <p:spPr>
          <a:xfrm>
            <a:off x="677333" y="674703"/>
            <a:ext cx="10863637" cy="6063448"/>
          </a:xfrm>
        </p:spPr>
        <p:txBody>
          <a:bodyPr/>
          <a:lstStyle/>
          <a:p>
            <a:pPr algn="just">
              <a:buClr>
                <a:srgbClr val="C00000"/>
              </a:buClr>
              <a:buFont typeface="Wingdings" panose="05000000000000000000" pitchFamily="2" charset="2"/>
              <a:buChar char="q"/>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Here from laptop power supply is given to both Arduino and Node MCU, then Arduino receiver pin is connected to transmitter pin of Node MCU.</a:t>
            </a:r>
          </a:p>
          <a:p>
            <a:pPr marL="0" indent="0" algn="just">
              <a:buClr>
                <a:srgbClr val="C00000"/>
              </a:buClr>
              <a:buNone/>
            </a:pPr>
            <a:endParaRPr lang="en-I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 The RX pin of Arduino is connected to TX pin of RFID card reader and the VCC and GND pins of card reader is connected to 5V and GND of Arduino.   </a:t>
            </a:r>
          </a:p>
          <a:p>
            <a:pPr marL="0" indent="0" algn="just">
              <a:buClr>
                <a:srgbClr val="C00000"/>
              </a:buClr>
              <a:buNone/>
            </a:pPr>
            <a:endParaRPr lang="en-I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In this project, 2 push buttons are used as login and logout and these push buttons are connected to the pins of Arduino. Then RFID tag is swiped on a RFID card reader. </a:t>
            </a:r>
          </a:p>
          <a:p>
            <a:pPr marL="0" indent="0" algn="just">
              <a:buClr>
                <a:srgbClr val="C00000"/>
              </a:buClr>
              <a:buNone/>
            </a:pPr>
            <a:endParaRPr lang="en-I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buClr>
                <a:srgbClr val="C00000"/>
              </a:buClr>
              <a:buFont typeface="Wingdings" panose="05000000000000000000" pitchFamily="2" charset="2"/>
              <a:buChar char="q"/>
            </a:pPr>
            <a:r>
              <a:rPr lang="en-IN" sz="2400" dirty="0">
                <a:solidFill>
                  <a:schemeClr val="tx1">
                    <a:lumMod val="65000"/>
                    <a:lumOff val="35000"/>
                  </a:schemeClr>
                </a:solidFill>
                <a:latin typeface="Times New Roman" panose="02020603050405020304" pitchFamily="18" charset="0"/>
                <a:cs typeface="Times New Roman" panose="02020603050405020304" pitchFamily="18" charset="0"/>
              </a:rPr>
              <a:t>The RFID card reader sends the unique 32-bit ID to the Arduino and this ID is processed. Then, this ID is sent to MySQL database using ESP32 NodeMCU.</a:t>
            </a:r>
          </a:p>
          <a:p>
            <a:endParaRPr lang="en-IN" dirty="0"/>
          </a:p>
        </p:txBody>
      </p:sp>
    </p:spTree>
    <p:extLst>
      <p:ext uri="{BB962C8B-B14F-4D97-AF65-F5344CB8AC3E}">
        <p14:creationId xmlns:p14="http://schemas.microsoft.com/office/powerpoint/2010/main" val="2361261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950CAE-BE9E-4930-9576-40C0341296C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06143" y="1038687"/>
            <a:ext cx="5511604" cy="3696129"/>
          </a:xfrm>
          <a:prstGeom prst="rect">
            <a:avLst/>
          </a:prstGeom>
          <a:noFill/>
          <a:ln>
            <a:noFill/>
          </a:ln>
        </p:spPr>
      </p:pic>
      <p:sp>
        <p:nvSpPr>
          <p:cNvPr id="5" name="Rectangle 4">
            <a:extLst>
              <a:ext uri="{FF2B5EF4-FFF2-40B4-BE49-F238E27FC236}">
                <a16:creationId xmlns:a16="http://schemas.microsoft.com/office/drawing/2014/main" id="{7F1B8830-F88C-40EA-8087-9E7A062332A8}"/>
              </a:ext>
            </a:extLst>
          </p:cNvPr>
          <p:cNvSpPr/>
          <p:nvPr/>
        </p:nvSpPr>
        <p:spPr>
          <a:xfrm>
            <a:off x="3598259" y="5159267"/>
            <a:ext cx="4267515" cy="587148"/>
          </a:xfrm>
          <a:prstGeom prst="rect">
            <a:avLst/>
          </a:prstGeom>
        </p:spPr>
        <p:txBody>
          <a:bodyPr wrap="none">
            <a:spAutoFit/>
          </a:bodyPr>
          <a:lstStyle/>
          <a:p>
            <a:pPr algn="ctr">
              <a:lnSpc>
                <a:spcPct val="150000"/>
              </a:lnSpc>
              <a:spcAft>
                <a:spcPts val="800"/>
              </a:spcAft>
            </a:pPr>
            <a:r>
              <a:rPr lang="en-IN" sz="24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Figure 17 Screenshot of database</a:t>
            </a:r>
            <a:endParaRPr lang="en-IN" sz="2400"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455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CD66-F683-43B7-92ED-D03844EC9E97}"/>
              </a:ext>
            </a:extLst>
          </p:cNvPr>
          <p:cNvSpPr>
            <a:spLocks noGrp="1"/>
          </p:cNvSpPr>
          <p:nvPr>
            <p:ph type="title"/>
          </p:nvPr>
        </p:nvSpPr>
        <p:spPr/>
        <p:txBody>
          <a:bodyPr>
            <a:normAutofit/>
          </a:bodyPr>
          <a:lstStyle/>
          <a:p>
            <a:pPr algn="ctr"/>
            <a:r>
              <a:rPr lang="en-US" altLang="en-US" sz="3200" b="1"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5982F1-D0A5-475F-B78D-216264160940}"/>
              </a:ext>
            </a:extLst>
          </p:cNvPr>
          <p:cNvSpPr>
            <a:spLocks noGrp="1"/>
          </p:cNvSpPr>
          <p:nvPr>
            <p:ph idx="1"/>
          </p:nvPr>
        </p:nvSpPr>
        <p:spPr>
          <a:xfrm>
            <a:off x="677334" y="2160590"/>
            <a:ext cx="8596668" cy="3716428"/>
          </a:xfrm>
        </p:spPr>
        <p:txBody>
          <a:bodyPr>
            <a:normAutofit/>
          </a:bodyPr>
          <a:lstStyle/>
          <a:p>
            <a:pPr algn="just">
              <a:buClr>
                <a:srgbClr val="C00000"/>
              </a:buClr>
              <a:buFont typeface="Wingdings" panose="05000000000000000000" pitchFamily="2" charset="2"/>
              <a:buChar char="q"/>
            </a:pPr>
            <a:r>
              <a:rPr lang="en-IN" altLang="en-US" sz="2400" dirty="0">
                <a:latin typeface="Times New Roman" panose="02020603050405020304" pitchFamily="18" charset="0"/>
                <a:cs typeface="Times New Roman" panose="02020603050405020304" pitchFamily="18" charset="0"/>
              </a:rPr>
              <a:t>The knowledge regarding embedded system and IOT have been increased after attending this internship. </a:t>
            </a:r>
          </a:p>
          <a:p>
            <a:pPr algn="just">
              <a:buClr>
                <a:srgbClr val="C00000"/>
              </a:buClr>
              <a:buFont typeface="Wingdings" panose="05000000000000000000" pitchFamily="2" charset="2"/>
              <a:buChar char="q"/>
            </a:pPr>
            <a:r>
              <a:rPr lang="en-IN" altLang="en-US" sz="2400" dirty="0">
                <a:latin typeface="Times New Roman" panose="02020603050405020304" pitchFamily="18" charset="0"/>
                <a:cs typeface="Times New Roman" panose="02020603050405020304" pitchFamily="18" charset="0"/>
              </a:rPr>
              <a:t>The project helped me to analyse all the theoretical concepts behind embedded systems and their practical implementation in the prototyping level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741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9E7AF-BE34-4056-8BE5-FD789001D2CF}"/>
              </a:ext>
            </a:extLst>
          </p:cNvPr>
          <p:cNvSpPr>
            <a:spLocks noGrp="1"/>
          </p:cNvSpPr>
          <p:nvPr>
            <p:ph idx="1"/>
          </p:nvPr>
        </p:nvSpPr>
        <p:spPr>
          <a:xfrm>
            <a:off x="677333" y="2160589"/>
            <a:ext cx="9958115" cy="3880773"/>
          </a:xfrm>
        </p:spPr>
        <p:txBody>
          <a:bodyPr/>
          <a:lstStyle/>
          <a:p>
            <a:pPr marL="0" indent="0" algn="ctr">
              <a:buNone/>
            </a:pPr>
            <a:endParaRPr lang="en-IN" dirty="0"/>
          </a:p>
          <a:p>
            <a:pPr algn="ctr"/>
            <a:endParaRPr lang="en-IN" dirty="0"/>
          </a:p>
          <a:p>
            <a:pPr algn="ctr"/>
            <a:endParaRPr lang="en-IN" dirty="0"/>
          </a:p>
          <a:p>
            <a:pPr marL="0" indent="0" algn="ctr">
              <a:buNone/>
            </a:pPr>
            <a:r>
              <a:rPr lang="en-IN"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6326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D91D-609D-46FF-8CE9-5DD3A3FECC3D}"/>
              </a:ext>
            </a:extLst>
          </p:cNvPr>
          <p:cNvSpPr>
            <a:spLocks noGrp="1"/>
          </p:cNvSpPr>
          <p:nvPr>
            <p:ph type="title"/>
          </p:nvPr>
        </p:nvSpPr>
        <p:spPr>
          <a:xfrm>
            <a:off x="535292" y="272249"/>
            <a:ext cx="9443210" cy="1320800"/>
          </a:xfrm>
        </p:spPr>
        <p:txBody>
          <a:bodyPr>
            <a:normAutofit fontScale="90000"/>
          </a:bodyPr>
          <a:lstStyle/>
          <a:p>
            <a:r>
              <a:rPr lang="en-US" altLang="en-US" b="1" dirty="0">
                <a:solidFill>
                  <a:srgbClr val="C00000"/>
                </a:solidFill>
                <a:latin typeface="Times New Roman" panose="02020603050405020304" pitchFamily="18" charset="0"/>
                <a:cs typeface="Times New Roman" panose="02020603050405020304" pitchFamily="18" charset="0"/>
              </a:rPr>
              <a:t>COMPANY PROFILE</a:t>
            </a:r>
            <a:br>
              <a:rPr lang="en-US" altLang="en-US" b="1" dirty="0">
                <a:solidFill>
                  <a:srgbClr val="C00000"/>
                </a:solidFill>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                                          </a:t>
            </a:r>
            <a:r>
              <a:rPr lang="en-IN" altLang="en-US" b="1" dirty="0">
                <a:solidFill>
                  <a:schemeClr val="accent2">
                    <a:lumMod val="75000"/>
                  </a:schemeClr>
                </a:solidFill>
                <a:latin typeface="Trebuchet MS" panose="020B0603020202020204" pitchFamily="34" charset="0"/>
              </a:rPr>
              <a:t>Vitvara Technologies</a:t>
            </a:r>
            <a:br>
              <a:rPr lang="en-US" altLang="en-US" b="1" dirty="0">
                <a:latin typeface="Trebuchet MS" panose="020B0603020202020204" pitchFamily="34" charset="0"/>
              </a:rPr>
            </a:br>
            <a:br>
              <a:rPr lang="en-US" altLang="en-US" b="1" dirty="0"/>
            </a:br>
            <a:endParaRPr lang="en-IN" dirty="0"/>
          </a:p>
        </p:txBody>
      </p:sp>
      <p:sp>
        <p:nvSpPr>
          <p:cNvPr id="3" name="Content Placeholder 2">
            <a:extLst>
              <a:ext uri="{FF2B5EF4-FFF2-40B4-BE49-F238E27FC236}">
                <a16:creationId xmlns:a16="http://schemas.microsoft.com/office/drawing/2014/main" id="{E81C7652-8438-4E84-9005-7869F0773F50}"/>
              </a:ext>
            </a:extLst>
          </p:cNvPr>
          <p:cNvSpPr>
            <a:spLocks noGrp="1"/>
          </p:cNvSpPr>
          <p:nvPr>
            <p:ph idx="1"/>
          </p:nvPr>
        </p:nvSpPr>
        <p:spPr>
          <a:xfrm>
            <a:off x="677333" y="1748901"/>
            <a:ext cx="7765331" cy="4292461"/>
          </a:xfrm>
        </p:spPr>
        <p:txBody>
          <a:bodyPr>
            <a:normAutofit/>
          </a:bodyPr>
          <a:lstStyle/>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An ISO certified company in Mangalore.</a:t>
            </a:r>
          </a:p>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Vitvara is specialized in creating company portfolio websites, Windows and Web applications, Android application and embedded products.</a:t>
            </a:r>
          </a:p>
          <a:p>
            <a:pPr algn="just">
              <a:buClr>
                <a:srgbClr val="C00000"/>
              </a:buCl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Is specialized for Software development, embedded product development and educational services.</a:t>
            </a:r>
            <a:endParaRPr lang="en-US"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09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4FCE-E234-46F9-AC56-F5F5B50292EF}"/>
              </a:ext>
            </a:extLst>
          </p:cNvPr>
          <p:cNvSpPr>
            <a:spLocks noGrp="1"/>
          </p:cNvSpPr>
          <p:nvPr>
            <p:ph type="title"/>
          </p:nvPr>
        </p:nvSpPr>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ABOUT THE TRAINER</a:t>
            </a:r>
            <a:br>
              <a:rPr lang="en-US" altLang="en-US" b="1" dirty="0"/>
            </a:br>
            <a:endParaRPr lang="en-IN" dirty="0"/>
          </a:p>
        </p:txBody>
      </p:sp>
      <p:sp>
        <p:nvSpPr>
          <p:cNvPr id="3" name="Content Placeholder 2">
            <a:extLst>
              <a:ext uri="{FF2B5EF4-FFF2-40B4-BE49-F238E27FC236}">
                <a16:creationId xmlns:a16="http://schemas.microsoft.com/office/drawing/2014/main" id="{1BBAE2F0-E7D7-4737-BF0D-0F8E6A00BEF2}"/>
              </a:ext>
            </a:extLst>
          </p:cNvPr>
          <p:cNvSpPr>
            <a:spLocks noGrp="1"/>
          </p:cNvSpPr>
          <p:nvPr>
            <p:ph idx="1"/>
          </p:nvPr>
        </p:nvSpPr>
        <p:spPr>
          <a:xfrm>
            <a:off x="677333" y="1580225"/>
            <a:ext cx="7880741" cy="5277775"/>
          </a:xfrm>
        </p:spPr>
        <p:txBody>
          <a:bodyPr>
            <a:noAutofit/>
          </a:bodyPr>
          <a:lstStyle/>
          <a:p>
            <a:pPr algn="just">
              <a:buClr>
                <a:srgbClr val="C00000"/>
              </a:buClr>
              <a:buFont typeface="Wingdings" panose="05000000000000000000" pitchFamily="2" charset="2"/>
              <a:buChar char="q"/>
              <a:defRPr/>
            </a:pPr>
            <a:r>
              <a:rPr lang="en-IN" sz="2400" dirty="0">
                <a:latin typeface="Times New Roman" pitchFamily="18" charset="0"/>
                <a:cs typeface="Times New Roman" pitchFamily="18" charset="0"/>
              </a:rPr>
              <a:t>Mr. Manoj Kumar M is a professional embedded system and software application developer with eight years of experience developing a wide range of application projects. </a:t>
            </a:r>
          </a:p>
          <a:p>
            <a:pPr algn="just">
              <a:buClr>
                <a:srgbClr val="C00000"/>
              </a:buClr>
              <a:buFont typeface="Wingdings" panose="05000000000000000000" pitchFamily="2" charset="2"/>
              <a:buChar char="q"/>
              <a:defRPr/>
            </a:pPr>
            <a:r>
              <a:rPr lang="en-IN" sz="2400" dirty="0">
                <a:latin typeface="Times New Roman" pitchFamily="18" charset="0"/>
                <a:cs typeface="Times New Roman" pitchFamily="18" charset="0"/>
              </a:rPr>
              <a:t>He has 4 years of experience in Robert Bosch on ‘Embedded design and Development’.</a:t>
            </a:r>
            <a:endParaRPr lang="en-US" sz="2400" dirty="0">
              <a:latin typeface="Times New Roman" pitchFamily="18" charset="0"/>
              <a:cs typeface="Times New Roman" pitchFamily="18" charset="0"/>
            </a:endParaRPr>
          </a:p>
          <a:p>
            <a:pPr algn="just">
              <a:buClr>
                <a:srgbClr val="C00000"/>
              </a:buClr>
              <a:buFont typeface="Wingdings" panose="05000000000000000000" pitchFamily="2" charset="2"/>
              <a:buChar char="q"/>
              <a:defRPr/>
            </a:pPr>
            <a:r>
              <a:rPr lang="en-IN" sz="2400" dirty="0">
                <a:latin typeface="Times New Roman" pitchFamily="18" charset="0"/>
                <a:cs typeface="Times New Roman" pitchFamily="18" charset="0"/>
              </a:rPr>
              <a:t>His core skills includes Embedded product design and development, Android application development and Database application development. </a:t>
            </a:r>
          </a:p>
          <a:p>
            <a:pPr algn="just">
              <a:buClr>
                <a:srgbClr val="C00000"/>
              </a:buClr>
              <a:buFont typeface="Wingdings" panose="05000000000000000000" pitchFamily="2" charset="2"/>
              <a:buChar char="q"/>
              <a:defRPr/>
            </a:pPr>
            <a:r>
              <a:rPr lang="en-IN" sz="2400" dirty="0">
                <a:latin typeface="Times New Roman" pitchFamily="18" charset="0"/>
                <a:cs typeface="Times New Roman" pitchFamily="18" charset="0"/>
              </a:rPr>
              <a:t>He also has efficient programming skills on HTML 5, CSS, Java, XML, php, Embedded C, Python, PLC, and MySQL database.</a:t>
            </a:r>
            <a:endParaRPr lang="en-US" sz="2400" dirty="0">
              <a:latin typeface="Times New Roman" pitchFamily="18" charset="0"/>
              <a:cs typeface="Times New Roman" pitchFamily="18" charset="0"/>
            </a:endParaRPr>
          </a:p>
          <a:p>
            <a:pPr>
              <a:buClr>
                <a:srgbClr val="C00000"/>
              </a:buClr>
              <a:buFont typeface="Wingdings" panose="05000000000000000000" pitchFamily="2" charset="2"/>
              <a:buChar char="q"/>
            </a:pPr>
            <a:endParaRPr lang="en-IN" sz="22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40E57C8-FB82-4CF8-94A0-6D146C8BF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4002" y="1784413"/>
            <a:ext cx="2133803" cy="221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2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13B5-1616-4A04-9870-8072879E7105}"/>
              </a:ext>
            </a:extLst>
          </p:cNvPr>
          <p:cNvSpPr>
            <a:spLocks noGrp="1"/>
          </p:cNvSpPr>
          <p:nvPr>
            <p:ph type="title"/>
          </p:nvPr>
        </p:nvSpPr>
        <p:spPr>
          <a:xfrm>
            <a:off x="677333" y="609600"/>
            <a:ext cx="10064647" cy="1320800"/>
          </a:xfrm>
        </p:spPr>
        <p:txBody>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OVERVIEW OF WEEKLY ACTIVITIES</a:t>
            </a:r>
            <a:endParaRPr lang="en-IN" dirty="0">
              <a:solidFill>
                <a:srgbClr val="C00000"/>
              </a:solidFill>
            </a:endParaRPr>
          </a:p>
        </p:txBody>
      </p:sp>
      <p:sp>
        <p:nvSpPr>
          <p:cNvPr id="3" name="Content Placeholder 2">
            <a:extLst>
              <a:ext uri="{FF2B5EF4-FFF2-40B4-BE49-F238E27FC236}">
                <a16:creationId xmlns:a16="http://schemas.microsoft.com/office/drawing/2014/main" id="{63147EF5-A888-4369-979C-405D891B514E}"/>
              </a:ext>
            </a:extLst>
          </p:cNvPr>
          <p:cNvSpPr>
            <a:spLocks noGrp="1"/>
          </p:cNvSpPr>
          <p:nvPr>
            <p:ph idx="1"/>
          </p:nvPr>
        </p:nvSpPr>
        <p:spPr>
          <a:xfrm>
            <a:off x="677333" y="1930401"/>
            <a:ext cx="10171179" cy="4710096"/>
          </a:xfrm>
        </p:spPr>
        <p:txBody>
          <a:bodyPr/>
          <a:lstStyle/>
          <a:p>
            <a:pPr marL="0" indent="0">
              <a:buNone/>
            </a:pPr>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Week 1                                                            Week 2</a:t>
            </a:r>
          </a:p>
          <a:p>
            <a:pPr marL="0" indent="0">
              <a:buNone/>
            </a:pPr>
            <a:r>
              <a:rPr lang="en-US" alt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a:t>
            </a:r>
          </a:p>
          <a:p>
            <a:pPr marL="0" indent="0">
              <a:buNone/>
            </a:pPr>
            <a:r>
              <a:rPr lang="en-IN" altLang="en-US" dirty="0">
                <a:latin typeface="Times New Roman" panose="02020603050405020304" pitchFamily="18" charset="0"/>
                <a:cs typeface="Times New Roman" panose="02020603050405020304" pitchFamily="18" charset="0"/>
              </a:rPr>
              <a:t>                                                                               </a:t>
            </a: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Week 3</a:t>
            </a:r>
            <a:r>
              <a:rPr lang="en-IN" altLang="en-US"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Week 4</a:t>
            </a:r>
          </a:p>
        </p:txBody>
      </p:sp>
      <p:sp>
        <p:nvSpPr>
          <p:cNvPr id="4" name="Rounded Rectangle 2">
            <a:extLst>
              <a:ext uri="{FF2B5EF4-FFF2-40B4-BE49-F238E27FC236}">
                <a16:creationId xmlns:a16="http://schemas.microsoft.com/office/drawing/2014/main" id="{07B7273E-6D16-4999-A669-C7964C7CC0BD}"/>
              </a:ext>
            </a:extLst>
          </p:cNvPr>
          <p:cNvSpPr/>
          <p:nvPr/>
        </p:nvSpPr>
        <p:spPr>
          <a:xfrm>
            <a:off x="1518082" y="2485751"/>
            <a:ext cx="3311370" cy="1161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itchFamily="2" charset="2"/>
              <a:buChar char="ü"/>
              <a:defRPr/>
            </a:pPr>
            <a:r>
              <a:rPr lang="en-IN" b="1" dirty="0">
                <a:solidFill>
                  <a:srgbClr val="C00000"/>
                </a:solidFill>
              </a:rPr>
              <a:t>Introduction to Arduino                   IDE </a:t>
            </a:r>
            <a:endParaRPr lang="en-US" dirty="0">
              <a:solidFill>
                <a:srgbClr val="C00000"/>
              </a:solidFill>
            </a:endParaRPr>
          </a:p>
          <a:p>
            <a:pPr marL="285750" indent="-285750">
              <a:buFont typeface="Wingdings" pitchFamily="2" charset="2"/>
              <a:buChar char="ü"/>
              <a:defRPr/>
            </a:pPr>
            <a:endParaRPr lang="en-US" dirty="0"/>
          </a:p>
        </p:txBody>
      </p:sp>
      <p:sp>
        <p:nvSpPr>
          <p:cNvPr id="5" name="Rounded Rectangle 11">
            <a:extLst>
              <a:ext uri="{FF2B5EF4-FFF2-40B4-BE49-F238E27FC236}">
                <a16:creationId xmlns:a16="http://schemas.microsoft.com/office/drawing/2014/main" id="{3424C555-6BA4-4034-AF02-27514E4DA48B}"/>
              </a:ext>
            </a:extLst>
          </p:cNvPr>
          <p:cNvSpPr/>
          <p:nvPr/>
        </p:nvSpPr>
        <p:spPr>
          <a:xfrm>
            <a:off x="6471822" y="2485751"/>
            <a:ext cx="3630967" cy="103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ctr">
              <a:buFont typeface="Wingdings" pitchFamily="2" charset="2"/>
              <a:buChar char="ü"/>
              <a:defRPr/>
            </a:pPr>
            <a:r>
              <a:rPr lang="en-IN" b="1" dirty="0">
                <a:solidFill>
                  <a:srgbClr val="C00000"/>
                </a:solidFill>
              </a:rPr>
              <a:t>Introduction to Embedded Systems</a:t>
            </a:r>
            <a:endParaRPr lang="en-US" dirty="0">
              <a:solidFill>
                <a:srgbClr val="C00000"/>
              </a:solidFill>
            </a:endParaRPr>
          </a:p>
        </p:txBody>
      </p:sp>
      <p:sp>
        <p:nvSpPr>
          <p:cNvPr id="6" name="Rounded Rectangle 9">
            <a:extLst>
              <a:ext uri="{FF2B5EF4-FFF2-40B4-BE49-F238E27FC236}">
                <a16:creationId xmlns:a16="http://schemas.microsoft.com/office/drawing/2014/main" id="{0EDA63A3-C195-41A2-95F2-2774EFAC4AAB}"/>
              </a:ext>
            </a:extLst>
          </p:cNvPr>
          <p:cNvSpPr/>
          <p:nvPr/>
        </p:nvSpPr>
        <p:spPr>
          <a:xfrm>
            <a:off x="1518082" y="4656046"/>
            <a:ext cx="3311369" cy="1307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itchFamily="2" charset="2"/>
              <a:buChar char="ü"/>
              <a:defRPr/>
            </a:pPr>
            <a:r>
              <a:rPr lang="en-IN" b="1" dirty="0">
                <a:solidFill>
                  <a:srgbClr val="C00000"/>
                </a:solidFill>
              </a:rPr>
              <a:t>Introduction to IoT applications</a:t>
            </a:r>
            <a:endParaRPr lang="en-US" dirty="0">
              <a:solidFill>
                <a:srgbClr val="C00000"/>
              </a:solidFill>
            </a:endParaRPr>
          </a:p>
        </p:txBody>
      </p:sp>
      <p:sp>
        <p:nvSpPr>
          <p:cNvPr id="8" name="Rounded Rectangle 9">
            <a:extLst>
              <a:ext uri="{FF2B5EF4-FFF2-40B4-BE49-F238E27FC236}">
                <a16:creationId xmlns:a16="http://schemas.microsoft.com/office/drawing/2014/main" id="{5466901A-535C-4848-AE7C-2AE4FDB3D582}"/>
              </a:ext>
            </a:extLst>
          </p:cNvPr>
          <p:cNvSpPr/>
          <p:nvPr/>
        </p:nvSpPr>
        <p:spPr>
          <a:xfrm>
            <a:off x="6471821" y="4651315"/>
            <a:ext cx="3630967" cy="1307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Wingdings" pitchFamily="2" charset="2"/>
              <a:buChar char="ü"/>
              <a:defRPr/>
            </a:pPr>
            <a:r>
              <a:rPr lang="en-IN" b="1" dirty="0">
                <a:solidFill>
                  <a:srgbClr val="C00000"/>
                </a:solidFill>
              </a:rPr>
              <a:t>Working on the Assigned Project</a:t>
            </a:r>
            <a:endParaRPr lang="en-IN" dirty="0">
              <a:solidFill>
                <a:srgbClr val="C00000"/>
              </a:solidFill>
            </a:endParaRPr>
          </a:p>
          <a:p>
            <a:pPr>
              <a:defRPr/>
            </a:pPr>
            <a:endParaRPr lang="en-US" dirty="0">
              <a:solidFill>
                <a:srgbClr val="C00000"/>
              </a:solidFill>
            </a:endParaRPr>
          </a:p>
        </p:txBody>
      </p:sp>
    </p:spTree>
    <p:extLst>
      <p:ext uri="{BB962C8B-B14F-4D97-AF65-F5344CB8AC3E}">
        <p14:creationId xmlns:p14="http://schemas.microsoft.com/office/powerpoint/2010/main" val="85222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E5CD-2E70-4960-A920-995B8E8D85CD}"/>
              </a:ext>
            </a:extLst>
          </p:cNvPr>
          <p:cNvSpPr>
            <a:spLocks noGrp="1"/>
          </p:cNvSpPr>
          <p:nvPr>
            <p:ph type="title"/>
          </p:nvPr>
        </p:nvSpPr>
        <p:spPr/>
        <p:txBody>
          <a:bodyPr/>
          <a:lstStyle/>
          <a:p>
            <a:r>
              <a:rPr lang="en-US" b="1" dirty="0">
                <a:solidFill>
                  <a:srgbClr val="C00000"/>
                </a:solidFill>
                <a:cs typeface="Times New Roman" pitchFamily="18" charset="0"/>
              </a:rPr>
              <a:t>Week 1:</a:t>
            </a:r>
            <a:r>
              <a:rPr lang="en-IN" b="1" dirty="0">
                <a:solidFill>
                  <a:srgbClr val="C00000"/>
                </a:solidFill>
              </a:rPr>
              <a:t>Introduction to Arduino IDE </a:t>
            </a:r>
            <a:br>
              <a:rPr lang="en-US" b="1" dirty="0">
                <a:solidFill>
                  <a:srgbClr val="C00000"/>
                </a:solidFill>
              </a:rPr>
            </a:br>
            <a:endParaRPr lang="en-IN" dirty="0">
              <a:solidFill>
                <a:srgbClr val="C00000"/>
              </a:solidFill>
            </a:endParaRPr>
          </a:p>
        </p:txBody>
      </p:sp>
      <p:sp>
        <p:nvSpPr>
          <p:cNvPr id="3" name="Content Placeholder 2">
            <a:extLst>
              <a:ext uri="{FF2B5EF4-FFF2-40B4-BE49-F238E27FC236}">
                <a16:creationId xmlns:a16="http://schemas.microsoft.com/office/drawing/2014/main" id="{1DAC5DC5-BCBA-42B3-9B7C-69170E7624E6}"/>
              </a:ext>
            </a:extLst>
          </p:cNvPr>
          <p:cNvSpPr>
            <a:spLocks noGrp="1"/>
          </p:cNvSpPr>
          <p:nvPr>
            <p:ph idx="1"/>
          </p:nvPr>
        </p:nvSpPr>
        <p:spPr/>
        <p:txBody>
          <a:bodyPr>
            <a:normAutofit/>
          </a:bodyPr>
          <a:lstStyle/>
          <a:p>
            <a:pPr marL="0" indent="0">
              <a:buNone/>
            </a:pPr>
            <a:r>
              <a:rPr lang="en-US" altLang="en-US" sz="3200" dirty="0">
                <a:latin typeface="Times New Roman" panose="02020603050405020304" pitchFamily="18" charset="0"/>
                <a:cs typeface="Times New Roman" panose="02020603050405020304" pitchFamily="18" charset="0"/>
              </a:rPr>
              <a:t>The IDE environment is mainly distributed into three sections</a:t>
            </a:r>
          </a:p>
          <a:p>
            <a:pPr marL="514350" indent="-514350">
              <a:buClr>
                <a:srgbClr val="C00000"/>
              </a:buClr>
              <a:buFont typeface="+mj-lt"/>
              <a:buAutoNum type="arabicPeriod"/>
            </a:pPr>
            <a:r>
              <a:rPr lang="en-IN" sz="3200" dirty="0">
                <a:latin typeface="Times New Roman" panose="02020603050405020304" pitchFamily="18" charset="0"/>
                <a:cs typeface="Times New Roman" panose="02020603050405020304" pitchFamily="18" charset="0"/>
              </a:rPr>
              <a:t>Menu bar</a:t>
            </a:r>
          </a:p>
          <a:p>
            <a:pPr marL="514350" indent="-514350">
              <a:buClr>
                <a:srgbClr val="C00000"/>
              </a:buClr>
              <a:buFont typeface="+mj-lt"/>
              <a:buAutoNum type="arabicPeriod"/>
            </a:pPr>
            <a:r>
              <a:rPr lang="en-IN" sz="3200" dirty="0">
                <a:latin typeface="Times New Roman" panose="02020603050405020304" pitchFamily="18" charset="0"/>
                <a:cs typeface="Times New Roman" panose="02020603050405020304" pitchFamily="18" charset="0"/>
              </a:rPr>
              <a:t>Text Editor</a:t>
            </a:r>
          </a:p>
          <a:p>
            <a:pPr marL="514350" indent="-514350">
              <a:buClr>
                <a:srgbClr val="C00000"/>
              </a:buClr>
              <a:buFont typeface="+mj-lt"/>
              <a:buAutoNum type="arabicPeriod"/>
            </a:pPr>
            <a:r>
              <a:rPr lang="en-IN" sz="3200" dirty="0">
                <a:latin typeface="Times New Roman" panose="02020603050405020304" pitchFamily="18" charset="0"/>
                <a:cs typeface="Times New Roman" panose="02020603050405020304" pitchFamily="18" charset="0"/>
              </a:rPr>
              <a:t>Output Pane</a:t>
            </a:r>
          </a:p>
        </p:txBody>
      </p:sp>
    </p:spTree>
    <p:extLst>
      <p:ext uri="{BB962C8B-B14F-4D97-AF65-F5344CB8AC3E}">
        <p14:creationId xmlns:p14="http://schemas.microsoft.com/office/powerpoint/2010/main" val="319880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EBECB-A3FC-4075-97FB-86A58039798A}"/>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0517" y="404813"/>
            <a:ext cx="8984201" cy="5040312"/>
          </a:xfrm>
        </p:spPr>
      </p:pic>
      <p:sp>
        <p:nvSpPr>
          <p:cNvPr id="6" name="Rectangle 5">
            <a:extLst>
              <a:ext uri="{FF2B5EF4-FFF2-40B4-BE49-F238E27FC236}">
                <a16:creationId xmlns:a16="http://schemas.microsoft.com/office/drawing/2014/main" id="{BD21CDF8-6BE2-42CD-8D2C-ECE14DB4F7B8}"/>
              </a:ext>
            </a:extLst>
          </p:cNvPr>
          <p:cNvSpPr/>
          <p:nvPr/>
        </p:nvSpPr>
        <p:spPr>
          <a:xfrm>
            <a:off x="2767828" y="5774470"/>
            <a:ext cx="4804824" cy="461665"/>
          </a:xfrm>
          <a:prstGeom prst="rect">
            <a:avLst/>
          </a:prstGeom>
        </p:spPr>
        <p:txBody>
          <a:bodyPr wrap="square">
            <a:spAutoFit/>
          </a:bodyPr>
          <a:lstStyle/>
          <a:p>
            <a:pPr algn="ctr">
              <a:spcBef>
                <a:spcPct val="0"/>
              </a:spcBef>
              <a:buFontTx/>
              <a:buNone/>
            </a:pPr>
            <a:r>
              <a:rPr lang="en-IN" altLang="en-US" sz="2400" dirty="0">
                <a:solidFill>
                  <a:srgbClr val="C00000"/>
                </a:solidFill>
                <a:latin typeface="Times New Roman" panose="02020603050405020304" pitchFamily="18" charset="0"/>
                <a:cs typeface="Times New Roman" panose="02020603050405020304" pitchFamily="18" charset="0"/>
              </a:rPr>
              <a:t>Figure 1 Introduction to Arduino IDE</a:t>
            </a:r>
            <a:endParaRPr lang="en-US" alt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13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FDF3-1C73-40ED-9811-CCD5E9C1522E}"/>
              </a:ext>
            </a:extLst>
          </p:cNvPr>
          <p:cNvSpPr>
            <a:spLocks noGrp="1"/>
          </p:cNvSpPr>
          <p:nvPr>
            <p:ph type="title"/>
          </p:nvPr>
        </p:nvSpPr>
        <p:spPr>
          <a:xfrm>
            <a:off x="213064" y="609600"/>
            <a:ext cx="11336785" cy="1320800"/>
          </a:xfrm>
        </p:spPr>
        <p:txBody>
          <a:bodyPr>
            <a:normAutofit/>
          </a:bodyPr>
          <a:lstStyle/>
          <a:p>
            <a:r>
              <a:rPr lang="en-IN" altLang="en-US" sz="3200" dirty="0">
                <a:solidFill>
                  <a:schemeClr val="tx1">
                    <a:lumMod val="75000"/>
                    <a:lumOff val="25000"/>
                  </a:schemeClr>
                </a:solidFill>
                <a:latin typeface="Times New Roman" panose="02020603050405020304" pitchFamily="18" charset="0"/>
                <a:cs typeface="Times New Roman" panose="02020603050405020304" pitchFamily="18" charset="0"/>
              </a:rPr>
              <a:t>The bar appearing on the top is called </a:t>
            </a:r>
            <a:r>
              <a:rPr lang="en-IN" altLang="en-US" sz="3200" b="1" dirty="0">
                <a:solidFill>
                  <a:schemeClr val="tx1">
                    <a:lumMod val="75000"/>
                    <a:lumOff val="25000"/>
                  </a:schemeClr>
                </a:solidFill>
                <a:latin typeface="Times New Roman" panose="02020603050405020304" pitchFamily="18" charset="0"/>
                <a:cs typeface="Times New Roman" panose="02020603050405020304" pitchFamily="18" charset="0"/>
              </a:rPr>
              <a:t>Menu Bar</a:t>
            </a:r>
            <a:r>
              <a:rPr lang="en-IN" altLang="en-US" sz="3200" dirty="0">
                <a:solidFill>
                  <a:schemeClr val="tx1">
                    <a:lumMod val="75000"/>
                    <a:lumOff val="25000"/>
                  </a:schemeClr>
                </a:solidFill>
                <a:latin typeface="Times New Roman" panose="02020603050405020304" pitchFamily="18" charset="0"/>
                <a:cs typeface="Times New Roman" panose="02020603050405020304" pitchFamily="18" charset="0"/>
              </a:rPr>
              <a:t> that comes with five different options</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F05D5-5C54-4411-A157-2F324B0B27C4}"/>
              </a:ext>
            </a:extLst>
          </p:cNvPr>
          <p:cNvSpPr>
            <a:spLocks noGrp="1"/>
          </p:cNvSpPr>
          <p:nvPr>
            <p:ph idx="1"/>
          </p:nvPr>
        </p:nvSpPr>
        <p:spPr>
          <a:xfrm>
            <a:off x="677334" y="1790701"/>
            <a:ext cx="8596668" cy="4250662"/>
          </a:xfrm>
        </p:spPr>
        <p:txBody>
          <a:bodyPr/>
          <a:lstStyle/>
          <a:p>
            <a:pPr>
              <a:buClr>
                <a:srgbClr val="C00000"/>
              </a:buClr>
              <a:buFont typeface="Wingdings" panose="05000000000000000000" pitchFamily="2" charset="2"/>
              <a:buChar char="ü"/>
            </a:pPr>
            <a:r>
              <a:rPr lang="en-IN" altLang="en-US" sz="3200" b="1" dirty="0">
                <a:latin typeface="Times New Roman" panose="02020603050405020304" pitchFamily="18" charset="0"/>
                <a:cs typeface="Times New Roman" panose="02020603050405020304" pitchFamily="18" charset="0"/>
              </a:rPr>
              <a:t>File</a:t>
            </a:r>
          </a:p>
          <a:p>
            <a:pPr>
              <a:buClr>
                <a:srgbClr val="C00000"/>
              </a:buClr>
              <a:buFont typeface="Wingdings" panose="05000000000000000000" pitchFamily="2" charset="2"/>
              <a:buChar char="ü"/>
            </a:pPr>
            <a:r>
              <a:rPr lang="en-US" altLang="en-US" sz="3200" b="1" dirty="0">
                <a:latin typeface="Times New Roman" panose="02020603050405020304" pitchFamily="18" charset="0"/>
                <a:cs typeface="Times New Roman" panose="02020603050405020304" pitchFamily="18" charset="0"/>
              </a:rPr>
              <a:t>Edit</a:t>
            </a:r>
            <a:r>
              <a:rPr lang="en-US" altLang="en-US" sz="3200" dirty="0">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ü"/>
            </a:pPr>
            <a:r>
              <a:rPr lang="en-US" altLang="en-US" sz="3200" b="1" dirty="0">
                <a:latin typeface="Times New Roman" panose="02020603050405020304" pitchFamily="18" charset="0"/>
                <a:cs typeface="Times New Roman" panose="02020603050405020304" pitchFamily="18" charset="0"/>
              </a:rPr>
              <a:t>Sketch</a:t>
            </a:r>
          </a:p>
          <a:p>
            <a:pPr>
              <a:buClr>
                <a:srgbClr val="C00000"/>
              </a:buClr>
              <a:buFont typeface="Wingdings" panose="05000000000000000000" pitchFamily="2" charset="2"/>
              <a:buChar char="ü"/>
            </a:pPr>
            <a:r>
              <a:rPr lang="en-US" altLang="en-US" sz="3200" b="1" dirty="0">
                <a:latin typeface="Times New Roman" panose="02020603050405020304" pitchFamily="18" charset="0"/>
                <a:cs typeface="Times New Roman" panose="02020603050405020304" pitchFamily="18" charset="0"/>
              </a:rPr>
              <a:t>Tools</a:t>
            </a:r>
            <a:r>
              <a:rPr lang="en-US" altLang="en-US" sz="3200" dirty="0">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ü"/>
            </a:pPr>
            <a:r>
              <a:rPr lang="en-US" altLang="en-US" sz="3200" b="1" dirty="0">
                <a:latin typeface="Times New Roman" panose="02020603050405020304" pitchFamily="18" charset="0"/>
                <a:cs typeface="Times New Roman" panose="02020603050405020304" pitchFamily="18" charset="0"/>
              </a:rPr>
              <a:t>Help</a:t>
            </a:r>
            <a:r>
              <a:rPr lang="en-US" altLang="en-US" sz="32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148004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Slice</Template>
  <TotalTime>768</TotalTime>
  <Words>1231</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Times New Roman</vt:lpstr>
      <vt:lpstr>Trebuchet MS</vt:lpstr>
      <vt:lpstr>Wingdings</vt:lpstr>
      <vt:lpstr>Wingdings 3</vt:lpstr>
      <vt:lpstr>Facet</vt:lpstr>
      <vt:lpstr>MANGALORE INSTITUTE OF TECHNOLOGY AND ENGINEERING (An ISO 9001:2008 Certified Institution) 2019-2020 </vt:lpstr>
      <vt:lpstr>CERTIFICATE </vt:lpstr>
      <vt:lpstr>CONTENTS</vt:lpstr>
      <vt:lpstr>COMPANY PROFILE                                           Vitvara Technologies  </vt:lpstr>
      <vt:lpstr>ABOUT THE TRAINER </vt:lpstr>
      <vt:lpstr>OVERVIEW OF WEEKLY ACTIVITIES</vt:lpstr>
      <vt:lpstr>Week 1:Introduction to Arduino IDE  </vt:lpstr>
      <vt:lpstr>PowerPoint Presentation</vt:lpstr>
      <vt:lpstr>The bar appearing on the top is called Menu Bar that comes with five different options</vt:lpstr>
      <vt:lpstr>The Six Buttons appearing under the Menu tab are connected with the running program as follows </vt:lpstr>
      <vt:lpstr>The main screen below the Menu bar is known as a simple text editor used for writing the required code</vt:lpstr>
      <vt:lpstr>The bottom of the main screen is described as an Output Pane that mainly highlights the compilation status of the running code</vt:lpstr>
      <vt:lpstr>PowerPoint Presentation</vt:lpstr>
      <vt:lpstr>Week 2:Introduction to Embedded Systems</vt:lpstr>
      <vt:lpstr>Embedded system</vt:lpstr>
      <vt:lpstr>PowerPoint Presentation</vt:lpstr>
      <vt:lpstr>MICROPROCESSOR  VS MICROCONTROLLERS</vt:lpstr>
      <vt:lpstr>Week 3:Introduction to IoT Applications</vt:lpstr>
      <vt:lpstr>PowerPoint Presentation</vt:lpstr>
      <vt:lpstr>NodeMCU perfect for IoT applications, and other situations where wireless connectivity is required.</vt:lpstr>
      <vt:lpstr>Week 4: Working on the Assigned Project </vt:lpstr>
      <vt:lpstr>COMPONENTS REQUIRED </vt:lpstr>
      <vt:lpstr>RFID Card Reader</vt:lpstr>
      <vt:lpstr>Specifications of RFID Card Reader as follows: </vt:lpstr>
      <vt:lpstr>RFID card </vt:lpstr>
      <vt:lpstr>PowerPoint Presentation</vt:lpstr>
      <vt:lpstr>ESP32 NodeMCU </vt:lpstr>
      <vt:lpstr>WORKING</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MANGALORE INSTITUTE OF TECHNOLOGY AND ENGINEERING (An ISO 9001:2008 Certified Institution) 2019-2020</dc:title>
  <dc:creator>hp</dc:creator>
  <cp:lastModifiedBy>hp</cp:lastModifiedBy>
  <cp:revision>49</cp:revision>
  <dcterms:created xsi:type="dcterms:W3CDTF">2020-05-22T10:13:58Z</dcterms:created>
  <dcterms:modified xsi:type="dcterms:W3CDTF">2020-09-17T04:59:21Z</dcterms:modified>
</cp:coreProperties>
</file>