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733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043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92092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4819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4470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2228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492358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7677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183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3448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473734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867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5196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268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31512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4135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9/18/2020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332628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58AFF-35E1-4F94-B1CD-9D2FB2FD4AC1}"/>
              </a:ext>
            </a:extLst>
          </p:cNvPr>
          <p:cNvSpPr>
            <a:spLocks noGrp="1"/>
          </p:cNvSpPr>
          <p:nvPr>
            <p:ph type="ctrTitle"/>
          </p:nvPr>
        </p:nvSpPr>
        <p:spPr/>
        <p:txBody>
          <a:bodyPr>
            <a:normAutofit fontScale="90000"/>
          </a:bodyPr>
          <a:lstStyle/>
          <a:p>
            <a:pPr algn="ctr"/>
            <a:r>
              <a:rPr lang="en-IN" dirty="0"/>
              <a:t>5</a:t>
            </a:r>
            <a:r>
              <a:rPr lang="en-IN" baseline="30000" dirty="0"/>
              <a:t>TH</a:t>
            </a:r>
            <a:r>
              <a:rPr lang="en-IN" dirty="0"/>
              <a:t> SEMESTER</a:t>
            </a:r>
            <a:br>
              <a:rPr lang="en-IN" dirty="0"/>
            </a:br>
            <a:r>
              <a:rPr lang="en-IN" dirty="0"/>
              <a:t>3</a:t>
            </a:r>
            <a:r>
              <a:rPr lang="en-IN" baseline="30000" dirty="0"/>
              <a:t>rd</a:t>
            </a:r>
            <a:r>
              <a:rPr lang="en-IN" dirty="0"/>
              <a:t> BBA  A and B</a:t>
            </a:r>
            <a:br>
              <a:rPr lang="en-IN" dirty="0"/>
            </a:br>
            <a:r>
              <a:rPr lang="en-IN" dirty="0"/>
              <a:t>HUMAN RESOURCE MANAGEMENT</a:t>
            </a:r>
            <a:r>
              <a:rPr lang="en-IN" baseline="30000" dirty="0"/>
              <a:t> </a:t>
            </a:r>
            <a:endParaRPr lang="en-IN" dirty="0"/>
          </a:p>
        </p:txBody>
      </p:sp>
      <p:sp>
        <p:nvSpPr>
          <p:cNvPr id="3" name="Subtitle 2">
            <a:extLst>
              <a:ext uri="{FF2B5EF4-FFF2-40B4-BE49-F238E27FC236}">
                <a16:creationId xmlns:a16="http://schemas.microsoft.com/office/drawing/2014/main" id="{124ADF59-E811-4301-AD62-92A6EC76654A}"/>
              </a:ext>
            </a:extLst>
          </p:cNvPr>
          <p:cNvSpPr>
            <a:spLocks noGrp="1"/>
          </p:cNvSpPr>
          <p:nvPr>
            <p:ph type="subTitle" idx="1"/>
          </p:nvPr>
        </p:nvSpPr>
        <p:spPr>
          <a:xfrm>
            <a:off x="1399430" y="4050832"/>
            <a:ext cx="7874573" cy="1960353"/>
          </a:xfrm>
        </p:spPr>
        <p:txBody>
          <a:bodyPr>
            <a:normAutofit fontScale="47500" lnSpcReduction="20000"/>
          </a:bodyPr>
          <a:lstStyle/>
          <a:p>
            <a:pPr algn="l"/>
            <a:r>
              <a:rPr lang="en-IN" sz="3400" dirty="0"/>
              <a:t>BY</a:t>
            </a:r>
          </a:p>
          <a:p>
            <a:pPr algn="l"/>
            <a:r>
              <a:rPr lang="en-IN" sz="3400" dirty="0"/>
              <a:t>    MONISHA .J            </a:t>
            </a:r>
          </a:p>
          <a:p>
            <a:pPr algn="l"/>
            <a:r>
              <a:rPr lang="en-IN" sz="2600" dirty="0"/>
              <a:t>     BB18342</a:t>
            </a:r>
          </a:p>
          <a:p>
            <a:pPr algn="l"/>
            <a:r>
              <a:rPr lang="en-IN" sz="2600" dirty="0"/>
              <a:t>    3</a:t>
            </a:r>
            <a:r>
              <a:rPr lang="en-IN" sz="2600" baseline="30000" dirty="0"/>
              <a:t>rd</a:t>
            </a:r>
            <a:r>
              <a:rPr lang="en-IN" sz="2600" dirty="0"/>
              <a:t> BBA A</a:t>
            </a:r>
            <a:r>
              <a:rPr lang="en-IN" sz="1600" dirty="0"/>
              <a:t>    </a:t>
            </a:r>
            <a:endParaRPr lang="en-IN" dirty="0"/>
          </a:p>
          <a:p>
            <a:pPr algn="l"/>
            <a:r>
              <a:rPr lang="en-IN" sz="2600" dirty="0"/>
              <a:t>   ALVAS COLLEGE MOODBIDRI.</a:t>
            </a:r>
          </a:p>
          <a:p>
            <a:pPr algn="l"/>
            <a:endParaRPr lang="en-IN" dirty="0"/>
          </a:p>
          <a:p>
            <a:pPr algn="l"/>
            <a:r>
              <a:rPr lang="en-IN" dirty="0"/>
              <a:t>           </a:t>
            </a:r>
          </a:p>
        </p:txBody>
      </p:sp>
    </p:spTree>
    <p:extLst>
      <p:ext uri="{BB962C8B-B14F-4D97-AF65-F5344CB8AC3E}">
        <p14:creationId xmlns:p14="http://schemas.microsoft.com/office/powerpoint/2010/main" val="3385845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E5A63-8E74-41BF-98CD-AFC4E59FA92E}"/>
              </a:ext>
            </a:extLst>
          </p:cNvPr>
          <p:cNvSpPr>
            <a:spLocks noGrp="1"/>
          </p:cNvSpPr>
          <p:nvPr>
            <p:ph type="title"/>
          </p:nvPr>
        </p:nvSpPr>
        <p:spPr/>
        <p:txBody>
          <a:bodyPr/>
          <a:lstStyle/>
          <a:p>
            <a:r>
              <a:rPr lang="en-IN" dirty="0"/>
              <a:t>OFF THE JOB TRAINING:</a:t>
            </a:r>
          </a:p>
        </p:txBody>
      </p:sp>
      <p:sp>
        <p:nvSpPr>
          <p:cNvPr id="3" name="Content Placeholder 2">
            <a:extLst>
              <a:ext uri="{FF2B5EF4-FFF2-40B4-BE49-F238E27FC236}">
                <a16:creationId xmlns:a16="http://schemas.microsoft.com/office/drawing/2014/main" id="{265F7928-6F12-4400-BADA-FC7F631DC8D1}"/>
              </a:ext>
            </a:extLst>
          </p:cNvPr>
          <p:cNvSpPr>
            <a:spLocks noGrp="1"/>
          </p:cNvSpPr>
          <p:nvPr>
            <p:ph idx="1"/>
          </p:nvPr>
        </p:nvSpPr>
        <p:spPr/>
        <p:txBody>
          <a:bodyPr>
            <a:normAutofit fontScale="92500"/>
          </a:bodyPr>
          <a:lstStyle/>
          <a:p>
            <a:r>
              <a:rPr lang="en-IN" sz="2400" dirty="0"/>
              <a:t>The methods of training which are adopted for the development of employees away from the field of the job are known as off-the-job methods.</a:t>
            </a:r>
          </a:p>
          <a:p>
            <a:r>
              <a:rPr lang="en-IN" sz="2400" dirty="0"/>
              <a:t>Off the job training means training the employees by taking them away from their work position which means employees are given a break from the job and sent for training .</a:t>
            </a:r>
          </a:p>
          <a:p>
            <a:r>
              <a:rPr lang="en-IN" sz="2400" dirty="0"/>
              <a:t>Off the job training methods are conducted in separate from the job environment , study materials is supplied,  there is full concentration on learning rather than performing. </a:t>
            </a:r>
          </a:p>
          <a:p>
            <a:endParaRPr lang="en-IN" sz="2400" dirty="0"/>
          </a:p>
          <a:p>
            <a:pPr marL="0" indent="0">
              <a:buNone/>
            </a:pPr>
            <a:endParaRPr lang="en-IN" dirty="0"/>
          </a:p>
        </p:txBody>
      </p:sp>
    </p:spTree>
    <p:extLst>
      <p:ext uri="{BB962C8B-B14F-4D97-AF65-F5344CB8AC3E}">
        <p14:creationId xmlns:p14="http://schemas.microsoft.com/office/powerpoint/2010/main" val="3813724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D729-7EBB-4DD1-8961-B9AD7A04E051}"/>
              </a:ext>
            </a:extLst>
          </p:cNvPr>
          <p:cNvSpPr>
            <a:spLocks noGrp="1"/>
          </p:cNvSpPr>
          <p:nvPr>
            <p:ph type="title"/>
          </p:nvPr>
        </p:nvSpPr>
        <p:spPr/>
        <p:txBody>
          <a:bodyPr>
            <a:normAutofit/>
          </a:bodyPr>
          <a:lstStyle/>
          <a:p>
            <a:r>
              <a:rPr lang="en-IN" dirty="0"/>
              <a:t>MERITS AND DEMERITS OF OFF THE JOB TRAINING :</a:t>
            </a:r>
          </a:p>
        </p:txBody>
      </p:sp>
      <p:sp>
        <p:nvSpPr>
          <p:cNvPr id="3" name="Content Placeholder 2">
            <a:extLst>
              <a:ext uri="{FF2B5EF4-FFF2-40B4-BE49-F238E27FC236}">
                <a16:creationId xmlns:a16="http://schemas.microsoft.com/office/drawing/2014/main" id="{150031D9-F77E-4EA8-9059-7D6DF16256BB}"/>
              </a:ext>
            </a:extLst>
          </p:cNvPr>
          <p:cNvSpPr>
            <a:spLocks noGrp="1"/>
          </p:cNvSpPr>
          <p:nvPr>
            <p:ph idx="1"/>
          </p:nvPr>
        </p:nvSpPr>
        <p:spPr/>
        <p:txBody>
          <a:bodyPr>
            <a:normAutofit/>
          </a:bodyPr>
          <a:lstStyle/>
          <a:p>
            <a:r>
              <a:rPr lang="en-IN" sz="2800" dirty="0"/>
              <a:t>MERITS:</a:t>
            </a:r>
          </a:p>
          <a:p>
            <a:r>
              <a:rPr lang="en-IN" sz="1600" dirty="0"/>
              <a:t>Employees can learn from outside specialists or experts.</a:t>
            </a:r>
          </a:p>
          <a:p>
            <a:r>
              <a:rPr lang="en-IN" sz="1600" dirty="0"/>
              <a:t>Employees can focus on training and not be distracted.</a:t>
            </a:r>
          </a:p>
          <a:p>
            <a:endParaRPr lang="en-IN" sz="1600" dirty="0"/>
          </a:p>
          <a:p>
            <a:r>
              <a:rPr lang="en-IN" sz="2800" dirty="0"/>
              <a:t>DEMERITS:</a:t>
            </a:r>
          </a:p>
          <a:p>
            <a:r>
              <a:rPr lang="en-IN" sz="1600" dirty="0"/>
              <a:t>Lost working time and potential output from employees.</a:t>
            </a:r>
          </a:p>
          <a:p>
            <a:r>
              <a:rPr lang="en-IN" sz="1600" dirty="0"/>
              <a:t>It is expensive.</a:t>
            </a:r>
          </a:p>
          <a:p>
            <a:endParaRPr lang="en-IN" sz="1600" dirty="0"/>
          </a:p>
          <a:p>
            <a:pPr marL="0" indent="0">
              <a:buNone/>
            </a:pPr>
            <a:r>
              <a:rPr lang="en-IN" sz="2800" dirty="0"/>
              <a:t> </a:t>
            </a:r>
          </a:p>
          <a:p>
            <a:endParaRPr lang="en-IN" sz="2800" i="1" dirty="0"/>
          </a:p>
          <a:p>
            <a:pPr marL="0" indent="0">
              <a:buNone/>
            </a:pPr>
            <a:endParaRPr lang="en-IN" sz="2800" dirty="0"/>
          </a:p>
          <a:p>
            <a:pPr marL="0" indent="0">
              <a:buNone/>
            </a:pPr>
            <a:endParaRPr lang="en-IN" dirty="0"/>
          </a:p>
        </p:txBody>
      </p:sp>
    </p:spTree>
    <p:extLst>
      <p:ext uri="{BB962C8B-B14F-4D97-AF65-F5344CB8AC3E}">
        <p14:creationId xmlns:p14="http://schemas.microsoft.com/office/powerpoint/2010/main" val="209477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F44D-4E8D-4EA3-9951-0460D40F8AC4}"/>
              </a:ext>
            </a:extLst>
          </p:cNvPr>
          <p:cNvSpPr>
            <a:spLocks noGrp="1"/>
          </p:cNvSpPr>
          <p:nvPr>
            <p:ph type="title"/>
          </p:nvPr>
        </p:nvSpPr>
        <p:spPr/>
        <p:txBody>
          <a:bodyPr/>
          <a:lstStyle/>
          <a:p>
            <a:r>
              <a:rPr lang="en-IN" dirty="0"/>
              <a:t>FOLLOWING ARE THE TECHNIQUIES OF OFF JOB TRAINING METHOD :</a:t>
            </a:r>
          </a:p>
        </p:txBody>
      </p:sp>
      <p:sp>
        <p:nvSpPr>
          <p:cNvPr id="3" name="Content Placeholder 2">
            <a:extLst>
              <a:ext uri="{FF2B5EF4-FFF2-40B4-BE49-F238E27FC236}">
                <a16:creationId xmlns:a16="http://schemas.microsoft.com/office/drawing/2014/main" id="{4DB97511-785A-4D9A-9940-C11304A43B46}"/>
              </a:ext>
            </a:extLst>
          </p:cNvPr>
          <p:cNvSpPr>
            <a:spLocks noGrp="1"/>
          </p:cNvSpPr>
          <p:nvPr>
            <p:ph idx="1"/>
          </p:nvPr>
        </p:nvSpPr>
        <p:spPr/>
        <p:txBody>
          <a:bodyPr>
            <a:normAutofit fontScale="70000" lnSpcReduction="20000"/>
          </a:bodyPr>
          <a:lstStyle/>
          <a:p>
            <a:r>
              <a:rPr lang="en-IN" dirty="0"/>
              <a:t>CASE STUDY :</a:t>
            </a:r>
          </a:p>
          <a:p>
            <a:pPr marL="0" indent="0">
              <a:buNone/>
            </a:pPr>
            <a:r>
              <a:rPr lang="en-IN" dirty="0"/>
              <a:t>                        Usually case study deals with any problem confronted by a business which can be solved by an employee. The trainee is given an opportunity to analyse the case and come out with all possible solutions. This method can enhance analytic and critical thinking of an employee.</a:t>
            </a:r>
          </a:p>
          <a:p>
            <a:r>
              <a:rPr lang="en-IN" dirty="0"/>
              <a:t>MERITS:</a:t>
            </a:r>
          </a:p>
          <a:p>
            <a:r>
              <a:rPr lang="en-IN" dirty="0"/>
              <a:t>Develops the communication and thinking skills.</a:t>
            </a:r>
          </a:p>
          <a:p>
            <a:r>
              <a:rPr lang="en-IN" dirty="0"/>
              <a:t>Develops the planning and strong reading skills.</a:t>
            </a:r>
          </a:p>
          <a:p>
            <a:r>
              <a:rPr lang="en-IN" dirty="0"/>
              <a:t>DEMERITS:</a:t>
            </a:r>
          </a:p>
          <a:p>
            <a:r>
              <a:rPr lang="en-IN" dirty="0"/>
              <a:t>Hard to draw definite cause-effect conclusions .</a:t>
            </a:r>
          </a:p>
          <a:p>
            <a:r>
              <a:rPr lang="en-IN" dirty="0"/>
              <a:t>Possible biases in data collection and interpretation.</a:t>
            </a:r>
          </a:p>
          <a:p>
            <a:endParaRPr lang="en-IN" dirty="0"/>
          </a:p>
          <a:p>
            <a:r>
              <a:rPr lang="en-IN" dirty="0"/>
              <a:t>LECTURES :</a:t>
            </a:r>
          </a:p>
          <a:p>
            <a:pPr marL="0" indent="0">
              <a:buNone/>
            </a:pPr>
            <a:r>
              <a:rPr lang="en-IN" dirty="0"/>
              <a:t>                       This will be a suitable method when the numbers of trainees are quit large .Lectures can be very helpful in explaining the concepts and principles very clearly, and face to face  interaction is very much possible. </a:t>
            </a:r>
          </a:p>
        </p:txBody>
      </p:sp>
    </p:spTree>
    <p:extLst>
      <p:ext uri="{BB962C8B-B14F-4D97-AF65-F5344CB8AC3E}">
        <p14:creationId xmlns:p14="http://schemas.microsoft.com/office/powerpoint/2010/main" val="2154403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01BCC-0322-490C-BF1C-DCF933DB0B09}"/>
              </a:ext>
            </a:extLst>
          </p:cNvPr>
          <p:cNvSpPr>
            <a:spLocks noGrp="1"/>
          </p:cNvSpPr>
          <p:nvPr>
            <p:ph idx="1"/>
          </p:nvPr>
        </p:nvSpPr>
        <p:spPr>
          <a:xfrm>
            <a:off x="677334" y="870012"/>
            <a:ext cx="8596668" cy="5171351"/>
          </a:xfrm>
        </p:spPr>
        <p:txBody>
          <a:bodyPr>
            <a:normAutofit fontScale="70000" lnSpcReduction="20000"/>
          </a:bodyPr>
          <a:lstStyle/>
          <a:p>
            <a:r>
              <a:rPr lang="en-IN" dirty="0"/>
              <a:t>Covers large number of people simultaneously .</a:t>
            </a:r>
          </a:p>
          <a:p>
            <a:r>
              <a:rPr lang="en-IN" dirty="0"/>
              <a:t>Queries can be asked and less time required for preparation .</a:t>
            </a:r>
          </a:p>
          <a:p>
            <a:endParaRPr lang="en-IN" dirty="0"/>
          </a:p>
          <a:p>
            <a:r>
              <a:rPr lang="en-IN" dirty="0"/>
              <a:t>DEMERITS:</a:t>
            </a:r>
          </a:p>
          <a:p>
            <a:r>
              <a:rPr lang="en-IN" dirty="0"/>
              <a:t>Trainees may forget the teaching as it is presented only orally.</a:t>
            </a:r>
          </a:p>
          <a:p>
            <a:r>
              <a:rPr lang="en-IN" dirty="0"/>
              <a:t>Does not involve trainees to much.</a:t>
            </a:r>
          </a:p>
          <a:p>
            <a:endParaRPr lang="en-IN" dirty="0"/>
          </a:p>
          <a:p>
            <a:r>
              <a:rPr lang="en-IN" dirty="0"/>
              <a:t>MANAGEMENT EDUCATION:</a:t>
            </a:r>
          </a:p>
          <a:p>
            <a:pPr marL="0" indent="0">
              <a:buNone/>
            </a:pPr>
            <a:r>
              <a:rPr lang="en-IN" dirty="0"/>
              <a:t>                                           At present universities and management institution gives great emphasis on management education. For example :Mumbai university has started bachelors and Postgraduate degree in management .Many management institutions provides not only degrees but also hands on experience having collaboration with business concerns.</a:t>
            </a:r>
          </a:p>
          <a:p>
            <a:r>
              <a:rPr lang="en-IN" dirty="0"/>
              <a:t>MERITS:</a:t>
            </a:r>
          </a:p>
          <a:p>
            <a:r>
              <a:rPr lang="en-IN" dirty="0"/>
              <a:t>Provide in-depth knowledge to a person.</a:t>
            </a:r>
          </a:p>
          <a:p>
            <a:r>
              <a:rPr lang="en-IN" dirty="0"/>
              <a:t>Theory as well as practical knowledge is being to a person .</a:t>
            </a:r>
          </a:p>
          <a:p>
            <a:pPr marL="0" indent="0">
              <a:buNone/>
            </a:pPr>
            <a:endParaRPr lang="en-IN" dirty="0"/>
          </a:p>
          <a:p>
            <a:r>
              <a:rPr lang="en-IN" dirty="0"/>
              <a:t>DEMEITS:</a:t>
            </a:r>
          </a:p>
          <a:p>
            <a:r>
              <a:rPr lang="en-IN" dirty="0"/>
              <a:t>Can’t be afforded by all people.</a:t>
            </a:r>
          </a:p>
          <a:p>
            <a:r>
              <a:rPr lang="en-IN" dirty="0"/>
              <a:t>Providing theoretical knowledge is the main concern.</a:t>
            </a:r>
          </a:p>
          <a:p>
            <a:endParaRPr lang="en-IN" dirty="0"/>
          </a:p>
          <a:p>
            <a:endParaRPr lang="en-IN" dirty="0"/>
          </a:p>
          <a:p>
            <a:endParaRPr lang="en-IN" dirty="0"/>
          </a:p>
          <a:p>
            <a:pPr marL="0" indent="0">
              <a:buNone/>
            </a:pPr>
            <a:endParaRPr lang="en-IN" dirty="0"/>
          </a:p>
          <a:p>
            <a:pPr marL="0" indent="0">
              <a:buNone/>
            </a:pPr>
            <a:endParaRPr lang="en-IN" dirty="0"/>
          </a:p>
          <a:p>
            <a:pPr marL="0" indent="0">
              <a:buNone/>
            </a:pPr>
            <a:endParaRPr lang="en-IN" dirty="0"/>
          </a:p>
        </p:txBody>
      </p:sp>
      <p:sp>
        <p:nvSpPr>
          <p:cNvPr id="5" name="Title 4">
            <a:extLst>
              <a:ext uri="{FF2B5EF4-FFF2-40B4-BE49-F238E27FC236}">
                <a16:creationId xmlns:a16="http://schemas.microsoft.com/office/drawing/2014/main" id="{BBF22262-E3C5-4391-BAD3-2DA1A4084A54}"/>
              </a:ext>
            </a:extLst>
          </p:cNvPr>
          <p:cNvSpPr>
            <a:spLocks noGrp="1"/>
          </p:cNvSpPr>
          <p:nvPr>
            <p:ph type="title"/>
          </p:nvPr>
        </p:nvSpPr>
        <p:spPr>
          <a:xfrm>
            <a:off x="677334" y="405415"/>
            <a:ext cx="8596668" cy="242656"/>
          </a:xfrm>
        </p:spPr>
        <p:txBody>
          <a:bodyPr>
            <a:noAutofit/>
          </a:bodyPr>
          <a:lstStyle/>
          <a:p>
            <a:pPr marL="285750" indent="-285750">
              <a:buFont typeface="Wingdings" panose="05000000000000000000" pitchFamily="2" charset="2"/>
              <a:buChar char="Ø"/>
            </a:pPr>
            <a:r>
              <a:rPr lang="en-IN" sz="1800" dirty="0"/>
              <a:t>Merits:</a:t>
            </a:r>
          </a:p>
        </p:txBody>
      </p:sp>
    </p:spTree>
    <p:extLst>
      <p:ext uri="{BB962C8B-B14F-4D97-AF65-F5344CB8AC3E}">
        <p14:creationId xmlns:p14="http://schemas.microsoft.com/office/powerpoint/2010/main" val="313921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FF9D-6416-4B44-BCF6-3DDCF2C6393A}"/>
              </a:ext>
            </a:extLst>
          </p:cNvPr>
          <p:cNvSpPr>
            <a:spLocks noGrp="1"/>
          </p:cNvSpPr>
          <p:nvPr>
            <p:ph type="title"/>
          </p:nvPr>
        </p:nvSpPr>
        <p:spPr>
          <a:xfrm>
            <a:off x="677334" y="609600"/>
            <a:ext cx="8596668" cy="313678"/>
          </a:xfrm>
        </p:spPr>
        <p:txBody>
          <a:bodyPr>
            <a:noAutofit/>
          </a:bodyPr>
          <a:lstStyle/>
          <a:p>
            <a:pPr marL="285750" indent="-285750">
              <a:buFont typeface="Wingdings" panose="05000000000000000000" pitchFamily="2" charset="2"/>
              <a:buChar char="Ø"/>
            </a:pPr>
            <a:r>
              <a:rPr lang="en-IN" sz="1800" dirty="0"/>
              <a:t>SIMULATION:</a:t>
            </a:r>
          </a:p>
        </p:txBody>
      </p:sp>
      <p:sp>
        <p:nvSpPr>
          <p:cNvPr id="3" name="Content Placeholder 2">
            <a:extLst>
              <a:ext uri="{FF2B5EF4-FFF2-40B4-BE49-F238E27FC236}">
                <a16:creationId xmlns:a16="http://schemas.microsoft.com/office/drawing/2014/main" id="{A74AAFB3-2EA6-4AED-B352-1FD82382C003}"/>
              </a:ext>
            </a:extLst>
          </p:cNvPr>
          <p:cNvSpPr>
            <a:spLocks noGrp="1"/>
          </p:cNvSpPr>
          <p:nvPr>
            <p:ph idx="1"/>
          </p:nvPr>
        </p:nvSpPr>
        <p:spPr>
          <a:xfrm>
            <a:off x="677334" y="1083076"/>
            <a:ext cx="8596668" cy="5530788"/>
          </a:xfrm>
        </p:spPr>
        <p:txBody>
          <a:bodyPr>
            <a:normAutofit fontScale="62500" lnSpcReduction="20000"/>
          </a:bodyPr>
          <a:lstStyle/>
          <a:p>
            <a:pPr marL="0" indent="0">
              <a:buNone/>
            </a:pPr>
            <a:r>
              <a:rPr lang="en-IN" dirty="0"/>
              <a:t>                       under this methods an imaginary situation is created and trainees are asked to act on it .For example:  Assuming the role of marketing manager solving the marketing problems or creating a new strategy etc.</a:t>
            </a:r>
          </a:p>
          <a:p>
            <a:r>
              <a:rPr lang="en-IN" dirty="0"/>
              <a:t>MERITS :</a:t>
            </a:r>
          </a:p>
          <a:p>
            <a:r>
              <a:rPr lang="en-IN" dirty="0"/>
              <a:t> Gain understanding about the consequences of their action and take corrective action .</a:t>
            </a:r>
          </a:p>
          <a:p>
            <a:r>
              <a:rPr lang="en-IN" dirty="0"/>
              <a:t>Feedback to learners can be given immediately .</a:t>
            </a:r>
          </a:p>
          <a:p>
            <a:endParaRPr lang="en-IN" dirty="0"/>
          </a:p>
          <a:p>
            <a:r>
              <a:rPr lang="en-IN" dirty="0"/>
              <a:t>DEMERITS:</a:t>
            </a:r>
          </a:p>
          <a:p>
            <a:r>
              <a:rPr lang="en-IN" dirty="0"/>
              <a:t>Real life situation cant be completely re-created .</a:t>
            </a:r>
          </a:p>
          <a:p>
            <a:r>
              <a:rPr lang="en-IN" dirty="0"/>
              <a:t>Not every situation can not be included .</a:t>
            </a:r>
          </a:p>
          <a:p>
            <a:endParaRPr lang="en-IN" dirty="0"/>
          </a:p>
          <a:p>
            <a:r>
              <a:rPr lang="en-IN" dirty="0"/>
              <a:t>BUSINESS GAMES:</a:t>
            </a:r>
          </a:p>
          <a:p>
            <a:pPr marL="0" indent="0">
              <a:buNone/>
            </a:pPr>
            <a:r>
              <a:rPr lang="en-IN" dirty="0"/>
              <a:t>                              According to method to this method the trainees are divided  into groups and each group has to discuss about various activities and functions of an imaginary organization They will discuss and decide about various subjects like productions, promotion, pricing etc . This gives result in co-operations decision making process.</a:t>
            </a:r>
          </a:p>
          <a:p>
            <a:r>
              <a:rPr lang="en-IN" dirty="0"/>
              <a:t>MERITS:</a:t>
            </a:r>
          </a:p>
          <a:p>
            <a:r>
              <a:rPr lang="en-IN" dirty="0"/>
              <a:t>Develops critical thinking skills.</a:t>
            </a:r>
          </a:p>
          <a:p>
            <a:r>
              <a:rPr lang="en-IN" dirty="0"/>
              <a:t>Quick learning  .</a:t>
            </a:r>
          </a:p>
          <a:p>
            <a:endParaRPr lang="en-IN" dirty="0"/>
          </a:p>
          <a:p>
            <a:r>
              <a:rPr lang="en-IN" dirty="0"/>
              <a:t>DEMERITS:</a:t>
            </a:r>
          </a:p>
          <a:p>
            <a:r>
              <a:rPr lang="en-IN" dirty="0"/>
              <a:t>Can cause people not to assess risks thoroughly .</a:t>
            </a:r>
          </a:p>
          <a:p>
            <a:r>
              <a:rPr lang="en-IN" dirty="0"/>
              <a:t>Time differences between how business games are delivered and how the events unfold in the real world.</a:t>
            </a:r>
          </a:p>
          <a:p>
            <a:pPr marL="0" indent="0">
              <a:buNone/>
            </a:pPr>
            <a:r>
              <a:rPr lang="en-IN" dirty="0"/>
              <a:t>    </a:t>
            </a:r>
          </a:p>
        </p:txBody>
      </p:sp>
    </p:spTree>
    <p:extLst>
      <p:ext uri="{BB962C8B-B14F-4D97-AF65-F5344CB8AC3E}">
        <p14:creationId xmlns:p14="http://schemas.microsoft.com/office/powerpoint/2010/main" val="84217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198C-A2B6-4222-9AB3-DFBDBC903BAE}"/>
              </a:ext>
            </a:extLst>
          </p:cNvPr>
          <p:cNvSpPr>
            <a:spLocks noGrp="1"/>
          </p:cNvSpPr>
          <p:nvPr>
            <p:ph type="title"/>
          </p:nvPr>
        </p:nvSpPr>
        <p:spPr>
          <a:xfrm>
            <a:off x="677334" y="1"/>
            <a:ext cx="8596668" cy="417250"/>
          </a:xfrm>
        </p:spPr>
        <p:txBody>
          <a:bodyPr>
            <a:normAutofit/>
          </a:bodyPr>
          <a:lstStyle/>
          <a:p>
            <a:pPr marL="285750" indent="-285750">
              <a:buFont typeface="Wingdings" panose="05000000000000000000" pitchFamily="2" charset="2"/>
              <a:buChar char="Ø"/>
            </a:pPr>
            <a:r>
              <a:rPr lang="en-IN" sz="1800" dirty="0"/>
              <a:t>ROLE PLAY:</a:t>
            </a:r>
          </a:p>
        </p:txBody>
      </p:sp>
      <p:sp>
        <p:nvSpPr>
          <p:cNvPr id="3" name="Content Placeholder 2">
            <a:extLst>
              <a:ext uri="{FF2B5EF4-FFF2-40B4-BE49-F238E27FC236}">
                <a16:creationId xmlns:a16="http://schemas.microsoft.com/office/drawing/2014/main" id="{702E76D3-AB34-416A-AD70-FA32A8B48A09}"/>
              </a:ext>
            </a:extLst>
          </p:cNvPr>
          <p:cNvSpPr>
            <a:spLocks noGrp="1"/>
          </p:cNvSpPr>
          <p:nvPr>
            <p:ph idx="1"/>
          </p:nvPr>
        </p:nvSpPr>
        <p:spPr>
          <a:xfrm>
            <a:off x="677334" y="417251"/>
            <a:ext cx="8596668" cy="6294267"/>
          </a:xfrm>
        </p:spPr>
        <p:txBody>
          <a:bodyPr>
            <a:normAutofit fontScale="70000" lnSpcReduction="20000"/>
          </a:bodyPr>
          <a:lstStyle/>
          <a:p>
            <a:pPr marL="0" indent="0">
              <a:buNone/>
            </a:pPr>
            <a:r>
              <a:rPr lang="en-IN" dirty="0"/>
              <a:t>                      In this case also a problem situation  is simulated asking the employee to assume the role of a particular person in the situation. The participate interacts with other participants assuming different roles. The whole play will be recorded and trainee gets an opportunity to examine their own performance .</a:t>
            </a:r>
          </a:p>
          <a:p>
            <a:r>
              <a:rPr lang="en-IN" dirty="0"/>
              <a:t>MERITS:</a:t>
            </a:r>
          </a:p>
          <a:p>
            <a:r>
              <a:rPr lang="en-IN" dirty="0"/>
              <a:t>Prepares for real life .</a:t>
            </a:r>
          </a:p>
          <a:p>
            <a:r>
              <a:rPr lang="en-IN" dirty="0"/>
              <a:t>It’s social and communal.</a:t>
            </a:r>
          </a:p>
          <a:p>
            <a:endParaRPr lang="en-IN" dirty="0"/>
          </a:p>
          <a:p>
            <a:r>
              <a:rPr lang="en-IN" dirty="0"/>
              <a:t>DEMERITS :</a:t>
            </a:r>
          </a:p>
          <a:p>
            <a:r>
              <a:rPr lang="en-IN" dirty="0"/>
              <a:t>Time consuming .</a:t>
            </a:r>
          </a:p>
          <a:p>
            <a:r>
              <a:rPr lang="en-IN" dirty="0"/>
              <a:t>May not taken seriously .</a:t>
            </a:r>
          </a:p>
          <a:p>
            <a:r>
              <a:rPr lang="en-IN" dirty="0"/>
              <a:t>Some feel uncomfortable .</a:t>
            </a:r>
          </a:p>
          <a:p>
            <a:endParaRPr lang="en-IN" dirty="0"/>
          </a:p>
          <a:p>
            <a:r>
              <a:rPr lang="en-IN" dirty="0"/>
              <a:t>IN-BASKET METHOD :</a:t>
            </a:r>
          </a:p>
          <a:p>
            <a:pPr marL="0" indent="0">
              <a:buNone/>
            </a:pPr>
            <a:r>
              <a:rPr lang="en-IN" dirty="0"/>
              <a:t>                                   The employees are given information about an imaginary company, its activities and  product, HR  employed and al data related to the firm .The trainee has to make notes, delegate tasks and prepare schedules within a specified time. This can develop situational judgements and quick decisions making skills of employees .</a:t>
            </a:r>
          </a:p>
          <a:p>
            <a:r>
              <a:rPr lang="en-IN" dirty="0"/>
              <a:t>MERITS :</a:t>
            </a:r>
          </a:p>
          <a:p>
            <a:r>
              <a:rPr lang="en-IN" dirty="0"/>
              <a:t>Easy to conduct .</a:t>
            </a:r>
          </a:p>
          <a:p>
            <a:r>
              <a:rPr lang="en-IN" dirty="0"/>
              <a:t>Judges the skill set of a trainee.</a:t>
            </a:r>
          </a:p>
          <a:p>
            <a:endParaRPr lang="en-IN" dirty="0"/>
          </a:p>
          <a:p>
            <a:r>
              <a:rPr lang="en-IN" dirty="0"/>
              <a:t>DEMERITS:</a:t>
            </a:r>
          </a:p>
          <a:p>
            <a:r>
              <a:rPr lang="en-IN" dirty="0"/>
              <a:t>Time consuming .</a:t>
            </a:r>
          </a:p>
          <a:p>
            <a:r>
              <a:rPr lang="en-IN" dirty="0"/>
              <a:t>Not effective fir small organization.</a:t>
            </a:r>
          </a:p>
          <a:p>
            <a:endParaRPr lang="en-IN" dirty="0"/>
          </a:p>
          <a:p>
            <a:endParaRPr lang="en-IN" dirty="0"/>
          </a:p>
        </p:txBody>
      </p:sp>
    </p:spTree>
    <p:extLst>
      <p:ext uri="{BB962C8B-B14F-4D97-AF65-F5344CB8AC3E}">
        <p14:creationId xmlns:p14="http://schemas.microsoft.com/office/powerpoint/2010/main" val="2105566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032E-4B32-4162-833A-F63965AC1FF2}"/>
              </a:ext>
            </a:extLst>
          </p:cNvPr>
          <p:cNvSpPr>
            <a:spLocks noGrp="1"/>
          </p:cNvSpPr>
          <p:nvPr>
            <p:ph type="title"/>
          </p:nvPr>
        </p:nvSpPr>
        <p:spPr>
          <a:xfrm>
            <a:off x="677334" y="142044"/>
            <a:ext cx="8596668" cy="390616"/>
          </a:xfrm>
        </p:spPr>
        <p:txBody>
          <a:bodyPr>
            <a:normAutofit/>
          </a:bodyPr>
          <a:lstStyle/>
          <a:p>
            <a:pPr marL="285750" indent="-285750">
              <a:buFont typeface="Wingdings" panose="05000000000000000000" pitchFamily="2" charset="2"/>
              <a:buChar char="Ø"/>
            </a:pPr>
            <a:r>
              <a:rPr lang="en-IN" sz="1800" dirty="0"/>
              <a:t>INCIDENT METHOD :                                                                                                                                                                        </a:t>
            </a:r>
          </a:p>
        </p:txBody>
      </p:sp>
      <p:sp>
        <p:nvSpPr>
          <p:cNvPr id="3" name="Content Placeholder 2">
            <a:extLst>
              <a:ext uri="{FF2B5EF4-FFF2-40B4-BE49-F238E27FC236}">
                <a16:creationId xmlns:a16="http://schemas.microsoft.com/office/drawing/2014/main" id="{58555417-70D8-428A-BA4A-FCB5E983316F}"/>
              </a:ext>
            </a:extLst>
          </p:cNvPr>
          <p:cNvSpPr>
            <a:spLocks noGrp="1"/>
          </p:cNvSpPr>
          <p:nvPr>
            <p:ph idx="1"/>
          </p:nvPr>
        </p:nvSpPr>
        <p:spPr>
          <a:xfrm>
            <a:off x="677334" y="417250"/>
            <a:ext cx="8596668" cy="6613865"/>
          </a:xfrm>
        </p:spPr>
        <p:txBody>
          <a:bodyPr>
            <a:normAutofit fontScale="70000" lnSpcReduction="20000"/>
          </a:bodyPr>
          <a:lstStyle/>
          <a:p>
            <a:pPr marL="0" indent="0">
              <a:buNone/>
            </a:pPr>
            <a:r>
              <a:rPr lang="en-IN" dirty="0"/>
              <a:t>                                incidents are prepared on the basis of actual situations which happened and different organization and each employee in the training group is asked to make decisions as if it is a real-life situation .Later  on, the entire group discusses the incident and takes decisions related to the incident on the basis of individual and group decisions .</a:t>
            </a:r>
          </a:p>
          <a:p>
            <a:r>
              <a:rPr lang="en-IN" dirty="0"/>
              <a:t>MERITS:</a:t>
            </a:r>
          </a:p>
          <a:p>
            <a:r>
              <a:rPr lang="en-IN" dirty="0"/>
              <a:t>Can be applied using questionnaires or interviews.</a:t>
            </a:r>
          </a:p>
          <a:p>
            <a:r>
              <a:rPr lang="en-IN" dirty="0"/>
              <a:t>Flexible method that can be used to improve multi-user system .</a:t>
            </a:r>
          </a:p>
          <a:p>
            <a:endParaRPr lang="en-IN" dirty="0"/>
          </a:p>
          <a:p>
            <a:r>
              <a:rPr lang="en-IN" dirty="0"/>
              <a:t>DEMERITS :</a:t>
            </a:r>
          </a:p>
          <a:p>
            <a:r>
              <a:rPr lang="en-IN" dirty="0"/>
              <a:t>Respondence may not be accustomed to or willing to take the time to tell or write a complete story when describing a critical incident.</a:t>
            </a:r>
          </a:p>
          <a:p>
            <a:r>
              <a:rPr lang="en-IN" dirty="0"/>
              <a:t>It will emphasize only rare events more common events will be missed.</a:t>
            </a:r>
          </a:p>
          <a:p>
            <a:endParaRPr lang="en-IN" dirty="0"/>
          </a:p>
          <a:p>
            <a:r>
              <a:rPr lang="en-IN" dirty="0"/>
              <a:t>CONFERENCE:</a:t>
            </a:r>
          </a:p>
          <a:p>
            <a:pPr marL="0" indent="0">
              <a:buNone/>
            </a:pPr>
            <a:r>
              <a:rPr lang="en-IN" dirty="0"/>
              <a:t>                         A meeting of several people to discuss any subject is called conference. Each participant contributes by analysing  and discussing various issues related to the topic. Everyone can express their own view point .</a:t>
            </a:r>
          </a:p>
          <a:p>
            <a:r>
              <a:rPr lang="en-IN" dirty="0"/>
              <a:t>MERITS:</a:t>
            </a:r>
          </a:p>
          <a:p>
            <a:r>
              <a:rPr lang="en-IN" dirty="0"/>
              <a:t>Chance to learn from other experience .</a:t>
            </a:r>
          </a:p>
          <a:p>
            <a:r>
              <a:rPr lang="en-IN" dirty="0"/>
              <a:t>Learn in stress free environment .</a:t>
            </a:r>
          </a:p>
          <a:p>
            <a:r>
              <a:rPr lang="en-IN" dirty="0"/>
              <a:t>Worthy knowledge can be shared by a speaker .</a:t>
            </a:r>
          </a:p>
          <a:p>
            <a:endParaRPr lang="en-IN" dirty="0"/>
          </a:p>
          <a:p>
            <a:r>
              <a:rPr lang="en-IN" dirty="0"/>
              <a:t>DEMEITS :</a:t>
            </a:r>
          </a:p>
          <a:p>
            <a:r>
              <a:rPr lang="en-IN" dirty="0"/>
              <a:t>Effects the productivity for concern period.</a:t>
            </a:r>
          </a:p>
          <a:p>
            <a:r>
              <a:rPr lang="en-IN" dirty="0"/>
              <a:t>Speaker does not have ample knowledge about the topic of seminar /conference.</a:t>
            </a:r>
          </a:p>
        </p:txBody>
      </p:sp>
    </p:spTree>
    <p:extLst>
      <p:ext uri="{BB962C8B-B14F-4D97-AF65-F5344CB8AC3E}">
        <p14:creationId xmlns:p14="http://schemas.microsoft.com/office/powerpoint/2010/main" val="328455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2AFAD-1B35-4ECB-AD67-C4A805801898}"/>
              </a:ext>
            </a:extLst>
          </p:cNvPr>
          <p:cNvSpPr>
            <a:spLocks noGrp="1"/>
          </p:cNvSpPr>
          <p:nvPr>
            <p:ph type="title"/>
          </p:nvPr>
        </p:nvSpPr>
        <p:spPr>
          <a:xfrm>
            <a:off x="677334" y="3018408"/>
            <a:ext cx="8596668" cy="1473693"/>
          </a:xfrm>
        </p:spPr>
        <p:txBody>
          <a:bodyPr>
            <a:normAutofit/>
          </a:bodyPr>
          <a:lstStyle/>
          <a:p>
            <a:r>
              <a:rPr lang="en-IN" sz="4400" dirty="0"/>
              <a:t>               THANK YOU. </a:t>
            </a:r>
          </a:p>
        </p:txBody>
      </p:sp>
    </p:spTree>
    <p:extLst>
      <p:ext uri="{BB962C8B-B14F-4D97-AF65-F5344CB8AC3E}">
        <p14:creationId xmlns:p14="http://schemas.microsoft.com/office/powerpoint/2010/main" val="24016319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630</TotalTime>
  <Words>988</Words>
  <Application>Microsoft Office PowerPoint</Application>
  <PresentationFormat>Widescreen</PresentationFormat>
  <Paragraphs>117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Wingdings</vt:lpstr>
      <vt:lpstr>Wingdings 3</vt:lpstr>
      <vt:lpstr>Facet</vt:lpstr>
      <vt:lpstr>5TH SEMESTER 3rd BBA  A and B HUMAN RESOURCE MANAGEMENT </vt:lpstr>
      <vt:lpstr>OFF THE JOB TRAINING:</vt:lpstr>
      <vt:lpstr>MERITS AND DEMERITS OF OFF THE JOB TRAINING :</vt:lpstr>
      <vt:lpstr>FOLLOWING ARE THE TECHNIQUIES OF OFF JOB TRAINING METHOD :</vt:lpstr>
      <vt:lpstr>Merits:</vt:lpstr>
      <vt:lpstr>SIMULATION:</vt:lpstr>
      <vt:lpstr>ROLE PLAY:</vt:lpstr>
      <vt:lpstr>INCIDENT METHOD :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5TH SEMESTER 3rd BBA  A and B HUMAN RESOURCE MANAGEMENT</dc:title>
  <dc:creator>hp</dc:creator>
  <cp:lastModifiedBy>hp</cp:lastModifiedBy>
  <cp:revision>53</cp:revision>
  <dcterms:created xsi:type="dcterms:W3CDTF">2020-09-17T05:00:14Z</dcterms:created>
  <dcterms:modified xsi:type="dcterms:W3CDTF">2020-09-18T06:02:06Z</dcterms:modified>
</cp:coreProperties>
</file>