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7772400" cx="9339250"/>
  <p:notesSz cx="6858000" cy="9144000"/>
  <p:embeddedFontLst>
    <p:embeddedFont>
      <p:font typeface="Roboto"/>
      <p:regular r:id="rId54"/>
      <p:bold r:id="rId55"/>
      <p:italic r:id="rId56"/>
      <p:boldItalic r:id="rId57"/>
    </p:embeddedFont>
    <p:embeddedFont>
      <p:font typeface="Century Gothic"/>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orient="horz" pos="2449">
          <p15:clr>
            <a:srgbClr val="A4A3A4"/>
          </p15:clr>
        </p15:guide>
        <p15:guide id="4" pos="2943">
          <p15:clr>
            <a:srgbClr val="A4A3A4"/>
          </p15:clr>
        </p15:guide>
      </p15:sldGuideLst>
    </p:ext>
    <p:ext uri="http://customooxmlschemas.google.com/">
      <go:slidesCustomData xmlns:go="http://customooxmlschemas.google.com/" r:id="rId62" roundtripDataSignature="AMtx7miYYvbGTxyg4jM1NUXQeFxCdTpa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FFE99B-94AF-40AC-A874-69BAD75DE59A}">
  <a:tblStyle styleId="{DFFFE99B-94AF-40AC-A874-69BAD75DE59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41CBE99-CCE5-4718-8750-056DD2F93D7F}"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449" orient="horz"/>
        <p:guide pos="294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CenturyGothic-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enturyGothic-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CenturyGothic-bold.fntdata"/><Relationship Id="rId14" Type="http://schemas.openxmlformats.org/officeDocument/2006/relationships/slide" Target="slides/slide8.xml"/><Relationship Id="rId58" Type="http://schemas.openxmlformats.org/officeDocument/2006/relationships/font" Target="fonts/CenturyGothic-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6: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6: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7: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8: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1: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2: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7: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8: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8c94e7893_8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c8c94e7893_8_73: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8c94e7893_8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c8c94e7893_8_101: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8c94e7893_8_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c8c94e7893_8_150: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8c94e7893_8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c8c94e7893_8_16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8c94e7893_8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c8c94e7893_8_187: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8c94e7893_8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c8c94e7893_8_117: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a5b05d95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ca5b05d950_1_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ca5b05d950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ca5b05d950_1_19: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a5b05d950_1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ca5b05d950_1_3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1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12: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b957bed0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cb957bed09_0_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13: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cb957bed09_0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cb957bed09_0_172: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b957bed09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gcb957bed09_0_83: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a7783022c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gca7783022c_0_45: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ca58f885fe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ca58f885fe_1_0: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a7783022c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ca7783022c_0_5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a7783022c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gca7783022c_0_75: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ca58f885fe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ca58f885fe_1_16: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ca7783022c_0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gca7783022c_0_89: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72: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ca7783022c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gca7783022c_0_103: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a58f885fe_1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gca58f885fe_1_32: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b9834a20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gcb9834a208_0_0: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11: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p14: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cf3b363f1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gcf3b363f19_0_0: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cf3b363f19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2" name="Google Shape;652;gcf3b363f19_0_82:notes"/>
          <p:cNvSpPr/>
          <p:nvPr>
            <p:ph idx="2" type="sldImg"/>
          </p:nvPr>
        </p:nvSpPr>
        <p:spPr>
          <a:xfrm>
            <a:off x="1368425" y="685800"/>
            <a:ext cx="412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15: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3: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5:notes"/>
          <p:cNvSpPr/>
          <p:nvPr>
            <p:ph idx="2" type="sldImg"/>
          </p:nvPr>
        </p:nvSpPr>
        <p:spPr>
          <a:xfrm>
            <a:off x="1370013" y="685800"/>
            <a:ext cx="41179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74: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4: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5:notes"/>
          <p:cNvSpPr/>
          <p:nvPr>
            <p:ph idx="2" type="sldImg"/>
          </p:nvPr>
        </p:nvSpPr>
        <p:spPr>
          <a:xfrm>
            <a:off x="1368425" y="685800"/>
            <a:ext cx="41211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showMasterSp="0">
  <p:cSld name="my slide ">
    <p:spTree>
      <p:nvGrpSpPr>
        <p:cNvPr id="15"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b="0" l="0" r="0" t="0"/>
          <a:stretch/>
        </p:blipFill>
        <p:spPr>
          <a:xfrm>
            <a:off x="-2361496" y="5"/>
            <a:ext cx="13789400" cy="7905641"/>
          </a:xfrm>
          <a:prstGeom prst="rect">
            <a:avLst/>
          </a:prstGeom>
          <a:noFill/>
          <a:ln>
            <a:noFill/>
          </a:ln>
        </p:spPr>
      </p:pic>
      <p:sp>
        <p:nvSpPr>
          <p:cNvPr id="17" name="Google Shape;17;p20"/>
          <p:cNvSpPr txBox="1"/>
          <p:nvPr>
            <p:ph idx="11" type="ftr"/>
          </p:nvPr>
        </p:nvSpPr>
        <p:spPr>
          <a:xfrm>
            <a:off x="6320681" y="548303"/>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69" name="Shape 69"/>
        <p:cNvGrpSpPr/>
        <p:nvPr/>
      </p:nvGrpSpPr>
      <p:grpSpPr>
        <a:xfrm>
          <a:off x="0" y="0"/>
          <a:ext cx="0" cy="0"/>
          <a:chOff x="0" y="0"/>
          <a:chExt cx="0" cy="0"/>
        </a:xfrm>
      </p:grpSpPr>
      <p:sp>
        <p:nvSpPr>
          <p:cNvPr id="70" name="Google Shape;70;p43"/>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3"/>
          <p:cNvSpPr txBox="1"/>
          <p:nvPr>
            <p:ph idx="1" type="body"/>
          </p:nvPr>
        </p:nvSpPr>
        <p:spPr>
          <a:xfrm rot="5400000">
            <a:off x="2203879" y="507246"/>
            <a:ext cx="4931518" cy="80551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3"/>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3"/>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3"/>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5" name="Shape 75"/>
        <p:cNvGrpSpPr/>
        <p:nvPr/>
      </p:nvGrpSpPr>
      <p:grpSpPr>
        <a:xfrm>
          <a:off x="0" y="0"/>
          <a:ext cx="0" cy="0"/>
          <a:chOff x="0" y="0"/>
          <a:chExt cx="0" cy="0"/>
        </a:xfrm>
      </p:grpSpPr>
      <p:sp>
        <p:nvSpPr>
          <p:cNvPr id="76" name="Google Shape;76;p44"/>
          <p:cNvSpPr txBox="1"/>
          <p:nvPr>
            <p:ph type="title"/>
          </p:nvPr>
        </p:nvSpPr>
        <p:spPr>
          <a:xfrm rot="5400000">
            <a:off x="4396927" y="2700303"/>
            <a:ext cx="6586751" cy="20137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 type="body"/>
          </p:nvPr>
        </p:nvSpPr>
        <p:spPr>
          <a:xfrm rot="5400000">
            <a:off x="311001" y="744896"/>
            <a:ext cx="6586751" cy="59245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4"/>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4"/>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8" name="Shape 18"/>
        <p:cNvGrpSpPr/>
        <p:nvPr/>
      </p:nvGrpSpPr>
      <p:grpSpPr>
        <a:xfrm>
          <a:off x="0" y="0"/>
          <a:ext cx="0" cy="0"/>
          <a:chOff x="0" y="0"/>
          <a:chExt cx="0" cy="0"/>
        </a:xfrm>
      </p:grpSpPr>
      <p:sp>
        <p:nvSpPr>
          <p:cNvPr id="19" name="Google Shape;19;p35"/>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 type="body"/>
          </p:nvPr>
        </p:nvSpPr>
        <p:spPr>
          <a:xfrm>
            <a:off x="642078" y="2069048"/>
            <a:ext cx="8055113" cy="49315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5"/>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5"/>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4" name="Shape 24"/>
        <p:cNvGrpSpPr/>
        <p:nvPr/>
      </p:nvGrpSpPr>
      <p:grpSpPr>
        <a:xfrm>
          <a:off x="0" y="0"/>
          <a:ext cx="0" cy="0"/>
          <a:chOff x="0" y="0"/>
          <a:chExt cx="0" cy="0"/>
        </a:xfrm>
      </p:grpSpPr>
      <p:sp>
        <p:nvSpPr>
          <p:cNvPr id="25" name="Google Shape;25;p36"/>
          <p:cNvSpPr txBox="1"/>
          <p:nvPr>
            <p:ph type="title"/>
          </p:nvPr>
        </p:nvSpPr>
        <p:spPr>
          <a:xfrm>
            <a:off x="637214" y="1937709"/>
            <a:ext cx="8055113" cy="323310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6"/>
          <p:cNvSpPr txBox="1"/>
          <p:nvPr>
            <p:ph idx="1" type="body"/>
          </p:nvPr>
        </p:nvSpPr>
        <p:spPr>
          <a:xfrm>
            <a:off x="637214" y="5201398"/>
            <a:ext cx="8055113"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36"/>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6"/>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6"/>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0" name="Shape 30"/>
        <p:cNvGrpSpPr/>
        <p:nvPr/>
      </p:nvGrpSpPr>
      <p:grpSpPr>
        <a:xfrm>
          <a:off x="0" y="0"/>
          <a:ext cx="0" cy="0"/>
          <a:chOff x="0" y="0"/>
          <a:chExt cx="0" cy="0"/>
        </a:xfrm>
      </p:grpSpPr>
      <p:sp>
        <p:nvSpPr>
          <p:cNvPr id="31" name="Google Shape;31;p37"/>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 type="body"/>
          </p:nvPr>
        </p:nvSpPr>
        <p:spPr>
          <a:xfrm>
            <a:off x="642076" y="2069048"/>
            <a:ext cx="3969187" cy="49315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7"/>
          <p:cNvSpPr txBox="1"/>
          <p:nvPr>
            <p:ph idx="2" type="body"/>
          </p:nvPr>
        </p:nvSpPr>
        <p:spPr>
          <a:xfrm>
            <a:off x="4728006" y="2069048"/>
            <a:ext cx="3969187" cy="49315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7"/>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7"/>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7" name="Shape 37"/>
        <p:cNvGrpSpPr/>
        <p:nvPr/>
      </p:nvGrpSpPr>
      <p:grpSpPr>
        <a:xfrm>
          <a:off x="0" y="0"/>
          <a:ext cx="0" cy="0"/>
          <a:chOff x="0" y="0"/>
          <a:chExt cx="0" cy="0"/>
        </a:xfrm>
      </p:grpSpPr>
      <p:sp>
        <p:nvSpPr>
          <p:cNvPr id="38" name="Google Shape;38;p38"/>
          <p:cNvSpPr txBox="1"/>
          <p:nvPr>
            <p:ph type="title"/>
          </p:nvPr>
        </p:nvSpPr>
        <p:spPr>
          <a:xfrm>
            <a:off x="643295"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txBox="1"/>
          <p:nvPr>
            <p:ph idx="1" type="body"/>
          </p:nvPr>
        </p:nvSpPr>
        <p:spPr>
          <a:xfrm>
            <a:off x="643292" y="1905325"/>
            <a:ext cx="3950945"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38"/>
          <p:cNvSpPr txBox="1"/>
          <p:nvPr>
            <p:ph idx="2" type="body"/>
          </p:nvPr>
        </p:nvSpPr>
        <p:spPr>
          <a:xfrm>
            <a:off x="643292" y="2839085"/>
            <a:ext cx="3950945" cy="417586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8"/>
          <p:cNvSpPr txBox="1"/>
          <p:nvPr>
            <p:ph idx="3" type="body"/>
          </p:nvPr>
        </p:nvSpPr>
        <p:spPr>
          <a:xfrm>
            <a:off x="4728006" y="1905325"/>
            <a:ext cx="3970403"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38"/>
          <p:cNvSpPr txBox="1"/>
          <p:nvPr>
            <p:ph idx="4" type="body"/>
          </p:nvPr>
        </p:nvSpPr>
        <p:spPr>
          <a:xfrm>
            <a:off x="4728006" y="2839085"/>
            <a:ext cx="3970403" cy="417586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8"/>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8"/>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6" name="Shape 46"/>
        <p:cNvGrpSpPr/>
        <p:nvPr/>
      </p:nvGrpSpPr>
      <p:grpSpPr>
        <a:xfrm>
          <a:off x="0" y="0"/>
          <a:ext cx="0" cy="0"/>
          <a:chOff x="0" y="0"/>
          <a:chExt cx="0" cy="0"/>
        </a:xfrm>
      </p:grpSpPr>
      <p:sp>
        <p:nvSpPr>
          <p:cNvPr id="47" name="Google Shape;47;p39"/>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9"/>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9"/>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9"/>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1" name="Shape 51"/>
        <p:cNvGrpSpPr/>
        <p:nvPr/>
      </p:nvGrpSpPr>
      <p:grpSpPr>
        <a:xfrm>
          <a:off x="0" y="0"/>
          <a:ext cx="0" cy="0"/>
          <a:chOff x="0" y="0"/>
          <a:chExt cx="0" cy="0"/>
        </a:xfrm>
      </p:grpSpPr>
      <p:sp>
        <p:nvSpPr>
          <p:cNvPr id="52" name="Google Shape;52;p40"/>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5" name="Shape 55"/>
        <p:cNvGrpSpPr/>
        <p:nvPr/>
      </p:nvGrpSpPr>
      <p:grpSpPr>
        <a:xfrm>
          <a:off x="0" y="0"/>
          <a:ext cx="0" cy="0"/>
          <a:chOff x="0" y="0"/>
          <a:chExt cx="0" cy="0"/>
        </a:xfrm>
      </p:grpSpPr>
      <p:sp>
        <p:nvSpPr>
          <p:cNvPr id="56" name="Google Shape;56;p41"/>
          <p:cNvSpPr txBox="1"/>
          <p:nvPr>
            <p:ph type="title"/>
          </p:nvPr>
        </p:nvSpPr>
        <p:spPr>
          <a:xfrm>
            <a:off x="643295" y="518160"/>
            <a:ext cx="301215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1"/>
          <p:cNvSpPr txBox="1"/>
          <p:nvPr>
            <p:ph idx="1" type="body"/>
          </p:nvPr>
        </p:nvSpPr>
        <p:spPr>
          <a:xfrm>
            <a:off x="3970407" y="1119092"/>
            <a:ext cx="4728003" cy="552344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41"/>
          <p:cNvSpPr txBox="1"/>
          <p:nvPr>
            <p:ph idx="2" type="body"/>
          </p:nvPr>
        </p:nvSpPr>
        <p:spPr>
          <a:xfrm>
            <a:off x="643295" y="2331728"/>
            <a:ext cx="3012156" cy="43198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41"/>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1"/>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2" name="Shape 62"/>
        <p:cNvGrpSpPr/>
        <p:nvPr/>
      </p:nvGrpSpPr>
      <p:grpSpPr>
        <a:xfrm>
          <a:off x="0" y="0"/>
          <a:ext cx="0" cy="0"/>
          <a:chOff x="0" y="0"/>
          <a:chExt cx="0" cy="0"/>
        </a:xfrm>
      </p:grpSpPr>
      <p:sp>
        <p:nvSpPr>
          <p:cNvPr id="63" name="Google Shape;63;p42"/>
          <p:cNvSpPr txBox="1"/>
          <p:nvPr>
            <p:ph type="title"/>
          </p:nvPr>
        </p:nvSpPr>
        <p:spPr>
          <a:xfrm>
            <a:off x="643295" y="518160"/>
            <a:ext cx="301215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2"/>
          <p:cNvSpPr/>
          <p:nvPr>
            <p:ph idx="2" type="pic"/>
          </p:nvPr>
        </p:nvSpPr>
        <p:spPr>
          <a:xfrm>
            <a:off x="3970407" y="1119092"/>
            <a:ext cx="4728003" cy="552344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42"/>
          <p:cNvSpPr txBox="1"/>
          <p:nvPr>
            <p:ph idx="1" type="body"/>
          </p:nvPr>
        </p:nvSpPr>
        <p:spPr>
          <a:xfrm>
            <a:off x="643295" y="2331728"/>
            <a:ext cx="3012156" cy="43198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42"/>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2"/>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42078" y="413815"/>
            <a:ext cx="8055113" cy="150230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642078" y="2069048"/>
            <a:ext cx="8055113" cy="493151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642075" y="7203871"/>
            <a:ext cx="2101335" cy="41380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093634" y="7203871"/>
            <a:ext cx="3152002" cy="41380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95857" y="7203871"/>
            <a:ext cx="2101335" cy="41380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7.png"/><Relationship Id="rId6" Type="http://schemas.openxmlformats.org/officeDocument/2006/relationships/image" Target="../media/image17.png"/><Relationship Id="rId7"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1.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2.png"/><Relationship Id="rId5"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36.png"/><Relationship Id="rId5"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8.png"/><Relationship Id="rId5"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0.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0.png"/><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sp>
        <p:nvSpPr>
          <p:cNvPr id="85" name="Google Shape;85;p1"/>
          <p:cNvSpPr txBox="1"/>
          <p:nvPr/>
        </p:nvSpPr>
        <p:spPr>
          <a:xfrm>
            <a:off x="795950" y="430923"/>
            <a:ext cx="7212600" cy="465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2776"/>
              </a:buClr>
              <a:buSzPts val="3600"/>
              <a:buFont typeface="Verdana"/>
              <a:buNone/>
            </a:pPr>
            <a:r>
              <a:rPr b="1" i="0" lang="en-US" sz="3600" u="none" cap="none" strike="noStrike">
                <a:solidFill>
                  <a:srgbClr val="7030A0"/>
                </a:solidFill>
                <a:latin typeface="Verdana"/>
                <a:ea typeface="Verdana"/>
                <a:cs typeface="Verdana"/>
                <a:sym typeface="Verdana"/>
              </a:rPr>
              <a:t>Bank loan Status Prediction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3600"/>
              <a:buFont typeface="Verdana"/>
              <a:buNone/>
            </a:pPr>
            <a:r>
              <a:t/>
            </a:r>
            <a:endParaRPr b="1" i="0" sz="36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Verdana"/>
                <a:ea typeface="Verdana"/>
                <a:cs typeface="Verdana"/>
                <a:sym typeface="Verdana"/>
              </a:rPr>
              <a:t> </a:t>
            </a:r>
            <a:r>
              <a:rPr b="1" i="0" lang="en-US" sz="2400" u="none" cap="none" strike="noStrike">
                <a:solidFill>
                  <a:srgbClr val="002776"/>
                </a:solidFill>
                <a:latin typeface="Verdana"/>
                <a:ea typeface="Verdana"/>
                <a:cs typeface="Verdana"/>
                <a:sym typeface="Verdana"/>
              </a:rPr>
              <a:t>Team Name :: G5 </a:t>
            </a:r>
            <a:endParaRPr b="0" i="0" sz="1400" u="none" cap="none" strike="noStrike">
              <a:solidFill>
                <a:srgbClr val="000000"/>
              </a:solidFill>
              <a:latin typeface="Arial"/>
              <a:ea typeface="Arial"/>
              <a:cs typeface="Arial"/>
              <a:sym typeface="Arial"/>
            </a:endParaRPr>
          </a:p>
          <a:p>
            <a:pPr indent="-228600" lvl="4" marL="0" marR="0" rtl="0" algn="l">
              <a:lnSpc>
                <a:spcPct val="100000"/>
              </a:lnSpc>
              <a:spcBef>
                <a:spcPts val="0"/>
              </a:spcBef>
              <a:spcAft>
                <a:spcPts val="0"/>
              </a:spcAft>
              <a:buClr>
                <a:srgbClr val="002776"/>
              </a:buClr>
              <a:buSzPts val="3600"/>
              <a:buFont typeface="Arial"/>
              <a:buChar char="•"/>
            </a:pPr>
            <a:r>
              <a:rPr b="0" i="0" lang="en-US" sz="1800" u="none" cap="none" strike="noStrike">
                <a:solidFill>
                  <a:srgbClr val="000000"/>
                </a:solidFill>
                <a:latin typeface="Verdana"/>
                <a:ea typeface="Verdana"/>
                <a:cs typeface="Verdana"/>
                <a:sym typeface="Verdana"/>
              </a:rPr>
              <a:t>	</a:t>
            </a:r>
            <a:r>
              <a:rPr b="0" i="0" lang="en-US" sz="2400" u="none" cap="none" strike="noStrike">
                <a:solidFill>
                  <a:srgbClr val="002060"/>
                </a:solidFill>
                <a:latin typeface="Verdana"/>
                <a:ea typeface="Verdana"/>
                <a:cs typeface="Verdana"/>
                <a:sym typeface="Verdana"/>
              </a:rPr>
              <a:t>Divya</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Naveen kumar</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Harshith </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Anish</a:t>
            </a:r>
            <a:endParaRPr b="0" i="0" sz="2400" u="none" cap="none" strike="noStrike">
              <a:solidFill>
                <a:srgbClr val="002060"/>
              </a:solidFill>
              <a:latin typeface="Verdana"/>
              <a:ea typeface="Verdana"/>
              <a:cs typeface="Verdana"/>
              <a:sym typeface="Verdana"/>
            </a:endParaRPr>
          </a:p>
          <a:p>
            <a:pPr indent="-228600" lvl="4" marL="0" marR="0" rtl="0" algn="l">
              <a:lnSpc>
                <a:spcPct val="100000"/>
              </a:lnSpc>
              <a:spcBef>
                <a:spcPts val="0"/>
              </a:spcBef>
              <a:spcAft>
                <a:spcPts val="0"/>
              </a:spcAft>
              <a:buClr>
                <a:srgbClr val="002776"/>
              </a:buClr>
              <a:buSzPts val="3600"/>
              <a:buFont typeface="Arial"/>
              <a:buChar char="•"/>
            </a:pPr>
            <a:r>
              <a:rPr b="0" i="0" lang="en-US" sz="2400" u="none" cap="none" strike="noStrike">
                <a:solidFill>
                  <a:srgbClr val="002060"/>
                </a:solidFill>
                <a:latin typeface="Verdana"/>
                <a:ea typeface="Verdana"/>
                <a:cs typeface="Verdana"/>
                <a:sym typeface="Verdana"/>
              </a:rPr>
              <a:t>	Shilpa Kate</a:t>
            </a:r>
            <a:endParaRPr b="1" i="0" sz="2400" u="none" cap="none" strike="noStrike">
              <a:solidFill>
                <a:srgbClr val="002060"/>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3600"/>
              <a:buFont typeface="Verdana"/>
              <a:buNone/>
            </a:pPr>
            <a:r>
              <a:t/>
            </a:r>
            <a:endParaRPr b="1"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3600"/>
              <a:buFont typeface="Verdana"/>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Verdana"/>
                <a:ea typeface="Verdana"/>
                <a:cs typeface="Verdana"/>
                <a:sym typeface="Verdana"/>
              </a:rPr>
              <a:t> Mentor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Verdana"/>
                <a:ea typeface="Verdana"/>
                <a:cs typeface="Verdana"/>
                <a:sym typeface="Verdana"/>
              </a:rPr>
              <a:t>            </a:t>
            </a:r>
            <a:r>
              <a:rPr b="0" i="0" lang="en-US" sz="2400" u="none" cap="none" strike="noStrike">
                <a:solidFill>
                  <a:srgbClr val="002776"/>
                </a:solidFill>
                <a:latin typeface="Verdana"/>
                <a:ea typeface="Verdana"/>
                <a:cs typeface="Verdana"/>
                <a:sym typeface="Verdana"/>
              </a:rPr>
              <a:t>Parth</a:t>
            </a:r>
            <a:endParaRPr b="0"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rPr b="0" i="0" lang="en-US" sz="2400" u="none" cap="none" strike="noStrike">
                <a:solidFill>
                  <a:srgbClr val="002776"/>
                </a:solidFill>
                <a:latin typeface="Verdana"/>
                <a:ea typeface="Verdana"/>
                <a:cs typeface="Verdana"/>
                <a:sym typeface="Verdana"/>
              </a:rPr>
              <a:t>            Kavipriya</a:t>
            </a:r>
            <a:endParaRPr b="0"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t/>
            </a:r>
            <a:endParaRPr b="1"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Verdana"/>
                <a:ea typeface="Verdana"/>
                <a:cs typeface="Verdana"/>
                <a:sym typeface="Verdana"/>
              </a:rPr>
              <a:t> Date :- </a:t>
            </a:r>
            <a:r>
              <a:rPr b="1" lang="en-US" sz="2400">
                <a:solidFill>
                  <a:srgbClr val="002776"/>
                </a:solidFill>
                <a:latin typeface="Verdana"/>
                <a:ea typeface="Verdana"/>
                <a:cs typeface="Verdana"/>
                <a:sym typeface="Verdana"/>
              </a:rPr>
              <a:t>9 April</a:t>
            </a:r>
            <a:r>
              <a:rPr b="1" i="0" lang="en-US" sz="2400" u="none" cap="none" strike="noStrike">
                <a:solidFill>
                  <a:srgbClr val="002776"/>
                </a:solidFill>
                <a:latin typeface="Verdana"/>
                <a:ea typeface="Verdana"/>
                <a:cs typeface="Verdana"/>
                <a:sym typeface="Verdana"/>
              </a:rPr>
              <a:t> 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t/>
            </a:r>
            <a:endParaRPr b="1"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t/>
            </a:r>
            <a:endParaRPr b="0" i="0" sz="1400" u="none" cap="none" strike="noStrike">
              <a:solidFill>
                <a:srgbClr val="000000"/>
              </a:solidFill>
              <a:latin typeface="Arial"/>
              <a:ea typeface="Arial"/>
              <a:cs typeface="Arial"/>
              <a:sym typeface="Arial"/>
            </a:endParaRPr>
          </a:p>
        </p:txBody>
      </p:sp>
      <p:pic>
        <p:nvPicPr>
          <p:cNvPr id="86" name="Google Shape;86;p1"/>
          <p:cNvPicPr preferRelativeResize="0"/>
          <p:nvPr/>
        </p:nvPicPr>
        <p:blipFill rotWithShape="1">
          <a:blip r:embed="rId3">
            <a:alphaModFix/>
          </a:blip>
          <a:srcRect b="0" l="0" r="0" t="0"/>
          <a:stretch/>
        </p:blipFill>
        <p:spPr>
          <a:xfrm>
            <a:off x="7864497" y="116238"/>
            <a:ext cx="1212400" cy="466207"/>
          </a:xfrm>
          <a:prstGeom prst="rect">
            <a:avLst/>
          </a:prstGeom>
          <a:noFill/>
          <a:ln>
            <a:noFill/>
          </a:ln>
        </p:spPr>
      </p:pic>
      <p:sp>
        <p:nvSpPr>
          <p:cNvPr id="87" name="Google Shape;87;p1"/>
          <p:cNvSpPr txBox="1"/>
          <p:nvPr/>
        </p:nvSpPr>
        <p:spPr>
          <a:xfrm>
            <a:off x="2754493" y="5968679"/>
            <a:ext cx="3428379"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458226" y="992311"/>
            <a:ext cx="8020800" cy="609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Remove Skewness</a:t>
            </a:r>
            <a:endParaRPr b="0" i="0" sz="1500" u="none" cap="none" strike="noStrike">
              <a:solidFill>
                <a:srgbClr val="000000"/>
              </a:solidFill>
              <a:latin typeface="Arial"/>
              <a:ea typeface="Arial"/>
              <a:cs typeface="Arial"/>
              <a:sym typeface="Arial"/>
            </a:endParaRPr>
          </a:p>
        </p:txBody>
      </p:sp>
      <p:pic>
        <p:nvPicPr>
          <p:cNvPr id="182" name="Google Shape;182;p6"/>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83" name="Google Shape;183;p6"/>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84" name="Google Shape;184;p6"/>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5" name="Google Shape;185;p6"/>
          <p:cNvSpPr/>
          <p:nvPr/>
        </p:nvSpPr>
        <p:spPr>
          <a:xfrm>
            <a:off x="609789" y="1320188"/>
            <a:ext cx="843961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000" u="none" cap="none" strike="noStrike">
                <a:solidFill>
                  <a:srgbClr val="000000"/>
                </a:solidFill>
                <a:latin typeface="Arial"/>
                <a:ea typeface="Arial"/>
                <a:cs typeface="Arial"/>
                <a:sym typeface="Arial"/>
              </a:rPr>
              <a:t>Power transformation : LoanAmount(Train data)</a:t>
            </a:r>
            <a:endParaRPr b="1" i="0" sz="2000" u="none" cap="none" strike="noStrike">
              <a:solidFill>
                <a:srgbClr val="000000"/>
              </a:solidFill>
              <a:latin typeface="Arial"/>
              <a:ea typeface="Arial"/>
              <a:cs typeface="Arial"/>
              <a:sym typeface="Arial"/>
            </a:endParaRPr>
          </a:p>
        </p:txBody>
      </p:sp>
      <p:pic>
        <p:nvPicPr>
          <p:cNvPr id="186" name="Google Shape;186;p6"/>
          <p:cNvPicPr preferRelativeResize="0"/>
          <p:nvPr/>
        </p:nvPicPr>
        <p:blipFill rotWithShape="1">
          <a:blip r:embed="rId4">
            <a:alphaModFix/>
          </a:blip>
          <a:srcRect b="0" l="0" r="0" t="0"/>
          <a:stretch/>
        </p:blipFill>
        <p:spPr>
          <a:xfrm>
            <a:off x="472965" y="2364828"/>
            <a:ext cx="4840014" cy="2243300"/>
          </a:xfrm>
          <a:prstGeom prst="rect">
            <a:avLst/>
          </a:prstGeom>
          <a:noFill/>
          <a:ln cap="flat" cmpd="sng" w="9525">
            <a:solidFill>
              <a:schemeClr val="accent1"/>
            </a:solidFill>
            <a:prstDash val="solid"/>
            <a:miter lim="800000"/>
            <a:headEnd len="sm" w="sm" type="none"/>
            <a:tailEnd len="sm" w="sm" type="none"/>
          </a:ln>
        </p:spPr>
      </p:pic>
      <p:pic>
        <p:nvPicPr>
          <p:cNvPr id="187" name="Google Shape;187;p6"/>
          <p:cNvPicPr preferRelativeResize="0"/>
          <p:nvPr/>
        </p:nvPicPr>
        <p:blipFill rotWithShape="1">
          <a:blip r:embed="rId5">
            <a:alphaModFix/>
          </a:blip>
          <a:srcRect b="0" l="0" r="0" t="0"/>
          <a:stretch/>
        </p:blipFill>
        <p:spPr>
          <a:xfrm>
            <a:off x="3669699" y="4776952"/>
            <a:ext cx="5237818" cy="2648606"/>
          </a:xfrm>
          <a:prstGeom prst="rect">
            <a:avLst/>
          </a:prstGeom>
          <a:solidFill>
            <a:schemeClr val="accent1"/>
          </a:solidFill>
          <a:ln cap="flat" cmpd="sng" w="9525">
            <a:solidFill>
              <a:schemeClr val="accent1"/>
            </a:solidFill>
            <a:prstDash val="solid"/>
            <a:miter lim="800000"/>
            <a:headEnd len="sm" w="sm" type="none"/>
            <a:tailEnd len="sm" w="sm" type="none"/>
          </a:ln>
        </p:spPr>
      </p:pic>
      <p:pic>
        <p:nvPicPr>
          <p:cNvPr id="188" name="Google Shape;188;p6"/>
          <p:cNvPicPr preferRelativeResize="0"/>
          <p:nvPr/>
        </p:nvPicPr>
        <p:blipFill rotWithShape="1">
          <a:blip r:embed="rId6">
            <a:alphaModFix/>
          </a:blip>
          <a:srcRect b="0" l="0" r="0" t="0"/>
          <a:stretch/>
        </p:blipFill>
        <p:spPr>
          <a:xfrm>
            <a:off x="5722883" y="2317532"/>
            <a:ext cx="2948152" cy="2285508"/>
          </a:xfrm>
          <a:prstGeom prst="rect">
            <a:avLst/>
          </a:prstGeom>
          <a:noFill/>
          <a:ln>
            <a:noFill/>
          </a:ln>
        </p:spPr>
      </p:pic>
      <p:pic>
        <p:nvPicPr>
          <p:cNvPr id="189" name="Google Shape;189;p6"/>
          <p:cNvPicPr preferRelativeResize="0"/>
          <p:nvPr/>
        </p:nvPicPr>
        <p:blipFill rotWithShape="1">
          <a:blip r:embed="rId7">
            <a:alphaModFix/>
          </a:blip>
          <a:srcRect b="0" l="0" r="0" t="0"/>
          <a:stretch/>
        </p:blipFill>
        <p:spPr>
          <a:xfrm>
            <a:off x="425670" y="5029200"/>
            <a:ext cx="2790496" cy="22855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Remove Skewness</a:t>
            </a:r>
            <a:endParaRPr b="0" i="0" sz="1500" u="none" cap="none" strike="noStrike">
              <a:solidFill>
                <a:srgbClr val="000000"/>
              </a:solidFill>
              <a:latin typeface="Arial"/>
              <a:ea typeface="Arial"/>
              <a:cs typeface="Arial"/>
              <a:sym typeface="Arial"/>
            </a:endParaRPr>
          </a:p>
        </p:txBody>
      </p:sp>
      <p:pic>
        <p:nvPicPr>
          <p:cNvPr id="195" name="Google Shape;195;p16"/>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96" name="Google Shape;196;p16"/>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97" name="Google Shape;197;p16"/>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198" name="Google Shape;198;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16"/>
          <p:cNvPicPr preferRelativeResize="0"/>
          <p:nvPr/>
        </p:nvPicPr>
        <p:blipFill rotWithShape="1">
          <a:blip r:embed="rId4">
            <a:alphaModFix/>
          </a:blip>
          <a:srcRect b="0" l="0" r="0" t="0"/>
          <a:stretch/>
        </p:blipFill>
        <p:spPr>
          <a:xfrm>
            <a:off x="327408" y="2276969"/>
            <a:ext cx="4733322" cy="2310797"/>
          </a:xfrm>
          <a:prstGeom prst="rect">
            <a:avLst/>
          </a:prstGeom>
          <a:noFill/>
          <a:ln cap="flat" cmpd="sng" w="9525">
            <a:solidFill>
              <a:schemeClr val="accent1"/>
            </a:solidFill>
            <a:prstDash val="solid"/>
            <a:miter lim="800000"/>
            <a:headEnd len="sm" w="sm" type="none"/>
            <a:tailEnd len="sm" w="sm" type="none"/>
          </a:ln>
        </p:spPr>
      </p:pic>
      <p:pic>
        <p:nvPicPr>
          <p:cNvPr id="200" name="Google Shape;200;p16"/>
          <p:cNvPicPr preferRelativeResize="0"/>
          <p:nvPr/>
        </p:nvPicPr>
        <p:blipFill rotWithShape="1">
          <a:blip r:embed="rId5">
            <a:alphaModFix/>
          </a:blip>
          <a:srcRect b="0" l="0" r="0" t="0"/>
          <a:stretch/>
        </p:blipFill>
        <p:spPr>
          <a:xfrm>
            <a:off x="4081080" y="4950372"/>
            <a:ext cx="4227348" cy="2554014"/>
          </a:xfrm>
          <a:prstGeom prst="rect">
            <a:avLst/>
          </a:prstGeom>
          <a:noFill/>
          <a:ln cap="flat" cmpd="sng" w="9525">
            <a:solidFill>
              <a:schemeClr val="accent1"/>
            </a:solidFill>
            <a:prstDash val="solid"/>
            <a:miter lim="800000"/>
            <a:headEnd len="sm" w="sm" type="none"/>
            <a:tailEnd len="sm" w="sm" type="none"/>
          </a:ln>
        </p:spPr>
      </p:pic>
      <p:pic>
        <p:nvPicPr>
          <p:cNvPr id="201" name="Google Shape;201;p16"/>
          <p:cNvPicPr preferRelativeResize="0"/>
          <p:nvPr/>
        </p:nvPicPr>
        <p:blipFill rotWithShape="1">
          <a:blip r:embed="rId6">
            <a:alphaModFix/>
          </a:blip>
          <a:srcRect b="0" l="0" r="0" t="0"/>
          <a:stretch/>
        </p:blipFill>
        <p:spPr>
          <a:xfrm>
            <a:off x="388829" y="5076496"/>
            <a:ext cx="2969226" cy="2178762"/>
          </a:xfrm>
          <a:prstGeom prst="rect">
            <a:avLst/>
          </a:prstGeom>
          <a:noFill/>
          <a:ln cap="flat" cmpd="sng" w="9525">
            <a:solidFill>
              <a:schemeClr val="accent1"/>
            </a:solidFill>
            <a:prstDash val="solid"/>
            <a:miter lim="800000"/>
            <a:headEnd len="sm" w="sm" type="none"/>
            <a:tailEnd len="sm" w="sm" type="none"/>
          </a:ln>
        </p:spPr>
      </p:pic>
      <p:pic>
        <p:nvPicPr>
          <p:cNvPr id="202" name="Google Shape;202;p16"/>
          <p:cNvPicPr preferRelativeResize="0"/>
          <p:nvPr/>
        </p:nvPicPr>
        <p:blipFill rotWithShape="1">
          <a:blip r:embed="rId7">
            <a:alphaModFix/>
          </a:blip>
          <a:srcRect b="0" l="0" r="0" t="0"/>
          <a:stretch/>
        </p:blipFill>
        <p:spPr>
          <a:xfrm>
            <a:off x="5291138" y="2317530"/>
            <a:ext cx="2828103" cy="2222939"/>
          </a:xfrm>
          <a:prstGeom prst="rect">
            <a:avLst/>
          </a:prstGeom>
          <a:noFill/>
          <a:ln cap="flat" cmpd="sng" w="9525">
            <a:solidFill>
              <a:schemeClr val="accent1"/>
            </a:solidFill>
            <a:prstDash val="solid"/>
            <a:miter lim="800000"/>
            <a:headEnd len="sm" w="sm" type="none"/>
            <a:tailEnd len="sm" w="sm" type="none"/>
          </a:ln>
        </p:spPr>
      </p:pic>
      <p:sp>
        <p:nvSpPr>
          <p:cNvPr id="203" name="Google Shape;203;p16"/>
          <p:cNvSpPr/>
          <p:nvPr/>
        </p:nvSpPr>
        <p:spPr>
          <a:xfrm>
            <a:off x="609789" y="1320188"/>
            <a:ext cx="843961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000" u="none" cap="none" strike="noStrike">
                <a:solidFill>
                  <a:srgbClr val="000000"/>
                </a:solidFill>
                <a:latin typeface="Arial"/>
                <a:ea typeface="Arial"/>
                <a:cs typeface="Arial"/>
                <a:sym typeface="Arial"/>
              </a:rPr>
              <a:t>Power transformation : LoanAmount(Test data)</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Class –Balance and Imbalance data</a:t>
            </a:r>
            <a:endParaRPr b="0" i="0" sz="1500" u="none" cap="none" strike="noStrike">
              <a:solidFill>
                <a:srgbClr val="000000"/>
              </a:solidFill>
              <a:latin typeface="Arial"/>
              <a:ea typeface="Arial"/>
              <a:cs typeface="Arial"/>
              <a:sym typeface="Arial"/>
            </a:endParaRPr>
          </a:p>
        </p:txBody>
      </p:sp>
      <p:pic>
        <p:nvPicPr>
          <p:cNvPr id="209" name="Google Shape;209;p1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10" name="Google Shape;210;p17"/>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11" name="Google Shape;211;p17"/>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2" name="Google Shape;212;p17"/>
          <p:cNvSpPr/>
          <p:nvPr/>
        </p:nvSpPr>
        <p:spPr>
          <a:xfrm>
            <a:off x="2722367" y="1525139"/>
            <a:ext cx="374012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Random Undersampling</a:t>
            </a:r>
            <a:endParaRPr b="1" i="0" sz="2400" u="none" cap="none" strike="noStrike">
              <a:solidFill>
                <a:srgbClr val="000000"/>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13" name="Google Shape;213;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txBox="1"/>
          <p:nvPr/>
        </p:nvSpPr>
        <p:spPr>
          <a:xfrm>
            <a:off x="346841" y="2207173"/>
            <a:ext cx="8529145" cy="15696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Before undersampling: Counter({1: 293, 0: 136})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After undersampling: Counter({0: 136, 1: 136})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ROC AUC score for undersampled data: 0.4749446290143965</a:t>
            </a:r>
            <a:endParaRPr b="0" i="0" sz="2400" u="none" cap="none" strike="noStrike">
              <a:solidFill>
                <a:srgbClr val="000000"/>
              </a:solidFill>
              <a:latin typeface="Arial"/>
              <a:ea typeface="Arial"/>
              <a:cs typeface="Arial"/>
              <a:sym typeface="Arial"/>
            </a:endParaRPr>
          </a:p>
        </p:txBody>
      </p:sp>
      <p:sp>
        <p:nvSpPr>
          <p:cNvPr id="215" name="Google Shape;215;p17"/>
          <p:cNvSpPr/>
          <p:nvPr/>
        </p:nvSpPr>
        <p:spPr>
          <a:xfrm>
            <a:off x="2281078" y="4000325"/>
            <a:ext cx="442941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Oversampling</a:t>
            </a:r>
            <a:r>
              <a:rPr b="1" i="0" lang="en-US" sz="2800" u="none" cap="none" strike="noStrike">
                <a:solidFill>
                  <a:srgbClr val="000000"/>
                </a:solidFill>
                <a:latin typeface="Arial"/>
                <a:ea typeface="Arial"/>
                <a:cs typeface="Arial"/>
                <a:sym typeface="Arial"/>
              </a:rPr>
              <a:t> with SMOTE</a:t>
            </a:r>
            <a:endParaRPr b="1" i="0" sz="2800" u="none" cap="none" strike="noStrike">
              <a:solidFill>
                <a:srgbClr val="000000"/>
              </a:solidFill>
              <a:latin typeface="Arial"/>
              <a:ea typeface="Arial"/>
              <a:cs typeface="Arial"/>
              <a:sym typeface="Arial"/>
            </a:endParaRPr>
          </a:p>
        </p:txBody>
      </p:sp>
      <p:sp>
        <p:nvSpPr>
          <p:cNvPr id="216" name="Google Shape;216;p17"/>
          <p:cNvSpPr txBox="1"/>
          <p:nvPr/>
        </p:nvSpPr>
        <p:spPr>
          <a:xfrm>
            <a:off x="488731" y="5123793"/>
            <a:ext cx="8087710" cy="15696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Before oversampling: Counter({1: 293, 0: 136})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After oversampling: Counter({1: 293, 0: 293})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ROC AUC score for oversampled SMOTE data: 0.4562569213732004</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nvSpPr>
        <p:spPr>
          <a:xfrm>
            <a:off x="362607" y="378372"/>
            <a:ext cx="7535917" cy="791151"/>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22" name="Google Shape;222;p18"/>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23" name="Google Shape;223;p18"/>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24" name="Google Shape;224;p18"/>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25" name="Google Shape;225;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18"/>
          <p:cNvPicPr preferRelativeResize="0"/>
          <p:nvPr/>
        </p:nvPicPr>
        <p:blipFill rotWithShape="1">
          <a:blip r:embed="rId4">
            <a:alphaModFix/>
          </a:blip>
          <a:srcRect b="0" l="0" r="0" t="0"/>
          <a:stretch/>
        </p:blipFill>
        <p:spPr>
          <a:xfrm>
            <a:off x="441380" y="2108637"/>
            <a:ext cx="3409950" cy="3429000"/>
          </a:xfrm>
          <a:prstGeom prst="rect">
            <a:avLst/>
          </a:prstGeom>
          <a:noFill/>
          <a:ln>
            <a:noFill/>
          </a:ln>
        </p:spPr>
      </p:pic>
      <p:pic>
        <p:nvPicPr>
          <p:cNvPr id="227" name="Google Shape;227;p18"/>
          <p:cNvPicPr preferRelativeResize="0"/>
          <p:nvPr/>
        </p:nvPicPr>
        <p:blipFill rotWithShape="1">
          <a:blip r:embed="rId5">
            <a:alphaModFix/>
          </a:blip>
          <a:srcRect b="0" l="0" r="0" t="0"/>
          <a:stretch/>
        </p:blipFill>
        <p:spPr>
          <a:xfrm>
            <a:off x="4974129" y="2012896"/>
            <a:ext cx="3362325" cy="3536566"/>
          </a:xfrm>
          <a:prstGeom prst="rect">
            <a:avLst/>
          </a:prstGeom>
          <a:noFill/>
          <a:ln>
            <a:noFill/>
          </a:ln>
        </p:spPr>
      </p:pic>
      <p:sp>
        <p:nvSpPr>
          <p:cNvPr id="228" name="Google Shape;228;p18"/>
          <p:cNvSpPr/>
          <p:nvPr/>
        </p:nvSpPr>
        <p:spPr>
          <a:xfrm>
            <a:off x="1981588" y="1540905"/>
            <a:ext cx="44149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(Categorical)</a:t>
            </a:r>
            <a:endParaRPr b="1" i="0" sz="2000" u="none" cap="none" strike="noStrike">
              <a:solidFill>
                <a:srgbClr val="000000"/>
              </a:solidFill>
              <a:latin typeface="Arial"/>
              <a:ea typeface="Arial"/>
              <a:cs typeface="Arial"/>
              <a:sym typeface="Arial"/>
            </a:endParaRPr>
          </a:p>
        </p:txBody>
      </p:sp>
      <p:sp>
        <p:nvSpPr>
          <p:cNvPr id="229" name="Google Shape;229;p18"/>
          <p:cNvSpPr/>
          <p:nvPr/>
        </p:nvSpPr>
        <p:spPr>
          <a:xfrm>
            <a:off x="378372" y="6044625"/>
            <a:ext cx="6731875"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It can be inferred from the above bar plots that:</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80% of applicants in the dataset are male</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65% of the applicants in the dataset are married.</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15% of applicants in the dataset are self-employed.</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85% of applicants have repaid their doubts.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nvSpPr>
        <p:spPr>
          <a:xfrm>
            <a:off x="362607" y="378372"/>
            <a:ext cx="7535917" cy="791151"/>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35" name="Google Shape;235;p21"/>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36" name="Google Shape;236;p21"/>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37" name="Google Shape;237;p21"/>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38" name="Google Shape;238;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1981588" y="1540905"/>
            <a:ext cx="391485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(Ordinal)</a:t>
            </a:r>
            <a:endParaRPr b="1" i="0" sz="2000" u="none" cap="none" strike="noStrike">
              <a:solidFill>
                <a:srgbClr val="000000"/>
              </a:solidFill>
              <a:latin typeface="Arial"/>
              <a:ea typeface="Arial"/>
              <a:cs typeface="Arial"/>
              <a:sym typeface="Arial"/>
            </a:endParaRPr>
          </a:p>
        </p:txBody>
      </p:sp>
      <p:sp>
        <p:nvSpPr>
          <p:cNvPr id="240" name="Google Shape;240;p21"/>
          <p:cNvSpPr/>
          <p:nvPr/>
        </p:nvSpPr>
        <p:spPr>
          <a:xfrm>
            <a:off x="378372" y="6044625"/>
            <a:ext cx="673187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It can be inferred from the above bar plots that:</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Most of the applicants don't have any dependents.</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80% of the applicants are Graduate.</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Most of the applicants are from the Semiurban area.</a:t>
            </a:r>
            <a:endParaRPr b="0" i="0" sz="1600" u="none" cap="none" strike="noStrike">
              <a:solidFill>
                <a:srgbClr val="000000"/>
              </a:solidFill>
              <a:latin typeface="Arial"/>
              <a:ea typeface="Arial"/>
              <a:cs typeface="Arial"/>
              <a:sym typeface="Arial"/>
            </a:endParaRPr>
          </a:p>
        </p:txBody>
      </p:sp>
      <p:pic>
        <p:nvPicPr>
          <p:cNvPr id="241" name="Google Shape;241;p21"/>
          <p:cNvPicPr preferRelativeResize="0"/>
          <p:nvPr/>
        </p:nvPicPr>
        <p:blipFill rotWithShape="1">
          <a:blip r:embed="rId4">
            <a:alphaModFix/>
          </a:blip>
          <a:srcRect b="0" l="0" r="0" t="0"/>
          <a:stretch/>
        </p:blipFill>
        <p:spPr>
          <a:xfrm>
            <a:off x="226246" y="2144275"/>
            <a:ext cx="3619500" cy="3609975"/>
          </a:xfrm>
          <a:prstGeom prst="rect">
            <a:avLst/>
          </a:prstGeom>
          <a:noFill/>
          <a:ln>
            <a:noFill/>
          </a:ln>
        </p:spPr>
      </p:pic>
      <p:pic>
        <p:nvPicPr>
          <p:cNvPr id="242" name="Google Shape;242;p21"/>
          <p:cNvPicPr preferRelativeResize="0"/>
          <p:nvPr/>
        </p:nvPicPr>
        <p:blipFill rotWithShape="1">
          <a:blip r:embed="rId5">
            <a:alphaModFix/>
          </a:blip>
          <a:srcRect b="0" l="0" r="0" t="0"/>
          <a:stretch/>
        </p:blipFill>
        <p:spPr>
          <a:xfrm>
            <a:off x="5236231" y="2519855"/>
            <a:ext cx="3248025" cy="213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48" name="Google Shape;248;p2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49" name="Google Shape;249;p22"/>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50" name="Google Shape;250;p22"/>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51" name="Google Shape;251;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2"/>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(Numerical):- Applicant Income</a:t>
            </a:r>
            <a:endParaRPr b="1" i="0" sz="2000" u="none" cap="none" strike="noStrike">
              <a:solidFill>
                <a:srgbClr val="000000"/>
              </a:solidFill>
              <a:latin typeface="Arial"/>
              <a:ea typeface="Arial"/>
              <a:cs typeface="Arial"/>
              <a:sym typeface="Arial"/>
            </a:endParaRPr>
          </a:p>
        </p:txBody>
      </p:sp>
      <p:sp>
        <p:nvSpPr>
          <p:cNvPr id="253" name="Google Shape;253;p22"/>
          <p:cNvSpPr/>
          <p:nvPr/>
        </p:nvSpPr>
        <p:spPr>
          <a:xfrm>
            <a:off x="299544" y="5697783"/>
            <a:ext cx="871833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It can be inferred from the above bar plots that:</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*Most of the data in the distribution of applicant income are towards the left which means it is not normally distributed. </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boxplot confirms the presence of a lot of outliers/extreme values. </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*Part of this can be driven by the fact that we are looking at people with different education levels. Let us segregate them by Education..</a:t>
            </a:r>
            <a:endParaRPr b="0" i="0" sz="1600" u="none" cap="none" strike="noStrike">
              <a:solidFill>
                <a:srgbClr val="000000"/>
              </a:solidFill>
              <a:latin typeface="Arial"/>
              <a:ea typeface="Arial"/>
              <a:cs typeface="Arial"/>
              <a:sym typeface="Arial"/>
            </a:endParaRPr>
          </a:p>
        </p:txBody>
      </p:sp>
      <p:pic>
        <p:nvPicPr>
          <p:cNvPr id="254" name="Google Shape;254;p22"/>
          <p:cNvPicPr preferRelativeResize="0"/>
          <p:nvPr/>
        </p:nvPicPr>
        <p:blipFill rotWithShape="1">
          <a:blip r:embed="rId4">
            <a:alphaModFix/>
          </a:blip>
          <a:srcRect b="0" l="0" r="0" t="0"/>
          <a:stretch/>
        </p:blipFill>
        <p:spPr>
          <a:xfrm>
            <a:off x="346841" y="2579798"/>
            <a:ext cx="4382814" cy="2581275"/>
          </a:xfrm>
          <a:prstGeom prst="rect">
            <a:avLst/>
          </a:prstGeom>
          <a:noFill/>
          <a:ln>
            <a:noFill/>
          </a:ln>
        </p:spPr>
      </p:pic>
      <p:pic>
        <p:nvPicPr>
          <p:cNvPr id="255" name="Google Shape;255;p22"/>
          <p:cNvPicPr preferRelativeResize="0"/>
          <p:nvPr/>
        </p:nvPicPr>
        <p:blipFill rotWithShape="1">
          <a:blip r:embed="rId5">
            <a:alphaModFix/>
          </a:blip>
          <a:srcRect b="0" l="0" r="0" t="0"/>
          <a:stretch/>
        </p:blipFill>
        <p:spPr>
          <a:xfrm>
            <a:off x="4730585" y="2756995"/>
            <a:ext cx="4129635"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7"/>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61" name="Google Shape;261;p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62" name="Google Shape;262;p7"/>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63" name="Google Shape;263;p7"/>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64" name="Google Shape;264;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7"/>
          <p:cNvPicPr preferRelativeResize="0"/>
          <p:nvPr/>
        </p:nvPicPr>
        <p:blipFill rotWithShape="1">
          <a:blip r:embed="rId4">
            <a:alphaModFix/>
          </a:blip>
          <a:srcRect b="0" l="0" r="0" t="0"/>
          <a:stretch/>
        </p:blipFill>
        <p:spPr>
          <a:xfrm>
            <a:off x="538766" y="2399808"/>
            <a:ext cx="5215648" cy="3070826"/>
          </a:xfrm>
          <a:prstGeom prst="rect">
            <a:avLst/>
          </a:prstGeom>
          <a:noFill/>
          <a:ln cap="flat" cmpd="sng" w="9525">
            <a:solidFill>
              <a:schemeClr val="accent1"/>
            </a:solidFill>
            <a:prstDash val="solid"/>
            <a:miter lim="800000"/>
            <a:headEnd len="sm" w="sm" type="none"/>
            <a:tailEnd len="sm" w="sm" type="none"/>
          </a:ln>
        </p:spPr>
      </p:pic>
      <p:sp>
        <p:nvSpPr>
          <p:cNvPr id="266" name="Google Shape;266;p7"/>
          <p:cNvSpPr/>
          <p:nvPr/>
        </p:nvSpPr>
        <p:spPr>
          <a:xfrm>
            <a:off x="427585" y="5910590"/>
            <a:ext cx="8401104"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It can be inferred that: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Higher number of graduates with very high incomes, which are appearing to be outliers.</a:t>
            </a:r>
            <a:endParaRPr b="1" i="0" sz="1400" u="none" cap="none" strike="noStrike">
              <a:solidFill>
                <a:srgbClr val="000000"/>
              </a:solidFill>
              <a:latin typeface="Arial"/>
              <a:ea typeface="Arial"/>
              <a:cs typeface="Arial"/>
              <a:sym typeface="Arial"/>
            </a:endParaRPr>
          </a:p>
        </p:txBody>
      </p:sp>
      <p:sp>
        <p:nvSpPr>
          <p:cNvPr id="267" name="Google Shape;267;p7"/>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Applicant Income By Education</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73" name="Google Shape;273;p8"/>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74" name="Google Shape;274;p8"/>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75" name="Google Shape;275;p8"/>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76" name="Google Shape;276;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283780" y="5676743"/>
            <a:ext cx="856067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majority of co-applicants income ranges from 0 to 5000. We also see a lot of outliers in the applicant's income and it is not normally distributed.</a:t>
            </a:r>
            <a:endParaRPr b="0" i="0" sz="1600" u="none" cap="none" strike="noStrike">
              <a:solidFill>
                <a:srgbClr val="000000"/>
              </a:solidFill>
              <a:latin typeface="Arial"/>
              <a:ea typeface="Arial"/>
              <a:cs typeface="Arial"/>
              <a:sym typeface="Arial"/>
            </a:endParaRPr>
          </a:p>
        </p:txBody>
      </p:sp>
      <p:pic>
        <p:nvPicPr>
          <p:cNvPr id="278" name="Google Shape;278;p8"/>
          <p:cNvPicPr preferRelativeResize="0"/>
          <p:nvPr/>
        </p:nvPicPr>
        <p:blipFill rotWithShape="1">
          <a:blip r:embed="rId4">
            <a:alphaModFix/>
          </a:blip>
          <a:srcRect b="0" l="0" r="0" t="0"/>
          <a:stretch/>
        </p:blipFill>
        <p:spPr>
          <a:xfrm>
            <a:off x="284217" y="2264815"/>
            <a:ext cx="4638675" cy="2486025"/>
          </a:xfrm>
          <a:prstGeom prst="rect">
            <a:avLst/>
          </a:prstGeom>
          <a:noFill/>
          <a:ln cap="flat" cmpd="sng" w="9525">
            <a:solidFill>
              <a:schemeClr val="accent1"/>
            </a:solidFill>
            <a:prstDash val="solid"/>
            <a:miter lim="800000"/>
            <a:headEnd len="sm" w="sm" type="none"/>
            <a:tailEnd len="sm" w="sm" type="none"/>
          </a:ln>
        </p:spPr>
      </p:pic>
      <p:pic>
        <p:nvPicPr>
          <p:cNvPr id="279" name="Google Shape;279;p8"/>
          <p:cNvPicPr preferRelativeResize="0"/>
          <p:nvPr/>
        </p:nvPicPr>
        <p:blipFill rotWithShape="1">
          <a:blip r:embed="rId5">
            <a:alphaModFix/>
          </a:blip>
          <a:srcRect b="0" l="0" r="0" t="0"/>
          <a:stretch/>
        </p:blipFill>
        <p:spPr>
          <a:xfrm>
            <a:off x="5588657" y="2430682"/>
            <a:ext cx="3457575" cy="1933575"/>
          </a:xfrm>
          <a:prstGeom prst="rect">
            <a:avLst/>
          </a:prstGeom>
          <a:noFill/>
          <a:ln cap="flat" cmpd="sng" w="9525">
            <a:solidFill>
              <a:schemeClr val="accent1"/>
            </a:solidFill>
            <a:prstDash val="solid"/>
            <a:miter lim="800000"/>
            <a:headEnd len="sm" w="sm" type="none"/>
            <a:tailEnd len="sm" w="sm" type="none"/>
          </a:ln>
        </p:spPr>
      </p:pic>
      <p:sp>
        <p:nvSpPr>
          <p:cNvPr id="280" name="Google Shape;280;p8"/>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(Numerical):- Coapplicantincome</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9"/>
          <p:cNvSpPr txBox="1"/>
          <p:nvPr/>
        </p:nvSpPr>
        <p:spPr>
          <a:xfrm>
            <a:off x="362607" y="378372"/>
            <a:ext cx="7536000" cy="7911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Univariate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86" name="Google Shape;286;p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287" name="Google Shape;287;p9"/>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288" name="Google Shape;288;p9"/>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289" name="Google Shape;289;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a:off x="299545" y="5739805"/>
            <a:ext cx="856067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lot of outliers in this variable and the distribution is fairly normal.</a:t>
            </a:r>
            <a:endParaRPr b="0" i="0" sz="1600" u="none" cap="none" strike="noStrike">
              <a:solidFill>
                <a:srgbClr val="000000"/>
              </a:solidFill>
              <a:latin typeface="Arial"/>
              <a:ea typeface="Arial"/>
              <a:cs typeface="Arial"/>
              <a:sym typeface="Arial"/>
            </a:endParaRPr>
          </a:p>
        </p:txBody>
      </p:sp>
      <p:pic>
        <p:nvPicPr>
          <p:cNvPr id="291" name="Google Shape;291;p9"/>
          <p:cNvPicPr preferRelativeResize="0"/>
          <p:nvPr/>
        </p:nvPicPr>
        <p:blipFill rotWithShape="1">
          <a:blip r:embed="rId4">
            <a:alphaModFix/>
          </a:blip>
          <a:srcRect b="0" l="0" r="0" t="0"/>
          <a:stretch/>
        </p:blipFill>
        <p:spPr>
          <a:xfrm>
            <a:off x="355162" y="2304064"/>
            <a:ext cx="4181475" cy="2533650"/>
          </a:xfrm>
          <a:prstGeom prst="rect">
            <a:avLst/>
          </a:prstGeom>
          <a:noFill/>
          <a:ln cap="flat" cmpd="sng" w="9525">
            <a:solidFill>
              <a:schemeClr val="accent1"/>
            </a:solidFill>
            <a:prstDash val="solid"/>
            <a:miter lim="800000"/>
            <a:headEnd len="sm" w="sm" type="none"/>
            <a:tailEnd len="sm" w="sm" type="none"/>
          </a:ln>
        </p:spPr>
      </p:pic>
      <p:pic>
        <p:nvPicPr>
          <p:cNvPr id="292" name="Google Shape;292;p9"/>
          <p:cNvPicPr preferRelativeResize="0"/>
          <p:nvPr/>
        </p:nvPicPr>
        <p:blipFill rotWithShape="1">
          <a:blip r:embed="rId5">
            <a:alphaModFix/>
          </a:blip>
          <a:srcRect b="0" l="0" r="0" t="0"/>
          <a:stretch/>
        </p:blipFill>
        <p:spPr>
          <a:xfrm>
            <a:off x="5452679" y="2454165"/>
            <a:ext cx="3571875" cy="1981200"/>
          </a:xfrm>
          <a:prstGeom prst="rect">
            <a:avLst/>
          </a:prstGeom>
          <a:noFill/>
          <a:ln cap="flat" cmpd="sng" w="9525">
            <a:solidFill>
              <a:schemeClr val="accent1"/>
            </a:solidFill>
            <a:prstDash val="solid"/>
            <a:miter lim="800000"/>
            <a:headEnd len="sm" w="sm" type="none"/>
            <a:tailEnd len="sm" w="sm" type="none"/>
          </a:ln>
        </p:spPr>
      </p:pic>
      <p:sp>
        <p:nvSpPr>
          <p:cNvPr id="293" name="Google Shape;293;p9"/>
          <p:cNvSpPr/>
          <p:nvPr/>
        </p:nvSpPr>
        <p:spPr>
          <a:xfrm>
            <a:off x="1371600" y="1540905"/>
            <a:ext cx="69368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Independent Variable (Numerical):- LoanAmount</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c8c94e7893_8_73"/>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99" name="Google Shape;299;gc8c94e7893_8_7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00" name="Google Shape;300;gc8c94e7893_8_7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01" name="Google Shape;301;gc8c94e7893_8_7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02" name="Google Shape;302;gc8c94e7893_8_7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c8c94e7893_8_7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04" name="Google Shape;304;gc8c94e7893_8_73"/>
          <p:cNvSpPr txBox="1"/>
          <p:nvPr/>
        </p:nvSpPr>
        <p:spPr>
          <a:xfrm>
            <a:off x="0" y="2045425"/>
            <a:ext cx="9245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Gender vs Loan Status                                          Married vs Loan Status</a:t>
            </a:r>
            <a:endParaRPr b="1" i="0" sz="1600" u="none" cap="none" strike="noStrike">
              <a:solidFill>
                <a:srgbClr val="000000"/>
              </a:solidFill>
              <a:latin typeface="Arial"/>
              <a:ea typeface="Arial"/>
              <a:cs typeface="Arial"/>
              <a:sym typeface="Arial"/>
            </a:endParaRPr>
          </a:p>
        </p:txBody>
      </p:sp>
      <p:pic>
        <p:nvPicPr>
          <p:cNvPr id="305" name="Google Shape;305;gc8c94e7893_8_73"/>
          <p:cNvPicPr preferRelativeResize="0"/>
          <p:nvPr/>
        </p:nvPicPr>
        <p:blipFill rotWithShape="1">
          <a:blip r:embed="rId4">
            <a:alphaModFix/>
          </a:blip>
          <a:srcRect b="0" l="0" r="0" t="0"/>
          <a:stretch/>
        </p:blipFill>
        <p:spPr>
          <a:xfrm>
            <a:off x="1449100" y="2606175"/>
            <a:ext cx="2476500" cy="2743200"/>
          </a:xfrm>
          <a:prstGeom prst="rect">
            <a:avLst/>
          </a:prstGeom>
          <a:noFill/>
          <a:ln>
            <a:noFill/>
          </a:ln>
        </p:spPr>
      </p:pic>
      <p:pic>
        <p:nvPicPr>
          <p:cNvPr id="306" name="Google Shape;306;gc8c94e7893_8_73"/>
          <p:cNvPicPr preferRelativeResize="0"/>
          <p:nvPr/>
        </p:nvPicPr>
        <p:blipFill rotWithShape="1">
          <a:blip r:embed="rId5">
            <a:alphaModFix/>
          </a:blip>
          <a:srcRect b="0" l="0" r="0" t="0"/>
          <a:stretch/>
        </p:blipFill>
        <p:spPr>
          <a:xfrm>
            <a:off x="5958900" y="2682375"/>
            <a:ext cx="2476500" cy="2552700"/>
          </a:xfrm>
          <a:prstGeom prst="rect">
            <a:avLst/>
          </a:prstGeom>
          <a:noFill/>
          <a:ln>
            <a:noFill/>
          </a:ln>
        </p:spPr>
      </p:pic>
      <p:sp>
        <p:nvSpPr>
          <p:cNvPr id="307" name="Google Shape;307;gc8c94e7893_8_73"/>
          <p:cNvSpPr txBox="1"/>
          <p:nvPr/>
        </p:nvSpPr>
        <p:spPr>
          <a:xfrm>
            <a:off x="558350" y="5965925"/>
            <a:ext cx="8398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The proportion of male and female applicants is more or less the same for both approved and unapproved loans.</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The proportion of married applicants is higher for approved loans</a:t>
            </a:r>
            <a:endParaRPr b="0" i="0" sz="2800" u="none" cap="none" strike="noStrike">
              <a:solidFill>
                <a:schemeClr val="dk1"/>
              </a:solidFill>
              <a:latin typeface="Calibri"/>
              <a:ea typeface="Calibri"/>
              <a:cs typeface="Calibri"/>
              <a:sym typeface="Calibri"/>
            </a:endParaRPr>
          </a:p>
        </p:txBody>
      </p:sp>
      <p:sp>
        <p:nvSpPr>
          <p:cNvPr id="308" name="Google Shape;308;gc8c94e7893_8_73"/>
          <p:cNvSpPr txBox="1"/>
          <p:nvPr/>
        </p:nvSpPr>
        <p:spPr>
          <a:xfrm>
            <a:off x="362600" y="1361725"/>
            <a:ext cx="8718338" cy="61295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Categorical Independent Variable vs Target Variable</a:t>
            </a:r>
            <a:endParaRPr b="1" i="0" sz="195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2"/>
          <p:cNvSpPr txBox="1"/>
          <p:nvPr/>
        </p:nvSpPr>
        <p:spPr>
          <a:xfrm>
            <a:off x="244261" y="398709"/>
            <a:ext cx="358202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Business Problem:</a:t>
            </a:r>
            <a:endParaRPr b="0" i="0" sz="1400" u="none" cap="none" strike="noStrike">
              <a:solidFill>
                <a:srgbClr val="000000"/>
              </a:solidFill>
              <a:latin typeface="Arial"/>
              <a:ea typeface="Arial"/>
              <a:cs typeface="Arial"/>
              <a:sym typeface="Arial"/>
            </a:endParaRPr>
          </a:p>
        </p:txBody>
      </p:sp>
      <p:sp>
        <p:nvSpPr>
          <p:cNvPr id="94" name="Google Shape;94;p2"/>
          <p:cNvSpPr txBox="1"/>
          <p:nvPr/>
        </p:nvSpPr>
        <p:spPr>
          <a:xfrm>
            <a:off x="387869" y="6151579"/>
            <a:ext cx="7730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 predict   the  Bank loan status  </a:t>
            </a:r>
            <a:r>
              <a:rPr lang="en-US" sz="1800"/>
              <a:t>as approved or not </a:t>
            </a:r>
            <a:endParaRPr b="0" i="0" sz="1400" u="none" cap="none" strike="noStrike">
              <a:solidFill>
                <a:srgbClr val="000000"/>
              </a:solidFill>
              <a:latin typeface="Arial"/>
              <a:ea typeface="Arial"/>
              <a:cs typeface="Arial"/>
              <a:sym typeface="Arial"/>
            </a:endParaRPr>
          </a:p>
        </p:txBody>
      </p:sp>
      <p:sp>
        <p:nvSpPr>
          <p:cNvPr id="95" name="Google Shape;95;p2"/>
          <p:cNvSpPr txBox="1"/>
          <p:nvPr/>
        </p:nvSpPr>
        <p:spPr>
          <a:xfrm>
            <a:off x="574728" y="1131982"/>
            <a:ext cx="8333400" cy="3909600"/>
          </a:xfrm>
          <a:prstGeom prst="rect">
            <a:avLst/>
          </a:prstGeom>
          <a:noFill/>
          <a:ln>
            <a:noFill/>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Enhancement in the banking sector lots of people are applying for bank loans but the bank has its limited assets which it has to grant to limited people only, so finding out to whom the loan can be granted which will be a safer option for the bank is a typical process.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45720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It’s not at all easy to get a loan from the bank. Getting a loan approved requires a complex mix of factors not the least of which is a steady income! So this ML project aims to create a model that will classify how much loan the user can obtain based on various factors such as the user’s marital status, income, education, employment prospects, number of dependents, etc. The dataset attached provides details about all these factors which can then be used to create an ML model that demonstrates the amount of loan that can be approved.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96" name="Google Shape;96;p2"/>
          <p:cNvSpPr txBox="1"/>
          <p:nvPr/>
        </p:nvSpPr>
        <p:spPr>
          <a:xfrm>
            <a:off x="287368" y="4980177"/>
            <a:ext cx="2624450"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2800" u="none" cap="none" strike="noStrike">
                <a:solidFill>
                  <a:schemeClr val="dk1"/>
                </a:solidFill>
                <a:latin typeface="Arial"/>
                <a:ea typeface="Arial"/>
                <a:cs typeface="Arial"/>
                <a:sym typeface="Arial"/>
              </a:rPr>
              <a:t>Objective:</a:t>
            </a:r>
            <a:endParaRPr b="0" i="0" sz="2800" u="none" cap="none" strike="noStrike">
              <a:solidFill>
                <a:srgbClr val="000000"/>
              </a:solidFill>
              <a:latin typeface="Arial"/>
              <a:ea typeface="Arial"/>
              <a:cs typeface="Arial"/>
              <a:sym typeface="Arial"/>
            </a:endParaRPr>
          </a:p>
        </p:txBody>
      </p:sp>
      <p:pic>
        <p:nvPicPr>
          <p:cNvPr id="97" name="Google Shape;97;p2"/>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
        <p:nvSpPr>
          <p:cNvPr id="98" name="Google Shape;98;p2"/>
          <p:cNvSpPr/>
          <p:nvPr/>
        </p:nvSpPr>
        <p:spPr>
          <a:xfrm>
            <a:off x="187036" y="955964"/>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 name="Google Shape;99;p2"/>
          <p:cNvSpPr/>
          <p:nvPr/>
        </p:nvSpPr>
        <p:spPr>
          <a:xfrm>
            <a:off x="371709" y="5852487"/>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c8c94e7893_8_101"/>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14" name="Google Shape;314;gc8c94e7893_8_101"/>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15" name="Google Shape;315;gc8c94e7893_8_101"/>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16" name="Google Shape;316;gc8c94e7893_8_101"/>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17" name="Google Shape;317;gc8c94e7893_8_10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c8c94e7893_8_101"/>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19" name="Google Shape;319;gc8c94e7893_8_101"/>
          <p:cNvSpPr txBox="1"/>
          <p:nvPr/>
        </p:nvSpPr>
        <p:spPr>
          <a:xfrm>
            <a:off x="-100" y="2045425"/>
            <a:ext cx="9339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600"/>
              <a:buFont typeface="Arial"/>
              <a:buNone/>
            </a:pPr>
            <a:r>
              <a:rPr b="1" i="0" lang="en-US" sz="1600" u="none" cap="none" strike="noStrike">
                <a:solidFill>
                  <a:schemeClr val="dk1"/>
                </a:solidFill>
                <a:highlight>
                  <a:srgbClr val="FFFFFF"/>
                </a:highlight>
                <a:latin typeface="Arial"/>
                <a:ea typeface="Arial"/>
                <a:cs typeface="Arial"/>
                <a:sym typeface="Arial"/>
              </a:rPr>
              <a:t>Credit History vs Loan status                   Property area vs Loan Status</a:t>
            </a:r>
            <a:endParaRPr b="1" i="0" sz="1600" u="none" cap="none" strike="noStrike">
              <a:solidFill>
                <a:srgbClr val="000000"/>
              </a:solidFill>
              <a:latin typeface="Arial"/>
              <a:ea typeface="Arial"/>
              <a:cs typeface="Arial"/>
              <a:sym typeface="Arial"/>
            </a:endParaRPr>
          </a:p>
        </p:txBody>
      </p:sp>
      <p:sp>
        <p:nvSpPr>
          <p:cNvPr id="320" name="Google Shape;320;gc8c94e7893_8_101"/>
          <p:cNvSpPr txBox="1"/>
          <p:nvPr/>
        </p:nvSpPr>
        <p:spPr>
          <a:xfrm>
            <a:off x="558350" y="5965925"/>
            <a:ext cx="8398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It seems people with a credit history as 1 have  get their loans approved.</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The proportion of loans getting approved in the semi-urban area is higher as compared to that in rural or urban areas.</a:t>
            </a:r>
            <a:endParaRPr b="0" i="0" sz="1600" u="none" cap="none" strike="noStrike">
              <a:solidFill>
                <a:schemeClr val="dk1"/>
              </a:solidFill>
              <a:latin typeface="Arial"/>
              <a:ea typeface="Arial"/>
              <a:cs typeface="Arial"/>
              <a:sym typeface="Arial"/>
            </a:endParaRPr>
          </a:p>
        </p:txBody>
      </p:sp>
      <p:sp>
        <p:nvSpPr>
          <p:cNvPr id="321" name="Google Shape;321;gc8c94e7893_8_101"/>
          <p:cNvSpPr txBox="1"/>
          <p:nvPr/>
        </p:nvSpPr>
        <p:spPr>
          <a:xfrm>
            <a:off x="0" y="1361725"/>
            <a:ext cx="9339300" cy="48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Categorical Independent Variable vs Target Variable</a:t>
            </a:r>
            <a:endParaRPr b="1" i="0" sz="1950" u="none" cap="none" strike="noStrike">
              <a:solidFill>
                <a:schemeClr val="dk1"/>
              </a:solidFill>
              <a:highlight>
                <a:srgbClr val="FFFFFF"/>
              </a:highlight>
              <a:latin typeface="Arial"/>
              <a:ea typeface="Arial"/>
              <a:cs typeface="Arial"/>
              <a:sym typeface="Arial"/>
            </a:endParaRPr>
          </a:p>
        </p:txBody>
      </p:sp>
      <p:pic>
        <p:nvPicPr>
          <p:cNvPr id="322" name="Google Shape;322;gc8c94e7893_8_101"/>
          <p:cNvPicPr preferRelativeResize="0"/>
          <p:nvPr/>
        </p:nvPicPr>
        <p:blipFill rotWithShape="1">
          <a:blip r:embed="rId4">
            <a:alphaModFix/>
          </a:blip>
          <a:srcRect b="0" l="0" r="0" t="0"/>
          <a:stretch/>
        </p:blipFill>
        <p:spPr>
          <a:xfrm>
            <a:off x="1412750" y="2675425"/>
            <a:ext cx="2476500" cy="2562225"/>
          </a:xfrm>
          <a:prstGeom prst="rect">
            <a:avLst/>
          </a:prstGeom>
          <a:noFill/>
          <a:ln>
            <a:noFill/>
          </a:ln>
        </p:spPr>
      </p:pic>
      <p:pic>
        <p:nvPicPr>
          <p:cNvPr id="323" name="Google Shape;323;gc8c94e7893_8_101"/>
          <p:cNvPicPr preferRelativeResize="0"/>
          <p:nvPr/>
        </p:nvPicPr>
        <p:blipFill rotWithShape="1">
          <a:blip r:embed="rId5">
            <a:alphaModFix/>
          </a:blip>
          <a:srcRect b="0" l="0" r="0" t="0"/>
          <a:stretch/>
        </p:blipFill>
        <p:spPr>
          <a:xfrm>
            <a:off x="4879850" y="2675425"/>
            <a:ext cx="3543300" cy="292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c8c94e7893_8_150"/>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29" name="Google Shape;329;gc8c94e7893_8_15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30" name="Google Shape;330;gc8c94e7893_8_15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31" name="Google Shape;331;gc8c94e7893_8_15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32" name="Google Shape;332;gc8c94e7893_8_15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c8c94e7893_8_15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34" name="Google Shape;334;gc8c94e7893_8_150"/>
          <p:cNvSpPr txBox="1"/>
          <p:nvPr/>
        </p:nvSpPr>
        <p:spPr>
          <a:xfrm>
            <a:off x="558350" y="5965925"/>
            <a:ext cx="8398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Applicant's income does not affect the chances of loan approval.</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assumption that “if the applicant's income is high the chances of loan approval will also be high" is wrong</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.Also we can infer that there is no relation for Co-applicants Income with Loan Status</a:t>
            </a:r>
            <a:endParaRPr b="0" i="0" sz="1600" u="none" cap="none" strike="noStrike">
              <a:solidFill>
                <a:schemeClr val="dk1"/>
              </a:solidFill>
              <a:latin typeface="Arial"/>
              <a:ea typeface="Arial"/>
              <a:cs typeface="Arial"/>
              <a:sym typeface="Arial"/>
            </a:endParaRPr>
          </a:p>
        </p:txBody>
      </p:sp>
      <p:sp>
        <p:nvSpPr>
          <p:cNvPr id="335" name="Google Shape;335;gc8c94e7893_8_150"/>
          <p:cNvSpPr txBox="1"/>
          <p:nvPr/>
        </p:nvSpPr>
        <p:spPr>
          <a:xfrm>
            <a:off x="50" y="1361725"/>
            <a:ext cx="9339300" cy="91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Numerical Independent Variable vs Target Variable</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pic>
        <p:nvPicPr>
          <p:cNvPr id="336" name="Google Shape;336;gc8c94e7893_8_150"/>
          <p:cNvPicPr preferRelativeResize="0"/>
          <p:nvPr/>
        </p:nvPicPr>
        <p:blipFill rotWithShape="1">
          <a:blip r:embed="rId4">
            <a:alphaModFix/>
          </a:blip>
          <a:srcRect b="0" l="0" r="0" t="0"/>
          <a:stretch/>
        </p:blipFill>
        <p:spPr>
          <a:xfrm>
            <a:off x="910525" y="2609500"/>
            <a:ext cx="3676650" cy="2857500"/>
          </a:xfrm>
          <a:prstGeom prst="rect">
            <a:avLst/>
          </a:prstGeom>
          <a:noFill/>
          <a:ln>
            <a:noFill/>
          </a:ln>
        </p:spPr>
      </p:pic>
      <p:pic>
        <p:nvPicPr>
          <p:cNvPr id="337" name="Google Shape;337;gc8c94e7893_8_150"/>
          <p:cNvPicPr preferRelativeResize="0"/>
          <p:nvPr/>
        </p:nvPicPr>
        <p:blipFill rotWithShape="1">
          <a:blip r:embed="rId5">
            <a:alphaModFix/>
          </a:blip>
          <a:srcRect b="0" l="0" r="0" t="0"/>
          <a:stretch/>
        </p:blipFill>
        <p:spPr>
          <a:xfrm>
            <a:off x="5044375" y="2609500"/>
            <a:ext cx="3676650" cy="2867025"/>
          </a:xfrm>
          <a:prstGeom prst="rect">
            <a:avLst/>
          </a:prstGeom>
          <a:noFill/>
          <a:ln>
            <a:noFill/>
          </a:ln>
        </p:spPr>
      </p:pic>
      <p:sp>
        <p:nvSpPr>
          <p:cNvPr id="338" name="Google Shape;338;gc8c94e7893_8_150"/>
          <p:cNvSpPr txBox="1"/>
          <p:nvPr/>
        </p:nvSpPr>
        <p:spPr>
          <a:xfrm>
            <a:off x="-41875" y="2107050"/>
            <a:ext cx="9339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Applicant Income vs Loan Status                              </a:t>
            </a:r>
            <a:r>
              <a:rPr b="1" i="0" lang="en-US" sz="1600" u="none" cap="none" strike="noStrike">
                <a:solidFill>
                  <a:schemeClr val="dk1"/>
                </a:solidFill>
                <a:latin typeface="Calibri"/>
                <a:ea typeface="Calibri"/>
                <a:cs typeface="Calibri"/>
                <a:sym typeface="Calibri"/>
              </a:rPr>
              <a:t>Co-Applicant Income vs Loan Status</a:t>
            </a:r>
            <a:endParaRPr b="1"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c8c94e7893_8_169"/>
          <p:cNvSpPr txBox="1"/>
          <p:nvPr/>
        </p:nvSpPr>
        <p:spPr>
          <a:xfrm>
            <a:off x="362607" y="378372"/>
            <a:ext cx="7536000" cy="791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Bivariate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44" name="Google Shape;344;gc8c94e7893_8_16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45" name="Google Shape;345;gc8c94e7893_8_16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46" name="Google Shape;346;gc8c94e7893_8_16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47" name="Google Shape;347;gc8c94e7893_8_16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c8c94e7893_8_16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49" name="Google Shape;349;gc8c94e7893_8_169"/>
          <p:cNvSpPr txBox="1"/>
          <p:nvPr/>
        </p:nvSpPr>
        <p:spPr>
          <a:xfrm>
            <a:off x="621412" y="5603318"/>
            <a:ext cx="8398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Proportion of loans getting approved for applicants having low Total_Income &lt;  applicants with Average, High &amp; Very High Income.</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.Proportion of approved loans is higher for Low and Average Loan Amount as compared to that of High Loan Amount which supports our hypothesis in which we considered that the chances of loan approval will be high when the loan amount is less.</a:t>
            </a:r>
            <a:endParaRPr b="0" i="0" sz="1600" u="none" cap="none" strike="noStrike">
              <a:solidFill>
                <a:schemeClr val="dk1"/>
              </a:solidFill>
              <a:latin typeface="Arial"/>
              <a:ea typeface="Arial"/>
              <a:cs typeface="Arial"/>
              <a:sym typeface="Arial"/>
            </a:endParaRPr>
          </a:p>
        </p:txBody>
      </p:sp>
      <p:sp>
        <p:nvSpPr>
          <p:cNvPr id="350" name="Google Shape;350;gc8c94e7893_8_169"/>
          <p:cNvSpPr txBox="1"/>
          <p:nvPr/>
        </p:nvSpPr>
        <p:spPr>
          <a:xfrm>
            <a:off x="50" y="1361725"/>
            <a:ext cx="9339300" cy="91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Numerical Independent Variable vs Target Variable</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sp>
        <p:nvSpPr>
          <p:cNvPr id="351" name="Google Shape;351;gc8c94e7893_8_169"/>
          <p:cNvSpPr txBox="1"/>
          <p:nvPr/>
        </p:nvSpPr>
        <p:spPr>
          <a:xfrm>
            <a:off x="-41875" y="2107050"/>
            <a:ext cx="9339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        Total Income vs Loan Status                              </a:t>
            </a:r>
            <a:r>
              <a:rPr b="1" i="0" lang="en-US" sz="1600" u="none" cap="none" strike="noStrike">
                <a:solidFill>
                  <a:schemeClr val="dk1"/>
                </a:solidFill>
                <a:latin typeface="Calibri"/>
                <a:ea typeface="Calibri"/>
                <a:cs typeface="Calibri"/>
                <a:sym typeface="Calibri"/>
              </a:rPr>
              <a:t>Loan Amount vs Loan Status</a:t>
            </a:r>
            <a:endParaRPr b="1" i="0" sz="1600" u="none" cap="none" strike="noStrike">
              <a:solidFill>
                <a:srgbClr val="000000"/>
              </a:solidFill>
              <a:latin typeface="Calibri"/>
              <a:ea typeface="Calibri"/>
              <a:cs typeface="Calibri"/>
              <a:sym typeface="Calibri"/>
            </a:endParaRPr>
          </a:p>
        </p:txBody>
      </p:sp>
      <p:pic>
        <p:nvPicPr>
          <p:cNvPr id="352" name="Google Shape;352;gc8c94e7893_8_169"/>
          <p:cNvPicPr preferRelativeResize="0"/>
          <p:nvPr/>
        </p:nvPicPr>
        <p:blipFill rotWithShape="1">
          <a:blip r:embed="rId4">
            <a:alphaModFix/>
          </a:blip>
          <a:srcRect b="0" l="0" r="0" t="0"/>
          <a:stretch/>
        </p:blipFill>
        <p:spPr>
          <a:xfrm>
            <a:off x="914400" y="2690550"/>
            <a:ext cx="3676650" cy="2857500"/>
          </a:xfrm>
          <a:prstGeom prst="rect">
            <a:avLst/>
          </a:prstGeom>
          <a:noFill/>
          <a:ln>
            <a:noFill/>
          </a:ln>
        </p:spPr>
      </p:pic>
      <p:pic>
        <p:nvPicPr>
          <p:cNvPr id="353" name="Google Shape;353;gc8c94e7893_8_169"/>
          <p:cNvPicPr preferRelativeResize="0"/>
          <p:nvPr/>
        </p:nvPicPr>
        <p:blipFill rotWithShape="1">
          <a:blip r:embed="rId5">
            <a:alphaModFix/>
          </a:blip>
          <a:srcRect b="0" l="0" r="0" t="0"/>
          <a:stretch/>
        </p:blipFill>
        <p:spPr>
          <a:xfrm>
            <a:off x="4952700" y="2704100"/>
            <a:ext cx="3676650" cy="279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c8c94e7893_8_187"/>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Heat Map Analysis</a:t>
            </a:r>
            <a:endParaRPr b="0" i="0" sz="1500" u="none" cap="none" strike="noStrike">
              <a:solidFill>
                <a:srgbClr val="000000"/>
              </a:solidFill>
              <a:latin typeface="Arial"/>
              <a:ea typeface="Arial"/>
              <a:cs typeface="Arial"/>
              <a:sym typeface="Arial"/>
            </a:endParaRPr>
          </a:p>
        </p:txBody>
      </p:sp>
      <p:pic>
        <p:nvPicPr>
          <p:cNvPr id="359" name="Google Shape;359;gc8c94e7893_8_18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60" name="Google Shape;360;gc8c94e7893_8_187"/>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61" name="Google Shape;361;gc8c94e7893_8_187"/>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62" name="Google Shape;362;gc8c94e7893_8_18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c8c94e7893_8_187"/>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64" name="Google Shape;364;gc8c94e7893_8_187"/>
          <p:cNvSpPr txBox="1"/>
          <p:nvPr/>
        </p:nvSpPr>
        <p:spPr>
          <a:xfrm>
            <a:off x="558350" y="5965925"/>
            <a:ext cx="83982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It can be inferred that: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Loan Status is correlated mainly with Credit History only. </a:t>
            </a:r>
            <a:endParaRPr b="0" i="0" sz="1600" u="none" cap="none" strike="noStrike">
              <a:solidFill>
                <a:schemeClr val="dk1"/>
              </a:solidFill>
              <a:latin typeface="Arial"/>
              <a:ea typeface="Arial"/>
              <a:cs typeface="Arial"/>
              <a:sym typeface="Arial"/>
            </a:endParaRPr>
          </a:p>
        </p:txBody>
      </p:sp>
      <p:pic>
        <p:nvPicPr>
          <p:cNvPr id="365" name="Google Shape;365;gc8c94e7893_8_187"/>
          <p:cNvPicPr preferRelativeResize="0"/>
          <p:nvPr/>
        </p:nvPicPr>
        <p:blipFill rotWithShape="1">
          <a:blip r:embed="rId4">
            <a:alphaModFix/>
          </a:blip>
          <a:srcRect b="0" l="0" r="0" t="0"/>
          <a:stretch/>
        </p:blipFill>
        <p:spPr>
          <a:xfrm>
            <a:off x="2560507" y="1880380"/>
            <a:ext cx="4218236" cy="37200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c8c94e7893_8_117"/>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EDA :-  Missing value imputation</a:t>
            </a:r>
            <a:endParaRPr b="0" i="0" sz="1500" u="none" cap="none" strike="noStrike">
              <a:solidFill>
                <a:srgbClr val="000000"/>
              </a:solidFill>
              <a:latin typeface="Arial"/>
              <a:ea typeface="Arial"/>
              <a:cs typeface="Arial"/>
              <a:sym typeface="Arial"/>
            </a:endParaRPr>
          </a:p>
        </p:txBody>
      </p:sp>
      <p:pic>
        <p:nvPicPr>
          <p:cNvPr id="371" name="Google Shape;371;gc8c94e7893_8_117"/>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72" name="Google Shape;372;gc8c94e7893_8_117"/>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73" name="Google Shape;373;gc8c94e7893_8_117"/>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74" name="Google Shape;374;gc8c94e7893_8_11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c8c94e7893_8_117"/>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76" name="Google Shape;376;gc8c94e7893_8_117"/>
          <p:cNvSpPr txBox="1"/>
          <p:nvPr/>
        </p:nvSpPr>
        <p:spPr>
          <a:xfrm>
            <a:off x="478663" y="1558169"/>
            <a:ext cx="8398200" cy="1662300"/>
          </a:xfrm>
          <a:prstGeom prst="rect">
            <a:avLst/>
          </a:prstGeom>
          <a:noFill/>
          <a:ln>
            <a:noFill/>
          </a:ln>
        </p:spPr>
        <p:txBody>
          <a:bodyPr anchorCtr="0" anchor="t" bIns="91425" lIns="91425" spcFirstLastPara="1" rIns="91425" wrap="square" tIns="91425">
            <a:spAutoFit/>
          </a:bodyPr>
          <a:lstStyle/>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Here missing values in Gender, Married, Dependents, Self_Employed, LoanAmount,   Loan_Amount_Term, and Credit_History </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Methods to fill the missing values:</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For numerical variables: imputation using mean or median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Since Loan Amount has outliers instead of mean we can use median</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For categorical variables: imputation using mode</a:t>
            </a:r>
            <a:endParaRPr b="0" i="0" sz="1600" u="none" cap="none" strike="noStrike">
              <a:solidFill>
                <a:schemeClr val="dk1"/>
              </a:solidFill>
              <a:latin typeface="Arial"/>
              <a:ea typeface="Arial"/>
              <a:cs typeface="Arial"/>
              <a:sym typeface="Arial"/>
            </a:endParaRPr>
          </a:p>
        </p:txBody>
      </p:sp>
      <p:sp>
        <p:nvSpPr>
          <p:cNvPr id="377" name="Google Shape;377;gc8c94e7893_8_117"/>
          <p:cNvSpPr txBox="1"/>
          <p:nvPr/>
        </p:nvSpPr>
        <p:spPr>
          <a:xfrm>
            <a:off x="0" y="1361725"/>
            <a:ext cx="9339300" cy="48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pic>
        <p:nvPicPr>
          <p:cNvPr id="378" name="Google Shape;378;gc8c94e7893_8_117"/>
          <p:cNvPicPr preferRelativeResize="0"/>
          <p:nvPr/>
        </p:nvPicPr>
        <p:blipFill rotWithShape="1">
          <a:blip r:embed="rId4">
            <a:alphaModFix/>
          </a:blip>
          <a:srcRect b="0" l="0" r="0" t="0"/>
          <a:stretch/>
        </p:blipFill>
        <p:spPr>
          <a:xfrm>
            <a:off x="756742" y="3659919"/>
            <a:ext cx="2530273" cy="3395050"/>
          </a:xfrm>
          <a:prstGeom prst="rect">
            <a:avLst/>
          </a:prstGeom>
          <a:noFill/>
          <a:ln cap="flat" cmpd="sng" w="9525">
            <a:solidFill>
              <a:srgbClr val="000000"/>
            </a:solidFill>
            <a:prstDash val="solid"/>
            <a:round/>
            <a:headEnd len="sm" w="sm" type="none"/>
            <a:tailEnd len="sm" w="sm" type="none"/>
          </a:ln>
        </p:spPr>
      </p:pic>
      <p:sp>
        <p:nvSpPr>
          <p:cNvPr id="379" name="Google Shape;379;gc8c94e7893_8_117"/>
          <p:cNvSpPr txBox="1"/>
          <p:nvPr/>
        </p:nvSpPr>
        <p:spPr>
          <a:xfrm>
            <a:off x="786087" y="7296000"/>
            <a:ext cx="2853899"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Missing Values before Imputation</a:t>
            </a:r>
            <a:endParaRPr b="0" i="0" sz="1400" u="none" cap="none" strike="noStrike">
              <a:solidFill>
                <a:srgbClr val="000000"/>
              </a:solidFill>
              <a:latin typeface="Calibri"/>
              <a:ea typeface="Calibri"/>
              <a:cs typeface="Calibri"/>
              <a:sym typeface="Calibri"/>
            </a:endParaRPr>
          </a:p>
        </p:txBody>
      </p:sp>
      <p:pic>
        <p:nvPicPr>
          <p:cNvPr id="380" name="Google Shape;380;gc8c94e7893_8_117"/>
          <p:cNvPicPr preferRelativeResize="0"/>
          <p:nvPr/>
        </p:nvPicPr>
        <p:blipFill rotWithShape="1">
          <a:blip r:embed="rId5">
            <a:alphaModFix/>
          </a:blip>
          <a:srcRect b="0" l="0" r="0" t="0"/>
          <a:stretch/>
        </p:blipFill>
        <p:spPr>
          <a:xfrm>
            <a:off x="4952848" y="3547011"/>
            <a:ext cx="2580850" cy="3395050"/>
          </a:xfrm>
          <a:prstGeom prst="rect">
            <a:avLst/>
          </a:prstGeom>
          <a:noFill/>
          <a:ln>
            <a:noFill/>
          </a:ln>
        </p:spPr>
      </p:pic>
      <p:sp>
        <p:nvSpPr>
          <p:cNvPr id="381" name="Google Shape;381;gc8c94e7893_8_117"/>
          <p:cNvSpPr txBox="1"/>
          <p:nvPr/>
        </p:nvSpPr>
        <p:spPr>
          <a:xfrm>
            <a:off x="5157800" y="7315900"/>
            <a:ext cx="285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Missing Values after Imputation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ca5b05d950_1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Feature Engineering</a:t>
            </a:r>
            <a:endParaRPr b="0" i="0" sz="1500" u="none" cap="none" strike="noStrike">
              <a:solidFill>
                <a:srgbClr val="000000"/>
              </a:solidFill>
              <a:latin typeface="Arial"/>
              <a:ea typeface="Arial"/>
              <a:cs typeface="Arial"/>
              <a:sym typeface="Arial"/>
            </a:endParaRPr>
          </a:p>
        </p:txBody>
      </p:sp>
      <p:pic>
        <p:nvPicPr>
          <p:cNvPr id="387" name="Google Shape;387;gca5b05d950_1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388" name="Google Shape;388;gca5b05d950_1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389" name="Google Shape;389;gca5b05d950_1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390" name="Google Shape;390;gca5b05d950_1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ca5b05d950_1_0"/>
          <p:cNvSpPr/>
          <p:nvPr/>
        </p:nvSpPr>
        <p:spPr>
          <a:xfrm>
            <a:off x="2002370" y="1488950"/>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92" name="Google Shape;392;gca5b05d950_1_0"/>
          <p:cNvSpPr txBox="1"/>
          <p:nvPr/>
        </p:nvSpPr>
        <p:spPr>
          <a:xfrm>
            <a:off x="363682" y="1319646"/>
            <a:ext cx="8738700" cy="609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From  domain knowledge, we get new features that might affect the target variable. We will create the following three new features: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Total Income </a:t>
            </a:r>
            <a:r>
              <a:rPr b="0" i="0" lang="en-US" sz="1600" u="none" cap="none" strike="noStrike">
                <a:solidFill>
                  <a:schemeClr val="dk1"/>
                </a:solidFill>
                <a:latin typeface="Arial"/>
                <a:ea typeface="Arial"/>
                <a:cs typeface="Arial"/>
                <a:sym typeface="Arial"/>
              </a:rPr>
              <a:t>— As discussed during bivariate analysis we will combine the Applicant Income and Co-applicant Income. If the total income is high, the chances of loan approval might also be high.</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train['Total_Income']=train['ApplicantIncome']+train['CoapplicantIncome']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test['Total_Income']=test['ApplicantIncome']+test['CoapplicantIncome']</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EMI </a:t>
            </a:r>
            <a:r>
              <a:rPr b="0" i="0" lang="en-US" sz="1600" u="none" cap="none" strike="noStrike">
                <a:solidFill>
                  <a:schemeClr val="dk1"/>
                </a:solidFill>
                <a:latin typeface="Arial"/>
                <a:ea typeface="Arial"/>
                <a:cs typeface="Arial"/>
                <a:sym typeface="Arial"/>
              </a:rPr>
              <a:t>— EMI is the monthly amount to be paid by the applicant to repay the loan. The idea behind making this variable is that people who have high EMI’s might find it difficult to pay back the loan. We can calculate the EMI by taking the ratio of the loan amount with respect to the loan amount term.</a:t>
            </a:r>
            <a:r>
              <a:rPr b="1" i="0" lang="en-US" sz="1600" u="none" cap="none" strike="noStrike">
                <a:solidFill>
                  <a:schemeClr val="dk1"/>
                </a:solidFill>
                <a:latin typeface="Arial"/>
                <a:ea typeface="Arial"/>
                <a:cs typeface="Arial"/>
                <a:sym typeface="Arial"/>
              </a:rPr>
              <a:t> </a:t>
            </a:r>
            <a:endParaRPr b="1"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train['EMI']=train['LoanAmount']/train['Loan_Amount_Term']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test['EMI']=test['LoanAmount']/test['Loan_Amount_Term']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Balance Income </a:t>
            </a:r>
            <a:r>
              <a:rPr b="0" i="0" lang="en-US" sz="1600" u="none" cap="none" strike="noStrike">
                <a:solidFill>
                  <a:schemeClr val="dk1"/>
                </a:solidFill>
                <a:latin typeface="Arial"/>
                <a:ea typeface="Arial"/>
                <a:cs typeface="Arial"/>
                <a:sym typeface="Arial"/>
              </a:rPr>
              <a:t>— This is the income left after the EMI has been paid. The idea behind creating this variable is that if this value is high, the chances are high that a person will repay the loan and hence increasing the chances of loan approval</a:t>
            </a:r>
            <a:endParaRPr b="1"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train['Balance Income'] = train['Total_Income']-(train['EMI']*1000)</a:t>
            </a:r>
            <a:endParaRPr b="1" i="0" sz="14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test['Balance Income'] = test['Total_Income']-(test['EMI']*1000) </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93" name="Google Shape;393;gca5b05d950_1_0"/>
          <p:cNvSpPr txBox="1"/>
          <p:nvPr/>
        </p:nvSpPr>
        <p:spPr>
          <a:xfrm>
            <a:off x="0" y="1361725"/>
            <a:ext cx="9339300" cy="48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ca5b05d950_1_19"/>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Feature Engineering</a:t>
            </a:r>
            <a:endParaRPr b="0" i="0" sz="1500" u="none" cap="none" strike="noStrike">
              <a:solidFill>
                <a:srgbClr val="000000"/>
              </a:solidFill>
              <a:latin typeface="Arial"/>
              <a:ea typeface="Arial"/>
              <a:cs typeface="Arial"/>
              <a:sym typeface="Arial"/>
            </a:endParaRPr>
          </a:p>
        </p:txBody>
      </p:sp>
      <p:pic>
        <p:nvPicPr>
          <p:cNvPr id="399" name="Google Shape;399;gca5b05d950_1_1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00" name="Google Shape;400;gca5b05d950_1_1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01" name="Google Shape;401;gca5b05d950_1_1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02" name="Google Shape;402;gca5b05d950_1_1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ca5b05d950_1_1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04" name="Google Shape;404;gca5b05d950_1_19"/>
          <p:cNvSpPr txBox="1"/>
          <p:nvPr/>
        </p:nvSpPr>
        <p:spPr>
          <a:xfrm>
            <a:off x="0" y="1361725"/>
            <a:ext cx="9339300" cy="127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950" u="none" cap="none" strike="noStrike">
                <a:solidFill>
                  <a:schemeClr val="dk1"/>
                </a:solidFill>
                <a:highlight>
                  <a:srgbClr val="FFFFFF"/>
                </a:highlight>
                <a:latin typeface="Arial"/>
                <a:ea typeface="Arial"/>
                <a:cs typeface="Arial"/>
                <a:sym typeface="Arial"/>
              </a:rPr>
              <a:t>Plot of Total Income and Log of Total Income</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t/>
            </a:r>
            <a:endParaRPr b="1" i="0" sz="195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1000"/>
              </a:spcBef>
              <a:spcAft>
                <a:spcPts val="0"/>
              </a:spcAft>
              <a:buClr>
                <a:srgbClr val="000000"/>
              </a:buClr>
              <a:buSzPts val="1950"/>
              <a:buFont typeface="Arial"/>
              <a:buNone/>
            </a:pPr>
            <a:r>
              <a:rPr b="1" i="0" lang="en-US" sz="1500" u="none" cap="none" strike="noStrike">
                <a:solidFill>
                  <a:schemeClr val="dk1"/>
                </a:solidFill>
                <a:highlight>
                  <a:srgbClr val="FFFFFF"/>
                </a:highlight>
                <a:latin typeface="Arial"/>
                <a:ea typeface="Arial"/>
                <a:cs typeface="Arial"/>
                <a:sym typeface="Arial"/>
              </a:rPr>
              <a:t>Total Income                                                             Log of Total Income</a:t>
            </a:r>
            <a:endParaRPr b="1" i="0" sz="1500" u="none" cap="none" strike="noStrike">
              <a:solidFill>
                <a:schemeClr val="dk1"/>
              </a:solidFill>
              <a:highlight>
                <a:srgbClr val="FFFFFF"/>
              </a:highlight>
              <a:latin typeface="Arial"/>
              <a:ea typeface="Arial"/>
              <a:cs typeface="Arial"/>
              <a:sym typeface="Arial"/>
            </a:endParaRPr>
          </a:p>
        </p:txBody>
      </p:sp>
      <p:pic>
        <p:nvPicPr>
          <p:cNvPr id="405" name="Google Shape;405;gca5b05d950_1_19"/>
          <p:cNvPicPr preferRelativeResize="0"/>
          <p:nvPr/>
        </p:nvPicPr>
        <p:blipFill rotWithShape="1">
          <a:blip r:embed="rId4">
            <a:alphaModFix/>
          </a:blip>
          <a:srcRect b="0" l="0" r="0" t="0"/>
          <a:stretch/>
        </p:blipFill>
        <p:spPr>
          <a:xfrm>
            <a:off x="-76200" y="2779305"/>
            <a:ext cx="3981450" cy="2505075"/>
          </a:xfrm>
          <a:prstGeom prst="rect">
            <a:avLst/>
          </a:prstGeom>
          <a:noFill/>
          <a:ln>
            <a:noFill/>
          </a:ln>
        </p:spPr>
      </p:pic>
      <p:pic>
        <p:nvPicPr>
          <p:cNvPr id="406" name="Google Shape;406;gca5b05d950_1_19"/>
          <p:cNvPicPr preferRelativeResize="0"/>
          <p:nvPr/>
        </p:nvPicPr>
        <p:blipFill rotWithShape="1">
          <a:blip r:embed="rId5">
            <a:alphaModFix/>
          </a:blip>
          <a:srcRect b="0" l="0" r="0" t="0"/>
          <a:stretch/>
        </p:blipFill>
        <p:spPr>
          <a:xfrm>
            <a:off x="5048250" y="2779305"/>
            <a:ext cx="3733800" cy="2505075"/>
          </a:xfrm>
          <a:prstGeom prst="rect">
            <a:avLst/>
          </a:prstGeom>
          <a:noFill/>
          <a:ln>
            <a:noFill/>
          </a:ln>
        </p:spPr>
      </p:pic>
      <p:sp>
        <p:nvSpPr>
          <p:cNvPr id="407" name="Google Shape;407;gca5b05d950_1_19"/>
          <p:cNvSpPr txBox="1"/>
          <p:nvPr/>
        </p:nvSpPr>
        <p:spPr>
          <a:xfrm>
            <a:off x="167500" y="5712050"/>
            <a:ext cx="8811600" cy="1662300"/>
          </a:xfrm>
          <a:prstGeom prst="rect">
            <a:avLst/>
          </a:prstGeom>
          <a:noFill/>
          <a:ln>
            <a:noFill/>
          </a:ln>
        </p:spPr>
        <p:txBody>
          <a:bodyPr anchorCtr="0" anchor="t" bIns="91425" lIns="91425" spcFirstLastPara="1" rIns="91425" wrap="square" tIns="91425">
            <a:spAutoFit/>
          </a:bodyPr>
          <a:lstStyle/>
          <a:p>
            <a:pPr indent="-101600" lvl="0"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From the plot of Total Income we can see the plot is right skewed which appears to be outliers. But since there will be some applicants with high income, we cannot consider them as outliers. </a:t>
            </a:r>
            <a:endParaRPr b="0" i="0" sz="1600" u="none" cap="none" strike="noStrike">
              <a:solidFill>
                <a:schemeClr val="dk1"/>
              </a:solidFill>
              <a:latin typeface="Arial"/>
              <a:ea typeface="Arial"/>
              <a:cs typeface="Arial"/>
              <a:sym typeface="Arial"/>
            </a:endParaRPr>
          </a:p>
          <a:p>
            <a:pPr indent="-101600" lvl="0"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Hence we will apply </a:t>
            </a:r>
            <a:r>
              <a:rPr b="1" i="0" lang="en-US" sz="1600" u="none" cap="none" strike="noStrike">
                <a:solidFill>
                  <a:schemeClr val="dk1"/>
                </a:solidFill>
                <a:latin typeface="Arial"/>
                <a:ea typeface="Arial"/>
                <a:cs typeface="Arial"/>
                <a:sym typeface="Arial"/>
              </a:rPr>
              <a:t>Log Transformation </a:t>
            </a:r>
            <a:r>
              <a:rPr b="0" i="0" lang="en-US" sz="1600" u="none" cap="none" strike="noStrike">
                <a:solidFill>
                  <a:schemeClr val="dk1"/>
                </a:solidFill>
                <a:latin typeface="Arial"/>
                <a:ea typeface="Arial"/>
                <a:cs typeface="Arial"/>
                <a:sym typeface="Arial"/>
              </a:rPr>
              <a:t> to </a:t>
            </a:r>
            <a:r>
              <a:rPr b="1" i="0" lang="en-US" sz="1600" u="none" cap="none" strike="noStrike">
                <a:solidFill>
                  <a:schemeClr val="dk1"/>
                </a:solidFill>
                <a:latin typeface="Arial"/>
                <a:ea typeface="Arial"/>
                <a:cs typeface="Arial"/>
                <a:sym typeface="Arial"/>
              </a:rPr>
              <a:t>Total Income</a:t>
            </a:r>
            <a:r>
              <a:rPr b="0" i="0" lang="en-US" sz="1600" u="none" cap="none" strike="noStrike">
                <a:solidFill>
                  <a:schemeClr val="dk1"/>
                </a:solidFill>
                <a:latin typeface="Arial"/>
                <a:ea typeface="Arial"/>
                <a:cs typeface="Arial"/>
                <a:sym typeface="Arial"/>
              </a:rPr>
              <a:t> to reduce the skewness.</a:t>
            </a:r>
            <a:endParaRPr b="0" i="0" sz="1600" u="none" cap="none" strike="noStrike">
              <a:solidFill>
                <a:schemeClr val="dk1"/>
              </a:solidFill>
              <a:latin typeface="Arial"/>
              <a:ea typeface="Arial"/>
              <a:cs typeface="Arial"/>
              <a:sym typeface="Arial"/>
            </a:endParaRPr>
          </a:p>
          <a:p>
            <a:pPr indent="-101600" lvl="0"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After applying Log Transformation we can see we are able ton avoid the effect of skewness.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ca5b05d950_1_3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Feature Engineering</a:t>
            </a:r>
            <a:endParaRPr b="0" i="0" sz="1500" u="none" cap="none" strike="noStrike">
              <a:solidFill>
                <a:srgbClr val="000000"/>
              </a:solidFill>
              <a:latin typeface="Arial"/>
              <a:ea typeface="Arial"/>
              <a:cs typeface="Arial"/>
              <a:sym typeface="Arial"/>
            </a:endParaRPr>
          </a:p>
        </p:txBody>
      </p:sp>
      <p:pic>
        <p:nvPicPr>
          <p:cNvPr id="413" name="Google Shape;413;gca5b05d950_1_3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14" name="Google Shape;414;gca5b05d950_1_3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15" name="Google Shape;415;gca5b05d950_1_3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16" name="Google Shape;416;gca5b05d950_1_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ca5b05d950_1_3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18" name="Google Shape;418;gca5b05d950_1_30"/>
          <p:cNvSpPr txBox="1"/>
          <p:nvPr/>
        </p:nvSpPr>
        <p:spPr>
          <a:xfrm>
            <a:off x="457200" y="1377491"/>
            <a:ext cx="3231931" cy="55909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600" u="none" cap="none" strike="noStrike">
                <a:solidFill>
                  <a:schemeClr val="dk1"/>
                </a:solidFill>
                <a:highlight>
                  <a:srgbClr val="FFFFFF"/>
                </a:highlight>
                <a:latin typeface="Arial"/>
                <a:ea typeface="Arial"/>
                <a:cs typeface="Arial"/>
                <a:sym typeface="Arial"/>
              </a:rPr>
              <a:t>EMI Plot</a:t>
            </a:r>
            <a:endParaRPr b="1" i="0" sz="1600" u="none" cap="none" strike="noStrike">
              <a:solidFill>
                <a:schemeClr val="dk1"/>
              </a:solidFill>
              <a:highlight>
                <a:srgbClr val="FFFFFF"/>
              </a:highlight>
              <a:latin typeface="Arial"/>
              <a:ea typeface="Arial"/>
              <a:cs typeface="Arial"/>
              <a:sym typeface="Arial"/>
            </a:endParaRPr>
          </a:p>
        </p:txBody>
      </p:sp>
      <p:pic>
        <p:nvPicPr>
          <p:cNvPr id="419" name="Google Shape;419;gca5b05d950_1_30"/>
          <p:cNvPicPr preferRelativeResize="0"/>
          <p:nvPr/>
        </p:nvPicPr>
        <p:blipFill rotWithShape="1">
          <a:blip r:embed="rId4">
            <a:alphaModFix/>
          </a:blip>
          <a:srcRect b="0" l="0" r="0" t="0"/>
          <a:stretch/>
        </p:blipFill>
        <p:spPr>
          <a:xfrm>
            <a:off x="152400" y="2093505"/>
            <a:ext cx="3638550" cy="2495550"/>
          </a:xfrm>
          <a:prstGeom prst="rect">
            <a:avLst/>
          </a:prstGeom>
          <a:noFill/>
          <a:ln>
            <a:noFill/>
          </a:ln>
        </p:spPr>
      </p:pic>
      <p:pic>
        <p:nvPicPr>
          <p:cNvPr id="420" name="Google Shape;420;gca5b05d950_1_30"/>
          <p:cNvPicPr preferRelativeResize="0"/>
          <p:nvPr/>
        </p:nvPicPr>
        <p:blipFill rotWithShape="1">
          <a:blip r:embed="rId5">
            <a:alphaModFix/>
          </a:blip>
          <a:srcRect b="0" l="0" r="0" t="0"/>
          <a:stretch/>
        </p:blipFill>
        <p:spPr>
          <a:xfrm>
            <a:off x="4830152" y="2105017"/>
            <a:ext cx="3981450" cy="2495550"/>
          </a:xfrm>
          <a:prstGeom prst="rect">
            <a:avLst/>
          </a:prstGeom>
          <a:noFill/>
          <a:ln>
            <a:noFill/>
          </a:ln>
        </p:spPr>
      </p:pic>
      <p:sp>
        <p:nvSpPr>
          <p:cNvPr id="421" name="Google Shape;421;gca5b05d950_1_30"/>
          <p:cNvSpPr txBox="1"/>
          <p:nvPr/>
        </p:nvSpPr>
        <p:spPr>
          <a:xfrm>
            <a:off x="5080580" y="1385247"/>
            <a:ext cx="32478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en-US" sz="1600" u="none" cap="none" strike="noStrike">
                <a:solidFill>
                  <a:schemeClr val="dk1"/>
                </a:solidFill>
                <a:highlight>
                  <a:srgbClr val="FFFFFF"/>
                </a:highlight>
                <a:latin typeface="Arial"/>
                <a:ea typeface="Arial"/>
                <a:cs typeface="Arial"/>
                <a:sym typeface="Arial"/>
              </a:rPr>
              <a:t>Balance Income</a:t>
            </a:r>
            <a:endParaRPr b="1" i="0" sz="1600" u="none" cap="none" strike="noStrike">
              <a:solidFill>
                <a:schemeClr val="dk1"/>
              </a:solidFill>
              <a:highlight>
                <a:srgbClr val="FFFFFF"/>
              </a:highlight>
              <a:latin typeface="Arial"/>
              <a:ea typeface="Arial"/>
              <a:cs typeface="Arial"/>
              <a:sym typeface="Arial"/>
            </a:endParaRPr>
          </a:p>
        </p:txBody>
      </p:sp>
      <p:sp>
        <p:nvSpPr>
          <p:cNvPr id="422" name="Google Shape;422;gca5b05d950_1_30"/>
          <p:cNvSpPr txBox="1"/>
          <p:nvPr/>
        </p:nvSpPr>
        <p:spPr>
          <a:xfrm>
            <a:off x="409875" y="4976150"/>
            <a:ext cx="82884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Calibri"/>
                <a:ea typeface="Calibri"/>
                <a:cs typeface="Calibri"/>
                <a:sym typeface="Calibri"/>
              </a:rPr>
              <a:t>From the EMI and Balance Amount plots we can infer that the mean of both are almost near to zero. But both of them appears to have a positive skewness which will not affect our calculations since they are derived variables from Total Income.</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Part 1</a:t>
            </a:r>
            <a:endParaRPr b="0" i="0" sz="1500" u="none" cap="none" strike="noStrike">
              <a:solidFill>
                <a:srgbClr val="000000"/>
              </a:solidFill>
              <a:latin typeface="Arial"/>
              <a:ea typeface="Arial"/>
              <a:cs typeface="Arial"/>
              <a:sym typeface="Arial"/>
            </a:endParaRPr>
          </a:p>
        </p:txBody>
      </p:sp>
      <p:pic>
        <p:nvPicPr>
          <p:cNvPr id="428" name="Google Shape;428;p1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29" name="Google Shape;429;p1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30" name="Google Shape;430;p1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31" name="Google Shape;431;p1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33" name="Google Shape;433;p10"/>
          <p:cNvSpPr/>
          <p:nvPr/>
        </p:nvSpPr>
        <p:spPr>
          <a:xfrm>
            <a:off x="189186" y="1204366"/>
            <a:ext cx="8765700" cy="569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Arial"/>
                <a:ea typeface="Arial"/>
                <a:cs typeface="Arial"/>
                <a:sym typeface="Arial"/>
              </a:rPr>
              <a:t>Logistic Regression</a:t>
            </a:r>
            <a:endParaRPr b="0" i="0" sz="2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Logistic Regression is a Classification Algorithm.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Logistic Regression which is used for predicting binary outcome.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It is used to predict a binary outcome (1 / 0, Yes / No, True / False) given a set of independent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Logistic regression is an estimation of Logit function. The logit function is simply a log of odds in favor of the event.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This function creates an S-shaped curve with the probability estimate, which is very similar to the required stepwise function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Mean Validation Accuracy = 79.45%</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34" name="Google Shape;434;p10"/>
          <p:cNvPicPr preferRelativeResize="0"/>
          <p:nvPr/>
        </p:nvPicPr>
        <p:blipFill rotWithShape="1">
          <a:blip r:embed="rId4">
            <a:alphaModFix/>
          </a:blip>
          <a:srcRect b="0" l="0" r="0" t="0"/>
          <a:stretch/>
        </p:blipFill>
        <p:spPr>
          <a:xfrm>
            <a:off x="2617076" y="2758966"/>
            <a:ext cx="4140036" cy="29712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a:t>
            </a:r>
            <a:endParaRPr b="0" i="0" sz="1500" u="none" cap="none" strike="noStrike">
              <a:solidFill>
                <a:srgbClr val="000000"/>
              </a:solidFill>
              <a:latin typeface="Arial"/>
              <a:ea typeface="Arial"/>
              <a:cs typeface="Arial"/>
              <a:sym typeface="Arial"/>
            </a:endParaRPr>
          </a:p>
        </p:txBody>
      </p:sp>
      <p:pic>
        <p:nvPicPr>
          <p:cNvPr id="440" name="Google Shape;440;p1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41" name="Google Shape;441;p1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42" name="Google Shape;442;p1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43" name="Google Shape;443;p1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2"/>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pic>
        <p:nvPicPr>
          <p:cNvPr id="445" name="Google Shape;445;p12"/>
          <p:cNvPicPr preferRelativeResize="0"/>
          <p:nvPr/>
        </p:nvPicPr>
        <p:blipFill rotWithShape="1">
          <a:blip r:embed="rId4">
            <a:alphaModFix/>
          </a:blip>
          <a:srcRect b="0" l="0" r="0" t="0"/>
          <a:stretch/>
        </p:blipFill>
        <p:spPr>
          <a:xfrm>
            <a:off x="568818" y="1928648"/>
            <a:ext cx="7600950" cy="4419600"/>
          </a:xfrm>
          <a:prstGeom prst="rect">
            <a:avLst/>
          </a:prstGeom>
          <a:noFill/>
          <a:ln>
            <a:noFill/>
          </a:ln>
        </p:spPr>
      </p:pic>
      <p:sp>
        <p:nvSpPr>
          <p:cNvPr id="446" name="Google Shape;446;p12"/>
          <p:cNvSpPr/>
          <p:nvPr/>
        </p:nvSpPr>
        <p:spPr>
          <a:xfrm>
            <a:off x="189186" y="6745786"/>
            <a:ext cx="8387255" cy="492443"/>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Mean Validation Accuracy: %f 0.8324324324324325</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Log_loss: 5.787682</a:t>
            </a:r>
            <a:r>
              <a:rPr b="0" i="0" lang="en-US" sz="1600" u="none" cap="none" strike="noStrike">
                <a:solidFill>
                  <a:schemeClr val="dk1"/>
                </a:solidFill>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
        <p:nvSpPr>
          <p:cNvPr id="105" name="Google Shape;105;p3"/>
          <p:cNvSpPr txBox="1"/>
          <p:nvPr/>
        </p:nvSpPr>
        <p:spPr>
          <a:xfrm>
            <a:off x="478879" y="461151"/>
            <a:ext cx="62655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Project Architecture / Project Flow</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187036" y="955964"/>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7" name="Google Shape;107;p3"/>
          <p:cNvPicPr preferRelativeResize="0"/>
          <p:nvPr/>
        </p:nvPicPr>
        <p:blipFill rotWithShape="1">
          <a:blip r:embed="rId4">
            <a:alphaModFix/>
          </a:blip>
          <a:srcRect b="0" l="0" r="0" t="0"/>
          <a:stretch/>
        </p:blipFill>
        <p:spPr>
          <a:xfrm>
            <a:off x="1502563" y="1472858"/>
            <a:ext cx="6334125" cy="5800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cb957bed09_0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:-Part II</a:t>
            </a:r>
            <a:endParaRPr b="0" i="0" sz="1500" u="none" cap="none" strike="noStrike">
              <a:solidFill>
                <a:srgbClr val="000000"/>
              </a:solidFill>
              <a:latin typeface="Arial"/>
              <a:ea typeface="Arial"/>
              <a:cs typeface="Arial"/>
              <a:sym typeface="Arial"/>
            </a:endParaRPr>
          </a:p>
        </p:txBody>
      </p:sp>
      <p:pic>
        <p:nvPicPr>
          <p:cNvPr id="452" name="Google Shape;452;gcb957bed09_0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53" name="Google Shape;453;gcb957bed09_0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54" name="Google Shape;454;gcb957bed09_0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55" name="Google Shape;455;gcb957bed09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cb957bed09_0_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57" name="Google Shape;457;gcb957bed09_0_0"/>
          <p:cNvSpPr/>
          <p:nvPr/>
        </p:nvSpPr>
        <p:spPr>
          <a:xfrm>
            <a:off x="220717" y="1154843"/>
            <a:ext cx="8797159" cy="62478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               K-Fold Cross Validation</a:t>
            </a:r>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2060"/>
                </a:solidFill>
                <a:latin typeface="Arial"/>
                <a:ea typeface="Arial"/>
                <a:cs typeface="Arial"/>
                <a:sym typeface="Arial"/>
              </a:rPr>
              <a:t>Cross-validation is primarily used in applied machine learning to estimate the skill of a machine learning model on unseen data. </a:t>
            </a:r>
            <a:endParaRPr b="1" i="0" sz="18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K-fold cross validation is performed as per the following steps: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Partition the original training data set into k equal subsets. Each subset is called a fold. Let the folds be named as f</a:t>
            </a:r>
            <a:r>
              <a:rPr b="0" baseline="-25000" i="0" lang="en-US" sz="1800" u="none" cap="none" strike="noStrike">
                <a:solidFill>
                  <a:srgbClr val="000000"/>
                </a:solidFill>
                <a:latin typeface="Arial"/>
                <a:ea typeface="Arial"/>
                <a:cs typeface="Arial"/>
                <a:sym typeface="Arial"/>
              </a:rPr>
              <a:t>1</a:t>
            </a:r>
            <a:r>
              <a:rPr b="0" i="0" lang="en-US" sz="1800" u="none" cap="none" strike="noStrike">
                <a:solidFill>
                  <a:srgbClr val="000000"/>
                </a:solidFill>
                <a:latin typeface="Arial"/>
                <a:ea typeface="Arial"/>
                <a:cs typeface="Arial"/>
                <a:sym typeface="Arial"/>
              </a:rPr>
              <a:t>, f</a:t>
            </a:r>
            <a:r>
              <a:rPr b="0" baseline="-25000" i="0" lang="en-US" sz="1800" u="none" cap="none" strike="noStrike">
                <a:solidFill>
                  <a:srgbClr val="000000"/>
                </a:solidFill>
                <a:latin typeface="Arial"/>
                <a:ea typeface="Arial"/>
                <a:cs typeface="Arial"/>
                <a:sym typeface="Arial"/>
              </a:rPr>
              <a:t>2</a:t>
            </a:r>
            <a:r>
              <a:rPr b="0" i="0" lang="en-US" sz="1800" u="none" cap="none" strike="noStrike">
                <a:solidFill>
                  <a:srgbClr val="000000"/>
                </a:solidFill>
                <a:latin typeface="Arial"/>
                <a:ea typeface="Arial"/>
                <a:cs typeface="Arial"/>
                <a:sym typeface="Arial"/>
              </a:rPr>
              <a:t>, …, f</a:t>
            </a:r>
            <a:r>
              <a:rPr b="0" baseline="-25000" i="0" lang="en-US" sz="1800" u="none" cap="none" strike="noStrike">
                <a:solidFill>
                  <a:srgbClr val="000000"/>
                </a:solidFill>
                <a:latin typeface="Arial"/>
                <a:ea typeface="Arial"/>
                <a:cs typeface="Arial"/>
                <a:sym typeface="Arial"/>
              </a:rPr>
              <a:t>k</a:t>
            </a:r>
            <a:r>
              <a:rPr b="0" i="0" lang="en-US" sz="1800" u="none" cap="none" strike="noStrike">
                <a:solidFill>
                  <a:srgbClr val="000000"/>
                </a:solidFill>
                <a:latin typeface="Arial"/>
                <a:ea typeface="Arial"/>
                <a:cs typeface="Arial"/>
                <a:sym typeface="Arial"/>
              </a:rPr>
              <a:t> .</a:t>
            </a:r>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For i = 1 to i = k</a:t>
            </a:r>
            <a:endParaRPr/>
          </a:p>
          <a:p>
            <a:pPr indent="-228600" lvl="0" marL="342900" marR="0" rtl="0" algn="just">
              <a:lnSpc>
                <a:spcPct val="100000"/>
              </a:lnSpc>
              <a:spcBef>
                <a:spcPts val="0"/>
              </a:spcBef>
              <a:spcAft>
                <a:spcPts val="0"/>
              </a:spcAft>
              <a:buClr>
                <a:srgbClr val="000000"/>
              </a:buClr>
              <a:buSzPts val="1800"/>
              <a:buFont typeface="Arial"/>
              <a:buNone/>
            </a:pPr>
            <a:r>
              <a:t/>
            </a:r>
            <a:endParaRPr b="0" i="0" sz="1900" u="none" cap="none" strike="noStrike">
              <a:solidFill>
                <a:srgbClr val="000000"/>
              </a:solidFill>
              <a:latin typeface="Arial"/>
              <a:ea typeface="Arial"/>
              <a:cs typeface="Arial"/>
              <a:sym typeface="Arial"/>
            </a:endParaRPr>
          </a:p>
          <a:p>
            <a:pPr indent="-349250" lvl="8" marL="342900" marR="0" rtl="0" algn="just">
              <a:lnSpc>
                <a:spcPct val="100000"/>
              </a:lnSpc>
              <a:spcBef>
                <a:spcPts val="0"/>
              </a:spcBef>
              <a:spcAft>
                <a:spcPts val="0"/>
              </a:spcAft>
              <a:buClr>
                <a:srgbClr val="000000"/>
              </a:buClr>
              <a:buSzPts val="1700"/>
              <a:buFont typeface="Arial"/>
              <a:buAutoNum type="alphaLcParenR"/>
            </a:pPr>
            <a:r>
              <a:rPr b="0" i="0" lang="en-US" sz="1700" u="none" cap="none" strike="noStrike">
                <a:solidFill>
                  <a:srgbClr val="000000"/>
                </a:solidFill>
                <a:latin typeface="Arial"/>
                <a:ea typeface="Arial"/>
                <a:cs typeface="Arial"/>
                <a:sym typeface="Arial"/>
              </a:rPr>
              <a:t>Keep the fold f</a:t>
            </a:r>
            <a:r>
              <a:rPr b="0" baseline="-25000" i="0" lang="en-US" sz="1700" u="none" cap="none" strike="noStrike">
                <a:solidFill>
                  <a:srgbClr val="000000"/>
                </a:solidFill>
                <a:latin typeface="Arial"/>
                <a:ea typeface="Arial"/>
                <a:cs typeface="Arial"/>
                <a:sym typeface="Arial"/>
              </a:rPr>
              <a:t>i</a:t>
            </a:r>
            <a:r>
              <a:rPr b="0" i="0" lang="en-US" sz="1700" u="none" cap="none" strike="noStrike">
                <a:solidFill>
                  <a:srgbClr val="000000"/>
                </a:solidFill>
                <a:latin typeface="Arial"/>
                <a:ea typeface="Arial"/>
                <a:cs typeface="Arial"/>
                <a:sym typeface="Arial"/>
              </a:rPr>
              <a:t> as Validation set and keep all the remaining </a:t>
            </a:r>
            <a:r>
              <a:rPr b="0" i="1" lang="en-US" sz="1700" u="none" cap="none" strike="noStrike">
                <a:solidFill>
                  <a:srgbClr val="000000"/>
                </a:solidFill>
                <a:latin typeface="Arial"/>
                <a:ea typeface="Arial"/>
                <a:cs typeface="Arial"/>
                <a:sym typeface="Arial"/>
              </a:rPr>
              <a:t>k-1</a:t>
            </a:r>
            <a:r>
              <a:rPr b="0" i="0" lang="en-US" sz="1700" u="none" cap="none" strike="noStrike">
                <a:solidFill>
                  <a:srgbClr val="000000"/>
                </a:solidFill>
                <a:latin typeface="Arial"/>
                <a:ea typeface="Arial"/>
                <a:cs typeface="Arial"/>
                <a:sym typeface="Arial"/>
              </a:rPr>
              <a:t> folds in the Cross validation training set.</a:t>
            </a:r>
            <a:endParaRPr sz="1500"/>
          </a:p>
          <a:p>
            <a:pPr indent="-349250" lvl="8" marL="342900" marR="0" rtl="0" algn="just">
              <a:lnSpc>
                <a:spcPct val="100000"/>
              </a:lnSpc>
              <a:spcBef>
                <a:spcPts val="0"/>
              </a:spcBef>
              <a:spcAft>
                <a:spcPts val="0"/>
              </a:spcAft>
              <a:buClr>
                <a:srgbClr val="000000"/>
              </a:buClr>
              <a:buSzPts val="1700"/>
              <a:buFont typeface="Arial"/>
              <a:buAutoNum type="alphaLcParenR"/>
            </a:pPr>
            <a:r>
              <a:rPr b="0" i="0" lang="en-US" sz="1700" u="none" cap="none" strike="noStrike">
                <a:solidFill>
                  <a:srgbClr val="000000"/>
                </a:solidFill>
                <a:latin typeface="Arial"/>
                <a:ea typeface="Arial"/>
                <a:cs typeface="Arial"/>
                <a:sym typeface="Arial"/>
              </a:rPr>
              <a:t>Train your machine learning model using the cross validation training set and calculate the accuracy of your model by validating the predicted results against the validation set.</a:t>
            </a:r>
            <a:endParaRPr sz="1500"/>
          </a:p>
          <a:p>
            <a:pPr indent="-228600" lvl="8"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Estimate the accuracy of your machine learning model by averaging the accuracies derived in all the</a:t>
            </a:r>
            <a:r>
              <a:rPr b="0" i="1" lang="en-US" sz="1800" u="none" cap="none" strike="noStrike">
                <a:solidFill>
                  <a:srgbClr val="000000"/>
                </a:solidFill>
                <a:latin typeface="Arial"/>
                <a:ea typeface="Arial"/>
                <a:cs typeface="Arial"/>
                <a:sym typeface="Arial"/>
              </a:rPr>
              <a:t> k</a:t>
            </a:r>
            <a:r>
              <a:rPr b="0" i="0" lang="en-US" sz="1800" u="none" cap="none" strike="noStrike">
                <a:solidFill>
                  <a:srgbClr val="000000"/>
                </a:solidFill>
                <a:latin typeface="Arial"/>
                <a:ea typeface="Arial"/>
                <a:cs typeface="Arial"/>
                <a:sym typeface="Arial"/>
              </a:rPr>
              <a:t> cases of cross validation.</a:t>
            </a:r>
            <a:endParaRPr/>
          </a:p>
          <a:p>
            <a:pPr indent="-342900" lvl="0" marL="34290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 the k-fold cross validation method, all the entries in the original training data set are used for both training as well as validation. Also, each entry is used for validation just once.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3"/>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 :-Part II</a:t>
            </a:r>
            <a:endParaRPr b="0" i="0" sz="1500" u="none" cap="none" strike="noStrike">
              <a:solidFill>
                <a:srgbClr val="000000"/>
              </a:solidFill>
              <a:latin typeface="Arial"/>
              <a:ea typeface="Arial"/>
              <a:cs typeface="Arial"/>
              <a:sym typeface="Arial"/>
            </a:endParaRPr>
          </a:p>
        </p:txBody>
      </p:sp>
      <p:pic>
        <p:nvPicPr>
          <p:cNvPr id="463" name="Google Shape;463;p1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64" name="Google Shape;464;p1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65" name="Google Shape;465;p1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66" name="Google Shape;466;p1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68" name="Google Shape;468;p13"/>
          <p:cNvSpPr txBox="1"/>
          <p:nvPr/>
        </p:nvSpPr>
        <p:spPr>
          <a:xfrm>
            <a:off x="0" y="1361725"/>
            <a:ext cx="9339300" cy="5232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200" u="none" cap="none" strike="noStrike">
                <a:solidFill>
                  <a:schemeClr val="dk1"/>
                </a:solidFill>
                <a:highlight>
                  <a:srgbClr val="FFFFFF"/>
                </a:highlight>
                <a:latin typeface="Arial"/>
                <a:ea typeface="Arial"/>
                <a:cs typeface="Arial"/>
                <a:sym typeface="Arial"/>
              </a:rPr>
              <a:t>Logistic Regression using stratified k-folds cross-validation</a:t>
            </a:r>
            <a:endParaRPr b="1" i="0" sz="2200" u="none" cap="none" strike="noStrike">
              <a:solidFill>
                <a:schemeClr val="dk1"/>
              </a:solidFill>
              <a:highlight>
                <a:srgbClr val="FFFFFF"/>
              </a:highlight>
              <a:latin typeface="Arial"/>
              <a:ea typeface="Arial"/>
              <a:cs typeface="Arial"/>
              <a:sym typeface="Arial"/>
            </a:endParaRPr>
          </a:p>
        </p:txBody>
      </p:sp>
      <p:sp>
        <p:nvSpPr>
          <p:cNvPr id="469" name="Google Shape;469;p13"/>
          <p:cNvSpPr txBox="1"/>
          <p:nvPr/>
        </p:nvSpPr>
        <p:spPr>
          <a:xfrm>
            <a:off x="364325" y="2653550"/>
            <a:ext cx="8698500" cy="83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1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0.8130081300813008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2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0.7723577235772358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3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0.7804878048780488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4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0.7804878048780488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5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0.7295081967213115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600" u="none" cap="none" strike="noStrike">
                <a:solidFill>
                  <a:schemeClr val="dk1"/>
                </a:solidFill>
                <a:highlight>
                  <a:srgbClr val="FFFFFF"/>
                </a:highlight>
                <a:latin typeface="Arial"/>
                <a:ea typeface="Arial"/>
                <a:cs typeface="Arial"/>
                <a:sym typeface="Arial"/>
              </a:rPr>
              <a:t> </a:t>
            </a:r>
            <a:r>
              <a:rPr b="1" i="0" lang="en-US" sz="1600" u="none" cap="none" strike="noStrike">
                <a:solidFill>
                  <a:schemeClr val="dk1"/>
                </a:solidFill>
                <a:highlight>
                  <a:srgbClr val="FFFFFF"/>
                </a:highlight>
                <a:latin typeface="Arial"/>
                <a:ea typeface="Arial"/>
                <a:cs typeface="Arial"/>
                <a:sym typeface="Arial"/>
              </a:rPr>
              <a:t>Mean Validation Accuracy 0.7751699320271891</a:t>
            </a:r>
            <a:endParaRPr b="1"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cb957bed09_0_17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475" name="Google Shape;475;gcb957bed09_0_17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76" name="Google Shape;476;gcb957bed09_0_17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77" name="Google Shape;477;gcb957bed09_0_17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78" name="Google Shape;478;gcb957bed09_0_17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cb957bed09_0_172"/>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80" name="Google Shape;480;gcb957bed09_0_172"/>
          <p:cNvSpPr txBox="1"/>
          <p:nvPr/>
        </p:nvSpPr>
        <p:spPr>
          <a:xfrm>
            <a:off x="0" y="1361725"/>
            <a:ext cx="9339300" cy="5232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200" u="none" cap="none" strike="noStrike">
                <a:solidFill>
                  <a:schemeClr val="dk1"/>
                </a:solidFill>
                <a:highlight>
                  <a:srgbClr val="FFFFFF"/>
                </a:highlight>
                <a:latin typeface="Arial"/>
                <a:ea typeface="Arial"/>
                <a:cs typeface="Arial"/>
                <a:sym typeface="Arial"/>
              </a:rPr>
              <a:t>Logistic Regression using stratified k-folds cross-validation</a:t>
            </a:r>
            <a:endParaRPr b="1" i="0" sz="2200" u="none" cap="none" strike="noStrike">
              <a:solidFill>
                <a:schemeClr val="dk1"/>
              </a:solidFill>
              <a:highlight>
                <a:srgbClr val="FFFFFF"/>
              </a:highlight>
              <a:latin typeface="Arial"/>
              <a:ea typeface="Arial"/>
              <a:cs typeface="Arial"/>
              <a:sym typeface="Arial"/>
            </a:endParaRPr>
          </a:p>
        </p:txBody>
      </p:sp>
      <p:sp>
        <p:nvSpPr>
          <p:cNvPr id="481" name="Google Shape;481;gcb957bed09_0_172"/>
          <p:cNvSpPr txBox="1"/>
          <p:nvPr/>
        </p:nvSpPr>
        <p:spPr>
          <a:xfrm>
            <a:off x="288425" y="19646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pic>
        <p:nvPicPr>
          <p:cNvPr id="482" name="Google Shape;482;gcb957bed09_0_172"/>
          <p:cNvPicPr preferRelativeResize="0"/>
          <p:nvPr/>
        </p:nvPicPr>
        <p:blipFill rotWithShape="1">
          <a:blip r:embed="rId4">
            <a:alphaModFix/>
          </a:blip>
          <a:srcRect b="0" l="0" r="0" t="0"/>
          <a:stretch/>
        </p:blipFill>
        <p:spPr>
          <a:xfrm>
            <a:off x="1235863" y="2433575"/>
            <a:ext cx="6867525" cy="4572000"/>
          </a:xfrm>
          <a:prstGeom prst="rect">
            <a:avLst/>
          </a:prstGeom>
          <a:noFill/>
          <a:ln>
            <a:noFill/>
          </a:ln>
        </p:spPr>
      </p:pic>
      <p:sp>
        <p:nvSpPr>
          <p:cNvPr id="483" name="Google Shape;483;gcb957bed09_0_172"/>
          <p:cNvSpPr txBox="1"/>
          <p:nvPr/>
        </p:nvSpPr>
        <p:spPr>
          <a:xfrm>
            <a:off x="394700" y="7116000"/>
            <a:ext cx="8273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the Curve(AUC) value = 0.7362</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That means we have an accuracy of 73.62% for our model.</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cb957bed09_0_83"/>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489" name="Google Shape;489;gcb957bed09_0_8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490" name="Google Shape;490;gcb957bed09_0_8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491" name="Google Shape;491;gcb957bed09_0_8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492" name="Google Shape;492;gcb957bed09_0_8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cb957bed09_0_8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494" name="Google Shape;494;gcb957bed09_0_83"/>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Decision Tree</a:t>
            </a:r>
            <a:endParaRPr b="1" i="0" sz="2600" u="none" cap="none" strike="noStrike">
              <a:solidFill>
                <a:schemeClr val="dk1"/>
              </a:solidFill>
              <a:highlight>
                <a:srgbClr val="FFFFFF"/>
              </a:highlight>
              <a:latin typeface="Arial"/>
              <a:ea typeface="Arial"/>
              <a:cs typeface="Arial"/>
              <a:sym typeface="Arial"/>
            </a:endParaRPr>
          </a:p>
        </p:txBody>
      </p:sp>
      <p:sp>
        <p:nvSpPr>
          <p:cNvPr id="495" name="Google Shape;495;gcb957bed09_0_83"/>
          <p:cNvSpPr txBox="1"/>
          <p:nvPr/>
        </p:nvSpPr>
        <p:spPr>
          <a:xfrm>
            <a:off x="685800" y="2269475"/>
            <a:ext cx="82734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0.7804878048780488</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0.7886178861788617</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0.7235772357723578</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0.7479674796747967</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of kfold 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accuracy_score 0.6721311475409836</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Mean Validation Accuracy 0.7425563108090099</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ca7783022c_0_45"/>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01" name="Google Shape;501;gca7783022c_0_45"/>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02" name="Google Shape;502;gca7783022c_0_45"/>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03" name="Google Shape;503;gca7783022c_0_45"/>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04" name="Google Shape;504;gca7783022c_0_4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ca7783022c_0_45"/>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06" name="Google Shape;506;gca7783022c_0_45"/>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Decision Tree</a:t>
            </a:r>
            <a:endParaRPr b="1" i="0" sz="2600" u="none" cap="none" strike="noStrike">
              <a:solidFill>
                <a:schemeClr val="dk1"/>
              </a:solidFill>
              <a:highlight>
                <a:srgbClr val="FFFFFF"/>
              </a:highlight>
              <a:latin typeface="Arial"/>
              <a:ea typeface="Arial"/>
              <a:cs typeface="Arial"/>
              <a:sym typeface="Arial"/>
            </a:endParaRPr>
          </a:p>
        </p:txBody>
      </p:sp>
      <p:pic>
        <p:nvPicPr>
          <p:cNvPr id="507" name="Google Shape;507;gca7783022c_0_45"/>
          <p:cNvPicPr preferRelativeResize="0"/>
          <p:nvPr/>
        </p:nvPicPr>
        <p:blipFill rotWithShape="1">
          <a:blip r:embed="rId4">
            <a:alphaModFix/>
          </a:blip>
          <a:srcRect b="0" l="0" r="0" t="0"/>
          <a:stretch/>
        </p:blipFill>
        <p:spPr>
          <a:xfrm>
            <a:off x="1235863" y="2327725"/>
            <a:ext cx="6867525" cy="4572000"/>
          </a:xfrm>
          <a:prstGeom prst="rect">
            <a:avLst/>
          </a:prstGeom>
          <a:noFill/>
          <a:ln>
            <a:noFill/>
          </a:ln>
        </p:spPr>
      </p:pic>
      <p:sp>
        <p:nvSpPr>
          <p:cNvPr id="508" name="Google Shape;508;gca7783022c_0_45"/>
          <p:cNvSpPr txBox="1"/>
          <p:nvPr/>
        </p:nvSpPr>
        <p:spPr>
          <a:xfrm>
            <a:off x="636525" y="6851100"/>
            <a:ext cx="825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Curve(AUC)= 61.77% </a:t>
            </a:r>
            <a:endParaRPr b="1" i="0" sz="1400" u="none" cap="none" strike="noStrike">
              <a:solidFill>
                <a:srgbClr val="000000"/>
              </a:solidFill>
              <a:latin typeface="Calibri"/>
              <a:ea typeface="Calibri"/>
              <a:cs typeface="Calibri"/>
              <a:sym typeface="Calibri"/>
            </a:endParaRPr>
          </a:p>
        </p:txBody>
      </p:sp>
      <p:sp>
        <p:nvSpPr>
          <p:cNvPr id="509" name="Google Shape;509;gca7783022c_0_45"/>
          <p:cNvSpPr txBox="1"/>
          <p:nvPr/>
        </p:nvSpPr>
        <p:spPr>
          <a:xfrm>
            <a:off x="136025" y="17360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ca58f885fe_1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15" name="Google Shape;515;gca58f885fe_1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16" name="Google Shape;516;gca58f885fe_1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17" name="Google Shape;517;gca58f885fe_1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18" name="Google Shape;518;gca58f885fe_1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ca58f885fe_1_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20" name="Google Shape;520;gca58f885fe_1_0"/>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Decision Tree</a:t>
            </a:r>
            <a:endParaRPr b="1" i="0" sz="2600" u="none" cap="none" strike="noStrike">
              <a:solidFill>
                <a:schemeClr val="dk1"/>
              </a:solidFill>
              <a:highlight>
                <a:srgbClr val="FFFFFF"/>
              </a:highlight>
              <a:latin typeface="Arial"/>
              <a:ea typeface="Arial"/>
              <a:cs typeface="Arial"/>
              <a:sym typeface="Arial"/>
            </a:endParaRPr>
          </a:p>
        </p:txBody>
      </p:sp>
      <p:pic>
        <p:nvPicPr>
          <p:cNvPr id="521" name="Google Shape;521;gca58f885fe_1_0"/>
          <p:cNvPicPr preferRelativeResize="0"/>
          <p:nvPr/>
        </p:nvPicPr>
        <p:blipFill rotWithShape="1">
          <a:blip r:embed="rId4">
            <a:alphaModFix/>
          </a:blip>
          <a:srcRect b="0" l="0" r="0" t="0"/>
          <a:stretch/>
        </p:blipFill>
        <p:spPr>
          <a:xfrm>
            <a:off x="486050" y="2227430"/>
            <a:ext cx="7810500" cy="4438650"/>
          </a:xfrm>
          <a:prstGeom prst="rect">
            <a:avLst/>
          </a:prstGeom>
          <a:noFill/>
          <a:ln>
            <a:noFill/>
          </a:ln>
        </p:spPr>
      </p:pic>
      <p:sp>
        <p:nvSpPr>
          <p:cNvPr id="522" name="Google Shape;522;gca58f885fe_1_0"/>
          <p:cNvSpPr txBox="1"/>
          <p:nvPr/>
        </p:nvSpPr>
        <p:spPr>
          <a:xfrm>
            <a:off x="516125" y="1787375"/>
            <a:ext cx="4056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Feature Importance Plot</a:t>
            </a:r>
            <a:endParaRPr b="1" i="0" sz="1600" u="none" cap="none" strike="noStrike">
              <a:solidFill>
                <a:srgbClr val="000000"/>
              </a:solidFill>
              <a:latin typeface="Calibri"/>
              <a:ea typeface="Calibri"/>
              <a:cs typeface="Calibri"/>
              <a:sym typeface="Calibri"/>
            </a:endParaRPr>
          </a:p>
        </p:txBody>
      </p:sp>
      <p:sp>
        <p:nvSpPr>
          <p:cNvPr id="523" name="Google Shape;523;gca58f885fe_1_0"/>
          <p:cNvSpPr txBox="1"/>
          <p:nvPr/>
        </p:nvSpPr>
        <p:spPr>
          <a:xfrm>
            <a:off x="318800" y="6782625"/>
            <a:ext cx="8076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the plot we can infer that Credit History is having highest importance while predicting the Loan Status. After that Total Income, Balance Income, EMI, Property Area and Self Employed Status have the importance in the respective order.</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ca7783022c_0_59"/>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a:t>
            </a:r>
            <a:endParaRPr b="0" i="0" sz="1500" u="none" cap="none" strike="noStrike">
              <a:solidFill>
                <a:srgbClr val="000000"/>
              </a:solidFill>
              <a:latin typeface="Arial"/>
              <a:ea typeface="Arial"/>
              <a:cs typeface="Arial"/>
              <a:sym typeface="Arial"/>
            </a:endParaRPr>
          </a:p>
        </p:txBody>
      </p:sp>
      <p:pic>
        <p:nvPicPr>
          <p:cNvPr id="529" name="Google Shape;529;gca7783022c_0_5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30" name="Google Shape;530;gca7783022c_0_5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31" name="Google Shape;531;gca7783022c_0_5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32" name="Google Shape;532;gca7783022c_0_5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ca7783022c_0_5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34" name="Google Shape;534;gca7783022c_0_59"/>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Random Forest</a:t>
            </a:r>
            <a:endParaRPr b="1" i="0" sz="2600" u="none" cap="none" strike="noStrike">
              <a:solidFill>
                <a:schemeClr val="dk1"/>
              </a:solidFill>
              <a:highlight>
                <a:srgbClr val="FFFFFF"/>
              </a:highlight>
              <a:latin typeface="Arial"/>
              <a:ea typeface="Arial"/>
              <a:cs typeface="Arial"/>
              <a:sym typeface="Arial"/>
            </a:endParaRPr>
          </a:p>
        </p:txBody>
      </p:sp>
      <p:sp>
        <p:nvSpPr>
          <p:cNvPr id="535" name="Google Shape;535;gca7783022c_0_59"/>
          <p:cNvSpPr txBox="1"/>
          <p:nvPr/>
        </p:nvSpPr>
        <p:spPr>
          <a:xfrm>
            <a:off x="362600" y="2214075"/>
            <a:ext cx="80001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1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0.8373983739837398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2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0.8211382113821138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3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0.8048780487804879</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4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0.8048780487804879</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5 of kfold 5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0.7786885245901639</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Arial"/>
                <a:ea typeface="Arial"/>
                <a:cs typeface="Arial"/>
                <a:sym typeface="Arial"/>
              </a:rPr>
              <a:t> Mean Validation Accuracy 0.8093962415033987</a:t>
            </a:r>
            <a:endParaRPr b="1" i="0" sz="16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ca7783022c_0_75"/>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41" name="Google Shape;541;gca7783022c_0_75"/>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42" name="Google Shape;542;gca7783022c_0_75"/>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43" name="Google Shape;543;gca7783022c_0_75"/>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44" name="Google Shape;544;gca7783022c_0_7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ca7783022c_0_75"/>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46" name="Google Shape;546;gca7783022c_0_75"/>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Random Forest</a:t>
            </a:r>
            <a:endParaRPr b="1" i="0" sz="2600" u="none" cap="none" strike="noStrike">
              <a:solidFill>
                <a:schemeClr val="dk1"/>
              </a:solidFill>
              <a:highlight>
                <a:srgbClr val="FFFFFF"/>
              </a:highlight>
              <a:latin typeface="Arial"/>
              <a:ea typeface="Arial"/>
              <a:cs typeface="Arial"/>
              <a:sym typeface="Arial"/>
            </a:endParaRPr>
          </a:p>
        </p:txBody>
      </p:sp>
      <p:pic>
        <p:nvPicPr>
          <p:cNvPr id="547" name="Google Shape;547;gca7783022c_0_75"/>
          <p:cNvPicPr preferRelativeResize="0"/>
          <p:nvPr/>
        </p:nvPicPr>
        <p:blipFill rotWithShape="1">
          <a:blip r:embed="rId4">
            <a:alphaModFix/>
          </a:blip>
          <a:srcRect b="0" l="0" r="0" t="0"/>
          <a:stretch/>
        </p:blipFill>
        <p:spPr>
          <a:xfrm>
            <a:off x="1235863" y="2480125"/>
            <a:ext cx="6867525" cy="4572000"/>
          </a:xfrm>
          <a:prstGeom prst="rect">
            <a:avLst/>
          </a:prstGeom>
          <a:noFill/>
          <a:ln>
            <a:noFill/>
          </a:ln>
        </p:spPr>
      </p:pic>
      <p:sp>
        <p:nvSpPr>
          <p:cNvPr id="548" name="Google Shape;548;gca7783022c_0_75"/>
          <p:cNvSpPr txBox="1"/>
          <p:nvPr/>
        </p:nvSpPr>
        <p:spPr>
          <a:xfrm>
            <a:off x="136025" y="18884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sp>
        <p:nvSpPr>
          <p:cNvPr id="549" name="Google Shape;549;gca7783022c_0_75"/>
          <p:cNvSpPr txBox="1"/>
          <p:nvPr/>
        </p:nvSpPr>
        <p:spPr>
          <a:xfrm>
            <a:off x="255525" y="7155900"/>
            <a:ext cx="825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Curve(AUC)= 62.81% </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ca58f885fe_1_16"/>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55" name="Google Shape;555;gca58f885fe_1_16"/>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56" name="Google Shape;556;gca58f885fe_1_16"/>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57" name="Google Shape;557;gca58f885fe_1_16"/>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58" name="Google Shape;558;gca58f885fe_1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ca58f885fe_1_16"/>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60" name="Google Shape;560;gca58f885fe_1_16"/>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Random Forest</a:t>
            </a:r>
            <a:endParaRPr b="1" i="0" sz="2600" u="none" cap="none" strike="noStrike">
              <a:solidFill>
                <a:schemeClr val="dk1"/>
              </a:solidFill>
              <a:highlight>
                <a:srgbClr val="FFFFFF"/>
              </a:highlight>
              <a:latin typeface="Arial"/>
              <a:ea typeface="Arial"/>
              <a:cs typeface="Arial"/>
              <a:sym typeface="Arial"/>
            </a:endParaRPr>
          </a:p>
        </p:txBody>
      </p:sp>
      <p:sp>
        <p:nvSpPr>
          <p:cNvPr id="561" name="Google Shape;561;gca58f885fe_1_16"/>
          <p:cNvSpPr txBox="1"/>
          <p:nvPr/>
        </p:nvSpPr>
        <p:spPr>
          <a:xfrm>
            <a:off x="516125" y="1787375"/>
            <a:ext cx="4056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Feature Importance Plot</a:t>
            </a:r>
            <a:endParaRPr b="1" i="0" sz="1600" u="none" cap="none" strike="noStrike">
              <a:solidFill>
                <a:srgbClr val="000000"/>
              </a:solidFill>
              <a:latin typeface="Calibri"/>
              <a:ea typeface="Calibri"/>
              <a:cs typeface="Calibri"/>
              <a:sym typeface="Calibri"/>
            </a:endParaRPr>
          </a:p>
        </p:txBody>
      </p:sp>
      <p:sp>
        <p:nvSpPr>
          <p:cNvPr id="562" name="Google Shape;562;gca58f885fe_1_16"/>
          <p:cNvSpPr txBox="1"/>
          <p:nvPr/>
        </p:nvSpPr>
        <p:spPr>
          <a:xfrm>
            <a:off x="318800" y="6782625"/>
            <a:ext cx="8076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the plot we can infer that Credit History is having highest importance while predicting the Loan Status. After that Total Income, Balance Income, EMI, Property Area and Self Employed Status have the importance in the respective order.</a:t>
            </a:r>
            <a:endParaRPr b="0" i="0" sz="1400" u="none" cap="none" strike="noStrike">
              <a:solidFill>
                <a:srgbClr val="000000"/>
              </a:solidFill>
              <a:latin typeface="Calibri"/>
              <a:ea typeface="Calibri"/>
              <a:cs typeface="Calibri"/>
              <a:sym typeface="Calibri"/>
            </a:endParaRPr>
          </a:p>
        </p:txBody>
      </p:sp>
      <p:pic>
        <p:nvPicPr>
          <p:cNvPr id="563" name="Google Shape;563;gca58f885fe_1_16"/>
          <p:cNvPicPr preferRelativeResize="0"/>
          <p:nvPr/>
        </p:nvPicPr>
        <p:blipFill rotWithShape="1">
          <a:blip r:embed="rId4">
            <a:alphaModFix/>
          </a:blip>
          <a:srcRect b="0" l="0" r="0" t="0"/>
          <a:stretch/>
        </p:blipFill>
        <p:spPr>
          <a:xfrm>
            <a:off x="899278" y="2370875"/>
            <a:ext cx="7540694" cy="4259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ca7783022c_0_89"/>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Model Building</a:t>
            </a:r>
            <a:endParaRPr b="0" i="0" sz="1500" u="none" cap="none" strike="noStrike">
              <a:solidFill>
                <a:srgbClr val="000000"/>
              </a:solidFill>
              <a:latin typeface="Arial"/>
              <a:ea typeface="Arial"/>
              <a:cs typeface="Arial"/>
              <a:sym typeface="Arial"/>
            </a:endParaRPr>
          </a:p>
        </p:txBody>
      </p:sp>
      <p:pic>
        <p:nvPicPr>
          <p:cNvPr id="569" name="Google Shape;569;gca7783022c_0_89"/>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70" name="Google Shape;570;gca7783022c_0_89"/>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71" name="Google Shape;571;gca7783022c_0_89"/>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72" name="Google Shape;572;gca7783022c_0_8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ca7783022c_0_89"/>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74" name="Google Shape;574;gca7783022c_0_89"/>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XGBoost</a:t>
            </a:r>
            <a:endParaRPr b="1" i="0" sz="2600" u="none" cap="none" strike="noStrike">
              <a:solidFill>
                <a:schemeClr val="dk1"/>
              </a:solidFill>
              <a:highlight>
                <a:srgbClr val="FFFFFF"/>
              </a:highlight>
              <a:latin typeface="Arial"/>
              <a:ea typeface="Arial"/>
              <a:cs typeface="Arial"/>
              <a:sym typeface="Arial"/>
            </a:endParaRPr>
          </a:p>
        </p:txBody>
      </p:sp>
      <p:sp>
        <p:nvSpPr>
          <p:cNvPr id="575" name="Google Shape;575;gca7783022c_0_89"/>
          <p:cNvSpPr txBox="1"/>
          <p:nvPr/>
        </p:nvSpPr>
        <p:spPr>
          <a:xfrm>
            <a:off x="686775" y="2369675"/>
            <a:ext cx="82260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1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0.7886178861788617</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2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0.7642276422764228</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3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0.7886178861788617</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4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0.7479674796747967</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5 of kfold 5</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Arial"/>
                <a:ea typeface="Arial"/>
                <a:cs typeface="Arial"/>
                <a:sym typeface="Arial"/>
              </a:rPr>
              <a:t>accuracy_score 0.7622950819672131</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Arial"/>
                <a:ea typeface="Arial"/>
                <a:cs typeface="Arial"/>
                <a:sym typeface="Arial"/>
              </a:rPr>
              <a:t> Mean Validation Accuracy 0.7703451952552312</a:t>
            </a:r>
            <a:endParaRPr b="1" i="0" sz="16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2"/>
          <p:cNvSpPr txBox="1"/>
          <p:nvPr/>
        </p:nvSpPr>
        <p:spPr>
          <a:xfrm>
            <a:off x="0" y="0"/>
            <a:ext cx="3085503" cy="560353"/>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Data set details</a:t>
            </a:r>
            <a:endParaRPr b="0" i="0" sz="1500" u="none" cap="none" strike="noStrike">
              <a:solidFill>
                <a:srgbClr val="000000"/>
              </a:solidFill>
              <a:latin typeface="Arial"/>
              <a:ea typeface="Arial"/>
              <a:cs typeface="Arial"/>
              <a:sym typeface="Arial"/>
            </a:endParaRPr>
          </a:p>
        </p:txBody>
      </p:sp>
      <p:pic>
        <p:nvPicPr>
          <p:cNvPr id="113" name="Google Shape;113;p7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graphicFrame>
        <p:nvGraphicFramePr>
          <p:cNvPr id="114" name="Google Shape;114;p72"/>
          <p:cNvGraphicFramePr/>
          <p:nvPr/>
        </p:nvGraphicFramePr>
        <p:xfrm>
          <a:off x="115537" y="1286388"/>
          <a:ext cx="3000000" cy="3000000"/>
        </p:xfrm>
        <a:graphic>
          <a:graphicData uri="http://schemas.openxmlformats.org/drawingml/2006/table">
            <a:tbl>
              <a:tblPr>
                <a:noFill/>
                <a:tableStyleId>{DFFFE99B-94AF-40AC-A874-69BAD75DE59A}</a:tableStyleId>
              </a:tblPr>
              <a:tblGrid>
                <a:gridCol w="490075"/>
                <a:gridCol w="429525"/>
                <a:gridCol w="455825"/>
                <a:gridCol w="683725"/>
                <a:gridCol w="569775"/>
                <a:gridCol w="817925"/>
                <a:gridCol w="876150"/>
                <a:gridCol w="1059100"/>
                <a:gridCol w="673975"/>
                <a:gridCol w="701575"/>
                <a:gridCol w="781150"/>
                <a:gridCol w="866525"/>
                <a:gridCol w="664350"/>
              </a:tblGrid>
              <a:tr h="127000">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Loan_ID</a:t>
                      </a:r>
                      <a:endParaRPr b="1" i="0" sz="1000" u="none" cap="none" strike="noStrike">
                        <a:solidFill>
                          <a:srgbClr val="FFFFFF"/>
                        </a:solidFill>
                        <a:latin typeface="Calibri"/>
                        <a:ea typeface="Calibri"/>
                        <a:cs typeface="Calibri"/>
                        <a:sym typeface="Calibri"/>
                      </a:endParaRPr>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Gender</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Married</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Dependents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Education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Self_Employed</a:t>
                      </a:r>
                      <a:endParaRPr b="1" i="0" sz="1000" u="none" cap="none" strike="noStrike">
                        <a:solidFill>
                          <a:srgbClr val="FFFFFF"/>
                        </a:solidFill>
                        <a:latin typeface="Calibri"/>
                        <a:ea typeface="Calibri"/>
                        <a:cs typeface="Calibri"/>
                        <a:sym typeface="Calibri"/>
                      </a:endParaRPr>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ApplicantIncome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CoapplicantIncome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LoanAmount</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Loan_Amount_Term</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Credit_History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Property_Area</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Loan_Status</a:t>
                      </a:r>
                      <a:endParaRPr b="1" i="0" sz="1000" u="none" cap="none" strike="noStrike">
                        <a:solidFill>
                          <a:srgbClr val="FFFFFF"/>
                        </a:solidFill>
                        <a:latin typeface="Calibri"/>
                        <a:ea typeface="Calibri"/>
                        <a:cs typeface="Calibri"/>
                        <a:sym typeface="Calibri"/>
                      </a:endParaRPr>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8EA9DB"/>
                      </a:solidFill>
                      <a:prstDash val="solid"/>
                      <a:round/>
                      <a:headEnd len="sm" w="sm" type="none"/>
                      <a:tailEnd len="sm" w="sm" type="none"/>
                    </a:lnB>
                    <a:solidFill>
                      <a:srgbClr val="4472C4"/>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LP001002</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5849</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 </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4583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1508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128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Rural</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LP001005</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3000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66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3162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2583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2358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120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LP001008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6000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141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5417</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4196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267</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3162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2333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1516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95</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solidFill>
                      <a:srgbClr val="D9E1F2"/>
                    </a:solidFill>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LP001014</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3036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2504</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Semiurban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8EA9DB"/>
                      </a:solidFill>
                      <a:prstDash val="solid"/>
                      <a:round/>
                      <a:headEnd len="sm" w="sm" type="none"/>
                      <a:tailEnd len="sm" w="sm" type="none"/>
                    </a:lnB>
                  </a:tcPr>
                </a:tc>
              </a:tr>
              <a:tr h="2821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4006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1526</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168</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a:t>
                      </a:r>
                      <a:endParaRPr sz="1400" u="none" cap="none" strike="noStrike"/>
                    </a:p>
                  </a:txBody>
                  <a:tcPr marT="5350" marB="0" marR="4825" marL="4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bl>
          </a:graphicData>
        </a:graphic>
      </p:graphicFrame>
      <p:sp>
        <p:nvSpPr>
          <p:cNvPr id="115" name="Google Shape;115;p72"/>
          <p:cNvSpPr txBox="1"/>
          <p:nvPr/>
        </p:nvSpPr>
        <p:spPr>
          <a:xfrm>
            <a:off x="0" y="802074"/>
            <a:ext cx="8761577" cy="391119"/>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1) Train Dataset</a:t>
            </a:r>
            <a:endParaRPr b="0" i="0" sz="1400" u="none" cap="none" strike="noStrike">
              <a:solidFill>
                <a:srgbClr val="000000"/>
              </a:solidFill>
              <a:latin typeface="Arial"/>
              <a:ea typeface="Arial"/>
              <a:cs typeface="Arial"/>
              <a:sym typeface="Arial"/>
            </a:endParaRPr>
          </a:p>
        </p:txBody>
      </p:sp>
      <p:sp>
        <p:nvSpPr>
          <p:cNvPr id="116" name="Google Shape;116;p72"/>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graphicFrame>
        <p:nvGraphicFramePr>
          <p:cNvPr id="117" name="Google Shape;117;p72"/>
          <p:cNvGraphicFramePr/>
          <p:nvPr/>
        </p:nvGraphicFramePr>
        <p:xfrm>
          <a:off x="4258179" y="4834564"/>
          <a:ext cx="3000000" cy="3000000"/>
        </p:xfrm>
        <a:graphic>
          <a:graphicData uri="http://schemas.openxmlformats.org/drawingml/2006/table">
            <a:tbl>
              <a:tblPr bandRow="1" firstRow="1">
                <a:noFill/>
                <a:tableStyleId>{341CBE99-CCE5-4718-8750-056DD2F93D7F}</a:tableStyleId>
              </a:tblPr>
              <a:tblGrid>
                <a:gridCol w="2349400"/>
                <a:gridCol w="2349400"/>
              </a:tblGrid>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Rows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614</a:t>
                      </a:r>
                      <a:endParaRPr sz="1400" u="none" cap="none" strike="noStrike"/>
                    </a:p>
                  </a:txBody>
                  <a:tcPr marT="45725" marB="45725" marR="91450" marL="91450"/>
                </a:tc>
              </a:tr>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Columns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13</a:t>
                      </a:r>
                      <a:endParaRPr sz="1400" u="none" cap="none" strike="noStrike"/>
                    </a:p>
                  </a:txBody>
                  <a:tcPr marT="45725" marB="45725" marR="91450" marL="91450"/>
                </a:tc>
              </a:tr>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Independent variable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r>
              <a:tr h="282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Target variable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bl>
          </a:graphicData>
        </a:graphic>
      </p:graphicFrame>
      <p:sp>
        <p:nvSpPr>
          <p:cNvPr id="118" name="Google Shape;118;p72"/>
          <p:cNvSpPr/>
          <p:nvPr/>
        </p:nvSpPr>
        <p:spPr>
          <a:xfrm>
            <a:off x="426027" y="6463145"/>
            <a:ext cx="845819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2060"/>
                </a:solidFill>
                <a:latin typeface="Arial"/>
                <a:ea typeface="Arial"/>
                <a:cs typeface="Arial"/>
                <a:sym typeface="Arial"/>
              </a:rPr>
              <a:t>From the dataset we can infer that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1.Out of 614 applicants, 422(68.72%) has availed loans.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2.Most  of the applicants are from Semi-Urban area.</a:t>
            </a:r>
            <a:endParaRPr b="0" i="0" sz="1600" u="none" cap="none" strike="noStrike">
              <a:solidFill>
                <a:srgbClr val="000000"/>
              </a:solidFill>
              <a:latin typeface="Arial"/>
              <a:ea typeface="Arial"/>
              <a:cs typeface="Arial"/>
              <a:sym typeface="Arial"/>
            </a:endParaRPr>
          </a:p>
        </p:txBody>
      </p:sp>
      <p:sp>
        <p:nvSpPr>
          <p:cNvPr id="119" name="Google Shape;119;p72"/>
          <p:cNvSpPr/>
          <p:nvPr/>
        </p:nvSpPr>
        <p:spPr>
          <a:xfrm>
            <a:off x="332509" y="654627"/>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ca7783022c_0_103"/>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81" name="Google Shape;581;gca7783022c_0_10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82" name="Google Shape;582;gca7783022c_0_103"/>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83" name="Google Shape;583;gca7783022c_0_103"/>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84" name="Google Shape;584;gca7783022c_0_10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ca7783022c_0_103"/>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586" name="Google Shape;586;gca7783022c_0_103"/>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XGBoost</a:t>
            </a:r>
            <a:endParaRPr b="1" i="0" sz="2600" u="none" cap="none" strike="noStrike">
              <a:solidFill>
                <a:schemeClr val="dk1"/>
              </a:solidFill>
              <a:highlight>
                <a:srgbClr val="FFFFFF"/>
              </a:highlight>
              <a:latin typeface="Arial"/>
              <a:ea typeface="Arial"/>
              <a:cs typeface="Arial"/>
              <a:sym typeface="Arial"/>
            </a:endParaRPr>
          </a:p>
        </p:txBody>
      </p:sp>
      <p:pic>
        <p:nvPicPr>
          <p:cNvPr id="587" name="Google Shape;587;gca7783022c_0_103"/>
          <p:cNvPicPr preferRelativeResize="0"/>
          <p:nvPr/>
        </p:nvPicPr>
        <p:blipFill rotWithShape="1">
          <a:blip r:embed="rId4">
            <a:alphaModFix/>
          </a:blip>
          <a:srcRect b="0" l="0" r="0" t="0"/>
          <a:stretch/>
        </p:blipFill>
        <p:spPr>
          <a:xfrm>
            <a:off x="1235863" y="2590800"/>
            <a:ext cx="6867525" cy="4572000"/>
          </a:xfrm>
          <a:prstGeom prst="rect">
            <a:avLst/>
          </a:prstGeom>
          <a:noFill/>
          <a:ln>
            <a:noFill/>
          </a:ln>
        </p:spPr>
      </p:pic>
      <p:sp>
        <p:nvSpPr>
          <p:cNvPr id="588" name="Google Shape;588;gca7783022c_0_103"/>
          <p:cNvSpPr txBox="1"/>
          <p:nvPr/>
        </p:nvSpPr>
        <p:spPr>
          <a:xfrm>
            <a:off x="136025" y="1964675"/>
            <a:ext cx="3537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11111"/>
                </a:solidFill>
                <a:highlight>
                  <a:srgbClr val="FFFFFF"/>
                </a:highlight>
                <a:latin typeface="Roboto"/>
                <a:ea typeface="Roboto"/>
                <a:cs typeface="Roboto"/>
                <a:sym typeface="Roboto"/>
              </a:rPr>
              <a:t>Receiver Operating Characteristics Curve</a:t>
            </a:r>
            <a:endParaRPr b="0" i="0" sz="1400" u="none" cap="none" strike="noStrike">
              <a:solidFill>
                <a:srgbClr val="000000"/>
              </a:solidFill>
              <a:latin typeface="Arial"/>
              <a:ea typeface="Arial"/>
              <a:cs typeface="Arial"/>
              <a:sym typeface="Arial"/>
            </a:endParaRPr>
          </a:p>
        </p:txBody>
      </p:sp>
      <p:sp>
        <p:nvSpPr>
          <p:cNvPr id="589" name="Google Shape;589;gca7783022c_0_103"/>
          <p:cNvSpPr txBox="1"/>
          <p:nvPr/>
        </p:nvSpPr>
        <p:spPr>
          <a:xfrm>
            <a:off x="255525" y="7155900"/>
            <a:ext cx="825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ROC Curve </a:t>
            </a:r>
            <a:r>
              <a:rPr b="1" i="0" lang="en-US" sz="1400" u="none" cap="none" strike="noStrike">
                <a:solidFill>
                  <a:srgbClr val="000000"/>
                </a:solidFill>
                <a:latin typeface="Calibri"/>
                <a:ea typeface="Calibri"/>
                <a:cs typeface="Calibri"/>
                <a:sym typeface="Calibri"/>
              </a:rPr>
              <a:t>Area Under Curve(AUC)= 65.08% </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ca58f885fe_1_3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Building</a:t>
            </a:r>
            <a:endParaRPr b="0" i="0" sz="1500" u="none" cap="none" strike="noStrike">
              <a:solidFill>
                <a:srgbClr val="000000"/>
              </a:solidFill>
              <a:latin typeface="Arial"/>
              <a:ea typeface="Arial"/>
              <a:cs typeface="Arial"/>
              <a:sym typeface="Arial"/>
            </a:endParaRPr>
          </a:p>
        </p:txBody>
      </p:sp>
      <p:pic>
        <p:nvPicPr>
          <p:cNvPr id="595" name="Google Shape;595;gca58f885fe_1_3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596" name="Google Shape;596;gca58f885fe_1_3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597" name="Google Shape;597;gca58f885fe_1_3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598" name="Google Shape;598;gca58f885fe_1_3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ca58f885fe_1_32"/>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600" name="Google Shape;600;gca58f885fe_1_32"/>
          <p:cNvSpPr txBox="1"/>
          <p:nvPr/>
        </p:nvSpPr>
        <p:spPr>
          <a:xfrm>
            <a:off x="0" y="1361725"/>
            <a:ext cx="9339300" cy="585000"/>
          </a:xfrm>
          <a:prstGeom prst="rect">
            <a:avLst/>
          </a:prstGeom>
          <a:noFill/>
          <a:ln>
            <a:noFill/>
          </a:ln>
        </p:spPr>
        <p:txBody>
          <a:bodyPr anchorCtr="0" anchor="t" bIns="91425" lIns="91425" spcFirstLastPara="1" rIns="91425" wrap="square" tIns="91425">
            <a:spAutoFit/>
          </a:bodyPr>
          <a:lstStyle/>
          <a:p>
            <a:pPr indent="0" lvl="0" marL="190500" marR="190500" rtl="0" algn="ctr">
              <a:lnSpc>
                <a:spcPct val="100000"/>
              </a:lnSpc>
              <a:spcBef>
                <a:spcPts val="1000"/>
              </a:spcBef>
              <a:spcAft>
                <a:spcPts val="0"/>
              </a:spcAft>
              <a:buClr>
                <a:schemeClr val="dk1"/>
              </a:buClr>
              <a:buSzPts val="1100"/>
              <a:buFont typeface="Arial"/>
              <a:buNone/>
            </a:pPr>
            <a:r>
              <a:rPr b="1" i="0" lang="en-US" sz="2600" u="none" cap="none" strike="noStrike">
                <a:solidFill>
                  <a:schemeClr val="dk1"/>
                </a:solidFill>
                <a:highlight>
                  <a:srgbClr val="FFFFFF"/>
                </a:highlight>
                <a:latin typeface="Arial"/>
                <a:ea typeface="Arial"/>
                <a:cs typeface="Arial"/>
                <a:sym typeface="Arial"/>
              </a:rPr>
              <a:t>XGBoost</a:t>
            </a:r>
            <a:endParaRPr b="1" i="0" sz="2600" u="none" cap="none" strike="noStrike">
              <a:solidFill>
                <a:schemeClr val="dk1"/>
              </a:solidFill>
              <a:highlight>
                <a:srgbClr val="FFFFFF"/>
              </a:highlight>
              <a:latin typeface="Arial"/>
              <a:ea typeface="Arial"/>
              <a:cs typeface="Arial"/>
              <a:sym typeface="Arial"/>
            </a:endParaRPr>
          </a:p>
        </p:txBody>
      </p:sp>
      <p:sp>
        <p:nvSpPr>
          <p:cNvPr id="601" name="Google Shape;601;gca58f885fe_1_32"/>
          <p:cNvSpPr txBox="1"/>
          <p:nvPr/>
        </p:nvSpPr>
        <p:spPr>
          <a:xfrm>
            <a:off x="516125" y="1787375"/>
            <a:ext cx="4056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Feature Importance Plot</a:t>
            </a:r>
            <a:endParaRPr b="1" i="0" sz="1600" u="none" cap="none" strike="noStrike">
              <a:solidFill>
                <a:srgbClr val="000000"/>
              </a:solidFill>
              <a:latin typeface="Calibri"/>
              <a:ea typeface="Calibri"/>
              <a:cs typeface="Calibri"/>
              <a:sym typeface="Calibri"/>
            </a:endParaRPr>
          </a:p>
        </p:txBody>
      </p:sp>
      <p:sp>
        <p:nvSpPr>
          <p:cNvPr id="602" name="Google Shape;602;gca58f885fe_1_32"/>
          <p:cNvSpPr txBox="1"/>
          <p:nvPr/>
        </p:nvSpPr>
        <p:spPr>
          <a:xfrm>
            <a:off x="318800" y="6782625"/>
            <a:ext cx="8076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From the plot we can infer that Credit History is having highest importance while predicting the Loan Status. After that Total Income, Balance Income, EMI, Property Area and Self Employed Status have the importance in the respective order.</a:t>
            </a:r>
            <a:endParaRPr b="0" i="0" sz="1400" u="none" cap="none" strike="noStrike">
              <a:solidFill>
                <a:srgbClr val="000000"/>
              </a:solidFill>
              <a:latin typeface="Calibri"/>
              <a:ea typeface="Calibri"/>
              <a:cs typeface="Calibri"/>
              <a:sym typeface="Calibri"/>
            </a:endParaRPr>
          </a:p>
        </p:txBody>
      </p:sp>
      <p:pic>
        <p:nvPicPr>
          <p:cNvPr id="603" name="Google Shape;603;gca58f885fe_1_32"/>
          <p:cNvPicPr preferRelativeResize="0"/>
          <p:nvPr/>
        </p:nvPicPr>
        <p:blipFill rotWithShape="1">
          <a:blip r:embed="rId4">
            <a:alphaModFix/>
          </a:blip>
          <a:srcRect b="0" l="0" r="0" t="0"/>
          <a:stretch/>
        </p:blipFill>
        <p:spPr>
          <a:xfrm>
            <a:off x="922129" y="2370875"/>
            <a:ext cx="7494993" cy="4259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cb9834a208_0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Evaluation</a:t>
            </a:r>
            <a:endParaRPr b="0" i="0" sz="1500" u="none" cap="none" strike="noStrike">
              <a:solidFill>
                <a:srgbClr val="000000"/>
              </a:solidFill>
              <a:latin typeface="Arial"/>
              <a:ea typeface="Arial"/>
              <a:cs typeface="Arial"/>
              <a:sym typeface="Arial"/>
            </a:endParaRPr>
          </a:p>
        </p:txBody>
      </p:sp>
      <p:pic>
        <p:nvPicPr>
          <p:cNvPr id="609" name="Google Shape;609;gcb9834a208_0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10" name="Google Shape;610;gcb9834a208_0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11" name="Google Shape;611;gcb9834a208_0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12" name="Google Shape;612;gcb9834a208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cb9834a208_0_0"/>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614" name="Google Shape;614;gcb9834a208_0_0"/>
          <p:cNvSpPr/>
          <p:nvPr/>
        </p:nvSpPr>
        <p:spPr>
          <a:xfrm>
            <a:off x="436418" y="1793320"/>
            <a:ext cx="8000999" cy="427809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900"/>
              <a:buFont typeface="Arial"/>
              <a:buAutoNum type="arabicPeriod"/>
            </a:pPr>
            <a:r>
              <a:rPr b="1" i="0" lang="en-US" sz="1900" u="none" cap="none" strike="noStrike">
                <a:solidFill>
                  <a:srgbClr val="002060"/>
                </a:solidFill>
                <a:latin typeface="Arial"/>
                <a:ea typeface="Arial"/>
                <a:cs typeface="Arial"/>
                <a:sym typeface="Arial"/>
              </a:rPr>
              <a:t>Accuracy :-  </a:t>
            </a:r>
            <a:r>
              <a:rPr b="0" i="0" lang="en-US" sz="1900" u="none" cap="none" strike="noStrike">
                <a:solidFill>
                  <a:schemeClr val="dk1"/>
                </a:solidFill>
                <a:latin typeface="Arial"/>
                <a:ea typeface="Arial"/>
                <a:cs typeface="Arial"/>
                <a:sym typeface="Arial"/>
              </a:rPr>
              <a:t>It is the ratio of number of correct predictions to the total number of input samples.</a:t>
            </a:r>
            <a:endParaRPr b="0" i="0" sz="17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342900" lvl="0" marL="342900" marR="0" rtl="0" algn="l">
              <a:lnSpc>
                <a:spcPct val="100000"/>
              </a:lnSpc>
              <a:spcBef>
                <a:spcPts val="0"/>
              </a:spcBef>
              <a:spcAft>
                <a:spcPts val="0"/>
              </a:spcAft>
              <a:buNone/>
            </a:pPr>
            <a:r>
              <a:rPr b="1" i="0" lang="en-US" sz="1900" u="none" cap="none" strike="noStrike">
                <a:solidFill>
                  <a:srgbClr val="002060"/>
                </a:solidFill>
                <a:latin typeface="Arial"/>
                <a:ea typeface="Arial"/>
                <a:cs typeface="Arial"/>
                <a:sym typeface="Arial"/>
              </a:rPr>
              <a:t>2.   Log Loss:-</a:t>
            </a:r>
            <a:endParaRPr b="0" i="0" sz="17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Char char="•"/>
            </a:pPr>
            <a:r>
              <a:rPr b="1" i="0" lang="en-US" sz="1900" u="none" cap="none" strike="noStrike">
                <a:solidFill>
                  <a:srgbClr val="002060"/>
                </a:solidFill>
                <a:latin typeface="Arial"/>
                <a:ea typeface="Arial"/>
                <a:cs typeface="Arial"/>
                <a:sym typeface="Arial"/>
              </a:rPr>
              <a:t> </a:t>
            </a:r>
            <a:r>
              <a:rPr b="0" i="0" lang="en-US" sz="1900" u="none" cap="none" strike="noStrike">
                <a:solidFill>
                  <a:schemeClr val="dk1"/>
                </a:solidFill>
                <a:latin typeface="Arial"/>
                <a:ea typeface="Arial"/>
                <a:cs typeface="Arial"/>
                <a:sym typeface="Arial"/>
              </a:rPr>
              <a:t>It has no upper bound and it exists on the range [0, ∞). </a:t>
            </a:r>
            <a:endParaRPr b="0" i="0" sz="19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Char char="•"/>
            </a:pPr>
            <a:r>
              <a:rPr b="0" i="0" lang="en-US" sz="1900" u="none" cap="none" strike="noStrike">
                <a:solidFill>
                  <a:schemeClr val="dk1"/>
                </a:solidFill>
                <a:latin typeface="Arial"/>
                <a:ea typeface="Arial"/>
                <a:cs typeface="Arial"/>
                <a:sym typeface="Arial"/>
              </a:rPr>
              <a:t>Log Loss nearer to 0 indicates higher accuracy, whereas if the Log Loss is away from 0 then it indicates lower accuracy.</a:t>
            </a:r>
            <a:endParaRPr b="0" i="0" sz="17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1" i="0" sz="1900" u="none" cap="none" strike="noStrike">
              <a:solidFill>
                <a:srgbClr val="00206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Arial"/>
                <a:ea typeface="Arial"/>
                <a:cs typeface="Arial"/>
                <a:sym typeface="Arial"/>
              </a:rPr>
              <a:t>3.  AUC measures:-</a:t>
            </a:r>
            <a:endParaRPr b="0" i="0" sz="17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900"/>
              <a:buFont typeface="Arial"/>
              <a:buChar char="•"/>
            </a:pPr>
            <a:r>
              <a:rPr b="0" i="0" lang="en-US" sz="1900" u="none" cap="none" strike="noStrike">
                <a:solidFill>
                  <a:schemeClr val="dk1"/>
                </a:solidFill>
                <a:latin typeface="Arial"/>
                <a:ea typeface="Arial"/>
                <a:cs typeface="Arial"/>
                <a:sym typeface="Arial"/>
              </a:rPr>
              <a:t> How well a model is able to distinguish between classes.</a:t>
            </a:r>
            <a:endParaRPr b="0" i="0" sz="17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Char char="•"/>
            </a:pPr>
            <a:r>
              <a:rPr b="0" i="0" lang="en-US" sz="1900" u="none" cap="none" strike="noStrike">
                <a:solidFill>
                  <a:schemeClr val="dk1"/>
                </a:solidFill>
                <a:latin typeface="Arial"/>
                <a:ea typeface="Arial"/>
                <a:cs typeface="Arial"/>
                <a:sym typeface="Arial"/>
              </a:rPr>
              <a:t>AUC has a range of [0, 1]. The greater the value, the better is the performance of our model</a:t>
            </a:r>
            <a:r>
              <a:rPr b="0" i="0" lang="en-US"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1"/>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Evaluation</a:t>
            </a:r>
            <a:endParaRPr b="0" i="0" sz="1500" u="none" cap="none" strike="noStrike">
              <a:solidFill>
                <a:srgbClr val="000000"/>
              </a:solidFill>
              <a:latin typeface="Arial"/>
              <a:ea typeface="Arial"/>
              <a:cs typeface="Arial"/>
              <a:sym typeface="Arial"/>
            </a:endParaRPr>
          </a:p>
        </p:txBody>
      </p:sp>
      <p:pic>
        <p:nvPicPr>
          <p:cNvPr id="620" name="Google Shape;620;p11"/>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21" name="Google Shape;621;p11"/>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22" name="Google Shape;622;p11"/>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23" name="Google Shape;623;p1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1"/>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graphicFrame>
        <p:nvGraphicFramePr>
          <p:cNvPr id="625" name="Google Shape;625;p11"/>
          <p:cNvGraphicFramePr/>
          <p:nvPr/>
        </p:nvGraphicFramePr>
        <p:xfrm>
          <a:off x="321762" y="2129361"/>
          <a:ext cx="3000000" cy="3000000"/>
        </p:xfrm>
        <a:graphic>
          <a:graphicData uri="http://schemas.openxmlformats.org/drawingml/2006/table">
            <a:tbl>
              <a:tblPr>
                <a:noFill/>
                <a:tableStyleId>{DFFFE99B-94AF-40AC-A874-69BAD75DE59A}</a:tableStyleId>
              </a:tblPr>
              <a:tblGrid>
                <a:gridCol w="1949550"/>
                <a:gridCol w="3046600"/>
                <a:gridCol w="1291400"/>
                <a:gridCol w="2353775"/>
              </a:tblGrid>
              <a:tr h="8345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Algorithm</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Mean Validation accuracy score</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log_loss</a:t>
                      </a:r>
                      <a:endParaRPr b="1" sz="1600" u="none" cap="none" strike="noStrike">
                        <a:solidFill>
                          <a:srgbClr val="002060"/>
                        </a:solidFill>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02060"/>
                          </a:solidFill>
                        </a:rPr>
                        <a:t>AUC</a:t>
                      </a:r>
                      <a:endParaRPr b="1" sz="1600" u="none" cap="none" strike="noStrike">
                        <a:solidFill>
                          <a:srgbClr val="002060"/>
                        </a:solidFill>
                      </a:endParaRPr>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124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Logistic Regression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0.8324324324324325</a:t>
                      </a:r>
                      <a:endParaRPr b="1" sz="16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5.787682</a:t>
                      </a:r>
                      <a:endParaRPr b="1" sz="16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0.7429149797570849</a:t>
                      </a:r>
                      <a:endParaRPr b="1" sz="16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124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Logistic Regression</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With K fold</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0.7751699320271891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9.342607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400" u="none" cap="none" strike="noStrike"/>
                        <a:t>0.6835839598997494</a:t>
                      </a:r>
                      <a:endParaRPr b="0"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732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Decision Tree</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0.7425563108090099</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11.324320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0.6177944862155389</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602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Random Forest</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400" u="none" cap="none" strike="noStrike"/>
                        <a:t>0.8093962415033987</a:t>
                      </a:r>
                      <a:endParaRPr b="0"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400" u="none" cap="none" strike="noStrike">
                          <a:solidFill>
                            <a:schemeClr val="dk1"/>
                          </a:solidFill>
                        </a:rPr>
                        <a:t>7.643985</a:t>
                      </a:r>
                      <a:endParaRPr b="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0.6281328320802005</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72975">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XGBOOST</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0.7703451952552312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8.210181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0.6508458646616542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4"/>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Evaluation</a:t>
            </a:r>
            <a:endParaRPr b="0" i="0" sz="1500" u="none" cap="none" strike="noStrike">
              <a:solidFill>
                <a:srgbClr val="000000"/>
              </a:solidFill>
              <a:latin typeface="Arial"/>
              <a:ea typeface="Arial"/>
              <a:cs typeface="Arial"/>
              <a:sym typeface="Arial"/>
            </a:endParaRPr>
          </a:p>
        </p:txBody>
      </p:sp>
      <p:pic>
        <p:nvPicPr>
          <p:cNvPr id="631" name="Google Shape;631;p14"/>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32" name="Google Shape;632;p14"/>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33" name="Google Shape;633;p14"/>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34" name="Google Shape;634;p1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a:off x="1981588" y="1540905"/>
            <a:ext cx="4257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descr="data:image/png;base64,iVBORw0KGgoAAAANSUhEUgAAAXoAAAEVCAYAAADuAi4fAAAAOXRFWHRTb2Z0d2FyZQBNYXRwbG90bGliIHZlcnNpb24zLjMuMiwgaHR0cHM6Ly9tYXRwbG90bGliLm9yZy8vihELAAAACXBIWXMAAAsTAAALEwEAmpwYAAAbjElEQVR4nO3dfZwcVZ3v8c83CRESSJiR8PwQEBBQlyyMgb08iAtEwMWgr7sCohiWNaLg+oig5kJQd90rqKhEs9FFVjGgsmQN7ArhegUEQTPBkSQgbBIgmQ0PgYw8BFwM/O4fdeam6PRM94Se6Z4z3/fr1a/prnPq1Knq7m9XnaruUURgZmb5GtXsDpiZ2eBy0JuZZc5Bb2aWOQe9mVnmHPRmZplz0JuZZc5BnwFJV0n6Yj/lz0naZyj7NFQk7ZnWb3Sz+1IvSQ9LOq6OepMlhaQxQ9GvoSTpDEmLmt2PkcJBPwTSG/tFSTtUTO9Kb+TJg7n8iNg2IlY1ul1Jt0r620a3OxARsTqt30uNbjt9gIakd1RMvzxNn9HoZQ6UpPdI6kwfdo9K+pmkI5vdr1oi4ocRMa3Z/RgpHPRD5yHg9N4Hkt4EbNO87gwPLbA3+yDw/t4HqT9/DaxsWo829eUTwOXAPwA7AXsC3wKmN7FbNbXAczriOOiHzg+AM0uP3w98v1xB0tsl/VbSM5LWSJpdUX6kpF9J+kMqn1EqbpP075KelfRrSa8rzReS9k33r5I0p5+6B0i6RdJ6SQ9IeveWrKykv5F0v6QeSTdL2qtU9vXU/2ckLZF0VKlstqTrJF0t6RlgRjpy+IKkO1OfF/UeHVUOb/RXN5WfKekRSU9J+l91DKPcABwhqS09PgG4F3is1OYoSbNSu09I+r6kiaXy95WW+bmK7TRK0oWSVqbyH0tqr2P7TgQ+D5wbEddHxIaI+FNE3BAR56c6r0lHH2vT7XJJr0llx0jqlvTp1OdHJZ0i6SRJD6bn/7NVnpcfpe16j6SDS+W96/CspPskvbNUNiM9H1+TtB6YnabdkcqVyp6Q9LSkeyW9sXc90/Zcl7bhLEmjSu3eIemy9Dp7SNKJtbbdSOSgHzp3AxMkHahiPPlU4OqKOhsoPgy2B94OfEjSKVCMRQM/A74JTAKmAF2leU8HLgHagBXA3/fTl6p1JY0HbgHmAzumet+S9IaBrGjq82eBd6W+/hK4plRlcep/e1rWTyRtXSqfDlxHsR1+mKa9Bzgr9Wss8Kl+ulC1rqSDKPZ4zwB2ASYCu9VYnT8CC4HT0uMzqfiABmak21uBfYBtgStKy/w28D5gV+C1wO6lef8OOAV4SyrvAebU6BPAXwBbAwv6qfM54HCKbX0wMBWYVSrfObWxG3AR8B3gvcChwFHARXrluZ3pwE/Y9Lz9m6StUtnKNM9EitfW1ZJ2Kc17GLCK4jmpfG1OA44G9qd4zk8Fnkpl30xt7kOxjc6keG7L7T4A7AB8GfhnSepnm4xMEeHbIN+Ah4HjKN5kX6LYK7wFGAMEMLmP+S4HvpbufwZY0Ee9q4Dvlh6fBPy+9DiAfWvVpXiD/bKi7X8CLu5jubcCf1tl+s+As0uPRwHPA3v10U4PcHC6Pxu4vcpyZpUefxi4Kd2fnNZvTB11LwKuKZWNA14Ejutnu34ROBK4iyJwHqcYcrsDmJHq/Rz4cGm+1wN/Ss/vRcC1pbLx5WUC9wPHlsp3Kc37inWr6NsZwGM1XncrgZNKj98GPJzuHwO8AIxOj7dLyzqsVH8JcErpebm74jl9FDiqj2V3AdPT/RnA6oryGcAd6f5fUgyRHQ6MKtUZDfw3cFBp2geBW0ttrKh4PgPYeTDex8P55j36ofUDir3NGWy+V4ikwyT9Ih2mPg2cQ7GnArAH/Y8LP1a6/zzFXuVA6+4FHKZiaOgPkv5AESg799NWNXsBXy+1sR4Qae9Z0idVDOs8nconsmk9AdYMoM/V9FV313LbEfE8m/Yc+xQRd1AcmcwCboyIFyqq7Ao8Unr8CEVQ71RlmRsqlrkXsKC0re4HXkrz9ucpYAf1P95drV+7ltuITSexe9fp8VL5C7xyO5fX42Wgu7e9NCTWVVqPN1L7Oe1t6/9SHAHNAR6XNE/ShDT/2CrrUD4Ke6zUzvPpbn+vjRHJQT+EIuIRipOyJwHXV6kyn2KYYI+ImAjMpQhIKN4or6syTyOtAW6LiO1Lt20j4kNb0M4HK9rZJiJ+pWI8/gLg3UBbRGwPPM2m9YRir2wwPEpp2ETSNhRDKfW4GvgkVT6ggbUUgd1rT2AjRWg+SvEh3bvMcRXLXAOcWLGtto6I/6rRn7sohpVO6adOtX6trdFuf8rrMYpiW65Vcf7lO8B5wGvTc7qMATynEfGNiDgUeAPFEM75wJMURzeV61Br21gFB/3QOxv4y7RnV2k7YH1E/FHSVIq9/14/BI6T9G5JYyS9VtKUBvftRmD/dPJwq3R7s6QD+5lnjKStS7etKD6gPtM7tp9OqP11aR03AuvSvBcBExq8Hn25DjhZ0v+QNJZiLLne8dxvAMcDt1cpuwb4uKS9JW1LcRXMjyJiY1rmX6k4kT6W4gRq+X03F/j7FJZImiSp5lUzEfE0xbDQnHQSdVx6vk6U9OVSv2alNndI9SvPCw3EoZLelY4iPkYxrHI3xXBUUDynSDqLYo++Luk1dlh67Wyg+AB7KR1t/Jhi+2yXttEnXuU6jEgO+iEWESsjorOP4g8Dn5f0LMWb8sel+VZTHAl8kmIopIviBFsj+/YsxYmx0yj2/B4D/jfwmn5m+zbFIX7v7XsRsSDNd62KK2eWAb1XQ9xMMYb/IMVh+B/p57C+kSJiOfAR4FqKPe1ngScoAqvWvOsj4ueRBoMrXEkxLHc7xRHbH9Nyepd5LsXR2qMU5yO6S/N+neIoblF63u+mOMFYz/p8lSL4ZlGE7BqKvep/S1W+CHRSXCW0FLgnTdtSP6U4j9NDcXL5XVFc6XMf8BWKo4zHgTcBdw6g3QkURwQ9FK+Jp4DLUtlHKMJ/FcV5kfkU29sGQNVft2b5S3vffwD2i4iHmtydlqbiUt99I+K9ze6LDZz36G1EkXRyGuYYT7HXuJTiqiizbDnobaSZTjEstRbYDzitj+EYs2x46MbMLHPeozczy5yD3swscw56M7PMOejNzDLnoDczy5yD3swscw56M7PMOejNzDLnoDczy5yD3swscw56M7PMOejNzDLnoDczy5yD3swsc/39B/mm2WGHHWLy5MnN7oaZ2bCxZMmSJyNiUrWylgz6yZMn09nZ179VNTOzSpIe6avMQzdmZplz0JuZZc5Bb2aWOQe9mVnmHPRmZplz0JuZZc5Bb2aWubqCXtIJkh6QtELShVXKJ0q6QdLvJC2XdFap7GFJSyV1SfLF8WZmQ6zmF6YkjQbmAMcD3cBiSQsj4r5StXOB+yLiZEmTgAck/TAiXkzlb42IJxvdebORRlJD24uIhrY33IyU7VnPN2OnAisiYhWApGuB6UA56APYTsVW2xZYD2xscF/NRrx6g0RSy4ZOKxkp27OeoZvdgDWlx91pWtkVwIHAWmAp8NGIeDmVBbBI0hJJM19lf83MbIDqCfpqxzaVH21vA7qAXYEpwBWSJqSyIyLiEOBE4FxJR1ddiDRTUqekznXr1tXTdzMzq0M9Qd8N7FF6vDvFnnvZWcD1UVgBPAQcABARa9PfJ4AFFENBm4mIeRHREREdkyZV/QE2MzPbAvUE/WJgP0l7SxoLnAYsrKizGjgWQNJOwOuBVZLGS9ouTR8PTAOWNarzZmZWW82TsRGxUdJ5wM3AaODKiFgu6ZxUPhf4AnCVpKUUQz0XRMSTkvYBFqQz22OA+RFx0yCti5mZVaFWPJPc0dER/j16sy033K8SaTXDYXtKWhIRHdXK/M1YM7PMOejNzDLnoDczy5yD3swscw56M7PM1fNbNyPOSPmhIzMbGRz0VdQTzMPhciszMxiBQzft7e1IetU3oCHtSKK9vb3JW8XMcjbi9uh7enpabk+80UNFZmZlI26P3sxspHHQm5llzkFvZpY5B72ZWeYc9GZmmXPQm5llzkFvZpY5B72ZWeYc9GZmmXPQm5llzkFvZpY5B72ZWeZG3I+ambWq9vZ2enp6GtZeo34sr62tjfXr1zekLWsOB71Zi2jFX1YF/7pqDjx0Y2aWOQe9mVnmHPRmZplz0JuZZc5Bb2aWOQe9mVnmHPRmZplz0JuZZc5Bb2aWOQe9mVnmHPRmZplz0JuZZc5Bb2aWOQe9mVnmHPRmZpmr6/foJZ0AfB0YDXw3Iv6xonwicDWwZ2rzsoj4Xj3zWv4a/Xvmrfib7Y0QF0+A2ROb3Y3NxMUTmt2FLdKK/8ilWf/ERbXeNJJGAw8CxwPdwGLg9Ii4r1Tns8DEiLhA0iTgAWBn4KVa81bT0dERnZ2dW7xS/ZHUckHRin0aat4GrbsNWrVftbRivwezT5KWRERHtbJ6hm6mAisiYlVEvAhcC0yvqBPAdio+8rYF1gMb65zXzMwGUT1BvxuwpvS4O00ruwI4EFgLLAU+GhEv1zkvAJJmSuqU1Llu3bo6u29mZrXUE/TVBqYqjz3eBnQBuwJTgCskTahz3mJixLyI6IiIjkmTJtXRLTMzq0c9Qd8N7FF6vDvFnnvZWcD1UVgBPAQcUOe8ZmY2iOoJ+sXAfpL2ljQWOA1YWFFnNXAsgKSdgNcDq+qc18zMBlHNyysjYqOk84CbKS6RvDIilks6J5XPBb4AXCVpKcVwzQUR8SRAtXkHZ1Xq04qXsA3Xy9fMbHioeXllM/jyypHH26B1t0Gr9quWVux3K19eaWZmw5iD3swscw56M7PMOejNzDLnoDczy5yD3swscw56M7PMOejNzDLnoDczy5yD3swscw56M7PMOejNzDJX1z8HNzMbbvxLtZs46M0sS7rkmdb89crZQ79cD92YmWXOQW9mljkHvZlZ5hz0ZmaZc9CbmWXOQW9mlrkReXmlpGZ34RXa2tqa3QUzy9iIC/pGXVfbiv9h3sysGg/dmJllzkFvZpY5B72ZWeYc9GZmmXPQm5llzkFvZpY5B72ZWeYc9GZmmRtxX5gya2Wt9q1t8De3c+CgN2sRjfymtb+5bWUeujEzy5yD3swscw56M7PMOejNzDLnoDczy1xdQS/pBEkPSFoh6cIq5edL6kq3ZZJektSeyh6WtDSVdTZ6BczMrH81L6+UNBqYAxwPdAOLJS2MiPt660TEpcClqf7JwMcjYn2pmbdGxJMN7bmZmdWlnj36qcCKiFgVES8C1wLT+6l/OnBNIzpnZmavXj1BvxuwpvS4O03bjKRxwAnAv5YmB7BI0hJJM/taiKSZkjolda5bt66ObpmZWT3qCfpq38nu6yt3JwN3VgzbHBERhwAnAudKOrrajBExLyI6IqJj0qRJdXTLzMzqUU/QdwN7lB7vDqzto+5pVAzbRMTa9PcJYAHFUJCZmQ2ReoJ+MbCfpL0ljaUI84WVlSRNBN4C/LQ0bbyk7XrvA9OAZY3ouJmZ1afmVTcRsVHSecDNwGjgyohYLumcVD43VX0nsCgiNpRm3wlYkH6RbwwwPyJuauQKmJlZ/9SKv3DX0dERnZ2tfcm9fx2wsbw9G8vbszW3wWD2SdKSiOioVuZvxpqZZc6/R29brL29nZ6enoa116h/utHW1sb69etrVzQbIRz0tsV6enpa7tAYWvO/NFlztNproVn/rctBb2ZZ8n/s2sRj9GZmmXPQm5llzkFvZpY5B72ZWeYc9GZmmXPQm5llzkFvZpY5B72ZWeYc9GZmmXPQm5llzkFvZpY5B72ZWeYc9GZmmfOvV1ZR70+b1ltvOP/qnbWWgfzsbj11/docGRz0VfjFb63Kr03bEh66MTPLnIPezCxzDnozs8w56M3MMuegNzPLnIPezCxzDnozs8w56M3MMuegNzPLnIPezCxzDnozs8w56M3MMuegNzPLnIPezCxzDnozs8w56M3MMuegNzPLnIPezCxzdQW9pBMkPSBphaQLq5SfL6kr3ZZJeklSez3zmpnZ4KoZ9JJGA3OAE4GDgNMlHVSuExGXRsSUiJgCfAa4LSLW1zOvmZkNrnr26KcCKyJiVUS8CFwLTO+n/unANVs4r5mZNVg9Qb8bsKb0uDtN24ykccAJwL8OdF4zMxscY+qooyrToo+6JwN3RsT6gc4raSYwE2DPPfeso1vWbHHxBJg9sdnd2ExcPKHZXTBrKfUEfTewR+nx7sDaPuqexqZhmwHNGxHzgHkAHR0dfX2QWAvRJc8Q0XpPlSRidrN7YdY66hm6WQzsJ2lvSWMpwnxhZSVJE4G3AD8d6LxmZjZ4au7RR8RGSecBNwOjgSsjYrmkc1L53FT1ncCiiNhQa95Gr4SZmfVNrXjo3dHREZ2dnc3uhtUgqXWHblqwXzZ8DYfXlKQlEdFRrczfjDUzy1w9J2PNzLIkVbswcMvrtupev4PezEasVg3mRvPQjZlZ5hz0ZmaZc9CbmWXOQW9mljkHvZlZ5hz0ZmaZc9CbmWXOQW9mljkHvZlZ5hz0ZmaZc9CbmWXOQW9mljkHvZlZ5hz0ZmaZc9CbmWXOQW9mljkHvZlZ5hz0ZmaZc9CbmWXOQW9mljkHvZlZ5hz0ZmaZc9CbmWXOQW9mljkHvZlZ5hz0ZmaZc9CbmWXOQW9mlrkxze6ADW+Smt2FzbS1tTW7C2YtxUFvWywiGtaWpIa2Z2abeOjGzCxzDnozs8w56M3MMuegNzPLnIPezCxzdQW9pBMkPSBphaQL+6hzjKQuScsl3Vaa/rCkpamss1EdNzOz+tS8vFLSaGAOcDzQDSyWtDAi7ivV2R74FnBCRKyWtGNFM2+NiCcb120zM6tXPXv0U4EVEbEqIl4ErgWmV9R5D3B9RKwGiIgnGttNMzPbUvUE/W7AmtLj7jStbH+gTdKtkpZIOrNUFsCiNH1mXwuRNFNSp6TOdevW1dt/MzOroZ5vxlb7jnvlVxjHAIcCxwLbAHdJujsiHgSOiIi1aTjnFkm/j4jbN2swYh4wD6Cjo8NfkTQza5B69ui7gT1Kj3cH1lapc1NEbEhj8bcDBwNExNr09wlgAcVQkJmZDZF6gn4xsJ+kvSWNBU4DFlbU+SlwlKQxksYBhwH3SxovaTsASeOBacCyxnXfzMxqqTl0ExEbJZ0H3AyMBq6MiOWSzknlcyPifkk3AfcCLwPfjYhlkvYBFqRfOBwDzI+ImwZrZczMbHNqxV8M7OjoiM5OX3I/kvjXK81eHUlLIqKjWpm/GWtmljkHvZlZ5hz0ZmaZc9CbmWXO/0rQBl29/1e23no+aWs2MA56G3QOZrPm8tCNmVnmHPRmZplz0JuZZc5Bb2aWOQe9mVnmHPRmZplz0JuZZc5Bb2aWuZb8mWJJ64BHmt2PGnYAnmx2JzLi7dlY3p6NNRy2514RMalaQUsG/XAgqbOv3362gfP2bCxvz8Ya7tvTQzdmZplz0JuZZc5Bv+XmNbsDmfH2bCxvz8Ya1tvTY/RmZpnzHr2ZWeZGZNBLeq4BbRwj6WlJv5X0e0mXNaJvw4mklyR1SVou6XeSPiFpwK8pSXNSO/dJeiHd75L0Pwej37kpPQ/LJN0gafs0fXLF9uySNLbJ3W04SXtIekhSe3rclh7vJWk/STdKWilpiaRfSDo61ZshaV3pNXydpHGpTJJmSfpPSQ+m+d5QWuZESd9P7a5M9yemslGSvpGej6WSFkvaW9Kv07JWl5bbJWnyoG+kiBhxN+C5BrRxDHBjur8N8HvgiGavW7O2I7Aj8H+AS15Fe5OBZVWmj272urbyreJ5+Bfgc/1tzxxvwKeBeen+PwGfAbYGHgTeUar3RmBGuj8DuKJUNh84K90/D/gPYFx6PA1YCWydHl8HzC7Newnwk3T/9FQ+Kj3eHWgr1X3FcofiNiL36KuRNEXS3ZLulbRAUlua/uY07S5Jl0paVjlvRLwAdAG7pXmmpfr3SPqJpG3T9JPS3v8d6RP/xiFcxUEVEU8AM4Hz0t7Q6LS9Fqft98HeupI+nfZ0fifpH6u1l46YfiFpPrC0Rnvnl6ZfMugr29ruIr0OR5ivAYdL+hhwJPAV4AzgrohY2FspIpZFxFWVM0saA4wHetKkC4CPRMTzab5FwK+AMyTtCxwKfKHUxOeBDkmvA3YBHo2Il9O83RHRQxM56Df5PnBBRPwZsBS4OE3/HnBORPwF8FK1GdOHwn7A7ZJ2AGYBx0XEIUAn8AlJW1PsaZwYEUcCVb/BNpxFxCqK19SOwNnA0xHxZuDNwAfS4euJwCnAYRFxMPDlfpqcSrF3elA/7U2j2PZTgSnAob2H5iONpNHAscDC0uTXlYYI5jSpa4MuIv4EnE8R+B+LiBeBNwD31Jj1VEldwH8B7cANkiYA4yNiZUXdztTmQUBXRPz/PEj3u1L5j4GT0zb/iqQ/f7Xr92o56CnG24DtI+K2NOlfgKPTWOd2EfGrNH1+xaxHSboXeIxiGOcx4HCKF8Kd6QX0fmAv4ABgVUQ8lOa9ZrDWp8l6/8P3NODMtA1+DbyWIpCPA75X2lNa309bvyltr77am5Zuv6V4Ux+Qpo8k26Tt8hRFWN1SKlsZEVPS7dym9G7onAg8SjE8s5l0pL5M0vWlyT+KiCnAzhQ7eOf3076AKP2tWh4R3cDrKYaPXgZ+LunYAa5LQzno+6ca5b9MRwBvAj4kaUqa55bSm+ugiDi7jraGPUn7UBz1PEGxvh8pbYe90+FvX2+SajaUm++nvS+Vpu8bEf/cwNUaDl5IYbUXMBbIPdA3k957x1PsaH1c0i7AcuCQ3joR8U6K8fH2yvmjGDy/ATg6Ip4BNqTXc9khwH2p3T9X6cKDdP9g4P7U3n9HxM8i4nzgHyiOYpvGQQ9ExNNAj6Sj0qT3AbelcbVnJR2epp/Wx/wPAl+iGNe7GzgijeMhaZyk/SlO1u5TOsN+6qCsTJNImgTMpTjJFMDNFB9+W6Xy/SWNBxYBf6NNVzds9qbrQ1/t3Zza6z0PspukHRu5bsNFeh3/HfCp3u00EkgS8G2KIZvVwKXAZRRH4EdIekep+rh+mjqS4oQrqY1vSNomLeO4VD4/IlZQHEHOKs07C7gnIlZIOkTSrmm+UcCf0eQfaRzTzIU30ThJ3aXHX6UYYpmbAmgVcFYqOxv4jqQNwK3A0320ORf4FLAtxV7DNZJek8pmRcSDkj4M3CTpSeA3DVyfZukdMtgK2Aj8gGJbAnyX4qqPe9IbcR1wSkTclPa+OiW9SHFlw2frWFZf7S2SdCBwVzGZ54D3UhxVjDgR8VtJv6PYKflls/szRD4ArI6I3iGrb1G8B6cCfwV8VdLlwOPAs8AXS/OeKulIip3e7jQfwDeBNooLAV6iGJ6dni68gCIXvilpBcVR5V1pGhTnqL5Tev//BriiUSu7JfzN2BokbRsRz6X7FwK7RMRHX01bKajmAP8ZEV9rYHfNzDbjoZva3p7Oni8DjuKVewMD9YG0B7wcmEhxFY6Z2aDyHr2ZWea8R29mljkHvZlZ5hz0ZmaZc9CbmWXOQW9mljkHvZlZ5v4fCWo5WMfc554AAAAASUVORK5CYII=" id="636" name="Google Shape;636;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37" name="Google Shape;637;p14"/>
          <p:cNvPicPr preferRelativeResize="0"/>
          <p:nvPr/>
        </p:nvPicPr>
        <p:blipFill rotWithShape="1">
          <a:blip r:embed="rId4">
            <a:alphaModFix/>
          </a:blip>
          <a:srcRect b="0" l="0" r="0" t="0"/>
          <a:stretch/>
        </p:blipFill>
        <p:spPr>
          <a:xfrm>
            <a:off x="1860331" y="1563908"/>
            <a:ext cx="5486400" cy="3417995"/>
          </a:xfrm>
          <a:prstGeom prst="rect">
            <a:avLst/>
          </a:prstGeom>
          <a:noFill/>
          <a:ln cap="flat" cmpd="sng" w="9525">
            <a:solidFill>
              <a:schemeClr val="accent1"/>
            </a:solidFill>
            <a:prstDash val="solid"/>
            <a:miter lim="800000"/>
            <a:headEnd len="sm" w="sm" type="none"/>
            <a:tailEnd len="sm" w="sm" type="none"/>
          </a:ln>
        </p:spPr>
      </p:pic>
      <p:sp>
        <p:nvSpPr>
          <p:cNvPr id="638" name="Google Shape;638;p14"/>
          <p:cNvSpPr/>
          <p:nvPr/>
        </p:nvSpPr>
        <p:spPr>
          <a:xfrm>
            <a:off x="725214" y="5354708"/>
            <a:ext cx="8166537" cy="1477328"/>
          </a:xfrm>
          <a:prstGeom prst="rect">
            <a:avLst/>
          </a:prstGeom>
          <a:solidFill>
            <a:srgbClr val="FFFFFF"/>
          </a:solidFill>
          <a:ln cap="flat" cmpd="sng" w="9525">
            <a:solidFill>
              <a:schemeClr val="accent1"/>
            </a:solidFill>
            <a:prstDash val="solid"/>
            <a:miter lim="800000"/>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2060"/>
              </a:buClr>
              <a:buSzPts val="2400"/>
              <a:buFont typeface="Arial"/>
              <a:buNone/>
            </a:pPr>
            <a:r>
              <a:rPr b="1" i="0" lang="en-US" sz="2400" u="none" cap="none" strike="noStrike">
                <a:solidFill>
                  <a:srgbClr val="002060"/>
                </a:solidFill>
                <a:latin typeface="Times New Roman"/>
                <a:ea typeface="Times New Roman"/>
                <a:cs typeface="Times New Roman"/>
                <a:sym typeface="Times New Roman"/>
              </a:rPr>
              <a:t>	LogReg</a:t>
            </a:r>
            <a:r>
              <a:rPr b="1" i="0" lang="en-US" sz="2400" u="none" cap="none" strike="noStrike">
                <a:solidFill>
                  <a:srgbClr val="002060"/>
                </a:solidFill>
                <a:latin typeface="Times New Roman"/>
                <a:ea typeface="Times New Roman"/>
                <a:cs typeface="Times New Roman"/>
                <a:sym typeface="Times New Roman"/>
              </a:rPr>
              <a:t>  </a:t>
            </a:r>
            <a:r>
              <a:rPr b="1" i="0" lang="en-US" sz="2400" u="none" cap="none" strike="noStrike">
                <a:solidFill>
                  <a:srgbClr val="002060"/>
                </a:solidFill>
                <a:latin typeface="Times New Roman"/>
                <a:ea typeface="Times New Roman"/>
                <a:cs typeface="Times New Roman"/>
                <a:sym typeface="Times New Roman"/>
              </a:rPr>
              <a:t>             Mean=0.796563 STD=0.037769</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DecTree               Mean=0.703728 STD=0.050691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RF                      </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Mean=0.794976 STD=0.038921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XGBOOST</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Mean=0.773823 STD=0.043419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cf3b363f19_0_0"/>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a:t>
            </a:r>
            <a:r>
              <a:rPr b="1" lang="en-US" sz="3000">
                <a:solidFill>
                  <a:srgbClr val="002776"/>
                </a:solidFill>
              </a:rPr>
              <a:t>Deployment</a:t>
            </a:r>
            <a:endParaRPr b="0" i="0" sz="1500" u="none" cap="none" strike="noStrike">
              <a:solidFill>
                <a:srgbClr val="000000"/>
              </a:solidFill>
              <a:latin typeface="Arial"/>
              <a:ea typeface="Arial"/>
              <a:cs typeface="Arial"/>
              <a:sym typeface="Arial"/>
            </a:endParaRPr>
          </a:p>
        </p:txBody>
      </p:sp>
      <p:pic>
        <p:nvPicPr>
          <p:cNvPr id="644" name="Google Shape;644;gcf3b363f19_0_0"/>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45" name="Google Shape;645;gcf3b363f19_0_0"/>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46" name="Google Shape;646;gcf3b363f19_0_0"/>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47" name="Google Shape;647;gcf3b363f19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XoAAAEVCAYAAADuAi4fAAAAOXRFWHRTb2Z0d2FyZQBNYXRwbG90bGliIHZlcnNpb24zLjMuMiwgaHR0cHM6Ly9tYXRwbG90bGliLm9yZy8vihELAAAACXBIWXMAAAsTAAALEwEAmpwYAAAbjElEQVR4nO3dfZwcVZ3v8c83CRESSJiR8PwQEBBQlyyMgb08iAtEwMWgr7sCohiWNaLg+oig5kJQd90rqKhEs9FFVjGgsmQN7ArhegUEQTPBkSQgbBIgmQ0PgYw8BFwM/O4fdeam6PRM94Se6Z4z3/fr1a/prnPq1Knq7m9XnaruUURgZmb5GtXsDpiZ2eBy0JuZZc5Bb2aWOQe9mVnmHPRmZplz0JuZZc5BnwFJV0n6Yj/lz0naZyj7NFQk7ZnWb3Sz+1IvSQ9LOq6OepMlhaQxQ9GvoSTpDEmLmt2PkcJBPwTSG/tFSTtUTO9Kb+TJg7n8iNg2IlY1ul1Jt0r620a3OxARsTqt30uNbjt9gIakd1RMvzxNn9HoZQ6UpPdI6kwfdo9K+pmkI5vdr1oi4ocRMa3Z/RgpHPRD5yHg9N4Hkt4EbNO87gwPLbA3+yDw/t4HqT9/DaxsWo829eUTwOXAPwA7AXsC3wKmN7FbNbXAczriOOiHzg+AM0uP3w98v1xB0tsl/VbSM5LWSJpdUX6kpF9J+kMqn1EqbpP075KelfRrSa8rzReS9k33r5I0p5+6B0i6RdJ6SQ9IeveWrKykv5F0v6QeSTdL2qtU9vXU/2ckLZF0VKlstqTrJF0t6RlgRjpy+IKkO1OfF/UeHVUOb/RXN5WfKekRSU9J+l91DKPcABwhqS09PgG4F3is1OYoSbNSu09I+r6kiaXy95WW+bmK7TRK0oWSVqbyH0tqr2P7TgQ+D5wbEddHxIaI+FNE3BAR56c6r0lHH2vT7XJJr0llx0jqlvTp1OdHJZ0i6SRJD6bn/7NVnpcfpe16j6SDS+W96/CspPskvbNUNiM9H1+TtB6YnabdkcqVyp6Q9LSkeyW9sXc90/Zcl7bhLEmjSu3eIemy9Dp7SNKJtbbdSOSgHzp3AxMkHahiPPlU4OqKOhsoPgy2B94OfEjSKVCMRQM/A74JTAKmAF2leU8HLgHagBXA3/fTl6p1JY0HbgHmAzumet+S9IaBrGjq82eBd6W+/hK4plRlcep/e1rWTyRtXSqfDlxHsR1+mKa9Bzgr9Wss8Kl+ulC1rqSDKPZ4zwB2ASYCu9VYnT8CC4HT0uMzqfiABmak21uBfYBtgStKy/w28D5gV+C1wO6lef8OOAV4SyrvAebU6BPAXwBbAwv6qfM54HCKbX0wMBWYVSrfObWxG3AR8B3gvcChwFHARXrluZ3pwE/Y9Lz9m6StUtnKNM9EitfW1ZJ2Kc17GLCK4jmpfG1OA44G9qd4zk8Fnkpl30xt7kOxjc6keG7L7T4A7AB8GfhnSepnm4xMEeHbIN+Ah4HjKN5kX6LYK7wFGAMEMLmP+S4HvpbufwZY0Ee9q4Dvlh6fBPy+9DiAfWvVpXiD/bKi7X8CLu5jubcCf1tl+s+As0uPRwHPA3v10U4PcHC6Pxu4vcpyZpUefxi4Kd2fnNZvTB11LwKuKZWNA14Ejutnu34ROBK4iyJwHqcYcrsDmJHq/Rz4cGm+1wN/Ss/vRcC1pbLx5WUC9wPHlsp3Kc37inWr6NsZwGM1XncrgZNKj98GPJzuHwO8AIxOj7dLyzqsVH8JcErpebm74jl9FDiqj2V3AdPT/RnA6oryGcAd6f5fUgyRHQ6MKtUZDfw3cFBp2geBW0ttrKh4PgPYeTDex8P55j36ofUDir3NGWy+V4ikwyT9Ih2mPg2cQ7GnArAH/Y8LP1a6/zzFXuVA6+4FHKZiaOgPkv5AESg799NWNXsBXy+1sR4Qae9Z0idVDOs8nconsmk9AdYMoM/V9FV313LbEfE8m/Yc+xQRd1AcmcwCboyIFyqq7Ao8Unr8CEVQ71RlmRsqlrkXsKC0re4HXkrz9ucpYAf1P95drV+7ltuITSexe9fp8VL5C7xyO5fX42Wgu7e9NCTWVVqPN1L7Oe1t6/9SHAHNAR6XNE/ShDT/2CrrUD4Ke6zUzvPpbn+vjRHJQT+EIuIRipOyJwHXV6kyn2KYYI+ImAjMpQhIKN4or6syTyOtAW6LiO1Lt20j4kNb0M4HK9rZJiJ+pWI8/gLg3UBbRGwPPM2m9YRir2wwPEpp2ETSNhRDKfW4GvgkVT6ggbUUgd1rT2AjRWg+SvEh3bvMcRXLXAOcWLGtto6I/6rRn7sohpVO6adOtX6trdFuf8rrMYpiW65Vcf7lO8B5wGvTc7qMATynEfGNiDgUeAPFEM75wJMURzeV61Br21gFB/3QOxv4y7RnV2k7YH1E/FHSVIq9/14/BI6T9G5JYyS9VtKUBvftRmD/dPJwq3R7s6QD+5lnjKStS7etKD6gPtM7tp9OqP11aR03AuvSvBcBExq8Hn25DjhZ0v+QNJZiLLne8dxvAMcDt1cpuwb4uKS9JW1LcRXMjyJiY1rmX6k4kT6W4gRq+X03F/j7FJZImiSp5lUzEfE0xbDQnHQSdVx6vk6U9OVSv2alNndI9SvPCw3EoZLelY4iPkYxrHI3xXBUUDynSDqLYo++Luk1dlh67Wyg+AB7KR1t/Jhi+2yXttEnXuU6jEgO+iEWESsjorOP4g8Dn5f0LMWb8sel+VZTHAl8kmIopIviBFsj+/YsxYmx0yj2/B4D/jfwmn5m+zbFIX7v7XsRsSDNd62KK2eWAb1XQ9xMMYb/IMVh+B/p57C+kSJiOfAR4FqKPe1ngScoAqvWvOsj4ueRBoMrXEkxLHc7xRHbH9Nyepd5LsXR2qMU5yO6S/N+neIoblF63u+mOMFYz/p8lSL4ZlGE7BqKvep/S1W+CHRSXCW0FLgnTdtSP6U4j9NDcXL5XVFc6XMf8BWKo4zHgTcBdw6g3QkURwQ9FK+Jp4DLUtlHKMJ/FcV5kfkU29sGQNVft2b5S3vffwD2i4iHmtydlqbiUt99I+K9ze6LDZz36G1EkXRyGuYYT7HXuJTiqiizbDnobaSZTjEstRbYDzitj+EYs2x46MbMLHPeozczy5yD3swscw56M7PMOejNzDLnoDczy5yD3swscw56M7PMOejNzDLnoDczy5yD3swscw56M7PMOejNzDLnoDczy5yD3swsc/39B/mm2WGHHWLy5MnN7oaZ2bCxZMmSJyNiUrWylgz6yZMn09nZ179VNTOzSpIe6avMQzdmZplz0JuZZc5Bb2aWOQe9mVnmHPRmZplz0JuZZc5Bb2aWubqCXtIJkh6QtELShVXKJ0q6QdLvJC2XdFap7GFJSyV1SfLF8WZmQ6zmF6YkjQbmAMcD3cBiSQsj4r5StXOB+yLiZEmTgAck/TAiXkzlb42IJxvdebORRlJD24uIhrY33IyU7VnPN2OnAisiYhWApGuB6UA56APYTsVW2xZYD2xscF/NRrx6g0RSy4ZOKxkp27OeoZvdgDWlx91pWtkVwIHAWmAp8NGIeDmVBbBI0hJJM19lf83MbIDqCfpqxzaVH21vA7qAXYEpwBWSJqSyIyLiEOBE4FxJR1ddiDRTUqekznXr1tXTdzMzq0M9Qd8N7FF6vDvFnnvZWcD1UVgBPAQcABARa9PfJ4AFFENBm4mIeRHREREdkyZV/QE2MzPbAvUE/WJgP0l7SxoLnAYsrKizGjgWQNJOwOuBVZLGS9ouTR8PTAOWNarzZmZWW82TsRGxUdJ5wM3AaODKiFgu6ZxUPhf4AnCVpKUUQz0XRMSTkvYBFqQz22OA+RFx0yCti5mZVaFWPJPc0dER/j16sy033K8SaTXDYXtKWhIRHdXK/M1YM7PMOejNzDLnoDczy5yD3swscw56M7PM1fNbNyPOSPmhIzMbGRz0VdQTzMPhciszMxiBQzft7e1IetU3oCHtSKK9vb3JW8XMcjbi9uh7enpabk+80UNFZmZlI26P3sxspHHQm5llzkFvZpY5B72ZWeYc9GZmmXPQm5llzkFvZpY5B72ZWeYc9GZmmXPQm5llzkFvZpY5B72ZWeZG3I+ambWq9vZ2enp6GtZeo34sr62tjfXr1zekLWsOB71Zi2jFX1YF/7pqDjx0Y2aWOQe9mVnmHPRmZplz0JuZZc5Bb2aWOQe9mVnmHPRmZplz0JuZZc5Bb2aWOQe9mVnmHPRmZplz0JuZZc5Bb2aWOQe9mVnmHPRmZpmr6/foJZ0AfB0YDXw3Iv6xonwicDWwZ2rzsoj4Xj3zWv4a/Xvmrfib7Y0QF0+A2ROb3Y3NxMUTmt2FLdKK/8ilWf/ERbXeNJJGAw8CxwPdwGLg9Ii4r1Tns8DEiLhA0iTgAWBn4KVa81bT0dERnZ2dW7xS/ZHUckHRin0aat4GrbsNWrVftbRivwezT5KWRERHtbJ6hm6mAisiYlVEvAhcC0yvqBPAdio+8rYF1gMb65zXzMwGUT1BvxuwpvS4O00ruwI4EFgLLAU+GhEv1zkvAJJmSuqU1Llu3bo6u29mZrXUE/TVBqYqjz3eBnQBuwJTgCskTahz3mJixLyI6IiIjkmTJtXRLTMzq0c9Qd8N7FF6vDvFnnvZWcD1UVgBPAQcUOe8ZmY2iOoJ+sXAfpL2ljQWOA1YWFFnNXAsgKSdgNcDq+qc18zMBlHNyysjYqOk84CbKS6RvDIilks6J5XPBb4AXCVpKcVwzQUR8SRAtXkHZ1Xq04qXsA3Xy9fMbHioeXllM/jyypHH26B1t0Gr9quWVux3K19eaWZmw5iD3swscw56M7PMOejNzDLnoDczy5yD3swscw56M7PMOejNzDLnoDczy5yD3swscw56M7PMOejNzDJX1z8HNzMbbvxLtZs46M0sS7rkmdb89crZQ79cD92YmWXOQW9mljkHvZlZ5hz0ZmaZc9CbmWXOQW9mlrkReXmlpGZ34RXa2tqa3QUzy9iIC/pGXVfbiv9h3sysGg/dmJllzkFvZpY5B72ZWeYc9GZmmXPQm5llzkFvZpY5B72ZWeYc9GZmmRtxX5gya2Wt9q1t8De3c+CgN2sRjfymtb+5bWUeujEzy5yD3swscw56M7PMOejNzDLnoDczy1xdQS/pBEkPSFoh6cIq5edL6kq3ZZJektSeyh6WtDSVdTZ6BczMrH81L6+UNBqYAxwPdAOLJS2MiPt660TEpcClqf7JwMcjYn2pmbdGxJMN7bmZmdWlnj36qcCKiFgVES8C1wLT+6l/OnBNIzpnZmavXj1BvxuwpvS4O03bjKRxwAnAv5YmB7BI0hJJM/taiKSZkjolda5bt66ObpmZWT3qCfpq38nu6yt3JwN3VgzbHBERhwAnAudKOrrajBExLyI6IqJj0qRJdXTLzMzqUU/QdwN7lB7vDqzto+5pVAzbRMTa9PcJYAHFUJCZmQ2ReoJ+MbCfpL0ljaUI84WVlSRNBN4C/LQ0bbyk7XrvA9OAZY3ouJmZ1afmVTcRsVHSecDNwGjgyohYLumcVD43VX0nsCgiNpRm3wlYkH6RbwwwPyJuauQKmJlZ/9SKv3DX0dERnZ2tfcm9fx2wsbw9G8vbszW3wWD2SdKSiOioVuZvxpqZZc6/R29brL29nZ6enoa116h/utHW1sb69etrVzQbIRz0tsV6enpa7tAYWvO/NFlztNproVn/rctBb2ZZ8n/s2sRj9GZmmXPQm5llzkFvZpY5B72ZWeYc9GZmmXPQm5llzkFvZpY5B72ZWeYc9GZmmXPQm5llzkFvZpY5B72ZWeYc9GZmmfOvV1ZR70+b1ltvOP/qnbWWgfzsbj11/docGRz0VfjFb63Kr03bEh66MTPLnIPezCxzDnozs8w56M3MMuegNzPLnIPezCxzDnozs8w56M3MMuegNzPLnIPezCxzDnozs8w56M3MMuegNzPLnIPezCxzDnozs8w56M3MMuegNzPLnIPezCxzdQW9pBMkPSBphaQLq5SfL6kr3ZZJeklSez3zmpnZ4KoZ9JJGA3OAE4GDgNMlHVSuExGXRsSUiJgCfAa4LSLW1zOvmZkNrnr26KcCKyJiVUS8CFwLTO+n/unANVs4r5mZNVg9Qb8bsKb0uDtN24ykccAJwL8OdF4zMxscY+qooyrToo+6JwN3RsT6gc4raSYwE2DPPfeso1vWbHHxBJg9sdnd2ExcPKHZXTBrKfUEfTewR+nx7sDaPuqexqZhmwHNGxHzgHkAHR0dfX2QWAvRJc8Q0XpPlSRidrN7YdY66hm6WQzsJ2lvSWMpwnxhZSVJE4G3AD8d6LxmZjZ4au7RR8RGSecBNwOjgSsjYrmkc1L53FT1ncCiiNhQa95Gr4SZmfVNrXjo3dHREZ2dnc3uhtUgqXWHblqwXzZ8DYfXlKQlEdFRrczfjDUzy1w9J2PNzLIkVbswcMvrtupev4PezEasVg3mRvPQjZlZ5hz0ZmaZc9CbmWXOQW9mljkHvZlZ5hz0ZmaZc9CbmWXOQW9mljkHvZlZ5hz0ZmaZc9CbmWXOQW9mljkHvZlZ5hz0ZmaZc9CbmWXOQW9mljkHvZlZ5hz0ZmaZc9CbmWXOQW9mljkHvZlZ5hz0ZmaZc9CbmWXOQW9mljkHvZlZ5hz0ZmaZc9CbmWXOQW9mlrkxze6ADW+Smt2FzbS1tTW7C2YtxUFvWywiGtaWpIa2Z2abeOjGzCxzDnozs8w56M3MMuegNzPLnIPezCxzdQW9pBMkPSBphaQL+6hzjKQuScsl3Vaa/rCkpamss1EdNzOz+tS8vFLSaGAOcDzQDSyWtDAi7ivV2R74FnBCRKyWtGNFM2+NiCcb120zM6tXPXv0U4EVEbEqIl4ErgWmV9R5D3B9RKwGiIgnGttNMzPbUvUE/W7AmtLj7jStbH+gTdKtkpZIOrNUFsCiNH1mXwuRNFNSp6TOdevW1dt/MzOroZ5vxlb7jnvlVxjHAIcCxwLbAHdJujsiHgSOiIi1aTjnFkm/j4jbN2swYh4wD6Cjo8NfkTQza5B69ui7gT1Kj3cH1lapc1NEbEhj8bcDBwNExNr09wlgAcVQkJmZDZF6gn4xsJ+kvSWNBU4DFlbU+SlwlKQxksYBhwH3SxovaTsASeOBacCyxnXfzMxqqTl0ExEbJZ0H3AyMBq6MiOWSzknlcyPifkk3AfcCLwPfjYhlkvYBFqRfOBwDzI+ImwZrZczMbHNqxV8M7OjoiM5OX3I/kvjXK81eHUlLIqKjWpm/GWtmljkHvZlZ5hz0ZmaZc9CbmWXO/0rQBl29/1e23no+aWs2MA56G3QOZrPm8tCNmVnmHPRmZplz0JuZZc5Bb2aWOQe9mVnmHPRmZplz0JuZZc5Bb2aWuZb8mWJJ64BHmt2PGnYAnmx2JzLi7dlY3p6NNRy2514RMalaQUsG/XAgqbOv3362gfP2bCxvz8Ya7tvTQzdmZplz0JuZZc5Bv+XmNbsDmfH2bCxvz8Ya1tvTY/RmZpnzHr2ZWeZGZNBLeq4BbRwj6WlJv5X0e0mXNaJvw4mklyR1SVou6XeSPiFpwK8pSXNSO/dJeiHd75L0Pwej37kpPQ/LJN0gafs0fXLF9uySNLbJ3W04SXtIekhSe3rclh7vJWk/STdKWilpiaRfSDo61ZshaV3pNXydpHGpTJJmSfpPSQ+m+d5QWuZESd9P7a5M9yemslGSvpGej6WSFkvaW9Kv07JWl5bbJWnyoG+kiBhxN+C5BrRxDHBjur8N8HvgiGavW7O2I7Aj8H+AS15Fe5OBZVWmj272urbyreJ5+Bfgc/1tzxxvwKeBeen+PwGfAbYGHgTeUar3RmBGuj8DuKJUNh84K90/D/gPYFx6PA1YCWydHl8HzC7Newnwk3T/9FQ+Kj3eHWgr1X3FcofiNiL36KuRNEXS3ZLulbRAUlua/uY07S5Jl0paVjlvRLwAdAG7pXmmpfr3SPqJpG3T9JPS3v8d6RP/xiFcxUEVEU8AM4Hz0t7Q6LS9Fqft98HeupI+nfZ0fifpH6u1l46YfiFpPrC0Rnvnl6ZfMugr29ruIr0OR5ivAYdL+hhwJPAV4AzgrohY2FspIpZFxFWVM0saA4wHetKkC4CPRMTzab5FwK+AMyTtCxwKfKHUxOeBDkmvA3YBHo2Il9O83RHRQxM56Df5PnBBRPwZsBS4OE3/HnBORPwF8FK1GdOHwn7A7ZJ2AGYBx0XEIUAn8AlJW1PsaZwYEUcCVb/BNpxFxCqK19SOwNnA0xHxZuDNwAfS4euJwCnAYRFxMPDlfpqcSrF3elA/7U2j2PZTgSnAob2H5iONpNHAscDC0uTXlYYI5jSpa4MuIv4EnE8R+B+LiBeBNwD31Jj1VEldwH8B7cANkiYA4yNiZUXdztTmQUBXRPz/PEj3u1L5j4GT0zb/iqQ/f7Xr92o56CnG24DtI+K2NOlfgKPTWOd2EfGrNH1+xaxHSboXeIxiGOcx4HCKF8Kd6QX0fmAv4ABgVUQ8lOa9ZrDWp8l6/8P3NODMtA1+DbyWIpCPA75X2lNa309bvyltr77am5Zuv6V4Ux+Qpo8k26Tt8hRFWN1SKlsZEVPS7dym9G7onAg8SjE8s5l0pL5M0vWlyT+KiCnAzhQ7eOf3076AKP2tWh4R3cDrKYaPXgZ+LunYAa5LQzno+6ca5b9MRwBvAj4kaUqa55bSm+ugiDi7jraGPUn7UBz1PEGxvh8pbYe90+FvX2+SajaUm++nvS+Vpu8bEf/cwNUaDl5IYbUXMBbIPdA3k957x1PsaH1c0i7AcuCQ3joR8U6K8fH2yvmjGDy/ATg6Ip4BNqTXc9khwH2p3T9X6cKDdP9g4P7U3n9HxM8i4nzgHyiOYpvGQQ9ExNNAj6Sj0qT3AbelcbVnJR2epp/Wx/wPAl+iGNe7GzgijeMhaZyk/SlO1u5TOsN+6qCsTJNImgTMpTjJFMDNFB9+W6Xy/SWNBxYBf6NNVzds9qbrQ1/t3Zza6z0PspukHRu5bsNFeh3/HfCp3u00EkgS8G2KIZvVwKXAZRRH4EdIekep+rh+mjqS4oQrqY1vSNomLeO4VD4/IlZQHEHOKs07C7gnIlZIOkTSrmm+UcCf0eQfaRzTzIU30ThJ3aXHX6UYYpmbAmgVcFYqOxv4jqQNwK3A0320ORf4FLAtxV7DNZJek8pmRcSDkj4M3CTpSeA3DVyfZukdMtgK2Aj8gGJbAnyX4qqPe9IbcR1wSkTclPa+OiW9SHFlw2frWFZf7S2SdCBwVzGZ54D3UhxVjDgR8VtJv6PYKflls/szRD4ArI6I3iGrb1G8B6cCfwV8VdLlwOPAs8AXS/OeKulIip3e7jQfwDeBNooLAV6iGJ6dni68gCIXvilpBcVR5V1pGhTnqL5Tev//BriiUSu7JfzN2BokbRsRz6X7FwK7RMRHX01bKajmAP8ZEV9rYHfNzDbjoZva3p7Oni8DjuKVewMD9YG0B7wcmEhxFY6Z2aDyHr2ZWea8R29mljkHvZlZ5hz0ZmaZc9CbmWXOQW9mljkHvZlZ5v4fCWo5WMfc554AAAAASUVORK5CYII=" id="648" name="Google Shape;648;gcf3b363f19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49" name="Google Shape;649;gcf3b363f19_0_0"/>
          <p:cNvPicPr preferRelativeResize="0"/>
          <p:nvPr/>
        </p:nvPicPr>
        <p:blipFill>
          <a:blip r:embed="rId4">
            <a:alphaModFix/>
          </a:blip>
          <a:stretch>
            <a:fillRect/>
          </a:stretch>
        </p:blipFill>
        <p:spPr>
          <a:xfrm>
            <a:off x="152400" y="1246777"/>
            <a:ext cx="9034448" cy="52322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cf3b363f19_0_82"/>
          <p:cNvSpPr txBox="1"/>
          <p:nvPr/>
        </p:nvSpPr>
        <p:spPr>
          <a:xfrm>
            <a:off x="362607" y="378372"/>
            <a:ext cx="7536000" cy="560400"/>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  Model </a:t>
            </a:r>
            <a:r>
              <a:rPr b="1" lang="en-US" sz="3000">
                <a:solidFill>
                  <a:srgbClr val="002776"/>
                </a:solidFill>
              </a:rPr>
              <a:t>Deployment</a:t>
            </a:r>
            <a:endParaRPr b="0" i="0" sz="1500" u="none" cap="none" strike="noStrike">
              <a:solidFill>
                <a:srgbClr val="000000"/>
              </a:solidFill>
              <a:latin typeface="Arial"/>
              <a:ea typeface="Arial"/>
              <a:cs typeface="Arial"/>
              <a:sym typeface="Arial"/>
            </a:endParaRPr>
          </a:p>
        </p:txBody>
      </p:sp>
      <p:pic>
        <p:nvPicPr>
          <p:cNvPr id="655" name="Google Shape;655;gcf3b363f19_0_82"/>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656" name="Google Shape;656;gcf3b363f19_0_82"/>
          <p:cNvSpPr/>
          <p:nvPr/>
        </p:nvSpPr>
        <p:spPr>
          <a:xfrm>
            <a:off x="1" y="102114"/>
            <a:ext cx="0" cy="292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657" name="Google Shape;657;gcf3b363f19_0_82"/>
          <p:cNvSpPr/>
          <p:nvPr/>
        </p:nvSpPr>
        <p:spPr>
          <a:xfrm>
            <a:off x="0" y="1048766"/>
            <a:ext cx="8811600" cy="45600"/>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data:image/png;base64,iVBORw0KGgoAAAANSUhEUgAAASoAAACgCAYAAAC7ZiElAAAAOXRFWHRTb2Z0d2FyZQBNYXRwbG90bGliIHZlcnNpb24zLjMuMiwgaHR0cHM6Ly9tYXRwbG90bGliLm9yZy8vihELAAAACXBIWXMAAAsTAAALEwEAmpwYAAAhR0lEQVR4nO2dd5hVxfnHP19ApKko2FAWFAkqJpZgrxFi7yVGwIIGRCyUnzGJqDFFE00CGI0FLKCsNbZYYkOxl4BdFCtFBFEUlSrI+/tj5sphuW1hd+89u+/nefbZc86098yZ870zc6bIzHAcxylnGpXaAMdxnEK4UDmOU/a4UDmOU/a4UDmOU/a4UDmOU/a4UDmOU/bUqVBJMklbrGLY8ZJ+VdM21TSS3pa0T6ntKCXVec6SLpI0Nh5XSJonqXEN2XGNpAvi8T6SPqmJeGN8e0qaXFPxZYn/OUnb11b81bCjY3yeTWoh7jUlvStpg0J+CwqVpCmSFsYC9JmkGyW1qhlTa57azNhiMLOuZjZ+deJIvrwNCTObZmatzOz7fP4knSzp2SLi629mf6oJ26qKr5k9Y2ZdaiLuLGkdCnxrZq/G8xorD6tTWSgi7mr9GJjZYuAG4DeF/BZbozrUzFoBOwA7AudnMbIkwuCsHvX1udVUraxE9AduLrURdcQtwEmS1szry8zy/gFTgB6J878BD8RjA84A3gc+jtf6Ah8AXwL/AdolwhpwNvAR8EWMq1F0Oxl4DrgC+Bp4F+ieCDse+FU8bkQQy6nAbOAmYJ3oNi2mMy/+7ZrlnnYCXgDmAjOBK4GmCff9gMnRjquApxJpdwKeAObEe6gEWmfLL+Ai4I5o37fA20C3hN/fADOi22SgO3AA8B2wJNr/ep7ncg7wRrTzdqBZwr3Qc/jhuQH7AJ8A58b8nAkcARwEvBfjOK8a+WfAFjns3izm57fAYzHs2OjWMYZtkigTH0W/HwO9gK2ARcD3MX/mRr+jgauBh4D5QI947c/RPXOP58XnNgXola18JdJ+Nh4/He2aH9M8LhNfwv9WMY658TkflnAbDfwLeDDey0tApxz50xRYCGwaz7OWB2Ad4PqY/zOAPwONo9sWMY+/jvd6e677yJJ+Y+DvMdxHhHKSfCZ9gHfifXwEnBavt4x2L2P5u9eOAmUlhn0f2DuvDlVHqID28SH8KVEgHwPWA5oD+8Yb3AFYkyA6T1cpwE9G/xWElyAjACcDS4HBwBqxMHwNrJdFqE4hvISbA62Au4GbsxX2HPf0U2AXoEn0/w4wKLq1Bb4BjoruA2MhyaS9BfDzeH/rx4c/Io9QLSK88I2BvwAvRrcuwHSigEQ7OiXCjS3iubwcC8N68R76R7dinkPyue0T8/7CmPd9gc8Jv3ZrAV3jfWxeKP+KEKoXgGHRrr0IBX4loSIU/G+ALtFtY6BrVRGpIgZfA7sTfsiasbJQLU2kvTfhhc3EP54cQpXtnkgIVcyzDwgi2DTm/7eJuEcTxH6neG+VwG058qcrML/KtZXKA3AvcG3Mpw1iWciIxq3A0EQ+7FHMs4nu/QmVhPaxfDzJikJ1MOHHWjEPFwA7VM2TYt61hJ//AGfXhFDNIyjiVEINo3nipvdN+L0euCxx3orwkndM+D8g4T4AGJcoGJ8CSri/DJyQRajGAQMS/rrEdDKZkVeostzjIOCeeHwi8ELCTQRB+VWOsEcAr+YRqscTblsDCxOCN5vwy79GoYKZ47n0TpxfBlxTjeeQfG77EH4NM7/Ia0U/Oyf8TASOKJR/+V4Gwo/TUqBl4tot5BaqucDRmfKWCHMy2YXqpizXqgpVMu07gAuqlq9saVS9J1YUqj2BWcTWgS0Xi4sSdlyXcDsIeDdHXu4OzMpXHoANgcXJfAGOB56MxzcBI4m1sipxFRKqJ4g/ePF8P/K8TwTBHFg1T4p51xLXKoEL84Urto/qCDNrbWYdzGyAmS1MuE1PHLcjiBkAZjaP0ETaJIf/qTFMhhkWLc/hnjWdeNyE8AALIulHkh6QNEvSN8AlhJpUJu4fbIz2fJIIu4Gk2yTNiGHHJsJmY1bieAHQTFITM/uA8NAuAmbHOLPdaz6qxp35yFHd5wAwx5Z3Ymee72cJ94WZ+AvkXz7aAV+Z2fzEtanZPEY/xxF+4WdKelDSlgXir3pPVcmWdnXzPBvtgOlmtqxK3Mn8zvWsVrKR8EORjw6EWtxMSXMlzSXUrjJfz84l/MC+HL9Cn1LUXQRWKP9UeT6SDpT0oqQvY7oHkefZF1lW1iL8KOWkJoYnJIXlU0ImZoxsCbQhtKEztE8cV8QwGTaRpDzuWdNh+S/1Z1XsycXVhOptZzNbm1Blz6Q7E9g0cQ9KnhOabwb8JIbtnQhbLczsFjPbI96LAZdmnFYlvgTFPIfVSSNf/uVjJrButCdDRS7PZvaImf2c0Ox7FxiVccoVpED62dLOlK/5QIuE20YF4kryKdBeUvJ9qmDF/C6W9wnFLilyVe9rOqFG1TZWIFqb2dpm1hXAzGaZWV8zawecBlxVjS99M1n5HYVg1JrAXYQ+rA3NrDWhTzDz7LPlfzFlZSvg9XxG1fQ4qluAPpK2izd1CfCSmU1J+Pm1pHUltSf0/9yecNsAOFvSGpKOJdzAQ1nSuRUYLGmzOFTiEkKH4VJC38oyQv9VLtYi9H/Mi7/SpyfcHgR+LOmI+EXsDFYstGsRm8KxMP06X4bkQlIXSfvGfFpEqLFkajSfAR2rFPzqUMxzWB3y5V9OzGwqMAH4g6SmkvYADs3mV9KGkg6LwrKYkOfJ/NlUUtNVsD2T9p7AIcCd8fprwFGSWsSX+tQq4T4jd5l6iSB058ayu0+8r9uqa5yZLQEeJ/T/JNP+oTyY2UzgUeAfktaW1EhSJ0l7A0g6VlLmx/UrgoAk8y7fu3EH4R3cVNK6wG8Tbk0J/XufA0slHUhoGibtbCNpncS1vGUlvkPrAS/msalmhcrMxgEXEFR3JqHT7ZdVvN1H6O94jSAK1yfcXgI6EzqCLwaOMbM5WZK6gfD59mnC16BFwFnRhgUx7HOxWrxLlvDnAD0JHZ6jSIilmX0BHEvo85lD6FeaQHhZAP5A6KT+Otp/d+4cycuawF/jvc4iiPR50S3z8syR9Ep1Iy7yOawOOfOvCHoCOxM6l39P6E/JRiPg/wi1lS8JL+6A6PYE4aPOLElfVCPtWYQX91NCv0h/M3s3ug0nfF37DBgT3ZNcBIyJZeoXSQcz+w44DDiQ8DyvAk5MxF1drgVOSJxnKw8nEoRjUrynfxNqnhCGEL0kaR6ho3qgmX1c6D4io4BHCDWcV0iUbzP7lvDV/o6YZs8Yf8b9XUIl4qMYfzsKl5WewBgLY6pyohW7hEqHpJMJnZl7lNqWJPFX7BPCp+wnS22P0zCIA1rPsjjosz4Sa/uvA3uZ2ex8fuvlYL/VRdL+hNrdQkLTThSomjpOTVJuP9i1QaxFFfpAAvik5FzsCnxIqMYfSvjquTB/EMdxaouyafo5juPkwmtUjuOUPS5UjuOUPd6ZXgRt27a1jh07ltoMpx4zceLEL8xs/VLbUa64UBVBx44dmTBhQqnNcFJKZSUMHQrTpkFFBVx8MfTqtaIfSVmnEjkBFyrHqUUqK6FfP1iwIJxPnRrOYWWxcnLjfVSOUwNUVkLHjtCoUfhfGce1Dx26XKQyLFgQrjvF4zUqx1lN8tWapk3LHibXdSc7XqNynGqQrDm1bRv+evfOXWuqyLE2RK7rTnZcqBynCCorl4vS1KlgBnPmhL9cTJsWOs5btFjxeosW4bpTPC5UjlOATNMunyhlo6IidJiPHAk/3vQrmrCUDh3CuXekVw8XKscpwMCBKzftCvFDren99+n1wpm88eWmLLnjHqZMcZFaFVyoHIflTTtp5b/q1qQ6VBj3DhpPrzsOhy5dYNQo+MUvYJttasf4BoB/9XMaPJWV0KcPLFmyevGs0/w7HjrpdnZ7aThc8mpQvvPPhwEDYKPqrGzsVMWFymnwDB26aiLVsiU0awbMmcO5ra/lTK6kxTUzYautQkdU797QvHmN29sQqTdCFVfibGVm3xTpvzVwHbANYU3pU8zshdqz0ClXpq7C5JU2beCL5ybDiBEwZgzMXQj77QeDb4D99w9tRqfGSHUflaRb4uL2LQlrR0+WVOxmC5cDD5vZlsC2hI0RnQZGZdWV0QtiHLjmE7ze/hDYcku48Ubo2RPefBMeeQQOOMBFqhZItVABW8ca1BGE3WoqWHFR/KxIWpuwS+/1EBbnN7O5tWemU44MGBBaZ8XQlMWcxGjebLwdDy3uziYzXoaLLgqDpa67zjvKa5m0N/3WkLQGQaiuNLMlkopZsnRzwpY/N0ralrArzsAqm1M69ZgePWDcuML+2vAF/bmGs3QlG9pnsGVXGHJ9qEU1a1b7hjpA+mtU1xK2Nm8JPC2pA2EPsUI0IWx5dbWZbU/Yky25fxmS+kmaIGnC559/XrNWOyWla9fCIrUVk3jvZ/34oll7/swFbLj/9vDoo6GJd8opLlJ1TL1bMz1ul760gJ+NgBfNrGM83xP4rZkdnM1/t27dzNejqh907QqTJuVyNXrwOEMYxoE8HMTohBNg0CDYeutatUvSRDPrVquJpJhU16jibrrXS/pvPN8aOKlQODObBUyX1CVe6k7ojHfqKQMGhD7ubCK1Jovoww28wU94jP3Ynld5/eg/hv6nkSNrXaScwqRaqIDRhF1d28Xz94BBRYY9C6iU9AawHWHbc6eeUVkZVjq4+uqV3dZnNhfyB6bSgRs4lWU04mRu5JJ+U9n23xfA+r4ycLmQ9s70tmZ2h6TfAZjZUknfFxPQzF4DvKpdj8nVYd6VtxjECHozlmYs5gEOZjiDeX7NfbnuevlcvDIk7UI1X1IbwoBNJO0CfF1ak5xyYJNN4NNPk1eM/XmEwQxnfx5lAc25kT5czkAmsyVbbw0L3y6VtU4h0i5UQ4D/AJ0kPQesDxxTWpOcUpGto7wZC+nNWAYxgq5M4lM25jwu5lpO40vaAKEL6m0XqbIm1UJlZq9I2hvoAgiYbGarObXUSSONG8OyZcvPN2QWA7iK07ma9fmCV9mOE7iJ2zmOJTT9wV+7di5SaSDVQiXpxCqXdpCEmd1UEoOcOqeycsXR5T/mDQYznJ7cwhos4X4OZTiDeYq9Cb9ly+neHR5/vG7tdVaNVAsVsGPiuBlhmMErgAtVAyAjUmIZB/AwQxhGD8YxnxaMoi+XM5AP6LxSuHbtYMaMEhjsrDKpFiozOyt5Lmkd4OYSmePUIT16wPPjFnAaNzGIEWzJZD5hE37DXxlFX75ivazhvBaVTtI+jqoqCyDLT6hTb+jRAzbWTPYZdz7Tac81nM48WtGTSjbjYy7jNzlF6vTTXaTSSqprVJLuJw5NIIju1sAdpbPIqU12bfYqpy8ezi+5jSYs5T4OZxhDeJY9qNr/lKRZs7DAgY+PSi+pFirg74njpcBUM/ukVMY4NUdmqIFYxsE8yBCG8QLjmUdLrqE/lzOQj+iUM3yjRvB9UUN/nTSQaqEys6dKbYNTs2QEqgXzOZ0xDGIEP+J9ptGeX3MZo+jL17TOG8caa8B339WNvU7dkEqhkvQty5t8KzgBZmZr17FJTg0gQTtmcAlXchrXsh5f8TI78ktu5S6OZilrFIyjUSMXqfpIKoXKzNYqtQ1OzZAZqLkDE7mZ4RzH7TRiGfdwZJh/x27k639K4jWp+ku9+OonaQNJFZm/Utvj5GfddUPtqbG+59Bl9zKevZlINw7nPq7kTLbgA47l3zzP7hQrUt27u0jVZ1JZo8og6TDgH4RlXmYDHQibNHQtpV1ObiRoyTzO5EYGcjlb8CFT6MAQ/sH1nMo3rFOt+Fq3hq++qh1bnfIh7TWqPwG7AO+Z2WaEkenPldYkJ0ll5fIdh9trOpdyLtNpzxWczWw24FjuYAs+YDhDqi1S3bu7SDUUUl2jApaY2RxJjSQ1MrMnJV1aaqMaOlXn33XjfwxhGMdyJ8L4N8cwnMG8xC5Fx+krHDRs0i5UcyW1Ap4mrNY5mzCeyqkjci1O14jvOZz7GMIw9uA5vmZtRjCIKziLaXQoOn4XKAdS2vSTdIykZsDhhGkzg4GHgQ+BQ0tpW0Mgs/64tLJIteJbzuZy3qczd3M07fiUgYygPdP5NX8vWqQaNQIzFyknkNYaVS/gKoI43Qo8amZjSmtS/WXAgOxrjiepYCpncQV9GcU6fMOz7M45/J37OJxlNC46rXq2KZJTQ6SyRmVmRwJbAOOAswk7ylwtaa/SWlZ/SNaa8onUzrzIbRzHh3RiECN4iIPYiZfYk2e5h6OKEql27YJAuUg5uUilUAGY2TdmNsbMDgR+DLwGXCFpemktSzcZgconTo1ZyjHcyXPsxovsyv48wjCGsBkf05Nb+R87FZ3e2LG+NpRTmLQ2/X5A0rrAUcBxwHrAXaW1KF3k35BzRdbma07les7mn3RkKh/QibP4JzfSh/m0KioOnyzsrAqpFCpJawFHAMcTtmb/D/Bn4Emrb1s/1xIr79KSm458zNn8k1O5nrX5lqfYi0GM4H4OLbr/yZ+KszqkUqiAjwkbj14NPOwbOhRP8TUoY1deYAjDOJJ7WEYjbuc4hjOYV/hpzlA+386pDdIqVBVmtqDURqSNqju1ZKMJSziauxjMcHbmZb5kXS7jXK7kTD5lk6xhXJyc2iaVQuUiVT2Kaeatw1z6MoqzuIIKpvMenRnAvxjDSSyg5Qp+XZicuiaVQuUUT9OmsCRPw3hzPmQgl3MKN9CK+TzBzziDf/EgB2OJj8LNm8MC/3lwSkRqhyc4+clMBs4uUsYePMPdHMn7dKY/13A3R7E9r9CdJ3iAQ38QqdatQ0e4i5RTSlJZo6qyqcNKmNlhdWhOWZGvmdeEJRzLnQxhGN2YyBzW4y/8jn9xBjNpB/jcOqc8SaVQsXxTh6OAjYCx8fx4YEopDCo1+b7mteYr+jGSs7iCTZnBu3ShP1dzEyeykBZA2Erqqqvq0GDHqQapFKrMpg6S/mRmyWkz90t6ukRmlYwWLWDhwpWvb8H7DORy+nAjLVnA43TnNK7lvxz4Q9PON+R00kDa+6jWl7R55kTSZsD6JbSnTsn0Q60oUsbejOdeDmcyXejLKO7gF2zLa/ycx3kodpJLYfqKi5STBlJZo0owGBgv6aN43hE4rZiAkhoDE4AZZnZI7ZhXe1RdnG4NvuM4bmcww9mBV/mctvyZ87mKAXzGRiuE9WaekzZSLVRm9rCkzsCW8dK7Zra4yOADCeurp2prrapLrqzHHE7jWs7kStoxk0lsRV9GMpbeLKL5SuFdpJw0kmqhktQCGAJ0MLO+kjpL6mJmDxQItylwMHBxDJ8Kkqtp/ojJDGIEJzGGFizkEfbjFG7gUfZbYfxTBv+a56SZVAsVcCMwEdg1nn8C3AnkFSpgBHAukJr9AcNXPeNnPMkQhnEID7KINRlLb0YwiLfZZqUw3lHu1BfS3pneycwuA5YAmNlCCmwEJ+kQYLaZTSzgr5+kCZImfP755zVmcHWprIQWjRez46TRvMZ2PEF3duJlfs9FVDCNvly3kkg1bx4GabpIOfWFtNeovpPUnDj4U1InoFAf1e7AYZIOApoBa0saa2a9k57MbCQwEqBbt24lWaTkqL2+YOtnruEjrmQjPuMtunIK13MLPVlMs6xhfJ87pz6SdqH6PWHd9PaSKgkidHK+AGb2O+B3AJL2Ac6pKlKl5v7LJjH7dyOoXHYzzVnEfzmAYQzhcXqQr8Lo/VBOfSW1QiWpEZBZ3XMXwhs80My+KKlhq0psq7196jAOnf4wC2nGzZzACAbxDlsXDO5f85z6TGqFysyWSTrTzO4AHlzFOMYD42vSrmqzaBHccgsMHw5vvUUbNuQC/sg19OeLIsaujh0LvXrVgZ2OU0JSK1SRxySdA9wOzM9cNLMvS2dSkcyeHQZEXXUVzJ7NVxU/YTA3civH8x1rFgzepAmMHu0i5TQM0i5Up8T/ZySuGbB5Fr/lwVtvwYgRoSq0eDEcfDCP/3gw+1+6L8vyf7D8AW/mOQ2NVAuVmW1WahuKwgweeSQ07x59NIwf6NMHBg6kcuKW9OkDy4r4rtisGVx3ndeinIZHqoUqMTK9wsz6xek0BUem1xkLF4aa04gRYQ2WjTeGiy+G006DNm0AGHpA/hU4IUw8vvlmFyin4ZL2AZ83At8Bu8XzTwjbZpWWWbPgwguhogL69QvrAd90E0yZAuedB23aUFkJbdvC1Kn5o2rc2EXKcVJdoyKMTD9O0vEQRqZLKq6jpzZ4443QvLvlllBNOvRQGDwY9t47VIsilZWh5VeoJtWoEYwZ4yLlOGkXqlUZmV6zLFsGDz8Mw4aFGcMtWkDfvjBwIHTunDXI0KGFRappU7jhBhcpx4H0C1W1R6bXKPfeC7/9LUyeHBYr/+tfg0itt17OIJWVhZt7bdrA5Ze7SDlOhlQLlZk9JukVSjUyfd48aNUqqM+xx4YN76pQWRlqUNOmhcrW/PlZ4knQoUPoynIcZzmpFCpJO1S5NDP+r5BUYWav1IkhPXuGak+ObrHKytCXntlqqpBINW0aPgo6jrMiqRQq4B/xfzOgG/A6oUb1E+AlYI86saJR/o+mQ4cWvx+eN/ccJzepFCoz+xmApNuAfmb2ZjzfBjinlLYlmTatOH/e3HOc/KR9HNWWGZECMLO3gO1KZ86KVFQU9iN5c89xCpF2oXpX0nWS9pG0t6RRhA0byoKLLw4d6LmQoH9/b+45TiHSLlQnA28TdpQZBEwC+pTQnhXo1QtGjgxNOyn0Q7VpE447dAgjzn1yseMURmYlWWV3tYn78j1iZj1qO61u3brZhAkTajsZpwEjaaKZdSu1HeVKamtUZvY9sEDSOqW2pSqVldCxY/go2LFjOHccZ9VJ5Ve/BIuANyU9xooL551dKoOqjp2aOjWcg/dFOc6qknahepBVXIa4tsg2dmrBgnDdhcpxVo20C9XtwBaESckfmtmiEtuTc+xUsWOqHMdZmVT2UUlqIukywvpTY4CxwHRJl0laecJdHZJr7FQxY6ocx8lOKoUK+BuwHrCZmf3UzLYHOgGtgb+X0rBsY6datPBBnY6zOqRVqA4B+prZt5kLZvYNcDpwUMmsYuWxUx06hHPvn3KcVSetfVRmWQaAmdn3kko+MKxXLxcmx6lJ0lqjmiTpxKoXJfUG3i2BPY7j1CJprVGdAdwt6RRgIuGr345Ac+DIUhrmOE7Nk0qhMrMZwM6S9gW6Etai+q+ZjSutZY7j1AapFKoMZvYE8ESp7XAcp3ZJax+V4zgNCBeqVcQnHjtO3ZHqpl+p8InHjlO3eI1qFcg38dhxnJrHhWoV8InHjlO3NEihktRe0pOS3pH0tqSB1QnvE48dp25pkEIFLAX+z8y2IuyyfIakrYsN7BOPHaduaZBCZWYzM7spx4nN7wCbFBveJx47Tt2S2s0dagpJHYGngW3iCgyZ6/2AfgAVFRU/nTp1amkMdBoEvrlDfhq0UElqBTwFXGxmd+fx9zlQKqVqC3xRorRXlTTaDKW1u4OZrV+itMueBitUcSXQBwhbbg0rtT25kDQhbb+0abQZ0mt3Q6BB9lFJEnA98E45i5TjOIEGKVTA7sAJwL6SXot/JV0Z1HGc3DTIKTRm9ixhaZg0MLLUBqwCabQZ0mt3vafB9lE5jpMeGmrTz3GcFOFClQIk/U3Su5LekHSPpNaltikXkg6QNFnSB5J+W2p7CrG606mcusGbfilA0n7AE2a2VNKlAGb2mxKbtRKSGgPvAT8nbA77P+B4M5tUUsPyIGljYGMze0XSWoQ1+I8oZ5sbIl6jSgFm9qiZLY2nLwKbltKePOwEfGBmH5nZd8BtwOEltikvqzudyqkbXKjSxynAf0ttRA42AaYnzj8hRS99nE61PfBSiU1xqtAghyeUI5IeBzbK4jTUzO6LfoYSVn4o14WPsw35SEXfQpxOdRcwKDnn0ykPXKjKBDPrkc9d0kmErey7Z9slukz4BGifON8U+LREthRNnE51F1CZb86nUzq8Mz0FSDoAGAbsbWafl9qeXEhqQuhM7w7MIHSm9zSzt0tqWB7idKoxwJdmNqjE5jg5cKFKAZI+ANYE5sRLL5pZ/xKalJM4FWkE0Bi4wczKejlBSXsAzwBvAsvi5fPM7KHSWeVUxYXKcZyyx7/6OY5T9rhQOY5T9rhQOY5T9rhQOY5T9rhQOY5T9rhQlQGS2iRWGp0laUY8niupTifHSjoiucehpD9KyjsYNUc8HSW9VbPWVSv986qcPx//l9QuZ9VwoSoDzGyOmW1nZtsB1wDD4/F2LB/bU2PEgZm5OAL4QajM7EIze7ymbagDVhAqM9utVIY4q48LVfnTWNKouFbSo5KaA0jqJOlhSRMlPSNpy3i9g6Rxce2qcZIq4vXRkoZJehK4NFt4SbsBhwF/izW6TjHcMTGOHSU9L+l1SS9LWivWUJ6R9Er8yysIClwpaZKkByU9lIh/iqS28bibpPHxeKeY7qvxf5d4/WRJd8f7eF/SZfH6X4Hm8R4q47V5WWxpHNf6+l/Mr9Pi9Y0lPR3DvyVpz9V8hs7qYmb+V0Z/wEXAOfG4I2ES8nbx/A6gdzweB3SOxzsT1qsCuB84KR6fAtwbj0cTtgdrXCD8aOCYhD2jgWOApsBHwI7x+tqEuaItgGbxWmdgQsL2t7Lc31HAY4SR6+2AuZn0gClA23jcDRifTCse9wDuiscnR5vWAZoR9l5sH93mVUl3XlW7CBvMnh+P1wQmAJsB/0eYDE60c61Sl4uG/ueTksufj83stXg8EegYZ/rvBtwZpqoB4UUD2JUgBgA3A5cl4rrTzL4vED4XXYCZZvY/AIsrDEhqCVwpaTvge+BHBeLZC7jVzL4HPpX0RAH/EIRojKTOhNUY1ki4jTOzr6Mtk4AOrLjUTD72A36SqdHFdDoT5ijeECcr35vIf6dEuFCVP4sTx98DzQlN9rkW+rEKkZwjNT/+r074DCL7ki2Dgc+AbWO8i6ppU5KlLO+OaJa4/ifgSTM7Mq4ZNT7hVjV/qlOmBZxlZo+s5CDtBRwM3Czpb2Z2UzXidWoY76NKIbE287GkY+GHfp9to/PzwC/jcS/g2WqG/xZYK0uy7wLtJO0Yw6wVO+XXIdS0lhH2SmxcwPyngV/G/qGNgZ8l3KYAP43HRyeur0NYjQFCc68YlsQaUT4eAU7P+JP0I0ktJXUAZpvZKMJGtTsUmaZTS7hQpZdewKmSXgfeZvmSv2cDfSS9QRCOXJsV5Ap/G/Dr2HHdKePZwtLCxwFXxDCPEWo9VwEnSXqR0OybT37uAd4nrFZwNfBUwu0PwOWSniHUjjJcBvxF0nMUFsIMI4E3Mp3pObgOmAS8EocsXEuoke0DvCbpVYJgXl5kmk4t4asnOCVF0mjgATP7d6ltccoXr1E5jlP2eI3KcZyyx2tUjuOUPS5UjuOUPS5UjuOUPS5UjuOUPS5UjuOUPS5UjuOUPf8PrEZ0j+w+OOkAAAAASUVORK5CYII=" id="658" name="Google Shape;658;gcf3b363f19_0_8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XoAAAEVCAYAAADuAi4fAAAAOXRFWHRTb2Z0d2FyZQBNYXRwbG90bGliIHZlcnNpb24zLjMuMiwgaHR0cHM6Ly9tYXRwbG90bGliLm9yZy8vihELAAAACXBIWXMAAAsTAAALEwEAmpwYAAAbjElEQVR4nO3dfZwcVZ3v8c83CRESSJiR8PwQEBBQlyyMgb08iAtEwMWgr7sCohiWNaLg+oig5kJQd90rqKhEs9FFVjGgsmQN7ArhegUEQTPBkSQgbBIgmQ0PgYw8BFwM/O4fdeam6PRM94Se6Z4z3/fr1a/prnPq1Knq7m9XnaruUURgZmb5GtXsDpiZ2eBy0JuZZc5Bb2aWOQe9mVnmHPRmZplz0JuZZc5BnwFJV0n6Yj/lz0naZyj7NFQk7ZnWb3Sz+1IvSQ9LOq6OepMlhaQxQ9GvoSTpDEmLmt2PkcJBPwTSG/tFSTtUTO9Kb+TJg7n8iNg2IlY1ul1Jt0r620a3OxARsTqt30uNbjt9gIakd1RMvzxNn9HoZQ6UpPdI6kwfdo9K+pmkI5vdr1oi4ocRMa3Z/RgpHPRD5yHg9N4Hkt4EbNO87gwPLbA3+yDw/t4HqT9/DaxsWo829eUTwOXAPwA7AXsC3wKmN7FbNbXAczriOOiHzg+AM0uP3w98v1xB0tsl/VbSM5LWSJpdUX6kpF9J+kMqn1EqbpP075KelfRrSa8rzReS9k33r5I0p5+6B0i6RdJ6SQ9IeveWrKykv5F0v6QeSTdL2qtU9vXU/2ckLZF0VKlstqTrJF0t6RlgRjpy+IKkO1OfF/UeHVUOb/RXN5WfKekRSU9J+l91DKPcABwhqS09PgG4F3is1OYoSbNSu09I+r6kiaXy95WW+bmK7TRK0oWSVqbyH0tqr2P7TgQ+D5wbEddHxIaI+FNE3BAR56c6r0lHH2vT7XJJr0llx0jqlvTp1OdHJZ0i6SRJD6bn/7NVnpcfpe16j6SDS+W96/CspPskvbNUNiM9H1+TtB6YnabdkcqVyp6Q9LSkeyW9sXc90/Zcl7bhLEmjSu3eIemy9Dp7SNKJtbbdSOSgHzp3AxMkHahiPPlU4OqKOhsoPgy2B94OfEjSKVCMRQM/A74JTAKmAF2leU8HLgHagBXA3/fTl6p1JY0HbgHmAzumet+S9IaBrGjq82eBd6W+/hK4plRlcep/e1rWTyRtXSqfDlxHsR1+mKa9Bzgr9Wss8Kl+ulC1rqSDKPZ4zwB2ASYCu9VYnT8CC4HT0uMzqfiABmak21uBfYBtgStKy/w28D5gV+C1wO6lef8OOAV4SyrvAebU6BPAXwBbAwv6qfM54HCKbX0wMBWYVSrfObWxG3AR8B3gvcChwFHARXrluZ3pwE/Y9Lz9m6StUtnKNM9EitfW1ZJ2Kc17GLCK4jmpfG1OA44G9qd4zk8Fnkpl30xt7kOxjc6keG7L7T4A7AB8GfhnSepnm4xMEeHbIN+Ah4HjKN5kX6LYK7wFGAMEMLmP+S4HvpbufwZY0Ee9q4Dvlh6fBPy+9DiAfWvVpXiD/bKi7X8CLu5jubcCf1tl+s+As0uPRwHPA3v10U4PcHC6Pxu4vcpyZpUefxi4Kd2fnNZvTB11LwKuKZWNA14Ejutnu34ROBK4iyJwHqcYcrsDmJHq/Rz4cGm+1wN/Ss/vRcC1pbLx5WUC9wPHlsp3Kc37inWr6NsZwGM1XncrgZNKj98GPJzuHwO8AIxOj7dLyzqsVH8JcErpebm74jl9FDiqj2V3AdPT/RnA6oryGcAd6f5fUgyRHQ6MKtUZDfw3cFBp2geBW0ttrKh4PgPYeTDex8P55j36ofUDir3NGWy+V4ikwyT9Ih2mPg2cQ7GnArAH/Y8LP1a6/zzFXuVA6+4FHKZiaOgPkv5AESg799NWNXsBXy+1sR4Qae9Z0idVDOs8nconsmk9AdYMoM/V9FV313LbEfE8m/Yc+xQRd1AcmcwCboyIFyqq7Ao8Unr8CEVQ71RlmRsqlrkXsKC0re4HXkrz9ucpYAf1P95drV+7ltuITSexe9fp8VL5C7xyO5fX42Wgu7e9NCTWVVqPN1L7Oe1t6/9SHAHNAR6XNE/ShDT/2CrrUD4Ke6zUzvPpbn+vjRHJQT+EIuIRipOyJwHXV6kyn2KYYI+ImAjMpQhIKN4or6syTyOtAW6LiO1Lt20j4kNb0M4HK9rZJiJ+pWI8/gLg3UBbRGwPPM2m9YRir2wwPEpp2ETSNhRDKfW4GvgkVT6ggbUUgd1rT2AjRWg+SvEh3bvMcRXLXAOcWLGtto6I/6rRn7sohpVO6adOtX6trdFuf8rrMYpiW65Vcf7lO8B5wGvTc7qMATynEfGNiDgUeAPFEM75wJMURzeV61Br21gFB/3QOxv4y7RnV2k7YH1E/FHSVIq9/14/BI6T9G5JYyS9VtKUBvftRmD/dPJwq3R7s6QD+5lnjKStS7etKD6gPtM7tp9OqP11aR03AuvSvBcBExq8Hn25DjhZ0v+QNJZiLLne8dxvAMcDt1cpuwb4uKS9JW1LcRXMjyJiY1rmX6k4kT6W4gRq+X03F/j7FJZImiSp5lUzEfE0xbDQnHQSdVx6vk6U9OVSv2alNndI9SvPCw3EoZLelY4iPkYxrHI3xXBUUDynSDqLYo++Luk1dlh67Wyg+AB7KR1t/Jhi+2yXttEnXuU6jEgO+iEWESsjorOP4g8Dn5f0LMWb8sel+VZTHAl8kmIopIviBFsj+/YsxYmx0yj2/B4D/jfwmn5m+zbFIX7v7XsRsSDNd62KK2eWAb1XQ9xMMYb/IMVh+B/p57C+kSJiOfAR4FqKPe1ngScoAqvWvOsj4ueRBoMrXEkxLHc7xRHbH9Nyepd5LsXR2qMU5yO6S/N+neIoblF63u+mOMFYz/p8lSL4ZlGE7BqKvep/S1W+CHRSXCW0FLgnTdtSP6U4j9NDcXL5XVFc6XMf8BWKo4zHgTcBdw6g3QkURwQ9FK+Jp4DLUtlHKMJ/FcV5kfkU29sGQNVft2b5S3vffwD2i4iHmtydlqbiUt99I+K9ze6LDZz36G1EkXRyGuYYT7HXuJTiqiizbDnobaSZTjEstRbYDzitj+EYs2x46MbMLHPeozczy5yD3swscw56M7PMOejNzDLnoDczy5yD3swscw56M7PMOejNzDLnoDczy5yD3swscw56M7PMOejNzDLnoDczy5yD3swsc/39B/mm2WGHHWLy5MnN7oaZ2bCxZMmSJyNiUrWylgz6yZMn09nZ179VNTOzSpIe6avMQzdmZplz0JuZZc5Bb2aWOQe9mVnmHPRmZplz0JuZZc5Bb2aWubqCXtIJkh6QtELShVXKJ0q6QdLvJC2XdFap7GFJSyV1SfLF8WZmQ6zmF6YkjQbmAMcD3cBiSQsj4r5StXOB+yLiZEmTgAck/TAiXkzlb42IJxvdebORRlJD24uIhrY33IyU7VnPN2OnAisiYhWApGuB6UA56APYTsVW2xZYD2xscF/NRrx6g0RSy4ZOKxkp27OeoZvdgDWlx91pWtkVwIHAWmAp8NGIeDmVBbBI0hJJM19lf83MbIDqCfpqxzaVH21vA7qAXYEpwBWSJqSyIyLiEOBE4FxJR1ddiDRTUqekznXr1tXTdzMzq0M9Qd8N7FF6vDvFnnvZWcD1UVgBPAQcABARa9PfJ4AFFENBm4mIeRHREREdkyZV/QE2MzPbAvUE/WJgP0l7SxoLnAYsrKizGjgWQNJOwOuBVZLGS9ouTR8PTAOWNarzZmZWW82TsRGxUdJ5wM3AaODKiFgu6ZxUPhf4AnCVpKUUQz0XRMSTkvYBFqQz22OA+RFx0yCti5mZVaFWPJPc0dER/j16sy033K8SaTXDYXtKWhIRHdXK/M1YM7PMOejNzDLnoDczy5yD3swscw56M7PM1fNbNyPOSPmhIzMbGRz0VdQTzMPhciszMxiBQzft7e1IetU3oCHtSKK9vb3JW8XMcjbi9uh7enpabk+80UNFZmZlI26P3sxspHHQm5llzkFvZpY5B72ZWeYc9GZmmXPQm5llzkFvZpY5B72ZWeYc9GZmmXPQm5llzkFvZpY5B72ZWeZG3I+ambWq9vZ2enp6GtZeo34sr62tjfXr1zekLWsOB71Zi2jFX1YF/7pqDjx0Y2aWOQe9mVnmHPRmZplz0JuZZc5Bb2aWOQe9mVnmHPRmZplz0JuZZc5Bb2aWOQe9mVnmHPRmZplz0JuZZc5Bb2aWOQe9mVnmHPRmZpmr6/foJZ0AfB0YDXw3Iv6xonwicDWwZ2rzsoj4Xj3zWv4a/Xvmrfib7Y0QF0+A2ROb3Y3NxMUTmt2FLdKK/8ilWf/ERbXeNJJGAw8CxwPdwGLg9Ii4r1Tns8DEiLhA0iTgAWBn4KVa81bT0dERnZ2dW7xS/ZHUckHRin0aat4GrbsNWrVftbRivwezT5KWRERHtbJ6hm6mAisiYlVEvAhcC0yvqBPAdio+8rYF1gMb65zXzMwGUT1BvxuwpvS4O00ruwI4EFgLLAU+GhEv1zkvAJJmSuqU1Llu3bo6u29mZrXUE/TVBqYqjz3eBnQBuwJTgCskTahz3mJixLyI6IiIjkmTJtXRLTMzq0c9Qd8N7FF6vDvFnnvZWcD1UVgBPAQcUOe8ZmY2iOoJ+sXAfpL2ljQWOA1YWFFnNXAsgKSdgNcDq+qc18zMBlHNyysjYqOk84CbKS6RvDIilks6J5XPBb4AXCVpKcVwzQUR8SRAtXkHZ1Xq04qXsA3Xy9fMbHioeXllM/jyypHH26B1t0Gr9quWVux3K19eaWZmw5iD3swscw56M7PMOejNzDLnoDczy5yD3swscw56M7PMOejNzDLnoDczy5yD3swscw56M7PMOejNzDJX1z8HNzMbbvxLtZs46M0sS7rkmdb89crZQ79cD92YmWXOQW9mljkHvZlZ5hz0ZmaZc9CbmWXOQW9mlrkReXmlpGZ34RXa2tqa3QUzy9iIC/pGXVfbiv9h3sysGg/dmJllzkFvZpY5B72ZWeYc9GZmmXPQm5llzkFvZpY5B72ZWeYc9GZmmRtxX5gya2Wt9q1t8De3c+CgN2sRjfymtb+5bWUeujEzy5yD3swscw56M7PMOejNzDLnoDczy1xdQS/pBEkPSFoh6cIq5edL6kq3ZZJektSeyh6WtDSVdTZ6BczMrH81L6+UNBqYAxwPdAOLJS2MiPt660TEpcClqf7JwMcjYn2pmbdGxJMN7bmZmdWlnj36qcCKiFgVES8C1wLT+6l/OnBNIzpnZmavXj1BvxuwpvS4O03bjKRxwAnAv5YmB7BI0hJJM/taiKSZkjolda5bt66ObpmZWT3qCfpq38nu6yt3JwN3VgzbHBERhwAnAudKOrrajBExLyI6IqJj0qRJdXTLzMzqUU/QdwN7lB7vDqzto+5pVAzbRMTa9PcJYAHFUJCZmQ2ReoJ+MbCfpL0ljaUI84WVlSRNBN4C/LQ0bbyk7XrvA9OAZY3ouJmZ1afmVTcRsVHSecDNwGjgyohYLumcVD43VX0nsCgiNpRm3wlYkH6RbwwwPyJuauQKmJlZ/9SKv3DX0dERnZ2tfcm9fx2wsbw9G8vbszW3wWD2SdKSiOioVuZvxpqZZc6/R29brL29nZ6enoa116h/utHW1sb69etrVzQbIRz0tsV6enpa7tAYWvO/NFlztNproVn/rctBb2ZZ8n/s2sRj9GZmmXPQm5llzkFvZpY5B72ZWeYc9GZmmXPQm5llzkFvZpY5B72ZWeYc9GZmmXPQm5llzkFvZpY5B72ZWeYc9GZmmfOvV1ZR70+b1ltvOP/qnbWWgfzsbj11/docGRz0VfjFb63Kr03bEh66MTPLnIPezCxzDnozs8w56M3MMuegNzPLnIPezCxzDnozs8w56M3MMuegNzPLnIPezCxzDnozs8w56M3MMuegNzPLnIPezCxzDnozs8w56M3MMuegNzPLnIPezCxzdQW9pBMkPSBphaQLq5SfL6kr3ZZJeklSez3zmpnZ4KoZ9JJGA3OAE4GDgNMlHVSuExGXRsSUiJgCfAa4LSLW1zOvmZkNrnr26KcCKyJiVUS8CFwLTO+n/unANVs4r5mZNVg9Qb8bsKb0uDtN24ykccAJwL8OdF4zMxscY+qooyrToo+6JwN3RsT6gc4raSYwE2DPPfeso1vWbHHxBJg9sdnd2ExcPKHZXTBrKfUEfTewR+nx7sDaPuqexqZhmwHNGxHzgHkAHR0dfX2QWAvRJc8Q0XpPlSRidrN7YdY66hm6WQzsJ2lvSWMpwnxhZSVJE4G3AD8d6LxmZjZ4au7RR8RGSecBNwOjgSsjYrmkc1L53FT1ncCiiNhQa95Gr4SZmfVNrXjo3dHREZ2dnc3uhtUgqXWHblqwXzZ8DYfXlKQlEdFRrczfjDUzy1w9J2PNzLIkVbswcMvrtupev4PezEasVg3mRvPQjZlZ5hz0ZmaZc9CbmWXOQW9mljkHvZlZ5hz0ZmaZc9CbmWXOQW9mljkHvZlZ5hz0ZmaZc9CbmWXOQW9mljkHvZlZ5hz0ZmaZc9CbmWXOQW9mljkHvZlZ5hz0ZmaZc9CbmWXOQW9mljkHvZlZ5hz0ZmaZc9CbmWXOQW9mljkHvZlZ5hz0ZmaZc9CbmWXOQW9mlrkxze6ADW+Smt2FzbS1tTW7C2YtxUFvWywiGtaWpIa2Z2abeOjGzCxzDnozs8w56M3MMuegNzPLnIPezCxzdQW9pBMkPSBphaQL+6hzjKQuScsl3Vaa/rCkpamss1EdNzOz+tS8vFLSaGAOcDzQDSyWtDAi7ivV2R74FnBCRKyWtGNFM2+NiCcb120zM6tXPXv0U4EVEbEqIl4ErgWmV9R5D3B9RKwGiIgnGttNMzPbUvUE/W7AmtLj7jStbH+gTdKtkpZIOrNUFsCiNH1mXwuRNFNSp6TOdevW1dt/MzOroZ5vxlb7jnvlVxjHAIcCxwLbAHdJujsiHgSOiIi1aTjnFkm/j4jbN2swYh4wD6Cjo8NfkTQza5B69ui7gT1Kj3cH1lapc1NEbEhj8bcDBwNExNr09wlgAcVQkJmZDZF6gn4xsJ+kvSWNBU4DFlbU+SlwlKQxksYBhwH3SxovaTsASeOBacCyxnXfzMxqqTl0ExEbJZ0H3AyMBq6MiOWSzknlcyPifkk3AfcCLwPfjYhlkvYBFqRfOBwDzI+ImwZrZczMbHNqxV8M7OjoiM5OX3I/kvjXK81eHUlLIqKjWpm/GWtmljkHvZlZ5hz0ZmaZc9CbmWXO/0rQBl29/1e23no+aWs2MA56G3QOZrPm8tCNmVnmHPRmZplz0JuZZc5Bb2aWOQe9mVnmHPRmZplz0JuZZc5Bb2aWuZb8mWJJ64BHmt2PGnYAnmx2JzLi7dlY3p6NNRy2514RMalaQUsG/XAgqbOv3362gfP2bCxvz8Ya7tvTQzdmZplz0JuZZc5Bv+XmNbsDmfH2bCxvz8Ya1tvTY/RmZpnzHr2ZWeZGZNBLeq4BbRwj6WlJv5X0e0mXNaJvw4mklyR1SVou6XeSPiFpwK8pSXNSO/dJeiHd75L0Pwej37kpPQ/LJN0gafs0fXLF9uySNLbJ3W04SXtIekhSe3rclh7vJWk/STdKWilpiaRfSDo61ZshaV3pNXydpHGpTJJmSfpPSQ+m+d5QWuZESd9P7a5M9yemslGSvpGej6WSFkvaW9Kv07JWl5bbJWnyoG+kiBhxN+C5BrRxDHBjur8N8HvgiGavW7O2I7Aj8H+AS15Fe5OBZVWmj272urbyreJ5+Bfgc/1tzxxvwKeBeen+PwGfAbYGHgTeUar3RmBGuj8DuKJUNh84K90/D/gPYFx6PA1YCWydHl8HzC7Newnwk3T/9FQ+Kj3eHWgr1X3FcofiNiL36KuRNEXS3ZLulbRAUlua/uY07S5Jl0paVjlvRLwAdAG7pXmmpfr3SPqJpG3T9JPS3v8d6RP/xiFcxUEVEU8AM4Hz0t7Q6LS9Fqft98HeupI+nfZ0fifpH6u1l46YfiFpPrC0Rnvnl6ZfMugr29ruIr0OR5ivAYdL+hhwJPAV4AzgrohY2FspIpZFxFWVM0saA4wHetKkC4CPRMTzab5FwK+AMyTtCxwKfKHUxOeBDkmvA3YBHo2Il9O83RHRQxM56Df5PnBBRPwZsBS4OE3/HnBORPwF8FK1GdOHwn7A7ZJ2AGYBx0XEIUAn8AlJW1PsaZwYEUcCVb/BNpxFxCqK19SOwNnA0xHxZuDNwAfS4euJwCnAYRFxMPDlfpqcSrF3elA/7U2j2PZTgSnAob2H5iONpNHAscDC0uTXlYYI5jSpa4MuIv4EnE8R+B+LiBeBNwD31Jj1VEldwH8B7cANkiYA4yNiZUXdztTmQUBXRPz/PEj3u1L5j4GT0zb/iqQ/f7Xr92o56CnG24DtI+K2NOlfgKPTWOd2EfGrNH1+xaxHSboXeIxiGOcx4HCKF8Kd6QX0fmAv4ABgVUQ8lOa9ZrDWp8l6/8P3NODMtA1+DbyWIpCPA75X2lNa309bvyltr77am5Zuv6V4Ux+Qpo8k26Tt8hRFWN1SKlsZEVPS7dym9G7onAg8SjE8s5l0pL5M0vWlyT+KiCnAzhQ7eOf3076AKP2tWh4R3cDrKYaPXgZ+LunYAa5LQzno+6ca5b9MRwBvAj4kaUqa55bSm+ugiDi7jraGPUn7UBz1PEGxvh8pbYe90+FvX2+SajaUm++nvS+Vpu8bEf/cwNUaDl5IYbUXMBbIPdA3k957x1PsaH1c0i7AcuCQ3joR8U6K8fH2yvmjGDy/ATg6Ip4BNqTXc9khwH2p3T9X6cKDdP9g4P7U3n9HxM8i4nzgHyiOYpvGQQ9ExNNAj6Sj0qT3AbelcbVnJR2epp/Wx/wPAl+iGNe7GzgijeMhaZyk/SlO1u5TOsN+6qCsTJNImgTMpTjJFMDNFB9+W6Xy/SWNBxYBf6NNVzds9qbrQ1/t3Zza6z0PspukHRu5bsNFeh3/HfCp3u00EkgS8G2KIZvVwKXAZRRH4EdIekep+rh+mjqS4oQrqY1vSNomLeO4VD4/IlZQHEHOKs07C7gnIlZIOkTSrmm+UcCf0eQfaRzTzIU30ThJ3aXHX6UYYpmbAmgVcFYqOxv4jqQNwK3A0320ORf4FLAtxV7DNZJek8pmRcSDkj4M3CTpSeA3DVyfZukdMtgK2Aj8gGJbAnyX4qqPe9IbcR1wSkTclPa+OiW9SHFlw2frWFZf7S2SdCBwVzGZ54D3UhxVjDgR8VtJv6PYKflls/szRD4ArI6I3iGrb1G8B6cCfwV8VdLlwOPAs8AXS/OeKulIip3e7jQfwDeBNooLAV6iGJ6dni68gCIXvilpBcVR5V1pGhTnqL5Tev//BriiUSu7JfzN2BokbRsRz6X7FwK7RMRHX01bKajmAP8ZEV9rYHfNzDbjoZva3p7Oni8DjuKVewMD9YG0B7wcmEhxFY6Z2aDyHr2ZWea8R29mljkHvZlZ5hz0ZmaZc9CbmWXOQW9mljkHvZlZ5v4fCWo5WMfc554AAAAASUVORK5CYII=" id="659" name="Google Shape;659;gcf3b363f19_0_8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60" name="Google Shape;660;gcf3b363f19_0_82"/>
          <p:cNvPicPr preferRelativeResize="0"/>
          <p:nvPr/>
        </p:nvPicPr>
        <p:blipFill>
          <a:blip r:embed="rId4">
            <a:alphaModFix/>
          </a:blip>
          <a:stretch>
            <a:fillRect/>
          </a:stretch>
        </p:blipFill>
        <p:spPr>
          <a:xfrm>
            <a:off x="152400" y="1246778"/>
            <a:ext cx="9034448" cy="55510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4" name="Shape 664"/>
        <p:cNvGrpSpPr/>
        <p:nvPr/>
      </p:nvGrpSpPr>
      <p:grpSpPr>
        <a:xfrm>
          <a:off x="0" y="0"/>
          <a:ext cx="0" cy="0"/>
          <a:chOff x="0" y="0"/>
          <a:chExt cx="0" cy="0"/>
        </a:xfrm>
      </p:grpSpPr>
      <p:sp>
        <p:nvSpPr>
          <p:cNvPr id="665" name="Google Shape;665;p15"/>
          <p:cNvSpPr txBox="1"/>
          <p:nvPr/>
        </p:nvSpPr>
        <p:spPr>
          <a:xfrm>
            <a:off x="3676195" y="3556002"/>
            <a:ext cx="2069228"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pic>
        <p:nvPicPr>
          <p:cNvPr id="666" name="Google Shape;666;p15"/>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3"/>
          <p:cNvSpPr txBox="1"/>
          <p:nvPr/>
        </p:nvSpPr>
        <p:spPr>
          <a:xfrm>
            <a:off x="0" y="0"/>
            <a:ext cx="3085503" cy="560353"/>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Data set details</a:t>
            </a:r>
            <a:endParaRPr b="0" i="0" sz="1500" u="none" cap="none" strike="noStrike">
              <a:solidFill>
                <a:srgbClr val="000000"/>
              </a:solidFill>
              <a:latin typeface="Arial"/>
              <a:ea typeface="Arial"/>
              <a:cs typeface="Arial"/>
              <a:sym typeface="Arial"/>
            </a:endParaRPr>
          </a:p>
        </p:txBody>
      </p:sp>
      <p:pic>
        <p:nvPicPr>
          <p:cNvPr id="125" name="Google Shape;125;p73"/>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26" name="Google Shape;126;p73"/>
          <p:cNvSpPr txBox="1"/>
          <p:nvPr/>
        </p:nvSpPr>
        <p:spPr>
          <a:xfrm>
            <a:off x="197427" y="1267691"/>
            <a:ext cx="8905009" cy="4038271"/>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Arial"/>
                <a:ea typeface="Arial"/>
                <a:cs typeface="Arial"/>
                <a:sym typeface="Arial"/>
              </a:rPr>
              <a:t>We can see there are three formats of data types: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Object</a:t>
            </a:r>
            <a:r>
              <a:rPr b="0" i="0" lang="en-US" sz="1400" u="none" cap="none" strike="noStrike">
                <a:solidFill>
                  <a:srgbClr val="000000"/>
                </a:solidFill>
                <a:latin typeface="Arial"/>
                <a:ea typeface="Arial"/>
                <a:cs typeface="Arial"/>
                <a:sym typeface="Arial"/>
              </a:rPr>
              <a:t>  :  Object format means variables are categorical. Categorical variables in our dataset are:               	Loan_ID, Gender, Married, Dependents, Education, Self_Employed, Property_Area, Loan_Status.</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 Int64</a:t>
            </a:r>
            <a:r>
              <a:rPr b="0" i="0" lang="en-US" sz="1400" u="none" cap="none" strike="noStrike">
                <a:solidFill>
                  <a:srgbClr val="000000"/>
                </a:solidFill>
                <a:latin typeface="Arial"/>
                <a:ea typeface="Arial"/>
                <a:cs typeface="Arial"/>
                <a:sym typeface="Arial"/>
              </a:rPr>
              <a:t>     :  It represents the integer variables. ApplicantIncome is of this format.</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 Float64</a:t>
            </a:r>
            <a:r>
              <a:rPr b="0" i="0" lang="en-US" sz="1400" u="none" cap="none" strike="noStrike">
                <a:solidFill>
                  <a:srgbClr val="000000"/>
                </a:solidFill>
                <a:latin typeface="Arial"/>
                <a:ea typeface="Arial"/>
                <a:cs typeface="Arial"/>
                <a:sym typeface="Arial"/>
              </a:rPr>
              <a:t> :  It represents the variable which have some decimal values involved. They are also numerical.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3"/>
          <p:cNvSpPr txBox="1"/>
          <p:nvPr/>
        </p:nvSpPr>
        <p:spPr>
          <a:xfrm>
            <a:off x="159390" y="885202"/>
            <a:ext cx="8761577" cy="391119"/>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1) Train Dataset</a:t>
            </a:r>
            <a:endParaRPr b="0" i="0" sz="1400" u="none" cap="none" strike="noStrike">
              <a:solidFill>
                <a:srgbClr val="000000"/>
              </a:solidFill>
              <a:latin typeface="Arial"/>
              <a:ea typeface="Arial"/>
              <a:cs typeface="Arial"/>
              <a:sym typeface="Arial"/>
            </a:endParaRPr>
          </a:p>
        </p:txBody>
      </p:sp>
      <p:sp>
        <p:nvSpPr>
          <p:cNvPr id="128" name="Google Shape;128;p73"/>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29" name="Google Shape;129;p73"/>
          <p:cNvSpPr/>
          <p:nvPr/>
        </p:nvSpPr>
        <p:spPr>
          <a:xfrm>
            <a:off x="3464800" y="4364175"/>
            <a:ext cx="5700000"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2060"/>
                </a:solidFill>
                <a:latin typeface="Arial"/>
                <a:ea typeface="Arial"/>
                <a:cs typeface="Arial"/>
                <a:sym typeface="Arial"/>
              </a:rPr>
              <a:t> </a:t>
            </a:r>
            <a:r>
              <a:rPr b="1" i="0" lang="en-US" sz="1600" u="none" cap="none" strike="noStrike">
                <a:solidFill>
                  <a:srgbClr val="002060"/>
                </a:solidFill>
                <a:latin typeface="Arial"/>
                <a:ea typeface="Arial"/>
                <a:cs typeface="Arial"/>
                <a:sym typeface="Arial"/>
              </a:rPr>
              <a:t>Imputation Methods for missing values:-</a:t>
            </a:r>
            <a:endParaRPr b="1" i="0" sz="1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For numerical variables:  mean or median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For categorical variables:  mode</a:t>
            </a:r>
            <a:endParaRPr b="0" i="0" sz="1400" u="none" cap="none" strike="noStrike">
              <a:solidFill>
                <a:srgbClr val="000000"/>
              </a:solidFill>
              <a:latin typeface="Arial"/>
              <a:ea typeface="Arial"/>
              <a:cs typeface="Arial"/>
              <a:sym typeface="Arial"/>
            </a:endParaRPr>
          </a:p>
        </p:txBody>
      </p:sp>
      <p:sp>
        <p:nvSpPr>
          <p:cNvPr id="130" name="Google Shape;130;p73"/>
          <p:cNvSpPr/>
          <p:nvPr/>
        </p:nvSpPr>
        <p:spPr>
          <a:xfrm>
            <a:off x="187036" y="665018"/>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31" name="Google Shape;131;p73"/>
          <p:cNvPicPr preferRelativeResize="0"/>
          <p:nvPr/>
        </p:nvPicPr>
        <p:blipFill rotWithShape="1">
          <a:blip r:embed="rId4">
            <a:alphaModFix/>
          </a:blip>
          <a:srcRect b="0" l="0" r="0" t="0"/>
          <a:stretch/>
        </p:blipFill>
        <p:spPr>
          <a:xfrm>
            <a:off x="366729" y="3618186"/>
            <a:ext cx="2530273" cy="3395050"/>
          </a:xfrm>
          <a:prstGeom prst="rect">
            <a:avLst/>
          </a:prstGeom>
          <a:noFill/>
          <a:ln cap="flat" cmpd="sng" w="9525">
            <a:solidFill>
              <a:srgbClr val="000000"/>
            </a:solidFill>
            <a:prstDash val="solid"/>
            <a:round/>
            <a:headEnd len="sm" w="sm" type="none"/>
            <a:tailEnd len="sm" w="sm" type="none"/>
          </a:ln>
        </p:spPr>
      </p:pic>
      <p:sp>
        <p:nvSpPr>
          <p:cNvPr id="132" name="Google Shape;132;p73"/>
          <p:cNvSpPr txBox="1"/>
          <p:nvPr/>
        </p:nvSpPr>
        <p:spPr>
          <a:xfrm>
            <a:off x="520262" y="3090041"/>
            <a:ext cx="25382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Arial"/>
                <a:ea typeface="Arial"/>
                <a:cs typeface="Arial"/>
                <a:sym typeface="Arial"/>
              </a:rPr>
              <a:t>Missing Values </a:t>
            </a:r>
            <a:endParaRPr b="1" i="0" sz="1800" u="none" cap="none" strike="noStrike">
              <a:solidFill>
                <a:srgbClr val="00206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75"/>
          <p:cNvSpPr txBox="1"/>
          <p:nvPr/>
        </p:nvSpPr>
        <p:spPr>
          <a:xfrm>
            <a:off x="378378" y="441440"/>
            <a:ext cx="8684726" cy="9730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Major observation from the data</a:t>
            </a:r>
            <a:endParaRPr b="0" i="0" sz="1400" u="none" cap="none" strike="noStrike">
              <a:solidFill>
                <a:srgbClr val="000000"/>
              </a:solidFill>
              <a:latin typeface="Arial"/>
              <a:ea typeface="Arial"/>
              <a:cs typeface="Arial"/>
              <a:sym typeface="Arial"/>
            </a:endParaRPr>
          </a:p>
        </p:txBody>
      </p:sp>
      <p:sp>
        <p:nvSpPr>
          <p:cNvPr id="138" name="Google Shape;138;p75"/>
          <p:cNvSpPr/>
          <p:nvPr/>
        </p:nvSpPr>
        <p:spPr>
          <a:xfrm>
            <a:off x="142797" y="1387366"/>
            <a:ext cx="8890844" cy="4801274"/>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80% of applicants in the dataset are male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65% of the applicants in the dataset are married.</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15% of applicants in the dataset are self-employed.</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Most of the applicants don't have any dependents.</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80% of the applicants are Graduate.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Most of the applicants are from the Semiurban area.</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Most of the data in the distribution of applicant income are towards the left which means it is not normally distributed. </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The boxplot confirms the presence of a lot of outliers/extreme values. </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Higher number of graduates with very high incomes, which are appearing to be outliers.</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The proportion of loans getting approved in the semi-urban area is higher as compared to that in rural or urban areas.</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We can observe Proportion of loans getting approved for applicants having low Total_Income &lt;  applicants with Average, High &amp; Very High Income.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chemeClr val="dk1"/>
                </a:solidFill>
                <a:latin typeface="Arial"/>
                <a:ea typeface="Arial"/>
                <a:cs typeface="Arial"/>
                <a:sym typeface="Arial"/>
              </a:rPr>
              <a:t>ApplicantIncome &amp; Loan Amount, CreditHistory  &amp; Loan_Status, LoanAmount is also correlated with CoapplicantIncome.</a:t>
            </a:r>
            <a:endParaRPr b="0" i="0" sz="1800" u="none" cap="none" strike="noStrike">
              <a:solidFill>
                <a:schemeClr val="dk1"/>
              </a:solidFill>
              <a:latin typeface="Arial"/>
              <a:ea typeface="Arial"/>
              <a:cs typeface="Arial"/>
              <a:sym typeface="Arial"/>
            </a:endParaRPr>
          </a:p>
        </p:txBody>
      </p:sp>
      <p:pic>
        <p:nvPicPr>
          <p:cNvPr id="139" name="Google Shape;139;p75"/>
          <p:cNvPicPr preferRelativeResize="0"/>
          <p:nvPr/>
        </p:nvPicPr>
        <p:blipFill rotWithShape="1">
          <a:blip r:embed="rId3">
            <a:alphaModFix/>
          </a:blip>
          <a:srcRect b="0" l="0" r="0" t="0"/>
          <a:stretch/>
        </p:blipFill>
        <p:spPr>
          <a:xfrm>
            <a:off x="7937718" y="113615"/>
            <a:ext cx="1212400" cy="466207"/>
          </a:xfrm>
          <a:prstGeom prst="rect">
            <a:avLst/>
          </a:prstGeom>
          <a:noFill/>
          <a:ln>
            <a:noFill/>
          </a:ln>
        </p:spPr>
      </p:pic>
      <p:sp>
        <p:nvSpPr>
          <p:cNvPr id="140" name="Google Shape;140;p75"/>
          <p:cNvSpPr/>
          <p:nvPr/>
        </p:nvSpPr>
        <p:spPr>
          <a:xfrm>
            <a:off x="207460" y="90687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4"/>
          <p:cNvSpPr txBox="1"/>
          <p:nvPr/>
        </p:nvSpPr>
        <p:spPr>
          <a:xfrm>
            <a:off x="0" y="0"/>
            <a:ext cx="3085503" cy="560353"/>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Data set details</a:t>
            </a:r>
            <a:endParaRPr b="0" i="0" sz="1500" u="none" cap="none" strike="noStrike">
              <a:solidFill>
                <a:srgbClr val="000000"/>
              </a:solidFill>
              <a:latin typeface="Arial"/>
              <a:ea typeface="Arial"/>
              <a:cs typeface="Arial"/>
              <a:sym typeface="Arial"/>
            </a:endParaRPr>
          </a:p>
        </p:txBody>
      </p:sp>
      <p:pic>
        <p:nvPicPr>
          <p:cNvPr id="146" name="Google Shape;146;p74"/>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47" name="Google Shape;147;p74"/>
          <p:cNvSpPr txBox="1"/>
          <p:nvPr/>
        </p:nvSpPr>
        <p:spPr>
          <a:xfrm>
            <a:off x="190562" y="1020283"/>
            <a:ext cx="8761577" cy="391119"/>
          </a:xfrm>
          <a:prstGeom prst="rect">
            <a:avLst/>
          </a:prstGeom>
          <a:noFill/>
          <a:ln>
            <a:noFill/>
          </a:ln>
        </p:spPr>
        <p:txBody>
          <a:bodyPr anchorCtr="0" anchor="t" bIns="48875" lIns="97775" spcFirstLastPara="1" rIns="97775" wrap="square" tIns="488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2) Test Dataset</a:t>
            </a:r>
            <a:endParaRPr b="0" i="0" sz="1400" u="none" cap="none" strike="noStrike">
              <a:solidFill>
                <a:srgbClr val="000000"/>
              </a:solidFill>
              <a:latin typeface="Arial"/>
              <a:ea typeface="Arial"/>
              <a:cs typeface="Arial"/>
              <a:sym typeface="Arial"/>
            </a:endParaRPr>
          </a:p>
        </p:txBody>
      </p:sp>
      <p:sp>
        <p:nvSpPr>
          <p:cNvPr id="148" name="Google Shape;148;p74"/>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graphicFrame>
        <p:nvGraphicFramePr>
          <p:cNvPr id="149" name="Google Shape;149;p74"/>
          <p:cNvGraphicFramePr/>
          <p:nvPr/>
        </p:nvGraphicFramePr>
        <p:xfrm>
          <a:off x="310429" y="1769130"/>
          <a:ext cx="3000000" cy="3000000"/>
        </p:xfrm>
        <a:graphic>
          <a:graphicData uri="http://schemas.openxmlformats.org/drawingml/2006/table">
            <a:tbl>
              <a:tblPr>
                <a:noFill/>
                <a:tableStyleId>{DFFFE99B-94AF-40AC-A874-69BAD75DE59A}</a:tableStyleId>
              </a:tblPr>
              <a:tblGrid>
                <a:gridCol w="500950"/>
                <a:gridCol w="463125"/>
                <a:gridCol w="491500"/>
                <a:gridCol w="661625"/>
                <a:gridCol w="576550"/>
                <a:gridCol w="784500"/>
                <a:gridCol w="879000"/>
                <a:gridCol w="982975"/>
                <a:gridCol w="708875"/>
                <a:gridCol w="1030250"/>
                <a:gridCol w="756150"/>
                <a:gridCol w="775050"/>
              </a:tblGrid>
              <a:tr h="281925">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Loan_ID</a:t>
                      </a:r>
                      <a:endParaRPr b="1" i="0" sz="1000" u="none" cap="none" strike="noStrike">
                        <a:solidFill>
                          <a:srgbClr val="FFFFFF"/>
                        </a:solidFill>
                        <a:latin typeface="Calibri"/>
                        <a:ea typeface="Calibri"/>
                        <a:cs typeface="Calibri"/>
                        <a:sym typeface="Calibri"/>
                      </a:endParaRPr>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Gender</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Married</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Dependents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Education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Self_Employed</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ApplicantIncome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CoapplicantIncome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LoanAmount</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Loan_Amount_Term</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Credit_History</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Calibri"/>
                          <a:ea typeface="Calibri"/>
                          <a:cs typeface="Calibri"/>
                          <a:sym typeface="Calibri"/>
                        </a:rPr>
                        <a:t>Property_Area</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LP001015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5720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110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LP001022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3076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126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LP001031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5000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1800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208</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1415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LP001035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2340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2546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100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 </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520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3276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78</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0597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LP001054</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2165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3422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152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LP001055</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Female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2226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59</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Semiurban</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17700">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LP001056</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Male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Yes</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2</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Not Graduate</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No</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3881</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147</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360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0</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Rural</a:t>
                      </a:r>
                      <a:endParaRPr sz="1400" u="none" cap="none" strike="noStrike"/>
                    </a:p>
                  </a:txBody>
                  <a:tcPr marT="5875" marB="0" marR="5300" marL="5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0" name="Google Shape;150;p74"/>
          <p:cNvSpPr txBox="1"/>
          <p:nvPr/>
        </p:nvSpPr>
        <p:spPr>
          <a:xfrm>
            <a:off x="300024" y="5482396"/>
            <a:ext cx="8702085" cy="837368"/>
          </a:xfrm>
          <a:prstGeom prst="rect">
            <a:avLst/>
          </a:prstGeom>
          <a:noFill/>
          <a:ln>
            <a:noFill/>
          </a:ln>
        </p:spPr>
        <p:txBody>
          <a:bodyPr anchorCtr="0" anchor="t" bIns="48875" lIns="97775" spcFirstLastPara="1" rIns="97775" wrap="square" tIns="48875">
            <a:spAutoFit/>
          </a:bodyPr>
          <a:lstStyle/>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In the test dataset we have similar features as the train dataset except for the Loan_Status. </a:t>
            </a:r>
            <a:endParaRPr b="1" i="0" sz="16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We can predict the Loan_Status using the model built using the train data.</a:t>
            </a:r>
            <a:endParaRPr b="1" i="0" sz="1600" u="none" cap="none" strike="noStrike">
              <a:solidFill>
                <a:srgbClr val="000000"/>
              </a:solidFill>
              <a:latin typeface="Arial"/>
              <a:ea typeface="Arial"/>
              <a:cs typeface="Arial"/>
              <a:sym typeface="Arial"/>
            </a:endParaRPr>
          </a:p>
        </p:txBody>
      </p:sp>
      <p:sp>
        <p:nvSpPr>
          <p:cNvPr id="151" name="Google Shape;151;p74"/>
          <p:cNvSpPr/>
          <p:nvPr/>
        </p:nvSpPr>
        <p:spPr>
          <a:xfrm>
            <a:off x="238991" y="654628"/>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Outlier Treatment</a:t>
            </a:r>
            <a:endParaRPr b="0" i="0" sz="1500" u="none" cap="none" strike="noStrike">
              <a:solidFill>
                <a:srgbClr val="000000"/>
              </a:solidFill>
              <a:latin typeface="Arial"/>
              <a:ea typeface="Arial"/>
              <a:cs typeface="Arial"/>
              <a:sym typeface="Arial"/>
            </a:endParaRPr>
          </a:p>
        </p:txBody>
      </p:sp>
      <p:pic>
        <p:nvPicPr>
          <p:cNvPr id="157" name="Google Shape;157;p4"/>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58" name="Google Shape;158;p4"/>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59" name="Google Shape;159;p4"/>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p4"/>
          <p:cNvSpPr txBox="1"/>
          <p:nvPr/>
        </p:nvSpPr>
        <p:spPr>
          <a:xfrm>
            <a:off x="268014" y="1387366"/>
            <a:ext cx="86868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lets  first consider how to remove  outliers of LoanAmount.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#bulk of the data in the loan amount is at the left and the right tail is longer. This is called right skewness.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#we can remove the skewness is by doing the log transformation</a:t>
            </a:r>
            <a:endParaRPr b="0" i="0" sz="1600" u="none" cap="none" strike="noStrike">
              <a:solidFill>
                <a:srgbClr val="000000"/>
              </a:solidFill>
              <a:latin typeface="Arial"/>
              <a:ea typeface="Arial"/>
              <a:cs typeface="Arial"/>
              <a:sym typeface="Arial"/>
            </a:endParaRPr>
          </a:p>
        </p:txBody>
      </p:sp>
      <p:pic>
        <p:nvPicPr>
          <p:cNvPr id="161" name="Google Shape;161;p4"/>
          <p:cNvPicPr preferRelativeResize="0"/>
          <p:nvPr/>
        </p:nvPicPr>
        <p:blipFill rotWithShape="1">
          <a:blip r:embed="rId4">
            <a:alphaModFix/>
          </a:blip>
          <a:srcRect b="0" l="0" r="0" t="0"/>
          <a:stretch/>
        </p:blipFill>
        <p:spPr>
          <a:xfrm>
            <a:off x="296535" y="3141279"/>
            <a:ext cx="3991686" cy="3886200"/>
          </a:xfrm>
          <a:prstGeom prst="rect">
            <a:avLst/>
          </a:prstGeom>
          <a:noFill/>
          <a:ln cap="flat" cmpd="sng" w="9525">
            <a:solidFill>
              <a:schemeClr val="accent1"/>
            </a:solidFill>
            <a:prstDash val="solid"/>
            <a:miter lim="800000"/>
            <a:headEnd len="sm" w="sm" type="none"/>
            <a:tailEnd len="sm" w="sm" type="none"/>
          </a:ln>
        </p:spPr>
      </p:pic>
      <p:pic>
        <p:nvPicPr>
          <p:cNvPr id="162" name="Google Shape;162;p4"/>
          <p:cNvPicPr preferRelativeResize="0"/>
          <p:nvPr/>
        </p:nvPicPr>
        <p:blipFill rotWithShape="1">
          <a:blip r:embed="rId5">
            <a:alphaModFix/>
          </a:blip>
          <a:srcRect b="0" l="0" r="0" t="0"/>
          <a:stretch/>
        </p:blipFill>
        <p:spPr>
          <a:xfrm>
            <a:off x="4574080" y="3112705"/>
            <a:ext cx="4162425" cy="3943350"/>
          </a:xfrm>
          <a:prstGeom prst="rect">
            <a:avLst/>
          </a:prstGeom>
          <a:noFill/>
          <a:ln cap="flat" cmpd="sng" w="9525">
            <a:solidFill>
              <a:schemeClr val="accent1"/>
            </a:solidFill>
            <a:prstDash val="solid"/>
            <a:miter lim="800000"/>
            <a:headEnd len="sm" w="sm" type="none"/>
            <a:tailEnd len="sm" w="sm" type="none"/>
          </a:ln>
        </p:spPr>
      </p:pic>
      <p:sp>
        <p:nvSpPr>
          <p:cNvPr id="163" name="Google Shape;163;p4"/>
          <p:cNvSpPr txBox="1"/>
          <p:nvPr/>
        </p:nvSpPr>
        <p:spPr>
          <a:xfrm>
            <a:off x="1324303" y="7126013"/>
            <a:ext cx="26013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Train Data</a:t>
            </a:r>
            <a:endParaRPr b="1" i="0" sz="1400" u="none" cap="none" strike="noStrike">
              <a:solidFill>
                <a:srgbClr val="000000"/>
              </a:solidFill>
              <a:latin typeface="Arial"/>
              <a:ea typeface="Arial"/>
              <a:cs typeface="Arial"/>
              <a:sym typeface="Arial"/>
            </a:endParaRPr>
          </a:p>
        </p:txBody>
      </p:sp>
      <p:sp>
        <p:nvSpPr>
          <p:cNvPr id="164" name="Google Shape;164;p4"/>
          <p:cNvSpPr txBox="1"/>
          <p:nvPr/>
        </p:nvSpPr>
        <p:spPr>
          <a:xfrm>
            <a:off x="5801711" y="7141779"/>
            <a:ext cx="27904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Test Data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nvSpPr>
        <p:spPr>
          <a:xfrm>
            <a:off x="362607" y="378372"/>
            <a:ext cx="7535917" cy="560319"/>
          </a:xfrm>
          <a:prstGeom prst="rect">
            <a:avLst/>
          </a:prstGeom>
          <a:noFill/>
          <a:ln>
            <a:noFill/>
          </a:ln>
        </p:spPr>
        <p:txBody>
          <a:bodyPr anchorCtr="0" anchor="t" bIns="48850" lIns="97750" spcFirstLastPara="1" rIns="97750" wrap="square" tIns="4885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2776"/>
                </a:solidFill>
                <a:latin typeface="Arial"/>
                <a:ea typeface="Arial"/>
                <a:cs typeface="Arial"/>
                <a:sym typeface="Arial"/>
              </a:rPr>
              <a:t>Skewness and  Kurtosis </a:t>
            </a:r>
            <a:endParaRPr b="0" i="0" sz="1500" u="none" cap="none" strike="noStrike">
              <a:solidFill>
                <a:srgbClr val="000000"/>
              </a:solidFill>
              <a:latin typeface="Arial"/>
              <a:ea typeface="Arial"/>
              <a:cs typeface="Arial"/>
              <a:sym typeface="Arial"/>
            </a:endParaRPr>
          </a:p>
        </p:txBody>
      </p:sp>
      <p:pic>
        <p:nvPicPr>
          <p:cNvPr id="170" name="Google Shape;170;p5"/>
          <p:cNvPicPr preferRelativeResize="0"/>
          <p:nvPr/>
        </p:nvPicPr>
        <p:blipFill rotWithShape="1">
          <a:blip r:embed="rId3">
            <a:alphaModFix/>
          </a:blip>
          <a:srcRect b="0" l="0" r="0" t="0"/>
          <a:stretch/>
        </p:blipFill>
        <p:spPr>
          <a:xfrm>
            <a:off x="7937714" y="113612"/>
            <a:ext cx="1212400" cy="466207"/>
          </a:xfrm>
          <a:prstGeom prst="rect">
            <a:avLst/>
          </a:prstGeom>
          <a:noFill/>
          <a:ln>
            <a:noFill/>
          </a:ln>
        </p:spPr>
      </p:pic>
      <p:sp>
        <p:nvSpPr>
          <p:cNvPr id="171" name="Google Shape;171;p5"/>
          <p:cNvSpPr/>
          <p:nvPr/>
        </p:nvSpPr>
        <p:spPr>
          <a:xfrm>
            <a:off x="1" y="102114"/>
            <a:ext cx="65" cy="2923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72" name="Google Shape;172;p5"/>
          <p:cNvSpPr/>
          <p:nvPr/>
        </p:nvSpPr>
        <p:spPr>
          <a:xfrm>
            <a:off x="0" y="1048766"/>
            <a:ext cx="8811491" cy="45719"/>
          </a:xfrm>
          <a:prstGeom prst="rect">
            <a:avLst/>
          </a:prstGeom>
          <a:solidFill>
            <a:srgbClr val="38562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3" name="Google Shape;173;p5"/>
          <p:cNvPicPr preferRelativeResize="0"/>
          <p:nvPr/>
        </p:nvPicPr>
        <p:blipFill rotWithShape="1">
          <a:blip r:embed="rId4">
            <a:alphaModFix/>
          </a:blip>
          <a:srcRect b="0" l="0" r="0" t="0"/>
          <a:stretch/>
        </p:blipFill>
        <p:spPr>
          <a:xfrm>
            <a:off x="469133" y="1844566"/>
            <a:ext cx="3409183" cy="4042705"/>
          </a:xfrm>
          <a:prstGeom prst="rect">
            <a:avLst/>
          </a:prstGeom>
          <a:noFill/>
          <a:ln cap="flat" cmpd="sng" w="9525">
            <a:solidFill>
              <a:schemeClr val="accent1"/>
            </a:solidFill>
            <a:prstDash val="solid"/>
            <a:miter lim="800000"/>
            <a:headEnd len="sm" w="sm" type="none"/>
            <a:tailEnd len="sm" w="sm" type="none"/>
          </a:ln>
        </p:spPr>
      </p:pic>
      <p:sp>
        <p:nvSpPr>
          <p:cNvPr id="174" name="Google Shape;174;p5"/>
          <p:cNvSpPr txBox="1"/>
          <p:nvPr/>
        </p:nvSpPr>
        <p:spPr>
          <a:xfrm>
            <a:off x="804041" y="6117020"/>
            <a:ext cx="264860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Train Data</a:t>
            </a:r>
            <a:endParaRPr b="1" i="0" sz="2800" u="none" cap="none" strike="noStrike">
              <a:solidFill>
                <a:srgbClr val="000000"/>
              </a:solidFill>
              <a:latin typeface="Arial"/>
              <a:ea typeface="Arial"/>
              <a:cs typeface="Arial"/>
              <a:sym typeface="Arial"/>
            </a:endParaRPr>
          </a:p>
        </p:txBody>
      </p:sp>
      <p:pic>
        <p:nvPicPr>
          <p:cNvPr id="175" name="Google Shape;175;p5"/>
          <p:cNvPicPr preferRelativeResize="0"/>
          <p:nvPr/>
        </p:nvPicPr>
        <p:blipFill rotWithShape="1">
          <a:blip r:embed="rId5">
            <a:alphaModFix/>
          </a:blip>
          <a:srcRect b="0" l="0" r="0" t="0"/>
          <a:stretch/>
        </p:blipFill>
        <p:spPr>
          <a:xfrm>
            <a:off x="4981903" y="1828801"/>
            <a:ext cx="3585124" cy="4020206"/>
          </a:xfrm>
          <a:prstGeom prst="rect">
            <a:avLst/>
          </a:prstGeom>
          <a:noFill/>
          <a:ln cap="flat" cmpd="sng" w="9525">
            <a:solidFill>
              <a:schemeClr val="accent1"/>
            </a:solidFill>
            <a:prstDash val="solid"/>
            <a:miter lim="800000"/>
            <a:headEnd len="sm" w="sm" type="none"/>
            <a:tailEnd len="sm" w="sm" type="none"/>
          </a:ln>
        </p:spPr>
      </p:pic>
      <p:sp>
        <p:nvSpPr>
          <p:cNvPr id="176" name="Google Shape;176;p5"/>
          <p:cNvSpPr txBox="1"/>
          <p:nvPr/>
        </p:nvSpPr>
        <p:spPr>
          <a:xfrm>
            <a:off x="5228897" y="6143296"/>
            <a:ext cx="264860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Test  Data</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