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65"/>
  </p:notesMasterIdLst>
  <p:handoutMasterIdLst>
    <p:handoutMasterId r:id="rId66"/>
  </p:handoutMasterIdLst>
  <p:sldIdLst>
    <p:sldId id="256" r:id="rId2"/>
    <p:sldId id="292" r:id="rId3"/>
    <p:sldId id="294" r:id="rId4"/>
    <p:sldId id="295" r:id="rId5"/>
    <p:sldId id="298" r:id="rId6"/>
    <p:sldId id="296" r:id="rId7"/>
    <p:sldId id="300" r:id="rId8"/>
    <p:sldId id="301" r:id="rId9"/>
    <p:sldId id="305" r:id="rId10"/>
    <p:sldId id="299" r:id="rId11"/>
    <p:sldId id="302" r:id="rId12"/>
    <p:sldId id="303" r:id="rId13"/>
    <p:sldId id="306" r:id="rId14"/>
    <p:sldId id="307" r:id="rId15"/>
    <p:sldId id="308" r:id="rId16"/>
    <p:sldId id="309" r:id="rId17"/>
    <p:sldId id="310" r:id="rId18"/>
    <p:sldId id="313" r:id="rId19"/>
    <p:sldId id="311" r:id="rId20"/>
    <p:sldId id="314" r:id="rId21"/>
    <p:sldId id="312" r:id="rId22"/>
    <p:sldId id="321" r:id="rId23"/>
    <p:sldId id="323" r:id="rId24"/>
    <p:sldId id="320" r:id="rId25"/>
    <p:sldId id="315" r:id="rId26"/>
    <p:sldId id="316" r:id="rId27"/>
    <p:sldId id="317" r:id="rId28"/>
    <p:sldId id="318" r:id="rId29"/>
    <p:sldId id="319" r:id="rId30"/>
    <p:sldId id="324" r:id="rId31"/>
    <p:sldId id="325" r:id="rId32"/>
    <p:sldId id="326" r:id="rId33"/>
    <p:sldId id="327" r:id="rId34"/>
    <p:sldId id="297" r:id="rId35"/>
    <p:sldId id="329" r:id="rId36"/>
    <p:sldId id="331" r:id="rId37"/>
    <p:sldId id="330" r:id="rId38"/>
    <p:sldId id="332" r:id="rId39"/>
    <p:sldId id="333" r:id="rId40"/>
    <p:sldId id="334" r:id="rId41"/>
    <p:sldId id="336" r:id="rId42"/>
    <p:sldId id="335" r:id="rId43"/>
    <p:sldId id="337" r:id="rId44"/>
    <p:sldId id="338" r:id="rId45"/>
    <p:sldId id="339" r:id="rId46"/>
    <p:sldId id="341" r:id="rId47"/>
    <p:sldId id="342" r:id="rId48"/>
    <p:sldId id="343" r:id="rId49"/>
    <p:sldId id="344" r:id="rId50"/>
    <p:sldId id="345" r:id="rId51"/>
    <p:sldId id="328" r:id="rId52"/>
    <p:sldId id="347" r:id="rId53"/>
    <p:sldId id="346" r:id="rId54"/>
    <p:sldId id="348" r:id="rId55"/>
    <p:sldId id="350" r:id="rId56"/>
    <p:sldId id="349" r:id="rId57"/>
    <p:sldId id="351" r:id="rId58"/>
    <p:sldId id="352" r:id="rId59"/>
    <p:sldId id="355" r:id="rId60"/>
    <p:sldId id="354" r:id="rId61"/>
    <p:sldId id="356" r:id="rId62"/>
    <p:sldId id="357" r:id="rId63"/>
    <p:sldId id="35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60093"/>
    <a:srgbClr val="FF3300"/>
    <a:srgbClr val="008000"/>
    <a:srgbClr val="006600"/>
    <a:srgbClr val="660033"/>
    <a:srgbClr val="FF0000"/>
    <a:srgbClr val="CC3399"/>
    <a:srgbClr val="F343D1"/>
    <a:srgbClr val="F6F97F"/>
    <a:srgbClr val="A3F9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6477" autoAdjust="0"/>
  </p:normalViewPr>
  <p:slideViewPr>
    <p:cSldViewPr>
      <p:cViewPr>
        <p:scale>
          <a:sx n="80" d="100"/>
          <a:sy n="80" d="100"/>
        </p:scale>
        <p:origin x="-864" y="648"/>
      </p:cViewPr>
      <p:guideLst>
        <p:guide orient="horz" pos="2160"/>
        <p:guide pos="159"/>
      </p:guideLst>
    </p:cSldViewPr>
  </p:slideViewPr>
  <p:outlineViewPr>
    <p:cViewPr>
      <p:scale>
        <a:sx n="33" d="100"/>
        <a:sy n="33" d="100"/>
      </p:scale>
      <p:origin x="108" y="3264"/>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88A325-5C5B-4F81-9554-16D1E1DCE62F}" type="datetimeFigureOut">
              <a:rPr lang="en-US" smtClean="0"/>
              <a:pPr/>
              <a:t>8/6/2021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S.B.patil College of Science &amp; Commerce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EF5D9D-7B86-4FC0-890A-CEB3F7799A70}" type="slidenum">
              <a:rPr lang="en-US" smtClean="0"/>
              <a:pPr/>
              <a:t>‹#›</a:t>
            </a:fld>
            <a:endParaRPr lang="en-US"/>
          </a:p>
        </p:txBody>
      </p:sp>
    </p:spTree>
    <p:extLst>
      <p:ext uri="{BB962C8B-B14F-4D97-AF65-F5344CB8AC3E}">
        <p14:creationId xmlns="" xmlns:p14="http://schemas.microsoft.com/office/powerpoint/2010/main" val="10548864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CAAAE-0D99-46D2-B7EB-0CEEAB507901}" type="datetimeFigureOut">
              <a:rPr lang="en-US" smtClean="0"/>
              <a:pPr/>
              <a:t>8/6/2021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S.B.patil College of Science &amp; Commerce</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D91EF5-7DFA-48D5-9428-986CCFA55ED4}" type="slidenum">
              <a:rPr lang="en-IN" smtClean="0"/>
              <a:pPr/>
              <a:t>‹#›</a:t>
            </a:fld>
            <a:endParaRPr lang="en-IN"/>
          </a:p>
        </p:txBody>
      </p:sp>
    </p:spTree>
    <p:extLst>
      <p:ext uri="{BB962C8B-B14F-4D97-AF65-F5344CB8AC3E}">
        <p14:creationId xmlns="" xmlns:p14="http://schemas.microsoft.com/office/powerpoint/2010/main" val="18346792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D91EF5-7DFA-48D5-9428-986CCFA55ED4}" type="slidenum">
              <a:rPr lang="en-IN" smtClean="0"/>
              <a:pPr/>
              <a:t>1</a:t>
            </a:fld>
            <a:endParaRPr lang="en-IN"/>
          </a:p>
        </p:txBody>
      </p:sp>
      <p:sp>
        <p:nvSpPr>
          <p:cNvPr id="5" name="Footer Placeholder 4"/>
          <p:cNvSpPr>
            <a:spLocks noGrp="1"/>
          </p:cNvSpPr>
          <p:nvPr>
            <p:ph type="ftr" sz="quarter" idx="11"/>
          </p:nvPr>
        </p:nvSpPr>
        <p:spPr/>
        <p:txBody>
          <a:bodyPr/>
          <a:lstStyle/>
          <a:p>
            <a:r>
              <a:rPr lang="en-US" smtClean="0"/>
              <a:t>S.B.patil College of Science &amp; Commerce</a:t>
            </a:r>
            <a:endParaRPr lang="en-IN"/>
          </a:p>
        </p:txBody>
      </p:sp>
    </p:spTree>
    <p:extLst>
      <p:ext uri="{BB962C8B-B14F-4D97-AF65-F5344CB8AC3E}">
        <p14:creationId xmlns="" xmlns:p14="http://schemas.microsoft.com/office/powerpoint/2010/main" val="2169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23</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24</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25</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26</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27</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28</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29</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33</a:t>
            </a:fld>
            <a:endParaRPr lang="en-IN"/>
          </a:p>
        </p:txBody>
      </p:sp>
    </p:spTree>
    <p:extLst>
      <p:ext uri="{BB962C8B-B14F-4D97-AF65-F5344CB8AC3E}">
        <p14:creationId xmlns="" xmlns:p14="http://schemas.microsoft.com/office/powerpoint/2010/main" val="14732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37</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38</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10</a:t>
            </a:fld>
            <a:endParaRPr lang="en-IN"/>
          </a:p>
        </p:txBody>
      </p:sp>
    </p:spTree>
    <p:extLst>
      <p:ext uri="{BB962C8B-B14F-4D97-AF65-F5344CB8AC3E}">
        <p14:creationId xmlns="" xmlns:p14="http://schemas.microsoft.com/office/powerpoint/2010/main" val="2426752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39</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40</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41</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42</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43</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44</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45</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46</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47</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48</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16</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49</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50</a:t>
            </a:fld>
            <a:endParaRPr lang="en-IN"/>
          </a:p>
        </p:txBody>
      </p:sp>
    </p:spTree>
    <p:extLst>
      <p:ext uri="{BB962C8B-B14F-4D97-AF65-F5344CB8AC3E}">
        <p14:creationId xmlns="" xmlns:p14="http://schemas.microsoft.com/office/powerpoint/2010/main" val="1295350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52</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53</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54</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55</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56</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57</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58</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59</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17</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60</a:t>
            </a:fld>
            <a:endParaRPr lang="en-IN"/>
          </a:p>
        </p:txBody>
      </p:sp>
    </p:spTree>
    <p:extLst>
      <p:ext uri="{BB962C8B-B14F-4D97-AF65-F5344CB8AC3E}">
        <p14:creationId xmlns="" xmlns:p14="http://schemas.microsoft.com/office/powerpoint/2010/main" val="370168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18</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19</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20</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21</a:t>
            </a:fld>
            <a:endParaRPr lang="en-IN"/>
          </a:p>
        </p:txBody>
      </p:sp>
    </p:spTree>
    <p:extLst>
      <p:ext uri="{BB962C8B-B14F-4D97-AF65-F5344CB8AC3E}">
        <p14:creationId xmlns="" xmlns:p14="http://schemas.microsoft.com/office/powerpoint/2010/main" val="1872283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S.B.patil College of Science &amp; Commerce</a:t>
            </a:r>
            <a:endParaRPr lang="en-IN"/>
          </a:p>
        </p:txBody>
      </p:sp>
      <p:sp>
        <p:nvSpPr>
          <p:cNvPr id="5" name="Slide Number Placeholder 4"/>
          <p:cNvSpPr>
            <a:spLocks noGrp="1"/>
          </p:cNvSpPr>
          <p:nvPr>
            <p:ph type="sldNum" sz="quarter" idx="11"/>
          </p:nvPr>
        </p:nvSpPr>
        <p:spPr/>
        <p:txBody>
          <a:bodyPr/>
          <a:lstStyle/>
          <a:p>
            <a:fld id="{C4D91EF5-7DFA-48D5-9428-986CCFA55ED4}" type="slidenum">
              <a:rPr lang="en-IN" smtClean="0"/>
              <a:pPr/>
              <a:t>22</a:t>
            </a:fld>
            <a:endParaRPr lang="en-IN"/>
          </a:p>
        </p:txBody>
      </p:sp>
    </p:spTree>
    <p:extLst>
      <p:ext uri="{BB962C8B-B14F-4D97-AF65-F5344CB8AC3E}">
        <p14:creationId xmlns="" xmlns:p14="http://schemas.microsoft.com/office/powerpoint/2010/main" val="187228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D886C8-C4CF-4CC7-BB3E-160868DA9275}" type="datetime1">
              <a:rPr lang="en-US" smtClean="0"/>
              <a:pPr/>
              <a:t>8/6/2021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ACDAED-0186-44C7-A106-E1574DF638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C7ABB1-7C53-4C80-95D4-B699EF08EDB9}"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07F8B4-A9ED-4A35-9FF1-87CBD9CEE632}"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818C1CE-A548-4140-B846-051C9A2323EA}" type="datetime1">
              <a:rPr lang="en-US" smtClean="0"/>
              <a:pPr/>
              <a:t>8/6/2021</a:t>
            </a:fld>
            <a:endParaRPr lang="en-US"/>
          </a:p>
        </p:txBody>
      </p:sp>
      <p:sp>
        <p:nvSpPr>
          <p:cNvPr id="9" name="Slide Number Placeholder 8"/>
          <p:cNvSpPr>
            <a:spLocks noGrp="1"/>
          </p:cNvSpPr>
          <p:nvPr>
            <p:ph type="sldNum" sz="quarter" idx="15"/>
          </p:nvPr>
        </p:nvSpPr>
        <p:spPr/>
        <p:txBody>
          <a:bodyPr rtlCol="0"/>
          <a:lstStyle/>
          <a:p>
            <a:fld id="{62ACDAED-0186-44C7-A106-E1574DF638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4193425-AA5B-48B6-8D22-9FCED3491809}" type="datetime1">
              <a:rPr lang="en-US" smtClean="0"/>
              <a:pPr/>
              <a:t>8/6/2021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ACDAED-0186-44C7-A106-E1574DF638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4B9314-F775-4B18-8D9D-91792D4EF36F}" type="datetime1">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CDAED-0186-44C7-A106-E1574DF638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5362F5-75F5-4DB7-895A-B20FC1970B05}" type="datetime1">
              <a:rPr lang="en-US" smtClean="0"/>
              <a:pPr/>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CDAED-0186-44C7-A106-E1574DF638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A3BE11E-0038-4570-8060-1946F5418B4F}" type="datetime1">
              <a:rPr lang="en-US" smtClean="0"/>
              <a:pPr/>
              <a:t>8/6/2021</a:t>
            </a:fld>
            <a:endParaRPr lang="en-US"/>
          </a:p>
        </p:txBody>
      </p:sp>
      <p:sp>
        <p:nvSpPr>
          <p:cNvPr id="7" name="Slide Number Placeholder 6"/>
          <p:cNvSpPr>
            <a:spLocks noGrp="1"/>
          </p:cNvSpPr>
          <p:nvPr>
            <p:ph type="sldNum" sz="quarter" idx="11"/>
          </p:nvPr>
        </p:nvSpPr>
        <p:spPr/>
        <p:txBody>
          <a:bodyPr rtlCol="0"/>
          <a:lstStyle/>
          <a:p>
            <a:fld id="{62ACDAED-0186-44C7-A106-E1574DF638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94198-8485-4E57-A5F1-AF35C82C9216}" type="datetime1">
              <a:rPr lang="en-US" smtClean="0"/>
              <a:pPr/>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CDAED-0186-44C7-A106-E1574DF63815}"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D591D1A-EEF0-4D53-98D4-D81AF12F3F68}" type="datetime1">
              <a:rPr lang="en-US" smtClean="0"/>
              <a:pPr/>
              <a:t>8/6/2021</a:t>
            </a:fld>
            <a:endParaRPr lang="en-US"/>
          </a:p>
        </p:txBody>
      </p:sp>
      <p:sp>
        <p:nvSpPr>
          <p:cNvPr id="22" name="Slide Number Placeholder 21"/>
          <p:cNvSpPr>
            <a:spLocks noGrp="1"/>
          </p:cNvSpPr>
          <p:nvPr>
            <p:ph type="sldNum" sz="quarter" idx="15"/>
          </p:nvPr>
        </p:nvSpPr>
        <p:spPr/>
        <p:txBody>
          <a:bodyPr rtlCol="0"/>
          <a:lstStyle/>
          <a:p>
            <a:fld id="{62ACDAED-0186-44C7-A106-E1574DF638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EDEAFC8-817B-46D3-87C5-CC71727F8767}" type="datetime1">
              <a:rPr lang="en-US" smtClean="0"/>
              <a:pPr/>
              <a:t>8/6/2021</a:t>
            </a:fld>
            <a:endParaRPr lang="en-US"/>
          </a:p>
        </p:txBody>
      </p:sp>
      <p:sp>
        <p:nvSpPr>
          <p:cNvPr id="18" name="Slide Number Placeholder 17"/>
          <p:cNvSpPr>
            <a:spLocks noGrp="1"/>
          </p:cNvSpPr>
          <p:nvPr>
            <p:ph type="sldNum" sz="quarter" idx="11"/>
          </p:nvPr>
        </p:nvSpPr>
        <p:spPr/>
        <p:txBody>
          <a:bodyPr rtlCol="0"/>
          <a:lstStyle/>
          <a:p>
            <a:fld id="{62ACDAED-0186-44C7-A106-E1574DF638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B2E0AB-7410-4D5D-AFC4-82F142D1B5F7}" type="datetime1">
              <a:rPr lang="en-US" smtClean="0"/>
              <a:pPr/>
              <a:t>8/6/2021</a:t>
            </a:fld>
            <a:endParaRPr lang="en-US"/>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ACDAED-0186-44C7-A106-E1574DF638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wedge/>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hyperlink" Target="http://www.ebalbharti.in/"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Basic.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47.png"/><Relationship Id="rId4" Type="http://schemas.openxmlformats.org/officeDocument/2006/relationships/image" Target="../media/image3.png"/><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0.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8" Type="http://schemas.openxmlformats.org/officeDocument/2006/relationships/hyperlink" Target="http://my.freenom.com/" TargetMode="External"/><Relationship Id="rId3" Type="http://schemas.openxmlformats.org/officeDocument/2006/relationships/image" Target="../media/image2.png"/><Relationship Id="rId7" Type="http://schemas.openxmlformats.org/officeDocument/2006/relationships/hyperlink" Target="http://www.000webhost.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000webhost.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000webhost.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ml5basic12.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color.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9246" y="2060848"/>
            <a:ext cx="6840760" cy="1051570"/>
          </a:xfrm>
          <a:prstGeom prst="rect">
            <a:avLst/>
          </a:prstGeom>
        </p:spPr>
        <p:txBody>
          <a:bodyPr wrap="square">
            <a:spAutoFit/>
          </a:bodyPr>
          <a:lstStyle/>
          <a:p>
            <a:pPr marL="201930" indent="-189865">
              <a:lnSpc>
                <a:spcPct val="100000"/>
              </a:lnSpc>
              <a:spcBef>
                <a:spcPts val="495"/>
              </a:spcBef>
              <a:buClr>
                <a:srgbClr val="EC008C"/>
              </a:buClr>
              <a:buFont typeface="Wingdings"/>
              <a:buChar char=""/>
              <a:tabLst>
                <a:tab pos="202565" algn="l"/>
              </a:tabLst>
            </a:pPr>
            <a:endParaRPr lang="en-US" b="1" spc="-5" dirty="0" smtClean="0">
              <a:solidFill>
                <a:srgbClr val="002060"/>
              </a:solidFill>
              <a:latin typeface="Sitka Text" pitchFamily="2" charset="0"/>
              <a:cs typeface="Times New Roman"/>
            </a:endParaRPr>
          </a:p>
          <a:p>
            <a:pPr marL="12065">
              <a:lnSpc>
                <a:spcPct val="100000"/>
              </a:lnSpc>
              <a:spcBef>
                <a:spcPts val="495"/>
              </a:spcBef>
              <a:buClr>
                <a:srgbClr val="EC008C"/>
              </a:buClr>
              <a:tabLst>
                <a:tab pos="202565" algn="l"/>
              </a:tabLst>
            </a:pPr>
            <a:endParaRPr lang="en-US" b="1" spc="-5" dirty="0" smtClean="0">
              <a:solidFill>
                <a:schemeClr val="accent3">
                  <a:lumMod val="75000"/>
                </a:schemeClr>
              </a:solidFill>
              <a:latin typeface="Sitka Text" pitchFamily="2" charset="0"/>
              <a:cs typeface="Times New Roman"/>
            </a:endParaRPr>
          </a:p>
          <a:p>
            <a:pPr marL="12065">
              <a:lnSpc>
                <a:spcPct val="100000"/>
              </a:lnSpc>
              <a:spcBef>
                <a:spcPts val="495"/>
              </a:spcBef>
              <a:buClr>
                <a:srgbClr val="EC008C"/>
              </a:buClr>
              <a:tabLst>
                <a:tab pos="202565" algn="l"/>
              </a:tabLst>
            </a:pPr>
            <a:r>
              <a:rPr lang="en-US" b="1" spc="-5" dirty="0" smtClean="0">
                <a:solidFill>
                  <a:srgbClr val="002060"/>
                </a:solidFill>
                <a:latin typeface="Sitka Text" pitchFamily="2" charset="0"/>
                <a:cs typeface="Times New Roman"/>
              </a:rPr>
              <a:t>			</a:t>
            </a:r>
            <a:endParaRPr lang="en-US" b="1" spc="-5" dirty="0">
              <a:solidFill>
                <a:srgbClr val="002060"/>
              </a:solidFill>
              <a:latin typeface="Sitka Text" pitchFamily="2" charset="0"/>
              <a:cs typeface="Times New Roman"/>
            </a:endParaRPr>
          </a:p>
        </p:txBody>
      </p:sp>
      <p:sp>
        <p:nvSpPr>
          <p:cNvPr id="2" name="Slide Number Placeholder 1"/>
          <p:cNvSpPr>
            <a:spLocks noGrp="1"/>
          </p:cNvSpPr>
          <p:nvPr>
            <p:ph type="sldNum" sz="quarter" idx="12"/>
          </p:nvPr>
        </p:nvSpPr>
        <p:spPr/>
        <p:txBody>
          <a:bodyPr/>
          <a:lstStyle/>
          <a:p>
            <a:fld id="{62ACDAED-0186-44C7-A106-E1574DF63815}" type="slidenum">
              <a:rPr lang="en-US" smtClean="0"/>
              <a:pPr/>
              <a:t>1</a:t>
            </a:fld>
            <a:endParaRPr lang="en-US"/>
          </a:p>
        </p:txBody>
      </p:sp>
      <p:sp>
        <p:nvSpPr>
          <p:cNvPr id="4" name="Subtitle 3"/>
          <p:cNvSpPr>
            <a:spLocks noGrp="1"/>
          </p:cNvSpPr>
          <p:nvPr>
            <p:ph type="subTitle" idx="1"/>
          </p:nvPr>
        </p:nvSpPr>
        <p:spPr>
          <a:xfrm>
            <a:off x="1691680" y="5733256"/>
            <a:ext cx="6696744" cy="929698"/>
          </a:xfrm>
        </p:spPr>
        <p:txBody>
          <a:bodyPr>
            <a:normAutofit fontScale="85000" lnSpcReduction="10000"/>
          </a:bodyPr>
          <a:lstStyle/>
          <a:p>
            <a:pPr marL="12065">
              <a:lnSpc>
                <a:spcPct val="100000"/>
              </a:lnSpc>
              <a:spcBef>
                <a:spcPts val="495"/>
              </a:spcBef>
              <a:buClr>
                <a:srgbClr val="EC008C"/>
              </a:buClr>
              <a:tabLst>
                <a:tab pos="202565" algn="l"/>
              </a:tabLst>
            </a:pPr>
            <a:r>
              <a:rPr lang="en-US" spc="-5" dirty="0" smtClean="0">
                <a:solidFill>
                  <a:srgbClr val="002060"/>
                </a:solidFill>
                <a:latin typeface="Sitka Text" pitchFamily="2" charset="0"/>
                <a:cs typeface="Times New Roman"/>
              </a:rPr>
              <a:t>               From</a:t>
            </a:r>
            <a:r>
              <a:rPr lang="en-US" spc="-5" dirty="0">
                <a:solidFill>
                  <a:srgbClr val="002060"/>
                </a:solidFill>
                <a:latin typeface="Sitka Text" pitchFamily="2" charset="0"/>
                <a:cs typeface="Times New Roman"/>
              </a:rPr>
              <a:t>:		</a:t>
            </a:r>
          </a:p>
          <a:p>
            <a:pPr marL="12065">
              <a:lnSpc>
                <a:spcPct val="100000"/>
              </a:lnSpc>
              <a:spcBef>
                <a:spcPts val="495"/>
              </a:spcBef>
              <a:buClr>
                <a:srgbClr val="EC008C"/>
              </a:buClr>
              <a:tabLst>
                <a:tab pos="202565" algn="l"/>
              </a:tabLst>
            </a:pPr>
            <a:r>
              <a:rPr lang="en-US" spc="-5" dirty="0">
                <a:solidFill>
                  <a:srgbClr val="002060"/>
                </a:solidFill>
                <a:latin typeface="Sitka Text" pitchFamily="2" charset="0"/>
                <a:cs typeface="Times New Roman"/>
              </a:rPr>
              <a:t>			</a:t>
            </a:r>
            <a:r>
              <a:rPr lang="en-US" spc="-5" dirty="0">
                <a:solidFill>
                  <a:schemeClr val="accent3">
                    <a:lumMod val="75000"/>
                  </a:schemeClr>
                </a:solidFill>
                <a:latin typeface="Sitka Text" pitchFamily="2" charset="0"/>
                <a:cs typeface="Times New Roman"/>
              </a:rPr>
              <a:t>Mrs. </a:t>
            </a:r>
            <a:r>
              <a:rPr lang="en-US" spc="-5" dirty="0" err="1">
                <a:solidFill>
                  <a:schemeClr val="accent3">
                    <a:lumMod val="75000"/>
                  </a:schemeClr>
                </a:solidFill>
                <a:latin typeface="Sitka Text" pitchFamily="2" charset="0"/>
                <a:cs typeface="Times New Roman"/>
              </a:rPr>
              <a:t>Shilpa</a:t>
            </a:r>
            <a:r>
              <a:rPr lang="en-US" spc="-5" dirty="0">
                <a:solidFill>
                  <a:schemeClr val="accent3">
                    <a:lumMod val="75000"/>
                  </a:schemeClr>
                </a:solidFill>
                <a:latin typeface="Sitka Text" pitchFamily="2" charset="0"/>
                <a:cs typeface="Times New Roman"/>
              </a:rPr>
              <a:t>  </a:t>
            </a:r>
            <a:r>
              <a:rPr lang="en-US" spc="-5" dirty="0" err="1">
                <a:solidFill>
                  <a:schemeClr val="accent3">
                    <a:lumMod val="75000"/>
                  </a:schemeClr>
                </a:solidFill>
                <a:latin typeface="Sitka Text" pitchFamily="2" charset="0"/>
                <a:cs typeface="Times New Roman"/>
              </a:rPr>
              <a:t>Prashant</a:t>
            </a:r>
            <a:r>
              <a:rPr lang="en-US" spc="-5" dirty="0">
                <a:solidFill>
                  <a:schemeClr val="accent3">
                    <a:lumMod val="75000"/>
                  </a:schemeClr>
                </a:solidFill>
                <a:latin typeface="Sitka Text" pitchFamily="2" charset="0"/>
                <a:cs typeface="Times New Roman"/>
              </a:rPr>
              <a:t> Kate (IT  Teacher)</a:t>
            </a:r>
          </a:p>
          <a:p>
            <a:pPr marL="12065">
              <a:lnSpc>
                <a:spcPct val="100000"/>
              </a:lnSpc>
              <a:spcBef>
                <a:spcPts val="495"/>
              </a:spcBef>
              <a:buClr>
                <a:srgbClr val="EC008C"/>
              </a:buClr>
              <a:tabLst>
                <a:tab pos="202565" algn="l"/>
              </a:tabLst>
            </a:pPr>
            <a:r>
              <a:rPr lang="en-US" spc="-5" dirty="0">
                <a:solidFill>
                  <a:schemeClr val="accent3">
                    <a:lumMod val="75000"/>
                  </a:schemeClr>
                </a:solidFill>
                <a:latin typeface="Sitka Text" pitchFamily="2" charset="0"/>
                <a:cs typeface="Times New Roman"/>
              </a:rPr>
              <a:t>			</a:t>
            </a:r>
            <a:r>
              <a:rPr lang="en-US" spc="-5" dirty="0" err="1">
                <a:solidFill>
                  <a:schemeClr val="accent3">
                    <a:lumMod val="75000"/>
                  </a:schemeClr>
                </a:solidFill>
                <a:latin typeface="Sitka Text" pitchFamily="2" charset="0"/>
                <a:cs typeface="Times New Roman"/>
              </a:rPr>
              <a:t>S.B.Patil</a:t>
            </a:r>
            <a:r>
              <a:rPr lang="en-US" spc="-5" dirty="0">
                <a:solidFill>
                  <a:schemeClr val="accent3">
                    <a:lumMod val="75000"/>
                  </a:schemeClr>
                </a:solidFill>
                <a:latin typeface="Sitka Text" pitchFamily="2" charset="0"/>
                <a:cs typeface="Times New Roman"/>
              </a:rPr>
              <a:t> college of Science &amp; </a:t>
            </a:r>
            <a:r>
              <a:rPr lang="en-US" spc="-5" dirty="0" err="1">
                <a:solidFill>
                  <a:schemeClr val="accent3">
                    <a:lumMod val="75000"/>
                  </a:schemeClr>
                </a:solidFill>
                <a:latin typeface="Sitka Text" pitchFamily="2" charset="0"/>
                <a:cs typeface="Times New Roman"/>
              </a:rPr>
              <a:t>Commerce,Ravet</a:t>
            </a:r>
            <a:endParaRPr lang="en-US" spc="-5" dirty="0">
              <a:solidFill>
                <a:schemeClr val="accent3">
                  <a:lumMod val="75000"/>
                </a:schemeClr>
              </a:solidFill>
              <a:latin typeface="Sitka Text" pitchFamily="2" charset="0"/>
              <a:cs typeface="Times New Roman"/>
            </a:endParaRPr>
          </a:p>
          <a:p>
            <a:pPr marL="12065">
              <a:lnSpc>
                <a:spcPct val="100000"/>
              </a:lnSpc>
              <a:spcBef>
                <a:spcPts val="495"/>
              </a:spcBef>
              <a:buClr>
                <a:srgbClr val="EC008C"/>
              </a:buClr>
              <a:tabLst>
                <a:tab pos="202565" algn="l"/>
              </a:tabLst>
            </a:pPr>
            <a:endParaRPr lang="en-US" spc="-5" dirty="0">
              <a:solidFill>
                <a:srgbClr val="002060"/>
              </a:solidFill>
              <a:latin typeface="Sitka Text" pitchFamily="2" charset="0"/>
              <a:cs typeface="Times New Roman"/>
            </a:endParaRPr>
          </a:p>
          <a:p>
            <a:endParaRPr lang="en-US" dirty="0"/>
          </a:p>
        </p:txBody>
      </p:sp>
      <p:sp>
        <p:nvSpPr>
          <p:cNvPr id="6" name="Subtitle 2"/>
          <p:cNvSpPr txBox="1">
            <a:spLocks/>
          </p:cNvSpPr>
          <p:nvPr/>
        </p:nvSpPr>
        <p:spPr>
          <a:xfrm>
            <a:off x="1253590" y="980729"/>
            <a:ext cx="6696744" cy="79208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4400" cap="small" spc="-15" dirty="0">
                <a:solidFill>
                  <a:srgbClr val="EC008C"/>
                </a:solidFill>
                <a:latin typeface="Times New Roman"/>
                <a:ea typeface="+mj-ea"/>
                <a:cs typeface="Times New Roman"/>
              </a:rPr>
              <a:t>1</a:t>
            </a:r>
            <a:r>
              <a:rPr lang="en-US" sz="4400" cap="small" spc="-15" dirty="0" smtClean="0">
                <a:solidFill>
                  <a:srgbClr val="EC008C"/>
                </a:solidFill>
                <a:latin typeface="Times New Roman"/>
                <a:ea typeface="+mj-ea"/>
                <a:cs typeface="Times New Roman"/>
              </a:rPr>
              <a:t>.  Advanced Web Design</a:t>
            </a: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pPr marL="514350" indent="-514350">
              <a:buFont typeface="Wingdings"/>
              <a:buAutoNum type="arabicPlain" startAt="6"/>
            </a:pPr>
            <a:endParaRPr lang="en-US" sz="2800" spc="-5" dirty="0" smtClean="0">
              <a:solidFill>
                <a:srgbClr val="EC008C"/>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p:txBody>
      </p:sp>
      <p:sp>
        <p:nvSpPr>
          <p:cNvPr id="7" name="TextBox 6"/>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pic>
        <p:nvPicPr>
          <p:cNvPr id="10" name="Picture 9"/>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7464784" y="150117"/>
            <a:ext cx="803642" cy="688804"/>
            <a:chOff x="10067" y="-1506"/>
            <a:chExt cx="1489" cy="1335"/>
          </a:xfrm>
        </p:grpSpPr>
        <p:pic>
          <p:nvPicPr>
            <p:cNvPr id="12" name="Picture 1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6" name="Straight Connector 1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95735" y="1772817"/>
            <a:ext cx="4752529" cy="4801314"/>
          </a:xfrm>
          <a:prstGeom prst="rect">
            <a:avLst/>
          </a:prstGeom>
          <a:noFill/>
        </p:spPr>
        <p:txBody>
          <a:bodyPr wrap="square" rtlCol="0">
            <a:spAutoFit/>
          </a:bodyPr>
          <a:lstStyle/>
          <a:p>
            <a:r>
              <a:rPr lang="en-US" b="1" dirty="0" smtClean="0"/>
              <a:t>Index:</a:t>
            </a:r>
          </a:p>
          <a:p>
            <a:endParaRPr lang="en-US" dirty="0" smtClean="0">
              <a:latin typeface="Century Schoolbook" pitchFamily="18" charset="0"/>
            </a:endParaRPr>
          </a:p>
          <a:p>
            <a:pPr marL="285750" indent="-285750" algn="just">
              <a:buFont typeface="Arial" pitchFamily="34" charset="0"/>
              <a:buChar char="•"/>
            </a:pPr>
            <a:r>
              <a:rPr lang="en-US" dirty="0" smtClean="0">
                <a:latin typeface="Century Schoolbook" pitchFamily="18" charset="0"/>
              </a:rPr>
              <a:t>Introduction  to HTML5</a:t>
            </a:r>
          </a:p>
          <a:p>
            <a:pPr marL="285750" indent="-285750" algn="just">
              <a:buFont typeface="Arial" pitchFamily="34" charset="0"/>
              <a:buChar char="•"/>
            </a:pPr>
            <a:r>
              <a:rPr lang="en-US" dirty="0" smtClean="0">
                <a:latin typeface="Century Schoolbook" pitchFamily="18" charset="0"/>
              </a:rPr>
              <a:t>Forms in HTML5</a:t>
            </a:r>
          </a:p>
          <a:p>
            <a:pPr marL="285750" indent="-285750" algn="just">
              <a:buFont typeface="Arial" pitchFamily="34" charset="0"/>
              <a:buChar char="•"/>
            </a:pPr>
            <a:r>
              <a:rPr lang="en-US" dirty="0" smtClean="0">
                <a:latin typeface="Century Schoolbook" pitchFamily="18" charset="0"/>
              </a:rPr>
              <a:t>Cascading Style sheets</a:t>
            </a:r>
          </a:p>
          <a:p>
            <a:pPr marL="285750" indent="-285750" algn="just">
              <a:buFont typeface="Arial" pitchFamily="34" charset="0"/>
              <a:buChar char="•"/>
            </a:pPr>
            <a:r>
              <a:rPr lang="en-US" dirty="0" smtClean="0">
                <a:latin typeface="Century Schoolbook" pitchFamily="18" charset="0"/>
              </a:rPr>
              <a:t>Lists in HTML5</a:t>
            </a:r>
          </a:p>
          <a:p>
            <a:pPr marL="285750" indent="-285750" algn="just">
              <a:buFont typeface="Arial" pitchFamily="34" charset="0"/>
              <a:buChar char="•"/>
            </a:pPr>
            <a:r>
              <a:rPr lang="en-US" dirty="0" smtClean="0">
                <a:latin typeface="Century Schoolbook" pitchFamily="18" charset="0"/>
              </a:rPr>
              <a:t>Inserting video, audio </a:t>
            </a:r>
          </a:p>
          <a:p>
            <a:pPr marL="285750" indent="-285750" algn="just">
              <a:buFont typeface="Arial" pitchFamily="34" charset="0"/>
              <a:buChar char="•"/>
            </a:pPr>
            <a:r>
              <a:rPr lang="en-US" dirty="0" smtClean="0">
                <a:latin typeface="Century Schoolbook" pitchFamily="18" charset="0"/>
              </a:rPr>
              <a:t>Image map in HTML5</a:t>
            </a:r>
          </a:p>
          <a:p>
            <a:pPr marL="285750" indent="-285750" algn="just">
              <a:buFont typeface="Arial" pitchFamily="34" charset="0"/>
              <a:buChar char="•"/>
            </a:pPr>
            <a:r>
              <a:rPr lang="en-US" dirty="0" smtClean="0">
                <a:latin typeface="Century Schoolbook" pitchFamily="18" charset="0"/>
              </a:rPr>
              <a:t>Inline Frame</a:t>
            </a:r>
          </a:p>
          <a:p>
            <a:pPr marL="285750" indent="-285750" algn="just">
              <a:buFont typeface="Arial" pitchFamily="34" charset="0"/>
              <a:buChar char="•"/>
            </a:pPr>
            <a:r>
              <a:rPr lang="en-US" dirty="0" smtClean="0">
                <a:latin typeface="Century Schoolbook" pitchFamily="18" charset="0"/>
              </a:rPr>
              <a:t>Website Hosting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18" name="Straight Connector 17"/>
          <p:cNvCxnSpPr/>
          <p:nvPr/>
        </p:nvCxnSpPr>
        <p:spPr>
          <a:xfrm>
            <a:off x="2411760" y="2204864"/>
            <a:ext cx="37444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97740448"/>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10</a:t>
            </a:fld>
            <a:endParaRPr lang="en-US"/>
          </a:p>
        </p:txBody>
      </p:sp>
      <p:pic>
        <p:nvPicPr>
          <p:cNvPr id="5" name="table"/>
          <p:cNvPicPr>
            <a:picLocks noGrp="1" noChangeAspect="1"/>
          </p:cNvPicPr>
          <p:nvPr>
            <p:ph sz="quarter" idx="1"/>
          </p:nvPr>
        </p:nvPicPr>
        <p:blipFill>
          <a:blip r:embed="rId3" cstate="print"/>
          <a:stretch>
            <a:fillRect/>
          </a:stretch>
        </p:blipFill>
        <p:spPr>
          <a:xfrm>
            <a:off x="827584" y="1052736"/>
            <a:ext cx="7704856" cy="3769150"/>
          </a:xfrm>
          <a:prstGeom prst="rect">
            <a:avLst/>
          </a:prstGeom>
        </p:spPr>
      </p:pic>
      <p:sp>
        <p:nvSpPr>
          <p:cNvPr id="6" name="TextBox 5"/>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7" name="Picture 6"/>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77194370"/>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11</a:t>
            </a:fld>
            <a:endParaRPr lang="en-US"/>
          </a:p>
        </p:txBody>
      </p:sp>
      <p:sp>
        <p:nvSpPr>
          <p:cNvPr id="6" name="TextBox 5"/>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457200" y="1556792"/>
            <a:ext cx="7811226" cy="4917160"/>
          </a:xfrm>
        </p:spPr>
        <p:txBody>
          <a:bodyPr/>
          <a:lstStyle/>
          <a:p>
            <a:r>
              <a:rPr lang="en-US" sz="1200" dirty="0">
                <a:solidFill>
                  <a:srgbClr val="231F20"/>
                </a:solidFill>
                <a:latin typeface="Segoe UI Semibold" pitchFamily="34" charset="0"/>
                <a:cs typeface="Segoe UI Semibold" pitchFamily="34" charset="0"/>
              </a:rPr>
              <a:t>A list of some common input restrictions is given below, few of which can be used for validation purpose</a:t>
            </a:r>
            <a:r>
              <a:rPr lang="en-US" sz="1200" dirty="0" smtClean="0">
                <a:solidFill>
                  <a:srgbClr val="231F20"/>
                </a:solidFill>
                <a:latin typeface="Segoe UI Semibold" pitchFamily="34" charset="0"/>
                <a:cs typeface="Segoe UI Semibold" pitchFamily="34" charset="0"/>
              </a:rPr>
              <a:t>.</a:t>
            </a:r>
            <a:endParaRPr lang="en-US" sz="1200" dirty="0">
              <a:latin typeface="Segoe UI Semibold" pitchFamily="34" charset="0"/>
              <a:cs typeface="Segoe UI Semibold" pitchFamily="34" charset="0"/>
            </a:endParaRPr>
          </a:p>
        </p:txBody>
      </p:sp>
      <p:sp>
        <p:nvSpPr>
          <p:cNvPr id="3" name="Rectangle 2"/>
          <p:cNvSpPr/>
          <p:nvPr/>
        </p:nvSpPr>
        <p:spPr>
          <a:xfrm>
            <a:off x="2987824" y="967542"/>
            <a:ext cx="1973617" cy="369332"/>
          </a:xfrm>
          <a:prstGeom prst="rect">
            <a:avLst/>
          </a:prstGeom>
        </p:spPr>
        <p:txBody>
          <a:bodyPr wrap="none">
            <a:spAutoFit/>
          </a:bodyPr>
          <a:lstStyle/>
          <a:p>
            <a:r>
              <a:rPr lang="en-US" b="1" dirty="0">
                <a:solidFill>
                  <a:srgbClr val="EC008C"/>
                </a:solidFill>
                <a:latin typeface="Times New Roman" pitchFamily="18" charset="0"/>
                <a:cs typeface="Times New Roman" pitchFamily="18" charset="0"/>
              </a:rPr>
              <a:t>Input Restrictions</a:t>
            </a:r>
            <a:endParaRPr lang="en-US" dirty="0">
              <a:latin typeface="Times New Roman" pitchFamily="18" charset="0"/>
              <a:cs typeface="Times New Roman" pitchFamily="18" charset="0"/>
            </a:endParaRPr>
          </a:p>
        </p:txBody>
      </p:sp>
      <p:pic>
        <p:nvPicPr>
          <p:cNvPr id="14" name="table"/>
          <p:cNvPicPr>
            <a:picLocks noChangeAspect="1"/>
          </p:cNvPicPr>
          <p:nvPr/>
        </p:nvPicPr>
        <p:blipFill>
          <a:blip r:embed="rId6" cstate="print"/>
          <a:stretch>
            <a:fillRect/>
          </a:stretch>
        </p:blipFill>
        <p:spPr>
          <a:xfrm>
            <a:off x="683568" y="2084215"/>
            <a:ext cx="7584858" cy="4403281"/>
          </a:xfrm>
          <a:prstGeom prst="rect">
            <a:avLst/>
          </a:prstGeom>
        </p:spPr>
      </p:pic>
    </p:spTree>
    <p:extLst>
      <p:ext uri="{BB962C8B-B14F-4D97-AF65-F5344CB8AC3E}">
        <p14:creationId xmlns="" xmlns:p14="http://schemas.microsoft.com/office/powerpoint/2010/main" val="2668626471"/>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36851" y="1196752"/>
            <a:ext cx="7467600" cy="4873752"/>
          </a:xfrm>
        </p:spPr>
        <p:txBody>
          <a:bodyPr/>
          <a:lstStyle/>
          <a:p>
            <a:r>
              <a:rPr lang="en-US" sz="1800" b="1" dirty="0">
                <a:solidFill>
                  <a:srgbClr val="00AEEF"/>
                </a:solidFill>
                <a:latin typeface="Segoe UI Semibold" pitchFamily="34" charset="0"/>
                <a:cs typeface="Segoe UI Semibold" pitchFamily="34" charset="0"/>
              </a:rPr>
              <a:t>Some other useful attributes used with &lt;input&gt; </a:t>
            </a:r>
            <a:r>
              <a:rPr lang="en-US" sz="1800" b="1" dirty="0" smtClean="0">
                <a:solidFill>
                  <a:srgbClr val="00AEEF"/>
                </a:solidFill>
                <a:latin typeface="Segoe UI Semibold" pitchFamily="34" charset="0"/>
                <a:cs typeface="Segoe UI Semibold" pitchFamily="34" charset="0"/>
              </a:rPr>
              <a:t>are-</a:t>
            </a:r>
          </a:p>
          <a:p>
            <a:pPr marL="0" indent="0">
              <a:buNone/>
            </a:pPr>
            <a:endParaRPr lang="en-US" sz="1800" dirty="0">
              <a:latin typeface="Segoe UI Semibold" pitchFamily="34" charset="0"/>
              <a:cs typeface="Segoe UI Semibold" pitchFamily="34" charset="0"/>
            </a:endParaRPr>
          </a:p>
          <a:p>
            <a:pPr>
              <a:lnSpc>
                <a:spcPct val="107000"/>
              </a:lnSpc>
              <a:spcBef>
                <a:spcPts val="563"/>
              </a:spcBef>
              <a:buClr>
                <a:srgbClr val="EC008C"/>
              </a:buClr>
              <a:buFont typeface="Times New Roman" pitchFamily="18" charset="0"/>
              <a:buAutoNum type="arabicPeriod"/>
            </a:pPr>
            <a:r>
              <a:rPr lang="en-US" sz="1800" b="1" dirty="0">
                <a:solidFill>
                  <a:srgbClr val="EC008C"/>
                </a:solidFill>
                <a:latin typeface="Segoe UI Semibold" pitchFamily="34" charset="0"/>
                <a:cs typeface="Segoe UI Semibold" pitchFamily="34" charset="0"/>
              </a:rPr>
              <a:t>id : </a:t>
            </a:r>
            <a:r>
              <a:rPr lang="en-US" sz="1800" dirty="0">
                <a:solidFill>
                  <a:srgbClr val="231F20"/>
                </a:solidFill>
                <a:latin typeface="Segoe UI Semibold" pitchFamily="34" charset="0"/>
                <a:cs typeface="Segoe UI Semibold" pitchFamily="34" charset="0"/>
              </a:rPr>
              <a:t>This is used to identify the html element uniquely through the document object model.</a:t>
            </a:r>
            <a:endParaRPr lang="en-US" sz="1800" dirty="0">
              <a:latin typeface="Segoe UI Semibold" pitchFamily="34" charset="0"/>
              <a:cs typeface="Segoe UI Semibold" pitchFamily="34" charset="0"/>
            </a:endParaRPr>
          </a:p>
          <a:p>
            <a:pPr>
              <a:spcBef>
                <a:spcPts val="688"/>
              </a:spcBef>
              <a:buClr>
                <a:srgbClr val="EC008C"/>
              </a:buClr>
              <a:buFont typeface="Times New Roman" pitchFamily="18" charset="0"/>
              <a:buAutoNum type="arabicPeriod"/>
            </a:pPr>
            <a:r>
              <a:rPr lang="en-US" sz="1800" b="1" dirty="0">
                <a:solidFill>
                  <a:srgbClr val="EC008C"/>
                </a:solidFill>
                <a:latin typeface="Segoe UI Semibold" pitchFamily="34" charset="0"/>
                <a:cs typeface="Segoe UI Semibold" pitchFamily="34" charset="0"/>
              </a:rPr>
              <a:t>class: </a:t>
            </a:r>
            <a:r>
              <a:rPr lang="en-US" sz="1800" dirty="0">
                <a:solidFill>
                  <a:srgbClr val="231F20"/>
                </a:solidFill>
                <a:latin typeface="Segoe UI Semibold" pitchFamily="34" charset="0"/>
                <a:cs typeface="Segoe UI Semibold" pitchFamily="34" charset="0"/>
              </a:rPr>
              <a:t>It is used to apply CSS style to the individual input element.</a:t>
            </a:r>
            <a:endParaRPr lang="en-US" sz="1800" dirty="0">
              <a:latin typeface="Segoe UI Semibold" pitchFamily="34" charset="0"/>
              <a:cs typeface="Segoe UI Semibold" pitchFamily="34"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12</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92399183"/>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114" y="1196752"/>
            <a:ext cx="8579281" cy="5184576"/>
          </a:xfrm>
        </p:spPr>
        <p:txBody>
          <a:bodyPr/>
          <a:lstStyle/>
          <a:p>
            <a:pPr marL="0" indent="0">
              <a:spcBef>
                <a:spcPts val="825"/>
              </a:spcBef>
              <a:buNone/>
            </a:pPr>
            <a:r>
              <a:rPr lang="en-US" sz="3600" b="1" dirty="0" smtClean="0">
                <a:solidFill>
                  <a:srgbClr val="00AEEF"/>
                </a:solidFill>
                <a:latin typeface="Mongolian Baiti" pitchFamily="66" charset="0"/>
                <a:cs typeface="Mongolian Baiti" pitchFamily="66" charset="0"/>
              </a:rPr>
              <a:t>1.3 &lt;meta&gt; tag</a:t>
            </a:r>
          </a:p>
          <a:p>
            <a:pPr marL="0" indent="0">
              <a:spcBef>
                <a:spcPts val="825"/>
              </a:spcBef>
              <a:buNone/>
            </a:pPr>
            <a:endParaRPr lang="en-US" sz="3600" dirty="0" smtClean="0">
              <a:latin typeface="Mongolian Baiti" pitchFamily="66" charset="0"/>
              <a:cs typeface="Mongolian Baiti" pitchFamily="66" charset="0"/>
            </a:endParaRPr>
          </a:p>
          <a:p>
            <a:pPr algn="just">
              <a:lnSpc>
                <a:spcPct val="107000"/>
              </a:lnSpc>
              <a:spcBef>
                <a:spcPts val="425"/>
              </a:spcBef>
            </a:pPr>
            <a:r>
              <a:rPr lang="en-US" sz="1800" dirty="0" smtClean="0">
                <a:solidFill>
                  <a:srgbClr val="231F20"/>
                </a:solidFill>
                <a:latin typeface="Segoe UI Semibold" pitchFamily="34" charset="0"/>
                <a:cs typeface="Segoe UI Semibold" pitchFamily="34" charset="0"/>
              </a:rPr>
              <a:t>The  </a:t>
            </a:r>
            <a:r>
              <a:rPr lang="en-US" sz="1800" dirty="0">
                <a:solidFill>
                  <a:srgbClr val="231F20"/>
                </a:solidFill>
                <a:latin typeface="Segoe UI Semibold" pitchFamily="34" charset="0"/>
                <a:cs typeface="Segoe UI Semibold" pitchFamily="34" charset="0"/>
              </a:rPr>
              <a:t>meta  tag  is  a  tag  in  html  that </a:t>
            </a:r>
            <a:r>
              <a:rPr lang="en-US" sz="1800" dirty="0">
                <a:solidFill>
                  <a:srgbClr val="FF0000"/>
                </a:solidFill>
                <a:latin typeface="Segoe UI Semibold" pitchFamily="34" charset="0"/>
                <a:cs typeface="Segoe UI Semibold" pitchFamily="34" charset="0"/>
              </a:rPr>
              <a:t>describes  some  aspects  of  contents  of  a webpage</a:t>
            </a:r>
            <a:r>
              <a:rPr lang="en-US" sz="1800" dirty="0">
                <a:solidFill>
                  <a:srgbClr val="231F20"/>
                </a:solidFill>
                <a:latin typeface="Segoe UI Semibold" pitchFamily="34" charset="0"/>
                <a:cs typeface="Segoe UI Semibold" pitchFamily="34" charset="0"/>
              </a:rPr>
              <a:t>. </a:t>
            </a:r>
            <a:endParaRPr lang="en-US" sz="1800" dirty="0" smtClean="0">
              <a:solidFill>
                <a:srgbClr val="231F20"/>
              </a:solidFill>
              <a:latin typeface="Segoe UI Semibold" pitchFamily="34" charset="0"/>
              <a:cs typeface="Segoe UI Semibold" pitchFamily="34" charset="0"/>
            </a:endParaRPr>
          </a:p>
          <a:p>
            <a:pPr algn="just">
              <a:lnSpc>
                <a:spcPct val="107000"/>
              </a:lnSpc>
              <a:spcBef>
                <a:spcPts val="425"/>
              </a:spcBef>
            </a:pPr>
            <a:r>
              <a:rPr lang="en-US" sz="1800" dirty="0" smtClean="0">
                <a:solidFill>
                  <a:srgbClr val="231F20"/>
                </a:solidFill>
                <a:latin typeface="Segoe UI Semibold" pitchFamily="34" charset="0"/>
                <a:cs typeface="Segoe UI Semibold" pitchFamily="34" charset="0"/>
              </a:rPr>
              <a:t>The </a:t>
            </a:r>
            <a:r>
              <a:rPr lang="en-US" sz="1800" dirty="0">
                <a:solidFill>
                  <a:srgbClr val="231F20"/>
                </a:solidFill>
                <a:latin typeface="Segoe UI Semibold" pitchFamily="34" charset="0"/>
                <a:cs typeface="Segoe UI Semibold" pitchFamily="34" charset="0"/>
              </a:rPr>
              <a:t>HTML &lt;meta&gt; tag is used by search engines to search </a:t>
            </a:r>
            <a:r>
              <a:rPr lang="en-US" sz="1800" dirty="0" smtClean="0">
                <a:solidFill>
                  <a:srgbClr val="231F20"/>
                </a:solidFill>
                <a:latin typeface="Segoe UI Semibold" pitchFamily="34" charset="0"/>
                <a:cs typeface="Segoe UI Semibold" pitchFamily="34" charset="0"/>
              </a:rPr>
              <a:t>information</a:t>
            </a:r>
            <a:r>
              <a:rPr lang="en-US" sz="1800" dirty="0" smtClean="0">
                <a:latin typeface="Segoe UI Semibold" pitchFamily="34" charset="0"/>
                <a:cs typeface="Segoe UI Semibold" pitchFamily="34" charset="0"/>
              </a:rPr>
              <a:t> </a:t>
            </a:r>
            <a:r>
              <a:rPr lang="en-US" sz="1800" dirty="0" smtClean="0">
                <a:solidFill>
                  <a:srgbClr val="231F20"/>
                </a:solidFill>
                <a:latin typeface="Segoe UI Semibold" pitchFamily="34" charset="0"/>
                <a:cs typeface="Segoe UI Semibold" pitchFamily="34" charset="0"/>
              </a:rPr>
              <a:t>that  </a:t>
            </a:r>
            <a:r>
              <a:rPr lang="en-US" sz="1800" dirty="0">
                <a:solidFill>
                  <a:srgbClr val="231F20"/>
                </a:solidFill>
                <a:latin typeface="Segoe UI Semibold" pitchFamily="34" charset="0"/>
                <a:cs typeface="Segoe UI Semibold" pitchFamily="34" charset="0"/>
              </a:rPr>
              <a:t>is  provided  with  the  webpage. </a:t>
            </a:r>
            <a:endParaRPr lang="en-US" sz="1800" dirty="0" smtClean="0">
              <a:solidFill>
                <a:srgbClr val="231F20"/>
              </a:solidFill>
              <a:latin typeface="Segoe UI Semibold" pitchFamily="34" charset="0"/>
              <a:cs typeface="Segoe UI Semibold" pitchFamily="34" charset="0"/>
            </a:endParaRPr>
          </a:p>
          <a:p>
            <a:pPr algn="just">
              <a:lnSpc>
                <a:spcPct val="107000"/>
              </a:lnSpc>
              <a:spcBef>
                <a:spcPts val="425"/>
              </a:spcBef>
            </a:pPr>
            <a:r>
              <a:rPr lang="en-US" sz="1800" dirty="0" smtClean="0">
                <a:solidFill>
                  <a:srgbClr val="231F20"/>
                </a:solidFill>
                <a:latin typeface="Segoe UI Semibold" pitchFamily="34" charset="0"/>
                <a:cs typeface="Segoe UI Semibold" pitchFamily="34" charset="0"/>
              </a:rPr>
              <a:t> </a:t>
            </a:r>
            <a:r>
              <a:rPr lang="en-US" sz="1800" dirty="0">
                <a:solidFill>
                  <a:srgbClr val="231F20"/>
                </a:solidFill>
                <a:latin typeface="Segoe UI Semibold" pitchFamily="34" charset="0"/>
                <a:cs typeface="Segoe UI Semibold" pitchFamily="34" charset="0"/>
              </a:rPr>
              <a:t>This  is  empty  tag  (singular </a:t>
            </a:r>
            <a:r>
              <a:rPr lang="en-US" sz="1800" dirty="0" smtClean="0">
                <a:solidFill>
                  <a:srgbClr val="231F20"/>
                </a:solidFill>
                <a:latin typeface="Segoe UI Semibold" pitchFamily="34" charset="0"/>
                <a:cs typeface="Segoe UI Semibold" pitchFamily="34" charset="0"/>
              </a:rPr>
              <a:t>tag</a:t>
            </a:r>
            <a:r>
              <a:rPr lang="en-US" sz="1800" dirty="0">
                <a:solidFill>
                  <a:srgbClr val="231F20"/>
                </a:solidFill>
                <a:latin typeface="Segoe UI Semibold" pitchFamily="34" charset="0"/>
                <a:cs typeface="Segoe UI Semibold" pitchFamily="34" charset="0"/>
              </a:rPr>
              <a:t>)  which  carries information within its attributes. </a:t>
            </a:r>
            <a:endParaRPr lang="en-US" sz="1800" dirty="0" smtClean="0">
              <a:solidFill>
                <a:srgbClr val="231F20"/>
              </a:solidFill>
              <a:latin typeface="Segoe UI Semibold" pitchFamily="34" charset="0"/>
              <a:cs typeface="Segoe UI Semibold" pitchFamily="34" charset="0"/>
            </a:endParaRPr>
          </a:p>
          <a:p>
            <a:pPr>
              <a:lnSpc>
                <a:spcPct val="107000"/>
              </a:lnSpc>
            </a:pPr>
            <a:r>
              <a:rPr lang="en-US" sz="1800" dirty="0" smtClean="0">
                <a:solidFill>
                  <a:srgbClr val="231F20"/>
                </a:solidFill>
                <a:latin typeface="Segoe UI Semibold" pitchFamily="34" charset="0"/>
                <a:cs typeface="Segoe UI Semibold" pitchFamily="34" charset="0"/>
              </a:rPr>
              <a:t>The </a:t>
            </a:r>
            <a:r>
              <a:rPr lang="en-US" sz="1800" dirty="0">
                <a:solidFill>
                  <a:srgbClr val="231F20"/>
                </a:solidFill>
                <a:latin typeface="Segoe UI Semibold" pitchFamily="34" charset="0"/>
                <a:cs typeface="Segoe UI Semibold" pitchFamily="34" charset="0"/>
              </a:rPr>
              <a:t>&lt;meta&gt; tag is placed between the &lt;</a:t>
            </a:r>
            <a:r>
              <a:rPr lang="en-US" sz="1800" dirty="0" smtClean="0">
                <a:solidFill>
                  <a:srgbClr val="231F20"/>
                </a:solidFill>
                <a:latin typeface="Segoe UI Semibold" pitchFamily="34" charset="0"/>
                <a:cs typeface="Segoe UI Semibold" pitchFamily="34" charset="0"/>
              </a:rPr>
              <a:t>head&gt;and</a:t>
            </a:r>
            <a:r>
              <a:rPr lang="en-US" sz="1800" dirty="0" smtClean="0">
                <a:latin typeface="Segoe UI Semibold" pitchFamily="34" charset="0"/>
                <a:cs typeface="Segoe UI Semibold" pitchFamily="34" charset="0"/>
              </a:rPr>
              <a:t> </a:t>
            </a:r>
            <a:r>
              <a:rPr lang="en-US" sz="1800" dirty="0" smtClean="0">
                <a:solidFill>
                  <a:srgbClr val="231F20"/>
                </a:solidFill>
                <a:latin typeface="Segoe UI Semibold" pitchFamily="34" charset="0"/>
                <a:cs typeface="Segoe UI Semibold" pitchFamily="34" charset="0"/>
              </a:rPr>
              <a:t>&lt;/</a:t>
            </a:r>
            <a:r>
              <a:rPr lang="en-US" sz="1800" dirty="0">
                <a:solidFill>
                  <a:srgbClr val="231F20"/>
                </a:solidFill>
                <a:latin typeface="Segoe UI Semibold" pitchFamily="34" charset="0"/>
                <a:cs typeface="Segoe UI Semibold" pitchFamily="34" charset="0"/>
              </a:rPr>
              <a:t>head&gt; </a:t>
            </a:r>
            <a:r>
              <a:rPr lang="en-US" sz="1800" dirty="0" smtClean="0">
                <a:solidFill>
                  <a:srgbClr val="231F20"/>
                </a:solidFill>
                <a:latin typeface="Segoe UI Semibold" pitchFamily="34" charset="0"/>
                <a:cs typeface="Segoe UI Semibold" pitchFamily="34" charset="0"/>
              </a:rPr>
              <a:t>tags.</a:t>
            </a:r>
          </a:p>
          <a:p>
            <a:pPr>
              <a:lnSpc>
                <a:spcPct val="107000"/>
              </a:lnSpc>
            </a:pPr>
            <a:r>
              <a:rPr lang="en-US" sz="1800" dirty="0" smtClean="0">
                <a:solidFill>
                  <a:srgbClr val="231F20"/>
                </a:solidFill>
                <a:latin typeface="Segoe UI Semibold" pitchFamily="34" charset="0"/>
                <a:cs typeface="Segoe UI Semibold" pitchFamily="34" charset="0"/>
              </a:rPr>
              <a:t>Metadata </a:t>
            </a:r>
            <a:r>
              <a:rPr lang="en-US" sz="1800" dirty="0">
                <a:solidFill>
                  <a:srgbClr val="231F20"/>
                </a:solidFill>
                <a:latin typeface="Segoe UI Semibold" pitchFamily="34" charset="0"/>
                <a:cs typeface="Segoe UI Semibold" pitchFamily="34" charset="0"/>
              </a:rPr>
              <a:t>will not be displayed on the webpage</a:t>
            </a:r>
            <a:r>
              <a:rPr lang="en-US" dirty="0">
                <a:solidFill>
                  <a:srgbClr val="231F20"/>
                </a:solidFill>
                <a:latin typeface="Mongolian Baiti" pitchFamily="66" charset="0"/>
                <a:cs typeface="Mongolian Baiti" pitchFamily="66" charset="0"/>
              </a:rPr>
              <a:t>.</a:t>
            </a:r>
            <a:endParaRPr lang="en-US" dirty="0">
              <a:latin typeface="Mongolian Baiti" pitchFamily="66" charset="0"/>
              <a:cs typeface="Mongolian Baiti" pitchFamily="66"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13</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27436966"/>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14</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3" name="table"/>
          <p:cNvPicPr>
            <a:picLocks noGrp="1" noChangeAspect="1"/>
          </p:cNvPicPr>
          <p:nvPr>
            <p:ph sz="quarter" idx="1"/>
          </p:nvPr>
        </p:nvPicPr>
        <p:blipFill>
          <a:blip r:embed="rId6" cstate="print"/>
          <a:stretch>
            <a:fillRect/>
          </a:stretch>
        </p:blipFill>
        <p:spPr>
          <a:xfrm>
            <a:off x="1368886" y="852777"/>
            <a:ext cx="6120185" cy="5672568"/>
          </a:xfrm>
          <a:prstGeom prst="rect">
            <a:avLst/>
          </a:prstGeom>
        </p:spPr>
      </p:pic>
    </p:spTree>
    <p:extLst>
      <p:ext uri="{BB962C8B-B14F-4D97-AF65-F5344CB8AC3E}">
        <p14:creationId xmlns="" xmlns:p14="http://schemas.microsoft.com/office/powerpoint/2010/main" val="3417042832"/>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15</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3796" y="1412776"/>
            <a:ext cx="8278644" cy="3970318"/>
          </a:xfrm>
          <a:prstGeom prst="rect">
            <a:avLst/>
          </a:prstGeom>
        </p:spPr>
        <p:txBody>
          <a:bodyPr wrap="square">
            <a:spAutoFit/>
          </a:bodyPr>
          <a:lstStyle/>
          <a:p>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a:p>
            <a:r>
              <a:rPr lang="en-US" b="1" dirty="0">
                <a:solidFill>
                  <a:srgbClr val="231F20"/>
                </a:solidFill>
                <a:latin typeface="Times New Roman" pitchFamily="18" charset="0"/>
                <a:cs typeface="Times New Roman" pitchFamily="18" charset="0"/>
              </a:rPr>
              <a:t>&lt;head&gt;</a:t>
            </a:r>
            <a:endParaRPr lang="en-US" b="1"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&lt;title&gt;meta tag examples&lt;/title&gt;</a:t>
            </a:r>
            <a:endParaRPr lang="en-US" dirty="0">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&lt;meta </a:t>
            </a:r>
            <a:r>
              <a:rPr lang="en-US" b="1" dirty="0">
                <a:solidFill>
                  <a:srgbClr val="FF0000"/>
                </a:solidFill>
                <a:latin typeface="Times New Roman" pitchFamily="18" charset="0"/>
                <a:cs typeface="Times New Roman" pitchFamily="18" charset="0"/>
              </a:rPr>
              <a:t>name = </a:t>
            </a:r>
            <a:r>
              <a:rPr lang="en-US" b="1" dirty="0">
                <a:solidFill>
                  <a:srgbClr val="008000"/>
                </a:solidFill>
                <a:latin typeface="Times New Roman" pitchFamily="18" charset="0"/>
                <a:cs typeface="Times New Roman" pitchFamily="18" charset="0"/>
              </a:rPr>
              <a:t>"authors" </a:t>
            </a:r>
            <a:r>
              <a:rPr lang="en-US" b="1" dirty="0">
                <a:solidFill>
                  <a:srgbClr val="FF0000"/>
                </a:solidFill>
                <a:latin typeface="Times New Roman" pitchFamily="18" charset="0"/>
                <a:cs typeface="Times New Roman" pitchFamily="18" charset="0"/>
              </a:rPr>
              <a:t>content </a:t>
            </a:r>
            <a:r>
              <a:rPr lang="en-US" b="1" dirty="0">
                <a:solidFill>
                  <a:srgbClr val="008000"/>
                </a:solidFill>
                <a:latin typeface="Times New Roman" pitchFamily="18" charset="0"/>
                <a:cs typeface="Times New Roman" pitchFamily="18" charset="0"/>
              </a:rPr>
              <a:t>= "</a:t>
            </a:r>
            <a:r>
              <a:rPr lang="en-US" b="1" dirty="0" err="1">
                <a:solidFill>
                  <a:srgbClr val="008000"/>
                </a:solidFill>
                <a:latin typeface="Times New Roman" pitchFamily="18" charset="0"/>
                <a:cs typeface="Times New Roman" pitchFamily="18" charset="0"/>
              </a:rPr>
              <a:t>Balbharti</a:t>
            </a:r>
            <a:r>
              <a:rPr lang="en-US" b="1" dirty="0">
                <a:solidFill>
                  <a:srgbClr val="231F20"/>
                </a:solidFill>
                <a:latin typeface="Times New Roman" pitchFamily="18" charset="0"/>
                <a:cs typeface="Times New Roman" pitchFamily="18" charset="0"/>
              </a:rPr>
              <a:t>"&gt;</a:t>
            </a:r>
            <a:endParaRPr lang="en-US" b="1" dirty="0">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&lt;meta </a:t>
            </a:r>
            <a:r>
              <a:rPr lang="en-US" b="1" dirty="0">
                <a:solidFill>
                  <a:srgbClr val="FF0000"/>
                </a:solidFill>
                <a:latin typeface="Times New Roman" pitchFamily="18" charset="0"/>
                <a:cs typeface="Times New Roman" pitchFamily="18" charset="0"/>
              </a:rPr>
              <a:t>name = "</a:t>
            </a:r>
            <a:r>
              <a:rPr lang="en-US" b="1" dirty="0">
                <a:solidFill>
                  <a:srgbClr val="008000"/>
                </a:solidFill>
                <a:latin typeface="Times New Roman" pitchFamily="18" charset="0"/>
                <a:cs typeface="Times New Roman" pitchFamily="18" charset="0"/>
              </a:rPr>
              <a:t>description" </a:t>
            </a:r>
            <a:r>
              <a:rPr lang="en-US" b="1" dirty="0">
                <a:solidFill>
                  <a:srgbClr val="FF0000"/>
                </a:solidFill>
                <a:latin typeface="Times New Roman" pitchFamily="18" charset="0"/>
                <a:cs typeface="Times New Roman" pitchFamily="18" charset="0"/>
              </a:rPr>
              <a:t>content</a:t>
            </a:r>
            <a:r>
              <a:rPr lang="en-US" b="1" dirty="0">
                <a:solidFill>
                  <a:srgbClr val="006600"/>
                </a:solidFill>
                <a:latin typeface="Times New Roman" pitchFamily="18" charset="0"/>
                <a:cs typeface="Times New Roman" pitchFamily="18" charset="0"/>
              </a:rPr>
              <a:t> = "Advance web designing</a:t>
            </a:r>
            <a:r>
              <a:rPr lang="en-US" b="1" dirty="0">
                <a:solidFill>
                  <a:srgbClr val="231F20"/>
                </a:solidFill>
                <a:latin typeface="Times New Roman" pitchFamily="18" charset="0"/>
                <a:cs typeface="Times New Roman" pitchFamily="18" charset="0"/>
              </a:rPr>
              <a:t>"&gt;</a:t>
            </a:r>
            <a:endParaRPr lang="en-US" b="1" dirty="0">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&lt;meta </a:t>
            </a:r>
            <a:r>
              <a:rPr lang="en-US" b="1" dirty="0">
                <a:solidFill>
                  <a:srgbClr val="FF0000"/>
                </a:solidFill>
                <a:latin typeface="Times New Roman" pitchFamily="18" charset="0"/>
                <a:cs typeface="Times New Roman" pitchFamily="18" charset="0"/>
              </a:rPr>
              <a:t>name = </a:t>
            </a:r>
            <a:r>
              <a:rPr lang="en-US" b="1" dirty="0">
                <a:solidFill>
                  <a:srgbClr val="008000"/>
                </a:solidFill>
                <a:latin typeface="Times New Roman" pitchFamily="18" charset="0"/>
                <a:cs typeface="Times New Roman" pitchFamily="18" charset="0"/>
              </a:rPr>
              <a:t>"keywords" </a:t>
            </a:r>
            <a:r>
              <a:rPr lang="en-US" b="1" dirty="0">
                <a:solidFill>
                  <a:srgbClr val="FF0000"/>
                </a:solidFill>
                <a:latin typeface="Times New Roman" pitchFamily="18" charset="0"/>
                <a:cs typeface="Times New Roman" pitchFamily="18" charset="0"/>
              </a:rPr>
              <a:t>content</a:t>
            </a:r>
            <a:r>
              <a:rPr lang="en-US" b="1" dirty="0">
                <a:solidFill>
                  <a:srgbClr val="008000"/>
                </a:solidFill>
                <a:latin typeface="Times New Roman" pitchFamily="18" charset="0"/>
                <a:cs typeface="Times New Roman" pitchFamily="18" charset="0"/>
              </a:rPr>
              <a:t> = "html5, learn html5, list in html5"&gt;</a:t>
            </a:r>
          </a:p>
          <a:p>
            <a:r>
              <a:rPr lang="en-US" b="1" dirty="0">
                <a:solidFill>
                  <a:srgbClr val="002060"/>
                </a:solidFill>
                <a:latin typeface="Times New Roman" pitchFamily="18" charset="0"/>
                <a:cs typeface="Times New Roman" pitchFamily="18" charset="0"/>
              </a:rPr>
              <a:t>&lt;meta </a:t>
            </a:r>
            <a:r>
              <a:rPr lang="en-US" b="1" dirty="0">
                <a:solidFill>
                  <a:srgbClr val="FF0000"/>
                </a:solidFill>
                <a:latin typeface="Times New Roman" pitchFamily="18" charset="0"/>
                <a:cs typeface="Times New Roman" pitchFamily="18" charset="0"/>
              </a:rPr>
              <a:t>name="</a:t>
            </a:r>
            <a:r>
              <a:rPr lang="en-US" b="1" dirty="0">
                <a:solidFill>
                  <a:srgbClr val="008000"/>
                </a:solidFill>
                <a:latin typeface="Times New Roman" pitchFamily="18" charset="0"/>
                <a:cs typeface="Times New Roman" pitchFamily="18" charset="0"/>
              </a:rPr>
              <a:t>copyright" </a:t>
            </a:r>
            <a:r>
              <a:rPr lang="en-US" b="1" dirty="0" smtClean="0">
                <a:solidFill>
                  <a:srgbClr val="FF0000"/>
                </a:solidFill>
                <a:latin typeface="Times New Roman" pitchFamily="18" charset="0"/>
                <a:cs typeface="Times New Roman" pitchFamily="18" charset="0"/>
              </a:rPr>
              <a:t>content</a:t>
            </a:r>
            <a:r>
              <a:rPr lang="en-US" b="1" dirty="0" smtClean="0">
                <a:solidFill>
                  <a:srgbClr val="008000"/>
                </a:solidFill>
                <a:latin typeface="Times New Roman" pitchFamily="18" charset="0"/>
                <a:cs typeface="Times New Roman" pitchFamily="18" charset="0"/>
              </a:rPr>
              <a:t>= </a:t>
            </a:r>
            <a:r>
              <a:rPr lang="en-US" b="1" dirty="0">
                <a:solidFill>
                  <a:srgbClr val="008000"/>
                </a:solidFill>
                <a:latin typeface="Times New Roman" pitchFamily="18" charset="0"/>
                <a:cs typeface="Times New Roman" pitchFamily="18" charset="0"/>
              </a:rPr>
              <a:t>" copyright </a:t>
            </a:r>
            <a:r>
              <a:rPr lang="en-US" b="1" dirty="0" smtClean="0">
                <a:solidFill>
                  <a:srgbClr val="008000"/>
                </a:solidFill>
                <a:latin typeface="Times New Roman" pitchFamily="18" charset="0"/>
                <a:cs typeface="Times New Roman" pitchFamily="18" charset="0"/>
              </a:rPr>
              <a:t> </a:t>
            </a:r>
            <a:r>
              <a:rPr lang="en-US" b="1" dirty="0" err="1" smtClean="0">
                <a:solidFill>
                  <a:srgbClr val="008000"/>
                </a:solidFill>
                <a:latin typeface="Times New Roman" pitchFamily="18" charset="0"/>
                <a:cs typeface="Times New Roman" pitchFamily="18" charset="0"/>
              </a:rPr>
              <a:t>Balbharti</a:t>
            </a:r>
            <a:r>
              <a:rPr lang="en-US" b="1" dirty="0" smtClean="0">
                <a:solidFill>
                  <a:srgbClr val="008000"/>
                </a:solidFill>
                <a:latin typeface="Times New Roman" pitchFamily="18" charset="0"/>
                <a:cs typeface="Times New Roman" pitchFamily="18" charset="0"/>
              </a:rPr>
              <a:t> </a:t>
            </a:r>
            <a:r>
              <a:rPr lang="en-US" b="1" dirty="0">
                <a:solidFill>
                  <a:srgbClr val="008000"/>
                </a:solidFill>
                <a:latin typeface="Times New Roman" pitchFamily="18" charset="0"/>
                <a:cs typeface="Times New Roman" pitchFamily="18" charset="0"/>
              </a:rPr>
              <a:t>All right Reserve</a:t>
            </a:r>
            <a:r>
              <a:rPr lang="en-US" b="1" dirty="0" smtClean="0">
                <a:solidFill>
                  <a:srgbClr val="008000"/>
                </a:solidFill>
                <a:latin typeface="Times New Roman" pitchFamily="18" charset="0"/>
                <a:cs typeface="Times New Roman" pitchFamily="18" charset="0"/>
              </a:rPr>
              <a:t>"&gt;</a:t>
            </a:r>
          </a:p>
          <a:p>
            <a:r>
              <a:rPr lang="en-US" b="1" dirty="0" smtClean="0">
                <a:solidFill>
                  <a:srgbClr val="231F20"/>
                </a:solidFill>
                <a:latin typeface="Times New Roman" pitchFamily="18" charset="0"/>
                <a:cs typeface="Times New Roman" pitchFamily="18" charset="0"/>
              </a:rPr>
              <a:t>&lt;/</a:t>
            </a:r>
            <a:r>
              <a:rPr lang="en-US" b="1" dirty="0">
                <a:solidFill>
                  <a:srgbClr val="231F20"/>
                </a:solidFill>
                <a:latin typeface="Times New Roman" pitchFamily="18" charset="0"/>
                <a:cs typeface="Times New Roman" pitchFamily="18" charset="0"/>
              </a:rPr>
              <a:t>head</a:t>
            </a:r>
            <a:r>
              <a:rPr lang="en-US" b="1" dirty="0" smtClean="0">
                <a:solidFill>
                  <a:srgbClr val="231F20"/>
                </a:solidFill>
                <a:latin typeface="Times New Roman" pitchFamily="18" charset="0"/>
                <a:cs typeface="Times New Roman" pitchFamily="18" charset="0"/>
              </a:rPr>
              <a:t>&gt;</a:t>
            </a:r>
            <a:endParaRPr lang="en-US" b="1" dirty="0" smtClean="0">
              <a:latin typeface="Times New Roman" pitchFamily="18" charset="0"/>
              <a:cs typeface="Times New Roman" pitchFamily="18" charset="0"/>
            </a:endParaRP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body&gt;</a:t>
            </a:r>
            <a:endParaRPr lang="en-US" dirty="0">
              <a:latin typeface="Times New Roman" pitchFamily="18" charset="0"/>
              <a:cs typeface="Times New Roman" pitchFamily="18" charset="0"/>
            </a:endParaRPr>
          </a:p>
          <a:p>
            <a:r>
              <a:rPr lang="en-US" dirty="0" smtClean="0">
                <a:solidFill>
                  <a:srgbClr val="231F20"/>
                </a:solidFill>
                <a:latin typeface="Times New Roman" pitchFamily="18" charset="0"/>
                <a:cs typeface="Times New Roman" pitchFamily="18" charset="0"/>
              </a:rPr>
              <a:t>            &lt;</a:t>
            </a:r>
            <a:r>
              <a:rPr lang="en-US" dirty="0">
                <a:solidFill>
                  <a:srgbClr val="231F20"/>
                </a:solidFill>
                <a:latin typeface="Times New Roman" pitchFamily="18" charset="0"/>
                <a:cs typeface="Times New Roman" pitchFamily="18" charset="0"/>
              </a:rPr>
              <a:t>p&gt; Welcome to HTML5</a:t>
            </a:r>
            <a:endParaRPr lang="en-US" dirty="0">
              <a:latin typeface="Times New Roman" pitchFamily="18" charset="0"/>
              <a:cs typeface="Times New Roman" pitchFamily="18" charset="0"/>
            </a:endParaRPr>
          </a:p>
          <a:p>
            <a:r>
              <a:rPr lang="en-US" dirty="0" smtClean="0">
                <a:solidFill>
                  <a:srgbClr val="231F20"/>
                </a:solidFill>
                <a:latin typeface="Times New Roman" pitchFamily="18" charset="0"/>
                <a:cs typeface="Times New Roman" pitchFamily="18" charset="0"/>
              </a:rPr>
              <a:t>               &lt;/</a:t>
            </a:r>
            <a:r>
              <a:rPr lang="en-US" dirty="0">
                <a:solidFill>
                  <a:srgbClr val="231F20"/>
                </a:solidFill>
                <a:latin typeface="Times New Roman" pitchFamily="18" charset="0"/>
                <a:cs typeface="Times New Roman" pitchFamily="18" charset="0"/>
              </a:rPr>
              <a:t>p</a:t>
            </a:r>
            <a:r>
              <a:rPr lang="en-US" dirty="0" smtClean="0">
                <a:solidFill>
                  <a:srgbClr val="231F20"/>
                </a:solidFill>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95112209"/>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16</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27584" y="908720"/>
            <a:ext cx="6912768" cy="677108"/>
          </a:xfrm>
          <a:prstGeom prst="rect">
            <a:avLst/>
          </a:prstGeom>
          <a:noFill/>
        </p:spPr>
        <p:txBody>
          <a:bodyPr wrap="square" rtlCol="0">
            <a:spAutoFit/>
          </a:bodyPr>
          <a:lstStyle/>
          <a:p>
            <a:r>
              <a:rPr lang="en-US" sz="2000" b="1" dirty="0">
                <a:solidFill>
                  <a:srgbClr val="D60093"/>
                </a:solidFill>
                <a:latin typeface="Yu Gothic UI Semibold" pitchFamily="34" charset="-128"/>
                <a:ea typeface="Yu Gothic UI Semibold" pitchFamily="34" charset="-128"/>
                <a:cs typeface="Times New Roman" pitchFamily="18" charset="0"/>
              </a:rPr>
              <a:t>1.4 Cascading Style Sheets </a:t>
            </a:r>
            <a:r>
              <a:rPr lang="en-US" sz="2000" b="1" dirty="0" smtClean="0">
                <a:solidFill>
                  <a:srgbClr val="D60093"/>
                </a:solidFill>
                <a:latin typeface="Yu Gothic UI Semibold" pitchFamily="34" charset="-128"/>
                <a:ea typeface="Yu Gothic UI Semibold" pitchFamily="34" charset="-128"/>
                <a:cs typeface="Times New Roman" pitchFamily="18" charset="0"/>
              </a:rPr>
              <a:t>(CSS) in  </a:t>
            </a:r>
            <a:r>
              <a:rPr lang="en-US" sz="2000" b="1" dirty="0">
                <a:solidFill>
                  <a:srgbClr val="D60093"/>
                </a:solidFill>
                <a:latin typeface="Yu Gothic UI Semibold" pitchFamily="34" charset="-128"/>
                <a:ea typeface="Yu Gothic UI Semibold" pitchFamily="34" charset="-128"/>
                <a:cs typeface="Times New Roman" pitchFamily="18" charset="0"/>
              </a:rPr>
              <a:t>HTML5</a:t>
            </a:r>
            <a:endParaRPr lang="en-US" sz="2000" dirty="0">
              <a:solidFill>
                <a:srgbClr val="D60093"/>
              </a:solidFill>
              <a:latin typeface="Yu Gothic UI Semibold" pitchFamily="34" charset="-128"/>
              <a:ea typeface="Yu Gothic UI Semibold" pitchFamily="34" charset="-128"/>
              <a:cs typeface="Times New Roman" pitchFamily="18" charset="0"/>
            </a:endParaRPr>
          </a:p>
          <a:p>
            <a:endParaRPr lang="en-US" dirty="0"/>
          </a:p>
        </p:txBody>
      </p:sp>
      <p:sp>
        <p:nvSpPr>
          <p:cNvPr id="14" name="TextBox 13"/>
          <p:cNvSpPr txBox="1"/>
          <p:nvPr/>
        </p:nvSpPr>
        <p:spPr>
          <a:xfrm>
            <a:off x="474717" y="1516142"/>
            <a:ext cx="7793709" cy="3426066"/>
          </a:xfrm>
          <a:prstGeom prst="rect">
            <a:avLst/>
          </a:prstGeom>
          <a:noFill/>
        </p:spPr>
        <p:txBody>
          <a:bodyPr wrap="square" rtlCol="0">
            <a:spAutoFit/>
          </a:bodyPr>
          <a:lstStyle/>
          <a:p>
            <a:pPr marL="285750" indent="-285750" algn="just">
              <a:lnSpc>
                <a:spcPct val="107000"/>
              </a:lnSpc>
              <a:spcBef>
                <a:spcPts val="563"/>
              </a:spcBef>
              <a:buFont typeface="Arial" pitchFamily="34" charset="0"/>
              <a:buChar char="•"/>
            </a:pPr>
            <a:r>
              <a:rPr lang="en-US" sz="1600" dirty="0">
                <a:solidFill>
                  <a:srgbClr val="006600"/>
                </a:solidFill>
                <a:latin typeface="Segoe UI Semibold" pitchFamily="34" charset="0"/>
                <a:ea typeface="Yu Gothic Medium" pitchFamily="34" charset="-128"/>
                <a:cs typeface="Segoe UI Semibold" pitchFamily="34" charset="0"/>
              </a:rPr>
              <a:t>CSS   stands   for   Cascading   Style Sheets.</a:t>
            </a:r>
            <a:r>
              <a:rPr lang="en-US" sz="1600" dirty="0">
                <a:solidFill>
                  <a:srgbClr val="231F20"/>
                </a:solidFill>
                <a:latin typeface="Segoe UI Semibold" pitchFamily="34" charset="0"/>
                <a:ea typeface="Yu Gothic Medium" pitchFamily="34" charset="-128"/>
                <a:cs typeface="Segoe UI Semibold" pitchFamily="34" charset="0"/>
              </a:rPr>
              <a:t> </a:t>
            </a:r>
            <a:endParaRPr lang="en-US" sz="1600" dirty="0" smtClean="0">
              <a:solidFill>
                <a:srgbClr val="231F20"/>
              </a:solidFill>
              <a:latin typeface="Segoe UI Semibold" pitchFamily="34" charset="0"/>
              <a:ea typeface="Yu Gothic Medium" pitchFamily="34" charset="-128"/>
              <a:cs typeface="Segoe UI Semibold" pitchFamily="34" charset="0"/>
            </a:endParaRPr>
          </a:p>
          <a:p>
            <a:pPr marL="285750" indent="-285750" algn="just">
              <a:lnSpc>
                <a:spcPct val="107000"/>
              </a:lnSpc>
              <a:spcBef>
                <a:spcPts val="563"/>
              </a:spcBef>
              <a:buFont typeface="Arial" pitchFamily="34" charset="0"/>
              <a:buChar char="•"/>
            </a:pPr>
            <a:r>
              <a:rPr lang="en-US" sz="1600" dirty="0" smtClean="0">
                <a:solidFill>
                  <a:srgbClr val="FF0000"/>
                </a:solidFill>
                <a:latin typeface="Segoe UI Semibold" pitchFamily="34" charset="0"/>
                <a:ea typeface="Yu Gothic Medium" pitchFamily="34" charset="-128"/>
                <a:cs typeface="Segoe UI Semibold" pitchFamily="34" charset="0"/>
              </a:rPr>
              <a:t>CSS   </a:t>
            </a:r>
            <a:r>
              <a:rPr lang="en-US" sz="1600" dirty="0">
                <a:solidFill>
                  <a:srgbClr val="FF0000"/>
                </a:solidFill>
                <a:latin typeface="Segoe UI Semibold" pitchFamily="34" charset="0"/>
                <a:ea typeface="Yu Gothic Medium" pitchFamily="34" charset="-128"/>
                <a:cs typeface="Segoe UI Semibold" pitchFamily="34" charset="0"/>
              </a:rPr>
              <a:t>describes   how   HTML elements are to be displayed</a:t>
            </a:r>
            <a:r>
              <a:rPr lang="en-US" sz="1600" dirty="0">
                <a:solidFill>
                  <a:srgbClr val="231F20"/>
                </a:solidFill>
                <a:latin typeface="Segoe UI Semibold" pitchFamily="34" charset="0"/>
                <a:ea typeface="Yu Gothic Medium" pitchFamily="34" charset="-128"/>
                <a:cs typeface="Segoe UI Semibold" pitchFamily="34" charset="0"/>
              </a:rPr>
              <a:t> </a:t>
            </a:r>
            <a:r>
              <a:rPr lang="en-US" sz="1600" dirty="0">
                <a:latin typeface="Segoe UI Semibold" pitchFamily="34" charset="0"/>
                <a:ea typeface="Yu Gothic Medium" pitchFamily="34" charset="-128"/>
                <a:cs typeface="Segoe UI Semibold" pitchFamily="34" charset="0"/>
              </a:rPr>
              <a:t>on screen, paper,  or  in  other  media. </a:t>
            </a:r>
            <a:endParaRPr lang="en-US" sz="1600" dirty="0" smtClean="0">
              <a:latin typeface="Segoe UI Semibold" pitchFamily="34" charset="0"/>
              <a:ea typeface="Yu Gothic Medium" pitchFamily="34" charset="-128"/>
              <a:cs typeface="Segoe UI Semibold" pitchFamily="34" charset="0"/>
            </a:endParaRPr>
          </a:p>
          <a:p>
            <a:pPr marL="285750" indent="-285750" algn="just">
              <a:lnSpc>
                <a:spcPct val="107000"/>
              </a:lnSpc>
              <a:spcBef>
                <a:spcPts val="563"/>
              </a:spcBef>
              <a:buFont typeface="Arial" pitchFamily="34" charset="0"/>
              <a:buChar char="•"/>
            </a:pPr>
            <a:r>
              <a:rPr lang="en-US" sz="1600" dirty="0" smtClean="0">
                <a:solidFill>
                  <a:srgbClr val="231F20"/>
                </a:solidFill>
                <a:latin typeface="Segoe UI Semibold" pitchFamily="34" charset="0"/>
                <a:ea typeface="Yu Gothic Medium" pitchFamily="34" charset="-128"/>
                <a:cs typeface="Segoe UI Semibold" pitchFamily="34" charset="0"/>
              </a:rPr>
              <a:t>It  </a:t>
            </a:r>
            <a:r>
              <a:rPr lang="en-US" sz="1600" dirty="0">
                <a:solidFill>
                  <a:srgbClr val="231F20"/>
                </a:solidFill>
                <a:latin typeface="Segoe UI Semibold" pitchFamily="34" charset="0"/>
                <a:ea typeface="Yu Gothic Medium" pitchFamily="34" charset="-128"/>
                <a:cs typeface="Segoe UI Semibold" pitchFamily="34" charset="0"/>
              </a:rPr>
              <a:t>can  </a:t>
            </a:r>
            <a:r>
              <a:rPr lang="en-US" sz="1600" dirty="0">
                <a:solidFill>
                  <a:srgbClr val="006600"/>
                </a:solidFill>
                <a:latin typeface="Segoe UI Semibold" pitchFamily="34" charset="0"/>
                <a:ea typeface="Yu Gothic Medium" pitchFamily="34" charset="-128"/>
                <a:cs typeface="Segoe UI Semibold" pitchFamily="34" charset="0"/>
              </a:rPr>
              <a:t>control  the  layout of multiple web pages all at once</a:t>
            </a:r>
            <a:r>
              <a:rPr lang="en-US" sz="1600" dirty="0" smtClean="0">
                <a:solidFill>
                  <a:srgbClr val="231F20"/>
                </a:solidFill>
                <a:latin typeface="Segoe UI Semibold" pitchFamily="34" charset="0"/>
                <a:ea typeface="Yu Gothic Medium" pitchFamily="34" charset="-128"/>
                <a:cs typeface="Segoe UI Semibold" pitchFamily="34" charset="0"/>
              </a:rPr>
              <a:t>.</a:t>
            </a:r>
          </a:p>
          <a:p>
            <a:pPr marL="285750" indent="-285750" algn="just">
              <a:lnSpc>
                <a:spcPct val="107000"/>
              </a:lnSpc>
              <a:spcBef>
                <a:spcPts val="563"/>
              </a:spcBef>
              <a:buFont typeface="Arial" pitchFamily="34" charset="0"/>
              <a:buChar char="•"/>
            </a:pPr>
            <a:r>
              <a:rPr lang="en-US" sz="1600" dirty="0" smtClean="0">
                <a:solidFill>
                  <a:srgbClr val="FF0000"/>
                </a:solidFill>
                <a:latin typeface="Segoe UI Semibold" pitchFamily="34" charset="0"/>
                <a:ea typeface="Yu Gothic Medium" pitchFamily="34" charset="-128"/>
                <a:cs typeface="Segoe UI Semibold" pitchFamily="34" charset="0"/>
              </a:rPr>
              <a:t>CSS </a:t>
            </a:r>
            <a:r>
              <a:rPr lang="en-US" sz="1600" dirty="0">
                <a:solidFill>
                  <a:srgbClr val="FF0000"/>
                </a:solidFill>
                <a:latin typeface="Segoe UI Semibold" pitchFamily="34" charset="0"/>
                <a:ea typeface="Yu Gothic Medium" pitchFamily="34" charset="-128"/>
                <a:cs typeface="Segoe UI Semibold" pitchFamily="34" charset="0"/>
              </a:rPr>
              <a:t>allows you to control the look and feel of  several  pages  by  changing  a  single source</a:t>
            </a:r>
            <a:r>
              <a:rPr lang="en-US" sz="1600" dirty="0" smtClean="0">
                <a:solidFill>
                  <a:srgbClr val="FF0000"/>
                </a:solidFill>
                <a:latin typeface="Segoe UI Semibold" pitchFamily="34" charset="0"/>
                <a:ea typeface="Yu Gothic Medium" pitchFamily="34" charset="-128"/>
                <a:cs typeface="Segoe UI Semibold" pitchFamily="34" charset="0"/>
              </a:rPr>
              <a:t>.</a:t>
            </a:r>
          </a:p>
          <a:p>
            <a:pPr algn="just">
              <a:lnSpc>
                <a:spcPct val="107000"/>
              </a:lnSpc>
              <a:spcBef>
                <a:spcPts val="563"/>
              </a:spcBef>
            </a:pPr>
            <a:endParaRPr lang="en-US" sz="1600" dirty="0" smtClean="0">
              <a:solidFill>
                <a:srgbClr val="FF0000"/>
              </a:solidFill>
              <a:latin typeface="Segoe UI Semibold" pitchFamily="34" charset="0"/>
              <a:ea typeface="Yu Gothic Medium" pitchFamily="34" charset="-128"/>
              <a:cs typeface="Segoe UI Semibold" pitchFamily="34" charset="0"/>
            </a:endParaRPr>
          </a:p>
          <a:p>
            <a:pPr marL="264160" indent="-251460" fontAlgn="auto">
              <a:spcBef>
                <a:spcPts val="0"/>
              </a:spcBef>
              <a:spcAft>
                <a:spcPts val="0"/>
              </a:spcAft>
              <a:buClr>
                <a:srgbClr val="EC008C"/>
              </a:buClr>
              <a:buFont typeface="Wingdings 2"/>
              <a:buChar char=""/>
              <a:tabLst>
                <a:tab pos="264795" algn="l"/>
              </a:tabLst>
              <a:defRPr/>
            </a:pPr>
            <a:r>
              <a:rPr lang="en-US" sz="1600" dirty="0">
                <a:solidFill>
                  <a:srgbClr val="CC3399"/>
                </a:solidFill>
                <a:latin typeface="Segoe UI Semibold" pitchFamily="34" charset="0"/>
                <a:cs typeface="Segoe UI Semibold" pitchFamily="34" charset="0"/>
              </a:rPr>
              <a:t>A</a:t>
            </a:r>
            <a:r>
              <a:rPr lang="en-US" sz="1600" spc="-80" dirty="0">
                <a:solidFill>
                  <a:srgbClr val="CC3399"/>
                </a:solidFill>
                <a:latin typeface="Segoe UI Semibold" pitchFamily="34" charset="0"/>
                <a:cs typeface="Segoe UI Semibold" pitchFamily="34" charset="0"/>
              </a:rPr>
              <a:t> </a:t>
            </a:r>
            <a:r>
              <a:rPr lang="en-US" sz="1600" dirty="0">
                <a:solidFill>
                  <a:srgbClr val="CC3399"/>
                </a:solidFill>
                <a:latin typeface="Segoe UI Semibold" pitchFamily="34" charset="0"/>
                <a:cs typeface="Segoe UI Semibold" pitchFamily="34" charset="0"/>
              </a:rPr>
              <a:t>CSS</a:t>
            </a:r>
            <a:r>
              <a:rPr lang="en-US" sz="1600" spc="-5" dirty="0">
                <a:solidFill>
                  <a:srgbClr val="CC3399"/>
                </a:solidFill>
                <a:latin typeface="Segoe UI Semibold" pitchFamily="34" charset="0"/>
                <a:cs typeface="Segoe UI Semibold" pitchFamily="34" charset="0"/>
              </a:rPr>
              <a:t> </a:t>
            </a:r>
            <a:r>
              <a:rPr lang="en-US" sz="1600" spc="-10" dirty="0">
                <a:solidFill>
                  <a:srgbClr val="CC3399"/>
                </a:solidFill>
                <a:latin typeface="Segoe UI Semibold" pitchFamily="34" charset="0"/>
                <a:cs typeface="Segoe UI Semibold" pitchFamily="34" charset="0"/>
              </a:rPr>
              <a:t>rule</a:t>
            </a:r>
            <a:r>
              <a:rPr lang="en-US" sz="1600" dirty="0">
                <a:solidFill>
                  <a:srgbClr val="CC3399"/>
                </a:solidFill>
                <a:latin typeface="Segoe UI Semibold" pitchFamily="34" charset="0"/>
                <a:cs typeface="Segoe UI Semibold" pitchFamily="34" charset="0"/>
              </a:rPr>
              <a:t> </a:t>
            </a:r>
            <a:r>
              <a:rPr lang="en-US" sz="1600" spc="-15" dirty="0">
                <a:solidFill>
                  <a:srgbClr val="CC3399"/>
                </a:solidFill>
                <a:latin typeface="Segoe UI Semibold" pitchFamily="34" charset="0"/>
                <a:cs typeface="Segoe UI Semibold" pitchFamily="34" charset="0"/>
              </a:rPr>
              <a:t>se</a:t>
            </a:r>
            <a:r>
              <a:rPr lang="en-US" sz="1600" spc="-5" dirty="0">
                <a:solidFill>
                  <a:srgbClr val="CC3399"/>
                </a:solidFill>
                <a:latin typeface="Segoe UI Semibold" pitchFamily="34" charset="0"/>
                <a:cs typeface="Segoe UI Semibold" pitchFamily="34" charset="0"/>
              </a:rPr>
              <a:t>t</a:t>
            </a:r>
            <a:r>
              <a:rPr lang="en-US" sz="1600" dirty="0">
                <a:solidFill>
                  <a:srgbClr val="CC3399"/>
                </a:solidFill>
                <a:latin typeface="Segoe UI Semibold" pitchFamily="34" charset="0"/>
                <a:cs typeface="Segoe UI Semibold" pitchFamily="34" charset="0"/>
              </a:rPr>
              <a:t> </a:t>
            </a:r>
            <a:r>
              <a:rPr lang="en-US" sz="1600" spc="-10" dirty="0">
                <a:solidFill>
                  <a:srgbClr val="CC3399"/>
                </a:solidFill>
                <a:latin typeface="Segoe UI Semibold" pitchFamily="34" charset="0"/>
                <a:cs typeface="Segoe UI Semibold" pitchFamily="34" charset="0"/>
              </a:rPr>
              <a:t>cont</a:t>
            </a:r>
            <a:r>
              <a:rPr lang="en-US" sz="1600" spc="15" dirty="0">
                <a:solidFill>
                  <a:srgbClr val="CC3399"/>
                </a:solidFill>
                <a:latin typeface="Segoe UI Semibold" pitchFamily="34" charset="0"/>
                <a:cs typeface="Segoe UI Semibold" pitchFamily="34" charset="0"/>
              </a:rPr>
              <a:t>ains</a:t>
            </a:r>
            <a:endParaRPr lang="en-US" sz="1600" dirty="0">
              <a:solidFill>
                <a:srgbClr val="CC3399"/>
              </a:solidFill>
              <a:latin typeface="Segoe UI Semibold" pitchFamily="34" charset="0"/>
              <a:cs typeface="Segoe UI Semibold" pitchFamily="34" charset="0"/>
            </a:endParaRPr>
          </a:p>
          <a:p>
            <a:pPr marL="516255" lvl="1" indent="-252095" fontAlgn="auto">
              <a:spcBef>
                <a:spcPts val="400"/>
              </a:spcBef>
              <a:spcAft>
                <a:spcPts val="0"/>
              </a:spcAft>
              <a:buClr>
                <a:srgbClr val="EC008C"/>
              </a:buClr>
              <a:buFont typeface="Wingdings"/>
              <a:buChar char=""/>
              <a:tabLst>
                <a:tab pos="516890" algn="l"/>
              </a:tabLst>
              <a:defRPr/>
            </a:pPr>
            <a:r>
              <a:rPr lang="en-US" sz="1600" spc="70" dirty="0">
                <a:solidFill>
                  <a:srgbClr val="231F20"/>
                </a:solidFill>
                <a:latin typeface="Segoe UI Semibold" pitchFamily="34" charset="0"/>
                <a:cs typeface="Segoe UI Semibold" pitchFamily="34" charset="0"/>
              </a:rPr>
              <a:t>a</a:t>
            </a:r>
            <a:r>
              <a:rPr lang="en-US" sz="1600" dirty="0">
                <a:solidFill>
                  <a:srgbClr val="231F20"/>
                </a:solidFill>
                <a:latin typeface="Segoe UI Semibold" pitchFamily="34" charset="0"/>
                <a:cs typeface="Segoe UI Semibold" pitchFamily="34" charset="0"/>
              </a:rPr>
              <a:t> </a:t>
            </a:r>
            <a:r>
              <a:rPr lang="en-US" sz="1600" spc="-15" dirty="0">
                <a:solidFill>
                  <a:srgbClr val="231F20"/>
                </a:solidFill>
                <a:latin typeface="Segoe UI Semibold" pitchFamily="34" charset="0"/>
                <a:cs typeface="Segoe UI Semibold" pitchFamily="34" charset="0"/>
              </a:rPr>
              <a:t>selecto</a:t>
            </a:r>
            <a:r>
              <a:rPr lang="en-US" sz="1600" spc="-5" dirty="0">
                <a:solidFill>
                  <a:srgbClr val="231F20"/>
                </a:solidFill>
                <a:latin typeface="Segoe UI Semibold" pitchFamily="34" charset="0"/>
                <a:cs typeface="Segoe UI Semibold" pitchFamily="34" charset="0"/>
              </a:rPr>
              <a:t>r</a:t>
            </a:r>
            <a:r>
              <a:rPr lang="en-US" sz="1600" dirty="0">
                <a:solidFill>
                  <a:srgbClr val="231F20"/>
                </a:solidFill>
                <a:latin typeface="Segoe UI Semibold" pitchFamily="34" charset="0"/>
                <a:cs typeface="Segoe UI Semibold" pitchFamily="34" charset="0"/>
              </a:rPr>
              <a:t> </a:t>
            </a:r>
            <a:r>
              <a:rPr lang="en-US" sz="1600" spc="20" dirty="0">
                <a:solidFill>
                  <a:srgbClr val="231F20"/>
                </a:solidFill>
                <a:latin typeface="Segoe UI Semibold" pitchFamily="34" charset="0"/>
                <a:cs typeface="Segoe UI Semibold" pitchFamily="34" charset="0"/>
              </a:rPr>
              <a:t>and</a:t>
            </a:r>
            <a:endParaRPr lang="en-US" sz="1600" dirty="0">
              <a:latin typeface="Segoe UI Semibold" pitchFamily="34" charset="0"/>
              <a:cs typeface="Segoe UI Semibold" pitchFamily="34" charset="0"/>
            </a:endParaRPr>
          </a:p>
          <a:p>
            <a:pPr marL="516255" lvl="1" indent="-252095" fontAlgn="auto">
              <a:spcBef>
                <a:spcPts val="400"/>
              </a:spcBef>
              <a:spcAft>
                <a:spcPts val="0"/>
              </a:spcAft>
              <a:buClr>
                <a:srgbClr val="EC008C"/>
              </a:buClr>
              <a:buFont typeface="Wingdings"/>
              <a:buChar char=""/>
              <a:tabLst>
                <a:tab pos="516890" algn="l"/>
              </a:tabLst>
              <a:defRPr/>
            </a:pPr>
            <a:r>
              <a:rPr lang="en-US" sz="1600" spc="70" dirty="0">
                <a:solidFill>
                  <a:srgbClr val="231F20"/>
                </a:solidFill>
                <a:latin typeface="Segoe UI Semibold" pitchFamily="34" charset="0"/>
                <a:cs typeface="Segoe UI Semibold" pitchFamily="34" charset="0"/>
              </a:rPr>
              <a:t>a</a:t>
            </a:r>
            <a:r>
              <a:rPr lang="en-US" sz="1600" dirty="0">
                <a:solidFill>
                  <a:srgbClr val="231F20"/>
                </a:solidFill>
                <a:latin typeface="Segoe UI Semibold" pitchFamily="34" charset="0"/>
                <a:cs typeface="Segoe UI Semibold" pitchFamily="34" charset="0"/>
              </a:rPr>
              <a:t> </a:t>
            </a:r>
            <a:r>
              <a:rPr lang="en-US" sz="1600" spc="10" dirty="0">
                <a:solidFill>
                  <a:srgbClr val="231F20"/>
                </a:solidFill>
                <a:latin typeface="Segoe UI Semibold" pitchFamily="34" charset="0"/>
                <a:cs typeface="Segoe UI Semibold" pitchFamily="34" charset="0"/>
              </a:rPr>
              <a:t>declaratio</a:t>
            </a:r>
            <a:r>
              <a:rPr lang="en-US" sz="1600" dirty="0">
                <a:solidFill>
                  <a:srgbClr val="231F20"/>
                </a:solidFill>
                <a:latin typeface="Segoe UI Semibold" pitchFamily="34" charset="0"/>
                <a:cs typeface="Segoe UI Semibold" pitchFamily="34" charset="0"/>
              </a:rPr>
              <a:t>n </a:t>
            </a:r>
            <a:r>
              <a:rPr lang="en-US" sz="1600" spc="-10" dirty="0">
                <a:solidFill>
                  <a:srgbClr val="231F20"/>
                </a:solidFill>
                <a:latin typeface="Segoe UI Semibold" pitchFamily="34" charset="0"/>
                <a:cs typeface="Segoe UI Semibold" pitchFamily="34" charset="0"/>
              </a:rPr>
              <a:t>block.</a:t>
            </a:r>
            <a:endParaRPr lang="en-US" sz="1600" dirty="0">
              <a:latin typeface="Segoe UI Semibold" pitchFamily="34" charset="0"/>
              <a:cs typeface="Segoe UI Semibold" pitchFamily="34" charset="0"/>
            </a:endParaRPr>
          </a:p>
          <a:p>
            <a:pPr marL="285750" indent="-285750" algn="just">
              <a:lnSpc>
                <a:spcPct val="107000"/>
              </a:lnSpc>
              <a:spcBef>
                <a:spcPts val="563"/>
              </a:spcBef>
              <a:buFont typeface="Arial" pitchFamily="34" charset="0"/>
              <a:buChar char="•"/>
            </a:pPr>
            <a:endParaRPr lang="en-US" sz="1600" dirty="0">
              <a:solidFill>
                <a:srgbClr val="FF0000"/>
              </a:solidFill>
              <a:latin typeface="Yu Gothic Medium" pitchFamily="34" charset="-128"/>
              <a:ea typeface="Yu Gothic Medium" pitchFamily="34" charset="-128"/>
              <a:cs typeface="Times New Roman" pitchFamily="18" charset="0"/>
            </a:endParaRPr>
          </a:p>
        </p:txBody>
      </p:sp>
    </p:spTree>
    <p:extLst>
      <p:ext uri="{BB962C8B-B14F-4D97-AF65-F5344CB8AC3E}">
        <p14:creationId xmlns="" xmlns:p14="http://schemas.microsoft.com/office/powerpoint/2010/main" val="235462858"/>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17</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27584" y="908720"/>
            <a:ext cx="6912768" cy="677108"/>
          </a:xfrm>
          <a:prstGeom prst="rect">
            <a:avLst/>
          </a:prstGeom>
          <a:noFill/>
        </p:spPr>
        <p:txBody>
          <a:bodyPr wrap="square" rtlCol="0">
            <a:spAutoFit/>
          </a:bodyPr>
          <a:lstStyle/>
          <a:p>
            <a:r>
              <a:rPr lang="en-US" sz="2000" b="1" dirty="0" smtClean="0">
                <a:solidFill>
                  <a:srgbClr val="D60093"/>
                </a:solidFill>
                <a:latin typeface="Yu Gothic UI Semibold" pitchFamily="34" charset="-128"/>
                <a:ea typeface="Yu Gothic UI Semibold" pitchFamily="34" charset="-128"/>
                <a:cs typeface="Times New Roman" pitchFamily="18" charset="0"/>
              </a:rPr>
              <a:t>CSS Syntax </a:t>
            </a:r>
            <a:endParaRPr lang="en-US" sz="2000" dirty="0">
              <a:solidFill>
                <a:srgbClr val="D60093"/>
              </a:solidFill>
              <a:latin typeface="Yu Gothic UI Semibold" pitchFamily="34" charset="-128"/>
              <a:ea typeface="Yu Gothic UI Semibold" pitchFamily="34" charset="-128"/>
              <a:cs typeface="Times New Roman" pitchFamily="18" charset="0"/>
            </a:endParaRPr>
          </a:p>
          <a:p>
            <a:endParaRPr lang="en-US" dirty="0"/>
          </a:p>
        </p:txBody>
      </p:sp>
      <p:pic>
        <p:nvPicPr>
          <p:cNvPr id="10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187624" y="1451745"/>
            <a:ext cx="5610225" cy="10411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3796" y="2924944"/>
            <a:ext cx="8136904" cy="3337773"/>
          </a:xfrm>
          <a:prstGeom prst="rect">
            <a:avLst/>
          </a:prstGeom>
          <a:noFill/>
        </p:spPr>
        <p:txBody>
          <a:bodyPr wrap="square" rtlCol="0">
            <a:spAutoFit/>
          </a:bodyPr>
          <a:lstStyle/>
          <a:p>
            <a:pPr marL="285750" indent="-285750" algn="just">
              <a:buFont typeface="Arial" pitchFamily="34" charset="0"/>
              <a:buChar char="•"/>
            </a:pPr>
            <a:r>
              <a:rPr lang="en-US" sz="1600" dirty="0" smtClean="0">
                <a:solidFill>
                  <a:srgbClr val="D60093"/>
                </a:solidFill>
                <a:latin typeface="Segoe UI Semibold" pitchFamily="34" charset="0"/>
                <a:cs typeface="Segoe UI Semibold" pitchFamily="34" charset="0"/>
              </a:rPr>
              <a:t> </a:t>
            </a:r>
            <a:r>
              <a:rPr lang="en-US" sz="1600" dirty="0">
                <a:solidFill>
                  <a:srgbClr val="D60093"/>
                </a:solidFill>
                <a:latin typeface="Segoe UI Semibold" pitchFamily="34" charset="0"/>
                <a:cs typeface="Segoe UI Semibold" pitchFamily="34" charset="0"/>
              </a:rPr>
              <a:t>selector </a:t>
            </a:r>
            <a:r>
              <a:rPr lang="en-US" sz="1600" dirty="0">
                <a:latin typeface="Segoe UI Semibold" pitchFamily="34" charset="0"/>
                <a:cs typeface="Segoe UI Semibold" pitchFamily="34" charset="0"/>
              </a:rPr>
              <a:t>points to the HTML element you want to style</a:t>
            </a:r>
            <a:r>
              <a:rPr lang="en-US" sz="1600" dirty="0" smtClean="0">
                <a:latin typeface="Segoe UI Semibold" pitchFamily="34" charset="0"/>
                <a:cs typeface="Segoe UI Semibold" pitchFamily="34" charset="0"/>
              </a:rPr>
              <a:t>.</a:t>
            </a:r>
          </a:p>
          <a:p>
            <a:pPr marL="285750" indent="-285750" algn="just">
              <a:buFont typeface="Arial" pitchFamily="34" charset="0"/>
              <a:buChar char="•"/>
            </a:pPr>
            <a:endParaRPr lang="en-US" sz="1600" dirty="0">
              <a:latin typeface="Segoe UI Semibold" pitchFamily="34" charset="0"/>
              <a:cs typeface="Segoe UI Semibold" pitchFamily="34" charset="0"/>
            </a:endParaRPr>
          </a:p>
          <a:p>
            <a:pPr marL="285750" indent="-285750" algn="just">
              <a:buFont typeface="Arial" pitchFamily="34" charset="0"/>
              <a:buChar char="•"/>
            </a:pPr>
            <a:r>
              <a:rPr lang="en-US" sz="1600" dirty="0" smtClean="0">
                <a:solidFill>
                  <a:srgbClr val="D60093"/>
                </a:solidFill>
                <a:latin typeface="Segoe UI Semibold" pitchFamily="34" charset="0"/>
                <a:cs typeface="Segoe UI Semibold" pitchFamily="34" charset="0"/>
              </a:rPr>
              <a:t>declaration </a:t>
            </a:r>
            <a:r>
              <a:rPr lang="en-US" sz="1600" dirty="0">
                <a:solidFill>
                  <a:srgbClr val="D60093"/>
                </a:solidFill>
                <a:latin typeface="Segoe UI Semibold" pitchFamily="34" charset="0"/>
                <a:cs typeface="Segoe UI Semibold" pitchFamily="34" charset="0"/>
              </a:rPr>
              <a:t>block </a:t>
            </a:r>
            <a:r>
              <a:rPr lang="en-US" sz="1600" dirty="0">
                <a:solidFill>
                  <a:srgbClr val="006600"/>
                </a:solidFill>
                <a:latin typeface="Segoe UI Semibold" pitchFamily="34" charset="0"/>
                <a:cs typeface="Segoe UI Semibold" pitchFamily="34" charset="0"/>
              </a:rPr>
              <a:t>contains one or more declarations separated by </a:t>
            </a:r>
            <a:r>
              <a:rPr lang="en-US" sz="1600" dirty="0" smtClean="0">
                <a:solidFill>
                  <a:srgbClr val="006600"/>
                </a:solidFill>
                <a:latin typeface="Segoe UI Semibold" pitchFamily="34" charset="0"/>
                <a:cs typeface="Segoe UI Semibold" pitchFamily="34" charset="0"/>
              </a:rPr>
              <a:t>semicolons. </a:t>
            </a:r>
            <a:r>
              <a:rPr lang="en-US" sz="1600" dirty="0">
                <a:solidFill>
                  <a:srgbClr val="006600"/>
                </a:solidFill>
                <a:latin typeface="Segoe UI Semibold" pitchFamily="34" charset="0"/>
                <a:cs typeface="Segoe UI Semibold" pitchFamily="34" charset="0"/>
              </a:rPr>
              <a:t> </a:t>
            </a:r>
            <a:r>
              <a:rPr lang="en-US" sz="1600" dirty="0">
                <a:solidFill>
                  <a:srgbClr val="FF0000"/>
                </a:solidFill>
                <a:latin typeface="Segoe UI Semibold" pitchFamily="34" charset="0"/>
                <a:cs typeface="Segoe UI Semibold" pitchFamily="34" charset="0"/>
              </a:rPr>
              <a:t>D</a:t>
            </a:r>
            <a:r>
              <a:rPr lang="en-US" sz="1600" dirty="0" smtClean="0">
                <a:solidFill>
                  <a:srgbClr val="FF0000"/>
                </a:solidFill>
                <a:latin typeface="Segoe UI Semibold" pitchFamily="34" charset="0"/>
                <a:cs typeface="Segoe UI Semibold" pitchFamily="34" charset="0"/>
              </a:rPr>
              <a:t>eclaration </a:t>
            </a:r>
            <a:r>
              <a:rPr lang="en-US" sz="1600" dirty="0">
                <a:solidFill>
                  <a:srgbClr val="FF0000"/>
                </a:solidFill>
                <a:latin typeface="Segoe UI Semibold" pitchFamily="34" charset="0"/>
                <a:cs typeface="Segoe UI Semibold" pitchFamily="34" charset="0"/>
              </a:rPr>
              <a:t>blocks are surrounded by curly </a:t>
            </a:r>
            <a:r>
              <a:rPr lang="en-US" sz="1600" dirty="0" smtClean="0">
                <a:solidFill>
                  <a:srgbClr val="FF0000"/>
                </a:solidFill>
                <a:latin typeface="Segoe UI Semibold" pitchFamily="34" charset="0"/>
                <a:cs typeface="Segoe UI Semibold" pitchFamily="34" charset="0"/>
              </a:rPr>
              <a:t>braces.</a:t>
            </a:r>
          </a:p>
          <a:p>
            <a:pPr marL="285750" indent="-285750" algn="just">
              <a:buFont typeface="Arial" pitchFamily="34" charset="0"/>
              <a:buChar char="•"/>
            </a:pPr>
            <a:endParaRPr lang="en-US" sz="1600" dirty="0" smtClean="0">
              <a:solidFill>
                <a:srgbClr val="FF0000"/>
              </a:solidFill>
              <a:latin typeface="Segoe UI Semibold" pitchFamily="34" charset="0"/>
              <a:cs typeface="Segoe UI Semibold" pitchFamily="34" charset="0"/>
            </a:endParaRPr>
          </a:p>
          <a:p>
            <a:pPr marL="285750" indent="-285750" algn="just">
              <a:buFont typeface="Arial" pitchFamily="34" charset="0"/>
              <a:buChar char="•"/>
            </a:pPr>
            <a:r>
              <a:rPr lang="en-US" sz="1600" dirty="0" smtClean="0">
                <a:solidFill>
                  <a:srgbClr val="FF0000"/>
                </a:solidFill>
                <a:latin typeface="Segoe UI Semibold" pitchFamily="34" charset="0"/>
                <a:cs typeface="Segoe UI Semibold" pitchFamily="34" charset="0"/>
              </a:rPr>
              <a:t>Declaration</a:t>
            </a:r>
            <a:r>
              <a:rPr lang="en-US" sz="1600" dirty="0" smtClean="0">
                <a:latin typeface="Segoe UI Semibold" pitchFamily="34" charset="0"/>
                <a:cs typeface="Segoe UI Semibold" pitchFamily="34" charset="0"/>
              </a:rPr>
              <a:t> </a:t>
            </a:r>
            <a:r>
              <a:rPr lang="en-US" sz="1600" dirty="0">
                <a:latin typeface="Segoe UI Semibold" pitchFamily="34" charset="0"/>
                <a:cs typeface="Segoe UI Semibold" pitchFamily="34" charset="0"/>
              </a:rPr>
              <a:t>includes a </a:t>
            </a:r>
            <a:r>
              <a:rPr lang="en-US" sz="1600" dirty="0">
                <a:solidFill>
                  <a:srgbClr val="006600"/>
                </a:solidFill>
                <a:latin typeface="Segoe UI Semibold" pitchFamily="34" charset="0"/>
                <a:cs typeface="Segoe UI Semibold" pitchFamily="34" charset="0"/>
              </a:rPr>
              <a:t>CSS property name </a:t>
            </a:r>
            <a:r>
              <a:rPr lang="en-US" sz="1600" dirty="0">
                <a:latin typeface="Segoe UI Semibold" pitchFamily="34" charset="0"/>
                <a:cs typeface="Segoe UI Semibold" pitchFamily="34" charset="0"/>
              </a:rPr>
              <a:t>and a </a:t>
            </a:r>
            <a:r>
              <a:rPr lang="en-US" sz="1600" dirty="0">
                <a:solidFill>
                  <a:srgbClr val="006600"/>
                </a:solidFill>
                <a:latin typeface="Segoe UI Semibold" pitchFamily="34" charset="0"/>
                <a:cs typeface="Segoe UI Semibold" pitchFamily="34" charset="0"/>
              </a:rPr>
              <a:t>value</a:t>
            </a:r>
            <a:r>
              <a:rPr lang="en-US" sz="1600" dirty="0">
                <a:latin typeface="Segoe UI Semibold" pitchFamily="34" charset="0"/>
                <a:cs typeface="Segoe UI Semibold" pitchFamily="34" charset="0"/>
              </a:rPr>
              <a:t>, </a:t>
            </a:r>
            <a:r>
              <a:rPr lang="en-US" sz="1600" dirty="0">
                <a:solidFill>
                  <a:srgbClr val="7030A0"/>
                </a:solidFill>
                <a:latin typeface="Segoe UI Semibold" pitchFamily="34" charset="0"/>
                <a:cs typeface="Segoe UI Semibold" pitchFamily="34" charset="0"/>
              </a:rPr>
              <a:t>separated by a colon.</a:t>
            </a:r>
          </a:p>
          <a:p>
            <a:pPr marL="285750" indent="-285750" algn="just">
              <a:buFont typeface="Arial" pitchFamily="34" charset="0"/>
              <a:buChar char="•"/>
            </a:pPr>
            <a:endParaRPr lang="en-US" sz="1400" dirty="0" smtClean="0">
              <a:solidFill>
                <a:srgbClr val="FF0000"/>
              </a:solidFill>
              <a:latin typeface="Segoe UI Semibold" pitchFamily="34" charset="0"/>
              <a:cs typeface="Segoe UI Semibold" pitchFamily="34" charset="0"/>
            </a:endParaRPr>
          </a:p>
          <a:p>
            <a:pPr lvl="1" algn="just">
              <a:lnSpc>
                <a:spcPct val="107000"/>
              </a:lnSpc>
              <a:spcBef>
                <a:spcPts val="288"/>
              </a:spcBef>
            </a:pPr>
            <a:r>
              <a:rPr lang="en-US" sz="1400" b="1" dirty="0">
                <a:solidFill>
                  <a:srgbClr val="7030A0"/>
                </a:solidFill>
                <a:latin typeface="Segoe UI Semibold" pitchFamily="34" charset="0"/>
                <a:cs typeface="Segoe UI Semibold" pitchFamily="34" charset="0"/>
              </a:rPr>
              <a:t>Property </a:t>
            </a:r>
            <a:r>
              <a:rPr lang="en-US" sz="1400" b="1" dirty="0">
                <a:solidFill>
                  <a:srgbClr val="EC008C"/>
                </a:solidFill>
                <a:latin typeface="Segoe UI Semibold" pitchFamily="34" charset="0"/>
                <a:cs typeface="Segoe UI Semibold" pitchFamily="34" charset="0"/>
              </a:rPr>
              <a:t> : </a:t>
            </a:r>
            <a:r>
              <a:rPr lang="en-US" sz="1400" dirty="0" smtClean="0">
                <a:solidFill>
                  <a:srgbClr val="231F20"/>
                </a:solidFill>
                <a:latin typeface="Segoe UI Semibold" pitchFamily="34" charset="0"/>
                <a:cs typeface="Segoe UI Semibold" pitchFamily="34" charset="0"/>
              </a:rPr>
              <a:t> </a:t>
            </a:r>
            <a:r>
              <a:rPr lang="en-US" sz="1400" dirty="0">
                <a:solidFill>
                  <a:srgbClr val="231F20"/>
                </a:solidFill>
                <a:latin typeface="Segoe UI Semibold" pitchFamily="34" charset="0"/>
                <a:cs typeface="Segoe UI Semibold" pitchFamily="34" charset="0"/>
              </a:rPr>
              <a:t>is  a  type  of </a:t>
            </a:r>
            <a:r>
              <a:rPr lang="en-US" sz="1400" dirty="0">
                <a:solidFill>
                  <a:srgbClr val="FF0000"/>
                </a:solidFill>
                <a:latin typeface="Segoe UI Semibold" pitchFamily="34" charset="0"/>
                <a:cs typeface="Segoe UI Semibold" pitchFamily="34" charset="0"/>
              </a:rPr>
              <a:t>attribute of HTML element</a:t>
            </a:r>
            <a:r>
              <a:rPr lang="en-US" sz="1400" dirty="0">
                <a:solidFill>
                  <a:srgbClr val="231F20"/>
                </a:solidFill>
                <a:latin typeface="Segoe UI Semibold" pitchFamily="34" charset="0"/>
                <a:cs typeface="Segoe UI Semibold" pitchFamily="34" charset="0"/>
              </a:rPr>
              <a:t>. It could be color, border etc</a:t>
            </a:r>
            <a:r>
              <a:rPr lang="en-US" sz="1400" dirty="0" smtClean="0">
                <a:solidFill>
                  <a:srgbClr val="231F20"/>
                </a:solidFill>
                <a:latin typeface="Segoe UI Semibold" pitchFamily="34" charset="0"/>
                <a:cs typeface="Segoe UI Semibold" pitchFamily="34" charset="0"/>
              </a:rPr>
              <a:t>.</a:t>
            </a:r>
          </a:p>
          <a:p>
            <a:pPr lvl="1" algn="just">
              <a:lnSpc>
                <a:spcPct val="107000"/>
              </a:lnSpc>
              <a:spcBef>
                <a:spcPts val="288"/>
              </a:spcBef>
            </a:pPr>
            <a:endParaRPr lang="en-US" sz="1400" dirty="0">
              <a:latin typeface="Segoe UI Semibold" pitchFamily="34" charset="0"/>
              <a:cs typeface="Segoe UI Semibold" pitchFamily="34" charset="0"/>
            </a:endParaRPr>
          </a:p>
          <a:p>
            <a:pPr lvl="1" algn="just">
              <a:lnSpc>
                <a:spcPct val="107000"/>
              </a:lnSpc>
              <a:spcBef>
                <a:spcPts val="288"/>
              </a:spcBef>
            </a:pPr>
            <a:r>
              <a:rPr lang="en-US" sz="1400" b="1" dirty="0">
                <a:solidFill>
                  <a:srgbClr val="7030A0"/>
                </a:solidFill>
                <a:latin typeface="Segoe UI Semibold" pitchFamily="34" charset="0"/>
                <a:cs typeface="Segoe UI Semibold" pitchFamily="34" charset="0"/>
              </a:rPr>
              <a:t>Value </a:t>
            </a:r>
            <a:r>
              <a:rPr lang="en-US" sz="1400" b="1" dirty="0">
                <a:solidFill>
                  <a:srgbClr val="EC008C"/>
                </a:solidFill>
                <a:latin typeface="Segoe UI Semibold" pitchFamily="34" charset="0"/>
                <a:cs typeface="Segoe UI Semibold" pitchFamily="34" charset="0"/>
              </a:rPr>
              <a:t> :  </a:t>
            </a:r>
            <a:r>
              <a:rPr lang="en-US" sz="1400" dirty="0">
                <a:solidFill>
                  <a:srgbClr val="FF0000"/>
                </a:solidFill>
                <a:latin typeface="Segoe UI Semibold" pitchFamily="34" charset="0"/>
                <a:cs typeface="Segoe UI Semibold" pitchFamily="34" charset="0"/>
              </a:rPr>
              <a:t>Values  are  assigned  to  CSS properties. </a:t>
            </a:r>
            <a:r>
              <a:rPr lang="en-US" sz="1400" dirty="0">
                <a:solidFill>
                  <a:srgbClr val="231F20"/>
                </a:solidFill>
                <a:latin typeface="Segoe UI Semibold" pitchFamily="34" charset="0"/>
                <a:cs typeface="Segoe UI Semibold" pitchFamily="34" charset="0"/>
              </a:rPr>
              <a:t>In the above example, value </a:t>
            </a:r>
            <a:r>
              <a:rPr lang="en-US" sz="1400" dirty="0" smtClean="0">
                <a:solidFill>
                  <a:srgbClr val="231F20"/>
                </a:solidFill>
                <a:latin typeface="Segoe UI Semibold" pitchFamily="34" charset="0"/>
                <a:cs typeface="Segoe UI Semibold" pitchFamily="34" charset="0"/>
              </a:rPr>
              <a:t>“blue" </a:t>
            </a:r>
            <a:r>
              <a:rPr lang="en-US" sz="1400" dirty="0">
                <a:solidFill>
                  <a:srgbClr val="231F20"/>
                </a:solidFill>
                <a:latin typeface="Segoe UI Semibold" pitchFamily="34" charset="0"/>
                <a:cs typeface="Segoe UI Semibold" pitchFamily="34" charset="0"/>
              </a:rPr>
              <a:t>is assigned to color property</a:t>
            </a:r>
            <a:r>
              <a:rPr lang="en-US" sz="1400" dirty="0" smtClean="0">
                <a:solidFill>
                  <a:srgbClr val="231F20"/>
                </a:solidFill>
                <a:latin typeface="Segoe UI Semibold" pitchFamily="34" charset="0"/>
                <a:cs typeface="Segoe UI Semibold" pitchFamily="34" charset="0"/>
              </a:rPr>
              <a:t>.</a:t>
            </a:r>
          </a:p>
          <a:p>
            <a:pPr lvl="1" algn="just">
              <a:lnSpc>
                <a:spcPct val="107000"/>
              </a:lnSpc>
              <a:spcBef>
                <a:spcPts val="288"/>
              </a:spcBef>
            </a:pPr>
            <a:endParaRPr lang="en-US" sz="1400" dirty="0">
              <a:latin typeface="Segoe UI Semibold" pitchFamily="34" charset="0"/>
              <a:cs typeface="Segoe UI Semibold" pitchFamily="34" charset="0"/>
            </a:endParaRPr>
          </a:p>
          <a:p>
            <a:pPr marL="285750" indent="-285750">
              <a:buFont typeface="Arial" pitchFamily="34" charset="0"/>
              <a:buChar char="•"/>
            </a:pPr>
            <a:endParaRPr lang="en-US" sz="1600" dirty="0">
              <a:solidFill>
                <a:srgbClr val="FF0000"/>
              </a:solidFill>
              <a:latin typeface="Segoe UI Semibold" pitchFamily="34" charset="0"/>
              <a:cs typeface="Segoe UI Semibold" pitchFamily="34" charset="0"/>
            </a:endParaRPr>
          </a:p>
        </p:txBody>
      </p:sp>
      <p:sp>
        <p:nvSpPr>
          <p:cNvPr id="13" name="Rectangle 12"/>
          <p:cNvSpPr/>
          <p:nvPr/>
        </p:nvSpPr>
        <p:spPr>
          <a:xfrm>
            <a:off x="1515509" y="5877272"/>
            <a:ext cx="6087173" cy="601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2060"/>
              </a:solidFill>
              <a:latin typeface="Arial Rounded MT Bold" pitchFamily="34" charset="0"/>
              <a:cs typeface="Segoe UI Semibold" pitchFamily="34" charset="0"/>
            </a:endParaRPr>
          </a:p>
          <a:p>
            <a:pPr algn="ctr"/>
            <a:r>
              <a:rPr lang="en-US" dirty="0" smtClean="0">
                <a:solidFill>
                  <a:srgbClr val="002060"/>
                </a:solidFill>
                <a:latin typeface="Arial Rounded MT Bold" pitchFamily="34" charset="0"/>
                <a:cs typeface="Segoe UI Semibold" pitchFamily="34" charset="0"/>
              </a:rPr>
              <a:t>Selector{Property1</a:t>
            </a:r>
            <a:r>
              <a:rPr lang="en-US" dirty="0">
                <a:solidFill>
                  <a:srgbClr val="002060"/>
                </a:solidFill>
                <a:latin typeface="Arial Rounded MT Bold" pitchFamily="34" charset="0"/>
                <a:cs typeface="Segoe UI Semibold" pitchFamily="34" charset="0"/>
              </a:rPr>
              <a:t>: value1; Property2: value2}</a:t>
            </a:r>
          </a:p>
          <a:p>
            <a:pPr algn="ctr"/>
            <a:endParaRPr lang="en-US" dirty="0"/>
          </a:p>
        </p:txBody>
      </p:sp>
    </p:spTree>
    <p:extLst>
      <p:ext uri="{BB962C8B-B14F-4D97-AF65-F5344CB8AC3E}">
        <p14:creationId xmlns="" xmlns:p14="http://schemas.microsoft.com/office/powerpoint/2010/main" val="2689223233"/>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18</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27584" y="908720"/>
            <a:ext cx="6912768" cy="677108"/>
          </a:xfrm>
          <a:prstGeom prst="rect">
            <a:avLst/>
          </a:prstGeom>
          <a:noFill/>
        </p:spPr>
        <p:txBody>
          <a:bodyPr wrap="square" rtlCol="0">
            <a:spAutoFit/>
          </a:bodyPr>
          <a:lstStyle/>
          <a:p>
            <a:r>
              <a:rPr lang="en-US" sz="2000" b="1" dirty="0" smtClean="0">
                <a:solidFill>
                  <a:srgbClr val="D60093"/>
                </a:solidFill>
                <a:latin typeface="Yu Gothic UI Semibold" pitchFamily="34" charset="-128"/>
                <a:ea typeface="Yu Gothic UI Semibold" pitchFamily="34" charset="-128"/>
                <a:cs typeface="Times New Roman" pitchFamily="18" charset="0"/>
              </a:rPr>
              <a:t>CSS Syntax </a:t>
            </a:r>
            <a:endParaRPr lang="en-US" sz="2000" dirty="0">
              <a:solidFill>
                <a:srgbClr val="D60093"/>
              </a:solidFill>
              <a:latin typeface="Yu Gothic UI Semibold" pitchFamily="34" charset="-128"/>
              <a:ea typeface="Yu Gothic UI Semibold" pitchFamily="34" charset="-128"/>
              <a:cs typeface="Times New Roman" pitchFamily="18" charset="0"/>
            </a:endParaRPr>
          </a:p>
          <a:p>
            <a:endParaRPr lang="en-US" dirty="0"/>
          </a:p>
        </p:txBody>
      </p:sp>
      <p:pic>
        <p:nvPicPr>
          <p:cNvPr id="10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187624" y="1451745"/>
            <a:ext cx="5610225" cy="10411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89568" y="2852936"/>
            <a:ext cx="4371975" cy="306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15307757"/>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19</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3" name="table"/>
          <p:cNvPicPr>
            <a:picLocks noChangeAspect="1"/>
          </p:cNvPicPr>
          <p:nvPr/>
        </p:nvPicPr>
        <p:blipFill>
          <a:blip r:embed="rId7" cstate="print"/>
          <a:stretch>
            <a:fillRect/>
          </a:stretch>
        </p:blipFill>
        <p:spPr>
          <a:xfrm>
            <a:off x="1514475" y="1152523"/>
            <a:ext cx="6115050" cy="4552954"/>
          </a:xfrm>
          <a:prstGeom prst="rect">
            <a:avLst/>
          </a:prstGeom>
        </p:spPr>
      </p:pic>
    </p:spTree>
    <p:extLst>
      <p:ext uri="{BB962C8B-B14F-4D97-AF65-F5344CB8AC3E}">
        <p14:creationId xmlns="" xmlns:p14="http://schemas.microsoft.com/office/powerpoint/2010/main" val="44937113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05" y="817685"/>
            <a:ext cx="7467600" cy="660755"/>
          </a:xfrm>
        </p:spPr>
        <p:txBody>
          <a:bodyPr/>
          <a:lstStyle/>
          <a:p>
            <a:pPr algn="ctr"/>
            <a:r>
              <a:rPr lang="en-US" b="1" dirty="0" smtClean="0">
                <a:solidFill>
                  <a:srgbClr val="CC3399"/>
                </a:solidFill>
                <a:effectLst>
                  <a:outerShdw blurRad="38100" dist="38100" dir="2700000" algn="tl">
                    <a:srgbClr val="000000">
                      <a:alpha val="43137"/>
                    </a:srgbClr>
                  </a:outerShdw>
                </a:effectLst>
              </a:rPr>
              <a:t>Web Components</a:t>
            </a:r>
            <a:endParaRPr lang="en-US" b="1" dirty="0">
              <a:solidFill>
                <a:srgbClr val="CC3399"/>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00351" y="1556792"/>
            <a:ext cx="8216852" cy="4917160"/>
          </a:xfrm>
        </p:spPr>
        <p:txBody>
          <a:bodyPr>
            <a:normAutofit fontScale="92500" lnSpcReduction="10000"/>
          </a:bodyPr>
          <a:lstStyle/>
          <a:p>
            <a:pPr marL="297815" marR="5080" indent="-285750" algn="just">
              <a:lnSpc>
                <a:spcPct val="103000"/>
              </a:lnSpc>
              <a:spcBef>
                <a:spcPts val="50"/>
              </a:spcBef>
              <a:buClr>
                <a:srgbClr val="00AEEF"/>
              </a:buClr>
              <a:buSzPct val="71428"/>
              <a:buFont typeface="Wingdings" pitchFamily="2" charset="2"/>
              <a:buChar char="v"/>
              <a:tabLst>
                <a:tab pos="264795" algn="l"/>
              </a:tabLst>
            </a:pPr>
            <a:r>
              <a:rPr lang="en-US" sz="1700" b="1" spc="-15" dirty="0">
                <a:solidFill>
                  <a:srgbClr val="EC008C"/>
                </a:solidFill>
                <a:latin typeface="Segoe UI Semibold" pitchFamily="34" charset="0"/>
                <a:cs typeface="Segoe UI Semibold" pitchFamily="34" charset="0"/>
              </a:rPr>
              <a:t>Webpage </a:t>
            </a:r>
            <a:r>
              <a:rPr lang="en-US" sz="1700" b="1" dirty="0">
                <a:solidFill>
                  <a:srgbClr val="EC008C"/>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A </a:t>
            </a:r>
            <a:r>
              <a:rPr lang="en-US" sz="1700" spc="-15" dirty="0">
                <a:solidFill>
                  <a:srgbClr val="231F20"/>
                </a:solidFill>
                <a:latin typeface="Segoe UI Semibold" pitchFamily="34" charset="0"/>
                <a:cs typeface="Segoe UI Semibold" pitchFamily="34" charset="0"/>
              </a:rPr>
              <a:t>simple </a:t>
            </a:r>
            <a:r>
              <a:rPr lang="en-US" sz="1700" spc="-5" dirty="0">
                <a:solidFill>
                  <a:srgbClr val="231F20"/>
                </a:solidFill>
                <a:latin typeface="Segoe UI Semibold" pitchFamily="34" charset="0"/>
                <a:cs typeface="Segoe UI Semibold" pitchFamily="34" charset="0"/>
              </a:rPr>
              <a:t>text </a:t>
            </a:r>
            <a:r>
              <a:rPr lang="en-US" sz="1700" spc="5" dirty="0">
                <a:solidFill>
                  <a:srgbClr val="231F20"/>
                </a:solidFill>
                <a:latin typeface="Segoe UI Semibold" pitchFamily="34" charset="0"/>
                <a:cs typeface="Segoe UI Semibold" pitchFamily="34" charset="0"/>
              </a:rPr>
              <a:t>file </a:t>
            </a:r>
            <a:r>
              <a:rPr lang="en-US" sz="1700" spc="10" dirty="0">
                <a:solidFill>
                  <a:srgbClr val="231F20"/>
                </a:solidFill>
                <a:latin typeface="Segoe UI Semibold" pitchFamily="34" charset="0"/>
                <a:cs typeface="Segoe UI Semibold" pitchFamily="34" charset="0"/>
              </a:rPr>
              <a:t>created  </a:t>
            </a:r>
            <a:r>
              <a:rPr lang="en-US" sz="1700" spc="-5" dirty="0">
                <a:solidFill>
                  <a:srgbClr val="231F20"/>
                </a:solidFill>
                <a:latin typeface="Segoe UI Semibold" pitchFamily="34" charset="0"/>
                <a:cs typeface="Segoe UI Semibold" pitchFamily="34" charset="0"/>
              </a:rPr>
              <a:t>using </a:t>
            </a:r>
            <a:r>
              <a:rPr lang="en-US" sz="1700" spc="5" dirty="0">
                <a:solidFill>
                  <a:srgbClr val="231F20"/>
                </a:solidFill>
                <a:latin typeface="Segoe UI Semibold" pitchFamily="34" charset="0"/>
                <a:cs typeface="Segoe UI Semibold" pitchFamily="34" charset="0"/>
              </a:rPr>
              <a:t>HTML</a:t>
            </a:r>
            <a:r>
              <a:rPr lang="en-US" sz="1700" spc="5" dirty="0" smtClean="0">
                <a:solidFill>
                  <a:srgbClr val="231F20"/>
                </a:solidFill>
                <a:latin typeface="Segoe UI Semibold" pitchFamily="34" charset="0"/>
                <a:cs typeface="Segoe UI Semibold" pitchFamily="34" charset="0"/>
              </a:rPr>
              <a:t>.</a:t>
            </a:r>
          </a:p>
          <a:p>
            <a:pPr marL="297815" marR="5080" indent="-285750" algn="just">
              <a:lnSpc>
                <a:spcPct val="103000"/>
              </a:lnSpc>
              <a:spcBef>
                <a:spcPts val="50"/>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r>
              <a:rPr lang="en-US" sz="1700" b="1" spc="-20" dirty="0">
                <a:solidFill>
                  <a:srgbClr val="EC008C"/>
                </a:solidFill>
                <a:latin typeface="Segoe UI Semibold" pitchFamily="34" charset="0"/>
                <a:cs typeface="Segoe UI Semibold" pitchFamily="34" charset="0"/>
              </a:rPr>
              <a:t>Website </a:t>
            </a:r>
            <a:r>
              <a:rPr lang="en-US" sz="1700" b="1" dirty="0">
                <a:solidFill>
                  <a:srgbClr val="EC008C"/>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A </a:t>
            </a:r>
            <a:r>
              <a:rPr lang="en-US" sz="1700" spc="-10" dirty="0">
                <a:solidFill>
                  <a:srgbClr val="231F20"/>
                </a:solidFill>
                <a:latin typeface="Segoe UI Semibold" pitchFamily="34" charset="0"/>
                <a:cs typeface="Segoe UI Semibold" pitchFamily="34" charset="0"/>
              </a:rPr>
              <a:t>collection </a:t>
            </a:r>
            <a:r>
              <a:rPr lang="en-US" sz="1700" spc="-25" dirty="0">
                <a:solidFill>
                  <a:srgbClr val="231F20"/>
                </a:solidFill>
                <a:latin typeface="Segoe UI Semibold" pitchFamily="34" charset="0"/>
                <a:cs typeface="Segoe UI Semibold" pitchFamily="34" charset="0"/>
              </a:rPr>
              <a:t>of </a:t>
            </a:r>
            <a:r>
              <a:rPr lang="en-US" sz="1700" dirty="0">
                <a:solidFill>
                  <a:srgbClr val="231F20"/>
                </a:solidFill>
                <a:latin typeface="Segoe UI Semibold" pitchFamily="34" charset="0"/>
                <a:cs typeface="Segoe UI Semibold" pitchFamily="34" charset="0"/>
              </a:rPr>
              <a:t>interlinked  </a:t>
            </a:r>
            <a:r>
              <a:rPr lang="en-US" sz="1700" spc="-20" dirty="0">
                <a:solidFill>
                  <a:srgbClr val="231F20"/>
                </a:solidFill>
                <a:latin typeface="Segoe UI Semibold" pitchFamily="34" charset="0"/>
                <a:cs typeface="Segoe UI Semibold" pitchFamily="34" charset="0"/>
              </a:rPr>
              <a:t>web </a:t>
            </a:r>
            <a:r>
              <a:rPr lang="en-US" sz="1700" spc="10" dirty="0">
                <a:solidFill>
                  <a:srgbClr val="231F20"/>
                </a:solidFill>
                <a:latin typeface="Segoe UI Semibold" pitchFamily="34" charset="0"/>
                <a:cs typeface="Segoe UI Semibold" pitchFamily="34" charset="0"/>
              </a:rPr>
              <a:t>pages </a:t>
            </a:r>
            <a:r>
              <a:rPr lang="en-US" sz="1700" spc="5" dirty="0">
                <a:solidFill>
                  <a:srgbClr val="231F20"/>
                </a:solidFill>
                <a:latin typeface="Segoe UI Semibold" pitchFamily="34" charset="0"/>
                <a:cs typeface="Segoe UI Semibold" pitchFamily="34" charset="0"/>
              </a:rPr>
              <a:t>containing </a:t>
            </a:r>
            <a:r>
              <a:rPr lang="en-US" sz="1700" spc="-5" dirty="0">
                <a:solidFill>
                  <a:srgbClr val="231F20"/>
                </a:solidFill>
                <a:latin typeface="Segoe UI Semibold" pitchFamily="34" charset="0"/>
                <a:cs typeface="Segoe UI Semibold" pitchFamily="34" charset="0"/>
              </a:rPr>
              <a:t>text, </a:t>
            </a:r>
            <a:r>
              <a:rPr lang="en-US" sz="1700" spc="5" dirty="0">
                <a:solidFill>
                  <a:srgbClr val="231F20"/>
                </a:solidFill>
                <a:latin typeface="Segoe UI Semibold" pitchFamily="34" charset="0"/>
                <a:cs typeface="Segoe UI Semibold" pitchFamily="34" charset="0"/>
              </a:rPr>
              <a:t>images,  audio </a:t>
            </a:r>
            <a:r>
              <a:rPr lang="en-US" sz="1700" spc="25" dirty="0">
                <a:solidFill>
                  <a:srgbClr val="231F20"/>
                </a:solidFill>
                <a:latin typeface="Segoe UI Semibold" pitchFamily="34" charset="0"/>
                <a:cs typeface="Segoe UI Semibold" pitchFamily="34" charset="0"/>
              </a:rPr>
              <a:t>and </a:t>
            </a:r>
            <a:r>
              <a:rPr lang="en-US" sz="1700" spc="-10" dirty="0">
                <a:solidFill>
                  <a:srgbClr val="231F20"/>
                </a:solidFill>
                <a:latin typeface="Segoe UI Semibold" pitchFamily="34" charset="0"/>
                <a:cs typeface="Segoe UI Semibold" pitchFamily="34" charset="0"/>
              </a:rPr>
              <a:t>videos. </a:t>
            </a:r>
            <a:r>
              <a:rPr lang="en-US" sz="1700" spc="-30" dirty="0">
                <a:solidFill>
                  <a:srgbClr val="231F20"/>
                </a:solidFill>
                <a:latin typeface="Segoe UI Semibold" pitchFamily="34" charset="0"/>
                <a:cs typeface="Segoe UI Semibold" pitchFamily="34" charset="0"/>
              </a:rPr>
              <a:t>For</a:t>
            </a:r>
            <a:r>
              <a:rPr lang="en-US" sz="1700" spc="-254" dirty="0">
                <a:solidFill>
                  <a:srgbClr val="231F20"/>
                </a:solidFill>
                <a:latin typeface="Segoe UI Semibold" pitchFamily="34" charset="0"/>
                <a:cs typeface="Segoe UI Semibold" pitchFamily="34" charset="0"/>
              </a:rPr>
              <a:t> </a:t>
            </a:r>
            <a:r>
              <a:rPr lang="en-US" sz="1700" spc="-5" dirty="0">
                <a:solidFill>
                  <a:srgbClr val="231F20"/>
                </a:solidFill>
                <a:latin typeface="Segoe UI Semibold" pitchFamily="34" charset="0"/>
                <a:cs typeface="Segoe UI Semibold" pitchFamily="34" charset="0"/>
              </a:rPr>
              <a:t>Example, </a:t>
            </a:r>
            <a:r>
              <a:rPr lang="en-US" sz="1700" spc="-10" dirty="0">
                <a:solidFill>
                  <a:srgbClr val="231F20"/>
                </a:solidFill>
                <a:latin typeface="Segoe UI Semibold" pitchFamily="34" charset="0"/>
                <a:cs typeface="Segoe UI Semibold" pitchFamily="34" charset="0"/>
                <a:hlinkClick r:id="rId2"/>
              </a:rPr>
              <a:t>www. </a:t>
            </a:r>
            <a:r>
              <a:rPr lang="en-US" sz="1700" spc="-10" dirty="0">
                <a:solidFill>
                  <a:srgbClr val="231F20"/>
                </a:solidFill>
                <a:latin typeface="Segoe UI Semibold" pitchFamily="34" charset="0"/>
                <a:cs typeface="Segoe UI Semibold" pitchFamily="34" charset="0"/>
              </a:rPr>
              <a:t> </a:t>
            </a:r>
            <a:r>
              <a:rPr lang="en-US" sz="1700" spc="10" dirty="0" smtClean="0">
                <a:solidFill>
                  <a:srgbClr val="231F20"/>
                </a:solidFill>
                <a:latin typeface="Segoe UI Semibold" pitchFamily="34" charset="0"/>
                <a:cs typeface="Segoe UI Semibold" pitchFamily="34" charset="0"/>
              </a:rPr>
              <a:t>ebalbharati.in</a:t>
            </a:r>
          </a:p>
          <a:p>
            <a:pPr marL="297815" marR="5080" indent="-285750" algn="just">
              <a:lnSpc>
                <a:spcPct val="103000"/>
              </a:lnSpc>
              <a:spcBef>
                <a:spcPts val="565"/>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r>
              <a:rPr lang="en-US" sz="1700" b="1" spc="-35" dirty="0">
                <a:solidFill>
                  <a:srgbClr val="EC008C"/>
                </a:solidFill>
                <a:latin typeface="Segoe UI Semibold" pitchFamily="34" charset="0"/>
                <a:cs typeface="Segoe UI Semibold" pitchFamily="34" charset="0"/>
              </a:rPr>
              <a:t>Web </a:t>
            </a:r>
            <a:r>
              <a:rPr lang="en-US" sz="1700" b="1" spc="-15" dirty="0">
                <a:solidFill>
                  <a:srgbClr val="EC008C"/>
                </a:solidFill>
                <a:latin typeface="Segoe UI Semibold" pitchFamily="34" charset="0"/>
                <a:cs typeface="Segoe UI Semibold" pitchFamily="34" charset="0"/>
              </a:rPr>
              <a:t>Browser </a:t>
            </a:r>
            <a:r>
              <a:rPr lang="en-US" sz="1700" b="1" dirty="0">
                <a:solidFill>
                  <a:srgbClr val="EC008C"/>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A </a:t>
            </a:r>
            <a:r>
              <a:rPr lang="en-US" sz="1700" spc="-20" dirty="0">
                <a:solidFill>
                  <a:srgbClr val="231F20"/>
                </a:solidFill>
                <a:latin typeface="Segoe UI Semibold" pitchFamily="34" charset="0"/>
                <a:cs typeface="Segoe UI Semibold" pitchFamily="34" charset="0"/>
              </a:rPr>
              <a:t>web </a:t>
            </a:r>
            <a:r>
              <a:rPr lang="en-US" sz="1700" spc="-15" dirty="0">
                <a:solidFill>
                  <a:srgbClr val="231F20"/>
                </a:solidFill>
                <a:latin typeface="Segoe UI Semibold" pitchFamily="34" charset="0"/>
                <a:cs typeface="Segoe UI Semibold" pitchFamily="34" charset="0"/>
              </a:rPr>
              <a:t>browser </a:t>
            </a:r>
            <a:r>
              <a:rPr lang="en-US" sz="1700" spc="-5" dirty="0">
                <a:solidFill>
                  <a:srgbClr val="231F20"/>
                </a:solidFill>
                <a:latin typeface="Segoe UI Semibold" pitchFamily="34" charset="0"/>
                <a:cs typeface="Segoe UI Semibold" pitchFamily="34" charset="0"/>
              </a:rPr>
              <a:t>is </a:t>
            </a:r>
            <a:r>
              <a:rPr lang="en-US" sz="1700" spc="75" dirty="0">
                <a:solidFill>
                  <a:srgbClr val="231F20"/>
                </a:solidFill>
                <a:latin typeface="Segoe UI Semibold" pitchFamily="34" charset="0"/>
                <a:cs typeface="Segoe UI Semibold" pitchFamily="34" charset="0"/>
              </a:rPr>
              <a:t>a  </a:t>
            </a:r>
            <a:r>
              <a:rPr lang="en-US" sz="1700" spc="5" dirty="0">
                <a:solidFill>
                  <a:srgbClr val="231F20"/>
                </a:solidFill>
                <a:latin typeface="Segoe UI Semibold" pitchFamily="34" charset="0"/>
                <a:cs typeface="Segoe UI Semibold" pitchFamily="34" charset="0"/>
              </a:rPr>
              <a:t>software </a:t>
            </a:r>
            <a:r>
              <a:rPr lang="en-US" sz="1700" dirty="0">
                <a:solidFill>
                  <a:srgbClr val="231F20"/>
                </a:solidFill>
                <a:latin typeface="Segoe UI Semibold" pitchFamily="34" charset="0"/>
                <a:cs typeface="Segoe UI Semibold" pitchFamily="34" charset="0"/>
              </a:rPr>
              <a:t>used to </a:t>
            </a:r>
            <a:r>
              <a:rPr lang="en-US" sz="1700" spc="-10" dirty="0">
                <a:solidFill>
                  <a:srgbClr val="231F20"/>
                </a:solidFill>
                <a:latin typeface="Segoe UI Semibold" pitchFamily="34" charset="0"/>
                <a:cs typeface="Segoe UI Semibold" pitchFamily="34" charset="0"/>
              </a:rPr>
              <a:t>view </a:t>
            </a:r>
            <a:r>
              <a:rPr lang="en-US" sz="1700" spc="-20" dirty="0">
                <a:solidFill>
                  <a:srgbClr val="231F20"/>
                </a:solidFill>
                <a:latin typeface="Segoe UI Semibold" pitchFamily="34" charset="0"/>
                <a:cs typeface="Segoe UI Semibold" pitchFamily="34" charset="0"/>
              </a:rPr>
              <a:t>web </a:t>
            </a:r>
            <a:r>
              <a:rPr lang="en-US" sz="1700" spc="10" dirty="0">
                <a:solidFill>
                  <a:srgbClr val="231F20"/>
                </a:solidFill>
                <a:latin typeface="Segoe UI Semibold" pitchFamily="34" charset="0"/>
                <a:cs typeface="Segoe UI Semibold" pitchFamily="34" charset="0"/>
              </a:rPr>
              <a:t>pages </a:t>
            </a:r>
            <a:r>
              <a:rPr lang="en-US" sz="1700" spc="-10" dirty="0">
                <a:solidFill>
                  <a:srgbClr val="231F20"/>
                </a:solidFill>
                <a:latin typeface="Segoe UI Semibold" pitchFamily="34" charset="0"/>
                <a:cs typeface="Segoe UI Semibold" pitchFamily="34" charset="0"/>
              </a:rPr>
              <a:t>or  </a:t>
            </a:r>
            <a:r>
              <a:rPr lang="en-US" sz="1700" spc="-15" dirty="0">
                <a:solidFill>
                  <a:srgbClr val="231F20"/>
                </a:solidFill>
                <a:latin typeface="Segoe UI Semibold" pitchFamily="34" charset="0"/>
                <a:cs typeface="Segoe UI Semibold" pitchFamily="34" charset="0"/>
              </a:rPr>
              <a:t>websites </a:t>
            </a:r>
            <a:r>
              <a:rPr lang="en-US" sz="1700" spc="10" dirty="0">
                <a:solidFill>
                  <a:srgbClr val="231F20"/>
                </a:solidFill>
                <a:latin typeface="Segoe UI Semibold" pitchFamily="34" charset="0"/>
                <a:cs typeface="Segoe UI Semibold" pitchFamily="34" charset="0"/>
              </a:rPr>
              <a:t>available </a:t>
            </a:r>
            <a:r>
              <a:rPr lang="en-US" sz="1700" spc="-10" dirty="0">
                <a:solidFill>
                  <a:srgbClr val="231F20"/>
                </a:solidFill>
                <a:latin typeface="Segoe UI Semibold" pitchFamily="34" charset="0"/>
                <a:cs typeface="Segoe UI Semibold" pitchFamily="34" charset="0"/>
              </a:rPr>
              <a:t>on </a:t>
            </a:r>
            <a:r>
              <a:rPr lang="en-US" sz="1700" spc="-5" dirty="0">
                <a:solidFill>
                  <a:srgbClr val="231F20"/>
                </a:solidFill>
                <a:latin typeface="Segoe UI Semibold" pitchFamily="34" charset="0"/>
                <a:cs typeface="Segoe UI Semibold" pitchFamily="34" charset="0"/>
              </a:rPr>
              <a:t>the </a:t>
            </a:r>
            <a:r>
              <a:rPr lang="en-US" sz="1700" dirty="0">
                <a:solidFill>
                  <a:srgbClr val="231F20"/>
                </a:solidFill>
                <a:latin typeface="Segoe UI Semibold" pitchFamily="34" charset="0"/>
                <a:cs typeface="Segoe UI Semibold" pitchFamily="34" charset="0"/>
              </a:rPr>
              <a:t>internet </a:t>
            </a:r>
            <a:r>
              <a:rPr lang="en-US" sz="1700" spc="-30" dirty="0">
                <a:solidFill>
                  <a:srgbClr val="231F20"/>
                </a:solidFill>
                <a:latin typeface="Segoe UI Semibold" pitchFamily="34" charset="0"/>
                <a:cs typeface="Segoe UI Semibold" pitchFamily="34" charset="0"/>
              </a:rPr>
              <a:t>For  </a:t>
            </a:r>
            <a:r>
              <a:rPr lang="en-US" sz="1700" spc="-5" dirty="0">
                <a:solidFill>
                  <a:srgbClr val="231F20"/>
                </a:solidFill>
                <a:latin typeface="Segoe UI Semibold" pitchFamily="34" charset="0"/>
                <a:cs typeface="Segoe UI Semibold" pitchFamily="34" charset="0"/>
              </a:rPr>
              <a:t>Example </a:t>
            </a:r>
            <a:r>
              <a:rPr lang="en-US" sz="1700" dirty="0">
                <a:solidFill>
                  <a:srgbClr val="231F20"/>
                </a:solidFill>
                <a:latin typeface="Segoe UI Semibold" pitchFamily="34" charset="0"/>
                <a:cs typeface="Segoe UI Semibold" pitchFamily="34" charset="0"/>
              </a:rPr>
              <a:t>Internet </a:t>
            </a:r>
            <a:r>
              <a:rPr lang="en-US" sz="1700" spc="-20" dirty="0">
                <a:solidFill>
                  <a:srgbClr val="231F20"/>
                </a:solidFill>
                <a:latin typeface="Segoe UI Semibold" pitchFamily="34" charset="0"/>
                <a:cs typeface="Segoe UI Semibold" pitchFamily="34" charset="0"/>
              </a:rPr>
              <a:t>Explorer</a:t>
            </a:r>
            <a:r>
              <a:rPr lang="en-US" sz="1700" spc="-20" dirty="0" smtClean="0">
                <a:solidFill>
                  <a:srgbClr val="231F20"/>
                </a:solidFill>
                <a:latin typeface="Segoe UI Semibold" pitchFamily="34" charset="0"/>
                <a:cs typeface="Segoe UI Semibold" pitchFamily="34" charset="0"/>
              </a:rPr>
              <a:t>, Google chrome.</a:t>
            </a:r>
          </a:p>
          <a:p>
            <a:pPr marL="297815" marR="5080" indent="-285750" algn="just">
              <a:lnSpc>
                <a:spcPct val="103000"/>
              </a:lnSpc>
              <a:spcBef>
                <a:spcPts val="565"/>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r>
              <a:rPr lang="en-US" sz="1700" b="1" spc="-35" dirty="0">
                <a:solidFill>
                  <a:srgbClr val="EC008C"/>
                </a:solidFill>
                <a:latin typeface="Segoe UI Semibold" pitchFamily="34" charset="0"/>
                <a:cs typeface="Segoe UI Semibold" pitchFamily="34" charset="0"/>
              </a:rPr>
              <a:t>Web </a:t>
            </a:r>
            <a:r>
              <a:rPr lang="en-US" sz="1700" b="1" spc="-5" dirty="0">
                <a:solidFill>
                  <a:srgbClr val="EC008C"/>
                </a:solidFill>
                <a:latin typeface="Segoe UI Semibold" pitchFamily="34" charset="0"/>
                <a:cs typeface="Segoe UI Semibold" pitchFamily="34" charset="0"/>
              </a:rPr>
              <a:t>Server </a:t>
            </a:r>
            <a:r>
              <a:rPr lang="en-US" sz="1700" b="1" dirty="0">
                <a:solidFill>
                  <a:srgbClr val="EC008C"/>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A </a:t>
            </a:r>
            <a:r>
              <a:rPr lang="en-US" sz="1700" spc="-40" dirty="0">
                <a:solidFill>
                  <a:srgbClr val="231F20"/>
                </a:solidFill>
                <a:latin typeface="Segoe UI Semibold" pitchFamily="34" charset="0"/>
                <a:cs typeface="Segoe UI Semibold" pitchFamily="34" charset="0"/>
              </a:rPr>
              <a:t>Web </a:t>
            </a:r>
            <a:r>
              <a:rPr lang="en-US" sz="1700" dirty="0">
                <a:solidFill>
                  <a:srgbClr val="231F20"/>
                </a:solidFill>
                <a:latin typeface="Segoe UI Semibold" pitchFamily="34" charset="0"/>
                <a:cs typeface="Segoe UI Semibold" pitchFamily="34" charset="0"/>
              </a:rPr>
              <a:t>server </a:t>
            </a:r>
            <a:r>
              <a:rPr lang="en-US" sz="1700" spc="-5" dirty="0">
                <a:solidFill>
                  <a:srgbClr val="231F20"/>
                </a:solidFill>
                <a:latin typeface="Segoe UI Semibold" pitchFamily="34" charset="0"/>
                <a:cs typeface="Segoe UI Semibold" pitchFamily="34" charset="0"/>
              </a:rPr>
              <a:t>is </a:t>
            </a:r>
            <a:r>
              <a:rPr lang="en-US" sz="1700" spc="50" dirty="0">
                <a:solidFill>
                  <a:srgbClr val="231F20"/>
                </a:solidFill>
                <a:latin typeface="Segoe UI Semibold" pitchFamily="34" charset="0"/>
                <a:cs typeface="Segoe UI Semibold" pitchFamily="34" charset="0"/>
              </a:rPr>
              <a:t>an  </a:t>
            </a:r>
            <a:r>
              <a:rPr lang="en-US" sz="1700" spc="5" dirty="0">
                <a:solidFill>
                  <a:srgbClr val="231F20"/>
                </a:solidFill>
                <a:latin typeface="Segoe UI Semibold" pitchFamily="34" charset="0"/>
                <a:cs typeface="Segoe UI Semibold" pitchFamily="34" charset="0"/>
              </a:rPr>
              <a:t>application </a:t>
            </a:r>
            <a:r>
              <a:rPr lang="en-US" sz="1700" spc="-10" dirty="0">
                <a:solidFill>
                  <a:srgbClr val="231F20"/>
                </a:solidFill>
                <a:latin typeface="Segoe UI Semibold" pitchFamily="34" charset="0"/>
                <a:cs typeface="Segoe UI Semibold" pitchFamily="34" charset="0"/>
              </a:rPr>
              <a:t>or </a:t>
            </a:r>
            <a:r>
              <a:rPr lang="en-US" sz="1700" spc="75" dirty="0">
                <a:solidFill>
                  <a:srgbClr val="231F20"/>
                </a:solidFill>
                <a:latin typeface="Segoe UI Semibold" pitchFamily="34" charset="0"/>
                <a:cs typeface="Segoe UI Semibold" pitchFamily="34" charset="0"/>
              </a:rPr>
              <a:t>a </a:t>
            </a:r>
            <a:r>
              <a:rPr lang="en-US" sz="1700" spc="-10" dirty="0">
                <a:solidFill>
                  <a:srgbClr val="231F20"/>
                </a:solidFill>
                <a:latin typeface="Segoe UI Semibold" pitchFamily="34" charset="0"/>
                <a:cs typeface="Segoe UI Semibold" pitchFamily="34" charset="0"/>
              </a:rPr>
              <a:t>computer </a:t>
            </a:r>
            <a:r>
              <a:rPr lang="en-US" sz="1700" spc="15" dirty="0">
                <a:solidFill>
                  <a:srgbClr val="231F20"/>
                </a:solidFill>
                <a:latin typeface="Segoe UI Semibold" pitchFamily="34" charset="0"/>
                <a:cs typeface="Segoe UI Semibold" pitchFamily="34" charset="0"/>
              </a:rPr>
              <a:t>that </a:t>
            </a:r>
            <a:r>
              <a:rPr lang="en-US" sz="1700" spc="-5" dirty="0">
                <a:solidFill>
                  <a:srgbClr val="231F20"/>
                </a:solidFill>
                <a:latin typeface="Segoe UI Semibold" pitchFamily="34" charset="0"/>
                <a:cs typeface="Segoe UI Semibold" pitchFamily="34" charset="0"/>
              </a:rPr>
              <a:t>sends  </a:t>
            </a:r>
            <a:r>
              <a:rPr lang="en-US" sz="1700" dirty="0">
                <a:solidFill>
                  <a:srgbClr val="231F20"/>
                </a:solidFill>
                <a:latin typeface="Segoe UI Semibold" pitchFamily="34" charset="0"/>
                <a:cs typeface="Segoe UI Semibold" pitchFamily="34" charset="0"/>
              </a:rPr>
              <a:t>webpages </a:t>
            </a:r>
            <a:r>
              <a:rPr lang="en-US" sz="1700" spc="-20" dirty="0">
                <a:solidFill>
                  <a:srgbClr val="231F20"/>
                </a:solidFill>
                <a:latin typeface="Segoe UI Semibold" pitchFamily="34" charset="0"/>
                <a:cs typeface="Segoe UI Semibold" pitchFamily="34" charset="0"/>
              </a:rPr>
              <a:t>over </a:t>
            </a:r>
            <a:r>
              <a:rPr lang="en-US" sz="1700" spc="-5" dirty="0">
                <a:solidFill>
                  <a:srgbClr val="231F20"/>
                </a:solidFill>
                <a:latin typeface="Segoe UI Semibold" pitchFamily="34" charset="0"/>
                <a:cs typeface="Segoe UI Semibold" pitchFamily="34" charset="0"/>
              </a:rPr>
              <a:t>the </a:t>
            </a:r>
            <a:r>
              <a:rPr lang="en-US" sz="1700" dirty="0">
                <a:solidFill>
                  <a:srgbClr val="231F20"/>
                </a:solidFill>
                <a:latin typeface="Segoe UI Semibold" pitchFamily="34" charset="0"/>
                <a:cs typeface="Segoe UI Semibold" pitchFamily="34" charset="0"/>
              </a:rPr>
              <a:t>internet </a:t>
            </a:r>
            <a:r>
              <a:rPr lang="en-US" sz="1700" spc="-5" dirty="0">
                <a:solidFill>
                  <a:srgbClr val="231F20"/>
                </a:solidFill>
                <a:latin typeface="Segoe UI Semibold" pitchFamily="34" charset="0"/>
                <a:cs typeface="Segoe UI Semibold" pitchFamily="34" charset="0"/>
              </a:rPr>
              <a:t>using the  </a:t>
            </a:r>
            <a:r>
              <a:rPr lang="en-US" sz="1700" spc="5" dirty="0">
                <a:solidFill>
                  <a:srgbClr val="231F20"/>
                </a:solidFill>
                <a:latin typeface="Segoe UI Semibold" pitchFamily="34" charset="0"/>
                <a:cs typeface="Segoe UI Semibold" pitchFamily="34" charset="0"/>
              </a:rPr>
              <a:t>HTTP </a:t>
            </a:r>
            <a:r>
              <a:rPr lang="en-US" sz="1700" spc="-15" dirty="0">
                <a:solidFill>
                  <a:srgbClr val="231F20"/>
                </a:solidFill>
                <a:latin typeface="Segoe UI Semibold" pitchFamily="34" charset="0"/>
                <a:cs typeface="Segoe UI Semibold" pitchFamily="34" charset="0"/>
              </a:rPr>
              <a:t>protocol. </a:t>
            </a:r>
            <a:r>
              <a:rPr lang="en-US" sz="1700" spc="-30" dirty="0">
                <a:solidFill>
                  <a:srgbClr val="231F20"/>
                </a:solidFill>
                <a:latin typeface="Segoe UI Semibold" pitchFamily="34" charset="0"/>
                <a:cs typeface="Segoe UI Semibold" pitchFamily="34" charset="0"/>
              </a:rPr>
              <a:t>For  </a:t>
            </a:r>
            <a:r>
              <a:rPr lang="en-US" sz="1700" spc="-5" dirty="0">
                <a:solidFill>
                  <a:srgbClr val="231F20"/>
                </a:solidFill>
                <a:latin typeface="Segoe UI Semibold" pitchFamily="34" charset="0"/>
                <a:cs typeface="Segoe UI Semibold" pitchFamily="34" charset="0"/>
              </a:rPr>
              <a:t>Example </a:t>
            </a:r>
            <a:r>
              <a:rPr lang="en-US" sz="1700" dirty="0">
                <a:solidFill>
                  <a:srgbClr val="231F20"/>
                </a:solidFill>
                <a:latin typeface="Segoe UI Semibold" pitchFamily="34" charset="0"/>
                <a:cs typeface="Segoe UI Semibold" pitchFamily="34" charset="0"/>
              </a:rPr>
              <a:t>Apache, </a:t>
            </a:r>
            <a:r>
              <a:rPr lang="en-US" sz="1700" dirty="0" err="1">
                <a:solidFill>
                  <a:srgbClr val="231F20"/>
                </a:solidFill>
                <a:latin typeface="Segoe UI Semibold" pitchFamily="34" charset="0"/>
                <a:cs typeface="Segoe UI Semibold" pitchFamily="34" charset="0"/>
              </a:rPr>
              <a:t>nginx</a:t>
            </a:r>
            <a:r>
              <a:rPr lang="en-US" sz="1700" dirty="0">
                <a:solidFill>
                  <a:srgbClr val="231F20"/>
                </a:solidFill>
                <a:latin typeface="Segoe UI Semibold" pitchFamily="34" charset="0"/>
                <a:cs typeface="Segoe UI Semibold" pitchFamily="34" charset="0"/>
              </a:rPr>
              <a:t>, </a:t>
            </a:r>
            <a:r>
              <a:rPr lang="en-US" sz="1700" spc="-5" dirty="0">
                <a:solidFill>
                  <a:srgbClr val="231F20"/>
                </a:solidFill>
                <a:latin typeface="Segoe UI Semibold" pitchFamily="34" charset="0"/>
                <a:cs typeface="Segoe UI Semibold" pitchFamily="34" charset="0"/>
              </a:rPr>
              <a:t>IIS,</a:t>
            </a:r>
            <a:r>
              <a:rPr lang="en-US" sz="1700" spc="-10" dirty="0">
                <a:solidFill>
                  <a:srgbClr val="231F20"/>
                </a:solidFill>
                <a:latin typeface="Segoe UI Semibold" pitchFamily="34" charset="0"/>
                <a:cs typeface="Segoe UI Semibold" pitchFamily="34" charset="0"/>
              </a:rPr>
              <a:t> </a:t>
            </a:r>
            <a:r>
              <a:rPr lang="en-US" sz="1700" spc="-20" dirty="0">
                <a:solidFill>
                  <a:srgbClr val="231F20"/>
                </a:solidFill>
                <a:latin typeface="Segoe UI Semibold" pitchFamily="34" charset="0"/>
                <a:cs typeface="Segoe UI Semibold" pitchFamily="34" charset="0"/>
              </a:rPr>
              <a:t>etc</a:t>
            </a:r>
            <a:r>
              <a:rPr lang="en-US" sz="1700" spc="-20" dirty="0" smtClean="0">
                <a:solidFill>
                  <a:srgbClr val="231F20"/>
                </a:solidFill>
                <a:latin typeface="Segoe UI Semibold" pitchFamily="34" charset="0"/>
                <a:cs typeface="Segoe UI Semibold" pitchFamily="34" charset="0"/>
              </a:rPr>
              <a:t>..</a:t>
            </a:r>
          </a:p>
          <a:p>
            <a:pPr marL="297815" marR="5080" indent="-285750" algn="just">
              <a:lnSpc>
                <a:spcPct val="103000"/>
              </a:lnSpc>
              <a:spcBef>
                <a:spcPts val="565"/>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r>
              <a:rPr lang="en-US" sz="1700" b="1" dirty="0">
                <a:solidFill>
                  <a:srgbClr val="EC008C"/>
                </a:solidFill>
                <a:latin typeface="Segoe UI Semibold" pitchFamily="34" charset="0"/>
                <a:cs typeface="Segoe UI Semibold" pitchFamily="34" charset="0"/>
              </a:rPr>
              <a:t>URL(Uniform </a:t>
            </a:r>
            <a:r>
              <a:rPr lang="en-US" sz="1700" b="1" spc="-10" dirty="0">
                <a:solidFill>
                  <a:srgbClr val="EC008C"/>
                </a:solidFill>
                <a:latin typeface="Segoe UI Semibold" pitchFamily="34" charset="0"/>
                <a:cs typeface="Segoe UI Semibold" pitchFamily="34" charset="0"/>
              </a:rPr>
              <a:t>Resource </a:t>
            </a:r>
            <a:r>
              <a:rPr lang="en-US" sz="1700" b="1" spc="-15" dirty="0">
                <a:solidFill>
                  <a:srgbClr val="EC008C"/>
                </a:solidFill>
                <a:latin typeface="Segoe UI Semibold" pitchFamily="34" charset="0"/>
                <a:cs typeface="Segoe UI Semibold" pitchFamily="34" charset="0"/>
              </a:rPr>
              <a:t>Locator) </a:t>
            </a:r>
            <a:r>
              <a:rPr lang="en-US" sz="1700" b="1" dirty="0">
                <a:solidFill>
                  <a:srgbClr val="EC008C"/>
                </a:solidFill>
                <a:latin typeface="Segoe UI Semibold" pitchFamily="34" charset="0"/>
                <a:cs typeface="Segoe UI Semibold" pitchFamily="34" charset="0"/>
              </a:rPr>
              <a:t>: </a:t>
            </a:r>
            <a:r>
              <a:rPr lang="en-US" sz="1700" b="1" dirty="0">
                <a:solidFill>
                  <a:srgbClr val="231F20"/>
                </a:solidFill>
                <a:latin typeface="Segoe UI Semibold" pitchFamily="34" charset="0"/>
                <a:cs typeface="Segoe UI Semibold" pitchFamily="34" charset="0"/>
              </a:rPr>
              <a:t> </a:t>
            </a:r>
            <a:r>
              <a:rPr lang="en-US" sz="1700" spc="-20" dirty="0">
                <a:solidFill>
                  <a:srgbClr val="231F20"/>
                </a:solidFill>
                <a:latin typeface="Segoe UI Semibold" pitchFamily="34" charset="0"/>
                <a:cs typeface="Segoe UI Semibold" pitchFamily="34" charset="0"/>
              </a:rPr>
              <a:t>It </a:t>
            </a:r>
            <a:r>
              <a:rPr lang="en-US" sz="1700" spc="-5" dirty="0">
                <a:solidFill>
                  <a:srgbClr val="231F20"/>
                </a:solidFill>
                <a:latin typeface="Segoe UI Semibold" pitchFamily="34" charset="0"/>
                <a:cs typeface="Segoe UI Semibold" pitchFamily="34" charset="0"/>
              </a:rPr>
              <a:t>is </a:t>
            </a:r>
            <a:r>
              <a:rPr lang="en-US" sz="1700" spc="50" dirty="0">
                <a:solidFill>
                  <a:srgbClr val="231F20"/>
                </a:solidFill>
                <a:latin typeface="Segoe UI Semibold" pitchFamily="34" charset="0"/>
                <a:cs typeface="Segoe UI Semibold" pitchFamily="34" charset="0"/>
              </a:rPr>
              <a:t>an </a:t>
            </a:r>
            <a:r>
              <a:rPr lang="en-US" sz="1700" spc="10" dirty="0">
                <a:solidFill>
                  <a:srgbClr val="231F20"/>
                </a:solidFill>
                <a:latin typeface="Segoe UI Semibold" pitchFamily="34" charset="0"/>
                <a:cs typeface="Segoe UI Semibold" pitchFamily="34" charset="0"/>
              </a:rPr>
              <a:t>address </a:t>
            </a:r>
            <a:r>
              <a:rPr lang="en-US" sz="1700" spc="-25" dirty="0">
                <a:solidFill>
                  <a:srgbClr val="231F20"/>
                </a:solidFill>
                <a:latin typeface="Segoe UI Semibold" pitchFamily="34" charset="0"/>
                <a:cs typeface="Segoe UI Semibold" pitchFamily="34" charset="0"/>
              </a:rPr>
              <a:t>of </a:t>
            </a:r>
            <a:r>
              <a:rPr lang="en-US" sz="1700" spc="75" dirty="0">
                <a:solidFill>
                  <a:srgbClr val="231F20"/>
                </a:solidFill>
                <a:latin typeface="Segoe UI Semibold" pitchFamily="34" charset="0"/>
                <a:cs typeface="Segoe UI Semibold" pitchFamily="34" charset="0"/>
              </a:rPr>
              <a:t>a </a:t>
            </a:r>
            <a:r>
              <a:rPr lang="en-US" sz="1700" spc="-20" dirty="0">
                <a:solidFill>
                  <a:srgbClr val="231F20"/>
                </a:solidFill>
                <a:latin typeface="Segoe UI Semibold" pitchFamily="34" charset="0"/>
                <a:cs typeface="Segoe UI Semibold" pitchFamily="34" charset="0"/>
              </a:rPr>
              <a:t>web </a:t>
            </a:r>
            <a:r>
              <a:rPr lang="en-US" sz="1700" spc="15" dirty="0">
                <a:solidFill>
                  <a:srgbClr val="231F20"/>
                </a:solidFill>
                <a:latin typeface="Segoe UI Semibold" pitchFamily="34" charset="0"/>
                <a:cs typeface="Segoe UI Semibold" pitchFamily="34" charset="0"/>
              </a:rPr>
              <a:t>page </a:t>
            </a:r>
            <a:r>
              <a:rPr lang="en-US" sz="1700" spc="-10" dirty="0">
                <a:solidFill>
                  <a:srgbClr val="231F20"/>
                </a:solidFill>
                <a:latin typeface="Segoe UI Semibold" pitchFamily="34" charset="0"/>
                <a:cs typeface="Segoe UI Semibold" pitchFamily="34" charset="0"/>
              </a:rPr>
              <a:t>on </a:t>
            </a:r>
            <a:r>
              <a:rPr lang="en-US" sz="1700" spc="-5" dirty="0">
                <a:solidFill>
                  <a:srgbClr val="231F20"/>
                </a:solidFill>
                <a:latin typeface="Segoe UI Semibold" pitchFamily="34" charset="0"/>
                <a:cs typeface="Segoe UI Semibold" pitchFamily="34" charset="0"/>
              </a:rPr>
              <a:t>the  </a:t>
            </a:r>
            <a:r>
              <a:rPr lang="en-US" sz="1700" dirty="0">
                <a:solidFill>
                  <a:srgbClr val="231F20"/>
                </a:solidFill>
                <a:latin typeface="Segoe UI Semibold" pitchFamily="34" charset="0"/>
                <a:cs typeface="Segoe UI Semibold" pitchFamily="34" charset="0"/>
              </a:rPr>
              <a:t>internet. </a:t>
            </a:r>
            <a:endParaRPr lang="en-US" sz="1700" dirty="0" smtClean="0">
              <a:solidFill>
                <a:srgbClr val="231F20"/>
              </a:solidFill>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marR="5080" indent="-285750" algn="just">
              <a:lnSpc>
                <a:spcPct val="103000"/>
              </a:lnSpc>
              <a:spcBef>
                <a:spcPts val="565"/>
              </a:spcBef>
              <a:buClr>
                <a:srgbClr val="00AEEF"/>
              </a:buClr>
              <a:buSzPct val="71428"/>
              <a:buFont typeface="Wingdings" pitchFamily="2" charset="2"/>
              <a:buChar char="v"/>
              <a:tabLst>
                <a:tab pos="264795" algn="l"/>
              </a:tabLst>
            </a:pPr>
            <a:r>
              <a:rPr lang="en-US" sz="1700" b="1" dirty="0">
                <a:solidFill>
                  <a:srgbClr val="EC008C"/>
                </a:solidFill>
                <a:latin typeface="Segoe UI Semibold" pitchFamily="34" charset="0"/>
                <a:cs typeface="Segoe UI Semibold" pitchFamily="34" charset="0"/>
              </a:rPr>
              <a:t>HTTP : </a:t>
            </a:r>
            <a:r>
              <a:rPr lang="en-US" sz="1700" spc="5" dirty="0">
                <a:solidFill>
                  <a:srgbClr val="231F20"/>
                </a:solidFill>
                <a:latin typeface="Segoe UI Semibold" pitchFamily="34" charset="0"/>
                <a:cs typeface="Segoe UI Semibold" pitchFamily="34" charset="0"/>
              </a:rPr>
              <a:t>HTTP </a:t>
            </a:r>
            <a:r>
              <a:rPr lang="en-US" sz="1700" spc="-30" dirty="0">
                <a:solidFill>
                  <a:srgbClr val="231F20"/>
                </a:solidFill>
                <a:latin typeface="Segoe UI Semibold" pitchFamily="34" charset="0"/>
                <a:cs typeface="Segoe UI Semibold" pitchFamily="34" charset="0"/>
              </a:rPr>
              <a:t>(</a:t>
            </a:r>
            <a:r>
              <a:rPr lang="en-US" sz="1700" spc="-30" dirty="0" err="1">
                <a:solidFill>
                  <a:srgbClr val="231F20"/>
                </a:solidFill>
                <a:latin typeface="Segoe UI Semibold" pitchFamily="34" charset="0"/>
                <a:cs typeface="Segoe UI Semibold" pitchFamily="34" charset="0"/>
              </a:rPr>
              <a:t>HyperText</a:t>
            </a:r>
            <a:r>
              <a:rPr lang="en-US" sz="1700" spc="-30" dirty="0">
                <a:solidFill>
                  <a:srgbClr val="231F20"/>
                </a:solidFill>
                <a:latin typeface="Segoe UI Semibold" pitchFamily="34" charset="0"/>
                <a:cs typeface="Segoe UI Semibold" pitchFamily="34" charset="0"/>
              </a:rPr>
              <a:t> </a:t>
            </a:r>
            <a:r>
              <a:rPr lang="en-US" sz="1700" spc="-10" dirty="0">
                <a:solidFill>
                  <a:srgbClr val="231F20"/>
                </a:solidFill>
                <a:latin typeface="Segoe UI Semibold" pitchFamily="34" charset="0"/>
                <a:cs typeface="Segoe UI Semibold" pitchFamily="34" charset="0"/>
              </a:rPr>
              <a:t>Transfer  </a:t>
            </a:r>
            <a:r>
              <a:rPr lang="en-US" sz="1700" spc="-15" dirty="0">
                <a:solidFill>
                  <a:srgbClr val="231F20"/>
                </a:solidFill>
                <a:latin typeface="Segoe UI Semibold" pitchFamily="34" charset="0"/>
                <a:cs typeface="Segoe UI Semibold" pitchFamily="34" charset="0"/>
              </a:rPr>
              <a:t>Protocol) </a:t>
            </a:r>
            <a:r>
              <a:rPr lang="en-US" sz="1700" spc="-5" dirty="0">
                <a:solidFill>
                  <a:srgbClr val="231F20"/>
                </a:solidFill>
                <a:latin typeface="Segoe UI Semibold" pitchFamily="34" charset="0"/>
                <a:cs typeface="Segoe UI Semibold" pitchFamily="34" charset="0"/>
              </a:rPr>
              <a:t>is </a:t>
            </a:r>
            <a:r>
              <a:rPr lang="en-US" sz="1700" spc="75" dirty="0">
                <a:solidFill>
                  <a:srgbClr val="231F20"/>
                </a:solidFill>
                <a:latin typeface="Segoe UI Semibold" pitchFamily="34" charset="0"/>
                <a:cs typeface="Segoe UI Semibold" pitchFamily="34" charset="0"/>
              </a:rPr>
              <a:t>a </a:t>
            </a:r>
            <a:r>
              <a:rPr lang="en-US" sz="1700" spc="-15" dirty="0">
                <a:solidFill>
                  <a:srgbClr val="231F20"/>
                </a:solidFill>
                <a:latin typeface="Segoe UI Semibold" pitchFamily="34" charset="0"/>
                <a:cs typeface="Segoe UI Semibold" pitchFamily="34" charset="0"/>
              </a:rPr>
              <a:t>protocol </a:t>
            </a:r>
            <a:r>
              <a:rPr lang="en-US" sz="1700" dirty="0">
                <a:solidFill>
                  <a:srgbClr val="231F20"/>
                </a:solidFill>
                <a:latin typeface="Segoe UI Semibold" pitchFamily="34" charset="0"/>
                <a:cs typeface="Segoe UI Semibold" pitchFamily="34" charset="0"/>
              </a:rPr>
              <a:t>used </a:t>
            </a:r>
            <a:r>
              <a:rPr lang="en-US" sz="1700" spc="-15" dirty="0">
                <a:solidFill>
                  <a:srgbClr val="231F20"/>
                </a:solidFill>
                <a:latin typeface="Segoe UI Semibold" pitchFamily="34" charset="0"/>
                <a:cs typeface="Segoe UI Semibold" pitchFamily="34" charset="0"/>
              </a:rPr>
              <a:t>by</a:t>
            </a:r>
            <a:r>
              <a:rPr lang="en-US" sz="1700" spc="-180" dirty="0">
                <a:solidFill>
                  <a:srgbClr val="231F20"/>
                </a:solidFill>
                <a:latin typeface="Segoe UI Semibold" pitchFamily="34" charset="0"/>
                <a:cs typeface="Segoe UI Semibold" pitchFamily="34" charset="0"/>
              </a:rPr>
              <a:t> </a:t>
            </a:r>
            <a:r>
              <a:rPr lang="en-US" sz="1700" spc="20" dirty="0">
                <a:solidFill>
                  <a:srgbClr val="231F20"/>
                </a:solidFill>
                <a:latin typeface="Segoe UI Semibold" pitchFamily="34" charset="0"/>
                <a:cs typeface="Segoe UI Semibold" pitchFamily="34" charset="0"/>
              </a:rPr>
              <a:t>WWW  </a:t>
            </a:r>
            <a:r>
              <a:rPr lang="en-US" sz="1700" spc="-20" dirty="0">
                <a:solidFill>
                  <a:srgbClr val="231F20"/>
                </a:solidFill>
                <a:latin typeface="Segoe UI Semibold" pitchFamily="34" charset="0"/>
                <a:cs typeface="Segoe UI Semibold" pitchFamily="34" charset="0"/>
              </a:rPr>
              <a:t>for </a:t>
            </a:r>
            <a:r>
              <a:rPr lang="en-US" sz="1700" spc="-15" dirty="0">
                <a:solidFill>
                  <a:srgbClr val="231F20"/>
                </a:solidFill>
                <a:latin typeface="Segoe UI Semibold" pitchFamily="34" charset="0"/>
                <a:cs typeface="Segoe UI Semibold" pitchFamily="34" charset="0"/>
              </a:rPr>
              <a:t>client </a:t>
            </a:r>
            <a:r>
              <a:rPr lang="en-US" sz="1700" dirty="0">
                <a:solidFill>
                  <a:srgbClr val="231F20"/>
                </a:solidFill>
                <a:latin typeface="Segoe UI Semibold" pitchFamily="34" charset="0"/>
                <a:cs typeface="Segoe UI Semibold" pitchFamily="34" charset="0"/>
              </a:rPr>
              <a:t>server</a:t>
            </a:r>
            <a:r>
              <a:rPr lang="en-US" sz="1700" spc="25" dirty="0">
                <a:solidFill>
                  <a:srgbClr val="231F20"/>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communication</a:t>
            </a:r>
            <a:r>
              <a:rPr lang="en-US" sz="1700" dirty="0" smtClean="0">
                <a:solidFill>
                  <a:srgbClr val="231F20"/>
                </a:solidFill>
                <a:latin typeface="Segoe UI Semibold" pitchFamily="34" charset="0"/>
                <a:cs typeface="Segoe UI Semibold" pitchFamily="34" charset="0"/>
              </a:rPr>
              <a:t>.</a:t>
            </a:r>
          </a:p>
          <a:p>
            <a:pPr marL="297815" marR="5080" indent="-285750" algn="just">
              <a:lnSpc>
                <a:spcPct val="103000"/>
              </a:lnSpc>
              <a:spcBef>
                <a:spcPts val="565"/>
              </a:spcBef>
              <a:buClr>
                <a:srgbClr val="00AEEF"/>
              </a:buClr>
              <a:buSzPct val="71428"/>
              <a:buFont typeface="Wingdings" pitchFamily="2" charset="2"/>
              <a:buChar char="v"/>
              <a:tabLst>
                <a:tab pos="264795" algn="l"/>
              </a:tabLst>
            </a:pPr>
            <a:endParaRPr lang="en-US" sz="1700" dirty="0">
              <a:latin typeface="Segoe UI Semibold" pitchFamily="34" charset="0"/>
              <a:cs typeface="Segoe UI Semibold" pitchFamily="34" charset="0"/>
            </a:endParaRPr>
          </a:p>
          <a:p>
            <a:pPr marL="297815" indent="-285750">
              <a:spcBef>
                <a:spcPts val="615"/>
              </a:spcBef>
              <a:buClr>
                <a:srgbClr val="00AEEF"/>
              </a:buClr>
              <a:buSzPct val="71428"/>
              <a:buFont typeface="Wingdings" pitchFamily="2" charset="2"/>
              <a:buChar char="v"/>
              <a:tabLst>
                <a:tab pos="264160" algn="l"/>
                <a:tab pos="264795" algn="l"/>
                <a:tab pos="1007744" algn="l"/>
                <a:tab pos="1260475" algn="l"/>
                <a:tab pos="1899285" algn="l"/>
                <a:tab pos="2399030" algn="l"/>
              </a:tabLst>
            </a:pPr>
            <a:r>
              <a:rPr lang="en-US" sz="1700" b="1" spc="10" dirty="0">
                <a:solidFill>
                  <a:srgbClr val="EC008C"/>
                </a:solidFill>
                <a:latin typeface="Segoe UI Semibold" pitchFamily="34" charset="0"/>
                <a:cs typeface="Segoe UI Semibold" pitchFamily="34" charset="0"/>
              </a:rPr>
              <a:t>HTML	</a:t>
            </a:r>
            <a:r>
              <a:rPr lang="en-US" sz="1700" b="1" dirty="0">
                <a:solidFill>
                  <a:srgbClr val="EC008C"/>
                </a:solidFill>
                <a:latin typeface="Segoe UI Semibold" pitchFamily="34" charset="0"/>
                <a:cs typeface="Segoe UI Semibold" pitchFamily="34" charset="0"/>
              </a:rPr>
              <a:t>:	</a:t>
            </a:r>
            <a:r>
              <a:rPr lang="en-US" sz="1700" dirty="0">
                <a:solidFill>
                  <a:srgbClr val="231F20"/>
                </a:solidFill>
                <a:latin typeface="Segoe UI Semibold" pitchFamily="34" charset="0"/>
                <a:cs typeface="Segoe UI Semibold" pitchFamily="34" charset="0"/>
              </a:rPr>
              <a:t>Hyper	</a:t>
            </a:r>
            <a:r>
              <a:rPr lang="en-US" sz="1700" spc="-45" dirty="0">
                <a:solidFill>
                  <a:srgbClr val="231F20"/>
                </a:solidFill>
                <a:latin typeface="Segoe UI Semibold" pitchFamily="34" charset="0"/>
                <a:cs typeface="Segoe UI Semibold" pitchFamily="34" charset="0"/>
              </a:rPr>
              <a:t>Text	</a:t>
            </a:r>
            <a:r>
              <a:rPr lang="en-US" sz="1700" spc="10" dirty="0" smtClean="0">
                <a:solidFill>
                  <a:srgbClr val="231F20"/>
                </a:solidFill>
                <a:latin typeface="Segoe UI Semibold" pitchFamily="34" charset="0"/>
                <a:cs typeface="Segoe UI Semibold" pitchFamily="34" charset="0"/>
              </a:rPr>
              <a:t>Markup language </a:t>
            </a:r>
            <a:endParaRPr lang="en-US" sz="1700" dirty="0">
              <a:latin typeface="Segoe UI Semibold" pitchFamily="34" charset="0"/>
              <a:cs typeface="Segoe UI Semibold" pitchFamily="34"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2</a:t>
            </a:fld>
            <a:endParaRPr lang="en-US"/>
          </a:p>
        </p:txBody>
      </p:sp>
      <p:pic>
        <p:nvPicPr>
          <p:cNvPr id="5" name="Picture 4"/>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772032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 calcmode="lin" valueType="num">
                                      <p:cBhvr additive="base">
                                        <p:cTn id="3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 calcmode="lin" valueType="num">
                                      <p:cBhvr additive="base">
                                        <p:cTn id="4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20</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4" name="table"/>
          <p:cNvPicPr>
            <a:picLocks noChangeAspect="1"/>
          </p:cNvPicPr>
          <p:nvPr/>
        </p:nvPicPr>
        <p:blipFill>
          <a:blip r:embed="rId7" cstate="print"/>
          <a:stretch>
            <a:fillRect/>
          </a:stretch>
        </p:blipFill>
        <p:spPr>
          <a:xfrm>
            <a:off x="1514475" y="1182686"/>
            <a:ext cx="6115050" cy="4492628"/>
          </a:xfrm>
          <a:prstGeom prst="rect">
            <a:avLst/>
          </a:prstGeom>
        </p:spPr>
      </p:pic>
    </p:spTree>
    <p:extLst>
      <p:ext uri="{BB962C8B-B14F-4D97-AF65-F5344CB8AC3E}">
        <p14:creationId xmlns="" xmlns:p14="http://schemas.microsoft.com/office/powerpoint/2010/main" val="717405040"/>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21</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5216" y="980728"/>
            <a:ext cx="8422659" cy="7355603"/>
          </a:xfrm>
          <a:prstGeom prst="rect">
            <a:avLst/>
          </a:prstGeom>
          <a:noFill/>
        </p:spPr>
        <p:txBody>
          <a:bodyPr wrap="square" rtlCol="0">
            <a:spAutoFit/>
          </a:bodyPr>
          <a:lstStyle/>
          <a:p>
            <a:pPr algn="ctr">
              <a:buClr>
                <a:srgbClr val="EC008C"/>
              </a:buClr>
            </a:pPr>
            <a:r>
              <a:rPr lang="en-US" dirty="0">
                <a:solidFill>
                  <a:srgbClr val="D60093"/>
                </a:solidFill>
                <a:latin typeface="Yu Gothic UI Semibold" pitchFamily="34" charset="-128"/>
                <a:ea typeface="Yu Gothic UI Semibold" pitchFamily="34" charset="-128"/>
                <a:cs typeface="Times New Roman" pitchFamily="18" charset="0"/>
              </a:rPr>
              <a:t> Types of </a:t>
            </a:r>
            <a:r>
              <a:rPr lang="en-US" dirty="0" smtClean="0">
                <a:solidFill>
                  <a:srgbClr val="D60093"/>
                </a:solidFill>
                <a:latin typeface="Yu Gothic UI Semibold" pitchFamily="34" charset="-128"/>
                <a:ea typeface="Yu Gothic UI Semibold" pitchFamily="34" charset="-128"/>
                <a:cs typeface="Times New Roman" pitchFamily="18" charset="0"/>
              </a:rPr>
              <a:t>CSS </a:t>
            </a:r>
            <a:endParaRPr lang="en-US" dirty="0">
              <a:solidFill>
                <a:srgbClr val="D60093"/>
              </a:solidFill>
              <a:latin typeface="Yu Gothic UI Semibold" pitchFamily="34" charset="-128"/>
              <a:ea typeface="Yu Gothic UI Semibold" pitchFamily="34" charset="-128"/>
              <a:cs typeface="Times New Roman" pitchFamily="18" charset="0"/>
            </a:endParaRPr>
          </a:p>
          <a:p>
            <a:pPr>
              <a:buClr>
                <a:srgbClr val="EC008C"/>
              </a:buClr>
            </a:pPr>
            <a:endParaRPr lang="en-US" sz="1600" dirty="0" smtClean="0">
              <a:solidFill>
                <a:srgbClr val="231F20"/>
              </a:solidFill>
              <a:latin typeface="Yu Gothic UI Semibold" pitchFamily="34" charset="-128"/>
              <a:ea typeface="Yu Gothic UI Semibold" pitchFamily="34" charset="-128"/>
              <a:cs typeface="Times New Roman" pitchFamily="18" charset="0"/>
            </a:endParaRPr>
          </a:p>
          <a:p>
            <a:pPr>
              <a:buClr>
                <a:srgbClr val="EC008C"/>
              </a:buClr>
            </a:pPr>
            <a:r>
              <a:rPr lang="en-US" sz="1600" dirty="0" smtClean="0">
                <a:solidFill>
                  <a:srgbClr val="231F20"/>
                </a:solidFill>
                <a:latin typeface="Yu Gothic UI Semibold" pitchFamily="34" charset="-128"/>
                <a:ea typeface="Yu Gothic UI Semibold" pitchFamily="34" charset="-128"/>
                <a:cs typeface="Times New Roman" pitchFamily="18" charset="0"/>
              </a:rPr>
              <a:t>There     </a:t>
            </a:r>
            <a:r>
              <a:rPr lang="en-US" sz="1600" dirty="0">
                <a:solidFill>
                  <a:srgbClr val="231F20"/>
                </a:solidFill>
                <a:latin typeface="Yu Gothic UI Semibold" pitchFamily="34" charset="-128"/>
                <a:ea typeface="Yu Gothic UI Semibold" pitchFamily="34" charset="-128"/>
                <a:cs typeface="Times New Roman" pitchFamily="18" charset="0"/>
              </a:rPr>
              <a:t>are     three     methods     of implementing </a:t>
            </a:r>
            <a:r>
              <a:rPr lang="en-US" sz="1600" dirty="0" smtClean="0">
                <a:solidFill>
                  <a:srgbClr val="231F20"/>
                </a:solidFill>
                <a:latin typeface="Yu Gothic UI Semibold" pitchFamily="34" charset="-128"/>
                <a:ea typeface="Yu Gothic UI Semibold" pitchFamily="34" charset="-128"/>
                <a:cs typeface="Times New Roman" pitchFamily="18" charset="0"/>
              </a:rPr>
              <a:t>styling</a:t>
            </a:r>
          </a:p>
          <a:p>
            <a:pPr>
              <a:buClr>
                <a:srgbClr val="EC008C"/>
              </a:buClr>
            </a:pPr>
            <a:endParaRPr lang="en-US" sz="1600" dirty="0" smtClean="0">
              <a:solidFill>
                <a:srgbClr val="231F20"/>
              </a:solidFill>
              <a:latin typeface="Yu Gothic UI Semibold" pitchFamily="34" charset="-128"/>
              <a:ea typeface="Yu Gothic UI Semibold" pitchFamily="34" charset="-128"/>
              <a:cs typeface="Times New Roman" pitchFamily="18" charset="0"/>
            </a:endParaRPr>
          </a:p>
          <a:p>
            <a:pPr>
              <a:buClr>
                <a:srgbClr val="EC008C"/>
              </a:buClr>
              <a:buFont typeface="Times New Roman" pitchFamily="18" charset="0"/>
              <a:buAutoNum type="arabicPeriod"/>
            </a:pPr>
            <a:r>
              <a:rPr lang="en-US" sz="1600" b="1" dirty="0" smtClean="0">
                <a:solidFill>
                  <a:srgbClr val="EC008C"/>
                </a:solidFill>
                <a:latin typeface="Yu Gothic UI Semibold" pitchFamily="34" charset="-128"/>
                <a:ea typeface="Yu Gothic UI Semibold" pitchFamily="34" charset="-128"/>
                <a:cs typeface="Times New Roman" pitchFamily="18" charset="0"/>
              </a:rPr>
              <a:t> Inline CSS :-</a:t>
            </a:r>
            <a:r>
              <a:rPr lang="en-US" sz="1600" b="1" dirty="0" smtClean="0">
                <a:solidFill>
                  <a:srgbClr val="EC008C"/>
                </a:solidFill>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It  uses  the  style attribute   in   the   HTML   start   tag. Inline </a:t>
            </a:r>
            <a:r>
              <a:rPr lang="en-US" sz="1600" dirty="0">
                <a:solidFill>
                  <a:srgbClr val="231F20"/>
                </a:solidFill>
                <a:latin typeface="Times New Roman" pitchFamily="18" charset="0"/>
                <a:cs typeface="Times New Roman" pitchFamily="18" charset="0"/>
              </a:rPr>
              <a:t>CSS is used to apply CSS on a single line or element.</a:t>
            </a:r>
            <a:endParaRPr lang="en-US" sz="1600" dirty="0">
              <a:latin typeface="Times New Roman" pitchFamily="18" charset="0"/>
              <a:cs typeface="Times New Roman" pitchFamily="18" charset="0"/>
            </a:endParaRPr>
          </a:p>
          <a:p>
            <a:pPr>
              <a:spcBef>
                <a:spcPts val="688"/>
              </a:spcBef>
            </a:pPr>
            <a:r>
              <a:rPr lang="en-US" sz="1600" b="1" dirty="0">
                <a:solidFill>
                  <a:srgbClr val="EC008C"/>
                </a:solidFill>
                <a:latin typeface="Times New Roman" pitchFamily="18" charset="0"/>
                <a:cs typeface="Times New Roman" pitchFamily="18" charset="0"/>
              </a:rPr>
              <a:t>For </a:t>
            </a:r>
            <a:r>
              <a:rPr lang="en-US" sz="1600" dirty="0">
                <a:solidFill>
                  <a:srgbClr val="EC008C"/>
                </a:solidFill>
                <a:latin typeface="Times New Roman" pitchFamily="18" charset="0"/>
                <a:cs typeface="Times New Roman" pitchFamily="18" charset="0"/>
              </a:rPr>
              <a:t>example</a:t>
            </a:r>
            <a:r>
              <a:rPr lang="en-US" sz="1600" b="1" dirty="0">
                <a:solidFill>
                  <a:srgbClr val="EC008C"/>
                </a:solidFill>
                <a:latin typeface="Times New Roman" pitchFamily="18" charset="0"/>
                <a:cs typeface="Times New Roman" pitchFamily="18" charset="0"/>
              </a:rPr>
              <a:t> </a:t>
            </a:r>
            <a:r>
              <a:rPr lang="en-US" sz="1600" b="1" dirty="0" smtClean="0">
                <a:solidFill>
                  <a:srgbClr val="EC008C"/>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p style="</a:t>
            </a:r>
            <a:r>
              <a:rPr lang="en-US" sz="1600" dirty="0" err="1">
                <a:solidFill>
                  <a:srgbClr val="231F20"/>
                </a:solidFill>
                <a:latin typeface="Times New Roman" pitchFamily="18" charset="0"/>
                <a:cs typeface="Times New Roman" pitchFamily="18" charset="0"/>
              </a:rPr>
              <a:t>color:blue</a:t>
            </a:r>
            <a:r>
              <a:rPr lang="en-US" sz="1600" dirty="0">
                <a:solidFill>
                  <a:srgbClr val="231F20"/>
                </a:solidFill>
                <a:latin typeface="Times New Roman" pitchFamily="18" charset="0"/>
                <a:cs typeface="Times New Roman" pitchFamily="18" charset="0"/>
              </a:rPr>
              <a:t>"&gt;Hello CSS&lt;/p</a:t>
            </a:r>
            <a:r>
              <a:rPr lang="en-US" sz="1600" dirty="0" smtClean="0">
                <a:solidFill>
                  <a:srgbClr val="231F20"/>
                </a:solidFill>
                <a:latin typeface="Times New Roman" pitchFamily="18" charset="0"/>
                <a:cs typeface="Times New Roman" pitchFamily="18" charset="0"/>
              </a:rPr>
              <a:t>&gt;</a:t>
            </a:r>
          </a:p>
          <a:p>
            <a:pPr>
              <a:spcBef>
                <a:spcPts val="688"/>
              </a:spcBef>
            </a:pPr>
            <a:endParaRPr lang="en-US" sz="1600" dirty="0">
              <a:latin typeface="Times New Roman" pitchFamily="18" charset="0"/>
              <a:cs typeface="Times New Roman" pitchFamily="18" charset="0"/>
            </a:endParaRPr>
          </a:p>
          <a:p>
            <a:pPr algn="just">
              <a:lnSpc>
                <a:spcPct val="107000"/>
              </a:lnSpc>
              <a:spcBef>
                <a:spcPts val="850"/>
              </a:spcBef>
            </a:pPr>
            <a:r>
              <a:rPr lang="en-US" sz="1600" b="1" dirty="0" smtClean="0">
                <a:solidFill>
                  <a:srgbClr val="EC008C"/>
                </a:solidFill>
                <a:latin typeface="Times New Roman" pitchFamily="18" charset="0"/>
                <a:cs typeface="Times New Roman" pitchFamily="18" charset="0"/>
              </a:rPr>
              <a:t>2.Embedded  </a:t>
            </a:r>
            <a:r>
              <a:rPr lang="en-US" sz="1600" b="1" dirty="0" err="1">
                <a:solidFill>
                  <a:srgbClr val="EC008C"/>
                </a:solidFill>
                <a:latin typeface="Times New Roman" pitchFamily="18" charset="0"/>
                <a:cs typeface="Times New Roman" pitchFamily="18" charset="0"/>
              </a:rPr>
              <a:t>stylesheet</a:t>
            </a:r>
            <a:r>
              <a:rPr lang="en-US" sz="1600" b="1" dirty="0">
                <a:solidFill>
                  <a:srgbClr val="EC008C"/>
                </a:solidFill>
                <a:latin typeface="Times New Roman" pitchFamily="18" charset="0"/>
                <a:cs typeface="Times New Roman" pitchFamily="18" charset="0"/>
              </a:rPr>
              <a:t>  or  internal CSS : </a:t>
            </a:r>
            <a:r>
              <a:rPr lang="en-US" sz="1600" dirty="0">
                <a:solidFill>
                  <a:srgbClr val="231F20"/>
                </a:solidFill>
                <a:latin typeface="Times New Roman" pitchFamily="18" charset="0"/>
                <a:cs typeface="Times New Roman" pitchFamily="18" charset="0"/>
              </a:rPr>
              <a:t>This is used to apply CSS on a  single  document  or  page.  It  can affect all the elements of the page. It is written inside the style tag within head section of </a:t>
            </a:r>
            <a:r>
              <a:rPr lang="en-US" sz="1600" dirty="0" err="1" smtClean="0">
                <a:solidFill>
                  <a:srgbClr val="231F20"/>
                </a:solidFill>
                <a:latin typeface="Times New Roman" pitchFamily="18" charset="0"/>
                <a:cs typeface="Times New Roman" pitchFamily="18" charset="0"/>
              </a:rPr>
              <a:t>html.</a:t>
            </a:r>
            <a:r>
              <a:rPr lang="en-US" sz="1600" b="1" dirty="0" err="1" smtClean="0">
                <a:solidFill>
                  <a:srgbClr val="EC008C"/>
                </a:solidFill>
                <a:latin typeface="Times New Roman" pitchFamily="18" charset="0"/>
                <a:cs typeface="Times New Roman" pitchFamily="18" charset="0"/>
              </a:rPr>
              <a:t>For</a:t>
            </a:r>
            <a:r>
              <a:rPr lang="en-US" sz="1600" b="1" dirty="0" smtClean="0">
                <a:solidFill>
                  <a:srgbClr val="EC008C"/>
                </a:solidFill>
                <a:latin typeface="Times New Roman" pitchFamily="18" charset="0"/>
                <a:cs typeface="Times New Roman" pitchFamily="18" charset="0"/>
              </a:rPr>
              <a:t> </a:t>
            </a:r>
            <a:r>
              <a:rPr lang="en-US" sz="1600" b="1" dirty="0">
                <a:solidFill>
                  <a:srgbClr val="EC008C"/>
                </a:solidFill>
                <a:latin typeface="Times New Roman" pitchFamily="18" charset="0"/>
                <a:cs typeface="Times New Roman" pitchFamily="18" charset="0"/>
              </a:rPr>
              <a:t>example </a:t>
            </a:r>
            <a:r>
              <a:rPr lang="en-US" sz="1600" b="1" dirty="0" smtClean="0">
                <a:solidFill>
                  <a:srgbClr val="EC008C"/>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style&gt; h1{color: Red</a:t>
            </a:r>
            <a:r>
              <a:rPr lang="en-US" sz="1600" dirty="0" smtClean="0">
                <a:solidFill>
                  <a:srgbClr val="231F20"/>
                </a:solidFill>
                <a:latin typeface="Times New Roman" pitchFamily="18" charset="0"/>
                <a:cs typeface="Times New Roman" pitchFamily="18" charset="0"/>
              </a:rPr>
              <a:t>;}&lt;/style&gt;</a:t>
            </a:r>
          </a:p>
          <a:p>
            <a:pPr algn="just">
              <a:lnSpc>
                <a:spcPct val="107000"/>
              </a:lnSpc>
              <a:spcBef>
                <a:spcPts val="850"/>
              </a:spcBef>
            </a:pPr>
            <a:endParaRPr lang="en-US" sz="1600" b="1" dirty="0" smtClean="0">
              <a:solidFill>
                <a:srgbClr val="EC008C"/>
              </a:solidFill>
              <a:latin typeface="Yu Gothic UI Semibold" pitchFamily="34" charset="-128"/>
              <a:ea typeface="Yu Gothic UI Semibold" pitchFamily="34" charset="-128"/>
              <a:cs typeface="Times New Roman" pitchFamily="18" charset="0"/>
            </a:endParaRPr>
          </a:p>
          <a:p>
            <a:pPr>
              <a:spcBef>
                <a:spcPts val="688"/>
              </a:spcBef>
              <a:buClr>
                <a:srgbClr val="EC008C"/>
              </a:buClr>
            </a:pPr>
            <a:r>
              <a:rPr lang="en-US" sz="1600" dirty="0" smtClean="0">
                <a:latin typeface="Yu Gothic UI Semibold" pitchFamily="34" charset="-128"/>
                <a:ea typeface="Yu Gothic UI Semibold" pitchFamily="34" charset="-128"/>
                <a:cs typeface="Times New Roman" pitchFamily="18" charset="0"/>
              </a:rPr>
              <a:t>3. </a:t>
            </a:r>
            <a:r>
              <a:rPr lang="en-US" sz="1600" b="1" dirty="0" smtClean="0">
                <a:solidFill>
                  <a:srgbClr val="EC008C"/>
                </a:solidFill>
                <a:latin typeface="Yu Gothic UI Semibold" pitchFamily="34" charset="-128"/>
                <a:ea typeface="Yu Gothic UI Semibold" pitchFamily="34" charset="-128"/>
                <a:cs typeface="Times New Roman" pitchFamily="18" charset="0"/>
              </a:rPr>
              <a:t>External CSS:   </a:t>
            </a:r>
            <a:r>
              <a:rPr lang="en-US" sz="1600" b="1" dirty="0" smtClean="0">
                <a:solidFill>
                  <a:srgbClr val="231F20"/>
                </a:solidFill>
                <a:latin typeface="Times New Roman" pitchFamily="18" charset="0"/>
                <a:cs typeface="Times New Roman" pitchFamily="18" charset="0"/>
              </a:rPr>
              <a:t>The  </a:t>
            </a:r>
            <a:r>
              <a:rPr lang="en-US" sz="1600" b="1" dirty="0">
                <a:solidFill>
                  <a:srgbClr val="231F20"/>
                </a:solidFill>
                <a:latin typeface="Times New Roman" pitchFamily="18" charset="0"/>
                <a:cs typeface="Times New Roman" pitchFamily="18" charset="0"/>
              </a:rPr>
              <a:t>external style sheet is generally used when you want  to  make  changes  on  multiple pages. </a:t>
            </a:r>
            <a:r>
              <a:rPr lang="en-US" sz="1600" b="1" dirty="0" smtClean="0">
                <a:solidFill>
                  <a:srgbClr val="FF0000"/>
                </a:solidFill>
                <a:latin typeface="Times New Roman" pitchFamily="18" charset="0"/>
                <a:cs typeface="Times New Roman" pitchFamily="18" charset="0"/>
              </a:rPr>
              <a:t>It </a:t>
            </a:r>
            <a:r>
              <a:rPr lang="en-US" sz="1600" b="1" dirty="0">
                <a:solidFill>
                  <a:srgbClr val="FF0000"/>
                </a:solidFill>
                <a:latin typeface="Times New Roman" pitchFamily="18" charset="0"/>
                <a:cs typeface="Times New Roman" pitchFamily="18" charset="0"/>
              </a:rPr>
              <a:t>uses the &lt;link&gt; tag on every page and the &lt;link&gt; tag should be put inside the head section</a:t>
            </a:r>
            <a:r>
              <a:rPr lang="en-US" sz="1600" b="1" dirty="0" smtClean="0">
                <a:solidFill>
                  <a:srgbClr val="FF0000"/>
                </a:solidFill>
                <a:latin typeface="Times New Roman" pitchFamily="18" charset="0"/>
                <a:cs typeface="Times New Roman" pitchFamily="18" charset="0"/>
              </a:rPr>
              <a:t>.</a:t>
            </a:r>
            <a:r>
              <a:rPr lang="en-US" sz="1600" dirty="0">
                <a:latin typeface="Times New Roman" pitchFamily="18" charset="0"/>
                <a:cs typeface="Times New Roman" pitchFamily="18" charset="0"/>
              </a:rPr>
              <a:t> The </a:t>
            </a:r>
            <a:r>
              <a:rPr lang="en-US" sz="1600" b="1" dirty="0">
                <a:solidFill>
                  <a:srgbClr val="006600"/>
                </a:solidFill>
                <a:latin typeface="Times New Roman" pitchFamily="18" charset="0"/>
                <a:cs typeface="Times New Roman" pitchFamily="18" charset="0"/>
              </a:rPr>
              <a:t> external  </a:t>
            </a:r>
            <a:r>
              <a:rPr lang="en-US" sz="1600" b="1" dirty="0" err="1">
                <a:solidFill>
                  <a:srgbClr val="006600"/>
                </a:solidFill>
                <a:latin typeface="Times New Roman" pitchFamily="18" charset="0"/>
                <a:cs typeface="Times New Roman" pitchFamily="18" charset="0"/>
              </a:rPr>
              <a:t>css</a:t>
            </a:r>
            <a:r>
              <a:rPr lang="en-US" sz="1600" b="1" dirty="0">
                <a:solidFill>
                  <a:srgbClr val="006600"/>
                </a:solidFill>
                <a:latin typeface="Times New Roman" pitchFamily="18" charset="0"/>
                <a:cs typeface="Times New Roman" pitchFamily="18" charset="0"/>
              </a:rPr>
              <a:t> file </a:t>
            </a:r>
            <a:r>
              <a:rPr lang="en-US" sz="1600" dirty="0">
                <a:latin typeface="Times New Roman" pitchFamily="18" charset="0"/>
                <a:cs typeface="Times New Roman" pitchFamily="18" charset="0"/>
              </a:rPr>
              <a:t>should not contain any HTML </a:t>
            </a:r>
            <a:r>
              <a:rPr lang="en-US" sz="1600" dirty="0" smtClean="0">
                <a:latin typeface="Times New Roman" pitchFamily="18" charset="0"/>
                <a:cs typeface="Times New Roman" pitchFamily="18" charset="0"/>
              </a:rPr>
              <a:t>tags ,open with any text editor  it </a:t>
            </a:r>
            <a:r>
              <a:rPr lang="en-US" sz="1600" b="1" dirty="0" smtClean="0">
                <a:solidFill>
                  <a:srgbClr val="006600"/>
                </a:solidFill>
                <a:latin typeface="Times New Roman" pitchFamily="18" charset="0"/>
                <a:cs typeface="Times New Roman" pitchFamily="18" charset="0"/>
              </a:rPr>
              <a:t>saved with .</a:t>
            </a:r>
            <a:r>
              <a:rPr lang="en-US" sz="1600" b="1" dirty="0" err="1" smtClean="0">
                <a:solidFill>
                  <a:srgbClr val="006600"/>
                </a:solidFill>
                <a:latin typeface="Times New Roman" pitchFamily="18" charset="0"/>
                <a:cs typeface="Times New Roman" pitchFamily="18" charset="0"/>
              </a:rPr>
              <a:t>css</a:t>
            </a:r>
            <a:r>
              <a:rPr lang="en-US" sz="1600" b="1" dirty="0" smtClean="0">
                <a:solidFill>
                  <a:srgbClr val="006600"/>
                </a:solidFill>
                <a:latin typeface="Times New Roman" pitchFamily="18" charset="0"/>
                <a:cs typeface="Times New Roman" pitchFamily="18" charset="0"/>
              </a:rPr>
              <a:t> extension.</a:t>
            </a:r>
          </a:p>
          <a:p>
            <a:pPr marL="12700" fontAlgn="auto">
              <a:spcBef>
                <a:spcPts val="0"/>
              </a:spcBef>
              <a:spcAft>
                <a:spcPts val="0"/>
              </a:spcAft>
              <a:defRPr/>
            </a:pPr>
            <a:r>
              <a:rPr lang="en-US" sz="1600" b="1" dirty="0">
                <a:solidFill>
                  <a:srgbClr val="EC008C"/>
                </a:solidFill>
                <a:latin typeface="Times New Roman" pitchFamily="18" charset="0"/>
                <a:cs typeface="Times New Roman" pitchFamily="18" charset="0"/>
              </a:rPr>
              <a:t>For example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spc="-5" dirty="0">
                <a:solidFill>
                  <a:srgbClr val="EC008C"/>
                </a:solidFill>
                <a:latin typeface="Times New Roman"/>
                <a:cs typeface="Times New Roman"/>
              </a:rPr>
              <a:t>Style.css</a:t>
            </a:r>
            <a:endParaRPr lang="en-US" sz="1600" dirty="0">
              <a:latin typeface="Times New Roman"/>
              <a:cs typeface="Times New Roman"/>
            </a:endParaRPr>
          </a:p>
          <a:p>
            <a:pPr marL="12700" fontAlgn="auto">
              <a:spcBef>
                <a:spcPts val="685"/>
              </a:spcBef>
              <a:spcAft>
                <a:spcPts val="0"/>
              </a:spcAft>
              <a:defRPr/>
            </a:pPr>
            <a:r>
              <a:rPr lang="en-US" sz="1600" i="1" dirty="0" smtClean="0">
                <a:solidFill>
                  <a:srgbClr val="231F20"/>
                </a:solidFill>
                <a:latin typeface="Times New Roman"/>
                <a:cs typeface="Times New Roman"/>
              </a:rPr>
              <a:t>h</a:t>
            </a:r>
            <a:r>
              <a:rPr lang="en-US" sz="1600" i="1" spc="-155" dirty="0" smtClean="0">
                <a:solidFill>
                  <a:srgbClr val="231F20"/>
                </a:solidFill>
                <a:latin typeface="Times New Roman"/>
                <a:cs typeface="Times New Roman"/>
              </a:rPr>
              <a:t>1</a:t>
            </a:r>
            <a:r>
              <a:rPr lang="en-US" sz="1600" i="1" spc="-10" dirty="0" smtClean="0">
                <a:solidFill>
                  <a:srgbClr val="231F20"/>
                </a:solidFill>
                <a:latin typeface="Times New Roman"/>
                <a:cs typeface="Times New Roman"/>
              </a:rPr>
              <a:t>{color:navy;margin-left:20px}</a:t>
            </a:r>
            <a:endParaRPr lang="en-US" sz="1600" dirty="0">
              <a:latin typeface="Times New Roman" pitchFamily="18" charset="0"/>
              <a:cs typeface="Times New Roman" pitchFamily="18" charset="0"/>
            </a:endParaRPr>
          </a:p>
          <a:p>
            <a:pPr marL="12700" fontAlgn="auto">
              <a:spcBef>
                <a:spcPts val="0"/>
              </a:spcBef>
              <a:spcAft>
                <a:spcPts val="0"/>
              </a:spcAft>
              <a:defRPr/>
            </a:pPr>
            <a:r>
              <a:rPr lang="en-US" sz="1600" dirty="0" smtClean="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link  </a:t>
            </a:r>
            <a:r>
              <a:rPr lang="en-US" sz="1600" dirty="0" err="1">
                <a:solidFill>
                  <a:srgbClr val="231F20"/>
                </a:solidFill>
                <a:latin typeface="Times New Roman" pitchFamily="18" charset="0"/>
                <a:cs typeface="Times New Roman" pitchFamily="18" charset="0"/>
              </a:rPr>
              <a:t>rel</a:t>
            </a:r>
            <a:r>
              <a:rPr lang="en-US" sz="1600" dirty="0">
                <a:solidFill>
                  <a:srgbClr val="231F20"/>
                </a:solidFill>
                <a:latin typeface="Times New Roman" pitchFamily="18" charset="0"/>
                <a:cs typeface="Times New Roman" pitchFamily="18" charset="0"/>
              </a:rPr>
              <a:t>="</a:t>
            </a:r>
            <a:r>
              <a:rPr lang="en-US" sz="1600" dirty="0" err="1">
                <a:solidFill>
                  <a:srgbClr val="231F20"/>
                </a:solidFill>
                <a:latin typeface="Times New Roman" pitchFamily="18" charset="0"/>
                <a:cs typeface="Times New Roman" pitchFamily="18" charset="0"/>
              </a:rPr>
              <a:t>stylesheet</a:t>
            </a:r>
            <a:r>
              <a:rPr lang="en-US" sz="1600" dirty="0">
                <a:solidFill>
                  <a:srgbClr val="231F20"/>
                </a:solidFill>
                <a:latin typeface="Times New Roman" pitchFamily="18" charset="0"/>
                <a:cs typeface="Times New Roman" pitchFamily="18" charset="0"/>
              </a:rPr>
              <a:t>" </a:t>
            </a:r>
            <a:r>
              <a:rPr lang="en-US" sz="1600" dirty="0" err="1">
                <a:solidFill>
                  <a:srgbClr val="231F20"/>
                </a:solidFill>
                <a:latin typeface="Times New Roman" pitchFamily="18" charset="0"/>
                <a:cs typeface="Times New Roman" pitchFamily="18" charset="0"/>
              </a:rPr>
              <a:t>href</a:t>
            </a:r>
            <a:r>
              <a:rPr lang="en-US" sz="1600" dirty="0">
                <a:solidFill>
                  <a:srgbClr val="231F20"/>
                </a:solidFill>
                <a:latin typeface="Times New Roman" pitchFamily="18" charset="0"/>
                <a:cs typeface="Times New Roman" pitchFamily="18" charset="0"/>
              </a:rPr>
              <a:t>="style.css</a:t>
            </a:r>
            <a:r>
              <a:rPr lang="en-US" sz="1600" dirty="0" smtClean="0">
                <a:solidFill>
                  <a:srgbClr val="231F20"/>
                </a:solidFill>
                <a:latin typeface="Times New Roman" pitchFamily="18" charset="0"/>
                <a:cs typeface="Times New Roman" pitchFamily="18" charset="0"/>
              </a:rPr>
              <a:t>"&gt; </a:t>
            </a:r>
          </a:p>
          <a:p>
            <a:pPr marL="12700" fontAlgn="auto">
              <a:spcBef>
                <a:spcPts val="0"/>
              </a:spcBef>
              <a:spcAft>
                <a:spcPts val="0"/>
              </a:spcAft>
              <a:defRPr/>
            </a:pPr>
            <a:endParaRPr lang="en-US" sz="1600" b="1" spc="-5" dirty="0">
              <a:solidFill>
                <a:srgbClr val="231F20"/>
              </a:solidFill>
              <a:latin typeface="Times New Roman" pitchFamily="18" charset="0"/>
              <a:cs typeface="Times New Roman" pitchFamily="18" charset="0"/>
            </a:endParaRPr>
          </a:p>
          <a:p>
            <a:pPr>
              <a:spcBef>
                <a:spcPts val="688"/>
              </a:spcBef>
              <a:buClr>
                <a:srgbClr val="EC008C"/>
              </a:buClr>
            </a:pPr>
            <a:endParaRPr lang="en-US" sz="1600" dirty="0" smtClean="0">
              <a:latin typeface="Times New Roman" pitchFamily="18" charset="0"/>
              <a:cs typeface="Times New Roman" pitchFamily="18" charset="0"/>
            </a:endParaRPr>
          </a:p>
          <a:p>
            <a:pPr>
              <a:spcBef>
                <a:spcPts val="688"/>
              </a:spcBef>
              <a:buClr>
                <a:srgbClr val="EC008C"/>
              </a:buClr>
            </a:pPr>
            <a:endParaRPr lang="en-US" sz="1600" dirty="0">
              <a:latin typeface="Times New Roman" pitchFamily="18" charset="0"/>
              <a:cs typeface="Times New Roman" pitchFamily="18" charset="0"/>
            </a:endParaRPr>
          </a:p>
          <a:p>
            <a:pPr>
              <a:spcBef>
                <a:spcPts val="688"/>
              </a:spcBef>
              <a:buClr>
                <a:srgbClr val="EC008C"/>
              </a:buClr>
            </a:pPr>
            <a:endParaRPr lang="en-US" sz="1600" b="1" dirty="0" smtClean="0">
              <a:solidFill>
                <a:srgbClr val="EC008C"/>
              </a:solidFill>
              <a:latin typeface="Yu Gothic UI Semibold" pitchFamily="34" charset="-128"/>
              <a:ea typeface="Yu Gothic UI Semibold" pitchFamily="34" charset="-128"/>
              <a:cs typeface="Times New Roman" pitchFamily="18" charset="0"/>
            </a:endParaRPr>
          </a:p>
          <a:p>
            <a:pPr>
              <a:spcBef>
                <a:spcPts val="688"/>
              </a:spcBef>
              <a:buClr>
                <a:srgbClr val="EC008C"/>
              </a:buClr>
            </a:pPr>
            <a:endParaRPr lang="en-US" sz="1600" b="1" dirty="0">
              <a:solidFill>
                <a:srgbClr val="EC008C"/>
              </a:solidFill>
              <a:latin typeface="Yu Gothic UI Semibold" pitchFamily="34" charset="-128"/>
              <a:ea typeface="Yu Gothic UI Semibold" pitchFamily="34" charset="-128"/>
              <a:cs typeface="Times New Roman" pitchFamily="18" charset="0"/>
            </a:endParaRPr>
          </a:p>
          <a:p>
            <a:pPr>
              <a:spcBef>
                <a:spcPts val="688"/>
              </a:spcBef>
              <a:buClr>
                <a:srgbClr val="EC008C"/>
              </a:buClr>
            </a:pPr>
            <a:endParaRPr lang="en-US" sz="1600" dirty="0">
              <a:latin typeface="Yu Gothic UI Semibold" pitchFamily="34" charset="-128"/>
              <a:ea typeface="Yu Gothic UI Semibold" pitchFamily="34" charset="-128"/>
              <a:cs typeface="Times New Roman" pitchFamily="18" charset="0"/>
            </a:endParaRPr>
          </a:p>
        </p:txBody>
      </p:sp>
    </p:spTree>
    <p:extLst>
      <p:ext uri="{BB962C8B-B14F-4D97-AF65-F5344CB8AC3E}">
        <p14:creationId xmlns="" xmlns:p14="http://schemas.microsoft.com/office/powerpoint/2010/main" val="526422366"/>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22</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5216" y="980728"/>
            <a:ext cx="8422659" cy="1166986"/>
          </a:xfrm>
          <a:prstGeom prst="rect">
            <a:avLst/>
          </a:prstGeom>
          <a:noFill/>
        </p:spPr>
        <p:txBody>
          <a:bodyPr wrap="square" rtlCol="0">
            <a:spAutoFit/>
          </a:bodyPr>
          <a:lstStyle/>
          <a:p>
            <a:pPr>
              <a:buClr>
                <a:srgbClr val="EC008C"/>
              </a:buClr>
            </a:pPr>
            <a:endParaRPr lang="en-US" sz="1600" dirty="0" smtClean="0">
              <a:solidFill>
                <a:srgbClr val="231F20"/>
              </a:solidFill>
              <a:latin typeface="Yu Gothic UI Semibold" pitchFamily="34" charset="-128"/>
              <a:ea typeface="Yu Gothic UI Semibold" pitchFamily="34" charset="-128"/>
              <a:cs typeface="Times New Roman" pitchFamily="18" charset="0"/>
            </a:endParaRPr>
          </a:p>
          <a:p>
            <a:pPr>
              <a:buClr>
                <a:srgbClr val="EC008C"/>
              </a:buClr>
              <a:buFont typeface="Times New Roman" pitchFamily="18" charset="0"/>
              <a:buAutoNum type="arabicPeriod"/>
            </a:pPr>
            <a:r>
              <a:rPr lang="en-US" sz="1600" b="1" dirty="0" smtClean="0">
                <a:solidFill>
                  <a:srgbClr val="EC008C"/>
                </a:solidFill>
                <a:latin typeface="Yu Gothic UI Semibold" pitchFamily="34" charset="-128"/>
                <a:ea typeface="Yu Gothic UI Semibold" pitchFamily="34" charset="-128"/>
                <a:cs typeface="Times New Roman" pitchFamily="18" charset="0"/>
              </a:rPr>
              <a:t> Inline CSS :-</a:t>
            </a:r>
            <a:r>
              <a:rPr lang="en-US" sz="1600" b="1" dirty="0" smtClean="0">
                <a:solidFill>
                  <a:srgbClr val="EC008C"/>
                </a:solidFill>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It  uses  the  style attribute   in   the   HTML   start   tag. Inline </a:t>
            </a:r>
            <a:r>
              <a:rPr lang="en-US" sz="1600" dirty="0">
                <a:solidFill>
                  <a:srgbClr val="231F20"/>
                </a:solidFill>
                <a:latin typeface="Times New Roman" pitchFamily="18" charset="0"/>
                <a:cs typeface="Times New Roman" pitchFamily="18" charset="0"/>
              </a:rPr>
              <a:t>CSS is used to apply CSS on a single line or element.</a:t>
            </a:r>
            <a:endParaRPr lang="en-US" sz="1600" dirty="0">
              <a:latin typeface="Times New Roman" pitchFamily="18" charset="0"/>
              <a:cs typeface="Times New Roman" pitchFamily="18" charset="0"/>
            </a:endParaRPr>
          </a:p>
          <a:p>
            <a:pPr>
              <a:spcBef>
                <a:spcPts val="688"/>
              </a:spcBef>
            </a:pPr>
            <a:r>
              <a:rPr lang="en-US" sz="1600" b="1" dirty="0">
                <a:solidFill>
                  <a:srgbClr val="EC008C"/>
                </a:solidFill>
                <a:latin typeface="Times New Roman" pitchFamily="18" charset="0"/>
                <a:cs typeface="Times New Roman" pitchFamily="18" charset="0"/>
              </a:rPr>
              <a:t>For </a:t>
            </a:r>
            <a:r>
              <a:rPr lang="en-US" sz="1600" dirty="0">
                <a:solidFill>
                  <a:srgbClr val="EC008C"/>
                </a:solidFill>
                <a:latin typeface="Times New Roman" pitchFamily="18" charset="0"/>
                <a:cs typeface="Times New Roman" pitchFamily="18" charset="0"/>
              </a:rPr>
              <a:t>example</a:t>
            </a:r>
            <a:r>
              <a:rPr lang="en-US" sz="1600" b="1" dirty="0">
                <a:solidFill>
                  <a:srgbClr val="EC008C"/>
                </a:solidFill>
                <a:latin typeface="Times New Roman" pitchFamily="18" charset="0"/>
                <a:cs typeface="Times New Roman" pitchFamily="18" charset="0"/>
              </a:rPr>
              <a:t> </a:t>
            </a:r>
            <a:r>
              <a:rPr lang="en-US" sz="1600" b="1" dirty="0" smtClean="0">
                <a:solidFill>
                  <a:srgbClr val="EC008C"/>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p style</a:t>
            </a:r>
            <a:r>
              <a:rPr lang="en-US" sz="1600" dirty="0" smtClean="0">
                <a:solidFill>
                  <a:srgbClr val="231F20"/>
                </a:solidFill>
                <a:latin typeface="Times New Roman" pitchFamily="18" charset="0"/>
                <a:cs typeface="Times New Roman" pitchFamily="18" charset="0"/>
              </a:rPr>
              <a:t>="color: blue"&gt;</a:t>
            </a:r>
            <a:r>
              <a:rPr lang="en-US" sz="1600" dirty="0">
                <a:solidFill>
                  <a:srgbClr val="231F20"/>
                </a:solidFill>
                <a:latin typeface="Times New Roman" pitchFamily="18" charset="0"/>
                <a:cs typeface="Times New Roman" pitchFamily="18" charset="0"/>
              </a:rPr>
              <a:t>Hello CSS&lt;/p</a:t>
            </a:r>
            <a:r>
              <a:rPr lang="en-US" sz="1600" dirty="0" smtClean="0">
                <a:solidFill>
                  <a:srgbClr val="231F20"/>
                </a:solidFill>
                <a:latin typeface="Times New Roman" pitchFamily="18" charset="0"/>
                <a:cs typeface="Times New Roman" pitchFamily="18" charset="0"/>
              </a:rPr>
              <a:t>&gt; </a:t>
            </a:r>
            <a:endParaRPr lang="en-US" sz="1600" dirty="0">
              <a:latin typeface="Yu Gothic UI Semibold" pitchFamily="34" charset="-128"/>
              <a:ea typeface="Yu Gothic UI Semibold" pitchFamily="34" charset="-128"/>
              <a:cs typeface="Times New Roman" pitchFamily="18" charset="0"/>
            </a:endParaRPr>
          </a:p>
        </p:txBody>
      </p:sp>
      <p:sp>
        <p:nvSpPr>
          <p:cNvPr id="3" name="TextBox 2"/>
          <p:cNvSpPr txBox="1"/>
          <p:nvPr/>
        </p:nvSpPr>
        <p:spPr>
          <a:xfrm>
            <a:off x="218483" y="2636912"/>
            <a:ext cx="4713557" cy="3539430"/>
          </a:xfrm>
          <a:prstGeom prst="rect">
            <a:avLst/>
          </a:prstGeom>
          <a:noFill/>
        </p:spPr>
        <p:txBody>
          <a:bodyPr wrap="square" rtlCol="0">
            <a:spAutoFit/>
          </a:bodyPr>
          <a:lstStyle/>
          <a:p>
            <a:r>
              <a:rPr lang="en-US" sz="1600" dirty="0"/>
              <a:t>&lt;!DOCTYPE html&gt;</a:t>
            </a:r>
          </a:p>
          <a:p>
            <a:r>
              <a:rPr lang="en-US" sz="1600" dirty="0"/>
              <a:t>&lt;html&gt;</a:t>
            </a:r>
          </a:p>
          <a:p>
            <a:r>
              <a:rPr lang="en-US" sz="1600" dirty="0"/>
              <a:t>&lt;body&gt;</a:t>
            </a:r>
          </a:p>
          <a:p>
            <a:endParaRPr lang="en-US" sz="1600" dirty="0"/>
          </a:p>
          <a:p>
            <a:r>
              <a:rPr lang="en-US" sz="1600" b="1" dirty="0">
                <a:solidFill>
                  <a:srgbClr val="0070C0"/>
                </a:solidFill>
              </a:rPr>
              <a:t>&lt;h1 </a:t>
            </a:r>
            <a:r>
              <a:rPr lang="en-US" sz="1600" b="1" dirty="0">
                <a:solidFill>
                  <a:srgbClr val="FF0000"/>
                </a:solidFill>
              </a:rPr>
              <a:t>style="</a:t>
            </a:r>
            <a:r>
              <a:rPr lang="en-US" sz="1600" b="1" dirty="0" err="1">
                <a:solidFill>
                  <a:srgbClr val="FF0000"/>
                </a:solidFill>
              </a:rPr>
              <a:t>color:blue</a:t>
            </a:r>
            <a:r>
              <a:rPr lang="en-US" sz="1600" b="1" dirty="0" smtClean="0">
                <a:solidFill>
                  <a:srgbClr val="FF0000"/>
                </a:solidFill>
              </a:rPr>
              <a:t>;</a:t>
            </a:r>
          </a:p>
          <a:p>
            <a:r>
              <a:rPr lang="en-US" sz="1600" b="1" dirty="0">
                <a:solidFill>
                  <a:srgbClr val="FF0000"/>
                </a:solidFill>
              </a:rPr>
              <a:t> </a:t>
            </a:r>
            <a:r>
              <a:rPr lang="en-US" sz="1600" b="1" dirty="0" smtClean="0">
                <a:solidFill>
                  <a:srgbClr val="FF0000"/>
                </a:solidFill>
              </a:rPr>
              <a:t>            border</a:t>
            </a:r>
            <a:r>
              <a:rPr lang="en-US" sz="1600" b="1" dirty="0">
                <a:solidFill>
                  <a:srgbClr val="FF0000"/>
                </a:solidFill>
              </a:rPr>
              <a:t>: 2px solid black</a:t>
            </a:r>
            <a:r>
              <a:rPr lang="en-US" sz="1600" b="1" dirty="0" smtClean="0">
                <a:solidFill>
                  <a:srgbClr val="FF0000"/>
                </a:solidFill>
              </a:rPr>
              <a:t>;</a:t>
            </a:r>
          </a:p>
          <a:p>
            <a:r>
              <a:rPr lang="en-US" sz="1600" b="1" dirty="0">
                <a:solidFill>
                  <a:srgbClr val="FF0000"/>
                </a:solidFill>
              </a:rPr>
              <a:t> </a:t>
            </a:r>
            <a:r>
              <a:rPr lang="en-US" sz="1600" b="1" dirty="0" smtClean="0">
                <a:solidFill>
                  <a:srgbClr val="FF0000"/>
                </a:solidFill>
              </a:rPr>
              <a:t>                 </a:t>
            </a:r>
            <a:r>
              <a:rPr lang="en-US" sz="1600" b="1" dirty="0" err="1">
                <a:solidFill>
                  <a:srgbClr val="FF0000"/>
                </a:solidFill>
              </a:rPr>
              <a:t>text-align:center</a:t>
            </a:r>
            <a:r>
              <a:rPr lang="en-US" sz="1600" b="1" dirty="0" smtClean="0">
                <a:solidFill>
                  <a:srgbClr val="FF0000"/>
                </a:solidFill>
              </a:rPr>
              <a:t>;"&gt;</a:t>
            </a:r>
          </a:p>
          <a:p>
            <a:r>
              <a:rPr lang="en-US" sz="1600" dirty="0"/>
              <a:t> </a:t>
            </a:r>
            <a:r>
              <a:rPr lang="en-US" sz="1600" dirty="0" smtClean="0"/>
              <a:t>A </a:t>
            </a:r>
            <a:r>
              <a:rPr lang="en-US" sz="1600" dirty="0"/>
              <a:t>Blue </a:t>
            </a:r>
            <a:r>
              <a:rPr lang="en-US" sz="1600" dirty="0" smtClean="0"/>
              <a:t>Heading </a:t>
            </a:r>
          </a:p>
          <a:p>
            <a:r>
              <a:rPr lang="en-US" sz="1600" b="1" dirty="0" smtClean="0">
                <a:solidFill>
                  <a:srgbClr val="0070C0"/>
                </a:solidFill>
              </a:rPr>
              <a:t>&lt;/</a:t>
            </a:r>
            <a:r>
              <a:rPr lang="en-US" sz="1600" b="1" dirty="0">
                <a:solidFill>
                  <a:srgbClr val="0070C0"/>
                </a:solidFill>
              </a:rPr>
              <a:t>h1&gt;</a:t>
            </a:r>
          </a:p>
          <a:p>
            <a:endParaRPr lang="en-US" sz="1600" dirty="0"/>
          </a:p>
          <a:p>
            <a:r>
              <a:rPr lang="en-US" sz="1600" b="1" dirty="0">
                <a:solidFill>
                  <a:srgbClr val="00B050"/>
                </a:solidFill>
              </a:rPr>
              <a:t>&lt;p style="</a:t>
            </a:r>
            <a:r>
              <a:rPr lang="en-US" sz="1600" b="1" dirty="0" err="1">
                <a:solidFill>
                  <a:srgbClr val="00B050"/>
                </a:solidFill>
              </a:rPr>
              <a:t>color:red</a:t>
            </a:r>
            <a:r>
              <a:rPr lang="en-US" sz="1600" b="1" dirty="0">
                <a:solidFill>
                  <a:srgbClr val="00B050"/>
                </a:solidFill>
              </a:rPr>
              <a:t>;"&gt;A red paragraph.&lt;/p&gt;</a:t>
            </a:r>
          </a:p>
          <a:p>
            <a:endParaRPr lang="en-US" sz="1600" dirty="0"/>
          </a:p>
          <a:p>
            <a:r>
              <a:rPr lang="en-US" sz="1600" dirty="0"/>
              <a:t>&lt;/body&gt;</a:t>
            </a:r>
          </a:p>
          <a:p>
            <a:r>
              <a:rPr lang="en-US" sz="1600" dirty="0"/>
              <a:t>&lt;/html&gt;</a:t>
            </a:r>
          </a:p>
        </p:txBody>
      </p:sp>
      <p:sp>
        <p:nvSpPr>
          <p:cNvPr id="13" name="Rectangle 12"/>
          <p:cNvSpPr/>
          <p:nvPr/>
        </p:nvSpPr>
        <p:spPr>
          <a:xfrm>
            <a:off x="195216" y="2636912"/>
            <a:ext cx="4880840" cy="367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6136" y="3717032"/>
            <a:ext cx="3068260"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796136" y="3717033"/>
            <a:ext cx="2952328" cy="259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371180" y="3038475"/>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10407605"/>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23</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5216" y="980728"/>
            <a:ext cx="8422659" cy="1146468"/>
          </a:xfrm>
          <a:prstGeom prst="rect">
            <a:avLst/>
          </a:prstGeom>
          <a:noFill/>
        </p:spPr>
        <p:txBody>
          <a:bodyPr wrap="square" rtlCol="0">
            <a:spAutoFit/>
          </a:bodyPr>
          <a:lstStyle/>
          <a:p>
            <a:pPr algn="ctr">
              <a:lnSpc>
                <a:spcPct val="107000"/>
              </a:lnSpc>
              <a:spcBef>
                <a:spcPts val="850"/>
              </a:spcBef>
            </a:pPr>
            <a:r>
              <a:rPr lang="en-US" sz="1600" dirty="0" smtClean="0">
                <a:solidFill>
                  <a:srgbClr val="231F20"/>
                </a:solidFill>
                <a:latin typeface="Times New Roman" pitchFamily="18" charset="0"/>
                <a:cs typeface="Times New Roman" pitchFamily="18" charset="0"/>
              </a:rPr>
              <a:t> </a:t>
            </a:r>
            <a:r>
              <a:rPr lang="en-US" dirty="0" smtClean="0">
                <a:solidFill>
                  <a:srgbClr val="D60093"/>
                </a:solidFill>
                <a:latin typeface="Times New Roman" pitchFamily="18" charset="0"/>
                <a:cs typeface="Times New Roman" pitchFamily="18" charset="0"/>
              </a:rPr>
              <a:t>Internal CSS </a:t>
            </a:r>
          </a:p>
          <a:p>
            <a:pPr algn="just">
              <a:lnSpc>
                <a:spcPct val="107000"/>
              </a:lnSpc>
              <a:spcBef>
                <a:spcPts val="850"/>
              </a:spcBef>
            </a:pPr>
            <a:r>
              <a:rPr lang="en-US" sz="1600" dirty="0" smtClean="0">
                <a:solidFill>
                  <a:srgbClr val="231F20"/>
                </a:solidFill>
                <a:latin typeface="Times New Roman" pitchFamily="18" charset="0"/>
                <a:cs typeface="Times New Roman" pitchFamily="18" charset="0"/>
              </a:rPr>
              <a:t>It </a:t>
            </a:r>
            <a:r>
              <a:rPr lang="en-US" sz="1600" dirty="0">
                <a:solidFill>
                  <a:srgbClr val="231F20"/>
                </a:solidFill>
                <a:latin typeface="Times New Roman" pitchFamily="18" charset="0"/>
                <a:cs typeface="Times New Roman" pitchFamily="18" charset="0"/>
              </a:rPr>
              <a:t>is written inside the style tag within head section of html</a:t>
            </a:r>
            <a:r>
              <a:rPr lang="en-US" sz="1600" dirty="0" smtClean="0">
                <a:solidFill>
                  <a:srgbClr val="231F20"/>
                </a:solidFill>
                <a:latin typeface="Times New Roman" pitchFamily="18" charset="0"/>
                <a:cs typeface="Times New Roman" pitchFamily="18" charset="0"/>
              </a:rPr>
              <a:t>.</a:t>
            </a:r>
          </a:p>
          <a:p>
            <a:pPr algn="just">
              <a:lnSpc>
                <a:spcPct val="107000"/>
              </a:lnSpc>
              <a:spcBef>
                <a:spcPts val="850"/>
              </a:spcBef>
            </a:pPr>
            <a:r>
              <a:rPr lang="en-US" sz="1600" b="1" dirty="0" smtClean="0">
                <a:solidFill>
                  <a:srgbClr val="EC008C"/>
                </a:solidFill>
                <a:latin typeface="Times New Roman" pitchFamily="18" charset="0"/>
                <a:cs typeface="Times New Roman" pitchFamily="18" charset="0"/>
              </a:rPr>
              <a:t>For </a:t>
            </a:r>
            <a:r>
              <a:rPr lang="en-US" sz="1600" b="1" dirty="0">
                <a:solidFill>
                  <a:srgbClr val="EC008C"/>
                </a:solidFill>
                <a:latin typeface="Times New Roman" pitchFamily="18" charset="0"/>
                <a:cs typeface="Times New Roman" pitchFamily="18" charset="0"/>
              </a:rPr>
              <a:t>example :</a:t>
            </a:r>
            <a:r>
              <a:rPr lang="en-US" sz="1600" dirty="0">
                <a:latin typeface="Times New Roman" pitchFamily="18" charset="0"/>
                <a:cs typeface="Times New Roman" pitchFamily="18" charset="0"/>
              </a:rPr>
              <a:t>   </a:t>
            </a: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style&gt; h1{color: Red;}&lt;/style&gt;</a:t>
            </a:r>
          </a:p>
        </p:txBody>
      </p:sp>
      <p:sp>
        <p:nvSpPr>
          <p:cNvPr id="3" name="TextBox 2"/>
          <p:cNvSpPr txBox="1"/>
          <p:nvPr/>
        </p:nvSpPr>
        <p:spPr>
          <a:xfrm>
            <a:off x="218483" y="2636912"/>
            <a:ext cx="4713557" cy="3539430"/>
          </a:xfrm>
          <a:prstGeom prst="rect">
            <a:avLst/>
          </a:prstGeom>
          <a:noFill/>
        </p:spPr>
        <p:txBody>
          <a:bodyPr wrap="square" rtlCol="0">
            <a:spAutoFit/>
          </a:bodyPr>
          <a:lstStyle/>
          <a:p>
            <a:r>
              <a:rPr lang="en-US" sz="1600" dirty="0"/>
              <a:t>&lt;!DOCTYPE html&gt;</a:t>
            </a:r>
          </a:p>
          <a:p>
            <a:r>
              <a:rPr lang="en-US" sz="1600" dirty="0"/>
              <a:t>&lt;html</a:t>
            </a:r>
            <a:r>
              <a:rPr lang="en-US" sz="1600" dirty="0" smtClean="0"/>
              <a:t>&gt;</a:t>
            </a:r>
          </a:p>
          <a:p>
            <a:r>
              <a:rPr lang="en-US" sz="1600" dirty="0" smtClean="0"/>
              <a:t>&lt;Head&gt;</a:t>
            </a:r>
          </a:p>
          <a:p>
            <a:r>
              <a:rPr lang="en-US" sz="1600" b="1" dirty="0" smtClean="0">
                <a:solidFill>
                  <a:schemeClr val="accent2">
                    <a:lumMod val="75000"/>
                  </a:schemeClr>
                </a:solidFill>
              </a:rPr>
              <a:t>&lt;style&gt;  </a:t>
            </a:r>
            <a:r>
              <a:rPr lang="en-US" sz="1600" b="1" dirty="0" smtClean="0">
                <a:solidFill>
                  <a:srgbClr val="FF0000"/>
                </a:solidFill>
              </a:rPr>
              <a:t>h1{</a:t>
            </a:r>
            <a:r>
              <a:rPr lang="en-US" sz="1600" b="1" dirty="0" err="1" smtClean="0">
                <a:solidFill>
                  <a:srgbClr val="FF0000"/>
                </a:solidFill>
              </a:rPr>
              <a:t>color:blue</a:t>
            </a:r>
            <a:r>
              <a:rPr lang="en-US" sz="1600" b="1" dirty="0">
                <a:solidFill>
                  <a:srgbClr val="FF0000"/>
                </a:solidFill>
              </a:rPr>
              <a:t>;</a:t>
            </a:r>
          </a:p>
          <a:p>
            <a:r>
              <a:rPr lang="en-US" sz="1600" b="1" dirty="0">
                <a:solidFill>
                  <a:srgbClr val="FF0000"/>
                </a:solidFill>
              </a:rPr>
              <a:t>             border: 2px solid black;</a:t>
            </a:r>
          </a:p>
          <a:p>
            <a:r>
              <a:rPr lang="en-US" sz="1600" b="1" dirty="0">
                <a:solidFill>
                  <a:srgbClr val="FF0000"/>
                </a:solidFill>
              </a:rPr>
              <a:t>                  </a:t>
            </a:r>
            <a:r>
              <a:rPr lang="en-US" sz="1600" b="1" dirty="0" err="1">
                <a:solidFill>
                  <a:srgbClr val="FF0000"/>
                </a:solidFill>
              </a:rPr>
              <a:t>text-align:center</a:t>
            </a:r>
            <a:r>
              <a:rPr lang="en-US" sz="1600" b="1" dirty="0" smtClean="0">
                <a:solidFill>
                  <a:srgbClr val="FF0000"/>
                </a:solidFill>
              </a:rPr>
              <a:t>;}</a:t>
            </a:r>
          </a:p>
          <a:p>
            <a:r>
              <a:rPr lang="en-US" sz="1600" b="1" dirty="0">
                <a:solidFill>
                  <a:srgbClr val="FF0000"/>
                </a:solidFill>
              </a:rPr>
              <a:t> </a:t>
            </a:r>
            <a:r>
              <a:rPr lang="en-US" sz="1600" b="1" dirty="0" smtClean="0">
                <a:solidFill>
                  <a:srgbClr val="FF0000"/>
                </a:solidFill>
              </a:rPr>
              <a:t>             p{ </a:t>
            </a:r>
            <a:r>
              <a:rPr lang="en-US" sz="1600" b="1" dirty="0" err="1" smtClean="0">
                <a:solidFill>
                  <a:srgbClr val="FF0000"/>
                </a:solidFill>
              </a:rPr>
              <a:t>color:red</a:t>
            </a:r>
            <a:r>
              <a:rPr lang="en-US" sz="1600" b="1" dirty="0" smtClean="0">
                <a:solidFill>
                  <a:srgbClr val="FF0000"/>
                </a:solidFill>
              </a:rPr>
              <a:t>; }</a:t>
            </a:r>
          </a:p>
          <a:p>
            <a:r>
              <a:rPr lang="en-US" sz="1600" b="1" dirty="0">
                <a:solidFill>
                  <a:schemeClr val="accent2">
                    <a:lumMod val="75000"/>
                  </a:schemeClr>
                </a:solidFill>
              </a:rPr>
              <a:t> </a:t>
            </a:r>
            <a:r>
              <a:rPr lang="en-US" sz="1600" b="1" dirty="0" smtClean="0">
                <a:solidFill>
                  <a:schemeClr val="accent2">
                    <a:lumMod val="75000"/>
                  </a:schemeClr>
                </a:solidFill>
              </a:rPr>
              <a:t>&lt;/style&gt;</a:t>
            </a:r>
          </a:p>
          <a:p>
            <a:r>
              <a:rPr lang="en-US" sz="1600" dirty="0" smtClean="0"/>
              <a:t>&lt;/head&gt;</a:t>
            </a:r>
            <a:endParaRPr lang="en-US" sz="1600" dirty="0"/>
          </a:p>
          <a:p>
            <a:r>
              <a:rPr lang="en-US" sz="1600" dirty="0" smtClean="0"/>
              <a:t>&lt;</a:t>
            </a:r>
            <a:r>
              <a:rPr lang="en-US" sz="1600" dirty="0"/>
              <a:t>body&gt;</a:t>
            </a:r>
          </a:p>
          <a:p>
            <a:r>
              <a:rPr lang="en-US" sz="1600" dirty="0" smtClean="0"/>
              <a:t>&lt;h1&gt; A </a:t>
            </a:r>
            <a:r>
              <a:rPr lang="en-US" sz="1600" dirty="0"/>
              <a:t>Blue </a:t>
            </a:r>
            <a:r>
              <a:rPr lang="en-US" sz="1600" dirty="0" smtClean="0"/>
              <a:t>Heading &lt;/</a:t>
            </a:r>
            <a:r>
              <a:rPr lang="en-US" sz="1600" dirty="0"/>
              <a:t>h1&gt;</a:t>
            </a:r>
          </a:p>
          <a:p>
            <a:r>
              <a:rPr lang="en-US" sz="1600" dirty="0" smtClean="0"/>
              <a:t>&lt;p&gt; A </a:t>
            </a:r>
            <a:r>
              <a:rPr lang="en-US" sz="1600" dirty="0"/>
              <a:t>red paragraph.&lt;/p&gt;</a:t>
            </a:r>
          </a:p>
          <a:p>
            <a:r>
              <a:rPr lang="en-US" sz="1600" dirty="0" smtClean="0"/>
              <a:t>&lt;/</a:t>
            </a:r>
            <a:r>
              <a:rPr lang="en-US" sz="1600" dirty="0"/>
              <a:t>body&gt;</a:t>
            </a:r>
          </a:p>
          <a:p>
            <a:r>
              <a:rPr lang="en-US" sz="1600" dirty="0"/>
              <a:t>&lt;/html&gt;</a:t>
            </a:r>
          </a:p>
        </p:txBody>
      </p:sp>
      <p:sp>
        <p:nvSpPr>
          <p:cNvPr id="13" name="Rectangle 12"/>
          <p:cNvSpPr/>
          <p:nvPr/>
        </p:nvSpPr>
        <p:spPr>
          <a:xfrm>
            <a:off x="195216" y="2636912"/>
            <a:ext cx="4880840" cy="367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6136" y="3717032"/>
            <a:ext cx="3068260"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65547" y="3717032"/>
            <a:ext cx="2952328" cy="259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308357" y="3115344"/>
            <a:ext cx="1495425" cy="3392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16865191"/>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24</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59604" y="1052736"/>
            <a:ext cx="7808822" cy="5616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70812467"/>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25</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5216" y="980728"/>
            <a:ext cx="8422659" cy="1600438"/>
          </a:xfrm>
          <a:prstGeom prst="rect">
            <a:avLst/>
          </a:prstGeom>
          <a:noFill/>
        </p:spPr>
        <p:txBody>
          <a:bodyPr wrap="square" rtlCol="0">
            <a:spAutoFit/>
          </a:bodyPr>
          <a:lstStyle/>
          <a:p>
            <a:pPr algn="ctr">
              <a:buClr>
                <a:srgbClr val="EC008C"/>
              </a:buClr>
            </a:pPr>
            <a:r>
              <a:rPr lang="en-US" b="1" dirty="0" smtClean="0">
                <a:solidFill>
                  <a:srgbClr val="D60093"/>
                </a:solidFill>
                <a:latin typeface="Bahnschrift" pitchFamily="34" charset="0"/>
                <a:ea typeface="Yu Gothic UI Semibold" pitchFamily="34" charset="-128"/>
                <a:cs typeface="Times New Roman" pitchFamily="18" charset="0"/>
              </a:rPr>
              <a:t>CSS </a:t>
            </a:r>
            <a:r>
              <a:rPr lang="en-US" b="1" dirty="0">
                <a:solidFill>
                  <a:srgbClr val="D60093"/>
                </a:solidFill>
                <a:latin typeface="Bahnschrift" pitchFamily="34" charset="0"/>
                <a:ea typeface="Yu Gothic UI Semibold" pitchFamily="34" charset="-128"/>
                <a:cs typeface="Times New Roman" pitchFamily="18" charset="0"/>
              </a:rPr>
              <a:t>Id Selector</a:t>
            </a:r>
          </a:p>
          <a:p>
            <a:pPr marL="285750" indent="-285750">
              <a:buClr>
                <a:srgbClr val="EC008C"/>
              </a:buClr>
              <a:buFont typeface="Wingdings" pitchFamily="2" charset="2"/>
              <a:buChar char="Ø"/>
            </a:pPr>
            <a:endParaRPr lang="en-US" sz="1600" dirty="0" smtClean="0">
              <a:solidFill>
                <a:srgbClr val="231F20"/>
              </a:solidFill>
              <a:latin typeface="Bahnschrift" pitchFamily="34" charset="0"/>
              <a:ea typeface="Yu Gothic UI Semibold" pitchFamily="34" charset="-128"/>
              <a:cs typeface="Times New Roman" pitchFamily="18" charset="0"/>
            </a:endParaRPr>
          </a:p>
          <a:p>
            <a:pPr marL="298450" indent="-285750">
              <a:buFont typeface="Wingdings" pitchFamily="2" charset="2"/>
              <a:buChar char="Ø"/>
              <a:defRPr/>
            </a:pPr>
            <a:r>
              <a:rPr lang="en-US" sz="1600" b="1" dirty="0">
                <a:solidFill>
                  <a:srgbClr val="231F20"/>
                </a:solidFill>
                <a:latin typeface="Bahnschrift" pitchFamily="34" charset="0"/>
                <a:cs typeface="Times New Roman" pitchFamily="18" charset="0"/>
              </a:rPr>
              <a:t>The   Id   selector   selects   the   id attribute   of   an   HTML   element   to select   a   specific   element.  </a:t>
            </a:r>
            <a:endParaRPr lang="en-US" sz="1600" b="1" dirty="0" smtClean="0">
              <a:solidFill>
                <a:srgbClr val="231F20"/>
              </a:solidFill>
              <a:latin typeface="Bahnschrift" pitchFamily="34" charset="0"/>
              <a:cs typeface="Times New Roman" pitchFamily="18" charset="0"/>
            </a:endParaRPr>
          </a:p>
          <a:p>
            <a:pPr marL="298450" indent="-285750">
              <a:buFont typeface="Wingdings" pitchFamily="2" charset="2"/>
              <a:buChar char="Ø"/>
              <a:defRPr/>
            </a:pPr>
            <a:r>
              <a:rPr lang="en-US" sz="1600" b="1" dirty="0" smtClean="0">
                <a:solidFill>
                  <a:srgbClr val="231F20"/>
                </a:solidFill>
                <a:latin typeface="Bahnschrift" pitchFamily="34" charset="0"/>
                <a:cs typeface="Times New Roman" pitchFamily="18" charset="0"/>
              </a:rPr>
              <a:t> </a:t>
            </a:r>
            <a:r>
              <a:rPr lang="en-US" sz="1600" dirty="0">
                <a:solidFill>
                  <a:srgbClr val="231F20"/>
                </a:solidFill>
                <a:latin typeface="Bahnschrift" pitchFamily="34" charset="0"/>
                <a:cs typeface="Times New Roman" pitchFamily="18" charset="0"/>
              </a:rPr>
              <a:t>An   id   </a:t>
            </a:r>
            <a:r>
              <a:rPr lang="en-US" sz="1600" dirty="0" smtClean="0">
                <a:solidFill>
                  <a:srgbClr val="231F20"/>
                </a:solidFill>
                <a:latin typeface="Bahnschrift" pitchFamily="34" charset="0"/>
                <a:cs typeface="Times New Roman" pitchFamily="18" charset="0"/>
              </a:rPr>
              <a:t>is  always  </a:t>
            </a:r>
            <a:r>
              <a:rPr lang="en-US" sz="1600" dirty="0">
                <a:solidFill>
                  <a:srgbClr val="231F20"/>
                </a:solidFill>
                <a:latin typeface="Bahnschrift" pitchFamily="34" charset="0"/>
                <a:cs typeface="Times New Roman" pitchFamily="18" charset="0"/>
              </a:rPr>
              <a:t>unique  within  the  page  so  it  is unique  element.  It  is  written  with  the hash  character(#),  followed  by  the  id name</a:t>
            </a:r>
            <a:r>
              <a:rPr lang="en-US" sz="1600" dirty="0" smtClean="0">
                <a:solidFill>
                  <a:srgbClr val="231F20"/>
                </a:solidFill>
                <a:latin typeface="Bahnschrift" pitchFamily="34" charset="0"/>
                <a:cs typeface="Times New Roman" pitchFamily="18" charset="0"/>
              </a:rPr>
              <a:t>.</a:t>
            </a:r>
          </a:p>
        </p:txBody>
      </p:sp>
      <p:sp>
        <p:nvSpPr>
          <p:cNvPr id="2" name="TextBox 1"/>
          <p:cNvSpPr txBox="1"/>
          <p:nvPr/>
        </p:nvSpPr>
        <p:spPr>
          <a:xfrm>
            <a:off x="303886" y="2996952"/>
            <a:ext cx="4176464" cy="3706143"/>
          </a:xfrm>
          <a:prstGeom prst="rect">
            <a:avLst/>
          </a:prstGeom>
          <a:noFill/>
        </p:spPr>
        <p:txBody>
          <a:bodyPr wrap="square" rtlCol="0">
            <a:spAutoFit/>
          </a:bodyPr>
          <a:lstStyle/>
          <a:p>
            <a:pPr>
              <a:spcBef>
                <a:spcPts val="975"/>
              </a:spcBef>
            </a:pPr>
            <a:r>
              <a:rPr lang="en-US" dirty="0">
                <a:solidFill>
                  <a:srgbClr val="7030A0"/>
                </a:solidFill>
                <a:latin typeface="Times New Roman" pitchFamily="18" charset="0"/>
                <a:cs typeface="Times New Roman" pitchFamily="18" charset="0"/>
              </a:rPr>
              <a:t>&lt;!DOCTYPE html&gt;</a:t>
            </a:r>
          </a:p>
          <a:p>
            <a:r>
              <a:rPr lang="en-US" dirty="0">
                <a:solidFill>
                  <a:srgbClr val="7030A0"/>
                </a:solidFill>
                <a:latin typeface="Times New Roman" pitchFamily="18" charset="0"/>
                <a:cs typeface="Times New Roman" pitchFamily="18" charset="0"/>
              </a:rPr>
              <a:t>&lt;html&gt;</a:t>
            </a:r>
          </a:p>
          <a:p>
            <a:r>
              <a:rPr lang="en-US" dirty="0">
                <a:solidFill>
                  <a:srgbClr val="7030A0"/>
                </a:solidFill>
                <a:latin typeface="Times New Roman" pitchFamily="18" charset="0"/>
                <a:cs typeface="Times New Roman" pitchFamily="18" charset="0"/>
              </a:rPr>
              <a:t>&lt;head&gt;</a:t>
            </a:r>
          </a:p>
          <a:p>
            <a:r>
              <a:rPr lang="en-US" b="1" dirty="0">
                <a:solidFill>
                  <a:srgbClr val="006600"/>
                </a:solidFill>
                <a:latin typeface="Times New Roman" pitchFamily="18" charset="0"/>
                <a:cs typeface="Times New Roman" pitchFamily="18" charset="0"/>
              </a:rPr>
              <a:t>&lt;style&gt;</a:t>
            </a:r>
          </a:p>
          <a:p>
            <a:r>
              <a:rPr lang="en-US" b="1" dirty="0">
                <a:solidFill>
                  <a:srgbClr val="FF0000"/>
                </a:solidFill>
                <a:latin typeface="Times New Roman" pitchFamily="18" charset="0"/>
                <a:cs typeface="Times New Roman" pitchFamily="18" charset="0"/>
              </a:rPr>
              <a:t>#para1{text-align: center; color: blue}</a:t>
            </a:r>
          </a:p>
          <a:p>
            <a:r>
              <a:rPr lang="en-US" b="1" dirty="0">
                <a:solidFill>
                  <a:srgbClr val="006600"/>
                </a:solidFill>
                <a:latin typeface="Times New Roman" pitchFamily="18" charset="0"/>
                <a:cs typeface="Times New Roman" pitchFamily="18" charset="0"/>
              </a:rPr>
              <a:t>&lt;/style&gt;</a:t>
            </a:r>
          </a:p>
          <a:p>
            <a:r>
              <a:rPr lang="en-US" dirty="0">
                <a:solidFill>
                  <a:srgbClr val="7030A0"/>
                </a:solidFill>
                <a:latin typeface="Times New Roman" pitchFamily="18" charset="0"/>
                <a:cs typeface="Times New Roman" pitchFamily="18" charset="0"/>
              </a:rPr>
              <a:t>&lt;/head&gt;</a:t>
            </a:r>
          </a:p>
          <a:p>
            <a:r>
              <a:rPr lang="en-US" dirty="0">
                <a:solidFill>
                  <a:srgbClr val="7030A0"/>
                </a:solidFill>
                <a:latin typeface="Times New Roman" pitchFamily="18" charset="0"/>
                <a:cs typeface="Times New Roman" pitchFamily="18" charset="0"/>
              </a:rPr>
              <a:t>&lt;body&gt;</a:t>
            </a:r>
          </a:p>
          <a:p>
            <a:r>
              <a:rPr lang="en-US" b="1" dirty="0">
                <a:solidFill>
                  <a:srgbClr val="FF0000"/>
                </a:solidFill>
                <a:latin typeface="Times New Roman" pitchFamily="18" charset="0"/>
                <a:cs typeface="Times New Roman" pitchFamily="18" charset="0"/>
              </a:rPr>
              <a:t>&lt;p id="para1"&gt;Hello Students&lt;/p&gt;</a:t>
            </a:r>
          </a:p>
          <a:p>
            <a:r>
              <a:rPr lang="en-US" dirty="0">
                <a:solidFill>
                  <a:srgbClr val="7030A0"/>
                </a:solidFill>
                <a:latin typeface="Times New Roman" pitchFamily="18" charset="0"/>
                <a:cs typeface="Times New Roman" pitchFamily="18" charset="0"/>
              </a:rPr>
              <a:t>&lt;p&gt;This paragraph will not be affected.&lt;/p&gt;</a:t>
            </a:r>
          </a:p>
          <a:p>
            <a:r>
              <a:rPr lang="en-US" dirty="0">
                <a:solidFill>
                  <a:srgbClr val="7030A0"/>
                </a:solidFill>
                <a:latin typeface="Times New Roman" pitchFamily="18" charset="0"/>
                <a:cs typeface="Times New Roman" pitchFamily="18" charset="0"/>
              </a:rPr>
              <a:t>&lt;/body&gt;</a:t>
            </a:r>
          </a:p>
          <a:p>
            <a:pPr>
              <a:spcBef>
                <a:spcPts val="125"/>
              </a:spcBef>
            </a:pPr>
            <a:r>
              <a:rPr lang="en-US" dirty="0">
                <a:solidFill>
                  <a:srgbClr val="7030A0"/>
                </a:solidFill>
                <a:latin typeface="Times New Roman" pitchFamily="18" charset="0"/>
                <a:cs typeface="Times New Roman" pitchFamily="18" charset="0"/>
              </a:rPr>
              <a:t>&lt;/html&gt;</a:t>
            </a:r>
          </a:p>
        </p:txBody>
      </p:sp>
      <p:sp>
        <p:nvSpPr>
          <p:cNvPr id="13" name="Rectangle 12"/>
          <p:cNvSpPr/>
          <p:nvPr/>
        </p:nvSpPr>
        <p:spPr>
          <a:xfrm>
            <a:off x="253796" y="2996952"/>
            <a:ext cx="4152749" cy="3706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64088" y="3212976"/>
            <a:ext cx="3168352" cy="369332"/>
          </a:xfrm>
          <a:prstGeom prst="rect">
            <a:avLst/>
          </a:prstGeom>
          <a:noFill/>
        </p:spPr>
        <p:txBody>
          <a:bodyPr wrap="square" rtlCol="0">
            <a:spAutoFit/>
          </a:bodyPr>
          <a:lstStyle/>
          <a:p>
            <a:endParaRPr lang="en-US" dirty="0"/>
          </a:p>
        </p:txBody>
      </p:sp>
      <p:sp>
        <p:nvSpPr>
          <p:cNvPr id="19" name="Rectangle 18"/>
          <p:cNvSpPr/>
          <p:nvPr/>
        </p:nvSpPr>
        <p:spPr>
          <a:xfrm>
            <a:off x="4932040" y="3582308"/>
            <a:ext cx="3816424" cy="2943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04048" y="3582308"/>
            <a:ext cx="3744416" cy="29430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9359" y="3038475"/>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6873899"/>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26</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447" y="980727"/>
            <a:ext cx="8422659" cy="1684820"/>
          </a:xfrm>
          <a:prstGeom prst="rect">
            <a:avLst/>
          </a:prstGeom>
          <a:noFill/>
        </p:spPr>
        <p:txBody>
          <a:bodyPr wrap="square" rtlCol="0">
            <a:spAutoFit/>
          </a:bodyPr>
          <a:lstStyle/>
          <a:p>
            <a:pPr algn="ctr">
              <a:buClr>
                <a:srgbClr val="EC008C"/>
              </a:buClr>
            </a:pPr>
            <a:r>
              <a:rPr lang="en-US" dirty="0" smtClean="0">
                <a:solidFill>
                  <a:srgbClr val="D60093"/>
                </a:solidFill>
                <a:latin typeface="Bahnschrift" pitchFamily="34" charset="0"/>
                <a:ea typeface="Yu Gothic UI Semibold" pitchFamily="34" charset="-128"/>
                <a:cs typeface="Times New Roman" pitchFamily="18" charset="0"/>
              </a:rPr>
              <a:t> </a:t>
            </a:r>
            <a:r>
              <a:rPr lang="en-US" sz="2000" dirty="0">
                <a:solidFill>
                  <a:srgbClr val="D60093"/>
                </a:solidFill>
                <a:latin typeface="Arial Black" pitchFamily="34" charset="0"/>
                <a:ea typeface="Yu Gothic UI Semibold" pitchFamily="34" charset="-128"/>
                <a:cs typeface="Times New Roman" pitchFamily="18" charset="0"/>
              </a:rPr>
              <a:t>CSS Class Selector</a:t>
            </a:r>
          </a:p>
          <a:p>
            <a:pPr marL="285750" indent="-285750" algn="just">
              <a:lnSpc>
                <a:spcPct val="107000"/>
              </a:lnSpc>
              <a:spcBef>
                <a:spcPts val="563"/>
              </a:spcBef>
              <a:buFont typeface="Wingdings" pitchFamily="2" charset="2"/>
              <a:buChar char="Ø"/>
            </a:pPr>
            <a:r>
              <a:rPr lang="en-US" sz="1600" dirty="0">
                <a:solidFill>
                  <a:srgbClr val="231F20"/>
                </a:solidFill>
                <a:latin typeface="Bahnschrift" pitchFamily="34" charset="0"/>
                <a:cs typeface="Times New Roman" pitchFamily="18" charset="0"/>
              </a:rPr>
              <a:t>The   class   selector   selects   HTML elements  with  a  specific  class  attribute</a:t>
            </a:r>
            <a:r>
              <a:rPr lang="en-US" sz="1600" dirty="0" smtClean="0">
                <a:solidFill>
                  <a:srgbClr val="231F20"/>
                </a:solidFill>
                <a:latin typeface="Bahnschrift" pitchFamily="34" charset="0"/>
                <a:cs typeface="Times New Roman" pitchFamily="18" charset="0"/>
              </a:rPr>
              <a:t>.</a:t>
            </a:r>
          </a:p>
          <a:p>
            <a:pPr marL="285750" indent="-285750" algn="just">
              <a:lnSpc>
                <a:spcPct val="107000"/>
              </a:lnSpc>
              <a:spcBef>
                <a:spcPts val="563"/>
              </a:spcBef>
              <a:buFont typeface="Wingdings" pitchFamily="2" charset="2"/>
              <a:buChar char="Ø"/>
            </a:pPr>
            <a:r>
              <a:rPr lang="en-US" sz="1600" dirty="0" smtClean="0">
                <a:solidFill>
                  <a:srgbClr val="231F20"/>
                </a:solidFill>
                <a:latin typeface="Bahnschrift" pitchFamily="34" charset="0"/>
                <a:cs typeface="Times New Roman" pitchFamily="18" charset="0"/>
              </a:rPr>
              <a:t> </a:t>
            </a:r>
            <a:r>
              <a:rPr lang="en-US" sz="1600" b="1" dirty="0">
                <a:solidFill>
                  <a:srgbClr val="231F20"/>
                </a:solidFill>
                <a:latin typeface="Bahnschrift" pitchFamily="34" charset="0"/>
                <a:cs typeface="Times New Roman" pitchFamily="18" charset="0"/>
              </a:rPr>
              <a:t>It  is  used  with  a  period  character  '.' </a:t>
            </a:r>
            <a:r>
              <a:rPr lang="en-US" sz="1600" dirty="0">
                <a:solidFill>
                  <a:srgbClr val="231F20"/>
                </a:solidFill>
                <a:latin typeface="Bahnschrift" pitchFamily="34" charset="0"/>
                <a:cs typeface="Times New Roman" pitchFamily="18" charset="0"/>
              </a:rPr>
              <a:t>(full stop symbol) followed by the class name. </a:t>
            </a:r>
            <a:endParaRPr lang="en-US" sz="1600" dirty="0" smtClean="0">
              <a:solidFill>
                <a:srgbClr val="231F20"/>
              </a:solidFill>
              <a:latin typeface="Bahnschrift" pitchFamily="34" charset="0"/>
              <a:cs typeface="Times New Roman" pitchFamily="18" charset="0"/>
            </a:endParaRPr>
          </a:p>
          <a:p>
            <a:pPr marL="285750" indent="-285750" algn="just">
              <a:lnSpc>
                <a:spcPct val="107000"/>
              </a:lnSpc>
              <a:spcBef>
                <a:spcPts val="563"/>
              </a:spcBef>
              <a:buFont typeface="Wingdings" pitchFamily="2" charset="2"/>
              <a:buChar char="Ø"/>
            </a:pPr>
            <a:r>
              <a:rPr lang="en-US" sz="1600" b="1" dirty="0" smtClean="0">
                <a:solidFill>
                  <a:srgbClr val="231F20"/>
                </a:solidFill>
                <a:latin typeface="Bahnschrift" pitchFamily="34" charset="0"/>
                <a:cs typeface="Times New Roman" pitchFamily="18" charset="0"/>
              </a:rPr>
              <a:t>The </a:t>
            </a:r>
            <a:r>
              <a:rPr lang="en-US" sz="1600" b="1" dirty="0">
                <a:solidFill>
                  <a:srgbClr val="231F20"/>
                </a:solidFill>
                <a:latin typeface="Bahnschrift" pitchFamily="34" charset="0"/>
                <a:cs typeface="Times New Roman" pitchFamily="18" charset="0"/>
              </a:rPr>
              <a:t>Class selector is used when you want to change a group of elements within your HTML page</a:t>
            </a:r>
            <a:r>
              <a:rPr lang="en-US" sz="1600" b="1" dirty="0" smtClean="0">
                <a:solidFill>
                  <a:srgbClr val="231F20"/>
                </a:solidFill>
                <a:latin typeface="Bahnschrift" pitchFamily="34" charset="0"/>
                <a:cs typeface="Times New Roman" pitchFamily="18" charset="0"/>
              </a:rPr>
              <a:t>.</a:t>
            </a:r>
            <a:r>
              <a:rPr lang="en-US" sz="1600" dirty="0">
                <a:solidFill>
                  <a:srgbClr val="231F20"/>
                </a:solidFill>
                <a:latin typeface="Times New Roman" pitchFamily="18" charset="0"/>
                <a:cs typeface="Times New Roman" pitchFamily="18" charset="0"/>
              </a:rPr>
              <a:t> The  class  name  should  not  start with number</a:t>
            </a:r>
            <a:r>
              <a:rPr lang="en-US" sz="1600" dirty="0" smtClean="0">
                <a:solidFill>
                  <a:srgbClr val="231F20"/>
                </a:solidFill>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2" name="TextBox 1"/>
          <p:cNvSpPr txBox="1"/>
          <p:nvPr/>
        </p:nvSpPr>
        <p:spPr>
          <a:xfrm>
            <a:off x="303886" y="2996952"/>
            <a:ext cx="4176464" cy="3693319"/>
          </a:xfrm>
          <a:prstGeom prst="rect">
            <a:avLst/>
          </a:prstGeom>
          <a:noFill/>
        </p:spPr>
        <p:txBody>
          <a:bodyPr wrap="square" rtlCol="0">
            <a:spAutoFit/>
          </a:bodyPr>
          <a:lstStyle/>
          <a:p>
            <a:pPr>
              <a:spcBef>
                <a:spcPts val="1125"/>
              </a:spcBef>
            </a:pPr>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&lt;head&gt;</a:t>
            </a:r>
            <a:endParaRPr lang="en-US" dirty="0">
              <a:latin typeface="Times New Roman" pitchFamily="18" charset="0"/>
              <a:cs typeface="Times New Roman" pitchFamily="18" charset="0"/>
            </a:endParaRPr>
          </a:p>
          <a:p>
            <a:r>
              <a:rPr lang="en-US" b="1" dirty="0">
                <a:solidFill>
                  <a:srgbClr val="006600"/>
                </a:solidFill>
                <a:latin typeface="Times New Roman" pitchFamily="18" charset="0"/>
                <a:cs typeface="Times New Roman" pitchFamily="18" charset="0"/>
              </a:rPr>
              <a:t>&lt;style&gt;</a:t>
            </a:r>
          </a:p>
          <a:p>
            <a:r>
              <a:rPr lang="en-US" b="1" dirty="0">
                <a:solidFill>
                  <a:srgbClr val="FF0000"/>
                </a:solidFill>
                <a:latin typeface="Times New Roman" pitchFamily="18" charset="0"/>
                <a:cs typeface="Times New Roman" pitchFamily="18" charset="0"/>
              </a:rPr>
              <a:t>.intro{</a:t>
            </a:r>
            <a:r>
              <a:rPr lang="en-US" b="1" dirty="0" err="1">
                <a:solidFill>
                  <a:srgbClr val="FF0000"/>
                </a:solidFill>
                <a:latin typeface="Times New Roman" pitchFamily="18" charset="0"/>
                <a:cs typeface="Times New Roman" pitchFamily="18" charset="0"/>
              </a:rPr>
              <a:t>text-align:center;color:blue</a:t>
            </a:r>
            <a:r>
              <a:rPr lang="en-US" b="1" dirty="0">
                <a:solidFill>
                  <a:srgbClr val="FF0000"/>
                </a:solidFill>
                <a:latin typeface="Times New Roman" pitchFamily="18" charset="0"/>
                <a:cs typeface="Times New Roman" pitchFamily="18" charset="0"/>
              </a:rPr>
              <a:t>}</a:t>
            </a:r>
          </a:p>
          <a:p>
            <a:r>
              <a:rPr lang="en-US" b="1" dirty="0">
                <a:solidFill>
                  <a:srgbClr val="006600"/>
                </a:solidFill>
                <a:latin typeface="Times New Roman" pitchFamily="18" charset="0"/>
                <a:cs typeface="Times New Roman" pitchFamily="18" charset="0"/>
              </a:rPr>
              <a:t>&lt;/style</a:t>
            </a:r>
            <a:r>
              <a:rPr lang="en-US" dirty="0">
                <a:solidFill>
                  <a:srgbClr val="231F20"/>
                </a:solidFill>
                <a:latin typeface="Times New Roman" pitchFamily="18" charset="0"/>
                <a:cs typeface="Times New Roman" pitchFamily="18" charset="0"/>
              </a:rPr>
              <a:t>&gt;&lt;/head&gt;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b="1" dirty="0">
                <a:solidFill>
                  <a:srgbClr val="0070C0"/>
                </a:solidFill>
                <a:latin typeface="Times New Roman" pitchFamily="18" charset="0"/>
                <a:cs typeface="Times New Roman" pitchFamily="18" charset="0"/>
              </a:rPr>
              <a:t>&lt;h1</a:t>
            </a:r>
            <a:r>
              <a:rPr lang="en-US" dirty="0">
                <a:solidFill>
                  <a:srgbClr val="231F2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class="intro"&gt;</a:t>
            </a:r>
            <a:r>
              <a:rPr lang="en-US" dirty="0">
                <a:solidFill>
                  <a:srgbClr val="231F20"/>
                </a:solidFill>
                <a:latin typeface="Times New Roman" pitchFamily="18" charset="0"/>
                <a:cs typeface="Times New Roman" pitchFamily="18" charset="0"/>
              </a:rPr>
              <a:t>This heading is blue and center-aligned</a:t>
            </a:r>
            <a:r>
              <a:rPr lang="en-US" b="1" dirty="0">
                <a:solidFill>
                  <a:srgbClr val="0070C0"/>
                </a:solidFill>
                <a:latin typeface="Times New Roman" pitchFamily="18" charset="0"/>
                <a:cs typeface="Times New Roman" pitchFamily="18" charset="0"/>
              </a:rPr>
              <a:t>.&lt;/h1&gt;</a:t>
            </a:r>
          </a:p>
          <a:p>
            <a:r>
              <a:rPr lang="en-US" b="1" dirty="0">
                <a:solidFill>
                  <a:srgbClr val="0070C0"/>
                </a:solidFill>
                <a:latin typeface="Times New Roman" pitchFamily="18" charset="0"/>
                <a:cs typeface="Times New Roman" pitchFamily="18" charset="0"/>
              </a:rPr>
              <a:t>&lt;</a:t>
            </a:r>
            <a:r>
              <a:rPr lang="en-US" b="1" dirty="0" smtClean="0">
                <a:solidFill>
                  <a:srgbClr val="0070C0"/>
                </a:solidFill>
                <a:latin typeface="Times New Roman" pitchFamily="18" charset="0"/>
                <a:cs typeface="Times New Roman" pitchFamily="18" charset="0"/>
              </a:rPr>
              <a:t>p  </a:t>
            </a:r>
            <a:r>
              <a:rPr lang="en-US" b="1" dirty="0" smtClean="0">
                <a:solidFill>
                  <a:srgbClr val="FF0000"/>
                </a:solidFill>
                <a:latin typeface="Times New Roman" pitchFamily="18" charset="0"/>
                <a:cs typeface="Times New Roman" pitchFamily="18" charset="0"/>
              </a:rPr>
              <a:t>class</a:t>
            </a:r>
            <a:r>
              <a:rPr lang="en-US" b="1" dirty="0">
                <a:solidFill>
                  <a:srgbClr val="FF0000"/>
                </a:solidFill>
                <a:latin typeface="Times New Roman" pitchFamily="18" charset="0"/>
                <a:cs typeface="Times New Roman" pitchFamily="18" charset="0"/>
              </a:rPr>
              <a:t>="intro</a:t>
            </a:r>
            <a:r>
              <a:rPr lang="en-US" dirty="0">
                <a:solidFill>
                  <a:srgbClr val="231F20"/>
                </a:solidFill>
                <a:latin typeface="Times New Roman" pitchFamily="18" charset="0"/>
                <a:cs typeface="Times New Roman" pitchFamily="18" charset="0"/>
              </a:rPr>
              <a:t>"&gt;This	paragraph	is blue and center-aligned</a:t>
            </a:r>
            <a:r>
              <a:rPr lang="en-US" b="1" dirty="0">
                <a:solidFill>
                  <a:srgbClr val="0070C0"/>
                </a:solidFill>
                <a:latin typeface="Times New Roman" pitchFamily="18" charset="0"/>
                <a:cs typeface="Times New Roman" pitchFamily="18" charset="0"/>
              </a:rPr>
              <a:t>.&lt;/p</a:t>
            </a:r>
            <a:r>
              <a:rPr lang="en-US" dirty="0">
                <a:solidFill>
                  <a:srgbClr val="231F20"/>
                </a:solidFill>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a:t>
            </a:r>
            <a:r>
              <a:rPr lang="en-US" dirty="0" smtClean="0">
                <a:solidFill>
                  <a:srgbClr val="231F20"/>
                </a:solidFill>
                <a:latin typeface="Times New Roman" pitchFamily="18" charset="0"/>
                <a:cs typeface="Times New Roman" pitchFamily="18" charset="0"/>
              </a:rPr>
              <a:t>html&gt;</a:t>
            </a:r>
            <a:endParaRPr lang="en-US" dirty="0">
              <a:solidFill>
                <a:srgbClr val="7030A0"/>
              </a:solidFill>
              <a:latin typeface="Times New Roman" pitchFamily="18" charset="0"/>
              <a:cs typeface="Times New Roman" pitchFamily="18" charset="0"/>
            </a:endParaRPr>
          </a:p>
        </p:txBody>
      </p:sp>
      <p:sp>
        <p:nvSpPr>
          <p:cNvPr id="13" name="Rectangle 12"/>
          <p:cNvSpPr/>
          <p:nvPr/>
        </p:nvSpPr>
        <p:spPr>
          <a:xfrm>
            <a:off x="253796" y="2996952"/>
            <a:ext cx="4152749" cy="3706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64088" y="3212976"/>
            <a:ext cx="3168352" cy="369332"/>
          </a:xfrm>
          <a:prstGeom prst="rect">
            <a:avLst/>
          </a:prstGeom>
          <a:noFill/>
        </p:spPr>
        <p:txBody>
          <a:bodyPr wrap="square" rtlCol="0">
            <a:spAutoFit/>
          </a:bodyPr>
          <a:lstStyle/>
          <a:p>
            <a:endParaRPr lang="en-US" dirty="0"/>
          </a:p>
        </p:txBody>
      </p:sp>
      <p:sp>
        <p:nvSpPr>
          <p:cNvPr id="19" name="Rectangle 18"/>
          <p:cNvSpPr/>
          <p:nvPr/>
        </p:nvSpPr>
        <p:spPr>
          <a:xfrm>
            <a:off x="4932040" y="3582308"/>
            <a:ext cx="3816424" cy="2943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292080" y="3789040"/>
            <a:ext cx="3096344" cy="259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9359" y="3038475"/>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32528532"/>
      </p:ext>
    </p:extLst>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27</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447" y="980727"/>
            <a:ext cx="8422659" cy="1135696"/>
          </a:xfrm>
          <a:prstGeom prst="rect">
            <a:avLst/>
          </a:prstGeom>
          <a:noFill/>
        </p:spPr>
        <p:txBody>
          <a:bodyPr wrap="square" rtlCol="0">
            <a:spAutoFit/>
          </a:bodyPr>
          <a:lstStyle/>
          <a:p>
            <a:pPr algn="ctr"/>
            <a:r>
              <a:rPr lang="en-US" dirty="0" smtClean="0">
                <a:solidFill>
                  <a:srgbClr val="D60093"/>
                </a:solidFill>
                <a:latin typeface="Bahnschrift" pitchFamily="34" charset="0"/>
                <a:ea typeface="Yu Gothic UI Semibold" pitchFamily="34" charset="-128"/>
                <a:cs typeface="Times New Roman" pitchFamily="18" charset="0"/>
              </a:rPr>
              <a:t> </a:t>
            </a:r>
            <a:r>
              <a:rPr lang="en-US" sz="2000" b="1" dirty="0">
                <a:solidFill>
                  <a:srgbClr val="EC008C"/>
                </a:solidFill>
                <a:latin typeface="Bahnschrift" pitchFamily="34" charset="0"/>
                <a:cs typeface="Times New Roman" pitchFamily="18" charset="0"/>
              </a:rPr>
              <a:t>Class Selector for specific element</a:t>
            </a:r>
            <a:endParaRPr lang="en-US" sz="2000" dirty="0">
              <a:latin typeface="Bahnschrift" pitchFamily="34" charset="0"/>
              <a:cs typeface="Times New Roman" pitchFamily="18" charset="0"/>
            </a:endParaRPr>
          </a:p>
          <a:p>
            <a:pPr algn="just">
              <a:lnSpc>
                <a:spcPct val="107000"/>
              </a:lnSpc>
              <a:spcBef>
                <a:spcPts val="563"/>
              </a:spcBef>
            </a:pPr>
            <a:r>
              <a:rPr lang="en-US" sz="2000" dirty="0">
                <a:solidFill>
                  <a:srgbClr val="231F20"/>
                </a:solidFill>
                <a:latin typeface="Bahnschrift" pitchFamily="34" charset="0"/>
                <a:cs typeface="Times New Roman" pitchFamily="18" charset="0"/>
              </a:rPr>
              <a:t>To  specify  only  one  specific  HTML element   should   be   affected   then   you should use the element name with class selector.</a:t>
            </a:r>
            <a:endParaRPr lang="en-US" sz="2000" dirty="0">
              <a:latin typeface="Bahnschrift" pitchFamily="34" charset="0"/>
              <a:cs typeface="Times New Roman" pitchFamily="18" charset="0"/>
            </a:endParaRPr>
          </a:p>
        </p:txBody>
      </p:sp>
      <p:sp>
        <p:nvSpPr>
          <p:cNvPr id="2" name="TextBox 1"/>
          <p:cNvSpPr txBox="1"/>
          <p:nvPr/>
        </p:nvSpPr>
        <p:spPr>
          <a:xfrm>
            <a:off x="253796" y="3126321"/>
            <a:ext cx="4176464" cy="3416320"/>
          </a:xfrm>
          <a:prstGeom prst="rect">
            <a:avLst/>
          </a:prstGeom>
          <a:noFill/>
        </p:spPr>
        <p:txBody>
          <a:bodyPr wrap="square" rtlCol="0">
            <a:spAutoFit/>
          </a:bodyPr>
          <a:lstStyle/>
          <a:p>
            <a:pPr>
              <a:spcBef>
                <a:spcPts val="850"/>
              </a:spcBef>
            </a:pPr>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a:t>
            </a:r>
            <a:r>
              <a:rPr lang="en-US" dirty="0" smtClean="0">
                <a:solidFill>
                  <a:srgbClr val="231F20"/>
                </a:solidFill>
                <a:latin typeface="Times New Roman" pitchFamily="18" charset="0"/>
                <a:cs typeface="Times New Roman" pitchFamily="18" charset="0"/>
              </a:rPr>
              <a:t>&gt;  </a:t>
            </a:r>
            <a:r>
              <a:rPr lang="en-US" b="1" dirty="0" smtClean="0">
                <a:solidFill>
                  <a:srgbClr val="006600"/>
                </a:solidFill>
                <a:latin typeface="Times New Roman" pitchFamily="18" charset="0"/>
                <a:cs typeface="Times New Roman" pitchFamily="18" charset="0"/>
              </a:rPr>
              <a:t>&lt;</a:t>
            </a:r>
            <a:r>
              <a:rPr lang="en-US" b="1" dirty="0">
                <a:solidFill>
                  <a:srgbClr val="006600"/>
                </a:solidFill>
                <a:latin typeface="Times New Roman" pitchFamily="18" charset="0"/>
                <a:cs typeface="Times New Roman" pitchFamily="18" charset="0"/>
              </a:rPr>
              <a:t>style&gt;</a:t>
            </a:r>
          </a:p>
          <a:p>
            <a:r>
              <a:rPr lang="en-US" b="1" dirty="0" err="1">
                <a:solidFill>
                  <a:srgbClr val="FF0000"/>
                </a:solidFill>
                <a:latin typeface="Times New Roman" pitchFamily="18" charset="0"/>
                <a:cs typeface="Times New Roman" pitchFamily="18" charset="0"/>
              </a:rPr>
              <a:t>p.intro</a:t>
            </a:r>
            <a:r>
              <a:rPr lang="en-US" b="1" dirty="0">
                <a:solidFill>
                  <a:srgbClr val="FF0000"/>
                </a:solidFill>
                <a:latin typeface="Times New Roman" pitchFamily="18" charset="0"/>
                <a:cs typeface="Times New Roman" pitchFamily="18" charset="0"/>
              </a:rPr>
              <a:t> {text-align: </a:t>
            </a:r>
            <a:r>
              <a:rPr lang="en-US" b="1" dirty="0" err="1">
                <a:solidFill>
                  <a:srgbClr val="FF0000"/>
                </a:solidFill>
                <a:latin typeface="Times New Roman" pitchFamily="18" charset="0"/>
                <a:cs typeface="Times New Roman" pitchFamily="18" charset="0"/>
              </a:rPr>
              <a:t>center;color</a:t>
            </a:r>
            <a:r>
              <a:rPr lang="en-US" b="1" dirty="0">
                <a:solidFill>
                  <a:srgbClr val="FF0000"/>
                </a:solidFill>
                <a:latin typeface="Times New Roman" pitchFamily="18" charset="0"/>
                <a:cs typeface="Times New Roman" pitchFamily="18" charset="0"/>
              </a:rPr>
              <a:t>: blue}</a:t>
            </a:r>
          </a:p>
          <a:p>
            <a:r>
              <a:rPr lang="en-US" b="1" dirty="0">
                <a:solidFill>
                  <a:srgbClr val="006600"/>
                </a:solidFill>
                <a:latin typeface="Times New Roman" pitchFamily="18" charset="0"/>
                <a:cs typeface="Times New Roman" pitchFamily="18" charset="0"/>
              </a:rPr>
              <a:t>&lt;/style</a:t>
            </a:r>
            <a:r>
              <a:rPr lang="en-US" b="1" dirty="0" smtClean="0">
                <a:solidFill>
                  <a:srgbClr val="006600"/>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b="1" dirty="0">
                <a:solidFill>
                  <a:srgbClr val="0070C0"/>
                </a:solidFill>
                <a:latin typeface="Times New Roman" pitchFamily="18" charset="0"/>
                <a:cs typeface="Times New Roman" pitchFamily="18" charset="0"/>
              </a:rPr>
              <a:t>&lt;h1 </a:t>
            </a:r>
            <a:r>
              <a:rPr lang="en-US" b="1" dirty="0">
                <a:solidFill>
                  <a:srgbClr val="FF0000"/>
                </a:solidFill>
                <a:latin typeface="Times New Roman" pitchFamily="18" charset="0"/>
                <a:cs typeface="Times New Roman" pitchFamily="18" charset="0"/>
              </a:rPr>
              <a:t>class="intro"&gt;</a:t>
            </a:r>
            <a:r>
              <a:rPr lang="en-US" dirty="0">
                <a:solidFill>
                  <a:srgbClr val="231F20"/>
                </a:solidFill>
                <a:latin typeface="Times New Roman" pitchFamily="18" charset="0"/>
                <a:cs typeface="Times New Roman" pitchFamily="18" charset="0"/>
              </a:rPr>
              <a:t>This heading is not affected</a:t>
            </a:r>
            <a:r>
              <a:rPr lang="en-US" b="1" dirty="0">
                <a:solidFill>
                  <a:srgbClr val="0070C0"/>
                </a:solidFill>
                <a:latin typeface="Times New Roman" pitchFamily="18" charset="0"/>
                <a:cs typeface="Times New Roman" pitchFamily="18" charset="0"/>
              </a:rPr>
              <a:t>&lt;/h1&gt;</a:t>
            </a:r>
          </a:p>
          <a:p>
            <a:r>
              <a:rPr lang="en-US" b="1" dirty="0">
                <a:solidFill>
                  <a:srgbClr val="0070C0"/>
                </a:solidFill>
                <a:latin typeface="Times New Roman" pitchFamily="18" charset="0"/>
                <a:cs typeface="Times New Roman" pitchFamily="18" charset="0"/>
              </a:rPr>
              <a:t>&lt;</a:t>
            </a:r>
            <a:r>
              <a:rPr lang="en-US" b="1" dirty="0" smtClean="0">
                <a:solidFill>
                  <a:srgbClr val="0070C0"/>
                </a:solidFill>
                <a:latin typeface="Times New Roman" pitchFamily="18" charset="0"/>
                <a:cs typeface="Times New Roman" pitchFamily="18" charset="0"/>
              </a:rPr>
              <a:t>p   </a:t>
            </a:r>
            <a:r>
              <a:rPr lang="en-US" b="1" dirty="0" smtClean="0">
                <a:solidFill>
                  <a:srgbClr val="FF0000"/>
                </a:solidFill>
                <a:latin typeface="Times New Roman" pitchFamily="18" charset="0"/>
                <a:cs typeface="Times New Roman" pitchFamily="18" charset="0"/>
              </a:rPr>
              <a:t>class</a:t>
            </a:r>
            <a:r>
              <a:rPr lang="en-US" b="1" dirty="0">
                <a:solidFill>
                  <a:srgbClr val="FF0000"/>
                </a:solidFill>
                <a:latin typeface="Times New Roman" pitchFamily="18" charset="0"/>
                <a:cs typeface="Times New Roman" pitchFamily="18" charset="0"/>
              </a:rPr>
              <a:t>="intro</a:t>
            </a:r>
            <a:r>
              <a:rPr lang="en-US" dirty="0">
                <a:solidFill>
                  <a:srgbClr val="231F20"/>
                </a:solidFill>
                <a:latin typeface="Times New Roman" pitchFamily="18" charset="0"/>
                <a:cs typeface="Times New Roman" pitchFamily="18" charset="0"/>
              </a:rPr>
              <a:t>"&gt;This	paragraph	is blue and center-aligned</a:t>
            </a:r>
            <a:r>
              <a:rPr lang="en-US" dirty="0" smtClean="0">
                <a:solidFill>
                  <a:srgbClr val="231F20"/>
                </a:solidFill>
                <a:latin typeface="Times New Roman" pitchFamily="18" charset="0"/>
                <a:cs typeface="Times New Roman" pitchFamily="18" charset="0"/>
              </a:rPr>
              <a:t>.</a:t>
            </a:r>
            <a:r>
              <a:rPr lang="en-US" b="1" dirty="0" smtClean="0">
                <a:solidFill>
                  <a:srgbClr val="0070C0"/>
                </a:solidFill>
                <a:latin typeface="Times New Roman" pitchFamily="18" charset="0"/>
                <a:cs typeface="Times New Roman" pitchFamily="18" charset="0"/>
              </a:rPr>
              <a:t>&lt;/</a:t>
            </a:r>
            <a:r>
              <a:rPr lang="en-US" b="1" dirty="0">
                <a:solidFill>
                  <a:srgbClr val="0070C0"/>
                </a:solidFill>
                <a:latin typeface="Times New Roman" pitchFamily="18" charset="0"/>
                <a:cs typeface="Times New Roman" pitchFamily="18" charset="0"/>
              </a:rPr>
              <a:t>p&gt;</a:t>
            </a:r>
          </a:p>
          <a:p>
            <a:r>
              <a:rPr lang="en-US" dirty="0">
                <a:solidFill>
                  <a:srgbClr val="231F20"/>
                </a:solidFill>
                <a:latin typeface="Times New Roman" pitchFamily="18" charset="0"/>
                <a:cs typeface="Times New Roman" pitchFamily="18" charset="0"/>
              </a:rPr>
              <a:t>&lt;/body</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html&gt;</a:t>
            </a:r>
            <a:endParaRPr lang="en-US" dirty="0">
              <a:latin typeface="Times New Roman" pitchFamily="18" charset="0"/>
              <a:cs typeface="Times New Roman" pitchFamily="18" charset="0"/>
            </a:endParaRPr>
          </a:p>
        </p:txBody>
      </p:sp>
      <p:sp>
        <p:nvSpPr>
          <p:cNvPr id="13" name="Rectangle 12"/>
          <p:cNvSpPr/>
          <p:nvPr/>
        </p:nvSpPr>
        <p:spPr>
          <a:xfrm>
            <a:off x="253796" y="2996952"/>
            <a:ext cx="4152749" cy="3706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64088" y="3212976"/>
            <a:ext cx="3168352" cy="369332"/>
          </a:xfrm>
          <a:prstGeom prst="rect">
            <a:avLst/>
          </a:prstGeom>
          <a:noFill/>
        </p:spPr>
        <p:txBody>
          <a:bodyPr wrap="square" rtlCol="0">
            <a:spAutoFit/>
          </a:bodyPr>
          <a:lstStyle/>
          <a:p>
            <a:endParaRPr lang="en-US" dirty="0"/>
          </a:p>
        </p:txBody>
      </p:sp>
      <p:sp>
        <p:nvSpPr>
          <p:cNvPr id="19" name="Rectangle 18"/>
          <p:cNvSpPr/>
          <p:nvPr/>
        </p:nvSpPr>
        <p:spPr>
          <a:xfrm>
            <a:off x="4932040" y="3582308"/>
            <a:ext cx="3816424" cy="2943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76056" y="3717032"/>
            <a:ext cx="3544050" cy="2736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9359" y="3038475"/>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65209530"/>
      </p:ext>
    </p:extLst>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28</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447" y="980727"/>
            <a:ext cx="8422659" cy="1000530"/>
          </a:xfrm>
          <a:prstGeom prst="rect">
            <a:avLst/>
          </a:prstGeom>
          <a:noFill/>
        </p:spPr>
        <p:txBody>
          <a:bodyPr wrap="square" rtlCol="0">
            <a:spAutoFit/>
          </a:bodyPr>
          <a:lstStyle/>
          <a:p>
            <a:pPr algn="ctr"/>
            <a:r>
              <a:rPr lang="en-US" b="1" dirty="0">
                <a:solidFill>
                  <a:srgbClr val="EC008C"/>
                </a:solidFill>
                <a:latin typeface="Bahnschrift" pitchFamily="34" charset="0"/>
                <a:cs typeface="Times New Roman" pitchFamily="18" charset="0"/>
              </a:rPr>
              <a:t>Universal Selector</a:t>
            </a:r>
            <a:endParaRPr lang="en-US" dirty="0">
              <a:latin typeface="Bahnschrift" pitchFamily="34" charset="0"/>
              <a:cs typeface="Times New Roman" pitchFamily="18" charset="0"/>
            </a:endParaRPr>
          </a:p>
          <a:p>
            <a:pPr algn="just">
              <a:lnSpc>
                <a:spcPct val="107000"/>
              </a:lnSpc>
              <a:spcBef>
                <a:spcPts val="288"/>
              </a:spcBef>
            </a:pPr>
            <a:r>
              <a:rPr lang="en-US" dirty="0">
                <a:solidFill>
                  <a:srgbClr val="231F20"/>
                </a:solidFill>
                <a:latin typeface="Bahnschrift" pitchFamily="34" charset="0"/>
                <a:cs typeface="Times New Roman" pitchFamily="18" charset="0"/>
              </a:rPr>
              <a:t>The  universal  selector  is  used  as a  wildcard  character.  It  selects  all  the elements on the Webpages.</a:t>
            </a:r>
            <a:endParaRPr lang="en-US" dirty="0">
              <a:latin typeface="Bahnschrift" pitchFamily="34" charset="0"/>
              <a:cs typeface="Times New Roman" pitchFamily="18" charset="0"/>
            </a:endParaRPr>
          </a:p>
        </p:txBody>
      </p:sp>
      <p:sp>
        <p:nvSpPr>
          <p:cNvPr id="2" name="TextBox 1"/>
          <p:cNvSpPr txBox="1"/>
          <p:nvPr/>
        </p:nvSpPr>
        <p:spPr>
          <a:xfrm>
            <a:off x="435945" y="2229409"/>
            <a:ext cx="3709946" cy="4198585"/>
          </a:xfrm>
          <a:prstGeom prst="rect">
            <a:avLst/>
          </a:prstGeom>
          <a:noFill/>
        </p:spPr>
        <p:txBody>
          <a:bodyPr wrap="square" rtlCol="0">
            <a:spAutoFit/>
          </a:bodyPr>
          <a:lstStyle/>
          <a:p>
            <a:pPr>
              <a:spcBef>
                <a:spcPts val="975"/>
              </a:spcBef>
            </a:pPr>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a:t>
            </a:r>
            <a:r>
              <a:rPr lang="en-US" dirty="0" smtClean="0">
                <a:solidFill>
                  <a:srgbClr val="231F20"/>
                </a:solidFill>
                <a:latin typeface="Times New Roman" pitchFamily="18" charset="0"/>
                <a:cs typeface="Times New Roman" pitchFamily="18" charset="0"/>
              </a:rPr>
              <a:t>&gt;   </a:t>
            </a:r>
            <a:r>
              <a:rPr lang="en-US" b="1" dirty="0" smtClean="0">
                <a:solidFill>
                  <a:srgbClr val="006600"/>
                </a:solidFill>
                <a:latin typeface="Times New Roman" pitchFamily="18" charset="0"/>
                <a:cs typeface="Times New Roman" pitchFamily="18" charset="0"/>
              </a:rPr>
              <a:t>&lt;</a:t>
            </a:r>
            <a:r>
              <a:rPr lang="en-US" b="1" dirty="0">
                <a:solidFill>
                  <a:srgbClr val="006600"/>
                </a:solidFill>
                <a:latin typeface="Times New Roman" pitchFamily="18" charset="0"/>
                <a:cs typeface="Times New Roman" pitchFamily="18" charset="0"/>
              </a:rPr>
              <a:t>style</a:t>
            </a:r>
            <a:r>
              <a:rPr lang="en-US" dirty="0">
                <a:solidFill>
                  <a:srgbClr val="006600"/>
                </a:solidFill>
                <a:latin typeface="Times New Roman" pitchFamily="18" charset="0"/>
                <a:cs typeface="Times New Roman" pitchFamily="18" charset="0"/>
              </a:rPr>
              <a:t>&gt;</a:t>
            </a:r>
          </a:p>
          <a:p>
            <a:r>
              <a:rPr lang="en-US" b="1" dirty="0">
                <a:solidFill>
                  <a:srgbClr val="FF0000"/>
                </a:solidFill>
                <a:latin typeface="Times New Roman" pitchFamily="18" charset="0"/>
                <a:cs typeface="Times New Roman" pitchFamily="18" charset="0"/>
              </a:rPr>
              <a:t>* { color: green; font-size: 20px;}</a:t>
            </a:r>
          </a:p>
          <a:p>
            <a:r>
              <a:rPr lang="en-US" b="1" dirty="0">
                <a:solidFill>
                  <a:srgbClr val="006600"/>
                </a:solidFill>
                <a:latin typeface="Times New Roman" pitchFamily="18" charset="0"/>
                <a:cs typeface="Times New Roman" pitchFamily="18" charset="0"/>
              </a:rPr>
              <a:t>&lt;/style</a:t>
            </a:r>
            <a:r>
              <a:rPr lang="en-US" b="1" dirty="0" smtClean="0">
                <a:solidFill>
                  <a:srgbClr val="006600"/>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This </a:t>
            </a:r>
            <a:r>
              <a:rPr lang="en-US" dirty="0" err="1">
                <a:solidFill>
                  <a:srgbClr val="231F20"/>
                </a:solidFill>
                <a:latin typeface="Times New Roman" pitchFamily="18" charset="0"/>
                <a:cs typeface="Times New Roman" pitchFamily="18" charset="0"/>
              </a:rPr>
              <a:t>css</a:t>
            </a:r>
            <a:r>
              <a:rPr lang="en-US" dirty="0">
                <a:solidFill>
                  <a:srgbClr val="231F20"/>
                </a:solidFill>
                <a:latin typeface="Times New Roman" pitchFamily="18" charset="0"/>
                <a:cs typeface="Times New Roman" pitchFamily="18" charset="0"/>
              </a:rPr>
              <a:t> style will be applied on </a:t>
            </a:r>
            <a:r>
              <a:rPr lang="en-US" dirty="0" smtClean="0">
                <a:solidFill>
                  <a:srgbClr val="231F20"/>
                </a:solidFill>
                <a:latin typeface="Times New Roman" pitchFamily="18" charset="0"/>
                <a:cs typeface="Times New Roman" pitchFamily="18" charset="0"/>
              </a:rPr>
              <a:t>Entire Page</a:t>
            </a:r>
          </a:p>
          <a:p>
            <a:r>
              <a:rPr lang="en-US" sz="1600" b="1" dirty="0">
                <a:solidFill>
                  <a:srgbClr val="0070C0"/>
                </a:solidFill>
                <a:latin typeface="Times New Roman" pitchFamily="18" charset="0"/>
                <a:cs typeface="Times New Roman" pitchFamily="18" charset="0"/>
              </a:rPr>
              <a:t>&lt;h2&gt;This  </a:t>
            </a:r>
            <a:r>
              <a:rPr lang="en-US" sz="1600" b="1" dirty="0" err="1">
                <a:solidFill>
                  <a:srgbClr val="0070C0"/>
                </a:solidFill>
                <a:latin typeface="Times New Roman" pitchFamily="18" charset="0"/>
                <a:cs typeface="Times New Roman" pitchFamily="18" charset="0"/>
              </a:rPr>
              <a:t>css</a:t>
            </a:r>
            <a:r>
              <a:rPr lang="en-US" sz="1600" b="1" dirty="0">
                <a:solidFill>
                  <a:srgbClr val="0070C0"/>
                </a:solidFill>
                <a:latin typeface="Times New Roman" pitchFamily="18" charset="0"/>
                <a:cs typeface="Times New Roman" pitchFamily="18" charset="0"/>
              </a:rPr>
              <a:t>  </a:t>
            </a:r>
            <a:r>
              <a:rPr lang="en-US" sz="1600" b="1" dirty="0" smtClean="0">
                <a:solidFill>
                  <a:srgbClr val="0070C0"/>
                </a:solidFill>
                <a:latin typeface="Times New Roman" pitchFamily="18" charset="0"/>
                <a:cs typeface="Times New Roman" pitchFamily="18" charset="0"/>
              </a:rPr>
              <a:t>is applied to Heading 2&lt;/h2&gt;</a:t>
            </a:r>
          </a:p>
          <a:p>
            <a:r>
              <a:rPr lang="en-US" dirty="0">
                <a:solidFill>
                  <a:srgbClr val="231F20"/>
                </a:solidFill>
                <a:latin typeface="Times New Roman" pitchFamily="18" charset="0"/>
                <a:cs typeface="Times New Roman" pitchFamily="18" charset="0"/>
              </a:rPr>
              <a:t>&lt;p  </a:t>
            </a:r>
            <a:r>
              <a:rPr lang="en-US" b="1" dirty="0">
                <a:solidFill>
                  <a:srgbClr val="FF0000"/>
                </a:solidFill>
                <a:latin typeface="Times New Roman" pitchFamily="18" charset="0"/>
                <a:cs typeface="Times New Roman" pitchFamily="18" charset="0"/>
              </a:rPr>
              <a:t>id="</a:t>
            </a:r>
            <a:r>
              <a:rPr lang="en-US" b="1" dirty="0" smtClean="0">
                <a:solidFill>
                  <a:srgbClr val="FF0000"/>
                </a:solidFill>
                <a:latin typeface="Times New Roman" pitchFamily="18" charset="0"/>
                <a:cs typeface="Times New Roman" pitchFamily="18" charset="0"/>
              </a:rPr>
              <a:t>para1“ </a:t>
            </a:r>
            <a:r>
              <a:rPr lang="en-US" b="1" dirty="0" smtClean="0">
                <a:latin typeface="Times New Roman" pitchFamily="18" charset="0"/>
                <a:cs typeface="Times New Roman" pitchFamily="18" charset="0"/>
              </a:rPr>
              <a:t>&gt;</a:t>
            </a:r>
            <a:r>
              <a:rPr lang="en-US" dirty="0">
                <a:solidFill>
                  <a:srgbClr val="231F20"/>
                </a:solidFill>
                <a:latin typeface="Times New Roman" pitchFamily="18" charset="0"/>
                <a:cs typeface="Times New Roman" pitchFamily="18" charset="0"/>
              </a:rPr>
              <a:t>it </a:t>
            </a:r>
            <a:r>
              <a:rPr lang="en-US" dirty="0" smtClean="0">
                <a:solidFill>
                  <a:srgbClr val="231F20"/>
                </a:solidFill>
                <a:latin typeface="Times New Roman" pitchFamily="18" charset="0"/>
                <a:cs typeface="Times New Roman" pitchFamily="18" charset="0"/>
              </a:rPr>
              <a:t> is applied to first paragraph&lt;/p&gt;</a:t>
            </a:r>
          </a:p>
          <a:p>
            <a:pPr marL="12700" fontAlgn="auto">
              <a:spcBef>
                <a:spcPts val="0"/>
              </a:spcBef>
              <a:spcAft>
                <a:spcPts val="0"/>
              </a:spcAft>
              <a:defRPr/>
            </a:pPr>
            <a:r>
              <a:rPr lang="en-US" dirty="0">
                <a:solidFill>
                  <a:srgbClr val="231F20"/>
                </a:solidFill>
                <a:latin typeface="Times New Roman"/>
                <a:cs typeface="Times New Roman"/>
              </a:rPr>
              <a:t>&lt;p&gt;Also</a:t>
            </a:r>
            <a:r>
              <a:rPr lang="en-US" spc="-5" dirty="0">
                <a:solidFill>
                  <a:srgbClr val="231F20"/>
                </a:solidFill>
                <a:latin typeface="Times New Roman"/>
                <a:cs typeface="Times New Roman"/>
              </a:rPr>
              <a:t> </a:t>
            </a:r>
            <a:r>
              <a:rPr lang="en-US" spc="-10" dirty="0">
                <a:solidFill>
                  <a:srgbClr val="231F20"/>
                </a:solidFill>
                <a:latin typeface="Times New Roman"/>
                <a:cs typeface="Times New Roman"/>
              </a:rPr>
              <a:t>to</a:t>
            </a:r>
            <a:r>
              <a:rPr lang="en-US" spc="-5" dirty="0">
                <a:solidFill>
                  <a:srgbClr val="231F20"/>
                </a:solidFill>
                <a:latin typeface="Times New Roman"/>
                <a:cs typeface="Times New Roman"/>
              </a:rPr>
              <a:t> </a:t>
            </a:r>
            <a:r>
              <a:rPr lang="en-US" spc="-15" dirty="0">
                <a:solidFill>
                  <a:srgbClr val="231F20"/>
                </a:solidFill>
                <a:latin typeface="Times New Roman"/>
                <a:cs typeface="Times New Roman"/>
              </a:rPr>
              <a:t>secon</a:t>
            </a:r>
            <a:r>
              <a:rPr lang="en-US" spc="-10" dirty="0">
                <a:solidFill>
                  <a:srgbClr val="231F20"/>
                </a:solidFill>
                <a:latin typeface="Times New Roman"/>
                <a:cs typeface="Times New Roman"/>
              </a:rPr>
              <a:t>d</a:t>
            </a:r>
            <a:r>
              <a:rPr lang="en-US" dirty="0">
                <a:solidFill>
                  <a:srgbClr val="231F20"/>
                </a:solidFill>
                <a:latin typeface="Times New Roman"/>
                <a:cs typeface="Times New Roman"/>
              </a:rPr>
              <a:t> </a:t>
            </a:r>
            <a:r>
              <a:rPr lang="en-US" spc="20" dirty="0">
                <a:solidFill>
                  <a:srgbClr val="231F20"/>
                </a:solidFill>
                <a:latin typeface="Times New Roman"/>
                <a:cs typeface="Times New Roman"/>
              </a:rPr>
              <a:t>paragraph</a:t>
            </a:r>
            <a:r>
              <a:rPr lang="en-US" dirty="0">
                <a:solidFill>
                  <a:srgbClr val="231F20"/>
                </a:solidFill>
                <a:latin typeface="Times New Roman"/>
                <a:cs typeface="Times New Roman"/>
              </a:rPr>
              <a:t> </a:t>
            </a:r>
            <a:r>
              <a:rPr lang="en-US" spc="-10" dirty="0">
                <a:solidFill>
                  <a:srgbClr val="231F20"/>
                </a:solidFill>
                <a:latin typeface="Times New Roman"/>
                <a:cs typeface="Times New Roman"/>
              </a:rPr>
              <a:t>!&lt;/p&gt;</a:t>
            </a:r>
            <a:endParaRPr lang="en-US" dirty="0">
              <a:latin typeface="Times New Roman"/>
              <a:cs typeface="Times New Roman"/>
            </a:endParaRPr>
          </a:p>
          <a:p>
            <a:pPr marL="12700" fontAlgn="auto">
              <a:spcBef>
                <a:spcPts val="0"/>
              </a:spcBef>
              <a:spcAft>
                <a:spcPts val="0"/>
              </a:spcAft>
              <a:defRPr/>
            </a:pPr>
            <a:r>
              <a:rPr lang="en-US" spc="-10" dirty="0">
                <a:solidFill>
                  <a:srgbClr val="231F20"/>
                </a:solidFill>
                <a:latin typeface="Times New Roman"/>
                <a:cs typeface="Times New Roman"/>
              </a:rPr>
              <a:t>&lt;/body&gt;</a:t>
            </a:r>
            <a:endParaRPr lang="en-US" dirty="0">
              <a:latin typeface="Times New Roman"/>
              <a:cs typeface="Times New Roman"/>
            </a:endParaRPr>
          </a:p>
          <a:p>
            <a:pPr marL="12700" fontAlgn="auto">
              <a:spcBef>
                <a:spcPts val="120"/>
              </a:spcBef>
              <a:spcAft>
                <a:spcPts val="0"/>
              </a:spcAft>
              <a:defRPr/>
            </a:pPr>
            <a:r>
              <a:rPr lang="en-US" spc="-10" dirty="0">
                <a:solidFill>
                  <a:srgbClr val="231F20"/>
                </a:solidFill>
                <a:latin typeface="Times New Roman"/>
                <a:cs typeface="Times New Roman"/>
              </a:rPr>
              <a:t>&lt;/html</a:t>
            </a:r>
            <a:r>
              <a:rPr lang="en-US" spc="-10" dirty="0" smtClean="0">
                <a:solidFill>
                  <a:srgbClr val="231F20"/>
                </a:solidFill>
                <a:latin typeface="Times New Roman"/>
                <a:cs typeface="Times New Roman"/>
              </a:rPr>
              <a:t>&gt;</a:t>
            </a:r>
            <a:r>
              <a:rPr lang="en-US" dirty="0" smtClean="0">
                <a:latin typeface="Times New Roman"/>
                <a:cs typeface="Times New Roman"/>
              </a:rPr>
              <a:t>   </a:t>
            </a:r>
            <a:endParaRPr lang="en-US" dirty="0">
              <a:latin typeface="Times New Roman" pitchFamily="18" charset="0"/>
              <a:cs typeface="Times New Roman" pitchFamily="18" charset="0"/>
            </a:endParaRPr>
          </a:p>
        </p:txBody>
      </p:sp>
      <p:sp>
        <p:nvSpPr>
          <p:cNvPr id="13" name="Rectangle 12"/>
          <p:cNvSpPr/>
          <p:nvPr/>
        </p:nvSpPr>
        <p:spPr>
          <a:xfrm>
            <a:off x="253796" y="2132856"/>
            <a:ext cx="4152749" cy="4570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64088" y="3212976"/>
            <a:ext cx="3168352" cy="369332"/>
          </a:xfrm>
          <a:prstGeom prst="rect">
            <a:avLst/>
          </a:prstGeom>
          <a:noFill/>
        </p:spPr>
        <p:txBody>
          <a:bodyPr wrap="square" rtlCol="0">
            <a:spAutoFit/>
          </a:bodyPr>
          <a:lstStyle/>
          <a:p>
            <a:endParaRPr lang="en-US" dirty="0"/>
          </a:p>
        </p:txBody>
      </p:sp>
      <p:sp>
        <p:nvSpPr>
          <p:cNvPr id="19" name="Rectangle 18"/>
          <p:cNvSpPr/>
          <p:nvPr/>
        </p:nvSpPr>
        <p:spPr>
          <a:xfrm>
            <a:off x="4932040" y="3582308"/>
            <a:ext cx="3816424" cy="2943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148063" y="3645025"/>
            <a:ext cx="3600401" cy="2782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45608" y="2951390"/>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76279452"/>
      </p:ext>
    </p:extLst>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29</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447" y="980727"/>
            <a:ext cx="8551017" cy="2181495"/>
          </a:xfrm>
          <a:prstGeom prst="rect">
            <a:avLst/>
          </a:prstGeom>
          <a:noFill/>
        </p:spPr>
        <p:txBody>
          <a:bodyPr wrap="square" rtlCol="0">
            <a:spAutoFit/>
          </a:bodyPr>
          <a:lstStyle/>
          <a:p>
            <a:pPr algn="ctr"/>
            <a:r>
              <a:rPr lang="en-US" b="1" dirty="0" smtClean="0">
                <a:solidFill>
                  <a:srgbClr val="EC008C"/>
                </a:solidFill>
                <a:latin typeface="Bahnschrift" pitchFamily="34" charset="0"/>
                <a:cs typeface="Times New Roman" pitchFamily="18" charset="0"/>
              </a:rPr>
              <a:t>Group </a:t>
            </a:r>
            <a:r>
              <a:rPr lang="en-US" b="1" dirty="0">
                <a:solidFill>
                  <a:srgbClr val="EC008C"/>
                </a:solidFill>
                <a:latin typeface="Bahnschrift" pitchFamily="34" charset="0"/>
                <a:cs typeface="Times New Roman" pitchFamily="18" charset="0"/>
              </a:rPr>
              <a:t>Selector</a:t>
            </a:r>
          </a:p>
          <a:p>
            <a:pPr marL="285750" indent="-285750" algn="just">
              <a:buFont typeface="Wingdings" pitchFamily="2" charset="2"/>
              <a:buChar char="Ø"/>
            </a:pPr>
            <a:r>
              <a:rPr lang="en-US" dirty="0">
                <a:latin typeface="Bahnschrift" pitchFamily="34" charset="0"/>
                <a:cs typeface="Times New Roman" pitchFamily="18" charset="0"/>
              </a:rPr>
              <a:t>The grouping selector is used to select all   the   elements   with   the   same   style definitions.  It  is  used  to  minimize  the code. </a:t>
            </a:r>
            <a:endParaRPr lang="en-US" dirty="0" smtClean="0">
              <a:latin typeface="Bahnschrift" pitchFamily="34" charset="0"/>
              <a:cs typeface="Times New Roman" pitchFamily="18" charset="0"/>
            </a:endParaRPr>
          </a:p>
          <a:p>
            <a:pPr marL="285750" indent="-285750" algn="just">
              <a:buFont typeface="Wingdings" pitchFamily="2" charset="2"/>
              <a:buChar char="Ø"/>
            </a:pPr>
            <a:r>
              <a:rPr lang="en-US" dirty="0" smtClean="0">
                <a:latin typeface="Bahnschrift" pitchFamily="34" charset="0"/>
                <a:cs typeface="Times New Roman" pitchFamily="18" charset="0"/>
              </a:rPr>
              <a:t>Commas </a:t>
            </a:r>
            <a:r>
              <a:rPr lang="en-US" dirty="0">
                <a:latin typeface="Bahnschrift" pitchFamily="34" charset="0"/>
                <a:cs typeface="Times New Roman" pitchFamily="18" charset="0"/>
              </a:rPr>
              <a:t>are used to separate each selector in grouping.</a:t>
            </a:r>
          </a:p>
          <a:p>
            <a:pPr algn="ctr"/>
            <a:r>
              <a:rPr lang="en-US" sz="2400" b="1" dirty="0" smtClean="0">
                <a:solidFill>
                  <a:srgbClr val="7030A0"/>
                </a:solidFill>
                <a:latin typeface="Times New Roman" pitchFamily="18" charset="0"/>
                <a:cs typeface="Times New Roman" pitchFamily="18" charset="0"/>
              </a:rPr>
              <a:t>H1,h2,p{ </a:t>
            </a:r>
            <a:r>
              <a:rPr lang="en-US" sz="2400" b="1" dirty="0" err="1" smtClean="0">
                <a:solidFill>
                  <a:srgbClr val="7030A0"/>
                </a:solidFill>
                <a:latin typeface="Times New Roman" pitchFamily="18" charset="0"/>
                <a:cs typeface="Times New Roman" pitchFamily="18" charset="0"/>
              </a:rPr>
              <a:t>text-align:center;color:blue</a:t>
            </a:r>
            <a:r>
              <a:rPr lang="en-US" sz="2400" b="1" dirty="0" smtClean="0">
                <a:solidFill>
                  <a:srgbClr val="7030A0"/>
                </a:solidFill>
                <a:latin typeface="Times New Roman" pitchFamily="18" charset="0"/>
                <a:cs typeface="Times New Roman" pitchFamily="18" charset="0"/>
              </a:rPr>
              <a:t>}</a:t>
            </a:r>
          </a:p>
          <a:p>
            <a:pPr algn="ctr"/>
            <a:endParaRPr lang="en-US" dirty="0" smtClean="0">
              <a:latin typeface="Bahnschrift" pitchFamily="34" charset="0"/>
              <a:cs typeface="Times New Roman" pitchFamily="18" charset="0"/>
            </a:endParaRPr>
          </a:p>
          <a:p>
            <a:pPr algn="just">
              <a:lnSpc>
                <a:spcPct val="107000"/>
              </a:lnSpc>
              <a:spcBef>
                <a:spcPts val="288"/>
              </a:spcBef>
            </a:pPr>
            <a:r>
              <a:rPr lang="en-US" dirty="0" smtClean="0">
                <a:solidFill>
                  <a:srgbClr val="231F20"/>
                </a:solidFill>
                <a:latin typeface="Bahnschrift" pitchFamily="34" charset="0"/>
                <a:cs typeface="Times New Roman" pitchFamily="18" charset="0"/>
              </a:rPr>
              <a:t>.</a:t>
            </a:r>
            <a:endParaRPr lang="en-US" dirty="0">
              <a:latin typeface="Bahnschrift" pitchFamily="34" charset="0"/>
              <a:cs typeface="Times New Roman" pitchFamily="18" charset="0"/>
            </a:endParaRPr>
          </a:p>
        </p:txBody>
      </p:sp>
      <p:sp>
        <p:nvSpPr>
          <p:cNvPr id="2" name="TextBox 1"/>
          <p:cNvSpPr txBox="1"/>
          <p:nvPr/>
        </p:nvSpPr>
        <p:spPr>
          <a:xfrm>
            <a:off x="261629" y="2901332"/>
            <a:ext cx="4273981" cy="3693319"/>
          </a:xfrm>
          <a:prstGeom prst="rect">
            <a:avLst/>
          </a:prstGeom>
          <a:noFill/>
        </p:spPr>
        <p:txBody>
          <a:bodyPr wrap="square" rtlCol="0">
            <a:spAutoFit/>
          </a:bodyPr>
          <a:lstStyle/>
          <a:p>
            <a:pPr>
              <a:spcBef>
                <a:spcPts val="850"/>
              </a:spcBef>
            </a:pPr>
            <a:r>
              <a:rPr lang="en-US" dirty="0">
                <a:solidFill>
                  <a:schemeClr val="accent2">
                    <a:lumMod val="75000"/>
                  </a:schemeClr>
                </a:solidFill>
                <a:latin typeface="Times New Roman" pitchFamily="18" charset="0"/>
                <a:cs typeface="Times New Roman" pitchFamily="18" charset="0"/>
              </a:rPr>
              <a:t>&lt;!DOCTYPE html&gt;</a:t>
            </a:r>
          </a:p>
          <a:p>
            <a:r>
              <a:rPr lang="en-US" dirty="0">
                <a:solidFill>
                  <a:schemeClr val="accent2">
                    <a:lumMod val="75000"/>
                  </a:schemeClr>
                </a:solidFill>
                <a:latin typeface="Times New Roman" pitchFamily="18" charset="0"/>
                <a:cs typeface="Times New Roman" pitchFamily="18" charset="0"/>
              </a:rPr>
              <a:t>&lt;html&gt;</a:t>
            </a:r>
          </a:p>
          <a:p>
            <a:r>
              <a:rPr lang="en-US" dirty="0">
                <a:solidFill>
                  <a:schemeClr val="accent2">
                    <a:lumMod val="75000"/>
                  </a:schemeClr>
                </a:solidFill>
                <a:latin typeface="Times New Roman" pitchFamily="18" charset="0"/>
                <a:cs typeface="Times New Roman" pitchFamily="18" charset="0"/>
              </a:rPr>
              <a:t>&lt;head&gt;</a:t>
            </a:r>
          </a:p>
          <a:p>
            <a:r>
              <a:rPr lang="en-US" dirty="0">
                <a:solidFill>
                  <a:schemeClr val="accent2">
                    <a:lumMod val="75000"/>
                  </a:schemeClr>
                </a:solidFill>
                <a:latin typeface="Times New Roman" pitchFamily="18" charset="0"/>
                <a:cs typeface="Times New Roman" pitchFamily="18" charset="0"/>
              </a:rPr>
              <a:t>&lt;style&gt;</a:t>
            </a:r>
          </a:p>
          <a:p>
            <a:r>
              <a:rPr lang="en-US" b="1" dirty="0">
                <a:solidFill>
                  <a:srgbClr val="FF0000"/>
                </a:solidFill>
                <a:latin typeface="Times New Roman" pitchFamily="18" charset="0"/>
                <a:cs typeface="Times New Roman" pitchFamily="18" charset="0"/>
              </a:rPr>
              <a:t>h1,h2,p{text-align: center; color: blue}</a:t>
            </a:r>
          </a:p>
          <a:p>
            <a:r>
              <a:rPr lang="en-US" dirty="0">
                <a:solidFill>
                  <a:schemeClr val="accent2">
                    <a:lumMod val="75000"/>
                  </a:schemeClr>
                </a:solidFill>
                <a:latin typeface="Times New Roman" pitchFamily="18" charset="0"/>
                <a:cs typeface="Times New Roman" pitchFamily="18" charset="0"/>
              </a:rPr>
              <a:t>&lt;/style&gt;</a:t>
            </a:r>
          </a:p>
          <a:p>
            <a:r>
              <a:rPr lang="en-US" dirty="0">
                <a:solidFill>
                  <a:schemeClr val="accent2">
                    <a:lumMod val="75000"/>
                  </a:schemeClr>
                </a:solidFill>
                <a:latin typeface="Times New Roman" pitchFamily="18" charset="0"/>
                <a:cs typeface="Times New Roman" pitchFamily="18" charset="0"/>
              </a:rPr>
              <a:t>&lt;/head&gt;</a:t>
            </a:r>
          </a:p>
          <a:p>
            <a:r>
              <a:rPr lang="en-US" dirty="0">
                <a:solidFill>
                  <a:srgbClr val="00B050"/>
                </a:solidFill>
                <a:latin typeface="Times New Roman" pitchFamily="18" charset="0"/>
                <a:cs typeface="Times New Roman" pitchFamily="18" charset="0"/>
              </a:rPr>
              <a:t>&lt;body&gt;</a:t>
            </a:r>
          </a:p>
          <a:p>
            <a:r>
              <a:rPr lang="en-US" b="1" dirty="0">
                <a:solidFill>
                  <a:srgbClr val="002060"/>
                </a:solidFill>
                <a:latin typeface="Times New Roman" pitchFamily="18" charset="0"/>
                <a:cs typeface="Times New Roman" pitchFamily="18" charset="0"/>
              </a:rPr>
              <a:t>&lt;h1</a:t>
            </a:r>
            <a:r>
              <a:rPr lang="en-US" dirty="0" smtClean="0">
                <a:solidFill>
                  <a:srgbClr val="002060"/>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Hello </a:t>
            </a:r>
            <a:r>
              <a:rPr lang="en-US" dirty="0">
                <a:solidFill>
                  <a:srgbClr val="231F20"/>
                </a:solidFill>
                <a:latin typeface="Times New Roman" pitchFamily="18" charset="0"/>
                <a:cs typeface="Times New Roman" pitchFamily="18" charset="0"/>
              </a:rPr>
              <a:t>Heading 1</a:t>
            </a:r>
            <a:r>
              <a:rPr lang="en-US" b="1" dirty="0">
                <a:solidFill>
                  <a:srgbClr val="002060"/>
                </a:solidFill>
                <a:latin typeface="Times New Roman" pitchFamily="18" charset="0"/>
                <a:cs typeface="Times New Roman" pitchFamily="18" charset="0"/>
              </a:rPr>
              <a:t>&lt;/h1&gt;</a:t>
            </a:r>
          </a:p>
          <a:p>
            <a:r>
              <a:rPr lang="en-US" b="1" dirty="0" smtClean="0">
                <a:solidFill>
                  <a:srgbClr val="002060"/>
                </a:solidFill>
                <a:latin typeface="Times New Roman" pitchFamily="18" charset="0"/>
                <a:cs typeface="Times New Roman" pitchFamily="18" charset="0"/>
              </a:rPr>
              <a:t>&lt;h2&gt; </a:t>
            </a:r>
            <a:r>
              <a:rPr lang="en-US" dirty="0" smtClean="0">
                <a:solidFill>
                  <a:srgbClr val="231F20"/>
                </a:solidFill>
                <a:latin typeface="Times New Roman" pitchFamily="18" charset="0"/>
                <a:cs typeface="Times New Roman" pitchFamily="18" charset="0"/>
              </a:rPr>
              <a:t>Hello</a:t>
            </a:r>
            <a:r>
              <a:rPr lang="en-US" b="1" dirty="0" smtClean="0">
                <a:solidFill>
                  <a:srgbClr val="231F20"/>
                </a:solidFill>
                <a:latin typeface="Times New Roman" pitchFamily="18" charset="0"/>
                <a:cs typeface="Times New Roman" pitchFamily="18" charset="0"/>
              </a:rPr>
              <a:t> </a:t>
            </a:r>
            <a:r>
              <a:rPr lang="en-US" dirty="0" smtClean="0">
                <a:solidFill>
                  <a:srgbClr val="231F20"/>
                </a:solidFill>
                <a:latin typeface="Times New Roman" pitchFamily="18" charset="0"/>
                <a:cs typeface="Times New Roman" pitchFamily="18" charset="0"/>
              </a:rPr>
              <a:t>Heading2(In smaller font</a:t>
            </a:r>
            <a:r>
              <a:rPr lang="en-US" b="1" dirty="0" smtClean="0">
                <a:solidFill>
                  <a:srgbClr val="002060"/>
                </a:solidFill>
                <a:latin typeface="Times New Roman" pitchFamily="18" charset="0"/>
                <a:cs typeface="Times New Roman" pitchFamily="18" charset="0"/>
              </a:rPr>
              <a:t>)&lt;/h2&gt;</a:t>
            </a:r>
          </a:p>
          <a:p>
            <a:r>
              <a:rPr lang="en-US" b="1" dirty="0" smtClean="0">
                <a:solidFill>
                  <a:srgbClr val="002060"/>
                </a:solidFill>
                <a:latin typeface="Times New Roman" pitchFamily="18" charset="0"/>
                <a:cs typeface="Times New Roman" pitchFamily="18" charset="0"/>
              </a:rPr>
              <a:t>&lt;</a:t>
            </a:r>
            <a:r>
              <a:rPr lang="en-US" b="1" dirty="0">
                <a:solidFill>
                  <a:srgbClr val="002060"/>
                </a:solidFill>
                <a:latin typeface="Times New Roman" pitchFamily="18" charset="0"/>
                <a:cs typeface="Times New Roman" pitchFamily="18" charset="0"/>
              </a:rPr>
              <a:t>p</a:t>
            </a:r>
            <a:r>
              <a:rPr lang="en-US" b="1" dirty="0" smtClean="0">
                <a:solidFill>
                  <a:srgbClr val="002060"/>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This </a:t>
            </a:r>
            <a:r>
              <a:rPr lang="en-US" dirty="0">
                <a:solidFill>
                  <a:srgbClr val="231F20"/>
                </a:solidFill>
                <a:latin typeface="Times New Roman" pitchFamily="18" charset="0"/>
                <a:cs typeface="Times New Roman" pitchFamily="18" charset="0"/>
              </a:rPr>
              <a:t>is a paragraph</a:t>
            </a:r>
            <a:r>
              <a:rPr lang="en-US" b="1" dirty="0">
                <a:solidFill>
                  <a:srgbClr val="002060"/>
                </a:solidFill>
                <a:latin typeface="Times New Roman" pitchFamily="18" charset="0"/>
                <a:cs typeface="Times New Roman" pitchFamily="18" charset="0"/>
              </a:rPr>
              <a:t>.&lt;/p&gt;</a:t>
            </a:r>
          </a:p>
          <a:p>
            <a:r>
              <a:rPr lang="en-US" dirty="0">
                <a:solidFill>
                  <a:srgbClr val="002060"/>
                </a:solidFill>
                <a:latin typeface="Times New Roman" pitchFamily="18" charset="0"/>
                <a:cs typeface="Times New Roman" pitchFamily="18" charset="0"/>
              </a:rPr>
              <a:t>&lt;/body&gt;</a:t>
            </a:r>
          </a:p>
          <a:p>
            <a:r>
              <a:rPr lang="en-US" dirty="0">
                <a:solidFill>
                  <a:srgbClr val="002060"/>
                </a:solidFill>
                <a:latin typeface="Times New Roman" pitchFamily="18" charset="0"/>
                <a:cs typeface="Times New Roman" pitchFamily="18" charset="0"/>
              </a:rPr>
              <a:t>&lt;/html&gt;</a:t>
            </a:r>
          </a:p>
        </p:txBody>
      </p:sp>
      <p:sp>
        <p:nvSpPr>
          <p:cNvPr id="13" name="Rectangle 12"/>
          <p:cNvSpPr/>
          <p:nvPr/>
        </p:nvSpPr>
        <p:spPr>
          <a:xfrm>
            <a:off x="197447" y="2792890"/>
            <a:ext cx="4361649" cy="3910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64088" y="3212976"/>
            <a:ext cx="3168352" cy="369332"/>
          </a:xfrm>
          <a:prstGeom prst="rect">
            <a:avLst/>
          </a:prstGeom>
          <a:noFill/>
        </p:spPr>
        <p:txBody>
          <a:bodyPr wrap="square" rtlCol="0">
            <a:spAutoFit/>
          </a:bodyPr>
          <a:lstStyle/>
          <a:p>
            <a:endParaRPr lang="en-US" dirty="0"/>
          </a:p>
        </p:txBody>
      </p:sp>
      <p:sp>
        <p:nvSpPr>
          <p:cNvPr id="19" name="Rectangle 18"/>
          <p:cNvSpPr/>
          <p:nvPr/>
        </p:nvSpPr>
        <p:spPr>
          <a:xfrm>
            <a:off x="4932040" y="3582308"/>
            <a:ext cx="3816424" cy="2943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04048" y="3582308"/>
            <a:ext cx="3678423" cy="29430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9359" y="3038475"/>
            <a:ext cx="1495425"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75565960"/>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04" y="1124744"/>
            <a:ext cx="7467600" cy="660755"/>
          </a:xfrm>
        </p:spPr>
        <p:txBody>
          <a:bodyPr/>
          <a:lstStyle/>
          <a:p>
            <a:r>
              <a:rPr lang="en-US" sz="3200" b="1" spc="-10" dirty="0">
                <a:solidFill>
                  <a:srgbClr val="CC3399"/>
                </a:solidFill>
                <a:effectLst>
                  <a:outerShdw blurRad="38100" dist="38100" dir="2700000" algn="tl">
                    <a:srgbClr val="000000">
                      <a:alpha val="43137"/>
                    </a:srgbClr>
                  </a:outerShdw>
                </a:effectLst>
                <a:latin typeface="Times New Roman"/>
                <a:cs typeface="Times New Roman"/>
              </a:rPr>
              <a:t>Introduction </a:t>
            </a:r>
            <a:r>
              <a:rPr lang="en-US" sz="3200" b="1" spc="-5" dirty="0">
                <a:solidFill>
                  <a:srgbClr val="CC3399"/>
                </a:solidFill>
                <a:effectLst>
                  <a:outerShdw blurRad="38100" dist="38100" dir="2700000" algn="tl">
                    <a:srgbClr val="000000">
                      <a:alpha val="43137"/>
                    </a:srgbClr>
                  </a:outerShdw>
                </a:effectLst>
                <a:latin typeface="Times New Roman"/>
                <a:cs typeface="Times New Roman"/>
              </a:rPr>
              <a:t>to</a:t>
            </a:r>
            <a:r>
              <a:rPr lang="en-US" sz="3200" b="1" dirty="0">
                <a:solidFill>
                  <a:srgbClr val="CC3399"/>
                </a:solidFill>
                <a:effectLst>
                  <a:outerShdw blurRad="38100" dist="38100" dir="2700000" algn="tl">
                    <a:srgbClr val="000000">
                      <a:alpha val="43137"/>
                    </a:srgbClr>
                  </a:outerShdw>
                </a:effectLst>
                <a:latin typeface="Times New Roman"/>
                <a:cs typeface="Times New Roman"/>
              </a:rPr>
              <a:t> HTML5</a:t>
            </a:r>
            <a:endParaRPr lang="en-US" dirty="0"/>
          </a:p>
        </p:txBody>
      </p:sp>
      <p:sp>
        <p:nvSpPr>
          <p:cNvPr id="3" name="Content Placeholder 2"/>
          <p:cNvSpPr>
            <a:spLocks noGrp="1"/>
          </p:cNvSpPr>
          <p:nvPr>
            <p:ph sz="quarter" idx="1"/>
          </p:nvPr>
        </p:nvSpPr>
        <p:spPr>
          <a:xfrm>
            <a:off x="459604" y="1844824"/>
            <a:ext cx="7465196" cy="4629128"/>
          </a:xfrm>
          <a:blipFill dpi="0" rotWithShape="1">
            <a:blip r:embed="rId2" cstate="print">
              <a:alphaModFix amt="12000"/>
            </a:blip>
            <a:srcRect/>
            <a:stretch>
              <a:fillRect/>
            </a:stretch>
          </a:blipFill>
        </p:spPr>
        <p:txBody>
          <a:bodyPr>
            <a:normAutofit/>
          </a:bodyPr>
          <a:lstStyle/>
          <a:p>
            <a:endParaRPr lang="en-US" sz="1800" b="1" dirty="0" smtClean="0">
              <a:latin typeface="Century Schoolbook" pitchFamily="18" charset="0"/>
            </a:endParaRPr>
          </a:p>
          <a:p>
            <a:endParaRPr lang="en-US" sz="1800" dirty="0" smtClean="0">
              <a:latin typeface="Century Schoolbook" pitchFamily="18" charset="0"/>
              <a:cs typeface="Segoe UI Semibold" pitchFamily="34" charset="0"/>
            </a:endParaRPr>
          </a:p>
          <a:p>
            <a:r>
              <a:rPr lang="en-US" sz="1600" dirty="0" smtClean="0">
                <a:latin typeface="Segoe UI Semibold" pitchFamily="34" charset="0"/>
                <a:cs typeface="Segoe UI Semibold" pitchFamily="34" charset="0"/>
              </a:rPr>
              <a:t>HTML5 is the latest and most enhanced version of HTML</a:t>
            </a:r>
          </a:p>
          <a:p>
            <a:pPr marL="0" indent="0">
              <a:buNone/>
            </a:pPr>
            <a:endParaRPr lang="en-US" sz="1600" dirty="0" smtClean="0">
              <a:latin typeface="Segoe UI Semibold" pitchFamily="34" charset="0"/>
              <a:cs typeface="Segoe UI Semibold" pitchFamily="34" charset="0"/>
            </a:endParaRPr>
          </a:p>
          <a:p>
            <a:r>
              <a:rPr lang="en-US" sz="1600" dirty="0" smtClean="0">
                <a:latin typeface="Segoe UI Semibold" pitchFamily="34" charset="0"/>
                <a:cs typeface="Segoe UI Semibold" pitchFamily="34" charset="0"/>
              </a:rPr>
              <a:t>It </a:t>
            </a:r>
            <a:r>
              <a:rPr lang="en-US" sz="1600" dirty="0">
                <a:latin typeface="Segoe UI Semibold" pitchFamily="34" charset="0"/>
                <a:cs typeface="Segoe UI Semibold" pitchFamily="34" charset="0"/>
              </a:rPr>
              <a:t> </a:t>
            </a:r>
            <a:r>
              <a:rPr lang="en-US" sz="1600" dirty="0" smtClean="0">
                <a:latin typeface="Segoe UI Semibold" pitchFamily="34" charset="0"/>
                <a:cs typeface="Segoe UI Semibold" pitchFamily="34" charset="0"/>
              </a:rPr>
              <a:t>makes your website layout clearer to both website designers and users</a:t>
            </a:r>
          </a:p>
          <a:p>
            <a:endParaRPr lang="en-US" sz="1600" dirty="0" smtClean="0">
              <a:latin typeface="Segoe UI Semibold" pitchFamily="34" charset="0"/>
              <a:cs typeface="Segoe UI Semibold" pitchFamily="34" charset="0"/>
            </a:endParaRPr>
          </a:p>
          <a:p>
            <a:r>
              <a:rPr lang="en-US" sz="1600" dirty="0">
                <a:solidFill>
                  <a:srgbClr val="231F20"/>
                </a:solidFill>
                <a:latin typeface="Segoe UI Semibold" pitchFamily="34" charset="0"/>
                <a:cs typeface="Segoe UI Semibold" pitchFamily="34" charset="0"/>
              </a:rPr>
              <a:t>B</a:t>
            </a:r>
            <a:r>
              <a:rPr lang="en-US" sz="1600" dirty="0" smtClean="0">
                <a:solidFill>
                  <a:srgbClr val="231F20"/>
                </a:solidFill>
                <a:latin typeface="Segoe UI Semibold" pitchFamily="34" charset="0"/>
                <a:cs typeface="Segoe UI Semibold" pitchFamily="34" charset="0"/>
              </a:rPr>
              <a:t>rowsers  support ‘s features of   HTML5  : Google Chrome, Mozilla Firefox,  Microsoft  Edge,  Safari, Opera and Apple.</a:t>
            </a:r>
            <a:endParaRPr lang="en-US" sz="1600" dirty="0" smtClean="0">
              <a:latin typeface="Segoe UI Semibold" pitchFamily="34" charset="0"/>
              <a:cs typeface="Segoe UI Semibold" pitchFamily="34" charset="0"/>
            </a:endParaRPr>
          </a:p>
          <a:p>
            <a:endParaRPr lang="en-US" sz="1800" b="1" dirty="0">
              <a:latin typeface="Century Schoolbook"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a:t>
            </a:fld>
            <a:endParaRPr lang="en-US"/>
          </a:p>
        </p:txBody>
      </p:sp>
      <p:pic>
        <p:nvPicPr>
          <p:cNvPr id="5" name="Picture 4"/>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08841134"/>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556792"/>
            <a:ext cx="8756892" cy="4873752"/>
          </a:xfrm>
        </p:spPr>
        <p:txBody>
          <a:bodyPr/>
          <a:lstStyle/>
          <a:p>
            <a:r>
              <a:rPr lang="en-US" sz="1800" dirty="0">
                <a:solidFill>
                  <a:srgbClr val="231F20"/>
                </a:solidFill>
                <a:latin typeface="Yu Gothic UI Semibold" pitchFamily="34" charset="-128"/>
                <a:ea typeface="Yu Gothic UI Semibold" pitchFamily="34" charset="-128"/>
                <a:cs typeface="Times New Roman" pitchFamily="18" charset="0"/>
              </a:rPr>
              <a:t>CSS  helps  to  position  the    HTML elements. </a:t>
            </a:r>
            <a:endParaRPr lang="en-US" sz="1800" dirty="0" smtClean="0">
              <a:solidFill>
                <a:srgbClr val="231F20"/>
              </a:solidFill>
              <a:latin typeface="Yu Gothic UI Semibold" pitchFamily="34" charset="-128"/>
              <a:ea typeface="Yu Gothic UI Semibold" pitchFamily="34" charset="-128"/>
              <a:cs typeface="Times New Roman" pitchFamily="18" charset="0"/>
            </a:endParaRPr>
          </a:p>
          <a:p>
            <a:r>
              <a:rPr lang="en-US" sz="1800" dirty="0" smtClean="0">
                <a:solidFill>
                  <a:srgbClr val="231F20"/>
                </a:solidFill>
                <a:latin typeface="Yu Gothic UI Semibold" pitchFamily="34" charset="-128"/>
                <a:ea typeface="Yu Gothic UI Semibold" pitchFamily="34" charset="-128"/>
                <a:cs typeface="Times New Roman" pitchFamily="18" charset="0"/>
              </a:rPr>
              <a:t>The </a:t>
            </a:r>
            <a:r>
              <a:rPr lang="en-US" sz="1800" b="1" dirty="0">
                <a:solidFill>
                  <a:srgbClr val="FF3300"/>
                </a:solidFill>
                <a:latin typeface="Yu Gothic UI Semibold" pitchFamily="34" charset="-128"/>
                <a:ea typeface="Yu Gothic UI Semibold" pitchFamily="34" charset="-128"/>
                <a:cs typeface="Times New Roman" pitchFamily="18" charset="0"/>
              </a:rPr>
              <a:t>position property is used to   set   position   for   an   element</a:t>
            </a:r>
            <a:r>
              <a:rPr lang="en-US" sz="1800" dirty="0">
                <a:solidFill>
                  <a:srgbClr val="FF3300"/>
                </a:solidFill>
                <a:latin typeface="Yu Gothic UI Semibold" pitchFamily="34" charset="-128"/>
                <a:ea typeface="Yu Gothic UI Semibold" pitchFamily="34" charset="-128"/>
                <a:cs typeface="Times New Roman" pitchFamily="18" charset="0"/>
              </a:rPr>
              <a:t>.  </a:t>
            </a:r>
            <a:endParaRPr lang="en-US" sz="1800" dirty="0" smtClean="0">
              <a:solidFill>
                <a:srgbClr val="FF3300"/>
              </a:solidFill>
              <a:latin typeface="Yu Gothic UI Semibold" pitchFamily="34" charset="-128"/>
              <a:ea typeface="Yu Gothic UI Semibold" pitchFamily="34" charset="-128"/>
              <a:cs typeface="Times New Roman" pitchFamily="18" charset="0"/>
            </a:endParaRPr>
          </a:p>
          <a:p>
            <a:r>
              <a:rPr lang="en-US" sz="1800" dirty="0" smtClean="0">
                <a:solidFill>
                  <a:srgbClr val="FF3300"/>
                </a:solidFill>
                <a:latin typeface="Yu Gothic UI Semibold" pitchFamily="34" charset="-128"/>
                <a:ea typeface="Yu Gothic UI Semibold" pitchFamily="34" charset="-128"/>
                <a:cs typeface="Times New Roman" pitchFamily="18" charset="0"/>
              </a:rPr>
              <a:t> </a:t>
            </a:r>
            <a:r>
              <a:rPr lang="en-US" sz="1800" dirty="0">
                <a:solidFill>
                  <a:srgbClr val="231F20"/>
                </a:solidFill>
                <a:latin typeface="Yu Gothic UI Semibold" pitchFamily="34" charset="-128"/>
                <a:ea typeface="Yu Gothic UI Semibold" pitchFamily="34" charset="-128"/>
                <a:cs typeface="Times New Roman" pitchFamily="18" charset="0"/>
              </a:rPr>
              <a:t>The element can be </a:t>
            </a:r>
            <a:r>
              <a:rPr lang="en-US" sz="1800" b="1" dirty="0">
                <a:solidFill>
                  <a:srgbClr val="008000"/>
                </a:solidFill>
                <a:latin typeface="Yu Gothic UI Semibold" pitchFamily="34" charset="-128"/>
                <a:ea typeface="Yu Gothic UI Semibold" pitchFamily="34" charset="-128"/>
                <a:cs typeface="Times New Roman" pitchFamily="18" charset="0"/>
              </a:rPr>
              <a:t>positioned using the top, bottom, left and right</a:t>
            </a:r>
            <a:r>
              <a:rPr lang="en-US" sz="1800" b="1" dirty="0">
                <a:solidFill>
                  <a:srgbClr val="00B050"/>
                </a:solidFill>
                <a:latin typeface="Yu Gothic UI Semibold" pitchFamily="34" charset="-128"/>
                <a:ea typeface="Yu Gothic UI Semibold" pitchFamily="34" charset="-128"/>
                <a:cs typeface="Times New Roman" pitchFamily="18" charset="0"/>
              </a:rPr>
              <a:t> </a:t>
            </a:r>
            <a:r>
              <a:rPr lang="en-US" sz="1800" dirty="0">
                <a:solidFill>
                  <a:srgbClr val="231F20"/>
                </a:solidFill>
                <a:latin typeface="Yu Gothic UI Semibold" pitchFamily="34" charset="-128"/>
                <a:ea typeface="Yu Gothic UI Semibold" pitchFamily="34" charset="-128"/>
                <a:cs typeface="Times New Roman" pitchFamily="18" charset="0"/>
              </a:rPr>
              <a:t>properties.</a:t>
            </a:r>
            <a:endParaRPr lang="en-US" sz="1800" dirty="0">
              <a:latin typeface="Yu Gothic UI Semibold" pitchFamily="34" charset="-128"/>
              <a:ea typeface="Yu Gothic UI Semibold" pitchFamily="34" charset="-128"/>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30</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cxnSp>
        <p:nvCxnSpPr>
          <p:cNvPr id="6" name="Straight Connector 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3" name="TextBox 12"/>
          <p:cNvSpPr txBox="1"/>
          <p:nvPr/>
        </p:nvSpPr>
        <p:spPr>
          <a:xfrm>
            <a:off x="1043608" y="852776"/>
            <a:ext cx="5976664" cy="800219"/>
          </a:xfrm>
          <a:prstGeom prst="rect">
            <a:avLst/>
          </a:prstGeom>
          <a:noFill/>
        </p:spPr>
        <p:txBody>
          <a:bodyPr wrap="square" rtlCol="0">
            <a:spAutoFit/>
          </a:bodyPr>
          <a:lstStyle/>
          <a:p>
            <a:pPr algn="ctr"/>
            <a:r>
              <a:rPr lang="en-US" sz="2800" b="1" dirty="0">
                <a:solidFill>
                  <a:srgbClr val="CC3399"/>
                </a:solidFill>
                <a:latin typeface="Sitka Small" pitchFamily="2" charset="0"/>
                <a:cs typeface="Times New Roman" pitchFamily="18" charset="0"/>
              </a:rPr>
              <a:t>Positioning in CSS</a:t>
            </a:r>
            <a:endParaRPr lang="en-US" sz="2800" dirty="0">
              <a:solidFill>
                <a:srgbClr val="CC3399"/>
              </a:solidFill>
              <a:latin typeface="Sitka Small" pitchFamily="2" charset="0"/>
              <a:cs typeface="Times New Roman" pitchFamily="18" charset="0"/>
            </a:endParaRPr>
          </a:p>
          <a:p>
            <a:endParaRPr lang="en-US" dirty="0"/>
          </a:p>
        </p:txBody>
      </p:sp>
      <p:sp>
        <p:nvSpPr>
          <p:cNvPr id="14" name="Rectangle 13"/>
          <p:cNvSpPr/>
          <p:nvPr/>
        </p:nvSpPr>
        <p:spPr>
          <a:xfrm>
            <a:off x="179512" y="2780928"/>
            <a:ext cx="8684884" cy="1668405"/>
          </a:xfrm>
          <a:prstGeom prst="rect">
            <a:avLst/>
          </a:prstGeom>
          <a:ln w="79375">
            <a:solidFill>
              <a:schemeClr val="bg2">
                <a:lumMod val="75000"/>
              </a:schemeClr>
            </a:solidFill>
          </a:ln>
        </p:spPr>
        <p:txBody>
          <a:bodyPr wrap="square">
            <a:spAutoFit/>
          </a:bodyPr>
          <a:lstStyle/>
          <a:p>
            <a:pPr>
              <a:lnSpc>
                <a:spcPct val="141000"/>
              </a:lnSpc>
            </a:pPr>
            <a:r>
              <a:rPr lang="en-US" b="1" dirty="0" smtClean="0">
                <a:solidFill>
                  <a:srgbClr val="EC008C"/>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Syntax </a:t>
            </a:r>
            <a:r>
              <a:rPr lang="en-US" sz="2000" b="1" dirty="0">
                <a:solidFill>
                  <a:srgbClr val="002060"/>
                </a:solidFill>
                <a:latin typeface="Times New Roman" pitchFamily="18" charset="0"/>
                <a:cs typeface="Times New Roman" pitchFamily="18" charset="0"/>
              </a:rPr>
              <a:t>: </a:t>
            </a:r>
            <a:endParaRPr lang="en-US" sz="2000" b="1" dirty="0" smtClean="0">
              <a:solidFill>
                <a:srgbClr val="002060"/>
              </a:solidFill>
              <a:latin typeface="Times New Roman" pitchFamily="18" charset="0"/>
              <a:cs typeface="Times New Roman" pitchFamily="18" charset="0"/>
            </a:endParaRPr>
          </a:p>
          <a:p>
            <a:pPr>
              <a:lnSpc>
                <a:spcPct val="141000"/>
              </a:lnSpc>
            </a:pPr>
            <a:r>
              <a:rPr lang="en-US" sz="2000" b="1" i="1" dirty="0">
                <a:solidFill>
                  <a:srgbClr val="002060"/>
                </a:solidFill>
                <a:latin typeface="Times New Roman" pitchFamily="18" charset="0"/>
                <a:cs typeface="Times New Roman" pitchFamily="18" charset="0"/>
              </a:rPr>
              <a:t> </a:t>
            </a:r>
            <a:r>
              <a:rPr lang="en-US" sz="2000" b="1" i="1" dirty="0" smtClean="0">
                <a:solidFill>
                  <a:srgbClr val="002060"/>
                </a:solidFill>
                <a:latin typeface="Times New Roman" pitchFamily="18" charset="0"/>
                <a:cs typeface="Times New Roman" pitchFamily="18" charset="0"/>
              </a:rPr>
              <a:t>     </a:t>
            </a:r>
            <a:r>
              <a:rPr lang="en-US" sz="2000" b="1" i="1" dirty="0" smtClean="0">
                <a:solidFill>
                  <a:srgbClr val="FF0000"/>
                </a:solidFill>
                <a:latin typeface="Times New Roman" pitchFamily="18" charset="0"/>
                <a:cs typeface="Times New Roman" pitchFamily="18" charset="0"/>
              </a:rPr>
              <a:t>Selector{ </a:t>
            </a:r>
            <a:r>
              <a:rPr lang="en-US" sz="2000" b="1" i="1" dirty="0" err="1" smtClean="0">
                <a:solidFill>
                  <a:srgbClr val="008000"/>
                </a:solidFill>
                <a:latin typeface="Times New Roman" pitchFamily="18" charset="0"/>
                <a:cs typeface="Times New Roman" pitchFamily="18" charset="0"/>
              </a:rPr>
              <a:t>position</a:t>
            </a:r>
            <a:r>
              <a:rPr lang="en-US" sz="2000" b="1" i="1" dirty="0" err="1" smtClean="0">
                <a:solidFill>
                  <a:srgbClr val="FF0000"/>
                </a:solidFill>
                <a:latin typeface="Times New Roman" pitchFamily="18" charset="0"/>
                <a:cs typeface="Times New Roman" pitchFamily="18" charset="0"/>
              </a:rPr>
              <a:t>:</a:t>
            </a:r>
            <a:r>
              <a:rPr lang="en-US" sz="2000" b="1" i="1" dirty="0" err="1" smtClean="0">
                <a:solidFill>
                  <a:srgbClr val="7030A0"/>
                </a:solidFill>
                <a:latin typeface="Times New Roman" pitchFamily="18" charset="0"/>
                <a:cs typeface="Times New Roman" pitchFamily="18" charset="0"/>
              </a:rPr>
              <a:t>value</a:t>
            </a:r>
            <a:r>
              <a:rPr lang="en-US" sz="2000" b="1" i="1" dirty="0" smtClean="0">
                <a:solidFill>
                  <a:srgbClr val="FF0000"/>
                </a:solidFill>
                <a:latin typeface="Times New Roman" pitchFamily="18" charset="0"/>
                <a:cs typeface="Times New Roman" pitchFamily="18" charset="0"/>
              </a:rPr>
              <a:t>; </a:t>
            </a:r>
            <a:r>
              <a:rPr lang="en-US" sz="2000" b="1" i="1" dirty="0" err="1" smtClean="0">
                <a:solidFill>
                  <a:schemeClr val="accent3">
                    <a:lumMod val="75000"/>
                  </a:schemeClr>
                </a:solidFill>
                <a:latin typeface="Times New Roman" pitchFamily="18" charset="0"/>
                <a:cs typeface="Times New Roman" pitchFamily="18" charset="0"/>
              </a:rPr>
              <a:t>top:value</a:t>
            </a:r>
            <a:r>
              <a:rPr lang="en-US" sz="2000" b="1" i="1" dirty="0">
                <a:solidFill>
                  <a:schemeClr val="accent3">
                    <a:lumMod val="75000"/>
                  </a:schemeClr>
                </a:solidFill>
                <a:latin typeface="Times New Roman" pitchFamily="18" charset="0"/>
                <a:cs typeface="Times New Roman" pitchFamily="18" charset="0"/>
              </a:rPr>
              <a:t>; </a:t>
            </a:r>
            <a:r>
              <a:rPr lang="en-US" sz="2000" b="1" i="1" dirty="0" err="1">
                <a:solidFill>
                  <a:srgbClr val="CC3399"/>
                </a:solidFill>
                <a:latin typeface="Times New Roman" pitchFamily="18" charset="0"/>
                <a:cs typeface="Times New Roman" pitchFamily="18" charset="0"/>
              </a:rPr>
              <a:t>left:value</a:t>
            </a:r>
            <a:r>
              <a:rPr lang="en-US" sz="2000" b="1" i="1" dirty="0" smtClean="0">
                <a:solidFill>
                  <a:srgbClr val="CC3399"/>
                </a:solidFill>
                <a:latin typeface="Times New Roman" pitchFamily="18" charset="0"/>
                <a:cs typeface="Times New Roman" pitchFamily="18" charset="0"/>
              </a:rPr>
              <a:t>: </a:t>
            </a:r>
            <a:r>
              <a:rPr lang="en-US" sz="2000" b="1" i="1" dirty="0" err="1" smtClean="0">
                <a:solidFill>
                  <a:schemeClr val="accent1">
                    <a:lumMod val="50000"/>
                  </a:schemeClr>
                </a:solidFill>
                <a:latin typeface="Times New Roman" pitchFamily="18" charset="0"/>
                <a:cs typeface="Times New Roman" pitchFamily="18" charset="0"/>
              </a:rPr>
              <a:t>bottom:value</a:t>
            </a:r>
            <a:r>
              <a:rPr lang="en-US" sz="2000" b="1" i="1" dirty="0" smtClean="0">
                <a:solidFill>
                  <a:srgbClr val="FF0000"/>
                </a:solidFill>
                <a:latin typeface="Times New Roman" pitchFamily="18" charset="0"/>
                <a:cs typeface="Times New Roman" pitchFamily="18" charset="0"/>
              </a:rPr>
              <a:t>; </a:t>
            </a:r>
            <a:r>
              <a:rPr lang="en-US" sz="2000" b="1" i="1" dirty="0" err="1" smtClean="0">
                <a:solidFill>
                  <a:srgbClr val="00B050"/>
                </a:solidFill>
                <a:latin typeface="Times New Roman" pitchFamily="18" charset="0"/>
                <a:cs typeface="Times New Roman" pitchFamily="18" charset="0"/>
              </a:rPr>
              <a:t>right:value</a:t>
            </a:r>
            <a:r>
              <a:rPr lang="en-US" sz="2000" b="1" i="1" dirty="0" smtClean="0">
                <a:solidFill>
                  <a:srgbClr val="00B050"/>
                </a:solidFill>
                <a:latin typeface="Times New Roman" pitchFamily="18" charset="0"/>
                <a:cs typeface="Times New Roman" pitchFamily="18" charset="0"/>
              </a:rPr>
              <a:t> </a:t>
            </a:r>
            <a:r>
              <a:rPr lang="en-US" sz="2000" b="1" i="1" dirty="0" smtClean="0">
                <a:solidFill>
                  <a:srgbClr val="FF0000"/>
                </a:solidFill>
                <a:latin typeface="Times New Roman" pitchFamily="18" charset="0"/>
                <a:cs typeface="Times New Roman" pitchFamily="18" charset="0"/>
              </a:rPr>
              <a:t>}</a:t>
            </a:r>
            <a:endParaRPr lang="en-US" sz="2000" b="1" dirty="0">
              <a:solidFill>
                <a:srgbClr val="FF0000"/>
              </a:solidFill>
              <a:latin typeface="Times New Roman" pitchFamily="18" charset="0"/>
              <a:cs typeface="Times New Roman" pitchFamily="18" charset="0"/>
            </a:endParaRPr>
          </a:p>
          <a:p>
            <a:pPr algn="just">
              <a:lnSpc>
                <a:spcPct val="107000"/>
              </a:lnSpc>
              <a:spcBef>
                <a:spcPts val="850"/>
              </a:spcBef>
            </a:pPr>
            <a:r>
              <a:rPr lang="en-US" dirty="0">
                <a:solidFill>
                  <a:srgbClr val="231F20"/>
                </a:solidFill>
                <a:latin typeface="Times New Roman" pitchFamily="18" charset="0"/>
                <a:cs typeface="Times New Roman" pitchFamily="18" charset="0"/>
              </a:rPr>
              <a:t>Where </a:t>
            </a:r>
            <a:r>
              <a:rPr lang="en-US" b="1" dirty="0">
                <a:solidFill>
                  <a:srgbClr val="FF0000"/>
                </a:solidFill>
                <a:latin typeface="Times New Roman" pitchFamily="18" charset="0"/>
                <a:cs typeface="Times New Roman" pitchFamily="18" charset="0"/>
              </a:rPr>
              <a:t>values</a:t>
            </a:r>
            <a:r>
              <a:rPr lang="en-US" dirty="0">
                <a:solidFill>
                  <a:srgbClr val="231F20"/>
                </a:solidFill>
                <a:latin typeface="Times New Roman" pitchFamily="18" charset="0"/>
                <a:cs typeface="Times New Roman" pitchFamily="18" charset="0"/>
              </a:rPr>
              <a:t> in positions </a:t>
            </a:r>
            <a:r>
              <a:rPr lang="en-US" b="1" dirty="0">
                <a:solidFill>
                  <a:srgbClr val="FF0000"/>
                </a:solidFill>
                <a:latin typeface="Times New Roman" pitchFamily="18" charset="0"/>
                <a:cs typeface="Times New Roman" pitchFamily="18" charset="0"/>
              </a:rPr>
              <a:t>are </a:t>
            </a:r>
            <a:r>
              <a:rPr lang="en-US" b="1" dirty="0" smtClean="0">
                <a:solidFill>
                  <a:srgbClr val="FF0000"/>
                </a:solidFill>
                <a:latin typeface="Times New Roman" pitchFamily="18" charset="0"/>
                <a:cs typeface="Times New Roman" pitchFamily="18" charset="0"/>
              </a:rPr>
              <a:t>static ,fixed</a:t>
            </a:r>
            <a:r>
              <a:rPr lang="en-US" b="1" dirty="0">
                <a:solidFill>
                  <a:srgbClr val="FF0000"/>
                </a:solidFill>
                <a:latin typeface="Times New Roman" pitchFamily="18" charset="0"/>
                <a:cs typeface="Times New Roman" pitchFamily="18" charset="0"/>
              </a:rPr>
              <a:t>, absolute,  relative </a:t>
            </a:r>
            <a:r>
              <a:rPr lang="en-US" dirty="0">
                <a:solidFill>
                  <a:srgbClr val="231F20"/>
                </a:solidFill>
                <a:latin typeface="Times New Roman" pitchFamily="18" charset="0"/>
                <a:cs typeface="Times New Roman" pitchFamily="18" charset="0"/>
              </a:rPr>
              <a:t> and  values  of  top, bottom, left, right are in pixels</a:t>
            </a:r>
            <a:endParaRPr lang="en-US" dirty="0">
              <a:latin typeface="Times New Roman" pitchFamily="18" charset="0"/>
              <a:cs typeface="Times New Roman" pitchFamily="18" charset="0"/>
            </a:endParaRPr>
          </a:p>
        </p:txBody>
      </p:sp>
      <p:sp>
        <p:nvSpPr>
          <p:cNvPr id="15" name="Rectangle 14"/>
          <p:cNvSpPr/>
          <p:nvPr/>
        </p:nvSpPr>
        <p:spPr>
          <a:xfrm>
            <a:off x="179512" y="2780928"/>
            <a:ext cx="8684884" cy="166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1337" y="4527089"/>
            <a:ext cx="8288860" cy="2265685"/>
          </a:xfrm>
          <a:prstGeom prst="rect">
            <a:avLst/>
          </a:prstGeom>
        </p:spPr>
        <p:txBody>
          <a:bodyPr wrap="square">
            <a:spAutoFit/>
          </a:bodyPr>
          <a:lstStyle/>
          <a:p>
            <a:pPr algn="ctr">
              <a:lnSpc>
                <a:spcPct val="107000"/>
              </a:lnSpc>
            </a:pPr>
            <a:r>
              <a:rPr lang="en-US" sz="2400" b="1" dirty="0">
                <a:solidFill>
                  <a:srgbClr val="C00000"/>
                </a:solidFill>
                <a:latin typeface="Sitka Subheading" pitchFamily="2" charset="0"/>
                <a:cs typeface="Times New Roman" pitchFamily="18" charset="0"/>
              </a:rPr>
              <a:t>There are four types of positioning in </a:t>
            </a:r>
            <a:r>
              <a:rPr lang="en-US" sz="2400" b="1" dirty="0" smtClean="0">
                <a:solidFill>
                  <a:srgbClr val="C00000"/>
                </a:solidFill>
                <a:latin typeface="Sitka Subheading" pitchFamily="2" charset="0"/>
                <a:cs typeface="Times New Roman" pitchFamily="18" charset="0"/>
              </a:rPr>
              <a:t>CSS:-</a:t>
            </a:r>
          </a:p>
          <a:p>
            <a:pPr marL="3086100" lvl="6" indent="-342900">
              <a:lnSpc>
                <a:spcPct val="107000"/>
              </a:lnSpc>
              <a:buFont typeface="+mj-lt"/>
              <a:buAutoNum type="arabicPeriod"/>
            </a:pPr>
            <a:endParaRPr lang="en-US" b="1" dirty="0" smtClean="0">
              <a:solidFill>
                <a:srgbClr val="0070C0"/>
              </a:solidFill>
              <a:latin typeface="Times New Roman" pitchFamily="18" charset="0"/>
              <a:cs typeface="Times New Roman" pitchFamily="18" charset="0"/>
            </a:endParaRPr>
          </a:p>
          <a:p>
            <a:pPr marL="3086100" lvl="6" indent="-342900">
              <a:lnSpc>
                <a:spcPct val="107000"/>
              </a:lnSpc>
              <a:buFont typeface="+mj-lt"/>
              <a:buAutoNum type="arabicPeriod"/>
            </a:pPr>
            <a:r>
              <a:rPr lang="en-US" b="1" dirty="0" smtClean="0">
                <a:solidFill>
                  <a:srgbClr val="0070C0"/>
                </a:solidFill>
                <a:latin typeface="Times New Roman" pitchFamily="18" charset="0"/>
                <a:cs typeface="Times New Roman" pitchFamily="18" charset="0"/>
              </a:rPr>
              <a:t>Static  </a:t>
            </a:r>
            <a:r>
              <a:rPr lang="en-US" b="1" dirty="0">
                <a:solidFill>
                  <a:srgbClr val="0070C0"/>
                </a:solidFill>
                <a:latin typeface="Times New Roman" pitchFamily="18" charset="0"/>
                <a:cs typeface="Times New Roman" pitchFamily="18" charset="0"/>
              </a:rPr>
              <a:t>Positioning </a:t>
            </a:r>
            <a:endParaRPr lang="en-US" b="1" dirty="0" smtClean="0">
              <a:solidFill>
                <a:srgbClr val="0070C0"/>
              </a:solidFill>
              <a:latin typeface="Times New Roman" pitchFamily="18" charset="0"/>
              <a:cs typeface="Times New Roman" pitchFamily="18" charset="0"/>
            </a:endParaRPr>
          </a:p>
          <a:p>
            <a:pPr marL="3086100" lvl="6" indent="-342900">
              <a:lnSpc>
                <a:spcPct val="107000"/>
              </a:lnSpc>
              <a:buFont typeface="+mj-lt"/>
              <a:buAutoNum type="arabicPeriod"/>
            </a:pPr>
            <a:r>
              <a:rPr lang="en-US" b="1" dirty="0">
                <a:solidFill>
                  <a:srgbClr val="0070C0"/>
                </a:solidFill>
                <a:latin typeface="Times New Roman" pitchFamily="18" charset="0"/>
                <a:cs typeface="Times New Roman" pitchFamily="18" charset="0"/>
              </a:rPr>
              <a:t>Fixed  Positioning </a:t>
            </a:r>
            <a:endParaRPr lang="en-US" b="1" dirty="0" smtClean="0">
              <a:solidFill>
                <a:srgbClr val="0070C0"/>
              </a:solidFill>
              <a:latin typeface="Times New Roman" pitchFamily="18" charset="0"/>
              <a:cs typeface="Times New Roman" pitchFamily="18" charset="0"/>
            </a:endParaRPr>
          </a:p>
          <a:p>
            <a:pPr marL="3086100" lvl="6" indent="-342900">
              <a:lnSpc>
                <a:spcPct val="107000"/>
              </a:lnSpc>
              <a:buFont typeface="+mj-lt"/>
              <a:buAutoNum type="arabicPeriod"/>
            </a:pPr>
            <a:r>
              <a:rPr lang="en-US" b="1" dirty="0">
                <a:solidFill>
                  <a:srgbClr val="0070C0"/>
                </a:solidFill>
                <a:latin typeface="Times New Roman" pitchFamily="18" charset="0"/>
                <a:cs typeface="Times New Roman" pitchFamily="18" charset="0"/>
              </a:rPr>
              <a:t>Relative  Positioning </a:t>
            </a:r>
            <a:endParaRPr lang="en-US" b="1" dirty="0" smtClean="0">
              <a:solidFill>
                <a:srgbClr val="0070C0"/>
              </a:solidFill>
              <a:latin typeface="Times New Roman" pitchFamily="18" charset="0"/>
              <a:cs typeface="Times New Roman" pitchFamily="18" charset="0"/>
            </a:endParaRPr>
          </a:p>
          <a:p>
            <a:pPr marL="3086100" lvl="6" indent="-342900">
              <a:lnSpc>
                <a:spcPct val="107000"/>
              </a:lnSpc>
              <a:buFont typeface="+mj-lt"/>
              <a:buAutoNum type="arabicPeriod"/>
            </a:pPr>
            <a:r>
              <a:rPr lang="en-US" b="1" dirty="0">
                <a:solidFill>
                  <a:srgbClr val="0070C0"/>
                </a:solidFill>
                <a:latin typeface="Times New Roman" pitchFamily="18" charset="0"/>
                <a:cs typeface="Times New Roman" pitchFamily="18" charset="0"/>
              </a:rPr>
              <a:t>Absolute Positioning </a:t>
            </a:r>
            <a:endParaRPr lang="en-US" b="1" dirty="0" smtClean="0">
              <a:solidFill>
                <a:srgbClr val="0070C0"/>
              </a:solidFill>
              <a:latin typeface="Times New Roman" pitchFamily="18" charset="0"/>
              <a:cs typeface="Times New Roman" pitchFamily="18" charset="0"/>
            </a:endParaRPr>
          </a:p>
          <a:p>
            <a:pPr>
              <a:lnSpc>
                <a:spcPct val="107000"/>
              </a:lnSpc>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878503377"/>
      </p:ext>
    </p:extLst>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556792"/>
            <a:ext cx="8756892" cy="5184576"/>
          </a:xfrm>
        </p:spPr>
        <p:txBody>
          <a:bodyPr/>
          <a:lstStyle/>
          <a:p>
            <a:r>
              <a:rPr lang="en-US" sz="1800" b="1" dirty="0">
                <a:solidFill>
                  <a:srgbClr val="008000"/>
                </a:solidFill>
                <a:latin typeface="Sitka Subheading" pitchFamily="2" charset="0"/>
                <a:cs typeface="Times New Roman" pitchFamily="18" charset="0"/>
              </a:rPr>
              <a:t>Static  Positioning </a:t>
            </a:r>
            <a:r>
              <a:rPr lang="en-US" sz="1800" dirty="0" smtClean="0">
                <a:solidFill>
                  <a:srgbClr val="231F20"/>
                </a:solidFill>
                <a:latin typeface="Sitka Subheading" pitchFamily="2" charset="0"/>
                <a:cs typeface="Times New Roman" pitchFamily="18" charset="0"/>
              </a:rPr>
              <a:t>This  </a:t>
            </a:r>
            <a:r>
              <a:rPr lang="en-US" sz="1800" dirty="0">
                <a:solidFill>
                  <a:srgbClr val="231F20"/>
                </a:solidFill>
                <a:latin typeface="Sitka Subheading" pitchFamily="2" charset="0"/>
                <a:cs typeface="Times New Roman" pitchFamily="18" charset="0"/>
              </a:rPr>
              <a:t>is  a  by- default position for HTML elements. It is not affected by the top, bottom, left and right properties</a:t>
            </a:r>
            <a:r>
              <a:rPr lang="en-US" sz="1800" dirty="0" smtClean="0">
                <a:solidFill>
                  <a:srgbClr val="231F20"/>
                </a:solidFill>
                <a:latin typeface="Sitka Subheading" pitchFamily="2" charset="0"/>
                <a:cs typeface="Times New Roman" pitchFamily="18" charset="0"/>
              </a:rPr>
              <a:t>.</a:t>
            </a:r>
            <a:endParaRPr lang="en-US" sz="1800" dirty="0">
              <a:latin typeface="Sitka Subheading" pitchFamily="2" charset="0"/>
              <a:cs typeface="Times New Roman" pitchFamily="18" charset="0"/>
            </a:endParaRPr>
          </a:p>
          <a:p>
            <a:r>
              <a:rPr lang="en-US" sz="1800" b="1" dirty="0">
                <a:solidFill>
                  <a:srgbClr val="008000"/>
                </a:solidFill>
                <a:latin typeface="Sitka Subheading" pitchFamily="2" charset="0"/>
                <a:cs typeface="Times New Roman" pitchFamily="18" charset="0"/>
              </a:rPr>
              <a:t>Fixed  Positioning  </a:t>
            </a:r>
            <a:r>
              <a:rPr lang="en-US" sz="1800" b="1" dirty="0">
                <a:solidFill>
                  <a:srgbClr val="EC008C"/>
                </a:solidFill>
                <a:latin typeface="Sitka Subheading" pitchFamily="2" charset="0"/>
                <a:cs typeface="Times New Roman" pitchFamily="18" charset="0"/>
              </a:rPr>
              <a:t>:  </a:t>
            </a:r>
            <a:r>
              <a:rPr lang="en-US" sz="1800" dirty="0">
                <a:solidFill>
                  <a:srgbClr val="231F20"/>
                </a:solidFill>
                <a:latin typeface="Sitka Subheading" pitchFamily="2" charset="0"/>
                <a:cs typeface="Times New Roman" pitchFamily="18" charset="0"/>
              </a:rPr>
              <a:t>This  property helps  to  put  the  text  fixed  on  the browser. The </a:t>
            </a:r>
            <a:r>
              <a:rPr lang="en-US" sz="1800" b="1" dirty="0">
                <a:solidFill>
                  <a:srgbClr val="FF0000"/>
                </a:solidFill>
                <a:latin typeface="Sitka Subheading" pitchFamily="2" charset="0"/>
                <a:cs typeface="Times New Roman" pitchFamily="18" charset="0"/>
              </a:rPr>
              <a:t>FIXED property forces an   element   into   a   fixed   position relative to the browser window. </a:t>
            </a:r>
            <a:r>
              <a:rPr lang="en-US" sz="1800" dirty="0">
                <a:solidFill>
                  <a:srgbClr val="231F20"/>
                </a:solidFill>
                <a:latin typeface="Sitka Subheading" pitchFamily="2" charset="0"/>
                <a:cs typeface="Times New Roman" pitchFamily="18" charset="0"/>
              </a:rPr>
              <a:t>The fixed  element  will  not  move,  even when the page is </a:t>
            </a:r>
            <a:r>
              <a:rPr lang="en-US" sz="1800" dirty="0" smtClean="0">
                <a:solidFill>
                  <a:srgbClr val="231F20"/>
                </a:solidFill>
                <a:latin typeface="Sitka Subheading" pitchFamily="2" charset="0"/>
                <a:cs typeface="Times New Roman" pitchFamily="18" charset="0"/>
              </a:rPr>
              <a:t>scrolled.</a:t>
            </a:r>
            <a:endParaRPr lang="en-US" sz="1800" dirty="0">
              <a:latin typeface="Sitka Subheading" pitchFamily="2" charset="0"/>
              <a:ea typeface="Yu Gothic UI Semibold" pitchFamily="34" charset="-128"/>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31</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cxnSp>
        <p:nvCxnSpPr>
          <p:cNvPr id="6" name="Straight Connector 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3" name="TextBox 12"/>
          <p:cNvSpPr txBox="1"/>
          <p:nvPr/>
        </p:nvSpPr>
        <p:spPr>
          <a:xfrm>
            <a:off x="1043608" y="852776"/>
            <a:ext cx="5976664" cy="523220"/>
          </a:xfrm>
          <a:prstGeom prst="rect">
            <a:avLst/>
          </a:prstGeom>
          <a:noFill/>
        </p:spPr>
        <p:txBody>
          <a:bodyPr wrap="square" rtlCol="0">
            <a:spAutoFit/>
          </a:bodyPr>
          <a:lstStyle/>
          <a:p>
            <a:pPr algn="ctr"/>
            <a:r>
              <a:rPr lang="en-US" sz="2800" b="1" dirty="0">
                <a:solidFill>
                  <a:srgbClr val="CC3399"/>
                </a:solidFill>
                <a:latin typeface="Sitka Small" pitchFamily="2" charset="0"/>
                <a:cs typeface="Times New Roman" pitchFamily="18" charset="0"/>
              </a:rPr>
              <a:t>Positioning in </a:t>
            </a:r>
            <a:r>
              <a:rPr lang="en-US" sz="2800" b="1" dirty="0" smtClean="0">
                <a:solidFill>
                  <a:srgbClr val="CC3399"/>
                </a:solidFill>
                <a:latin typeface="Sitka Small" pitchFamily="2" charset="0"/>
                <a:cs typeface="Times New Roman" pitchFamily="18" charset="0"/>
              </a:rPr>
              <a:t>CSS</a:t>
            </a:r>
            <a:endParaRPr lang="en-US" dirty="0"/>
          </a:p>
        </p:txBody>
      </p:sp>
      <p:sp>
        <p:nvSpPr>
          <p:cNvPr id="17" name="object 8"/>
          <p:cNvSpPr>
            <a:spLocks/>
          </p:cNvSpPr>
          <p:nvPr/>
        </p:nvSpPr>
        <p:spPr bwMode="auto">
          <a:xfrm>
            <a:off x="253796" y="3501008"/>
            <a:ext cx="5182300" cy="3096344"/>
          </a:xfrm>
          <a:custGeom>
            <a:avLst/>
            <a:gdLst>
              <a:gd name="T0" fmla="*/ 2799590 w 2952115"/>
              <a:gd name="T1" fmla="*/ 0 h 2925445"/>
              <a:gd name="T2" fmla="*/ 0 w 2952115"/>
              <a:gd name="T3" fmla="*/ 0 h 2925445"/>
              <a:gd name="T4" fmla="*/ 0 w 2952115"/>
              <a:gd name="T5" fmla="*/ 2924982 h 2925445"/>
              <a:gd name="T6" fmla="*/ 2951990 w 2952115"/>
              <a:gd name="T7" fmla="*/ 2924982 h 2925445"/>
              <a:gd name="T8" fmla="*/ 2951990 w 2952115"/>
              <a:gd name="T9" fmla="*/ 152399 h 2925445"/>
              <a:gd name="T10" fmla="*/ 2799590 w 2952115"/>
              <a:gd name="T11" fmla="*/ 0 h 2925445"/>
            </a:gdLst>
            <a:ahLst/>
            <a:cxnLst>
              <a:cxn ang="0">
                <a:pos x="T0" y="T1"/>
              </a:cxn>
              <a:cxn ang="0">
                <a:pos x="T2" y="T3"/>
              </a:cxn>
              <a:cxn ang="0">
                <a:pos x="T4" y="T5"/>
              </a:cxn>
              <a:cxn ang="0">
                <a:pos x="T6" y="T7"/>
              </a:cxn>
              <a:cxn ang="0">
                <a:pos x="T8" y="T9"/>
              </a:cxn>
              <a:cxn ang="0">
                <a:pos x="T10" y="T11"/>
              </a:cxn>
            </a:cxnLst>
            <a:rect l="0" t="0" r="r" b="b"/>
            <a:pathLst>
              <a:path w="2952115" h="2925445">
                <a:moveTo>
                  <a:pt x="2799590" y="0"/>
                </a:moveTo>
                <a:lnTo>
                  <a:pt x="0" y="0"/>
                </a:lnTo>
                <a:lnTo>
                  <a:pt x="0" y="2924982"/>
                </a:lnTo>
                <a:lnTo>
                  <a:pt x="2951990" y="2924982"/>
                </a:lnTo>
                <a:lnTo>
                  <a:pt x="2951990" y="152399"/>
                </a:lnTo>
                <a:lnTo>
                  <a:pt x="2799590" y="0"/>
                </a:lnTo>
                <a:close/>
              </a:path>
            </a:pathLst>
          </a:custGeom>
          <a:solidFill>
            <a:srgbClr val="C7EAFB"/>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spcBef>
                <a:spcPts val="975"/>
              </a:spcBef>
            </a:pPr>
            <a:r>
              <a:rPr lang="en-US" b="1" dirty="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head&gt;&lt;style&gt; </a:t>
            </a:r>
            <a:r>
              <a:rPr lang="en-US" b="1" dirty="0" err="1">
                <a:solidFill>
                  <a:srgbClr val="FF0000"/>
                </a:solidFill>
                <a:latin typeface="Times New Roman" pitchFamily="18" charset="0"/>
                <a:cs typeface="Times New Roman" pitchFamily="18" charset="0"/>
              </a:rPr>
              <a:t>p.fixed</a:t>
            </a:r>
            <a:r>
              <a:rPr lang="en-US" b="1" dirty="0">
                <a:solidFill>
                  <a:srgbClr val="FF0000"/>
                </a:solidFill>
                <a:latin typeface="Times New Roman" pitchFamily="18" charset="0"/>
                <a:cs typeface="Times New Roman" pitchFamily="18" charset="0"/>
              </a:rPr>
              <a:t>{position: fixed; top: 50px; right: 5px; color: blue}</a:t>
            </a:r>
          </a:p>
          <a:p>
            <a:r>
              <a:rPr lang="en-US" dirty="0">
                <a:solidFill>
                  <a:srgbClr val="231F20"/>
                </a:solidFill>
                <a:latin typeface="Times New Roman" pitchFamily="18" charset="0"/>
                <a:cs typeface="Times New Roman" pitchFamily="18" charset="0"/>
              </a:rPr>
              <a:t>&lt;/style&gt;&lt;/head&gt;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&lt;p&gt;This is paragraph 1&lt;/p&gt;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&lt;p&gt;This is paragraph 2&lt;/p&gt;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&lt;p&gt;This is paragraph 3&lt;/p</a:t>
            </a:r>
            <a:r>
              <a:rPr lang="en-US" dirty="0" smtClean="0">
                <a:solidFill>
                  <a:srgbClr val="231F20"/>
                </a:solidFill>
                <a:latin typeface="Times New Roman" pitchFamily="18" charset="0"/>
                <a:cs typeface="Times New Roman" pitchFamily="18" charset="0"/>
              </a:rPr>
              <a:t>&gt;</a:t>
            </a:r>
          </a:p>
          <a:p>
            <a:r>
              <a:rPr lang="en-US" b="1" dirty="0">
                <a:solidFill>
                  <a:srgbClr val="008000"/>
                </a:solidFill>
                <a:latin typeface="Times New Roman" pitchFamily="18" charset="0"/>
                <a:cs typeface="Times New Roman" pitchFamily="18" charset="0"/>
              </a:rPr>
              <a:t>&lt;</a:t>
            </a:r>
            <a:r>
              <a:rPr lang="en-US" b="1" dirty="0" smtClean="0">
                <a:solidFill>
                  <a:srgbClr val="008000"/>
                </a:solidFill>
                <a:latin typeface="Times New Roman" pitchFamily="18" charset="0"/>
                <a:cs typeface="Times New Roman" pitchFamily="18" charset="0"/>
              </a:rPr>
              <a:t>p class</a:t>
            </a:r>
            <a:r>
              <a:rPr lang="en-US" b="1" dirty="0">
                <a:solidFill>
                  <a:srgbClr val="008000"/>
                </a:solidFill>
                <a:latin typeface="Times New Roman" pitchFamily="18" charset="0"/>
                <a:cs typeface="Times New Roman" pitchFamily="18" charset="0"/>
              </a:rPr>
              <a:t>="fixed"&gt;This </a:t>
            </a:r>
            <a:r>
              <a:rPr lang="en-US" b="1" dirty="0" smtClean="0">
                <a:solidFill>
                  <a:srgbClr val="008000"/>
                </a:solidFill>
                <a:latin typeface="Times New Roman" pitchFamily="18" charset="0"/>
                <a:cs typeface="Times New Roman" pitchFamily="18" charset="0"/>
              </a:rPr>
              <a:t>is fixed positioned </a:t>
            </a:r>
            <a:r>
              <a:rPr lang="en-US" b="1" dirty="0">
                <a:solidFill>
                  <a:srgbClr val="008000"/>
                </a:solidFill>
                <a:latin typeface="Times New Roman" pitchFamily="18" charset="0"/>
                <a:cs typeface="Times New Roman" pitchFamily="18" charset="0"/>
              </a:rPr>
              <a:t>text.&lt;/p&gt;</a:t>
            </a:r>
          </a:p>
          <a:p>
            <a:pPr>
              <a:spcBef>
                <a:spcPts val="125"/>
              </a:spcBef>
            </a:pPr>
            <a:r>
              <a:rPr lang="en-US" dirty="0">
                <a:solidFill>
                  <a:srgbClr val="231F20"/>
                </a:solidFill>
                <a:latin typeface="Times New Roman" pitchFamily="18" charset="0"/>
                <a:cs typeface="Times New Roman" pitchFamily="18" charset="0"/>
              </a:rPr>
              <a:t>&lt;/body</a:t>
            </a:r>
            <a:r>
              <a:rPr lang="en-US" dirty="0" smtClean="0">
                <a:solidFill>
                  <a:srgbClr val="231F20"/>
                </a:solidFill>
                <a:latin typeface="Times New Roman" pitchFamily="18" charset="0"/>
                <a:cs typeface="Times New Roman" pitchFamily="18" charset="0"/>
              </a:rPr>
              <a:t>&gt;&lt;/</a:t>
            </a:r>
            <a:r>
              <a:rPr lang="en-US" dirty="0">
                <a:solidFill>
                  <a:srgbClr val="231F20"/>
                </a:solidFill>
                <a:latin typeface="Times New Roman" pitchFamily="18" charset="0"/>
                <a:cs typeface="Times New Roman" pitchFamily="18" charset="0"/>
              </a:rPr>
              <a:t>html&gt;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508104" y="3587092"/>
            <a:ext cx="3272805" cy="28662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993646" y="3196567"/>
            <a:ext cx="1495425" cy="304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386201"/>
      </p:ext>
    </p:extLst>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556792"/>
            <a:ext cx="8756892" cy="5184576"/>
          </a:xfrm>
        </p:spPr>
        <p:txBody>
          <a:bodyPr/>
          <a:lstStyle/>
          <a:p>
            <a:pPr algn="just">
              <a:lnSpc>
                <a:spcPct val="107000"/>
              </a:lnSpc>
              <a:buClr>
                <a:srgbClr val="EC008C"/>
              </a:buClr>
              <a:buFont typeface="Times New Roman" pitchFamily="18" charset="0"/>
              <a:buAutoNum type="arabicPeriod" startAt="3"/>
            </a:pPr>
            <a:r>
              <a:rPr lang="en-US" sz="1800" b="1" dirty="0">
                <a:solidFill>
                  <a:srgbClr val="008000"/>
                </a:solidFill>
                <a:latin typeface="Sitka Subheading" pitchFamily="2" charset="0"/>
                <a:cs typeface="Times New Roman" pitchFamily="18" charset="0"/>
              </a:rPr>
              <a:t>Relative  Positioning  </a:t>
            </a:r>
            <a:r>
              <a:rPr lang="en-US" sz="1800" b="1" dirty="0">
                <a:solidFill>
                  <a:srgbClr val="EC008C"/>
                </a:solidFill>
                <a:latin typeface="Sitka Subheading" pitchFamily="2" charset="0"/>
                <a:cs typeface="Times New Roman" pitchFamily="18" charset="0"/>
              </a:rPr>
              <a:t>:  </a:t>
            </a:r>
            <a:r>
              <a:rPr lang="en-US" sz="1800" dirty="0">
                <a:solidFill>
                  <a:srgbClr val="231F20"/>
                </a:solidFill>
                <a:latin typeface="Sitka Subheading" pitchFamily="2" charset="0"/>
                <a:cs typeface="Times New Roman" pitchFamily="18" charset="0"/>
              </a:rPr>
              <a:t>The  relative positioning property is used </a:t>
            </a:r>
            <a:r>
              <a:rPr lang="en-US" sz="1800" b="1" dirty="0">
                <a:solidFill>
                  <a:srgbClr val="FF0000"/>
                </a:solidFill>
                <a:latin typeface="Sitka Subheading" pitchFamily="2" charset="0"/>
                <a:cs typeface="Times New Roman" pitchFamily="18" charset="0"/>
              </a:rPr>
              <a:t>to set the element relative to its normal position.</a:t>
            </a:r>
          </a:p>
          <a:p>
            <a:pPr algn="just">
              <a:lnSpc>
                <a:spcPct val="107000"/>
              </a:lnSpc>
              <a:spcBef>
                <a:spcPts val="850"/>
              </a:spcBef>
              <a:buClr>
                <a:srgbClr val="EC008C"/>
              </a:buClr>
              <a:buFont typeface="Times New Roman" pitchFamily="18" charset="0"/>
              <a:buAutoNum type="arabicPeriod" startAt="3"/>
            </a:pPr>
            <a:r>
              <a:rPr lang="en-US" sz="1800" b="1" dirty="0">
                <a:solidFill>
                  <a:srgbClr val="008000"/>
                </a:solidFill>
                <a:latin typeface="Sitka Subheading" pitchFamily="2" charset="0"/>
                <a:cs typeface="Times New Roman" pitchFamily="18" charset="0"/>
              </a:rPr>
              <a:t>Absolute Positioning : </a:t>
            </a:r>
            <a:r>
              <a:rPr lang="en-US" sz="1800" dirty="0">
                <a:solidFill>
                  <a:srgbClr val="231F20"/>
                </a:solidFill>
                <a:latin typeface="Sitka Subheading" pitchFamily="2" charset="0"/>
                <a:cs typeface="Times New Roman" pitchFamily="18" charset="0"/>
              </a:rPr>
              <a:t>This property </a:t>
            </a:r>
            <a:r>
              <a:rPr lang="en-US" sz="1800" b="1" dirty="0">
                <a:solidFill>
                  <a:srgbClr val="FF0000"/>
                </a:solidFill>
                <a:latin typeface="Sitka Subheading" pitchFamily="2" charset="0"/>
                <a:cs typeface="Times New Roman" pitchFamily="18" charset="0"/>
              </a:rPr>
              <a:t>sets an element in a specific location </a:t>
            </a:r>
            <a:r>
              <a:rPr lang="en-US" sz="1800" dirty="0">
                <a:solidFill>
                  <a:srgbClr val="231F20"/>
                </a:solidFill>
                <a:latin typeface="Sitka Subheading" pitchFamily="2" charset="0"/>
                <a:cs typeface="Times New Roman" pitchFamily="18" charset="0"/>
              </a:rPr>
              <a:t>and  it  is  not  affected  by  the  flow  of the page. This property positions the element  at  the  specified  </a:t>
            </a:r>
            <a:r>
              <a:rPr lang="en-US" sz="1800" dirty="0">
                <a:solidFill>
                  <a:srgbClr val="FF0000"/>
                </a:solidFill>
                <a:latin typeface="Sitka Subheading" pitchFamily="2" charset="0"/>
                <a:cs typeface="Times New Roman" pitchFamily="18" charset="0"/>
              </a:rPr>
              <a:t>coordinates relative to your screen top-left corner.</a:t>
            </a:r>
            <a:endParaRPr lang="en-US" dirty="0">
              <a:solidFill>
                <a:srgbClr val="FF0000"/>
              </a:solidFill>
              <a:latin typeface="Sitka Subheading" pitchFamily="2"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32</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cxnSp>
        <p:nvCxnSpPr>
          <p:cNvPr id="6" name="Straight Connector 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3" name="TextBox 12"/>
          <p:cNvSpPr txBox="1"/>
          <p:nvPr/>
        </p:nvSpPr>
        <p:spPr>
          <a:xfrm>
            <a:off x="1043608" y="852776"/>
            <a:ext cx="5976664" cy="523220"/>
          </a:xfrm>
          <a:prstGeom prst="rect">
            <a:avLst/>
          </a:prstGeom>
          <a:noFill/>
        </p:spPr>
        <p:txBody>
          <a:bodyPr wrap="square" rtlCol="0">
            <a:spAutoFit/>
          </a:bodyPr>
          <a:lstStyle/>
          <a:p>
            <a:pPr algn="ctr"/>
            <a:r>
              <a:rPr lang="en-US" sz="2800" b="1" dirty="0">
                <a:solidFill>
                  <a:srgbClr val="CC3399"/>
                </a:solidFill>
                <a:latin typeface="Sitka Small" pitchFamily="2" charset="0"/>
                <a:cs typeface="Times New Roman" pitchFamily="18" charset="0"/>
              </a:rPr>
              <a:t>Positioning in </a:t>
            </a:r>
            <a:r>
              <a:rPr lang="en-US" sz="2800" b="1" dirty="0" smtClean="0">
                <a:solidFill>
                  <a:srgbClr val="CC3399"/>
                </a:solidFill>
                <a:latin typeface="Sitka Small" pitchFamily="2" charset="0"/>
                <a:cs typeface="Times New Roman" pitchFamily="18" charset="0"/>
              </a:rPr>
              <a:t>CSS</a:t>
            </a:r>
            <a:endParaRPr lang="en-US" dirty="0"/>
          </a:p>
        </p:txBody>
      </p:sp>
      <p:sp>
        <p:nvSpPr>
          <p:cNvPr id="17" name="object 8"/>
          <p:cNvSpPr>
            <a:spLocks/>
          </p:cNvSpPr>
          <p:nvPr/>
        </p:nvSpPr>
        <p:spPr bwMode="auto">
          <a:xfrm>
            <a:off x="253796" y="3356992"/>
            <a:ext cx="5182300" cy="3384376"/>
          </a:xfrm>
          <a:custGeom>
            <a:avLst/>
            <a:gdLst>
              <a:gd name="T0" fmla="*/ 2799590 w 2952115"/>
              <a:gd name="T1" fmla="*/ 0 h 2925445"/>
              <a:gd name="T2" fmla="*/ 0 w 2952115"/>
              <a:gd name="T3" fmla="*/ 0 h 2925445"/>
              <a:gd name="T4" fmla="*/ 0 w 2952115"/>
              <a:gd name="T5" fmla="*/ 2924982 h 2925445"/>
              <a:gd name="T6" fmla="*/ 2951990 w 2952115"/>
              <a:gd name="T7" fmla="*/ 2924982 h 2925445"/>
              <a:gd name="T8" fmla="*/ 2951990 w 2952115"/>
              <a:gd name="T9" fmla="*/ 152399 h 2925445"/>
              <a:gd name="T10" fmla="*/ 2799590 w 2952115"/>
              <a:gd name="T11" fmla="*/ 0 h 2925445"/>
            </a:gdLst>
            <a:ahLst/>
            <a:cxnLst>
              <a:cxn ang="0">
                <a:pos x="T0" y="T1"/>
              </a:cxn>
              <a:cxn ang="0">
                <a:pos x="T2" y="T3"/>
              </a:cxn>
              <a:cxn ang="0">
                <a:pos x="T4" y="T5"/>
              </a:cxn>
              <a:cxn ang="0">
                <a:pos x="T6" y="T7"/>
              </a:cxn>
              <a:cxn ang="0">
                <a:pos x="T8" y="T9"/>
              </a:cxn>
              <a:cxn ang="0">
                <a:pos x="T10" y="T11"/>
              </a:cxn>
            </a:cxnLst>
            <a:rect l="0" t="0" r="r" b="b"/>
            <a:pathLst>
              <a:path w="2952115" h="2925445">
                <a:moveTo>
                  <a:pt x="2799590" y="0"/>
                </a:moveTo>
                <a:lnTo>
                  <a:pt x="0" y="0"/>
                </a:lnTo>
                <a:lnTo>
                  <a:pt x="0" y="2924982"/>
                </a:lnTo>
                <a:lnTo>
                  <a:pt x="2951990" y="2924982"/>
                </a:lnTo>
                <a:lnTo>
                  <a:pt x="2951990" y="152399"/>
                </a:lnTo>
                <a:lnTo>
                  <a:pt x="2799590" y="0"/>
                </a:lnTo>
                <a:close/>
              </a:path>
            </a:pathLst>
          </a:custGeom>
          <a:solidFill>
            <a:srgbClr val="C7EAFB"/>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head</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style&gt;</a:t>
            </a:r>
            <a:endParaRPr lang="en-US" b="1" dirty="0">
              <a:solidFill>
                <a:srgbClr val="FF0000"/>
              </a:solidFill>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first{position: </a:t>
            </a:r>
            <a:r>
              <a:rPr lang="en-US" b="1" dirty="0" smtClean="0">
                <a:solidFill>
                  <a:srgbClr val="FF0000"/>
                </a:solidFill>
                <a:latin typeface="Times New Roman" pitchFamily="18" charset="0"/>
                <a:cs typeface="Times New Roman" pitchFamily="18" charset="0"/>
              </a:rPr>
              <a:t>relative;top:10px</a:t>
            </a: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right:10px</a:t>
            </a:r>
            <a:r>
              <a:rPr lang="en-US" b="1" dirty="0">
                <a:solidFill>
                  <a:srgbClr val="FF0000"/>
                </a:solidFill>
                <a:latin typeface="Times New Roman" pitchFamily="18" charset="0"/>
                <a:cs typeface="Times New Roman" pitchFamily="18" charset="0"/>
              </a:rPr>
              <a:t>;}</a:t>
            </a:r>
          </a:p>
          <a:p>
            <a:r>
              <a:rPr lang="en-US" dirty="0">
                <a:solidFill>
                  <a:srgbClr val="231F20"/>
                </a:solidFill>
                <a:latin typeface="Times New Roman" pitchFamily="18" charset="0"/>
                <a:cs typeface="Times New Roman" pitchFamily="18" charset="0"/>
              </a:rPr>
              <a:t> </a:t>
            </a:r>
            <a:r>
              <a:rPr lang="en-US" dirty="0" smtClean="0">
                <a:solidFill>
                  <a:srgbClr val="231F20"/>
                </a:solidFill>
                <a:latin typeface="Times New Roman" pitchFamily="18" charset="0"/>
                <a:cs typeface="Times New Roman" pitchFamily="18" charset="0"/>
              </a:rPr>
              <a:t>            </a:t>
            </a:r>
            <a:r>
              <a:rPr lang="en-US" b="1" dirty="0" smtClean="0">
                <a:solidFill>
                  <a:srgbClr val="008000"/>
                </a:solidFill>
                <a:latin typeface="Times New Roman" pitchFamily="18" charset="0"/>
                <a:cs typeface="Times New Roman" pitchFamily="18" charset="0"/>
              </a:rPr>
              <a:t>h2{position</a:t>
            </a:r>
            <a:r>
              <a:rPr lang="en-US" b="1" dirty="0">
                <a:solidFill>
                  <a:srgbClr val="008000"/>
                </a:solidFill>
                <a:latin typeface="Times New Roman" pitchFamily="18" charset="0"/>
                <a:cs typeface="Times New Roman" pitchFamily="18" charset="0"/>
              </a:rPr>
              <a:t>: absolute; left:100px;top:150px</a:t>
            </a:r>
            <a:r>
              <a:rPr lang="en-US" dirty="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&lt;/style</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body&gt;</a:t>
            </a:r>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&lt;h1 class="first"&gt;</a:t>
            </a:r>
            <a:r>
              <a:rPr lang="en-US" dirty="0">
                <a:solidFill>
                  <a:srgbClr val="231F20"/>
                </a:solidFill>
                <a:latin typeface="Times New Roman" pitchFamily="18" charset="0"/>
                <a:cs typeface="Times New Roman" pitchFamily="18" charset="0"/>
              </a:rPr>
              <a:t>This is heading </a:t>
            </a:r>
            <a:r>
              <a:rPr lang="en-US" dirty="0" smtClean="0">
                <a:solidFill>
                  <a:srgbClr val="231F20"/>
                </a:solidFill>
                <a:latin typeface="Times New Roman" pitchFamily="18" charset="0"/>
                <a:cs typeface="Times New Roman" pitchFamily="18" charset="0"/>
              </a:rPr>
              <a:t>1&lt;/</a:t>
            </a:r>
            <a:r>
              <a:rPr lang="en-US" dirty="0">
                <a:solidFill>
                  <a:srgbClr val="231F20"/>
                </a:solidFill>
                <a:latin typeface="Times New Roman" pitchFamily="18" charset="0"/>
                <a:cs typeface="Times New Roman" pitchFamily="18" charset="0"/>
              </a:rPr>
              <a:t>h1&gt;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&lt;h2&gt;This is heading 2&lt;/h2&gt;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a:t>
            </a:r>
            <a:r>
              <a:rPr lang="en-US" dirty="0" smtClean="0">
                <a:solidFill>
                  <a:srgbClr val="231F20"/>
                </a:solidFill>
                <a:latin typeface="Times New Roman" pitchFamily="18" charset="0"/>
                <a:cs typeface="Times New Roman" pitchFamily="18" charset="0"/>
              </a:rPr>
              <a:t>&gt;</a:t>
            </a:r>
          </a:p>
          <a:p>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html&gt;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625880" y="3603626"/>
            <a:ext cx="3050576" cy="3065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52120" y="3573016"/>
            <a:ext cx="302433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416575" y="3356992"/>
            <a:ext cx="1495425" cy="216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65621172"/>
      </p:ext>
    </p:extLst>
  </p:cSld>
  <p:clrMapOvr>
    <a:masterClrMapping/>
  </p:clrMapOvr>
  <p:transition>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375996"/>
            <a:ext cx="8756892" cy="5365372"/>
          </a:xfrm>
        </p:spPr>
        <p:txBody>
          <a:bodyPr/>
          <a:lstStyle/>
          <a:p>
            <a:pPr algn="just">
              <a:lnSpc>
                <a:spcPct val="107000"/>
              </a:lnSpc>
              <a:spcBef>
                <a:spcPts val="563"/>
              </a:spcBef>
            </a:pPr>
            <a:r>
              <a:rPr lang="en-US" sz="1600" dirty="0" smtClean="0">
                <a:solidFill>
                  <a:srgbClr val="231F20"/>
                </a:solidFill>
                <a:latin typeface="Times New Roman" pitchFamily="18" charset="0"/>
                <a:cs typeface="Times New Roman" pitchFamily="18" charset="0"/>
              </a:rPr>
              <a:t>Float </a:t>
            </a:r>
            <a:r>
              <a:rPr lang="en-US" sz="1600" dirty="0">
                <a:solidFill>
                  <a:srgbClr val="231F20"/>
                </a:solidFill>
                <a:latin typeface="Times New Roman" pitchFamily="18" charset="0"/>
                <a:cs typeface="Times New Roman" pitchFamily="18" charset="0"/>
              </a:rPr>
              <a:t>is a CSS property </a:t>
            </a:r>
            <a:r>
              <a:rPr lang="en-US" sz="1600" b="1" dirty="0">
                <a:solidFill>
                  <a:srgbClr val="FF0000"/>
                </a:solidFill>
                <a:latin typeface="Times New Roman" pitchFamily="18" charset="0"/>
                <a:cs typeface="Times New Roman" pitchFamily="18" charset="0"/>
              </a:rPr>
              <a:t>written in CSS file or directly in the style of an element. The  float  property  defines  the  flow  of content.</a:t>
            </a:r>
          </a:p>
          <a:p>
            <a:pPr algn="just">
              <a:lnSpc>
                <a:spcPct val="107000"/>
              </a:lnSpc>
              <a:spcBef>
                <a:spcPts val="563"/>
              </a:spcBef>
            </a:pPr>
            <a:r>
              <a:rPr lang="en-US" sz="1600" dirty="0">
                <a:solidFill>
                  <a:srgbClr val="231F20"/>
                </a:solidFill>
                <a:latin typeface="Sitka Display" pitchFamily="2" charset="0"/>
                <a:cs typeface="Times New Roman" pitchFamily="18" charset="0"/>
              </a:rPr>
              <a:t>Following  are  the  types  of  floating properties </a:t>
            </a:r>
            <a:r>
              <a:rPr lang="en-US" sz="1600" dirty="0" smtClean="0">
                <a:solidFill>
                  <a:srgbClr val="231F20"/>
                </a:solidFill>
                <a:latin typeface="Sitka Display" pitchFamily="2" charset="0"/>
                <a:cs typeface="Times New Roman" pitchFamily="18" charset="0"/>
              </a:rPr>
              <a:t>:</a:t>
            </a:r>
          </a:p>
          <a:p>
            <a:pPr>
              <a:lnSpc>
                <a:spcPct val="107000"/>
              </a:lnSpc>
              <a:buClr>
                <a:srgbClr val="EC008C"/>
              </a:buClr>
              <a:buFont typeface="Times New Roman" pitchFamily="18" charset="0"/>
              <a:buAutoNum type="arabicPeriod"/>
            </a:pPr>
            <a:r>
              <a:rPr lang="en-US" sz="1600" b="1" dirty="0">
                <a:solidFill>
                  <a:srgbClr val="EC008C"/>
                </a:solidFill>
                <a:latin typeface="Sitka Display" pitchFamily="2" charset="0"/>
                <a:cs typeface="Times New Roman" pitchFamily="18" charset="0"/>
              </a:rPr>
              <a:t>float  :  left  :  </a:t>
            </a:r>
            <a:r>
              <a:rPr lang="en-US" sz="1600" dirty="0">
                <a:solidFill>
                  <a:srgbClr val="231F20"/>
                </a:solidFill>
                <a:latin typeface="Sitka Display" pitchFamily="2" charset="0"/>
                <a:cs typeface="Times New Roman" pitchFamily="18" charset="0"/>
              </a:rPr>
              <a:t>This  keeps  the  element float on left side of the container</a:t>
            </a:r>
            <a:endParaRPr lang="en-US" sz="1600" dirty="0">
              <a:latin typeface="Sitka Display" pitchFamily="2" charset="0"/>
              <a:cs typeface="Times New Roman" pitchFamily="18" charset="0"/>
            </a:endParaRPr>
          </a:p>
          <a:p>
            <a:pPr>
              <a:lnSpc>
                <a:spcPct val="107000"/>
              </a:lnSpc>
              <a:spcBef>
                <a:spcPts val="563"/>
              </a:spcBef>
              <a:buClr>
                <a:srgbClr val="EC008C"/>
              </a:buClr>
              <a:buFont typeface="Times New Roman" pitchFamily="18" charset="0"/>
              <a:buAutoNum type="arabicPeriod"/>
            </a:pPr>
            <a:r>
              <a:rPr lang="en-US" sz="1600" b="1" dirty="0">
                <a:solidFill>
                  <a:srgbClr val="EC008C"/>
                </a:solidFill>
                <a:latin typeface="Sitka Display" pitchFamily="2" charset="0"/>
                <a:cs typeface="Times New Roman" pitchFamily="18" charset="0"/>
              </a:rPr>
              <a:t>float : right : </a:t>
            </a:r>
            <a:r>
              <a:rPr lang="en-US" sz="1600" dirty="0">
                <a:solidFill>
                  <a:srgbClr val="231F20"/>
                </a:solidFill>
                <a:latin typeface="Sitka Display" pitchFamily="2" charset="0"/>
                <a:cs typeface="Times New Roman" pitchFamily="18" charset="0"/>
              </a:rPr>
              <a:t>This  keeps the element float on right side of container</a:t>
            </a:r>
            <a:endParaRPr lang="en-US" sz="1600" dirty="0">
              <a:latin typeface="Sitka Display" pitchFamily="2" charset="0"/>
              <a:cs typeface="Times New Roman" pitchFamily="18" charset="0"/>
            </a:endParaRPr>
          </a:p>
          <a:p>
            <a:pPr>
              <a:spcBef>
                <a:spcPts val="688"/>
              </a:spcBef>
              <a:buClr>
                <a:srgbClr val="EC008C"/>
              </a:buClr>
              <a:buFont typeface="Times New Roman" pitchFamily="18" charset="0"/>
              <a:buAutoNum type="arabicPeriod"/>
            </a:pPr>
            <a:r>
              <a:rPr lang="en-US" sz="1600" b="1" dirty="0">
                <a:solidFill>
                  <a:srgbClr val="EC008C"/>
                </a:solidFill>
                <a:latin typeface="Sitka Display" pitchFamily="2" charset="0"/>
                <a:cs typeface="Times New Roman" pitchFamily="18" charset="0"/>
              </a:rPr>
              <a:t>float : none :  </a:t>
            </a:r>
            <a:r>
              <a:rPr lang="en-US" sz="1600" dirty="0">
                <a:solidFill>
                  <a:srgbClr val="231F20"/>
                </a:solidFill>
                <a:latin typeface="Sitka Display" pitchFamily="2" charset="0"/>
                <a:cs typeface="Times New Roman" pitchFamily="18" charset="0"/>
              </a:rPr>
              <a:t>This is default </a:t>
            </a:r>
            <a:r>
              <a:rPr lang="en-US" sz="1600" dirty="0" smtClean="0">
                <a:solidFill>
                  <a:srgbClr val="231F20"/>
                </a:solidFill>
                <a:latin typeface="Sitka Display" pitchFamily="2" charset="0"/>
                <a:cs typeface="Times New Roman" pitchFamily="18" charset="0"/>
              </a:rPr>
              <a:t>property</a:t>
            </a:r>
            <a:r>
              <a:rPr lang="en-US" sz="1600" dirty="0" smtClean="0">
                <a:latin typeface="Sitka Display" pitchFamily="2" charset="0"/>
                <a:cs typeface="Times New Roman" pitchFamily="18" charset="0"/>
              </a:rPr>
              <a:t>    </a:t>
            </a:r>
            <a:r>
              <a:rPr lang="en-US" sz="1600" dirty="0" smtClean="0">
                <a:solidFill>
                  <a:srgbClr val="231F20"/>
                </a:solidFill>
                <a:latin typeface="Sitka Display" pitchFamily="2" charset="0"/>
                <a:cs typeface="Times New Roman" pitchFamily="18" charset="0"/>
              </a:rPr>
              <a:t>i.e</a:t>
            </a:r>
            <a:r>
              <a:rPr lang="en-US" sz="1600" dirty="0">
                <a:solidFill>
                  <a:srgbClr val="231F20"/>
                </a:solidFill>
                <a:latin typeface="Sitka Display" pitchFamily="2" charset="0"/>
                <a:cs typeface="Times New Roman" pitchFamily="18" charset="0"/>
              </a:rPr>
              <a:t>. this shows the element as it is.</a:t>
            </a:r>
            <a:endParaRPr lang="en-US" sz="1600" dirty="0">
              <a:latin typeface="Sitka Display" pitchFamily="2" charset="0"/>
              <a:cs typeface="Times New Roman" pitchFamily="18" charset="0"/>
            </a:endParaRPr>
          </a:p>
          <a:p>
            <a:pPr algn="just">
              <a:lnSpc>
                <a:spcPct val="107000"/>
              </a:lnSpc>
              <a:spcBef>
                <a:spcPts val="563"/>
              </a:spcBef>
            </a:pPr>
            <a:endParaRPr lang="en-US" sz="1600" dirty="0">
              <a:latin typeface="Times New Roman" pitchFamily="18" charset="0"/>
              <a:cs typeface="Times New Roman" pitchFamily="18" charset="0"/>
            </a:endParaRPr>
          </a:p>
          <a:p>
            <a:pPr algn="just">
              <a:lnSpc>
                <a:spcPct val="107000"/>
              </a:lnSpc>
              <a:buClr>
                <a:srgbClr val="EC008C"/>
              </a:buClr>
              <a:buFont typeface="Times New Roman" pitchFamily="18" charset="0"/>
              <a:buAutoNum type="arabicPeriod" startAt="3"/>
            </a:pPr>
            <a:endParaRPr lang="en-US" dirty="0">
              <a:latin typeface="Sitka Subheading" pitchFamily="2"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33</a:t>
            </a:fld>
            <a:endParaRPr lang="en-US"/>
          </a:p>
        </p:txBody>
      </p:sp>
      <p:sp>
        <p:nvSpPr>
          <p:cNvPr id="5" name="TextBox 4"/>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cxnSp>
        <p:nvCxnSpPr>
          <p:cNvPr id="6" name="Straight Connector 5"/>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3" name="TextBox 12"/>
          <p:cNvSpPr txBox="1"/>
          <p:nvPr/>
        </p:nvSpPr>
        <p:spPr>
          <a:xfrm>
            <a:off x="1043608" y="852776"/>
            <a:ext cx="5976664" cy="523220"/>
          </a:xfrm>
          <a:prstGeom prst="rect">
            <a:avLst/>
          </a:prstGeom>
          <a:noFill/>
        </p:spPr>
        <p:txBody>
          <a:bodyPr wrap="square" rtlCol="0">
            <a:spAutoFit/>
          </a:bodyPr>
          <a:lstStyle/>
          <a:p>
            <a:pPr algn="ctr"/>
            <a:r>
              <a:rPr lang="en-US" sz="2800" b="1" dirty="0" smtClean="0">
                <a:solidFill>
                  <a:srgbClr val="CC3399"/>
                </a:solidFill>
                <a:latin typeface="Sitka Small" pitchFamily="2" charset="0"/>
                <a:cs typeface="Times New Roman" pitchFamily="18" charset="0"/>
              </a:rPr>
              <a:t>Float Property in CSS</a:t>
            </a:r>
            <a:endParaRPr lang="en-US" dirty="0"/>
          </a:p>
        </p:txBody>
      </p:sp>
      <p:sp>
        <p:nvSpPr>
          <p:cNvPr id="17" name="object 8"/>
          <p:cNvSpPr>
            <a:spLocks/>
          </p:cNvSpPr>
          <p:nvPr/>
        </p:nvSpPr>
        <p:spPr bwMode="auto">
          <a:xfrm>
            <a:off x="253796" y="3356992"/>
            <a:ext cx="5182300" cy="3384376"/>
          </a:xfrm>
          <a:custGeom>
            <a:avLst/>
            <a:gdLst>
              <a:gd name="T0" fmla="*/ 2799590 w 2952115"/>
              <a:gd name="T1" fmla="*/ 0 h 2925445"/>
              <a:gd name="T2" fmla="*/ 0 w 2952115"/>
              <a:gd name="T3" fmla="*/ 0 h 2925445"/>
              <a:gd name="T4" fmla="*/ 0 w 2952115"/>
              <a:gd name="T5" fmla="*/ 2924982 h 2925445"/>
              <a:gd name="T6" fmla="*/ 2951990 w 2952115"/>
              <a:gd name="T7" fmla="*/ 2924982 h 2925445"/>
              <a:gd name="T8" fmla="*/ 2951990 w 2952115"/>
              <a:gd name="T9" fmla="*/ 152399 h 2925445"/>
              <a:gd name="T10" fmla="*/ 2799590 w 2952115"/>
              <a:gd name="T11" fmla="*/ 0 h 2925445"/>
            </a:gdLst>
            <a:ahLst/>
            <a:cxnLst>
              <a:cxn ang="0">
                <a:pos x="T0" y="T1"/>
              </a:cxn>
              <a:cxn ang="0">
                <a:pos x="T2" y="T3"/>
              </a:cxn>
              <a:cxn ang="0">
                <a:pos x="T4" y="T5"/>
              </a:cxn>
              <a:cxn ang="0">
                <a:pos x="T6" y="T7"/>
              </a:cxn>
              <a:cxn ang="0">
                <a:pos x="T8" y="T9"/>
              </a:cxn>
              <a:cxn ang="0">
                <a:pos x="T10" y="T11"/>
              </a:cxn>
            </a:cxnLst>
            <a:rect l="0" t="0" r="r" b="b"/>
            <a:pathLst>
              <a:path w="2952115" h="2925445">
                <a:moveTo>
                  <a:pt x="2799590" y="0"/>
                </a:moveTo>
                <a:lnTo>
                  <a:pt x="0" y="0"/>
                </a:lnTo>
                <a:lnTo>
                  <a:pt x="0" y="2924982"/>
                </a:lnTo>
                <a:lnTo>
                  <a:pt x="2951990" y="2924982"/>
                </a:lnTo>
                <a:lnTo>
                  <a:pt x="2951990" y="152399"/>
                </a:lnTo>
                <a:lnTo>
                  <a:pt x="2799590" y="0"/>
                </a:lnTo>
                <a:close/>
              </a:path>
            </a:pathLst>
          </a:custGeom>
          <a:solidFill>
            <a:srgbClr val="C7EAFB"/>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spcBef>
                <a:spcPts val="850"/>
              </a:spcBef>
            </a:pPr>
            <a:r>
              <a:rPr lang="en-US" sz="1400" dirty="0">
                <a:solidFill>
                  <a:srgbClr val="231F20"/>
                </a:solidFill>
                <a:latin typeface="Times New Roman" pitchFamily="18" charset="0"/>
                <a:cs typeface="Times New Roman" pitchFamily="18" charset="0"/>
              </a:rPr>
              <a:t>&lt;!DOCTYPE html&gt;</a:t>
            </a:r>
            <a:endParaRPr lang="en-US" sz="1400" dirty="0">
              <a:latin typeface="Times New Roman" pitchFamily="18" charset="0"/>
              <a:cs typeface="Times New Roman" pitchFamily="18" charset="0"/>
            </a:endParaRPr>
          </a:p>
          <a:p>
            <a:pPr algn="just"/>
            <a:r>
              <a:rPr lang="en-US" sz="1400" dirty="0">
                <a:solidFill>
                  <a:srgbClr val="231F20"/>
                </a:solidFill>
                <a:latin typeface="Times New Roman" pitchFamily="18" charset="0"/>
                <a:cs typeface="Times New Roman" pitchFamily="18" charset="0"/>
              </a:rPr>
              <a:t>&lt;html&gt;&lt;head&gt;</a:t>
            </a:r>
            <a:endParaRPr lang="en-US" sz="1400" dirty="0">
              <a:latin typeface="Times New Roman" pitchFamily="18" charset="0"/>
              <a:cs typeface="Times New Roman" pitchFamily="18" charset="0"/>
            </a:endParaRPr>
          </a:p>
          <a:p>
            <a:pPr algn="just"/>
            <a:r>
              <a:rPr lang="en-US" sz="1400" dirty="0">
                <a:solidFill>
                  <a:srgbClr val="231F20"/>
                </a:solidFill>
                <a:latin typeface="Times New Roman" pitchFamily="18" charset="0"/>
                <a:cs typeface="Times New Roman" pitchFamily="18" charset="0"/>
              </a:rPr>
              <a:t>&lt;title&gt;Float Example&lt;/title</a:t>
            </a:r>
            <a:r>
              <a:rPr lang="en-US" sz="1400" dirty="0" smtClean="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pPr algn="just"/>
            <a:r>
              <a:rPr lang="en-US" sz="1400" dirty="0">
                <a:solidFill>
                  <a:srgbClr val="231F20"/>
                </a:solidFill>
                <a:latin typeface="Times New Roman" pitchFamily="18" charset="0"/>
                <a:cs typeface="Times New Roman" pitchFamily="18" charset="0"/>
              </a:rPr>
              <a:t>&lt;style&gt;</a:t>
            </a:r>
            <a:endParaRPr lang="en-US" sz="1400" dirty="0">
              <a:solidFill>
                <a:srgbClr val="FF0000"/>
              </a:solidFill>
              <a:latin typeface="Times New Roman" pitchFamily="18" charset="0"/>
              <a:cs typeface="Times New Roman" pitchFamily="18" charset="0"/>
            </a:endParaRPr>
          </a:p>
          <a:p>
            <a:r>
              <a:rPr lang="en-US" sz="1400" b="1" dirty="0" smtClean="0">
                <a:solidFill>
                  <a:srgbClr val="FF0000"/>
                </a:solidFill>
                <a:latin typeface="Times New Roman" pitchFamily="18" charset="0"/>
                <a:cs typeface="Times New Roman" pitchFamily="18" charset="0"/>
              </a:rPr>
              <a:t>           .float-left{float:left;font-size:20px;background-color:gold</a:t>
            </a:r>
            <a:r>
              <a:rPr lang="en-US" sz="1400" b="1" dirty="0">
                <a:solidFill>
                  <a:srgbClr val="FF0000"/>
                </a:solidFill>
                <a:latin typeface="Times New Roman" pitchFamily="18" charset="0"/>
                <a:cs typeface="Times New Roman" pitchFamily="18" charset="0"/>
              </a:rPr>
              <a:t>}</a:t>
            </a:r>
          </a:p>
          <a:p>
            <a:pPr algn="just"/>
            <a:r>
              <a:rPr lang="en-US" sz="1400" b="1" dirty="0" smtClean="0">
                <a:solidFill>
                  <a:srgbClr val="FF0000"/>
                </a:solidFill>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float-right{float: right;</a:t>
            </a:r>
          </a:p>
          <a:p>
            <a:pPr algn="just"/>
            <a:r>
              <a:rPr lang="en-US" sz="1400" b="1" dirty="0" smtClean="0">
                <a:solidFill>
                  <a:srgbClr val="FF0000"/>
                </a:solidFill>
                <a:latin typeface="Times New Roman" pitchFamily="18" charset="0"/>
                <a:cs typeface="Times New Roman" pitchFamily="18" charset="0"/>
              </a:rPr>
              <a:t>                              font-size:20px;background-color:gold</a:t>
            </a:r>
            <a:r>
              <a:rPr lang="en-US" sz="1400" b="1" dirty="0">
                <a:solidFill>
                  <a:srgbClr val="FF0000"/>
                </a:solidFill>
                <a:latin typeface="Times New Roman" pitchFamily="18" charset="0"/>
                <a:cs typeface="Times New Roman" pitchFamily="18" charset="0"/>
              </a:rPr>
              <a:t>}</a:t>
            </a:r>
          </a:p>
          <a:p>
            <a:pPr algn="just"/>
            <a:r>
              <a:rPr lang="en-US" sz="1400" dirty="0">
                <a:solidFill>
                  <a:srgbClr val="231F20"/>
                </a:solidFill>
                <a:latin typeface="Times New Roman" pitchFamily="18" charset="0"/>
                <a:cs typeface="Times New Roman" pitchFamily="18" charset="0"/>
              </a:rPr>
              <a:t>&lt;/style</a:t>
            </a:r>
            <a:r>
              <a:rPr lang="en-US" sz="1400" dirty="0" smtClean="0">
                <a:solidFill>
                  <a:srgbClr val="231F20"/>
                </a:solidFill>
                <a:latin typeface="Times New Roman" pitchFamily="18" charset="0"/>
                <a:cs typeface="Times New Roman" pitchFamily="18" charset="0"/>
              </a:rPr>
              <a:t>&gt;&lt;/head&gt;&lt;body&gt;</a:t>
            </a:r>
            <a:endParaRPr lang="en-US" sz="1400" dirty="0">
              <a:latin typeface="Times New Roman" pitchFamily="18" charset="0"/>
              <a:cs typeface="Times New Roman" pitchFamily="18" charset="0"/>
            </a:endParaRPr>
          </a:p>
          <a:p>
            <a:pPr algn="just"/>
            <a:r>
              <a:rPr lang="en-US" sz="1400" dirty="0">
                <a:solidFill>
                  <a:srgbClr val="231F20"/>
                </a:solidFill>
                <a:latin typeface="Times New Roman" pitchFamily="18" charset="0"/>
                <a:cs typeface="Times New Roman" pitchFamily="18" charset="0"/>
              </a:rPr>
              <a:t>&lt;h2 </a:t>
            </a:r>
            <a:r>
              <a:rPr lang="en-US" sz="1400" b="1" dirty="0">
                <a:solidFill>
                  <a:srgbClr val="C00000"/>
                </a:solidFill>
                <a:latin typeface="Times New Roman" pitchFamily="18" charset="0"/>
                <a:cs typeface="Times New Roman" pitchFamily="18" charset="0"/>
              </a:rPr>
              <a:t>class="float-left</a:t>
            </a:r>
            <a:r>
              <a:rPr lang="en-US" sz="1400" dirty="0">
                <a:solidFill>
                  <a:srgbClr val="C00000"/>
                </a:solidFill>
                <a:latin typeface="Times New Roman" pitchFamily="18" charset="0"/>
                <a:cs typeface="Times New Roman" pitchFamily="18" charset="0"/>
              </a:rPr>
              <a:t>"&gt;</a:t>
            </a:r>
            <a:r>
              <a:rPr lang="en-US" sz="1400" dirty="0" err="1" smtClean="0">
                <a:solidFill>
                  <a:srgbClr val="231F20"/>
                </a:solidFill>
                <a:latin typeface="Times New Roman" pitchFamily="18" charset="0"/>
                <a:cs typeface="Times New Roman" pitchFamily="18" charset="0"/>
              </a:rPr>
              <a:t>Balbharati</a:t>
            </a: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h2</a:t>
            </a:r>
            <a:r>
              <a:rPr lang="en-US" sz="1400" dirty="0" smtClean="0">
                <a:solidFill>
                  <a:srgbClr val="231F20"/>
                </a:solidFill>
                <a:latin typeface="Times New Roman" pitchFamily="18" charset="0"/>
                <a:cs typeface="Times New Roman" pitchFamily="18" charset="0"/>
              </a:rPr>
              <a:t>&gt;</a:t>
            </a:r>
          </a:p>
          <a:p>
            <a:pPr algn="just"/>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p&gt;This text rearranges itself to flow around the element that is floated left</a:t>
            </a: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p</a:t>
            </a:r>
            <a:r>
              <a:rPr lang="en-US" sz="1400" dirty="0" smtClean="0">
                <a:solidFill>
                  <a:srgbClr val="231F20"/>
                </a:solidFill>
                <a:latin typeface="Times New Roman" pitchFamily="18" charset="0"/>
                <a:cs typeface="Times New Roman" pitchFamily="18" charset="0"/>
              </a:rPr>
              <a:t>&gt;</a:t>
            </a:r>
          </a:p>
          <a:p>
            <a:r>
              <a:rPr lang="en-US" sz="1400" dirty="0">
                <a:solidFill>
                  <a:srgbClr val="231F20"/>
                </a:solidFill>
                <a:latin typeface="Times New Roman" pitchFamily="18" charset="0"/>
                <a:cs typeface="Times New Roman" pitchFamily="18" charset="0"/>
              </a:rPr>
              <a:t>&lt;h2 </a:t>
            </a:r>
            <a:r>
              <a:rPr lang="en-US" sz="1400" b="1" dirty="0">
                <a:solidFill>
                  <a:srgbClr val="C00000"/>
                </a:solidFill>
                <a:latin typeface="Times New Roman" pitchFamily="18" charset="0"/>
                <a:cs typeface="Times New Roman" pitchFamily="18" charset="0"/>
              </a:rPr>
              <a:t>class="float-right</a:t>
            </a:r>
            <a:r>
              <a:rPr lang="en-US" sz="1400" dirty="0">
                <a:solidFill>
                  <a:srgbClr val="231F20"/>
                </a:solidFill>
                <a:latin typeface="Times New Roman" pitchFamily="18" charset="0"/>
                <a:cs typeface="Times New Roman" pitchFamily="18" charset="0"/>
              </a:rPr>
              <a:t>"&gt;</a:t>
            </a:r>
            <a:r>
              <a:rPr lang="en-US" sz="1400" dirty="0" err="1" smtClean="0">
                <a:solidFill>
                  <a:srgbClr val="231F20"/>
                </a:solidFill>
                <a:latin typeface="Times New Roman" pitchFamily="18" charset="0"/>
                <a:cs typeface="Times New Roman" pitchFamily="18" charset="0"/>
              </a:rPr>
              <a:t>Balbharati</a:t>
            </a: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h2&gt;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&lt;p&gt;This text rearranges itself to flow around the element that is floated right.  &lt;/p&gt;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&lt;/body</a:t>
            </a:r>
            <a:r>
              <a:rPr lang="en-US" sz="1400" dirty="0" smtClean="0">
                <a:solidFill>
                  <a:srgbClr val="231F20"/>
                </a:solidFill>
                <a:latin typeface="Times New Roman" pitchFamily="18" charset="0"/>
                <a:cs typeface="Times New Roman" pitchFamily="18" charset="0"/>
              </a:rPr>
              <a:t>&gt;</a:t>
            </a:r>
          </a:p>
          <a:p>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html&gt;</a:t>
            </a:r>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Rectangle 1"/>
          <p:cNvSpPr/>
          <p:nvPr/>
        </p:nvSpPr>
        <p:spPr>
          <a:xfrm>
            <a:off x="5652120" y="3573016"/>
            <a:ext cx="302433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621672" y="3257130"/>
            <a:ext cx="1495425" cy="216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656559" y="3573016"/>
            <a:ext cx="3019897" cy="3096344"/>
          </a:xfrm>
          <a:prstGeom prst="rect">
            <a:avLst/>
          </a:prstGeom>
          <a:blipFill>
            <a:blip r:embed="rId9" cstate="print"/>
            <a:stretch>
              <a:fillRect/>
            </a:stretch>
          </a:blipFill>
          <a:ln>
            <a:noFill/>
          </a:ln>
          <a:effectLst/>
        </p:spPr>
      </p:pic>
    </p:spTree>
    <p:extLst>
      <p:ext uri="{BB962C8B-B14F-4D97-AF65-F5344CB8AC3E}">
        <p14:creationId xmlns="" xmlns:p14="http://schemas.microsoft.com/office/powerpoint/2010/main" val="579340966"/>
      </p:ext>
    </p:extLst>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 y="1412776"/>
            <a:ext cx="8895715" cy="5184576"/>
          </a:xfrm>
        </p:spPr>
        <p:txBody>
          <a:bodyPr>
            <a:normAutofit/>
          </a:bodyPr>
          <a:lstStyle/>
          <a:p>
            <a:pPr algn="just">
              <a:lnSpc>
                <a:spcPct val="107000"/>
              </a:lnSpc>
              <a:spcBef>
                <a:spcPts val="563"/>
              </a:spcBef>
            </a:pPr>
            <a:r>
              <a:rPr lang="en-US" sz="1600" dirty="0" smtClean="0">
                <a:solidFill>
                  <a:srgbClr val="231F20"/>
                </a:solidFill>
                <a:latin typeface="Sitka Subheading" pitchFamily="2" charset="0"/>
                <a:ea typeface="Yu Gothic UI Semibold" pitchFamily="34" charset="-128"/>
                <a:cs typeface="Times New Roman" pitchFamily="18" charset="0"/>
              </a:rPr>
              <a:t>The </a:t>
            </a:r>
            <a:r>
              <a:rPr lang="en-US" sz="1600" dirty="0">
                <a:solidFill>
                  <a:srgbClr val="231F20"/>
                </a:solidFill>
                <a:latin typeface="Sitka Subheading" pitchFamily="2" charset="0"/>
                <a:ea typeface="Yu Gothic UI Semibold" pitchFamily="34" charset="-128"/>
                <a:cs typeface="Times New Roman" pitchFamily="18" charset="0"/>
              </a:rPr>
              <a:t>Display property in CSS defines </a:t>
            </a:r>
            <a:r>
              <a:rPr lang="en-US" sz="1600" b="1" dirty="0">
                <a:solidFill>
                  <a:srgbClr val="FF0000"/>
                </a:solidFill>
                <a:latin typeface="Sitka Subheading" pitchFamily="2" charset="0"/>
                <a:ea typeface="Yu Gothic UI Semibold" pitchFamily="34" charset="-128"/>
                <a:cs typeface="Times New Roman" pitchFamily="18" charset="0"/>
              </a:rPr>
              <a:t>how   the   components   (div,   hyperlink, heading,  </a:t>
            </a:r>
            <a:r>
              <a:rPr lang="en-US" sz="1600" b="1" dirty="0" err="1">
                <a:solidFill>
                  <a:srgbClr val="FF0000"/>
                </a:solidFill>
                <a:latin typeface="Sitka Subheading" pitchFamily="2" charset="0"/>
                <a:ea typeface="Yu Gothic UI Semibold" pitchFamily="34" charset="-128"/>
                <a:cs typeface="Times New Roman" pitchFamily="18" charset="0"/>
              </a:rPr>
              <a:t>etc</a:t>
            </a:r>
            <a:r>
              <a:rPr lang="en-US" sz="1600" b="1" dirty="0">
                <a:solidFill>
                  <a:srgbClr val="FF0000"/>
                </a:solidFill>
                <a:latin typeface="Sitka Subheading" pitchFamily="2" charset="0"/>
                <a:ea typeface="Yu Gothic UI Semibold" pitchFamily="34" charset="-128"/>
                <a:cs typeface="Times New Roman" pitchFamily="18" charset="0"/>
              </a:rPr>
              <a:t>)  are  going  to  be  placed  on the web page</a:t>
            </a:r>
            <a:r>
              <a:rPr lang="en-US" sz="1600" dirty="0" smtClean="0">
                <a:solidFill>
                  <a:srgbClr val="231F20"/>
                </a:solidFill>
                <a:latin typeface="Sitka Subheading" pitchFamily="2" charset="0"/>
                <a:ea typeface="Yu Gothic UI Semibold" pitchFamily="34" charset="-128"/>
                <a:cs typeface="Times New Roman" pitchFamily="18" charset="0"/>
              </a:rPr>
              <a:t>.</a:t>
            </a:r>
          </a:p>
          <a:p>
            <a:pPr algn="just">
              <a:lnSpc>
                <a:spcPct val="107000"/>
              </a:lnSpc>
              <a:spcBef>
                <a:spcPts val="563"/>
              </a:spcBef>
            </a:pPr>
            <a:r>
              <a:rPr lang="en-US" sz="1600" dirty="0" smtClean="0">
                <a:solidFill>
                  <a:srgbClr val="231F20"/>
                </a:solidFill>
                <a:latin typeface="Sitka Subheading" pitchFamily="2" charset="0"/>
                <a:ea typeface="Yu Gothic UI Semibold" pitchFamily="34" charset="-128"/>
                <a:cs typeface="Times New Roman" pitchFamily="18" charset="0"/>
              </a:rPr>
              <a:t> </a:t>
            </a:r>
            <a:r>
              <a:rPr lang="en-US" sz="1600" dirty="0">
                <a:solidFill>
                  <a:srgbClr val="231F20"/>
                </a:solidFill>
                <a:latin typeface="Sitka Subheading" pitchFamily="2" charset="0"/>
                <a:ea typeface="Yu Gothic UI Semibold" pitchFamily="34" charset="-128"/>
                <a:cs typeface="Times New Roman" pitchFamily="18" charset="0"/>
              </a:rPr>
              <a:t>It </a:t>
            </a:r>
            <a:r>
              <a:rPr lang="en-US" sz="1600" b="1" dirty="0">
                <a:solidFill>
                  <a:srgbClr val="008000"/>
                </a:solidFill>
                <a:latin typeface="Sitka Subheading" pitchFamily="2" charset="0"/>
                <a:ea typeface="Yu Gothic UI Semibold" pitchFamily="34" charset="-128"/>
                <a:cs typeface="Times New Roman" pitchFamily="18" charset="0"/>
              </a:rPr>
              <a:t>specifies how the element is displayed. </a:t>
            </a:r>
            <a:r>
              <a:rPr lang="en-US" sz="1600" dirty="0" smtClean="0">
                <a:solidFill>
                  <a:srgbClr val="231F20"/>
                </a:solidFill>
                <a:latin typeface="Sitka Subheading" pitchFamily="2" charset="0"/>
                <a:ea typeface="Yu Gothic UI Semibold" pitchFamily="34" charset="-128"/>
                <a:cs typeface="Times New Roman" pitchFamily="18" charset="0"/>
              </a:rPr>
              <a:t>this </a:t>
            </a:r>
            <a:r>
              <a:rPr lang="en-US" sz="1600" dirty="0">
                <a:solidFill>
                  <a:srgbClr val="231F20"/>
                </a:solidFill>
                <a:latin typeface="Sitka Subheading" pitchFamily="2" charset="0"/>
                <a:ea typeface="Yu Gothic UI Semibold" pitchFamily="34" charset="-128"/>
                <a:cs typeface="Times New Roman" pitchFamily="18" charset="0"/>
              </a:rPr>
              <a:t>property is used to define the display of different parts of a web page.</a:t>
            </a:r>
            <a:endParaRPr lang="en-US" sz="1600" dirty="0">
              <a:latin typeface="Sitka Subheading" pitchFamily="2" charset="0"/>
              <a:ea typeface="Yu Gothic UI Semibold" pitchFamily="34" charset="-128"/>
              <a:cs typeface="Times New Roman" pitchFamily="18" charset="0"/>
            </a:endParaRPr>
          </a:p>
          <a:p>
            <a:pPr marL="0" indent="0" algn="just">
              <a:spcBef>
                <a:spcPts val="688"/>
              </a:spcBef>
              <a:buNone/>
            </a:pPr>
            <a:r>
              <a:rPr lang="en-US" sz="1600" b="1" dirty="0" smtClean="0">
                <a:solidFill>
                  <a:srgbClr val="EC008C"/>
                </a:solidFill>
                <a:latin typeface="Sitka Subheading" pitchFamily="2" charset="0"/>
                <a:ea typeface="Yu Gothic UI Semibold" pitchFamily="34" charset="-128"/>
                <a:cs typeface="Times New Roman" pitchFamily="18" charset="0"/>
              </a:rPr>
              <a:t>                         </a:t>
            </a:r>
          </a:p>
          <a:p>
            <a:pPr marL="0" indent="0" algn="just">
              <a:spcBef>
                <a:spcPts val="688"/>
              </a:spcBef>
              <a:buNone/>
            </a:pPr>
            <a:r>
              <a:rPr lang="en-US" sz="1600" b="1" dirty="0">
                <a:solidFill>
                  <a:srgbClr val="EC008C"/>
                </a:solidFill>
                <a:latin typeface="Sitka Subheading" pitchFamily="2" charset="0"/>
                <a:ea typeface="Yu Gothic UI Semibold" pitchFamily="34" charset="-128"/>
                <a:cs typeface="Times New Roman" pitchFamily="18" charset="0"/>
              </a:rPr>
              <a:t> </a:t>
            </a:r>
            <a:r>
              <a:rPr lang="en-US" sz="1600" b="1" dirty="0" smtClean="0">
                <a:solidFill>
                  <a:srgbClr val="EC008C"/>
                </a:solidFill>
                <a:latin typeface="Sitka Subheading" pitchFamily="2" charset="0"/>
                <a:ea typeface="Yu Gothic UI Semibold" pitchFamily="34" charset="-128"/>
                <a:cs typeface="Times New Roman" pitchFamily="18" charset="0"/>
              </a:rPr>
              <a:t>                                Syntax :</a:t>
            </a:r>
            <a:r>
              <a:rPr lang="en-US" sz="1600" dirty="0" smtClean="0">
                <a:latin typeface="Sitka Subheading" pitchFamily="2" charset="0"/>
                <a:ea typeface="Yu Gothic UI Semibold" pitchFamily="34" charset="-128"/>
                <a:cs typeface="Times New Roman" pitchFamily="18" charset="0"/>
              </a:rPr>
              <a:t>       </a:t>
            </a:r>
            <a:r>
              <a:rPr lang="en-US" sz="1600" b="1" i="1" dirty="0" smtClean="0">
                <a:solidFill>
                  <a:srgbClr val="FF0000"/>
                </a:solidFill>
                <a:latin typeface="Sitka Subheading" pitchFamily="2" charset="0"/>
                <a:ea typeface="Yu Gothic UI Semibold" pitchFamily="34" charset="-128"/>
                <a:cs typeface="Times New Roman" pitchFamily="18" charset="0"/>
              </a:rPr>
              <a:t>Display </a:t>
            </a:r>
            <a:r>
              <a:rPr lang="en-US" sz="1600" b="1" i="1" dirty="0">
                <a:solidFill>
                  <a:srgbClr val="FF0000"/>
                </a:solidFill>
                <a:latin typeface="Sitka Subheading" pitchFamily="2" charset="0"/>
                <a:ea typeface="Yu Gothic UI Semibold" pitchFamily="34" charset="-128"/>
                <a:cs typeface="Times New Roman" pitchFamily="18" charset="0"/>
              </a:rPr>
              <a:t>: </a:t>
            </a:r>
            <a:r>
              <a:rPr lang="en-US" sz="1600" b="1" i="1" dirty="0" smtClean="0">
                <a:solidFill>
                  <a:srgbClr val="008000"/>
                </a:solidFill>
                <a:latin typeface="Sitka Subheading" pitchFamily="2" charset="0"/>
                <a:ea typeface="Yu Gothic UI Semibold" pitchFamily="34" charset="-128"/>
                <a:cs typeface="Times New Roman" pitchFamily="18" charset="0"/>
              </a:rPr>
              <a:t>value;</a:t>
            </a:r>
            <a:endParaRPr lang="en-US" sz="1600" b="1" dirty="0" smtClean="0">
              <a:solidFill>
                <a:srgbClr val="008000"/>
              </a:solidFill>
              <a:latin typeface="Sitka Subheading" pitchFamily="2" charset="0"/>
              <a:ea typeface="Yu Gothic UI Semibold" pitchFamily="34" charset="-128"/>
              <a:cs typeface="Times New Roman" pitchFamily="18" charset="0"/>
            </a:endParaRPr>
          </a:p>
          <a:p>
            <a:pPr algn="just">
              <a:spcBef>
                <a:spcPts val="688"/>
              </a:spcBef>
            </a:pPr>
            <a:endParaRPr lang="en-US" sz="1600" b="1" dirty="0">
              <a:solidFill>
                <a:srgbClr val="008000"/>
              </a:solidFill>
              <a:latin typeface="Sitka Subheading" pitchFamily="2" charset="0"/>
              <a:ea typeface="Yu Gothic UI Semibold" pitchFamily="34" charset="-128"/>
              <a:cs typeface="Times New Roman" pitchFamily="18" charset="0"/>
            </a:endParaRPr>
          </a:p>
          <a:p>
            <a:pPr marL="0" indent="0" algn="just">
              <a:spcBef>
                <a:spcPts val="688"/>
              </a:spcBef>
              <a:buNone/>
            </a:pPr>
            <a:r>
              <a:rPr lang="en-US" sz="1600" b="1" dirty="0" smtClean="0">
                <a:solidFill>
                  <a:srgbClr val="008000"/>
                </a:solidFill>
                <a:latin typeface="Sitka Subheading" pitchFamily="2" charset="0"/>
                <a:ea typeface="Yu Gothic UI Semibold" pitchFamily="34" charset="-128"/>
                <a:cs typeface="Times New Roman" pitchFamily="18" charset="0"/>
              </a:rPr>
              <a:t>  </a:t>
            </a:r>
            <a:r>
              <a:rPr lang="en-US" sz="1600" b="1" dirty="0" smtClean="0">
                <a:solidFill>
                  <a:srgbClr val="7030A0"/>
                </a:solidFill>
                <a:latin typeface="Sitka Subheading" pitchFamily="2" charset="0"/>
                <a:ea typeface="Yu Gothic UI Semibold" pitchFamily="34" charset="-128"/>
                <a:cs typeface="Times New Roman" pitchFamily="18" charset="0"/>
              </a:rPr>
              <a:t>Where </a:t>
            </a:r>
            <a:r>
              <a:rPr lang="en-US" sz="1600" b="1" dirty="0">
                <a:solidFill>
                  <a:srgbClr val="7030A0"/>
                </a:solidFill>
                <a:latin typeface="Sitka Subheading" pitchFamily="2" charset="0"/>
                <a:ea typeface="Yu Gothic UI Semibold" pitchFamily="34" charset="-128"/>
                <a:cs typeface="Times New Roman" pitchFamily="18" charset="0"/>
              </a:rPr>
              <a:t>values are </a:t>
            </a:r>
            <a:r>
              <a:rPr lang="en-US" sz="1600" b="1" dirty="0" smtClean="0">
                <a:solidFill>
                  <a:srgbClr val="7030A0"/>
                </a:solidFill>
                <a:latin typeface="Sitka Subheading" pitchFamily="2" charset="0"/>
                <a:ea typeface="Yu Gothic UI Semibold" pitchFamily="34" charset="-128"/>
                <a:cs typeface="Times New Roman" pitchFamily="18" charset="0"/>
              </a:rPr>
              <a:t>:</a:t>
            </a:r>
            <a:endParaRPr lang="en-US" sz="1600" b="1" dirty="0">
              <a:solidFill>
                <a:srgbClr val="7030A0"/>
              </a:solidFill>
              <a:latin typeface="Sitka Subheading" pitchFamily="2" charset="0"/>
              <a:ea typeface="Yu Gothic UI Semibold" pitchFamily="34" charset="-128"/>
              <a:cs typeface="Times New Roman" pitchFamily="18" charset="0"/>
            </a:endParaRPr>
          </a:p>
          <a:p>
            <a:pPr algn="just">
              <a:lnSpc>
                <a:spcPct val="107000"/>
              </a:lnSpc>
              <a:spcBef>
                <a:spcPts val="850"/>
              </a:spcBef>
            </a:pPr>
            <a:r>
              <a:rPr lang="en-US" sz="1600" b="1" dirty="0">
                <a:solidFill>
                  <a:srgbClr val="008000"/>
                </a:solidFill>
                <a:latin typeface="Sitka Subheading" pitchFamily="2" charset="0"/>
                <a:ea typeface="Yu Gothic UI Semibold" pitchFamily="34" charset="-128"/>
                <a:cs typeface="Times New Roman" pitchFamily="18" charset="0"/>
              </a:rPr>
              <a:t>Inline</a:t>
            </a:r>
            <a:r>
              <a:rPr lang="en-US" sz="1600" b="1" dirty="0">
                <a:solidFill>
                  <a:srgbClr val="EC008C"/>
                </a:solidFill>
                <a:latin typeface="Sitka Subheading" pitchFamily="2" charset="0"/>
                <a:ea typeface="Yu Gothic UI Semibold" pitchFamily="34" charset="-128"/>
                <a:cs typeface="Times New Roman" pitchFamily="18" charset="0"/>
              </a:rPr>
              <a:t> : </a:t>
            </a:r>
            <a:r>
              <a:rPr lang="en-US" sz="1600" dirty="0">
                <a:solidFill>
                  <a:srgbClr val="231F20"/>
                </a:solidFill>
                <a:latin typeface="Sitka Subheading" pitchFamily="2" charset="0"/>
                <a:ea typeface="Yu Gothic UI Semibold" pitchFamily="34" charset="-128"/>
                <a:cs typeface="Times New Roman" pitchFamily="18" charset="0"/>
              </a:rPr>
              <a:t>It is used to display an element as an inline element.</a:t>
            </a:r>
            <a:endParaRPr lang="en-US" sz="1600" dirty="0">
              <a:latin typeface="Sitka Subheading" pitchFamily="2" charset="0"/>
              <a:ea typeface="Yu Gothic UI Semibold" pitchFamily="34" charset="-128"/>
              <a:cs typeface="Times New Roman" pitchFamily="18" charset="0"/>
            </a:endParaRPr>
          </a:p>
          <a:p>
            <a:pPr algn="just">
              <a:lnSpc>
                <a:spcPct val="107000"/>
              </a:lnSpc>
              <a:spcBef>
                <a:spcPts val="850"/>
              </a:spcBef>
            </a:pPr>
            <a:r>
              <a:rPr lang="en-US" sz="1600" b="1" dirty="0">
                <a:solidFill>
                  <a:srgbClr val="008000"/>
                </a:solidFill>
                <a:latin typeface="Sitka Subheading" pitchFamily="2" charset="0"/>
                <a:ea typeface="Yu Gothic UI Semibold" pitchFamily="34" charset="-128"/>
                <a:cs typeface="Times New Roman" pitchFamily="18" charset="0"/>
              </a:rPr>
              <a:t>Block </a:t>
            </a:r>
            <a:r>
              <a:rPr lang="en-US" sz="1600" b="1" dirty="0">
                <a:solidFill>
                  <a:srgbClr val="EC008C"/>
                </a:solidFill>
                <a:latin typeface="Sitka Subheading" pitchFamily="2" charset="0"/>
                <a:ea typeface="Yu Gothic UI Semibold" pitchFamily="34" charset="-128"/>
                <a:cs typeface="Times New Roman" pitchFamily="18" charset="0"/>
              </a:rPr>
              <a:t>: </a:t>
            </a:r>
            <a:r>
              <a:rPr lang="en-US" sz="1600" dirty="0">
                <a:solidFill>
                  <a:srgbClr val="231F20"/>
                </a:solidFill>
                <a:latin typeface="Sitka Subheading" pitchFamily="2" charset="0"/>
                <a:ea typeface="Yu Gothic UI Semibold" pitchFamily="34" charset="-128"/>
                <a:cs typeface="Times New Roman" pitchFamily="18" charset="0"/>
              </a:rPr>
              <a:t>It is used to display an element as  an  block  element.  It  starts  on  a  new line, and takes up the whole width of the browser window.</a:t>
            </a:r>
            <a:endParaRPr lang="en-US" sz="1600" dirty="0">
              <a:latin typeface="Sitka Subheading" pitchFamily="2" charset="0"/>
              <a:ea typeface="Yu Gothic UI Semibold" pitchFamily="34" charset="-128"/>
              <a:cs typeface="Times New Roman" pitchFamily="18" charset="0"/>
            </a:endParaRPr>
          </a:p>
          <a:p>
            <a:pPr algn="just">
              <a:lnSpc>
                <a:spcPct val="107000"/>
              </a:lnSpc>
              <a:spcBef>
                <a:spcPts val="850"/>
              </a:spcBef>
            </a:pPr>
            <a:r>
              <a:rPr lang="en-US" sz="1600" b="1" dirty="0">
                <a:solidFill>
                  <a:srgbClr val="008000"/>
                </a:solidFill>
                <a:latin typeface="Sitka Subheading" pitchFamily="2" charset="0"/>
                <a:ea typeface="Yu Gothic UI Semibold" pitchFamily="34" charset="-128"/>
                <a:cs typeface="Times New Roman" pitchFamily="18" charset="0"/>
              </a:rPr>
              <a:t>Block-inline</a:t>
            </a:r>
            <a:r>
              <a:rPr lang="en-US" sz="1600" b="1" dirty="0">
                <a:solidFill>
                  <a:srgbClr val="EC008C"/>
                </a:solidFill>
                <a:latin typeface="Sitka Subheading" pitchFamily="2" charset="0"/>
                <a:ea typeface="Yu Gothic UI Semibold" pitchFamily="34" charset="-128"/>
                <a:cs typeface="Times New Roman" pitchFamily="18" charset="0"/>
              </a:rPr>
              <a:t> : </a:t>
            </a:r>
            <a:r>
              <a:rPr lang="en-US" sz="1600" dirty="0">
                <a:solidFill>
                  <a:srgbClr val="231F20"/>
                </a:solidFill>
                <a:latin typeface="Sitka Subheading" pitchFamily="2" charset="0"/>
                <a:ea typeface="Yu Gothic UI Semibold" pitchFamily="34" charset="-128"/>
                <a:cs typeface="Times New Roman" pitchFamily="18" charset="0"/>
              </a:rPr>
              <a:t>This value is very similar to inline element but the difference is that you are able to set the width and height.</a:t>
            </a:r>
            <a:endParaRPr lang="en-US" sz="1600" dirty="0">
              <a:latin typeface="Sitka Subheading" pitchFamily="2" charset="0"/>
              <a:ea typeface="Yu Gothic UI Semibold" pitchFamily="34" charset="-128"/>
              <a:cs typeface="Times New Roman" pitchFamily="18" charset="0"/>
            </a:endParaRPr>
          </a:p>
          <a:p>
            <a:pPr algn="just">
              <a:lnSpc>
                <a:spcPct val="107000"/>
              </a:lnSpc>
              <a:spcBef>
                <a:spcPts val="850"/>
              </a:spcBef>
            </a:pPr>
            <a:r>
              <a:rPr lang="en-US" sz="1600" b="1" dirty="0">
                <a:solidFill>
                  <a:srgbClr val="008000"/>
                </a:solidFill>
                <a:latin typeface="Sitka Subheading" pitchFamily="2" charset="0"/>
                <a:ea typeface="Yu Gothic UI Semibold" pitchFamily="34" charset="-128"/>
                <a:cs typeface="Times New Roman" pitchFamily="18" charset="0"/>
              </a:rPr>
              <a:t>None </a:t>
            </a:r>
            <a:r>
              <a:rPr lang="en-US" sz="1600" b="1" dirty="0">
                <a:solidFill>
                  <a:srgbClr val="EC008C"/>
                </a:solidFill>
                <a:latin typeface="Sitka Subheading" pitchFamily="2" charset="0"/>
                <a:ea typeface="Yu Gothic UI Semibold" pitchFamily="34" charset="-128"/>
                <a:cs typeface="Times New Roman" pitchFamily="18" charset="0"/>
              </a:rPr>
              <a:t>  :   </a:t>
            </a:r>
            <a:r>
              <a:rPr lang="en-US" sz="1600" dirty="0">
                <a:solidFill>
                  <a:srgbClr val="231F20"/>
                </a:solidFill>
                <a:latin typeface="Sitka Subheading" pitchFamily="2" charset="0"/>
                <a:ea typeface="Yu Gothic UI Semibold" pitchFamily="34" charset="-128"/>
                <a:cs typeface="Times New Roman" pitchFamily="18" charset="0"/>
              </a:rPr>
              <a:t>The   element   is   completely removed.</a:t>
            </a:r>
            <a:endParaRPr lang="en-US" sz="1600" dirty="0">
              <a:latin typeface="Sitka Subheading" pitchFamily="2" charset="0"/>
              <a:ea typeface="Yu Gothic UI Semibold" pitchFamily="34" charset="-128"/>
              <a:cs typeface="Times New Roman" pitchFamily="18" charset="0"/>
            </a:endParaRPr>
          </a:p>
          <a:p>
            <a:pPr marL="0" indent="0">
              <a:buNone/>
            </a:pPr>
            <a:endParaRPr lang="en-US" sz="1200" b="1" dirty="0">
              <a:solidFill>
                <a:srgbClr val="D60093"/>
              </a:solidFill>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34</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91680" y="871603"/>
            <a:ext cx="5773104" cy="461665"/>
          </a:xfrm>
          <a:prstGeom prst="rect">
            <a:avLst/>
          </a:prstGeom>
          <a:noFill/>
        </p:spPr>
        <p:txBody>
          <a:bodyPr wrap="square" rtlCol="0">
            <a:spAutoFit/>
          </a:bodyPr>
          <a:lstStyle/>
          <a:p>
            <a:pPr algn="ctr"/>
            <a:r>
              <a:rPr lang="en-US" sz="2400" b="1" dirty="0">
                <a:solidFill>
                  <a:srgbClr val="CC3399"/>
                </a:solidFill>
                <a:latin typeface="Sitka Text" pitchFamily="2" charset="0"/>
                <a:cs typeface="Times New Roman" pitchFamily="18" charset="0"/>
              </a:rPr>
              <a:t>Display </a:t>
            </a:r>
            <a:r>
              <a:rPr lang="en-US" sz="2400" b="1" dirty="0" smtClean="0">
                <a:solidFill>
                  <a:srgbClr val="CC3399"/>
                </a:solidFill>
                <a:latin typeface="Sitka Text" pitchFamily="2" charset="0"/>
                <a:cs typeface="Times New Roman" pitchFamily="18" charset="0"/>
              </a:rPr>
              <a:t>property</a:t>
            </a:r>
            <a:endParaRPr lang="en-US" sz="2400" b="1" dirty="0">
              <a:solidFill>
                <a:srgbClr val="CC3399"/>
              </a:solidFill>
              <a:latin typeface="Sitka Text" pitchFamily="2" charset="0"/>
              <a:cs typeface="Times New Roman" pitchFamily="18" charset="0"/>
            </a:endParaRPr>
          </a:p>
        </p:txBody>
      </p:sp>
      <p:sp>
        <p:nvSpPr>
          <p:cNvPr id="13" name="Rectangle 12"/>
          <p:cNvSpPr/>
          <p:nvPr/>
        </p:nvSpPr>
        <p:spPr>
          <a:xfrm>
            <a:off x="2869875" y="2996952"/>
            <a:ext cx="17281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06485789"/>
      </p:ext>
    </p:extLst>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9604" y="1412776"/>
            <a:ext cx="3392316" cy="4104456"/>
          </a:xfrm>
        </p:spPr>
        <p:txBody>
          <a:bodyPr>
            <a:normAutofit/>
          </a:bodyPr>
          <a:lstStyle/>
          <a:p>
            <a:pPr marL="0" indent="0">
              <a:spcBef>
                <a:spcPts val="850"/>
              </a:spcBef>
              <a:buNone/>
            </a:pPr>
            <a:r>
              <a:rPr lang="en-US" sz="1400" dirty="0">
                <a:solidFill>
                  <a:srgbClr val="231F20"/>
                </a:solidFill>
                <a:latin typeface="Times New Roman" pitchFamily="18" charset="0"/>
                <a:cs typeface="Times New Roman" pitchFamily="18" charset="0"/>
              </a:rPr>
              <a:t>&lt;!DOCTYPE html&gt;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&lt;style</a:t>
            </a:r>
            <a:r>
              <a:rPr lang="en-US" sz="1400" b="1" dirty="0" smtClean="0">
                <a:latin typeface="Times New Roman" pitchFamily="18" charset="0"/>
                <a:cs typeface="Times New Roman" pitchFamily="18" charset="0"/>
              </a:rPr>
              <a:t>&gt;</a:t>
            </a:r>
          </a:p>
          <a:p>
            <a:pPr marL="0" indent="0">
              <a:buNone/>
            </a:pPr>
            <a:r>
              <a:rPr lang="en-US" sz="1400" b="1" dirty="0" smtClean="0">
                <a:solidFill>
                  <a:srgbClr val="FF0000"/>
                </a:solidFill>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p {</a:t>
            </a:r>
          </a:p>
          <a:p>
            <a:pPr marL="0" indent="0">
              <a:buNone/>
            </a:pPr>
            <a:r>
              <a:rPr lang="en-US" sz="1400" b="1" dirty="0">
                <a:solidFill>
                  <a:srgbClr val="FF0000"/>
                </a:solidFill>
                <a:latin typeface="Times New Roman" pitchFamily="18" charset="0"/>
                <a:cs typeface="Times New Roman" pitchFamily="18" charset="0"/>
              </a:rPr>
              <a:t>display: inline;</a:t>
            </a:r>
          </a:p>
          <a:p>
            <a:pPr marL="0" indent="0">
              <a:buNone/>
            </a:pPr>
            <a:r>
              <a:rPr lang="en-US" sz="1400" b="1" dirty="0" smtClean="0">
                <a:solidFill>
                  <a:srgbClr val="FF0000"/>
                </a:solidFill>
                <a:latin typeface="Times New Roman" pitchFamily="18" charset="0"/>
                <a:cs typeface="Times New Roman" pitchFamily="18" charset="0"/>
              </a:rPr>
              <a:t>    }</a:t>
            </a:r>
            <a:endParaRPr lang="en-US" sz="1400" b="1" dirty="0">
              <a:solidFill>
                <a:srgbClr val="FF0000"/>
              </a:solidFill>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&lt;/style&gt;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&lt;p&gt;welcome to </a:t>
            </a:r>
            <a:r>
              <a:rPr lang="en-US" sz="1400" dirty="0" err="1">
                <a:solidFill>
                  <a:srgbClr val="231F20"/>
                </a:solidFill>
                <a:latin typeface="Times New Roman" pitchFamily="18" charset="0"/>
                <a:cs typeface="Times New Roman" pitchFamily="18" charset="0"/>
              </a:rPr>
              <a:t>balbharti</a:t>
            </a:r>
            <a:r>
              <a:rPr lang="en-US" sz="1400" dirty="0">
                <a:solidFill>
                  <a:srgbClr val="231F20"/>
                </a:solidFill>
                <a:latin typeface="Times New Roman" pitchFamily="18" charset="0"/>
                <a:cs typeface="Times New Roman" pitchFamily="18" charset="0"/>
              </a:rPr>
              <a:t>&lt;/p&gt;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&lt;p&gt;</a:t>
            </a:r>
            <a:r>
              <a:rPr lang="en-US" sz="1400" dirty="0" err="1">
                <a:solidFill>
                  <a:srgbClr val="231F20"/>
                </a:solidFill>
                <a:latin typeface="Times New Roman" pitchFamily="18" charset="0"/>
                <a:cs typeface="Times New Roman" pitchFamily="18" charset="0"/>
              </a:rPr>
              <a:t>Javascript</a:t>
            </a:r>
            <a:r>
              <a:rPr lang="en-US" sz="1400" dirty="0">
                <a:solidFill>
                  <a:srgbClr val="231F20"/>
                </a:solidFill>
                <a:latin typeface="Times New Roman" pitchFamily="18" charset="0"/>
                <a:cs typeface="Times New Roman" pitchFamily="18" charset="0"/>
              </a:rPr>
              <a:t>&lt;/p&gt;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&lt;p&gt;HTML5&lt;/p&gt;</a:t>
            </a:r>
            <a:endParaRPr lang="en-US" sz="1400" dirty="0">
              <a:latin typeface="Times New Roman" pitchFamily="18" charset="0"/>
              <a:cs typeface="Times New Roman" pitchFamily="18" charset="0"/>
            </a:endParaRPr>
          </a:p>
          <a:p>
            <a:pPr marL="0" indent="0">
              <a:spcBef>
                <a:spcPts val="125"/>
              </a:spcBef>
              <a:buNone/>
            </a:pPr>
            <a:r>
              <a:rPr lang="en-US" sz="1400" dirty="0">
                <a:solidFill>
                  <a:srgbClr val="231F20"/>
                </a:solidFill>
                <a:latin typeface="Times New Roman" pitchFamily="18" charset="0"/>
                <a:cs typeface="Times New Roman" pitchFamily="18" charset="0"/>
              </a:rPr>
              <a:t>&lt;p&gt;CSS&lt;/p&gt;&lt;/body&gt;&lt;/html&gt;</a:t>
            </a:r>
            <a:endParaRPr lang="en-US" sz="1400" dirty="0">
              <a:latin typeface="Times New Roman" pitchFamily="18" charset="0"/>
              <a:cs typeface="Times New Roman" pitchFamily="18" charset="0"/>
            </a:endParaRPr>
          </a:p>
          <a:p>
            <a:pPr marL="0" indent="0">
              <a:buNone/>
            </a:pPr>
            <a:endParaRPr lang="en-US" sz="1200" b="1" dirty="0">
              <a:solidFill>
                <a:srgbClr val="D60093"/>
              </a:solidFill>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35</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91680" y="871603"/>
            <a:ext cx="5773104" cy="461665"/>
          </a:xfrm>
          <a:prstGeom prst="rect">
            <a:avLst/>
          </a:prstGeom>
          <a:noFill/>
        </p:spPr>
        <p:txBody>
          <a:bodyPr wrap="square" rtlCol="0">
            <a:spAutoFit/>
          </a:bodyPr>
          <a:lstStyle/>
          <a:p>
            <a:pPr algn="ctr"/>
            <a:r>
              <a:rPr lang="en-US" sz="2400" b="1" dirty="0">
                <a:solidFill>
                  <a:srgbClr val="CC3399"/>
                </a:solidFill>
                <a:latin typeface="Sitka Text" pitchFamily="2" charset="0"/>
                <a:cs typeface="Times New Roman" pitchFamily="18" charset="0"/>
              </a:rPr>
              <a:t>Display </a:t>
            </a:r>
            <a:r>
              <a:rPr lang="en-US" sz="2400" b="1" dirty="0" smtClean="0">
                <a:solidFill>
                  <a:srgbClr val="CC3399"/>
                </a:solidFill>
                <a:latin typeface="Sitka Text" pitchFamily="2" charset="0"/>
                <a:cs typeface="Times New Roman" pitchFamily="18" charset="0"/>
              </a:rPr>
              <a:t>property</a:t>
            </a:r>
            <a:endParaRPr lang="en-US" sz="2400" b="1" dirty="0">
              <a:solidFill>
                <a:srgbClr val="CC3399"/>
              </a:solidFill>
              <a:latin typeface="Sitka Text" pitchFamily="2" charset="0"/>
              <a:cs typeface="Times New Roman" pitchFamily="18" charset="0"/>
            </a:endParaRPr>
          </a:p>
        </p:txBody>
      </p:sp>
      <p:sp>
        <p:nvSpPr>
          <p:cNvPr id="13" name="Rectangle 12"/>
          <p:cNvSpPr/>
          <p:nvPr/>
        </p:nvSpPr>
        <p:spPr>
          <a:xfrm>
            <a:off x="459604" y="1349514"/>
            <a:ext cx="3536332" cy="431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16016" y="2564904"/>
            <a:ext cx="3816424"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88024" y="2564904"/>
            <a:ext cx="3744417" cy="2849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796136" y="2060848"/>
            <a:ext cx="1495425" cy="216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03887666"/>
      </p:ext>
    </p:extLst>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9604" y="1412776"/>
            <a:ext cx="3392316" cy="4104456"/>
          </a:xfrm>
        </p:spPr>
        <p:txBody>
          <a:bodyPr>
            <a:normAutofit fontScale="92500" lnSpcReduction="20000"/>
          </a:bodyPr>
          <a:lstStyle/>
          <a:p>
            <a:pPr marL="0" indent="0">
              <a:buNone/>
            </a:pPr>
            <a:r>
              <a:rPr lang="en-US" sz="1400" dirty="0">
                <a:solidFill>
                  <a:srgbClr val="231F20"/>
                </a:solidFill>
                <a:latin typeface="Times New Roman" pitchFamily="18" charset="0"/>
                <a:cs typeface="Times New Roman" pitchFamily="18" charset="0"/>
              </a:rPr>
              <a:t>&lt;!DOCTYPE html&gt;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&lt;html </a:t>
            </a:r>
            <a:r>
              <a:rPr lang="en-US" sz="1400" dirty="0" err="1">
                <a:solidFill>
                  <a:srgbClr val="231F20"/>
                </a:solidFill>
                <a:latin typeface="Times New Roman" pitchFamily="18" charset="0"/>
                <a:cs typeface="Times New Roman" pitchFamily="18" charset="0"/>
              </a:rPr>
              <a:t>lang</a:t>
            </a:r>
            <a:r>
              <a:rPr lang="en-US" sz="1400" dirty="0">
                <a:solidFill>
                  <a:srgbClr val="231F20"/>
                </a:solidFill>
                <a:latin typeface="Times New Roman" pitchFamily="18" charset="0"/>
                <a:cs typeface="Times New Roman" pitchFamily="18" charset="0"/>
              </a:rPr>
              <a:t>="en"&gt;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&lt;title&gt;Example of CSS display&lt;/title&gt;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&lt;style type="text/</a:t>
            </a:r>
            <a:r>
              <a:rPr lang="en-US" sz="1400" dirty="0" err="1">
                <a:solidFill>
                  <a:srgbClr val="231F20"/>
                </a:solidFill>
                <a:latin typeface="Times New Roman" pitchFamily="18" charset="0"/>
                <a:cs typeface="Times New Roman" pitchFamily="18" charset="0"/>
              </a:rPr>
              <a:t>css</a:t>
            </a:r>
            <a:r>
              <a:rPr lang="en-US" sz="1400" dirty="0">
                <a:solidFill>
                  <a:srgbClr val="231F20"/>
                </a:solidFill>
                <a:latin typeface="Times New Roman" pitchFamily="18" charset="0"/>
                <a:cs typeface="Times New Roman" pitchFamily="18" charset="0"/>
              </a:rPr>
              <a:t>"&gt; </a:t>
            </a:r>
            <a:endParaRPr lang="en-US" sz="1400" dirty="0" smtClean="0">
              <a:solidFill>
                <a:srgbClr val="231F20"/>
              </a:solidFill>
              <a:latin typeface="Times New Roman" pitchFamily="18" charset="0"/>
              <a:cs typeface="Times New Roman" pitchFamily="18" charset="0"/>
            </a:endParaRPr>
          </a:p>
          <a:p>
            <a:pPr marL="0" indent="0">
              <a:buNone/>
            </a:pPr>
            <a:r>
              <a:rPr lang="en-US" sz="1400" b="1" dirty="0" smtClean="0">
                <a:solidFill>
                  <a:srgbClr val="FF0000"/>
                </a:solidFill>
                <a:latin typeface="Times New Roman" pitchFamily="18" charset="0"/>
                <a:cs typeface="Times New Roman" pitchFamily="18" charset="0"/>
              </a:rPr>
              <a:t>a </a:t>
            </a:r>
            <a:r>
              <a:rPr lang="en-US" sz="1400" b="1" dirty="0">
                <a:solidFill>
                  <a:srgbClr val="FF0000"/>
                </a:solidFill>
                <a:latin typeface="Times New Roman" pitchFamily="18" charset="0"/>
                <a:cs typeface="Times New Roman" pitchFamily="18" charset="0"/>
              </a:rPr>
              <a:t>{</a:t>
            </a:r>
          </a:p>
          <a:p>
            <a:pPr marL="0" indent="0">
              <a:buNone/>
            </a:pPr>
            <a:r>
              <a:rPr lang="en-US" sz="1400" b="1" dirty="0">
                <a:solidFill>
                  <a:srgbClr val="FF0000"/>
                </a:solidFill>
                <a:latin typeface="Times New Roman" pitchFamily="18" charset="0"/>
                <a:cs typeface="Times New Roman" pitchFamily="18" charset="0"/>
              </a:rPr>
              <a:t>display : block; </a:t>
            </a:r>
            <a:r>
              <a:rPr lang="en-US" sz="1400" b="1" dirty="0" err="1">
                <a:solidFill>
                  <a:srgbClr val="FF0000"/>
                </a:solidFill>
                <a:latin typeface="Times New Roman" pitchFamily="18" charset="0"/>
                <a:cs typeface="Times New Roman" pitchFamily="18" charset="0"/>
              </a:rPr>
              <a:t>background-color:orange</a:t>
            </a:r>
            <a:r>
              <a:rPr lang="en-US" sz="1400" b="1" dirty="0" smtClean="0">
                <a:solidFill>
                  <a:srgbClr val="FF0000"/>
                </a:solidFill>
                <a:latin typeface="Times New Roman" pitchFamily="18" charset="0"/>
                <a:cs typeface="Times New Roman" pitchFamily="18" charset="0"/>
              </a:rPr>
              <a:t>;</a:t>
            </a:r>
            <a:endParaRPr lang="en-US" sz="1400" b="1" dirty="0">
              <a:solidFill>
                <a:srgbClr val="FF0000"/>
              </a:solidFill>
              <a:latin typeface="Times New Roman" pitchFamily="18" charset="0"/>
              <a:cs typeface="Times New Roman" pitchFamily="18" charset="0"/>
            </a:endParaRPr>
          </a:p>
          <a:p>
            <a:pPr marL="0" indent="0">
              <a:buNone/>
            </a:pPr>
            <a:r>
              <a:rPr lang="en-US" sz="1400" b="1" dirty="0">
                <a:solidFill>
                  <a:srgbClr val="FF0000"/>
                </a:solidFill>
                <a:latin typeface="Times New Roman" pitchFamily="18" charset="0"/>
                <a:cs typeface="Times New Roman" pitchFamily="18" charset="0"/>
              </a:rPr>
              <a:t> </a:t>
            </a:r>
            <a:r>
              <a:rPr lang="en-US" sz="1400" b="1" dirty="0" smtClean="0">
                <a:solidFill>
                  <a:srgbClr val="FF0000"/>
                </a:solidFill>
                <a:latin typeface="Times New Roman" pitchFamily="18" charset="0"/>
                <a:cs typeface="Times New Roman" pitchFamily="18" charset="0"/>
              </a:rPr>
              <a:t>  }</a:t>
            </a:r>
            <a:endParaRPr lang="en-US" sz="1400" b="1" dirty="0">
              <a:solidFill>
                <a:srgbClr val="FF0000"/>
              </a:solidFill>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&lt;/style&gt;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&lt;p&gt;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&lt;a </a:t>
            </a:r>
            <a:r>
              <a:rPr lang="en-US" sz="1400" dirty="0" err="1">
                <a:solidFill>
                  <a:srgbClr val="231F20"/>
                </a:solidFill>
                <a:latin typeface="Times New Roman" pitchFamily="18" charset="0"/>
                <a:cs typeface="Times New Roman" pitchFamily="18" charset="0"/>
                <a:hlinkClick r:id="rId2"/>
              </a:rPr>
              <a:t>href</a:t>
            </a:r>
            <a:r>
              <a:rPr lang="en-US" sz="1400" dirty="0">
                <a:solidFill>
                  <a:srgbClr val="231F20"/>
                </a:solidFill>
                <a:latin typeface="Times New Roman" pitchFamily="18" charset="0"/>
                <a:cs typeface="Times New Roman" pitchFamily="18" charset="0"/>
                <a:hlinkClick r:id="rId2"/>
              </a:rPr>
              <a:t>="https://www.ebalbharti.in" </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pPr marL="0" indent="0">
              <a:spcBef>
                <a:spcPts val="125"/>
              </a:spcBef>
              <a:buNone/>
            </a:pPr>
            <a:r>
              <a:rPr lang="en-US" sz="1400" dirty="0">
                <a:solidFill>
                  <a:srgbClr val="231F20"/>
                </a:solidFill>
                <a:latin typeface="Times New Roman" pitchFamily="18" charset="0"/>
                <a:cs typeface="Times New Roman" pitchFamily="18" charset="0"/>
              </a:rPr>
              <a:t>Visit </a:t>
            </a:r>
            <a:r>
              <a:rPr lang="en-US" sz="1400" dirty="0" err="1">
                <a:solidFill>
                  <a:srgbClr val="231F20"/>
                </a:solidFill>
                <a:latin typeface="Times New Roman" pitchFamily="18" charset="0"/>
                <a:cs typeface="Times New Roman" pitchFamily="18" charset="0"/>
              </a:rPr>
              <a:t>balbharti</a:t>
            </a:r>
            <a:r>
              <a:rPr lang="en-US" sz="1400" dirty="0">
                <a:solidFill>
                  <a:srgbClr val="231F20"/>
                </a:solidFill>
                <a:latin typeface="Times New Roman" pitchFamily="18" charset="0"/>
                <a:cs typeface="Times New Roman" pitchFamily="18" charset="0"/>
              </a:rPr>
              <a:t>&lt;/a&gt;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br</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pPr marL="0" indent="0">
              <a:buNone/>
            </a:pPr>
            <a:r>
              <a:rPr lang="en-US" sz="1400" dirty="0">
                <a:solidFill>
                  <a:srgbClr val="231F20"/>
                </a:solidFill>
                <a:latin typeface="Times New Roman" pitchFamily="18" charset="0"/>
                <a:cs typeface="Times New Roman" pitchFamily="18" charset="0"/>
              </a:rPr>
              <a:t>&lt;/p&gt;&lt;/body&gt;</a:t>
            </a:r>
            <a:endParaRPr lang="en-US" sz="1400" dirty="0">
              <a:latin typeface="Times New Roman" pitchFamily="18" charset="0"/>
              <a:cs typeface="Times New Roman" pitchFamily="18" charset="0"/>
            </a:endParaRPr>
          </a:p>
          <a:p>
            <a:pPr marL="0" indent="0">
              <a:spcBef>
                <a:spcPts val="125"/>
              </a:spcBef>
              <a:buNone/>
            </a:pPr>
            <a:r>
              <a:rPr lang="en-US" sz="1400" dirty="0">
                <a:solidFill>
                  <a:srgbClr val="231F20"/>
                </a:solidFill>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a:p>
            <a:pPr marL="0" indent="0">
              <a:buNone/>
            </a:pPr>
            <a:endParaRPr lang="en-US" sz="1200" b="1" dirty="0">
              <a:solidFill>
                <a:srgbClr val="D60093"/>
              </a:solidFill>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36</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91680" y="871603"/>
            <a:ext cx="5773104" cy="461665"/>
          </a:xfrm>
          <a:prstGeom prst="rect">
            <a:avLst/>
          </a:prstGeom>
          <a:noFill/>
        </p:spPr>
        <p:txBody>
          <a:bodyPr wrap="square" rtlCol="0">
            <a:spAutoFit/>
          </a:bodyPr>
          <a:lstStyle/>
          <a:p>
            <a:pPr algn="ctr"/>
            <a:r>
              <a:rPr lang="en-US" sz="2400" b="1" dirty="0">
                <a:solidFill>
                  <a:srgbClr val="CC3399"/>
                </a:solidFill>
                <a:latin typeface="Sitka Text" pitchFamily="2" charset="0"/>
                <a:cs typeface="Times New Roman" pitchFamily="18" charset="0"/>
              </a:rPr>
              <a:t>Display </a:t>
            </a:r>
            <a:r>
              <a:rPr lang="en-US" sz="2400" b="1" dirty="0" smtClean="0">
                <a:solidFill>
                  <a:srgbClr val="CC3399"/>
                </a:solidFill>
                <a:latin typeface="Sitka Text" pitchFamily="2" charset="0"/>
                <a:cs typeface="Times New Roman" pitchFamily="18" charset="0"/>
              </a:rPr>
              <a:t>property</a:t>
            </a:r>
            <a:endParaRPr lang="en-US" sz="2400" b="1" dirty="0">
              <a:solidFill>
                <a:srgbClr val="CC3399"/>
              </a:solidFill>
              <a:latin typeface="Sitka Text" pitchFamily="2" charset="0"/>
              <a:cs typeface="Times New Roman" pitchFamily="18" charset="0"/>
            </a:endParaRPr>
          </a:p>
        </p:txBody>
      </p:sp>
      <p:sp>
        <p:nvSpPr>
          <p:cNvPr id="13" name="Rectangle 12"/>
          <p:cNvSpPr/>
          <p:nvPr/>
        </p:nvSpPr>
        <p:spPr>
          <a:xfrm>
            <a:off x="459604" y="1349514"/>
            <a:ext cx="3536332" cy="431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16016" y="2564904"/>
            <a:ext cx="3641762"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796136" y="2060848"/>
            <a:ext cx="1495425" cy="216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716016" y="2741476"/>
            <a:ext cx="3641762"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27050152"/>
      </p:ext>
    </p:extLst>
  </p:cSld>
  <p:clrMapOvr>
    <a:masterClrMapping/>
  </p:clrMapOvr>
  <p:transition>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r>
              <a:rPr lang="en-US" sz="1600" b="1" dirty="0">
                <a:solidFill>
                  <a:srgbClr val="231F20"/>
                </a:solidFill>
                <a:latin typeface="Sitka Subheading" pitchFamily="2" charset="0"/>
                <a:cs typeface="Times New Roman" pitchFamily="18" charset="0"/>
              </a:rPr>
              <a:t>The   &lt;</a:t>
            </a:r>
            <a:r>
              <a:rPr lang="en-US" sz="1600" b="1" dirty="0" err="1">
                <a:solidFill>
                  <a:srgbClr val="231F20"/>
                </a:solidFill>
                <a:latin typeface="Sitka Subheading" pitchFamily="2" charset="0"/>
                <a:cs typeface="Times New Roman" pitchFamily="18" charset="0"/>
              </a:rPr>
              <a:t>ol</a:t>
            </a:r>
            <a:r>
              <a:rPr lang="en-US" sz="1600" b="1" dirty="0">
                <a:solidFill>
                  <a:srgbClr val="231F20"/>
                </a:solidFill>
                <a:latin typeface="Sitka Subheading" pitchFamily="2" charset="0"/>
                <a:cs typeface="Times New Roman" pitchFamily="18" charset="0"/>
              </a:rPr>
              <a:t>&gt;   tag   defines   an   ordered list. An ordered list can be numerical or alphabetical.</a:t>
            </a:r>
            <a:endParaRPr lang="en-US" sz="1600" b="1" dirty="0">
              <a:latin typeface="Sitka Subheading" pitchFamily="2"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37</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4628" y="980728"/>
            <a:ext cx="7200800" cy="677108"/>
          </a:xfrm>
          <a:prstGeom prst="rect">
            <a:avLst/>
          </a:prstGeom>
          <a:noFill/>
        </p:spPr>
        <p:txBody>
          <a:bodyPr wrap="square" rtlCol="0">
            <a:spAutoFit/>
          </a:bodyPr>
          <a:lstStyle/>
          <a:p>
            <a:r>
              <a:rPr lang="en-US" sz="2000" b="1" dirty="0">
                <a:solidFill>
                  <a:srgbClr val="CC3399"/>
                </a:solidFill>
                <a:latin typeface="Lucida Sans" pitchFamily="34" charset="0"/>
                <a:cs typeface="Times New Roman" pitchFamily="18" charset="0"/>
              </a:rPr>
              <a:t>Ordered list or numbered list</a:t>
            </a:r>
            <a:endParaRPr lang="en-US" sz="2000" dirty="0">
              <a:solidFill>
                <a:srgbClr val="CC3399"/>
              </a:solidFill>
              <a:latin typeface="Lucida Sans" pitchFamily="34" charset="0"/>
              <a:cs typeface="Times New Roman" pitchFamily="18" charset="0"/>
            </a:endParaRPr>
          </a:p>
          <a:p>
            <a:endParaRPr lang="en-US" dirty="0"/>
          </a:p>
        </p:txBody>
      </p:sp>
      <p:pic>
        <p:nvPicPr>
          <p:cNvPr id="13" name="table"/>
          <p:cNvPicPr>
            <a:picLocks noChangeAspect="1"/>
          </p:cNvPicPr>
          <p:nvPr/>
        </p:nvPicPr>
        <p:blipFill>
          <a:blip r:embed="rId7" cstate="print"/>
          <a:stretch>
            <a:fillRect/>
          </a:stretch>
        </p:blipFill>
        <p:spPr>
          <a:xfrm>
            <a:off x="914245" y="2204864"/>
            <a:ext cx="6898115" cy="3526657"/>
          </a:xfrm>
          <a:prstGeom prst="rect">
            <a:avLst/>
          </a:prstGeom>
        </p:spPr>
      </p:pic>
    </p:spTree>
    <p:extLst>
      <p:ext uri="{BB962C8B-B14F-4D97-AF65-F5344CB8AC3E}">
        <p14:creationId xmlns="" xmlns:p14="http://schemas.microsoft.com/office/powerpoint/2010/main" val="962390580"/>
      </p:ext>
    </p:extLst>
  </p:cSld>
  <p:clrMapOvr>
    <a:masterClrMapping/>
  </p:clrMapOvr>
  <p:transition>
    <p:wedg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r>
              <a:rPr lang="en-US" sz="1600" b="1" dirty="0">
                <a:solidFill>
                  <a:srgbClr val="231F20"/>
                </a:solidFill>
                <a:latin typeface="Sitka Subheading" pitchFamily="2" charset="0"/>
                <a:cs typeface="Times New Roman" pitchFamily="18" charset="0"/>
              </a:rPr>
              <a:t>The   &lt;</a:t>
            </a:r>
            <a:r>
              <a:rPr lang="en-US" sz="1600" b="1" dirty="0" err="1">
                <a:solidFill>
                  <a:srgbClr val="231F20"/>
                </a:solidFill>
                <a:latin typeface="Sitka Subheading" pitchFamily="2" charset="0"/>
                <a:cs typeface="Times New Roman" pitchFamily="18" charset="0"/>
              </a:rPr>
              <a:t>ol</a:t>
            </a:r>
            <a:r>
              <a:rPr lang="en-US" sz="1600" b="1" dirty="0">
                <a:solidFill>
                  <a:srgbClr val="231F20"/>
                </a:solidFill>
                <a:latin typeface="Sitka Subheading" pitchFamily="2" charset="0"/>
                <a:cs typeface="Times New Roman" pitchFamily="18" charset="0"/>
              </a:rPr>
              <a:t>&gt;   tag   defines   an   ordered list. An ordered list can be numerical or alphabetical.</a:t>
            </a:r>
            <a:endParaRPr lang="en-US" sz="1600" b="1" dirty="0">
              <a:latin typeface="Sitka Subheading" pitchFamily="2"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38</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4628" y="980728"/>
            <a:ext cx="7200800" cy="677108"/>
          </a:xfrm>
          <a:prstGeom prst="rect">
            <a:avLst/>
          </a:prstGeom>
          <a:noFill/>
        </p:spPr>
        <p:txBody>
          <a:bodyPr wrap="square" rtlCol="0">
            <a:spAutoFit/>
          </a:bodyPr>
          <a:lstStyle/>
          <a:p>
            <a:r>
              <a:rPr lang="en-US" sz="2000" b="1" dirty="0">
                <a:solidFill>
                  <a:srgbClr val="CC3399"/>
                </a:solidFill>
                <a:latin typeface="Lucida Sans" pitchFamily="34" charset="0"/>
                <a:cs typeface="Times New Roman" pitchFamily="18" charset="0"/>
              </a:rPr>
              <a:t>Ordered list or numbered list</a:t>
            </a:r>
            <a:endParaRPr lang="en-US" sz="2000" dirty="0">
              <a:solidFill>
                <a:srgbClr val="CC3399"/>
              </a:solidFill>
              <a:latin typeface="Lucida Sans" pitchFamily="34" charset="0"/>
              <a:cs typeface="Times New Roman" pitchFamily="18" charset="0"/>
            </a:endParaRPr>
          </a:p>
          <a:p>
            <a:endParaRPr lang="en-US" dirty="0"/>
          </a:p>
        </p:txBody>
      </p:sp>
      <p:sp>
        <p:nvSpPr>
          <p:cNvPr id="14" name="Rectangle 13"/>
          <p:cNvSpPr/>
          <p:nvPr/>
        </p:nvSpPr>
        <p:spPr>
          <a:xfrm>
            <a:off x="450531" y="2492896"/>
            <a:ext cx="4572000" cy="3583032"/>
          </a:xfrm>
          <a:prstGeom prst="rect">
            <a:avLst/>
          </a:prstGeom>
        </p:spPr>
        <p:txBody>
          <a:bodyPr>
            <a:spAutoFit/>
          </a:bodyPr>
          <a:lstStyle/>
          <a:p>
            <a:pPr>
              <a:spcBef>
                <a:spcPts val="975"/>
              </a:spcBef>
            </a:pPr>
            <a:endParaRPr lang="en-US" dirty="0" smtClean="0">
              <a:solidFill>
                <a:srgbClr val="231F20"/>
              </a:solidFill>
              <a:latin typeface="Times New Roman" pitchFamily="18" charset="0"/>
              <a:cs typeface="Times New Roman" pitchFamily="18" charset="0"/>
            </a:endParaRPr>
          </a:p>
          <a:p>
            <a:pPr>
              <a:spcBef>
                <a:spcPts val="975"/>
              </a:spcBef>
            </a:pPr>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&lt;h3&gt;List of Topics in reverse sequence&lt;/h3&gt;</a:t>
            </a:r>
            <a:endParaRPr lang="en-US" dirty="0">
              <a:latin typeface="Times New Roman" pitchFamily="18" charset="0"/>
              <a:cs typeface="Times New Roman" pitchFamily="18" charset="0"/>
            </a:endParaRPr>
          </a:p>
          <a:p>
            <a:r>
              <a:rPr lang="en-US" b="1" dirty="0">
                <a:solidFill>
                  <a:srgbClr val="006600"/>
                </a:solidFill>
                <a:latin typeface="Times New Roman" pitchFamily="18" charset="0"/>
                <a:cs typeface="Times New Roman" pitchFamily="18" charset="0"/>
              </a:rPr>
              <a:t>&lt;</a:t>
            </a:r>
            <a:r>
              <a:rPr lang="en-US" b="1" dirty="0" err="1">
                <a:solidFill>
                  <a:srgbClr val="006600"/>
                </a:solidFill>
                <a:latin typeface="Times New Roman" pitchFamily="18" charset="0"/>
                <a:cs typeface="Times New Roman" pitchFamily="18" charset="0"/>
              </a:rPr>
              <a:t>ol</a:t>
            </a:r>
            <a:r>
              <a:rPr lang="en-US" b="1" dirty="0">
                <a:solidFill>
                  <a:srgbClr val="0066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reversed</a:t>
            </a:r>
            <a:r>
              <a:rPr lang="en-US" dirty="0">
                <a:solidFill>
                  <a:srgbClr val="231F20"/>
                </a:solidFill>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Basics </a:t>
            </a:r>
            <a:r>
              <a:rPr lang="en-US" dirty="0">
                <a:solidFill>
                  <a:srgbClr val="231F20"/>
                </a:solidFill>
                <a:latin typeface="Times New Roman" pitchFamily="18" charset="0"/>
                <a:cs typeface="Times New Roman" pitchFamily="18" charset="0"/>
              </a:rPr>
              <a:t>of </a:t>
            </a:r>
            <a:r>
              <a:rPr lang="en-US" dirty="0" smtClean="0">
                <a:solidFill>
                  <a:srgbClr val="231F20"/>
                </a:solidFill>
                <a:latin typeface="Times New Roman" pitchFamily="18" charset="0"/>
                <a:cs typeface="Times New Roman" pitchFamily="18" charset="0"/>
              </a:rPr>
              <a:t>IT </a:t>
            </a:r>
            <a:r>
              <a:rPr lang="en-US" b="1" dirty="0" smtClean="0">
                <a:solidFill>
                  <a:srgbClr val="660033"/>
                </a:solidFill>
                <a:latin typeface="Times New Roman" pitchFamily="18" charset="0"/>
                <a:cs typeface="Times New Roman" pitchFamily="18" charset="0"/>
              </a:rPr>
              <a:t>&lt;/</a:t>
            </a:r>
            <a:r>
              <a:rPr lang="en-US" b="1" dirty="0">
                <a:solidFill>
                  <a:srgbClr val="660033"/>
                </a:solidFill>
                <a:latin typeface="Times New Roman" pitchFamily="18" charset="0"/>
                <a:cs typeface="Times New Roman" pitchFamily="18" charset="0"/>
              </a:rPr>
              <a:t>li&gt;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HTML 5 </a:t>
            </a:r>
            <a:r>
              <a:rPr lang="en-US" b="1" dirty="0" smtClean="0">
                <a:solidFill>
                  <a:srgbClr val="660033"/>
                </a:solidFill>
                <a:latin typeface="Times New Roman" pitchFamily="18" charset="0"/>
                <a:cs typeface="Times New Roman" pitchFamily="18" charset="0"/>
              </a:rPr>
              <a:t>&lt;/</a:t>
            </a:r>
            <a:r>
              <a:rPr lang="en-US" b="1" dirty="0">
                <a:solidFill>
                  <a:srgbClr val="660033"/>
                </a:solidFill>
                <a:latin typeface="Times New Roman" pitchFamily="18" charset="0"/>
                <a:cs typeface="Times New Roman" pitchFamily="18" charset="0"/>
              </a:rPr>
              <a:t>li&gt;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err="1" smtClean="0">
                <a:solidFill>
                  <a:srgbClr val="231F20"/>
                </a:solidFill>
                <a:latin typeface="Times New Roman" pitchFamily="18" charset="0"/>
                <a:cs typeface="Times New Roman" pitchFamily="18" charset="0"/>
              </a:rPr>
              <a:t>PostgreSQL</a:t>
            </a:r>
            <a:r>
              <a:rPr lang="en-US" b="1" dirty="0">
                <a:solidFill>
                  <a:srgbClr val="660033"/>
                </a:solidFill>
                <a:latin typeface="Times New Roman" pitchFamily="18" charset="0"/>
                <a:cs typeface="Times New Roman" pitchFamily="18" charset="0"/>
              </a:rPr>
              <a:t>&lt;/li&gt;</a:t>
            </a:r>
          </a:p>
          <a:p>
            <a:pPr>
              <a:spcBef>
                <a:spcPts val="125"/>
              </a:spcBef>
            </a:pPr>
            <a:r>
              <a:rPr lang="en-US" b="1" dirty="0">
                <a:solidFill>
                  <a:srgbClr val="006600"/>
                </a:solidFill>
                <a:latin typeface="Times New Roman" pitchFamily="18" charset="0"/>
                <a:cs typeface="Times New Roman" pitchFamily="18" charset="0"/>
              </a:rPr>
              <a:t>&lt;/</a:t>
            </a:r>
            <a:r>
              <a:rPr lang="en-US" b="1" dirty="0" err="1">
                <a:solidFill>
                  <a:srgbClr val="006600"/>
                </a:solidFill>
                <a:latin typeface="Times New Roman" pitchFamily="18" charset="0"/>
                <a:cs typeface="Times New Roman" pitchFamily="18" charset="0"/>
              </a:rPr>
              <a:t>ol</a:t>
            </a:r>
            <a:r>
              <a:rPr lang="en-US" b="1" dirty="0" smtClean="0">
                <a:solidFill>
                  <a:srgbClr val="006600"/>
                </a:solidFill>
                <a:latin typeface="Times New Roman" pitchFamily="18" charset="0"/>
                <a:cs typeface="Times New Roman" pitchFamily="18" charset="0"/>
              </a:rPr>
              <a:t>&gt;</a:t>
            </a:r>
          </a:p>
          <a:p>
            <a:pPr>
              <a:spcBef>
                <a:spcPts val="125"/>
              </a:spcBef>
            </a:pPr>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body</a:t>
            </a:r>
            <a:r>
              <a:rPr lang="en-US" dirty="0" smtClean="0">
                <a:solidFill>
                  <a:srgbClr val="231F20"/>
                </a:solidFill>
                <a:latin typeface="Times New Roman" pitchFamily="18" charset="0"/>
                <a:cs typeface="Times New Roman" pitchFamily="18" charset="0"/>
              </a:rPr>
              <a:t>&gt;</a:t>
            </a:r>
          </a:p>
          <a:p>
            <a:pPr>
              <a:spcBef>
                <a:spcPts val="125"/>
              </a:spcBef>
            </a:pPr>
            <a:r>
              <a:rPr lang="en-US" dirty="0" smtClean="0">
                <a:solidFill>
                  <a:srgbClr val="231F20"/>
                </a:solidFill>
                <a:latin typeface="Times New Roman" pitchFamily="18" charset="0"/>
                <a:cs typeface="Times New Roman" pitchFamily="18" charset="0"/>
              </a:rPr>
              <a:t>&lt;/</a:t>
            </a:r>
            <a:r>
              <a:rPr lang="en-US" dirty="0">
                <a:solidFill>
                  <a:srgbClr val="231F20"/>
                </a:solidFill>
                <a:latin typeface="Times New Roman" pitchFamily="18" charset="0"/>
                <a:cs typeface="Times New Roman" pitchFamily="18" charset="0"/>
              </a:rPr>
              <a:t>html&gt;</a:t>
            </a:r>
            <a:endParaRPr lang="en-US" dirty="0">
              <a:latin typeface="Times New Roman" pitchFamily="18" charset="0"/>
              <a:cs typeface="Times New Roman" pitchFamily="18" charset="0"/>
            </a:endParaRPr>
          </a:p>
        </p:txBody>
      </p:sp>
      <p:sp>
        <p:nvSpPr>
          <p:cNvPr id="15" name="Rectangle 14"/>
          <p:cNvSpPr/>
          <p:nvPr/>
        </p:nvSpPr>
        <p:spPr>
          <a:xfrm>
            <a:off x="450531" y="2492896"/>
            <a:ext cx="4572000" cy="398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08104" y="3284984"/>
            <a:ext cx="3024336" cy="3024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31260" y="3835127"/>
            <a:ext cx="2778024" cy="1924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272559" y="2647950"/>
            <a:ext cx="1495425" cy="276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23496352"/>
      </p:ext>
    </p:extLst>
  </p:cSld>
  <p:clrMapOvr>
    <a:masterClrMapping/>
  </p:clrMapOvr>
  <p:transition>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r>
              <a:rPr lang="en-US" sz="1600" b="1" dirty="0">
                <a:solidFill>
                  <a:srgbClr val="231F20"/>
                </a:solidFill>
                <a:latin typeface="Sitka Subheading" pitchFamily="2" charset="0"/>
                <a:cs typeface="Times New Roman" pitchFamily="18" charset="0"/>
              </a:rPr>
              <a:t>The   &lt;</a:t>
            </a:r>
            <a:r>
              <a:rPr lang="en-US" sz="1600" b="1" dirty="0" err="1">
                <a:solidFill>
                  <a:srgbClr val="231F20"/>
                </a:solidFill>
                <a:latin typeface="Sitka Subheading" pitchFamily="2" charset="0"/>
                <a:cs typeface="Times New Roman" pitchFamily="18" charset="0"/>
              </a:rPr>
              <a:t>ol</a:t>
            </a:r>
            <a:r>
              <a:rPr lang="en-US" sz="1600" b="1" dirty="0">
                <a:solidFill>
                  <a:srgbClr val="231F20"/>
                </a:solidFill>
                <a:latin typeface="Sitka Subheading" pitchFamily="2" charset="0"/>
                <a:cs typeface="Times New Roman" pitchFamily="18" charset="0"/>
              </a:rPr>
              <a:t>&gt;   tag   defines   an   ordered list. An ordered list can be numerical or alphabetical.</a:t>
            </a:r>
            <a:endParaRPr lang="en-US" sz="1600" b="1" dirty="0">
              <a:latin typeface="Sitka Subheading" pitchFamily="2"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39</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4628" y="980728"/>
            <a:ext cx="7200800" cy="677108"/>
          </a:xfrm>
          <a:prstGeom prst="rect">
            <a:avLst/>
          </a:prstGeom>
          <a:noFill/>
        </p:spPr>
        <p:txBody>
          <a:bodyPr wrap="square" rtlCol="0">
            <a:spAutoFit/>
          </a:bodyPr>
          <a:lstStyle/>
          <a:p>
            <a:r>
              <a:rPr lang="en-US" sz="2000" b="1" dirty="0">
                <a:solidFill>
                  <a:srgbClr val="CC3399"/>
                </a:solidFill>
                <a:latin typeface="Lucida Sans" pitchFamily="34" charset="0"/>
                <a:cs typeface="Times New Roman" pitchFamily="18" charset="0"/>
              </a:rPr>
              <a:t>Ordered list or numbered list</a:t>
            </a:r>
            <a:endParaRPr lang="en-US" sz="2000" dirty="0">
              <a:solidFill>
                <a:srgbClr val="CC3399"/>
              </a:solidFill>
              <a:latin typeface="Lucida Sans" pitchFamily="34" charset="0"/>
              <a:cs typeface="Times New Roman" pitchFamily="18" charset="0"/>
            </a:endParaRPr>
          </a:p>
          <a:p>
            <a:endParaRPr lang="en-US" dirty="0"/>
          </a:p>
        </p:txBody>
      </p:sp>
      <p:sp>
        <p:nvSpPr>
          <p:cNvPr id="14" name="Rectangle 13"/>
          <p:cNvSpPr/>
          <p:nvPr/>
        </p:nvSpPr>
        <p:spPr>
          <a:xfrm>
            <a:off x="450531" y="2492896"/>
            <a:ext cx="4572000" cy="3983142"/>
          </a:xfrm>
          <a:prstGeom prst="rect">
            <a:avLst/>
          </a:prstGeom>
        </p:spPr>
        <p:txBody>
          <a:bodyPr>
            <a:spAutoFit/>
          </a:bodyPr>
          <a:lstStyle/>
          <a:p>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&lt;h3&gt;List of Topics&lt;/h3&gt;</a:t>
            </a:r>
            <a:endParaRPr lang="en-US" dirty="0">
              <a:latin typeface="Times New Roman" pitchFamily="18" charset="0"/>
              <a:cs typeface="Times New Roman" pitchFamily="18" charset="0"/>
            </a:endParaRPr>
          </a:p>
          <a:p>
            <a:r>
              <a:rPr lang="en-US" b="1" dirty="0">
                <a:solidFill>
                  <a:srgbClr val="006600"/>
                </a:solidFill>
                <a:latin typeface="Times New Roman" pitchFamily="18" charset="0"/>
                <a:cs typeface="Times New Roman" pitchFamily="18" charset="0"/>
              </a:rPr>
              <a:t>&lt;</a:t>
            </a:r>
            <a:r>
              <a:rPr lang="en-US" b="1" dirty="0" err="1">
                <a:solidFill>
                  <a:srgbClr val="006600"/>
                </a:solidFill>
                <a:latin typeface="Times New Roman" pitchFamily="18" charset="0"/>
                <a:cs typeface="Times New Roman" pitchFamily="18" charset="0"/>
              </a:rPr>
              <a:t>ol</a:t>
            </a:r>
            <a:r>
              <a:rPr lang="en-US" b="1" dirty="0">
                <a:solidFill>
                  <a:srgbClr val="006600"/>
                </a:solidFill>
                <a:latin typeface="Times New Roman" pitchFamily="18" charset="0"/>
                <a:cs typeface="Times New Roman" pitchFamily="18" charset="0"/>
              </a:rPr>
              <a:t>&gt;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Basics </a:t>
            </a:r>
            <a:r>
              <a:rPr lang="en-US" dirty="0">
                <a:solidFill>
                  <a:srgbClr val="231F20"/>
                </a:solidFill>
                <a:latin typeface="Times New Roman" pitchFamily="18" charset="0"/>
                <a:cs typeface="Times New Roman" pitchFamily="18" charset="0"/>
              </a:rPr>
              <a:t>of IT</a:t>
            </a:r>
            <a:r>
              <a:rPr lang="en-US" b="1" dirty="0">
                <a:solidFill>
                  <a:srgbClr val="660033"/>
                </a:solidFill>
                <a:latin typeface="Times New Roman" pitchFamily="18" charset="0"/>
                <a:cs typeface="Times New Roman" pitchFamily="18" charset="0"/>
              </a:rPr>
              <a:t>&lt;/li&gt;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HTML 5 </a:t>
            </a:r>
            <a:r>
              <a:rPr lang="en-US" b="1" dirty="0" smtClean="0">
                <a:solidFill>
                  <a:srgbClr val="660033"/>
                </a:solidFill>
                <a:latin typeface="Times New Roman" pitchFamily="18" charset="0"/>
                <a:cs typeface="Times New Roman" pitchFamily="18" charset="0"/>
              </a:rPr>
              <a:t>&lt;/</a:t>
            </a:r>
            <a:r>
              <a:rPr lang="en-US" b="1" dirty="0">
                <a:solidFill>
                  <a:srgbClr val="660033"/>
                </a:solidFill>
                <a:latin typeface="Times New Roman" pitchFamily="18" charset="0"/>
                <a:cs typeface="Times New Roman" pitchFamily="18" charset="0"/>
              </a:rPr>
              <a:t>li&gt;</a:t>
            </a:r>
          </a:p>
          <a:p>
            <a:r>
              <a:rPr lang="en-US" b="1" dirty="0">
                <a:solidFill>
                  <a:srgbClr val="660033"/>
                </a:solidFill>
                <a:latin typeface="Times New Roman" pitchFamily="18" charset="0"/>
                <a:cs typeface="Times New Roman" pitchFamily="18" charset="0"/>
              </a:rPr>
              <a:t>&lt;</a:t>
            </a:r>
            <a:r>
              <a:rPr lang="en-US" b="1" dirty="0" smtClean="0">
                <a:solidFill>
                  <a:srgbClr val="660033"/>
                </a:solidFill>
                <a:latin typeface="Times New Roman" pitchFamily="18" charset="0"/>
                <a:cs typeface="Times New Roman" pitchFamily="18" charset="0"/>
              </a:rPr>
              <a:t>li&gt; </a:t>
            </a:r>
            <a:r>
              <a:rPr lang="en-US" dirty="0" err="1" smtClean="0">
                <a:solidFill>
                  <a:srgbClr val="231F20"/>
                </a:solidFill>
                <a:latin typeface="Times New Roman" pitchFamily="18" charset="0"/>
                <a:cs typeface="Times New Roman" pitchFamily="18" charset="0"/>
              </a:rPr>
              <a:t>PostgreSQL</a:t>
            </a:r>
            <a:r>
              <a:rPr lang="en-US" dirty="0" smtClean="0">
                <a:solidFill>
                  <a:srgbClr val="231F20"/>
                </a:solidFill>
                <a:latin typeface="Times New Roman" pitchFamily="18" charset="0"/>
                <a:cs typeface="Times New Roman" pitchFamily="18" charset="0"/>
              </a:rPr>
              <a:t> </a:t>
            </a:r>
            <a:r>
              <a:rPr lang="en-US" b="1" dirty="0" smtClean="0">
                <a:solidFill>
                  <a:srgbClr val="660033"/>
                </a:solidFill>
                <a:latin typeface="Times New Roman" pitchFamily="18" charset="0"/>
                <a:cs typeface="Times New Roman" pitchFamily="18" charset="0"/>
              </a:rPr>
              <a:t>&lt;/</a:t>
            </a:r>
            <a:r>
              <a:rPr lang="en-US" b="1" dirty="0">
                <a:solidFill>
                  <a:srgbClr val="660033"/>
                </a:solidFill>
                <a:latin typeface="Times New Roman" pitchFamily="18" charset="0"/>
                <a:cs typeface="Times New Roman" pitchFamily="18" charset="0"/>
              </a:rPr>
              <a:t>li&gt;</a:t>
            </a:r>
          </a:p>
          <a:p>
            <a:r>
              <a:rPr lang="en-US" b="1" dirty="0">
                <a:solidFill>
                  <a:srgbClr val="006600"/>
                </a:solidFill>
                <a:latin typeface="Times New Roman" pitchFamily="18" charset="0"/>
                <a:cs typeface="Times New Roman" pitchFamily="18" charset="0"/>
              </a:rPr>
              <a:t>&lt;/</a:t>
            </a:r>
            <a:r>
              <a:rPr lang="en-US" b="1" dirty="0" err="1">
                <a:solidFill>
                  <a:srgbClr val="006600"/>
                </a:solidFill>
                <a:latin typeface="Times New Roman" pitchFamily="18" charset="0"/>
                <a:cs typeface="Times New Roman" pitchFamily="18" charset="0"/>
              </a:rPr>
              <a:t>ol</a:t>
            </a:r>
            <a:r>
              <a:rPr lang="en-US" b="1" dirty="0">
                <a:solidFill>
                  <a:srgbClr val="006600"/>
                </a:solidFill>
                <a:latin typeface="Times New Roman" pitchFamily="18" charset="0"/>
                <a:cs typeface="Times New Roman" pitchFamily="18" charset="0"/>
              </a:rPr>
              <a:t>&gt;</a:t>
            </a:r>
          </a:p>
          <a:p>
            <a:r>
              <a:rPr lang="en-US" dirty="0">
                <a:solidFill>
                  <a:srgbClr val="231F20"/>
                </a:solidFill>
                <a:latin typeface="Times New Roman" pitchFamily="18" charset="0"/>
                <a:cs typeface="Times New Roman" pitchFamily="18" charset="0"/>
              </a:rPr>
              <a:t>&lt;h3&gt;List  of  Topics  start  with  series 50&lt;/h3&gt;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ol</a:t>
            </a:r>
            <a:r>
              <a:rPr lang="en-US" dirty="0">
                <a:solidFill>
                  <a:srgbClr val="231F2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start="50"&gt;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Basics </a:t>
            </a:r>
            <a:r>
              <a:rPr lang="en-US" dirty="0">
                <a:solidFill>
                  <a:srgbClr val="231F20"/>
                </a:solidFill>
                <a:latin typeface="Times New Roman" pitchFamily="18" charset="0"/>
                <a:cs typeface="Times New Roman" pitchFamily="18" charset="0"/>
              </a:rPr>
              <a:t>of IT</a:t>
            </a:r>
            <a:r>
              <a:rPr lang="en-US" b="1" dirty="0">
                <a:solidFill>
                  <a:srgbClr val="660033"/>
                </a:solidFill>
                <a:latin typeface="Times New Roman" pitchFamily="18" charset="0"/>
                <a:cs typeface="Times New Roman" pitchFamily="18" charset="0"/>
              </a:rPr>
              <a:t>&lt;/li&gt;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smtClean="0">
                <a:solidFill>
                  <a:srgbClr val="231F20"/>
                </a:solidFill>
                <a:latin typeface="Times New Roman" pitchFamily="18" charset="0"/>
                <a:cs typeface="Times New Roman" pitchFamily="18" charset="0"/>
              </a:rPr>
              <a:t>HTML 5  </a:t>
            </a:r>
            <a:r>
              <a:rPr lang="en-US" b="1" dirty="0" smtClean="0">
                <a:solidFill>
                  <a:srgbClr val="660033"/>
                </a:solidFill>
                <a:latin typeface="Times New Roman" pitchFamily="18" charset="0"/>
                <a:cs typeface="Times New Roman" pitchFamily="18" charset="0"/>
              </a:rPr>
              <a:t>&lt;/</a:t>
            </a:r>
            <a:r>
              <a:rPr lang="en-US" b="1" dirty="0">
                <a:solidFill>
                  <a:srgbClr val="660033"/>
                </a:solidFill>
                <a:latin typeface="Times New Roman" pitchFamily="18" charset="0"/>
                <a:cs typeface="Times New Roman" pitchFamily="18" charset="0"/>
              </a:rPr>
              <a:t>li&gt;</a:t>
            </a:r>
          </a:p>
          <a:p>
            <a:r>
              <a:rPr lang="en-US" b="1" dirty="0">
                <a:solidFill>
                  <a:srgbClr val="660033"/>
                </a:solidFill>
                <a:latin typeface="Times New Roman" pitchFamily="18" charset="0"/>
                <a:cs typeface="Times New Roman" pitchFamily="18" charset="0"/>
              </a:rPr>
              <a:t>&lt;li</a:t>
            </a:r>
            <a:r>
              <a:rPr lang="en-US" b="1" dirty="0" smtClean="0">
                <a:solidFill>
                  <a:srgbClr val="660033"/>
                </a:solidFill>
                <a:latin typeface="Times New Roman" pitchFamily="18" charset="0"/>
                <a:cs typeface="Times New Roman" pitchFamily="18" charset="0"/>
              </a:rPr>
              <a:t>&gt; </a:t>
            </a:r>
            <a:r>
              <a:rPr lang="en-US" dirty="0" err="1" smtClean="0">
                <a:solidFill>
                  <a:srgbClr val="231F20"/>
                </a:solidFill>
                <a:latin typeface="Times New Roman" pitchFamily="18" charset="0"/>
                <a:cs typeface="Times New Roman" pitchFamily="18" charset="0"/>
              </a:rPr>
              <a:t>PostgreSQL</a:t>
            </a:r>
            <a:r>
              <a:rPr lang="en-US" dirty="0" smtClean="0">
                <a:solidFill>
                  <a:srgbClr val="231F20"/>
                </a:solidFill>
                <a:latin typeface="Times New Roman" pitchFamily="18" charset="0"/>
                <a:cs typeface="Times New Roman" pitchFamily="18" charset="0"/>
              </a:rPr>
              <a:t> </a:t>
            </a:r>
            <a:r>
              <a:rPr lang="en-US" dirty="0" smtClean="0">
                <a:solidFill>
                  <a:srgbClr val="660033"/>
                </a:solidFill>
                <a:latin typeface="Times New Roman" pitchFamily="18" charset="0"/>
                <a:cs typeface="Times New Roman" pitchFamily="18" charset="0"/>
              </a:rPr>
              <a:t>&lt;/</a:t>
            </a:r>
            <a:r>
              <a:rPr lang="en-US" dirty="0">
                <a:solidFill>
                  <a:srgbClr val="660033"/>
                </a:solidFill>
                <a:latin typeface="Times New Roman" pitchFamily="18" charset="0"/>
                <a:cs typeface="Times New Roman" pitchFamily="18" charset="0"/>
              </a:rPr>
              <a:t>li&gt;</a:t>
            </a:r>
          </a:p>
          <a:p>
            <a:pPr>
              <a:spcBef>
                <a:spcPts val="125"/>
              </a:spcBef>
            </a:pPr>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ol</a:t>
            </a:r>
            <a:r>
              <a:rPr lang="en-US" dirty="0">
                <a:solidFill>
                  <a:srgbClr val="231F20"/>
                </a:solidFill>
                <a:latin typeface="Times New Roman" pitchFamily="18" charset="0"/>
                <a:cs typeface="Times New Roman" pitchFamily="18" charset="0"/>
              </a:rPr>
              <a:t>&gt;&lt;/body&gt;&lt;/html&gt;</a:t>
            </a:r>
            <a:endParaRPr lang="en-US" dirty="0">
              <a:latin typeface="Times New Roman" pitchFamily="18" charset="0"/>
              <a:cs typeface="Times New Roman" pitchFamily="18" charset="0"/>
            </a:endParaRPr>
          </a:p>
        </p:txBody>
      </p:sp>
      <p:sp>
        <p:nvSpPr>
          <p:cNvPr id="15" name="Rectangle 14"/>
          <p:cNvSpPr/>
          <p:nvPr/>
        </p:nvSpPr>
        <p:spPr>
          <a:xfrm>
            <a:off x="450531" y="2492896"/>
            <a:ext cx="4572000" cy="398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08104" y="3284984"/>
            <a:ext cx="3024336" cy="3024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580113" y="3505781"/>
            <a:ext cx="288032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272560" y="2647950"/>
            <a:ext cx="1495425" cy="276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32606292"/>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04" y="1124744"/>
            <a:ext cx="7467600" cy="660755"/>
          </a:xfrm>
        </p:spPr>
        <p:txBody>
          <a:bodyPr/>
          <a:lstStyle/>
          <a:p>
            <a:r>
              <a:rPr lang="en-US" sz="3200" b="1" spc="-10" dirty="0">
                <a:solidFill>
                  <a:srgbClr val="CC3399"/>
                </a:solidFill>
                <a:effectLst>
                  <a:outerShdw blurRad="38100" dist="38100" dir="2700000" algn="tl">
                    <a:srgbClr val="000000">
                      <a:alpha val="43137"/>
                    </a:srgbClr>
                  </a:outerShdw>
                </a:effectLst>
                <a:latin typeface="Times New Roman"/>
                <a:cs typeface="Times New Roman"/>
              </a:rPr>
              <a:t> </a:t>
            </a:r>
            <a:r>
              <a:rPr lang="en-US" sz="3200" b="1" spc="-10" dirty="0" smtClean="0">
                <a:solidFill>
                  <a:srgbClr val="CC3399"/>
                </a:solidFill>
                <a:effectLst>
                  <a:outerShdw blurRad="38100" dist="38100" dir="2700000" algn="tl">
                    <a:srgbClr val="000000">
                      <a:alpha val="43137"/>
                    </a:srgbClr>
                  </a:outerShdw>
                </a:effectLst>
                <a:latin typeface="Times New Roman"/>
                <a:cs typeface="Times New Roman"/>
              </a:rPr>
              <a:t>Basic structure of </a:t>
            </a:r>
            <a:r>
              <a:rPr lang="en-US" sz="3200" b="1" dirty="0" smtClean="0">
                <a:solidFill>
                  <a:srgbClr val="CC3399"/>
                </a:solidFill>
                <a:effectLst>
                  <a:outerShdw blurRad="38100" dist="38100" dir="2700000" algn="tl">
                    <a:srgbClr val="000000">
                      <a:alpha val="43137"/>
                    </a:srgbClr>
                  </a:outerShdw>
                </a:effectLst>
                <a:latin typeface="Times New Roman"/>
                <a:cs typeface="Times New Roman"/>
              </a:rPr>
              <a:t> </a:t>
            </a:r>
            <a:r>
              <a:rPr lang="en-US" sz="3200" b="1" dirty="0">
                <a:solidFill>
                  <a:srgbClr val="CC3399"/>
                </a:solidFill>
                <a:effectLst>
                  <a:outerShdw blurRad="38100" dist="38100" dir="2700000" algn="tl">
                    <a:srgbClr val="000000">
                      <a:alpha val="43137"/>
                    </a:srgbClr>
                  </a:outerShdw>
                </a:effectLst>
                <a:latin typeface="Times New Roman"/>
                <a:cs typeface="Times New Roman"/>
              </a:rPr>
              <a:t>HTML5</a:t>
            </a:r>
            <a:endParaRPr lang="en-US" dirty="0"/>
          </a:p>
        </p:txBody>
      </p:sp>
      <p:sp>
        <p:nvSpPr>
          <p:cNvPr id="3" name="Content Placeholder 2"/>
          <p:cNvSpPr>
            <a:spLocks noGrp="1"/>
          </p:cNvSpPr>
          <p:nvPr>
            <p:ph sz="quarter" idx="1"/>
          </p:nvPr>
        </p:nvSpPr>
        <p:spPr>
          <a:xfrm>
            <a:off x="459604" y="1844824"/>
            <a:ext cx="7808822" cy="4629128"/>
          </a:xfrm>
          <a:noFill/>
        </p:spPr>
        <p:txBody>
          <a:bodyPr>
            <a:normAutofit/>
          </a:bodyPr>
          <a:lstStyle/>
          <a:p>
            <a:pPr algn="just"/>
            <a:r>
              <a:rPr lang="en-US" sz="1800" b="1" spc="-5" dirty="0">
                <a:solidFill>
                  <a:srgbClr val="EC008C"/>
                </a:solidFill>
                <a:latin typeface="Segoe UI Semibold" pitchFamily="34" charset="0"/>
                <a:cs typeface="Segoe UI Semibold" pitchFamily="34" charset="0"/>
              </a:rPr>
              <a:t>&lt;html&gt; </a:t>
            </a:r>
            <a:r>
              <a:rPr lang="en-US" sz="1800" b="1" dirty="0">
                <a:solidFill>
                  <a:srgbClr val="EC008C"/>
                </a:solidFill>
                <a:latin typeface="Segoe UI Semibold" pitchFamily="34" charset="0"/>
                <a:cs typeface="Segoe UI Semibold" pitchFamily="34" charset="0"/>
              </a:rPr>
              <a:t>and </a:t>
            </a:r>
            <a:r>
              <a:rPr lang="en-US" sz="1800" b="1" spc="5" dirty="0">
                <a:solidFill>
                  <a:srgbClr val="EC008C"/>
                </a:solidFill>
                <a:latin typeface="Segoe UI Semibold" pitchFamily="34" charset="0"/>
                <a:cs typeface="Segoe UI Semibold" pitchFamily="34" charset="0"/>
              </a:rPr>
              <a:t>&lt;/html&gt;  </a:t>
            </a:r>
            <a:r>
              <a:rPr lang="en-US" sz="1800" b="1" dirty="0">
                <a:solidFill>
                  <a:srgbClr val="EC008C"/>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indicates</a:t>
            </a:r>
            <a:r>
              <a:rPr lang="en-US" sz="1800" spc="-60" dirty="0">
                <a:solidFill>
                  <a:srgbClr val="002060"/>
                </a:solidFill>
                <a:latin typeface="Segoe UI Semibold" pitchFamily="34" charset="0"/>
                <a:cs typeface="Segoe UI Semibold" pitchFamily="34" charset="0"/>
              </a:rPr>
              <a:t> </a:t>
            </a:r>
            <a:r>
              <a:rPr lang="en-US" sz="1800" spc="15" dirty="0">
                <a:solidFill>
                  <a:srgbClr val="002060"/>
                </a:solidFill>
                <a:latin typeface="Segoe UI Semibold" pitchFamily="34" charset="0"/>
                <a:cs typeface="Segoe UI Semibold" pitchFamily="34" charset="0"/>
              </a:rPr>
              <a:t>that</a:t>
            </a:r>
            <a:r>
              <a:rPr lang="en-US" sz="1800" spc="-60"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the</a:t>
            </a:r>
            <a:r>
              <a:rPr lang="en-US" sz="1800" spc="-55"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document</a:t>
            </a:r>
            <a:r>
              <a:rPr lang="en-US" sz="1800" spc="-60"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is</a:t>
            </a:r>
            <a:r>
              <a:rPr lang="en-US" sz="1800" spc="-55" dirty="0">
                <a:solidFill>
                  <a:srgbClr val="002060"/>
                </a:solidFill>
                <a:latin typeface="Segoe UI Semibold" pitchFamily="34" charset="0"/>
                <a:cs typeface="Segoe UI Semibold" pitchFamily="34" charset="0"/>
              </a:rPr>
              <a:t> </a:t>
            </a:r>
            <a:r>
              <a:rPr lang="en-US" sz="1800" spc="50" dirty="0">
                <a:solidFill>
                  <a:srgbClr val="002060"/>
                </a:solidFill>
                <a:latin typeface="Segoe UI Semibold" pitchFamily="34" charset="0"/>
                <a:cs typeface="Segoe UI Semibold" pitchFamily="34" charset="0"/>
              </a:rPr>
              <a:t>an</a:t>
            </a:r>
            <a:r>
              <a:rPr lang="en-US" sz="1800" spc="-60"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html  </a:t>
            </a:r>
            <a:r>
              <a:rPr lang="en-US" sz="1800" spc="-5" dirty="0">
                <a:solidFill>
                  <a:srgbClr val="002060"/>
                </a:solidFill>
                <a:latin typeface="Segoe UI Semibold" pitchFamily="34" charset="0"/>
                <a:cs typeface="Segoe UI Semibold" pitchFamily="34" charset="0"/>
              </a:rPr>
              <a:t>file.</a:t>
            </a:r>
          </a:p>
          <a:p>
            <a:pPr algn="just"/>
            <a:endParaRPr lang="en-US" sz="1800" dirty="0">
              <a:latin typeface="Segoe UI Semibold" pitchFamily="34" charset="0"/>
              <a:cs typeface="Segoe UI Semibold" pitchFamily="34" charset="0"/>
            </a:endParaRPr>
          </a:p>
          <a:p>
            <a:pPr marL="264160" indent="-252095" algn="just">
              <a:spcBef>
                <a:spcPts val="635"/>
              </a:spcBef>
              <a:buSzPct val="71428"/>
              <a:buFont typeface="Wingdings"/>
              <a:buChar char=""/>
              <a:tabLst>
                <a:tab pos="264795" algn="l"/>
              </a:tabLst>
            </a:pPr>
            <a:r>
              <a:rPr lang="en-US" sz="1800" b="1" spc="-10" dirty="0">
                <a:solidFill>
                  <a:srgbClr val="EC008C"/>
                </a:solidFill>
                <a:latin typeface="Segoe UI Semibold" pitchFamily="34" charset="0"/>
                <a:cs typeface="Segoe UI Semibold" pitchFamily="34" charset="0"/>
              </a:rPr>
              <a:t>&lt;head&gt; </a:t>
            </a:r>
            <a:r>
              <a:rPr lang="en-US" sz="1800" b="1" dirty="0">
                <a:solidFill>
                  <a:srgbClr val="EC008C"/>
                </a:solidFill>
                <a:latin typeface="Segoe UI Semibold" pitchFamily="34" charset="0"/>
                <a:cs typeface="Segoe UI Semibold" pitchFamily="34" charset="0"/>
              </a:rPr>
              <a:t>and &lt;/head&gt; : </a:t>
            </a:r>
            <a:r>
              <a:rPr lang="en-US" sz="1800" spc="-20" dirty="0">
                <a:solidFill>
                  <a:srgbClr val="002060"/>
                </a:solidFill>
                <a:latin typeface="Segoe UI Semibold" pitchFamily="34" charset="0"/>
                <a:cs typeface="Segoe UI Semibold" pitchFamily="34" charset="0"/>
              </a:rPr>
              <a:t>It</a:t>
            </a:r>
            <a:r>
              <a:rPr lang="en-US" sz="1800" spc="215" dirty="0">
                <a:solidFill>
                  <a:srgbClr val="002060"/>
                </a:solidFill>
                <a:latin typeface="Segoe UI Semibold" pitchFamily="34" charset="0"/>
                <a:cs typeface="Segoe UI Semibold" pitchFamily="34" charset="0"/>
              </a:rPr>
              <a:t> </a:t>
            </a:r>
            <a:r>
              <a:rPr lang="en-US" sz="1800" spc="-10" dirty="0">
                <a:solidFill>
                  <a:srgbClr val="002060"/>
                </a:solidFill>
                <a:latin typeface="Segoe UI Semibold" pitchFamily="34" charset="0"/>
                <a:cs typeface="Segoe UI Semibold" pitchFamily="34" charset="0"/>
              </a:rPr>
              <a:t>includes</a:t>
            </a:r>
            <a:r>
              <a:rPr lang="en-US" sz="1800" dirty="0">
                <a:solidFill>
                  <a:srgbClr val="002060"/>
                </a:solidFill>
                <a:latin typeface="Segoe UI Semibold" pitchFamily="34" charset="0"/>
                <a:cs typeface="Segoe UI Semibold" pitchFamily="34" charset="0"/>
              </a:rPr>
              <a:t> </a:t>
            </a:r>
            <a:r>
              <a:rPr lang="en-US" sz="1800" spc="-10" dirty="0">
                <a:solidFill>
                  <a:srgbClr val="002060"/>
                </a:solidFill>
                <a:latin typeface="Segoe UI Semibold" pitchFamily="34" charset="0"/>
                <a:cs typeface="Segoe UI Semibold" pitchFamily="34" charset="0"/>
              </a:rPr>
              <a:t>&lt;Title&gt;   </a:t>
            </a:r>
            <a:r>
              <a:rPr lang="en-US" sz="1800" spc="5" dirty="0">
                <a:solidFill>
                  <a:srgbClr val="002060"/>
                </a:solidFill>
                <a:latin typeface="Segoe UI Semibold" pitchFamily="34" charset="0"/>
                <a:cs typeface="Segoe UI Semibold" pitchFamily="34" charset="0"/>
              </a:rPr>
              <a:t>within </a:t>
            </a:r>
            <a:r>
              <a:rPr lang="en-US" sz="1800" spc="360" dirty="0">
                <a:solidFill>
                  <a:srgbClr val="002060"/>
                </a:solidFill>
                <a:latin typeface="Segoe UI Semibold" pitchFamily="34" charset="0"/>
                <a:cs typeface="Segoe UI Semibold" pitchFamily="34" charset="0"/>
              </a:rPr>
              <a:t> </a:t>
            </a:r>
            <a:r>
              <a:rPr lang="en-US" sz="1800" spc="-10" dirty="0">
                <a:solidFill>
                  <a:srgbClr val="002060"/>
                </a:solidFill>
                <a:latin typeface="Segoe UI Semibold" pitchFamily="34" charset="0"/>
                <a:cs typeface="Segoe UI Semibold" pitchFamily="34" charset="0"/>
              </a:rPr>
              <a:t>it,   </a:t>
            </a:r>
            <a:r>
              <a:rPr lang="en-US" sz="1800" spc="-5" dirty="0">
                <a:solidFill>
                  <a:srgbClr val="002060"/>
                </a:solidFill>
                <a:latin typeface="Segoe UI Semibold" pitchFamily="34" charset="0"/>
                <a:cs typeface="Segoe UI Semibold" pitchFamily="34" charset="0"/>
              </a:rPr>
              <a:t>the   text</a:t>
            </a:r>
            <a:r>
              <a:rPr lang="en-US" sz="1800" spc="330"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within </a:t>
            </a:r>
            <a:r>
              <a:rPr lang="en-US" sz="1800" dirty="0">
                <a:solidFill>
                  <a:srgbClr val="002060"/>
                </a:solidFill>
                <a:latin typeface="Segoe UI Semibold" pitchFamily="34" charset="0"/>
                <a:cs typeface="Segoe UI Semibold" pitchFamily="34" charset="0"/>
              </a:rPr>
              <a:t>&lt;head&gt; </a:t>
            </a:r>
            <a:r>
              <a:rPr lang="en-US" sz="1800" spc="-5" dirty="0">
                <a:solidFill>
                  <a:srgbClr val="002060"/>
                </a:solidFill>
                <a:latin typeface="Segoe UI Semibold" pitchFamily="34" charset="0"/>
                <a:cs typeface="Segoe UI Semibold" pitchFamily="34" charset="0"/>
              </a:rPr>
              <a:t>is </a:t>
            </a:r>
            <a:r>
              <a:rPr lang="en-US" sz="1800" spc="-15" dirty="0">
                <a:solidFill>
                  <a:srgbClr val="002060"/>
                </a:solidFill>
                <a:latin typeface="Segoe UI Semibold" pitchFamily="34" charset="0"/>
                <a:cs typeface="Segoe UI Semibold" pitchFamily="34" charset="0"/>
              </a:rPr>
              <a:t>not </a:t>
            </a:r>
            <a:r>
              <a:rPr lang="en-US" sz="1800" spc="-5" dirty="0">
                <a:solidFill>
                  <a:srgbClr val="002060"/>
                </a:solidFill>
                <a:latin typeface="Segoe UI Semibold" pitchFamily="34" charset="0"/>
                <a:cs typeface="Segoe UI Semibold" pitchFamily="34" charset="0"/>
              </a:rPr>
              <a:t>displayed </a:t>
            </a:r>
            <a:r>
              <a:rPr lang="en-US" sz="1800" spc="-10" dirty="0">
                <a:solidFill>
                  <a:srgbClr val="002060"/>
                </a:solidFill>
                <a:latin typeface="Segoe UI Semibold" pitchFamily="34" charset="0"/>
                <a:cs typeface="Segoe UI Semibold" pitchFamily="34" charset="0"/>
              </a:rPr>
              <a:t>on </a:t>
            </a:r>
            <a:r>
              <a:rPr lang="en-US" sz="1800" spc="-5" dirty="0">
                <a:solidFill>
                  <a:srgbClr val="002060"/>
                </a:solidFill>
                <a:latin typeface="Segoe UI Semibold" pitchFamily="34" charset="0"/>
                <a:cs typeface="Segoe UI Semibold" pitchFamily="34" charset="0"/>
              </a:rPr>
              <a:t>the  webpage. </a:t>
            </a:r>
            <a:r>
              <a:rPr lang="en-US" sz="1800" spc="5" dirty="0">
                <a:solidFill>
                  <a:srgbClr val="002060"/>
                </a:solidFill>
                <a:latin typeface="Segoe UI Semibold" pitchFamily="34" charset="0"/>
                <a:cs typeface="Segoe UI Semibold" pitchFamily="34" charset="0"/>
              </a:rPr>
              <a:t>This </a:t>
            </a:r>
            <a:r>
              <a:rPr lang="en-US" sz="1800" spc="-5" dirty="0">
                <a:solidFill>
                  <a:srgbClr val="002060"/>
                </a:solidFill>
                <a:latin typeface="Segoe UI Semibold" pitchFamily="34" charset="0"/>
                <a:cs typeface="Segoe UI Semibold" pitchFamily="34" charset="0"/>
              </a:rPr>
              <a:t>is </a:t>
            </a:r>
            <a:r>
              <a:rPr lang="en-US" sz="1800" dirty="0">
                <a:solidFill>
                  <a:srgbClr val="002060"/>
                </a:solidFill>
                <a:latin typeface="Segoe UI Semibold" pitchFamily="34" charset="0"/>
                <a:cs typeface="Segoe UI Semibold" pitchFamily="34" charset="0"/>
              </a:rPr>
              <a:t>used </a:t>
            </a:r>
            <a:r>
              <a:rPr lang="en-US" sz="1800" spc="-20" dirty="0">
                <a:solidFill>
                  <a:srgbClr val="002060"/>
                </a:solidFill>
                <a:latin typeface="Segoe UI Semibold" pitchFamily="34" charset="0"/>
                <a:cs typeface="Segoe UI Semibold" pitchFamily="34" charset="0"/>
              </a:rPr>
              <a:t>for  </a:t>
            </a:r>
            <a:r>
              <a:rPr lang="en-US" sz="1800" spc="10" dirty="0">
                <a:solidFill>
                  <a:srgbClr val="002060"/>
                </a:solidFill>
                <a:latin typeface="Segoe UI Semibold" pitchFamily="34" charset="0"/>
                <a:cs typeface="Segoe UI Semibold" pitchFamily="34" charset="0"/>
              </a:rPr>
              <a:t>search  </a:t>
            </a:r>
            <a:r>
              <a:rPr lang="en-US" sz="1800" spc="-5" dirty="0">
                <a:solidFill>
                  <a:srgbClr val="002060"/>
                </a:solidFill>
                <a:latin typeface="Segoe UI Semibold" pitchFamily="34" charset="0"/>
                <a:cs typeface="Segoe UI Semibold" pitchFamily="34" charset="0"/>
              </a:rPr>
              <a:t>engine</a:t>
            </a:r>
            <a:r>
              <a:rPr lang="en-US" sz="1800" spc="-10" dirty="0">
                <a:solidFill>
                  <a:srgbClr val="00206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optimization.</a:t>
            </a:r>
          </a:p>
          <a:p>
            <a:pPr marL="264160" indent="-252095" algn="just">
              <a:spcBef>
                <a:spcPts val="635"/>
              </a:spcBef>
              <a:buSzPct val="71428"/>
              <a:buFont typeface="Wingdings"/>
              <a:buChar char=""/>
              <a:tabLst>
                <a:tab pos="264795" algn="l"/>
              </a:tabLst>
            </a:pPr>
            <a:endParaRPr lang="en-US" sz="1800" spc="5" dirty="0">
              <a:solidFill>
                <a:srgbClr val="231F20"/>
              </a:solidFill>
              <a:latin typeface="Segoe UI Semibold" pitchFamily="34" charset="0"/>
              <a:cs typeface="Segoe UI Semibold" pitchFamily="34" charset="0"/>
            </a:endParaRPr>
          </a:p>
          <a:p>
            <a:pPr marL="264160" indent="-252095" algn="just">
              <a:spcBef>
                <a:spcPts val="635"/>
              </a:spcBef>
              <a:buSzPct val="71428"/>
              <a:buFont typeface="Wingdings"/>
              <a:buChar char=""/>
              <a:tabLst>
                <a:tab pos="264795" algn="l"/>
              </a:tabLst>
            </a:pPr>
            <a:r>
              <a:rPr lang="en-US" sz="1800" b="1" dirty="0">
                <a:solidFill>
                  <a:srgbClr val="EC008C"/>
                </a:solidFill>
                <a:latin typeface="Segoe UI Semibold" pitchFamily="34" charset="0"/>
                <a:cs typeface="Segoe UI Semibold" pitchFamily="34" charset="0"/>
              </a:rPr>
              <a:t>&lt;title&gt; and &lt;/title&gt; :</a:t>
            </a:r>
            <a:r>
              <a:rPr lang="en-US" sz="1800" spc="5" dirty="0">
                <a:solidFill>
                  <a:srgbClr val="231F20"/>
                </a:solidFill>
                <a:latin typeface="Segoe UI Semibold" pitchFamily="34" charset="0"/>
                <a:cs typeface="Segoe UI Semibold" pitchFamily="34" charset="0"/>
              </a:rPr>
              <a:t> </a:t>
            </a:r>
            <a:r>
              <a:rPr lang="en-US" sz="1800" spc="5" dirty="0">
                <a:solidFill>
                  <a:srgbClr val="002060"/>
                </a:solidFill>
                <a:latin typeface="Segoe UI Semibold" pitchFamily="34" charset="0"/>
                <a:cs typeface="Segoe UI Semibold" pitchFamily="34" charset="0"/>
              </a:rPr>
              <a:t>The content  within this displayed  </a:t>
            </a:r>
            <a:r>
              <a:rPr lang="en-US" sz="1800" spc="-10" dirty="0">
                <a:solidFill>
                  <a:srgbClr val="002060"/>
                </a:solidFill>
                <a:latin typeface="Segoe UI Semibold" pitchFamily="34" charset="0"/>
                <a:cs typeface="Segoe UI Semibold" pitchFamily="34" charset="0"/>
              </a:rPr>
              <a:t>on </a:t>
            </a:r>
            <a:r>
              <a:rPr lang="en-US" sz="1800" spc="-5" dirty="0">
                <a:solidFill>
                  <a:srgbClr val="002060"/>
                </a:solidFill>
                <a:latin typeface="Segoe UI Semibold" pitchFamily="34" charset="0"/>
                <a:cs typeface="Segoe UI Semibold" pitchFamily="34" charset="0"/>
              </a:rPr>
              <a:t>the </a:t>
            </a:r>
            <a:r>
              <a:rPr lang="en-US" sz="1800" spc="-10" dirty="0">
                <a:solidFill>
                  <a:srgbClr val="002060"/>
                </a:solidFill>
                <a:latin typeface="Segoe UI Semibold" pitchFamily="34" charset="0"/>
                <a:cs typeface="Segoe UI Semibold" pitchFamily="34" charset="0"/>
              </a:rPr>
              <a:t>title  </a:t>
            </a:r>
            <a:r>
              <a:rPr lang="en-US" sz="1800" spc="-15" dirty="0">
                <a:solidFill>
                  <a:srgbClr val="002060"/>
                </a:solidFill>
                <a:latin typeface="Segoe UI Semibold" pitchFamily="34" charset="0"/>
                <a:cs typeface="Segoe UI Semibold" pitchFamily="34" charset="0"/>
              </a:rPr>
              <a:t>bar</a:t>
            </a:r>
            <a:r>
              <a:rPr lang="en-US" sz="1800" dirty="0">
                <a:solidFill>
                  <a:srgbClr val="002060"/>
                </a:solidFill>
                <a:latin typeface="Segoe UI Semibold" pitchFamily="34" charset="0"/>
                <a:cs typeface="Segoe UI Semibold" pitchFamily="34" charset="0"/>
              </a:rPr>
              <a:t>.</a:t>
            </a:r>
          </a:p>
          <a:p>
            <a:pPr marL="264160" indent="-252095" algn="just">
              <a:spcBef>
                <a:spcPts val="635"/>
              </a:spcBef>
              <a:buSzPct val="71428"/>
              <a:buFont typeface="Wingdings"/>
              <a:buChar char=""/>
              <a:tabLst>
                <a:tab pos="264795" algn="l"/>
              </a:tabLst>
            </a:pPr>
            <a:endParaRPr lang="en-US" sz="1800" dirty="0">
              <a:latin typeface="Segoe UI Semibold" pitchFamily="34" charset="0"/>
              <a:cs typeface="Segoe UI Semibold" pitchFamily="34" charset="0"/>
            </a:endParaRPr>
          </a:p>
          <a:p>
            <a:pPr marL="264160" indent="-252095" algn="just">
              <a:spcBef>
                <a:spcPts val="635"/>
              </a:spcBef>
              <a:buSzPct val="71428"/>
              <a:buFont typeface="Wingdings"/>
              <a:buChar char=""/>
              <a:tabLst>
                <a:tab pos="264795" algn="l"/>
              </a:tabLst>
            </a:pPr>
            <a:r>
              <a:rPr lang="en-US" sz="1800" spc="-10" dirty="0">
                <a:solidFill>
                  <a:srgbClr val="231F20"/>
                </a:solidFill>
                <a:latin typeface="Segoe UI Semibold" pitchFamily="34" charset="0"/>
                <a:cs typeface="Segoe UI Semibold" pitchFamily="34" charset="0"/>
              </a:rPr>
              <a:t> </a:t>
            </a:r>
            <a:r>
              <a:rPr lang="en-US" sz="1800" b="1" spc="-10" dirty="0">
                <a:solidFill>
                  <a:srgbClr val="EC008C"/>
                </a:solidFill>
                <a:latin typeface="Segoe UI Semibold" pitchFamily="34" charset="0"/>
                <a:cs typeface="Segoe UI Semibold" pitchFamily="34" charset="0"/>
              </a:rPr>
              <a:t>&lt;body&gt; </a:t>
            </a:r>
            <a:r>
              <a:rPr lang="en-US" sz="1800" b="1" dirty="0">
                <a:solidFill>
                  <a:srgbClr val="EC008C"/>
                </a:solidFill>
                <a:latin typeface="Segoe UI Semibold" pitchFamily="34" charset="0"/>
                <a:cs typeface="Segoe UI Semibold" pitchFamily="34" charset="0"/>
              </a:rPr>
              <a:t>and &lt;/body&gt; : </a:t>
            </a:r>
            <a:r>
              <a:rPr lang="en-US" sz="1800" spc="5" dirty="0">
                <a:solidFill>
                  <a:srgbClr val="002060"/>
                </a:solidFill>
                <a:latin typeface="Segoe UI Semibold" pitchFamily="34" charset="0"/>
                <a:cs typeface="Segoe UI Semibold" pitchFamily="34" charset="0"/>
              </a:rPr>
              <a:t>This </a:t>
            </a:r>
            <a:r>
              <a:rPr lang="en-US" sz="1800" spc="20" dirty="0">
                <a:solidFill>
                  <a:srgbClr val="002060"/>
                </a:solidFill>
                <a:latin typeface="Segoe UI Semibold" pitchFamily="34" charset="0"/>
                <a:cs typeface="Segoe UI Semibold" pitchFamily="34" charset="0"/>
              </a:rPr>
              <a:t>tag  </a:t>
            </a:r>
            <a:r>
              <a:rPr lang="en-US" sz="1800" spc="-10" dirty="0">
                <a:solidFill>
                  <a:srgbClr val="002060"/>
                </a:solidFill>
                <a:latin typeface="Segoe UI Semibold" pitchFamily="34" charset="0"/>
                <a:cs typeface="Segoe UI Semibold" pitchFamily="34" charset="0"/>
              </a:rPr>
              <a:t>includes </a:t>
            </a:r>
            <a:r>
              <a:rPr lang="en-US" sz="1800" spc="25" dirty="0">
                <a:solidFill>
                  <a:srgbClr val="002060"/>
                </a:solidFill>
                <a:latin typeface="Segoe UI Semibold" pitchFamily="34" charset="0"/>
                <a:cs typeface="Segoe UI Semibold" pitchFamily="34" charset="0"/>
              </a:rPr>
              <a:t>all </a:t>
            </a:r>
            <a:r>
              <a:rPr lang="en-US" sz="1800" spc="-10" dirty="0">
                <a:solidFill>
                  <a:srgbClr val="002060"/>
                </a:solidFill>
                <a:latin typeface="Segoe UI Semibold" pitchFamily="34" charset="0"/>
                <a:cs typeface="Segoe UI Semibold" pitchFamily="34" charset="0"/>
              </a:rPr>
              <a:t>content which </a:t>
            </a:r>
            <a:r>
              <a:rPr lang="en-US" sz="1800" spc="-5" dirty="0">
                <a:solidFill>
                  <a:srgbClr val="002060"/>
                </a:solidFill>
                <a:latin typeface="Segoe UI Semibold" pitchFamily="34" charset="0"/>
                <a:cs typeface="Segoe UI Semibold" pitchFamily="34" charset="0"/>
              </a:rPr>
              <a:t>is </a:t>
            </a:r>
            <a:r>
              <a:rPr lang="en-US" sz="1800" dirty="0">
                <a:solidFill>
                  <a:srgbClr val="002060"/>
                </a:solidFill>
                <a:latin typeface="Segoe UI Semibold" pitchFamily="34" charset="0"/>
                <a:cs typeface="Segoe UI Semibold" pitchFamily="34" charset="0"/>
              </a:rPr>
              <a:t>to be  </a:t>
            </a:r>
            <a:r>
              <a:rPr lang="en-US" sz="1800" spc="-15" dirty="0">
                <a:solidFill>
                  <a:srgbClr val="002060"/>
                </a:solidFill>
                <a:latin typeface="Segoe UI Semibold" pitchFamily="34" charset="0"/>
                <a:cs typeface="Segoe UI Semibold" pitchFamily="34" charset="0"/>
              </a:rPr>
              <a:t>developed </a:t>
            </a:r>
            <a:r>
              <a:rPr lang="en-US" sz="1800" spc="10" dirty="0">
                <a:solidFill>
                  <a:srgbClr val="002060"/>
                </a:solidFill>
                <a:latin typeface="Segoe UI Semibold" pitchFamily="34" charset="0"/>
                <a:cs typeface="Segoe UI Semibold" pitchFamily="34" charset="0"/>
              </a:rPr>
              <a:t>in </a:t>
            </a:r>
            <a:r>
              <a:rPr lang="en-US" sz="1800" spc="-5" dirty="0">
                <a:solidFill>
                  <a:srgbClr val="002060"/>
                </a:solidFill>
                <a:latin typeface="Segoe UI Semibold" pitchFamily="34" charset="0"/>
                <a:cs typeface="Segoe UI Semibold" pitchFamily="34" charset="0"/>
              </a:rPr>
              <a:t>the </a:t>
            </a:r>
            <a:r>
              <a:rPr lang="en-US" sz="1800" spc="-20" dirty="0">
                <a:solidFill>
                  <a:srgbClr val="002060"/>
                </a:solidFill>
                <a:latin typeface="Segoe UI Semibold" pitchFamily="34" charset="0"/>
                <a:cs typeface="Segoe UI Semibold" pitchFamily="34" charset="0"/>
              </a:rPr>
              <a:t>web browser. </a:t>
            </a:r>
            <a:r>
              <a:rPr lang="en-US" sz="1800" spc="-15" dirty="0">
                <a:solidFill>
                  <a:srgbClr val="002060"/>
                </a:solidFill>
                <a:latin typeface="Segoe UI Semibold" pitchFamily="34" charset="0"/>
                <a:cs typeface="Segoe UI Semibold" pitchFamily="34" charset="0"/>
              </a:rPr>
              <a:t>Most  </a:t>
            </a:r>
            <a:r>
              <a:rPr lang="en-US" sz="1800" spc="-25" dirty="0">
                <a:solidFill>
                  <a:srgbClr val="002060"/>
                </a:solidFill>
                <a:latin typeface="Segoe UI Semibold" pitchFamily="34" charset="0"/>
                <a:cs typeface="Segoe UI Semibold" pitchFamily="34" charset="0"/>
              </a:rPr>
              <a:t>of </a:t>
            </a:r>
            <a:r>
              <a:rPr lang="en-US" sz="1800" spc="-5" dirty="0">
                <a:solidFill>
                  <a:srgbClr val="002060"/>
                </a:solidFill>
                <a:latin typeface="Segoe UI Semibold" pitchFamily="34" charset="0"/>
                <a:cs typeface="Segoe UI Semibold" pitchFamily="34" charset="0"/>
              </a:rPr>
              <a:t>the </a:t>
            </a:r>
            <a:r>
              <a:rPr lang="en-US" sz="1800" spc="15" dirty="0">
                <a:solidFill>
                  <a:srgbClr val="002060"/>
                </a:solidFill>
                <a:latin typeface="Segoe UI Semibold" pitchFamily="34" charset="0"/>
                <a:cs typeface="Segoe UI Semibold" pitchFamily="34" charset="0"/>
              </a:rPr>
              <a:t>tags </a:t>
            </a:r>
            <a:r>
              <a:rPr lang="en-US" sz="1800" spc="30" dirty="0">
                <a:solidFill>
                  <a:srgbClr val="002060"/>
                </a:solidFill>
                <a:latin typeface="Segoe UI Semibold" pitchFamily="34" charset="0"/>
                <a:cs typeface="Segoe UI Semibold" pitchFamily="34" charset="0"/>
              </a:rPr>
              <a:t>are </a:t>
            </a:r>
            <a:r>
              <a:rPr lang="en-US" sz="1800" spc="-10" dirty="0">
                <a:solidFill>
                  <a:srgbClr val="002060"/>
                </a:solidFill>
                <a:latin typeface="Segoe UI Semibold" pitchFamily="34" charset="0"/>
                <a:cs typeface="Segoe UI Semibold" pitchFamily="34" charset="0"/>
              </a:rPr>
              <a:t>included </a:t>
            </a:r>
            <a:r>
              <a:rPr lang="en-US" sz="1800" spc="10" dirty="0">
                <a:solidFill>
                  <a:srgbClr val="002060"/>
                </a:solidFill>
                <a:latin typeface="Segoe UI Semibold" pitchFamily="34" charset="0"/>
                <a:cs typeface="Segoe UI Semibold" pitchFamily="34" charset="0"/>
              </a:rPr>
              <a:t>in </a:t>
            </a:r>
            <a:r>
              <a:rPr lang="en-US" sz="1800" dirty="0">
                <a:solidFill>
                  <a:srgbClr val="002060"/>
                </a:solidFill>
                <a:latin typeface="Segoe UI Semibold" pitchFamily="34" charset="0"/>
                <a:cs typeface="Segoe UI Semibold" pitchFamily="34" charset="0"/>
              </a:rPr>
              <a:t>this</a:t>
            </a:r>
            <a:r>
              <a:rPr lang="en-US" sz="1800" spc="-40" dirty="0">
                <a:solidFill>
                  <a:srgbClr val="002060"/>
                </a:solidFill>
                <a:latin typeface="Segoe UI Semibold" pitchFamily="34" charset="0"/>
                <a:cs typeface="Segoe UI Semibold" pitchFamily="34" charset="0"/>
              </a:rPr>
              <a:t> </a:t>
            </a:r>
            <a:r>
              <a:rPr lang="en-US" sz="1800" spc="15" dirty="0">
                <a:solidFill>
                  <a:srgbClr val="002060"/>
                </a:solidFill>
                <a:latin typeface="Segoe UI Semibold" pitchFamily="34" charset="0"/>
                <a:cs typeface="Segoe UI Semibold" pitchFamily="34" charset="0"/>
              </a:rPr>
              <a:t>tag.</a:t>
            </a:r>
            <a:endParaRPr lang="en-US" sz="1800" dirty="0">
              <a:solidFill>
                <a:srgbClr val="002060"/>
              </a:solidFill>
              <a:latin typeface="Segoe UI Semibold" pitchFamily="34" charset="0"/>
              <a:cs typeface="Segoe UI Semibold" pitchFamily="34" charset="0"/>
            </a:endParaRPr>
          </a:p>
          <a:p>
            <a:endParaRPr lang="en-US" sz="1800" b="1" dirty="0">
              <a:latin typeface="Century Schoolbook"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a:t>
            </a:fld>
            <a:endParaRPr lang="en-US"/>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9431482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r>
              <a:rPr lang="en-US" sz="1800" dirty="0"/>
              <a:t>An  unordered  list  created  using  the</a:t>
            </a:r>
          </a:p>
          <a:p>
            <a:r>
              <a:rPr lang="en-US" sz="1800" dirty="0"/>
              <a:t>&lt;</a:t>
            </a:r>
            <a:r>
              <a:rPr lang="en-US" sz="1800" dirty="0" err="1"/>
              <a:t>ul</a:t>
            </a:r>
            <a:r>
              <a:rPr lang="en-US" sz="1800" dirty="0"/>
              <a:t>&gt;  tag,  and  each  list  item  starts  with the &lt;li&gt; tag. The list items in unordered lists are marked with bullets (small black circles), by default.</a:t>
            </a: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40</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9512" y="852776"/>
            <a:ext cx="8088914" cy="677108"/>
          </a:xfrm>
          <a:prstGeom prst="rect">
            <a:avLst/>
          </a:prstGeom>
          <a:noFill/>
        </p:spPr>
        <p:txBody>
          <a:bodyPr wrap="square" rtlCol="0">
            <a:spAutoFit/>
          </a:bodyPr>
          <a:lstStyle/>
          <a:p>
            <a:r>
              <a:rPr lang="en-US" sz="2000" b="1" dirty="0" smtClean="0">
                <a:solidFill>
                  <a:srgbClr val="CC3399"/>
                </a:solidFill>
                <a:latin typeface="Lucida Sans" pitchFamily="34" charset="0"/>
                <a:cs typeface="Times New Roman" pitchFamily="18" charset="0"/>
              </a:rPr>
              <a:t> 1.6 Unordered list or bulleted list</a:t>
            </a:r>
            <a:endParaRPr lang="en-US" sz="2000" dirty="0" smtClean="0">
              <a:solidFill>
                <a:srgbClr val="CC3399"/>
              </a:solidFill>
              <a:latin typeface="Lucida Sans" pitchFamily="34" charset="0"/>
              <a:cs typeface="Times New Roman" pitchFamily="18" charset="0"/>
            </a:endParaRPr>
          </a:p>
          <a:p>
            <a:endParaRPr lang="en-US" dirty="0"/>
          </a:p>
        </p:txBody>
      </p:sp>
      <p:sp>
        <p:nvSpPr>
          <p:cNvPr id="14" name="Rectangle 13"/>
          <p:cNvSpPr/>
          <p:nvPr/>
        </p:nvSpPr>
        <p:spPr>
          <a:xfrm>
            <a:off x="306154" y="2940432"/>
            <a:ext cx="4769902" cy="389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6154" y="3125603"/>
            <a:ext cx="5033822" cy="3429144"/>
          </a:xfrm>
          <a:prstGeom prst="rect">
            <a:avLst/>
          </a:prstGeom>
        </p:spPr>
        <p:txBody>
          <a:bodyPr wrap="square">
            <a:spAutoFit/>
          </a:bodyPr>
          <a:lstStyle/>
          <a:p>
            <a:pPr>
              <a:spcBef>
                <a:spcPts val="1125"/>
              </a:spcBef>
            </a:pPr>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&lt;title&gt;Example  of  HTML  </a:t>
            </a:r>
            <a:r>
              <a:rPr lang="en-US" dirty="0" smtClean="0">
                <a:solidFill>
                  <a:srgbClr val="231F20"/>
                </a:solidFill>
                <a:latin typeface="Times New Roman" pitchFamily="18" charset="0"/>
                <a:cs typeface="Times New Roman" pitchFamily="18" charset="0"/>
              </a:rPr>
              <a:t>Unordered List</a:t>
            </a:r>
            <a:r>
              <a:rPr lang="en-US" dirty="0">
                <a:solidFill>
                  <a:srgbClr val="231F20"/>
                </a:solidFill>
                <a:latin typeface="Times New Roman" pitchFamily="18" charset="0"/>
                <a:cs typeface="Times New Roman" pitchFamily="18" charset="0"/>
              </a:rPr>
              <a:t>&lt;/title&gt;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&lt;h3&gt;HTML Unordered List&lt;/h3&gt;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ul</a:t>
            </a:r>
            <a:r>
              <a:rPr lang="en-US" dirty="0">
                <a:solidFill>
                  <a:srgbClr val="231F20"/>
                </a:solidFill>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&lt;li&gt;Basics of IT&lt;/li&gt;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&lt;li&gt;HTML 5&lt;/li&gt;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a:t>
            </a:r>
            <a:r>
              <a:rPr lang="en-US" dirty="0" err="1">
                <a:solidFill>
                  <a:srgbClr val="231F20"/>
                </a:solidFill>
                <a:latin typeface="Times New Roman" pitchFamily="18" charset="0"/>
                <a:cs typeface="Times New Roman" pitchFamily="18" charset="0"/>
              </a:rPr>
              <a:t>PostgreSQL</a:t>
            </a:r>
            <a:r>
              <a:rPr lang="en-US" dirty="0">
                <a:solidFill>
                  <a:srgbClr val="231F20"/>
                </a:solidFill>
                <a:latin typeface="Times New Roman" pitchFamily="18" charset="0"/>
                <a:cs typeface="Times New Roman" pitchFamily="18" charset="0"/>
              </a:rPr>
              <a:t>&lt;/li&gt;</a:t>
            </a:r>
            <a:endParaRPr lang="en-US" dirty="0">
              <a:latin typeface="Times New Roman" pitchFamily="18" charset="0"/>
              <a:cs typeface="Times New Roman" pitchFamily="18" charset="0"/>
            </a:endParaRPr>
          </a:p>
          <a:p>
            <a:pPr>
              <a:spcBef>
                <a:spcPts val="125"/>
              </a:spcBef>
            </a:pPr>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ul</a:t>
            </a:r>
            <a:r>
              <a:rPr lang="en-US" dirty="0">
                <a:solidFill>
                  <a:srgbClr val="231F20"/>
                </a:solidFill>
                <a:latin typeface="Times New Roman" pitchFamily="18" charset="0"/>
                <a:cs typeface="Times New Roman" pitchFamily="18" charset="0"/>
              </a:rPr>
              <a:t>&gt;&lt;/body&gt;&lt;/html&gt;</a:t>
            </a:r>
            <a:endParaRPr lang="en-US" dirty="0">
              <a:latin typeface="Times New Roman" pitchFamily="18" charset="0"/>
              <a:cs typeface="Times New Roman" pitchFamily="18" charset="0"/>
            </a:endParaRPr>
          </a:p>
        </p:txBody>
      </p:sp>
      <p:sp>
        <p:nvSpPr>
          <p:cNvPr id="16" name="Rectangle 15"/>
          <p:cNvSpPr/>
          <p:nvPr/>
        </p:nvSpPr>
        <p:spPr>
          <a:xfrm>
            <a:off x="5580112" y="4077072"/>
            <a:ext cx="2952328" cy="247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879938" y="4509120"/>
            <a:ext cx="2352675" cy="184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308562" y="3501008"/>
            <a:ext cx="1495425" cy="3033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0809500"/>
      </p:ext>
    </p:extLst>
  </p:cSld>
  <p:clrMapOvr>
    <a:masterClrMapping/>
  </p:clrMapOvr>
  <p:transition>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pPr marL="0" indent="0">
              <a:buNone/>
            </a:pPr>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41</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9512" y="852776"/>
            <a:ext cx="8088914" cy="677108"/>
          </a:xfrm>
          <a:prstGeom prst="rect">
            <a:avLst/>
          </a:prstGeom>
          <a:noFill/>
        </p:spPr>
        <p:txBody>
          <a:bodyPr wrap="square" rtlCol="0">
            <a:spAutoFit/>
          </a:bodyPr>
          <a:lstStyle/>
          <a:p>
            <a:r>
              <a:rPr lang="en-US" sz="2000" b="1" dirty="0" smtClean="0">
                <a:solidFill>
                  <a:srgbClr val="CC3399"/>
                </a:solidFill>
                <a:latin typeface="Lucida Sans" pitchFamily="34" charset="0"/>
                <a:cs typeface="Times New Roman" pitchFamily="18" charset="0"/>
              </a:rPr>
              <a:t> 1.6 Unordered list or bulleted list</a:t>
            </a:r>
            <a:endParaRPr lang="en-US" sz="2000" dirty="0" smtClean="0">
              <a:solidFill>
                <a:srgbClr val="CC3399"/>
              </a:solidFill>
              <a:latin typeface="Lucida Sans" pitchFamily="34" charset="0"/>
              <a:cs typeface="Times New Roman" pitchFamily="18" charset="0"/>
            </a:endParaRPr>
          </a:p>
          <a:p>
            <a:endParaRPr lang="en-US" dirty="0"/>
          </a:p>
        </p:txBody>
      </p:sp>
      <p:pic>
        <p:nvPicPr>
          <p:cNvPr id="17" name="table"/>
          <p:cNvPicPr>
            <a:picLocks noChangeAspect="1"/>
          </p:cNvPicPr>
          <p:nvPr/>
        </p:nvPicPr>
        <p:blipFill>
          <a:blip r:embed="rId7" cstate="print"/>
          <a:stretch>
            <a:fillRect/>
          </a:stretch>
        </p:blipFill>
        <p:spPr>
          <a:xfrm>
            <a:off x="683568" y="1529884"/>
            <a:ext cx="7272808" cy="3983162"/>
          </a:xfrm>
          <a:prstGeom prst="rect">
            <a:avLst/>
          </a:prstGeom>
        </p:spPr>
      </p:pic>
      <p:sp>
        <p:nvSpPr>
          <p:cNvPr id="14" name="object 11"/>
          <p:cNvSpPr txBox="1"/>
          <p:nvPr/>
        </p:nvSpPr>
        <p:spPr>
          <a:xfrm>
            <a:off x="459604" y="5733256"/>
            <a:ext cx="8072836" cy="526939"/>
          </a:xfrm>
          <a:prstGeom prst="rect">
            <a:avLst/>
          </a:prstGeom>
          <a:solidFill>
            <a:srgbClr val="E4CEE4"/>
          </a:solidFill>
          <a:ln w="12700">
            <a:solidFill>
              <a:srgbClr val="EC008C"/>
            </a:solidFill>
          </a:ln>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a:lnSpc>
                <a:spcPct val="107000"/>
              </a:lnSpc>
            </a:pPr>
            <a:r>
              <a:rPr lang="en-US" sz="1600" b="1" dirty="0">
                <a:solidFill>
                  <a:srgbClr val="EC008C"/>
                </a:solidFill>
                <a:latin typeface="Source Code Pro Black" pitchFamily="49" charset="0"/>
                <a:cs typeface="Times New Roman" pitchFamily="18" charset="0"/>
              </a:rPr>
              <a:t>Note : </a:t>
            </a:r>
            <a:r>
              <a:rPr lang="en-US" sz="1600" dirty="0">
                <a:solidFill>
                  <a:srgbClr val="231F20"/>
                </a:solidFill>
                <a:latin typeface="Source Code Pro Black" pitchFamily="49" charset="0"/>
                <a:cs typeface="Times New Roman" pitchFamily="18" charset="0"/>
              </a:rPr>
              <a:t>HTML5 does not support bullets, circle and square value of type attribute instead you use CSS style</a:t>
            </a:r>
            <a:r>
              <a:rPr lang="en-US" sz="1400" dirty="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063927"/>
      </p:ext>
    </p:extLst>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r>
              <a:rPr lang="en-US" sz="2000" dirty="0"/>
              <a:t>An  unordered  list  created  using  the</a:t>
            </a:r>
          </a:p>
          <a:p>
            <a:r>
              <a:rPr lang="en-US" sz="2000" dirty="0"/>
              <a:t>&lt;</a:t>
            </a:r>
            <a:r>
              <a:rPr lang="en-US" sz="2000" dirty="0" err="1"/>
              <a:t>ul</a:t>
            </a:r>
            <a:r>
              <a:rPr lang="en-US" sz="2000" dirty="0"/>
              <a:t>&gt;  tag,  and  each  list  item  starts  with the &lt;li&gt; tag. The list items in unordered lists are marked with bullets (small black circles), by default.</a:t>
            </a: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42</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9512" y="852776"/>
            <a:ext cx="8088914" cy="677108"/>
          </a:xfrm>
          <a:prstGeom prst="rect">
            <a:avLst/>
          </a:prstGeom>
          <a:noFill/>
        </p:spPr>
        <p:txBody>
          <a:bodyPr wrap="square" rtlCol="0">
            <a:spAutoFit/>
          </a:bodyPr>
          <a:lstStyle/>
          <a:p>
            <a:r>
              <a:rPr lang="en-US" sz="2000" b="1" dirty="0" smtClean="0">
                <a:solidFill>
                  <a:srgbClr val="CC3399"/>
                </a:solidFill>
                <a:latin typeface="Lucida Sans" pitchFamily="34" charset="0"/>
                <a:cs typeface="Times New Roman" pitchFamily="18" charset="0"/>
              </a:rPr>
              <a:t> 1.6 Unordered list or bulleted list</a:t>
            </a:r>
            <a:endParaRPr lang="en-US" sz="2000" dirty="0" smtClean="0">
              <a:solidFill>
                <a:srgbClr val="CC3399"/>
              </a:solidFill>
              <a:latin typeface="Lucida Sans" pitchFamily="34" charset="0"/>
              <a:cs typeface="Times New Roman" pitchFamily="18" charset="0"/>
            </a:endParaRPr>
          </a:p>
          <a:p>
            <a:endParaRPr lang="en-US" dirty="0"/>
          </a:p>
        </p:txBody>
      </p:sp>
      <p:sp>
        <p:nvSpPr>
          <p:cNvPr id="14" name="Rectangle 13"/>
          <p:cNvSpPr/>
          <p:nvPr/>
        </p:nvSpPr>
        <p:spPr>
          <a:xfrm>
            <a:off x="306154" y="2940432"/>
            <a:ext cx="4769902" cy="389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6154" y="3125603"/>
            <a:ext cx="5033822" cy="3429144"/>
          </a:xfrm>
          <a:prstGeom prst="rect">
            <a:avLst/>
          </a:prstGeom>
        </p:spPr>
        <p:txBody>
          <a:bodyPr wrap="square">
            <a:spAutoFit/>
          </a:bodyPr>
          <a:lstStyle/>
          <a:p>
            <a:pPr>
              <a:spcBef>
                <a:spcPts val="1125"/>
              </a:spcBef>
            </a:pPr>
            <a:r>
              <a:rPr lang="en-US" dirty="0">
                <a:solidFill>
                  <a:srgbClr val="231F20"/>
                </a:solidFill>
                <a:latin typeface="Times New Roman" pitchFamily="18" charset="0"/>
                <a:cs typeface="Times New Roman" pitchFamily="18" charset="0"/>
              </a:rPr>
              <a:t>&lt;!DOCTYPE 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&lt;html&gt;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&lt;title&gt;Example  of  HTML  </a:t>
            </a:r>
            <a:r>
              <a:rPr lang="en-US" dirty="0" smtClean="0">
                <a:solidFill>
                  <a:srgbClr val="231F20"/>
                </a:solidFill>
                <a:latin typeface="Times New Roman" pitchFamily="18" charset="0"/>
                <a:cs typeface="Times New Roman" pitchFamily="18" charset="0"/>
              </a:rPr>
              <a:t>Unordered List</a:t>
            </a:r>
            <a:r>
              <a:rPr lang="en-US" dirty="0">
                <a:solidFill>
                  <a:srgbClr val="231F20"/>
                </a:solidFill>
                <a:latin typeface="Times New Roman" pitchFamily="18" charset="0"/>
                <a:cs typeface="Times New Roman" pitchFamily="18" charset="0"/>
              </a:rPr>
              <a:t>&lt;/title&gt;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&lt;/head&gt;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&lt;body&gt;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&lt;h3&gt;HTML Unordered List&lt;/h3&gt;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ul</a:t>
            </a:r>
            <a:r>
              <a:rPr lang="en-US" dirty="0">
                <a:solidFill>
                  <a:srgbClr val="231F20"/>
                </a:solidFill>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&lt;li&gt;Basics of IT&lt;/li&gt;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&lt;li&gt;HTML 5&lt;/li&gt;</a:t>
            </a:r>
            <a:endParaRPr lang="en-US" dirty="0">
              <a:latin typeface="Times New Roman" pitchFamily="18" charset="0"/>
              <a:cs typeface="Times New Roman" pitchFamily="18" charset="0"/>
            </a:endParaRPr>
          </a:p>
          <a:p>
            <a:r>
              <a:rPr lang="en-US" dirty="0">
                <a:solidFill>
                  <a:srgbClr val="231F20"/>
                </a:solidFill>
                <a:latin typeface="Times New Roman" pitchFamily="18" charset="0"/>
                <a:cs typeface="Times New Roman" pitchFamily="18" charset="0"/>
              </a:rPr>
              <a:t>&lt;li&gt;</a:t>
            </a:r>
            <a:r>
              <a:rPr lang="en-US" dirty="0" err="1">
                <a:solidFill>
                  <a:srgbClr val="231F20"/>
                </a:solidFill>
                <a:latin typeface="Times New Roman" pitchFamily="18" charset="0"/>
                <a:cs typeface="Times New Roman" pitchFamily="18" charset="0"/>
              </a:rPr>
              <a:t>PostgreSQL</a:t>
            </a:r>
            <a:r>
              <a:rPr lang="en-US" dirty="0">
                <a:solidFill>
                  <a:srgbClr val="231F20"/>
                </a:solidFill>
                <a:latin typeface="Times New Roman" pitchFamily="18" charset="0"/>
                <a:cs typeface="Times New Roman" pitchFamily="18" charset="0"/>
              </a:rPr>
              <a:t>&lt;/li&gt;</a:t>
            </a:r>
            <a:endParaRPr lang="en-US" dirty="0">
              <a:latin typeface="Times New Roman" pitchFamily="18" charset="0"/>
              <a:cs typeface="Times New Roman" pitchFamily="18" charset="0"/>
            </a:endParaRPr>
          </a:p>
          <a:p>
            <a:pPr>
              <a:spcBef>
                <a:spcPts val="125"/>
              </a:spcBef>
            </a:pPr>
            <a:r>
              <a:rPr lang="en-US" dirty="0">
                <a:solidFill>
                  <a:srgbClr val="231F20"/>
                </a:solidFill>
                <a:latin typeface="Times New Roman" pitchFamily="18" charset="0"/>
                <a:cs typeface="Times New Roman" pitchFamily="18" charset="0"/>
              </a:rPr>
              <a:t>&lt;/</a:t>
            </a:r>
            <a:r>
              <a:rPr lang="en-US" dirty="0" err="1">
                <a:solidFill>
                  <a:srgbClr val="231F20"/>
                </a:solidFill>
                <a:latin typeface="Times New Roman" pitchFamily="18" charset="0"/>
                <a:cs typeface="Times New Roman" pitchFamily="18" charset="0"/>
              </a:rPr>
              <a:t>ul</a:t>
            </a:r>
            <a:r>
              <a:rPr lang="en-US" dirty="0">
                <a:solidFill>
                  <a:srgbClr val="231F20"/>
                </a:solidFill>
                <a:latin typeface="Times New Roman" pitchFamily="18" charset="0"/>
                <a:cs typeface="Times New Roman" pitchFamily="18" charset="0"/>
              </a:rPr>
              <a:t>&gt;&lt;/body&gt;&lt;/html&gt;</a:t>
            </a:r>
            <a:endParaRPr lang="en-US" dirty="0">
              <a:latin typeface="Times New Roman" pitchFamily="18" charset="0"/>
              <a:cs typeface="Times New Roman" pitchFamily="18" charset="0"/>
            </a:endParaRPr>
          </a:p>
        </p:txBody>
      </p:sp>
      <p:sp>
        <p:nvSpPr>
          <p:cNvPr id="16" name="Rectangle 15"/>
          <p:cNvSpPr/>
          <p:nvPr/>
        </p:nvSpPr>
        <p:spPr>
          <a:xfrm>
            <a:off x="5580112" y="4077072"/>
            <a:ext cx="2952328" cy="247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879938" y="4509120"/>
            <a:ext cx="2352675" cy="184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308563" y="3573016"/>
            <a:ext cx="1495425" cy="3033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0918137"/>
      </p:ext>
    </p:extLst>
  </p:cSld>
  <p:clrMapOvr>
    <a:masterClrMapping/>
  </p:clrMapOvr>
  <p:transition>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pPr algn="just">
              <a:lnSpc>
                <a:spcPct val="107000"/>
              </a:lnSpc>
              <a:spcBef>
                <a:spcPts val="425"/>
              </a:spcBef>
            </a:pPr>
            <a:r>
              <a:rPr lang="en-US" sz="2000" dirty="0">
                <a:solidFill>
                  <a:srgbClr val="231F20"/>
                </a:solidFill>
                <a:latin typeface="Times New Roman" pitchFamily="18" charset="0"/>
                <a:cs typeface="Times New Roman" pitchFamily="18" charset="0"/>
              </a:rPr>
              <a:t>To define a definition list &lt;dl&gt; tag is used. You  can create items in definition list with the &lt;</a:t>
            </a:r>
            <a:r>
              <a:rPr lang="en-US" sz="2000" dirty="0" err="1">
                <a:solidFill>
                  <a:srgbClr val="231F20"/>
                </a:solidFill>
                <a:latin typeface="Times New Roman" pitchFamily="18" charset="0"/>
                <a:cs typeface="Times New Roman" pitchFamily="18" charset="0"/>
              </a:rPr>
              <a:t>dt</a:t>
            </a:r>
            <a:r>
              <a:rPr lang="en-US" sz="2000" dirty="0">
                <a:solidFill>
                  <a:srgbClr val="231F20"/>
                </a:solidFill>
                <a:latin typeface="Times New Roman" pitchFamily="18" charset="0"/>
                <a:cs typeface="Times New Roman" pitchFamily="18" charset="0"/>
              </a:rPr>
              <a:t>&gt; and &lt;</a:t>
            </a:r>
            <a:r>
              <a:rPr lang="en-US" sz="2000" dirty="0" err="1">
                <a:solidFill>
                  <a:srgbClr val="231F20"/>
                </a:solidFill>
                <a:latin typeface="Times New Roman" pitchFamily="18" charset="0"/>
                <a:cs typeface="Times New Roman" pitchFamily="18" charset="0"/>
              </a:rPr>
              <a:t>dd</a:t>
            </a:r>
            <a:r>
              <a:rPr lang="en-US" sz="2000" dirty="0">
                <a:solidFill>
                  <a:srgbClr val="231F20"/>
                </a:solidFill>
                <a:latin typeface="Times New Roman" pitchFamily="18" charset="0"/>
                <a:cs typeface="Times New Roman" pitchFamily="18" charset="0"/>
              </a:rPr>
              <a:t>&gt; tags. The &lt;</a:t>
            </a:r>
            <a:r>
              <a:rPr lang="en-US" sz="2000" dirty="0" err="1">
                <a:solidFill>
                  <a:srgbClr val="231F20"/>
                </a:solidFill>
                <a:latin typeface="Times New Roman" pitchFamily="18" charset="0"/>
                <a:cs typeface="Times New Roman" pitchFamily="18" charset="0"/>
              </a:rPr>
              <a:t>dt</a:t>
            </a:r>
            <a:r>
              <a:rPr lang="en-US" sz="2000" dirty="0">
                <a:solidFill>
                  <a:srgbClr val="231F20"/>
                </a:solidFill>
                <a:latin typeface="Times New Roman" pitchFamily="18" charset="0"/>
                <a:cs typeface="Times New Roman" pitchFamily="18" charset="0"/>
              </a:rPr>
              <a:t>&gt; tag  is  used  to  define  the  term  whereas the &lt;</a:t>
            </a:r>
            <a:r>
              <a:rPr lang="en-US" sz="2000" dirty="0" err="1">
                <a:solidFill>
                  <a:srgbClr val="231F20"/>
                </a:solidFill>
                <a:latin typeface="Times New Roman" pitchFamily="18" charset="0"/>
                <a:cs typeface="Times New Roman" pitchFamily="18" charset="0"/>
              </a:rPr>
              <a:t>dd</a:t>
            </a:r>
            <a:r>
              <a:rPr lang="en-US" sz="2000" dirty="0">
                <a:solidFill>
                  <a:srgbClr val="231F20"/>
                </a:solidFill>
                <a:latin typeface="Times New Roman" pitchFamily="18" charset="0"/>
                <a:cs typeface="Times New Roman" pitchFamily="18" charset="0"/>
              </a:rPr>
              <a:t>&gt;tag is used to define the term’s definition.</a:t>
            </a:r>
            <a:endParaRPr lang="en-US" sz="20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43</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9512" y="852776"/>
            <a:ext cx="8088914" cy="677108"/>
          </a:xfrm>
          <a:prstGeom prst="rect">
            <a:avLst/>
          </a:prstGeom>
          <a:noFill/>
        </p:spPr>
        <p:txBody>
          <a:bodyPr wrap="square" rtlCol="0">
            <a:spAutoFit/>
          </a:bodyPr>
          <a:lstStyle/>
          <a:p>
            <a:r>
              <a:rPr lang="en-US" sz="2000" b="1" dirty="0">
                <a:solidFill>
                  <a:srgbClr val="CC3399"/>
                </a:solidFill>
                <a:latin typeface="Lucida Sans" pitchFamily="34" charset="0"/>
                <a:cs typeface="Times New Roman" pitchFamily="18" charset="0"/>
              </a:rPr>
              <a:t> 1.7 Definition list</a:t>
            </a:r>
          </a:p>
          <a:p>
            <a:endParaRPr lang="en-US" dirty="0"/>
          </a:p>
        </p:txBody>
      </p:sp>
      <p:sp>
        <p:nvSpPr>
          <p:cNvPr id="14" name="Rectangle 13"/>
          <p:cNvSpPr/>
          <p:nvPr/>
        </p:nvSpPr>
        <p:spPr>
          <a:xfrm>
            <a:off x="306154" y="2708920"/>
            <a:ext cx="4769902" cy="4122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8112" y="2732145"/>
            <a:ext cx="4625886" cy="4247317"/>
          </a:xfrm>
          <a:prstGeom prst="rect">
            <a:avLst/>
          </a:prstGeom>
        </p:spPr>
        <p:txBody>
          <a:bodyPr wrap="square">
            <a:spAutoFit/>
          </a:bodyPr>
          <a:lstStyle/>
          <a:p>
            <a:pPr>
              <a:spcBef>
                <a:spcPts val="850"/>
              </a:spcBef>
            </a:pPr>
            <a:r>
              <a:rPr lang="en-US" sz="1400" dirty="0">
                <a:solidFill>
                  <a:srgbClr val="231F20"/>
                </a:solidFill>
                <a:latin typeface="Times New Roman" pitchFamily="18" charset="0"/>
                <a:cs typeface="Times New Roman" pitchFamily="18" charset="0"/>
              </a:rPr>
              <a:t>&lt;!DOCTYPE html&gt;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&lt;title&gt;definition List&lt;/title&gt;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&lt;/head</a:t>
            </a:r>
            <a:r>
              <a:rPr lang="en-US" sz="1400" dirty="0" smtClean="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smtClean="0">
                <a:solidFill>
                  <a:srgbClr val="231F20"/>
                </a:solidFill>
                <a:latin typeface="Times New Roman" pitchFamily="18" charset="0"/>
                <a:cs typeface="Times New Roman" pitchFamily="18" charset="0"/>
              </a:rPr>
              <a:t>h3&gt;Example of HTML</a:t>
            </a:r>
            <a:r>
              <a:rPr lang="en-US" sz="1400" dirty="0">
                <a:solidFill>
                  <a:srgbClr val="231F20"/>
                </a:solidFill>
                <a:latin typeface="Times New Roman" pitchFamily="18" charset="0"/>
                <a:cs typeface="Times New Roman" pitchFamily="18" charset="0"/>
              </a:rPr>
              <a:t>	definition List&lt;/h3&gt;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&lt;dl&gt;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&gt;&lt;b&gt;Web&lt;/b&gt;&lt;/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&gt;The	</a:t>
            </a:r>
            <a:r>
              <a:rPr lang="en-US" sz="1400" dirty="0" smtClean="0">
                <a:solidFill>
                  <a:srgbClr val="231F20"/>
                </a:solidFill>
                <a:latin typeface="Times New Roman" pitchFamily="18" charset="0"/>
                <a:cs typeface="Times New Roman" pitchFamily="18" charset="0"/>
              </a:rPr>
              <a:t>part of the</a:t>
            </a:r>
            <a:r>
              <a:rPr lang="en-US" sz="1400" dirty="0">
                <a:solidFill>
                  <a:srgbClr val="231F20"/>
                </a:solidFill>
                <a:latin typeface="Times New Roman" pitchFamily="18" charset="0"/>
                <a:cs typeface="Times New Roman" pitchFamily="18" charset="0"/>
              </a:rPr>
              <a:t>	</a:t>
            </a:r>
            <a:r>
              <a:rPr lang="en-US" sz="1400" dirty="0" smtClean="0">
                <a:solidFill>
                  <a:srgbClr val="231F20"/>
                </a:solidFill>
                <a:latin typeface="Times New Roman" pitchFamily="18" charset="0"/>
                <a:cs typeface="Times New Roman" pitchFamily="18" charset="0"/>
              </a:rPr>
              <a:t>Internet that </a:t>
            </a:r>
            <a:r>
              <a:rPr lang="en-US" sz="1400" dirty="0">
                <a:solidFill>
                  <a:srgbClr val="231F20"/>
                </a:solidFill>
                <a:latin typeface="Times New Roman" pitchFamily="18" charset="0"/>
                <a:cs typeface="Times New Roman" pitchFamily="18" charset="0"/>
              </a:rPr>
              <a:t>contains websites and web pages&lt;/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&gt;&lt;b&gt;HTML&lt;/b&gt;&lt;/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&gt;A  markup  language  for  creating web pages&lt;/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&gt;&lt;b&gt;CSS&lt;/b&gt;&lt;/</a:t>
            </a:r>
            <a:r>
              <a:rPr lang="en-US" sz="1400" dirty="0" err="1">
                <a:solidFill>
                  <a:srgbClr val="231F20"/>
                </a:solidFill>
                <a:latin typeface="Times New Roman" pitchFamily="18" charset="0"/>
                <a:cs typeface="Times New Roman" pitchFamily="18" charset="0"/>
              </a:rPr>
              <a:t>dt</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&gt;A technology to make HTML look better&lt;/</a:t>
            </a:r>
            <a:r>
              <a:rPr lang="en-US" sz="1400" dirty="0" err="1">
                <a:solidFill>
                  <a:srgbClr val="231F20"/>
                </a:solidFill>
                <a:latin typeface="Times New Roman" pitchFamily="18" charset="0"/>
                <a:cs typeface="Times New Roman" pitchFamily="18" charset="0"/>
              </a:rPr>
              <a:t>dd</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&lt;/dl&gt;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6" name="Rectangle 15"/>
          <p:cNvSpPr/>
          <p:nvPr/>
        </p:nvSpPr>
        <p:spPr>
          <a:xfrm>
            <a:off x="5364088" y="4077072"/>
            <a:ext cx="3312368" cy="247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544108" y="4127777"/>
            <a:ext cx="2988332" cy="2376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9359" y="3233737"/>
            <a:ext cx="1495425" cy="267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44947785"/>
      </p:ext>
    </p:extLst>
  </p:cSld>
  <p:clrMapOvr>
    <a:masterClrMapping/>
  </p:clrMapOvr>
  <p:transition>
    <p:wedg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556792"/>
            <a:ext cx="8788211" cy="4917160"/>
          </a:xfrm>
        </p:spPr>
        <p:txBody>
          <a:bodyPr/>
          <a:lstStyle/>
          <a:p>
            <a:pPr marL="0" indent="0">
              <a:lnSpc>
                <a:spcPct val="107000"/>
              </a:lnSpc>
              <a:spcBef>
                <a:spcPts val="425"/>
              </a:spcBef>
              <a:buNone/>
            </a:pPr>
            <a:r>
              <a:rPr lang="en-US" sz="2000" dirty="0" smtClean="0">
                <a:solidFill>
                  <a:srgbClr val="231F20"/>
                </a:solidFill>
                <a:latin typeface="Times New Roman" pitchFamily="18" charset="0"/>
                <a:cs typeface="Times New Roman" pitchFamily="18" charset="0"/>
              </a:rPr>
              <a:t> </a:t>
            </a:r>
            <a:r>
              <a:rPr lang="en-US" sz="2000" dirty="0">
                <a:solidFill>
                  <a:srgbClr val="231F20"/>
                </a:solidFill>
                <a:latin typeface="Times New Roman" pitchFamily="18" charset="0"/>
                <a:cs typeface="Times New Roman" pitchFamily="18" charset="0"/>
              </a:rPr>
              <a:t>List  within  another  list  either  order list or unordered list is called nested list.</a:t>
            </a:r>
            <a:endParaRPr lang="en-US" sz="2000" dirty="0">
              <a:latin typeface="Times New Roman" pitchFamily="18" charset="0"/>
              <a:cs typeface="Times New Roman" pitchFamily="18" charset="0"/>
            </a:endParaRPr>
          </a:p>
          <a:p>
            <a:endParaRPr lang="en-US" sz="1800" b="1" dirty="0" smtClean="0">
              <a:solidFill>
                <a:srgbClr val="EC008C"/>
              </a:solidFill>
              <a:latin typeface="Times New Roman" pitchFamily="18" charset="0"/>
              <a:cs typeface="Times New Roman" pitchFamily="18" charset="0"/>
            </a:endParaRPr>
          </a:p>
          <a:p>
            <a:pPr marL="0" indent="0">
              <a:buNone/>
            </a:pPr>
            <a:r>
              <a:rPr lang="en-US" sz="1800" b="1" dirty="0">
                <a:solidFill>
                  <a:srgbClr val="EC008C"/>
                </a:solidFill>
                <a:latin typeface="Times New Roman" pitchFamily="18" charset="0"/>
                <a:cs typeface="Times New Roman" pitchFamily="18" charset="0"/>
              </a:rPr>
              <a:t> </a:t>
            </a:r>
            <a:r>
              <a:rPr lang="en-US" sz="1800" b="1" dirty="0" smtClean="0">
                <a:solidFill>
                  <a:srgbClr val="EC008C"/>
                </a:solidFill>
                <a:latin typeface="Times New Roman" pitchFamily="18" charset="0"/>
                <a:cs typeface="Times New Roman" pitchFamily="18" charset="0"/>
              </a:rPr>
              <a:t> Examples </a:t>
            </a:r>
            <a:r>
              <a:rPr lang="en-US" sz="1800" b="1" dirty="0">
                <a:solidFill>
                  <a:srgbClr val="EC008C"/>
                </a:solidFill>
                <a:latin typeface="Times New Roman" pitchFamily="18" charset="0"/>
                <a:cs typeface="Times New Roman" pitchFamily="18" charset="0"/>
              </a:rPr>
              <a:t>: Single level nested </a:t>
            </a:r>
            <a:r>
              <a:rPr lang="en-US" sz="1800" b="1" dirty="0" smtClean="0">
                <a:solidFill>
                  <a:srgbClr val="EC008C"/>
                </a:solidFill>
                <a:latin typeface="Times New Roman" pitchFamily="18" charset="0"/>
                <a:cs typeface="Times New Roman" pitchFamily="18" charset="0"/>
              </a:rPr>
              <a:t>list</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44</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9512" y="852776"/>
            <a:ext cx="8088914" cy="677108"/>
          </a:xfrm>
          <a:prstGeom prst="rect">
            <a:avLst/>
          </a:prstGeom>
          <a:noFill/>
        </p:spPr>
        <p:txBody>
          <a:bodyPr wrap="square" rtlCol="0">
            <a:spAutoFit/>
          </a:bodyPr>
          <a:lstStyle/>
          <a:p>
            <a:r>
              <a:rPr lang="en-US" sz="2000" b="1" dirty="0">
                <a:solidFill>
                  <a:srgbClr val="CC3399"/>
                </a:solidFill>
                <a:latin typeface="Lucida Sans" pitchFamily="34" charset="0"/>
                <a:cs typeface="Times New Roman" pitchFamily="18" charset="0"/>
              </a:rPr>
              <a:t> 1.7 Nested list</a:t>
            </a:r>
          </a:p>
          <a:p>
            <a:endParaRPr lang="en-US" dirty="0"/>
          </a:p>
        </p:txBody>
      </p:sp>
      <p:sp>
        <p:nvSpPr>
          <p:cNvPr id="14" name="Rectangle 13"/>
          <p:cNvSpPr/>
          <p:nvPr/>
        </p:nvSpPr>
        <p:spPr>
          <a:xfrm>
            <a:off x="306154" y="2708920"/>
            <a:ext cx="4769902" cy="4122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8112" y="2732145"/>
            <a:ext cx="4625886" cy="4462760"/>
          </a:xfrm>
          <a:prstGeom prst="rect">
            <a:avLst/>
          </a:prstGeom>
        </p:spPr>
        <p:txBody>
          <a:bodyPr wrap="square">
            <a:spAutoFit/>
          </a:bodyPr>
          <a:lstStyle/>
          <a:p>
            <a:pPr>
              <a:spcBef>
                <a:spcPts val="850"/>
              </a:spcBef>
            </a:pPr>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DOCTYPE html&gt;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&lt;html &gt;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&lt;title&gt;Example of HTML nested list&lt;/ title&gt;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&lt;/head&gt;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&lt;body&gt;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&lt;h3&gt;HTML Nested List&lt;/h3&gt;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ol</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&lt;li&gt;Introduction to IT&lt;/li&gt;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&lt;li&gt;Introduction to DBMS&lt;/li&gt;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ul</a:t>
            </a:r>
            <a:r>
              <a:rPr lang="en-US" sz="1400" dirty="0">
                <a:solidFill>
                  <a:srgbClr val="231F20"/>
                </a:solidFill>
                <a:latin typeface="Times New Roman" pitchFamily="18" charset="0"/>
                <a:cs typeface="Times New Roman" pitchFamily="18" charset="0"/>
              </a:rPr>
              <a:t> style="</a:t>
            </a:r>
            <a:r>
              <a:rPr lang="en-US" sz="1400" dirty="0" err="1">
                <a:solidFill>
                  <a:srgbClr val="231F20"/>
                </a:solidFill>
                <a:latin typeface="Times New Roman" pitchFamily="18" charset="0"/>
                <a:cs typeface="Times New Roman" pitchFamily="18" charset="0"/>
              </a:rPr>
              <a:t>list-style-type:circle</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&lt;li&gt;Definition of DBMS&lt;/li&gt;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&lt;li&gt;applications of DBMS&lt;/li&gt;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&lt;li&gt;Advantages of DBMS&lt;/li&gt;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ul</a:t>
            </a:r>
            <a:r>
              <a:rPr lang="en-US" sz="1400" dirty="0">
                <a:solidFill>
                  <a:srgbClr val="231F20"/>
                </a:solidFill>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&lt;li&gt;</a:t>
            </a:r>
            <a:r>
              <a:rPr lang="en-US" sz="1400" dirty="0" err="1">
                <a:solidFill>
                  <a:srgbClr val="231F20"/>
                </a:solidFill>
                <a:latin typeface="Times New Roman" pitchFamily="18" charset="0"/>
                <a:cs typeface="Times New Roman" pitchFamily="18" charset="0"/>
              </a:rPr>
              <a:t>Postgresql</a:t>
            </a:r>
            <a:r>
              <a:rPr lang="en-US" sz="1400" dirty="0">
                <a:solidFill>
                  <a:srgbClr val="231F20"/>
                </a:solidFill>
                <a:latin typeface="Times New Roman" pitchFamily="18" charset="0"/>
                <a:cs typeface="Times New Roman" pitchFamily="18" charset="0"/>
              </a:rPr>
              <a:t>&lt;/li&gt;</a:t>
            </a:r>
            <a:endParaRPr lang="en-US" sz="1400" dirty="0">
              <a:latin typeface="Times New Roman" pitchFamily="18" charset="0"/>
              <a:cs typeface="Times New Roman" pitchFamily="18" charset="0"/>
            </a:endParaRPr>
          </a:p>
          <a:p>
            <a:r>
              <a:rPr lang="en-US" sz="1400" dirty="0">
                <a:solidFill>
                  <a:srgbClr val="231F20"/>
                </a:solidFill>
                <a:latin typeface="Times New Roman" pitchFamily="18" charset="0"/>
                <a:cs typeface="Times New Roman" pitchFamily="18" charset="0"/>
              </a:rPr>
              <a:t>&lt;/</a:t>
            </a:r>
            <a:r>
              <a:rPr lang="en-US" sz="1400" dirty="0" err="1">
                <a:solidFill>
                  <a:srgbClr val="231F20"/>
                </a:solidFill>
                <a:latin typeface="Times New Roman" pitchFamily="18" charset="0"/>
                <a:cs typeface="Times New Roman" pitchFamily="18" charset="0"/>
              </a:rPr>
              <a:t>ol</a:t>
            </a:r>
            <a:r>
              <a:rPr lang="en-US" sz="1400" dirty="0" smtClean="0">
                <a:solidFill>
                  <a:srgbClr val="231F20"/>
                </a:solidFill>
                <a:latin typeface="Times New Roman" pitchFamily="18" charset="0"/>
                <a:cs typeface="Times New Roman" pitchFamily="18" charset="0"/>
              </a:rPr>
              <a:t>&gt;</a:t>
            </a:r>
          </a:p>
          <a:p>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body</a:t>
            </a:r>
            <a:r>
              <a:rPr lang="en-US" sz="1400" dirty="0" smtClean="0">
                <a:solidFill>
                  <a:srgbClr val="231F20"/>
                </a:solidFill>
                <a:latin typeface="Times New Roman" pitchFamily="18" charset="0"/>
                <a:cs typeface="Times New Roman" pitchFamily="18" charset="0"/>
              </a:rPr>
              <a:t>&gt;</a:t>
            </a:r>
          </a:p>
          <a:p>
            <a:r>
              <a:rPr lang="en-US" sz="1400" dirty="0" smtClean="0">
                <a:solidFill>
                  <a:srgbClr val="231F20"/>
                </a:solidFill>
                <a:latin typeface="Times New Roman" pitchFamily="18" charset="0"/>
                <a:cs typeface="Times New Roman" pitchFamily="18" charset="0"/>
              </a:rPr>
              <a:t>&lt;/</a:t>
            </a:r>
            <a:r>
              <a:rPr lang="en-US" sz="1400" dirty="0">
                <a:solidFill>
                  <a:srgbClr val="231F20"/>
                </a:solidFill>
                <a:latin typeface="Times New Roman" pitchFamily="18" charset="0"/>
                <a:cs typeface="Times New Roman" pitchFamily="18" charset="0"/>
              </a:rPr>
              <a:t>html&gt;</a:t>
            </a:r>
            <a:endParaRPr lang="en-US" sz="1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6" name="Rectangle 15"/>
          <p:cNvSpPr/>
          <p:nvPr/>
        </p:nvSpPr>
        <p:spPr>
          <a:xfrm>
            <a:off x="5220072" y="3861048"/>
            <a:ext cx="3456384" cy="2693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969359" y="3233737"/>
            <a:ext cx="1495425" cy="267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220072" y="3887747"/>
            <a:ext cx="3456384"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81683186"/>
      </p:ext>
    </p:extLst>
  </p:cSld>
  <p:clrMapOvr>
    <a:masterClrMapping/>
  </p:clrMapOvr>
  <p:transition>
    <p:wedg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3" y="1484784"/>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lgn="just">
              <a:lnSpc>
                <a:spcPct val="107000"/>
              </a:lnSpc>
              <a:spcBef>
                <a:spcPts val="425"/>
              </a:spcBef>
              <a:buNone/>
            </a:pPr>
            <a:r>
              <a:rPr lang="en-US" sz="1600" dirty="0" smtClean="0">
                <a:solidFill>
                  <a:srgbClr val="231F20"/>
                </a:solidFill>
                <a:latin typeface="Sitka Text" pitchFamily="2" charset="0"/>
                <a:cs typeface="Times New Roman" pitchFamily="18" charset="0"/>
              </a:rPr>
              <a:t>HTML5 </a:t>
            </a:r>
            <a:r>
              <a:rPr lang="en-US" sz="1600" dirty="0">
                <a:solidFill>
                  <a:srgbClr val="231F20"/>
                </a:solidFill>
                <a:latin typeface="Sitka Text" pitchFamily="2" charset="0"/>
                <a:cs typeface="Times New Roman" pitchFamily="18" charset="0"/>
              </a:rPr>
              <a:t>features include native audio and  video  support  without  the  need  for Flash. HTML5 includes special elements (tags)   allowing   to   include   video   and audio and to define controls</a:t>
            </a:r>
            <a:r>
              <a:rPr lang="en-US" sz="1600" dirty="0" smtClean="0">
                <a:solidFill>
                  <a:srgbClr val="231F20"/>
                </a:solidFill>
                <a:latin typeface="Sitka Text" pitchFamily="2" charset="0"/>
                <a:cs typeface="Times New Roman" pitchFamily="18" charset="0"/>
              </a:rPr>
              <a:t>.</a:t>
            </a:r>
          </a:p>
          <a:p>
            <a:pPr marL="0" indent="0" algn="just">
              <a:lnSpc>
                <a:spcPct val="107000"/>
              </a:lnSpc>
              <a:spcBef>
                <a:spcPts val="425"/>
              </a:spcBef>
              <a:buNone/>
            </a:pPr>
            <a:endParaRPr lang="en-US" sz="1600" dirty="0">
              <a:solidFill>
                <a:srgbClr val="231F20"/>
              </a:solidFill>
              <a:latin typeface="Sitka Text" pitchFamily="2" charset="0"/>
              <a:cs typeface="Times New Roman" pitchFamily="18" charset="0"/>
            </a:endParaRPr>
          </a:p>
          <a:p>
            <a:pPr marL="0" indent="0" algn="just">
              <a:lnSpc>
                <a:spcPct val="107000"/>
              </a:lnSpc>
              <a:spcBef>
                <a:spcPts val="425"/>
              </a:spcBef>
              <a:buNone/>
            </a:pPr>
            <a:endParaRPr lang="en-US" sz="1600" dirty="0">
              <a:latin typeface="Sitka Text" pitchFamily="2" charset="0"/>
              <a:cs typeface="Times New Roman" pitchFamily="18" charset="0"/>
            </a:endParaRPr>
          </a:p>
          <a:p>
            <a:pPr marL="0" indent="0" algn="just">
              <a:spcBef>
                <a:spcPts val="688"/>
              </a:spcBef>
              <a:buNone/>
            </a:pPr>
            <a:r>
              <a:rPr lang="en-US" sz="1600" b="1" dirty="0">
                <a:solidFill>
                  <a:srgbClr val="EC008C"/>
                </a:solidFill>
                <a:latin typeface="Sitka Text" pitchFamily="2" charset="0"/>
                <a:cs typeface="Times New Roman" pitchFamily="18" charset="0"/>
              </a:rPr>
              <a:t>Common Audio Formats </a:t>
            </a:r>
            <a:r>
              <a:rPr lang="en-US" sz="1600" b="1" dirty="0" smtClean="0">
                <a:solidFill>
                  <a:srgbClr val="EC008C"/>
                </a:solidFill>
                <a:latin typeface="Sitka Text" pitchFamily="2" charset="0"/>
                <a:cs typeface="Times New Roman" pitchFamily="18" charset="0"/>
              </a:rPr>
              <a:t>:</a:t>
            </a:r>
          </a:p>
          <a:p>
            <a:pPr marL="0" indent="0" algn="just">
              <a:spcBef>
                <a:spcPts val="688"/>
              </a:spcBef>
              <a:buNone/>
            </a:pPr>
            <a:endParaRPr lang="en-US" sz="1600" dirty="0">
              <a:latin typeface="Sitka Text" pitchFamily="2" charset="0"/>
              <a:cs typeface="Times New Roman" pitchFamily="18" charset="0"/>
            </a:endParaRPr>
          </a:p>
          <a:p>
            <a:pPr marL="0" indent="0" algn="just">
              <a:lnSpc>
                <a:spcPct val="107000"/>
              </a:lnSpc>
              <a:spcBef>
                <a:spcPts val="563"/>
              </a:spcBef>
              <a:buNone/>
            </a:pPr>
            <a:r>
              <a:rPr lang="en-US" sz="1600" b="1" dirty="0">
                <a:solidFill>
                  <a:srgbClr val="EC008C"/>
                </a:solidFill>
                <a:latin typeface="Sitka Text" pitchFamily="2" charset="0"/>
                <a:cs typeface="Times New Roman" pitchFamily="18" charset="0"/>
              </a:rPr>
              <a:t>mp3     :     </a:t>
            </a:r>
            <a:r>
              <a:rPr lang="en-US" sz="1600" dirty="0">
                <a:solidFill>
                  <a:srgbClr val="231F20"/>
                </a:solidFill>
                <a:latin typeface="Sitka Text" pitchFamily="2" charset="0"/>
                <a:cs typeface="Times New Roman" pitchFamily="18" charset="0"/>
              </a:rPr>
              <a:t>An     audio     format     from MPEG(Moving / Motion Pictures Experts Group).</a:t>
            </a:r>
            <a:endParaRPr lang="en-US" sz="1600" dirty="0">
              <a:latin typeface="Sitka Text" pitchFamily="2" charset="0"/>
              <a:cs typeface="Times New Roman" pitchFamily="18" charset="0"/>
            </a:endParaRPr>
          </a:p>
          <a:p>
            <a:pPr marL="0" indent="0" algn="just">
              <a:lnSpc>
                <a:spcPct val="107000"/>
              </a:lnSpc>
              <a:spcBef>
                <a:spcPts val="563"/>
              </a:spcBef>
              <a:buNone/>
            </a:pPr>
            <a:r>
              <a:rPr lang="en-US" sz="1600" b="1" dirty="0" err="1">
                <a:solidFill>
                  <a:srgbClr val="EC008C"/>
                </a:solidFill>
                <a:latin typeface="Sitka Text" pitchFamily="2" charset="0"/>
                <a:cs typeface="Times New Roman" pitchFamily="18" charset="0"/>
              </a:rPr>
              <a:t>aac</a:t>
            </a:r>
            <a:r>
              <a:rPr lang="en-US" sz="1600" b="1" dirty="0">
                <a:solidFill>
                  <a:srgbClr val="EC008C"/>
                </a:solidFill>
                <a:latin typeface="Sitka Text" pitchFamily="2" charset="0"/>
                <a:cs typeface="Times New Roman" pitchFamily="18" charset="0"/>
              </a:rPr>
              <a:t> :  </a:t>
            </a:r>
            <a:r>
              <a:rPr lang="en-US" sz="1600" dirty="0">
                <a:solidFill>
                  <a:srgbClr val="231F20"/>
                </a:solidFill>
                <a:latin typeface="Sitka Text" pitchFamily="2" charset="0"/>
                <a:cs typeface="Times New Roman" pitchFamily="18" charset="0"/>
              </a:rPr>
              <a:t>Advanced Audio Coding, standard format on </a:t>
            </a:r>
            <a:r>
              <a:rPr lang="en-US" sz="1600" dirty="0" err="1">
                <a:solidFill>
                  <a:srgbClr val="231F20"/>
                </a:solidFill>
                <a:latin typeface="Sitka Text" pitchFamily="2" charset="0"/>
                <a:cs typeface="Times New Roman" pitchFamily="18" charset="0"/>
              </a:rPr>
              <a:t>Iphone</a:t>
            </a:r>
            <a:r>
              <a:rPr lang="en-US" sz="1600" dirty="0">
                <a:solidFill>
                  <a:srgbClr val="231F20"/>
                </a:solidFill>
                <a:latin typeface="Sitka Text" pitchFamily="2" charset="0"/>
                <a:cs typeface="Times New Roman" pitchFamily="18" charset="0"/>
              </a:rPr>
              <a:t>, </a:t>
            </a:r>
            <a:r>
              <a:rPr lang="en-US" sz="1600" dirty="0" err="1">
                <a:solidFill>
                  <a:srgbClr val="231F20"/>
                </a:solidFill>
                <a:latin typeface="Sitka Text" pitchFamily="2" charset="0"/>
                <a:cs typeface="Times New Roman" pitchFamily="18" charset="0"/>
              </a:rPr>
              <a:t>youtube</a:t>
            </a:r>
            <a:r>
              <a:rPr lang="en-US" sz="1600" dirty="0">
                <a:solidFill>
                  <a:srgbClr val="231F20"/>
                </a:solidFill>
                <a:latin typeface="Sitka Text" pitchFamily="2" charset="0"/>
                <a:cs typeface="Times New Roman" pitchFamily="18" charset="0"/>
              </a:rPr>
              <a:t> etc.</a:t>
            </a:r>
            <a:endParaRPr lang="en-US" sz="1600" dirty="0">
              <a:latin typeface="Sitka Text" pitchFamily="2" charset="0"/>
              <a:cs typeface="Times New Roman" pitchFamily="18" charset="0"/>
            </a:endParaRPr>
          </a:p>
          <a:p>
            <a:pPr marL="0" indent="0" algn="just">
              <a:lnSpc>
                <a:spcPct val="107000"/>
              </a:lnSpc>
              <a:spcBef>
                <a:spcPts val="563"/>
              </a:spcBef>
              <a:buNone/>
            </a:pPr>
            <a:r>
              <a:rPr lang="en-US" sz="1600" b="1" dirty="0" err="1">
                <a:solidFill>
                  <a:srgbClr val="EC008C"/>
                </a:solidFill>
                <a:latin typeface="Sitka Text" pitchFamily="2" charset="0"/>
                <a:cs typeface="Times New Roman" pitchFamily="18" charset="0"/>
              </a:rPr>
              <a:t>ogg</a:t>
            </a:r>
            <a:r>
              <a:rPr lang="en-US" sz="1600" b="1" dirty="0">
                <a:solidFill>
                  <a:srgbClr val="EC008C"/>
                </a:solidFill>
                <a:latin typeface="Sitka Text" pitchFamily="2" charset="0"/>
                <a:cs typeface="Times New Roman" pitchFamily="18" charset="0"/>
              </a:rPr>
              <a:t> : </a:t>
            </a:r>
            <a:r>
              <a:rPr lang="en-US" sz="1600" dirty="0">
                <a:solidFill>
                  <a:srgbClr val="231F20"/>
                </a:solidFill>
                <a:latin typeface="Sitka Text" pitchFamily="2" charset="0"/>
                <a:cs typeface="Times New Roman" pitchFamily="18" charset="0"/>
              </a:rPr>
              <a:t>An Open container and free audio format</a:t>
            </a:r>
            <a:r>
              <a:rPr lang="en-US" sz="1600" dirty="0" smtClean="0">
                <a:solidFill>
                  <a:srgbClr val="231F20"/>
                </a:solidFill>
                <a:latin typeface="Sitka Text" pitchFamily="2"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45</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3568" y="935533"/>
            <a:ext cx="8088914" cy="764505"/>
          </a:xfrm>
          <a:prstGeom prst="rect">
            <a:avLst/>
          </a:prstGeom>
          <a:noFill/>
        </p:spPr>
        <p:txBody>
          <a:bodyPr wrap="square" rtlCol="0">
            <a:spAutoFit/>
          </a:bodyPr>
          <a:lstStyle/>
          <a:p>
            <a:pPr>
              <a:lnSpc>
                <a:spcPct val="107000"/>
              </a:lnSpc>
            </a:pPr>
            <a:r>
              <a:rPr lang="en-US" sz="2000" b="1" dirty="0">
                <a:solidFill>
                  <a:srgbClr val="CC3399"/>
                </a:solidFill>
                <a:latin typeface="Lucida Sans" pitchFamily="34" charset="0"/>
                <a:cs typeface="Times New Roman" pitchFamily="18" charset="0"/>
              </a:rPr>
              <a:t> </a:t>
            </a:r>
            <a:r>
              <a:rPr lang="en-US" sz="2400" b="1" dirty="0">
                <a:solidFill>
                  <a:srgbClr val="00AEEF"/>
                </a:solidFill>
                <a:latin typeface="Times New Roman" pitchFamily="18" charset="0"/>
                <a:cs typeface="Times New Roman" pitchFamily="18" charset="0"/>
              </a:rPr>
              <a:t>1.8 Inserting </a:t>
            </a:r>
            <a:r>
              <a:rPr lang="en-US" sz="2400" b="1" dirty="0" smtClean="0">
                <a:solidFill>
                  <a:srgbClr val="00AEEF"/>
                </a:solidFill>
                <a:latin typeface="Times New Roman" pitchFamily="18" charset="0"/>
                <a:cs typeface="Times New Roman" pitchFamily="18" charset="0"/>
              </a:rPr>
              <a:t> audio </a:t>
            </a:r>
            <a:r>
              <a:rPr lang="en-US" sz="2400" b="1" dirty="0">
                <a:solidFill>
                  <a:srgbClr val="00AEEF"/>
                </a:solidFill>
                <a:latin typeface="Times New Roman" pitchFamily="18" charset="0"/>
                <a:cs typeface="Times New Roman" pitchFamily="18" charset="0"/>
              </a:rPr>
              <a:t>and video in HTML 5</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2282634436"/>
      </p:ext>
    </p:extLst>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698" y="1317785"/>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46</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3568" y="935533"/>
            <a:ext cx="8088914" cy="764505"/>
          </a:xfrm>
          <a:prstGeom prst="rect">
            <a:avLst/>
          </a:prstGeom>
          <a:noFill/>
        </p:spPr>
        <p:txBody>
          <a:bodyPr wrap="square" rtlCol="0">
            <a:spAutoFit/>
          </a:bodyPr>
          <a:lstStyle/>
          <a:p>
            <a:pPr>
              <a:lnSpc>
                <a:spcPct val="107000"/>
              </a:lnSpc>
            </a:pPr>
            <a:r>
              <a:rPr lang="en-US" sz="2000" b="1" dirty="0">
                <a:solidFill>
                  <a:srgbClr val="CC3399"/>
                </a:solidFill>
                <a:latin typeface="Lucida Sans" pitchFamily="34" charset="0"/>
                <a:cs typeface="Times New Roman" pitchFamily="18" charset="0"/>
              </a:rPr>
              <a:t> </a:t>
            </a:r>
            <a:r>
              <a:rPr lang="en-US" sz="2400" b="1" dirty="0" smtClean="0">
                <a:solidFill>
                  <a:srgbClr val="00AEEF"/>
                </a:solidFill>
                <a:latin typeface="Times New Roman" pitchFamily="18" charset="0"/>
                <a:cs typeface="Times New Roman" pitchFamily="18" charset="0"/>
              </a:rPr>
              <a:t>&lt; Audio&gt; tag</a:t>
            </a:r>
            <a:endParaRPr lang="en-US" sz="2400" dirty="0">
              <a:latin typeface="Times New Roman" pitchFamily="18" charset="0"/>
              <a:cs typeface="Times New Roman" pitchFamily="18" charset="0"/>
            </a:endParaRPr>
          </a:p>
          <a:p>
            <a:endParaRPr lang="en-US" dirty="0"/>
          </a:p>
        </p:txBody>
      </p:sp>
      <p:sp>
        <p:nvSpPr>
          <p:cNvPr id="13" name="Rectangle 12"/>
          <p:cNvSpPr/>
          <p:nvPr/>
        </p:nvSpPr>
        <p:spPr>
          <a:xfrm>
            <a:off x="252826" y="1556792"/>
            <a:ext cx="8391341" cy="1522212"/>
          </a:xfrm>
          <a:prstGeom prst="rect">
            <a:avLst/>
          </a:prstGeom>
        </p:spPr>
        <p:txBody>
          <a:bodyPr wrap="square">
            <a:spAutoFit/>
          </a:bodyPr>
          <a:lstStyle/>
          <a:p>
            <a:pPr algn="r">
              <a:lnSpc>
                <a:spcPct val="107000"/>
              </a:lnSpc>
              <a:spcBef>
                <a:spcPts val="425"/>
              </a:spcBef>
            </a:pPr>
            <a:r>
              <a:rPr lang="en-US" dirty="0" smtClean="0">
                <a:solidFill>
                  <a:srgbClr val="231F20"/>
                </a:solidFill>
                <a:latin typeface="Sitka Subheading" pitchFamily="2" charset="0"/>
                <a:cs typeface="Times New Roman" pitchFamily="18" charset="0"/>
              </a:rPr>
              <a:t>The </a:t>
            </a:r>
            <a:r>
              <a:rPr lang="en-US" dirty="0">
                <a:solidFill>
                  <a:srgbClr val="231F20"/>
                </a:solidFill>
                <a:latin typeface="Sitka Subheading" pitchFamily="2" charset="0"/>
                <a:cs typeface="Times New Roman" pitchFamily="18" charset="0"/>
              </a:rPr>
              <a:t>&lt;audio&gt; element enables you to embed(or add) audio files on Webpages.</a:t>
            </a:r>
            <a:endParaRPr lang="en-US" dirty="0">
              <a:latin typeface="Sitka Subheading" pitchFamily="2" charset="0"/>
              <a:cs typeface="Times New Roman" pitchFamily="18" charset="0"/>
            </a:endParaRPr>
          </a:p>
          <a:p>
            <a:pPr algn="just">
              <a:lnSpc>
                <a:spcPct val="107000"/>
              </a:lnSpc>
              <a:spcBef>
                <a:spcPts val="425"/>
              </a:spcBef>
            </a:pPr>
            <a:r>
              <a:rPr lang="en-US" smtClean="0">
                <a:solidFill>
                  <a:srgbClr val="231F20"/>
                </a:solidFill>
                <a:latin typeface="Sitka Subheading" pitchFamily="2" charset="0"/>
                <a:cs typeface="Times New Roman" pitchFamily="18" charset="0"/>
              </a:rPr>
              <a:t>.</a:t>
            </a:r>
            <a:endParaRPr lang="en-US" dirty="0">
              <a:latin typeface="Sitka Subheading" pitchFamily="2" charset="0"/>
              <a:cs typeface="Times New Roman" pitchFamily="18" charset="0"/>
            </a:endParaRPr>
          </a:p>
          <a:p>
            <a:pPr>
              <a:spcBef>
                <a:spcPts val="975"/>
              </a:spcBef>
            </a:pPr>
            <a:r>
              <a:rPr lang="en-US" b="1" dirty="0">
                <a:solidFill>
                  <a:srgbClr val="EC008C"/>
                </a:solidFill>
                <a:latin typeface="Sitka Subheading" pitchFamily="2" charset="0"/>
                <a:cs typeface="Times New Roman" pitchFamily="18" charset="0"/>
              </a:rPr>
              <a:t>Syntax :</a:t>
            </a:r>
            <a:endParaRPr lang="en-US" dirty="0">
              <a:latin typeface="Sitka Subheading" pitchFamily="2" charset="0"/>
              <a:cs typeface="Times New Roman" pitchFamily="18" charset="0"/>
            </a:endParaRPr>
          </a:p>
          <a:p>
            <a:pPr>
              <a:lnSpc>
                <a:spcPct val="107000"/>
              </a:lnSpc>
              <a:spcBef>
                <a:spcPts val="425"/>
              </a:spcBef>
            </a:pPr>
            <a:r>
              <a:rPr lang="en-US" sz="2000" b="1" i="1" dirty="0">
                <a:solidFill>
                  <a:srgbClr val="FF0000"/>
                </a:solidFill>
                <a:latin typeface="Sitka Subheading" pitchFamily="2" charset="0"/>
                <a:cs typeface="Times New Roman" pitchFamily="18" charset="0"/>
              </a:rPr>
              <a:t>&lt;audio </a:t>
            </a:r>
            <a:r>
              <a:rPr lang="en-US" sz="2000" b="1" i="1" dirty="0" err="1">
                <a:solidFill>
                  <a:srgbClr val="FF0000"/>
                </a:solidFill>
                <a:latin typeface="Sitka Subheading" pitchFamily="2" charset="0"/>
                <a:cs typeface="Times New Roman" pitchFamily="18" charset="0"/>
              </a:rPr>
              <a:t>src</a:t>
            </a:r>
            <a:r>
              <a:rPr lang="en-US" sz="2000" b="1" i="1" dirty="0">
                <a:solidFill>
                  <a:srgbClr val="FF0000"/>
                </a:solidFill>
                <a:latin typeface="Sitka Subheading" pitchFamily="2" charset="0"/>
                <a:cs typeface="Times New Roman" pitchFamily="18" charset="0"/>
              </a:rPr>
              <a:t>="sample.mp3" type="audio/ mpeg" controls&gt;</a:t>
            </a:r>
            <a:r>
              <a:rPr lang="en-US" sz="2000" b="1" dirty="0">
                <a:solidFill>
                  <a:srgbClr val="FF0000"/>
                </a:solidFill>
                <a:latin typeface="Sitka Subheading" pitchFamily="2" charset="0"/>
                <a:cs typeface="Times New Roman" pitchFamily="18" charset="0"/>
              </a:rPr>
              <a:t>   </a:t>
            </a:r>
            <a:r>
              <a:rPr lang="en-US" sz="2000" b="1" i="1" dirty="0">
                <a:solidFill>
                  <a:srgbClr val="FF0000"/>
                </a:solidFill>
                <a:latin typeface="Sitka Subheading" pitchFamily="2" charset="0"/>
                <a:cs typeface="Times New Roman" pitchFamily="18" charset="0"/>
              </a:rPr>
              <a:t>&lt;/audio</a:t>
            </a:r>
            <a:r>
              <a:rPr lang="en-US" sz="2000" b="1" i="1" dirty="0" smtClean="0">
                <a:solidFill>
                  <a:srgbClr val="FF0000"/>
                </a:solidFill>
                <a:latin typeface="Sitka Subheading" pitchFamily="2" charset="0"/>
                <a:cs typeface="Times New Roman" pitchFamily="18" charset="0"/>
              </a:rPr>
              <a:t>&gt;</a:t>
            </a:r>
          </a:p>
        </p:txBody>
      </p:sp>
      <p:sp>
        <p:nvSpPr>
          <p:cNvPr id="14" name="object 13"/>
          <p:cNvSpPr txBox="1"/>
          <p:nvPr/>
        </p:nvSpPr>
        <p:spPr>
          <a:xfrm>
            <a:off x="252826" y="3999092"/>
            <a:ext cx="4120860" cy="2628925"/>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r>
              <a:rPr lang="en-US" sz="1600" b="1" dirty="0">
                <a:solidFill>
                  <a:srgbClr val="EC008C"/>
                </a:solidFill>
                <a:latin typeface="Times New Roman" pitchFamily="18" charset="0"/>
                <a:cs typeface="Times New Roman" pitchFamily="18" charset="0"/>
              </a:rPr>
              <a:t>Example :</a:t>
            </a:r>
            <a:endParaRPr lang="en-US" sz="1600" dirty="0">
              <a:latin typeface="Times New Roman" pitchFamily="18" charset="0"/>
              <a:cs typeface="Times New Roman" pitchFamily="18" charset="0"/>
            </a:endParaRPr>
          </a:p>
          <a:p>
            <a:pPr>
              <a:spcBef>
                <a:spcPts val="1125"/>
              </a:spcBef>
            </a:pPr>
            <a:r>
              <a:rPr lang="en-US" sz="1600" dirty="0">
                <a:solidFill>
                  <a:srgbClr val="231F20"/>
                </a:solidFill>
                <a:latin typeface="Times New Roman" pitchFamily="18" charset="0"/>
                <a:cs typeface="Times New Roman" pitchFamily="18" charset="0"/>
              </a:rPr>
              <a:t>&lt;!DOCTYPE html&gt;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&lt;body&gt;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&lt;p&gt;Audio Sample&lt;/p&gt;</a:t>
            </a:r>
            <a:endParaRPr lang="en-US" sz="1600" dirty="0">
              <a:latin typeface="Times New Roman" pitchFamily="18" charset="0"/>
              <a:cs typeface="Times New Roman" pitchFamily="18" charset="0"/>
            </a:endParaRPr>
          </a:p>
          <a:p>
            <a:r>
              <a:rPr lang="en-US" sz="1600" b="1" dirty="0">
                <a:solidFill>
                  <a:schemeClr val="accent3">
                    <a:lumMod val="50000"/>
                  </a:schemeClr>
                </a:solidFill>
                <a:latin typeface="Times New Roman" pitchFamily="18" charset="0"/>
                <a:cs typeface="Times New Roman" pitchFamily="18" charset="0"/>
              </a:rPr>
              <a:t>&lt;audio </a:t>
            </a:r>
            <a:r>
              <a:rPr lang="en-US" sz="1600" b="1" dirty="0">
                <a:solidFill>
                  <a:srgbClr val="FF0000"/>
                </a:solidFill>
                <a:latin typeface="Times New Roman" pitchFamily="18" charset="0"/>
                <a:cs typeface="Times New Roman" pitchFamily="18" charset="0"/>
              </a:rPr>
              <a:t>controls</a:t>
            </a:r>
            <a:r>
              <a:rPr lang="en-US" sz="1600" dirty="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r>
              <a:rPr lang="en-US" sz="1600" b="1" dirty="0">
                <a:solidFill>
                  <a:srgbClr val="008000"/>
                </a:solidFill>
                <a:latin typeface="Times New Roman" pitchFamily="18" charset="0"/>
                <a:cs typeface="Times New Roman" pitchFamily="18" charset="0"/>
              </a:rPr>
              <a:t>&lt;source   </a:t>
            </a:r>
            <a:r>
              <a:rPr lang="en-US" sz="1600" b="1" dirty="0" err="1">
                <a:solidFill>
                  <a:srgbClr val="FF0000"/>
                </a:solidFill>
                <a:latin typeface="Times New Roman" pitchFamily="18" charset="0"/>
                <a:cs typeface="Times New Roman" pitchFamily="18" charset="0"/>
              </a:rPr>
              <a:t>src</a:t>
            </a:r>
            <a:r>
              <a:rPr lang="en-US" sz="1600" b="1" dirty="0">
                <a:solidFill>
                  <a:srgbClr val="FF0000"/>
                </a:solidFill>
                <a:latin typeface="Times New Roman" pitchFamily="18" charset="0"/>
                <a:cs typeface="Times New Roman" pitchFamily="18" charset="0"/>
              </a:rPr>
              <a:t>="</a:t>
            </a:r>
            <a:r>
              <a:rPr lang="en-US" sz="1600" b="1" dirty="0" smtClean="0">
                <a:solidFill>
                  <a:srgbClr val="FF0000"/>
                </a:solidFill>
                <a:latin typeface="Times New Roman" pitchFamily="18" charset="0"/>
                <a:cs typeface="Times New Roman" pitchFamily="18" charset="0"/>
              </a:rPr>
              <a:t>test.mp3“  </a:t>
            </a:r>
            <a:r>
              <a:rPr lang="en-US" sz="1600" b="1" dirty="0" smtClean="0">
                <a:solidFill>
                  <a:srgbClr val="002060"/>
                </a:solidFill>
                <a:latin typeface="Times New Roman" pitchFamily="18" charset="0"/>
                <a:cs typeface="Times New Roman" pitchFamily="18" charset="0"/>
              </a:rPr>
              <a:t>type=“audio/mp3</a:t>
            </a:r>
            <a:r>
              <a:rPr lang="en-US" sz="1600" dirty="0" smtClean="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r>
              <a:rPr lang="en-US" sz="1600" b="1" dirty="0">
                <a:solidFill>
                  <a:schemeClr val="accent3">
                    <a:lumMod val="50000"/>
                  </a:schemeClr>
                </a:solidFill>
                <a:latin typeface="Times New Roman" pitchFamily="18" charset="0"/>
                <a:cs typeface="Times New Roman" pitchFamily="18" charset="0"/>
              </a:rPr>
              <a:t>&lt;/audio&gt;</a:t>
            </a:r>
          </a:p>
          <a:p>
            <a:pPr>
              <a:spcBef>
                <a:spcPts val="125"/>
              </a:spcBef>
            </a:pPr>
            <a:r>
              <a:rPr lang="en-US" sz="1600" dirty="0">
                <a:solidFill>
                  <a:srgbClr val="231F20"/>
                </a:solidFill>
                <a:latin typeface="Times New Roman" pitchFamily="18" charset="0"/>
                <a:cs typeface="Times New Roman" pitchFamily="18" charset="0"/>
              </a:rPr>
              <a:t>&lt;/body</a:t>
            </a:r>
            <a:r>
              <a:rPr lang="en-US" sz="1600" dirty="0" smtClean="0">
                <a:solidFill>
                  <a:srgbClr val="231F20"/>
                </a:solidFill>
                <a:latin typeface="Times New Roman" pitchFamily="18" charset="0"/>
                <a:cs typeface="Times New Roman" pitchFamily="18" charset="0"/>
              </a:rPr>
              <a:t>&gt;</a:t>
            </a:r>
          </a:p>
          <a:p>
            <a:pPr>
              <a:spcBef>
                <a:spcPts val="125"/>
              </a:spcBef>
            </a:pP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html&gt;</a:t>
            </a:r>
            <a:endParaRPr lang="en-US" sz="1600" dirty="0">
              <a:latin typeface="Times New Roman" pitchFamily="18" charset="0"/>
              <a:cs typeface="Times New Roman" pitchFamily="18" charset="0"/>
            </a:endParaRPr>
          </a:p>
        </p:txBody>
      </p:sp>
      <p:sp>
        <p:nvSpPr>
          <p:cNvPr id="19" name="Rectangle 18"/>
          <p:cNvSpPr/>
          <p:nvPr/>
        </p:nvSpPr>
        <p:spPr>
          <a:xfrm>
            <a:off x="179512" y="3789040"/>
            <a:ext cx="4194174" cy="2880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48976" y="3938259"/>
            <a:ext cx="321945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4683479" y="5328049"/>
            <a:ext cx="4053752" cy="487569"/>
          </a:xfrm>
          <a:prstGeom prst="rect">
            <a:avLst/>
          </a:prstGeom>
          <a:noFill/>
        </p:spPr>
        <p:txBody>
          <a:bodyPr wrap="square" rtlCol="0">
            <a:spAutoFit/>
          </a:bodyPr>
          <a:lstStyle/>
          <a:p>
            <a:pPr algn="just">
              <a:lnSpc>
                <a:spcPct val="107000"/>
              </a:lnSpc>
              <a:spcBef>
                <a:spcPts val="425"/>
              </a:spcBef>
            </a:pPr>
            <a:r>
              <a:rPr lang="en-US" sz="1200" b="1" dirty="0" smtClean="0">
                <a:solidFill>
                  <a:srgbClr val="C00000"/>
                </a:solidFill>
                <a:latin typeface="Yu Gothic UI Semibold" pitchFamily="34" charset="-128"/>
                <a:ea typeface="Yu Gothic UI Semibold" pitchFamily="34" charset="-128"/>
                <a:cs typeface="Times New Roman" pitchFamily="18" charset="0"/>
              </a:rPr>
              <a:t>to </a:t>
            </a:r>
            <a:r>
              <a:rPr lang="en-US" sz="1200" b="1" dirty="0">
                <a:solidFill>
                  <a:srgbClr val="C00000"/>
                </a:solidFill>
                <a:latin typeface="Yu Gothic UI Semibold" pitchFamily="34" charset="-128"/>
                <a:ea typeface="Yu Gothic UI Semibold" pitchFamily="34" charset="-128"/>
                <a:cs typeface="Times New Roman" pitchFamily="18" charset="0"/>
              </a:rPr>
              <a:t>add audio  controls  such  as  play,  pause,  and volume</a:t>
            </a:r>
            <a:r>
              <a:rPr lang="en-US" sz="1200" b="1" dirty="0" smtClean="0">
                <a:solidFill>
                  <a:srgbClr val="C00000"/>
                </a:solidFill>
                <a:latin typeface="Yu Gothic UI Semibold" pitchFamily="34" charset="-128"/>
                <a:ea typeface="Yu Gothic UI Semibold" pitchFamily="34" charset="-128"/>
                <a:cs typeface="Times New Roman" pitchFamily="18" charset="0"/>
              </a:rPr>
              <a:t>.</a:t>
            </a:r>
            <a:endParaRPr lang="en-US" sz="1200" b="1" dirty="0">
              <a:solidFill>
                <a:srgbClr val="C00000"/>
              </a:solidFill>
              <a:latin typeface="Yu Gothic UI Semibold" pitchFamily="34" charset="-128"/>
              <a:ea typeface="Yu Gothic UI Semibold" pitchFamily="34" charset="-128"/>
              <a:cs typeface="Times New Roman" pitchFamily="18" charset="0"/>
            </a:endParaRPr>
          </a:p>
        </p:txBody>
      </p:sp>
      <p:sp>
        <p:nvSpPr>
          <p:cNvPr id="23" name="TextBox 22"/>
          <p:cNvSpPr txBox="1"/>
          <p:nvPr/>
        </p:nvSpPr>
        <p:spPr>
          <a:xfrm>
            <a:off x="4963333" y="6210816"/>
            <a:ext cx="3289980" cy="461665"/>
          </a:xfrm>
          <a:prstGeom prst="rect">
            <a:avLst/>
          </a:prstGeom>
          <a:noFill/>
        </p:spPr>
        <p:txBody>
          <a:bodyPr wrap="square" rtlCol="0">
            <a:spAutoFit/>
          </a:bodyPr>
          <a:lstStyle/>
          <a:p>
            <a:r>
              <a:rPr lang="en-US" sz="1200" dirty="0" smtClean="0">
                <a:solidFill>
                  <a:srgbClr val="231F20"/>
                </a:solidFill>
                <a:latin typeface="Yu Gothic UI Semibold" pitchFamily="34" charset="-128"/>
                <a:ea typeface="Yu Gothic UI Semibold" pitchFamily="34" charset="-128"/>
                <a:cs typeface="Times New Roman" pitchFamily="18" charset="0"/>
              </a:rPr>
              <a:t> </a:t>
            </a:r>
            <a:r>
              <a:rPr lang="en-US" sz="1200" dirty="0">
                <a:solidFill>
                  <a:srgbClr val="7030A0"/>
                </a:solidFill>
                <a:latin typeface="Yu Gothic UI Semibold" pitchFamily="34" charset="-128"/>
                <a:ea typeface="Yu Gothic UI Semibold" pitchFamily="34" charset="-128"/>
                <a:cs typeface="Times New Roman" pitchFamily="18" charset="0"/>
              </a:rPr>
              <a:t>to specify the  audio  files  which  the  browser  may use</a:t>
            </a:r>
            <a:endParaRPr lang="en-US" sz="1200" dirty="0">
              <a:solidFill>
                <a:srgbClr val="7030A0"/>
              </a:solidFill>
              <a:latin typeface="Yu Gothic UI Semibold" pitchFamily="34" charset="-128"/>
              <a:ea typeface="Yu Gothic UI Semibold" pitchFamily="34" charset="-128"/>
            </a:endParaRPr>
          </a:p>
        </p:txBody>
      </p:sp>
      <p:cxnSp>
        <p:nvCxnSpPr>
          <p:cNvPr id="25" name="Curved Connector 24"/>
          <p:cNvCxnSpPr>
            <a:endCxn id="20" idx="1"/>
          </p:cNvCxnSpPr>
          <p:nvPr/>
        </p:nvCxnSpPr>
        <p:spPr>
          <a:xfrm>
            <a:off x="1368886" y="5517131"/>
            <a:ext cx="3314593" cy="5470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15616" y="5881320"/>
            <a:ext cx="3933360" cy="658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63333" y="3861048"/>
            <a:ext cx="3569107"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62642" y="3593777"/>
            <a:ext cx="1495425" cy="267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08655734"/>
      </p:ext>
    </p:extLst>
  </p:cSld>
  <p:clrMapOvr>
    <a:masterClrMapping/>
  </p:clrMapOvr>
  <p:transition>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698" y="1317785"/>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47</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3568" y="935533"/>
            <a:ext cx="8088914" cy="764505"/>
          </a:xfrm>
          <a:prstGeom prst="rect">
            <a:avLst/>
          </a:prstGeom>
          <a:noFill/>
        </p:spPr>
        <p:txBody>
          <a:bodyPr wrap="square" rtlCol="0">
            <a:spAutoFit/>
          </a:bodyPr>
          <a:lstStyle/>
          <a:p>
            <a:pPr>
              <a:lnSpc>
                <a:spcPct val="107000"/>
              </a:lnSpc>
            </a:pPr>
            <a:r>
              <a:rPr lang="en-US" sz="2000" b="1" dirty="0">
                <a:solidFill>
                  <a:srgbClr val="CC3399"/>
                </a:solidFill>
                <a:latin typeface="Lucida Sans" pitchFamily="34" charset="0"/>
                <a:cs typeface="Times New Roman" pitchFamily="18" charset="0"/>
              </a:rPr>
              <a:t> </a:t>
            </a:r>
            <a:r>
              <a:rPr lang="en-US" sz="2400" b="1" dirty="0" smtClean="0">
                <a:solidFill>
                  <a:srgbClr val="00AEEF"/>
                </a:solidFill>
                <a:latin typeface="Times New Roman" pitchFamily="18" charset="0"/>
                <a:cs typeface="Times New Roman" pitchFamily="18" charset="0"/>
              </a:rPr>
              <a:t>Attributes  of &lt; audio&gt; tag.</a:t>
            </a:r>
            <a:endParaRPr lang="en-US" sz="2400" dirty="0">
              <a:latin typeface="Times New Roman" pitchFamily="18" charset="0"/>
              <a:cs typeface="Times New Roman" pitchFamily="18" charset="0"/>
            </a:endParaRPr>
          </a:p>
          <a:p>
            <a:endParaRPr lang="en-US" dirty="0"/>
          </a:p>
        </p:txBody>
      </p:sp>
      <p:pic>
        <p:nvPicPr>
          <p:cNvPr id="17" name="table"/>
          <p:cNvPicPr>
            <a:picLocks noChangeAspect="1"/>
          </p:cNvPicPr>
          <p:nvPr/>
        </p:nvPicPr>
        <p:blipFill>
          <a:blip r:embed="rId7" cstate="print"/>
          <a:stretch>
            <a:fillRect/>
          </a:stretch>
        </p:blipFill>
        <p:spPr>
          <a:xfrm>
            <a:off x="683569" y="1653360"/>
            <a:ext cx="6192687" cy="5016501"/>
          </a:xfrm>
          <a:prstGeom prst="rect">
            <a:avLst/>
          </a:prstGeom>
        </p:spPr>
      </p:pic>
    </p:spTree>
    <p:extLst>
      <p:ext uri="{BB962C8B-B14F-4D97-AF65-F5344CB8AC3E}">
        <p14:creationId xmlns="" xmlns:p14="http://schemas.microsoft.com/office/powerpoint/2010/main" val="3176317052"/>
      </p:ext>
    </p:extLst>
  </p:cSld>
  <p:clrMapOvr>
    <a:masterClrMapping/>
  </p:clrMapOvr>
  <p:transition>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698" y="1317785"/>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48</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object 9"/>
          <p:cNvSpPr txBox="1"/>
          <p:nvPr/>
        </p:nvSpPr>
        <p:spPr>
          <a:xfrm>
            <a:off x="107504" y="1196752"/>
            <a:ext cx="8568952" cy="5042214"/>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spcBef>
                <a:spcPts val="688"/>
              </a:spcBef>
            </a:pPr>
            <a:r>
              <a:rPr lang="en-US" sz="2400" b="1" dirty="0" smtClean="0">
                <a:solidFill>
                  <a:srgbClr val="EC008C"/>
                </a:solidFill>
                <a:latin typeface="Franklin Gothic Medium" pitchFamily="34" charset="0"/>
                <a:cs typeface="Times New Roman" pitchFamily="18" charset="0"/>
              </a:rPr>
              <a:t>Adding </a:t>
            </a:r>
            <a:r>
              <a:rPr lang="en-US" sz="2400" b="1" dirty="0">
                <a:solidFill>
                  <a:srgbClr val="EC008C"/>
                </a:solidFill>
                <a:latin typeface="Franklin Gothic Medium" pitchFamily="34" charset="0"/>
                <a:cs typeface="Times New Roman" pitchFamily="18" charset="0"/>
              </a:rPr>
              <a:t>audio with multiple sources :</a:t>
            </a:r>
            <a:endParaRPr lang="en-US" sz="2400" dirty="0">
              <a:latin typeface="Franklin Gothic Medium" pitchFamily="34" charset="0"/>
              <a:cs typeface="Times New Roman" pitchFamily="18" charset="0"/>
            </a:endParaRPr>
          </a:p>
          <a:p>
            <a:pPr algn="just">
              <a:lnSpc>
                <a:spcPct val="107000"/>
              </a:lnSpc>
              <a:spcBef>
                <a:spcPts val="425"/>
              </a:spcBef>
            </a:pPr>
            <a:r>
              <a:rPr lang="en-US" sz="1400" dirty="0">
                <a:solidFill>
                  <a:srgbClr val="231F20"/>
                </a:solidFill>
                <a:latin typeface="Bahnschrift SemiBold" pitchFamily="34" charset="0"/>
                <a:cs typeface="Times New Roman" pitchFamily="18" charset="0"/>
              </a:rPr>
              <a:t>Multiple    sources    of    audios    are specified so that if the browser is unable to   play   the   first   source   then   it   will automatically jump to the second source</a:t>
            </a:r>
            <a:r>
              <a:rPr lang="en-US" sz="1400" dirty="0">
                <a:solidFill>
                  <a:srgbClr val="231F20"/>
                </a:solidFill>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spcBef>
                <a:spcPts val="550"/>
              </a:spcBef>
            </a:pPr>
            <a:r>
              <a:rPr lang="en-US" b="1" dirty="0">
                <a:solidFill>
                  <a:srgbClr val="EC008C"/>
                </a:solidFill>
                <a:latin typeface="Stencil" pitchFamily="82" charset="0"/>
                <a:cs typeface="Times New Roman" pitchFamily="18" charset="0"/>
              </a:rPr>
              <a:t>&lt;source&gt; tag</a:t>
            </a:r>
            <a:endParaRPr lang="en-US" dirty="0">
              <a:latin typeface="Stencil" pitchFamily="82" charset="0"/>
              <a:cs typeface="Times New Roman" pitchFamily="18" charset="0"/>
            </a:endParaRPr>
          </a:p>
          <a:p>
            <a:pPr algn="just">
              <a:lnSpc>
                <a:spcPct val="107000"/>
              </a:lnSpc>
              <a:spcBef>
                <a:spcPts val="425"/>
              </a:spcBef>
            </a:pPr>
            <a:r>
              <a:rPr lang="en-US" sz="1600" dirty="0">
                <a:solidFill>
                  <a:srgbClr val="231F20"/>
                </a:solidFill>
                <a:latin typeface="Bahnschrift SemiBold" pitchFamily="34" charset="0"/>
                <a:cs typeface="Times New Roman" pitchFamily="18" charset="0"/>
              </a:rPr>
              <a:t>The  &lt;source&gt;  tag  is  used  to  specify multiple   media   resources   for   media elements</a:t>
            </a:r>
            <a:r>
              <a:rPr lang="en-US" sz="1600" dirty="0" smtClean="0">
                <a:solidFill>
                  <a:srgbClr val="231F20"/>
                </a:solidFill>
                <a:latin typeface="Bahnschrift SemiBold" pitchFamily="34" charset="0"/>
                <a:cs typeface="Times New Roman" pitchFamily="18" charset="0"/>
              </a:rPr>
              <a:t>.</a:t>
            </a:r>
          </a:p>
          <a:p>
            <a:pPr algn="just">
              <a:lnSpc>
                <a:spcPct val="107000"/>
              </a:lnSpc>
              <a:spcBef>
                <a:spcPts val="425"/>
              </a:spcBef>
            </a:pPr>
            <a:endParaRPr lang="en-US" sz="1600" dirty="0">
              <a:solidFill>
                <a:srgbClr val="231F20"/>
              </a:solidFill>
              <a:latin typeface="Bahnschrift SemiBold" pitchFamily="34" charset="0"/>
              <a:cs typeface="Times New Roman" pitchFamily="18" charset="0"/>
            </a:endParaRPr>
          </a:p>
          <a:p>
            <a:pPr>
              <a:spcBef>
                <a:spcPts val="1125"/>
              </a:spcBef>
            </a:pPr>
            <a:r>
              <a:rPr lang="en-US" sz="1600" dirty="0">
                <a:solidFill>
                  <a:srgbClr val="231F20"/>
                </a:solidFill>
                <a:latin typeface="Times New Roman" pitchFamily="18" charset="0"/>
                <a:cs typeface="Times New Roman" pitchFamily="18" charset="0"/>
              </a:rPr>
              <a:t>&lt;!DOCTYPE html&gt;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&lt;body&gt;</a:t>
            </a:r>
            <a:endParaRPr lang="en-US" sz="1600" dirty="0">
              <a:latin typeface="Times New Roman" pitchFamily="18" charset="0"/>
              <a:cs typeface="Times New Roman" pitchFamily="18" charset="0"/>
            </a:endParaRPr>
          </a:p>
          <a:p>
            <a:r>
              <a:rPr lang="en-US" sz="1600" dirty="0">
                <a:solidFill>
                  <a:srgbClr val="231F20"/>
                </a:solidFill>
                <a:latin typeface="Times New Roman" pitchFamily="18" charset="0"/>
                <a:cs typeface="Times New Roman" pitchFamily="18" charset="0"/>
              </a:rPr>
              <a:t>&lt;p&gt;Audio Sample&lt;/p&gt;</a:t>
            </a:r>
            <a:endParaRPr lang="en-US" sz="1600" dirty="0">
              <a:latin typeface="Times New Roman" pitchFamily="18" charset="0"/>
              <a:cs typeface="Times New Roman" pitchFamily="18" charset="0"/>
            </a:endParaRPr>
          </a:p>
          <a:p>
            <a:r>
              <a:rPr lang="en-US" sz="1600" b="1" dirty="0">
                <a:solidFill>
                  <a:srgbClr val="7030A0"/>
                </a:solidFill>
                <a:latin typeface="Times New Roman" pitchFamily="18" charset="0"/>
                <a:cs typeface="Times New Roman" pitchFamily="18" charset="0"/>
              </a:rPr>
              <a:t>&lt;audio </a:t>
            </a:r>
            <a:r>
              <a:rPr lang="en-US" sz="1600" b="1" dirty="0">
                <a:solidFill>
                  <a:srgbClr val="FF0000"/>
                </a:solidFill>
                <a:latin typeface="Times New Roman" pitchFamily="18" charset="0"/>
                <a:cs typeface="Times New Roman" pitchFamily="18" charset="0"/>
              </a:rPr>
              <a:t>controls</a:t>
            </a:r>
            <a:r>
              <a:rPr lang="en-US" sz="1600" b="1" dirty="0">
                <a:solidFill>
                  <a:srgbClr val="231F20"/>
                </a:solidFill>
                <a:latin typeface="Times New Roman" pitchFamily="18" charset="0"/>
                <a:cs typeface="Times New Roman" pitchFamily="18" charset="0"/>
              </a:rPr>
              <a:t> </a:t>
            </a:r>
            <a:r>
              <a:rPr lang="en-US" sz="1600" b="1" dirty="0" err="1">
                <a:solidFill>
                  <a:srgbClr val="FF0000"/>
                </a:solidFill>
                <a:latin typeface="Times New Roman" pitchFamily="18" charset="0"/>
                <a:cs typeface="Times New Roman" pitchFamily="18" charset="0"/>
              </a:rPr>
              <a:t>autoplay</a:t>
            </a:r>
            <a:r>
              <a:rPr lang="en-US" sz="1600" dirty="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r>
              <a:rPr lang="en-US" sz="1600" b="1" dirty="0">
                <a:solidFill>
                  <a:srgbClr val="002060"/>
                </a:solidFill>
                <a:latin typeface="Times New Roman" pitchFamily="18" charset="0"/>
                <a:cs typeface="Times New Roman" pitchFamily="18" charset="0"/>
              </a:rPr>
              <a:t>&lt;source </a:t>
            </a:r>
            <a:r>
              <a:rPr lang="en-US" sz="1600" b="1" dirty="0" err="1">
                <a:solidFill>
                  <a:srgbClr val="FF0000"/>
                </a:solidFill>
                <a:latin typeface="Times New Roman" pitchFamily="18" charset="0"/>
                <a:cs typeface="Times New Roman" pitchFamily="18" charset="0"/>
              </a:rPr>
              <a:t>src</a:t>
            </a:r>
            <a:r>
              <a:rPr lang="en-US" sz="1600" b="1" dirty="0">
                <a:solidFill>
                  <a:srgbClr val="006600"/>
                </a:solidFill>
                <a:latin typeface="Times New Roman" pitchFamily="18" charset="0"/>
                <a:cs typeface="Times New Roman" pitchFamily="18" charset="0"/>
              </a:rPr>
              <a:t>="test.mp3" </a:t>
            </a:r>
            <a:r>
              <a:rPr lang="en-US" sz="1600" b="1" dirty="0">
                <a:solidFill>
                  <a:srgbClr val="FF0000"/>
                </a:solidFill>
                <a:latin typeface="Times New Roman" pitchFamily="18" charset="0"/>
                <a:cs typeface="Times New Roman" pitchFamily="18" charset="0"/>
              </a:rPr>
              <a:t>type</a:t>
            </a:r>
            <a:r>
              <a:rPr lang="en-US" sz="1600" b="1" dirty="0">
                <a:solidFill>
                  <a:srgbClr val="006600"/>
                </a:solidFill>
                <a:latin typeface="Times New Roman" pitchFamily="18" charset="0"/>
                <a:cs typeface="Times New Roman" pitchFamily="18" charset="0"/>
              </a:rPr>
              <a:t>="audio/mp3</a:t>
            </a:r>
            <a:r>
              <a:rPr lang="en-US" sz="1600" dirty="0">
                <a:solidFill>
                  <a:srgbClr val="006600"/>
                </a:solidFill>
                <a:latin typeface="Times New Roman" pitchFamily="18" charset="0"/>
                <a:cs typeface="Times New Roman" pitchFamily="18" charset="0"/>
              </a:rPr>
              <a:t>"&gt;</a:t>
            </a:r>
          </a:p>
          <a:p>
            <a:r>
              <a:rPr lang="en-US" sz="1600" b="1" dirty="0">
                <a:solidFill>
                  <a:srgbClr val="002060"/>
                </a:solidFill>
                <a:latin typeface="Times New Roman" pitchFamily="18" charset="0"/>
                <a:cs typeface="Times New Roman" pitchFamily="18" charset="0"/>
              </a:rPr>
              <a:t>&lt;source </a:t>
            </a:r>
            <a:r>
              <a:rPr lang="en-US" sz="1600" b="1" dirty="0" err="1">
                <a:solidFill>
                  <a:srgbClr val="FF0000"/>
                </a:solidFill>
                <a:latin typeface="Times New Roman" pitchFamily="18" charset="0"/>
                <a:cs typeface="Times New Roman" pitchFamily="18" charset="0"/>
              </a:rPr>
              <a:t>src</a:t>
            </a:r>
            <a:r>
              <a:rPr lang="en-US" sz="1600" b="1" dirty="0">
                <a:solidFill>
                  <a:srgbClr val="008000"/>
                </a:solidFill>
                <a:latin typeface="Times New Roman" pitchFamily="18" charset="0"/>
                <a:cs typeface="Times New Roman" pitchFamily="18" charset="0"/>
              </a:rPr>
              <a:t>="test.ogg" </a:t>
            </a:r>
            <a:r>
              <a:rPr lang="en-US" sz="1600" b="1" dirty="0">
                <a:solidFill>
                  <a:srgbClr val="FF0000"/>
                </a:solidFill>
                <a:latin typeface="Times New Roman" pitchFamily="18" charset="0"/>
                <a:cs typeface="Times New Roman" pitchFamily="18" charset="0"/>
              </a:rPr>
              <a:t>type</a:t>
            </a:r>
            <a:r>
              <a:rPr lang="en-US" sz="1600" b="1" dirty="0">
                <a:solidFill>
                  <a:srgbClr val="008000"/>
                </a:solidFill>
                <a:latin typeface="Times New Roman" pitchFamily="18" charset="0"/>
                <a:cs typeface="Times New Roman" pitchFamily="18" charset="0"/>
              </a:rPr>
              <a:t>="audio/</a:t>
            </a:r>
            <a:r>
              <a:rPr lang="en-US" sz="1600" b="1" dirty="0" err="1">
                <a:solidFill>
                  <a:srgbClr val="008000"/>
                </a:solidFill>
                <a:latin typeface="Times New Roman" pitchFamily="18" charset="0"/>
                <a:cs typeface="Times New Roman" pitchFamily="18" charset="0"/>
              </a:rPr>
              <a:t>ogg</a:t>
            </a:r>
            <a:r>
              <a:rPr lang="en-US" sz="1600" b="1" dirty="0" smtClean="0">
                <a:solidFill>
                  <a:srgbClr val="231F20"/>
                </a:solidFill>
                <a:latin typeface="Times New Roman" pitchFamily="18" charset="0"/>
                <a:cs typeface="Times New Roman" pitchFamily="18" charset="0"/>
              </a:rPr>
              <a:t>"&gt;  </a:t>
            </a:r>
            <a:endParaRPr lang="en-US" sz="1600" b="1" dirty="0">
              <a:latin typeface="Times New Roman" pitchFamily="18" charset="0"/>
              <a:cs typeface="Times New Roman" pitchFamily="18" charset="0"/>
            </a:endParaRPr>
          </a:p>
          <a:p>
            <a:r>
              <a:rPr lang="en-US" sz="1600" b="1" dirty="0">
                <a:solidFill>
                  <a:srgbClr val="002060"/>
                </a:solidFill>
                <a:latin typeface="Times New Roman" pitchFamily="18" charset="0"/>
                <a:cs typeface="Times New Roman" pitchFamily="18" charset="0"/>
              </a:rPr>
              <a:t>&lt;source</a:t>
            </a:r>
            <a:r>
              <a:rPr lang="en-US" sz="1600" dirty="0">
                <a:solidFill>
                  <a:srgbClr val="231F2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sr</a:t>
            </a:r>
            <a:r>
              <a:rPr lang="en-US" sz="1600" b="1" dirty="0" err="1">
                <a:solidFill>
                  <a:srgbClr val="FF0000"/>
                </a:solidFill>
                <a:latin typeface="Times New Roman" pitchFamily="18" charset="0"/>
                <a:cs typeface="Times New Roman" pitchFamily="18" charset="0"/>
              </a:rPr>
              <a:t>c</a:t>
            </a:r>
            <a:r>
              <a:rPr lang="en-US" sz="1600" b="1" dirty="0">
                <a:solidFill>
                  <a:srgbClr val="231F20"/>
                </a:solidFill>
                <a:latin typeface="Times New Roman" pitchFamily="18" charset="0"/>
                <a:cs typeface="Times New Roman" pitchFamily="18" charset="0"/>
              </a:rPr>
              <a:t>="</a:t>
            </a:r>
            <a:r>
              <a:rPr lang="en-US" sz="1600" b="1" dirty="0" err="1">
                <a:solidFill>
                  <a:srgbClr val="006600"/>
                </a:solidFill>
                <a:latin typeface="Times New Roman" pitchFamily="18" charset="0"/>
                <a:cs typeface="Times New Roman" pitchFamily="18" charset="0"/>
              </a:rPr>
              <a:t>test.opus</a:t>
            </a:r>
            <a:r>
              <a:rPr lang="en-US" sz="1600" b="1" dirty="0">
                <a:solidFill>
                  <a:srgbClr val="231F20"/>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type</a:t>
            </a:r>
            <a:r>
              <a:rPr lang="en-US" sz="1600" b="1" dirty="0">
                <a:solidFill>
                  <a:srgbClr val="231F20"/>
                </a:solidFill>
                <a:latin typeface="Times New Roman" pitchFamily="18" charset="0"/>
                <a:cs typeface="Times New Roman" pitchFamily="18" charset="0"/>
              </a:rPr>
              <a:t>=</a:t>
            </a:r>
            <a:r>
              <a:rPr lang="en-US" sz="1600" b="1" dirty="0">
                <a:solidFill>
                  <a:srgbClr val="006600"/>
                </a:solidFill>
                <a:latin typeface="Times New Roman" pitchFamily="18" charset="0"/>
                <a:cs typeface="Times New Roman" pitchFamily="18" charset="0"/>
              </a:rPr>
              <a:t>"audio/</a:t>
            </a:r>
            <a:r>
              <a:rPr lang="en-US" sz="1600" b="1" dirty="0" err="1">
                <a:solidFill>
                  <a:srgbClr val="006600"/>
                </a:solidFill>
                <a:latin typeface="Times New Roman" pitchFamily="18" charset="0"/>
                <a:cs typeface="Times New Roman" pitchFamily="18" charset="0"/>
              </a:rPr>
              <a:t>ogg</a:t>
            </a:r>
            <a:r>
              <a:rPr lang="en-US" sz="1600" b="1" dirty="0">
                <a:solidFill>
                  <a:srgbClr val="231F20"/>
                </a:solidFill>
                <a:latin typeface="Times New Roman" pitchFamily="18" charset="0"/>
                <a:cs typeface="Times New Roman" pitchFamily="18" charset="0"/>
              </a:rPr>
              <a:t>"&gt;</a:t>
            </a:r>
            <a:endParaRPr lang="en-US" sz="1600" b="1" dirty="0">
              <a:latin typeface="Times New Roman" pitchFamily="18" charset="0"/>
              <a:cs typeface="Times New Roman" pitchFamily="18" charset="0"/>
            </a:endParaRPr>
          </a:p>
          <a:p>
            <a:r>
              <a:rPr lang="en-US" sz="1600" b="1" dirty="0">
                <a:solidFill>
                  <a:srgbClr val="7030A0"/>
                </a:solidFill>
                <a:latin typeface="Times New Roman" pitchFamily="18" charset="0"/>
                <a:cs typeface="Times New Roman" pitchFamily="18" charset="0"/>
              </a:rPr>
              <a:t>&lt;/audio&gt;</a:t>
            </a:r>
          </a:p>
          <a:p>
            <a:r>
              <a:rPr lang="en-US" sz="1600" dirty="0">
                <a:solidFill>
                  <a:srgbClr val="231F20"/>
                </a:solidFill>
                <a:latin typeface="Times New Roman" pitchFamily="18" charset="0"/>
                <a:cs typeface="Times New Roman" pitchFamily="18" charset="0"/>
              </a:rPr>
              <a:t>&lt;/body&gt;</a:t>
            </a:r>
            <a:endParaRPr lang="en-US" sz="1600" dirty="0">
              <a:latin typeface="Times New Roman" pitchFamily="18" charset="0"/>
              <a:cs typeface="Times New Roman" pitchFamily="18" charset="0"/>
            </a:endParaRPr>
          </a:p>
          <a:p>
            <a:pPr>
              <a:spcBef>
                <a:spcPts val="125"/>
              </a:spcBef>
            </a:pPr>
            <a:r>
              <a:rPr lang="en-US" sz="1600" dirty="0">
                <a:solidFill>
                  <a:srgbClr val="231F20"/>
                </a:solidFill>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algn="just">
              <a:lnSpc>
                <a:spcPct val="107000"/>
              </a:lnSpc>
              <a:spcBef>
                <a:spcPts val="425"/>
              </a:spcBef>
            </a:pPr>
            <a:endParaRPr lang="en-US" sz="1600" dirty="0">
              <a:latin typeface="Bahnschrift SemiBold" pitchFamily="34" charset="0"/>
              <a:cs typeface="Times New Roman" pitchFamily="18" charset="0"/>
            </a:endParaRPr>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338277" y="4005064"/>
            <a:ext cx="2895600" cy="140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07504" y="3140968"/>
            <a:ext cx="4284476" cy="2952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04048" y="3861048"/>
            <a:ext cx="3456384"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938491" y="3492781"/>
            <a:ext cx="1495425" cy="267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1880779"/>
      </p:ext>
    </p:extLst>
  </p:cSld>
  <p:clrMapOvr>
    <a:masterClrMapping/>
  </p:clrMapOvr>
  <p:transition>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698" y="1317785"/>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49</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object 9"/>
          <p:cNvSpPr txBox="1"/>
          <p:nvPr/>
        </p:nvSpPr>
        <p:spPr>
          <a:xfrm>
            <a:off x="107504" y="1009738"/>
            <a:ext cx="8568952" cy="5412636"/>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spcBef>
                <a:spcPts val="688"/>
              </a:spcBef>
            </a:pPr>
            <a:r>
              <a:rPr lang="en-US" sz="2800" b="1" dirty="0">
                <a:solidFill>
                  <a:srgbClr val="EC008C"/>
                </a:solidFill>
                <a:latin typeface="Franklin Gothic Medium" pitchFamily="34" charset="0"/>
                <a:cs typeface="Times New Roman" pitchFamily="18" charset="0"/>
              </a:rPr>
              <a:t>&lt;video&gt;Tag</a:t>
            </a:r>
          </a:p>
          <a:p>
            <a:pPr algn="just">
              <a:spcBef>
                <a:spcPts val="688"/>
              </a:spcBef>
            </a:pPr>
            <a:r>
              <a:rPr lang="en-US" sz="1600" b="1" dirty="0">
                <a:latin typeface="Bahnschrift SemiBold" pitchFamily="34" charset="0"/>
                <a:cs typeface="Times New Roman" pitchFamily="18" charset="0"/>
              </a:rPr>
              <a:t>The  HTML  &lt;video&gt;  tag  is  used  to embed video into your web page, it has several video sources.</a:t>
            </a:r>
          </a:p>
          <a:p>
            <a:pPr algn="just">
              <a:spcBef>
                <a:spcPts val="688"/>
              </a:spcBef>
            </a:pPr>
            <a:r>
              <a:rPr lang="en-US" sz="1600" b="1" dirty="0">
                <a:latin typeface="Bahnschrift SemiBold" pitchFamily="34" charset="0"/>
                <a:cs typeface="Times New Roman" pitchFamily="18" charset="0"/>
              </a:rPr>
              <a:t>There are three different formats that are commonly supported by web </a:t>
            </a:r>
            <a:r>
              <a:rPr lang="en-US" sz="1600" b="1" dirty="0" smtClean="0">
                <a:latin typeface="Bahnschrift SemiBold" pitchFamily="34" charset="0"/>
                <a:cs typeface="Times New Roman" pitchFamily="18" charset="0"/>
              </a:rPr>
              <a:t>browsers:- </a:t>
            </a:r>
            <a:r>
              <a:rPr lang="en-US" sz="1600" b="1" dirty="0">
                <a:latin typeface="Bahnschrift SemiBold" pitchFamily="34" charset="0"/>
                <a:cs typeface="Times New Roman" pitchFamily="18" charset="0"/>
              </a:rPr>
              <a:t>.mp4, .</a:t>
            </a:r>
            <a:r>
              <a:rPr lang="en-US" sz="1600" b="1" dirty="0" err="1">
                <a:latin typeface="Bahnschrift SemiBold" pitchFamily="34" charset="0"/>
                <a:cs typeface="Times New Roman" pitchFamily="18" charset="0"/>
              </a:rPr>
              <a:t>Ogg</a:t>
            </a:r>
            <a:r>
              <a:rPr lang="en-US" sz="1600" b="1" dirty="0">
                <a:latin typeface="Bahnschrift SemiBold" pitchFamily="34" charset="0"/>
                <a:cs typeface="Times New Roman" pitchFamily="18" charset="0"/>
              </a:rPr>
              <a:t> and .</a:t>
            </a:r>
            <a:r>
              <a:rPr lang="en-US" sz="1600" b="1" dirty="0" err="1">
                <a:latin typeface="Bahnschrift SemiBold" pitchFamily="34" charset="0"/>
                <a:cs typeface="Times New Roman" pitchFamily="18" charset="0"/>
              </a:rPr>
              <a:t>WebM</a:t>
            </a:r>
            <a:r>
              <a:rPr lang="en-US" sz="1600" b="1" dirty="0">
                <a:latin typeface="Bahnschrift SemiBold" pitchFamily="34" charset="0"/>
                <a:cs typeface="Times New Roman" pitchFamily="18" charset="0"/>
              </a:rPr>
              <a:t>.</a:t>
            </a:r>
          </a:p>
          <a:p>
            <a:pPr algn="ctr">
              <a:spcBef>
                <a:spcPts val="688"/>
              </a:spcBef>
            </a:pPr>
            <a:r>
              <a:rPr lang="en-US" sz="1600" b="1" dirty="0">
                <a:solidFill>
                  <a:srgbClr val="FF0000"/>
                </a:solidFill>
                <a:latin typeface="Bahnschrift SemiBold" pitchFamily="34" charset="0"/>
                <a:cs typeface="Times New Roman" pitchFamily="18" charset="0"/>
              </a:rPr>
              <a:t>Syntax </a:t>
            </a:r>
            <a:r>
              <a:rPr lang="en-US" sz="1600" b="1" dirty="0" smtClean="0">
                <a:solidFill>
                  <a:srgbClr val="FF0000"/>
                </a:solidFill>
                <a:latin typeface="Bahnschrift SemiBold" pitchFamily="34" charset="0"/>
                <a:cs typeface="Times New Roman" pitchFamily="18" charset="0"/>
              </a:rPr>
              <a:t>:   &lt;</a:t>
            </a:r>
            <a:r>
              <a:rPr lang="en-US" sz="1600" b="1" dirty="0">
                <a:solidFill>
                  <a:srgbClr val="FF0000"/>
                </a:solidFill>
                <a:latin typeface="Bahnschrift SemiBold" pitchFamily="34" charset="0"/>
                <a:cs typeface="Times New Roman" pitchFamily="18" charset="0"/>
              </a:rPr>
              <a:t>video </a:t>
            </a:r>
            <a:r>
              <a:rPr lang="en-US" sz="1600" b="1" dirty="0" err="1">
                <a:solidFill>
                  <a:srgbClr val="006600"/>
                </a:solidFill>
                <a:latin typeface="Bahnschrift SemiBold" pitchFamily="34" charset="0"/>
                <a:cs typeface="Times New Roman" pitchFamily="18" charset="0"/>
              </a:rPr>
              <a:t>src</a:t>
            </a:r>
            <a:r>
              <a:rPr lang="en-US" sz="1600" b="1" dirty="0">
                <a:solidFill>
                  <a:srgbClr val="006600"/>
                </a:solidFill>
                <a:latin typeface="Bahnschrift SemiBold" pitchFamily="34" charset="0"/>
                <a:cs typeface="Times New Roman" pitchFamily="18" charset="0"/>
              </a:rPr>
              <a:t>="URL" </a:t>
            </a:r>
            <a:r>
              <a:rPr lang="en-US" sz="1600" b="1" dirty="0">
                <a:solidFill>
                  <a:srgbClr val="002060"/>
                </a:solidFill>
                <a:latin typeface="Bahnschrift SemiBold" pitchFamily="34" charset="0"/>
                <a:cs typeface="Times New Roman" pitchFamily="18" charset="0"/>
              </a:rPr>
              <a:t>controls</a:t>
            </a:r>
            <a:r>
              <a:rPr lang="en-US" sz="1600" b="1" dirty="0">
                <a:solidFill>
                  <a:srgbClr val="FF0000"/>
                </a:solidFill>
                <a:latin typeface="Bahnschrift SemiBold" pitchFamily="34" charset="0"/>
                <a:cs typeface="Times New Roman" pitchFamily="18" charset="0"/>
              </a:rPr>
              <a:t>&gt;&lt;/video&gt;</a:t>
            </a:r>
          </a:p>
          <a:p>
            <a:pPr algn="just">
              <a:lnSpc>
                <a:spcPct val="107000"/>
              </a:lnSpc>
              <a:spcBef>
                <a:spcPts val="425"/>
              </a:spcBef>
            </a:pPr>
            <a:endParaRPr lang="en-US" sz="1600" dirty="0">
              <a:solidFill>
                <a:srgbClr val="231F20"/>
              </a:solidFill>
              <a:latin typeface="Bahnschrift SemiBold" pitchFamily="34" charset="0"/>
              <a:cs typeface="Times New Roman" pitchFamily="18" charset="0"/>
            </a:endParaRPr>
          </a:p>
          <a:p>
            <a:pPr>
              <a:spcBef>
                <a:spcPts val="975"/>
              </a:spcBef>
            </a:pPr>
            <a:r>
              <a:rPr lang="en-US" sz="1600" b="1" dirty="0">
                <a:solidFill>
                  <a:srgbClr val="EC008C"/>
                </a:solidFill>
                <a:latin typeface="Times New Roman" pitchFamily="18" charset="0"/>
                <a:cs typeface="Times New Roman" pitchFamily="18" charset="0"/>
              </a:rPr>
              <a:t>Example :</a:t>
            </a:r>
            <a:endParaRPr lang="en-US" sz="1600" dirty="0">
              <a:latin typeface="Times New Roman" pitchFamily="18" charset="0"/>
              <a:cs typeface="Times New Roman" pitchFamily="18" charset="0"/>
            </a:endParaRPr>
          </a:p>
          <a:p>
            <a:pPr>
              <a:spcBef>
                <a:spcPts val="975"/>
              </a:spcBef>
            </a:pP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DOCTYPE html&gt;</a:t>
            </a:r>
            <a:endParaRPr lang="en-US" sz="1600" dirty="0">
              <a:latin typeface="Times New Roman" pitchFamily="18" charset="0"/>
              <a:cs typeface="Times New Roman" pitchFamily="18" charset="0"/>
            </a:endParaRPr>
          </a:p>
          <a:p>
            <a:pPr>
              <a:spcBef>
                <a:spcPts val="125"/>
              </a:spcBef>
            </a:pPr>
            <a:r>
              <a:rPr lang="en-US" sz="1600" dirty="0">
                <a:solidFill>
                  <a:srgbClr val="231F20"/>
                </a:solidFill>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a:spcBef>
                <a:spcPts val="125"/>
              </a:spcBef>
            </a:pPr>
            <a:r>
              <a:rPr lang="en-US" sz="1600" dirty="0">
                <a:solidFill>
                  <a:srgbClr val="231F20"/>
                </a:solidFill>
                <a:latin typeface="Times New Roman" pitchFamily="18" charset="0"/>
                <a:cs typeface="Times New Roman" pitchFamily="18" charset="0"/>
              </a:rPr>
              <a:t>&lt;body&gt;</a:t>
            </a:r>
            <a:endParaRPr lang="en-US" sz="1600" dirty="0">
              <a:latin typeface="Times New Roman" pitchFamily="18" charset="0"/>
              <a:cs typeface="Times New Roman" pitchFamily="18" charset="0"/>
            </a:endParaRPr>
          </a:p>
          <a:p>
            <a:pPr>
              <a:lnSpc>
                <a:spcPct val="107000"/>
              </a:lnSpc>
            </a:pPr>
            <a:r>
              <a:rPr lang="en-US" sz="1600" dirty="0" smtClean="0">
                <a:solidFill>
                  <a:srgbClr val="231F20"/>
                </a:solidFill>
                <a:latin typeface="Times New Roman" pitchFamily="18" charset="0"/>
                <a:cs typeface="Times New Roman" pitchFamily="18" charset="0"/>
              </a:rPr>
              <a:t>    </a:t>
            </a:r>
            <a:r>
              <a:rPr lang="en-US" sz="1600" b="1" dirty="0" smtClean="0">
                <a:solidFill>
                  <a:srgbClr val="002060"/>
                </a:solidFill>
                <a:latin typeface="Times New Roman" pitchFamily="18" charset="0"/>
                <a:cs typeface="Times New Roman" pitchFamily="18" charset="0"/>
              </a:rPr>
              <a:t>&lt;</a:t>
            </a:r>
            <a:r>
              <a:rPr lang="en-US" sz="1600" b="1" dirty="0">
                <a:solidFill>
                  <a:srgbClr val="002060"/>
                </a:solidFill>
                <a:latin typeface="Times New Roman" pitchFamily="18" charset="0"/>
                <a:cs typeface="Times New Roman" pitchFamily="18" charset="0"/>
              </a:rPr>
              <a:t>video </a:t>
            </a:r>
            <a:r>
              <a:rPr lang="en-US" sz="1600" b="1" dirty="0">
                <a:solidFill>
                  <a:srgbClr val="FF0000"/>
                </a:solidFill>
                <a:latin typeface="Times New Roman" pitchFamily="18" charset="0"/>
                <a:cs typeface="Times New Roman" pitchFamily="18" charset="0"/>
              </a:rPr>
              <a:t>width</a:t>
            </a:r>
            <a:r>
              <a:rPr lang="en-US" sz="1600" dirty="0">
                <a:solidFill>
                  <a:srgbClr val="231F20"/>
                </a:solidFill>
                <a:latin typeface="Times New Roman" pitchFamily="18" charset="0"/>
                <a:cs typeface="Times New Roman" pitchFamily="18" charset="0"/>
              </a:rPr>
              <a:t>=</a:t>
            </a:r>
            <a:r>
              <a:rPr lang="en-US" sz="1600" b="1" dirty="0">
                <a:solidFill>
                  <a:srgbClr val="006600"/>
                </a:solidFill>
                <a:latin typeface="Times New Roman" pitchFamily="18" charset="0"/>
                <a:cs typeface="Times New Roman" pitchFamily="18" charset="0"/>
              </a:rPr>
              <a:t>"320</a:t>
            </a:r>
            <a:r>
              <a:rPr lang="en-US" sz="1600" dirty="0">
                <a:solidFill>
                  <a:srgbClr val="231F20"/>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height</a:t>
            </a:r>
            <a:r>
              <a:rPr lang="en-US" sz="1600" b="1" dirty="0">
                <a:solidFill>
                  <a:srgbClr val="231F20"/>
                </a:solidFill>
                <a:latin typeface="Times New Roman" pitchFamily="18" charset="0"/>
                <a:cs typeface="Times New Roman" pitchFamily="18" charset="0"/>
              </a:rPr>
              <a:t>=</a:t>
            </a:r>
            <a:r>
              <a:rPr lang="en-US" sz="1600" b="1" dirty="0">
                <a:solidFill>
                  <a:srgbClr val="008000"/>
                </a:solidFill>
                <a:latin typeface="Times New Roman" pitchFamily="18" charset="0"/>
                <a:cs typeface="Times New Roman" pitchFamily="18" charset="0"/>
              </a:rPr>
              <a:t>"240</a:t>
            </a:r>
            <a:r>
              <a:rPr lang="en-US" sz="1600" b="1" dirty="0">
                <a:solidFill>
                  <a:srgbClr val="231F20"/>
                </a:solidFill>
                <a:latin typeface="Times New Roman" pitchFamily="18" charset="0"/>
                <a:cs typeface="Times New Roman" pitchFamily="18" charset="0"/>
              </a:rPr>
              <a:t>"</a:t>
            </a:r>
            <a:r>
              <a:rPr lang="en-US" sz="1600" b="1" dirty="0">
                <a:solidFill>
                  <a:srgbClr val="7030A0"/>
                </a:solidFill>
                <a:latin typeface="Times New Roman" pitchFamily="18" charset="0"/>
                <a:cs typeface="Times New Roman" pitchFamily="18" charset="0"/>
              </a:rPr>
              <a:t> controls</a:t>
            </a:r>
            <a:r>
              <a:rPr lang="en-US" sz="1600" dirty="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pPr>
              <a:lnSpc>
                <a:spcPct val="107000"/>
              </a:lnSpc>
            </a:pPr>
            <a:r>
              <a:rPr lang="en-US" sz="1600" dirty="0" smtClean="0">
                <a:solidFill>
                  <a:srgbClr val="231F20"/>
                </a:solidFill>
                <a:latin typeface="Times New Roman" pitchFamily="18" charset="0"/>
                <a:cs typeface="Times New Roman" pitchFamily="18" charset="0"/>
              </a:rPr>
              <a:t>         </a:t>
            </a:r>
            <a:r>
              <a:rPr lang="en-US" sz="1600" b="1" dirty="0" smtClean="0">
                <a:solidFill>
                  <a:srgbClr val="002060"/>
                </a:solidFill>
                <a:latin typeface="Times New Roman" pitchFamily="18" charset="0"/>
                <a:cs typeface="Times New Roman" pitchFamily="18" charset="0"/>
              </a:rPr>
              <a:t>&lt;</a:t>
            </a:r>
            <a:r>
              <a:rPr lang="en-US" sz="1600" b="1" dirty="0">
                <a:solidFill>
                  <a:srgbClr val="002060"/>
                </a:solidFill>
                <a:latin typeface="Times New Roman" pitchFamily="18" charset="0"/>
                <a:cs typeface="Times New Roman" pitchFamily="18" charset="0"/>
              </a:rPr>
              <a:t>source </a:t>
            </a:r>
            <a:r>
              <a:rPr lang="en-US" sz="1600" b="1" dirty="0" err="1">
                <a:solidFill>
                  <a:srgbClr val="FF0000"/>
                </a:solidFill>
                <a:latin typeface="Times New Roman" pitchFamily="18" charset="0"/>
                <a:cs typeface="Times New Roman" pitchFamily="18" charset="0"/>
              </a:rPr>
              <a:t>src</a:t>
            </a:r>
            <a:r>
              <a:rPr lang="en-US" sz="1600" dirty="0">
                <a:solidFill>
                  <a:srgbClr val="231F20"/>
                </a:solidFill>
                <a:latin typeface="Times New Roman" pitchFamily="18" charset="0"/>
                <a:cs typeface="Times New Roman" pitchFamily="18" charset="0"/>
              </a:rPr>
              <a:t>="</a:t>
            </a:r>
            <a:r>
              <a:rPr lang="en-US" sz="1600" b="1" dirty="0">
                <a:solidFill>
                  <a:srgbClr val="006600"/>
                </a:solidFill>
                <a:latin typeface="Times New Roman" pitchFamily="18" charset="0"/>
                <a:cs typeface="Times New Roman" pitchFamily="18" charset="0"/>
              </a:rPr>
              <a:t>movie.mp4</a:t>
            </a:r>
            <a:r>
              <a:rPr lang="en-US" sz="1600" dirty="0">
                <a:solidFill>
                  <a:srgbClr val="231F20"/>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type</a:t>
            </a:r>
            <a:r>
              <a:rPr lang="en-US" sz="1600" dirty="0">
                <a:solidFill>
                  <a:srgbClr val="231F20"/>
                </a:solidFill>
                <a:latin typeface="Times New Roman" pitchFamily="18" charset="0"/>
                <a:cs typeface="Times New Roman" pitchFamily="18" charset="0"/>
              </a:rPr>
              <a:t>=</a:t>
            </a:r>
            <a:r>
              <a:rPr lang="en-US" sz="1600" b="1" dirty="0">
                <a:solidFill>
                  <a:srgbClr val="006600"/>
                </a:solidFill>
                <a:latin typeface="Times New Roman" pitchFamily="18" charset="0"/>
                <a:cs typeface="Times New Roman" pitchFamily="18" charset="0"/>
              </a:rPr>
              <a:t>"video/mp4</a:t>
            </a:r>
            <a:r>
              <a:rPr lang="en-US" sz="1600" dirty="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pPr>
              <a:lnSpc>
                <a:spcPct val="107000"/>
              </a:lnSpc>
            </a:pPr>
            <a:r>
              <a:rPr lang="en-US" sz="1600" dirty="0" smtClean="0">
                <a:solidFill>
                  <a:srgbClr val="231F20"/>
                </a:solidFill>
                <a:latin typeface="Times New Roman" pitchFamily="18" charset="0"/>
                <a:cs typeface="Times New Roman" pitchFamily="18" charset="0"/>
              </a:rPr>
              <a:t>        </a:t>
            </a:r>
            <a:r>
              <a:rPr lang="en-US" sz="1600" b="1" dirty="0" smtClean="0">
                <a:solidFill>
                  <a:srgbClr val="002060"/>
                </a:solidFill>
                <a:latin typeface="Times New Roman" pitchFamily="18" charset="0"/>
                <a:cs typeface="Times New Roman" pitchFamily="18" charset="0"/>
              </a:rPr>
              <a:t> &lt;</a:t>
            </a:r>
            <a:r>
              <a:rPr lang="en-US" sz="1600" b="1" dirty="0">
                <a:solidFill>
                  <a:srgbClr val="002060"/>
                </a:solidFill>
                <a:latin typeface="Times New Roman" pitchFamily="18" charset="0"/>
                <a:cs typeface="Times New Roman" pitchFamily="18" charset="0"/>
              </a:rPr>
              <a:t>source </a:t>
            </a:r>
            <a:r>
              <a:rPr lang="en-US" sz="1600" b="1" dirty="0" err="1">
                <a:solidFill>
                  <a:srgbClr val="FF0000"/>
                </a:solidFill>
                <a:latin typeface="Times New Roman" pitchFamily="18" charset="0"/>
                <a:cs typeface="Times New Roman" pitchFamily="18" charset="0"/>
              </a:rPr>
              <a:t>src</a:t>
            </a:r>
            <a:r>
              <a:rPr lang="en-US" sz="1600" dirty="0">
                <a:solidFill>
                  <a:srgbClr val="231F20"/>
                </a:solidFill>
                <a:latin typeface="Times New Roman" pitchFamily="18" charset="0"/>
                <a:cs typeface="Times New Roman" pitchFamily="18" charset="0"/>
              </a:rPr>
              <a:t>="</a:t>
            </a:r>
            <a:r>
              <a:rPr lang="en-US" sz="1600" b="1" dirty="0">
                <a:solidFill>
                  <a:srgbClr val="006600"/>
                </a:solidFill>
                <a:latin typeface="Times New Roman" pitchFamily="18" charset="0"/>
                <a:cs typeface="Times New Roman" pitchFamily="18" charset="0"/>
              </a:rPr>
              <a:t>movie.ogg</a:t>
            </a:r>
            <a:r>
              <a:rPr lang="en-US" sz="1600" dirty="0">
                <a:solidFill>
                  <a:srgbClr val="231F20"/>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type</a:t>
            </a:r>
            <a:r>
              <a:rPr lang="en-US" sz="1600" dirty="0">
                <a:solidFill>
                  <a:srgbClr val="231F20"/>
                </a:solidFill>
                <a:latin typeface="Times New Roman" pitchFamily="18" charset="0"/>
                <a:cs typeface="Times New Roman" pitchFamily="18" charset="0"/>
              </a:rPr>
              <a:t>="</a:t>
            </a:r>
            <a:r>
              <a:rPr lang="en-US" sz="1600" b="1" dirty="0">
                <a:solidFill>
                  <a:srgbClr val="008000"/>
                </a:solidFill>
                <a:latin typeface="Times New Roman" pitchFamily="18" charset="0"/>
                <a:cs typeface="Times New Roman" pitchFamily="18" charset="0"/>
              </a:rPr>
              <a:t>video/ </a:t>
            </a:r>
            <a:r>
              <a:rPr lang="en-US" sz="1600" b="1" dirty="0" err="1">
                <a:solidFill>
                  <a:srgbClr val="008000"/>
                </a:solidFill>
                <a:latin typeface="Times New Roman" pitchFamily="18" charset="0"/>
                <a:cs typeface="Times New Roman" pitchFamily="18" charset="0"/>
              </a:rPr>
              <a:t>ogg</a:t>
            </a:r>
            <a:r>
              <a:rPr lang="en-US" sz="1600" dirty="0">
                <a:solidFill>
                  <a:srgbClr val="231F20"/>
                </a:solidFill>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pPr>
              <a:lnSpc>
                <a:spcPct val="107000"/>
              </a:lnSpc>
            </a:pPr>
            <a:r>
              <a:rPr lang="en-US" sz="1600" dirty="0" smtClean="0">
                <a:solidFill>
                  <a:srgbClr val="231F20"/>
                </a:solidFill>
                <a:latin typeface="Times New Roman" pitchFamily="18" charset="0"/>
                <a:cs typeface="Times New Roman" pitchFamily="18" charset="0"/>
              </a:rPr>
              <a:t>    Your </a:t>
            </a:r>
            <a:r>
              <a:rPr lang="en-US" sz="1600" dirty="0">
                <a:solidFill>
                  <a:srgbClr val="231F20"/>
                </a:solidFill>
                <a:latin typeface="Times New Roman" pitchFamily="18" charset="0"/>
                <a:cs typeface="Times New Roman" pitchFamily="18" charset="0"/>
              </a:rPr>
              <a:t>browser does not support the video tag.</a:t>
            </a:r>
            <a:endParaRPr lang="en-US" sz="1600" dirty="0">
              <a:latin typeface="Times New Roman" pitchFamily="18" charset="0"/>
              <a:cs typeface="Times New Roman" pitchFamily="18" charset="0"/>
            </a:endParaRPr>
          </a:p>
          <a:p>
            <a:pPr>
              <a:spcBef>
                <a:spcPts val="125"/>
              </a:spcBef>
            </a:pPr>
            <a:r>
              <a:rPr lang="en-US" sz="1600" b="1" dirty="0" smtClean="0">
                <a:solidFill>
                  <a:srgbClr val="002060"/>
                </a:solidFill>
                <a:latin typeface="Times New Roman" pitchFamily="18" charset="0"/>
                <a:cs typeface="Times New Roman" pitchFamily="18" charset="0"/>
              </a:rPr>
              <a:t>   &lt;/</a:t>
            </a:r>
            <a:r>
              <a:rPr lang="en-US" sz="1600" b="1" dirty="0">
                <a:solidFill>
                  <a:srgbClr val="002060"/>
                </a:solidFill>
                <a:latin typeface="Times New Roman" pitchFamily="18" charset="0"/>
                <a:cs typeface="Times New Roman" pitchFamily="18" charset="0"/>
              </a:rPr>
              <a:t>video</a:t>
            </a:r>
            <a:r>
              <a:rPr lang="en-US" sz="1600" b="1" dirty="0" smtClean="0">
                <a:solidFill>
                  <a:srgbClr val="002060"/>
                </a:solidFill>
                <a:latin typeface="Times New Roman" pitchFamily="18" charset="0"/>
                <a:cs typeface="Times New Roman" pitchFamily="18" charset="0"/>
              </a:rPr>
              <a:t>&gt;</a:t>
            </a:r>
          </a:p>
          <a:p>
            <a:pPr>
              <a:spcBef>
                <a:spcPts val="125"/>
              </a:spcBef>
            </a:pP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body</a:t>
            </a:r>
            <a:r>
              <a:rPr lang="en-US" sz="1600" dirty="0" smtClean="0">
                <a:solidFill>
                  <a:srgbClr val="231F20"/>
                </a:solidFill>
                <a:latin typeface="Times New Roman" pitchFamily="18" charset="0"/>
                <a:cs typeface="Times New Roman" pitchFamily="18" charset="0"/>
              </a:rPr>
              <a:t>&gt;</a:t>
            </a:r>
          </a:p>
          <a:p>
            <a:pPr>
              <a:spcBef>
                <a:spcPts val="125"/>
              </a:spcBef>
            </a:pPr>
            <a:r>
              <a:rPr lang="en-US" sz="1600" dirty="0" smtClean="0">
                <a:solidFill>
                  <a:srgbClr val="231F20"/>
                </a:solidFill>
                <a:latin typeface="Times New Roman" pitchFamily="18" charset="0"/>
                <a:cs typeface="Times New Roman" pitchFamily="18" charset="0"/>
              </a:rPr>
              <a:t>&lt;/</a:t>
            </a:r>
            <a:r>
              <a:rPr lang="en-US" sz="1600" dirty="0">
                <a:solidFill>
                  <a:srgbClr val="231F20"/>
                </a:solidFill>
                <a:latin typeface="Times New Roman" pitchFamily="18" charset="0"/>
                <a:cs typeface="Times New Roman" pitchFamily="18" charset="0"/>
              </a:rPr>
              <a:t>html&gt;</a:t>
            </a:r>
            <a:endParaRPr lang="en-US" sz="1600" dirty="0">
              <a:latin typeface="Times New Roman" pitchFamily="18" charset="0"/>
              <a:cs typeface="Times New Roman" pitchFamily="18" charset="0"/>
            </a:endParaRPr>
          </a:p>
          <a:p>
            <a:pPr algn="just">
              <a:lnSpc>
                <a:spcPct val="107000"/>
              </a:lnSpc>
              <a:spcBef>
                <a:spcPts val="425"/>
              </a:spcBef>
            </a:pPr>
            <a:endParaRPr lang="en-US" sz="1600" dirty="0">
              <a:latin typeface="Bahnschrift SemiBold" pitchFamily="34" charset="0"/>
              <a:cs typeface="Times New Roman" pitchFamily="18" charset="0"/>
            </a:endParaRPr>
          </a:p>
        </p:txBody>
      </p:sp>
      <p:sp>
        <p:nvSpPr>
          <p:cNvPr id="13" name="Rectangle 12"/>
          <p:cNvSpPr/>
          <p:nvPr/>
        </p:nvSpPr>
        <p:spPr>
          <a:xfrm>
            <a:off x="107503" y="3140968"/>
            <a:ext cx="4482911" cy="2952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75448" y="3429000"/>
            <a:ext cx="3456384" cy="2561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796136" y="3007332"/>
            <a:ext cx="1495425" cy="267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62686" y="2276872"/>
            <a:ext cx="4536335" cy="571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14"/>
          <p:cNvSpPr>
            <a:spLocks noChangeArrowheads="1"/>
          </p:cNvSpPr>
          <p:nvPr/>
        </p:nvSpPr>
        <p:spPr bwMode="auto">
          <a:xfrm>
            <a:off x="5187655" y="3509851"/>
            <a:ext cx="2952750" cy="2214562"/>
          </a:xfrm>
          <a:prstGeom prst="rect">
            <a:avLst/>
          </a:prstGeom>
          <a:blipFill dpi="0" rotWithShape="1">
            <a:blip r:embed="rId8"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Tree>
    <p:extLst>
      <p:ext uri="{BB962C8B-B14F-4D97-AF65-F5344CB8AC3E}">
        <p14:creationId xmlns="" xmlns:p14="http://schemas.microsoft.com/office/powerpoint/2010/main" val="2319425890"/>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04" y="1124744"/>
            <a:ext cx="7467600" cy="660755"/>
          </a:xfrm>
        </p:spPr>
        <p:txBody>
          <a:bodyPr/>
          <a:lstStyle/>
          <a:p>
            <a:r>
              <a:rPr lang="en-US" sz="3200" b="1" spc="-10" dirty="0">
                <a:solidFill>
                  <a:srgbClr val="CC3399"/>
                </a:solidFill>
                <a:effectLst>
                  <a:outerShdw blurRad="38100" dist="38100" dir="2700000" algn="tl">
                    <a:srgbClr val="000000">
                      <a:alpha val="43137"/>
                    </a:srgbClr>
                  </a:outerShdw>
                </a:effectLst>
                <a:latin typeface="Times New Roman"/>
                <a:cs typeface="Times New Roman"/>
              </a:rPr>
              <a:t> </a:t>
            </a:r>
            <a:r>
              <a:rPr lang="en-US" sz="3200" b="1" spc="-10" dirty="0" smtClean="0">
                <a:solidFill>
                  <a:srgbClr val="CC3399"/>
                </a:solidFill>
                <a:effectLst>
                  <a:outerShdw blurRad="38100" dist="38100" dir="2700000" algn="tl">
                    <a:srgbClr val="000000">
                      <a:alpha val="43137"/>
                    </a:srgbClr>
                  </a:outerShdw>
                </a:effectLst>
                <a:latin typeface="Times New Roman"/>
                <a:cs typeface="Times New Roman"/>
              </a:rPr>
              <a:t>Basic structure of </a:t>
            </a:r>
            <a:r>
              <a:rPr lang="en-US" sz="3200" b="1" dirty="0" smtClean="0">
                <a:solidFill>
                  <a:srgbClr val="CC3399"/>
                </a:solidFill>
                <a:effectLst>
                  <a:outerShdw blurRad="38100" dist="38100" dir="2700000" algn="tl">
                    <a:srgbClr val="000000">
                      <a:alpha val="43137"/>
                    </a:srgbClr>
                  </a:outerShdw>
                </a:effectLst>
                <a:latin typeface="Times New Roman"/>
                <a:cs typeface="Times New Roman"/>
              </a:rPr>
              <a:t> </a:t>
            </a:r>
            <a:r>
              <a:rPr lang="en-US" sz="3200" b="1" dirty="0">
                <a:solidFill>
                  <a:srgbClr val="CC3399"/>
                </a:solidFill>
                <a:effectLst>
                  <a:outerShdw blurRad="38100" dist="38100" dir="2700000" algn="tl">
                    <a:srgbClr val="000000">
                      <a:alpha val="43137"/>
                    </a:srgbClr>
                  </a:outerShdw>
                </a:effectLst>
                <a:latin typeface="Times New Roman"/>
                <a:cs typeface="Times New Roman"/>
              </a:rPr>
              <a:t>HTML5</a:t>
            </a:r>
            <a:endParaRPr lang="en-US" dirty="0"/>
          </a:p>
        </p:txBody>
      </p:sp>
      <p:sp>
        <p:nvSpPr>
          <p:cNvPr id="3" name="Content Placeholder 2"/>
          <p:cNvSpPr>
            <a:spLocks noGrp="1"/>
          </p:cNvSpPr>
          <p:nvPr>
            <p:ph sz="quarter" idx="1"/>
          </p:nvPr>
        </p:nvSpPr>
        <p:spPr>
          <a:xfrm>
            <a:off x="459604" y="1844824"/>
            <a:ext cx="7808822" cy="4629128"/>
          </a:xfrm>
          <a:noFill/>
        </p:spPr>
        <p:txBody>
          <a:bodyPr>
            <a:normAutofit/>
          </a:bodyPr>
          <a:lstStyle/>
          <a:p>
            <a:pPr marL="12700" marR="5080" algn="just">
              <a:lnSpc>
                <a:spcPct val="104200"/>
              </a:lnSpc>
            </a:pPr>
            <a:r>
              <a:rPr lang="en-US" sz="1800" b="1" spc="-5" dirty="0">
                <a:solidFill>
                  <a:srgbClr val="FF0000"/>
                </a:solidFill>
                <a:latin typeface="Segoe UI Semibold" pitchFamily="34" charset="0"/>
                <a:cs typeface="Segoe UI Semibold" pitchFamily="34" charset="0"/>
              </a:rPr>
              <a:t>An </a:t>
            </a:r>
            <a:r>
              <a:rPr lang="en-US" sz="1800" b="1" dirty="0">
                <a:solidFill>
                  <a:srgbClr val="FF0000"/>
                </a:solidFill>
                <a:latin typeface="Segoe UI Semibold" pitchFamily="34" charset="0"/>
                <a:cs typeface="Segoe UI Semibold" pitchFamily="34" charset="0"/>
              </a:rPr>
              <a:t>attribute </a:t>
            </a:r>
            <a:r>
              <a:rPr lang="en-US" sz="1800" b="1" dirty="0">
                <a:solidFill>
                  <a:srgbClr val="002060"/>
                </a:solidFill>
                <a:latin typeface="Segoe UI Semibold" pitchFamily="34" charset="0"/>
                <a:cs typeface="Segoe UI Semibold" pitchFamily="34" charset="0"/>
              </a:rPr>
              <a:t>: </a:t>
            </a:r>
            <a:r>
              <a:rPr lang="en-US" sz="1600" spc="-5" dirty="0">
                <a:latin typeface="Segoe UI Semibold" pitchFamily="34" charset="0"/>
                <a:cs typeface="Segoe UI Semibold" pitchFamily="34" charset="0"/>
              </a:rPr>
              <a:t>An </a:t>
            </a:r>
            <a:r>
              <a:rPr lang="en-US" sz="1600" spc="5" dirty="0">
                <a:latin typeface="Segoe UI Semibold" pitchFamily="34" charset="0"/>
                <a:cs typeface="Segoe UI Semibold" pitchFamily="34" charset="0"/>
              </a:rPr>
              <a:t>attribute </a:t>
            </a:r>
            <a:r>
              <a:rPr lang="en-US" sz="1600" dirty="0">
                <a:latin typeface="Segoe UI Semibold" pitchFamily="34" charset="0"/>
                <a:cs typeface="Segoe UI Semibold" pitchFamily="34" charset="0"/>
              </a:rPr>
              <a:t>defines </a:t>
            </a:r>
            <a:r>
              <a:rPr lang="en-US" sz="1600" spc="75" dirty="0">
                <a:latin typeface="Segoe UI Semibold" pitchFamily="34" charset="0"/>
                <a:cs typeface="Segoe UI Semibold" pitchFamily="34" charset="0"/>
              </a:rPr>
              <a:t>a  </a:t>
            </a:r>
            <a:r>
              <a:rPr lang="en-US" sz="1600" dirty="0">
                <a:latin typeface="Segoe UI Semibold" pitchFamily="34" charset="0"/>
                <a:cs typeface="Segoe UI Semibold" pitchFamily="34" charset="0"/>
              </a:rPr>
              <a:t>property for </a:t>
            </a:r>
            <a:r>
              <a:rPr lang="en-US" sz="1600" spc="35" dirty="0">
                <a:latin typeface="Segoe UI Semibold" pitchFamily="34" charset="0"/>
                <a:cs typeface="Segoe UI Semibold" pitchFamily="34" charset="0"/>
              </a:rPr>
              <a:t>an </a:t>
            </a:r>
            <a:r>
              <a:rPr lang="en-US" sz="1600" spc="-5" dirty="0">
                <a:latin typeface="Segoe UI Semibold" pitchFamily="34" charset="0"/>
                <a:cs typeface="Segoe UI Semibold" pitchFamily="34" charset="0"/>
              </a:rPr>
              <a:t>element, </a:t>
            </a:r>
            <a:r>
              <a:rPr lang="en-US" sz="1600" dirty="0">
                <a:latin typeface="Segoe UI Semibold" pitchFamily="34" charset="0"/>
                <a:cs typeface="Segoe UI Semibold" pitchFamily="34" charset="0"/>
              </a:rPr>
              <a:t>consists of </a:t>
            </a:r>
            <a:r>
              <a:rPr lang="en-US" sz="1600" spc="35" dirty="0">
                <a:latin typeface="Segoe UI Semibold" pitchFamily="34" charset="0"/>
                <a:cs typeface="Segoe UI Semibold" pitchFamily="34" charset="0"/>
              </a:rPr>
              <a:t>an  </a:t>
            </a:r>
            <a:r>
              <a:rPr lang="en-US" sz="1600" spc="5" dirty="0">
                <a:latin typeface="Segoe UI Semibold" pitchFamily="34" charset="0"/>
                <a:cs typeface="Segoe UI Semibold" pitchFamily="34" charset="0"/>
              </a:rPr>
              <a:t>attribute/value, </a:t>
            </a:r>
            <a:r>
              <a:rPr lang="en-US" sz="1600" spc="25" dirty="0">
                <a:latin typeface="Segoe UI Semibold" pitchFamily="34" charset="0"/>
                <a:cs typeface="Segoe UI Semibold" pitchFamily="34" charset="0"/>
              </a:rPr>
              <a:t>and </a:t>
            </a:r>
            <a:r>
              <a:rPr lang="en-US" sz="1600" spc="20" dirty="0">
                <a:latin typeface="Segoe UI Semibold" pitchFamily="34" charset="0"/>
                <a:cs typeface="Segoe UI Semibold" pitchFamily="34" charset="0"/>
              </a:rPr>
              <a:t>appears </a:t>
            </a:r>
            <a:r>
              <a:rPr lang="en-US" sz="1600" spc="-5" dirty="0">
                <a:latin typeface="Segoe UI Semibold" pitchFamily="34" charset="0"/>
                <a:cs typeface="Segoe UI Semibold" pitchFamily="34" charset="0"/>
              </a:rPr>
              <a:t>within </a:t>
            </a:r>
            <a:r>
              <a:rPr lang="en-US" sz="1600" dirty="0">
                <a:latin typeface="Segoe UI Semibold" pitchFamily="34" charset="0"/>
                <a:cs typeface="Segoe UI Semibold" pitchFamily="34" charset="0"/>
              </a:rPr>
              <a:t>the  element's </a:t>
            </a:r>
            <a:r>
              <a:rPr lang="en-US" sz="1600" spc="10" dirty="0">
                <a:latin typeface="Segoe UI Semibold" pitchFamily="34" charset="0"/>
                <a:cs typeface="Segoe UI Semibold" pitchFamily="34" charset="0"/>
              </a:rPr>
              <a:t>start </a:t>
            </a:r>
            <a:r>
              <a:rPr lang="en-US" sz="1600" spc="15" dirty="0">
                <a:latin typeface="Segoe UI Semibold" pitchFamily="34" charset="0"/>
                <a:cs typeface="Segoe UI Semibold" pitchFamily="34" charset="0"/>
              </a:rPr>
              <a:t>tag.</a:t>
            </a:r>
            <a:endParaRPr lang="en-US" sz="1600" dirty="0">
              <a:latin typeface="Segoe UI Semibold" pitchFamily="34" charset="0"/>
              <a:cs typeface="Segoe UI Semibold" pitchFamily="34" charset="0"/>
            </a:endParaRPr>
          </a:p>
          <a:p>
            <a:pPr marL="0" indent="0">
              <a:lnSpc>
                <a:spcPct val="100000"/>
              </a:lnSpc>
              <a:spcBef>
                <a:spcPts val="100"/>
              </a:spcBef>
              <a:buNone/>
            </a:pPr>
            <a:r>
              <a:rPr lang="en-US" sz="2000" spc="-65" dirty="0">
                <a:solidFill>
                  <a:srgbClr val="002060"/>
                </a:solidFill>
                <a:latin typeface="Times New Roman"/>
                <a:cs typeface="Times New Roman"/>
              </a:rPr>
              <a:t>	</a:t>
            </a:r>
            <a:endParaRPr lang="en-US" sz="2000" spc="-65" dirty="0" smtClean="0">
              <a:solidFill>
                <a:srgbClr val="002060"/>
              </a:solidFill>
              <a:latin typeface="Times New Roman"/>
              <a:cs typeface="Times New Roman"/>
            </a:endParaRPr>
          </a:p>
          <a:p>
            <a:pPr marL="0" indent="0">
              <a:lnSpc>
                <a:spcPct val="100000"/>
              </a:lnSpc>
              <a:spcBef>
                <a:spcPts val="100"/>
              </a:spcBef>
              <a:buNone/>
            </a:pPr>
            <a:r>
              <a:rPr lang="en-US" sz="2000" spc="-65" dirty="0" smtClean="0">
                <a:solidFill>
                  <a:srgbClr val="7030A0"/>
                </a:solidFill>
                <a:latin typeface="Times New Roman"/>
                <a:cs typeface="Times New Roman"/>
              </a:rPr>
              <a:t>           &lt;!</a:t>
            </a:r>
            <a:r>
              <a:rPr lang="en-US" sz="2000" spc="-65" dirty="0" err="1" smtClean="0">
                <a:solidFill>
                  <a:srgbClr val="7030A0"/>
                </a:solidFill>
                <a:latin typeface="Times New Roman"/>
                <a:cs typeface="Times New Roman"/>
              </a:rPr>
              <a:t>Doctype</a:t>
            </a:r>
            <a:r>
              <a:rPr lang="en-US" sz="2000" spc="-65" dirty="0" smtClean="0">
                <a:solidFill>
                  <a:srgbClr val="7030A0"/>
                </a:solidFill>
                <a:latin typeface="Times New Roman"/>
                <a:cs typeface="Times New Roman"/>
              </a:rPr>
              <a:t> html&gt;</a:t>
            </a:r>
            <a:endParaRPr lang="en-US" sz="2000" spc="-65" dirty="0">
              <a:solidFill>
                <a:srgbClr val="7030A0"/>
              </a:solidFill>
              <a:latin typeface="Times New Roman"/>
              <a:cs typeface="Times New Roman"/>
            </a:endParaRPr>
          </a:p>
          <a:p>
            <a:pPr marL="0" indent="0">
              <a:lnSpc>
                <a:spcPct val="100000"/>
              </a:lnSpc>
              <a:spcBef>
                <a:spcPts val="100"/>
              </a:spcBef>
              <a:buNone/>
            </a:pPr>
            <a:r>
              <a:rPr lang="en-US" sz="2000" spc="-65" dirty="0" smtClean="0">
                <a:solidFill>
                  <a:srgbClr val="002060"/>
                </a:solidFill>
                <a:latin typeface="Times New Roman"/>
                <a:cs typeface="Times New Roman"/>
              </a:rPr>
              <a:t>	&lt;</a:t>
            </a:r>
            <a:r>
              <a:rPr lang="en-US" sz="2000" spc="-65" dirty="0">
                <a:solidFill>
                  <a:srgbClr val="CC3399"/>
                </a:solidFill>
                <a:latin typeface="Times New Roman"/>
                <a:cs typeface="Times New Roman"/>
              </a:rPr>
              <a:t>html</a:t>
            </a:r>
            <a:r>
              <a:rPr lang="en-US" sz="2000" spc="-65" dirty="0">
                <a:solidFill>
                  <a:srgbClr val="002060"/>
                </a:solidFill>
                <a:latin typeface="Times New Roman"/>
                <a:cs typeface="Times New Roman"/>
              </a:rPr>
              <a:t>&gt;</a:t>
            </a:r>
            <a:endParaRPr lang="en-US" sz="2000" dirty="0">
              <a:solidFill>
                <a:srgbClr val="002060"/>
              </a:solidFill>
              <a:latin typeface="Times New Roman"/>
              <a:cs typeface="Times New Roman"/>
            </a:endParaRPr>
          </a:p>
          <a:p>
            <a:pPr marL="34924" indent="0">
              <a:lnSpc>
                <a:spcPct val="100000"/>
              </a:lnSpc>
              <a:spcBef>
                <a:spcPts val="70"/>
              </a:spcBef>
              <a:buNone/>
            </a:pPr>
            <a:r>
              <a:rPr lang="en-US" sz="2000" spc="-50" dirty="0">
                <a:solidFill>
                  <a:srgbClr val="002060"/>
                </a:solidFill>
                <a:latin typeface="Times New Roman"/>
                <a:cs typeface="Times New Roman"/>
              </a:rPr>
              <a:t>		</a:t>
            </a:r>
            <a:r>
              <a:rPr lang="en-US" sz="2000" spc="-50" dirty="0">
                <a:solidFill>
                  <a:srgbClr val="C00000"/>
                </a:solidFill>
                <a:latin typeface="Times New Roman"/>
                <a:cs typeface="Times New Roman"/>
              </a:rPr>
              <a:t>&lt;head&gt;</a:t>
            </a:r>
            <a:endParaRPr lang="en-US" sz="2000" dirty="0">
              <a:solidFill>
                <a:srgbClr val="C00000"/>
              </a:solidFill>
              <a:latin typeface="Times New Roman"/>
              <a:cs typeface="Times New Roman"/>
            </a:endParaRPr>
          </a:p>
          <a:p>
            <a:pPr marL="492125" indent="0">
              <a:lnSpc>
                <a:spcPct val="100000"/>
              </a:lnSpc>
              <a:spcBef>
                <a:spcPts val="70"/>
              </a:spcBef>
              <a:buNone/>
            </a:pPr>
            <a:r>
              <a:rPr lang="en-US" sz="2000" spc="-40" dirty="0">
                <a:solidFill>
                  <a:srgbClr val="002060"/>
                </a:solidFill>
                <a:latin typeface="Times New Roman"/>
                <a:cs typeface="Times New Roman"/>
              </a:rPr>
              <a:t>		</a:t>
            </a:r>
            <a:r>
              <a:rPr lang="en-US" sz="2000" spc="-40" dirty="0" smtClean="0">
                <a:solidFill>
                  <a:srgbClr val="002060"/>
                </a:solidFill>
                <a:latin typeface="Times New Roman"/>
                <a:cs typeface="Times New Roman"/>
              </a:rPr>
              <a:t>	</a:t>
            </a:r>
            <a:r>
              <a:rPr lang="en-US" sz="2000" spc="-40" dirty="0" smtClean="0">
                <a:solidFill>
                  <a:schemeClr val="bg2">
                    <a:lumMod val="25000"/>
                  </a:schemeClr>
                </a:solidFill>
                <a:latin typeface="Times New Roman"/>
                <a:cs typeface="Times New Roman"/>
              </a:rPr>
              <a:t>&lt;</a:t>
            </a:r>
            <a:r>
              <a:rPr lang="en-US" sz="2000" spc="-40" dirty="0">
                <a:solidFill>
                  <a:schemeClr val="bg2">
                    <a:lumMod val="25000"/>
                  </a:schemeClr>
                </a:solidFill>
                <a:latin typeface="Times New Roman"/>
                <a:cs typeface="Times New Roman"/>
              </a:rPr>
              <a:t>title&gt; </a:t>
            </a:r>
            <a:r>
              <a:rPr lang="en-US" sz="2000" spc="-60" dirty="0">
                <a:solidFill>
                  <a:srgbClr val="002060"/>
                </a:solidFill>
                <a:latin typeface="Times New Roman"/>
                <a:cs typeface="Times New Roman"/>
              </a:rPr>
              <a:t>First </a:t>
            </a:r>
            <a:r>
              <a:rPr lang="en-US" sz="2000" spc="-75" dirty="0">
                <a:solidFill>
                  <a:srgbClr val="002060"/>
                </a:solidFill>
                <a:latin typeface="Times New Roman"/>
                <a:cs typeface="Times New Roman"/>
              </a:rPr>
              <a:t>Page</a:t>
            </a:r>
            <a:r>
              <a:rPr lang="en-US" sz="2000" spc="-170" dirty="0">
                <a:solidFill>
                  <a:srgbClr val="002060"/>
                </a:solidFill>
                <a:latin typeface="Times New Roman"/>
                <a:cs typeface="Times New Roman"/>
              </a:rPr>
              <a:t> </a:t>
            </a:r>
            <a:r>
              <a:rPr lang="en-US" sz="2000" spc="-35" dirty="0">
                <a:solidFill>
                  <a:schemeClr val="bg2">
                    <a:lumMod val="25000"/>
                  </a:schemeClr>
                </a:solidFill>
                <a:latin typeface="Times New Roman"/>
                <a:cs typeface="Times New Roman"/>
              </a:rPr>
              <a:t>&lt;/title&gt;</a:t>
            </a:r>
            <a:endParaRPr lang="en-US" sz="2000" dirty="0">
              <a:solidFill>
                <a:schemeClr val="bg2">
                  <a:lumMod val="25000"/>
                </a:schemeClr>
              </a:solidFill>
              <a:latin typeface="Times New Roman"/>
              <a:cs typeface="Times New Roman"/>
            </a:endParaRPr>
          </a:p>
          <a:p>
            <a:pPr marL="34924" indent="0">
              <a:lnSpc>
                <a:spcPct val="100000"/>
              </a:lnSpc>
              <a:spcBef>
                <a:spcPts val="70"/>
              </a:spcBef>
              <a:buNone/>
            </a:pPr>
            <a:r>
              <a:rPr lang="en-US" sz="2000" spc="-40" dirty="0">
                <a:solidFill>
                  <a:srgbClr val="002060"/>
                </a:solidFill>
                <a:latin typeface="Times New Roman"/>
                <a:cs typeface="Times New Roman"/>
              </a:rPr>
              <a:t>		</a:t>
            </a:r>
            <a:r>
              <a:rPr lang="en-US" sz="2000" spc="-40" dirty="0">
                <a:solidFill>
                  <a:srgbClr val="C00000"/>
                </a:solidFill>
                <a:latin typeface="Times New Roman"/>
                <a:cs typeface="Times New Roman"/>
              </a:rPr>
              <a:t>&lt;/head&gt;</a:t>
            </a:r>
            <a:endParaRPr lang="en-US" sz="2000" dirty="0">
              <a:solidFill>
                <a:srgbClr val="C00000"/>
              </a:solidFill>
              <a:latin typeface="Times New Roman"/>
              <a:cs typeface="Times New Roman"/>
            </a:endParaRPr>
          </a:p>
          <a:p>
            <a:pPr marL="34924" indent="0">
              <a:lnSpc>
                <a:spcPct val="100000"/>
              </a:lnSpc>
              <a:spcBef>
                <a:spcPts val="70"/>
              </a:spcBef>
              <a:buNone/>
            </a:pPr>
            <a:r>
              <a:rPr lang="en-US" sz="2000" spc="-65" dirty="0">
                <a:solidFill>
                  <a:srgbClr val="002060"/>
                </a:solidFill>
                <a:latin typeface="Times New Roman"/>
                <a:cs typeface="Times New Roman"/>
              </a:rPr>
              <a:t>		</a:t>
            </a:r>
            <a:r>
              <a:rPr lang="en-US" sz="2000" spc="-65" dirty="0">
                <a:solidFill>
                  <a:srgbClr val="C00000"/>
                </a:solidFill>
                <a:latin typeface="Times New Roman"/>
                <a:cs typeface="Times New Roman"/>
              </a:rPr>
              <a:t>&lt;body </a:t>
            </a:r>
            <a:r>
              <a:rPr lang="en-US" sz="2000" b="1" spc="-70" dirty="0" err="1">
                <a:solidFill>
                  <a:srgbClr val="FF0000"/>
                </a:solidFill>
                <a:latin typeface="Times New Roman"/>
                <a:cs typeface="Times New Roman"/>
              </a:rPr>
              <a:t>bgcolo</a:t>
            </a:r>
            <a:r>
              <a:rPr lang="en-US" sz="2000" spc="-70" dirty="0" err="1">
                <a:solidFill>
                  <a:srgbClr val="FF0000"/>
                </a:solidFill>
                <a:latin typeface="Times New Roman"/>
                <a:cs typeface="Times New Roman"/>
              </a:rPr>
              <a:t>r</a:t>
            </a:r>
            <a:r>
              <a:rPr lang="en-US" sz="2000" spc="-70" dirty="0">
                <a:solidFill>
                  <a:srgbClr val="002060"/>
                </a:solidFill>
                <a:latin typeface="Times New Roman"/>
                <a:cs typeface="Times New Roman"/>
              </a:rPr>
              <a:t> </a:t>
            </a:r>
            <a:r>
              <a:rPr lang="en-US" sz="2000" spc="-30" dirty="0">
                <a:solidFill>
                  <a:srgbClr val="002060"/>
                </a:solidFill>
                <a:latin typeface="Times New Roman"/>
                <a:cs typeface="Times New Roman"/>
              </a:rPr>
              <a:t>= </a:t>
            </a:r>
            <a:r>
              <a:rPr lang="en-US" sz="2000" b="1" spc="-60" dirty="0">
                <a:solidFill>
                  <a:srgbClr val="006600"/>
                </a:solidFill>
                <a:latin typeface="Times New Roman"/>
                <a:cs typeface="Times New Roman"/>
              </a:rPr>
              <a:t>green</a:t>
            </a:r>
            <a:r>
              <a:rPr lang="en-US" sz="2000" spc="-185" dirty="0">
                <a:solidFill>
                  <a:srgbClr val="002060"/>
                </a:solidFill>
                <a:latin typeface="Times New Roman"/>
                <a:cs typeface="Times New Roman"/>
              </a:rPr>
              <a:t> </a:t>
            </a:r>
            <a:r>
              <a:rPr lang="en-US" sz="2000" spc="-30" dirty="0">
                <a:solidFill>
                  <a:srgbClr val="002060"/>
                </a:solidFill>
                <a:latin typeface="Times New Roman"/>
                <a:cs typeface="Times New Roman"/>
              </a:rPr>
              <a:t>&gt;</a:t>
            </a:r>
            <a:endParaRPr lang="en-US" sz="2000" dirty="0">
              <a:solidFill>
                <a:srgbClr val="002060"/>
              </a:solidFill>
              <a:latin typeface="Times New Roman"/>
              <a:cs typeface="Times New Roman"/>
            </a:endParaRPr>
          </a:p>
          <a:p>
            <a:pPr marL="620395" marR="5080" indent="0">
              <a:lnSpc>
                <a:spcPct val="104200"/>
              </a:lnSpc>
              <a:spcBef>
                <a:spcPts val="565"/>
              </a:spcBef>
              <a:buNone/>
              <a:tabLst>
                <a:tab pos="1533525" algn="l"/>
              </a:tabLst>
            </a:pPr>
            <a:r>
              <a:rPr lang="en-US" sz="2000" spc="-45" dirty="0">
                <a:solidFill>
                  <a:srgbClr val="002060"/>
                </a:solidFill>
                <a:latin typeface="Times New Roman"/>
                <a:cs typeface="Times New Roman"/>
              </a:rPr>
              <a:t>			attribute  </a:t>
            </a:r>
            <a:r>
              <a:rPr lang="en-US" sz="2000" spc="-70" dirty="0">
                <a:solidFill>
                  <a:srgbClr val="002060"/>
                </a:solidFill>
                <a:latin typeface="Times New Roman"/>
                <a:cs typeface="Times New Roman"/>
              </a:rPr>
              <a:t>value </a:t>
            </a:r>
            <a:r>
              <a:rPr lang="en-US" sz="2000" spc="-65" dirty="0">
                <a:solidFill>
                  <a:srgbClr val="002060"/>
                </a:solidFill>
                <a:latin typeface="Times New Roman"/>
                <a:cs typeface="Times New Roman"/>
              </a:rPr>
              <a:t>of</a:t>
            </a:r>
            <a:r>
              <a:rPr lang="en-US" sz="2000" spc="-180" dirty="0">
                <a:solidFill>
                  <a:srgbClr val="002060"/>
                </a:solidFill>
                <a:latin typeface="Times New Roman"/>
                <a:cs typeface="Times New Roman"/>
              </a:rPr>
              <a:t> </a:t>
            </a:r>
            <a:r>
              <a:rPr lang="en-US" sz="2000" spc="-45" dirty="0">
                <a:solidFill>
                  <a:srgbClr val="002060"/>
                </a:solidFill>
                <a:latin typeface="Times New Roman"/>
                <a:cs typeface="Times New Roman"/>
              </a:rPr>
              <a:t>attribute  </a:t>
            </a:r>
          </a:p>
          <a:p>
            <a:pPr marL="620395" marR="5080" indent="0">
              <a:lnSpc>
                <a:spcPct val="104200"/>
              </a:lnSpc>
              <a:spcBef>
                <a:spcPts val="565"/>
              </a:spcBef>
              <a:buNone/>
              <a:tabLst>
                <a:tab pos="1533525" algn="l"/>
              </a:tabLst>
            </a:pPr>
            <a:r>
              <a:rPr lang="en-US" sz="2000" spc="-45" dirty="0">
                <a:solidFill>
                  <a:srgbClr val="002060"/>
                </a:solidFill>
                <a:latin typeface="Times New Roman"/>
                <a:cs typeface="Times New Roman"/>
              </a:rPr>
              <a:t>                                </a:t>
            </a:r>
            <a:r>
              <a:rPr lang="en-US" sz="2000" spc="-85" dirty="0">
                <a:solidFill>
                  <a:srgbClr val="002060"/>
                </a:solidFill>
                <a:latin typeface="Times New Roman"/>
                <a:cs typeface="Times New Roman"/>
              </a:rPr>
              <a:t>This </a:t>
            </a:r>
            <a:r>
              <a:rPr lang="en-US" sz="2000" spc="-80" dirty="0">
                <a:solidFill>
                  <a:srgbClr val="002060"/>
                </a:solidFill>
                <a:latin typeface="Times New Roman"/>
                <a:cs typeface="Times New Roman"/>
              </a:rPr>
              <a:t>is </a:t>
            </a:r>
            <a:r>
              <a:rPr lang="en-US" sz="2000" spc="-110" dirty="0">
                <a:solidFill>
                  <a:srgbClr val="002060"/>
                </a:solidFill>
                <a:latin typeface="Times New Roman"/>
                <a:cs typeface="Times New Roman"/>
              </a:rPr>
              <a:t>my </a:t>
            </a:r>
            <a:r>
              <a:rPr lang="en-US" sz="2000" spc="-60" dirty="0">
                <a:solidFill>
                  <a:srgbClr val="002060"/>
                </a:solidFill>
                <a:latin typeface="Times New Roman"/>
                <a:cs typeface="Times New Roman"/>
              </a:rPr>
              <a:t>first </a:t>
            </a:r>
            <a:r>
              <a:rPr lang="en-US" sz="2000" spc="-80" dirty="0">
                <a:solidFill>
                  <a:srgbClr val="002060"/>
                </a:solidFill>
                <a:latin typeface="Times New Roman"/>
                <a:cs typeface="Times New Roman"/>
              </a:rPr>
              <a:t>web</a:t>
            </a:r>
            <a:r>
              <a:rPr lang="en-US" sz="2000" spc="-100" dirty="0">
                <a:solidFill>
                  <a:srgbClr val="002060"/>
                </a:solidFill>
                <a:latin typeface="Times New Roman"/>
                <a:cs typeface="Times New Roman"/>
              </a:rPr>
              <a:t> </a:t>
            </a:r>
            <a:r>
              <a:rPr lang="en-US" sz="2000" spc="-70" dirty="0">
                <a:solidFill>
                  <a:srgbClr val="002060"/>
                </a:solidFill>
                <a:latin typeface="Times New Roman"/>
                <a:cs typeface="Times New Roman"/>
              </a:rPr>
              <a:t>page</a:t>
            </a:r>
            <a:endParaRPr lang="en-US" sz="2000" dirty="0">
              <a:solidFill>
                <a:srgbClr val="002060"/>
              </a:solidFill>
              <a:latin typeface="Times New Roman"/>
              <a:cs typeface="Times New Roman"/>
            </a:endParaRPr>
          </a:p>
          <a:p>
            <a:pPr marL="34924" indent="0">
              <a:lnSpc>
                <a:spcPct val="100000"/>
              </a:lnSpc>
              <a:spcBef>
                <a:spcPts val="70"/>
              </a:spcBef>
              <a:buNone/>
            </a:pPr>
            <a:r>
              <a:rPr lang="en-US" sz="2000" spc="-50" dirty="0">
                <a:solidFill>
                  <a:srgbClr val="002060"/>
                </a:solidFill>
                <a:latin typeface="Times New Roman"/>
                <a:cs typeface="Times New Roman"/>
              </a:rPr>
              <a:t>		</a:t>
            </a:r>
            <a:r>
              <a:rPr lang="en-US" sz="2000" spc="-50" dirty="0">
                <a:solidFill>
                  <a:srgbClr val="C00000"/>
                </a:solidFill>
                <a:latin typeface="Times New Roman"/>
                <a:cs typeface="Times New Roman"/>
              </a:rPr>
              <a:t>&lt;/body&gt;</a:t>
            </a:r>
            <a:endParaRPr lang="en-US" sz="2000" dirty="0">
              <a:solidFill>
                <a:srgbClr val="C00000"/>
              </a:solidFill>
              <a:latin typeface="Times New Roman"/>
              <a:cs typeface="Times New Roman"/>
            </a:endParaRPr>
          </a:p>
          <a:p>
            <a:pPr marL="0" indent="0">
              <a:lnSpc>
                <a:spcPct val="100000"/>
              </a:lnSpc>
              <a:spcBef>
                <a:spcPts val="70"/>
              </a:spcBef>
              <a:buNone/>
            </a:pPr>
            <a:r>
              <a:rPr lang="en-US" sz="2000" spc="-50" dirty="0">
                <a:solidFill>
                  <a:srgbClr val="002060"/>
                </a:solidFill>
                <a:latin typeface="Times New Roman"/>
                <a:cs typeface="Times New Roman"/>
              </a:rPr>
              <a:t>	&lt;</a:t>
            </a:r>
            <a:r>
              <a:rPr lang="en-US" sz="2000" spc="-50" dirty="0">
                <a:solidFill>
                  <a:srgbClr val="CC3399"/>
                </a:solidFill>
                <a:latin typeface="Times New Roman"/>
                <a:cs typeface="Times New Roman"/>
              </a:rPr>
              <a:t>/html</a:t>
            </a:r>
            <a:r>
              <a:rPr lang="en-US" sz="2000" spc="-50" dirty="0">
                <a:solidFill>
                  <a:srgbClr val="002060"/>
                </a:solidFill>
                <a:latin typeface="Times New Roman"/>
                <a:cs typeface="Times New Roman"/>
              </a:rPr>
              <a:t>&gt;</a:t>
            </a:r>
            <a:endParaRPr lang="en-US" sz="2000" dirty="0">
              <a:solidFill>
                <a:srgbClr val="002060"/>
              </a:solidFill>
              <a:latin typeface="Times New Roman"/>
              <a:cs typeface="Times New Roman"/>
            </a:endParaRPr>
          </a:p>
          <a:p>
            <a:pPr marL="0" indent="0">
              <a:buNone/>
            </a:pPr>
            <a:r>
              <a:rPr lang="en-US" sz="1800" b="1" dirty="0" smtClean="0">
                <a:latin typeface="Century Schoolbook" pitchFamily="18" charset="0"/>
              </a:rPr>
              <a:t>                                                  </a:t>
            </a:r>
            <a:r>
              <a:rPr lang="en-US" sz="1800" b="1" dirty="0" smtClean="0">
                <a:latin typeface="Century Schoolbook" pitchFamily="18" charset="0"/>
                <a:hlinkClick r:id="rId2" action="ppaction://hlinkfile"/>
              </a:rPr>
              <a:t>Execute Here</a:t>
            </a:r>
            <a:endParaRPr lang="en-US" sz="1800" b="1" dirty="0">
              <a:latin typeface="Century Schoolbook"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5</a:t>
            </a:fld>
            <a:endParaRPr lang="en-US"/>
          </a:p>
        </p:txBody>
      </p:sp>
      <p:pic>
        <p:nvPicPr>
          <p:cNvPr id="5" name="Picture 4"/>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79450237"/>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arn(inVertical)">
                                      <p:cBhvr>
                                        <p:cTn id="46" dur="500"/>
                                        <p:tgtEl>
                                          <p:spTgt spid="3">
                                            <p:txEl>
                                              <p:pRg st="10" end="10"/>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barn(inVertical)">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6698" y="1317785"/>
            <a:ext cx="8788211" cy="4989168"/>
          </a:xfrm>
        </p:spPr>
        <p:txBody>
          <a:bodyPr>
            <a:normAutofit/>
          </a:bodyPr>
          <a:lstStyle/>
          <a:p>
            <a:pPr marL="0" indent="0" algn="just">
              <a:lnSpc>
                <a:spcPct val="107000"/>
              </a:lnSpc>
              <a:spcBef>
                <a:spcPts val="425"/>
              </a:spcBef>
              <a:buNone/>
            </a:pPr>
            <a:endParaRPr lang="en-US" sz="1600" dirty="0" smtClean="0">
              <a:solidFill>
                <a:srgbClr val="231F20"/>
              </a:solidFill>
              <a:latin typeface="Sitka Text" pitchFamily="2"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50</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smtClean="0">
                <a:solidFill>
                  <a:srgbClr val="7030A0"/>
                </a:solidFill>
                <a:latin typeface="Bahnschrift" pitchFamily="34" charset="0"/>
              </a:rPr>
              <a:t>SCIENCE AND COMMERCE,   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20" name="table"/>
          <p:cNvPicPr>
            <a:picLocks noChangeAspect="1"/>
          </p:cNvPicPr>
          <p:nvPr/>
        </p:nvPicPr>
        <p:blipFill>
          <a:blip r:embed="rId7" cstate="print"/>
          <a:stretch>
            <a:fillRect/>
          </a:stretch>
        </p:blipFill>
        <p:spPr>
          <a:xfrm>
            <a:off x="300314" y="1424905"/>
            <a:ext cx="4305299" cy="5409754"/>
          </a:xfrm>
          <a:prstGeom prst="rect">
            <a:avLst/>
          </a:prstGeom>
        </p:spPr>
      </p:pic>
      <p:pic>
        <p:nvPicPr>
          <p:cNvPr id="21" name="table"/>
          <p:cNvPicPr>
            <a:picLocks noChangeAspect="1"/>
          </p:cNvPicPr>
          <p:nvPr/>
        </p:nvPicPr>
        <p:blipFill>
          <a:blip r:embed="rId8" cstate="print"/>
          <a:stretch>
            <a:fillRect/>
          </a:stretch>
        </p:blipFill>
        <p:spPr>
          <a:xfrm>
            <a:off x="4590415" y="1401564"/>
            <a:ext cx="4320422" cy="4176464"/>
          </a:xfrm>
          <a:prstGeom prst="rect">
            <a:avLst/>
          </a:prstGeom>
        </p:spPr>
      </p:pic>
      <p:sp>
        <p:nvSpPr>
          <p:cNvPr id="15" name="TextBox 14"/>
          <p:cNvSpPr txBox="1"/>
          <p:nvPr/>
        </p:nvSpPr>
        <p:spPr>
          <a:xfrm>
            <a:off x="1547664" y="899428"/>
            <a:ext cx="5256584" cy="369332"/>
          </a:xfrm>
          <a:prstGeom prst="rect">
            <a:avLst/>
          </a:prstGeom>
          <a:noFill/>
        </p:spPr>
        <p:txBody>
          <a:bodyPr wrap="square" rtlCol="0">
            <a:spAutoFit/>
          </a:bodyPr>
          <a:lstStyle/>
          <a:p>
            <a:endParaRPr lang="en-US" dirty="0"/>
          </a:p>
        </p:txBody>
      </p:sp>
      <p:sp>
        <p:nvSpPr>
          <p:cNvPr id="22" name="object 12"/>
          <p:cNvSpPr txBox="1"/>
          <p:nvPr/>
        </p:nvSpPr>
        <p:spPr>
          <a:xfrm>
            <a:off x="1835696" y="937363"/>
            <a:ext cx="5184576" cy="369332"/>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marL="12700" algn="ctr" fontAlgn="auto">
              <a:spcBef>
                <a:spcPts val="0"/>
              </a:spcBef>
              <a:spcAft>
                <a:spcPts val="0"/>
              </a:spcAft>
              <a:defRPr/>
            </a:pPr>
            <a:r>
              <a:rPr sz="2400" b="1" spc="-5" dirty="0">
                <a:solidFill>
                  <a:srgbClr val="0070C0"/>
                </a:solidFill>
                <a:latin typeface="Times New Roman"/>
                <a:cs typeface="Times New Roman"/>
              </a:rPr>
              <a:t>Attribute</a:t>
            </a:r>
            <a:r>
              <a:rPr sz="2400" b="1" dirty="0">
                <a:solidFill>
                  <a:srgbClr val="0070C0"/>
                </a:solidFill>
                <a:latin typeface="Times New Roman"/>
                <a:cs typeface="Times New Roman"/>
              </a:rPr>
              <a:t>s of </a:t>
            </a:r>
            <a:r>
              <a:rPr sz="2400" b="1" spc="-10" dirty="0">
                <a:solidFill>
                  <a:srgbClr val="0070C0"/>
                </a:solidFill>
                <a:latin typeface="Times New Roman"/>
                <a:cs typeface="Times New Roman"/>
              </a:rPr>
              <a:t>&lt;video&gt;</a:t>
            </a:r>
            <a:r>
              <a:rPr sz="2400" b="1" spc="-5" dirty="0">
                <a:solidFill>
                  <a:srgbClr val="0070C0"/>
                </a:solidFill>
                <a:latin typeface="Times New Roman"/>
                <a:cs typeface="Times New Roman"/>
              </a:rPr>
              <a:t> </a:t>
            </a:r>
            <a:r>
              <a:rPr sz="2400" b="1" dirty="0">
                <a:solidFill>
                  <a:srgbClr val="0070C0"/>
                </a:solidFill>
                <a:latin typeface="Times New Roman"/>
                <a:cs typeface="Times New Roman"/>
              </a:rPr>
              <a:t>tag </a:t>
            </a:r>
            <a:r>
              <a:rPr sz="1400" b="1" dirty="0">
                <a:solidFill>
                  <a:srgbClr val="EC008C"/>
                </a:solidFill>
                <a:latin typeface="Times New Roman"/>
                <a:cs typeface="Times New Roman"/>
              </a:rPr>
              <a:t>:</a:t>
            </a:r>
            <a:endParaRPr sz="1400" dirty="0">
              <a:latin typeface="Times New Roman"/>
              <a:cs typeface="Times New Roman"/>
            </a:endParaRPr>
          </a:p>
        </p:txBody>
      </p:sp>
      <p:sp>
        <p:nvSpPr>
          <p:cNvPr id="17" name="Rectangle 16"/>
          <p:cNvSpPr/>
          <p:nvPr/>
        </p:nvSpPr>
        <p:spPr>
          <a:xfrm>
            <a:off x="4605613" y="5733256"/>
            <a:ext cx="4572000" cy="981423"/>
          </a:xfrm>
          <a:prstGeom prst="rect">
            <a:avLst/>
          </a:prstGeom>
        </p:spPr>
        <p:txBody>
          <a:bodyPr>
            <a:spAutoFit/>
          </a:bodyPr>
          <a:lstStyle/>
          <a:p>
            <a:pPr algn="just">
              <a:lnSpc>
                <a:spcPct val="107000"/>
              </a:lnSpc>
            </a:pPr>
            <a:r>
              <a:rPr lang="en-US" dirty="0">
                <a:solidFill>
                  <a:srgbClr val="231F20"/>
                </a:solidFill>
                <a:latin typeface="Yu Gothic UI Semibold" pitchFamily="34" charset="-128"/>
                <a:ea typeface="Yu Gothic UI Semibold" pitchFamily="34" charset="-128"/>
                <a:cs typeface="Times New Roman" pitchFamily="18" charset="0"/>
              </a:rPr>
              <a:t>The  </a:t>
            </a:r>
            <a:r>
              <a:rPr lang="en-US" dirty="0">
                <a:solidFill>
                  <a:srgbClr val="FF0000"/>
                </a:solidFill>
                <a:latin typeface="Yu Gothic UI Semibold" pitchFamily="34" charset="-128"/>
                <a:ea typeface="Yu Gothic UI Semibold" pitchFamily="34" charset="-128"/>
                <a:cs typeface="Times New Roman" pitchFamily="18" charset="0"/>
              </a:rPr>
              <a:t>&lt;source&gt;  tag  </a:t>
            </a:r>
            <a:r>
              <a:rPr lang="en-US" dirty="0">
                <a:solidFill>
                  <a:srgbClr val="231F20"/>
                </a:solidFill>
                <a:latin typeface="Yu Gothic UI Semibold" pitchFamily="34" charset="-128"/>
                <a:ea typeface="Yu Gothic UI Semibold" pitchFamily="34" charset="-128"/>
                <a:cs typeface="Times New Roman" pitchFamily="18" charset="0"/>
              </a:rPr>
              <a:t>is  used  </a:t>
            </a:r>
            <a:r>
              <a:rPr lang="en-US" dirty="0">
                <a:solidFill>
                  <a:srgbClr val="008000"/>
                </a:solidFill>
                <a:latin typeface="Yu Gothic UI Semibold" pitchFamily="34" charset="-128"/>
                <a:ea typeface="Yu Gothic UI Semibold" pitchFamily="34" charset="-128"/>
                <a:cs typeface="Times New Roman" pitchFamily="18" charset="0"/>
              </a:rPr>
              <a:t>to</a:t>
            </a:r>
            <a:r>
              <a:rPr lang="en-US" dirty="0">
                <a:solidFill>
                  <a:srgbClr val="231F20"/>
                </a:solidFill>
                <a:latin typeface="Yu Gothic UI Semibold" pitchFamily="34" charset="-128"/>
                <a:ea typeface="Yu Gothic UI Semibold" pitchFamily="34" charset="-128"/>
                <a:cs typeface="Times New Roman" pitchFamily="18" charset="0"/>
              </a:rPr>
              <a:t>  </a:t>
            </a:r>
            <a:r>
              <a:rPr lang="en-US" b="1" dirty="0">
                <a:solidFill>
                  <a:srgbClr val="006600"/>
                </a:solidFill>
                <a:latin typeface="Yu Gothic UI Semibold" pitchFamily="34" charset="-128"/>
                <a:ea typeface="Yu Gothic UI Semibold" pitchFamily="34" charset="-128"/>
                <a:cs typeface="Times New Roman" pitchFamily="18" charset="0"/>
              </a:rPr>
              <a:t>specify </a:t>
            </a:r>
            <a:r>
              <a:rPr lang="en-US" b="1" dirty="0">
                <a:solidFill>
                  <a:srgbClr val="D60093"/>
                </a:solidFill>
                <a:latin typeface="Yu Gothic UI Semibold" pitchFamily="34" charset="-128"/>
                <a:ea typeface="Yu Gothic UI Semibold" pitchFamily="34" charset="-128"/>
                <a:cs typeface="Times New Roman" pitchFamily="18" charset="0"/>
              </a:rPr>
              <a:t>multiple  media  resources  </a:t>
            </a:r>
            <a:r>
              <a:rPr lang="en-US" b="1" dirty="0">
                <a:solidFill>
                  <a:srgbClr val="002060"/>
                </a:solidFill>
                <a:latin typeface="Yu Gothic UI Semibold" pitchFamily="34" charset="-128"/>
                <a:ea typeface="Yu Gothic UI Semibold" pitchFamily="34" charset="-128"/>
                <a:cs typeface="Times New Roman" pitchFamily="18" charset="0"/>
              </a:rPr>
              <a:t>for  video  as well as audio media elements.</a:t>
            </a:r>
          </a:p>
        </p:txBody>
      </p:sp>
    </p:spTree>
    <p:extLst>
      <p:ext uri="{BB962C8B-B14F-4D97-AF65-F5344CB8AC3E}">
        <p14:creationId xmlns="" xmlns:p14="http://schemas.microsoft.com/office/powerpoint/2010/main" val="1249149717"/>
      </p:ext>
    </p:extLst>
  </p:cSld>
  <p:clrMapOvr>
    <a:masterClrMapping/>
  </p:clrMapOvr>
  <p:transition>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51</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107504" y="980728"/>
            <a:ext cx="8640960" cy="5493224"/>
          </a:xfrm>
        </p:spPr>
        <p:txBody>
          <a:bodyPr>
            <a:normAutofit fontScale="92500" lnSpcReduction="20000"/>
          </a:bodyPr>
          <a:lstStyle/>
          <a:p>
            <a:pPr marL="0" indent="0" algn="ctr">
              <a:buNone/>
            </a:pPr>
            <a:r>
              <a:rPr lang="en-US" b="1" dirty="0">
                <a:solidFill>
                  <a:srgbClr val="00AEEF"/>
                </a:solidFill>
                <a:latin typeface="Times New Roman" pitchFamily="18" charset="0"/>
                <a:cs typeface="Times New Roman" pitchFamily="18" charset="0"/>
              </a:rPr>
              <a:t>1.9 Image map in HTML </a:t>
            </a:r>
            <a:r>
              <a:rPr lang="en-US" b="1" dirty="0" smtClean="0">
                <a:solidFill>
                  <a:srgbClr val="00AEEF"/>
                </a:solidFill>
                <a:latin typeface="Times New Roman" pitchFamily="18" charset="0"/>
                <a:cs typeface="Times New Roman" pitchFamily="18" charset="0"/>
              </a:rPr>
              <a:t>5</a:t>
            </a:r>
          </a:p>
          <a:p>
            <a:pPr marL="0" indent="0" algn="ctr">
              <a:buNone/>
            </a:pPr>
            <a:endParaRPr lang="en-US" dirty="0">
              <a:latin typeface="Times New Roman" pitchFamily="18" charset="0"/>
              <a:cs typeface="Times New Roman" pitchFamily="18" charset="0"/>
            </a:endParaRPr>
          </a:p>
          <a:p>
            <a:pPr marL="0" indent="0" algn="just">
              <a:lnSpc>
                <a:spcPct val="107000"/>
              </a:lnSpc>
              <a:spcBef>
                <a:spcPts val="425"/>
              </a:spcBef>
              <a:buNone/>
            </a:pPr>
            <a:r>
              <a:rPr lang="en-US" sz="1700" b="1" dirty="0">
                <a:solidFill>
                  <a:srgbClr val="FF0000"/>
                </a:solidFill>
                <a:latin typeface="Bahnschrift SemiBold" pitchFamily="34" charset="0"/>
                <a:cs typeface="Times New Roman" pitchFamily="18" charset="0"/>
              </a:rPr>
              <a:t>An image with multiple hyperlinks is called an image map</a:t>
            </a:r>
            <a:r>
              <a:rPr lang="en-US" sz="1700" b="1" dirty="0" smtClean="0">
                <a:solidFill>
                  <a:srgbClr val="FF0000"/>
                </a:solidFill>
                <a:latin typeface="Bahnschrift SemiBold" pitchFamily="34" charset="0"/>
                <a:cs typeface="Times New Roman" pitchFamily="18" charset="0"/>
              </a:rPr>
              <a:t>.</a:t>
            </a:r>
            <a:endParaRPr lang="en-US" sz="1700" b="1" dirty="0">
              <a:solidFill>
                <a:srgbClr val="FF0000"/>
              </a:solidFill>
              <a:latin typeface="Bahnschrift SemiBold" pitchFamily="34" charset="0"/>
              <a:cs typeface="Times New Roman" pitchFamily="18" charset="0"/>
            </a:endParaRPr>
          </a:p>
          <a:p>
            <a:pPr marL="0" indent="0" algn="just">
              <a:lnSpc>
                <a:spcPct val="107000"/>
              </a:lnSpc>
              <a:spcBef>
                <a:spcPts val="425"/>
              </a:spcBef>
              <a:buNone/>
            </a:pPr>
            <a:r>
              <a:rPr lang="en-US" sz="1700" dirty="0">
                <a:solidFill>
                  <a:srgbClr val="006600"/>
                </a:solidFill>
                <a:latin typeface="Bahnschrift SemiBold" pitchFamily="34" charset="0"/>
                <a:cs typeface="Times New Roman" pitchFamily="18" charset="0"/>
              </a:rPr>
              <a:t>Image map is used to   connect   links to different regions on the webpage</a:t>
            </a:r>
            <a:r>
              <a:rPr lang="en-US" sz="1700" dirty="0">
                <a:solidFill>
                  <a:srgbClr val="231F20"/>
                </a:solidFill>
                <a:latin typeface="Bahnschrift SemiBold" pitchFamily="34" charset="0"/>
                <a:cs typeface="Times New Roman" pitchFamily="18" charset="0"/>
              </a:rPr>
              <a:t>. An </a:t>
            </a:r>
            <a:r>
              <a:rPr lang="en-US" sz="1700" dirty="0">
                <a:solidFill>
                  <a:srgbClr val="FF3300"/>
                </a:solidFill>
                <a:latin typeface="Bahnschrift SemiBold" pitchFamily="34" charset="0"/>
                <a:cs typeface="Times New Roman" pitchFamily="18" charset="0"/>
              </a:rPr>
              <a:t>Image map is created by marking certain regions  on  an  image  clickable</a:t>
            </a:r>
            <a:r>
              <a:rPr lang="en-US" sz="1700" dirty="0">
                <a:solidFill>
                  <a:srgbClr val="231F20"/>
                </a:solidFill>
                <a:latin typeface="Bahnschrift SemiBold" pitchFamily="34" charset="0"/>
                <a:cs typeface="Times New Roman" pitchFamily="18" charset="0"/>
              </a:rPr>
              <a:t>.  These </a:t>
            </a:r>
            <a:r>
              <a:rPr lang="en-US" sz="1700" dirty="0">
                <a:solidFill>
                  <a:srgbClr val="0070C0"/>
                </a:solidFill>
                <a:latin typeface="Bahnschrift SemiBold" pitchFamily="34" charset="0"/>
                <a:cs typeface="Times New Roman" pitchFamily="18" charset="0"/>
              </a:rPr>
              <a:t>clickable regions are called as </a:t>
            </a:r>
            <a:r>
              <a:rPr lang="en-US" sz="1700" b="1" dirty="0">
                <a:solidFill>
                  <a:srgbClr val="0070C0"/>
                </a:solidFill>
                <a:latin typeface="Bahnschrift SemiBold" pitchFamily="34" charset="0"/>
                <a:cs typeface="Times New Roman" pitchFamily="18" charset="0"/>
              </a:rPr>
              <a:t>hotspots</a:t>
            </a:r>
            <a:r>
              <a:rPr lang="en-US" sz="1700" dirty="0" smtClean="0">
                <a:solidFill>
                  <a:srgbClr val="0070C0"/>
                </a:solidFill>
                <a:latin typeface="Bahnschrift SemiBold" pitchFamily="34" charset="0"/>
                <a:cs typeface="Times New Roman" pitchFamily="18" charset="0"/>
              </a:rPr>
              <a:t>.</a:t>
            </a:r>
          </a:p>
          <a:p>
            <a:pPr marL="0" indent="0" algn="just">
              <a:lnSpc>
                <a:spcPct val="107000"/>
              </a:lnSpc>
              <a:spcBef>
                <a:spcPts val="425"/>
              </a:spcBef>
              <a:buNone/>
            </a:pPr>
            <a:endParaRPr lang="en-US" sz="1700" dirty="0">
              <a:solidFill>
                <a:srgbClr val="0070C0"/>
              </a:solidFill>
              <a:latin typeface="Bahnschrift SemiBold" pitchFamily="34" charset="0"/>
              <a:cs typeface="Times New Roman" pitchFamily="18" charset="0"/>
            </a:endParaRPr>
          </a:p>
          <a:p>
            <a:pPr marL="0" indent="0" algn="just">
              <a:lnSpc>
                <a:spcPct val="107000"/>
              </a:lnSpc>
              <a:spcBef>
                <a:spcPts val="425"/>
              </a:spcBef>
              <a:buNone/>
            </a:pPr>
            <a:r>
              <a:rPr lang="en-US" sz="1700" dirty="0">
                <a:solidFill>
                  <a:srgbClr val="008000"/>
                </a:solidFill>
                <a:latin typeface="Bahnschrift SemiBold" pitchFamily="34" charset="0"/>
                <a:cs typeface="Times New Roman" pitchFamily="18" charset="0"/>
              </a:rPr>
              <a:t>Image Maps are of two types; </a:t>
            </a:r>
            <a:r>
              <a:rPr lang="en-US" sz="1700" dirty="0">
                <a:solidFill>
                  <a:srgbClr val="FF3300"/>
                </a:solidFill>
                <a:latin typeface="Bahnschrift SemiBold" pitchFamily="34" charset="0"/>
                <a:cs typeface="Times New Roman" pitchFamily="18" charset="0"/>
              </a:rPr>
              <a:t>Client Side  and  Server  Side. </a:t>
            </a:r>
            <a:endParaRPr lang="en-US" sz="1700" dirty="0" smtClean="0">
              <a:solidFill>
                <a:srgbClr val="FF3300"/>
              </a:solidFill>
              <a:latin typeface="Bahnschrift SemiBold" pitchFamily="34" charset="0"/>
              <a:cs typeface="Times New Roman" pitchFamily="18" charset="0"/>
            </a:endParaRPr>
          </a:p>
          <a:p>
            <a:pPr marL="0" indent="0" algn="just">
              <a:lnSpc>
                <a:spcPct val="107000"/>
              </a:lnSpc>
              <a:spcBef>
                <a:spcPts val="425"/>
              </a:spcBef>
              <a:buNone/>
            </a:pPr>
            <a:endParaRPr lang="en-US" sz="1700" dirty="0">
              <a:solidFill>
                <a:srgbClr val="FF3300"/>
              </a:solidFill>
              <a:latin typeface="Bahnschrift SemiBold" pitchFamily="34" charset="0"/>
              <a:cs typeface="Times New Roman" pitchFamily="18" charset="0"/>
            </a:endParaRPr>
          </a:p>
          <a:p>
            <a:pPr marL="0" indent="0" algn="just">
              <a:lnSpc>
                <a:spcPct val="107000"/>
              </a:lnSpc>
              <a:spcBef>
                <a:spcPts val="425"/>
              </a:spcBef>
              <a:buNone/>
            </a:pPr>
            <a:r>
              <a:rPr lang="en-US" sz="1700" dirty="0" smtClean="0">
                <a:solidFill>
                  <a:srgbClr val="231F20"/>
                </a:solidFill>
                <a:latin typeface="Bahnschrift SemiBold" pitchFamily="34" charset="0"/>
                <a:cs typeface="Times New Roman" pitchFamily="18" charset="0"/>
              </a:rPr>
              <a:t>The </a:t>
            </a:r>
            <a:r>
              <a:rPr lang="en-US" sz="1700" dirty="0">
                <a:solidFill>
                  <a:srgbClr val="231F20"/>
                </a:solidFill>
                <a:latin typeface="Bahnschrift SemiBold" pitchFamily="34" charset="0"/>
                <a:cs typeface="Times New Roman" pitchFamily="18" charset="0"/>
              </a:rPr>
              <a:t>tags used to define client side image map </a:t>
            </a:r>
            <a:r>
              <a:rPr lang="en-US" sz="1700" dirty="0" smtClean="0">
                <a:solidFill>
                  <a:srgbClr val="231F20"/>
                </a:solidFill>
                <a:latin typeface="Bahnschrift SemiBold" pitchFamily="34" charset="0"/>
                <a:cs typeface="Times New Roman" pitchFamily="18" charset="0"/>
              </a:rPr>
              <a:t>are :- </a:t>
            </a:r>
            <a:endParaRPr lang="en-US" sz="1700" dirty="0">
              <a:latin typeface="Bahnschrift SemiBold" pitchFamily="34" charset="0"/>
              <a:cs typeface="Times New Roman" pitchFamily="18" charset="0"/>
            </a:endParaRPr>
          </a:p>
          <a:p>
            <a:pPr marL="0" indent="0" algn="just">
              <a:lnSpc>
                <a:spcPct val="107000"/>
              </a:lnSpc>
              <a:spcBef>
                <a:spcPts val="563"/>
              </a:spcBef>
              <a:buClr>
                <a:srgbClr val="EC008C"/>
              </a:buClr>
              <a:buNone/>
            </a:pPr>
            <a:r>
              <a:rPr lang="en-US" sz="1700" b="1" dirty="0" smtClean="0">
                <a:solidFill>
                  <a:srgbClr val="EC008C"/>
                </a:solidFill>
                <a:latin typeface="Bahnschrift SemiBold" pitchFamily="34" charset="0"/>
                <a:cs typeface="Times New Roman" pitchFamily="18" charset="0"/>
              </a:rPr>
              <a:t>1. &lt;</a:t>
            </a:r>
            <a:r>
              <a:rPr lang="en-US" sz="1700" b="1" dirty="0" err="1" smtClean="0">
                <a:solidFill>
                  <a:srgbClr val="EC008C"/>
                </a:solidFill>
                <a:latin typeface="Bahnschrift SemiBold" pitchFamily="34" charset="0"/>
                <a:cs typeface="Times New Roman" pitchFamily="18" charset="0"/>
              </a:rPr>
              <a:t>Img</a:t>
            </a:r>
            <a:r>
              <a:rPr lang="en-US" sz="1700" b="1" dirty="0">
                <a:solidFill>
                  <a:srgbClr val="EC008C"/>
                </a:solidFill>
                <a:latin typeface="Bahnschrift SemiBold" pitchFamily="34" charset="0"/>
                <a:cs typeface="Times New Roman" pitchFamily="18" charset="0"/>
              </a:rPr>
              <a:t>&gt; </a:t>
            </a:r>
            <a:r>
              <a:rPr lang="en-US" sz="1700" b="1" dirty="0" smtClean="0">
                <a:solidFill>
                  <a:srgbClr val="EC008C"/>
                </a:solidFill>
                <a:latin typeface="Bahnschrift SemiBold" pitchFamily="34" charset="0"/>
                <a:cs typeface="Times New Roman" pitchFamily="18" charset="0"/>
              </a:rPr>
              <a:t>: </a:t>
            </a:r>
            <a:r>
              <a:rPr lang="en-US" sz="1700" dirty="0" smtClean="0">
                <a:solidFill>
                  <a:srgbClr val="231F20"/>
                </a:solidFill>
                <a:latin typeface="Bahnschrift SemiBold" pitchFamily="34" charset="0"/>
                <a:cs typeface="Times New Roman" pitchFamily="18" charset="0"/>
              </a:rPr>
              <a:t>It is used to insert an image on a web page. </a:t>
            </a:r>
            <a:r>
              <a:rPr lang="en-US" sz="1700" dirty="0">
                <a:solidFill>
                  <a:srgbClr val="FF0000"/>
                </a:solidFill>
                <a:latin typeface="Bahnschrift SemiBold" pitchFamily="34" charset="0"/>
                <a:cs typeface="Times New Roman" pitchFamily="18" charset="0"/>
              </a:rPr>
              <a:t>To create a client side image map </a:t>
            </a:r>
            <a:r>
              <a:rPr lang="en-US" sz="1700" dirty="0" err="1">
                <a:solidFill>
                  <a:srgbClr val="006600"/>
                </a:solidFill>
                <a:latin typeface="Bahnschrift SemiBold" pitchFamily="34" charset="0"/>
                <a:cs typeface="Times New Roman" pitchFamily="18" charset="0"/>
              </a:rPr>
              <a:t>usemap</a:t>
            </a:r>
            <a:r>
              <a:rPr lang="en-US" sz="1700" dirty="0">
                <a:solidFill>
                  <a:srgbClr val="006600"/>
                </a:solidFill>
                <a:latin typeface="Bahnschrift SemiBold" pitchFamily="34" charset="0"/>
                <a:cs typeface="Times New Roman" pitchFamily="18" charset="0"/>
              </a:rPr>
              <a:t> attribute of &lt;</a:t>
            </a:r>
            <a:r>
              <a:rPr lang="en-US" sz="1700" dirty="0" err="1">
                <a:solidFill>
                  <a:srgbClr val="006600"/>
                </a:solidFill>
                <a:latin typeface="Bahnschrift SemiBold" pitchFamily="34" charset="0"/>
                <a:cs typeface="Times New Roman" pitchFamily="18" charset="0"/>
              </a:rPr>
              <a:t>img</a:t>
            </a:r>
            <a:r>
              <a:rPr lang="en-US" sz="1700" dirty="0">
                <a:solidFill>
                  <a:srgbClr val="006600"/>
                </a:solidFill>
                <a:latin typeface="Bahnschrift SemiBold" pitchFamily="34" charset="0"/>
                <a:cs typeface="Times New Roman" pitchFamily="18" charset="0"/>
              </a:rPr>
              <a:t>&gt; </a:t>
            </a:r>
            <a:r>
              <a:rPr lang="en-US" sz="1700" dirty="0">
                <a:solidFill>
                  <a:srgbClr val="FF0000"/>
                </a:solidFill>
                <a:latin typeface="Bahnschrift SemiBold" pitchFamily="34" charset="0"/>
                <a:cs typeface="Times New Roman" pitchFamily="18" charset="0"/>
              </a:rPr>
              <a:t>is used with value which is </a:t>
            </a:r>
            <a:r>
              <a:rPr lang="en-US" sz="1700" dirty="0">
                <a:solidFill>
                  <a:srgbClr val="006600"/>
                </a:solidFill>
                <a:latin typeface="Bahnschrift SemiBold" pitchFamily="34" charset="0"/>
                <a:cs typeface="Times New Roman" pitchFamily="18" charset="0"/>
              </a:rPr>
              <a:t>preceded with a # symbol</a:t>
            </a:r>
            <a:r>
              <a:rPr lang="en-US" sz="1700" dirty="0" smtClean="0">
                <a:solidFill>
                  <a:srgbClr val="FF3300"/>
                </a:solidFill>
                <a:latin typeface="Bahnschrift SemiBold" pitchFamily="34" charset="0"/>
                <a:cs typeface="Times New Roman" pitchFamily="18" charset="0"/>
              </a:rPr>
              <a:t>. </a:t>
            </a:r>
            <a:r>
              <a:rPr lang="en-US" sz="1700" dirty="0">
                <a:solidFill>
                  <a:srgbClr val="FF3300"/>
                </a:solidFill>
                <a:latin typeface="Bahnschrift SemiBold" pitchFamily="34" charset="0"/>
                <a:cs typeface="Times New Roman" pitchFamily="18" charset="0"/>
              </a:rPr>
              <a:t>The </a:t>
            </a:r>
            <a:r>
              <a:rPr lang="en-US" sz="1700" b="1" dirty="0" err="1">
                <a:solidFill>
                  <a:srgbClr val="FF3300"/>
                </a:solidFill>
                <a:latin typeface="Bahnschrift SemiBold" pitchFamily="34" charset="0"/>
                <a:cs typeface="Times New Roman" pitchFamily="18" charset="0"/>
              </a:rPr>
              <a:t>usemap</a:t>
            </a:r>
            <a:r>
              <a:rPr lang="en-US" sz="1700" b="1" dirty="0">
                <a:solidFill>
                  <a:srgbClr val="FF3300"/>
                </a:solidFill>
                <a:latin typeface="Bahnschrift SemiBold" pitchFamily="34" charset="0"/>
                <a:cs typeface="Times New Roman" pitchFamily="18" charset="0"/>
              </a:rPr>
              <a:t> </a:t>
            </a:r>
            <a:r>
              <a:rPr lang="en-US" sz="1700" dirty="0">
                <a:solidFill>
                  <a:srgbClr val="002060"/>
                </a:solidFill>
                <a:latin typeface="Bahnschrift SemiBold" pitchFamily="34" charset="0"/>
                <a:cs typeface="Times New Roman" pitchFamily="18" charset="0"/>
              </a:rPr>
              <a:t>attribute </a:t>
            </a:r>
            <a:r>
              <a:rPr lang="en-US" sz="1700" dirty="0">
                <a:solidFill>
                  <a:srgbClr val="FF3300"/>
                </a:solidFill>
                <a:latin typeface="Bahnschrift SemiBold" pitchFamily="34" charset="0"/>
                <a:cs typeface="Times New Roman" pitchFamily="18" charset="0"/>
              </a:rPr>
              <a:t>acts as a pointer </a:t>
            </a:r>
            <a:r>
              <a:rPr lang="en-US" sz="1700" dirty="0">
                <a:solidFill>
                  <a:srgbClr val="002060"/>
                </a:solidFill>
                <a:latin typeface="Bahnschrift SemiBold" pitchFamily="34" charset="0"/>
                <a:cs typeface="Times New Roman" pitchFamily="18" charset="0"/>
              </a:rPr>
              <a:t>which indicates that the image is a client side image map</a:t>
            </a:r>
            <a:r>
              <a:rPr lang="en-US" sz="1700" dirty="0" smtClean="0">
                <a:solidFill>
                  <a:srgbClr val="002060"/>
                </a:solidFill>
                <a:latin typeface="Bahnschrift SemiBold" pitchFamily="34" charset="0"/>
                <a:cs typeface="Times New Roman" pitchFamily="18" charset="0"/>
              </a:rPr>
              <a:t>.</a:t>
            </a:r>
          </a:p>
          <a:p>
            <a:pPr marL="0" indent="0" algn="just">
              <a:lnSpc>
                <a:spcPct val="107000"/>
              </a:lnSpc>
              <a:spcBef>
                <a:spcPts val="563"/>
              </a:spcBef>
              <a:buClr>
                <a:srgbClr val="EC008C"/>
              </a:buClr>
              <a:buNone/>
            </a:pPr>
            <a:endParaRPr lang="en-US" sz="1700" dirty="0" smtClean="0">
              <a:solidFill>
                <a:srgbClr val="002060"/>
              </a:solidFill>
              <a:latin typeface="Bahnschrift SemiBold" pitchFamily="34" charset="0"/>
              <a:cs typeface="Times New Roman" pitchFamily="18" charset="0"/>
            </a:endParaRPr>
          </a:p>
          <a:p>
            <a:pPr marL="0" indent="0" algn="just">
              <a:lnSpc>
                <a:spcPct val="107000"/>
              </a:lnSpc>
              <a:spcBef>
                <a:spcPts val="563"/>
              </a:spcBef>
              <a:buClr>
                <a:srgbClr val="EC008C"/>
              </a:buClr>
              <a:buNone/>
            </a:pPr>
            <a:r>
              <a:rPr lang="en-US" sz="1700" b="1" dirty="0" smtClean="0">
                <a:solidFill>
                  <a:srgbClr val="EC008C"/>
                </a:solidFill>
                <a:latin typeface="Bahnschrift SemiBold" pitchFamily="34" charset="0"/>
                <a:cs typeface="Times New Roman" pitchFamily="18" charset="0"/>
              </a:rPr>
              <a:t>2. &lt;map&gt;  :</a:t>
            </a:r>
            <a:r>
              <a:rPr lang="en-US" sz="1700" dirty="0" smtClean="0">
                <a:solidFill>
                  <a:srgbClr val="231F20"/>
                </a:solidFill>
                <a:latin typeface="Bahnschrift SemiBold" pitchFamily="34" charset="0"/>
                <a:cs typeface="Times New Roman" pitchFamily="18" charset="0"/>
              </a:rPr>
              <a:t>  </a:t>
            </a:r>
            <a:r>
              <a:rPr lang="en-US" sz="1700" dirty="0" smtClean="0">
                <a:solidFill>
                  <a:srgbClr val="FF0000"/>
                </a:solidFill>
                <a:latin typeface="Bahnschrift SemiBold" pitchFamily="34" charset="0"/>
                <a:cs typeface="Times New Roman" pitchFamily="18" charset="0"/>
              </a:rPr>
              <a:t>specifies name of the image used  for  client  side  image  map.</a:t>
            </a:r>
            <a:r>
              <a:rPr lang="en-US" sz="1700" dirty="0" smtClean="0">
                <a:solidFill>
                  <a:srgbClr val="231F20"/>
                </a:solidFill>
                <a:latin typeface="Bahnschrift SemiBold" pitchFamily="34" charset="0"/>
                <a:cs typeface="Times New Roman" pitchFamily="18" charset="0"/>
              </a:rPr>
              <a:t>  </a:t>
            </a:r>
            <a:r>
              <a:rPr lang="en-US" sz="1700" dirty="0" smtClean="0">
                <a:solidFill>
                  <a:srgbClr val="008000"/>
                </a:solidFill>
                <a:latin typeface="Bahnschrift SemiBold" pitchFamily="34" charset="0"/>
                <a:cs typeface="Times New Roman" pitchFamily="18" charset="0"/>
              </a:rPr>
              <a:t>The value  of  the  name  attribute  is  the value specified in </a:t>
            </a:r>
            <a:r>
              <a:rPr lang="en-US" sz="1700" dirty="0" err="1" smtClean="0">
                <a:solidFill>
                  <a:srgbClr val="008000"/>
                </a:solidFill>
                <a:latin typeface="Bahnschrift SemiBold" pitchFamily="34" charset="0"/>
                <a:cs typeface="Times New Roman" pitchFamily="18" charset="0"/>
              </a:rPr>
              <a:t>usemap</a:t>
            </a:r>
            <a:r>
              <a:rPr lang="en-US" sz="1700" dirty="0" smtClean="0">
                <a:solidFill>
                  <a:srgbClr val="008000"/>
                </a:solidFill>
                <a:latin typeface="Bahnschrift SemiBold" pitchFamily="34" charset="0"/>
                <a:cs typeface="Times New Roman" pitchFamily="18" charset="0"/>
              </a:rPr>
              <a:t> attribute of    &lt;</a:t>
            </a:r>
            <a:r>
              <a:rPr lang="en-US" sz="1700" dirty="0" err="1" smtClean="0">
                <a:solidFill>
                  <a:srgbClr val="008000"/>
                </a:solidFill>
                <a:latin typeface="Bahnschrift SemiBold" pitchFamily="34" charset="0"/>
                <a:cs typeface="Times New Roman" pitchFamily="18" charset="0"/>
              </a:rPr>
              <a:t>img</a:t>
            </a:r>
            <a:r>
              <a:rPr lang="en-US" sz="1700" dirty="0" smtClean="0">
                <a:solidFill>
                  <a:srgbClr val="008000"/>
                </a:solidFill>
                <a:latin typeface="Bahnschrift SemiBold" pitchFamily="34" charset="0"/>
                <a:cs typeface="Times New Roman" pitchFamily="18" charset="0"/>
              </a:rPr>
              <a:t>&gt;.</a:t>
            </a:r>
            <a:r>
              <a:rPr lang="en-US" sz="1800" dirty="0" smtClean="0"/>
              <a:t> </a:t>
            </a:r>
          </a:p>
          <a:p>
            <a:pPr marL="0" indent="0">
              <a:lnSpc>
                <a:spcPct val="107000"/>
              </a:lnSpc>
              <a:spcBef>
                <a:spcPts val="563"/>
              </a:spcBef>
              <a:buClr>
                <a:srgbClr val="EC008C"/>
              </a:buClr>
              <a:buNone/>
            </a:pPr>
            <a:r>
              <a:rPr lang="en-US" sz="1800" dirty="0" smtClean="0">
                <a:solidFill>
                  <a:srgbClr val="C00000"/>
                </a:solidFill>
                <a:latin typeface="Bahnschrift SemiBold SemiConden" pitchFamily="34" charset="0"/>
              </a:rPr>
              <a:t>is used to create the map of clickable areas.</a:t>
            </a:r>
            <a:r>
              <a:rPr lang="en-US" sz="1800" dirty="0">
                <a:solidFill>
                  <a:srgbClr val="C00000"/>
                </a:solidFill>
                <a:latin typeface="Bahnschrift SemiBold SemiConden" pitchFamily="34" charset="0"/>
              </a:rPr>
              <a:t/>
            </a:r>
            <a:br>
              <a:rPr lang="en-US" sz="1800" dirty="0">
                <a:solidFill>
                  <a:srgbClr val="C00000"/>
                </a:solidFill>
                <a:latin typeface="Bahnschrift SemiBold SemiConden" pitchFamily="34" charset="0"/>
              </a:rPr>
            </a:br>
            <a:endParaRPr lang="en-US" sz="1700" dirty="0" smtClean="0">
              <a:solidFill>
                <a:srgbClr val="C00000"/>
              </a:solidFill>
              <a:latin typeface="Bahnschrift SemiBold SemiConden" pitchFamily="34" charset="0"/>
              <a:cs typeface="Times New Roman" pitchFamily="18" charset="0"/>
            </a:endParaRPr>
          </a:p>
          <a:p>
            <a:pPr marL="0" indent="0" algn="just">
              <a:lnSpc>
                <a:spcPct val="107000"/>
              </a:lnSpc>
              <a:buNone/>
            </a:pPr>
            <a:r>
              <a:rPr lang="en-US" sz="1700" b="1" dirty="0">
                <a:solidFill>
                  <a:srgbClr val="EC008C"/>
                </a:solidFill>
                <a:latin typeface="Bahnschrift SemiBold" pitchFamily="34" charset="0"/>
                <a:cs typeface="Times New Roman" pitchFamily="18" charset="0"/>
              </a:rPr>
              <a:t>3)  &lt;area&gt; - </a:t>
            </a:r>
            <a:r>
              <a:rPr lang="en-US" sz="1700" dirty="0">
                <a:solidFill>
                  <a:srgbClr val="231F20"/>
                </a:solidFill>
                <a:latin typeface="Bahnschrift SemiBold" pitchFamily="34" charset="0"/>
                <a:cs typeface="Times New Roman" pitchFamily="18" charset="0"/>
              </a:rPr>
              <a:t>It </a:t>
            </a:r>
            <a:r>
              <a:rPr lang="en-US" sz="1700" dirty="0">
                <a:solidFill>
                  <a:srgbClr val="FF0000"/>
                </a:solidFill>
                <a:latin typeface="Bahnschrift SemiBold" pitchFamily="34" charset="0"/>
                <a:cs typeface="Times New Roman" pitchFamily="18" charset="0"/>
              </a:rPr>
              <a:t>defines specific clickable regions. </a:t>
            </a:r>
            <a:r>
              <a:rPr lang="en-US" sz="1700" dirty="0">
                <a:solidFill>
                  <a:srgbClr val="231F20"/>
                </a:solidFill>
                <a:latin typeface="Bahnschrift SemiBold" pitchFamily="34" charset="0"/>
                <a:cs typeface="Times New Roman" pitchFamily="18" charset="0"/>
              </a:rPr>
              <a:t>A </a:t>
            </a:r>
            <a:r>
              <a:rPr lang="en-US" sz="1700" dirty="0">
                <a:solidFill>
                  <a:srgbClr val="006600"/>
                </a:solidFill>
                <a:latin typeface="Bahnschrift SemiBold" pitchFamily="34" charset="0"/>
                <a:cs typeface="Times New Roman" pitchFamily="18" charset="0"/>
              </a:rPr>
              <a:t>given &lt;map&gt; element can contain    multiple    &lt;area&gt;    element within  it</a:t>
            </a:r>
            <a:r>
              <a:rPr lang="en-US" sz="1700" dirty="0">
                <a:solidFill>
                  <a:srgbClr val="660033"/>
                </a:solidFill>
                <a:latin typeface="Bahnschrift SemiBold" pitchFamily="34" charset="0"/>
                <a:cs typeface="Times New Roman" pitchFamily="18" charset="0"/>
              </a:rPr>
              <a:t>.&lt;area&gt;  is  singular  tag  </a:t>
            </a:r>
            <a:r>
              <a:rPr lang="en-US" sz="1700" dirty="0" smtClean="0">
                <a:solidFill>
                  <a:srgbClr val="231F20"/>
                </a:solidFill>
                <a:latin typeface="Bahnschrift SemiBold" pitchFamily="34" charset="0"/>
                <a:cs typeface="Times New Roman" pitchFamily="18" charset="0"/>
              </a:rPr>
              <a:t>and</a:t>
            </a:r>
            <a:r>
              <a:rPr lang="en-US" sz="1700" dirty="0" smtClean="0">
                <a:latin typeface="Bahnschrift SemiBold" pitchFamily="34" charset="0"/>
                <a:cs typeface="Times New Roman" pitchFamily="18" charset="0"/>
              </a:rPr>
              <a:t>  </a:t>
            </a:r>
            <a:r>
              <a:rPr lang="en-US" sz="1700" dirty="0" smtClean="0">
                <a:solidFill>
                  <a:srgbClr val="660033"/>
                </a:solidFill>
                <a:latin typeface="Bahnschrift SemiBold" pitchFamily="34" charset="0"/>
                <a:cs typeface="Times New Roman" pitchFamily="18" charset="0"/>
              </a:rPr>
              <a:t>&lt;map</a:t>
            </a:r>
            <a:r>
              <a:rPr lang="en-US" sz="1700" dirty="0">
                <a:solidFill>
                  <a:srgbClr val="660033"/>
                </a:solidFill>
                <a:latin typeface="Bahnschrift SemiBold" pitchFamily="34" charset="0"/>
                <a:cs typeface="Times New Roman" pitchFamily="18" charset="0"/>
              </a:rPr>
              <a:t>&gt; is paired.</a:t>
            </a:r>
          </a:p>
          <a:p>
            <a:pPr marL="0" indent="0" algn="just">
              <a:lnSpc>
                <a:spcPct val="107000"/>
              </a:lnSpc>
              <a:spcBef>
                <a:spcPts val="563"/>
              </a:spcBef>
              <a:buClr>
                <a:srgbClr val="EC008C"/>
              </a:buClr>
              <a:buNone/>
            </a:pPr>
            <a:endParaRPr lang="en-US" sz="1700" dirty="0">
              <a:solidFill>
                <a:srgbClr val="008000"/>
              </a:solidFill>
              <a:latin typeface="Bahnschrift SemiBold" pitchFamily="34" charset="0"/>
              <a:cs typeface="Times New Roman" pitchFamily="18" charset="0"/>
            </a:endParaRPr>
          </a:p>
          <a:p>
            <a:endParaRPr lang="en-US" dirty="0"/>
          </a:p>
        </p:txBody>
      </p:sp>
    </p:spTree>
    <p:extLst>
      <p:ext uri="{BB962C8B-B14F-4D97-AF65-F5344CB8AC3E}">
        <p14:creationId xmlns="" xmlns:p14="http://schemas.microsoft.com/office/powerpoint/2010/main" val="4145262758"/>
      </p:ext>
    </p:extLst>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52</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3" name="table"/>
          <p:cNvPicPr>
            <a:picLocks noChangeAspect="1"/>
          </p:cNvPicPr>
          <p:nvPr/>
        </p:nvPicPr>
        <p:blipFill>
          <a:blip r:embed="rId7" cstate="print"/>
          <a:stretch>
            <a:fillRect/>
          </a:stretch>
        </p:blipFill>
        <p:spPr>
          <a:xfrm>
            <a:off x="4267799" y="951483"/>
            <a:ext cx="4608511" cy="5877272"/>
          </a:xfrm>
          <a:prstGeom prst="rect">
            <a:avLst/>
          </a:prstGeom>
        </p:spPr>
      </p:pic>
      <p:pic>
        <p:nvPicPr>
          <p:cNvPr id="3075" name="Picture 3"/>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46308" y="1412776"/>
            <a:ext cx="2223203" cy="1440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862584" y="3062027"/>
            <a:ext cx="1390650" cy="13750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755576" y="4865214"/>
            <a:ext cx="2280033" cy="19587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flipV="1">
            <a:off x="2669511" y="2348880"/>
            <a:ext cx="3054617"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253234" y="3645024"/>
            <a:ext cx="361491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31840" y="4293096"/>
            <a:ext cx="2736304"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59884" y="3827709"/>
            <a:ext cx="7200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78835921"/>
      </p:ext>
    </p:extLst>
  </p:cSld>
  <p:clrMapOvr>
    <a:masterClrMapping/>
  </p:clrMapOvr>
  <p:transition>
    <p:wedg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53</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231593"/>
            <a:ext cx="8820472" cy="2413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Times New Roman" pitchFamily="18" charset="0"/>
              <a:cs typeface="Times New Roman" pitchFamily="18" charset="0"/>
            </a:endParaRPr>
          </a:p>
        </p:txBody>
      </p:sp>
      <p:sp>
        <p:nvSpPr>
          <p:cNvPr id="14" name="Rectangle 13"/>
          <p:cNvSpPr/>
          <p:nvPr/>
        </p:nvSpPr>
        <p:spPr>
          <a:xfrm>
            <a:off x="142557" y="1231593"/>
            <a:ext cx="8895715" cy="2123658"/>
          </a:xfrm>
          <a:prstGeom prst="rect">
            <a:avLst/>
          </a:prstGeom>
        </p:spPr>
        <p:txBody>
          <a:bodyPr wrap="square">
            <a:spAutoFit/>
          </a:bodyPr>
          <a:lstStyle/>
          <a:p>
            <a:r>
              <a:rPr lang="en-US" sz="1200" dirty="0"/>
              <a:t>&lt;!DOCTYPE HTML&gt;</a:t>
            </a:r>
          </a:p>
          <a:p>
            <a:r>
              <a:rPr lang="en-US" sz="1200" dirty="0"/>
              <a:t>&lt;html</a:t>
            </a:r>
            <a:r>
              <a:rPr lang="en-US" sz="1200" dirty="0" smtClean="0"/>
              <a:t>&gt;</a:t>
            </a:r>
          </a:p>
          <a:p>
            <a:r>
              <a:rPr lang="en-US" sz="1200" dirty="0" smtClean="0"/>
              <a:t>&lt;head&gt;&lt;title&gt;image map&lt;/title&gt;&lt;/head&gt;</a:t>
            </a:r>
          </a:p>
          <a:p>
            <a:r>
              <a:rPr lang="en-US" sz="1200" dirty="0" smtClean="0"/>
              <a:t>&lt;</a:t>
            </a:r>
            <a:r>
              <a:rPr lang="en-US" sz="1200" dirty="0"/>
              <a:t>body</a:t>
            </a:r>
            <a:r>
              <a:rPr lang="en-US" sz="1200" dirty="0" smtClean="0"/>
              <a:t>&gt;  &lt;</a:t>
            </a:r>
            <a:r>
              <a:rPr lang="en-US" sz="1200" dirty="0"/>
              <a:t>h1&gt;An example of Image </a:t>
            </a:r>
            <a:r>
              <a:rPr lang="en-US" sz="1200" dirty="0" smtClean="0"/>
              <a:t>Map&lt;/</a:t>
            </a:r>
            <a:r>
              <a:rPr lang="en-US" sz="1200" dirty="0"/>
              <a:t>h1</a:t>
            </a:r>
            <a:r>
              <a:rPr lang="en-US" sz="1200" dirty="0" smtClean="0"/>
              <a:t>&gt;</a:t>
            </a:r>
            <a:endParaRPr lang="en-US" sz="1200" dirty="0"/>
          </a:p>
          <a:p>
            <a:r>
              <a:rPr lang="en-US" sz="1200" b="1" dirty="0">
                <a:solidFill>
                  <a:srgbClr val="660033"/>
                </a:solidFill>
              </a:rPr>
              <a:t>&lt;</a:t>
            </a:r>
            <a:r>
              <a:rPr lang="en-US" sz="1200" b="1" dirty="0" err="1">
                <a:solidFill>
                  <a:srgbClr val="660033"/>
                </a:solidFill>
              </a:rPr>
              <a:t>img</a:t>
            </a:r>
            <a:r>
              <a:rPr lang="en-US" sz="1200" b="1" dirty="0">
                <a:solidFill>
                  <a:srgbClr val="660033"/>
                </a:solidFill>
              </a:rPr>
              <a:t> </a:t>
            </a:r>
            <a:r>
              <a:rPr lang="en-US" sz="1200" b="1" dirty="0" err="1">
                <a:solidFill>
                  <a:srgbClr val="FF0000"/>
                </a:solidFill>
              </a:rPr>
              <a:t>src</a:t>
            </a:r>
            <a:r>
              <a:rPr lang="en-US" sz="1200" b="1" dirty="0" smtClean="0">
                <a:solidFill>
                  <a:srgbClr val="D60093"/>
                </a:solidFill>
              </a:rPr>
              <a:t>="</a:t>
            </a:r>
            <a:r>
              <a:rPr lang="en-US" sz="1200" b="1" dirty="0">
                <a:solidFill>
                  <a:srgbClr val="006600"/>
                </a:solidFill>
              </a:rPr>
              <a:t>image.png</a:t>
            </a:r>
            <a:r>
              <a:rPr lang="en-US" sz="1200" b="1" dirty="0" smtClean="0">
                <a:solidFill>
                  <a:srgbClr val="D60093"/>
                </a:solidFill>
              </a:rPr>
              <a:t>" </a:t>
            </a:r>
            <a:r>
              <a:rPr lang="en-US" sz="1200" b="1" dirty="0" err="1">
                <a:solidFill>
                  <a:srgbClr val="FF0000"/>
                </a:solidFill>
              </a:rPr>
              <a:t>usemap</a:t>
            </a:r>
            <a:r>
              <a:rPr lang="en-US" sz="1200" b="1" dirty="0">
                <a:solidFill>
                  <a:srgbClr val="008000"/>
                </a:solidFill>
              </a:rPr>
              <a:t>="#</a:t>
            </a:r>
            <a:r>
              <a:rPr lang="en-US" sz="1200" b="1" dirty="0" err="1">
                <a:solidFill>
                  <a:srgbClr val="008000"/>
                </a:solidFill>
              </a:rPr>
              <a:t>imagemap</a:t>
            </a:r>
            <a:r>
              <a:rPr lang="en-US" sz="1200" b="1" dirty="0">
                <a:solidFill>
                  <a:srgbClr val="FF0000"/>
                </a:solidFill>
              </a:rPr>
              <a:t>" alt</a:t>
            </a:r>
            <a:r>
              <a:rPr lang="en-US" sz="1200" b="1" dirty="0">
                <a:solidFill>
                  <a:srgbClr val="008000"/>
                </a:solidFill>
              </a:rPr>
              <a:t>="</a:t>
            </a:r>
            <a:r>
              <a:rPr lang="en-US" sz="1200" b="1" dirty="0" smtClean="0">
                <a:solidFill>
                  <a:srgbClr val="008000"/>
                </a:solidFill>
              </a:rPr>
              <a:t>Image"&gt;</a:t>
            </a:r>
            <a:endParaRPr lang="en-US" sz="1200" dirty="0"/>
          </a:p>
          <a:p>
            <a:r>
              <a:rPr lang="en-US" sz="1200" b="1" dirty="0">
                <a:solidFill>
                  <a:srgbClr val="660033"/>
                </a:solidFill>
              </a:rPr>
              <a:t>&lt;map </a:t>
            </a:r>
            <a:r>
              <a:rPr lang="en-US" sz="1200" dirty="0"/>
              <a:t>name="</a:t>
            </a:r>
            <a:r>
              <a:rPr lang="en-US" sz="1200" dirty="0" err="1"/>
              <a:t>imagemap</a:t>
            </a:r>
            <a:r>
              <a:rPr lang="en-US" sz="1200" dirty="0"/>
              <a:t>"&gt;</a:t>
            </a:r>
          </a:p>
          <a:p>
            <a:r>
              <a:rPr lang="en-US" sz="1200" b="1" dirty="0">
                <a:solidFill>
                  <a:srgbClr val="002060"/>
                </a:solidFill>
              </a:rPr>
              <a:t>&lt;area </a:t>
            </a:r>
            <a:r>
              <a:rPr lang="en-US" sz="1200" b="1" dirty="0" err="1">
                <a:solidFill>
                  <a:srgbClr val="FF0000"/>
                </a:solidFill>
              </a:rPr>
              <a:t>href</a:t>
            </a:r>
            <a:r>
              <a:rPr lang="en-US" sz="1200" b="1" dirty="0">
                <a:solidFill>
                  <a:srgbClr val="008000"/>
                </a:solidFill>
              </a:rPr>
              <a:t>="http://www.google.com" </a:t>
            </a:r>
            <a:r>
              <a:rPr lang="en-US" sz="1200" b="1" dirty="0">
                <a:solidFill>
                  <a:srgbClr val="FF0000"/>
                </a:solidFill>
              </a:rPr>
              <a:t>shape</a:t>
            </a:r>
            <a:r>
              <a:rPr lang="en-US" sz="1200" b="1" dirty="0"/>
              <a:t>="</a:t>
            </a:r>
            <a:r>
              <a:rPr lang="en-US" sz="1200" b="1" dirty="0" err="1">
                <a:solidFill>
                  <a:srgbClr val="006600"/>
                </a:solidFill>
              </a:rPr>
              <a:t>rect</a:t>
            </a:r>
            <a:r>
              <a:rPr lang="en-US" sz="1200" b="1" dirty="0">
                <a:solidFill>
                  <a:srgbClr val="006600"/>
                </a:solidFill>
              </a:rPr>
              <a:t>" </a:t>
            </a:r>
            <a:r>
              <a:rPr lang="en-US" sz="1200" b="1" dirty="0" err="1">
                <a:solidFill>
                  <a:srgbClr val="FF0000"/>
                </a:solidFill>
              </a:rPr>
              <a:t>coords</a:t>
            </a:r>
            <a:r>
              <a:rPr lang="en-US" sz="1200" b="1" dirty="0">
                <a:solidFill>
                  <a:srgbClr val="008000"/>
                </a:solidFill>
              </a:rPr>
              <a:t>="0,0,233,156" </a:t>
            </a:r>
            <a:r>
              <a:rPr lang="en-US" sz="1200" b="1" dirty="0">
                <a:solidFill>
                  <a:srgbClr val="FF0000"/>
                </a:solidFill>
              </a:rPr>
              <a:t>alt</a:t>
            </a:r>
            <a:r>
              <a:rPr lang="en-US" sz="1200" b="1" dirty="0"/>
              <a:t>="</a:t>
            </a:r>
            <a:r>
              <a:rPr lang="en-US" sz="1200" b="1" dirty="0" err="1">
                <a:solidFill>
                  <a:srgbClr val="006600"/>
                </a:solidFill>
              </a:rPr>
              <a:t>google</a:t>
            </a:r>
            <a:r>
              <a:rPr lang="en-US" sz="1200" b="1" dirty="0">
                <a:solidFill>
                  <a:srgbClr val="006600"/>
                </a:solidFill>
              </a:rPr>
              <a:t> site</a:t>
            </a:r>
            <a:r>
              <a:rPr lang="en-US" sz="1200" b="1" dirty="0" smtClean="0">
                <a:solidFill>
                  <a:srgbClr val="006600"/>
                </a:solidFill>
              </a:rPr>
              <a:t>"/&gt;</a:t>
            </a:r>
            <a:endParaRPr lang="en-US" sz="1200" b="1" dirty="0"/>
          </a:p>
          <a:p>
            <a:r>
              <a:rPr lang="en-US" sz="1200" b="1" dirty="0">
                <a:solidFill>
                  <a:srgbClr val="002060"/>
                </a:solidFill>
              </a:rPr>
              <a:t>&lt;area </a:t>
            </a:r>
            <a:r>
              <a:rPr lang="en-US" sz="1200" b="1" dirty="0" err="1">
                <a:solidFill>
                  <a:srgbClr val="FF0000"/>
                </a:solidFill>
              </a:rPr>
              <a:t>href</a:t>
            </a:r>
            <a:r>
              <a:rPr lang="en-US" sz="1200" b="1" dirty="0">
                <a:solidFill>
                  <a:srgbClr val="FF0000"/>
                </a:solidFill>
              </a:rPr>
              <a:t>=“</a:t>
            </a:r>
            <a:r>
              <a:rPr lang="en-US" sz="1200" b="1" dirty="0">
                <a:solidFill>
                  <a:srgbClr val="006600"/>
                </a:solidFill>
              </a:rPr>
              <a:t>welcome.html" </a:t>
            </a:r>
            <a:r>
              <a:rPr lang="en-US" sz="1200" b="1" dirty="0">
                <a:solidFill>
                  <a:srgbClr val="FF0000"/>
                </a:solidFill>
              </a:rPr>
              <a:t>shape</a:t>
            </a:r>
            <a:r>
              <a:rPr lang="en-US" sz="1200" b="1" dirty="0"/>
              <a:t>="</a:t>
            </a:r>
            <a:r>
              <a:rPr lang="en-US" sz="1200" b="1" dirty="0">
                <a:solidFill>
                  <a:srgbClr val="008000"/>
                </a:solidFill>
              </a:rPr>
              <a:t>circle" </a:t>
            </a:r>
            <a:r>
              <a:rPr lang="en-US" sz="1200" b="1" dirty="0" err="1">
                <a:solidFill>
                  <a:srgbClr val="FF0000"/>
                </a:solidFill>
              </a:rPr>
              <a:t>coords</a:t>
            </a:r>
            <a:r>
              <a:rPr lang="en-US" sz="1200" b="1" dirty="0" smtClean="0"/>
              <a:t>="</a:t>
            </a:r>
            <a:r>
              <a:rPr lang="en-US" sz="1200" b="1" dirty="0">
                <a:solidFill>
                  <a:srgbClr val="006600"/>
                </a:solidFill>
              </a:rPr>
              <a:t>518,182 ,82</a:t>
            </a:r>
            <a:r>
              <a:rPr lang="en-US" sz="1200" b="1" dirty="0" smtClean="0"/>
              <a:t>" </a:t>
            </a:r>
            <a:r>
              <a:rPr lang="en-US" sz="1200" b="1" dirty="0">
                <a:solidFill>
                  <a:srgbClr val="FF0000"/>
                </a:solidFill>
              </a:rPr>
              <a:t>alt</a:t>
            </a:r>
            <a:r>
              <a:rPr lang="en-US" sz="1200" b="1" dirty="0"/>
              <a:t>=" </a:t>
            </a:r>
            <a:r>
              <a:rPr lang="en-US" sz="1200" b="1" dirty="0">
                <a:solidFill>
                  <a:srgbClr val="008000"/>
                </a:solidFill>
              </a:rPr>
              <a:t>Welcome page</a:t>
            </a:r>
            <a:r>
              <a:rPr lang="en-US" sz="1200" b="1" dirty="0" smtClean="0">
                <a:solidFill>
                  <a:srgbClr val="008000"/>
                </a:solidFill>
              </a:rPr>
              <a:t>"/&gt;</a:t>
            </a:r>
            <a:endParaRPr lang="en-US" sz="1200" b="1" dirty="0"/>
          </a:p>
          <a:p>
            <a:r>
              <a:rPr lang="en-US" sz="1200" b="1" dirty="0">
                <a:solidFill>
                  <a:srgbClr val="002060"/>
                </a:solidFill>
              </a:rPr>
              <a:t>&lt;area </a:t>
            </a:r>
            <a:r>
              <a:rPr lang="en-US" sz="1200" b="1" dirty="0" err="1">
                <a:solidFill>
                  <a:srgbClr val="FF0000"/>
                </a:solidFill>
              </a:rPr>
              <a:t>href</a:t>
            </a:r>
            <a:r>
              <a:rPr lang="en-US" sz="1200" b="1" dirty="0">
                <a:solidFill>
                  <a:srgbClr val="FF0000"/>
                </a:solidFill>
              </a:rPr>
              <a:t>="</a:t>
            </a:r>
            <a:r>
              <a:rPr lang="en-US" sz="1200" b="1" dirty="0">
                <a:solidFill>
                  <a:srgbClr val="008000"/>
                </a:solidFill>
              </a:rPr>
              <a:t>http</a:t>
            </a:r>
            <a:r>
              <a:rPr lang="en-US" sz="1200" b="1" dirty="0" smtClean="0">
                <a:solidFill>
                  <a:srgbClr val="008000"/>
                </a:solidFill>
              </a:rPr>
              <a:t>://www,facebook.con.</a:t>
            </a:r>
            <a:r>
              <a:rPr lang="en-US" sz="1200" b="1" dirty="0" smtClean="0"/>
              <a:t>” </a:t>
            </a:r>
            <a:r>
              <a:rPr lang="en-US" sz="1200" b="1" dirty="0" smtClean="0">
                <a:solidFill>
                  <a:srgbClr val="FF0000"/>
                </a:solidFill>
              </a:rPr>
              <a:t>shape</a:t>
            </a:r>
            <a:r>
              <a:rPr lang="en-US" sz="1200" b="1" dirty="0"/>
              <a:t>="</a:t>
            </a:r>
            <a:r>
              <a:rPr lang="en-US" sz="1200" b="1" dirty="0" err="1" smtClean="0">
                <a:solidFill>
                  <a:srgbClr val="006600"/>
                </a:solidFill>
              </a:rPr>
              <a:t>poly"</a:t>
            </a:r>
            <a:r>
              <a:rPr lang="en-US" sz="1200" b="1" dirty="0" err="1" smtClean="0">
                <a:solidFill>
                  <a:srgbClr val="FF0000"/>
                </a:solidFill>
              </a:rPr>
              <a:t>coords</a:t>
            </a:r>
            <a:r>
              <a:rPr lang="en-US" sz="1200" b="1" dirty="0" smtClean="0"/>
              <a:t>="</a:t>
            </a:r>
            <a:r>
              <a:rPr lang="en-US" sz="1200" b="1" dirty="0">
                <a:solidFill>
                  <a:srgbClr val="008000"/>
                </a:solidFill>
              </a:rPr>
              <a:t>825,319,931,246,1030,319,864,436,993,436</a:t>
            </a:r>
            <a:r>
              <a:rPr lang="en-US" sz="1200" b="1" dirty="0" smtClean="0"/>
              <a:t>"</a:t>
            </a:r>
            <a:endParaRPr lang="en-US" sz="1200" b="1" dirty="0"/>
          </a:p>
          <a:p>
            <a:r>
              <a:rPr lang="en-US" sz="1200" b="1" dirty="0">
                <a:solidFill>
                  <a:srgbClr val="FF0000"/>
                </a:solidFill>
              </a:rPr>
              <a:t>alt</a:t>
            </a:r>
            <a:r>
              <a:rPr lang="en-US" sz="1200" b="1" dirty="0" smtClean="0"/>
              <a:t>=“</a:t>
            </a:r>
            <a:r>
              <a:rPr lang="en-US" sz="1200" b="1" dirty="0" smtClean="0">
                <a:solidFill>
                  <a:srgbClr val="008000"/>
                </a:solidFill>
              </a:rPr>
              <a:t>Facebook </a:t>
            </a:r>
            <a:r>
              <a:rPr lang="en-US" sz="1200" b="1" dirty="0">
                <a:solidFill>
                  <a:srgbClr val="008000"/>
                </a:solidFill>
              </a:rPr>
              <a:t>site</a:t>
            </a:r>
            <a:r>
              <a:rPr lang="en-US" sz="1200" b="1" dirty="0" smtClean="0">
                <a:solidFill>
                  <a:srgbClr val="008000"/>
                </a:solidFill>
              </a:rPr>
              <a:t>"/&gt;</a:t>
            </a:r>
            <a:endParaRPr lang="en-US" sz="1200" b="1" dirty="0">
              <a:solidFill>
                <a:srgbClr val="008000"/>
              </a:solidFill>
            </a:endParaRPr>
          </a:p>
          <a:p>
            <a:r>
              <a:rPr lang="en-US" sz="1200" b="1" dirty="0">
                <a:solidFill>
                  <a:srgbClr val="660033"/>
                </a:solidFill>
              </a:rPr>
              <a:t>&lt;/map</a:t>
            </a:r>
            <a:r>
              <a:rPr lang="en-US" sz="1200" b="1" dirty="0" smtClean="0">
                <a:solidFill>
                  <a:srgbClr val="660033"/>
                </a:solidFill>
              </a:rPr>
              <a:t>&gt;</a:t>
            </a:r>
            <a:r>
              <a:rPr lang="en-US" sz="1200" dirty="0" smtClean="0"/>
              <a:t>&lt;/</a:t>
            </a:r>
            <a:r>
              <a:rPr lang="en-US" sz="1200" dirty="0"/>
              <a:t>body&gt;&lt;/html</a:t>
            </a:r>
            <a:r>
              <a:rPr lang="en-US" sz="1200" dirty="0" smtClean="0"/>
              <a:t>&gt;</a:t>
            </a:r>
            <a:endParaRPr lang="en-US" sz="1200" dirty="0"/>
          </a:p>
        </p:txBody>
      </p:sp>
      <p:sp>
        <p:nvSpPr>
          <p:cNvPr id="15" name="Rectangle 14"/>
          <p:cNvSpPr/>
          <p:nvPr/>
        </p:nvSpPr>
        <p:spPr>
          <a:xfrm>
            <a:off x="3484048" y="3232141"/>
            <a:ext cx="5334064" cy="246221"/>
          </a:xfrm>
          <a:prstGeom prst="rect">
            <a:avLst/>
          </a:prstGeom>
        </p:spPr>
        <p:txBody>
          <a:bodyPr wrap="square">
            <a:spAutoFit/>
          </a:bodyPr>
          <a:lstStyle/>
          <a:p>
            <a:r>
              <a:rPr lang="en-US" sz="1000" dirty="0"/>
              <a:t>(In   </a:t>
            </a:r>
            <a:r>
              <a:rPr lang="en-US" sz="1000" dirty="0" smtClean="0"/>
              <a:t>this  </a:t>
            </a:r>
            <a:r>
              <a:rPr lang="en-US" sz="1000" dirty="0"/>
              <a:t>program </a:t>
            </a:r>
            <a:r>
              <a:rPr lang="en-US" sz="1000" dirty="0">
                <a:solidFill>
                  <a:srgbClr val="008000"/>
                </a:solidFill>
              </a:rPr>
              <a:t>welcome.html </a:t>
            </a:r>
            <a:r>
              <a:rPr lang="en-US" sz="1000" dirty="0"/>
              <a:t>is a local file created on the machine.)</a:t>
            </a:r>
          </a:p>
        </p:txBody>
      </p:sp>
      <p:sp>
        <p:nvSpPr>
          <p:cNvPr id="3" name="TextBox 2"/>
          <p:cNvSpPr txBox="1"/>
          <p:nvPr/>
        </p:nvSpPr>
        <p:spPr>
          <a:xfrm>
            <a:off x="459604" y="852776"/>
            <a:ext cx="7710053" cy="378817"/>
          </a:xfrm>
          <a:prstGeom prst="rect">
            <a:avLst/>
          </a:prstGeom>
          <a:noFill/>
        </p:spPr>
        <p:txBody>
          <a:bodyPr wrap="square" rtlCol="0">
            <a:spAutoFit/>
          </a:bodyPr>
          <a:lstStyle/>
          <a:p>
            <a:pPr algn="ctr"/>
            <a:r>
              <a:rPr lang="en-US" b="1" dirty="0" smtClean="0">
                <a:solidFill>
                  <a:srgbClr val="D60093"/>
                </a:solidFill>
              </a:rPr>
              <a:t>Example of Image Mapping</a:t>
            </a:r>
            <a:endParaRPr lang="en-US" b="1" dirty="0">
              <a:solidFill>
                <a:srgbClr val="D60093"/>
              </a:solidFill>
            </a:endParaRPr>
          </a:p>
        </p:txBody>
      </p:sp>
      <p:pic>
        <p:nvPicPr>
          <p:cNvPr id="1027"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57017" y="3645024"/>
            <a:ext cx="7515225" cy="3192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54921256"/>
      </p:ext>
    </p:extLst>
  </p:cSld>
  <p:clrMapOvr>
    <a:masterClrMapping/>
  </p:clrMapOvr>
  <p:transition>
    <p:wedg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54</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504" y="915464"/>
            <a:ext cx="8640959" cy="1724062"/>
          </a:xfrm>
          <a:prstGeom prst="rect">
            <a:avLst/>
          </a:prstGeom>
        </p:spPr>
        <p:txBody>
          <a:bodyPr wrap="square">
            <a:spAutoFit/>
          </a:bodyPr>
          <a:lstStyle/>
          <a:p>
            <a:pPr algn="ctr"/>
            <a:r>
              <a:rPr lang="en-US" sz="2400" b="1" dirty="0">
                <a:solidFill>
                  <a:srgbClr val="00AEEF"/>
                </a:solidFill>
                <a:latin typeface="Bahnschrift SemiBold SemiConden" pitchFamily="34" charset="0"/>
                <a:cs typeface="Times New Roman" pitchFamily="18" charset="0"/>
              </a:rPr>
              <a:t>1.10 INLINE FRAME IN HTML5</a:t>
            </a:r>
            <a:endParaRPr lang="en-US" sz="2400" dirty="0">
              <a:latin typeface="Bahnschrift SemiBold SemiConden" pitchFamily="34" charset="0"/>
              <a:cs typeface="Times New Roman" pitchFamily="18" charset="0"/>
            </a:endParaRPr>
          </a:p>
          <a:p>
            <a:pPr algn="just">
              <a:lnSpc>
                <a:spcPct val="107000"/>
              </a:lnSpc>
              <a:spcBef>
                <a:spcPts val="563"/>
              </a:spcBef>
            </a:pPr>
            <a:r>
              <a:rPr lang="en-US" dirty="0">
                <a:solidFill>
                  <a:srgbClr val="231F20"/>
                </a:solidFill>
                <a:latin typeface="Times New Roman" pitchFamily="18" charset="0"/>
                <a:cs typeface="Times New Roman" pitchFamily="18" charset="0"/>
              </a:rPr>
              <a:t>The   &lt;</a:t>
            </a:r>
            <a:r>
              <a:rPr lang="en-US" dirty="0" err="1">
                <a:solidFill>
                  <a:srgbClr val="231F20"/>
                </a:solidFill>
                <a:latin typeface="Times New Roman" pitchFamily="18" charset="0"/>
                <a:cs typeface="Times New Roman" pitchFamily="18" charset="0"/>
              </a:rPr>
              <a:t>iframe</a:t>
            </a:r>
            <a:r>
              <a:rPr lang="en-US" dirty="0">
                <a:solidFill>
                  <a:srgbClr val="231F20"/>
                </a:solidFill>
                <a:latin typeface="Times New Roman" pitchFamily="18" charset="0"/>
                <a:cs typeface="Times New Roman" pitchFamily="18" charset="0"/>
              </a:rPr>
              <a:t>&gt;   element   creates   an inline frame. Inline frames are often used in online advertising, where the contents of   the   &lt;</a:t>
            </a:r>
            <a:r>
              <a:rPr lang="en-US" dirty="0" err="1">
                <a:solidFill>
                  <a:srgbClr val="231F20"/>
                </a:solidFill>
                <a:latin typeface="Times New Roman" pitchFamily="18" charset="0"/>
                <a:cs typeface="Times New Roman" pitchFamily="18" charset="0"/>
              </a:rPr>
              <a:t>iframe</a:t>
            </a:r>
            <a:r>
              <a:rPr lang="en-US" dirty="0">
                <a:solidFill>
                  <a:srgbClr val="231F20"/>
                </a:solidFill>
                <a:latin typeface="Times New Roman" pitchFamily="18" charset="0"/>
                <a:cs typeface="Times New Roman" pitchFamily="18" charset="0"/>
              </a:rPr>
              <a:t>&gt;   is   an   advertisement from  an  external  party.  HTML5  allows the   incorporation   to   be   seamless   (no scrollbars, borders, margins </a:t>
            </a:r>
            <a:r>
              <a:rPr lang="en-US" dirty="0" err="1">
                <a:solidFill>
                  <a:srgbClr val="231F20"/>
                </a:solidFill>
                <a:latin typeface="Times New Roman" pitchFamily="18" charset="0"/>
                <a:cs typeface="Times New Roman" pitchFamily="18" charset="0"/>
              </a:rPr>
              <a:t>etc</a:t>
            </a:r>
            <a:r>
              <a:rPr lang="en-US" dirty="0" smtClean="0">
                <a:solidFill>
                  <a:srgbClr val="231F20"/>
                </a:solidFill>
                <a:latin typeface="Times New Roman" pitchFamily="18" charset="0"/>
                <a:cs typeface="Times New Roman" pitchFamily="18" charset="0"/>
              </a:rPr>
              <a:t>).</a:t>
            </a:r>
          </a:p>
        </p:txBody>
      </p:sp>
      <p:pic>
        <p:nvPicPr>
          <p:cNvPr id="14" name="table"/>
          <p:cNvPicPr>
            <a:picLocks noChangeAspect="1"/>
          </p:cNvPicPr>
          <p:nvPr/>
        </p:nvPicPr>
        <p:blipFill>
          <a:blip r:embed="rId7" cstate="print"/>
          <a:stretch>
            <a:fillRect/>
          </a:stretch>
        </p:blipFill>
        <p:spPr>
          <a:xfrm>
            <a:off x="1626255" y="2639526"/>
            <a:ext cx="5256584" cy="4144963"/>
          </a:xfrm>
          <a:prstGeom prst="rect">
            <a:avLst/>
          </a:prstGeom>
        </p:spPr>
      </p:pic>
    </p:spTree>
    <p:extLst>
      <p:ext uri="{BB962C8B-B14F-4D97-AF65-F5344CB8AC3E}">
        <p14:creationId xmlns="" xmlns:p14="http://schemas.microsoft.com/office/powerpoint/2010/main" val="1474933255"/>
      </p:ext>
    </p:extLst>
  </p:cSld>
  <p:clrMapOvr>
    <a:masterClrMapping/>
  </p:clrMapOvr>
  <p:transition>
    <p:wedg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55</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
          </p:nvPr>
        </p:nvSpPr>
        <p:spPr>
          <a:xfrm>
            <a:off x="266748" y="1772816"/>
            <a:ext cx="4536505" cy="4320480"/>
          </a:xfrm>
        </p:spPr>
        <p:txBody>
          <a:bodyPr>
            <a:normAutofit/>
          </a:bodyPr>
          <a:lstStyle/>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a:t>&lt;h2&gt;HTML </a:t>
            </a:r>
            <a:r>
              <a:rPr lang="en-US" sz="2000" dirty="0" err="1"/>
              <a:t>Iframes</a:t>
            </a:r>
            <a:r>
              <a:rPr lang="en-US" sz="2000" dirty="0"/>
              <a:t>&lt;/h2&gt;</a:t>
            </a:r>
          </a:p>
          <a:p>
            <a:pPr marL="0" indent="0">
              <a:buNone/>
            </a:pPr>
            <a:r>
              <a:rPr lang="en-US" sz="2000" dirty="0"/>
              <a:t>&lt;p&gt;This is the example of </a:t>
            </a:r>
            <a:r>
              <a:rPr lang="en-US" sz="2000" dirty="0" err="1"/>
              <a:t>iframes</a:t>
            </a:r>
            <a:r>
              <a:rPr lang="en-US" sz="2000" dirty="0"/>
              <a:t>.&lt;/p&gt;</a:t>
            </a:r>
          </a:p>
          <a:p>
            <a:pPr marL="0" indent="0">
              <a:buNone/>
            </a:pPr>
            <a:r>
              <a:rPr lang="en-US" sz="2000" b="1" dirty="0">
                <a:solidFill>
                  <a:srgbClr val="0070C0"/>
                </a:solidFill>
              </a:rPr>
              <a:t>&lt;</a:t>
            </a:r>
            <a:r>
              <a:rPr lang="en-US" sz="2000" b="1" dirty="0" err="1">
                <a:solidFill>
                  <a:srgbClr val="0070C0"/>
                </a:solidFill>
              </a:rPr>
              <a:t>iframe</a:t>
            </a:r>
            <a:r>
              <a:rPr lang="en-US" sz="2000" b="1" dirty="0">
                <a:solidFill>
                  <a:srgbClr val="0070C0"/>
                </a:solidFill>
              </a:rPr>
              <a:t>  </a:t>
            </a:r>
            <a:r>
              <a:rPr lang="en-US" sz="2000" b="1" dirty="0" err="1">
                <a:solidFill>
                  <a:srgbClr val="FF0000"/>
                </a:solidFill>
              </a:rPr>
              <a:t>src</a:t>
            </a:r>
            <a:r>
              <a:rPr lang="en-US" sz="2000" dirty="0"/>
              <a:t>="</a:t>
            </a:r>
            <a:r>
              <a:rPr lang="en-US" sz="2000" b="1" dirty="0">
                <a:solidFill>
                  <a:srgbClr val="00B050"/>
                </a:solidFill>
              </a:rPr>
              <a:t>welcome.html</a:t>
            </a:r>
            <a:r>
              <a:rPr lang="en-US" sz="2000" dirty="0"/>
              <a:t>"  </a:t>
            </a:r>
            <a:r>
              <a:rPr lang="en-US" sz="2000" b="1" dirty="0">
                <a:solidFill>
                  <a:srgbClr val="FF0000"/>
                </a:solidFill>
              </a:rPr>
              <a:t>height</a:t>
            </a:r>
            <a:r>
              <a:rPr lang="en-US" sz="2000" b="1" dirty="0"/>
              <a:t>="</a:t>
            </a:r>
            <a:r>
              <a:rPr lang="en-US" sz="2000" b="1" dirty="0">
                <a:solidFill>
                  <a:srgbClr val="00B050"/>
                </a:solidFill>
              </a:rPr>
              <a:t>200" </a:t>
            </a:r>
            <a:r>
              <a:rPr lang="en-US" sz="2000" b="1" dirty="0">
                <a:solidFill>
                  <a:srgbClr val="FF0000"/>
                </a:solidFill>
              </a:rPr>
              <a:t>width</a:t>
            </a:r>
            <a:r>
              <a:rPr lang="en-US" sz="2000" b="1" dirty="0"/>
              <a:t>="</a:t>
            </a:r>
            <a:r>
              <a:rPr lang="en-US" sz="2000" b="1" dirty="0">
                <a:solidFill>
                  <a:srgbClr val="00B050"/>
                </a:solidFill>
              </a:rPr>
              <a:t>300</a:t>
            </a:r>
            <a:r>
              <a:rPr lang="en-US" sz="2000" b="1" dirty="0"/>
              <a:t>"&gt;</a:t>
            </a:r>
            <a:r>
              <a:rPr lang="en-US" sz="2000" b="1" dirty="0">
                <a:solidFill>
                  <a:srgbClr val="0070C0"/>
                </a:solidFill>
              </a:rPr>
              <a:t>&lt;/</a:t>
            </a:r>
            <a:r>
              <a:rPr lang="en-US" sz="2000" b="1" dirty="0" err="1">
                <a:solidFill>
                  <a:srgbClr val="0070C0"/>
                </a:solidFill>
              </a:rPr>
              <a:t>iframe</a:t>
            </a:r>
            <a:r>
              <a:rPr lang="en-US" sz="2000" b="1" dirty="0">
                <a:solidFill>
                  <a:srgbClr val="0070C0"/>
                </a:solidFill>
              </a:rPr>
              <a:t>&gt;</a:t>
            </a:r>
          </a:p>
          <a:p>
            <a:pPr marL="0" indent="0">
              <a:buNone/>
            </a:pPr>
            <a:r>
              <a:rPr lang="en-US" sz="2000" dirty="0"/>
              <a:t>&lt;/body&gt;</a:t>
            </a:r>
          </a:p>
          <a:p>
            <a:pPr marL="0" indent="0">
              <a:buNone/>
            </a:pPr>
            <a:r>
              <a:rPr lang="en-US" sz="2000" dirty="0"/>
              <a:t>&lt;/html&gt;</a:t>
            </a:r>
          </a:p>
        </p:txBody>
      </p:sp>
      <p:sp>
        <p:nvSpPr>
          <p:cNvPr id="13" name="Rectangle 12"/>
          <p:cNvSpPr/>
          <p:nvPr/>
        </p:nvSpPr>
        <p:spPr>
          <a:xfrm>
            <a:off x="5076056" y="2420888"/>
            <a:ext cx="3456384"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76056" y="2509817"/>
            <a:ext cx="3456384" cy="3092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79512" y="1556792"/>
            <a:ext cx="4752528" cy="496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8886" y="980728"/>
            <a:ext cx="6205461" cy="369332"/>
          </a:xfrm>
          <a:prstGeom prst="rect">
            <a:avLst/>
          </a:prstGeom>
          <a:noFill/>
        </p:spPr>
        <p:txBody>
          <a:bodyPr wrap="square" rtlCol="0">
            <a:spAutoFit/>
          </a:bodyPr>
          <a:lstStyle/>
          <a:p>
            <a:pPr algn="ctr"/>
            <a:r>
              <a:rPr lang="en-US" dirty="0" smtClean="0">
                <a:solidFill>
                  <a:srgbClr val="D60093"/>
                </a:solidFill>
              </a:rPr>
              <a:t>&lt;</a:t>
            </a:r>
            <a:r>
              <a:rPr lang="en-US" dirty="0" err="1" smtClean="0">
                <a:solidFill>
                  <a:srgbClr val="D60093"/>
                </a:solidFill>
              </a:rPr>
              <a:t>Iframe</a:t>
            </a:r>
            <a:r>
              <a:rPr lang="en-US" dirty="0" smtClean="0">
                <a:solidFill>
                  <a:srgbClr val="D60093"/>
                </a:solidFill>
              </a:rPr>
              <a:t>&gt; tag Example</a:t>
            </a:r>
            <a:endParaRPr lang="en-US" dirty="0">
              <a:solidFill>
                <a:srgbClr val="D60093"/>
              </a:solidFill>
            </a:endParaRPr>
          </a:p>
        </p:txBody>
      </p:sp>
    </p:spTree>
    <p:extLst>
      <p:ext uri="{BB962C8B-B14F-4D97-AF65-F5344CB8AC3E}">
        <p14:creationId xmlns="" xmlns:p14="http://schemas.microsoft.com/office/powerpoint/2010/main" val="2895590384"/>
      </p:ext>
    </p:extLst>
  </p:cSld>
  <p:clrMapOvr>
    <a:masterClrMapping/>
  </p:clrMapOvr>
  <p:transition>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56</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3285" y="980728"/>
            <a:ext cx="6659498" cy="461665"/>
          </a:xfrm>
          <a:prstGeom prst="rect">
            <a:avLst/>
          </a:prstGeom>
          <a:noFill/>
        </p:spPr>
        <p:txBody>
          <a:bodyPr wrap="square" rtlCol="0">
            <a:spAutoFit/>
          </a:bodyPr>
          <a:lstStyle/>
          <a:p>
            <a:pPr algn="ctr"/>
            <a:r>
              <a:rPr lang="en-US" sz="2400" b="1" dirty="0">
                <a:solidFill>
                  <a:srgbClr val="00AEEF"/>
                </a:solidFill>
                <a:latin typeface="Sitka Heading" pitchFamily="2" charset="0"/>
                <a:cs typeface="Times New Roman" pitchFamily="18" charset="0"/>
              </a:rPr>
              <a:t>1.11 Website </a:t>
            </a:r>
            <a:r>
              <a:rPr lang="en-US" sz="2400" b="1" dirty="0" smtClean="0">
                <a:solidFill>
                  <a:srgbClr val="00AEEF"/>
                </a:solidFill>
                <a:latin typeface="Sitka Heading" pitchFamily="2" charset="0"/>
                <a:cs typeface="Times New Roman" pitchFamily="18" charset="0"/>
              </a:rPr>
              <a:t>Hosting</a:t>
            </a:r>
            <a:endParaRPr lang="en-US" sz="2400" dirty="0">
              <a:latin typeface="Sitka Heading" pitchFamily="2" charset="0"/>
              <a:cs typeface="Times New Roman" pitchFamily="18" charset="0"/>
            </a:endParaRPr>
          </a:p>
        </p:txBody>
      </p:sp>
      <p:sp>
        <p:nvSpPr>
          <p:cNvPr id="14" name="Rectangle 13"/>
          <p:cNvSpPr/>
          <p:nvPr/>
        </p:nvSpPr>
        <p:spPr>
          <a:xfrm>
            <a:off x="285116" y="1628800"/>
            <a:ext cx="8391340" cy="4711226"/>
          </a:xfrm>
          <a:prstGeom prst="rect">
            <a:avLst/>
          </a:prstGeom>
        </p:spPr>
        <p:txBody>
          <a:bodyPr wrap="square">
            <a:spAutoFit/>
          </a:bodyPr>
          <a:lstStyle/>
          <a:p>
            <a:pPr>
              <a:spcBef>
                <a:spcPts val="975"/>
              </a:spcBef>
            </a:pPr>
            <a:r>
              <a:rPr lang="en-US" b="1" dirty="0">
                <a:solidFill>
                  <a:srgbClr val="EC008C"/>
                </a:solidFill>
                <a:latin typeface="Bahnschrift SemiBold SemiConden" pitchFamily="34" charset="0"/>
                <a:cs typeface="Times New Roman" pitchFamily="18" charset="0"/>
              </a:rPr>
              <a:t>What is web hosting?</a:t>
            </a:r>
            <a:endParaRPr lang="en-US" dirty="0">
              <a:latin typeface="Bahnschrift SemiBold SemiConden" pitchFamily="34" charset="0"/>
              <a:cs typeface="Times New Roman" pitchFamily="18" charset="0"/>
            </a:endParaRPr>
          </a:p>
          <a:p>
            <a:pPr algn="just">
              <a:lnSpc>
                <a:spcPct val="107000"/>
              </a:lnSpc>
              <a:spcBef>
                <a:spcPts val="288"/>
              </a:spcBef>
            </a:pPr>
            <a:r>
              <a:rPr lang="en-US" dirty="0">
                <a:solidFill>
                  <a:srgbClr val="231F20"/>
                </a:solidFill>
                <a:latin typeface="Bahnschrift SemiBold SemiConden" pitchFamily="34" charset="0"/>
                <a:cs typeface="Times New Roman" pitchFamily="18" charset="0"/>
              </a:rPr>
              <a:t>Web hosting is the service of providing storage   space.   The   website   is   made available on the Internet with the help of web hosting.</a:t>
            </a:r>
            <a:endParaRPr lang="en-US" dirty="0">
              <a:latin typeface="Bahnschrift SemiBold SemiConden" pitchFamily="34" charset="0"/>
              <a:cs typeface="Times New Roman" pitchFamily="18" charset="0"/>
            </a:endParaRPr>
          </a:p>
          <a:p>
            <a:pPr>
              <a:spcBef>
                <a:spcPts val="975"/>
              </a:spcBef>
            </a:pPr>
            <a:r>
              <a:rPr lang="en-US" b="1" dirty="0">
                <a:solidFill>
                  <a:srgbClr val="EC008C"/>
                </a:solidFill>
                <a:latin typeface="Bahnschrift SemiBold SemiConden" pitchFamily="34" charset="0"/>
                <a:cs typeface="Times New Roman" pitchFamily="18" charset="0"/>
              </a:rPr>
              <a:t>What is Web Host?</a:t>
            </a:r>
            <a:endParaRPr lang="en-US" dirty="0">
              <a:latin typeface="Bahnschrift SemiBold SemiConden" pitchFamily="34" charset="0"/>
              <a:cs typeface="Times New Roman" pitchFamily="18" charset="0"/>
            </a:endParaRPr>
          </a:p>
          <a:p>
            <a:pPr algn="just">
              <a:lnSpc>
                <a:spcPct val="107000"/>
              </a:lnSpc>
              <a:spcBef>
                <a:spcPts val="288"/>
              </a:spcBef>
            </a:pPr>
            <a:r>
              <a:rPr lang="en-US" dirty="0">
                <a:solidFill>
                  <a:srgbClr val="231F20"/>
                </a:solidFill>
                <a:latin typeface="Bahnschrift SemiBold SemiConden" pitchFamily="34" charset="0"/>
                <a:cs typeface="Times New Roman" pitchFamily="18" charset="0"/>
              </a:rPr>
              <a:t>The   companies   that   provides   web hosting  services  are  called  web  hosts. Web hosts own and manage web servers. These  web  servers  offer  uninterrupted Internet connectivity</a:t>
            </a:r>
            <a:r>
              <a:rPr lang="en-US" dirty="0" smtClean="0">
                <a:solidFill>
                  <a:srgbClr val="231F20"/>
                </a:solidFill>
                <a:latin typeface="Bahnschrift SemiBold SemiConden" pitchFamily="34" charset="0"/>
                <a:cs typeface="Times New Roman" pitchFamily="18" charset="0"/>
              </a:rPr>
              <a:t>.</a:t>
            </a:r>
          </a:p>
          <a:p>
            <a:pPr algn="just">
              <a:lnSpc>
                <a:spcPct val="107000"/>
              </a:lnSpc>
              <a:spcBef>
                <a:spcPts val="288"/>
              </a:spcBef>
            </a:pPr>
            <a:endParaRPr lang="en-US" dirty="0">
              <a:latin typeface="Bahnschrift SemiBold SemiConden" pitchFamily="34" charset="0"/>
              <a:cs typeface="Times New Roman" pitchFamily="18" charset="0"/>
            </a:endParaRPr>
          </a:p>
          <a:p>
            <a:pPr>
              <a:spcBef>
                <a:spcPts val="975"/>
              </a:spcBef>
            </a:pPr>
            <a:r>
              <a:rPr lang="en-US" b="1" dirty="0">
                <a:solidFill>
                  <a:srgbClr val="EC008C"/>
                </a:solidFill>
                <a:latin typeface="Bahnschrift SemiBold SemiConden" pitchFamily="34" charset="0"/>
                <a:cs typeface="Times New Roman" pitchFamily="18" charset="0"/>
              </a:rPr>
              <a:t>Types of Web hosting :</a:t>
            </a:r>
            <a:endParaRPr lang="en-US" dirty="0">
              <a:latin typeface="Bahnschrift SemiBold SemiConden" pitchFamily="34" charset="0"/>
              <a:cs typeface="Times New Roman" pitchFamily="18" charset="0"/>
            </a:endParaRPr>
          </a:p>
          <a:p>
            <a:pPr>
              <a:spcBef>
                <a:spcPts val="975"/>
              </a:spcBef>
            </a:pPr>
            <a:r>
              <a:rPr lang="en-US" dirty="0">
                <a:solidFill>
                  <a:srgbClr val="231F20"/>
                </a:solidFill>
                <a:latin typeface="Bahnschrift SemiBold SemiConden" pitchFamily="34" charset="0"/>
                <a:cs typeface="Times New Roman" pitchFamily="18" charset="0"/>
              </a:rPr>
              <a:t>Types of web hosting are</a:t>
            </a:r>
            <a:endParaRPr lang="en-US" dirty="0">
              <a:latin typeface="Bahnschrift SemiBold SemiConden" pitchFamily="34" charset="0"/>
              <a:cs typeface="Times New Roman" pitchFamily="18" charset="0"/>
            </a:endParaRPr>
          </a:p>
          <a:p>
            <a:pPr>
              <a:lnSpc>
                <a:spcPct val="107000"/>
              </a:lnSpc>
              <a:spcBef>
                <a:spcPts val="850"/>
              </a:spcBef>
              <a:buClr>
                <a:srgbClr val="231F20"/>
              </a:buClr>
              <a:buFont typeface="Times New Roman" pitchFamily="18" charset="0"/>
              <a:buAutoNum type="arabicPeriod"/>
            </a:pPr>
            <a:r>
              <a:rPr lang="en-US" b="1" dirty="0">
                <a:solidFill>
                  <a:srgbClr val="008000"/>
                </a:solidFill>
                <a:latin typeface="Bahnschrift SemiBold SemiConden" pitchFamily="34" charset="0"/>
                <a:cs typeface="Times New Roman" pitchFamily="18" charset="0"/>
              </a:rPr>
              <a:t>Shared</a:t>
            </a:r>
            <a:r>
              <a:rPr lang="en-US" b="1" dirty="0">
                <a:solidFill>
                  <a:srgbClr val="231F20"/>
                </a:solidFill>
                <a:latin typeface="Bahnschrift SemiBold SemiConden" pitchFamily="34" charset="0"/>
                <a:cs typeface="Times New Roman" pitchFamily="18" charset="0"/>
              </a:rPr>
              <a:t> hosting : </a:t>
            </a:r>
            <a:r>
              <a:rPr lang="en-US" dirty="0">
                <a:solidFill>
                  <a:srgbClr val="231F20"/>
                </a:solidFill>
                <a:latin typeface="Bahnschrift SemiBold SemiConden" pitchFamily="34" charset="0"/>
                <a:cs typeface="Times New Roman" pitchFamily="18" charset="0"/>
              </a:rPr>
              <a:t>It is cost effective. It </a:t>
            </a:r>
            <a:r>
              <a:rPr lang="en-US" dirty="0">
                <a:solidFill>
                  <a:srgbClr val="FF3300"/>
                </a:solidFill>
                <a:latin typeface="Bahnschrift SemiBold SemiConden" pitchFamily="34" charset="0"/>
                <a:cs typeface="Times New Roman" pitchFamily="18" charset="0"/>
              </a:rPr>
              <a:t>gives domain name to your website.</a:t>
            </a:r>
          </a:p>
          <a:p>
            <a:pPr algn="just">
              <a:lnSpc>
                <a:spcPct val="107000"/>
              </a:lnSpc>
              <a:spcBef>
                <a:spcPts val="850"/>
              </a:spcBef>
              <a:buClr>
                <a:srgbClr val="231F20"/>
              </a:buClr>
              <a:buFont typeface="Times New Roman" pitchFamily="18" charset="0"/>
              <a:buAutoNum type="arabicPeriod"/>
            </a:pPr>
            <a:r>
              <a:rPr lang="en-US" b="1" dirty="0">
                <a:solidFill>
                  <a:srgbClr val="008000"/>
                </a:solidFill>
                <a:latin typeface="Bahnschrift SemiBold SemiConden" pitchFamily="34" charset="0"/>
                <a:cs typeface="Times New Roman" pitchFamily="18" charset="0"/>
              </a:rPr>
              <a:t>Free </a:t>
            </a:r>
            <a:r>
              <a:rPr lang="en-US" b="1" dirty="0">
                <a:solidFill>
                  <a:srgbClr val="231F20"/>
                </a:solidFill>
                <a:latin typeface="Bahnschrift SemiBold SemiConden" pitchFamily="34" charset="0"/>
                <a:cs typeface="Times New Roman" pitchFamily="18" charset="0"/>
              </a:rPr>
              <a:t>hosting : </a:t>
            </a:r>
            <a:r>
              <a:rPr lang="en-US" dirty="0">
                <a:solidFill>
                  <a:srgbClr val="231F20"/>
                </a:solidFill>
                <a:latin typeface="Bahnschrift SemiBold SemiConden" pitchFamily="34" charset="0"/>
                <a:cs typeface="Times New Roman" pitchFamily="18" charset="0"/>
              </a:rPr>
              <a:t>There are some hosting websites   which   </a:t>
            </a:r>
            <a:r>
              <a:rPr lang="en-US" dirty="0">
                <a:solidFill>
                  <a:srgbClr val="FF3300"/>
                </a:solidFill>
                <a:latin typeface="Bahnschrift SemiBold SemiConden" pitchFamily="34" charset="0"/>
                <a:cs typeface="Times New Roman" pitchFamily="18" charset="0"/>
              </a:rPr>
              <a:t>provide   you   free hosting   of   the   website   for   limited period of time.</a:t>
            </a:r>
          </a:p>
          <a:p>
            <a:pPr>
              <a:lnSpc>
                <a:spcPct val="106000"/>
              </a:lnSpc>
              <a:spcBef>
                <a:spcPts val="875"/>
              </a:spcBef>
              <a:buClr>
                <a:srgbClr val="231F20"/>
              </a:buClr>
              <a:buFont typeface="Times New Roman" pitchFamily="18" charset="0"/>
              <a:buAutoNum type="arabicPeriod"/>
            </a:pPr>
            <a:r>
              <a:rPr lang="en-US" b="1" dirty="0">
                <a:solidFill>
                  <a:srgbClr val="008000"/>
                </a:solidFill>
                <a:latin typeface="Bahnschrift SemiBold SemiConden" pitchFamily="34" charset="0"/>
                <a:cs typeface="Times New Roman" pitchFamily="18" charset="0"/>
              </a:rPr>
              <a:t>Dedicated</a:t>
            </a:r>
            <a:r>
              <a:rPr lang="en-US" b="1" dirty="0">
                <a:solidFill>
                  <a:srgbClr val="231F20"/>
                </a:solidFill>
                <a:latin typeface="Bahnschrift SemiBold SemiConden" pitchFamily="34" charset="0"/>
                <a:cs typeface="Times New Roman" pitchFamily="18" charset="0"/>
              </a:rPr>
              <a:t>  hosting  :  </a:t>
            </a:r>
            <a:r>
              <a:rPr lang="en-US" dirty="0">
                <a:solidFill>
                  <a:srgbClr val="231F20"/>
                </a:solidFill>
                <a:latin typeface="Bahnschrift SemiBold SemiConden" pitchFamily="34" charset="0"/>
                <a:cs typeface="Times New Roman" pitchFamily="18" charset="0"/>
              </a:rPr>
              <a:t>These  </a:t>
            </a:r>
            <a:r>
              <a:rPr lang="en-US" dirty="0">
                <a:solidFill>
                  <a:srgbClr val="FF3300"/>
                </a:solidFill>
                <a:latin typeface="Bahnschrift SemiBold SemiConden" pitchFamily="34" charset="0"/>
                <a:cs typeface="Times New Roman" pitchFamily="18" charset="0"/>
              </a:rPr>
              <a:t>are  paid hosting servers </a:t>
            </a:r>
            <a:r>
              <a:rPr lang="en-US" dirty="0">
                <a:solidFill>
                  <a:srgbClr val="231F20"/>
                </a:solidFill>
                <a:latin typeface="Bahnschrift SemiBold SemiConden" pitchFamily="34" charset="0"/>
                <a:cs typeface="Times New Roman" pitchFamily="18" charset="0"/>
              </a:rPr>
              <a:t>for large websites.</a:t>
            </a:r>
            <a:endParaRPr lang="en-US" dirty="0">
              <a:latin typeface="Bahnschrift SemiBold SemiConden" pitchFamily="34" charset="0"/>
              <a:cs typeface="Times New Roman" pitchFamily="18" charset="0"/>
            </a:endParaRPr>
          </a:p>
        </p:txBody>
      </p:sp>
    </p:spTree>
    <p:extLst>
      <p:ext uri="{BB962C8B-B14F-4D97-AF65-F5344CB8AC3E}">
        <p14:creationId xmlns="" xmlns:p14="http://schemas.microsoft.com/office/powerpoint/2010/main" val="969139403"/>
      </p:ext>
    </p:extLst>
  </p:cSld>
  <p:clrMapOvr>
    <a:masterClrMapping/>
  </p:clrMapOvr>
  <p:transition>
    <p:wedg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57</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179512" y="838921"/>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67744" y="1045090"/>
            <a:ext cx="3675109" cy="369332"/>
          </a:xfrm>
          <a:prstGeom prst="rect">
            <a:avLst/>
          </a:prstGeom>
        </p:spPr>
        <p:txBody>
          <a:bodyPr wrap="none">
            <a:spAutoFit/>
          </a:bodyPr>
          <a:lstStyle/>
          <a:p>
            <a:r>
              <a:rPr lang="en-US" b="1" spc="-10" dirty="0">
                <a:solidFill>
                  <a:srgbClr val="EC008C"/>
                </a:solidFill>
                <a:latin typeface="Times New Roman"/>
                <a:cs typeface="Times New Roman"/>
              </a:rPr>
              <a:t>Prerequisites</a:t>
            </a:r>
            <a:r>
              <a:rPr lang="en-US" b="1" spc="-5" dirty="0">
                <a:solidFill>
                  <a:srgbClr val="EC008C"/>
                </a:solidFill>
                <a:latin typeface="Times New Roman"/>
                <a:cs typeface="Times New Roman"/>
              </a:rPr>
              <a:t> </a:t>
            </a:r>
            <a:r>
              <a:rPr lang="en-US" b="1" dirty="0">
                <a:solidFill>
                  <a:srgbClr val="EC008C"/>
                </a:solidFill>
                <a:latin typeface="Times New Roman"/>
                <a:cs typeface="Times New Roman"/>
              </a:rPr>
              <a:t>f</a:t>
            </a:r>
            <a:r>
              <a:rPr lang="en-US" b="1" spc="-5" dirty="0">
                <a:solidFill>
                  <a:srgbClr val="EC008C"/>
                </a:solidFill>
                <a:latin typeface="Times New Roman"/>
                <a:cs typeface="Times New Roman"/>
              </a:rPr>
              <a:t>o</a:t>
            </a:r>
            <a:r>
              <a:rPr lang="en-US" b="1" spc="-10" dirty="0">
                <a:solidFill>
                  <a:srgbClr val="EC008C"/>
                </a:solidFill>
                <a:latin typeface="Times New Roman"/>
                <a:cs typeface="Times New Roman"/>
              </a:rPr>
              <a:t>r</a:t>
            </a:r>
            <a:r>
              <a:rPr lang="en-US" b="1" dirty="0">
                <a:solidFill>
                  <a:srgbClr val="EC008C"/>
                </a:solidFill>
                <a:latin typeface="Times New Roman"/>
                <a:cs typeface="Times New Roman"/>
              </a:rPr>
              <a:t> </a:t>
            </a:r>
            <a:r>
              <a:rPr lang="en-US" b="1" spc="-10" dirty="0">
                <a:solidFill>
                  <a:srgbClr val="EC008C"/>
                </a:solidFill>
                <a:latin typeface="Times New Roman"/>
                <a:cs typeface="Times New Roman"/>
              </a:rPr>
              <a:t>Free</a:t>
            </a:r>
            <a:r>
              <a:rPr lang="en-US" b="1" spc="-5" dirty="0">
                <a:solidFill>
                  <a:srgbClr val="EC008C"/>
                </a:solidFill>
                <a:latin typeface="Times New Roman"/>
                <a:cs typeface="Times New Roman"/>
              </a:rPr>
              <a:t> </a:t>
            </a:r>
            <a:r>
              <a:rPr lang="en-US" b="1" dirty="0">
                <a:solidFill>
                  <a:srgbClr val="EC008C"/>
                </a:solidFill>
                <a:latin typeface="Times New Roman"/>
                <a:cs typeface="Times New Roman"/>
              </a:rPr>
              <a:t>Web </a:t>
            </a:r>
            <a:r>
              <a:rPr lang="en-US" b="1" spc="-10" dirty="0">
                <a:solidFill>
                  <a:srgbClr val="EC008C"/>
                </a:solidFill>
                <a:latin typeface="Times New Roman"/>
                <a:cs typeface="Times New Roman"/>
              </a:rPr>
              <a:t>Hosting</a:t>
            </a:r>
            <a:r>
              <a:rPr lang="en-US" b="1" spc="-5" dirty="0">
                <a:solidFill>
                  <a:srgbClr val="EC008C"/>
                </a:solidFill>
                <a:latin typeface="Times New Roman"/>
                <a:cs typeface="Times New Roman"/>
              </a:rPr>
              <a:t> </a:t>
            </a:r>
            <a:endParaRPr lang="en-US" dirty="0"/>
          </a:p>
        </p:txBody>
      </p:sp>
      <p:sp>
        <p:nvSpPr>
          <p:cNvPr id="14" name="Rectangle 13"/>
          <p:cNvSpPr/>
          <p:nvPr/>
        </p:nvSpPr>
        <p:spPr>
          <a:xfrm>
            <a:off x="283160" y="1772816"/>
            <a:ext cx="8463349" cy="3007105"/>
          </a:xfrm>
          <a:prstGeom prst="rect">
            <a:avLst/>
          </a:prstGeom>
        </p:spPr>
        <p:txBody>
          <a:bodyPr wrap="square">
            <a:spAutoFit/>
          </a:bodyPr>
          <a:lstStyle/>
          <a:p>
            <a:pPr algn="just">
              <a:lnSpc>
                <a:spcPct val="101000"/>
              </a:lnSpc>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Three  to  Four  pages  website  having first or Home Page named as index. html.</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Computer with internet connection.</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Gmail id with password.</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Need to toggle between two websites </a:t>
            </a:r>
            <a:r>
              <a:rPr lang="en-US" dirty="0">
                <a:solidFill>
                  <a:srgbClr val="231F20"/>
                </a:solidFill>
                <a:latin typeface="Times New Roman" pitchFamily="18" charset="0"/>
                <a:cs typeface="Times New Roman" pitchFamily="18" charset="0"/>
                <a:hlinkClick r:id="rId7"/>
              </a:rPr>
              <a:t>https://www.000webhost.com/</a:t>
            </a:r>
            <a:r>
              <a:rPr lang="en-US" dirty="0">
                <a:solidFill>
                  <a:srgbClr val="231F20"/>
                </a:solidFill>
                <a:latin typeface="Times New Roman" pitchFamily="18" charset="0"/>
                <a:cs typeface="Times New Roman" pitchFamily="18" charset="0"/>
              </a:rPr>
              <a:t>     and </a:t>
            </a:r>
            <a:r>
              <a:rPr lang="en-US" dirty="0">
                <a:solidFill>
                  <a:srgbClr val="231F20"/>
                </a:solidFill>
                <a:latin typeface="Times New Roman" pitchFamily="18" charset="0"/>
                <a:cs typeface="Times New Roman" pitchFamily="18" charset="0"/>
                <a:hlinkClick r:id="rId8"/>
              </a:rPr>
              <a:t>http://my.freenom.com</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Have to acquire free web space from web server named 000webhost.com.</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Have  to  acquire  domain  name  for your website from my.freenom.com.</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Park the website domain address with free server website i.e. with 000web- host.com.</a:t>
            </a:r>
            <a:endParaRPr lang="en-US" dirty="0">
              <a:latin typeface="Times New Roman" pitchFamily="18" charset="0"/>
              <a:cs typeface="Times New Roman" pitchFamily="18" charset="0"/>
            </a:endParaRPr>
          </a:p>
          <a:p>
            <a:pPr>
              <a:spcBef>
                <a:spcPts val="163"/>
              </a:spcBef>
            </a:pPr>
            <a:r>
              <a:rPr lang="en-US" dirty="0">
                <a:solidFill>
                  <a:srgbClr val="231F20"/>
                </a:solidFill>
                <a:latin typeface="Times New Roman" pitchFamily="18" charset="0"/>
                <a:cs typeface="Times New Roman" pitchFamily="18" charset="0"/>
              </a:rPr>
              <a:t>Redirect the domain free server </a:t>
            </a:r>
            <a:r>
              <a:rPr lang="en-US" dirty="0" smtClean="0">
                <a:solidFill>
                  <a:srgbClr val="231F20"/>
                </a:solidFill>
                <a:latin typeface="Times New Roman" pitchFamily="18" charset="0"/>
                <a:cs typeface="Times New Roman" pitchFamily="18" charset="0"/>
              </a:rPr>
              <a:t>name </a:t>
            </a:r>
            <a:r>
              <a:rPr lang="en-US" dirty="0">
                <a:solidFill>
                  <a:srgbClr val="231F20"/>
                </a:solidFill>
                <a:latin typeface="Times New Roman" pitchFamily="18" charset="0"/>
                <a:cs typeface="Times New Roman" pitchFamily="18" charset="0"/>
              </a:rPr>
              <a:t>to   the   domain   website   i.e.   with   my. freenom.com</a:t>
            </a:r>
            <a:r>
              <a:rPr lang="en-US" dirty="0" smtClean="0">
                <a:solidFill>
                  <a:srgbClr val="231F20"/>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749870275"/>
      </p:ext>
    </p:extLst>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58</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9604" y="1700808"/>
            <a:ext cx="8216852" cy="4161139"/>
          </a:xfrm>
          <a:prstGeom prst="rect">
            <a:avLst/>
          </a:prstGeom>
        </p:spPr>
        <p:txBody>
          <a:bodyPr wrap="square">
            <a:spAutoFit/>
          </a:bodyPr>
          <a:lstStyle/>
          <a:p>
            <a:pPr>
              <a:lnSpc>
                <a:spcPct val="101000"/>
              </a:lnSpc>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Open the website https:// </a:t>
            </a:r>
            <a:r>
              <a:rPr lang="en-US" dirty="0">
                <a:solidFill>
                  <a:srgbClr val="231F20"/>
                </a:solidFill>
                <a:latin typeface="Times New Roman" pitchFamily="18" charset="0"/>
                <a:cs typeface="Times New Roman" pitchFamily="18" charset="0"/>
                <a:hlinkClick r:id="rId7"/>
              </a:rPr>
              <a:t>www.000webhost.com/</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Click on free signup Login with your email id and password</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verification email will be send to your email</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open your email and click on "verify email"</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Click on "Get Started"</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From   My   Website   page   click   on "+Create New site" button</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Type  your  website  name  and  any password</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e.g. website name as :- it-xi-textbook</a:t>
            </a:r>
            <a:endParaRPr lang="en-US" dirty="0">
              <a:latin typeface="Times New Roman" pitchFamily="18" charset="0"/>
              <a:cs typeface="Times New Roman" pitchFamily="18" charset="0"/>
            </a:endParaRPr>
          </a:p>
          <a:p>
            <a:pPr>
              <a:lnSpc>
                <a:spcPct val="101000"/>
              </a:lnSpc>
            </a:pPr>
            <a:r>
              <a:rPr lang="en-US" dirty="0">
                <a:solidFill>
                  <a:srgbClr val="231F20"/>
                </a:solidFill>
                <a:latin typeface="Times New Roman" pitchFamily="18" charset="0"/>
                <a:cs typeface="Times New Roman" pitchFamily="18" charset="0"/>
              </a:rPr>
              <a:t>From  File  Manager  box  select  "Up- load" option to upload your web </a:t>
            </a:r>
            <a:r>
              <a:rPr lang="en-US" dirty="0" err="1">
                <a:solidFill>
                  <a:srgbClr val="231F20"/>
                </a:solidFill>
                <a:latin typeface="Times New Roman" pitchFamily="18" charset="0"/>
                <a:cs typeface="Times New Roman" pitchFamily="18" charset="0"/>
              </a:rPr>
              <a:t>pag</a:t>
            </a:r>
            <a:r>
              <a:rPr lang="en-US" dirty="0">
                <a:solidFill>
                  <a:srgbClr val="231F20"/>
                </a:solidFill>
                <a:latin typeface="Times New Roman" pitchFamily="18" charset="0"/>
                <a:cs typeface="Times New Roman" pitchFamily="18" charset="0"/>
              </a:rPr>
              <a:t>- </a:t>
            </a:r>
            <a:r>
              <a:rPr lang="en-US" dirty="0" err="1">
                <a:solidFill>
                  <a:srgbClr val="231F20"/>
                </a:solidFill>
                <a:latin typeface="Times New Roman" pitchFamily="18" charset="0"/>
                <a:cs typeface="Times New Roman" pitchFamily="18" charset="0"/>
              </a:rPr>
              <a:t>es</a:t>
            </a:r>
            <a:r>
              <a:rPr lang="en-US" dirty="0">
                <a:solidFill>
                  <a:srgbClr val="231F20"/>
                </a:solidFill>
                <a:latin typeface="Times New Roman" pitchFamily="18" charset="0"/>
                <a:cs typeface="Times New Roman" pitchFamily="18" charset="0"/>
              </a:rPr>
              <a:t>. Home page of the website must be named   as   "index.html"   (Select   </a:t>
            </a:r>
            <a:r>
              <a:rPr lang="en-US" dirty="0" smtClean="0">
                <a:solidFill>
                  <a:srgbClr val="231F20"/>
                </a:solidFill>
                <a:latin typeface="Times New Roman" pitchFamily="18" charset="0"/>
                <a:cs typeface="Times New Roman" pitchFamily="18" charset="0"/>
              </a:rPr>
              <a:t>all webpages including</a:t>
            </a:r>
            <a:r>
              <a:rPr lang="en-US" dirty="0">
                <a:solidFill>
                  <a:srgbClr val="231F20"/>
                </a:solidFill>
                <a:latin typeface="Times New Roman" pitchFamily="18" charset="0"/>
                <a:cs typeface="Times New Roman" pitchFamily="18" charset="0"/>
              </a:rPr>
              <a:t>	image,	audio files </a:t>
            </a:r>
            <a:r>
              <a:rPr lang="en-US" dirty="0" err="1">
                <a:solidFill>
                  <a:srgbClr val="231F20"/>
                </a:solidFill>
                <a:latin typeface="Times New Roman" pitchFamily="18" charset="0"/>
                <a:cs typeface="Times New Roman" pitchFamily="18" charset="0"/>
              </a:rPr>
              <a:t>etc</a:t>
            </a:r>
            <a:r>
              <a:rPr lang="en-US" dirty="0">
                <a:solidFill>
                  <a:srgbClr val="231F20"/>
                </a:solidFill>
                <a:latin typeface="Times New Roman" pitchFamily="18" charset="0"/>
                <a:cs typeface="Times New Roman" pitchFamily="18" charset="0"/>
              </a:rPr>
              <a:t>) and click on "Logout"</a:t>
            </a:r>
            <a:endParaRPr lang="en-US" dirty="0">
              <a:latin typeface="Times New Roman" pitchFamily="18" charset="0"/>
              <a:cs typeface="Times New Roman" pitchFamily="18" charset="0"/>
            </a:endParaRPr>
          </a:p>
          <a:p>
            <a:pPr>
              <a:lnSpc>
                <a:spcPct val="104000"/>
              </a:lnSpc>
              <a:spcBef>
                <a:spcPts val="100"/>
              </a:spcBef>
            </a:pPr>
            <a:r>
              <a:rPr lang="en-US" dirty="0">
                <a:solidFill>
                  <a:srgbClr val="231F20"/>
                </a:solidFill>
                <a:latin typeface="Times New Roman" pitchFamily="18" charset="0"/>
                <a:cs typeface="Times New Roman" pitchFamily="18" charset="0"/>
              </a:rPr>
              <a:t>10. Your  website  is  ready  with  the  sub domain as 000webhostapp.com e.g.it-xi-textbook.000webhostapp. com</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endParaRPr lang="en-US" dirty="0">
              <a:latin typeface="Times New Roman" pitchFamily="18" charset="0"/>
              <a:cs typeface="Times New Roman" pitchFamily="18" charset="0"/>
            </a:endParaRPr>
          </a:p>
        </p:txBody>
      </p:sp>
      <p:sp>
        <p:nvSpPr>
          <p:cNvPr id="14" name="Rectangle 13"/>
          <p:cNvSpPr/>
          <p:nvPr/>
        </p:nvSpPr>
        <p:spPr>
          <a:xfrm>
            <a:off x="2339752" y="980728"/>
            <a:ext cx="3363165" cy="369332"/>
          </a:xfrm>
          <a:prstGeom prst="rect">
            <a:avLst/>
          </a:prstGeom>
        </p:spPr>
        <p:txBody>
          <a:bodyPr wrap="none">
            <a:spAutoFit/>
          </a:bodyPr>
          <a:lstStyle/>
          <a:p>
            <a:pPr>
              <a:spcBef>
                <a:spcPts val="163"/>
              </a:spcBef>
            </a:pPr>
            <a:r>
              <a:rPr lang="en-US" b="1" dirty="0">
                <a:solidFill>
                  <a:srgbClr val="EC008C"/>
                </a:solidFill>
                <a:latin typeface="Times New Roman" pitchFamily="18" charset="0"/>
                <a:cs typeface="Times New Roman" pitchFamily="18" charset="0"/>
              </a:rPr>
              <a:t>Steps to Acquire free </a:t>
            </a:r>
            <a:r>
              <a:rPr lang="en-US" b="1" dirty="0" err="1">
                <a:solidFill>
                  <a:srgbClr val="EC008C"/>
                </a:solidFill>
                <a:latin typeface="Times New Roman" pitchFamily="18" charset="0"/>
                <a:cs typeface="Times New Roman" pitchFamily="18" charset="0"/>
              </a:rPr>
              <a:t>webspace</a:t>
            </a:r>
            <a:r>
              <a:rPr lang="en-US" b="1" dirty="0">
                <a:solidFill>
                  <a:srgbClr val="EC008C"/>
                </a:solidFill>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639188539"/>
      </p:ext>
    </p:extLst>
  </p:cSld>
  <p:clrMapOvr>
    <a:masterClrMapping/>
  </p:clrMapOvr>
  <p:transition>
    <p:wedg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59</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9604" y="1700808"/>
            <a:ext cx="8216852" cy="4161139"/>
          </a:xfrm>
          <a:prstGeom prst="rect">
            <a:avLst/>
          </a:prstGeom>
        </p:spPr>
        <p:txBody>
          <a:bodyPr wrap="square">
            <a:spAutoFit/>
          </a:bodyPr>
          <a:lstStyle/>
          <a:p>
            <a:pPr>
              <a:lnSpc>
                <a:spcPct val="101000"/>
              </a:lnSpc>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Open the website https:// </a:t>
            </a:r>
            <a:r>
              <a:rPr lang="en-US" dirty="0">
                <a:solidFill>
                  <a:srgbClr val="231F20"/>
                </a:solidFill>
                <a:latin typeface="Times New Roman" pitchFamily="18" charset="0"/>
                <a:cs typeface="Times New Roman" pitchFamily="18" charset="0"/>
                <a:hlinkClick r:id="rId7"/>
              </a:rPr>
              <a:t>www.000webhost.com/</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Click on free signup Login with your email id and password</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verification email will be send to your email</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open your email and click on "verify email"</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Click on "Get Started"</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From   My   Website   page   click   on "+Create New site" button</a:t>
            </a:r>
            <a:endParaRPr lang="en-US" dirty="0">
              <a:latin typeface="Times New Roman" pitchFamily="18" charset="0"/>
              <a:cs typeface="Times New Roman" pitchFamily="18" charset="0"/>
            </a:endParaRPr>
          </a:p>
          <a:p>
            <a:pPr>
              <a:lnSpc>
                <a:spcPct val="101000"/>
              </a:lnSpc>
              <a:spcBef>
                <a:spcPts val="138"/>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Type  your  website  name  and  any password</a:t>
            </a:r>
            <a:endParaRPr lang="en-US" dirty="0">
              <a:latin typeface="Times New Roman" pitchFamily="18" charset="0"/>
              <a:cs typeface="Times New Roman" pitchFamily="18" charset="0"/>
            </a:endParaRPr>
          </a:p>
          <a:p>
            <a:pPr>
              <a:spcBef>
                <a:spcPts val="163"/>
              </a:spcBef>
              <a:buClr>
                <a:srgbClr val="231F20"/>
              </a:buClr>
              <a:buFont typeface="Times New Roman" pitchFamily="18" charset="0"/>
              <a:buAutoNum type="arabicPeriod"/>
            </a:pPr>
            <a:r>
              <a:rPr lang="en-US" dirty="0">
                <a:solidFill>
                  <a:srgbClr val="231F20"/>
                </a:solidFill>
                <a:latin typeface="Times New Roman" pitchFamily="18" charset="0"/>
                <a:cs typeface="Times New Roman" pitchFamily="18" charset="0"/>
              </a:rPr>
              <a:t>e.g. website name as :- it-xi-textbook</a:t>
            </a:r>
            <a:endParaRPr lang="en-US" dirty="0">
              <a:latin typeface="Times New Roman" pitchFamily="18" charset="0"/>
              <a:cs typeface="Times New Roman" pitchFamily="18" charset="0"/>
            </a:endParaRPr>
          </a:p>
          <a:p>
            <a:pPr>
              <a:lnSpc>
                <a:spcPct val="101000"/>
              </a:lnSpc>
            </a:pPr>
            <a:r>
              <a:rPr lang="en-US" dirty="0">
                <a:solidFill>
                  <a:srgbClr val="231F20"/>
                </a:solidFill>
                <a:latin typeface="Times New Roman" pitchFamily="18" charset="0"/>
                <a:cs typeface="Times New Roman" pitchFamily="18" charset="0"/>
              </a:rPr>
              <a:t>From  File  Manager  box  select  "Up- load" option to upload your web </a:t>
            </a:r>
            <a:r>
              <a:rPr lang="en-US" dirty="0" err="1">
                <a:solidFill>
                  <a:srgbClr val="231F20"/>
                </a:solidFill>
                <a:latin typeface="Times New Roman" pitchFamily="18" charset="0"/>
                <a:cs typeface="Times New Roman" pitchFamily="18" charset="0"/>
              </a:rPr>
              <a:t>pag</a:t>
            </a:r>
            <a:r>
              <a:rPr lang="en-US" dirty="0">
                <a:solidFill>
                  <a:srgbClr val="231F20"/>
                </a:solidFill>
                <a:latin typeface="Times New Roman" pitchFamily="18" charset="0"/>
                <a:cs typeface="Times New Roman" pitchFamily="18" charset="0"/>
              </a:rPr>
              <a:t>- </a:t>
            </a:r>
            <a:r>
              <a:rPr lang="en-US" dirty="0" err="1">
                <a:solidFill>
                  <a:srgbClr val="231F20"/>
                </a:solidFill>
                <a:latin typeface="Times New Roman" pitchFamily="18" charset="0"/>
                <a:cs typeface="Times New Roman" pitchFamily="18" charset="0"/>
              </a:rPr>
              <a:t>es</a:t>
            </a:r>
            <a:r>
              <a:rPr lang="en-US" dirty="0">
                <a:solidFill>
                  <a:srgbClr val="231F20"/>
                </a:solidFill>
                <a:latin typeface="Times New Roman" pitchFamily="18" charset="0"/>
                <a:cs typeface="Times New Roman" pitchFamily="18" charset="0"/>
              </a:rPr>
              <a:t>. Home page of the website must be named   as   "index.html"   (Select   </a:t>
            </a:r>
            <a:r>
              <a:rPr lang="en-US" dirty="0" smtClean="0">
                <a:solidFill>
                  <a:srgbClr val="231F20"/>
                </a:solidFill>
                <a:latin typeface="Times New Roman" pitchFamily="18" charset="0"/>
                <a:cs typeface="Times New Roman" pitchFamily="18" charset="0"/>
              </a:rPr>
              <a:t>all webpages including</a:t>
            </a:r>
            <a:r>
              <a:rPr lang="en-US" dirty="0">
                <a:solidFill>
                  <a:srgbClr val="231F20"/>
                </a:solidFill>
                <a:latin typeface="Times New Roman" pitchFamily="18" charset="0"/>
                <a:cs typeface="Times New Roman" pitchFamily="18" charset="0"/>
              </a:rPr>
              <a:t>	image,	audio files </a:t>
            </a:r>
            <a:r>
              <a:rPr lang="en-US" dirty="0" err="1">
                <a:solidFill>
                  <a:srgbClr val="231F20"/>
                </a:solidFill>
                <a:latin typeface="Times New Roman" pitchFamily="18" charset="0"/>
                <a:cs typeface="Times New Roman" pitchFamily="18" charset="0"/>
              </a:rPr>
              <a:t>etc</a:t>
            </a:r>
            <a:r>
              <a:rPr lang="en-US" dirty="0">
                <a:solidFill>
                  <a:srgbClr val="231F20"/>
                </a:solidFill>
                <a:latin typeface="Times New Roman" pitchFamily="18" charset="0"/>
                <a:cs typeface="Times New Roman" pitchFamily="18" charset="0"/>
              </a:rPr>
              <a:t>) and click on "Logout"</a:t>
            </a:r>
            <a:endParaRPr lang="en-US" dirty="0">
              <a:latin typeface="Times New Roman" pitchFamily="18" charset="0"/>
              <a:cs typeface="Times New Roman" pitchFamily="18" charset="0"/>
            </a:endParaRPr>
          </a:p>
          <a:p>
            <a:pPr>
              <a:lnSpc>
                <a:spcPct val="104000"/>
              </a:lnSpc>
              <a:spcBef>
                <a:spcPts val="100"/>
              </a:spcBef>
            </a:pPr>
            <a:r>
              <a:rPr lang="en-US" dirty="0">
                <a:solidFill>
                  <a:srgbClr val="231F20"/>
                </a:solidFill>
                <a:latin typeface="Times New Roman" pitchFamily="18" charset="0"/>
                <a:cs typeface="Times New Roman" pitchFamily="18" charset="0"/>
              </a:rPr>
              <a:t>10. Your  website  is  ready  with  the  sub domain as 000webhostapp.com e.g.it-xi-textbook.000webhostapp. com</a:t>
            </a:r>
            <a:endParaRPr lang="en-US" dirty="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endParaRPr lang="en-US" dirty="0">
              <a:latin typeface="Times New Roman" pitchFamily="18" charset="0"/>
              <a:cs typeface="Times New Roman" pitchFamily="18" charset="0"/>
            </a:endParaRPr>
          </a:p>
        </p:txBody>
      </p:sp>
      <p:sp>
        <p:nvSpPr>
          <p:cNvPr id="14" name="Rectangle 13"/>
          <p:cNvSpPr/>
          <p:nvPr/>
        </p:nvSpPr>
        <p:spPr>
          <a:xfrm>
            <a:off x="2339752" y="980728"/>
            <a:ext cx="3363165" cy="369332"/>
          </a:xfrm>
          <a:prstGeom prst="rect">
            <a:avLst/>
          </a:prstGeom>
        </p:spPr>
        <p:txBody>
          <a:bodyPr wrap="none">
            <a:spAutoFit/>
          </a:bodyPr>
          <a:lstStyle/>
          <a:p>
            <a:pPr>
              <a:spcBef>
                <a:spcPts val="163"/>
              </a:spcBef>
            </a:pPr>
            <a:r>
              <a:rPr lang="en-US" b="1" dirty="0">
                <a:solidFill>
                  <a:srgbClr val="EC008C"/>
                </a:solidFill>
                <a:latin typeface="Times New Roman" pitchFamily="18" charset="0"/>
                <a:cs typeface="Times New Roman" pitchFamily="18" charset="0"/>
              </a:rPr>
              <a:t>Steps to Acquire free </a:t>
            </a:r>
            <a:r>
              <a:rPr lang="en-US" b="1" dirty="0" err="1">
                <a:solidFill>
                  <a:srgbClr val="EC008C"/>
                </a:solidFill>
                <a:latin typeface="Times New Roman" pitchFamily="18" charset="0"/>
                <a:cs typeface="Times New Roman" pitchFamily="18" charset="0"/>
              </a:rPr>
              <a:t>webspace</a:t>
            </a:r>
            <a:r>
              <a:rPr lang="en-US" b="1" dirty="0">
                <a:solidFill>
                  <a:srgbClr val="EC008C"/>
                </a:solidFill>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38120216"/>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6</a:t>
            </a:fld>
            <a:endParaRPr lang="en-US"/>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7464784" y="150117"/>
            <a:ext cx="803642" cy="688804"/>
            <a:chOff x="10067" y="-1506"/>
            <a:chExt cx="1489" cy="1335"/>
          </a:xfrm>
        </p:grpSpPr>
        <p:pic>
          <p:nvPicPr>
            <p:cNvPr id="7"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1" name="TextBox 10"/>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Ravet</a:t>
            </a:r>
            <a:endParaRPr lang="en-US" sz="1600" dirty="0">
              <a:solidFill>
                <a:srgbClr val="7030A0"/>
              </a:solidFill>
              <a:latin typeface="Bahnschrift" pitchFamily="34" charset="0"/>
            </a:endParaRPr>
          </a:p>
        </p:txBody>
      </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28596" y="1214422"/>
            <a:ext cx="7500990" cy="54864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endParaRPr lang="en-US" sz="1800" dirty="0" smtClean="0">
              <a:latin typeface="Times New Roman"/>
              <a:cs typeface="Times New Roman"/>
            </a:endParaRPr>
          </a:p>
          <a:p>
            <a:pPr algn="just"/>
            <a:endParaRPr lang="en-US" dirty="0" smtClean="0">
              <a:latin typeface="Times New Roman"/>
              <a:cs typeface="Times New Roman"/>
            </a:endParaRPr>
          </a:p>
          <a:p>
            <a:pPr algn="just"/>
            <a:endParaRPr lang="en-US" dirty="0" smtClean="0">
              <a:latin typeface="Times New Roman"/>
              <a:cs typeface="Times New Roman"/>
            </a:endParaRPr>
          </a:p>
          <a:p>
            <a:pPr algn="just"/>
            <a:endParaRPr lang="en-US" b="1" dirty="0"/>
          </a:p>
        </p:txBody>
      </p:sp>
      <p:pic>
        <p:nvPicPr>
          <p:cNvPr id="1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57112" y="1340768"/>
            <a:ext cx="7596201" cy="518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599948" y="1799101"/>
            <a:ext cx="4474989" cy="584775"/>
          </a:xfrm>
          <a:prstGeom prst="rect">
            <a:avLst/>
          </a:prstGeom>
          <a:noFill/>
        </p:spPr>
        <p:txBody>
          <a:bodyPr wrap="square" rtlCol="0">
            <a:spAutoFit/>
          </a:bodyPr>
          <a:lstStyle/>
          <a:p>
            <a:pPr lvl="0"/>
            <a:r>
              <a:rPr lang="en-US" sz="1400" b="1" dirty="0" smtClean="0">
                <a:solidFill>
                  <a:srgbClr val="002060"/>
                </a:solidFill>
              </a:rPr>
              <a:t>Defines </a:t>
            </a:r>
            <a:r>
              <a:rPr lang="en-US" sz="1400" b="1" dirty="0">
                <a:solidFill>
                  <a:srgbClr val="002060"/>
                </a:solidFill>
              </a:rPr>
              <a:t>a header for a  document  section</a:t>
            </a:r>
            <a:r>
              <a:rPr lang="en-US" sz="1000" b="1" dirty="0">
                <a:solidFill>
                  <a:srgbClr val="002060"/>
                </a:solidFill>
              </a:rPr>
              <a:t>.</a:t>
            </a:r>
            <a:endParaRPr lang="en-US" sz="1000" dirty="0">
              <a:solidFill>
                <a:srgbClr val="002060"/>
              </a:solidFill>
            </a:endParaRPr>
          </a:p>
          <a:p>
            <a:endParaRPr lang="en-US" dirty="0"/>
          </a:p>
        </p:txBody>
      </p:sp>
      <p:sp>
        <p:nvSpPr>
          <p:cNvPr id="22" name="TextBox 21"/>
          <p:cNvSpPr txBox="1"/>
          <p:nvPr/>
        </p:nvSpPr>
        <p:spPr>
          <a:xfrm>
            <a:off x="2482324" y="2673189"/>
            <a:ext cx="5377055" cy="307777"/>
          </a:xfrm>
          <a:prstGeom prst="rect">
            <a:avLst/>
          </a:prstGeom>
          <a:noFill/>
        </p:spPr>
        <p:txBody>
          <a:bodyPr wrap="square" rtlCol="0">
            <a:spAutoFit/>
          </a:bodyPr>
          <a:lstStyle/>
          <a:p>
            <a:pPr lvl="0"/>
            <a:r>
              <a:rPr lang="en-US" sz="1400" b="1" dirty="0" smtClean="0">
                <a:solidFill>
                  <a:srgbClr val="C00000"/>
                </a:solidFill>
              </a:rPr>
              <a:t>Defines </a:t>
            </a:r>
            <a:r>
              <a:rPr lang="en-US" sz="1400" b="1" dirty="0">
                <a:solidFill>
                  <a:srgbClr val="C00000"/>
                </a:solidFill>
              </a:rPr>
              <a:t>a container	for  navigation links.</a:t>
            </a:r>
            <a:endParaRPr lang="en-US" dirty="0">
              <a:solidFill>
                <a:srgbClr val="C00000"/>
              </a:solidFill>
            </a:endParaRPr>
          </a:p>
        </p:txBody>
      </p:sp>
      <p:sp>
        <p:nvSpPr>
          <p:cNvPr id="23" name="Rectangle 22"/>
          <p:cNvSpPr/>
          <p:nvPr/>
        </p:nvSpPr>
        <p:spPr>
          <a:xfrm>
            <a:off x="1365751" y="3429000"/>
            <a:ext cx="3198311" cy="307777"/>
          </a:xfrm>
          <a:prstGeom prst="rect">
            <a:avLst/>
          </a:prstGeom>
        </p:spPr>
        <p:txBody>
          <a:bodyPr wrap="none">
            <a:spAutoFit/>
          </a:bodyPr>
          <a:lstStyle/>
          <a:p>
            <a:r>
              <a:rPr lang="en-US" sz="1400" b="1" dirty="0">
                <a:solidFill>
                  <a:srgbClr val="FF0000"/>
                </a:solidFill>
              </a:rPr>
              <a:t>Defines a section in a  </a:t>
            </a:r>
            <a:r>
              <a:rPr lang="en-US" sz="1400" b="1" dirty="0" smtClean="0">
                <a:solidFill>
                  <a:srgbClr val="FF0000"/>
                </a:solidFill>
              </a:rPr>
              <a:t>document</a:t>
            </a:r>
            <a:endParaRPr lang="en-US" sz="1400" dirty="0">
              <a:solidFill>
                <a:srgbClr val="FF0000"/>
              </a:solidFill>
            </a:endParaRPr>
          </a:p>
        </p:txBody>
      </p:sp>
      <p:sp>
        <p:nvSpPr>
          <p:cNvPr id="24" name="TextBox 23"/>
          <p:cNvSpPr txBox="1"/>
          <p:nvPr/>
        </p:nvSpPr>
        <p:spPr>
          <a:xfrm>
            <a:off x="853882" y="5013175"/>
            <a:ext cx="4490952" cy="584775"/>
          </a:xfrm>
          <a:prstGeom prst="rect">
            <a:avLst/>
          </a:prstGeom>
          <a:noFill/>
        </p:spPr>
        <p:txBody>
          <a:bodyPr wrap="square" rtlCol="0">
            <a:spAutoFit/>
          </a:bodyPr>
          <a:lstStyle/>
          <a:p>
            <a:pPr lvl="0"/>
            <a:r>
              <a:rPr lang="en-US" sz="1400" b="1" dirty="0">
                <a:solidFill>
                  <a:srgbClr val="006600"/>
                </a:solidFill>
              </a:rPr>
              <a:t>Defines an independent  self-contained article</a:t>
            </a:r>
            <a:r>
              <a:rPr lang="en-US" sz="1400" b="1" dirty="0"/>
              <a:t>.</a:t>
            </a:r>
            <a:endParaRPr lang="en-US" sz="1400" dirty="0"/>
          </a:p>
          <a:p>
            <a:endParaRPr lang="en-US" dirty="0"/>
          </a:p>
        </p:txBody>
      </p:sp>
      <p:sp>
        <p:nvSpPr>
          <p:cNvPr id="25" name="TextBox 24"/>
          <p:cNvSpPr txBox="1"/>
          <p:nvPr/>
        </p:nvSpPr>
        <p:spPr>
          <a:xfrm>
            <a:off x="5344834" y="4613065"/>
            <a:ext cx="2965024" cy="800219"/>
          </a:xfrm>
          <a:prstGeom prst="rect">
            <a:avLst/>
          </a:prstGeom>
          <a:noFill/>
        </p:spPr>
        <p:txBody>
          <a:bodyPr wrap="square" rtlCol="0">
            <a:spAutoFit/>
          </a:bodyPr>
          <a:lstStyle/>
          <a:p>
            <a:pPr lvl="0"/>
            <a:r>
              <a:rPr lang="en-US" sz="1400" b="1" dirty="0">
                <a:solidFill>
                  <a:srgbClr val="D60093"/>
                </a:solidFill>
              </a:rPr>
              <a:t>Defines content apart from  the content (like a sidebar).</a:t>
            </a:r>
            <a:endParaRPr lang="en-US" sz="1400" dirty="0">
              <a:solidFill>
                <a:srgbClr val="D60093"/>
              </a:solidFill>
            </a:endParaRPr>
          </a:p>
          <a:p>
            <a:endParaRPr lang="en-US" dirty="0"/>
          </a:p>
        </p:txBody>
      </p:sp>
      <p:sp>
        <p:nvSpPr>
          <p:cNvPr id="26" name="TextBox 25"/>
          <p:cNvSpPr txBox="1"/>
          <p:nvPr/>
        </p:nvSpPr>
        <p:spPr>
          <a:xfrm>
            <a:off x="2326535" y="6185139"/>
            <a:ext cx="5688632" cy="369332"/>
          </a:xfrm>
          <a:prstGeom prst="rect">
            <a:avLst/>
          </a:prstGeom>
          <a:noFill/>
        </p:spPr>
        <p:txBody>
          <a:bodyPr wrap="square" rtlCol="0">
            <a:spAutoFit/>
          </a:bodyPr>
          <a:lstStyle/>
          <a:p>
            <a:r>
              <a:rPr lang="en-US" sz="1400" b="1" dirty="0">
                <a:solidFill>
                  <a:srgbClr val="7030A0"/>
                </a:solidFill>
              </a:rPr>
              <a:t>Defines a footer for a  document or a section</a:t>
            </a:r>
            <a:r>
              <a:rPr lang="en-US" b="1" dirty="0">
                <a:solidFill>
                  <a:srgbClr val="7030A0"/>
                </a:solidFill>
              </a:rPr>
              <a:t>.</a:t>
            </a:r>
          </a:p>
        </p:txBody>
      </p:sp>
      <p:sp>
        <p:nvSpPr>
          <p:cNvPr id="28" name="TextBox 27"/>
          <p:cNvSpPr txBox="1"/>
          <p:nvPr/>
        </p:nvSpPr>
        <p:spPr>
          <a:xfrm>
            <a:off x="4408777" y="6554471"/>
            <a:ext cx="4195671" cy="369332"/>
          </a:xfrm>
          <a:prstGeom prst="rect">
            <a:avLst/>
          </a:prstGeom>
          <a:noFill/>
        </p:spPr>
        <p:txBody>
          <a:bodyPr wrap="square" rtlCol="0">
            <a:spAutoFit/>
          </a:bodyPr>
          <a:lstStyle/>
          <a:p>
            <a:r>
              <a:rPr lang="en-US" dirty="0" smtClean="0"/>
              <a:t>                        </a:t>
            </a:r>
            <a:r>
              <a:rPr lang="en-US" dirty="0" smtClean="0">
                <a:hlinkClick r:id="rId7" action="ppaction://hlinkfile"/>
              </a:rPr>
              <a:t>Click here for Example</a:t>
            </a:r>
            <a:endParaRPr lang="en-US" dirty="0"/>
          </a:p>
        </p:txBody>
      </p:sp>
    </p:spTree>
    <p:extLst>
      <p:ext uri="{BB962C8B-B14F-4D97-AF65-F5344CB8AC3E}">
        <p14:creationId xmlns="" xmlns:p14="http://schemas.microsoft.com/office/powerpoint/2010/main" val="1467981380"/>
      </p:ext>
    </p:extLst>
  </p:cSld>
  <p:clrMapOvr>
    <a:masterClrMapping/>
  </p:clrMapOvr>
  <p:transition>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60</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0889" y="1772816"/>
            <a:ext cx="8288860" cy="3831755"/>
          </a:xfrm>
          <a:prstGeom prst="rect">
            <a:avLst/>
          </a:prstGeom>
        </p:spPr>
        <p:txBody>
          <a:bodyPr wrap="square">
            <a:spAutoFit/>
          </a:bodyPr>
          <a:lstStyle/>
          <a:p>
            <a:pPr algn="just">
              <a:lnSpc>
                <a:spcPct val="101000"/>
              </a:lnSpc>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Open the website https://my.freenom. com</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From  Use  social  sign  in     Click  on "sign  in"  Login  with  your  </a:t>
            </a:r>
            <a:r>
              <a:rPr lang="en-US" dirty="0" err="1" smtClean="0">
                <a:solidFill>
                  <a:srgbClr val="231F20"/>
                </a:solidFill>
                <a:latin typeface="Times New Roman" pitchFamily="18" charset="0"/>
                <a:cs typeface="Times New Roman" pitchFamily="18" charset="0"/>
              </a:rPr>
              <a:t>gmail</a:t>
            </a:r>
            <a:r>
              <a:rPr lang="en-US" dirty="0" smtClean="0">
                <a:solidFill>
                  <a:srgbClr val="231F20"/>
                </a:solidFill>
                <a:latin typeface="Times New Roman" pitchFamily="18" charset="0"/>
                <a:cs typeface="Times New Roman" pitchFamily="18" charset="0"/>
              </a:rPr>
              <a:t>  id and give password</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Click  on  "Services"  --&gt;  Register  a New Domain</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Type your website name and click on "check availability" button</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Choose   any   domain(e.g.   .</a:t>
            </a:r>
            <a:r>
              <a:rPr lang="en-US" dirty="0" err="1" smtClean="0">
                <a:solidFill>
                  <a:srgbClr val="231F20"/>
                </a:solidFill>
                <a:latin typeface="Times New Roman" pitchFamily="18" charset="0"/>
                <a:cs typeface="Times New Roman" pitchFamily="18" charset="0"/>
              </a:rPr>
              <a:t>tk</a:t>
            </a:r>
            <a:r>
              <a:rPr lang="en-US" dirty="0" smtClean="0">
                <a:solidFill>
                  <a:srgbClr val="231F20"/>
                </a:solidFill>
                <a:latin typeface="Times New Roman" pitchFamily="18" charset="0"/>
                <a:cs typeface="Times New Roman" pitchFamily="18" charset="0"/>
              </a:rPr>
              <a:t>,.ml.cg </a:t>
            </a:r>
            <a:r>
              <a:rPr lang="en-US" dirty="0" err="1" smtClean="0">
                <a:solidFill>
                  <a:srgbClr val="231F20"/>
                </a:solidFill>
                <a:latin typeface="Times New Roman" pitchFamily="18" charset="0"/>
                <a:cs typeface="Times New Roman" pitchFamily="18" charset="0"/>
              </a:rPr>
              <a:t>etc</a:t>
            </a:r>
            <a:r>
              <a:rPr lang="en-US" dirty="0" smtClean="0">
                <a:solidFill>
                  <a:srgbClr val="231F20"/>
                </a:solidFill>
                <a:latin typeface="Times New Roman" pitchFamily="18" charset="0"/>
                <a:cs typeface="Times New Roman" pitchFamily="18" charset="0"/>
              </a:rPr>
              <a:t>) and click on "Get it now" if avail- able click on "</a:t>
            </a:r>
            <a:r>
              <a:rPr lang="en-US" dirty="0" err="1" smtClean="0">
                <a:solidFill>
                  <a:srgbClr val="231F20"/>
                </a:solidFill>
                <a:latin typeface="Times New Roman" pitchFamily="18" charset="0"/>
                <a:cs typeface="Times New Roman" pitchFamily="18" charset="0"/>
              </a:rPr>
              <a:t>CheckOut</a:t>
            </a:r>
            <a:r>
              <a:rPr lang="en-US" dirty="0" smtClean="0">
                <a:solidFill>
                  <a:srgbClr val="231F20"/>
                </a:solidFill>
                <a:latin typeface="Times New Roman" pitchFamily="18" charset="0"/>
                <a:cs typeface="Times New Roman" pitchFamily="18" charset="0"/>
              </a:rPr>
              <a:t>" button</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Set the free period to host the website, click on "Continue" button</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From Review &amp;Checkout page if the Total  Due  is  $0.00  then  only  select terms and conditions</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Click on "Complete Order" button e.g. it-xi-textbook.tk</a:t>
            </a:r>
            <a:endParaRPr lang="en-US" dirty="0" smtClean="0">
              <a:latin typeface="Times New Roman" pitchFamily="18" charset="0"/>
              <a:cs typeface="Times New Roman" pitchFamily="18" charset="0"/>
            </a:endParaRPr>
          </a:p>
          <a:p>
            <a:pPr algn="just">
              <a:lnSpc>
                <a:spcPct val="101000"/>
              </a:lnSpc>
              <a:spcBef>
                <a:spcPts val="138"/>
              </a:spcBef>
              <a:buClr>
                <a:srgbClr val="231F20"/>
              </a:buClr>
              <a:buFont typeface="Times New Roman" pitchFamily="18" charset="0"/>
              <a:buAutoNum type="arabicPeriod"/>
            </a:pPr>
            <a:r>
              <a:rPr lang="en-US" dirty="0" smtClean="0">
                <a:solidFill>
                  <a:srgbClr val="231F20"/>
                </a:solidFill>
                <a:latin typeface="Times New Roman" pitchFamily="18" charset="0"/>
                <a:cs typeface="Times New Roman" pitchFamily="18" charset="0"/>
              </a:rPr>
              <a:t>From   Order   Confirmation   Screen click  on  "Click  here  to  go  to  Client Area" button</a:t>
            </a:r>
            <a:endParaRPr lang="en-US" dirty="0">
              <a:latin typeface="Times New Roman" pitchFamily="18" charset="0"/>
              <a:cs typeface="Times New Roman" pitchFamily="18" charset="0"/>
            </a:endParaRPr>
          </a:p>
        </p:txBody>
      </p:sp>
      <p:sp>
        <p:nvSpPr>
          <p:cNvPr id="14" name="Rectangle 13"/>
          <p:cNvSpPr/>
          <p:nvPr/>
        </p:nvSpPr>
        <p:spPr>
          <a:xfrm>
            <a:off x="2915816" y="1124744"/>
            <a:ext cx="2508059" cy="369332"/>
          </a:xfrm>
          <a:prstGeom prst="rect">
            <a:avLst/>
          </a:prstGeom>
        </p:spPr>
        <p:txBody>
          <a:bodyPr wrap="none">
            <a:spAutoFit/>
          </a:bodyPr>
          <a:lstStyle/>
          <a:p>
            <a:r>
              <a:rPr lang="en-US" b="1" dirty="0">
                <a:solidFill>
                  <a:srgbClr val="EC008C"/>
                </a:solidFill>
                <a:latin typeface="Times New Roman" pitchFamily="18" charset="0"/>
                <a:cs typeface="Times New Roman" pitchFamily="18" charset="0"/>
              </a:rPr>
              <a:t>Acquire Domain Name </a:t>
            </a:r>
            <a:endParaRPr lang="en-US" dirty="0"/>
          </a:p>
        </p:txBody>
      </p:sp>
    </p:spTree>
    <p:extLst>
      <p:ext uri="{BB962C8B-B14F-4D97-AF65-F5344CB8AC3E}">
        <p14:creationId xmlns="" xmlns:p14="http://schemas.microsoft.com/office/powerpoint/2010/main" val="4048261042"/>
      </p:ext>
    </p:extLst>
  </p:cSld>
  <p:clrMapOvr>
    <a:masterClrMapping/>
  </p:clrMapOvr>
  <p:transition>
    <p:wedg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61</a:t>
            </a:fld>
            <a:endParaRPr lang="en-US"/>
          </a:p>
        </p:txBody>
      </p:sp>
      <p:sp>
        <p:nvSpPr>
          <p:cNvPr id="6" name="TextBox 5"/>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2" name="Rectangle 1"/>
          <p:cNvSpPr/>
          <p:nvPr/>
        </p:nvSpPr>
        <p:spPr>
          <a:xfrm>
            <a:off x="482029" y="1064343"/>
            <a:ext cx="8050411" cy="5134739"/>
          </a:xfrm>
          <a:prstGeom prst="rect">
            <a:avLst/>
          </a:prstGeom>
        </p:spPr>
        <p:txBody>
          <a:bodyPr wrap="square">
            <a:spAutoFit/>
          </a:bodyPr>
          <a:lstStyle/>
          <a:p>
            <a:pPr algn="ctr"/>
            <a:r>
              <a:rPr lang="en-US" sz="2400" b="1" dirty="0">
                <a:solidFill>
                  <a:srgbClr val="EC008C"/>
                </a:solidFill>
                <a:latin typeface="Times New Roman" pitchFamily="18" charset="0"/>
                <a:cs typeface="Times New Roman" pitchFamily="18" charset="0"/>
              </a:rPr>
              <a:t>Summary</a:t>
            </a:r>
            <a:endParaRPr lang="en-US" sz="2400" dirty="0">
              <a:latin typeface="Times New Roman" pitchFamily="18" charset="0"/>
              <a:cs typeface="Times New Roman" pitchFamily="18" charset="0"/>
            </a:endParaRPr>
          </a:p>
          <a:p>
            <a:pPr>
              <a:spcBef>
                <a:spcPts val="112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Html5 has introduced new types in &lt;Input&gt; like number, date, Tel, email, search, URL, range, month, week, color.</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Few attributes of &lt;Input&gt; can be used for validation purpose.</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&lt;meta&gt; is used by search engines to search information that is provided with the webpage. It is inserted in the &lt;head&gt;</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CSS- Cascading Style Sheet describes how HTML elements are to be displayed on screen, paper, or in other media.</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CSS syntax Selector{Property1: value1; Property2: value2}</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The  &lt;</a:t>
            </a:r>
            <a:r>
              <a:rPr lang="en-US" sz="1600" dirty="0" err="1">
                <a:solidFill>
                  <a:srgbClr val="231F20"/>
                </a:solidFill>
                <a:latin typeface="Bahnschrift" pitchFamily="34" charset="0"/>
                <a:cs typeface="Times New Roman" pitchFamily="18" charset="0"/>
              </a:rPr>
              <a:t>ol</a:t>
            </a:r>
            <a:r>
              <a:rPr lang="en-US" sz="1600" dirty="0">
                <a:solidFill>
                  <a:srgbClr val="231F20"/>
                </a:solidFill>
                <a:latin typeface="Bahnschrift" pitchFamily="34" charset="0"/>
                <a:cs typeface="Times New Roman" pitchFamily="18" charset="0"/>
              </a:rPr>
              <a:t>&gt;  tag  defines  an  ordered  list.  An  ordered  list  can  be  numerical  or alphabetical.</a:t>
            </a:r>
            <a:endParaRPr lang="en-US" sz="1600" dirty="0">
              <a:latin typeface="Bahnschrift" pitchFamily="34" charset="0"/>
              <a:cs typeface="Times New Roman" pitchFamily="18" charset="0"/>
            </a:endParaRPr>
          </a:p>
          <a:p>
            <a:pPr algn="just">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An unordered list created using the &lt;</a:t>
            </a:r>
            <a:r>
              <a:rPr lang="en-US" sz="1600" dirty="0" err="1">
                <a:solidFill>
                  <a:srgbClr val="231F20"/>
                </a:solidFill>
                <a:latin typeface="Bahnschrift" pitchFamily="34" charset="0"/>
                <a:cs typeface="Times New Roman" pitchFamily="18" charset="0"/>
              </a:rPr>
              <a:t>ul</a:t>
            </a:r>
            <a:r>
              <a:rPr lang="en-US" sz="1600" dirty="0">
                <a:solidFill>
                  <a:srgbClr val="231F20"/>
                </a:solidFill>
                <a:latin typeface="Bahnschrift" pitchFamily="34" charset="0"/>
                <a:cs typeface="Times New Roman" pitchFamily="18" charset="0"/>
              </a:rPr>
              <a:t>&gt; tag, and each list item starts with the &lt;li&gt; tag. The list items in unordered lists are marked with bullets (small black circles), by default.</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To insert Audio and Video in a web page, &lt;audio&gt; and &lt;video&gt; are used which specifies the source with the file location.</a:t>
            </a:r>
            <a:endParaRPr lang="en-US" sz="1600" dirty="0">
              <a:latin typeface="Bahnschrift" pitchFamily="34" charset="0"/>
              <a:cs typeface="Times New Roman" pitchFamily="18" charset="0"/>
            </a:endParaRPr>
          </a:p>
          <a:p>
            <a:pPr>
              <a:spcBef>
                <a:spcPts val="275"/>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An image with multiple hyperlinks is called an image map. The </a:t>
            </a:r>
            <a:r>
              <a:rPr lang="en-US" sz="1600" dirty="0" err="1">
                <a:solidFill>
                  <a:srgbClr val="231F20"/>
                </a:solidFill>
                <a:latin typeface="Bahnschrift" pitchFamily="34" charset="0"/>
                <a:cs typeface="Times New Roman" pitchFamily="18" charset="0"/>
              </a:rPr>
              <a:t>usemap</a:t>
            </a:r>
            <a:r>
              <a:rPr lang="en-US" sz="1600" dirty="0">
                <a:solidFill>
                  <a:srgbClr val="231F20"/>
                </a:solidFill>
                <a:latin typeface="Bahnschrift" pitchFamily="34" charset="0"/>
                <a:cs typeface="Times New Roman" pitchFamily="18" charset="0"/>
              </a:rPr>
              <a:t> attribute acts as a pointer which indicates that the image is a client side image map.</a:t>
            </a:r>
            <a:endParaRPr lang="en-US" sz="1600" dirty="0">
              <a:latin typeface="Bahnschrift" pitchFamily="34" charset="0"/>
              <a:cs typeface="Times New Roman" pitchFamily="18" charset="0"/>
            </a:endParaRPr>
          </a:p>
          <a:p>
            <a:pPr>
              <a:spcBef>
                <a:spcPts val="300"/>
              </a:spcBef>
              <a:buClr>
                <a:srgbClr val="EC008C"/>
              </a:buClr>
              <a:buSzPct val="107000"/>
              <a:buFont typeface="Wingdings" pitchFamily="2" charset="2"/>
              <a:buChar char=""/>
            </a:pPr>
            <a:r>
              <a:rPr lang="en-US" sz="1600" dirty="0">
                <a:solidFill>
                  <a:srgbClr val="231F20"/>
                </a:solidFill>
                <a:latin typeface="Bahnschrift" pitchFamily="34" charset="0"/>
                <a:cs typeface="Times New Roman" pitchFamily="18" charset="0"/>
              </a:rPr>
              <a:t>The &lt;</a:t>
            </a:r>
            <a:r>
              <a:rPr lang="en-US" sz="1600" dirty="0" err="1">
                <a:solidFill>
                  <a:srgbClr val="231F20"/>
                </a:solidFill>
                <a:latin typeface="Bahnschrift" pitchFamily="34" charset="0"/>
                <a:cs typeface="Times New Roman" pitchFamily="18" charset="0"/>
              </a:rPr>
              <a:t>iframe</a:t>
            </a:r>
            <a:r>
              <a:rPr lang="en-US" sz="1600" dirty="0">
                <a:solidFill>
                  <a:srgbClr val="231F20"/>
                </a:solidFill>
                <a:latin typeface="Bahnschrift" pitchFamily="34" charset="0"/>
                <a:cs typeface="Times New Roman" pitchFamily="18" charset="0"/>
              </a:rPr>
              <a:t>&gt; element creates an inline frame.</a:t>
            </a:r>
            <a:endParaRPr lang="en-US" sz="1600" dirty="0">
              <a:latin typeface="Bahnschrift" pitchFamily="34" charset="0"/>
              <a:cs typeface="Times New Roman" pitchFamily="18" charset="0"/>
            </a:endParaRPr>
          </a:p>
        </p:txBody>
      </p:sp>
      <p:cxnSp>
        <p:nvCxnSpPr>
          <p:cNvPr id="13" name="Straight Connector 12"/>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50227781"/>
      </p:ext>
    </p:extLst>
  </p:cSld>
  <p:clrMapOvr>
    <a:masterClrMapping/>
  </p:clrMapOvr>
  <p:transition>
    <p:wedg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40768"/>
            <a:ext cx="7467600" cy="5133184"/>
          </a:xfrm>
        </p:spPr>
        <p:txBody>
          <a:bodyPr/>
          <a:lstStyle/>
          <a:p>
            <a:endParaRPr lang="en-US" dirty="0"/>
          </a:p>
        </p:txBody>
      </p:sp>
      <p:sp>
        <p:nvSpPr>
          <p:cNvPr id="4" name="Slide Number Placeholder 3"/>
          <p:cNvSpPr>
            <a:spLocks noGrp="1"/>
          </p:cNvSpPr>
          <p:nvPr>
            <p:ph type="sldNum" sz="quarter" idx="15"/>
          </p:nvPr>
        </p:nvSpPr>
        <p:spPr/>
        <p:txBody>
          <a:bodyPr/>
          <a:lstStyle/>
          <a:p>
            <a:fld id="{62ACDAED-0186-44C7-A106-E1574DF63815}" type="slidenum">
              <a:rPr lang="en-US" smtClean="0"/>
              <a:pPr/>
              <a:t>62</a:t>
            </a:fld>
            <a:endParaRPr lang="en-US"/>
          </a:p>
        </p:txBody>
      </p:sp>
      <p:sp>
        <p:nvSpPr>
          <p:cNvPr id="5" name="Rectangle 4"/>
          <p:cNvSpPr/>
          <p:nvPr/>
        </p:nvSpPr>
        <p:spPr>
          <a:xfrm>
            <a:off x="1331640" y="2916865"/>
            <a:ext cx="5297976" cy="1015663"/>
          </a:xfrm>
          <a:prstGeom prst="rect">
            <a:avLst/>
          </a:prstGeom>
          <a:noFill/>
        </p:spPr>
        <p:txBody>
          <a:bodyPr wrap="square" lIns="91440" tIns="45720" rIns="91440" bIns="45720">
            <a:spAutoFit/>
          </a:bodyPr>
          <a:lstStyle/>
          <a:p>
            <a:pPr algn="ctr"/>
            <a:r>
              <a:rPr lang="en-US" sz="6000" b="1" cap="none" spc="0" dirty="0" smtClean="0">
                <a:ln w="19050">
                  <a:solidFill>
                    <a:schemeClr val="tx2">
                      <a:tint val="1000"/>
                    </a:schemeClr>
                  </a:solidFill>
                  <a:prstDash val="solid"/>
                </a:ln>
                <a:solidFill>
                  <a:srgbClr val="D60093"/>
                </a:solidFill>
                <a:effectLst>
                  <a:outerShdw blurRad="50000" dist="50800" dir="7500000" algn="tl">
                    <a:srgbClr val="000000">
                      <a:shade val="5000"/>
                      <a:alpha val="35000"/>
                    </a:srgbClr>
                  </a:outerShdw>
                </a:effectLst>
              </a:rPr>
              <a:t>Thank You</a:t>
            </a:r>
            <a:endParaRPr lang="en-US" sz="6000" b="1" cap="none" spc="0" dirty="0">
              <a:ln w="19050">
                <a:solidFill>
                  <a:schemeClr val="tx2">
                    <a:tint val="1000"/>
                  </a:schemeClr>
                </a:solidFill>
                <a:prstDash val="solid"/>
              </a:ln>
              <a:solidFill>
                <a:srgbClr val="D60093"/>
              </a:solidFill>
              <a:effectLst>
                <a:outerShdw blurRad="50000" dist="50800" dir="7500000" algn="tl">
                  <a:srgbClr val="000000">
                    <a:shade val="5000"/>
                    <a:alpha val="35000"/>
                  </a:srgbClr>
                </a:outerShdw>
              </a:effectLst>
            </a:endParaRPr>
          </a:p>
        </p:txBody>
      </p:sp>
      <p:sp>
        <p:nvSpPr>
          <p:cNvPr id="6" name="TextBox 5"/>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78853797"/>
      </p:ext>
    </p:extLst>
  </p:cSld>
  <p:clrMapOvr>
    <a:masterClrMapping/>
  </p:clrMapOvr>
  <p:transition>
    <p:wedg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62ACDAED-0186-44C7-A106-E1574DF63815}" type="slidenum">
              <a:rPr lang="en-US" smtClean="0"/>
              <a:pPr/>
              <a:t>63</a:t>
            </a:fld>
            <a:endParaRPr lang="en-US"/>
          </a:p>
        </p:txBody>
      </p:sp>
    </p:spTree>
    <p:extLst>
      <p:ext uri="{BB962C8B-B14F-4D97-AF65-F5344CB8AC3E}">
        <p14:creationId xmlns="" xmlns:p14="http://schemas.microsoft.com/office/powerpoint/2010/main" val="1830096234"/>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1293" y="852776"/>
            <a:ext cx="7467600" cy="415984"/>
          </a:xfrm>
        </p:spPr>
        <p:txBody>
          <a:bodyPr>
            <a:normAutofit fontScale="25000" lnSpcReduction="20000"/>
          </a:bodyPr>
          <a:lstStyle/>
          <a:p>
            <a:pPr marL="0" indent="0">
              <a:buNone/>
            </a:pPr>
            <a:endParaRPr lang="en-US" sz="7200" b="1" dirty="0" smtClean="0">
              <a:solidFill>
                <a:srgbClr val="D60093"/>
              </a:solidFill>
            </a:endParaRPr>
          </a:p>
          <a:p>
            <a:pPr marL="0" indent="0" algn="ctr">
              <a:buNone/>
            </a:pPr>
            <a:r>
              <a:rPr lang="en-US" sz="7200" b="1" dirty="0">
                <a:solidFill>
                  <a:srgbClr val="D60093"/>
                </a:solidFill>
              </a:rPr>
              <a:t> </a:t>
            </a:r>
            <a:r>
              <a:rPr lang="en-US" sz="7200" b="1" dirty="0" smtClean="0">
                <a:solidFill>
                  <a:srgbClr val="D60093"/>
                </a:solidFill>
              </a:rPr>
              <a:t>   </a:t>
            </a:r>
            <a:r>
              <a:rPr lang="en-US" sz="9600" b="1" dirty="0" smtClean="0">
                <a:solidFill>
                  <a:srgbClr val="D60093"/>
                </a:solidFill>
              </a:rPr>
              <a:t>FORMS IN HTML5</a:t>
            </a:r>
            <a:endParaRPr lang="en-US" sz="9600" b="1" dirty="0">
              <a:solidFill>
                <a:srgbClr val="D60093"/>
              </a:solidFill>
            </a:endParaRPr>
          </a:p>
        </p:txBody>
      </p:sp>
      <p:sp>
        <p:nvSpPr>
          <p:cNvPr id="4" name="Slide Number Placeholder 3"/>
          <p:cNvSpPr>
            <a:spLocks noGrp="1"/>
          </p:cNvSpPr>
          <p:nvPr>
            <p:ph type="sldNum" sz="quarter" idx="15"/>
          </p:nvPr>
        </p:nvSpPr>
        <p:spPr/>
        <p:txBody>
          <a:bodyPr/>
          <a:lstStyle/>
          <a:p>
            <a:fld id="{62ACDAED-0186-44C7-A106-E1574DF63815}" type="slidenum">
              <a:rPr lang="en-US" smtClean="0"/>
              <a:pPr/>
              <a:t>7</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7378" y="1702741"/>
            <a:ext cx="8946073" cy="4770088"/>
          </a:xfrm>
          <a:prstGeom prst="rect">
            <a:avLst/>
          </a:prstGeom>
          <a:noFill/>
        </p:spPr>
        <p:txBody>
          <a:bodyPr wrap="square" rtlCol="0">
            <a:spAutoFit/>
          </a:bodyPr>
          <a:lstStyle/>
          <a:p>
            <a:pPr marL="298450" marR="5080" indent="-285750" algn="just">
              <a:lnSpc>
                <a:spcPct val="117800"/>
              </a:lnSpc>
              <a:spcBef>
                <a:spcPts val="570"/>
              </a:spcBef>
              <a:buFont typeface="Arial" pitchFamily="34" charset="0"/>
              <a:buChar char="•"/>
            </a:pPr>
            <a:r>
              <a:rPr lang="en-US" sz="1600" spc="-10" dirty="0" smtClean="0">
                <a:solidFill>
                  <a:srgbClr val="231F20"/>
                </a:solidFill>
                <a:latin typeface="Segoe UI Semibold" pitchFamily="34" charset="0"/>
                <a:cs typeface="Segoe UI Semibold" pitchFamily="34" charset="0"/>
              </a:rPr>
              <a:t>Forms </a:t>
            </a:r>
            <a:r>
              <a:rPr lang="en-US" sz="1600" spc="10" dirty="0" smtClean="0">
                <a:solidFill>
                  <a:srgbClr val="231F20"/>
                </a:solidFill>
                <a:latin typeface="Segoe UI Semibold" pitchFamily="34" charset="0"/>
                <a:cs typeface="Segoe UI Semibold" pitchFamily="34" charset="0"/>
              </a:rPr>
              <a:t>in HTML </a:t>
            </a:r>
            <a:r>
              <a:rPr lang="en-US" sz="1600" spc="-5" dirty="0" smtClean="0">
                <a:solidFill>
                  <a:srgbClr val="231F20"/>
                </a:solidFill>
                <a:latin typeface="Segoe UI Semibold" pitchFamily="34" charset="0"/>
                <a:cs typeface="Segoe UI Semibold" pitchFamily="34" charset="0"/>
              </a:rPr>
              <a:t>is </a:t>
            </a:r>
            <a:r>
              <a:rPr lang="en-US" sz="1600" dirty="0" smtClean="0">
                <a:solidFill>
                  <a:srgbClr val="231F20"/>
                </a:solidFill>
                <a:latin typeface="Segoe UI Semibold" pitchFamily="34" charset="0"/>
                <a:cs typeface="Segoe UI Semibold" pitchFamily="34" charset="0"/>
              </a:rPr>
              <a:t>used to </a:t>
            </a:r>
            <a:r>
              <a:rPr lang="en-US" sz="1600" spc="5" dirty="0" smtClean="0">
                <a:solidFill>
                  <a:srgbClr val="231F20"/>
                </a:solidFill>
                <a:latin typeface="Segoe UI Semibold" pitchFamily="34" charset="0"/>
                <a:cs typeface="Segoe UI Semibold" pitchFamily="34" charset="0"/>
              </a:rPr>
              <a:t>accept  </a:t>
            </a:r>
            <a:r>
              <a:rPr lang="en-US" sz="1600" dirty="0" smtClean="0">
                <a:solidFill>
                  <a:srgbClr val="231F20"/>
                </a:solidFill>
                <a:latin typeface="Segoe UI Semibold" pitchFamily="34" charset="0"/>
                <a:cs typeface="Segoe UI Semibold" pitchFamily="34" charset="0"/>
              </a:rPr>
              <a:t>user </a:t>
            </a:r>
            <a:r>
              <a:rPr lang="en-US" sz="1600" spc="-5" dirty="0" smtClean="0">
                <a:solidFill>
                  <a:srgbClr val="231F20"/>
                </a:solidFill>
                <a:latin typeface="Segoe UI Semibold" pitchFamily="34" charset="0"/>
                <a:cs typeface="Segoe UI Semibold" pitchFamily="34" charset="0"/>
              </a:rPr>
              <a:t>input. </a:t>
            </a:r>
          </a:p>
          <a:p>
            <a:pPr marL="298450" marR="5080" indent="-285750" algn="just">
              <a:lnSpc>
                <a:spcPct val="117800"/>
              </a:lnSpc>
              <a:spcBef>
                <a:spcPts val="570"/>
              </a:spcBef>
              <a:buFont typeface="Arial" pitchFamily="34" charset="0"/>
              <a:buChar char="•"/>
            </a:pPr>
            <a:r>
              <a:rPr lang="en-US" sz="1600" spc="-10" dirty="0" smtClean="0">
                <a:solidFill>
                  <a:srgbClr val="231F20"/>
                </a:solidFill>
                <a:latin typeface="Segoe UI Semibold" pitchFamily="34" charset="0"/>
                <a:cs typeface="Segoe UI Semibold" pitchFamily="34" charset="0"/>
              </a:rPr>
              <a:t>Form controls  </a:t>
            </a:r>
            <a:r>
              <a:rPr lang="en-US" sz="1600" spc="-10" dirty="0">
                <a:solidFill>
                  <a:srgbClr val="231F20"/>
                </a:solidFill>
                <a:latin typeface="Segoe UI Semibold" pitchFamily="34" charset="0"/>
                <a:cs typeface="Segoe UI Semibold" pitchFamily="34" charset="0"/>
              </a:rPr>
              <a:t>are  used  to  collect different  kinds  of  user  inputs, such  as contact details like name, address, single or multiple options from group of options, as  well  as  clearing  and  submitting  data etc. </a:t>
            </a:r>
            <a:endParaRPr lang="en-US" sz="1600" spc="-10" dirty="0" smtClean="0">
              <a:solidFill>
                <a:srgbClr val="231F20"/>
              </a:solidFill>
              <a:latin typeface="Segoe UI Semibold" pitchFamily="34" charset="0"/>
              <a:cs typeface="Segoe UI Semibold" pitchFamily="34" charset="0"/>
            </a:endParaRPr>
          </a:p>
          <a:p>
            <a:pPr marL="12700" marR="5080" algn="just">
              <a:lnSpc>
                <a:spcPct val="117800"/>
              </a:lnSpc>
              <a:spcBef>
                <a:spcPts val="570"/>
              </a:spcBef>
            </a:pPr>
            <a:endParaRPr lang="en-US" sz="1600" dirty="0">
              <a:latin typeface="Segoe UI Semibold" pitchFamily="34" charset="0"/>
              <a:cs typeface="Segoe UI Semibold" pitchFamily="34" charset="0"/>
            </a:endParaRPr>
          </a:p>
          <a:p>
            <a:pPr marR="5080" algn="just">
              <a:lnSpc>
                <a:spcPct val="119100"/>
              </a:lnSpc>
              <a:spcBef>
                <a:spcPts val="425"/>
              </a:spcBef>
            </a:pPr>
            <a:r>
              <a:rPr lang="en-US" sz="1600" b="1" spc="-5" dirty="0">
                <a:solidFill>
                  <a:srgbClr val="00AEEF"/>
                </a:solidFill>
                <a:latin typeface="Segoe UI Semibold" pitchFamily="34" charset="0"/>
                <a:cs typeface="Segoe UI Semibold" pitchFamily="34" charset="0"/>
              </a:rPr>
              <a:t>Attributes used </a:t>
            </a:r>
            <a:r>
              <a:rPr lang="en-US" sz="1600" b="1" dirty="0">
                <a:solidFill>
                  <a:srgbClr val="00AEEF"/>
                </a:solidFill>
                <a:latin typeface="Segoe UI Semibold" pitchFamily="34" charset="0"/>
                <a:cs typeface="Segoe UI Semibold" pitchFamily="34" charset="0"/>
              </a:rPr>
              <a:t>with </a:t>
            </a:r>
            <a:r>
              <a:rPr lang="en-US" sz="1600" b="1" spc="-10" dirty="0">
                <a:solidFill>
                  <a:srgbClr val="00AEEF"/>
                </a:solidFill>
                <a:latin typeface="Segoe UI Semibold" pitchFamily="34" charset="0"/>
                <a:cs typeface="Segoe UI Semibold" pitchFamily="34" charset="0"/>
              </a:rPr>
              <a:t>form </a:t>
            </a:r>
            <a:r>
              <a:rPr lang="en-US" sz="1600" b="1" spc="-15" dirty="0">
                <a:solidFill>
                  <a:srgbClr val="00AEEF"/>
                </a:solidFill>
                <a:latin typeface="Segoe UI Semibold" pitchFamily="34" charset="0"/>
                <a:cs typeface="Segoe UI Semibold" pitchFamily="34" charset="0"/>
              </a:rPr>
              <a:t>element </a:t>
            </a:r>
            <a:r>
              <a:rPr lang="en-US" sz="1600" b="1" dirty="0">
                <a:solidFill>
                  <a:srgbClr val="00AEEF"/>
                </a:solidFill>
                <a:latin typeface="Segoe UI Semibold" pitchFamily="34" charset="0"/>
                <a:cs typeface="Segoe UI Semibold" pitchFamily="34" charset="0"/>
              </a:rPr>
              <a:t>and  </a:t>
            </a:r>
            <a:r>
              <a:rPr lang="en-US" sz="1600" b="1" spc="-15" dirty="0">
                <a:solidFill>
                  <a:srgbClr val="00AEEF"/>
                </a:solidFill>
                <a:latin typeface="Segoe UI Semibold" pitchFamily="34" charset="0"/>
                <a:cs typeface="Segoe UI Semibold" pitchFamily="34" charset="0"/>
              </a:rPr>
              <a:t>Input</a:t>
            </a:r>
            <a:r>
              <a:rPr lang="en-US" sz="1600" b="1" spc="-10" dirty="0">
                <a:solidFill>
                  <a:srgbClr val="00AEEF"/>
                </a:solidFill>
                <a:latin typeface="Segoe UI Semibold" pitchFamily="34" charset="0"/>
                <a:cs typeface="Segoe UI Semibold" pitchFamily="34" charset="0"/>
              </a:rPr>
              <a:t> element.</a:t>
            </a:r>
          </a:p>
          <a:p>
            <a:pPr marL="264160" indent="-252095" algn="just">
              <a:spcBef>
                <a:spcPts val="695"/>
              </a:spcBef>
              <a:buClr>
                <a:srgbClr val="00AEEF"/>
              </a:buClr>
              <a:buSzPct val="71428"/>
              <a:buFont typeface="Wingdings"/>
              <a:buChar char=""/>
              <a:tabLst>
                <a:tab pos="264795" algn="l"/>
              </a:tabLst>
            </a:pPr>
            <a:r>
              <a:rPr lang="en-US" sz="1600" b="1" spc="-5" dirty="0">
                <a:solidFill>
                  <a:srgbClr val="EC008C"/>
                </a:solidFill>
                <a:latin typeface="Segoe UI Semibold" pitchFamily="34" charset="0"/>
                <a:cs typeface="Segoe UI Semibold" pitchFamily="34" charset="0"/>
              </a:rPr>
              <a:t>Name </a:t>
            </a:r>
            <a:r>
              <a:rPr lang="en-US" sz="1600" b="1" dirty="0">
                <a:solidFill>
                  <a:srgbClr val="EC008C"/>
                </a:solidFill>
                <a:latin typeface="Segoe UI Semibold" pitchFamily="34" charset="0"/>
                <a:cs typeface="Segoe UI Semibold" pitchFamily="34" charset="0"/>
              </a:rPr>
              <a:t>: </a:t>
            </a:r>
            <a:r>
              <a:rPr lang="en-US" sz="1600" spc="-20" dirty="0">
                <a:solidFill>
                  <a:srgbClr val="231F20"/>
                </a:solidFill>
                <a:latin typeface="Segoe UI Semibold" pitchFamily="34" charset="0"/>
                <a:cs typeface="Segoe UI Semibold" pitchFamily="34" charset="0"/>
              </a:rPr>
              <a:t>It </a:t>
            </a:r>
            <a:r>
              <a:rPr lang="en-US" sz="1600" dirty="0">
                <a:solidFill>
                  <a:srgbClr val="231F20"/>
                </a:solidFill>
                <a:latin typeface="Segoe UI Semibold" pitchFamily="34" charset="0"/>
                <a:cs typeface="Segoe UI Semibold" pitchFamily="34" charset="0"/>
              </a:rPr>
              <a:t>specifies </a:t>
            </a:r>
            <a:r>
              <a:rPr lang="en-US" sz="1600" spc="75" dirty="0">
                <a:solidFill>
                  <a:srgbClr val="231F20"/>
                </a:solidFill>
                <a:latin typeface="Segoe UI Semibold" pitchFamily="34" charset="0"/>
                <a:cs typeface="Segoe UI Semibold" pitchFamily="34" charset="0"/>
              </a:rPr>
              <a:t>a </a:t>
            </a:r>
            <a:r>
              <a:rPr lang="en-US" sz="1600" spc="15" dirty="0">
                <a:solidFill>
                  <a:srgbClr val="231F20"/>
                </a:solidFill>
                <a:latin typeface="Segoe UI Semibold" pitchFamily="34" charset="0"/>
                <a:cs typeface="Segoe UI Semibold" pitchFamily="34" charset="0"/>
              </a:rPr>
              <a:t>name </a:t>
            </a:r>
            <a:r>
              <a:rPr lang="en-US" sz="1600" dirty="0">
                <a:solidFill>
                  <a:srgbClr val="231F20"/>
                </a:solidFill>
                <a:latin typeface="Segoe UI Semibold" pitchFamily="34" charset="0"/>
                <a:cs typeface="Segoe UI Semibold" pitchFamily="34" charset="0"/>
              </a:rPr>
              <a:t>to </a:t>
            </a:r>
            <a:r>
              <a:rPr lang="en-US" sz="1600" spc="75" dirty="0">
                <a:solidFill>
                  <a:srgbClr val="231F20"/>
                </a:solidFill>
                <a:latin typeface="Segoe UI Semibold" pitchFamily="34" charset="0"/>
                <a:cs typeface="Segoe UI Semibold" pitchFamily="34" charset="0"/>
              </a:rPr>
              <a:t>a</a:t>
            </a:r>
            <a:r>
              <a:rPr lang="en-US" sz="1600" spc="-135" dirty="0">
                <a:solidFill>
                  <a:srgbClr val="231F20"/>
                </a:solidFill>
                <a:latin typeface="Segoe UI Semibold" pitchFamily="34" charset="0"/>
                <a:cs typeface="Segoe UI Semibold" pitchFamily="34" charset="0"/>
              </a:rPr>
              <a:t> </a:t>
            </a:r>
            <a:r>
              <a:rPr lang="en-US" sz="1600" spc="-5" dirty="0">
                <a:solidFill>
                  <a:srgbClr val="231F20"/>
                </a:solidFill>
                <a:latin typeface="Segoe UI Semibold" pitchFamily="34" charset="0"/>
                <a:cs typeface="Segoe UI Semibold" pitchFamily="34" charset="0"/>
              </a:rPr>
              <a:t>form.</a:t>
            </a:r>
            <a:endParaRPr lang="en-US" sz="1600" dirty="0">
              <a:latin typeface="Segoe UI Semibold" pitchFamily="34" charset="0"/>
              <a:cs typeface="Segoe UI Semibold" pitchFamily="34" charset="0"/>
            </a:endParaRPr>
          </a:p>
          <a:p>
            <a:pPr marL="264160" marR="5080" indent="-252095" algn="just">
              <a:lnSpc>
                <a:spcPct val="110100"/>
              </a:lnSpc>
              <a:spcBef>
                <a:spcPts val="425"/>
              </a:spcBef>
              <a:buClr>
                <a:srgbClr val="00AEEF"/>
              </a:buClr>
              <a:buSzPct val="71428"/>
              <a:buFont typeface="Wingdings"/>
              <a:buChar char=""/>
              <a:tabLst>
                <a:tab pos="264795" algn="l"/>
              </a:tabLst>
            </a:pPr>
            <a:r>
              <a:rPr lang="en-US" sz="1600" b="1" spc="-10" dirty="0">
                <a:solidFill>
                  <a:srgbClr val="EC008C"/>
                </a:solidFill>
                <a:latin typeface="Segoe UI Semibold" pitchFamily="34" charset="0"/>
                <a:cs typeface="Segoe UI Semibold" pitchFamily="34" charset="0"/>
              </a:rPr>
              <a:t>Action </a:t>
            </a:r>
            <a:r>
              <a:rPr lang="en-US" sz="1600" b="1" dirty="0">
                <a:solidFill>
                  <a:srgbClr val="EC008C"/>
                </a:solidFill>
                <a:latin typeface="Segoe UI Semibold" pitchFamily="34" charset="0"/>
                <a:cs typeface="Segoe UI Semibold" pitchFamily="34" charset="0"/>
              </a:rPr>
              <a:t>: </a:t>
            </a:r>
            <a:r>
              <a:rPr lang="en-US" sz="1600" dirty="0">
                <a:solidFill>
                  <a:srgbClr val="231F20"/>
                </a:solidFill>
                <a:latin typeface="Segoe UI Semibold" pitchFamily="34" charset="0"/>
                <a:cs typeface="Segoe UI Semibold" pitchFamily="34" charset="0"/>
              </a:rPr>
              <a:t>The </a:t>
            </a:r>
            <a:r>
              <a:rPr lang="en-US" sz="1600" spc="5" dirty="0">
                <a:solidFill>
                  <a:srgbClr val="231F20"/>
                </a:solidFill>
                <a:latin typeface="Segoe UI Semibold" pitchFamily="34" charset="0"/>
                <a:cs typeface="Segoe UI Semibold" pitchFamily="34" charset="0"/>
              </a:rPr>
              <a:t>action </a:t>
            </a:r>
            <a:r>
              <a:rPr lang="en-US" sz="1600" spc="10" dirty="0">
                <a:solidFill>
                  <a:srgbClr val="231F20"/>
                </a:solidFill>
                <a:latin typeface="Segoe UI Semibold" pitchFamily="34" charset="0"/>
                <a:cs typeface="Segoe UI Semibold" pitchFamily="34" charset="0"/>
              </a:rPr>
              <a:t>attribute  </a:t>
            </a:r>
            <a:r>
              <a:rPr lang="en-US" sz="1600" dirty="0">
                <a:solidFill>
                  <a:srgbClr val="231F20"/>
                </a:solidFill>
                <a:latin typeface="Segoe UI Semibold" pitchFamily="34" charset="0"/>
                <a:cs typeface="Segoe UI Semibold" pitchFamily="34" charset="0"/>
              </a:rPr>
              <a:t>specifies </a:t>
            </a:r>
            <a:r>
              <a:rPr lang="en-US" sz="1600" spc="-5" dirty="0">
                <a:solidFill>
                  <a:srgbClr val="231F20"/>
                </a:solidFill>
                <a:latin typeface="Segoe UI Semibold" pitchFamily="34" charset="0"/>
                <a:cs typeface="Segoe UI Semibold" pitchFamily="34" charset="0"/>
              </a:rPr>
              <a:t>the </a:t>
            </a:r>
            <a:r>
              <a:rPr lang="en-US" sz="1600" spc="15" dirty="0">
                <a:solidFill>
                  <a:srgbClr val="231F20"/>
                </a:solidFill>
                <a:latin typeface="Segoe UI Semibold" pitchFamily="34" charset="0"/>
                <a:cs typeface="Segoe UI Semibold" pitchFamily="34" charset="0"/>
              </a:rPr>
              <a:t>path </a:t>
            </a:r>
            <a:r>
              <a:rPr lang="en-US" sz="1600" spc="-10" dirty="0">
                <a:solidFill>
                  <a:srgbClr val="231F20"/>
                </a:solidFill>
                <a:latin typeface="Segoe UI Semibold" pitchFamily="34" charset="0"/>
                <a:cs typeface="Segoe UI Semibold" pitchFamily="34" charset="0"/>
              </a:rPr>
              <a:t>where </a:t>
            </a:r>
            <a:r>
              <a:rPr lang="en-US" sz="1600" spc="-5" dirty="0">
                <a:solidFill>
                  <a:srgbClr val="231F20"/>
                </a:solidFill>
                <a:latin typeface="Segoe UI Semibold" pitchFamily="34" charset="0"/>
                <a:cs typeface="Segoe UI Semibold" pitchFamily="34" charset="0"/>
              </a:rPr>
              <a:t>the form is  </a:t>
            </a:r>
            <a:r>
              <a:rPr lang="en-US" sz="1600" dirty="0">
                <a:solidFill>
                  <a:srgbClr val="231F20"/>
                </a:solidFill>
                <a:latin typeface="Segoe UI Semibold" pitchFamily="34" charset="0"/>
                <a:cs typeface="Segoe UI Semibold" pitchFamily="34" charset="0"/>
              </a:rPr>
              <a:t>to </a:t>
            </a:r>
            <a:r>
              <a:rPr lang="en-US" sz="1600" spc="-5" dirty="0">
                <a:solidFill>
                  <a:srgbClr val="231F20"/>
                </a:solidFill>
                <a:latin typeface="Segoe UI Semibold" pitchFamily="34" charset="0"/>
                <a:cs typeface="Segoe UI Semibold" pitchFamily="34" charset="0"/>
              </a:rPr>
              <a:t>be </a:t>
            </a:r>
            <a:r>
              <a:rPr lang="en-US" sz="1600" dirty="0">
                <a:solidFill>
                  <a:srgbClr val="231F20"/>
                </a:solidFill>
                <a:latin typeface="Segoe UI Semibold" pitchFamily="34" charset="0"/>
                <a:cs typeface="Segoe UI Semibold" pitchFamily="34" charset="0"/>
              </a:rPr>
              <a:t>submitted.</a:t>
            </a:r>
            <a:endParaRPr lang="en-US" sz="1600" dirty="0">
              <a:latin typeface="Segoe UI Semibold" pitchFamily="34" charset="0"/>
              <a:cs typeface="Segoe UI Semibold" pitchFamily="34" charset="0"/>
            </a:endParaRPr>
          </a:p>
          <a:p>
            <a:pPr marL="264160" marR="5715" indent="-252095" algn="just">
              <a:lnSpc>
                <a:spcPct val="110100"/>
              </a:lnSpc>
              <a:spcBef>
                <a:spcPts val="100"/>
              </a:spcBef>
              <a:buClr>
                <a:srgbClr val="00AEEF"/>
              </a:buClr>
              <a:buSzPct val="71428"/>
              <a:buFont typeface="Wingdings"/>
              <a:buChar char=""/>
              <a:tabLst>
                <a:tab pos="264795" algn="l"/>
              </a:tabLst>
            </a:pPr>
            <a:r>
              <a:rPr lang="en-US" sz="1600" b="1" spc="-15" dirty="0">
                <a:solidFill>
                  <a:srgbClr val="EC008C"/>
                </a:solidFill>
                <a:latin typeface="Segoe UI Semibold" pitchFamily="34" charset="0"/>
                <a:cs typeface="Segoe UI Semibold" pitchFamily="34" charset="0"/>
              </a:rPr>
              <a:t>Method </a:t>
            </a:r>
            <a:r>
              <a:rPr lang="en-US" sz="1600" b="1" dirty="0">
                <a:solidFill>
                  <a:srgbClr val="EC008C"/>
                </a:solidFill>
                <a:latin typeface="Segoe UI Semibold" pitchFamily="34" charset="0"/>
                <a:cs typeface="Segoe UI Semibold" pitchFamily="34" charset="0"/>
              </a:rPr>
              <a:t>: </a:t>
            </a:r>
            <a:r>
              <a:rPr lang="en-US" sz="1600" dirty="0">
                <a:solidFill>
                  <a:srgbClr val="231F20"/>
                </a:solidFill>
                <a:latin typeface="Segoe UI Semibold" pitchFamily="34" charset="0"/>
                <a:cs typeface="Segoe UI Semibold" pitchFamily="34" charset="0"/>
              </a:rPr>
              <a:t>The </a:t>
            </a:r>
            <a:r>
              <a:rPr lang="en-US" sz="1600" spc="-10" dirty="0">
                <a:solidFill>
                  <a:srgbClr val="231F20"/>
                </a:solidFill>
                <a:latin typeface="Segoe UI Semibold" pitchFamily="34" charset="0"/>
                <a:cs typeface="Segoe UI Semibold" pitchFamily="34" charset="0"/>
              </a:rPr>
              <a:t>method </a:t>
            </a:r>
            <a:r>
              <a:rPr lang="en-US" sz="1600" spc="10" dirty="0">
                <a:solidFill>
                  <a:srgbClr val="231F20"/>
                </a:solidFill>
                <a:latin typeface="Segoe UI Semibold" pitchFamily="34" charset="0"/>
                <a:cs typeface="Segoe UI Semibold" pitchFamily="34" charset="0"/>
              </a:rPr>
              <a:t>attribute  </a:t>
            </a:r>
            <a:r>
              <a:rPr lang="en-US" sz="1600" dirty="0">
                <a:solidFill>
                  <a:srgbClr val="231F20"/>
                </a:solidFill>
                <a:latin typeface="Segoe UI Semibold" pitchFamily="34" charset="0"/>
                <a:cs typeface="Segoe UI Semibold" pitchFamily="34" charset="0"/>
              </a:rPr>
              <a:t>specifies </a:t>
            </a:r>
            <a:r>
              <a:rPr lang="en-US" sz="1600" spc="-5" dirty="0">
                <a:solidFill>
                  <a:srgbClr val="231F20"/>
                </a:solidFill>
                <a:latin typeface="Segoe UI Semibold" pitchFamily="34" charset="0"/>
                <a:cs typeface="Segoe UI Semibold" pitchFamily="34" charset="0"/>
              </a:rPr>
              <a:t>get </a:t>
            </a:r>
            <a:r>
              <a:rPr lang="en-US" sz="1600" spc="-10" dirty="0">
                <a:solidFill>
                  <a:srgbClr val="231F20"/>
                </a:solidFill>
                <a:latin typeface="Segoe UI Semibold" pitchFamily="34" charset="0"/>
                <a:cs typeface="Segoe UI Semibold" pitchFamily="34" charset="0"/>
              </a:rPr>
              <a:t>or </a:t>
            </a:r>
            <a:r>
              <a:rPr lang="en-US" sz="1600" spc="-5" dirty="0">
                <a:solidFill>
                  <a:srgbClr val="231F20"/>
                </a:solidFill>
                <a:latin typeface="Segoe UI Semibold" pitchFamily="34" charset="0"/>
                <a:cs typeface="Segoe UI Semibold" pitchFamily="34" charset="0"/>
              </a:rPr>
              <a:t>post </a:t>
            </a:r>
            <a:r>
              <a:rPr lang="en-US" sz="1600" spc="-10" dirty="0">
                <a:solidFill>
                  <a:srgbClr val="231F20"/>
                </a:solidFill>
                <a:latin typeface="Segoe UI Semibold" pitchFamily="34" charset="0"/>
                <a:cs typeface="Segoe UI Semibold" pitchFamily="34" charset="0"/>
              </a:rPr>
              <a:t>method </a:t>
            </a:r>
            <a:r>
              <a:rPr lang="en-US" sz="1600" dirty="0">
                <a:solidFill>
                  <a:srgbClr val="231F20"/>
                </a:solidFill>
                <a:latin typeface="Segoe UI Semibold" pitchFamily="34" charset="0"/>
                <a:cs typeface="Segoe UI Semibold" pitchFamily="34" charset="0"/>
              </a:rPr>
              <a:t>to </a:t>
            </a:r>
            <a:r>
              <a:rPr lang="en-US" sz="1600" spc="-5" dirty="0">
                <a:solidFill>
                  <a:srgbClr val="231F20"/>
                </a:solidFill>
                <a:latin typeface="Segoe UI Semibold" pitchFamily="34" charset="0"/>
                <a:cs typeface="Segoe UI Semibold" pitchFamily="34" charset="0"/>
              </a:rPr>
              <a:t>be  </a:t>
            </a:r>
            <a:r>
              <a:rPr lang="en-US" sz="1600" dirty="0">
                <a:solidFill>
                  <a:srgbClr val="231F20"/>
                </a:solidFill>
                <a:latin typeface="Segoe UI Semibold" pitchFamily="34" charset="0"/>
                <a:cs typeface="Segoe UI Semibold" pitchFamily="34" charset="0"/>
              </a:rPr>
              <a:t>used </a:t>
            </a:r>
            <a:r>
              <a:rPr lang="en-US" sz="1600" spc="-10" dirty="0">
                <a:solidFill>
                  <a:srgbClr val="231F20"/>
                </a:solidFill>
                <a:latin typeface="Segoe UI Semibold" pitchFamily="34" charset="0"/>
                <a:cs typeface="Segoe UI Semibold" pitchFamily="34" charset="0"/>
              </a:rPr>
              <a:t>when </a:t>
            </a:r>
            <a:r>
              <a:rPr lang="en-US" sz="1600" dirty="0">
                <a:solidFill>
                  <a:srgbClr val="231F20"/>
                </a:solidFill>
                <a:latin typeface="Segoe UI Semibold" pitchFamily="34" charset="0"/>
                <a:cs typeface="Segoe UI Semibold" pitchFamily="34" charset="0"/>
              </a:rPr>
              <a:t>submitting </a:t>
            </a:r>
            <a:r>
              <a:rPr lang="en-US" sz="1600" spc="-5" dirty="0">
                <a:solidFill>
                  <a:srgbClr val="231F20"/>
                </a:solidFill>
                <a:latin typeface="Segoe UI Semibold" pitchFamily="34" charset="0"/>
                <a:cs typeface="Segoe UI Semibold" pitchFamily="34" charset="0"/>
              </a:rPr>
              <a:t>the form </a:t>
            </a:r>
            <a:r>
              <a:rPr lang="en-US" sz="1600" spc="25" dirty="0">
                <a:solidFill>
                  <a:srgbClr val="231F20"/>
                </a:solidFill>
                <a:latin typeface="Segoe UI Semibold" pitchFamily="34" charset="0"/>
                <a:cs typeface="Segoe UI Semibold" pitchFamily="34" charset="0"/>
              </a:rPr>
              <a:t>data.  </a:t>
            </a:r>
            <a:r>
              <a:rPr lang="en-US" sz="1600" spc="-10" dirty="0">
                <a:solidFill>
                  <a:srgbClr val="231F20"/>
                </a:solidFill>
                <a:latin typeface="Segoe UI Semibold" pitchFamily="34" charset="0"/>
                <a:cs typeface="Segoe UI Semibold" pitchFamily="34" charset="0"/>
              </a:rPr>
              <a:t>Method </a:t>
            </a:r>
            <a:r>
              <a:rPr lang="en-US" sz="1600" spc="-25" dirty="0">
                <a:solidFill>
                  <a:srgbClr val="231F20"/>
                </a:solidFill>
                <a:latin typeface="Segoe UI Semibold" pitchFamily="34" charset="0"/>
                <a:cs typeface="Segoe UI Semibold" pitchFamily="34" charset="0"/>
              </a:rPr>
              <a:t>of </a:t>
            </a:r>
            <a:r>
              <a:rPr lang="en-US" sz="1600" spc="-5" dirty="0">
                <a:solidFill>
                  <a:srgbClr val="231F20"/>
                </a:solidFill>
                <a:latin typeface="Segoe UI Semibold" pitchFamily="34" charset="0"/>
                <a:cs typeface="Segoe UI Semibold" pitchFamily="34" charset="0"/>
              </a:rPr>
              <a:t>form </a:t>
            </a:r>
            <a:r>
              <a:rPr lang="en-US" sz="1600" spc="30" dirty="0">
                <a:solidFill>
                  <a:srgbClr val="231F20"/>
                </a:solidFill>
                <a:latin typeface="Segoe UI Semibold" pitchFamily="34" charset="0"/>
                <a:cs typeface="Segoe UI Semibold" pitchFamily="34" charset="0"/>
              </a:rPr>
              <a:t>are </a:t>
            </a:r>
            <a:r>
              <a:rPr lang="en-US" sz="1600" spc="-20" dirty="0">
                <a:solidFill>
                  <a:srgbClr val="231F20"/>
                </a:solidFill>
                <a:latin typeface="Segoe UI Semibold" pitchFamily="34" charset="0"/>
                <a:cs typeface="Segoe UI Semibold" pitchFamily="34" charset="0"/>
              </a:rPr>
              <a:t>GET </a:t>
            </a:r>
            <a:r>
              <a:rPr lang="en-US" sz="1600" spc="-10" dirty="0">
                <a:solidFill>
                  <a:srgbClr val="231F20"/>
                </a:solidFill>
                <a:latin typeface="Segoe UI Semibold" pitchFamily="34" charset="0"/>
                <a:cs typeface="Segoe UI Semibold" pitchFamily="34" charset="0"/>
              </a:rPr>
              <a:t>or</a:t>
            </a:r>
            <a:r>
              <a:rPr lang="en-US" sz="1600" spc="10" dirty="0">
                <a:solidFill>
                  <a:srgbClr val="231F20"/>
                </a:solidFill>
                <a:latin typeface="Segoe UI Semibold" pitchFamily="34" charset="0"/>
                <a:cs typeface="Segoe UI Semibold" pitchFamily="34" charset="0"/>
              </a:rPr>
              <a:t> </a:t>
            </a:r>
            <a:r>
              <a:rPr lang="en-US" sz="1600" spc="-40" dirty="0">
                <a:solidFill>
                  <a:srgbClr val="231F20"/>
                </a:solidFill>
                <a:latin typeface="Segoe UI Semibold" pitchFamily="34" charset="0"/>
                <a:cs typeface="Segoe UI Semibold" pitchFamily="34" charset="0"/>
              </a:rPr>
              <a:t>POST.</a:t>
            </a:r>
            <a:endParaRPr lang="en-US" sz="1600" dirty="0">
              <a:latin typeface="Segoe UI Semibold" pitchFamily="34" charset="0"/>
              <a:cs typeface="Segoe UI Semibold" pitchFamily="34" charset="0"/>
            </a:endParaRPr>
          </a:p>
          <a:p>
            <a:pPr marL="264795" marR="5080" indent="-252729" algn="just">
              <a:lnSpc>
                <a:spcPct val="110100"/>
              </a:lnSpc>
              <a:spcBef>
                <a:spcPts val="425"/>
              </a:spcBef>
            </a:pPr>
            <a:r>
              <a:rPr lang="en-US" sz="1600" b="1" spc="-5" dirty="0" smtClean="0">
                <a:solidFill>
                  <a:srgbClr val="EC008C"/>
                </a:solidFill>
                <a:latin typeface="Segoe UI Semibold" pitchFamily="34" charset="0"/>
                <a:cs typeface="Segoe UI Semibold" pitchFamily="34" charset="0"/>
              </a:rPr>
              <a:t>i) </a:t>
            </a:r>
            <a:r>
              <a:rPr lang="en-US" sz="1600" b="1" spc="-20" dirty="0" smtClean="0">
                <a:solidFill>
                  <a:srgbClr val="EC008C"/>
                </a:solidFill>
                <a:latin typeface="Segoe UI Semibold" pitchFamily="34" charset="0"/>
                <a:cs typeface="Segoe UI Semibold" pitchFamily="34" charset="0"/>
              </a:rPr>
              <a:t>GET </a:t>
            </a:r>
            <a:r>
              <a:rPr lang="en-US" sz="1600" b="1" spc="-15" dirty="0" smtClean="0">
                <a:solidFill>
                  <a:srgbClr val="EC008C"/>
                </a:solidFill>
                <a:latin typeface="Segoe UI Semibold" pitchFamily="34" charset="0"/>
                <a:cs typeface="Segoe UI Semibold" pitchFamily="34" charset="0"/>
              </a:rPr>
              <a:t>method </a:t>
            </a:r>
            <a:r>
              <a:rPr lang="en-US" sz="1600" b="1" dirty="0" smtClean="0">
                <a:solidFill>
                  <a:srgbClr val="EC008C"/>
                </a:solidFill>
                <a:latin typeface="Segoe UI Semibold" pitchFamily="34" charset="0"/>
                <a:cs typeface="Segoe UI Semibold" pitchFamily="34" charset="0"/>
              </a:rPr>
              <a:t>: </a:t>
            </a:r>
            <a:r>
              <a:rPr lang="en-US" sz="1600" spc="-5" dirty="0">
                <a:solidFill>
                  <a:srgbClr val="231F20"/>
                </a:solidFill>
                <a:latin typeface="Segoe UI Semibold" pitchFamily="34" charset="0"/>
                <a:cs typeface="Segoe UI Semibold" pitchFamily="34" charset="0"/>
              </a:rPr>
              <a:t>GET method will pass the </a:t>
            </a:r>
            <a:r>
              <a:rPr lang="en-US" sz="1600" spc="-5" dirty="0" smtClean="0">
                <a:solidFill>
                  <a:srgbClr val="231F20"/>
                </a:solidFill>
                <a:latin typeface="Segoe UI Semibold" pitchFamily="34" charset="0"/>
                <a:cs typeface="Segoe UI Semibold" pitchFamily="34" charset="0"/>
              </a:rPr>
              <a:t>values via URL ,Passed </a:t>
            </a:r>
            <a:r>
              <a:rPr lang="en-US" sz="1600" spc="-5" dirty="0">
                <a:solidFill>
                  <a:srgbClr val="231F20"/>
                </a:solidFill>
                <a:latin typeface="Segoe UI Semibold" pitchFamily="34" charset="0"/>
                <a:cs typeface="Segoe UI Semibold" pitchFamily="34" charset="0"/>
              </a:rPr>
              <a:t>values will be seen in </a:t>
            </a:r>
            <a:r>
              <a:rPr lang="en-US" sz="1600" spc="-5" dirty="0" smtClean="0">
                <a:solidFill>
                  <a:srgbClr val="231F20"/>
                </a:solidFill>
                <a:latin typeface="Segoe UI Semibold" pitchFamily="34" charset="0"/>
                <a:cs typeface="Segoe UI Semibold" pitchFamily="34" charset="0"/>
              </a:rPr>
              <a:t>Address bar</a:t>
            </a:r>
            <a:r>
              <a:rPr lang="en-US" sz="1600" spc="-5" dirty="0">
                <a:solidFill>
                  <a:srgbClr val="231F20"/>
                </a:solidFill>
                <a:latin typeface="Segoe UI Semibold" pitchFamily="34" charset="0"/>
                <a:cs typeface="Segoe UI Semibold" pitchFamily="34" charset="0"/>
              </a:rPr>
              <a:t>.</a:t>
            </a:r>
          </a:p>
          <a:p>
            <a:pPr marL="264795" marR="5080" indent="-252729" algn="just">
              <a:lnSpc>
                <a:spcPct val="110100"/>
              </a:lnSpc>
              <a:spcBef>
                <a:spcPts val="425"/>
              </a:spcBef>
            </a:pPr>
            <a:r>
              <a:rPr lang="en-US" sz="1600" b="1" spc="5" dirty="0" smtClean="0">
                <a:solidFill>
                  <a:srgbClr val="EC008C"/>
                </a:solidFill>
                <a:latin typeface="Segoe UI Semibold" pitchFamily="34" charset="0"/>
                <a:cs typeface="Segoe UI Semibold" pitchFamily="34" charset="0"/>
              </a:rPr>
              <a:t>ii) </a:t>
            </a:r>
            <a:r>
              <a:rPr lang="en-US" sz="1600" b="1" spc="-15" dirty="0" smtClean="0">
                <a:solidFill>
                  <a:srgbClr val="EC008C"/>
                </a:solidFill>
                <a:latin typeface="Segoe UI Semibold" pitchFamily="34" charset="0"/>
                <a:cs typeface="Segoe UI Semibold" pitchFamily="34" charset="0"/>
              </a:rPr>
              <a:t>POST Method </a:t>
            </a:r>
            <a:r>
              <a:rPr lang="en-US" sz="1600" b="1" dirty="0">
                <a:solidFill>
                  <a:srgbClr val="EC008C"/>
                </a:solidFill>
                <a:latin typeface="Segoe UI Semibold" pitchFamily="34" charset="0"/>
                <a:cs typeface="Segoe UI Semibold" pitchFamily="34" charset="0"/>
              </a:rPr>
              <a:t>:</a:t>
            </a:r>
            <a:r>
              <a:rPr lang="en-US" sz="1600" b="1" dirty="0">
                <a:latin typeface="Segoe UI Semibold" pitchFamily="34" charset="0"/>
                <a:cs typeface="Segoe UI Semibold" pitchFamily="34" charset="0"/>
              </a:rPr>
              <a:t>POST method will pass the </a:t>
            </a:r>
            <a:r>
              <a:rPr lang="en-US" sz="1600" b="1" dirty="0" smtClean="0">
                <a:latin typeface="Segoe UI Semibold" pitchFamily="34" charset="0"/>
                <a:cs typeface="Segoe UI Semibold" pitchFamily="34" charset="0"/>
              </a:rPr>
              <a:t>values via </a:t>
            </a:r>
            <a:r>
              <a:rPr lang="en-US" sz="1600" b="1" dirty="0">
                <a:latin typeface="Segoe UI Semibold" pitchFamily="34" charset="0"/>
                <a:cs typeface="Segoe UI Semibold" pitchFamily="34" charset="0"/>
              </a:rPr>
              <a:t>HTTP </a:t>
            </a:r>
            <a:r>
              <a:rPr lang="en-US" sz="1600" b="1" dirty="0" smtClean="0">
                <a:latin typeface="Segoe UI Semibold" pitchFamily="34" charset="0"/>
                <a:cs typeface="Segoe UI Semibold" pitchFamily="34" charset="0"/>
              </a:rPr>
              <a:t>request.</a:t>
            </a:r>
          </a:p>
          <a:p>
            <a:pPr marL="264795" marR="5080" indent="-252729" algn="just">
              <a:lnSpc>
                <a:spcPct val="110100"/>
              </a:lnSpc>
              <a:spcBef>
                <a:spcPts val="425"/>
              </a:spcBef>
            </a:pPr>
            <a:r>
              <a:rPr lang="en-US" sz="1600" spc="-5" dirty="0" smtClean="0">
                <a:solidFill>
                  <a:srgbClr val="231F20"/>
                </a:solidFill>
                <a:latin typeface="Segoe UI Semibold" pitchFamily="34" charset="0"/>
                <a:cs typeface="Segoe UI Semibold" pitchFamily="34" charset="0"/>
              </a:rPr>
              <a:t>Passed values not  seen in Address bar.  </a:t>
            </a:r>
            <a:r>
              <a:rPr lang="en-US" sz="1600" spc="-10" dirty="0" smtClean="0">
                <a:solidFill>
                  <a:srgbClr val="231F20"/>
                </a:solidFill>
                <a:latin typeface="Segoe UI Semibold" pitchFamily="34" charset="0"/>
                <a:cs typeface="Segoe UI Semibold" pitchFamily="34" charset="0"/>
              </a:rPr>
              <a:t>So </a:t>
            </a:r>
            <a:r>
              <a:rPr lang="en-US" sz="1600" spc="-15" dirty="0" smtClean="0">
                <a:solidFill>
                  <a:srgbClr val="231F20"/>
                </a:solidFill>
                <a:latin typeface="Segoe UI Semibold" pitchFamily="34" charset="0"/>
                <a:cs typeface="Segoe UI Semibold" pitchFamily="34" charset="0"/>
              </a:rPr>
              <a:t>it </a:t>
            </a:r>
            <a:r>
              <a:rPr lang="en-US" sz="1600" spc="-5" dirty="0" smtClean="0">
                <a:solidFill>
                  <a:srgbClr val="231F20"/>
                </a:solidFill>
                <a:latin typeface="Segoe UI Semibold" pitchFamily="34" charset="0"/>
                <a:cs typeface="Segoe UI Semibold" pitchFamily="34" charset="0"/>
              </a:rPr>
              <a:t>is  </a:t>
            </a:r>
            <a:r>
              <a:rPr lang="en-US" sz="1600" spc="75" dirty="0" smtClean="0">
                <a:solidFill>
                  <a:srgbClr val="231F20"/>
                </a:solidFill>
                <a:latin typeface="Segoe UI Semibold" pitchFamily="34" charset="0"/>
                <a:cs typeface="Segoe UI Semibold" pitchFamily="34" charset="0"/>
              </a:rPr>
              <a:t>a </a:t>
            </a:r>
            <a:r>
              <a:rPr lang="en-US" sz="1600" dirty="0" smtClean="0">
                <a:solidFill>
                  <a:srgbClr val="231F20"/>
                </a:solidFill>
                <a:latin typeface="Segoe UI Semibold" pitchFamily="34" charset="0"/>
                <a:cs typeface="Segoe UI Semibold" pitchFamily="34" charset="0"/>
              </a:rPr>
              <a:t>secure </a:t>
            </a:r>
            <a:r>
              <a:rPr lang="en-US" sz="1600" spc="-10" dirty="0" smtClean="0">
                <a:solidFill>
                  <a:srgbClr val="231F20"/>
                </a:solidFill>
                <a:latin typeface="Segoe UI Semibold" pitchFamily="34" charset="0"/>
                <a:cs typeface="Segoe UI Semibold" pitchFamily="34" charset="0"/>
              </a:rPr>
              <a:t>method </a:t>
            </a:r>
            <a:r>
              <a:rPr lang="en-US" sz="1600" dirty="0" smtClean="0">
                <a:solidFill>
                  <a:srgbClr val="231F20"/>
                </a:solidFill>
                <a:latin typeface="Segoe UI Semibold" pitchFamily="34" charset="0"/>
                <a:cs typeface="Segoe UI Semibold" pitchFamily="34" charset="0"/>
              </a:rPr>
              <a:t>to </a:t>
            </a:r>
            <a:r>
              <a:rPr lang="en-US" sz="1600" spc="-10" dirty="0" smtClean="0">
                <a:solidFill>
                  <a:srgbClr val="231F20"/>
                </a:solidFill>
                <a:latin typeface="Segoe UI Semibold" pitchFamily="34" charset="0"/>
                <a:cs typeface="Segoe UI Semibold" pitchFamily="34" charset="0"/>
              </a:rPr>
              <a:t>submit </a:t>
            </a:r>
            <a:r>
              <a:rPr lang="en-US" sz="1600" spc="-15" dirty="0" smtClean="0">
                <a:solidFill>
                  <a:srgbClr val="231F20"/>
                </a:solidFill>
                <a:latin typeface="Segoe UI Semibold" pitchFamily="34" charset="0"/>
                <a:cs typeface="Segoe UI Semibold" pitchFamily="34" charset="0"/>
              </a:rPr>
              <a:t>sensitive</a:t>
            </a:r>
            <a:endParaRPr lang="en-US" sz="1600" dirty="0" smtClean="0">
              <a:latin typeface="Segoe UI Semibold" pitchFamily="34" charset="0"/>
              <a:cs typeface="Segoe UI Semibold" pitchFamily="34" charset="0"/>
            </a:endParaRPr>
          </a:p>
          <a:p>
            <a:endParaRPr lang="en-US" dirty="0"/>
          </a:p>
        </p:txBody>
      </p:sp>
    </p:spTree>
    <p:extLst>
      <p:ext uri="{BB962C8B-B14F-4D97-AF65-F5344CB8AC3E}">
        <p14:creationId xmlns="" xmlns:p14="http://schemas.microsoft.com/office/powerpoint/2010/main" val="1132644005"/>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8</a:t>
            </a:fld>
            <a:endParaRPr lang="en-US"/>
          </a:p>
        </p:txBody>
      </p:sp>
      <p:sp>
        <p:nvSpPr>
          <p:cNvPr id="5" name="TextBox 4"/>
          <p:cNvSpPr txBox="1"/>
          <p:nvPr/>
        </p:nvSpPr>
        <p:spPr>
          <a:xfrm>
            <a:off x="285115" y="79021"/>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7464784" y="150117"/>
            <a:ext cx="803642" cy="688804"/>
            <a:chOff x="10067" y="-1506"/>
            <a:chExt cx="1489" cy="1335"/>
          </a:xfrm>
        </p:grpSpPr>
        <p:pic>
          <p:nvPicPr>
            <p:cNvPr id="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2" name="Straight Connector 11"/>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7378" y="1702741"/>
            <a:ext cx="8946073" cy="369332"/>
          </a:xfrm>
          <a:prstGeom prst="rect">
            <a:avLst/>
          </a:prstGeom>
          <a:noFill/>
        </p:spPr>
        <p:txBody>
          <a:bodyPr wrap="square" rtlCol="0">
            <a:spAutoFit/>
          </a:bodyPr>
          <a:lstStyle/>
          <a:p>
            <a:endParaRPr lang="en-US" dirty="0"/>
          </a:p>
        </p:txBody>
      </p:sp>
      <p:sp>
        <p:nvSpPr>
          <p:cNvPr id="14" name="Rectangle 13"/>
          <p:cNvSpPr/>
          <p:nvPr/>
        </p:nvSpPr>
        <p:spPr>
          <a:xfrm>
            <a:off x="2915816" y="1052736"/>
            <a:ext cx="2430473" cy="369332"/>
          </a:xfrm>
          <a:prstGeom prst="rect">
            <a:avLst/>
          </a:prstGeom>
        </p:spPr>
        <p:txBody>
          <a:bodyPr wrap="none">
            <a:spAutoFit/>
          </a:bodyPr>
          <a:lstStyle/>
          <a:p>
            <a:pPr algn="ctr"/>
            <a:r>
              <a:rPr lang="en-US" b="1" dirty="0">
                <a:solidFill>
                  <a:srgbClr val="D60093"/>
                </a:solidFill>
              </a:rPr>
              <a:t>FORMS IN HTML5</a:t>
            </a:r>
          </a:p>
        </p:txBody>
      </p:sp>
      <p:pic>
        <p:nvPicPr>
          <p:cNvPr id="15" name="table"/>
          <p:cNvPicPr>
            <a:picLocks noChangeAspect="1"/>
          </p:cNvPicPr>
          <p:nvPr/>
        </p:nvPicPr>
        <p:blipFill>
          <a:blip r:embed="rId6" cstate="print"/>
          <a:stretch>
            <a:fillRect/>
          </a:stretch>
        </p:blipFill>
        <p:spPr>
          <a:xfrm>
            <a:off x="459604" y="1422068"/>
            <a:ext cx="7793709" cy="3735124"/>
          </a:xfrm>
          <a:prstGeom prst="rect">
            <a:avLst/>
          </a:prstGeom>
        </p:spPr>
      </p:pic>
      <p:sp>
        <p:nvSpPr>
          <p:cNvPr id="16" name="TextBox 15"/>
          <p:cNvSpPr txBox="1"/>
          <p:nvPr/>
        </p:nvSpPr>
        <p:spPr>
          <a:xfrm>
            <a:off x="2195736" y="5471311"/>
            <a:ext cx="3653201" cy="369332"/>
          </a:xfrm>
          <a:prstGeom prst="rect">
            <a:avLst/>
          </a:prstGeom>
          <a:noFill/>
        </p:spPr>
        <p:txBody>
          <a:bodyPr wrap="square" rtlCol="0">
            <a:spAutoFit/>
          </a:bodyPr>
          <a:lstStyle/>
          <a:p>
            <a:r>
              <a:rPr lang="en-US" dirty="0" smtClean="0">
                <a:hlinkClick r:id="rId7" action="ppaction://hlinkfile"/>
              </a:rPr>
              <a:t>Click to execute</a:t>
            </a:r>
            <a:endParaRPr lang="en-US" dirty="0"/>
          </a:p>
        </p:txBody>
      </p:sp>
    </p:spTree>
    <p:extLst>
      <p:ext uri="{BB962C8B-B14F-4D97-AF65-F5344CB8AC3E}">
        <p14:creationId xmlns="" xmlns:p14="http://schemas.microsoft.com/office/powerpoint/2010/main" val="1607970947"/>
      </p:ext>
    </p:extLst>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62ACDAED-0186-44C7-A106-E1574DF63815}" type="slidenum">
              <a:rPr lang="en-US" smtClean="0"/>
              <a:pPr/>
              <a:t>9</a:t>
            </a:fld>
            <a:endParaRPr lang="en-US"/>
          </a:p>
        </p:txBody>
      </p:sp>
      <p:sp>
        <p:nvSpPr>
          <p:cNvPr id="6" name="TextBox 5"/>
          <p:cNvSpPr txBox="1"/>
          <p:nvPr/>
        </p:nvSpPr>
        <p:spPr>
          <a:xfrm>
            <a:off x="253796" y="36278"/>
            <a:ext cx="8610600" cy="738664"/>
          </a:xfrm>
          <a:prstGeom prst="rect">
            <a:avLst/>
          </a:prstGeom>
          <a:noFill/>
        </p:spPr>
        <p:txBody>
          <a:bodyPr wrap="square" rtlCol="0">
            <a:spAutoFit/>
          </a:bodyPr>
          <a:lstStyle/>
          <a:p>
            <a:pPr algn="ctr"/>
            <a:r>
              <a:rPr lang="en-US" sz="1000" b="1" dirty="0"/>
              <a:t>PIMPRI CHINCHWAD EDUCATION TRUST’S</a:t>
            </a:r>
            <a:r>
              <a:rPr lang="en-US" dirty="0"/>
              <a:t/>
            </a:r>
            <a:br>
              <a:rPr lang="en-US" dirty="0"/>
            </a:br>
            <a:r>
              <a:rPr lang="en-US" sz="1600" b="1" dirty="0">
                <a:solidFill>
                  <a:srgbClr val="7030A0"/>
                </a:solidFill>
                <a:latin typeface="Bahnschrift" pitchFamily="34" charset="0"/>
              </a:rPr>
              <a:t>S.B.PATIL COLLEGE OF</a:t>
            </a:r>
            <a:r>
              <a:rPr lang="en-US" sz="1600" dirty="0">
                <a:solidFill>
                  <a:srgbClr val="7030A0"/>
                </a:solidFill>
                <a:latin typeface="Bahnschrift" pitchFamily="34" charset="0"/>
              </a:rPr>
              <a:t/>
            </a:r>
            <a:br>
              <a:rPr lang="en-US" sz="1600" dirty="0">
                <a:solidFill>
                  <a:srgbClr val="7030A0"/>
                </a:solidFill>
                <a:latin typeface="Bahnschrift" pitchFamily="34" charset="0"/>
              </a:rPr>
            </a:br>
            <a:r>
              <a:rPr lang="en-US" sz="1600" b="1" dirty="0">
                <a:solidFill>
                  <a:srgbClr val="7030A0"/>
                </a:solidFill>
                <a:latin typeface="Bahnschrift" pitchFamily="34" charset="0"/>
              </a:rPr>
              <a:t>Science and Commerce</a:t>
            </a:r>
            <a:r>
              <a:rPr lang="en-US" sz="1600" b="1" dirty="0" smtClean="0">
                <a:solidFill>
                  <a:srgbClr val="7030A0"/>
                </a:solidFill>
                <a:latin typeface="Bahnschrift" pitchFamily="34" charset="0"/>
              </a:rPr>
              <a:t>,   </a:t>
            </a:r>
            <a:r>
              <a:rPr lang="en-US" sz="1600" b="1" dirty="0" err="1" smtClean="0">
                <a:solidFill>
                  <a:srgbClr val="7030A0"/>
                </a:solidFill>
                <a:latin typeface="Bahnschrift" pitchFamily="34" charset="0"/>
              </a:rPr>
              <a:t>Ravet</a:t>
            </a:r>
            <a:endParaRPr lang="en-US" sz="1600" dirty="0">
              <a:solidFill>
                <a:srgbClr val="7030A0"/>
              </a:solidFill>
              <a:latin typeface="Bahnschrift" pitchFamily="34" charset="0"/>
            </a:endParaRPr>
          </a:p>
        </p:txBody>
      </p:sp>
      <p:pic>
        <p:nvPicPr>
          <p:cNvPr id="7" name="Picture 6"/>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604" y="50771"/>
            <a:ext cx="909282" cy="802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7"/>
          <p:cNvGrpSpPr>
            <a:grpSpLocks/>
          </p:cNvGrpSpPr>
          <p:nvPr/>
        </p:nvGrpSpPr>
        <p:grpSpPr bwMode="auto">
          <a:xfrm>
            <a:off x="7464784" y="150117"/>
            <a:ext cx="803642" cy="688804"/>
            <a:chOff x="10067" y="-1506"/>
            <a:chExt cx="1489" cy="1335"/>
          </a:xfrm>
        </p:grpSpPr>
        <p:pic>
          <p:nvPicPr>
            <p:cNvPr id="9"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2" y="-1506"/>
              <a:ext cx="1416" cy="1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16" y="-522"/>
              <a:ext cx="100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70" y="-489"/>
              <a:ext cx="1103"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2"/>
            <p:cNvSpPr>
              <a:spLocks/>
            </p:cNvSpPr>
            <p:nvPr/>
          </p:nvSpPr>
          <p:spPr bwMode="auto">
            <a:xfrm>
              <a:off x="10067" y="-769"/>
              <a:ext cx="1489" cy="93"/>
            </a:xfrm>
            <a:custGeom>
              <a:avLst/>
              <a:gdLst>
                <a:gd name="T0" fmla="+- 0 10159 10067"/>
                <a:gd name="T1" fmla="*/ T0 w 1489"/>
                <a:gd name="T2" fmla="+- 0 -722 -768"/>
                <a:gd name="T3" fmla="*/ -722 h 93"/>
                <a:gd name="T4" fmla="+- 0 10113 10067"/>
                <a:gd name="T5" fmla="*/ T4 w 1489"/>
                <a:gd name="T6" fmla="+- 0 -768 -768"/>
                <a:gd name="T7" fmla="*/ -768 h 93"/>
                <a:gd name="T8" fmla="+- 0 10067 10067"/>
                <a:gd name="T9" fmla="*/ T8 w 1489"/>
                <a:gd name="T10" fmla="+- 0 -722 -768"/>
                <a:gd name="T11" fmla="*/ -722 h 93"/>
                <a:gd name="T12" fmla="+- 0 10113 10067"/>
                <a:gd name="T13" fmla="*/ T12 w 1489"/>
                <a:gd name="T14" fmla="+- 0 -676 -768"/>
                <a:gd name="T15" fmla="*/ -676 h 93"/>
                <a:gd name="T16" fmla="+- 0 10159 10067"/>
                <a:gd name="T17" fmla="*/ T16 w 1489"/>
                <a:gd name="T18" fmla="+- 0 -722 -768"/>
                <a:gd name="T19" fmla="*/ -722 h 93"/>
                <a:gd name="T20" fmla="+- 0 11556 10067"/>
                <a:gd name="T21" fmla="*/ T20 w 1489"/>
                <a:gd name="T22" fmla="+- 0 -722 -768"/>
                <a:gd name="T23" fmla="*/ -722 h 93"/>
                <a:gd name="T24" fmla="+- 0 11510 10067"/>
                <a:gd name="T25" fmla="*/ T24 w 1489"/>
                <a:gd name="T26" fmla="+- 0 -768 -768"/>
                <a:gd name="T27" fmla="*/ -768 h 93"/>
                <a:gd name="T28" fmla="+- 0 11464 10067"/>
                <a:gd name="T29" fmla="*/ T28 w 1489"/>
                <a:gd name="T30" fmla="+- 0 -722 -768"/>
                <a:gd name="T31" fmla="*/ -722 h 93"/>
                <a:gd name="T32" fmla="+- 0 11510 10067"/>
                <a:gd name="T33" fmla="*/ T32 w 1489"/>
                <a:gd name="T34" fmla="+- 0 -676 -768"/>
                <a:gd name="T35" fmla="*/ -676 h 93"/>
                <a:gd name="T36" fmla="+- 0 11556 10067"/>
                <a:gd name="T37" fmla="*/ T36 w 1489"/>
                <a:gd name="T38" fmla="+- 0 -722 -768"/>
                <a:gd name="T39" fmla="*/ -722 h 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489" h="93">
                  <a:moveTo>
                    <a:pt x="92" y="46"/>
                  </a:moveTo>
                  <a:lnTo>
                    <a:pt x="46" y="0"/>
                  </a:lnTo>
                  <a:lnTo>
                    <a:pt x="0" y="46"/>
                  </a:lnTo>
                  <a:lnTo>
                    <a:pt x="46" y="92"/>
                  </a:lnTo>
                  <a:lnTo>
                    <a:pt x="92" y="46"/>
                  </a:lnTo>
                  <a:close/>
                  <a:moveTo>
                    <a:pt x="1489" y="46"/>
                  </a:moveTo>
                  <a:lnTo>
                    <a:pt x="1443" y="0"/>
                  </a:lnTo>
                  <a:lnTo>
                    <a:pt x="1397" y="46"/>
                  </a:lnTo>
                  <a:lnTo>
                    <a:pt x="1443" y="92"/>
                  </a:lnTo>
                  <a:lnTo>
                    <a:pt x="1489" y="46"/>
                  </a:lnTo>
                  <a:close/>
                </a:path>
              </a:pathLst>
            </a:custGeom>
            <a:solidFill>
              <a:srgbClr val="4AB169"/>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p:cNvCxnSpPr/>
          <p:nvPr/>
        </p:nvCxnSpPr>
        <p:spPr>
          <a:xfrm>
            <a:off x="285115" y="852776"/>
            <a:ext cx="8247325" cy="0"/>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233075" y="3944454"/>
            <a:ext cx="3314700" cy="292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5115" y="1052736"/>
            <a:ext cx="7586887" cy="3785652"/>
          </a:xfrm>
          <a:prstGeom prst="rect">
            <a:avLst/>
          </a:prstGeom>
          <a:noFill/>
        </p:spPr>
        <p:txBody>
          <a:bodyPr wrap="square" rtlCol="0">
            <a:spAutoFit/>
          </a:bodyPr>
          <a:lstStyle/>
          <a:p>
            <a:r>
              <a:rPr lang="en-US" sz="1200" dirty="0" smtClean="0"/>
              <a:t>&lt;form </a:t>
            </a:r>
            <a:r>
              <a:rPr lang="en-US" sz="1200" dirty="0"/>
              <a:t>&gt;</a:t>
            </a:r>
          </a:p>
          <a:p>
            <a:r>
              <a:rPr lang="en-US" sz="1200" dirty="0"/>
              <a:t>   &lt;h1&gt;Some form elements&lt;/h1&gt;</a:t>
            </a:r>
          </a:p>
          <a:p>
            <a:r>
              <a:rPr lang="en-US" sz="1200" dirty="0" smtClean="0"/>
              <a:t>                 Select </a:t>
            </a:r>
            <a:r>
              <a:rPr lang="en-US" sz="1200" dirty="0"/>
              <a:t>your favorite color  &lt;input type="</a:t>
            </a:r>
            <a:r>
              <a:rPr lang="en-US" sz="1200" dirty="0" smtClean="0"/>
              <a:t>color" &gt;</a:t>
            </a:r>
          </a:p>
          <a:p>
            <a:r>
              <a:rPr lang="en-US" sz="1200" dirty="0" smtClean="0"/>
              <a:t>	&lt;</a:t>
            </a:r>
            <a:r>
              <a:rPr lang="en-US" sz="1200" dirty="0" err="1" smtClean="0"/>
              <a:t>br</a:t>
            </a:r>
            <a:r>
              <a:rPr lang="en-US" sz="1200" dirty="0" smtClean="0"/>
              <a:t>&gt;</a:t>
            </a:r>
          </a:p>
          <a:p>
            <a:r>
              <a:rPr lang="en-US" sz="1200" dirty="0" smtClean="0"/>
              <a:t>	Enter </a:t>
            </a:r>
            <a:r>
              <a:rPr lang="en-US" sz="1200" dirty="0"/>
              <a:t>your phone Number &lt;input type="Number" </a:t>
            </a:r>
            <a:r>
              <a:rPr lang="en-US" sz="1200" dirty="0" smtClean="0"/>
              <a:t>&gt;</a:t>
            </a:r>
          </a:p>
          <a:p>
            <a:r>
              <a:rPr lang="en-US" sz="1200" dirty="0" smtClean="0"/>
              <a:t>	&lt;</a:t>
            </a:r>
            <a:r>
              <a:rPr lang="en-US" sz="1200" dirty="0" err="1" smtClean="0"/>
              <a:t>br</a:t>
            </a:r>
            <a:r>
              <a:rPr lang="en-US" sz="1200" dirty="0" smtClean="0"/>
              <a:t>&gt;</a:t>
            </a:r>
          </a:p>
          <a:p>
            <a:r>
              <a:rPr lang="en-US" sz="1200" dirty="0" smtClean="0"/>
              <a:t>	&lt;</a:t>
            </a:r>
            <a:r>
              <a:rPr lang="en-US" sz="1200" dirty="0"/>
              <a:t>label for="homepage"&gt;Add your homepage:&lt;/label&gt;</a:t>
            </a:r>
          </a:p>
          <a:p>
            <a:r>
              <a:rPr lang="en-US" sz="1200" dirty="0"/>
              <a:t> </a:t>
            </a:r>
            <a:r>
              <a:rPr lang="en-US" sz="1200" dirty="0" smtClean="0"/>
              <a:t>              &lt;</a:t>
            </a:r>
            <a:r>
              <a:rPr lang="en-US" sz="1200" dirty="0"/>
              <a:t>input type="</a:t>
            </a:r>
            <a:r>
              <a:rPr lang="en-US" sz="1200" dirty="0" err="1"/>
              <a:t>url</a:t>
            </a:r>
            <a:r>
              <a:rPr lang="en-US" sz="1200" dirty="0"/>
              <a:t>" id="homepage" name="homepage</a:t>
            </a:r>
            <a:r>
              <a:rPr lang="en-US" sz="1200" dirty="0" smtClean="0"/>
              <a:t>"&gt;</a:t>
            </a:r>
          </a:p>
          <a:p>
            <a:r>
              <a:rPr lang="en-US" sz="1200" dirty="0" smtClean="0"/>
              <a:t>	&lt;</a:t>
            </a:r>
            <a:r>
              <a:rPr lang="en-US" sz="1200" dirty="0" err="1" smtClean="0"/>
              <a:t>br</a:t>
            </a:r>
            <a:r>
              <a:rPr lang="en-US" sz="1200" dirty="0" smtClean="0"/>
              <a:t>&gt;</a:t>
            </a:r>
          </a:p>
          <a:p>
            <a:r>
              <a:rPr lang="en-US" sz="1200" dirty="0" smtClean="0"/>
              <a:t>               &lt;</a:t>
            </a:r>
            <a:r>
              <a:rPr lang="en-US" sz="1200" dirty="0"/>
              <a:t>input type="image" </a:t>
            </a:r>
            <a:r>
              <a:rPr lang="en-US" sz="1200" dirty="0" err="1"/>
              <a:t>src</a:t>
            </a:r>
            <a:r>
              <a:rPr lang="en-US" sz="1200" dirty="0"/>
              <a:t>="happy.jpg" alt="Submit" width="100" height="100</a:t>
            </a:r>
            <a:r>
              <a:rPr lang="en-US" sz="1200" dirty="0" smtClean="0"/>
              <a:t>"&gt;</a:t>
            </a:r>
          </a:p>
          <a:p>
            <a:r>
              <a:rPr lang="en-US" sz="1200" dirty="0" smtClean="0"/>
              <a:t>	&lt;</a:t>
            </a:r>
            <a:r>
              <a:rPr lang="en-US" sz="1200" dirty="0" err="1" smtClean="0"/>
              <a:t>br</a:t>
            </a:r>
            <a:r>
              <a:rPr lang="en-US" sz="1200" dirty="0" smtClean="0"/>
              <a:t>&gt;</a:t>
            </a:r>
          </a:p>
          <a:p>
            <a:r>
              <a:rPr lang="en-US" sz="1200" dirty="0"/>
              <a:t>	&lt;label for="birthday"&gt;Birthday:&lt;/label&gt;</a:t>
            </a:r>
          </a:p>
          <a:p>
            <a:r>
              <a:rPr lang="en-US" sz="1200" dirty="0" smtClean="0"/>
              <a:t>               &lt;</a:t>
            </a:r>
            <a:r>
              <a:rPr lang="en-US" sz="1200" dirty="0"/>
              <a:t>input type="date" id="birthday" name="birthday</a:t>
            </a:r>
            <a:r>
              <a:rPr lang="en-US" sz="1200" dirty="0" smtClean="0"/>
              <a:t>"&gt;</a:t>
            </a:r>
          </a:p>
          <a:p>
            <a:r>
              <a:rPr lang="en-US" sz="1200" dirty="0" smtClean="0"/>
              <a:t>	&lt;</a:t>
            </a:r>
            <a:r>
              <a:rPr lang="en-US" sz="1200" dirty="0" err="1" smtClean="0"/>
              <a:t>br</a:t>
            </a:r>
            <a:r>
              <a:rPr lang="en-US" sz="1200" dirty="0" smtClean="0"/>
              <a:t>&gt;</a:t>
            </a:r>
          </a:p>
          <a:p>
            <a:r>
              <a:rPr lang="en-US" sz="1200" dirty="0"/>
              <a:t>	&lt;label for="email"&gt;Enter your email:&lt;/label&gt;</a:t>
            </a:r>
          </a:p>
          <a:p>
            <a:r>
              <a:rPr lang="en-US" sz="1200" dirty="0" smtClean="0"/>
              <a:t>               &lt;</a:t>
            </a:r>
            <a:r>
              <a:rPr lang="en-US" sz="1200" dirty="0"/>
              <a:t>input type="email" id="email" name="email</a:t>
            </a:r>
            <a:r>
              <a:rPr lang="en-US" sz="1200" dirty="0" smtClean="0"/>
              <a:t>"&gt;</a:t>
            </a:r>
          </a:p>
          <a:p>
            <a:r>
              <a:rPr lang="en-US" sz="1200" dirty="0" smtClean="0"/>
              <a:t>                    &lt;</a:t>
            </a:r>
            <a:r>
              <a:rPr lang="en-US" sz="1200" dirty="0" err="1" smtClean="0"/>
              <a:t>br</a:t>
            </a:r>
            <a:r>
              <a:rPr lang="en-US" sz="1200" dirty="0" smtClean="0"/>
              <a:t>&gt;</a:t>
            </a:r>
          </a:p>
          <a:p>
            <a:r>
              <a:rPr lang="en-US" sz="1200" dirty="0" smtClean="0"/>
              <a:t>              &lt;</a:t>
            </a:r>
            <a:r>
              <a:rPr lang="en-US" sz="1200" dirty="0"/>
              <a:t>input type="submit" value="submit"&gt;</a:t>
            </a:r>
          </a:p>
          <a:p>
            <a:r>
              <a:rPr lang="en-US" sz="1200" dirty="0"/>
              <a:t>&lt;/form&gt;</a:t>
            </a:r>
          </a:p>
          <a:p>
            <a:endParaRPr lang="en-US" sz="1200" dirty="0"/>
          </a:p>
        </p:txBody>
      </p:sp>
    </p:spTree>
    <p:extLst>
      <p:ext uri="{BB962C8B-B14F-4D97-AF65-F5344CB8AC3E}">
        <p14:creationId xmlns="" xmlns:p14="http://schemas.microsoft.com/office/powerpoint/2010/main" val="2663171939"/>
      </p:ext>
    </p:extLst>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57949</TotalTime>
  <Words>5726</Words>
  <Application>Microsoft Office PowerPoint</Application>
  <PresentationFormat>On-screen Show (4:3)</PresentationFormat>
  <Paragraphs>866</Paragraphs>
  <Slides>63</Slides>
  <Notes>40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Oriel</vt:lpstr>
      <vt:lpstr>Slide 1</vt:lpstr>
      <vt:lpstr>Web Components</vt:lpstr>
      <vt:lpstr>Introduction to HTML5</vt:lpstr>
      <vt:lpstr> Basic structure of  HTML5</vt:lpstr>
      <vt:lpstr> Basic structure of  HTML5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471</cp:revision>
  <dcterms:created xsi:type="dcterms:W3CDTF">2020-03-30T08:46:46Z</dcterms:created>
  <dcterms:modified xsi:type="dcterms:W3CDTF">2021-08-06T05:42:23Z</dcterms:modified>
</cp:coreProperties>
</file>