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9"/>
  </p:notesMasterIdLst>
  <p:handoutMasterIdLst>
    <p:handoutMasterId r:id="rId30"/>
  </p:handoutMasterIdLst>
  <p:sldIdLst>
    <p:sldId id="256" r:id="rId2"/>
    <p:sldId id="293" r:id="rId3"/>
    <p:sldId id="322" r:id="rId4"/>
    <p:sldId id="295" r:id="rId5"/>
    <p:sldId id="296" r:id="rId6"/>
    <p:sldId id="298" r:id="rId7"/>
    <p:sldId id="299" r:id="rId8"/>
    <p:sldId id="301" r:id="rId9"/>
    <p:sldId id="300" r:id="rId10"/>
    <p:sldId id="323" r:id="rId11"/>
    <p:sldId id="325" r:id="rId12"/>
    <p:sldId id="302" r:id="rId13"/>
    <p:sldId id="304" r:id="rId14"/>
    <p:sldId id="326" r:id="rId15"/>
    <p:sldId id="305" r:id="rId16"/>
    <p:sldId id="297" r:id="rId17"/>
    <p:sldId id="306" r:id="rId18"/>
    <p:sldId id="307" r:id="rId19"/>
    <p:sldId id="309" r:id="rId20"/>
    <p:sldId id="310" r:id="rId21"/>
    <p:sldId id="324" r:id="rId22"/>
    <p:sldId id="312" r:id="rId23"/>
    <p:sldId id="313" r:id="rId24"/>
    <p:sldId id="315" r:id="rId25"/>
    <p:sldId id="316" r:id="rId26"/>
    <p:sldId id="317" r:id="rId27"/>
    <p:sldId id="31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00"/>
    <a:srgbClr val="660033"/>
    <a:srgbClr val="00CC00"/>
    <a:srgbClr val="FF0000"/>
    <a:srgbClr val="FF3300"/>
    <a:srgbClr val="008000"/>
    <a:srgbClr val="F343D1"/>
    <a:srgbClr val="D60093"/>
    <a:srgbClr val="CC3399"/>
    <a:srgbClr val="F6F9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6477" autoAdjust="0"/>
  </p:normalViewPr>
  <p:slideViewPr>
    <p:cSldViewPr>
      <p:cViewPr>
        <p:scale>
          <a:sx n="96" d="100"/>
          <a:sy n="96" d="100"/>
        </p:scale>
        <p:origin x="-414" y="210"/>
      </p:cViewPr>
      <p:guideLst>
        <p:guide orient="horz" pos="2160"/>
        <p:guide pos="159"/>
      </p:guideLst>
    </p:cSldViewPr>
  </p:slideViewPr>
  <p:outlineViewPr>
    <p:cViewPr>
      <p:scale>
        <a:sx n="33" d="100"/>
        <a:sy n="33" d="100"/>
      </p:scale>
      <p:origin x="108" y="3264"/>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88A325-5C5B-4F81-9554-16D1E1DCE62F}" type="datetimeFigureOut">
              <a:rPr lang="en-US" smtClean="0"/>
              <a:pPr/>
              <a:t>12/17/2020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S.B.patil College of Science &amp; Commerce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EF5D9D-7B86-4FC0-890A-CEB3F7799A70}" type="slidenum">
              <a:rPr lang="en-US" smtClean="0"/>
              <a:pPr/>
              <a:t>‹#›</a:t>
            </a:fld>
            <a:endParaRPr lang="en-US"/>
          </a:p>
        </p:txBody>
      </p:sp>
    </p:spTree>
    <p:extLst>
      <p:ext uri="{BB962C8B-B14F-4D97-AF65-F5344CB8AC3E}">
        <p14:creationId xmlns:p14="http://schemas.microsoft.com/office/powerpoint/2010/main" xmlns="" val="10548864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CAAAE-0D99-46D2-B7EB-0CEEAB507901}" type="datetimeFigureOut">
              <a:rPr lang="en-US" smtClean="0"/>
              <a:pPr/>
              <a:t>12/17/2020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S.B.patil College of Science &amp; Commerce</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D91EF5-7DFA-48D5-9428-986CCFA55ED4}" type="slidenum">
              <a:rPr lang="en-IN" smtClean="0"/>
              <a:pPr/>
              <a:t>‹#›</a:t>
            </a:fld>
            <a:endParaRPr lang="en-IN"/>
          </a:p>
        </p:txBody>
      </p:sp>
    </p:spTree>
    <p:extLst>
      <p:ext uri="{BB962C8B-B14F-4D97-AF65-F5344CB8AC3E}">
        <p14:creationId xmlns:p14="http://schemas.microsoft.com/office/powerpoint/2010/main" xmlns="" val="18346792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D91EF5-7DFA-48D5-9428-986CCFA55ED4}" type="slidenum">
              <a:rPr lang="en-IN" smtClean="0"/>
              <a:pPr/>
              <a:t>1</a:t>
            </a:fld>
            <a:endParaRPr lang="en-IN"/>
          </a:p>
        </p:txBody>
      </p:sp>
      <p:sp>
        <p:nvSpPr>
          <p:cNvPr id="5" name="Footer Placeholder 4"/>
          <p:cNvSpPr>
            <a:spLocks noGrp="1"/>
          </p:cNvSpPr>
          <p:nvPr>
            <p:ph type="ftr" sz="quarter" idx="11"/>
          </p:nvPr>
        </p:nvSpPr>
        <p:spPr/>
        <p:txBody>
          <a:bodyPr/>
          <a:lstStyle/>
          <a:p>
            <a:r>
              <a:rPr lang="en-US" smtClean="0"/>
              <a:t>S.B.patil College of Science &amp; Commerce</a:t>
            </a:r>
            <a:endParaRPr lang="en-IN"/>
          </a:p>
        </p:txBody>
      </p:sp>
    </p:spTree>
    <p:extLst>
      <p:ext uri="{BB962C8B-B14F-4D97-AF65-F5344CB8AC3E}">
        <p14:creationId xmlns:p14="http://schemas.microsoft.com/office/powerpoint/2010/main" xmlns="" val="2169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10</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11</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12</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13</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14</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15</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24</a:t>
            </a:fld>
            <a:endParaRPr lang="en-IN"/>
          </a:p>
        </p:txBody>
      </p:sp>
    </p:spTree>
    <p:extLst>
      <p:ext uri="{BB962C8B-B14F-4D97-AF65-F5344CB8AC3E}">
        <p14:creationId xmlns:p14="http://schemas.microsoft.com/office/powerpoint/2010/main" xmlns="" val="321250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3</a:t>
            </a:fld>
            <a:endParaRPr lang="en-IN"/>
          </a:p>
        </p:txBody>
      </p:sp>
    </p:spTree>
    <p:extLst>
      <p:ext uri="{BB962C8B-B14F-4D97-AF65-F5344CB8AC3E}">
        <p14:creationId xmlns:p14="http://schemas.microsoft.com/office/powerpoint/2010/main" xmlns="" val="263224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6</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7</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8</a:t>
            </a:fld>
            <a:endParaRPr lang="en-IN"/>
          </a:p>
        </p:txBody>
      </p:sp>
    </p:spTree>
    <p:extLst>
      <p:ext uri="{BB962C8B-B14F-4D97-AF65-F5344CB8AC3E}">
        <p14:creationId xmlns:p14="http://schemas.microsoft.com/office/powerpoint/2010/main" xmlns="" val="3813343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9</a:t>
            </a:fld>
            <a:endParaRPr lang="en-IN"/>
          </a:p>
        </p:txBody>
      </p:sp>
    </p:spTree>
    <p:extLst>
      <p:ext uri="{BB962C8B-B14F-4D97-AF65-F5344CB8AC3E}">
        <p14:creationId xmlns:p14="http://schemas.microsoft.com/office/powerpoint/2010/main" xmlns="" val="381334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5D886C8-C4CF-4CC7-BB3E-160868DA9275}" type="datetime1">
              <a:rPr lang="en-US" smtClean="0"/>
              <a:pPr/>
              <a:t>12/17/2020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ACDAED-0186-44C7-A106-E1574DF638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C7ABB1-7C53-4C80-95D4-B699EF08EDB9}" type="datetime1">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AED-0186-44C7-A106-E1574DF63815}"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07F8B4-A9ED-4A35-9FF1-87CBD9CEE632}" type="datetime1">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AED-0186-44C7-A106-E1574DF63815}"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818C1CE-A548-4140-B846-051C9A2323EA}" type="datetime1">
              <a:rPr lang="en-US" smtClean="0"/>
              <a:pPr/>
              <a:t>12/17/2020</a:t>
            </a:fld>
            <a:endParaRPr lang="en-US"/>
          </a:p>
        </p:txBody>
      </p:sp>
      <p:sp>
        <p:nvSpPr>
          <p:cNvPr id="9" name="Slide Number Placeholder 8"/>
          <p:cNvSpPr>
            <a:spLocks noGrp="1"/>
          </p:cNvSpPr>
          <p:nvPr>
            <p:ph type="sldNum" sz="quarter" idx="15"/>
          </p:nvPr>
        </p:nvSpPr>
        <p:spPr/>
        <p:txBody>
          <a:bodyPr rtlCol="0"/>
          <a:lstStyle/>
          <a:p>
            <a:fld id="{62ACDAED-0186-44C7-A106-E1574DF638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4193425-AA5B-48B6-8D22-9FCED3491809}" type="datetime1">
              <a:rPr lang="en-US" smtClean="0"/>
              <a:pPr/>
              <a:t>12/17/2020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ACDAED-0186-44C7-A106-E1574DF638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4B9314-F775-4B18-8D9D-91792D4EF36F}" type="datetime1">
              <a:rPr lang="en-US" smtClean="0"/>
              <a:pPr/>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CDAED-0186-44C7-A106-E1574DF638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5362F5-75F5-4DB7-895A-B20FC1970B05}" type="datetime1">
              <a:rPr lang="en-US" smtClean="0"/>
              <a:pPr/>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CDAED-0186-44C7-A106-E1574DF638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A3BE11E-0038-4570-8060-1946F5418B4F}" type="datetime1">
              <a:rPr lang="en-US" smtClean="0"/>
              <a:pPr/>
              <a:t>12/17/2020</a:t>
            </a:fld>
            <a:endParaRPr lang="en-US"/>
          </a:p>
        </p:txBody>
      </p:sp>
      <p:sp>
        <p:nvSpPr>
          <p:cNvPr id="7" name="Slide Number Placeholder 6"/>
          <p:cNvSpPr>
            <a:spLocks noGrp="1"/>
          </p:cNvSpPr>
          <p:nvPr>
            <p:ph type="sldNum" sz="quarter" idx="11"/>
          </p:nvPr>
        </p:nvSpPr>
        <p:spPr/>
        <p:txBody>
          <a:bodyPr rtlCol="0"/>
          <a:lstStyle/>
          <a:p>
            <a:fld id="{62ACDAED-0186-44C7-A106-E1574DF638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94198-8485-4E57-A5F1-AF35C82C9216}" type="datetime1">
              <a:rPr lang="en-US" smtClean="0"/>
              <a:pPr/>
              <a:t>12/17/2020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CDAED-0186-44C7-A106-E1574DF63815}"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D591D1A-EEF0-4D53-98D4-D81AF12F3F68}" type="datetime1">
              <a:rPr lang="en-US" smtClean="0"/>
              <a:pPr/>
              <a:t>12/17/2020</a:t>
            </a:fld>
            <a:endParaRPr lang="en-US"/>
          </a:p>
        </p:txBody>
      </p:sp>
      <p:sp>
        <p:nvSpPr>
          <p:cNvPr id="22" name="Slide Number Placeholder 21"/>
          <p:cNvSpPr>
            <a:spLocks noGrp="1"/>
          </p:cNvSpPr>
          <p:nvPr>
            <p:ph type="sldNum" sz="quarter" idx="15"/>
          </p:nvPr>
        </p:nvSpPr>
        <p:spPr/>
        <p:txBody>
          <a:bodyPr rtlCol="0"/>
          <a:lstStyle/>
          <a:p>
            <a:fld id="{62ACDAED-0186-44C7-A106-E1574DF638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EDEAFC8-817B-46D3-87C5-CC71727F8767}" type="datetime1">
              <a:rPr lang="en-US" smtClean="0"/>
              <a:pPr/>
              <a:t>12/17/2020</a:t>
            </a:fld>
            <a:endParaRPr lang="en-US"/>
          </a:p>
        </p:txBody>
      </p:sp>
      <p:sp>
        <p:nvSpPr>
          <p:cNvPr id="18" name="Slide Number Placeholder 17"/>
          <p:cNvSpPr>
            <a:spLocks noGrp="1"/>
          </p:cNvSpPr>
          <p:nvPr>
            <p:ph type="sldNum" sz="quarter" idx="11"/>
          </p:nvPr>
        </p:nvSpPr>
        <p:spPr/>
        <p:txBody>
          <a:bodyPr rtlCol="0"/>
          <a:lstStyle/>
          <a:p>
            <a:fld id="{62ACDAED-0186-44C7-A106-E1574DF638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B2E0AB-7410-4D5D-AFC4-82F142D1B5F7}" type="datetime1">
              <a:rPr lang="en-US" smtClean="0"/>
              <a:pPr/>
              <a:t>12/17/2020</a:t>
            </a:fld>
            <a:endParaRPr lang="en-US"/>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ACDAED-0186-44C7-A106-E1574DF638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wedge/>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9246" y="2060848"/>
            <a:ext cx="6840760" cy="1051570"/>
          </a:xfrm>
          <a:prstGeom prst="rect">
            <a:avLst/>
          </a:prstGeom>
        </p:spPr>
        <p:txBody>
          <a:bodyPr wrap="square">
            <a:spAutoFit/>
          </a:bodyPr>
          <a:lstStyle/>
          <a:p>
            <a:pPr marL="201930" indent="-189865">
              <a:lnSpc>
                <a:spcPct val="100000"/>
              </a:lnSpc>
              <a:spcBef>
                <a:spcPts val="495"/>
              </a:spcBef>
              <a:buClr>
                <a:srgbClr val="EC008C"/>
              </a:buClr>
              <a:buFont typeface="Wingdings"/>
              <a:buChar char=""/>
              <a:tabLst>
                <a:tab pos="202565" algn="l"/>
              </a:tabLst>
            </a:pPr>
            <a:endParaRPr lang="en-US" b="1" spc="-5" dirty="0" smtClean="0">
              <a:solidFill>
                <a:srgbClr val="002060"/>
              </a:solidFill>
              <a:latin typeface="Sitka Text" pitchFamily="2" charset="0"/>
              <a:cs typeface="Times New Roman"/>
            </a:endParaRPr>
          </a:p>
          <a:p>
            <a:pPr marL="12065">
              <a:lnSpc>
                <a:spcPct val="100000"/>
              </a:lnSpc>
              <a:spcBef>
                <a:spcPts val="495"/>
              </a:spcBef>
              <a:buClr>
                <a:srgbClr val="EC008C"/>
              </a:buClr>
              <a:tabLst>
                <a:tab pos="202565" algn="l"/>
              </a:tabLst>
            </a:pPr>
            <a:endParaRPr lang="en-US" b="1" spc="-5" dirty="0" smtClean="0">
              <a:solidFill>
                <a:schemeClr val="accent3">
                  <a:lumMod val="75000"/>
                </a:schemeClr>
              </a:solidFill>
              <a:latin typeface="Sitka Text" pitchFamily="2" charset="0"/>
              <a:cs typeface="Times New Roman"/>
            </a:endParaRPr>
          </a:p>
          <a:p>
            <a:pPr marL="12065">
              <a:lnSpc>
                <a:spcPct val="100000"/>
              </a:lnSpc>
              <a:spcBef>
                <a:spcPts val="495"/>
              </a:spcBef>
              <a:buClr>
                <a:srgbClr val="EC008C"/>
              </a:buClr>
              <a:tabLst>
                <a:tab pos="202565" algn="l"/>
              </a:tabLst>
            </a:pPr>
            <a:r>
              <a:rPr lang="en-US" b="1" spc="-5" dirty="0" smtClean="0">
                <a:solidFill>
                  <a:srgbClr val="002060"/>
                </a:solidFill>
                <a:latin typeface="Sitka Text" pitchFamily="2" charset="0"/>
                <a:cs typeface="Times New Roman"/>
              </a:rPr>
              <a:t>			</a:t>
            </a:r>
            <a:endParaRPr lang="en-US" b="1" spc="-5" dirty="0">
              <a:solidFill>
                <a:srgbClr val="002060"/>
              </a:solidFill>
              <a:latin typeface="Sitka Text" pitchFamily="2" charset="0"/>
              <a:cs typeface="Times New Roman"/>
            </a:endParaRPr>
          </a:p>
        </p:txBody>
      </p:sp>
      <p:sp>
        <p:nvSpPr>
          <p:cNvPr id="2" name="Slide Number Placeholder 1"/>
          <p:cNvSpPr>
            <a:spLocks noGrp="1"/>
          </p:cNvSpPr>
          <p:nvPr>
            <p:ph type="sldNum" sz="quarter" idx="12"/>
          </p:nvPr>
        </p:nvSpPr>
        <p:spPr/>
        <p:txBody>
          <a:bodyPr/>
          <a:lstStyle/>
          <a:p>
            <a:fld id="{62ACDAED-0186-44C7-A106-E1574DF63815}" type="slidenum">
              <a:rPr lang="en-US" smtClean="0"/>
              <a:pPr/>
              <a:t>1</a:t>
            </a:fld>
            <a:endParaRPr lang="en-US"/>
          </a:p>
        </p:txBody>
      </p:sp>
      <p:sp>
        <p:nvSpPr>
          <p:cNvPr id="4" name="Subtitle 3"/>
          <p:cNvSpPr>
            <a:spLocks noGrp="1"/>
          </p:cNvSpPr>
          <p:nvPr>
            <p:ph type="subTitle" idx="1"/>
          </p:nvPr>
        </p:nvSpPr>
        <p:spPr>
          <a:xfrm>
            <a:off x="1691680" y="5733256"/>
            <a:ext cx="6696744" cy="929698"/>
          </a:xfrm>
        </p:spPr>
        <p:txBody>
          <a:bodyPr>
            <a:normAutofit fontScale="85000" lnSpcReduction="10000"/>
          </a:bodyPr>
          <a:lstStyle/>
          <a:p>
            <a:pPr marL="12065">
              <a:lnSpc>
                <a:spcPct val="100000"/>
              </a:lnSpc>
              <a:spcBef>
                <a:spcPts val="495"/>
              </a:spcBef>
              <a:buClr>
                <a:srgbClr val="EC008C"/>
              </a:buClr>
              <a:tabLst>
                <a:tab pos="202565" algn="l"/>
              </a:tabLst>
            </a:pPr>
            <a:r>
              <a:rPr lang="en-US" spc="-5" dirty="0" smtClean="0">
                <a:solidFill>
                  <a:srgbClr val="002060"/>
                </a:solidFill>
                <a:latin typeface="Sitka Text" pitchFamily="2" charset="0"/>
                <a:cs typeface="Times New Roman"/>
              </a:rPr>
              <a:t>               From</a:t>
            </a:r>
            <a:r>
              <a:rPr lang="en-US" spc="-5" dirty="0">
                <a:solidFill>
                  <a:srgbClr val="002060"/>
                </a:solidFill>
                <a:latin typeface="Sitka Text" pitchFamily="2" charset="0"/>
                <a:cs typeface="Times New Roman"/>
              </a:rPr>
              <a:t>:		</a:t>
            </a:r>
          </a:p>
          <a:p>
            <a:pPr marL="12065">
              <a:lnSpc>
                <a:spcPct val="100000"/>
              </a:lnSpc>
              <a:spcBef>
                <a:spcPts val="495"/>
              </a:spcBef>
              <a:buClr>
                <a:srgbClr val="EC008C"/>
              </a:buClr>
              <a:tabLst>
                <a:tab pos="202565" algn="l"/>
              </a:tabLst>
            </a:pPr>
            <a:r>
              <a:rPr lang="en-US" spc="-5" dirty="0">
                <a:solidFill>
                  <a:srgbClr val="002060"/>
                </a:solidFill>
                <a:latin typeface="Sitka Text" pitchFamily="2" charset="0"/>
                <a:cs typeface="Times New Roman"/>
              </a:rPr>
              <a:t>			</a:t>
            </a:r>
            <a:r>
              <a:rPr lang="en-US" spc="-5" dirty="0">
                <a:solidFill>
                  <a:schemeClr val="accent3">
                    <a:lumMod val="75000"/>
                  </a:schemeClr>
                </a:solidFill>
                <a:latin typeface="Sitka Text" pitchFamily="2" charset="0"/>
                <a:cs typeface="Times New Roman"/>
              </a:rPr>
              <a:t>Mrs. </a:t>
            </a:r>
            <a:r>
              <a:rPr lang="en-US" spc="-5" dirty="0" err="1">
                <a:solidFill>
                  <a:schemeClr val="accent3">
                    <a:lumMod val="75000"/>
                  </a:schemeClr>
                </a:solidFill>
                <a:latin typeface="Sitka Text" pitchFamily="2" charset="0"/>
                <a:cs typeface="Times New Roman"/>
              </a:rPr>
              <a:t>Shilpa</a:t>
            </a:r>
            <a:r>
              <a:rPr lang="en-US" spc="-5" dirty="0">
                <a:solidFill>
                  <a:schemeClr val="accent3">
                    <a:lumMod val="75000"/>
                  </a:schemeClr>
                </a:solidFill>
                <a:latin typeface="Sitka Text" pitchFamily="2" charset="0"/>
                <a:cs typeface="Times New Roman"/>
              </a:rPr>
              <a:t>  </a:t>
            </a:r>
            <a:r>
              <a:rPr lang="en-US" spc="-5" dirty="0" err="1">
                <a:solidFill>
                  <a:schemeClr val="accent3">
                    <a:lumMod val="75000"/>
                  </a:schemeClr>
                </a:solidFill>
                <a:latin typeface="Sitka Text" pitchFamily="2" charset="0"/>
                <a:cs typeface="Times New Roman"/>
              </a:rPr>
              <a:t>Prashant</a:t>
            </a:r>
            <a:r>
              <a:rPr lang="en-US" spc="-5" dirty="0">
                <a:solidFill>
                  <a:schemeClr val="accent3">
                    <a:lumMod val="75000"/>
                  </a:schemeClr>
                </a:solidFill>
                <a:latin typeface="Sitka Text" pitchFamily="2" charset="0"/>
                <a:cs typeface="Times New Roman"/>
              </a:rPr>
              <a:t> Kate (IT  Teacher)</a:t>
            </a:r>
          </a:p>
          <a:p>
            <a:pPr marL="12065">
              <a:lnSpc>
                <a:spcPct val="100000"/>
              </a:lnSpc>
              <a:spcBef>
                <a:spcPts val="495"/>
              </a:spcBef>
              <a:buClr>
                <a:srgbClr val="EC008C"/>
              </a:buClr>
              <a:tabLst>
                <a:tab pos="202565" algn="l"/>
              </a:tabLst>
            </a:pPr>
            <a:r>
              <a:rPr lang="en-US" spc="-5" dirty="0">
                <a:solidFill>
                  <a:schemeClr val="accent3">
                    <a:lumMod val="75000"/>
                  </a:schemeClr>
                </a:solidFill>
                <a:latin typeface="Sitka Text" pitchFamily="2" charset="0"/>
                <a:cs typeface="Times New Roman"/>
              </a:rPr>
              <a:t>			</a:t>
            </a:r>
            <a:r>
              <a:rPr lang="en-US" spc="-5" dirty="0" err="1">
                <a:solidFill>
                  <a:schemeClr val="accent3">
                    <a:lumMod val="75000"/>
                  </a:schemeClr>
                </a:solidFill>
                <a:latin typeface="Sitka Text" pitchFamily="2" charset="0"/>
                <a:cs typeface="Times New Roman"/>
              </a:rPr>
              <a:t>S.B.Patil</a:t>
            </a:r>
            <a:r>
              <a:rPr lang="en-US" spc="-5" dirty="0">
                <a:solidFill>
                  <a:schemeClr val="accent3">
                    <a:lumMod val="75000"/>
                  </a:schemeClr>
                </a:solidFill>
                <a:latin typeface="Sitka Text" pitchFamily="2" charset="0"/>
                <a:cs typeface="Times New Roman"/>
              </a:rPr>
              <a:t> college of Science &amp; </a:t>
            </a:r>
            <a:r>
              <a:rPr lang="en-US" spc="-5" dirty="0" err="1">
                <a:solidFill>
                  <a:schemeClr val="accent3">
                    <a:lumMod val="75000"/>
                  </a:schemeClr>
                </a:solidFill>
                <a:latin typeface="Sitka Text" pitchFamily="2" charset="0"/>
                <a:cs typeface="Times New Roman"/>
              </a:rPr>
              <a:t>Commerce,Ravet</a:t>
            </a:r>
            <a:endParaRPr lang="en-US" spc="-5" dirty="0">
              <a:solidFill>
                <a:schemeClr val="accent3">
                  <a:lumMod val="75000"/>
                </a:schemeClr>
              </a:solidFill>
              <a:latin typeface="Sitka Text" pitchFamily="2" charset="0"/>
              <a:cs typeface="Times New Roman"/>
            </a:endParaRPr>
          </a:p>
          <a:p>
            <a:pPr marL="12065">
              <a:lnSpc>
                <a:spcPct val="100000"/>
              </a:lnSpc>
              <a:spcBef>
                <a:spcPts val="495"/>
              </a:spcBef>
              <a:buClr>
                <a:srgbClr val="EC008C"/>
              </a:buClr>
              <a:tabLst>
                <a:tab pos="202565" algn="l"/>
              </a:tabLst>
            </a:pPr>
            <a:endParaRPr lang="en-US" spc="-5" dirty="0">
              <a:solidFill>
                <a:srgbClr val="002060"/>
              </a:solidFill>
              <a:latin typeface="Sitka Text" pitchFamily="2" charset="0"/>
              <a:cs typeface="Times New Roman"/>
            </a:endParaRPr>
          </a:p>
          <a:p>
            <a:endParaRPr lang="en-US" dirty="0"/>
          </a:p>
        </p:txBody>
      </p:sp>
      <p:sp>
        <p:nvSpPr>
          <p:cNvPr id="6" name="Subtitle 2"/>
          <p:cNvSpPr txBox="1">
            <a:spLocks/>
          </p:cNvSpPr>
          <p:nvPr/>
        </p:nvSpPr>
        <p:spPr>
          <a:xfrm>
            <a:off x="1253590" y="980729"/>
            <a:ext cx="6696744" cy="79208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sz="4400" cap="small" spc="-15" dirty="0">
                <a:solidFill>
                  <a:srgbClr val="EC008C"/>
                </a:solidFill>
                <a:latin typeface="Times New Roman"/>
                <a:ea typeface="+mj-ea"/>
                <a:cs typeface="Times New Roman"/>
              </a:rPr>
              <a:t>3</a:t>
            </a:r>
            <a:r>
              <a:rPr lang="en-US" sz="4400" cap="small" spc="-15" dirty="0" smtClean="0">
                <a:solidFill>
                  <a:srgbClr val="EC008C"/>
                </a:solidFill>
                <a:latin typeface="Times New Roman"/>
                <a:ea typeface="+mj-ea"/>
                <a:cs typeface="Times New Roman"/>
              </a:rPr>
              <a:t>.  Advanced </a:t>
            </a:r>
            <a:r>
              <a:rPr lang="en-US" sz="4400" cap="small" spc="-15" dirty="0" err="1" smtClean="0">
                <a:solidFill>
                  <a:srgbClr val="EC008C"/>
                </a:solidFill>
                <a:latin typeface="Times New Roman"/>
                <a:ea typeface="+mj-ea"/>
                <a:cs typeface="Times New Roman"/>
              </a:rPr>
              <a:t>Javascript</a:t>
            </a:r>
            <a:endParaRPr lang="en-US" sz="2800" spc="-5" dirty="0" smtClean="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smtClean="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smtClean="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smtClean="0">
              <a:solidFill>
                <a:srgbClr val="EC008C"/>
              </a:solidFill>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endParaRPr>
          </a:p>
        </p:txBody>
      </p:sp>
      <p:sp>
        <p:nvSpPr>
          <p:cNvPr id="7" name="TextBox 6"/>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pic>
        <p:nvPicPr>
          <p:cNvPr id="10" name="Picture 9"/>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 name="Group 10"/>
          <p:cNvGrpSpPr>
            <a:grpSpLocks/>
          </p:cNvGrpSpPr>
          <p:nvPr/>
        </p:nvGrpSpPr>
        <p:grpSpPr bwMode="auto">
          <a:xfrm>
            <a:off x="7464784" y="150117"/>
            <a:ext cx="803642" cy="688804"/>
            <a:chOff x="10067" y="-1506"/>
            <a:chExt cx="1489" cy="1335"/>
          </a:xfrm>
        </p:grpSpPr>
        <p:pic>
          <p:nvPicPr>
            <p:cNvPr id="12"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6" name="Straight Connector 15"/>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9604" y="1772817"/>
            <a:ext cx="8072835" cy="4807213"/>
          </a:xfrm>
          <a:prstGeom prst="rect">
            <a:avLst/>
          </a:prstGeom>
          <a:noFill/>
        </p:spPr>
        <p:txBody>
          <a:bodyPr wrap="square" rtlCol="0">
            <a:spAutoFit/>
          </a:bodyPr>
          <a:lstStyle/>
          <a:p>
            <a:r>
              <a:rPr lang="en-US" b="1" dirty="0" smtClean="0"/>
              <a:t>Index:</a:t>
            </a:r>
          </a:p>
          <a:p>
            <a:endParaRPr lang="en-US" b="1" dirty="0" smtClean="0">
              <a:latin typeface="Bahnschrift SemiBold" pitchFamily="34" charset="0"/>
            </a:endParaRPr>
          </a:p>
          <a:p>
            <a:pPr algn="just">
              <a:lnSpc>
                <a:spcPct val="107000"/>
              </a:lnSpc>
              <a:buClr>
                <a:srgbClr val="EC008C"/>
              </a:buClr>
              <a:buSzPct val="107000"/>
              <a:buFont typeface="Wingdings" pitchFamily="2" charset="2"/>
              <a:buChar char=""/>
            </a:pPr>
            <a:r>
              <a:rPr lang="en-US" dirty="0">
                <a:solidFill>
                  <a:srgbClr val="231F20"/>
                </a:solidFill>
                <a:latin typeface="Bahnschrift SemiBold" pitchFamily="34" charset="0"/>
                <a:cs typeface="Times New Roman" pitchFamily="18" charset="0"/>
              </a:rPr>
              <a:t>Features   of   JavaScript,   difference between   client   side   scripting   and server side scripting.</a:t>
            </a:r>
            <a:endParaRPr lang="en-US" dirty="0">
              <a:latin typeface="Bahnschrift SemiBold" pitchFamily="34" charset="0"/>
              <a:cs typeface="Times New Roman" pitchFamily="18" charset="0"/>
            </a:endParaRPr>
          </a:p>
          <a:p>
            <a:pPr>
              <a:spcBef>
                <a:spcPts val="400"/>
              </a:spcBef>
              <a:buClr>
                <a:srgbClr val="EC008C"/>
              </a:buClr>
              <a:buSzPct val="107000"/>
              <a:buFont typeface="Wingdings" pitchFamily="2" charset="2"/>
              <a:buChar char=""/>
            </a:pPr>
            <a:r>
              <a:rPr lang="en-US" dirty="0">
                <a:solidFill>
                  <a:srgbClr val="231F20"/>
                </a:solidFill>
                <a:latin typeface="Bahnschrift SemiBold" pitchFamily="34" charset="0"/>
                <a:cs typeface="Times New Roman" pitchFamily="18" charset="0"/>
              </a:rPr>
              <a:t>Looping structures.</a:t>
            </a:r>
            <a:endParaRPr lang="en-US" dirty="0">
              <a:latin typeface="Bahnschrift SemiBold" pitchFamily="34" charset="0"/>
              <a:cs typeface="Times New Roman" pitchFamily="18" charset="0"/>
            </a:endParaRPr>
          </a:p>
          <a:p>
            <a:pPr algn="just">
              <a:lnSpc>
                <a:spcPct val="107000"/>
              </a:lnSpc>
              <a:spcBef>
                <a:spcPts val="288"/>
              </a:spcBef>
              <a:buClr>
                <a:srgbClr val="EC008C"/>
              </a:buClr>
              <a:buSzPct val="107000"/>
              <a:buFont typeface="Wingdings" pitchFamily="2" charset="2"/>
              <a:buChar char=""/>
            </a:pPr>
            <a:r>
              <a:rPr lang="en-US" dirty="0">
                <a:solidFill>
                  <a:srgbClr val="231F20"/>
                </a:solidFill>
                <a:latin typeface="Bahnschrift SemiBold" pitchFamily="34" charset="0"/>
                <a:cs typeface="Times New Roman" pitchFamily="18" charset="0"/>
              </a:rPr>
              <a:t>DOM Objects  and window object in JavaScript.</a:t>
            </a:r>
            <a:endParaRPr lang="en-US" dirty="0">
              <a:latin typeface="Bahnschrift SemiBold" pitchFamily="34" charset="0"/>
              <a:cs typeface="Times New Roman" pitchFamily="18" charset="0"/>
            </a:endParaRPr>
          </a:p>
          <a:p>
            <a:pPr algn="just">
              <a:lnSpc>
                <a:spcPct val="107000"/>
              </a:lnSpc>
              <a:spcBef>
                <a:spcPts val="288"/>
              </a:spcBef>
              <a:buClr>
                <a:srgbClr val="EC008C"/>
              </a:buClr>
              <a:buSzPct val="107000"/>
              <a:buFont typeface="Wingdings" pitchFamily="2" charset="2"/>
              <a:buChar char=""/>
            </a:pPr>
            <a:r>
              <a:rPr lang="en-US" dirty="0">
                <a:solidFill>
                  <a:srgbClr val="231F20"/>
                </a:solidFill>
                <a:latin typeface="Bahnschrift SemiBold" pitchFamily="34" charset="0"/>
                <a:cs typeface="Times New Roman" pitchFamily="18" charset="0"/>
              </a:rPr>
              <a:t>Inbuilt  objects  such  String,  Math, Array,  Date  and  Number  with  its properties and Methods.</a:t>
            </a:r>
            <a:endParaRPr lang="en-US" dirty="0">
              <a:latin typeface="Bahnschrift SemiBold" pitchFamily="34" charset="0"/>
              <a:cs typeface="Times New Roman" pitchFamily="18" charset="0"/>
            </a:endParaRPr>
          </a:p>
          <a:p>
            <a:pPr algn="just">
              <a:lnSpc>
                <a:spcPct val="107000"/>
              </a:lnSpc>
              <a:spcBef>
                <a:spcPts val="288"/>
              </a:spcBef>
              <a:buClr>
                <a:srgbClr val="EC008C"/>
              </a:buClr>
              <a:buSzPct val="107000"/>
              <a:buFont typeface="Wingdings" pitchFamily="2" charset="2"/>
              <a:buChar char=""/>
            </a:pPr>
            <a:r>
              <a:rPr lang="en-US" dirty="0">
                <a:solidFill>
                  <a:srgbClr val="231F20"/>
                </a:solidFill>
                <a:latin typeface="Bahnschrift SemiBold" pitchFamily="34" charset="0"/>
                <a:cs typeface="Times New Roman" pitchFamily="18" charset="0"/>
              </a:rPr>
              <a:t>Simple  JavaScript  programs  to  do validations and user interaction.</a:t>
            </a:r>
            <a:endParaRPr lang="en-US" dirty="0">
              <a:latin typeface="Bahnschrift SemiBold" pitchFamily="34"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18" name="Straight Connector 17"/>
          <p:cNvCxnSpPr/>
          <p:nvPr/>
        </p:nvCxnSpPr>
        <p:spPr>
          <a:xfrm>
            <a:off x="729876" y="2204864"/>
            <a:ext cx="80001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97740448"/>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5" y="852777"/>
            <a:ext cx="7467600" cy="487992"/>
          </a:xfrm>
        </p:spPr>
        <p:txBody>
          <a:bodyPr>
            <a:normAutofit/>
          </a:bodyPr>
          <a:lstStyle/>
          <a:p>
            <a:pPr algn="ctr"/>
            <a:r>
              <a:rPr lang="en-US" sz="1800" b="1" dirty="0" smtClean="0">
                <a:solidFill>
                  <a:srgbClr val="EC008C"/>
                </a:solidFill>
                <a:latin typeface="Times New Roman" pitchFamily="18" charset="0"/>
                <a:cs typeface="Times New Roman" pitchFamily="18" charset="0"/>
              </a:rPr>
              <a:t>3.1.3 example of while loop</a:t>
            </a:r>
            <a:endParaRPr lang="en-US" sz="1800"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65312" y="1594514"/>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10</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a:t>
            </a:r>
            <a:r>
              <a:rPr lang="en-US" sz="1600" b="1" dirty="0" smtClean="0">
                <a:solidFill>
                  <a:srgbClr val="7030A0"/>
                </a:solidFill>
                <a:latin typeface="Bahnschrift" pitchFamily="34" charset="0"/>
              </a:rPr>
              <a:t>COLLEGE </a:t>
            </a:r>
            <a:r>
              <a:rPr lang="en-US" sz="1600" b="1" dirty="0">
                <a:solidFill>
                  <a:srgbClr val="7030A0"/>
                </a:solidFill>
                <a:latin typeface="Bahnschrift" pitchFamily="34" charset="0"/>
              </a:rPr>
              <a:t>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bject 9"/>
          <p:cNvSpPr txBox="1"/>
          <p:nvPr/>
        </p:nvSpPr>
        <p:spPr>
          <a:xfrm>
            <a:off x="459604" y="1333688"/>
            <a:ext cx="3787390" cy="3459922"/>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endParaRPr lang="en-US" sz="1400" dirty="0">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&lt;!DOCTYPE html&gt;</a:t>
            </a:r>
          </a:p>
          <a:p>
            <a:pPr>
              <a:lnSpc>
                <a:spcPts val="1638"/>
              </a:lnSpc>
              <a:spcBef>
                <a:spcPts val="700"/>
              </a:spcBef>
            </a:pPr>
            <a:r>
              <a:rPr lang="en-US" sz="1400" dirty="0">
                <a:solidFill>
                  <a:srgbClr val="231F20"/>
                </a:solidFill>
                <a:latin typeface="Times New Roman" pitchFamily="18" charset="0"/>
                <a:cs typeface="Times New Roman" pitchFamily="18" charset="0"/>
              </a:rPr>
              <a:t>&lt;head&gt;&lt;title&gt;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 while </a:t>
            </a:r>
            <a:r>
              <a:rPr lang="en-US" sz="1400" dirty="0" smtClean="0">
                <a:solidFill>
                  <a:srgbClr val="231F20"/>
                </a:solidFill>
                <a:latin typeface="Times New Roman" pitchFamily="18" charset="0"/>
                <a:cs typeface="Times New Roman" pitchFamily="18" charset="0"/>
              </a:rPr>
              <a:t>loop&lt;/</a:t>
            </a:r>
            <a:r>
              <a:rPr lang="en-US" sz="1400" dirty="0">
                <a:solidFill>
                  <a:srgbClr val="231F20"/>
                </a:solidFill>
                <a:latin typeface="Times New Roman" pitchFamily="18" charset="0"/>
                <a:cs typeface="Times New Roman" pitchFamily="18" charset="0"/>
              </a:rPr>
              <a:t>title&gt;&lt;/head&gt;</a:t>
            </a:r>
          </a:p>
          <a:p>
            <a:pPr>
              <a:lnSpc>
                <a:spcPts val="1638"/>
              </a:lnSpc>
              <a:spcBef>
                <a:spcPts val="700"/>
              </a:spcBef>
            </a:pPr>
            <a:r>
              <a:rPr lang="en-US" sz="1400" dirty="0">
                <a:solidFill>
                  <a:srgbClr val="231F20"/>
                </a:solidFill>
                <a:latin typeface="Times New Roman" pitchFamily="18" charset="0"/>
                <a:cs typeface="Times New Roman" pitchFamily="18" charset="0"/>
              </a:rPr>
              <a:t>&lt;body</a:t>
            </a:r>
            <a:r>
              <a:rPr lang="en-US" sz="1400" dirty="0" smtClean="0">
                <a:solidFill>
                  <a:srgbClr val="231F20"/>
                </a:solidFill>
                <a:latin typeface="Times New Roman" pitchFamily="18" charset="0"/>
                <a:cs typeface="Times New Roman" pitchFamily="18" charset="0"/>
              </a:rPr>
              <a:t>&gt;&lt;</a:t>
            </a:r>
            <a:r>
              <a:rPr lang="en-US" sz="1400" dirty="0">
                <a:solidFill>
                  <a:srgbClr val="231F20"/>
                </a:solidFill>
                <a:latin typeface="Times New Roman" pitchFamily="18" charset="0"/>
                <a:cs typeface="Times New Roman" pitchFamily="18" charset="0"/>
              </a:rPr>
              <a:t>h1&gt; use of while  loop&lt;/h1</a:t>
            </a:r>
            <a:r>
              <a:rPr lang="en-US" sz="1400" dirty="0" smtClean="0">
                <a:solidFill>
                  <a:srgbClr val="231F20"/>
                </a:solidFill>
                <a:latin typeface="Times New Roman" pitchFamily="18" charset="0"/>
                <a:cs typeface="Times New Roman" pitchFamily="18" charset="0"/>
              </a:rPr>
              <a:t>&gt;</a:t>
            </a:r>
          </a:p>
          <a:p>
            <a:pPr>
              <a:lnSpc>
                <a:spcPts val="1638"/>
              </a:lnSpc>
              <a:spcBef>
                <a:spcPts val="700"/>
              </a:spcBef>
            </a:pPr>
            <a:r>
              <a:rPr lang="en-US" sz="1400" dirty="0" smtClean="0">
                <a:solidFill>
                  <a:srgbClr val="231F20"/>
                </a:solidFill>
                <a:latin typeface="Times New Roman" pitchFamily="18" charset="0"/>
                <a:cs typeface="Times New Roman" pitchFamily="18" charset="0"/>
              </a:rPr>
              <a:t>&lt;script type="text/</a:t>
            </a:r>
            <a:r>
              <a:rPr lang="en-US" sz="1400" dirty="0" err="1" smtClean="0">
                <a:solidFill>
                  <a:srgbClr val="231F20"/>
                </a:solidFill>
                <a:latin typeface="Times New Roman" pitchFamily="18" charset="0"/>
                <a:cs typeface="Times New Roman" pitchFamily="18" charset="0"/>
              </a:rPr>
              <a:t>javascript</a:t>
            </a:r>
            <a:r>
              <a:rPr lang="en-US" sz="1400" dirty="0" smtClean="0">
                <a:solidFill>
                  <a:srgbClr val="231F20"/>
                </a:solidFill>
                <a:latin typeface="Times New Roman" pitchFamily="18" charset="0"/>
                <a:cs typeface="Times New Roman" pitchFamily="18" charset="0"/>
              </a:rPr>
              <a:t>"&gt; </a:t>
            </a:r>
          </a:p>
          <a:p>
            <a:pPr>
              <a:lnSpc>
                <a:spcPts val="1638"/>
              </a:lnSpc>
              <a:spcBef>
                <a:spcPts val="700"/>
              </a:spcBef>
            </a:pPr>
            <a:r>
              <a:rPr lang="en-US" sz="1400" dirty="0" err="1" smtClean="0">
                <a:solidFill>
                  <a:srgbClr val="231F20"/>
                </a:solidFill>
                <a:latin typeface="Times New Roman" pitchFamily="18" charset="0"/>
                <a:cs typeface="Times New Roman" pitchFamily="18" charset="0"/>
              </a:rPr>
              <a:t>var</a:t>
            </a:r>
            <a:r>
              <a:rPr lang="en-US" sz="1400" dirty="0" smtClean="0">
                <a:solidFill>
                  <a:srgbClr val="231F20"/>
                </a:solidFill>
                <a:latin typeface="Times New Roman" pitchFamily="18" charset="0"/>
                <a:cs typeface="Times New Roman" pitchFamily="18" charset="0"/>
              </a:rPr>
              <a:t> </a:t>
            </a:r>
            <a:r>
              <a:rPr lang="en-US" sz="1400" dirty="0">
                <a:solidFill>
                  <a:srgbClr val="231F20"/>
                </a:solidFill>
                <a:latin typeface="Times New Roman" pitchFamily="18" charset="0"/>
                <a:cs typeface="Times New Roman" pitchFamily="18" charset="0"/>
              </a:rPr>
              <a:t>i=1 </a:t>
            </a:r>
          </a:p>
          <a:p>
            <a:pPr>
              <a:lnSpc>
                <a:spcPts val="1638"/>
              </a:lnSpc>
              <a:spcBef>
                <a:spcPts val="700"/>
              </a:spcBef>
            </a:pPr>
            <a:r>
              <a:rPr lang="en-US" sz="1400" dirty="0">
                <a:solidFill>
                  <a:srgbClr val="231F20"/>
                </a:solidFill>
                <a:latin typeface="Times New Roman" pitchFamily="18" charset="0"/>
                <a:cs typeface="Times New Roman" pitchFamily="18" charset="0"/>
              </a:rPr>
              <a:t>while(i&lt;=5)</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err="1">
                <a:solidFill>
                  <a:srgbClr val="231F20"/>
                </a:solidFill>
                <a:latin typeface="Times New Roman" pitchFamily="18" charset="0"/>
                <a:cs typeface="Times New Roman" pitchFamily="18" charset="0"/>
              </a:rPr>
              <a:t>document.writeln</a:t>
            </a:r>
            <a:r>
              <a:rPr lang="en-US" sz="1400" dirty="0">
                <a:solidFill>
                  <a:srgbClr val="231F20"/>
                </a:solidFill>
                <a:latin typeface="Times New Roman" pitchFamily="18" charset="0"/>
                <a:cs typeface="Times New Roman" pitchFamily="18" charset="0"/>
              </a:rPr>
              <a:t>(i);</a:t>
            </a:r>
          </a:p>
          <a:p>
            <a:pPr>
              <a:lnSpc>
                <a:spcPts val="1638"/>
              </a:lnSpc>
              <a:spcBef>
                <a:spcPts val="700"/>
              </a:spcBef>
            </a:pPr>
            <a:r>
              <a:rPr lang="en-US" sz="1400" dirty="0">
                <a:solidFill>
                  <a:srgbClr val="231F20"/>
                </a:solidFill>
                <a:latin typeface="Times New Roman" pitchFamily="18" charset="0"/>
                <a:cs typeface="Times New Roman" pitchFamily="18" charset="0"/>
              </a:rPr>
              <a:t> i=i+1;</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&lt;/script</a:t>
            </a:r>
            <a:r>
              <a:rPr lang="en-US" sz="1400" dirty="0" smtClean="0">
                <a:solidFill>
                  <a:srgbClr val="231F20"/>
                </a:solidFill>
                <a:latin typeface="Times New Roman" pitchFamily="18" charset="0"/>
                <a:cs typeface="Times New Roman" pitchFamily="18" charset="0"/>
              </a:rPr>
              <a:t>&gt;&lt;/</a:t>
            </a:r>
            <a:r>
              <a:rPr lang="en-US" sz="1400" dirty="0">
                <a:solidFill>
                  <a:srgbClr val="231F20"/>
                </a:solidFill>
                <a:latin typeface="Times New Roman" pitchFamily="18" charset="0"/>
                <a:cs typeface="Times New Roman" pitchFamily="18" charset="0"/>
              </a:rPr>
              <a:t>body</a:t>
            </a:r>
            <a:r>
              <a:rPr lang="en-US" sz="1400" dirty="0" smtClean="0">
                <a:solidFill>
                  <a:srgbClr val="231F20"/>
                </a:solidFill>
                <a:latin typeface="Times New Roman" pitchFamily="18" charset="0"/>
                <a:cs typeface="Times New Roman" pitchFamily="18" charset="0"/>
              </a:rPr>
              <a:t>&gt; &lt;/</a:t>
            </a:r>
            <a:r>
              <a:rPr lang="en-US" sz="1400" dirty="0">
                <a:solidFill>
                  <a:srgbClr val="231F20"/>
                </a:solidFill>
                <a:latin typeface="Times New Roman" pitchFamily="18" charset="0"/>
                <a:cs typeface="Times New Roman" pitchFamily="18" charset="0"/>
              </a:rPr>
              <a:t>html&gt;</a:t>
            </a:r>
            <a:endParaRPr lang="en-US" sz="1400" dirty="0" smtClean="0">
              <a:solidFill>
                <a:srgbClr val="231F20"/>
              </a:solidFill>
              <a:latin typeface="Times New Roman" pitchFamily="18" charset="0"/>
              <a:cs typeface="Times New Roman" pitchFamily="18" charset="0"/>
            </a:endParaRPr>
          </a:p>
        </p:txBody>
      </p:sp>
      <p:sp>
        <p:nvSpPr>
          <p:cNvPr id="14" name="Rectangle 13"/>
          <p:cNvSpPr/>
          <p:nvPr/>
        </p:nvSpPr>
        <p:spPr>
          <a:xfrm>
            <a:off x="180932" y="1556793"/>
            <a:ext cx="3959020" cy="3229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836583" y="5122940"/>
            <a:ext cx="288742" cy="37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68886" y="4793610"/>
            <a:ext cx="1224136" cy="369332"/>
          </a:xfrm>
          <a:prstGeom prst="rect">
            <a:avLst/>
          </a:prstGeom>
          <a:noFill/>
        </p:spPr>
        <p:txBody>
          <a:bodyPr wrap="square" rtlCol="0">
            <a:spAutoFit/>
          </a:bodyPr>
          <a:lstStyle/>
          <a:p>
            <a:r>
              <a:rPr lang="en-US" dirty="0" smtClean="0">
                <a:solidFill>
                  <a:srgbClr val="FF0000"/>
                </a:solidFill>
              </a:rPr>
              <a:t>OUTPUT</a:t>
            </a:r>
            <a:endParaRPr lang="en-US" dirty="0">
              <a:solidFill>
                <a:srgbClr val="FF0000"/>
              </a:solidFill>
            </a:endParaRPr>
          </a:p>
        </p:txBody>
      </p:sp>
      <p:sp>
        <p:nvSpPr>
          <p:cNvPr id="22" name="object 9"/>
          <p:cNvSpPr txBox="1"/>
          <p:nvPr/>
        </p:nvSpPr>
        <p:spPr>
          <a:xfrm>
            <a:off x="4618474" y="1326723"/>
            <a:ext cx="3960439" cy="3459922"/>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endParaRPr lang="en-US" sz="1400" dirty="0">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&lt;!DOCTYPE html&gt;</a:t>
            </a:r>
          </a:p>
          <a:p>
            <a:pPr>
              <a:lnSpc>
                <a:spcPts val="1638"/>
              </a:lnSpc>
              <a:spcBef>
                <a:spcPts val="700"/>
              </a:spcBef>
            </a:pPr>
            <a:r>
              <a:rPr lang="en-US" sz="1400" dirty="0">
                <a:solidFill>
                  <a:srgbClr val="231F20"/>
                </a:solidFill>
                <a:latin typeface="Times New Roman" pitchFamily="18" charset="0"/>
                <a:cs typeface="Times New Roman" pitchFamily="18" charset="0"/>
              </a:rPr>
              <a:t>&lt;head&gt;&lt;title&gt;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 while </a:t>
            </a:r>
            <a:r>
              <a:rPr lang="en-US" sz="1400" dirty="0" smtClean="0">
                <a:solidFill>
                  <a:srgbClr val="231F20"/>
                </a:solidFill>
                <a:latin typeface="Times New Roman" pitchFamily="18" charset="0"/>
                <a:cs typeface="Times New Roman" pitchFamily="18" charset="0"/>
              </a:rPr>
              <a:t>loop&lt;/</a:t>
            </a:r>
            <a:r>
              <a:rPr lang="en-US" sz="1400" dirty="0">
                <a:solidFill>
                  <a:srgbClr val="231F20"/>
                </a:solidFill>
                <a:latin typeface="Times New Roman" pitchFamily="18" charset="0"/>
                <a:cs typeface="Times New Roman" pitchFamily="18" charset="0"/>
              </a:rPr>
              <a:t>title&gt;&lt;/head&gt;</a:t>
            </a:r>
          </a:p>
          <a:p>
            <a:pPr>
              <a:lnSpc>
                <a:spcPts val="1638"/>
              </a:lnSpc>
              <a:spcBef>
                <a:spcPts val="700"/>
              </a:spcBef>
            </a:pPr>
            <a:r>
              <a:rPr lang="en-US" sz="1400" dirty="0">
                <a:solidFill>
                  <a:srgbClr val="231F20"/>
                </a:solidFill>
                <a:latin typeface="Times New Roman" pitchFamily="18" charset="0"/>
                <a:cs typeface="Times New Roman" pitchFamily="18" charset="0"/>
              </a:rPr>
              <a:t>&lt;body</a:t>
            </a:r>
            <a:r>
              <a:rPr lang="en-US" sz="1400" dirty="0" smtClean="0">
                <a:solidFill>
                  <a:srgbClr val="231F20"/>
                </a:solidFill>
                <a:latin typeface="Times New Roman" pitchFamily="18" charset="0"/>
                <a:cs typeface="Times New Roman" pitchFamily="18" charset="0"/>
              </a:rPr>
              <a:t>&gt;   &lt;</a:t>
            </a:r>
            <a:r>
              <a:rPr lang="en-US" sz="1400" dirty="0">
                <a:solidFill>
                  <a:srgbClr val="231F20"/>
                </a:solidFill>
                <a:latin typeface="Times New Roman" pitchFamily="18" charset="0"/>
                <a:cs typeface="Times New Roman" pitchFamily="18" charset="0"/>
              </a:rPr>
              <a:t>h1&gt; use of while  loop&lt;/h1&gt;</a:t>
            </a:r>
          </a:p>
          <a:p>
            <a:pPr>
              <a:lnSpc>
                <a:spcPts val="1638"/>
              </a:lnSpc>
              <a:spcBef>
                <a:spcPts val="700"/>
              </a:spcBef>
            </a:pPr>
            <a:r>
              <a:rPr lang="en-US" sz="1400" dirty="0">
                <a:solidFill>
                  <a:srgbClr val="231F20"/>
                </a:solidFill>
                <a:latin typeface="Times New Roman" pitchFamily="18" charset="0"/>
                <a:cs typeface="Times New Roman" pitchFamily="18" charset="0"/>
              </a:rPr>
              <a:t>&lt;script 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a:t>
            </a:r>
          </a:p>
          <a:p>
            <a:pPr>
              <a:lnSpc>
                <a:spcPts val="1638"/>
              </a:lnSpc>
              <a:spcBef>
                <a:spcPts val="700"/>
              </a:spcBef>
            </a:pPr>
            <a:r>
              <a:rPr lang="en-US" sz="1400" dirty="0" err="1">
                <a:solidFill>
                  <a:srgbClr val="231F20"/>
                </a:solidFill>
                <a:latin typeface="Times New Roman" pitchFamily="18" charset="0"/>
                <a:cs typeface="Times New Roman" pitchFamily="18" charset="0"/>
              </a:rPr>
              <a:t>var</a:t>
            </a:r>
            <a:r>
              <a:rPr lang="en-US" sz="1400" dirty="0">
                <a:solidFill>
                  <a:srgbClr val="231F20"/>
                </a:solidFill>
                <a:latin typeface="Times New Roman" pitchFamily="18" charset="0"/>
                <a:cs typeface="Times New Roman" pitchFamily="18" charset="0"/>
              </a:rPr>
              <a:t> i=5 </a:t>
            </a:r>
          </a:p>
          <a:p>
            <a:pPr>
              <a:lnSpc>
                <a:spcPts val="1638"/>
              </a:lnSpc>
              <a:spcBef>
                <a:spcPts val="700"/>
              </a:spcBef>
            </a:pPr>
            <a:r>
              <a:rPr lang="en-US" sz="1400" dirty="0">
                <a:solidFill>
                  <a:srgbClr val="231F20"/>
                </a:solidFill>
                <a:latin typeface="Times New Roman" pitchFamily="18" charset="0"/>
                <a:cs typeface="Times New Roman" pitchFamily="18" charset="0"/>
              </a:rPr>
              <a:t>while(i&gt;=1)</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err="1">
                <a:solidFill>
                  <a:srgbClr val="231F20"/>
                </a:solidFill>
                <a:latin typeface="Times New Roman" pitchFamily="18" charset="0"/>
                <a:cs typeface="Times New Roman" pitchFamily="18" charset="0"/>
              </a:rPr>
              <a:t>document.writeln</a:t>
            </a:r>
            <a:r>
              <a:rPr lang="en-US" sz="1400" dirty="0">
                <a:solidFill>
                  <a:srgbClr val="231F20"/>
                </a:solidFill>
                <a:latin typeface="Times New Roman" pitchFamily="18" charset="0"/>
                <a:cs typeface="Times New Roman" pitchFamily="18" charset="0"/>
              </a:rPr>
              <a:t>(i);</a:t>
            </a:r>
          </a:p>
          <a:p>
            <a:pPr>
              <a:lnSpc>
                <a:spcPts val="1638"/>
              </a:lnSpc>
              <a:spcBef>
                <a:spcPts val="700"/>
              </a:spcBef>
            </a:pPr>
            <a:r>
              <a:rPr lang="en-US" sz="1400" dirty="0">
                <a:solidFill>
                  <a:srgbClr val="231F20"/>
                </a:solidFill>
                <a:latin typeface="Times New Roman" pitchFamily="18" charset="0"/>
                <a:cs typeface="Times New Roman" pitchFamily="18" charset="0"/>
              </a:rPr>
              <a:t> i=i-1;</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&lt;/script</a:t>
            </a:r>
            <a:r>
              <a:rPr lang="en-US" sz="1400" dirty="0" smtClean="0">
                <a:solidFill>
                  <a:srgbClr val="231F20"/>
                </a:solidFill>
                <a:latin typeface="Times New Roman" pitchFamily="18" charset="0"/>
                <a:cs typeface="Times New Roman" pitchFamily="18" charset="0"/>
              </a:rPr>
              <a:t>&gt;  &lt;/</a:t>
            </a:r>
            <a:r>
              <a:rPr lang="en-US" sz="1400" dirty="0">
                <a:solidFill>
                  <a:srgbClr val="231F20"/>
                </a:solidFill>
                <a:latin typeface="Times New Roman" pitchFamily="18" charset="0"/>
                <a:cs typeface="Times New Roman" pitchFamily="18" charset="0"/>
              </a:rPr>
              <a:t>body</a:t>
            </a:r>
            <a:r>
              <a:rPr lang="en-US" sz="1400" dirty="0" smtClean="0">
                <a:solidFill>
                  <a:srgbClr val="231F20"/>
                </a:solidFill>
                <a:latin typeface="Times New Roman" pitchFamily="18" charset="0"/>
                <a:cs typeface="Times New Roman" pitchFamily="18" charset="0"/>
              </a:rPr>
              <a:t>&gt;      &lt;/</a:t>
            </a:r>
            <a:r>
              <a:rPr lang="en-US" sz="1400" dirty="0">
                <a:solidFill>
                  <a:srgbClr val="231F20"/>
                </a:solidFill>
                <a:latin typeface="Times New Roman" pitchFamily="18" charset="0"/>
                <a:cs typeface="Times New Roman" pitchFamily="18" charset="0"/>
              </a:rPr>
              <a:t>html&gt;</a:t>
            </a:r>
            <a:endParaRPr lang="en-US" sz="1400" dirty="0" smtClean="0">
              <a:solidFill>
                <a:srgbClr val="231F20"/>
              </a:solidFill>
              <a:latin typeface="Times New Roman" pitchFamily="18" charset="0"/>
              <a:cs typeface="Times New Roman" pitchFamily="18" charset="0"/>
            </a:endParaRPr>
          </a:p>
        </p:txBody>
      </p:sp>
      <p:sp>
        <p:nvSpPr>
          <p:cNvPr id="23" name="Rectangle 22"/>
          <p:cNvSpPr/>
          <p:nvPr/>
        </p:nvSpPr>
        <p:spPr>
          <a:xfrm>
            <a:off x="4407628" y="1530627"/>
            <a:ext cx="4268827" cy="3256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607303" y="4786645"/>
            <a:ext cx="1224136" cy="369332"/>
          </a:xfrm>
          <a:prstGeom prst="rect">
            <a:avLst/>
          </a:prstGeom>
          <a:noFill/>
        </p:spPr>
        <p:txBody>
          <a:bodyPr wrap="square" rtlCol="0">
            <a:spAutoFit/>
          </a:bodyPr>
          <a:lstStyle/>
          <a:p>
            <a:r>
              <a:rPr lang="en-US" dirty="0" smtClean="0">
                <a:solidFill>
                  <a:srgbClr val="FF0000"/>
                </a:solidFill>
              </a:rPr>
              <a:t>OUTPUT</a:t>
            </a:r>
            <a:endParaRPr lang="en-US" dirty="0">
              <a:solidFill>
                <a:srgbClr val="FF0000"/>
              </a:solidFill>
            </a:endParaRPr>
          </a:p>
        </p:txBody>
      </p:sp>
      <p:sp>
        <p:nvSpPr>
          <p:cNvPr id="25" name="Down Arrow 24"/>
          <p:cNvSpPr/>
          <p:nvPr/>
        </p:nvSpPr>
        <p:spPr>
          <a:xfrm>
            <a:off x="6098752" y="5067953"/>
            <a:ext cx="288742" cy="37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80932" y="5395537"/>
            <a:ext cx="3815004" cy="1201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618474" y="5395537"/>
            <a:ext cx="3634839" cy="1180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0000084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5" y="852777"/>
            <a:ext cx="7467600" cy="487992"/>
          </a:xfrm>
        </p:spPr>
        <p:txBody>
          <a:bodyPr>
            <a:normAutofit/>
          </a:bodyPr>
          <a:lstStyle/>
          <a:p>
            <a:pPr algn="ctr"/>
            <a:r>
              <a:rPr lang="en-US" sz="1800" b="1" dirty="0" smtClean="0">
                <a:solidFill>
                  <a:srgbClr val="EC008C"/>
                </a:solidFill>
                <a:latin typeface="Times New Roman" pitchFamily="18" charset="0"/>
                <a:cs typeface="Times New Roman" pitchFamily="18" charset="0"/>
              </a:rPr>
              <a:t>Accept number and display  the table of that number</a:t>
            </a:r>
            <a:endParaRPr lang="en-US" sz="1800"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65312" y="1594514"/>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11</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a:t>
            </a:r>
            <a:r>
              <a:rPr lang="en-US" sz="1600" b="1" dirty="0" smtClean="0">
                <a:solidFill>
                  <a:srgbClr val="7030A0"/>
                </a:solidFill>
                <a:latin typeface="Bahnschrift" pitchFamily="34" charset="0"/>
              </a:rPr>
              <a:t>COLLEGE </a:t>
            </a:r>
            <a:r>
              <a:rPr lang="en-US" sz="1600" b="1" dirty="0">
                <a:solidFill>
                  <a:srgbClr val="7030A0"/>
                </a:solidFill>
                <a:latin typeface="Bahnschrift" pitchFamily="34" charset="0"/>
              </a:rPr>
              <a:t>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bject 9"/>
          <p:cNvSpPr txBox="1"/>
          <p:nvPr/>
        </p:nvSpPr>
        <p:spPr>
          <a:xfrm>
            <a:off x="422914" y="1568577"/>
            <a:ext cx="7176259" cy="4924425"/>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nSpc>
                <a:spcPts val="1638"/>
              </a:lnSpc>
              <a:spcBef>
                <a:spcPts val="700"/>
              </a:spcBef>
            </a:pP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DOCTYPE html&gt;</a:t>
            </a:r>
          </a:p>
          <a:p>
            <a:pPr>
              <a:lnSpc>
                <a:spcPts val="1638"/>
              </a:lnSpc>
              <a:spcBef>
                <a:spcPts val="700"/>
              </a:spcBef>
            </a:pPr>
            <a:r>
              <a:rPr lang="en-US" sz="1400" dirty="0">
                <a:solidFill>
                  <a:srgbClr val="231F20"/>
                </a:solidFill>
                <a:latin typeface="Times New Roman" pitchFamily="18" charset="0"/>
                <a:cs typeface="Times New Roman" pitchFamily="18" charset="0"/>
              </a:rPr>
              <a:t>&lt;head&gt;&lt;title&gt;Table-I&lt;/title&gt;</a:t>
            </a:r>
          </a:p>
          <a:p>
            <a:pPr>
              <a:lnSpc>
                <a:spcPts val="1638"/>
              </a:lnSpc>
              <a:spcBef>
                <a:spcPts val="700"/>
              </a:spcBef>
            </a:pPr>
            <a:r>
              <a:rPr lang="en-US" sz="1400" dirty="0">
                <a:solidFill>
                  <a:srgbClr val="231F20"/>
                </a:solidFill>
                <a:latin typeface="Times New Roman" pitchFamily="18" charset="0"/>
                <a:cs typeface="Times New Roman" pitchFamily="18" charset="0"/>
              </a:rPr>
              <a:t>&lt;script 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a:t>
            </a:r>
          </a:p>
          <a:p>
            <a:pPr>
              <a:lnSpc>
                <a:spcPts val="1638"/>
              </a:lnSpc>
              <a:spcBef>
                <a:spcPts val="700"/>
              </a:spcBef>
            </a:pPr>
            <a:r>
              <a:rPr lang="en-US" sz="1400" dirty="0">
                <a:solidFill>
                  <a:srgbClr val="231F20"/>
                </a:solidFill>
                <a:latin typeface="Times New Roman" pitchFamily="18" charset="0"/>
                <a:cs typeface="Times New Roman" pitchFamily="18" charset="0"/>
              </a:rPr>
              <a:t>function display()</a:t>
            </a:r>
          </a:p>
          <a:p>
            <a:pPr>
              <a:lnSpc>
                <a:spcPts val="1638"/>
              </a:lnSpc>
              <a:spcBef>
                <a:spcPts val="700"/>
              </a:spcBef>
            </a:pPr>
            <a:r>
              <a:rPr lang="en-US" sz="1400" dirty="0" smtClean="0">
                <a:solidFill>
                  <a:srgbClr val="231F20"/>
                </a:solidFill>
                <a:latin typeface="Times New Roman" pitchFamily="18" charset="0"/>
                <a:cs typeface="Times New Roman" pitchFamily="18" charset="0"/>
              </a:rPr>
              <a:t>       {</a:t>
            </a:r>
            <a:endParaRPr lang="en-US" sz="1400" dirty="0">
              <a:solidFill>
                <a:srgbClr val="231F20"/>
              </a:solidFill>
              <a:latin typeface="Times New Roman" pitchFamily="18" charset="0"/>
              <a:cs typeface="Times New Roman" pitchFamily="18" charset="0"/>
            </a:endParaRPr>
          </a:p>
          <a:p>
            <a:pPr>
              <a:lnSpc>
                <a:spcPts val="1638"/>
              </a:lnSpc>
              <a:spcBef>
                <a:spcPts val="700"/>
              </a:spcBef>
            </a:pPr>
            <a:r>
              <a:rPr lang="en-US" sz="1400" dirty="0" err="1">
                <a:solidFill>
                  <a:srgbClr val="231F20"/>
                </a:solidFill>
                <a:latin typeface="Times New Roman" pitchFamily="18" charset="0"/>
                <a:cs typeface="Times New Roman" pitchFamily="18" charset="0"/>
              </a:rPr>
              <a:t>v</a:t>
            </a:r>
            <a:r>
              <a:rPr lang="en-US" sz="1400" dirty="0" err="1" smtClean="0">
                <a:solidFill>
                  <a:srgbClr val="231F20"/>
                </a:solidFill>
                <a:latin typeface="Times New Roman" pitchFamily="18" charset="0"/>
                <a:cs typeface="Times New Roman" pitchFamily="18" charset="0"/>
              </a:rPr>
              <a:t>ar</a:t>
            </a:r>
            <a:r>
              <a:rPr lang="en-US" sz="1400" dirty="0" smtClean="0">
                <a:solidFill>
                  <a:srgbClr val="231F20"/>
                </a:solidFill>
                <a:latin typeface="Times New Roman" pitchFamily="18" charset="0"/>
                <a:cs typeface="Times New Roman" pitchFamily="18" charset="0"/>
              </a:rPr>
              <a:t>  </a:t>
            </a:r>
            <a:r>
              <a:rPr lang="en-US" sz="1400" dirty="0">
                <a:solidFill>
                  <a:srgbClr val="231F20"/>
                </a:solidFill>
                <a:latin typeface="Times New Roman" pitchFamily="18" charset="0"/>
                <a:cs typeface="Times New Roman" pitchFamily="18" charset="0"/>
              </a:rPr>
              <a:t>i</a:t>
            </a:r>
            <a:r>
              <a:rPr lang="en-US" sz="1400" dirty="0" smtClean="0">
                <a:solidFill>
                  <a:srgbClr val="231F20"/>
                </a:solidFill>
                <a:latin typeface="Times New Roman" pitchFamily="18" charset="0"/>
                <a:cs typeface="Times New Roman" pitchFamily="18" charset="0"/>
              </a:rPr>
              <a:t>, a</a:t>
            </a: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     a=form1.t1.value</a:t>
            </a:r>
            <a:endParaRPr lang="en-US" sz="1400" dirty="0">
              <a:solidFill>
                <a:srgbClr val="231F20"/>
              </a:solidFill>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 for(i=1;i&lt;=10;i++)</a:t>
            </a:r>
          </a:p>
          <a:p>
            <a:pPr>
              <a:lnSpc>
                <a:spcPts val="1638"/>
              </a:lnSpc>
              <a:spcBef>
                <a:spcPts val="700"/>
              </a:spcBef>
            </a:pPr>
            <a:r>
              <a:rPr lang="en-US" sz="1400" dirty="0" smtClean="0">
                <a:solidFill>
                  <a:srgbClr val="231F20"/>
                </a:solidFill>
                <a:latin typeface="Times New Roman" pitchFamily="18" charset="0"/>
                <a:cs typeface="Times New Roman" pitchFamily="18" charset="0"/>
              </a:rPr>
              <a:t>           {  </a:t>
            </a:r>
          </a:p>
          <a:p>
            <a:pPr>
              <a:lnSpc>
                <a:spcPts val="1638"/>
              </a:lnSpc>
              <a:spcBef>
                <a:spcPts val="700"/>
              </a:spcBef>
            </a:pP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          </a:t>
            </a:r>
            <a:r>
              <a:rPr lang="en-US" sz="1400" dirty="0" err="1" smtClean="0">
                <a:solidFill>
                  <a:srgbClr val="231F20"/>
                </a:solidFill>
                <a:latin typeface="Times New Roman" pitchFamily="18" charset="0"/>
                <a:cs typeface="Times New Roman" pitchFamily="18" charset="0"/>
              </a:rPr>
              <a:t>document.write</a:t>
            </a:r>
            <a:r>
              <a:rPr lang="en-US" sz="1400" dirty="0" smtClean="0">
                <a:solidFill>
                  <a:srgbClr val="231F20"/>
                </a:solidFill>
                <a:latin typeface="Times New Roman" pitchFamily="18" charset="0"/>
                <a:cs typeface="Times New Roman" pitchFamily="18" charset="0"/>
              </a:rPr>
              <a:t>(a*i </a:t>
            </a:r>
            <a:r>
              <a:rPr lang="en-US" sz="1400" dirty="0">
                <a:solidFill>
                  <a:srgbClr val="231F20"/>
                </a:solidFill>
                <a:latin typeface="Times New Roman" pitchFamily="18" charset="0"/>
                <a:cs typeface="Times New Roman" pitchFamily="18" charset="0"/>
              </a:rPr>
              <a:t>+ "&lt;</a:t>
            </a:r>
            <a:r>
              <a:rPr lang="en-US" sz="1400" dirty="0" err="1">
                <a:solidFill>
                  <a:srgbClr val="231F20"/>
                </a:solidFill>
                <a:latin typeface="Times New Roman" pitchFamily="18" charset="0"/>
                <a:cs typeface="Times New Roman" pitchFamily="18" charset="0"/>
              </a:rPr>
              <a:t>br</a:t>
            </a:r>
            <a:r>
              <a:rPr lang="en-US" sz="1400" dirty="0" smtClean="0">
                <a:solidFill>
                  <a:srgbClr val="231F20"/>
                </a:solidFill>
                <a:latin typeface="Times New Roman" pitchFamily="18" charset="0"/>
                <a:cs typeface="Times New Roman" pitchFamily="18" charset="0"/>
              </a:rPr>
              <a:t>/&gt;"); </a:t>
            </a:r>
          </a:p>
          <a:p>
            <a:pPr>
              <a:lnSpc>
                <a:spcPts val="1638"/>
              </a:lnSpc>
              <a:spcBef>
                <a:spcPts val="700"/>
              </a:spcBef>
            </a:pP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          }</a:t>
            </a:r>
            <a:endParaRPr lang="en-US" sz="1400" dirty="0">
              <a:solidFill>
                <a:srgbClr val="231F20"/>
              </a:solidFill>
              <a:latin typeface="Times New Roman" pitchFamily="18" charset="0"/>
              <a:cs typeface="Times New Roman" pitchFamily="18" charset="0"/>
            </a:endParaRPr>
          </a:p>
          <a:p>
            <a:pPr>
              <a:lnSpc>
                <a:spcPts val="1638"/>
              </a:lnSpc>
              <a:spcBef>
                <a:spcPts val="700"/>
              </a:spcBef>
            </a:pPr>
            <a:r>
              <a:rPr lang="en-US" sz="1400" dirty="0" smtClean="0">
                <a:solidFill>
                  <a:srgbClr val="231F20"/>
                </a:solidFill>
                <a:latin typeface="Times New Roman" pitchFamily="18" charset="0"/>
                <a:cs typeface="Times New Roman" pitchFamily="18" charset="0"/>
              </a:rPr>
              <a:t>      }</a:t>
            </a:r>
            <a:endParaRPr lang="en-US" sz="1400" dirty="0">
              <a:solidFill>
                <a:srgbClr val="231F20"/>
              </a:solidFill>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&lt;/script&gt;&lt;/head</a:t>
            </a:r>
            <a:r>
              <a:rPr lang="en-US" sz="1400" dirty="0" smtClean="0">
                <a:solidFill>
                  <a:srgbClr val="231F20"/>
                </a:solidFill>
                <a:latin typeface="Times New Roman" pitchFamily="18" charset="0"/>
                <a:cs typeface="Times New Roman" pitchFamily="18" charset="0"/>
              </a:rPr>
              <a:t>&gt;     &lt;</a:t>
            </a:r>
            <a:r>
              <a:rPr lang="en-US" sz="1400" dirty="0">
                <a:solidFill>
                  <a:srgbClr val="231F20"/>
                </a:solidFill>
                <a:latin typeface="Times New Roman" pitchFamily="18" charset="0"/>
                <a:cs typeface="Times New Roman" pitchFamily="18" charset="0"/>
              </a:rPr>
              <a:t>body&gt;</a:t>
            </a:r>
          </a:p>
          <a:p>
            <a:pPr>
              <a:lnSpc>
                <a:spcPts val="1638"/>
              </a:lnSpc>
              <a:spcBef>
                <a:spcPts val="700"/>
              </a:spcBef>
            </a:pPr>
            <a:r>
              <a:rPr lang="en-US" sz="1400" dirty="0">
                <a:solidFill>
                  <a:srgbClr val="231F20"/>
                </a:solidFill>
                <a:latin typeface="Times New Roman" pitchFamily="18" charset="0"/>
                <a:cs typeface="Times New Roman" pitchFamily="18" charset="0"/>
              </a:rPr>
              <a:t>Enter number to display table:-</a:t>
            </a:r>
          </a:p>
          <a:p>
            <a:pPr>
              <a:lnSpc>
                <a:spcPts val="1638"/>
              </a:lnSpc>
              <a:spcBef>
                <a:spcPts val="700"/>
              </a:spcBef>
            </a:pPr>
            <a:r>
              <a:rPr lang="en-US" sz="1400" dirty="0">
                <a:solidFill>
                  <a:srgbClr val="231F20"/>
                </a:solidFill>
                <a:latin typeface="Times New Roman" pitchFamily="18" charset="0"/>
                <a:cs typeface="Times New Roman" pitchFamily="18" charset="0"/>
              </a:rPr>
              <a:t>&lt;form name="form1"&gt;</a:t>
            </a:r>
          </a:p>
          <a:p>
            <a:pPr>
              <a:lnSpc>
                <a:spcPts val="1638"/>
              </a:lnSpc>
              <a:spcBef>
                <a:spcPts val="700"/>
              </a:spcBef>
            </a:pPr>
            <a:r>
              <a:rPr lang="en-US" sz="1400" dirty="0">
                <a:solidFill>
                  <a:srgbClr val="231F20"/>
                </a:solidFill>
                <a:latin typeface="Times New Roman" pitchFamily="18" charset="0"/>
                <a:cs typeface="Times New Roman" pitchFamily="18" charset="0"/>
              </a:rPr>
              <a:t>&lt;input type="text" name="t1"&gt;</a:t>
            </a:r>
          </a:p>
          <a:p>
            <a:pPr>
              <a:lnSpc>
                <a:spcPts val="1638"/>
              </a:lnSpc>
              <a:spcBef>
                <a:spcPts val="700"/>
              </a:spcBef>
            </a:pPr>
            <a:r>
              <a:rPr lang="en-US" sz="1400" dirty="0">
                <a:solidFill>
                  <a:srgbClr val="231F20"/>
                </a:solidFill>
                <a:latin typeface="Times New Roman" pitchFamily="18" charset="0"/>
                <a:cs typeface="Times New Roman" pitchFamily="18" charset="0"/>
              </a:rPr>
              <a:t>&lt;input type="button" value="Display Table" </a:t>
            </a:r>
            <a:r>
              <a:rPr lang="en-US" sz="1400" dirty="0" err="1">
                <a:solidFill>
                  <a:srgbClr val="231F20"/>
                </a:solidFill>
                <a:latin typeface="Times New Roman" pitchFamily="18" charset="0"/>
                <a:cs typeface="Times New Roman" pitchFamily="18" charset="0"/>
              </a:rPr>
              <a:t>onClick</a:t>
            </a:r>
            <a:r>
              <a:rPr lang="en-US" sz="1400" dirty="0">
                <a:solidFill>
                  <a:srgbClr val="231F20"/>
                </a:solidFill>
                <a:latin typeface="Times New Roman" pitchFamily="18" charset="0"/>
                <a:cs typeface="Times New Roman" pitchFamily="18" charset="0"/>
              </a:rPr>
              <a:t>="display()"&gt;</a:t>
            </a:r>
          </a:p>
          <a:p>
            <a:pPr>
              <a:lnSpc>
                <a:spcPts val="1638"/>
              </a:lnSpc>
              <a:spcBef>
                <a:spcPts val="700"/>
              </a:spcBef>
            </a:pPr>
            <a:r>
              <a:rPr lang="en-US" sz="1400" dirty="0">
                <a:solidFill>
                  <a:srgbClr val="231F20"/>
                </a:solidFill>
                <a:latin typeface="Times New Roman" pitchFamily="18" charset="0"/>
                <a:cs typeface="Times New Roman" pitchFamily="18" charset="0"/>
              </a:rPr>
              <a:t>&lt;/body</a:t>
            </a:r>
            <a:r>
              <a:rPr lang="en-US" sz="1400" dirty="0" smtClean="0">
                <a:solidFill>
                  <a:srgbClr val="231F20"/>
                </a:solidFill>
                <a:latin typeface="Times New Roman" pitchFamily="18" charset="0"/>
                <a:cs typeface="Times New Roman" pitchFamily="18" charset="0"/>
              </a:rPr>
              <a:t>&gt;&lt;/</a:t>
            </a:r>
            <a:r>
              <a:rPr lang="en-US" sz="1400" dirty="0">
                <a:solidFill>
                  <a:srgbClr val="231F20"/>
                </a:solidFill>
                <a:latin typeface="Times New Roman" pitchFamily="18" charset="0"/>
                <a:cs typeface="Times New Roman" pitchFamily="18" charset="0"/>
              </a:rPr>
              <a:t>html&gt;</a:t>
            </a:r>
          </a:p>
        </p:txBody>
      </p:sp>
      <p:sp>
        <p:nvSpPr>
          <p:cNvPr id="14" name="Rectangle 13"/>
          <p:cNvSpPr/>
          <p:nvPr/>
        </p:nvSpPr>
        <p:spPr>
          <a:xfrm>
            <a:off x="180932" y="1412776"/>
            <a:ext cx="5399180" cy="53751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43907" y="1731842"/>
            <a:ext cx="3240361" cy="215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Rectangle 14"/>
          <p:cNvSpPr/>
          <p:nvPr/>
        </p:nvSpPr>
        <p:spPr>
          <a:xfrm>
            <a:off x="3743907" y="1700808"/>
            <a:ext cx="3315603" cy="2152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419964" y="3120694"/>
            <a:ext cx="3295650" cy="1959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Rectangle 15"/>
          <p:cNvSpPr/>
          <p:nvPr/>
        </p:nvSpPr>
        <p:spPr>
          <a:xfrm>
            <a:off x="5419964" y="3120694"/>
            <a:ext cx="3475751" cy="1892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502413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12</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object 17"/>
          <p:cNvSpPr txBox="1"/>
          <p:nvPr/>
        </p:nvSpPr>
        <p:spPr>
          <a:xfrm>
            <a:off x="298143" y="6281162"/>
            <a:ext cx="8234297" cy="230512"/>
          </a:xfrm>
          <a:prstGeom prst="rect">
            <a:avLst/>
          </a:prstGeom>
          <a:solidFill>
            <a:srgbClr val="E4CEE4"/>
          </a:solidFill>
          <a:ln w="12700">
            <a:solidFill>
              <a:srgbClr val="EC008C"/>
            </a:solidFill>
          </a:ln>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a:lnSpc>
                <a:spcPct val="107000"/>
              </a:lnSpc>
            </a:pPr>
            <a:r>
              <a:rPr lang="en-US" sz="1400" b="1" dirty="0">
                <a:solidFill>
                  <a:srgbClr val="EC008C"/>
                </a:solidFill>
                <a:latin typeface="Times New Roman" pitchFamily="18" charset="0"/>
                <a:cs typeface="Times New Roman" pitchFamily="18" charset="0"/>
              </a:rPr>
              <a:t>Note : </a:t>
            </a:r>
            <a:r>
              <a:rPr lang="en-US" sz="1400" dirty="0">
                <a:solidFill>
                  <a:srgbClr val="231F20"/>
                </a:solidFill>
                <a:latin typeface="Times New Roman" pitchFamily="18" charset="0"/>
                <a:cs typeface="Times New Roman" pitchFamily="18" charset="0"/>
              </a:rPr>
              <a:t>'language' attribute of &lt;Script&gt; is replaced by 'type' attribute in all the programs as it is </a:t>
            </a:r>
            <a:r>
              <a:rPr lang="en-US" sz="1400" dirty="0" smtClean="0">
                <a:solidFill>
                  <a:srgbClr val="231F20"/>
                </a:solidFill>
                <a:latin typeface="Times New Roman" pitchFamily="18" charset="0"/>
                <a:cs typeface="Times New Roman" pitchFamily="18" charset="0"/>
              </a:rPr>
              <a:t>standardized.</a:t>
            </a:r>
            <a:endParaRPr lang="en-US" sz="1400" dirty="0">
              <a:latin typeface="Times New Roman" pitchFamily="18" charset="0"/>
              <a:cs typeface="Times New Roman" pitchFamily="18" charset="0"/>
            </a:endParaRPr>
          </a:p>
        </p:txBody>
      </p:sp>
      <p:sp>
        <p:nvSpPr>
          <p:cNvPr id="17" name="Rectangle 16"/>
          <p:cNvSpPr/>
          <p:nvPr/>
        </p:nvSpPr>
        <p:spPr>
          <a:xfrm>
            <a:off x="314166" y="980728"/>
            <a:ext cx="8218273" cy="2741391"/>
          </a:xfrm>
          <a:prstGeom prst="rect">
            <a:avLst/>
          </a:prstGeom>
        </p:spPr>
        <p:txBody>
          <a:bodyPr wrap="square">
            <a:spAutoFit/>
          </a:bodyPr>
          <a:lstStyle/>
          <a:p>
            <a:pPr marL="285750" indent="-285750" algn="ctr">
              <a:buFont typeface="Arial" pitchFamily="34" charset="0"/>
              <a:buChar char="•"/>
            </a:pPr>
            <a:r>
              <a:rPr lang="en-US" sz="2400" b="1" dirty="0">
                <a:solidFill>
                  <a:srgbClr val="002060"/>
                </a:solidFill>
                <a:latin typeface="Bahnschrift SemiCondensed" pitchFamily="34" charset="0"/>
                <a:cs typeface="Times New Roman" pitchFamily="18" charset="0"/>
              </a:rPr>
              <a:t>Break and continue statements</a:t>
            </a:r>
            <a:endParaRPr lang="en-US" sz="2400" dirty="0">
              <a:solidFill>
                <a:srgbClr val="002060"/>
              </a:solidFill>
              <a:latin typeface="Bahnschrift SemiCondensed" pitchFamily="34" charset="0"/>
              <a:cs typeface="Times New Roman" pitchFamily="18" charset="0"/>
            </a:endParaRPr>
          </a:p>
          <a:p>
            <a:pPr marL="285750" indent="-285750" algn="just">
              <a:lnSpc>
                <a:spcPct val="107000"/>
              </a:lnSpc>
              <a:spcBef>
                <a:spcPts val="563"/>
              </a:spcBef>
              <a:buFont typeface="Arial" pitchFamily="34" charset="0"/>
              <a:buChar char="•"/>
            </a:pPr>
            <a:r>
              <a:rPr lang="en-US" b="1" dirty="0">
                <a:solidFill>
                  <a:srgbClr val="D60093"/>
                </a:solidFill>
                <a:latin typeface="Bahnschrift SemiCondensed" pitchFamily="34" charset="0"/>
                <a:cs typeface="Times New Roman" pitchFamily="18" charset="0"/>
              </a:rPr>
              <a:t>Break statement </a:t>
            </a:r>
            <a:r>
              <a:rPr lang="en-US" dirty="0">
                <a:solidFill>
                  <a:srgbClr val="231F20"/>
                </a:solidFill>
                <a:latin typeface="Bahnschrift SemiCondensed" pitchFamily="34" charset="0"/>
                <a:cs typeface="Times New Roman" pitchFamily="18" charset="0"/>
              </a:rPr>
              <a:t>is used to jump out of loop. It is used to make an early exit from  a  loop.  When  keyword  break  is encountered   inside   the   loop,   control automatically passes to the next statement after the loop</a:t>
            </a:r>
            <a:r>
              <a:rPr lang="en-US" dirty="0" smtClean="0">
                <a:solidFill>
                  <a:srgbClr val="231F20"/>
                </a:solidFill>
                <a:latin typeface="Bahnschrift SemiCondensed" pitchFamily="34" charset="0"/>
                <a:cs typeface="Times New Roman" pitchFamily="18" charset="0"/>
              </a:rPr>
              <a:t>.</a:t>
            </a:r>
          </a:p>
          <a:p>
            <a:pPr marL="285750" indent="-285750" algn="just">
              <a:lnSpc>
                <a:spcPct val="107000"/>
              </a:lnSpc>
              <a:spcBef>
                <a:spcPts val="563"/>
              </a:spcBef>
              <a:buFont typeface="Arial" pitchFamily="34" charset="0"/>
              <a:buChar char="•"/>
            </a:pPr>
            <a:endParaRPr lang="en-US" dirty="0">
              <a:latin typeface="Bahnschrift SemiCondensed" pitchFamily="34" charset="0"/>
              <a:cs typeface="Times New Roman" pitchFamily="18" charset="0"/>
            </a:endParaRPr>
          </a:p>
          <a:p>
            <a:pPr marL="285750" indent="-285750" algn="just">
              <a:lnSpc>
                <a:spcPct val="107000"/>
              </a:lnSpc>
              <a:spcBef>
                <a:spcPts val="425"/>
              </a:spcBef>
              <a:buFont typeface="Arial" pitchFamily="34" charset="0"/>
              <a:buChar char="•"/>
            </a:pPr>
            <a:r>
              <a:rPr lang="en-US" dirty="0" smtClean="0">
                <a:solidFill>
                  <a:srgbClr val="231F20"/>
                </a:solidFill>
                <a:latin typeface="Bahnschrift SemiCondensed" pitchFamily="34" charset="0"/>
                <a:cs typeface="Times New Roman" pitchFamily="18" charset="0"/>
              </a:rPr>
              <a:t> </a:t>
            </a:r>
            <a:r>
              <a:rPr lang="en-US" b="1" dirty="0" smtClean="0">
                <a:solidFill>
                  <a:srgbClr val="D60093"/>
                </a:solidFill>
                <a:latin typeface="Bahnschrift SemiCondensed" pitchFamily="34" charset="0"/>
                <a:cs typeface="Times New Roman" pitchFamily="18" charset="0"/>
              </a:rPr>
              <a:t>Continue statement: </a:t>
            </a:r>
            <a:r>
              <a:rPr lang="en-US" dirty="0" smtClean="0">
                <a:solidFill>
                  <a:srgbClr val="231F20"/>
                </a:solidFill>
                <a:latin typeface="Bahnschrift SemiCondensed" pitchFamily="34" charset="0"/>
                <a:cs typeface="Times New Roman" pitchFamily="18" charset="0"/>
              </a:rPr>
              <a:t>In   </a:t>
            </a:r>
            <a:r>
              <a:rPr lang="en-US" dirty="0">
                <a:solidFill>
                  <a:srgbClr val="231F20"/>
                </a:solidFill>
                <a:latin typeface="Bahnschrift SemiCondensed" pitchFamily="34" charset="0"/>
                <a:cs typeface="Times New Roman" pitchFamily="18" charset="0"/>
              </a:rPr>
              <a:t>looping   it   may   be necessary  to  skip  statement  block  and take the control at the beginning for next iteration. This is done by using </a:t>
            </a:r>
            <a:r>
              <a:rPr lang="en-US" b="1" dirty="0">
                <a:solidFill>
                  <a:srgbClr val="231F20"/>
                </a:solidFill>
                <a:latin typeface="Bahnschrift SemiCondensed" pitchFamily="34" charset="0"/>
                <a:cs typeface="Times New Roman" pitchFamily="18" charset="0"/>
              </a:rPr>
              <a:t>‘continue’ </a:t>
            </a:r>
            <a:r>
              <a:rPr lang="en-US" dirty="0">
                <a:solidFill>
                  <a:srgbClr val="231F20"/>
                </a:solidFill>
                <a:latin typeface="Bahnschrift SemiCondensed" pitchFamily="34" charset="0"/>
                <a:cs typeface="Times New Roman" pitchFamily="18" charset="0"/>
              </a:rPr>
              <a:t>statement in JavaScript.</a:t>
            </a:r>
            <a:endParaRPr lang="en-US" dirty="0">
              <a:latin typeface="Bahnschrift SemiCondensed" pitchFamily="34" charset="0"/>
              <a:cs typeface="Times New Roman" pitchFamily="18" charset="0"/>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649480" y="3861048"/>
            <a:ext cx="5586816" cy="223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9282743"/>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5" y="1556792"/>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13</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object 17"/>
          <p:cNvSpPr txBox="1"/>
          <p:nvPr/>
        </p:nvSpPr>
        <p:spPr>
          <a:xfrm>
            <a:off x="298143" y="6281162"/>
            <a:ext cx="8234297" cy="230512"/>
          </a:xfrm>
          <a:prstGeom prst="rect">
            <a:avLst/>
          </a:prstGeom>
          <a:solidFill>
            <a:srgbClr val="E4CEE4"/>
          </a:solidFill>
          <a:ln w="12700">
            <a:solidFill>
              <a:srgbClr val="EC008C"/>
            </a:solidFill>
          </a:ln>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a:lnSpc>
                <a:spcPct val="107000"/>
              </a:lnSpc>
            </a:pPr>
            <a:r>
              <a:rPr lang="en-US" sz="1400" b="1" dirty="0">
                <a:solidFill>
                  <a:srgbClr val="EC008C"/>
                </a:solidFill>
                <a:latin typeface="Times New Roman" pitchFamily="18" charset="0"/>
                <a:cs typeface="Times New Roman" pitchFamily="18" charset="0"/>
              </a:rPr>
              <a:t>Note : </a:t>
            </a:r>
            <a:r>
              <a:rPr lang="en-US" sz="1400" dirty="0">
                <a:solidFill>
                  <a:srgbClr val="231F20"/>
                </a:solidFill>
                <a:latin typeface="Times New Roman" pitchFamily="18" charset="0"/>
                <a:cs typeface="Times New Roman" pitchFamily="18" charset="0"/>
              </a:rPr>
              <a:t>'language' attribute of &lt;Script&gt; is replaced by 'type' attribute in all the programs as it is </a:t>
            </a:r>
            <a:r>
              <a:rPr lang="en-US" sz="1400" dirty="0" smtClean="0">
                <a:solidFill>
                  <a:srgbClr val="231F20"/>
                </a:solidFill>
                <a:latin typeface="Times New Roman" pitchFamily="18" charset="0"/>
                <a:cs typeface="Times New Roman" pitchFamily="18" charset="0"/>
              </a:rPr>
              <a:t>standardized.</a:t>
            </a:r>
            <a:endParaRPr lang="en-US" sz="1400" dirty="0">
              <a:latin typeface="Times New Roman" pitchFamily="18" charset="0"/>
              <a:cs typeface="Times New Roman" pitchFamily="18" charset="0"/>
            </a:endParaRPr>
          </a:p>
        </p:txBody>
      </p:sp>
      <p:sp>
        <p:nvSpPr>
          <p:cNvPr id="17" name="Rectangle 16"/>
          <p:cNvSpPr/>
          <p:nvPr/>
        </p:nvSpPr>
        <p:spPr>
          <a:xfrm>
            <a:off x="392000" y="980361"/>
            <a:ext cx="8535357" cy="369332"/>
          </a:xfrm>
          <a:prstGeom prst="rect">
            <a:avLst/>
          </a:prstGeom>
        </p:spPr>
        <p:txBody>
          <a:bodyPr wrap="square">
            <a:spAutoFit/>
          </a:bodyPr>
          <a:lstStyle/>
          <a:p>
            <a:pPr algn="ctr"/>
            <a:r>
              <a:rPr lang="en-US" b="1" dirty="0">
                <a:solidFill>
                  <a:srgbClr val="00AEEF"/>
                </a:solidFill>
                <a:latin typeface="Times New Roman" pitchFamily="18" charset="0"/>
                <a:cs typeface="Times New Roman" pitchFamily="18" charset="0"/>
              </a:rPr>
              <a:t>Break and continue </a:t>
            </a:r>
            <a:r>
              <a:rPr lang="en-US" b="1" dirty="0" smtClean="0">
                <a:solidFill>
                  <a:srgbClr val="00AEEF"/>
                </a:solidFill>
                <a:latin typeface="Times New Roman" pitchFamily="18" charset="0"/>
                <a:cs typeface="Times New Roman" pitchFamily="18" charset="0"/>
              </a:rPr>
              <a:t>statements</a:t>
            </a:r>
            <a:endParaRPr lang="en-US" dirty="0">
              <a:latin typeface="Times New Roman" pitchFamily="18" charset="0"/>
              <a:cs typeface="Times New Roman" pitchFamily="18" charset="0"/>
            </a:endParaRPr>
          </a:p>
        </p:txBody>
      </p:sp>
      <p:sp>
        <p:nvSpPr>
          <p:cNvPr id="2" name="TextBox 1"/>
          <p:cNvSpPr txBox="1"/>
          <p:nvPr/>
        </p:nvSpPr>
        <p:spPr>
          <a:xfrm>
            <a:off x="392000" y="1484784"/>
            <a:ext cx="3747952" cy="2677656"/>
          </a:xfrm>
          <a:prstGeom prst="rect">
            <a:avLst/>
          </a:prstGeom>
          <a:noFill/>
        </p:spPr>
        <p:txBody>
          <a:bodyPr wrap="square" rtlCol="0">
            <a:spAutoFit/>
          </a:bodyPr>
          <a:lstStyle/>
          <a:p>
            <a:r>
              <a:rPr lang="en-US" sz="1200" dirty="0"/>
              <a:t>&lt;!DOCTYPE html&gt;</a:t>
            </a:r>
          </a:p>
          <a:p>
            <a:r>
              <a:rPr lang="en-US" sz="1200" dirty="0"/>
              <a:t>&lt;html&gt;</a:t>
            </a:r>
          </a:p>
          <a:p>
            <a:r>
              <a:rPr lang="en-US" sz="1200" dirty="0"/>
              <a:t>&lt;body&gt;</a:t>
            </a:r>
          </a:p>
          <a:p>
            <a:r>
              <a:rPr lang="en-US" sz="1200" dirty="0"/>
              <a:t>&lt;h2&gt;JavaScript Loop with break statement&lt;/h2&gt;</a:t>
            </a:r>
          </a:p>
          <a:p>
            <a:r>
              <a:rPr lang="en-US" sz="1200" dirty="0"/>
              <a:t>&lt;</a:t>
            </a:r>
            <a:r>
              <a:rPr lang="en-US" sz="1200" dirty="0" smtClean="0"/>
              <a:t>script type=“text/</a:t>
            </a:r>
            <a:r>
              <a:rPr lang="en-US" sz="1200" dirty="0" err="1" smtClean="0"/>
              <a:t>javascript</a:t>
            </a:r>
            <a:r>
              <a:rPr lang="en-US" sz="1200" dirty="0" smtClean="0"/>
              <a:t>”&gt;</a:t>
            </a:r>
            <a:endParaRPr lang="en-US" sz="1200" dirty="0"/>
          </a:p>
          <a:p>
            <a:r>
              <a:rPr lang="en-US" sz="1200" dirty="0" err="1"/>
              <a:t>var</a:t>
            </a:r>
            <a:r>
              <a:rPr lang="en-US" sz="1200" dirty="0"/>
              <a:t> i;</a:t>
            </a:r>
          </a:p>
          <a:p>
            <a:r>
              <a:rPr lang="en-US" sz="1200" dirty="0"/>
              <a:t>for (i = 0; i &lt; 5; i++) {</a:t>
            </a:r>
          </a:p>
          <a:p>
            <a:r>
              <a:rPr lang="en-US" sz="1200" dirty="0"/>
              <a:t>  if (</a:t>
            </a:r>
            <a:r>
              <a:rPr lang="en-US" sz="1200" dirty="0" err="1"/>
              <a:t>i</a:t>
            </a:r>
            <a:r>
              <a:rPr lang="en-US" sz="1200" dirty="0"/>
              <a:t> </a:t>
            </a:r>
            <a:r>
              <a:rPr lang="en-US" sz="1200" dirty="0" smtClean="0"/>
              <a:t>== </a:t>
            </a:r>
            <a:r>
              <a:rPr lang="en-US" sz="1200" dirty="0"/>
              <a:t>3) </a:t>
            </a:r>
          </a:p>
          <a:p>
            <a:r>
              <a:rPr lang="en-US" sz="1200" dirty="0"/>
              <a:t>  { break; }</a:t>
            </a:r>
          </a:p>
          <a:p>
            <a:r>
              <a:rPr lang="en-US" sz="1200" dirty="0"/>
              <a:t>  </a:t>
            </a:r>
            <a:r>
              <a:rPr lang="en-US" sz="1200" dirty="0" err="1"/>
              <a:t>document.write</a:t>
            </a:r>
            <a:r>
              <a:rPr lang="en-US" sz="1200" dirty="0"/>
              <a:t>("&lt;</a:t>
            </a:r>
            <a:r>
              <a:rPr lang="en-US" sz="1200" dirty="0" err="1"/>
              <a:t>br</a:t>
            </a:r>
            <a:r>
              <a:rPr lang="en-US" sz="1200" dirty="0"/>
              <a:t>&gt;"+i);</a:t>
            </a:r>
          </a:p>
          <a:p>
            <a:r>
              <a:rPr lang="en-US" sz="1200" dirty="0"/>
              <a:t>}</a:t>
            </a:r>
          </a:p>
          <a:p>
            <a:r>
              <a:rPr lang="en-US" sz="1200" dirty="0"/>
              <a:t>&lt;/script</a:t>
            </a:r>
            <a:r>
              <a:rPr lang="en-US" sz="1200" dirty="0" smtClean="0"/>
              <a:t>&gt;</a:t>
            </a:r>
            <a:endParaRPr lang="en-US" sz="1200" dirty="0"/>
          </a:p>
          <a:p>
            <a:r>
              <a:rPr lang="en-US" sz="1200" dirty="0"/>
              <a:t>&lt;/body&gt;</a:t>
            </a:r>
          </a:p>
          <a:p>
            <a:r>
              <a:rPr lang="en-US" sz="1200" dirty="0"/>
              <a:t>&lt;/html&gt;</a:t>
            </a:r>
          </a:p>
        </p:txBody>
      </p:sp>
      <p:sp>
        <p:nvSpPr>
          <p:cNvPr id="13" name="Rectangle 12"/>
          <p:cNvSpPr/>
          <p:nvPr/>
        </p:nvSpPr>
        <p:spPr>
          <a:xfrm>
            <a:off x="285115" y="1349693"/>
            <a:ext cx="4070861" cy="2943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60155" y="4437112"/>
            <a:ext cx="3635782" cy="17514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Rectangle 13"/>
          <p:cNvSpPr/>
          <p:nvPr/>
        </p:nvSpPr>
        <p:spPr>
          <a:xfrm>
            <a:off x="4659678" y="1349693"/>
            <a:ext cx="3872762" cy="2943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4659678" y="1349693"/>
            <a:ext cx="3800754" cy="2862322"/>
          </a:xfrm>
          <a:prstGeom prst="rect">
            <a:avLst/>
          </a:prstGeom>
        </p:spPr>
        <p:txBody>
          <a:bodyPr wrap="square">
            <a:spAutoFit/>
          </a:bodyPr>
          <a:lstStyle/>
          <a:p>
            <a:r>
              <a:rPr lang="en-US" sz="1200" dirty="0"/>
              <a:t>&lt;!DOCTYPE html&gt;</a:t>
            </a:r>
          </a:p>
          <a:p>
            <a:r>
              <a:rPr lang="en-US" sz="1200" dirty="0"/>
              <a:t>&lt;html&gt;</a:t>
            </a:r>
          </a:p>
          <a:p>
            <a:r>
              <a:rPr lang="en-US" sz="1200" dirty="0"/>
              <a:t>&lt;body&gt;</a:t>
            </a:r>
          </a:p>
          <a:p>
            <a:r>
              <a:rPr lang="en-US" sz="1200" dirty="0"/>
              <a:t>&lt;h2&gt;JavaScript Loop with continue  statement&lt;/h2&gt;</a:t>
            </a:r>
          </a:p>
          <a:p>
            <a:r>
              <a:rPr lang="en-US" sz="1200" dirty="0" smtClean="0"/>
              <a:t>&lt;script type=“text/</a:t>
            </a:r>
            <a:r>
              <a:rPr lang="en-US" sz="1200" dirty="0" err="1" smtClean="0"/>
              <a:t>javascript</a:t>
            </a:r>
            <a:r>
              <a:rPr lang="en-US" sz="1200" dirty="0" smtClean="0"/>
              <a:t>”&gt;</a:t>
            </a:r>
          </a:p>
          <a:p>
            <a:r>
              <a:rPr lang="en-US" sz="1200" dirty="0" err="1" smtClean="0"/>
              <a:t>var</a:t>
            </a:r>
            <a:r>
              <a:rPr lang="en-US" sz="1200" dirty="0" smtClean="0"/>
              <a:t> </a:t>
            </a:r>
            <a:r>
              <a:rPr lang="en-US" sz="1200" dirty="0"/>
              <a:t>i;</a:t>
            </a:r>
          </a:p>
          <a:p>
            <a:r>
              <a:rPr lang="en-US" sz="1200" dirty="0"/>
              <a:t>for (i = 0; i &lt; 5; i++) {</a:t>
            </a:r>
          </a:p>
          <a:p>
            <a:r>
              <a:rPr lang="en-US" sz="1200" dirty="0"/>
              <a:t>  if (</a:t>
            </a:r>
            <a:r>
              <a:rPr lang="en-US" sz="1200" dirty="0" err="1"/>
              <a:t>i</a:t>
            </a:r>
            <a:r>
              <a:rPr lang="en-US" sz="1200" dirty="0"/>
              <a:t> </a:t>
            </a:r>
            <a:r>
              <a:rPr lang="en-US" sz="1200" dirty="0" smtClean="0"/>
              <a:t>==3</a:t>
            </a:r>
            <a:r>
              <a:rPr lang="en-US" sz="1200" dirty="0"/>
              <a:t>) </a:t>
            </a:r>
          </a:p>
          <a:p>
            <a:r>
              <a:rPr lang="en-US" sz="1200" dirty="0"/>
              <a:t>  { continue;}</a:t>
            </a:r>
          </a:p>
          <a:p>
            <a:r>
              <a:rPr lang="en-US" sz="1200" dirty="0"/>
              <a:t>  </a:t>
            </a:r>
            <a:r>
              <a:rPr lang="en-US" sz="1200" dirty="0" err="1"/>
              <a:t>document.write</a:t>
            </a:r>
            <a:r>
              <a:rPr lang="en-US" sz="1200" dirty="0"/>
              <a:t>("&lt;</a:t>
            </a:r>
            <a:r>
              <a:rPr lang="en-US" sz="1200" dirty="0" err="1"/>
              <a:t>br</a:t>
            </a:r>
            <a:r>
              <a:rPr lang="en-US" sz="1200" dirty="0"/>
              <a:t>&gt;"+i);</a:t>
            </a:r>
          </a:p>
          <a:p>
            <a:r>
              <a:rPr lang="en-US" sz="1200" dirty="0"/>
              <a:t>}</a:t>
            </a:r>
          </a:p>
          <a:p>
            <a:r>
              <a:rPr lang="en-US" sz="1200" dirty="0"/>
              <a:t>&lt;/script</a:t>
            </a:r>
            <a:r>
              <a:rPr lang="en-US" sz="1200" dirty="0" smtClean="0"/>
              <a:t>&gt;</a:t>
            </a:r>
            <a:endParaRPr lang="en-US" sz="1200" dirty="0"/>
          </a:p>
          <a:p>
            <a:r>
              <a:rPr lang="en-US" sz="1200" dirty="0"/>
              <a:t>&lt;/body&gt;</a:t>
            </a:r>
          </a:p>
          <a:p>
            <a:r>
              <a:rPr lang="en-US" sz="1200" dirty="0"/>
              <a:t>&lt;/html&gt;</a:t>
            </a:r>
          </a:p>
        </p:txBody>
      </p:sp>
      <p:pic>
        <p:nvPicPr>
          <p:cNvPr id="2052"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616582" y="4481228"/>
            <a:ext cx="408692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Rectangle 17"/>
          <p:cNvSpPr/>
          <p:nvPr/>
        </p:nvSpPr>
        <p:spPr>
          <a:xfrm>
            <a:off x="285115" y="4481228"/>
            <a:ext cx="3926845" cy="1468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90415" y="4481228"/>
            <a:ext cx="4014033" cy="155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rved Down Arrow 19"/>
          <p:cNvSpPr/>
          <p:nvPr/>
        </p:nvSpPr>
        <p:spPr>
          <a:xfrm>
            <a:off x="1979712" y="3937929"/>
            <a:ext cx="1080120" cy="5481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2143017" y="3693875"/>
            <a:ext cx="1099327" cy="276999"/>
          </a:xfrm>
          <a:prstGeom prst="rect">
            <a:avLst/>
          </a:prstGeom>
          <a:noFill/>
        </p:spPr>
        <p:txBody>
          <a:bodyPr wrap="square" rtlCol="0">
            <a:spAutoFit/>
          </a:bodyPr>
          <a:lstStyle/>
          <a:p>
            <a:r>
              <a:rPr lang="en-US" sz="1200" dirty="0" smtClean="0"/>
              <a:t>OUTPUT</a:t>
            </a:r>
            <a:endParaRPr lang="en-US" sz="1200" dirty="0"/>
          </a:p>
        </p:txBody>
      </p:sp>
      <p:sp>
        <p:nvSpPr>
          <p:cNvPr id="25" name="Curved Down Arrow 24"/>
          <p:cNvSpPr/>
          <p:nvPr/>
        </p:nvSpPr>
        <p:spPr>
          <a:xfrm>
            <a:off x="6055999" y="3937929"/>
            <a:ext cx="1008112" cy="5481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6110380" y="3640293"/>
            <a:ext cx="1099327" cy="276999"/>
          </a:xfrm>
          <a:prstGeom prst="rect">
            <a:avLst/>
          </a:prstGeom>
          <a:noFill/>
        </p:spPr>
        <p:txBody>
          <a:bodyPr wrap="square" rtlCol="0">
            <a:spAutoFit/>
          </a:bodyPr>
          <a:lstStyle/>
          <a:p>
            <a:r>
              <a:rPr lang="en-US" sz="1200" dirty="0" smtClean="0"/>
              <a:t>OUTPUT</a:t>
            </a:r>
            <a:endParaRPr lang="en-US" sz="1200" dirty="0"/>
          </a:p>
        </p:txBody>
      </p:sp>
    </p:spTree>
    <p:extLst>
      <p:ext uri="{BB962C8B-B14F-4D97-AF65-F5344CB8AC3E}">
        <p14:creationId xmlns:p14="http://schemas.microsoft.com/office/powerpoint/2010/main" xmlns="" val="3232159421"/>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5" y="852777"/>
            <a:ext cx="7467600" cy="487992"/>
          </a:xfrm>
        </p:spPr>
        <p:txBody>
          <a:bodyPr>
            <a:normAutofit/>
          </a:bodyPr>
          <a:lstStyle/>
          <a:p>
            <a:pPr algn="ctr"/>
            <a:r>
              <a:rPr lang="en-US" sz="1800" b="1" dirty="0" smtClean="0">
                <a:solidFill>
                  <a:srgbClr val="EC008C"/>
                </a:solidFill>
                <a:latin typeface="Times New Roman" pitchFamily="18" charset="0"/>
                <a:cs typeface="Times New Roman" pitchFamily="18" charset="0"/>
              </a:rPr>
              <a:t>Number is prime or not</a:t>
            </a:r>
            <a:endParaRPr lang="en-US" sz="1800"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65312" y="1594514"/>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14</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a:t>
            </a:r>
            <a:r>
              <a:rPr lang="en-US" sz="1600" b="1" dirty="0" smtClean="0">
                <a:solidFill>
                  <a:srgbClr val="7030A0"/>
                </a:solidFill>
                <a:latin typeface="Bahnschrift" pitchFamily="34" charset="0"/>
              </a:rPr>
              <a:t>COLLEGE </a:t>
            </a:r>
            <a:r>
              <a:rPr lang="en-US" sz="1600" b="1" dirty="0">
                <a:solidFill>
                  <a:srgbClr val="7030A0"/>
                </a:solidFill>
                <a:latin typeface="Bahnschrift" pitchFamily="34" charset="0"/>
              </a:rPr>
              <a:t>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bject 9"/>
          <p:cNvSpPr txBox="1"/>
          <p:nvPr/>
        </p:nvSpPr>
        <p:spPr>
          <a:xfrm>
            <a:off x="312812" y="1568577"/>
            <a:ext cx="7176259" cy="5514330"/>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nSpc>
                <a:spcPts val="1638"/>
              </a:lnSpc>
              <a:spcBef>
                <a:spcPts val="700"/>
              </a:spcBef>
            </a:pPr>
            <a:r>
              <a:rPr lang="en-US" sz="1400" dirty="0">
                <a:solidFill>
                  <a:srgbClr val="231F20"/>
                </a:solidFill>
                <a:latin typeface="Times New Roman" pitchFamily="18" charset="0"/>
                <a:cs typeface="Times New Roman" pitchFamily="18" charset="0"/>
              </a:rPr>
              <a:t>&lt;!DOCTYPE html&gt;</a:t>
            </a:r>
          </a:p>
          <a:p>
            <a:pPr>
              <a:lnSpc>
                <a:spcPts val="1638"/>
              </a:lnSpc>
              <a:spcBef>
                <a:spcPts val="700"/>
              </a:spcBef>
            </a:pPr>
            <a:r>
              <a:rPr lang="en-US" sz="1400" dirty="0">
                <a:solidFill>
                  <a:srgbClr val="231F20"/>
                </a:solidFill>
                <a:latin typeface="Times New Roman" pitchFamily="18" charset="0"/>
                <a:cs typeface="Times New Roman" pitchFamily="18" charset="0"/>
              </a:rPr>
              <a:t>&lt;html&gt;&lt;head&gt;&lt;title&gt;Prime number&lt;/title&gt;</a:t>
            </a:r>
          </a:p>
          <a:p>
            <a:pPr>
              <a:lnSpc>
                <a:spcPts val="1638"/>
              </a:lnSpc>
              <a:spcBef>
                <a:spcPts val="700"/>
              </a:spcBef>
            </a:pPr>
            <a:r>
              <a:rPr lang="en-US" sz="1400" dirty="0">
                <a:solidFill>
                  <a:srgbClr val="231F20"/>
                </a:solidFill>
                <a:latin typeface="Times New Roman" pitchFamily="18" charset="0"/>
                <a:cs typeface="Times New Roman" pitchFamily="18" charset="0"/>
              </a:rPr>
              <a:t>&lt;script 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function display()</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err="1">
                <a:solidFill>
                  <a:srgbClr val="231F20"/>
                </a:solidFill>
                <a:latin typeface="Times New Roman" pitchFamily="18" charset="0"/>
                <a:cs typeface="Times New Roman" pitchFamily="18" charset="0"/>
              </a:rPr>
              <a:t>var</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a,ans</a:t>
            </a:r>
            <a:r>
              <a:rPr lang="en-US" sz="1400" dirty="0">
                <a:solidFill>
                  <a:srgbClr val="231F20"/>
                </a:solidFill>
                <a:latin typeface="Times New Roman" pitchFamily="18" charset="0"/>
                <a:cs typeface="Times New Roman" pitchFamily="18" charset="0"/>
              </a:rPr>
              <a:t>; </a:t>
            </a:r>
            <a:endParaRPr lang="en-US" sz="1400" dirty="0" smtClean="0">
              <a:solidFill>
                <a:srgbClr val="231F20"/>
              </a:solidFill>
              <a:latin typeface="Times New Roman" pitchFamily="18" charset="0"/>
              <a:cs typeface="Times New Roman" pitchFamily="18" charset="0"/>
            </a:endParaRPr>
          </a:p>
          <a:p>
            <a:pPr>
              <a:lnSpc>
                <a:spcPts val="1638"/>
              </a:lnSpc>
              <a:spcBef>
                <a:spcPts val="700"/>
              </a:spcBef>
            </a:pPr>
            <a:r>
              <a:rPr lang="en-US" sz="1400" dirty="0" smtClean="0">
                <a:solidFill>
                  <a:srgbClr val="231F20"/>
                </a:solidFill>
                <a:latin typeface="Times New Roman" pitchFamily="18" charset="0"/>
                <a:cs typeface="Times New Roman" pitchFamily="18" charset="0"/>
              </a:rPr>
              <a:t>a=</a:t>
            </a:r>
            <a:r>
              <a:rPr lang="en-US" sz="1400" dirty="0" err="1" smtClean="0">
                <a:solidFill>
                  <a:srgbClr val="231F20"/>
                </a:solidFill>
                <a:latin typeface="Times New Roman" pitchFamily="18" charset="0"/>
                <a:cs typeface="Times New Roman" pitchFamily="18" charset="0"/>
              </a:rPr>
              <a:t>parseInt</a:t>
            </a:r>
            <a:r>
              <a:rPr lang="en-US" sz="1400" dirty="0" smtClean="0">
                <a:solidFill>
                  <a:srgbClr val="231F20"/>
                </a:solidFill>
                <a:latin typeface="Times New Roman" pitchFamily="18" charset="0"/>
                <a:cs typeface="Times New Roman" pitchFamily="18" charset="0"/>
              </a:rPr>
              <a:t>(form1.t1.value</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ans</a:t>
            </a:r>
            <a:r>
              <a:rPr lang="en-US" sz="1400" dirty="0">
                <a:solidFill>
                  <a:srgbClr val="231F20"/>
                </a:solidFill>
                <a:latin typeface="Times New Roman" pitchFamily="18" charset="0"/>
                <a:cs typeface="Times New Roman" pitchFamily="18" charset="0"/>
              </a:rPr>
              <a:t>=1;</a:t>
            </a:r>
          </a:p>
          <a:p>
            <a:pPr>
              <a:lnSpc>
                <a:spcPts val="1638"/>
              </a:lnSpc>
              <a:spcBef>
                <a:spcPts val="700"/>
              </a:spcBef>
            </a:pPr>
            <a:r>
              <a:rPr lang="en-US" sz="1400" dirty="0" smtClean="0">
                <a:solidFill>
                  <a:srgbClr val="231F20"/>
                </a:solidFill>
                <a:latin typeface="Times New Roman" pitchFamily="18" charset="0"/>
                <a:cs typeface="Times New Roman" pitchFamily="18" charset="0"/>
              </a:rPr>
              <a:t>for(</a:t>
            </a:r>
            <a:r>
              <a:rPr lang="en-US" sz="1400" dirty="0" err="1" smtClean="0">
                <a:solidFill>
                  <a:srgbClr val="231F20"/>
                </a:solidFill>
                <a:latin typeface="Times New Roman" pitchFamily="18" charset="0"/>
                <a:cs typeface="Times New Roman" pitchFamily="18" charset="0"/>
              </a:rPr>
              <a:t>i</a:t>
            </a:r>
            <a:r>
              <a:rPr lang="en-US" sz="1400" smtClean="0">
                <a:solidFill>
                  <a:srgbClr val="231F20"/>
                </a:solidFill>
                <a:latin typeface="Times New Roman" pitchFamily="18" charset="0"/>
                <a:cs typeface="Times New Roman" pitchFamily="18" charset="0"/>
              </a:rPr>
              <a:t>=2;i&lt;a; </a:t>
            </a:r>
            <a:r>
              <a:rPr lang="en-US" sz="1400" dirty="0" err="1" smtClean="0">
                <a:solidFill>
                  <a:srgbClr val="231F20"/>
                </a:solidFill>
                <a:latin typeface="Times New Roman" pitchFamily="18" charset="0"/>
                <a:cs typeface="Times New Roman" pitchFamily="18" charset="0"/>
              </a:rPr>
              <a:t>i</a:t>
            </a: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if(</a:t>
            </a:r>
            <a:r>
              <a:rPr lang="en-US" sz="1400" dirty="0" err="1">
                <a:solidFill>
                  <a:srgbClr val="231F20"/>
                </a:solidFill>
                <a:latin typeface="Times New Roman" pitchFamily="18" charset="0"/>
                <a:cs typeface="Times New Roman" pitchFamily="18" charset="0"/>
              </a:rPr>
              <a:t>a%i</a:t>
            </a:r>
            <a:r>
              <a:rPr lang="en-US" sz="1400" dirty="0">
                <a:solidFill>
                  <a:srgbClr val="231F20"/>
                </a:solidFill>
                <a:latin typeface="Times New Roman" pitchFamily="18" charset="0"/>
                <a:cs typeface="Times New Roman" pitchFamily="18" charset="0"/>
              </a:rPr>
              <a:t>==0)</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err="1">
                <a:solidFill>
                  <a:srgbClr val="231F20"/>
                </a:solidFill>
                <a:latin typeface="Times New Roman" pitchFamily="18" charset="0"/>
                <a:cs typeface="Times New Roman" pitchFamily="18" charset="0"/>
              </a:rPr>
              <a:t>ans</a:t>
            </a:r>
            <a:r>
              <a:rPr lang="en-US" sz="1400" dirty="0">
                <a:solidFill>
                  <a:srgbClr val="231F20"/>
                </a:solidFill>
                <a:latin typeface="Times New Roman" pitchFamily="18" charset="0"/>
                <a:cs typeface="Times New Roman" pitchFamily="18" charset="0"/>
              </a:rPr>
              <a:t>=0; break;</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if(</a:t>
            </a:r>
            <a:r>
              <a:rPr lang="en-US" sz="1400" dirty="0" err="1">
                <a:solidFill>
                  <a:srgbClr val="231F20"/>
                </a:solidFill>
                <a:latin typeface="Times New Roman" pitchFamily="18" charset="0"/>
                <a:cs typeface="Times New Roman" pitchFamily="18" charset="0"/>
              </a:rPr>
              <a:t>ans</a:t>
            </a:r>
            <a:r>
              <a:rPr lang="en-US" sz="1400" dirty="0">
                <a:solidFill>
                  <a:srgbClr val="231F20"/>
                </a:solidFill>
                <a:latin typeface="Times New Roman" pitchFamily="18" charset="0"/>
                <a:cs typeface="Times New Roman" pitchFamily="18" charset="0"/>
              </a:rPr>
              <a:t>==1)</a:t>
            </a:r>
          </a:p>
          <a:p>
            <a:pPr>
              <a:lnSpc>
                <a:spcPts val="1638"/>
              </a:lnSpc>
              <a:spcBef>
                <a:spcPts val="700"/>
              </a:spcBef>
            </a:pPr>
            <a:r>
              <a:rPr lang="en-US" sz="1400" dirty="0">
                <a:solidFill>
                  <a:srgbClr val="231F20"/>
                </a:solidFill>
                <a:latin typeface="Times New Roman" pitchFamily="18" charset="0"/>
                <a:cs typeface="Times New Roman" pitchFamily="18" charset="0"/>
              </a:rPr>
              <a:t>alert("Number is prime"); else</a:t>
            </a:r>
          </a:p>
          <a:p>
            <a:pPr>
              <a:lnSpc>
                <a:spcPts val="1638"/>
              </a:lnSpc>
              <a:spcBef>
                <a:spcPts val="700"/>
              </a:spcBef>
            </a:pPr>
            <a:r>
              <a:rPr lang="en-US" sz="1400" dirty="0">
                <a:solidFill>
                  <a:srgbClr val="231F20"/>
                </a:solidFill>
                <a:latin typeface="Times New Roman" pitchFamily="18" charset="0"/>
                <a:cs typeface="Times New Roman" pitchFamily="18" charset="0"/>
              </a:rPr>
              <a:t>alert("Number is not prime");</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&lt;/script&gt;&lt;/head&gt;</a:t>
            </a:r>
          </a:p>
          <a:p>
            <a:pPr>
              <a:lnSpc>
                <a:spcPts val="1638"/>
              </a:lnSpc>
              <a:spcBef>
                <a:spcPts val="700"/>
              </a:spcBef>
            </a:pPr>
            <a:endParaRPr lang="en-US" sz="1400" dirty="0">
              <a:solidFill>
                <a:srgbClr val="231F20"/>
              </a:solidFill>
              <a:latin typeface="Times New Roman" pitchFamily="18" charset="0"/>
              <a:cs typeface="Times New Roman" pitchFamily="18" charset="0"/>
            </a:endParaRPr>
          </a:p>
        </p:txBody>
      </p:sp>
      <p:sp>
        <p:nvSpPr>
          <p:cNvPr id="14" name="Rectangle 13"/>
          <p:cNvSpPr/>
          <p:nvPr/>
        </p:nvSpPr>
        <p:spPr>
          <a:xfrm>
            <a:off x="180932" y="1412776"/>
            <a:ext cx="3815004" cy="53751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042225" y="1416629"/>
            <a:ext cx="4706239" cy="268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42225" y="1451364"/>
            <a:ext cx="4706239" cy="2246769"/>
          </a:xfrm>
          <a:prstGeom prst="rect">
            <a:avLst/>
          </a:prstGeom>
        </p:spPr>
        <p:txBody>
          <a:bodyPr wrap="square">
            <a:spAutoFit/>
          </a:bodyPr>
          <a:lstStyle/>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&lt;h1 align="center"&gt; Program to check number is prime or not &lt;/h1&gt;</a:t>
            </a:r>
          </a:p>
          <a:p>
            <a:r>
              <a:rPr lang="en-US" sz="1400" dirty="0">
                <a:latin typeface="Times New Roman" pitchFamily="18" charset="0"/>
                <a:cs typeface="Times New Roman" pitchFamily="18" charset="0"/>
              </a:rPr>
              <a:t>&lt;form name="form1" style="</a:t>
            </a:r>
            <a:r>
              <a:rPr lang="en-US" sz="1400" dirty="0" err="1">
                <a:latin typeface="Times New Roman" pitchFamily="18" charset="0"/>
                <a:cs typeface="Times New Roman" pitchFamily="18" charset="0"/>
              </a:rPr>
              <a:t>text-align:center</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Enter your Number (Greater than one</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&lt;</a:t>
            </a:r>
            <a:r>
              <a:rPr lang="en-US" sz="1400" dirty="0">
                <a:latin typeface="Times New Roman" pitchFamily="18" charset="0"/>
                <a:cs typeface="Times New Roman" pitchFamily="18" charset="0"/>
              </a:rPr>
              <a:t>input type="text" name="t1"&gt; &lt;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&lt;input type="button" value="check Prime number"  </a:t>
            </a:r>
            <a:r>
              <a:rPr lang="en-US" sz="1400" dirty="0" err="1">
                <a:latin typeface="Times New Roman" pitchFamily="18" charset="0"/>
                <a:cs typeface="Times New Roman" pitchFamily="18" charset="0"/>
              </a:rPr>
              <a:t>onClick</a:t>
            </a:r>
            <a:r>
              <a:rPr lang="en-US" sz="1400" dirty="0">
                <a:latin typeface="Times New Roman" pitchFamily="18" charset="0"/>
                <a:cs typeface="Times New Roman" pitchFamily="18" charset="0"/>
              </a:rPr>
              <a:t>="display()"&gt;</a:t>
            </a:r>
          </a:p>
          <a:p>
            <a:r>
              <a:rPr lang="en-US" sz="1400" dirty="0">
                <a:latin typeface="Times New Roman" pitchFamily="18" charset="0"/>
                <a:cs typeface="Times New Roman" pitchFamily="18" charset="0"/>
              </a:rPr>
              <a:t>&lt;/body</a:t>
            </a:r>
            <a:r>
              <a:rPr lang="en-US" sz="1400" dirty="0" smtClean="0">
                <a:latin typeface="Times New Roman" pitchFamily="18" charset="0"/>
                <a:cs typeface="Times New Roman" pitchFamily="18" charset="0"/>
              </a:rPr>
              <a:t>&gt;</a:t>
            </a:r>
          </a:p>
          <a:p>
            <a:r>
              <a:rPr lang="en-US" sz="1400" dirty="0" smtClean="0">
                <a:latin typeface="Times New Roman" pitchFamily="18" charset="0"/>
                <a:cs typeface="Times New Roman" pitchFamily="18" charset="0"/>
              </a:rPr>
              <a:t>&lt;/</a:t>
            </a:r>
            <a:r>
              <a:rPr lang="en-US" sz="1400" dirty="0">
                <a:latin typeface="Times New Roman" pitchFamily="18" charset="0"/>
                <a:cs typeface="Times New Roman" pitchFamily="18" charset="0"/>
              </a:rPr>
              <a:t>html&gt;</a:t>
            </a:r>
          </a:p>
        </p:txBody>
      </p:sp>
      <p:pic>
        <p:nvPicPr>
          <p:cNvPr id="512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408777" y="4149079"/>
            <a:ext cx="4141310" cy="2520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2200432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15</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051719" y="79021"/>
            <a:ext cx="5256585"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object 17"/>
          <p:cNvSpPr txBox="1"/>
          <p:nvPr/>
        </p:nvSpPr>
        <p:spPr>
          <a:xfrm>
            <a:off x="298143" y="6511306"/>
            <a:ext cx="8234297" cy="230512"/>
          </a:xfrm>
          <a:prstGeom prst="rect">
            <a:avLst/>
          </a:prstGeom>
          <a:solidFill>
            <a:srgbClr val="E4CEE4"/>
          </a:solidFill>
          <a:ln w="12700">
            <a:solidFill>
              <a:srgbClr val="EC008C"/>
            </a:solidFill>
          </a:ln>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a:lnSpc>
                <a:spcPct val="107000"/>
              </a:lnSpc>
            </a:pPr>
            <a:r>
              <a:rPr lang="en-US" sz="1400" b="1" dirty="0">
                <a:solidFill>
                  <a:srgbClr val="EC008C"/>
                </a:solidFill>
                <a:latin typeface="Times New Roman" pitchFamily="18" charset="0"/>
                <a:cs typeface="Times New Roman" pitchFamily="18" charset="0"/>
              </a:rPr>
              <a:t>Note : </a:t>
            </a:r>
            <a:r>
              <a:rPr lang="en-US" sz="1400" dirty="0">
                <a:solidFill>
                  <a:srgbClr val="231F20"/>
                </a:solidFill>
                <a:latin typeface="Times New Roman" pitchFamily="18" charset="0"/>
                <a:cs typeface="Times New Roman" pitchFamily="18" charset="0"/>
              </a:rPr>
              <a:t>'language' attribute of &lt;Script&gt; is replaced by 'type' attribute in all the programs as it is </a:t>
            </a:r>
            <a:r>
              <a:rPr lang="en-US" sz="1400" dirty="0" smtClean="0">
                <a:solidFill>
                  <a:srgbClr val="231F20"/>
                </a:solidFill>
                <a:latin typeface="Times New Roman" pitchFamily="18" charset="0"/>
                <a:cs typeface="Times New Roman" pitchFamily="18" charset="0"/>
              </a:rPr>
              <a:t>standardized.</a:t>
            </a:r>
            <a:endParaRPr lang="en-US" sz="1400" dirty="0">
              <a:latin typeface="Times New Roman" pitchFamily="18" charset="0"/>
              <a:cs typeface="Times New Roman" pitchFamily="18" charset="0"/>
            </a:endParaRPr>
          </a:p>
        </p:txBody>
      </p:sp>
      <p:sp>
        <p:nvSpPr>
          <p:cNvPr id="2" name="Rectangle 1"/>
          <p:cNvSpPr/>
          <p:nvPr/>
        </p:nvSpPr>
        <p:spPr>
          <a:xfrm>
            <a:off x="298143" y="854193"/>
            <a:ext cx="8378313" cy="1906291"/>
          </a:xfrm>
          <a:prstGeom prst="rect">
            <a:avLst/>
          </a:prstGeom>
        </p:spPr>
        <p:txBody>
          <a:bodyPr wrap="square">
            <a:spAutoFit/>
          </a:bodyPr>
          <a:lstStyle/>
          <a:p>
            <a:r>
              <a:rPr lang="en-US" b="1" dirty="0">
                <a:solidFill>
                  <a:srgbClr val="00AEEF"/>
                </a:solidFill>
                <a:latin typeface="Times New Roman" pitchFamily="18" charset="0"/>
                <a:cs typeface="Times New Roman" pitchFamily="18" charset="0"/>
              </a:rPr>
              <a:t>3.3 Objects in JavaScript</a:t>
            </a:r>
            <a:endParaRPr lang="en-US" dirty="0">
              <a:latin typeface="Times New Roman" pitchFamily="18" charset="0"/>
              <a:cs typeface="Times New Roman" pitchFamily="18" charset="0"/>
            </a:endParaRPr>
          </a:p>
          <a:p>
            <a:pPr marL="285750" indent="-285750" algn="just">
              <a:lnSpc>
                <a:spcPct val="107000"/>
              </a:lnSpc>
              <a:spcBef>
                <a:spcPts val="288"/>
              </a:spcBef>
              <a:buFont typeface="Arial" pitchFamily="34" charset="0"/>
              <a:buChar char="•"/>
            </a:pPr>
            <a:r>
              <a:rPr lang="en-US" sz="1400" dirty="0">
                <a:solidFill>
                  <a:srgbClr val="231F20"/>
                </a:solidFill>
                <a:latin typeface="Bahnschrift SemiBold" pitchFamily="34" charset="0"/>
                <a:cs typeface="Times New Roman" pitchFamily="18" charset="0"/>
              </a:rPr>
              <a:t>JavaScript is an </a:t>
            </a:r>
            <a:r>
              <a:rPr lang="en-US" sz="1400" dirty="0">
                <a:solidFill>
                  <a:srgbClr val="FF0000"/>
                </a:solidFill>
                <a:latin typeface="Bahnschrift SemiBold" pitchFamily="34" charset="0"/>
                <a:cs typeface="Times New Roman" pitchFamily="18" charset="0"/>
              </a:rPr>
              <a:t>object based scripting </a:t>
            </a:r>
            <a:r>
              <a:rPr lang="en-US" sz="1400" dirty="0" smtClean="0">
                <a:solidFill>
                  <a:srgbClr val="FF0000"/>
                </a:solidFill>
                <a:latin typeface="Bahnschrift SemiBold" pitchFamily="34" charset="0"/>
                <a:cs typeface="Times New Roman" pitchFamily="18" charset="0"/>
              </a:rPr>
              <a:t>language</a:t>
            </a:r>
            <a:r>
              <a:rPr lang="en-US" sz="1400" dirty="0" smtClean="0">
                <a:solidFill>
                  <a:srgbClr val="231F20"/>
                </a:solidFill>
                <a:latin typeface="Bahnschrift SemiBold" pitchFamily="34" charset="0"/>
                <a:cs typeface="Times New Roman" pitchFamily="18" charset="0"/>
              </a:rPr>
              <a:t>. Almost </a:t>
            </a:r>
            <a:r>
              <a:rPr lang="en-US" sz="1400" dirty="0">
                <a:solidFill>
                  <a:srgbClr val="231F20"/>
                </a:solidFill>
                <a:latin typeface="Bahnschrift SemiBold" pitchFamily="34" charset="0"/>
                <a:cs typeface="Times New Roman" pitchFamily="18" charset="0"/>
              </a:rPr>
              <a:t>everything is an object in JavaScript</a:t>
            </a:r>
            <a:r>
              <a:rPr lang="en-US" sz="1400" dirty="0" smtClean="0">
                <a:solidFill>
                  <a:srgbClr val="231F20"/>
                </a:solidFill>
                <a:latin typeface="Bahnschrift SemiBold" pitchFamily="34" charset="0"/>
                <a:cs typeface="Times New Roman" pitchFamily="18" charset="0"/>
              </a:rPr>
              <a:t>.</a:t>
            </a:r>
          </a:p>
          <a:p>
            <a:pPr marL="285750" indent="-285750" algn="just">
              <a:lnSpc>
                <a:spcPct val="107000"/>
              </a:lnSpc>
              <a:spcBef>
                <a:spcPts val="288"/>
              </a:spcBef>
              <a:buFont typeface="Arial" pitchFamily="34" charset="0"/>
              <a:buChar char="•"/>
            </a:pPr>
            <a:r>
              <a:rPr lang="en-US" sz="1400" dirty="0" smtClean="0">
                <a:solidFill>
                  <a:srgbClr val="231F20"/>
                </a:solidFill>
                <a:latin typeface="Bahnschrift SemiBold" pitchFamily="34" charset="0"/>
                <a:cs typeface="Times New Roman" pitchFamily="18" charset="0"/>
              </a:rPr>
              <a:t>  </a:t>
            </a:r>
            <a:r>
              <a:rPr lang="en-US" sz="1400" dirty="0">
                <a:solidFill>
                  <a:srgbClr val="231F20"/>
                </a:solidFill>
                <a:latin typeface="Bahnschrift SemiBold" pitchFamily="34" charset="0"/>
                <a:cs typeface="Times New Roman" pitchFamily="18" charset="0"/>
              </a:rPr>
              <a:t>A JavaScript  </a:t>
            </a:r>
            <a:r>
              <a:rPr lang="en-US" sz="1400" dirty="0">
                <a:solidFill>
                  <a:srgbClr val="FF0000"/>
                </a:solidFill>
                <a:latin typeface="Bahnschrift SemiBold" pitchFamily="34" charset="0"/>
                <a:cs typeface="Times New Roman" pitchFamily="18" charset="0"/>
              </a:rPr>
              <a:t>object </a:t>
            </a:r>
            <a:r>
              <a:rPr lang="en-US" sz="1400" dirty="0" smtClean="0">
                <a:solidFill>
                  <a:srgbClr val="FF0000"/>
                </a:solidFill>
                <a:latin typeface="Bahnschrift SemiBold" pitchFamily="34" charset="0"/>
                <a:cs typeface="Times New Roman" pitchFamily="18" charset="0"/>
              </a:rPr>
              <a:t> is  </a:t>
            </a:r>
            <a:r>
              <a:rPr lang="en-US" sz="1400" dirty="0">
                <a:solidFill>
                  <a:srgbClr val="FF0000"/>
                </a:solidFill>
                <a:latin typeface="Bahnschrift SemiBold" pitchFamily="34" charset="0"/>
                <a:cs typeface="Times New Roman" pitchFamily="18" charset="0"/>
              </a:rPr>
              <a:t>an </a:t>
            </a:r>
            <a:r>
              <a:rPr lang="en-US" sz="1400" dirty="0">
                <a:solidFill>
                  <a:srgbClr val="00CC00"/>
                </a:solidFill>
                <a:latin typeface="Bahnschrift SemiBold" pitchFamily="34" charset="0"/>
                <a:cs typeface="Times New Roman" pitchFamily="18" charset="0"/>
              </a:rPr>
              <a:t>entity </a:t>
            </a:r>
            <a:r>
              <a:rPr lang="en-US" sz="1400" dirty="0">
                <a:solidFill>
                  <a:srgbClr val="FF0000"/>
                </a:solidFill>
                <a:latin typeface="Bahnschrift SemiBold" pitchFamily="34" charset="0"/>
                <a:cs typeface="Times New Roman" pitchFamily="18" charset="0"/>
              </a:rPr>
              <a:t>  having   state    </a:t>
            </a:r>
            <a:r>
              <a:rPr lang="en-US" sz="1400" dirty="0">
                <a:solidFill>
                  <a:srgbClr val="00CC00"/>
                </a:solidFill>
                <a:latin typeface="Bahnschrift SemiBold" pitchFamily="34" charset="0"/>
                <a:cs typeface="Times New Roman" pitchFamily="18" charset="0"/>
              </a:rPr>
              <a:t>(properties)   </a:t>
            </a:r>
            <a:r>
              <a:rPr lang="en-US" sz="1400" dirty="0">
                <a:solidFill>
                  <a:srgbClr val="FF0000"/>
                </a:solidFill>
                <a:latin typeface="Bahnschrift SemiBold" pitchFamily="34" charset="0"/>
                <a:cs typeface="Times New Roman" pitchFamily="18" charset="0"/>
              </a:rPr>
              <a:t>and </a:t>
            </a:r>
            <a:r>
              <a:rPr lang="en-US" sz="1400" dirty="0" smtClean="0">
                <a:solidFill>
                  <a:srgbClr val="FF0000"/>
                </a:solidFill>
                <a:latin typeface="Bahnschrift SemiBold" pitchFamily="34" charset="0"/>
                <a:cs typeface="Times New Roman" pitchFamily="18" charset="0"/>
              </a:rPr>
              <a:t> behavior </a:t>
            </a:r>
            <a:r>
              <a:rPr lang="en-US" sz="1400" dirty="0">
                <a:solidFill>
                  <a:srgbClr val="00CC00"/>
                </a:solidFill>
                <a:latin typeface="Bahnschrift SemiBold" pitchFamily="34" charset="0"/>
                <a:cs typeface="Times New Roman" pitchFamily="18" charset="0"/>
              </a:rPr>
              <a:t>(methods). </a:t>
            </a:r>
            <a:r>
              <a:rPr lang="en-US" sz="1400" dirty="0">
                <a:solidFill>
                  <a:srgbClr val="231F20"/>
                </a:solidFill>
                <a:latin typeface="Bahnschrift SemiBold" pitchFamily="34" charset="0"/>
                <a:cs typeface="Times New Roman" pitchFamily="18" charset="0"/>
              </a:rPr>
              <a:t>An object can group data  together  with  functions  needed  to manipulate it</a:t>
            </a:r>
            <a:r>
              <a:rPr lang="en-US" sz="1400" dirty="0" smtClean="0">
                <a:solidFill>
                  <a:srgbClr val="231F20"/>
                </a:solidFill>
                <a:latin typeface="Bahnschrift SemiBold" pitchFamily="34" charset="0"/>
                <a:cs typeface="Times New Roman" pitchFamily="18" charset="0"/>
              </a:rPr>
              <a:t>.</a:t>
            </a:r>
          </a:p>
          <a:p>
            <a:pPr marL="285750" indent="-285750" algn="just">
              <a:lnSpc>
                <a:spcPct val="107000"/>
              </a:lnSpc>
              <a:spcBef>
                <a:spcPts val="288"/>
              </a:spcBef>
              <a:buFont typeface="Arial" pitchFamily="34" charset="0"/>
              <a:buChar char="•"/>
            </a:pPr>
            <a:r>
              <a:rPr lang="en-US" sz="1400" dirty="0" smtClean="0">
                <a:solidFill>
                  <a:srgbClr val="231F20"/>
                </a:solidFill>
                <a:latin typeface="Bahnschrift SemiBold" pitchFamily="34" charset="0"/>
                <a:cs typeface="Times New Roman" pitchFamily="18" charset="0"/>
              </a:rPr>
              <a:t>  </a:t>
            </a:r>
            <a:r>
              <a:rPr lang="en-US" sz="1400" dirty="0">
                <a:solidFill>
                  <a:srgbClr val="231F20"/>
                </a:solidFill>
                <a:latin typeface="Bahnschrift SemiBold" pitchFamily="34" charset="0"/>
                <a:cs typeface="Times New Roman" pitchFamily="18" charset="0"/>
              </a:rPr>
              <a:t>E</a:t>
            </a:r>
            <a:r>
              <a:rPr lang="en-US" sz="1400" dirty="0" smtClean="0">
                <a:solidFill>
                  <a:srgbClr val="231F20"/>
                </a:solidFill>
                <a:latin typeface="Bahnschrift SemiBold" pitchFamily="34" charset="0"/>
                <a:cs typeface="Times New Roman" pitchFamily="18" charset="0"/>
              </a:rPr>
              <a:t>xamples </a:t>
            </a:r>
            <a:r>
              <a:rPr lang="en-US" sz="1400" dirty="0">
                <a:solidFill>
                  <a:srgbClr val="231F20"/>
                </a:solidFill>
                <a:latin typeface="Bahnschrift SemiBold" pitchFamily="34" charset="0"/>
                <a:cs typeface="Times New Roman" pitchFamily="18" charset="0"/>
              </a:rPr>
              <a:t>of real world objects</a:t>
            </a:r>
            <a:r>
              <a:rPr lang="en-US" sz="1400" dirty="0" smtClean="0">
                <a:solidFill>
                  <a:srgbClr val="231F20"/>
                </a:solidFill>
                <a:latin typeface="Bahnschrift SemiBold" pitchFamily="34" charset="0"/>
                <a:cs typeface="Times New Roman" pitchFamily="18" charset="0"/>
              </a:rPr>
              <a:t>. </a:t>
            </a:r>
            <a:r>
              <a:rPr lang="en-US" sz="1400" dirty="0">
                <a:solidFill>
                  <a:srgbClr val="231F20"/>
                </a:solidFill>
                <a:latin typeface="Bahnschrift SemiBold" pitchFamily="34" charset="0"/>
                <a:cs typeface="Times New Roman" pitchFamily="18" charset="0"/>
              </a:rPr>
              <a:t>as table, board, television, bicycle, shop,  bus,  car,  monitor  etc.  All  these </a:t>
            </a:r>
            <a:r>
              <a:rPr lang="en-US" sz="1400" dirty="0">
                <a:solidFill>
                  <a:srgbClr val="FF0000"/>
                </a:solidFill>
                <a:latin typeface="Bahnschrift SemiBold" pitchFamily="34" charset="0"/>
                <a:cs typeface="Times New Roman" pitchFamily="18" charset="0"/>
              </a:rPr>
              <a:t>tangible  things  are  known  as  objects</a:t>
            </a:r>
            <a:r>
              <a:rPr lang="en-US" sz="1400" dirty="0" smtClean="0">
                <a:solidFill>
                  <a:srgbClr val="FF0000"/>
                </a:solidFill>
                <a:latin typeface="Bahnschrift SemiBold" pitchFamily="34" charset="0"/>
                <a:cs typeface="Times New Roman" pitchFamily="18" charset="0"/>
              </a:rPr>
              <a:t>.</a:t>
            </a:r>
          </a:p>
          <a:p>
            <a:pPr marL="285750" indent="-285750" algn="just">
              <a:lnSpc>
                <a:spcPct val="107000"/>
              </a:lnSpc>
              <a:spcBef>
                <a:spcPts val="288"/>
              </a:spcBef>
              <a:buFont typeface="Arial" pitchFamily="34" charset="0"/>
              <a:buChar char="•"/>
            </a:pPr>
            <a:r>
              <a:rPr lang="en-US" sz="1400" dirty="0" smtClean="0">
                <a:solidFill>
                  <a:srgbClr val="231F20"/>
                </a:solidFill>
                <a:latin typeface="Bahnschrift SemiBold" pitchFamily="34" charset="0"/>
                <a:cs typeface="Times New Roman" pitchFamily="18" charset="0"/>
              </a:rPr>
              <a:t> </a:t>
            </a:r>
            <a:endParaRPr lang="en-US" sz="1400" dirty="0">
              <a:latin typeface="Bahnschrift SemiBold" pitchFamily="34" charset="0"/>
              <a:cs typeface="Times New Roman" pitchFamily="18" charset="0"/>
            </a:endParaRP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79312" y="5165240"/>
            <a:ext cx="2944813" cy="1249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ectangle 12"/>
          <p:cNvSpPr/>
          <p:nvPr/>
        </p:nvSpPr>
        <p:spPr>
          <a:xfrm>
            <a:off x="472619" y="2564904"/>
            <a:ext cx="8414784" cy="2134815"/>
          </a:xfrm>
          <a:prstGeom prst="rect">
            <a:avLst/>
          </a:prstGeom>
        </p:spPr>
        <p:txBody>
          <a:bodyPr wrap="square">
            <a:spAutoFit/>
          </a:bodyPr>
          <a:lstStyle/>
          <a:p>
            <a:pPr algn="ctr">
              <a:lnSpc>
                <a:spcPct val="107000"/>
              </a:lnSpc>
            </a:pPr>
            <a:r>
              <a:rPr lang="en-US" sz="1600" b="1" dirty="0">
                <a:solidFill>
                  <a:srgbClr val="FF0000"/>
                </a:solidFill>
                <a:latin typeface="Bahnschrift SemiBold" pitchFamily="34" charset="0"/>
                <a:cs typeface="Times New Roman" pitchFamily="18" charset="0"/>
              </a:rPr>
              <a:t>Properties and methods of object's are accessed  with  '.'    operator.    </a:t>
            </a:r>
            <a:endParaRPr lang="en-US" sz="1600" b="1" dirty="0" smtClean="0">
              <a:solidFill>
                <a:srgbClr val="FF0000"/>
              </a:solidFill>
              <a:latin typeface="Bahnschrift SemiBold" pitchFamily="34" charset="0"/>
              <a:cs typeface="Times New Roman" pitchFamily="18" charset="0"/>
            </a:endParaRPr>
          </a:p>
          <a:p>
            <a:pPr algn="just">
              <a:lnSpc>
                <a:spcPct val="107000"/>
              </a:lnSpc>
            </a:pPr>
            <a:r>
              <a:rPr lang="en-US" sz="1600" dirty="0" smtClean="0">
                <a:solidFill>
                  <a:srgbClr val="7030A0"/>
                </a:solidFill>
                <a:latin typeface="Franklin Gothic Medium" pitchFamily="34" charset="0"/>
                <a:cs typeface="Times New Roman" pitchFamily="18" charset="0"/>
              </a:rPr>
              <a:t>JavaScript </a:t>
            </a:r>
            <a:r>
              <a:rPr lang="en-US" sz="1600" dirty="0">
                <a:solidFill>
                  <a:srgbClr val="7030A0"/>
                </a:solidFill>
                <a:latin typeface="Franklin Gothic Medium" pitchFamily="34" charset="0"/>
                <a:cs typeface="Times New Roman" pitchFamily="18" charset="0"/>
              </a:rPr>
              <a:t>supports 2 types of objects built-in objects and user defined objects</a:t>
            </a:r>
            <a:r>
              <a:rPr lang="en-US" sz="1600" dirty="0">
                <a:solidFill>
                  <a:srgbClr val="231F20"/>
                </a:solidFill>
                <a:latin typeface="Franklin Gothic Medium" pitchFamily="34" charset="0"/>
                <a:cs typeface="Times New Roman" pitchFamily="18" charset="0"/>
              </a:rPr>
              <a:t>.</a:t>
            </a:r>
            <a:endParaRPr lang="en-US" sz="1600" dirty="0">
              <a:latin typeface="Franklin Gothic Medium" pitchFamily="34" charset="0"/>
              <a:cs typeface="Times New Roman" pitchFamily="18" charset="0"/>
            </a:endParaRPr>
          </a:p>
          <a:p>
            <a:pPr algn="just">
              <a:lnSpc>
                <a:spcPct val="107000"/>
              </a:lnSpc>
              <a:spcBef>
                <a:spcPts val="850"/>
              </a:spcBef>
              <a:buClr>
                <a:srgbClr val="EC008C"/>
              </a:buClr>
              <a:buFont typeface="Times New Roman" pitchFamily="18" charset="0"/>
              <a:buAutoNum type="arabicPeriod"/>
            </a:pPr>
            <a:r>
              <a:rPr lang="en-US" sz="1600" b="1" dirty="0">
                <a:solidFill>
                  <a:srgbClr val="FF0000"/>
                </a:solidFill>
                <a:latin typeface="Times New Roman" pitchFamily="18" charset="0"/>
                <a:cs typeface="Times New Roman" pitchFamily="18" charset="0"/>
              </a:rPr>
              <a:t>Built in objects </a:t>
            </a:r>
            <a:r>
              <a:rPr lang="en-US" sz="1600" dirty="0">
                <a:solidFill>
                  <a:srgbClr val="231F20"/>
                </a:solidFill>
                <a:latin typeface="Times New Roman" pitchFamily="18" charset="0"/>
                <a:cs typeface="Times New Roman" pitchFamily="18" charset="0"/>
              </a:rPr>
              <a:t>such as Math, String, Array, Date etc.</a:t>
            </a:r>
            <a:endParaRPr lang="en-US" sz="1600" dirty="0">
              <a:latin typeface="Times New Roman" pitchFamily="18" charset="0"/>
              <a:cs typeface="Times New Roman" pitchFamily="18" charset="0"/>
            </a:endParaRPr>
          </a:p>
          <a:p>
            <a:pPr algn="just">
              <a:lnSpc>
                <a:spcPct val="107000"/>
              </a:lnSpc>
              <a:spcBef>
                <a:spcPts val="850"/>
              </a:spcBef>
              <a:buClr>
                <a:srgbClr val="EC008C"/>
              </a:buClr>
              <a:buFont typeface="Times New Roman" pitchFamily="18" charset="0"/>
              <a:buAutoNum type="arabicPeriod"/>
            </a:pPr>
            <a:r>
              <a:rPr lang="en-US" sz="1600" dirty="0" smtClean="0">
                <a:solidFill>
                  <a:srgbClr val="231F20"/>
                </a:solidFill>
                <a:latin typeface="Times New Roman" pitchFamily="18" charset="0"/>
                <a:cs typeface="Times New Roman" pitchFamily="18" charset="0"/>
              </a:rPr>
              <a:t>As per  </a:t>
            </a:r>
            <a:r>
              <a:rPr lang="en-US" sz="1600" dirty="0">
                <a:solidFill>
                  <a:srgbClr val="231F20"/>
                </a:solidFill>
                <a:latin typeface="Times New Roman" pitchFamily="18" charset="0"/>
                <a:cs typeface="Times New Roman" pitchFamily="18" charset="0"/>
              </a:rPr>
              <a:t>user </a:t>
            </a:r>
            <a:r>
              <a:rPr lang="en-US" sz="1600" dirty="0" smtClean="0">
                <a:solidFill>
                  <a:srgbClr val="231F20"/>
                </a:solidFill>
                <a:latin typeface="Times New Roman" pitchFamily="18" charset="0"/>
                <a:cs typeface="Times New Roman" pitchFamily="18" charset="0"/>
              </a:rPr>
              <a:t>requirements can  </a:t>
            </a:r>
            <a:r>
              <a:rPr lang="en-US" sz="1600" b="1" dirty="0" smtClean="0">
                <a:solidFill>
                  <a:srgbClr val="FF0000"/>
                </a:solidFill>
                <a:latin typeface="Times New Roman" pitchFamily="18" charset="0"/>
                <a:cs typeface="Times New Roman" pitchFamily="18" charset="0"/>
              </a:rPr>
              <a:t>create user defined   objects </a:t>
            </a:r>
            <a:endParaRPr lang="en-US" sz="1600" dirty="0" smtClean="0">
              <a:solidFill>
                <a:srgbClr val="231F20"/>
              </a:solidFill>
              <a:latin typeface="Times New Roman" pitchFamily="18" charset="0"/>
              <a:cs typeface="Times New Roman" pitchFamily="18" charset="0"/>
            </a:endParaRPr>
          </a:p>
          <a:p>
            <a:pPr algn="just">
              <a:lnSpc>
                <a:spcPct val="107000"/>
              </a:lnSpc>
              <a:spcBef>
                <a:spcPts val="850"/>
              </a:spcBef>
              <a:buClr>
                <a:srgbClr val="EC008C"/>
              </a:buClr>
              <a:buFont typeface="Times New Roman" pitchFamily="18" charset="0"/>
              <a:buAutoNum type="arabicPeriod"/>
            </a:pPr>
            <a:r>
              <a:rPr lang="en-US" sz="1600" b="1" dirty="0" smtClean="0">
                <a:solidFill>
                  <a:srgbClr val="FF0000"/>
                </a:solidFill>
                <a:latin typeface="Times New Roman" pitchFamily="18" charset="0"/>
                <a:cs typeface="Times New Roman" pitchFamily="18" charset="0"/>
              </a:rPr>
              <a:t>The  </a:t>
            </a:r>
            <a:r>
              <a:rPr lang="en-US" sz="1600" b="1" dirty="0">
                <a:solidFill>
                  <a:srgbClr val="FF0000"/>
                </a:solidFill>
                <a:latin typeface="Times New Roman" pitchFamily="18" charset="0"/>
                <a:cs typeface="Times New Roman" pitchFamily="18" charset="0"/>
              </a:rPr>
              <a:t>‘new’  keyword  </a:t>
            </a:r>
            <a:r>
              <a:rPr lang="en-US" sz="1600" b="1" dirty="0">
                <a:solidFill>
                  <a:srgbClr val="231F20"/>
                </a:solidFill>
                <a:latin typeface="Times New Roman" pitchFamily="18" charset="0"/>
                <a:cs typeface="Times New Roman" pitchFamily="18" charset="0"/>
              </a:rPr>
              <a:t>is used </a:t>
            </a:r>
            <a:r>
              <a:rPr lang="en-US" sz="1600" b="1" dirty="0" smtClean="0">
                <a:solidFill>
                  <a:srgbClr val="231F20"/>
                </a:solidFill>
                <a:latin typeface="Times New Roman" pitchFamily="18" charset="0"/>
                <a:cs typeface="Times New Roman" pitchFamily="18" charset="0"/>
              </a:rPr>
              <a:t>to </a:t>
            </a:r>
            <a:r>
              <a:rPr lang="en-US" sz="1600" b="1" dirty="0" smtClean="0">
                <a:solidFill>
                  <a:srgbClr val="008000"/>
                </a:solidFill>
                <a:latin typeface="Times New Roman" pitchFamily="18" charset="0"/>
                <a:cs typeface="Times New Roman" pitchFamily="18" charset="0"/>
              </a:rPr>
              <a:t>create </a:t>
            </a:r>
            <a:r>
              <a:rPr lang="en-US" sz="1600" b="1" dirty="0">
                <a:solidFill>
                  <a:srgbClr val="008000"/>
                </a:solidFill>
                <a:latin typeface="Times New Roman" pitchFamily="18" charset="0"/>
                <a:cs typeface="Times New Roman" pitchFamily="18" charset="0"/>
              </a:rPr>
              <a:t>new object in </a:t>
            </a:r>
            <a:r>
              <a:rPr lang="en-US" sz="1600" b="1" dirty="0" smtClean="0">
                <a:solidFill>
                  <a:srgbClr val="008000"/>
                </a:solidFill>
                <a:latin typeface="Times New Roman" pitchFamily="18" charset="0"/>
                <a:cs typeface="Times New Roman" pitchFamily="18" charset="0"/>
              </a:rPr>
              <a:t>JavaScript</a:t>
            </a:r>
            <a:r>
              <a:rPr lang="en-US" sz="1600" b="1" dirty="0" smtClean="0">
                <a:solidFill>
                  <a:srgbClr val="231F20"/>
                </a:solidFill>
                <a:latin typeface="Times New Roman" pitchFamily="18" charset="0"/>
                <a:cs typeface="Times New Roman" pitchFamily="18" charset="0"/>
              </a:rPr>
              <a:t>.</a:t>
            </a:r>
          </a:p>
          <a:p>
            <a:pPr algn="just">
              <a:lnSpc>
                <a:spcPct val="107000"/>
              </a:lnSpc>
              <a:spcBef>
                <a:spcPts val="850"/>
              </a:spcBef>
              <a:buClr>
                <a:srgbClr val="EC008C"/>
              </a:buClr>
              <a:buFont typeface="Times New Roman" pitchFamily="18" charset="0"/>
              <a:buAutoNum type="arabicPeriod"/>
            </a:pPr>
            <a:r>
              <a:rPr lang="en-US" sz="1600" b="1" dirty="0" smtClean="0">
                <a:latin typeface="Times New Roman" pitchFamily="18" charset="0"/>
                <a:cs typeface="Times New Roman" pitchFamily="18" charset="0"/>
              </a:rPr>
              <a:t> </a:t>
            </a:r>
            <a:r>
              <a:rPr lang="en-US" sz="1600" b="1" dirty="0" smtClean="0">
                <a:solidFill>
                  <a:srgbClr val="231F20"/>
                </a:solidFill>
                <a:latin typeface="Times New Roman" pitchFamily="18" charset="0"/>
                <a:cs typeface="Times New Roman" pitchFamily="18" charset="0"/>
              </a:rPr>
              <a:t>e.g.</a:t>
            </a:r>
            <a:r>
              <a:rPr lang="en-US" sz="1600" b="1" dirty="0">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d</a:t>
            </a:r>
            <a:r>
              <a:rPr lang="en-US" sz="1600" dirty="0">
                <a:solidFill>
                  <a:srgbClr val="231F20"/>
                </a:solidFill>
                <a:latin typeface="Times New Roman" pitchFamily="18" charset="0"/>
                <a:cs typeface="Times New Roman" pitchFamily="18" charset="0"/>
              </a:rPr>
              <a:t>= new Date();</a:t>
            </a:r>
            <a:endParaRPr lang="en-US" sz="1600" dirty="0">
              <a:latin typeface="Times New Roman" pitchFamily="18" charset="0"/>
              <a:cs typeface="Times New Roman" pitchFamily="18" charset="0"/>
            </a:endParaRPr>
          </a:p>
        </p:txBody>
      </p:sp>
      <p:sp>
        <p:nvSpPr>
          <p:cNvPr id="15" name="Rectangle 14"/>
          <p:cNvSpPr/>
          <p:nvPr/>
        </p:nvSpPr>
        <p:spPr>
          <a:xfrm>
            <a:off x="459604" y="2564903"/>
            <a:ext cx="8174453" cy="2134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49080" y="4823783"/>
            <a:ext cx="4680520" cy="1590820"/>
          </a:xfrm>
          <a:prstGeom prst="rect">
            <a:avLst/>
          </a:prstGeom>
          <a:noFill/>
        </p:spPr>
        <p:txBody>
          <a:bodyPr wrap="square" rtlCol="0">
            <a:spAutoFit/>
          </a:bodyPr>
          <a:lstStyle/>
          <a:p>
            <a:pPr marL="171450" indent="-171450" algn="just">
              <a:lnSpc>
                <a:spcPct val="107000"/>
              </a:lnSpc>
              <a:spcBef>
                <a:spcPts val="288"/>
              </a:spcBef>
              <a:buFont typeface="Arial" pitchFamily="34" charset="0"/>
              <a:buChar char="•"/>
            </a:pPr>
            <a:r>
              <a:rPr lang="en-US" sz="1400" dirty="0">
                <a:solidFill>
                  <a:srgbClr val="231F20"/>
                </a:solidFill>
                <a:latin typeface="Bahnschrift SemiBold" pitchFamily="34" charset="0"/>
                <a:cs typeface="Times New Roman" pitchFamily="18" charset="0"/>
              </a:rPr>
              <a:t>Take  an  example  of  </a:t>
            </a:r>
            <a:r>
              <a:rPr lang="en-US" sz="1400" dirty="0">
                <a:solidFill>
                  <a:srgbClr val="FF0000"/>
                </a:solidFill>
                <a:latin typeface="Bahnschrift SemiBold" pitchFamily="34" charset="0"/>
                <a:cs typeface="Times New Roman" pitchFamily="18" charset="0"/>
              </a:rPr>
              <a:t>car  object</a:t>
            </a:r>
            <a:r>
              <a:rPr lang="en-US" sz="1400" dirty="0">
                <a:solidFill>
                  <a:srgbClr val="231F20"/>
                </a:solidFill>
                <a:latin typeface="Bahnschrift SemiBold" pitchFamily="34" charset="0"/>
                <a:cs typeface="Times New Roman" pitchFamily="18" charset="0"/>
              </a:rPr>
              <a:t>.  </a:t>
            </a:r>
            <a:endParaRPr lang="en-US" sz="1400" dirty="0" smtClean="0">
              <a:solidFill>
                <a:srgbClr val="231F20"/>
              </a:solidFill>
              <a:latin typeface="Bahnschrift SemiBold" pitchFamily="34" charset="0"/>
              <a:cs typeface="Times New Roman" pitchFamily="18" charset="0"/>
            </a:endParaRPr>
          </a:p>
          <a:p>
            <a:pPr marL="171450" indent="-171450" algn="just">
              <a:lnSpc>
                <a:spcPct val="107000"/>
              </a:lnSpc>
              <a:spcBef>
                <a:spcPts val="288"/>
              </a:spcBef>
              <a:buFont typeface="Arial" pitchFamily="34" charset="0"/>
              <a:buChar char="•"/>
            </a:pPr>
            <a:r>
              <a:rPr lang="en-US" sz="1400" dirty="0" smtClean="0">
                <a:solidFill>
                  <a:srgbClr val="231F20"/>
                </a:solidFill>
                <a:latin typeface="Bahnschrift SemiBold" pitchFamily="34" charset="0"/>
                <a:cs typeface="Times New Roman" pitchFamily="18" charset="0"/>
              </a:rPr>
              <a:t>It  </a:t>
            </a:r>
            <a:r>
              <a:rPr lang="en-US" sz="1400" dirty="0">
                <a:solidFill>
                  <a:srgbClr val="231F20"/>
                </a:solidFill>
                <a:latin typeface="Bahnschrift SemiBold" pitchFamily="34" charset="0"/>
                <a:cs typeface="Times New Roman" pitchFamily="18" charset="0"/>
              </a:rPr>
              <a:t>has </a:t>
            </a:r>
            <a:r>
              <a:rPr lang="en-US" sz="1400" dirty="0">
                <a:solidFill>
                  <a:srgbClr val="00CC00"/>
                </a:solidFill>
                <a:latin typeface="Bahnschrift SemiBold" pitchFamily="34" charset="0"/>
                <a:cs typeface="Times New Roman" pitchFamily="18" charset="0"/>
              </a:rPr>
              <a:t>properties   like   name,   model,   weight, color  etc.  and  methods  like  start,  stop, brake</a:t>
            </a:r>
            <a:r>
              <a:rPr lang="en-US" sz="1400" dirty="0">
                <a:solidFill>
                  <a:srgbClr val="231F20"/>
                </a:solidFill>
                <a:latin typeface="Bahnschrift SemiBold" pitchFamily="34" charset="0"/>
                <a:cs typeface="Times New Roman" pitchFamily="18" charset="0"/>
              </a:rPr>
              <a:t> etc. </a:t>
            </a:r>
            <a:endParaRPr lang="en-US" sz="1400" dirty="0" smtClean="0">
              <a:solidFill>
                <a:srgbClr val="231F20"/>
              </a:solidFill>
              <a:latin typeface="Bahnschrift SemiBold" pitchFamily="34" charset="0"/>
              <a:cs typeface="Times New Roman" pitchFamily="18" charset="0"/>
            </a:endParaRPr>
          </a:p>
          <a:p>
            <a:pPr marL="171450" indent="-171450" algn="just">
              <a:lnSpc>
                <a:spcPct val="107000"/>
              </a:lnSpc>
              <a:spcBef>
                <a:spcPts val="288"/>
              </a:spcBef>
              <a:buFont typeface="Arial" pitchFamily="34" charset="0"/>
              <a:buChar char="•"/>
            </a:pPr>
            <a:r>
              <a:rPr lang="en-US" sz="1400" dirty="0" smtClean="0">
                <a:solidFill>
                  <a:srgbClr val="231F20"/>
                </a:solidFill>
                <a:latin typeface="Bahnschrift SemiBold" pitchFamily="34" charset="0"/>
                <a:cs typeface="Times New Roman" pitchFamily="18" charset="0"/>
              </a:rPr>
              <a:t>All </a:t>
            </a:r>
            <a:r>
              <a:rPr lang="en-US" sz="1400" dirty="0">
                <a:solidFill>
                  <a:srgbClr val="231F20"/>
                </a:solidFill>
                <a:latin typeface="Bahnschrift SemiBold" pitchFamily="34" charset="0"/>
                <a:cs typeface="Times New Roman" pitchFamily="18" charset="0"/>
              </a:rPr>
              <a:t>cars have same properties </a:t>
            </a:r>
            <a:r>
              <a:rPr lang="en-US" sz="1400" dirty="0">
                <a:solidFill>
                  <a:srgbClr val="00CC00"/>
                </a:solidFill>
                <a:latin typeface="Bahnschrift SemiBold" pitchFamily="34" charset="0"/>
                <a:cs typeface="Times New Roman" pitchFamily="18" charset="0"/>
              </a:rPr>
              <a:t>but  contain  different  values  from  car  to car</a:t>
            </a:r>
            <a:r>
              <a:rPr lang="en-US" sz="1400" dirty="0">
                <a:solidFill>
                  <a:srgbClr val="231F20"/>
                </a:solidFill>
                <a:latin typeface="Bahnschrift SemiBold" pitchFamily="34" charset="0"/>
                <a:cs typeface="Times New Roman" pitchFamily="18" charset="0"/>
              </a:rPr>
              <a:t>.  </a:t>
            </a:r>
            <a:endParaRPr lang="en-US" sz="1400" dirty="0" smtClean="0">
              <a:solidFill>
                <a:srgbClr val="231F20"/>
              </a:solidFill>
              <a:latin typeface="Bahnschrift SemiBold" pitchFamily="34" charset="0"/>
              <a:cs typeface="Times New Roman" pitchFamily="18" charset="0"/>
            </a:endParaRPr>
          </a:p>
          <a:p>
            <a:pPr marL="171450" indent="-171450" algn="just">
              <a:lnSpc>
                <a:spcPct val="107000"/>
              </a:lnSpc>
              <a:spcBef>
                <a:spcPts val="288"/>
              </a:spcBef>
              <a:buFont typeface="Arial" pitchFamily="34" charset="0"/>
              <a:buChar char="•"/>
            </a:pPr>
            <a:r>
              <a:rPr lang="en-US" sz="1400" dirty="0" smtClean="0">
                <a:solidFill>
                  <a:srgbClr val="231F20"/>
                </a:solidFill>
                <a:latin typeface="Bahnschrift SemiBold" pitchFamily="34" charset="0"/>
                <a:cs typeface="Times New Roman" pitchFamily="18" charset="0"/>
              </a:rPr>
              <a:t>All  </a:t>
            </a:r>
            <a:r>
              <a:rPr lang="en-US" sz="1400" dirty="0">
                <a:solidFill>
                  <a:srgbClr val="231F20"/>
                </a:solidFill>
                <a:latin typeface="Bahnschrift SemiBold" pitchFamily="34" charset="0"/>
                <a:cs typeface="Times New Roman" pitchFamily="18" charset="0"/>
              </a:rPr>
              <a:t>cars  have  same  methods  but perform differently</a:t>
            </a:r>
            <a:r>
              <a:rPr lang="en-US" sz="1200" dirty="0">
                <a:solidFill>
                  <a:srgbClr val="231F20"/>
                </a:solidFill>
                <a:latin typeface="Bahnschrift SemiBold" pitchFamily="34" charset="0"/>
                <a:cs typeface="Times New Roman" pitchFamily="18" charset="0"/>
              </a:rPr>
              <a:t>.</a:t>
            </a:r>
            <a:endParaRPr lang="en-US" sz="1200" dirty="0">
              <a:latin typeface="Bahnschrift SemiBold" pitchFamily="34" charset="0"/>
              <a:cs typeface="Times New Roman" pitchFamily="18" charset="0"/>
            </a:endParaRPr>
          </a:p>
        </p:txBody>
      </p:sp>
      <p:sp>
        <p:nvSpPr>
          <p:cNvPr id="20" name="Rectangle 19"/>
          <p:cNvSpPr/>
          <p:nvPr/>
        </p:nvSpPr>
        <p:spPr>
          <a:xfrm>
            <a:off x="3849080" y="4823783"/>
            <a:ext cx="4680520" cy="15908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74511279"/>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9604" y="1052736"/>
            <a:ext cx="8288860" cy="2016224"/>
          </a:xfrm>
        </p:spPr>
        <p:txBody>
          <a:bodyPr/>
          <a:lstStyle/>
          <a:p>
            <a:pPr algn="ctr"/>
            <a:r>
              <a:rPr lang="en-US" sz="1800" b="1" dirty="0">
                <a:solidFill>
                  <a:srgbClr val="EC008C"/>
                </a:solidFill>
                <a:latin typeface="Bahnschrift SemiBold" pitchFamily="34" charset="0"/>
                <a:cs typeface="Times New Roman" pitchFamily="18" charset="0"/>
              </a:rPr>
              <a:t>DOM (Document Object Model) :</a:t>
            </a:r>
            <a:endParaRPr lang="en-US" sz="1800" dirty="0">
              <a:latin typeface="Bahnschrift SemiBold" pitchFamily="34" charset="0"/>
              <a:cs typeface="Times New Roman" pitchFamily="18" charset="0"/>
            </a:endParaRPr>
          </a:p>
          <a:p>
            <a:pPr>
              <a:lnSpc>
                <a:spcPct val="107000"/>
              </a:lnSpc>
              <a:spcBef>
                <a:spcPts val="425"/>
              </a:spcBef>
            </a:pPr>
            <a:r>
              <a:rPr lang="en-US" sz="1800" dirty="0">
                <a:latin typeface="Bahnschrift SemiBold" pitchFamily="34" charset="0"/>
                <a:cs typeface="Times New Roman" pitchFamily="18" charset="0"/>
              </a:rPr>
              <a:t>When HTML document is loaded into a  web  browser,  it  becomes  a  document</a:t>
            </a:r>
          </a:p>
          <a:p>
            <a:r>
              <a:rPr lang="en-US" sz="1800" dirty="0">
                <a:solidFill>
                  <a:srgbClr val="FF0000"/>
                </a:solidFill>
                <a:latin typeface="Bahnschrift SemiBold" pitchFamily="34" charset="0"/>
                <a:cs typeface="Times New Roman" pitchFamily="18" charset="0"/>
              </a:rPr>
              <a:t>The  W3C  Document  Object  Model (DOM)   </a:t>
            </a:r>
            <a:r>
              <a:rPr lang="en-US" sz="1800" dirty="0">
                <a:latin typeface="Bahnschrift SemiBold" pitchFamily="34" charset="0"/>
                <a:cs typeface="Times New Roman" pitchFamily="18" charset="0"/>
              </a:rPr>
              <a:t>is   a   platform   and   language- neutral  interface  that  allows  programs and  scripts  to  dynamically  access  and update the content, structure, and style of a document."</a:t>
            </a:r>
          </a:p>
          <a:p>
            <a:r>
              <a:rPr lang="en-US" sz="1600" b="1" dirty="0">
                <a:solidFill>
                  <a:srgbClr val="EC008C"/>
                </a:solidFill>
                <a:latin typeface="Bahnschrift SemiBold" pitchFamily="34" charset="0"/>
                <a:cs typeface="Times New Roman" pitchFamily="18" charset="0"/>
              </a:rPr>
              <a:t>Following diagram shows hierarchy of DOM object:</a:t>
            </a:r>
            <a:endParaRPr lang="en-US" sz="1600" dirty="0">
              <a:latin typeface="Bahnschrift SemiBold" pitchFamily="34"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16</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object 8"/>
          <p:cNvSpPr>
            <a:spLocks/>
          </p:cNvSpPr>
          <p:nvPr/>
        </p:nvSpPr>
        <p:spPr bwMode="auto">
          <a:xfrm>
            <a:off x="107505" y="3212976"/>
            <a:ext cx="4176464" cy="2880320"/>
          </a:xfrm>
          <a:custGeom>
            <a:avLst/>
            <a:gdLst>
              <a:gd name="T0" fmla="*/ 0 w 2506345"/>
              <a:gd name="T1" fmla="*/ 1420105 h 1420495"/>
              <a:gd name="T2" fmla="*/ 2505873 w 2506345"/>
              <a:gd name="T3" fmla="*/ 1420105 h 1420495"/>
              <a:gd name="T4" fmla="*/ 2505873 w 2506345"/>
              <a:gd name="T5" fmla="*/ 0 h 1420495"/>
              <a:gd name="T6" fmla="*/ 0 w 2506345"/>
              <a:gd name="T7" fmla="*/ 0 h 1420495"/>
              <a:gd name="T8" fmla="*/ 0 w 2506345"/>
              <a:gd name="T9" fmla="*/ 1420105 h 1420495"/>
            </a:gdLst>
            <a:ahLst/>
            <a:cxnLst>
              <a:cxn ang="0">
                <a:pos x="T0" y="T1"/>
              </a:cxn>
              <a:cxn ang="0">
                <a:pos x="T2" y="T3"/>
              </a:cxn>
              <a:cxn ang="0">
                <a:pos x="T4" y="T5"/>
              </a:cxn>
              <a:cxn ang="0">
                <a:pos x="T6" y="T7"/>
              </a:cxn>
              <a:cxn ang="0">
                <a:pos x="T8" y="T9"/>
              </a:cxn>
            </a:cxnLst>
            <a:rect l="0" t="0" r="r" b="b"/>
            <a:pathLst>
              <a:path w="2506345" h="1420495">
                <a:moveTo>
                  <a:pt x="0" y="1420105"/>
                </a:moveTo>
                <a:lnTo>
                  <a:pt x="2505873" y="1420105"/>
                </a:lnTo>
                <a:lnTo>
                  <a:pt x="2505873" y="0"/>
                </a:lnTo>
                <a:lnTo>
                  <a:pt x="0" y="0"/>
                </a:lnTo>
                <a:lnTo>
                  <a:pt x="0" y="1420105"/>
                </a:lnTo>
                <a:close/>
              </a:path>
            </a:pathLst>
          </a:custGeom>
          <a:solidFill>
            <a:schemeClr val="tx1"/>
          </a:solidFill>
          <a:ln>
            <a:noFill/>
          </a:ln>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
        <p:nvSpPr>
          <p:cNvPr id="15" name="object 9"/>
          <p:cNvSpPr>
            <a:spLocks noChangeArrowheads="1"/>
          </p:cNvSpPr>
          <p:nvPr/>
        </p:nvSpPr>
        <p:spPr bwMode="auto">
          <a:xfrm>
            <a:off x="323529" y="3429000"/>
            <a:ext cx="3600399" cy="2304256"/>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pic>
        <p:nvPicPr>
          <p:cNvPr id="4098" name="Picture 2" descr="Javascript Window Object with Document Loaded"/>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90415" y="3178290"/>
            <a:ext cx="4305300" cy="2805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2233813"/>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17</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pic>
        <p:nvPicPr>
          <p:cNvPr id="19" name="table"/>
          <p:cNvPicPr>
            <a:picLocks noChangeAspect="1"/>
          </p:cNvPicPr>
          <p:nvPr/>
        </p:nvPicPr>
        <p:blipFill>
          <a:blip r:embed="rId6" cstate="print"/>
          <a:stretch>
            <a:fillRect/>
          </a:stretch>
        </p:blipFill>
        <p:spPr>
          <a:xfrm>
            <a:off x="411874" y="1041985"/>
            <a:ext cx="3996903" cy="5347272"/>
          </a:xfrm>
          <a:prstGeom prst="rect">
            <a:avLst/>
          </a:prstGeom>
        </p:spPr>
      </p:pic>
      <p:sp>
        <p:nvSpPr>
          <p:cNvPr id="2" name="TextBox 1"/>
          <p:cNvSpPr txBox="1"/>
          <p:nvPr/>
        </p:nvSpPr>
        <p:spPr>
          <a:xfrm>
            <a:off x="4408777" y="1117193"/>
            <a:ext cx="4627719" cy="954107"/>
          </a:xfrm>
          <a:prstGeom prst="rect">
            <a:avLst/>
          </a:prstGeom>
          <a:noFill/>
        </p:spPr>
        <p:txBody>
          <a:bodyPr wrap="square" rtlCol="0">
            <a:spAutoFit/>
          </a:bodyPr>
          <a:lstStyle/>
          <a:p>
            <a:r>
              <a:rPr lang="en-US" sz="1400" b="1" dirty="0" smtClean="0">
                <a:solidFill>
                  <a:srgbClr val="FF0000"/>
                </a:solidFill>
                <a:latin typeface="Bahnschrift SemiBold" pitchFamily="34" charset="0"/>
              </a:rPr>
              <a:t>form1.name.value</a:t>
            </a:r>
            <a:r>
              <a:rPr lang="en-US" sz="1400" dirty="0" smtClean="0">
                <a:latin typeface="Bahnschrift SemiBold" pitchFamily="34" charset="0"/>
              </a:rPr>
              <a:t> </a:t>
            </a:r>
            <a:r>
              <a:rPr lang="en-US" sz="1400" dirty="0">
                <a:latin typeface="Bahnschrift SemiBold" pitchFamily="34" charset="0"/>
              </a:rPr>
              <a:t>to get the value of the input value. </a:t>
            </a:r>
            <a:endParaRPr lang="en-US" sz="1400" dirty="0" smtClean="0">
              <a:latin typeface="Bahnschrift SemiBold" pitchFamily="34" charset="0"/>
            </a:endParaRPr>
          </a:p>
          <a:p>
            <a:r>
              <a:rPr lang="en-US" sz="1400" dirty="0" smtClean="0">
                <a:solidFill>
                  <a:srgbClr val="006600"/>
                </a:solidFill>
                <a:latin typeface="Bahnschrift SemiBold" pitchFamily="34" charset="0"/>
              </a:rPr>
              <a:t>Instead </a:t>
            </a:r>
            <a:r>
              <a:rPr lang="en-US" sz="1400" dirty="0">
                <a:solidFill>
                  <a:srgbClr val="006600"/>
                </a:solidFill>
                <a:latin typeface="Bahnschrift SemiBold" pitchFamily="34" charset="0"/>
              </a:rPr>
              <a:t>of this, </a:t>
            </a:r>
            <a:endParaRPr lang="en-US" sz="1400" dirty="0" smtClean="0">
              <a:solidFill>
                <a:srgbClr val="006600"/>
              </a:solidFill>
              <a:latin typeface="Bahnschrift SemiBold" pitchFamily="34" charset="0"/>
            </a:endParaRPr>
          </a:p>
          <a:p>
            <a:r>
              <a:rPr lang="en-US" sz="1400" dirty="0" err="1" smtClean="0">
                <a:solidFill>
                  <a:srgbClr val="FF0000"/>
                </a:solidFill>
                <a:latin typeface="Bahnschrift SemiBold" pitchFamily="34" charset="0"/>
              </a:rPr>
              <a:t>document.getElementById</a:t>
            </a:r>
            <a:r>
              <a:rPr lang="en-US" sz="1400" dirty="0" smtClean="0">
                <a:solidFill>
                  <a:srgbClr val="FF0000"/>
                </a:solidFill>
                <a:latin typeface="Bahnschrift SemiBold" pitchFamily="34" charset="0"/>
              </a:rPr>
              <a:t>() </a:t>
            </a:r>
            <a:r>
              <a:rPr lang="en-US" sz="1400" dirty="0" smtClean="0">
                <a:solidFill>
                  <a:srgbClr val="008000"/>
                </a:solidFill>
                <a:latin typeface="Bahnschrift SemiBold" pitchFamily="34" charset="0"/>
              </a:rPr>
              <a:t>to </a:t>
            </a:r>
            <a:r>
              <a:rPr lang="en-US" sz="1400" dirty="0">
                <a:solidFill>
                  <a:srgbClr val="008000"/>
                </a:solidFill>
                <a:latin typeface="Bahnschrift SemiBold" pitchFamily="34" charset="0"/>
              </a:rPr>
              <a:t>get value of the input text. </a:t>
            </a:r>
            <a:endParaRPr lang="en-US" sz="1400" dirty="0" smtClean="0">
              <a:solidFill>
                <a:srgbClr val="008000"/>
              </a:solidFill>
              <a:latin typeface="Bahnschrift SemiBold" pitchFamily="34" charset="0"/>
            </a:endParaRPr>
          </a:p>
          <a:p>
            <a:r>
              <a:rPr lang="en-US" sz="1400" dirty="0" smtClean="0">
                <a:latin typeface="Bahnschrift SemiBold" pitchFamily="34" charset="0"/>
              </a:rPr>
              <a:t>But </a:t>
            </a:r>
            <a:r>
              <a:rPr lang="en-US" sz="1400" dirty="0">
                <a:latin typeface="Bahnschrift SemiBold" pitchFamily="34" charset="0"/>
              </a:rPr>
              <a:t>we </a:t>
            </a:r>
            <a:r>
              <a:rPr lang="en-US" sz="1400" dirty="0">
                <a:solidFill>
                  <a:srgbClr val="002060"/>
                </a:solidFill>
                <a:latin typeface="Bahnschrift SemiBold" pitchFamily="34" charset="0"/>
              </a:rPr>
              <a:t>need to define id for the input field.</a:t>
            </a:r>
          </a:p>
        </p:txBody>
      </p:sp>
      <p:sp>
        <p:nvSpPr>
          <p:cNvPr id="3" name="Rectangle 2"/>
          <p:cNvSpPr/>
          <p:nvPr/>
        </p:nvSpPr>
        <p:spPr>
          <a:xfrm>
            <a:off x="4408777" y="1117193"/>
            <a:ext cx="4486938" cy="1159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08777" y="2420888"/>
            <a:ext cx="4486938" cy="3416320"/>
          </a:xfrm>
          <a:prstGeom prst="rect">
            <a:avLst/>
          </a:prstGeom>
          <a:noFill/>
        </p:spPr>
        <p:txBody>
          <a:bodyPr wrap="square" rtlCol="0">
            <a:spAutoFit/>
          </a:bodyPr>
          <a:lstStyle/>
          <a:p>
            <a:r>
              <a:rPr lang="en-US" sz="1200" dirty="0"/>
              <a:t>&lt;!</a:t>
            </a:r>
            <a:r>
              <a:rPr lang="en-US" sz="1200" dirty="0" err="1"/>
              <a:t>Doctype</a:t>
            </a:r>
            <a:r>
              <a:rPr lang="en-US" sz="1200" dirty="0"/>
              <a:t> html&gt;    </a:t>
            </a:r>
          </a:p>
          <a:p>
            <a:r>
              <a:rPr lang="en-US" sz="1200" dirty="0"/>
              <a:t>&lt;html&gt;</a:t>
            </a:r>
          </a:p>
          <a:p>
            <a:r>
              <a:rPr lang="en-US" sz="1200" dirty="0"/>
              <a:t>&lt;head&gt;</a:t>
            </a:r>
          </a:p>
          <a:p>
            <a:r>
              <a:rPr lang="en-US" sz="1200" dirty="0"/>
              <a:t>&lt;script type="text/</a:t>
            </a:r>
            <a:r>
              <a:rPr lang="en-US" sz="1200" dirty="0" err="1"/>
              <a:t>javascript</a:t>
            </a:r>
            <a:r>
              <a:rPr lang="en-US" sz="1200" dirty="0"/>
              <a:t>"&gt;  </a:t>
            </a:r>
          </a:p>
          <a:p>
            <a:r>
              <a:rPr lang="en-US" sz="1200" dirty="0"/>
              <a:t>    function </a:t>
            </a:r>
            <a:r>
              <a:rPr lang="en-US" sz="1200" dirty="0" err="1"/>
              <a:t>getcube</a:t>
            </a:r>
            <a:r>
              <a:rPr lang="en-US" sz="1200" dirty="0"/>
              <a:t>(){  </a:t>
            </a:r>
          </a:p>
          <a:p>
            <a:r>
              <a:rPr lang="en-US" sz="1200" dirty="0">
                <a:solidFill>
                  <a:srgbClr val="FF0000"/>
                </a:solidFill>
              </a:rPr>
              <a:t>    </a:t>
            </a:r>
            <a:r>
              <a:rPr lang="en-US" sz="1200" dirty="0" err="1">
                <a:solidFill>
                  <a:srgbClr val="FF0000"/>
                </a:solidFill>
              </a:rPr>
              <a:t>var</a:t>
            </a:r>
            <a:r>
              <a:rPr lang="en-US" sz="1200" dirty="0">
                <a:solidFill>
                  <a:srgbClr val="FF0000"/>
                </a:solidFill>
              </a:rPr>
              <a:t> number=</a:t>
            </a:r>
            <a:r>
              <a:rPr lang="en-US" sz="1200" dirty="0" err="1">
                <a:solidFill>
                  <a:srgbClr val="FF0000"/>
                </a:solidFill>
              </a:rPr>
              <a:t>document.getElementById</a:t>
            </a:r>
            <a:r>
              <a:rPr lang="en-US" sz="1200" dirty="0">
                <a:solidFill>
                  <a:srgbClr val="FF0000"/>
                </a:solidFill>
              </a:rPr>
              <a:t>("number").value</a:t>
            </a:r>
            <a:r>
              <a:rPr lang="en-US" sz="1200" dirty="0"/>
              <a:t>;  </a:t>
            </a:r>
          </a:p>
          <a:p>
            <a:r>
              <a:rPr lang="en-US" sz="1200" dirty="0"/>
              <a:t>    alert(number*number*number);  </a:t>
            </a:r>
          </a:p>
          <a:p>
            <a:r>
              <a:rPr lang="en-US" sz="1200" dirty="0"/>
              <a:t>    }  </a:t>
            </a:r>
          </a:p>
          <a:p>
            <a:r>
              <a:rPr lang="en-US" sz="1200" dirty="0"/>
              <a:t>    &lt;/script&gt;  </a:t>
            </a:r>
          </a:p>
          <a:p>
            <a:r>
              <a:rPr lang="en-US" sz="1200" dirty="0"/>
              <a:t>&lt;/head&gt;</a:t>
            </a:r>
          </a:p>
          <a:p>
            <a:r>
              <a:rPr lang="en-US" sz="1200" dirty="0"/>
              <a:t>&lt;body&gt;</a:t>
            </a:r>
          </a:p>
          <a:p>
            <a:r>
              <a:rPr lang="en-US" sz="1200" dirty="0"/>
              <a:t>    &lt;form&gt;  </a:t>
            </a:r>
          </a:p>
          <a:p>
            <a:r>
              <a:rPr lang="en-US" sz="1200" dirty="0">
                <a:solidFill>
                  <a:srgbClr val="FF0000"/>
                </a:solidFill>
              </a:rPr>
              <a:t>    Enter No:&lt;input type="text" id="number" name="number"/&gt;&lt;</a:t>
            </a:r>
            <a:r>
              <a:rPr lang="en-US" sz="1200" dirty="0" err="1">
                <a:solidFill>
                  <a:srgbClr val="FF0000"/>
                </a:solidFill>
              </a:rPr>
              <a:t>br</a:t>
            </a:r>
            <a:r>
              <a:rPr lang="en-US" sz="1200" dirty="0">
                <a:solidFill>
                  <a:srgbClr val="FF0000"/>
                </a:solidFill>
              </a:rPr>
              <a:t>/&gt;  </a:t>
            </a:r>
          </a:p>
          <a:p>
            <a:r>
              <a:rPr lang="en-US" sz="1200" dirty="0"/>
              <a:t>    &lt;input type="button" value="cube" </a:t>
            </a:r>
            <a:r>
              <a:rPr lang="en-US" sz="1200" dirty="0" err="1"/>
              <a:t>onclick</a:t>
            </a:r>
            <a:r>
              <a:rPr lang="en-US" sz="1200" dirty="0"/>
              <a:t>="</a:t>
            </a:r>
            <a:r>
              <a:rPr lang="en-US" sz="1200" dirty="0" err="1"/>
              <a:t>getcube</a:t>
            </a:r>
            <a:r>
              <a:rPr lang="en-US" sz="1200" dirty="0"/>
              <a:t>()"/&gt;  </a:t>
            </a:r>
          </a:p>
          <a:p>
            <a:r>
              <a:rPr lang="en-US" sz="1200" dirty="0"/>
              <a:t>    &lt;/form&gt; </a:t>
            </a:r>
          </a:p>
          <a:p>
            <a:r>
              <a:rPr lang="en-US" sz="1200" dirty="0"/>
              <a:t>&lt;/body&gt;</a:t>
            </a:r>
          </a:p>
          <a:p>
            <a:r>
              <a:rPr lang="en-US" sz="1200" dirty="0"/>
              <a:t>&lt;/html&gt; </a:t>
            </a:r>
          </a:p>
        </p:txBody>
      </p:sp>
      <p:sp>
        <p:nvSpPr>
          <p:cNvPr id="14" name="Rectangle 13"/>
          <p:cNvSpPr/>
          <p:nvPr/>
        </p:nvSpPr>
        <p:spPr>
          <a:xfrm>
            <a:off x="4408777" y="2420888"/>
            <a:ext cx="4486938" cy="3416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743942" y="5301208"/>
            <a:ext cx="2716490" cy="1556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4716016" y="6092924"/>
            <a:ext cx="1027926" cy="307777"/>
          </a:xfrm>
          <a:prstGeom prst="rect">
            <a:avLst/>
          </a:prstGeom>
          <a:noFill/>
        </p:spPr>
        <p:txBody>
          <a:bodyPr wrap="square" rtlCol="0">
            <a:spAutoFit/>
          </a:bodyPr>
          <a:lstStyle/>
          <a:p>
            <a:r>
              <a:rPr lang="en-US" sz="1400" b="1" dirty="0" smtClean="0">
                <a:solidFill>
                  <a:srgbClr val="C00000"/>
                </a:solidFill>
              </a:rPr>
              <a:t>output</a:t>
            </a:r>
            <a:endParaRPr lang="en-US" sz="1400" b="1" dirty="0">
              <a:solidFill>
                <a:srgbClr val="C00000"/>
              </a:solidFill>
            </a:endParaRPr>
          </a:p>
        </p:txBody>
      </p:sp>
      <p:sp>
        <p:nvSpPr>
          <p:cNvPr id="16" name="Notched Right Arrow 15"/>
          <p:cNvSpPr/>
          <p:nvPr/>
        </p:nvSpPr>
        <p:spPr>
          <a:xfrm>
            <a:off x="5229979" y="5837208"/>
            <a:ext cx="422141" cy="3596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61941265"/>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18</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2" name="Rectangle 1"/>
          <p:cNvSpPr/>
          <p:nvPr/>
        </p:nvSpPr>
        <p:spPr>
          <a:xfrm>
            <a:off x="285115" y="1052736"/>
            <a:ext cx="8086427" cy="1180260"/>
          </a:xfrm>
          <a:prstGeom prst="rect">
            <a:avLst/>
          </a:prstGeom>
        </p:spPr>
        <p:txBody>
          <a:bodyPr wrap="square">
            <a:spAutoFit/>
          </a:bodyPr>
          <a:lstStyle/>
          <a:p>
            <a:r>
              <a:rPr lang="en-US" sz="1600" b="1" dirty="0">
                <a:solidFill>
                  <a:srgbClr val="00AEEF"/>
                </a:solidFill>
                <a:latin typeface="Bahnschrift SemiBold" pitchFamily="34" charset="0"/>
                <a:cs typeface="Times New Roman" pitchFamily="18" charset="0"/>
              </a:rPr>
              <a:t>The </a:t>
            </a:r>
            <a:r>
              <a:rPr lang="en-US" sz="1600" b="1" dirty="0" err="1" smtClean="0">
                <a:solidFill>
                  <a:srgbClr val="00AEEF"/>
                </a:solidFill>
                <a:latin typeface="Bahnschrift SemiBold" pitchFamily="34" charset="0"/>
                <a:cs typeface="Times New Roman" pitchFamily="18" charset="0"/>
              </a:rPr>
              <a:t>innerHTML</a:t>
            </a:r>
            <a:r>
              <a:rPr lang="en-US" sz="1600" b="1" dirty="0" smtClean="0">
                <a:solidFill>
                  <a:srgbClr val="00AEEF"/>
                </a:solidFill>
                <a:latin typeface="Bahnschrift SemiBold" pitchFamily="34" charset="0"/>
                <a:cs typeface="Times New Roman" pitchFamily="18" charset="0"/>
              </a:rPr>
              <a:t> Property  :</a:t>
            </a:r>
            <a:r>
              <a:rPr lang="en-US" sz="1600" dirty="0" smtClean="0"/>
              <a:t> </a:t>
            </a:r>
            <a:r>
              <a:rPr lang="en-US" sz="1400" b="1" dirty="0" smtClean="0">
                <a:solidFill>
                  <a:srgbClr val="006600"/>
                </a:solidFill>
              </a:rPr>
              <a:t>used to write the dynamic html on the html document.</a:t>
            </a:r>
            <a:endParaRPr lang="en-US" sz="1400" b="1" dirty="0" smtClean="0">
              <a:solidFill>
                <a:srgbClr val="006600"/>
              </a:solidFill>
              <a:latin typeface="Bahnschrift SemiBold" pitchFamily="34" charset="0"/>
              <a:cs typeface="Times New Roman" pitchFamily="18" charset="0"/>
            </a:endParaRPr>
          </a:p>
          <a:p>
            <a:pPr algn="just">
              <a:lnSpc>
                <a:spcPct val="107000"/>
              </a:lnSpc>
              <a:spcBef>
                <a:spcPts val="425"/>
              </a:spcBef>
            </a:pPr>
            <a:r>
              <a:rPr lang="en-US" sz="1600" dirty="0" smtClean="0">
                <a:solidFill>
                  <a:srgbClr val="231F20"/>
                </a:solidFill>
                <a:latin typeface="Bahnschrift SemiBold" pitchFamily="34" charset="0"/>
                <a:cs typeface="Times New Roman" pitchFamily="18" charset="0"/>
              </a:rPr>
              <a:t>The </a:t>
            </a:r>
            <a:r>
              <a:rPr lang="en-US" sz="1600" dirty="0" err="1" smtClean="0">
                <a:solidFill>
                  <a:srgbClr val="231F20"/>
                </a:solidFill>
                <a:latin typeface="Bahnschrift SemiBold" pitchFamily="34" charset="0"/>
                <a:cs typeface="Times New Roman" pitchFamily="18" charset="0"/>
              </a:rPr>
              <a:t>innerHTML</a:t>
            </a:r>
            <a:r>
              <a:rPr lang="en-US" sz="1600" dirty="0" smtClean="0">
                <a:solidFill>
                  <a:srgbClr val="231F20"/>
                </a:solidFill>
                <a:latin typeface="Bahnschrift SemiBold" pitchFamily="34" charset="0"/>
                <a:cs typeface="Times New Roman" pitchFamily="18" charset="0"/>
              </a:rPr>
              <a:t> property is </a:t>
            </a:r>
            <a:r>
              <a:rPr lang="en-US" sz="1600" dirty="0" smtClean="0">
                <a:solidFill>
                  <a:srgbClr val="FF0000"/>
                </a:solidFill>
                <a:latin typeface="Bahnschrift SemiBold" pitchFamily="34" charset="0"/>
                <a:cs typeface="Times New Roman" pitchFamily="18" charset="0"/>
              </a:rPr>
              <a:t>useful for getting  html  element  and  changing  its content</a:t>
            </a:r>
            <a:r>
              <a:rPr lang="en-US" sz="1600" dirty="0" smtClean="0">
                <a:solidFill>
                  <a:srgbClr val="231F20"/>
                </a:solidFill>
                <a:latin typeface="Bahnschrift SemiBold" pitchFamily="34" charset="0"/>
                <a:cs typeface="Times New Roman" pitchFamily="18" charset="0"/>
              </a:rPr>
              <a:t>. The </a:t>
            </a:r>
            <a:r>
              <a:rPr lang="en-US" sz="1600" dirty="0" err="1" smtClean="0">
                <a:solidFill>
                  <a:srgbClr val="231F20"/>
                </a:solidFill>
                <a:latin typeface="Bahnschrift SemiBold" pitchFamily="34" charset="0"/>
                <a:cs typeface="Times New Roman" pitchFamily="18" charset="0"/>
              </a:rPr>
              <a:t>innerHTML</a:t>
            </a:r>
            <a:r>
              <a:rPr lang="en-US" sz="1600" dirty="0" smtClean="0">
                <a:solidFill>
                  <a:srgbClr val="231F20"/>
                </a:solidFill>
                <a:latin typeface="Bahnschrift SemiBold" pitchFamily="34" charset="0"/>
                <a:cs typeface="Times New Roman" pitchFamily="18" charset="0"/>
              </a:rPr>
              <a:t> property can be used to get or change any HTML element, including &lt;html&gt; and &lt;body&gt;.</a:t>
            </a:r>
            <a:endParaRPr lang="en-US" sz="1600" dirty="0">
              <a:latin typeface="Bahnschrift SemiBold" pitchFamily="34" charset="0"/>
              <a:cs typeface="Times New Roman" pitchFamily="18" charset="0"/>
            </a:endParaRPr>
          </a:p>
        </p:txBody>
      </p:sp>
      <p:sp>
        <p:nvSpPr>
          <p:cNvPr id="7" name="Rectangle 6"/>
          <p:cNvSpPr/>
          <p:nvPr/>
        </p:nvSpPr>
        <p:spPr>
          <a:xfrm>
            <a:off x="272133" y="2319327"/>
            <a:ext cx="5235971" cy="3785652"/>
          </a:xfrm>
          <a:prstGeom prst="rect">
            <a:avLst/>
          </a:prstGeom>
        </p:spPr>
        <p:txBody>
          <a:bodyPr wrap="square">
            <a:spAutoFit/>
          </a:bodyPr>
          <a:lstStyle/>
          <a:p>
            <a:r>
              <a:rPr lang="en-US" sz="1200" dirty="0">
                <a:latin typeface="Arial Rounded MT Bold" pitchFamily="34" charset="0"/>
                <a:cs typeface="Times New Roman" pitchFamily="18" charset="0"/>
              </a:rPr>
              <a:t>&lt;!DOCTYPE html&gt;</a:t>
            </a:r>
          </a:p>
          <a:p>
            <a:r>
              <a:rPr lang="en-US" sz="1200" dirty="0">
                <a:latin typeface="Arial Rounded MT Bold" pitchFamily="34" charset="0"/>
                <a:cs typeface="Times New Roman" pitchFamily="18" charset="0"/>
              </a:rPr>
              <a:t>&lt;html&gt;</a:t>
            </a:r>
          </a:p>
          <a:p>
            <a:r>
              <a:rPr lang="en-US" sz="1200" dirty="0">
                <a:latin typeface="Arial Rounded MT Bold" pitchFamily="34" charset="0"/>
                <a:cs typeface="Times New Roman" pitchFamily="18" charset="0"/>
              </a:rPr>
              <a:t>&lt;head&gt;</a:t>
            </a:r>
          </a:p>
          <a:p>
            <a:r>
              <a:rPr lang="en-US" sz="1200" dirty="0">
                <a:latin typeface="Arial Rounded MT Bold" pitchFamily="34" charset="0"/>
                <a:cs typeface="Times New Roman" pitchFamily="18" charset="0"/>
              </a:rPr>
              <a:t>&lt;script type="text/</a:t>
            </a:r>
            <a:r>
              <a:rPr lang="en-US" sz="1200" dirty="0" err="1">
                <a:latin typeface="Arial Rounded MT Bold" pitchFamily="34" charset="0"/>
                <a:cs typeface="Times New Roman" pitchFamily="18" charset="0"/>
              </a:rPr>
              <a:t>javascript</a:t>
            </a:r>
            <a:r>
              <a:rPr lang="en-US" sz="1200" dirty="0">
                <a:latin typeface="Arial Rounded MT Bold" pitchFamily="34" charset="0"/>
                <a:cs typeface="Times New Roman" pitchFamily="18" charset="0"/>
              </a:rPr>
              <a:t>"&gt;</a:t>
            </a:r>
          </a:p>
          <a:p>
            <a:r>
              <a:rPr lang="en-US" sz="1200" dirty="0">
                <a:latin typeface="Arial Rounded MT Bold" pitchFamily="34" charset="0"/>
                <a:cs typeface="Times New Roman" pitchFamily="18" charset="0"/>
              </a:rPr>
              <a:t> function changeText3()</a:t>
            </a:r>
          </a:p>
          <a:p>
            <a:r>
              <a:rPr lang="en-US" sz="1200" dirty="0">
                <a:latin typeface="Arial Rounded MT Bold" pitchFamily="34" charset="0"/>
                <a:cs typeface="Times New Roman" pitchFamily="18" charset="0"/>
              </a:rPr>
              <a:t>{</a:t>
            </a:r>
          </a:p>
          <a:p>
            <a:r>
              <a:rPr lang="en-US" sz="1200" dirty="0" err="1">
                <a:latin typeface="Arial Rounded MT Bold" pitchFamily="34" charset="0"/>
                <a:cs typeface="Times New Roman" pitchFamily="18" charset="0"/>
              </a:rPr>
              <a:t>var</a:t>
            </a:r>
            <a:r>
              <a:rPr lang="en-US" sz="1200" dirty="0">
                <a:latin typeface="Arial Rounded MT Bold" pitchFamily="34" charset="0"/>
                <a:cs typeface="Times New Roman" pitchFamily="18" charset="0"/>
              </a:rPr>
              <a:t> style="&lt;</a:t>
            </a:r>
            <a:r>
              <a:rPr lang="en-US" sz="1200" dirty="0" smtClean="0">
                <a:latin typeface="Arial Rounded MT Bold" pitchFamily="34" charset="0"/>
                <a:cs typeface="Times New Roman" pitchFamily="18" charset="0"/>
              </a:rPr>
              <a:t>h1 </a:t>
            </a:r>
            <a:r>
              <a:rPr lang="en-US" sz="1200" dirty="0">
                <a:latin typeface="Arial Rounded MT Bold" pitchFamily="34" charset="0"/>
                <a:cs typeface="Times New Roman" pitchFamily="18" charset="0"/>
              </a:rPr>
              <a:t>style= '</a:t>
            </a:r>
            <a:r>
              <a:rPr lang="en-US" sz="1200" dirty="0" err="1">
                <a:latin typeface="Arial Rounded MT Bold" pitchFamily="34" charset="0"/>
                <a:cs typeface="Times New Roman" pitchFamily="18" charset="0"/>
              </a:rPr>
              <a:t>color:green</a:t>
            </a:r>
            <a:r>
              <a:rPr lang="en-US" sz="1200" dirty="0">
                <a:latin typeface="Arial Rounded MT Bold" pitchFamily="34" charset="0"/>
                <a:cs typeface="Times New Roman" pitchFamily="18" charset="0"/>
              </a:rPr>
              <a:t>'&gt;";</a:t>
            </a:r>
          </a:p>
          <a:p>
            <a:r>
              <a:rPr lang="en-US" sz="1200" dirty="0" err="1">
                <a:latin typeface="Arial Rounded MT Bold" pitchFamily="34" charset="0"/>
                <a:cs typeface="Times New Roman" pitchFamily="18" charset="0"/>
              </a:rPr>
              <a:t>var</a:t>
            </a:r>
            <a:r>
              <a:rPr lang="en-US" sz="1200" dirty="0">
                <a:latin typeface="Arial Rounded MT Bold" pitchFamily="34" charset="0"/>
                <a:cs typeface="Times New Roman" pitchFamily="18" charset="0"/>
              </a:rPr>
              <a:t> text="Welcome to the HTML5 and </a:t>
            </a:r>
            <a:r>
              <a:rPr lang="en-US" sz="1200" dirty="0" err="1">
                <a:latin typeface="Arial Rounded MT Bold" pitchFamily="34" charset="0"/>
                <a:cs typeface="Times New Roman" pitchFamily="18" charset="0"/>
              </a:rPr>
              <a:t>Javascript</a:t>
            </a:r>
            <a:r>
              <a:rPr lang="en-US" sz="1200" dirty="0">
                <a:latin typeface="Arial Rounded MT Bold" pitchFamily="34" charset="0"/>
                <a:cs typeface="Times New Roman" pitchFamily="18" charset="0"/>
              </a:rPr>
              <a:t>";</a:t>
            </a:r>
          </a:p>
          <a:p>
            <a:r>
              <a:rPr lang="en-US" sz="1200" dirty="0" err="1">
                <a:latin typeface="Arial Rounded MT Bold" pitchFamily="34" charset="0"/>
                <a:cs typeface="Times New Roman" pitchFamily="18" charset="0"/>
              </a:rPr>
              <a:t>var</a:t>
            </a:r>
            <a:r>
              <a:rPr lang="en-US" sz="1200" dirty="0">
                <a:latin typeface="Arial Rounded MT Bold" pitchFamily="34" charset="0"/>
                <a:cs typeface="Times New Roman" pitchFamily="18" charset="0"/>
              </a:rPr>
              <a:t> </a:t>
            </a:r>
            <a:r>
              <a:rPr lang="en-US" sz="1200" dirty="0" err="1">
                <a:latin typeface="Arial Rounded MT Bold" pitchFamily="34" charset="0"/>
                <a:cs typeface="Times New Roman" pitchFamily="18" charset="0"/>
              </a:rPr>
              <a:t>closestyle</a:t>
            </a:r>
            <a:r>
              <a:rPr lang="en-US" sz="1200" dirty="0">
                <a:latin typeface="Arial Rounded MT Bold" pitchFamily="34" charset="0"/>
                <a:cs typeface="Times New Roman" pitchFamily="18" charset="0"/>
              </a:rPr>
              <a:t>="&lt;/</a:t>
            </a:r>
            <a:r>
              <a:rPr lang="en-US" sz="1200" dirty="0" smtClean="0">
                <a:latin typeface="Arial Rounded MT Bold" pitchFamily="34" charset="0"/>
                <a:cs typeface="Times New Roman" pitchFamily="18" charset="0"/>
              </a:rPr>
              <a:t>h1&gt;"; </a:t>
            </a:r>
            <a:endParaRPr lang="en-US" sz="1200" dirty="0">
              <a:latin typeface="Arial Rounded MT Bold" pitchFamily="34" charset="0"/>
              <a:cs typeface="Times New Roman" pitchFamily="18" charset="0"/>
            </a:endParaRPr>
          </a:p>
          <a:p>
            <a:r>
              <a:rPr lang="en-US" sz="1200" dirty="0" err="1">
                <a:latin typeface="Arial Rounded MT Bold" pitchFamily="34" charset="0"/>
                <a:cs typeface="Times New Roman" pitchFamily="18" charset="0"/>
              </a:rPr>
              <a:t>document.getElementById</a:t>
            </a:r>
            <a:r>
              <a:rPr lang="en-US" sz="1200" dirty="0">
                <a:latin typeface="Arial Rounded MT Bold" pitchFamily="34" charset="0"/>
                <a:cs typeface="Times New Roman" pitchFamily="18" charset="0"/>
              </a:rPr>
              <a:t>('</a:t>
            </a:r>
            <a:r>
              <a:rPr lang="en-US" sz="1200" dirty="0" err="1">
                <a:latin typeface="Arial Rounded MT Bold" pitchFamily="34" charset="0"/>
                <a:cs typeface="Times New Roman" pitchFamily="18" charset="0"/>
              </a:rPr>
              <a:t>para</a:t>
            </a:r>
            <a:r>
              <a:rPr lang="en-US" sz="1200" dirty="0" smtClean="0">
                <a:latin typeface="Arial Rounded MT Bold" pitchFamily="34" charset="0"/>
                <a:cs typeface="Times New Roman" pitchFamily="18" charset="0"/>
              </a:rPr>
              <a:t>').</a:t>
            </a:r>
            <a:r>
              <a:rPr lang="en-US" sz="1200" dirty="0" err="1" smtClean="0">
                <a:latin typeface="Arial Rounded MT Bold" pitchFamily="34" charset="0"/>
                <a:cs typeface="Times New Roman" pitchFamily="18" charset="0"/>
              </a:rPr>
              <a:t>innerHTML</a:t>
            </a:r>
            <a:r>
              <a:rPr lang="en-US" sz="1200" dirty="0" smtClean="0">
                <a:latin typeface="Arial Rounded MT Bold" pitchFamily="34" charset="0"/>
                <a:cs typeface="Times New Roman" pitchFamily="18" charset="0"/>
              </a:rPr>
              <a:t>=</a:t>
            </a:r>
            <a:r>
              <a:rPr lang="en-US" sz="1200" dirty="0" err="1" smtClean="0">
                <a:latin typeface="Arial Rounded MT Bold" pitchFamily="34" charset="0"/>
                <a:cs typeface="Times New Roman" pitchFamily="18" charset="0"/>
              </a:rPr>
              <a:t>style+text+closestyle</a:t>
            </a:r>
            <a:r>
              <a:rPr lang="en-US" sz="1200" dirty="0">
                <a:latin typeface="Arial Rounded MT Bold" pitchFamily="34" charset="0"/>
                <a:cs typeface="Times New Roman" pitchFamily="18" charset="0"/>
              </a:rPr>
              <a:t>;</a:t>
            </a:r>
          </a:p>
          <a:p>
            <a:r>
              <a:rPr lang="en-US" sz="1200" dirty="0">
                <a:latin typeface="Arial Rounded MT Bold" pitchFamily="34" charset="0"/>
                <a:cs typeface="Times New Roman" pitchFamily="18" charset="0"/>
              </a:rPr>
              <a:t>}</a:t>
            </a:r>
          </a:p>
          <a:p>
            <a:r>
              <a:rPr lang="en-US" sz="1200" dirty="0">
                <a:latin typeface="Arial Rounded MT Bold" pitchFamily="34" charset="0"/>
                <a:cs typeface="Times New Roman" pitchFamily="18" charset="0"/>
              </a:rPr>
              <a:t>&lt;/script&gt;&lt;/head&gt;</a:t>
            </a:r>
          </a:p>
          <a:p>
            <a:r>
              <a:rPr lang="en-US" sz="1200" dirty="0">
                <a:latin typeface="Arial Rounded MT Bold" pitchFamily="34" charset="0"/>
                <a:cs typeface="Times New Roman" pitchFamily="18" charset="0"/>
              </a:rPr>
              <a:t>&lt;body style="</a:t>
            </a:r>
            <a:r>
              <a:rPr lang="en-US" sz="1200" dirty="0" err="1">
                <a:latin typeface="Arial Rounded MT Bold" pitchFamily="34" charset="0"/>
                <a:cs typeface="Times New Roman" pitchFamily="18" charset="0"/>
              </a:rPr>
              <a:t>background-color:cyan</a:t>
            </a:r>
            <a:r>
              <a:rPr lang="en-US" sz="1200" dirty="0">
                <a:latin typeface="Arial Rounded MT Bold" pitchFamily="34" charset="0"/>
                <a:cs typeface="Times New Roman" pitchFamily="18" charset="0"/>
              </a:rPr>
              <a:t>"&gt;</a:t>
            </a:r>
          </a:p>
          <a:p>
            <a:r>
              <a:rPr lang="en-US" sz="1200" dirty="0">
                <a:latin typeface="Arial Rounded MT Bold" pitchFamily="34" charset="0"/>
                <a:cs typeface="Times New Roman" pitchFamily="18" charset="0"/>
              </a:rPr>
              <a:t>&lt;h1 align="center"&gt;</a:t>
            </a:r>
          </a:p>
          <a:p>
            <a:r>
              <a:rPr lang="en-US" sz="1200" dirty="0">
                <a:latin typeface="Arial Rounded MT Bold" pitchFamily="34" charset="0"/>
                <a:cs typeface="Times New Roman" pitchFamily="18" charset="0"/>
              </a:rPr>
              <a:t>&lt;p id="</a:t>
            </a:r>
            <a:r>
              <a:rPr lang="en-US" sz="1200" dirty="0" err="1">
                <a:latin typeface="Arial Rounded MT Bold" pitchFamily="34" charset="0"/>
                <a:cs typeface="Times New Roman" pitchFamily="18" charset="0"/>
              </a:rPr>
              <a:t>para</a:t>
            </a:r>
            <a:r>
              <a:rPr lang="en-US" sz="1200" dirty="0">
                <a:latin typeface="Arial Rounded MT Bold" pitchFamily="34" charset="0"/>
                <a:cs typeface="Times New Roman" pitchFamily="18" charset="0"/>
              </a:rPr>
              <a:t>"&gt;Welcome to the site&lt;/p&gt;</a:t>
            </a:r>
          </a:p>
          <a:p>
            <a:r>
              <a:rPr lang="en-US" sz="1200" dirty="0">
                <a:latin typeface="Arial Rounded MT Bold" pitchFamily="34" charset="0"/>
                <a:cs typeface="Times New Roman" pitchFamily="18" charset="0"/>
              </a:rPr>
              <a:t>&lt;input type="button" </a:t>
            </a:r>
            <a:r>
              <a:rPr lang="en-US" sz="1200" dirty="0" err="1">
                <a:latin typeface="Arial Rounded MT Bold" pitchFamily="34" charset="0"/>
                <a:cs typeface="Times New Roman" pitchFamily="18" charset="0"/>
              </a:rPr>
              <a:t>onclick</a:t>
            </a:r>
            <a:r>
              <a:rPr lang="en-US" sz="1200" dirty="0">
                <a:latin typeface="Arial Rounded MT Bold" pitchFamily="34" charset="0"/>
                <a:cs typeface="Times New Roman" pitchFamily="18" charset="0"/>
              </a:rPr>
              <a:t>="changeText3()" value="click this button to change above text"&gt;</a:t>
            </a:r>
          </a:p>
          <a:p>
            <a:r>
              <a:rPr lang="en-US" sz="1200" dirty="0">
                <a:latin typeface="Arial Rounded MT Bold" pitchFamily="34" charset="0"/>
                <a:cs typeface="Times New Roman" pitchFamily="18" charset="0"/>
              </a:rPr>
              <a:t>&lt;/h1&gt;</a:t>
            </a:r>
          </a:p>
          <a:p>
            <a:r>
              <a:rPr lang="en-US" sz="1200" dirty="0">
                <a:latin typeface="Arial Rounded MT Bold" pitchFamily="34" charset="0"/>
                <a:cs typeface="Times New Roman" pitchFamily="18" charset="0"/>
              </a:rPr>
              <a:t>&lt;/body&gt;</a:t>
            </a:r>
          </a:p>
          <a:p>
            <a:r>
              <a:rPr lang="en-US" sz="1200" dirty="0">
                <a:latin typeface="Arial Rounded MT Bold" pitchFamily="34" charset="0"/>
                <a:cs typeface="Times New Roman" pitchFamily="18" charset="0"/>
              </a:rPr>
              <a:t>&lt;/html&gt;</a:t>
            </a:r>
          </a:p>
        </p:txBody>
      </p:sp>
      <p:sp>
        <p:nvSpPr>
          <p:cNvPr id="3" name="Rectangle 2"/>
          <p:cNvSpPr/>
          <p:nvPr/>
        </p:nvSpPr>
        <p:spPr>
          <a:xfrm>
            <a:off x="272133" y="2232996"/>
            <a:ext cx="5163963" cy="4593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bject 13"/>
          <p:cNvSpPr>
            <a:spLocks/>
          </p:cNvSpPr>
          <p:nvPr/>
        </p:nvSpPr>
        <p:spPr bwMode="auto">
          <a:xfrm>
            <a:off x="5483746" y="4437112"/>
            <a:ext cx="2927350" cy="1927850"/>
          </a:xfrm>
          <a:custGeom>
            <a:avLst/>
            <a:gdLst>
              <a:gd name="T0" fmla="*/ 0 w 2927350"/>
              <a:gd name="T1" fmla="*/ 1069908 h 1069975"/>
              <a:gd name="T2" fmla="*/ 2927293 w 2927350"/>
              <a:gd name="T3" fmla="*/ 1069908 h 1069975"/>
              <a:gd name="T4" fmla="*/ 2927293 w 2927350"/>
              <a:gd name="T5" fmla="*/ 0 h 1069975"/>
              <a:gd name="T6" fmla="*/ 0 w 2927350"/>
              <a:gd name="T7" fmla="*/ 0 h 1069975"/>
              <a:gd name="T8" fmla="*/ 0 w 2927350"/>
              <a:gd name="T9" fmla="*/ 1069908 h 1069975"/>
            </a:gdLst>
            <a:ahLst/>
            <a:cxnLst>
              <a:cxn ang="0">
                <a:pos x="T0" y="T1"/>
              </a:cxn>
              <a:cxn ang="0">
                <a:pos x="T2" y="T3"/>
              </a:cxn>
              <a:cxn ang="0">
                <a:pos x="T4" y="T5"/>
              </a:cxn>
              <a:cxn ang="0">
                <a:pos x="T6" y="T7"/>
              </a:cxn>
              <a:cxn ang="0">
                <a:pos x="T8" y="T9"/>
              </a:cxn>
            </a:cxnLst>
            <a:rect l="0" t="0" r="r" b="b"/>
            <a:pathLst>
              <a:path w="2927350" h="1069975">
                <a:moveTo>
                  <a:pt x="0" y="1069908"/>
                </a:moveTo>
                <a:lnTo>
                  <a:pt x="2927293" y="1069908"/>
                </a:lnTo>
                <a:lnTo>
                  <a:pt x="2927293" y="0"/>
                </a:lnTo>
                <a:lnTo>
                  <a:pt x="0" y="0"/>
                </a:lnTo>
                <a:lnTo>
                  <a:pt x="0" y="1069908"/>
                </a:lnTo>
                <a:close/>
              </a:path>
            </a:pathLst>
          </a:custGeom>
          <a:noFill/>
          <a:ln>
            <a:noFill/>
          </a:ln>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
        <p:nvSpPr>
          <p:cNvPr id="17" name="Rectangle 16"/>
          <p:cNvSpPr/>
          <p:nvPr/>
        </p:nvSpPr>
        <p:spPr>
          <a:xfrm>
            <a:off x="6038180" y="6389018"/>
            <a:ext cx="1841530" cy="369332"/>
          </a:xfrm>
          <a:prstGeom prst="rect">
            <a:avLst/>
          </a:prstGeom>
        </p:spPr>
        <p:txBody>
          <a:bodyPr wrap="none">
            <a:spAutoFit/>
          </a:bodyPr>
          <a:lstStyle/>
          <a:p>
            <a:pPr marL="12700" fontAlgn="auto">
              <a:spcBef>
                <a:spcPts val="0"/>
              </a:spcBef>
              <a:spcAft>
                <a:spcPts val="0"/>
              </a:spcAft>
              <a:defRPr/>
            </a:pPr>
            <a:r>
              <a:rPr lang="en-US" b="1" i="1" spc="-10" dirty="0">
                <a:solidFill>
                  <a:srgbClr val="00AEEF"/>
                </a:solidFill>
                <a:latin typeface="Times New Roman"/>
                <a:cs typeface="Times New Roman"/>
              </a:rPr>
              <a:t>After button click</a:t>
            </a:r>
            <a:endParaRPr lang="en-US" dirty="0">
              <a:latin typeface="Times New Roman"/>
              <a:cs typeface="Times New Roman"/>
            </a:endParaRPr>
          </a:p>
        </p:txBody>
      </p:sp>
      <p:sp>
        <p:nvSpPr>
          <p:cNvPr id="18" name="Rectangle 17"/>
          <p:cNvSpPr/>
          <p:nvPr/>
        </p:nvSpPr>
        <p:spPr>
          <a:xfrm>
            <a:off x="5898427" y="2010122"/>
            <a:ext cx="1994136" cy="369332"/>
          </a:xfrm>
          <a:prstGeom prst="rect">
            <a:avLst/>
          </a:prstGeom>
        </p:spPr>
        <p:txBody>
          <a:bodyPr wrap="none">
            <a:spAutoFit/>
          </a:bodyPr>
          <a:lstStyle/>
          <a:p>
            <a:pPr marL="12700" fontAlgn="auto">
              <a:spcBef>
                <a:spcPts val="0"/>
              </a:spcBef>
              <a:spcAft>
                <a:spcPts val="0"/>
              </a:spcAft>
              <a:defRPr/>
            </a:pPr>
            <a:r>
              <a:rPr lang="en-US" b="1" i="1" spc="-10" dirty="0" smtClean="0">
                <a:solidFill>
                  <a:srgbClr val="00AEEF"/>
                </a:solidFill>
                <a:latin typeface="Times New Roman"/>
                <a:cs typeface="Times New Roman"/>
              </a:rPr>
              <a:t>Before </a:t>
            </a:r>
            <a:r>
              <a:rPr lang="en-US" b="1" i="1" spc="-10" dirty="0">
                <a:solidFill>
                  <a:srgbClr val="00AEEF"/>
                </a:solidFill>
                <a:latin typeface="Times New Roman"/>
                <a:cs typeface="Times New Roman"/>
              </a:rPr>
              <a:t>button click</a:t>
            </a:r>
            <a:endParaRPr lang="en-US" dirty="0">
              <a:latin typeface="Times New Roman"/>
              <a:cs typeface="Times New Roman"/>
            </a:endParaRPr>
          </a:p>
        </p:txBody>
      </p:sp>
      <p:sp>
        <p:nvSpPr>
          <p:cNvPr id="19" name="Right Arrow 18"/>
          <p:cNvSpPr/>
          <p:nvPr/>
        </p:nvSpPr>
        <p:spPr>
          <a:xfrm>
            <a:off x="4149037" y="2947662"/>
            <a:ext cx="1139146" cy="30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pc="-10" dirty="0">
                <a:solidFill>
                  <a:schemeClr val="tx1"/>
                </a:solidFill>
                <a:latin typeface="Times New Roman"/>
                <a:cs typeface="Times New Roman"/>
              </a:rPr>
              <a:t>Output</a:t>
            </a:r>
            <a:endParaRPr lang="en-US" dirty="0">
              <a:solidFill>
                <a:schemeClr val="tx1"/>
              </a:solidFill>
            </a:endParaRPr>
          </a:p>
        </p:txBody>
      </p:sp>
      <p:sp>
        <p:nvSpPr>
          <p:cNvPr id="20" name="Rectangle 19"/>
          <p:cNvSpPr/>
          <p:nvPr/>
        </p:nvSpPr>
        <p:spPr>
          <a:xfrm>
            <a:off x="5483746" y="2389418"/>
            <a:ext cx="3239753" cy="17350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483746" y="4698854"/>
            <a:ext cx="3239753" cy="1719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4" name="Rectangle 23"/>
          <p:cNvSpPr/>
          <p:nvPr/>
        </p:nvSpPr>
        <p:spPr>
          <a:xfrm>
            <a:off x="5487397" y="4691298"/>
            <a:ext cx="3239753" cy="17350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7" name="Picture 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527923" y="2389418"/>
            <a:ext cx="3195576" cy="1690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43281298"/>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19</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8496944" cy="1590564"/>
          </a:xfrm>
          <a:prstGeom prst="rect">
            <a:avLst/>
          </a:prstGeom>
        </p:spPr>
        <p:txBody>
          <a:bodyPr wrap="square">
            <a:spAutoFit/>
          </a:bodyPr>
          <a:lstStyle/>
          <a:p>
            <a:r>
              <a:rPr lang="en-US" b="1" dirty="0">
                <a:solidFill>
                  <a:srgbClr val="EC008C"/>
                </a:solidFill>
                <a:latin typeface="Times New Roman" pitchFamily="18" charset="0"/>
                <a:cs typeface="Times New Roman" pitchFamily="18" charset="0"/>
              </a:rPr>
              <a:t>Window Object :</a:t>
            </a:r>
            <a:endParaRPr lang="en-US" dirty="0">
              <a:latin typeface="Times New Roman" pitchFamily="18" charset="0"/>
              <a:cs typeface="Times New Roman" pitchFamily="18" charset="0"/>
            </a:endParaRPr>
          </a:p>
          <a:p>
            <a:pPr marL="285750" indent="-285750" algn="just">
              <a:lnSpc>
                <a:spcPct val="102000"/>
              </a:lnSpc>
              <a:spcBef>
                <a:spcPts val="400"/>
              </a:spcBef>
              <a:buFont typeface="Arial" pitchFamily="34" charset="0"/>
              <a:buChar char="•"/>
            </a:pPr>
            <a:r>
              <a:rPr lang="en-US" sz="1400" dirty="0">
                <a:solidFill>
                  <a:srgbClr val="231F20"/>
                </a:solidFill>
                <a:latin typeface="Bahnschrift SemiBold" pitchFamily="34" charset="0"/>
                <a:cs typeface="Times New Roman" pitchFamily="18" charset="0"/>
              </a:rPr>
              <a:t>At the very top of the object hierarchy is the window object. </a:t>
            </a:r>
            <a:r>
              <a:rPr lang="en-US" sz="1400" dirty="0" smtClean="0">
                <a:solidFill>
                  <a:srgbClr val="231F20"/>
                </a:solidFill>
                <a:latin typeface="Bahnschrift SemiBold" pitchFamily="34" charset="0"/>
                <a:cs typeface="Times New Roman" pitchFamily="18" charset="0"/>
              </a:rPr>
              <a:t>Window </a:t>
            </a:r>
            <a:r>
              <a:rPr lang="en-US" sz="1400" dirty="0">
                <a:solidFill>
                  <a:srgbClr val="231F20"/>
                </a:solidFill>
                <a:latin typeface="Bahnschrift SemiBold" pitchFamily="34" charset="0"/>
                <a:cs typeface="Times New Roman" pitchFamily="18" charset="0"/>
              </a:rPr>
              <a:t>object is parent object of all other objects. It represents an open window in a </a:t>
            </a:r>
            <a:r>
              <a:rPr lang="en-US" sz="1400" dirty="0" smtClean="0">
                <a:solidFill>
                  <a:srgbClr val="231F20"/>
                </a:solidFill>
                <a:latin typeface="Bahnschrift SemiBold" pitchFamily="34" charset="0"/>
                <a:cs typeface="Times New Roman" pitchFamily="18" charset="0"/>
              </a:rPr>
              <a:t>browser.</a:t>
            </a:r>
          </a:p>
          <a:p>
            <a:pPr marL="285750" indent="-285750" algn="just">
              <a:lnSpc>
                <a:spcPct val="102000"/>
              </a:lnSpc>
              <a:spcBef>
                <a:spcPts val="400"/>
              </a:spcBef>
              <a:buFont typeface="Arial" pitchFamily="34" charset="0"/>
              <a:buChar char="•"/>
            </a:pPr>
            <a:r>
              <a:rPr lang="en-US" sz="1400" dirty="0" smtClean="0">
                <a:solidFill>
                  <a:srgbClr val="231F20"/>
                </a:solidFill>
                <a:latin typeface="Bahnschrift SemiBold" pitchFamily="34" charset="0"/>
                <a:cs typeface="Times New Roman" pitchFamily="18" charset="0"/>
              </a:rPr>
              <a:t>An </a:t>
            </a:r>
            <a:r>
              <a:rPr lang="en-US" sz="1400" dirty="0">
                <a:solidFill>
                  <a:srgbClr val="231F20"/>
                </a:solidFill>
                <a:latin typeface="Bahnschrift SemiBold" pitchFamily="34" charset="0"/>
                <a:cs typeface="Times New Roman" pitchFamily="18" charset="0"/>
              </a:rPr>
              <a:t>object of window is created automatically by the browser. Window object represents an open window in a browser</a:t>
            </a:r>
            <a:r>
              <a:rPr lang="en-US" sz="1400" dirty="0" smtClean="0">
                <a:solidFill>
                  <a:srgbClr val="231F20"/>
                </a:solidFill>
                <a:latin typeface="Bahnschrift SemiBold" pitchFamily="34" charset="0"/>
                <a:cs typeface="Times New Roman" pitchFamily="18" charset="0"/>
              </a:rPr>
              <a:t>.</a:t>
            </a:r>
          </a:p>
          <a:p>
            <a:pPr algn="ctr">
              <a:lnSpc>
                <a:spcPct val="102000"/>
              </a:lnSpc>
              <a:spcBef>
                <a:spcPts val="400"/>
              </a:spcBef>
            </a:pPr>
            <a:r>
              <a:rPr lang="en-US" sz="1200" dirty="0" smtClean="0">
                <a:solidFill>
                  <a:srgbClr val="231F20"/>
                </a:solidFill>
                <a:latin typeface="Bahnschrift SemiBold" pitchFamily="34" charset="0"/>
                <a:cs typeface="Times New Roman" pitchFamily="18" charset="0"/>
              </a:rPr>
              <a:t>Following </a:t>
            </a:r>
            <a:r>
              <a:rPr lang="en-US" sz="1200" dirty="0">
                <a:solidFill>
                  <a:srgbClr val="231F20"/>
                </a:solidFill>
                <a:latin typeface="Bahnschrift SemiBold" pitchFamily="34" charset="0"/>
                <a:cs typeface="Times New Roman" pitchFamily="18" charset="0"/>
              </a:rPr>
              <a:t>table shows some of the methods and properties for window object.</a:t>
            </a:r>
            <a:endParaRPr lang="en-US" sz="1200" dirty="0">
              <a:latin typeface="Bahnschrift SemiBold" pitchFamily="34" charset="0"/>
              <a:cs typeface="Times New Roman" pitchFamily="18" charset="0"/>
            </a:endParaRPr>
          </a:p>
        </p:txBody>
      </p:sp>
      <p:pic>
        <p:nvPicPr>
          <p:cNvPr id="14" name="table"/>
          <p:cNvPicPr>
            <a:picLocks noChangeAspect="1"/>
          </p:cNvPicPr>
          <p:nvPr/>
        </p:nvPicPr>
        <p:blipFill>
          <a:blip r:embed="rId6" cstate="print"/>
          <a:stretch>
            <a:fillRect/>
          </a:stretch>
        </p:blipFill>
        <p:spPr>
          <a:xfrm>
            <a:off x="1187624" y="2537520"/>
            <a:ext cx="6301447" cy="4320480"/>
          </a:xfrm>
          <a:prstGeom prst="rect">
            <a:avLst/>
          </a:prstGeom>
        </p:spPr>
      </p:pic>
    </p:spTree>
    <p:extLst>
      <p:ext uri="{BB962C8B-B14F-4D97-AF65-F5344CB8AC3E}">
        <p14:creationId xmlns:p14="http://schemas.microsoft.com/office/powerpoint/2010/main" xmlns="" val="1020604531"/>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05" y="817685"/>
            <a:ext cx="7467600" cy="660755"/>
          </a:xfrm>
        </p:spPr>
        <p:txBody>
          <a:bodyPr/>
          <a:lstStyle/>
          <a:p>
            <a:pPr algn="ctr"/>
            <a:r>
              <a:rPr lang="en-US" b="1" dirty="0" smtClean="0">
                <a:solidFill>
                  <a:srgbClr val="CC3399"/>
                </a:solidFill>
                <a:effectLst>
                  <a:outerShdw blurRad="38100" dist="38100" dir="2700000" algn="tl">
                    <a:srgbClr val="000000">
                      <a:alpha val="43137"/>
                    </a:srgbClr>
                  </a:outerShdw>
                </a:effectLst>
              </a:rPr>
              <a:t>Introduction</a:t>
            </a:r>
            <a:endParaRPr lang="en-US"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00351" y="1556792"/>
            <a:ext cx="8216852" cy="4917160"/>
          </a:xfrm>
        </p:spPr>
        <p:txBody>
          <a:bodyPr>
            <a:normAutofit lnSpcReduction="10000"/>
          </a:bodyPr>
          <a:lstStyle/>
          <a:p>
            <a:pPr algn="just">
              <a:lnSpc>
                <a:spcPct val="105000"/>
              </a:lnSpc>
            </a:pPr>
            <a:r>
              <a:rPr lang="en-US" sz="1300" dirty="0" smtClean="0">
                <a:solidFill>
                  <a:srgbClr val="231F20"/>
                </a:solidFill>
                <a:latin typeface="Bahnschrift SemiBold" pitchFamily="34" charset="0"/>
                <a:cs typeface="Times New Roman" pitchFamily="18" charset="0"/>
              </a:rPr>
              <a:t>Program </a:t>
            </a:r>
            <a:r>
              <a:rPr lang="en-US" sz="1300" dirty="0">
                <a:solidFill>
                  <a:srgbClr val="231F20"/>
                </a:solidFill>
                <a:latin typeface="Bahnschrift SemiBold" pitchFamily="34" charset="0"/>
                <a:cs typeface="Times New Roman" pitchFamily="18" charset="0"/>
              </a:rPr>
              <a:t>is a set of instructions used to produce various kinds of outputs </a:t>
            </a:r>
            <a:endParaRPr lang="en-US" sz="1300" dirty="0" smtClean="0">
              <a:solidFill>
                <a:srgbClr val="231F20"/>
              </a:solidFill>
              <a:latin typeface="Bahnschrift SemiBold" pitchFamily="34" charset="0"/>
              <a:cs typeface="Times New Roman" pitchFamily="18" charset="0"/>
            </a:endParaRPr>
          </a:p>
          <a:p>
            <a:pPr algn="just">
              <a:lnSpc>
                <a:spcPct val="105000"/>
              </a:lnSpc>
            </a:pPr>
            <a:r>
              <a:rPr lang="en-US" sz="1300" dirty="0" smtClean="0">
                <a:solidFill>
                  <a:srgbClr val="006600"/>
                </a:solidFill>
                <a:latin typeface="Bahnschrift SemiBold" pitchFamily="34" charset="0"/>
                <a:cs typeface="Times New Roman" pitchFamily="18" charset="0"/>
              </a:rPr>
              <a:t>JavaScript   </a:t>
            </a:r>
            <a:r>
              <a:rPr lang="en-US" sz="1300" dirty="0">
                <a:solidFill>
                  <a:srgbClr val="006600"/>
                </a:solidFill>
                <a:latin typeface="Bahnschrift SemiBold" pitchFamily="34" charset="0"/>
                <a:cs typeface="Times New Roman" pitchFamily="18" charset="0"/>
              </a:rPr>
              <a:t>is   an   interpreted   scripting language.  </a:t>
            </a:r>
            <a:r>
              <a:rPr lang="en-US" sz="1300" dirty="0">
                <a:solidFill>
                  <a:srgbClr val="231F20"/>
                </a:solidFill>
                <a:latin typeface="Bahnschrift SemiBold" pitchFamily="34" charset="0"/>
                <a:cs typeface="Times New Roman" pitchFamily="18" charset="0"/>
              </a:rPr>
              <a:t>An  interpreted  language  is  a type   of   programming   language   that executes   its   instructions   </a:t>
            </a:r>
            <a:r>
              <a:rPr lang="en-US" sz="1300" dirty="0" smtClean="0">
                <a:solidFill>
                  <a:srgbClr val="231F20"/>
                </a:solidFill>
                <a:latin typeface="Bahnschrift SemiBold" pitchFamily="34" charset="0"/>
                <a:cs typeface="Times New Roman" pitchFamily="18" charset="0"/>
              </a:rPr>
              <a:t>directly.</a:t>
            </a:r>
          </a:p>
          <a:p>
            <a:pPr algn="just">
              <a:lnSpc>
                <a:spcPct val="105000"/>
              </a:lnSpc>
            </a:pPr>
            <a:r>
              <a:rPr lang="en-US" sz="1300" dirty="0" smtClean="0">
                <a:solidFill>
                  <a:srgbClr val="231F20"/>
                </a:solidFill>
                <a:latin typeface="Bahnschrift SemiBold" pitchFamily="34" charset="0"/>
                <a:cs typeface="Times New Roman" pitchFamily="18" charset="0"/>
              </a:rPr>
              <a:t> </a:t>
            </a:r>
            <a:r>
              <a:rPr lang="en-US" sz="1300" dirty="0">
                <a:solidFill>
                  <a:srgbClr val="231F20"/>
                </a:solidFill>
                <a:latin typeface="Bahnschrift SemiBold" pitchFamily="34" charset="0"/>
                <a:cs typeface="Times New Roman" pitchFamily="18" charset="0"/>
              </a:rPr>
              <a:t>JavaScript was initially created to </a:t>
            </a:r>
            <a:r>
              <a:rPr lang="en-US" sz="1300" dirty="0">
                <a:solidFill>
                  <a:srgbClr val="FF0000"/>
                </a:solidFill>
                <a:latin typeface="Bahnschrift SemiBold" pitchFamily="34" charset="0"/>
                <a:cs typeface="Times New Roman" pitchFamily="18" charset="0"/>
              </a:rPr>
              <a:t>"make webpages  alive".  </a:t>
            </a:r>
            <a:r>
              <a:rPr lang="en-US" sz="1300" dirty="0">
                <a:solidFill>
                  <a:srgbClr val="231F20"/>
                </a:solidFill>
                <a:latin typeface="Bahnschrift SemiBold" pitchFamily="34" charset="0"/>
                <a:cs typeface="Times New Roman" pitchFamily="18" charset="0"/>
              </a:rPr>
              <a:t>The  programs  in  this language are called scripts</a:t>
            </a:r>
            <a:r>
              <a:rPr lang="en-US" sz="1300" dirty="0" smtClean="0">
                <a:solidFill>
                  <a:srgbClr val="231F20"/>
                </a:solidFill>
                <a:latin typeface="Bahnschrift SemiBold" pitchFamily="34" charset="0"/>
                <a:cs typeface="Times New Roman" pitchFamily="18" charset="0"/>
              </a:rPr>
              <a:t>.</a:t>
            </a:r>
          </a:p>
          <a:p>
            <a:pPr algn="just">
              <a:lnSpc>
                <a:spcPct val="105000"/>
              </a:lnSpc>
            </a:pPr>
            <a:endParaRPr lang="en-US" sz="1300" dirty="0">
              <a:latin typeface="Bahnschrift SemiBold" pitchFamily="34" charset="0"/>
              <a:cs typeface="Times New Roman" pitchFamily="18" charset="0"/>
            </a:endParaRPr>
          </a:p>
          <a:p>
            <a:pPr algn="just">
              <a:spcBef>
                <a:spcPts val="650"/>
              </a:spcBef>
            </a:pPr>
            <a:r>
              <a:rPr lang="en-US" sz="1600" b="1" dirty="0">
                <a:solidFill>
                  <a:srgbClr val="EC008C"/>
                </a:solidFill>
                <a:latin typeface="Times New Roman" pitchFamily="18" charset="0"/>
                <a:cs typeface="Times New Roman" pitchFamily="18" charset="0"/>
              </a:rPr>
              <a:t>3.1.1 Features of JavaScript </a:t>
            </a:r>
            <a:endParaRPr lang="en-US" sz="1600" dirty="0">
              <a:latin typeface="Times New Roman" pitchFamily="18" charset="0"/>
              <a:cs typeface="Times New Roman" pitchFamily="18" charset="0"/>
            </a:endParaRPr>
          </a:p>
          <a:p>
            <a:pPr algn="just">
              <a:lnSpc>
                <a:spcPct val="105000"/>
              </a:lnSpc>
              <a:buClr>
                <a:srgbClr val="EC008C"/>
              </a:buClr>
              <a:buFont typeface="Symbol" pitchFamily="18" charset="2"/>
              <a:buChar char=""/>
            </a:pPr>
            <a:r>
              <a:rPr lang="en-US" sz="1200" dirty="0">
                <a:solidFill>
                  <a:srgbClr val="231F20"/>
                </a:solidFill>
                <a:latin typeface="Bahnschrift SemiBold" pitchFamily="34" charset="0"/>
                <a:cs typeface="Times New Roman" pitchFamily="18" charset="0"/>
              </a:rPr>
              <a:t>JavaScript  </a:t>
            </a:r>
            <a:r>
              <a:rPr lang="en-US" sz="1200" dirty="0">
                <a:solidFill>
                  <a:srgbClr val="008000"/>
                </a:solidFill>
                <a:latin typeface="Bahnschrift SemiBold" pitchFamily="34" charset="0"/>
                <a:cs typeface="Times New Roman" pitchFamily="18" charset="0"/>
              </a:rPr>
              <a:t>is  light  weight  scripting </a:t>
            </a:r>
            <a:r>
              <a:rPr lang="en-US" sz="1200" dirty="0">
                <a:solidFill>
                  <a:srgbClr val="231F20"/>
                </a:solidFill>
                <a:latin typeface="Bahnschrift SemiBold" pitchFamily="34" charset="0"/>
                <a:cs typeface="Times New Roman" pitchFamily="18" charset="0"/>
              </a:rPr>
              <a:t>language because it does not support all    features    of    object    oriented programming </a:t>
            </a:r>
            <a:r>
              <a:rPr lang="en-US" sz="1200" dirty="0" smtClean="0">
                <a:solidFill>
                  <a:srgbClr val="231F20"/>
                </a:solidFill>
                <a:latin typeface="Bahnschrift SemiBold" pitchFamily="34" charset="0"/>
                <a:cs typeface="Times New Roman" pitchFamily="18" charset="0"/>
              </a:rPr>
              <a:t>languages </a:t>
            </a:r>
            <a:r>
              <a:rPr lang="en-US" sz="1200" dirty="0">
                <a:solidFill>
                  <a:srgbClr val="231F20"/>
                </a:solidFill>
                <a:latin typeface="Bahnschrift SemiBold" pitchFamily="34" charset="0"/>
                <a:cs typeface="Times New Roman" pitchFamily="18" charset="0"/>
              </a:rPr>
              <a:t>No  need  of  special  software  to  run JavaScript programs</a:t>
            </a:r>
            <a:endParaRPr lang="en-US" sz="1200" dirty="0">
              <a:latin typeface="Bahnschrift SemiBold" pitchFamily="34" charset="0"/>
              <a:cs typeface="Times New Roman" pitchFamily="18" charset="0"/>
            </a:endParaRPr>
          </a:p>
          <a:p>
            <a:pPr algn="just">
              <a:lnSpc>
                <a:spcPct val="105000"/>
              </a:lnSpc>
              <a:spcBef>
                <a:spcPts val="563"/>
              </a:spcBef>
              <a:buClr>
                <a:srgbClr val="EC008C"/>
              </a:buClr>
              <a:buFont typeface="Symbol" pitchFamily="18" charset="2"/>
              <a:buChar char=""/>
            </a:pPr>
            <a:r>
              <a:rPr lang="en-US" sz="1200" dirty="0">
                <a:solidFill>
                  <a:srgbClr val="231F20"/>
                </a:solidFill>
                <a:latin typeface="Bahnschrift SemiBold" pitchFamily="34" charset="0"/>
                <a:cs typeface="Times New Roman" pitchFamily="18" charset="0"/>
              </a:rPr>
              <a:t>JavaScript is </a:t>
            </a:r>
            <a:r>
              <a:rPr lang="en-US" sz="1200" dirty="0">
                <a:solidFill>
                  <a:srgbClr val="FF0000"/>
                </a:solidFill>
                <a:latin typeface="Bahnschrift SemiBold" pitchFamily="34" charset="0"/>
                <a:cs typeface="Times New Roman" pitchFamily="18" charset="0"/>
              </a:rPr>
              <a:t>object oriented scripting language </a:t>
            </a:r>
            <a:r>
              <a:rPr lang="en-US" sz="1200" dirty="0">
                <a:solidFill>
                  <a:srgbClr val="231F20"/>
                </a:solidFill>
                <a:latin typeface="Bahnschrift SemiBold" pitchFamily="34" charset="0"/>
                <a:cs typeface="Times New Roman" pitchFamily="18" charset="0"/>
              </a:rPr>
              <a:t>and it supports event based programming   facility.   It   is   case sensitive language.</a:t>
            </a:r>
            <a:endParaRPr lang="en-US" sz="1200" dirty="0">
              <a:latin typeface="Bahnschrift SemiBold" pitchFamily="34" charset="0"/>
              <a:cs typeface="Times New Roman" pitchFamily="18" charset="0"/>
            </a:endParaRPr>
          </a:p>
          <a:p>
            <a:pPr algn="just">
              <a:lnSpc>
                <a:spcPct val="105000"/>
              </a:lnSpc>
              <a:spcBef>
                <a:spcPts val="563"/>
              </a:spcBef>
              <a:buClr>
                <a:srgbClr val="EC008C"/>
              </a:buClr>
              <a:buFont typeface="Symbol" pitchFamily="18" charset="2"/>
              <a:buChar char=""/>
            </a:pPr>
            <a:r>
              <a:rPr lang="en-US" sz="1200" dirty="0">
                <a:solidFill>
                  <a:srgbClr val="231F20"/>
                </a:solidFill>
                <a:latin typeface="Bahnschrift SemiBold" pitchFamily="34" charset="0"/>
                <a:cs typeface="Times New Roman" pitchFamily="18" charset="0"/>
              </a:rPr>
              <a:t>JavaScript    helps    the    </a:t>
            </a:r>
            <a:r>
              <a:rPr lang="en-US" sz="1200" dirty="0">
                <a:solidFill>
                  <a:srgbClr val="008000"/>
                </a:solidFill>
                <a:latin typeface="Bahnschrift SemiBold" pitchFamily="34" charset="0"/>
                <a:cs typeface="Times New Roman" pitchFamily="18" charset="0"/>
              </a:rPr>
              <a:t>browser    to perform    input    validation    </a:t>
            </a:r>
            <a:r>
              <a:rPr lang="en-US" sz="1200" dirty="0">
                <a:solidFill>
                  <a:srgbClr val="231F20"/>
                </a:solidFill>
                <a:latin typeface="Bahnschrift SemiBold" pitchFamily="34" charset="0"/>
                <a:cs typeface="Times New Roman" pitchFamily="18" charset="0"/>
              </a:rPr>
              <a:t>without wasting  the  user's  time  by  the  Web server access.</a:t>
            </a:r>
            <a:endParaRPr lang="en-US" sz="1200" dirty="0">
              <a:latin typeface="Bahnschrift SemiBold" pitchFamily="34" charset="0"/>
              <a:cs typeface="Times New Roman" pitchFamily="18" charset="0"/>
            </a:endParaRPr>
          </a:p>
          <a:p>
            <a:pPr algn="just">
              <a:lnSpc>
                <a:spcPct val="105000"/>
              </a:lnSpc>
              <a:spcBef>
                <a:spcPts val="563"/>
              </a:spcBef>
              <a:buClr>
                <a:srgbClr val="EC008C"/>
              </a:buClr>
              <a:buFont typeface="Symbol" pitchFamily="18" charset="2"/>
              <a:buChar char=""/>
            </a:pPr>
            <a:r>
              <a:rPr lang="en-US" sz="1200" dirty="0">
                <a:solidFill>
                  <a:srgbClr val="231F20"/>
                </a:solidFill>
                <a:latin typeface="Bahnschrift SemiBold" pitchFamily="34" charset="0"/>
                <a:cs typeface="Times New Roman" pitchFamily="18" charset="0"/>
              </a:rPr>
              <a:t>It  can  </a:t>
            </a:r>
            <a:r>
              <a:rPr lang="en-US" sz="1200" dirty="0">
                <a:solidFill>
                  <a:srgbClr val="008000"/>
                </a:solidFill>
                <a:latin typeface="Bahnschrift SemiBold" pitchFamily="34" charset="0"/>
                <a:cs typeface="Times New Roman" pitchFamily="18" charset="0"/>
              </a:rPr>
              <a:t>handle  date  and  time  </a:t>
            </a:r>
            <a:r>
              <a:rPr lang="en-US" sz="1200" dirty="0">
                <a:solidFill>
                  <a:srgbClr val="231F20"/>
                </a:solidFill>
                <a:latin typeface="Bahnschrift SemiBold" pitchFamily="34" charset="0"/>
                <a:cs typeface="Times New Roman" pitchFamily="18" charset="0"/>
              </a:rPr>
              <a:t>very effectively.</a:t>
            </a:r>
            <a:endParaRPr lang="en-US" sz="1200" dirty="0">
              <a:latin typeface="Bahnschrift SemiBold" pitchFamily="34" charset="0"/>
              <a:cs typeface="Times New Roman" pitchFamily="18" charset="0"/>
            </a:endParaRPr>
          </a:p>
          <a:p>
            <a:pPr algn="just">
              <a:lnSpc>
                <a:spcPct val="105000"/>
              </a:lnSpc>
            </a:pPr>
            <a:r>
              <a:rPr lang="en-US" sz="1200" dirty="0">
                <a:solidFill>
                  <a:srgbClr val="231F20"/>
                </a:solidFill>
                <a:latin typeface="Bahnschrift SemiBold" pitchFamily="34" charset="0"/>
                <a:cs typeface="Times New Roman" pitchFamily="18" charset="0"/>
              </a:rPr>
              <a:t>Most	</a:t>
            </a:r>
            <a:r>
              <a:rPr lang="en-US" sz="1200" dirty="0" smtClean="0">
                <a:solidFill>
                  <a:srgbClr val="231F20"/>
                </a:solidFill>
                <a:latin typeface="Bahnschrift SemiBold" pitchFamily="34" charset="0"/>
                <a:cs typeface="Times New Roman" pitchFamily="18" charset="0"/>
              </a:rPr>
              <a:t>of  the  JavaScript control</a:t>
            </a:r>
            <a:r>
              <a:rPr lang="en-US" sz="1200" dirty="0">
                <a:solidFill>
                  <a:srgbClr val="231F20"/>
                </a:solidFill>
                <a:latin typeface="Bahnschrift SemiBold" pitchFamily="34" charset="0"/>
                <a:cs typeface="Times New Roman" pitchFamily="18" charset="0"/>
              </a:rPr>
              <a:t> statements  </a:t>
            </a:r>
            <a:r>
              <a:rPr lang="en-US" sz="1200" dirty="0">
                <a:solidFill>
                  <a:srgbClr val="FF0000"/>
                </a:solidFill>
                <a:latin typeface="Bahnschrift SemiBold" pitchFamily="34" charset="0"/>
                <a:cs typeface="Times New Roman" pitchFamily="18" charset="0"/>
              </a:rPr>
              <a:t>syntax  is  same  as  syntax of    control    statements    in    other programming languages.</a:t>
            </a:r>
          </a:p>
          <a:p>
            <a:pPr algn="just">
              <a:lnSpc>
                <a:spcPct val="105000"/>
              </a:lnSpc>
              <a:spcBef>
                <a:spcPts val="563"/>
              </a:spcBef>
              <a:buClr>
                <a:srgbClr val="EC008C"/>
              </a:buClr>
              <a:buFont typeface="Symbol" pitchFamily="18" charset="2"/>
              <a:buChar char=""/>
            </a:pPr>
            <a:r>
              <a:rPr lang="en-US" sz="1200" dirty="0">
                <a:solidFill>
                  <a:srgbClr val="231F20"/>
                </a:solidFill>
                <a:latin typeface="Bahnschrift SemiBold" pitchFamily="34" charset="0"/>
                <a:cs typeface="Times New Roman" pitchFamily="18" charset="0"/>
              </a:rPr>
              <a:t>An important part of JavaScript is the </a:t>
            </a:r>
            <a:r>
              <a:rPr lang="en-US" sz="1200" dirty="0">
                <a:solidFill>
                  <a:srgbClr val="00CC00"/>
                </a:solidFill>
                <a:latin typeface="Bahnschrift SemiBold" pitchFamily="34" charset="0"/>
                <a:cs typeface="Times New Roman" pitchFamily="18" charset="0"/>
              </a:rPr>
              <a:t>ability to create new functions within scripts</a:t>
            </a:r>
            <a:r>
              <a:rPr lang="en-US" sz="1200" dirty="0">
                <a:solidFill>
                  <a:srgbClr val="231F20"/>
                </a:solidFill>
                <a:latin typeface="Bahnschrift SemiBold" pitchFamily="34" charset="0"/>
                <a:cs typeface="Times New Roman" pitchFamily="18" charset="0"/>
              </a:rPr>
              <a:t>.     Declare     a     function     in JavaScript using function keyword.</a:t>
            </a:r>
            <a:endParaRPr lang="en-US" sz="1200" dirty="0">
              <a:latin typeface="Bahnschrift SemiBold" pitchFamily="34" charset="0"/>
              <a:cs typeface="Times New Roman" pitchFamily="18" charset="0"/>
            </a:endParaRPr>
          </a:p>
          <a:p>
            <a:pPr algn="just">
              <a:lnSpc>
                <a:spcPct val="105000"/>
              </a:lnSpc>
              <a:spcBef>
                <a:spcPts val="563"/>
              </a:spcBef>
              <a:buClr>
                <a:srgbClr val="EC008C"/>
              </a:buClr>
              <a:buFont typeface="Symbol" pitchFamily="18" charset="2"/>
              <a:buChar char=""/>
            </a:pPr>
            <a:r>
              <a:rPr lang="en-US" sz="1200" dirty="0">
                <a:solidFill>
                  <a:srgbClr val="231F20"/>
                </a:solidFill>
                <a:latin typeface="Bahnschrift SemiBold" pitchFamily="34" charset="0"/>
                <a:cs typeface="Times New Roman" pitchFamily="18" charset="0"/>
              </a:rPr>
              <a:t>Software that can run on any hardware platform (PC, Mac, </a:t>
            </a:r>
            <a:r>
              <a:rPr lang="en-US" sz="1200" dirty="0" err="1">
                <a:solidFill>
                  <a:srgbClr val="231F20"/>
                </a:solidFill>
                <a:latin typeface="Bahnschrift SemiBold" pitchFamily="34" charset="0"/>
                <a:cs typeface="Times New Roman" pitchFamily="18" charset="0"/>
              </a:rPr>
              <a:t>SunSparc</a:t>
            </a:r>
            <a:r>
              <a:rPr lang="en-US" sz="1200" dirty="0">
                <a:solidFill>
                  <a:srgbClr val="231F20"/>
                </a:solidFill>
                <a:latin typeface="Bahnschrift SemiBold" pitchFamily="34" charset="0"/>
                <a:cs typeface="Times New Roman" pitchFamily="18" charset="0"/>
              </a:rPr>
              <a:t> etc.) or software  platform  (Windows,  Linux, Mac  OS  etc.)  is  called  as  platform independent  software</a:t>
            </a:r>
            <a:r>
              <a:rPr lang="en-US" sz="1200" dirty="0">
                <a:solidFill>
                  <a:srgbClr val="FF0000"/>
                </a:solidFill>
                <a:latin typeface="Bahnschrift SemiBold" pitchFamily="34" charset="0"/>
                <a:cs typeface="Times New Roman" pitchFamily="18" charset="0"/>
              </a:rPr>
              <a:t>. </a:t>
            </a:r>
            <a:r>
              <a:rPr lang="en-US" sz="1200" dirty="0" smtClean="0">
                <a:solidFill>
                  <a:srgbClr val="FF0000"/>
                </a:solidFill>
                <a:latin typeface="Bahnschrift SemiBold" pitchFamily="34" charset="0"/>
                <a:cs typeface="Times New Roman" pitchFamily="18" charset="0"/>
              </a:rPr>
              <a:t>JavaScript </a:t>
            </a:r>
            <a:r>
              <a:rPr lang="en-US" sz="1200" dirty="0">
                <a:solidFill>
                  <a:srgbClr val="FF0000"/>
                </a:solidFill>
                <a:latin typeface="Bahnschrift SemiBold" pitchFamily="34" charset="0"/>
                <a:cs typeface="Times New Roman" pitchFamily="18" charset="0"/>
              </a:rPr>
              <a:t>is known as   universal   client   side   scripting language.</a:t>
            </a:r>
          </a:p>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2</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7592736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20</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4680520" cy="5437386"/>
          </a:xfrm>
          <a:prstGeom prst="rect">
            <a:avLst/>
          </a:prstGeom>
        </p:spPr>
        <p:txBody>
          <a:bodyPr wrap="square">
            <a:spAutoFit/>
          </a:bodyPr>
          <a:lstStyle/>
          <a:p>
            <a:pPr algn="ctr"/>
            <a:r>
              <a:rPr lang="en-US" sz="1400" b="1" dirty="0">
                <a:solidFill>
                  <a:srgbClr val="EC008C"/>
                </a:solidFill>
                <a:latin typeface="Times New Roman" pitchFamily="18" charset="0"/>
                <a:cs typeface="Times New Roman" pitchFamily="18" charset="0"/>
              </a:rPr>
              <a:t>Program :</a:t>
            </a:r>
            <a:endParaRPr lang="en-US" sz="1400" dirty="0">
              <a:latin typeface="Times New Roman" pitchFamily="18" charset="0"/>
              <a:cs typeface="Times New Roman" pitchFamily="18" charset="0"/>
            </a:endParaRPr>
          </a:p>
          <a:p>
            <a:pPr>
              <a:lnSpc>
                <a:spcPts val="1588"/>
              </a:lnSpc>
              <a:spcBef>
                <a:spcPts val="775"/>
              </a:spcBef>
            </a:pPr>
            <a:r>
              <a:rPr lang="en-US" sz="1200" dirty="0">
                <a:solidFill>
                  <a:srgbClr val="231F20"/>
                </a:solidFill>
                <a:latin typeface="Bahnschrift SemiBold" pitchFamily="34" charset="0"/>
                <a:cs typeface="Times New Roman" pitchFamily="18" charset="0"/>
              </a:rPr>
              <a:t>&lt;!DOCTYPE html&gt;</a:t>
            </a:r>
          </a:p>
          <a:p>
            <a:pPr>
              <a:lnSpc>
                <a:spcPts val="1588"/>
              </a:lnSpc>
              <a:spcBef>
                <a:spcPts val="775"/>
              </a:spcBef>
            </a:pPr>
            <a:r>
              <a:rPr lang="en-US" sz="1200" dirty="0">
                <a:solidFill>
                  <a:srgbClr val="231F20"/>
                </a:solidFill>
                <a:latin typeface="Bahnschrift SemiBold" pitchFamily="34" charset="0"/>
                <a:cs typeface="Times New Roman" pitchFamily="18" charset="0"/>
              </a:rPr>
              <a:t>&lt;html&gt;</a:t>
            </a:r>
          </a:p>
          <a:p>
            <a:pPr>
              <a:lnSpc>
                <a:spcPts val="1588"/>
              </a:lnSpc>
              <a:spcBef>
                <a:spcPts val="775"/>
              </a:spcBef>
            </a:pPr>
            <a:r>
              <a:rPr lang="en-US" sz="1200" dirty="0">
                <a:solidFill>
                  <a:srgbClr val="231F20"/>
                </a:solidFill>
                <a:latin typeface="Bahnschrift SemiBold" pitchFamily="34" charset="0"/>
                <a:cs typeface="Times New Roman" pitchFamily="18" charset="0"/>
              </a:rPr>
              <a:t>&lt;head</a:t>
            </a:r>
            <a:r>
              <a:rPr lang="en-US" sz="1200" dirty="0" smtClean="0">
                <a:solidFill>
                  <a:srgbClr val="231F20"/>
                </a:solidFill>
                <a:latin typeface="Bahnschrift SemiBold" pitchFamily="34" charset="0"/>
                <a:cs typeface="Times New Roman" pitchFamily="18" charset="0"/>
              </a:rPr>
              <a:t>&gt;  &lt;</a:t>
            </a:r>
            <a:r>
              <a:rPr lang="en-US" sz="1200" dirty="0">
                <a:solidFill>
                  <a:srgbClr val="231F20"/>
                </a:solidFill>
                <a:latin typeface="Bahnschrift SemiBold" pitchFamily="34" charset="0"/>
                <a:cs typeface="Times New Roman" pitchFamily="18" charset="0"/>
              </a:rPr>
              <a:t>title&gt;  Window Opener and Closer &lt;/title&gt;</a:t>
            </a:r>
          </a:p>
          <a:p>
            <a:pPr>
              <a:lnSpc>
                <a:spcPts val="1588"/>
              </a:lnSpc>
              <a:spcBef>
                <a:spcPts val="775"/>
              </a:spcBef>
            </a:pPr>
            <a:r>
              <a:rPr lang="en-US" sz="1200" dirty="0">
                <a:solidFill>
                  <a:srgbClr val="231F20"/>
                </a:solidFill>
                <a:latin typeface="Bahnschrift SemiBold" pitchFamily="34" charset="0"/>
                <a:cs typeface="Times New Roman" pitchFamily="18" charset="0"/>
              </a:rPr>
              <a:t>&lt;script type="text/</a:t>
            </a:r>
            <a:r>
              <a:rPr lang="en-US" sz="1200" dirty="0" err="1">
                <a:solidFill>
                  <a:srgbClr val="231F20"/>
                </a:solidFill>
                <a:latin typeface="Bahnschrift SemiBold" pitchFamily="34" charset="0"/>
                <a:cs typeface="Times New Roman" pitchFamily="18" charset="0"/>
              </a:rPr>
              <a:t>javascript</a:t>
            </a:r>
            <a:r>
              <a:rPr lang="en-US" sz="1200" dirty="0">
                <a:solidFill>
                  <a:srgbClr val="231F20"/>
                </a:solidFill>
                <a:latin typeface="Bahnschrift SemiBold" pitchFamily="34" charset="0"/>
                <a:cs typeface="Times New Roman" pitchFamily="18" charset="0"/>
              </a:rPr>
              <a:t>"&gt; </a:t>
            </a:r>
          </a:p>
          <a:p>
            <a:pPr>
              <a:lnSpc>
                <a:spcPts val="1588"/>
              </a:lnSpc>
              <a:spcBef>
                <a:spcPts val="775"/>
              </a:spcBef>
            </a:pPr>
            <a:r>
              <a:rPr lang="en-US" sz="1200" dirty="0">
                <a:solidFill>
                  <a:srgbClr val="231F20"/>
                </a:solidFill>
                <a:latin typeface="Bahnschrift SemiBold" pitchFamily="34" charset="0"/>
                <a:cs typeface="Times New Roman" pitchFamily="18" charset="0"/>
              </a:rPr>
              <a:t>function </a:t>
            </a:r>
            <a:r>
              <a:rPr lang="en-US" sz="1200" dirty="0" err="1">
                <a:solidFill>
                  <a:srgbClr val="231F20"/>
                </a:solidFill>
                <a:latin typeface="Bahnschrift SemiBold" pitchFamily="34" charset="0"/>
                <a:cs typeface="Times New Roman" pitchFamily="18" charset="0"/>
              </a:rPr>
              <a:t>makeNewWindow</a:t>
            </a:r>
            <a:r>
              <a:rPr lang="en-US" sz="1200" dirty="0">
                <a:solidFill>
                  <a:srgbClr val="231F20"/>
                </a:solidFill>
                <a:latin typeface="Bahnschrift SemiBold" pitchFamily="34" charset="0"/>
                <a:cs typeface="Times New Roman" pitchFamily="18" charset="0"/>
              </a:rPr>
              <a:t>()</a:t>
            </a:r>
          </a:p>
          <a:p>
            <a:pPr>
              <a:lnSpc>
                <a:spcPts val="1588"/>
              </a:lnSpc>
              <a:spcBef>
                <a:spcPts val="775"/>
              </a:spcBef>
            </a:pPr>
            <a:r>
              <a:rPr lang="en-US" sz="1200" dirty="0">
                <a:solidFill>
                  <a:srgbClr val="231F20"/>
                </a:solidFill>
                <a:latin typeface="Bahnschrift SemiBold" pitchFamily="34" charset="0"/>
                <a:cs typeface="Times New Roman" pitchFamily="18" charset="0"/>
              </a:rPr>
              <a:t>{</a:t>
            </a:r>
          </a:p>
          <a:p>
            <a:pPr>
              <a:lnSpc>
                <a:spcPts val="1588"/>
              </a:lnSpc>
              <a:spcBef>
                <a:spcPts val="775"/>
              </a:spcBef>
            </a:pPr>
            <a:r>
              <a:rPr lang="en-US" sz="1200" dirty="0" err="1">
                <a:solidFill>
                  <a:srgbClr val="231F20"/>
                </a:solidFill>
                <a:latin typeface="Bahnschrift SemiBold" pitchFamily="34" charset="0"/>
                <a:cs typeface="Times New Roman" pitchFamily="18" charset="0"/>
              </a:rPr>
              <a:t>var</a:t>
            </a:r>
            <a:r>
              <a:rPr lang="en-US" sz="1200" dirty="0">
                <a:solidFill>
                  <a:srgbClr val="231F20"/>
                </a:solidFill>
                <a:latin typeface="Bahnschrift SemiBold" pitchFamily="34" charset="0"/>
                <a:cs typeface="Times New Roman" pitchFamily="18" charset="0"/>
              </a:rPr>
              <a:t> </a:t>
            </a:r>
            <a:r>
              <a:rPr lang="en-US" sz="1200" dirty="0" err="1">
                <a:solidFill>
                  <a:srgbClr val="231F20"/>
                </a:solidFill>
                <a:latin typeface="Bahnschrift SemiBold" pitchFamily="34" charset="0"/>
                <a:cs typeface="Times New Roman" pitchFamily="18" charset="0"/>
              </a:rPr>
              <a:t>newwin</a:t>
            </a:r>
            <a:r>
              <a:rPr lang="en-US" sz="1200" dirty="0">
                <a:solidFill>
                  <a:srgbClr val="231F20"/>
                </a:solidFill>
                <a:latin typeface="Bahnschrift SemiBold" pitchFamily="34" charset="0"/>
                <a:cs typeface="Times New Roman" pitchFamily="18" charset="0"/>
              </a:rPr>
              <a:t>=</a:t>
            </a:r>
            <a:r>
              <a:rPr lang="en-US" sz="1200" dirty="0" err="1">
                <a:solidFill>
                  <a:srgbClr val="231F20"/>
                </a:solidFill>
                <a:latin typeface="Bahnschrift SemiBold" pitchFamily="34" charset="0"/>
                <a:cs typeface="Times New Roman" pitchFamily="18" charset="0"/>
              </a:rPr>
              <a:t>window.open</a:t>
            </a:r>
            <a:r>
              <a:rPr lang="en-US" sz="1200" dirty="0">
                <a:solidFill>
                  <a:srgbClr val="231F20"/>
                </a:solidFill>
                <a:latin typeface="Bahnschrift SemiBold" pitchFamily="34" charset="0"/>
                <a:cs typeface="Times New Roman" pitchFamily="18" charset="0"/>
              </a:rPr>
              <a:t>(); </a:t>
            </a:r>
          </a:p>
          <a:p>
            <a:pPr>
              <a:lnSpc>
                <a:spcPts val="1588"/>
              </a:lnSpc>
              <a:spcBef>
                <a:spcPts val="775"/>
              </a:spcBef>
            </a:pPr>
            <a:r>
              <a:rPr lang="en-US" sz="1200" dirty="0">
                <a:solidFill>
                  <a:srgbClr val="231F20"/>
                </a:solidFill>
                <a:latin typeface="Bahnschrift SemiBold" pitchFamily="34" charset="0"/>
                <a:cs typeface="Times New Roman" pitchFamily="18" charset="0"/>
              </a:rPr>
              <a:t> </a:t>
            </a:r>
            <a:r>
              <a:rPr lang="en-US" sz="1200" dirty="0" err="1">
                <a:solidFill>
                  <a:srgbClr val="231F20"/>
                </a:solidFill>
                <a:latin typeface="Bahnschrift SemiBold" pitchFamily="34" charset="0"/>
                <a:cs typeface="Times New Roman" pitchFamily="18" charset="0"/>
              </a:rPr>
              <a:t>newwin.document.write</a:t>
            </a:r>
            <a:r>
              <a:rPr lang="en-US" sz="1200" dirty="0">
                <a:solidFill>
                  <a:srgbClr val="231F20"/>
                </a:solidFill>
                <a:latin typeface="Bahnschrift SemiBold" pitchFamily="34" charset="0"/>
                <a:cs typeface="Times New Roman" pitchFamily="18" charset="0"/>
              </a:rPr>
              <a:t>("&lt;p&gt;This is 'New Window'&lt;/p&gt;");</a:t>
            </a:r>
          </a:p>
          <a:p>
            <a:pPr>
              <a:lnSpc>
                <a:spcPts val="1588"/>
              </a:lnSpc>
              <a:spcBef>
                <a:spcPts val="775"/>
              </a:spcBef>
            </a:pPr>
            <a:r>
              <a:rPr lang="en-US" sz="1200" dirty="0">
                <a:solidFill>
                  <a:srgbClr val="231F20"/>
                </a:solidFill>
                <a:latin typeface="Bahnschrift SemiBold" pitchFamily="34" charset="0"/>
                <a:cs typeface="Times New Roman" pitchFamily="18" charset="0"/>
              </a:rPr>
              <a:t>   </a:t>
            </a:r>
            <a:r>
              <a:rPr lang="en-US" sz="1200" dirty="0" err="1">
                <a:solidFill>
                  <a:srgbClr val="231F20"/>
                </a:solidFill>
                <a:latin typeface="Bahnschrift SemiBold" pitchFamily="34" charset="0"/>
                <a:cs typeface="Times New Roman" pitchFamily="18" charset="0"/>
              </a:rPr>
              <a:t>newwin.document.body.style.backgroundColor</a:t>
            </a:r>
            <a:r>
              <a:rPr lang="en-US" sz="1200" dirty="0">
                <a:solidFill>
                  <a:srgbClr val="231F20"/>
                </a:solidFill>
                <a:latin typeface="Bahnschrift SemiBold" pitchFamily="34" charset="0"/>
                <a:cs typeface="Times New Roman" pitchFamily="18" charset="0"/>
              </a:rPr>
              <a:t> = "</a:t>
            </a:r>
            <a:r>
              <a:rPr lang="en-US" sz="1200" dirty="0" err="1">
                <a:solidFill>
                  <a:srgbClr val="231F20"/>
                </a:solidFill>
                <a:latin typeface="Bahnschrift SemiBold" pitchFamily="34" charset="0"/>
                <a:cs typeface="Times New Roman" pitchFamily="18" charset="0"/>
              </a:rPr>
              <a:t>skyblue</a:t>
            </a:r>
            <a:r>
              <a:rPr lang="en-US" sz="1200" dirty="0" smtClean="0">
                <a:solidFill>
                  <a:srgbClr val="231F20"/>
                </a:solidFill>
                <a:latin typeface="Bahnschrift SemiBold" pitchFamily="34" charset="0"/>
                <a:cs typeface="Times New Roman" pitchFamily="18" charset="0"/>
              </a:rPr>
              <a:t>";</a:t>
            </a:r>
            <a:endParaRPr lang="en-US" sz="1200" dirty="0">
              <a:solidFill>
                <a:srgbClr val="231F20"/>
              </a:solidFill>
              <a:latin typeface="Bahnschrift SemiBold" pitchFamily="34" charset="0"/>
              <a:cs typeface="Times New Roman" pitchFamily="18" charset="0"/>
            </a:endParaRPr>
          </a:p>
          <a:p>
            <a:pPr>
              <a:lnSpc>
                <a:spcPts val="1588"/>
              </a:lnSpc>
              <a:spcBef>
                <a:spcPts val="775"/>
              </a:spcBef>
            </a:pPr>
            <a:r>
              <a:rPr lang="en-US" sz="1200" dirty="0">
                <a:solidFill>
                  <a:srgbClr val="231F20"/>
                </a:solidFill>
                <a:latin typeface="Bahnschrift SemiBold" pitchFamily="34" charset="0"/>
                <a:cs typeface="Times New Roman" pitchFamily="18" charset="0"/>
              </a:rPr>
              <a:t>}</a:t>
            </a:r>
          </a:p>
          <a:p>
            <a:pPr>
              <a:lnSpc>
                <a:spcPts val="1588"/>
              </a:lnSpc>
              <a:spcBef>
                <a:spcPts val="775"/>
              </a:spcBef>
            </a:pPr>
            <a:r>
              <a:rPr lang="en-US" sz="1200" dirty="0">
                <a:solidFill>
                  <a:srgbClr val="231F20"/>
                </a:solidFill>
                <a:latin typeface="Bahnschrift SemiBold" pitchFamily="34" charset="0"/>
                <a:cs typeface="Times New Roman" pitchFamily="18" charset="0"/>
              </a:rPr>
              <a:t>&lt;/script&gt;&lt;/head&gt;</a:t>
            </a:r>
          </a:p>
          <a:p>
            <a:pPr>
              <a:lnSpc>
                <a:spcPts val="1588"/>
              </a:lnSpc>
              <a:spcBef>
                <a:spcPts val="775"/>
              </a:spcBef>
            </a:pPr>
            <a:r>
              <a:rPr lang="en-US" sz="1200" dirty="0">
                <a:solidFill>
                  <a:srgbClr val="231F20"/>
                </a:solidFill>
                <a:latin typeface="Bahnschrift SemiBold" pitchFamily="34" charset="0"/>
                <a:cs typeface="Times New Roman" pitchFamily="18" charset="0"/>
              </a:rPr>
              <a:t>&lt;body&gt;</a:t>
            </a:r>
          </a:p>
          <a:p>
            <a:pPr>
              <a:lnSpc>
                <a:spcPts val="1588"/>
              </a:lnSpc>
              <a:spcBef>
                <a:spcPts val="775"/>
              </a:spcBef>
            </a:pPr>
            <a:r>
              <a:rPr lang="en-US" sz="1200" dirty="0">
                <a:solidFill>
                  <a:srgbClr val="231F20"/>
                </a:solidFill>
                <a:latin typeface="Bahnschrift SemiBold" pitchFamily="34" charset="0"/>
                <a:cs typeface="Times New Roman" pitchFamily="18" charset="0"/>
              </a:rPr>
              <a:t>&lt;form&gt;</a:t>
            </a:r>
          </a:p>
          <a:p>
            <a:pPr>
              <a:lnSpc>
                <a:spcPts val="1588"/>
              </a:lnSpc>
              <a:spcBef>
                <a:spcPts val="775"/>
              </a:spcBef>
            </a:pPr>
            <a:r>
              <a:rPr lang="en-US" sz="1200" dirty="0">
                <a:solidFill>
                  <a:srgbClr val="231F20"/>
                </a:solidFill>
                <a:latin typeface="Bahnschrift SemiBold" pitchFamily="34" charset="0"/>
                <a:cs typeface="Times New Roman" pitchFamily="18" charset="0"/>
              </a:rPr>
              <a:t>&lt;input type="button" value="Create New Window" </a:t>
            </a:r>
            <a:r>
              <a:rPr lang="en-US" sz="1200" dirty="0" err="1">
                <a:solidFill>
                  <a:srgbClr val="231F20"/>
                </a:solidFill>
                <a:latin typeface="Bahnschrift SemiBold" pitchFamily="34" charset="0"/>
                <a:cs typeface="Times New Roman" pitchFamily="18" charset="0"/>
              </a:rPr>
              <a:t>onClick</a:t>
            </a:r>
            <a:r>
              <a:rPr lang="en-US" sz="1200" dirty="0">
                <a:solidFill>
                  <a:srgbClr val="231F20"/>
                </a:solidFill>
                <a:latin typeface="Bahnschrift SemiBold" pitchFamily="34" charset="0"/>
                <a:cs typeface="Times New Roman" pitchFamily="18" charset="0"/>
              </a:rPr>
              <a:t>="</a:t>
            </a:r>
            <a:r>
              <a:rPr lang="en-US" sz="1200" dirty="0" err="1">
                <a:solidFill>
                  <a:srgbClr val="231F20"/>
                </a:solidFill>
                <a:latin typeface="Bahnschrift SemiBold" pitchFamily="34" charset="0"/>
                <a:cs typeface="Times New Roman" pitchFamily="18" charset="0"/>
              </a:rPr>
              <a:t>makeNewWindow</a:t>
            </a:r>
            <a:r>
              <a:rPr lang="en-US" sz="1200" dirty="0">
                <a:solidFill>
                  <a:srgbClr val="231F20"/>
                </a:solidFill>
                <a:latin typeface="Bahnschrift SemiBold" pitchFamily="34" charset="0"/>
                <a:cs typeface="Times New Roman" pitchFamily="18" charset="0"/>
              </a:rPr>
              <a:t>()"&gt;</a:t>
            </a:r>
          </a:p>
          <a:p>
            <a:pPr>
              <a:lnSpc>
                <a:spcPts val="1588"/>
              </a:lnSpc>
              <a:spcBef>
                <a:spcPts val="775"/>
              </a:spcBef>
            </a:pPr>
            <a:r>
              <a:rPr lang="en-US" sz="1200" dirty="0">
                <a:solidFill>
                  <a:srgbClr val="231F20"/>
                </a:solidFill>
                <a:latin typeface="Bahnschrift SemiBold" pitchFamily="34" charset="0"/>
                <a:cs typeface="Times New Roman" pitchFamily="18" charset="0"/>
              </a:rPr>
              <a:t>&lt;/form</a:t>
            </a:r>
            <a:r>
              <a:rPr lang="en-US" sz="1200" dirty="0" smtClean="0">
                <a:solidFill>
                  <a:srgbClr val="231F20"/>
                </a:solidFill>
                <a:latin typeface="Bahnschrift SemiBold" pitchFamily="34" charset="0"/>
                <a:cs typeface="Times New Roman" pitchFamily="18" charset="0"/>
              </a:rPr>
              <a:t>&gt;    &lt;/</a:t>
            </a:r>
            <a:r>
              <a:rPr lang="en-US" sz="1200" dirty="0">
                <a:solidFill>
                  <a:srgbClr val="231F20"/>
                </a:solidFill>
                <a:latin typeface="Bahnschrift SemiBold" pitchFamily="34" charset="0"/>
                <a:cs typeface="Times New Roman" pitchFamily="18" charset="0"/>
              </a:rPr>
              <a:t>body&gt;</a:t>
            </a:r>
          </a:p>
          <a:p>
            <a:pPr>
              <a:lnSpc>
                <a:spcPts val="1588"/>
              </a:lnSpc>
              <a:spcBef>
                <a:spcPts val="775"/>
              </a:spcBef>
            </a:pPr>
            <a:r>
              <a:rPr lang="en-US" sz="1200" dirty="0">
                <a:solidFill>
                  <a:srgbClr val="231F20"/>
                </a:solidFill>
                <a:latin typeface="Bahnschrift SemiBold" pitchFamily="34" charset="0"/>
                <a:cs typeface="Times New Roman" pitchFamily="18" charset="0"/>
              </a:rPr>
              <a:t>&lt;/html&gt;</a:t>
            </a:r>
          </a:p>
        </p:txBody>
      </p:sp>
      <p:sp>
        <p:nvSpPr>
          <p:cNvPr id="2" name="Rectangle 1"/>
          <p:cNvSpPr/>
          <p:nvPr/>
        </p:nvSpPr>
        <p:spPr>
          <a:xfrm>
            <a:off x="5148064" y="1484784"/>
            <a:ext cx="3384376" cy="2448272"/>
          </a:xfrm>
          <a:prstGeom prst="rect">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48064" y="4077072"/>
            <a:ext cx="3456384" cy="2376264"/>
          </a:xfrm>
          <a:prstGeom prst="rect">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9512" y="980727"/>
            <a:ext cx="4680520" cy="5745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Down Arrow 14"/>
          <p:cNvSpPr/>
          <p:nvPr/>
        </p:nvSpPr>
        <p:spPr>
          <a:xfrm>
            <a:off x="4608830" y="1094911"/>
            <a:ext cx="648072" cy="288032"/>
          </a:xfrm>
          <a:prstGeom prst="curvedDownArrow">
            <a:avLst>
              <a:gd name="adj1" fmla="val 25000"/>
              <a:gd name="adj2" fmla="val 50000"/>
              <a:gd name="adj3" fmla="val 28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3940365" y="1458820"/>
            <a:ext cx="1207699" cy="369332"/>
          </a:xfrm>
          <a:prstGeom prst="rect">
            <a:avLst/>
          </a:prstGeom>
          <a:noFill/>
        </p:spPr>
        <p:txBody>
          <a:bodyPr wrap="square" rtlCol="0">
            <a:spAutoFit/>
          </a:bodyPr>
          <a:lstStyle/>
          <a:p>
            <a:r>
              <a:rPr lang="en-US" b="1" dirty="0" smtClean="0">
                <a:solidFill>
                  <a:srgbClr val="660033"/>
                </a:solidFill>
              </a:rPr>
              <a:t>Output</a:t>
            </a:r>
            <a:endParaRPr lang="en-US" b="1" dirty="0">
              <a:solidFill>
                <a:srgbClr val="660033"/>
              </a:solidFill>
            </a:endParaRPr>
          </a:p>
        </p:txBody>
      </p:sp>
      <p:sp>
        <p:nvSpPr>
          <p:cNvPr id="17" name="Rectangle 16"/>
          <p:cNvSpPr/>
          <p:nvPr/>
        </p:nvSpPr>
        <p:spPr>
          <a:xfrm>
            <a:off x="6071242" y="1146230"/>
            <a:ext cx="1795363" cy="338554"/>
          </a:xfrm>
          <a:prstGeom prst="rect">
            <a:avLst/>
          </a:prstGeom>
        </p:spPr>
        <p:txBody>
          <a:bodyPr wrap="none">
            <a:spAutoFit/>
          </a:bodyPr>
          <a:lstStyle/>
          <a:p>
            <a:pPr marL="12700" fontAlgn="auto">
              <a:spcBef>
                <a:spcPts val="0"/>
              </a:spcBef>
              <a:spcAft>
                <a:spcPts val="0"/>
              </a:spcAft>
              <a:defRPr/>
            </a:pPr>
            <a:r>
              <a:rPr lang="en-US" sz="1600" b="1" i="1" spc="-10" dirty="0">
                <a:solidFill>
                  <a:srgbClr val="00AEEF"/>
                </a:solidFill>
                <a:latin typeface="Times New Roman"/>
                <a:cs typeface="Times New Roman"/>
              </a:rPr>
              <a:t>Before button click</a:t>
            </a:r>
            <a:endParaRPr lang="en-US" sz="1600" dirty="0">
              <a:latin typeface="Times New Roman"/>
              <a:cs typeface="Times New Roman"/>
            </a:endParaRPr>
          </a:p>
        </p:txBody>
      </p:sp>
      <p:sp>
        <p:nvSpPr>
          <p:cNvPr id="18" name="Rectangle 17"/>
          <p:cNvSpPr/>
          <p:nvPr/>
        </p:nvSpPr>
        <p:spPr>
          <a:xfrm>
            <a:off x="5879188" y="6488668"/>
            <a:ext cx="1471237" cy="307777"/>
          </a:xfrm>
          <a:prstGeom prst="rect">
            <a:avLst/>
          </a:prstGeom>
        </p:spPr>
        <p:txBody>
          <a:bodyPr wrap="none">
            <a:spAutoFit/>
          </a:bodyPr>
          <a:lstStyle/>
          <a:p>
            <a:pPr marL="12700" fontAlgn="auto">
              <a:spcBef>
                <a:spcPts val="0"/>
              </a:spcBef>
              <a:spcAft>
                <a:spcPts val="0"/>
              </a:spcAft>
              <a:defRPr/>
            </a:pPr>
            <a:r>
              <a:rPr lang="en-US" sz="1400" b="1" i="1" spc="-10" dirty="0" smtClean="0">
                <a:solidFill>
                  <a:srgbClr val="00AEEF"/>
                </a:solidFill>
                <a:latin typeface="Times New Roman"/>
                <a:cs typeface="Times New Roman"/>
              </a:rPr>
              <a:t>After </a:t>
            </a:r>
            <a:r>
              <a:rPr lang="en-US" sz="1400" b="1" i="1" spc="-10" dirty="0">
                <a:solidFill>
                  <a:srgbClr val="00AEEF"/>
                </a:solidFill>
                <a:latin typeface="Times New Roman"/>
                <a:cs typeface="Times New Roman"/>
              </a:rPr>
              <a:t>button click</a:t>
            </a:r>
            <a:endParaRPr lang="en-US" sz="1400" dirty="0">
              <a:latin typeface="Times New Roman"/>
              <a:cs typeface="Times New Roman"/>
            </a:endParaRPr>
          </a:p>
        </p:txBody>
      </p:sp>
    </p:spTree>
    <p:extLst>
      <p:ext uri="{BB962C8B-B14F-4D97-AF65-F5344CB8AC3E}">
        <p14:creationId xmlns:p14="http://schemas.microsoft.com/office/powerpoint/2010/main" xmlns="" val="4081646445"/>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21</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4680520" cy="5745163"/>
          </a:xfrm>
          <a:prstGeom prst="rect">
            <a:avLst/>
          </a:prstGeom>
        </p:spPr>
        <p:txBody>
          <a:bodyPr wrap="square">
            <a:spAutoFit/>
          </a:bodyPr>
          <a:lstStyle/>
          <a:p>
            <a:pPr algn="ctr"/>
            <a:r>
              <a:rPr lang="en-US" sz="1400" b="1" dirty="0">
                <a:solidFill>
                  <a:srgbClr val="EC008C"/>
                </a:solidFill>
                <a:latin typeface="Times New Roman" pitchFamily="18" charset="0"/>
                <a:cs typeface="Times New Roman" pitchFamily="18" charset="0"/>
              </a:rPr>
              <a:t>Program :</a:t>
            </a:r>
            <a:endParaRPr lang="en-US" sz="1400" dirty="0">
              <a:latin typeface="Times New Roman" pitchFamily="18" charset="0"/>
              <a:cs typeface="Times New Roman" pitchFamily="18" charset="0"/>
            </a:endParaRPr>
          </a:p>
          <a:p>
            <a:pPr>
              <a:lnSpc>
                <a:spcPts val="1588"/>
              </a:lnSpc>
              <a:spcBef>
                <a:spcPts val="775"/>
              </a:spcBef>
            </a:pPr>
            <a:r>
              <a:rPr lang="en-US" sz="1200" dirty="0">
                <a:solidFill>
                  <a:srgbClr val="231F20"/>
                </a:solidFill>
                <a:latin typeface="Bahnschrift SemiBold" pitchFamily="34" charset="0"/>
                <a:cs typeface="Times New Roman" pitchFamily="18" charset="0"/>
              </a:rPr>
              <a:t>&lt;!DOCTYPE html&gt;</a:t>
            </a:r>
          </a:p>
          <a:p>
            <a:pPr>
              <a:lnSpc>
                <a:spcPts val="1588"/>
              </a:lnSpc>
              <a:spcBef>
                <a:spcPts val="775"/>
              </a:spcBef>
            </a:pPr>
            <a:r>
              <a:rPr lang="en-US" sz="1200" dirty="0">
                <a:solidFill>
                  <a:srgbClr val="231F20"/>
                </a:solidFill>
                <a:latin typeface="Bahnschrift SemiBold" pitchFamily="34" charset="0"/>
                <a:cs typeface="Times New Roman" pitchFamily="18" charset="0"/>
              </a:rPr>
              <a:t>&lt;html&gt;</a:t>
            </a:r>
          </a:p>
          <a:p>
            <a:pPr>
              <a:lnSpc>
                <a:spcPts val="1588"/>
              </a:lnSpc>
              <a:spcBef>
                <a:spcPts val="775"/>
              </a:spcBef>
            </a:pPr>
            <a:r>
              <a:rPr lang="en-US" sz="1200" dirty="0">
                <a:solidFill>
                  <a:srgbClr val="231F20"/>
                </a:solidFill>
                <a:latin typeface="Bahnschrift SemiBold" pitchFamily="34" charset="0"/>
                <a:cs typeface="Times New Roman" pitchFamily="18" charset="0"/>
              </a:rPr>
              <a:t>&lt;head&gt;</a:t>
            </a:r>
          </a:p>
          <a:p>
            <a:pPr>
              <a:lnSpc>
                <a:spcPts val="1588"/>
              </a:lnSpc>
              <a:spcBef>
                <a:spcPts val="775"/>
              </a:spcBef>
            </a:pPr>
            <a:r>
              <a:rPr lang="en-US" sz="1200" dirty="0">
                <a:solidFill>
                  <a:srgbClr val="231F20"/>
                </a:solidFill>
                <a:latin typeface="Bahnschrift SemiBold" pitchFamily="34" charset="0"/>
                <a:cs typeface="Times New Roman" pitchFamily="18" charset="0"/>
              </a:rPr>
              <a:t>&lt;script type="text/</a:t>
            </a:r>
            <a:r>
              <a:rPr lang="en-US" sz="1200" dirty="0" err="1">
                <a:solidFill>
                  <a:srgbClr val="231F20"/>
                </a:solidFill>
                <a:latin typeface="Bahnschrift SemiBold" pitchFamily="34" charset="0"/>
                <a:cs typeface="Times New Roman" pitchFamily="18" charset="0"/>
              </a:rPr>
              <a:t>javascript</a:t>
            </a:r>
            <a:r>
              <a:rPr lang="en-US" sz="1200" dirty="0" smtClean="0">
                <a:solidFill>
                  <a:srgbClr val="231F20"/>
                </a:solidFill>
                <a:latin typeface="Bahnschrift SemiBold" pitchFamily="34" charset="0"/>
                <a:cs typeface="Times New Roman" pitchFamily="18" charset="0"/>
              </a:rPr>
              <a:t>"&gt;</a:t>
            </a:r>
          </a:p>
          <a:p>
            <a:pPr>
              <a:lnSpc>
                <a:spcPts val="1588"/>
              </a:lnSpc>
              <a:spcBef>
                <a:spcPts val="775"/>
              </a:spcBef>
            </a:pPr>
            <a:r>
              <a:rPr lang="en-US" sz="1200" dirty="0" smtClean="0">
                <a:solidFill>
                  <a:srgbClr val="231F20"/>
                </a:solidFill>
                <a:latin typeface="Bahnschrift SemiBold" pitchFamily="34" charset="0"/>
                <a:cs typeface="Times New Roman" pitchFamily="18" charset="0"/>
              </a:rPr>
              <a:t> </a:t>
            </a:r>
            <a:r>
              <a:rPr lang="en-US" sz="1200" dirty="0">
                <a:solidFill>
                  <a:srgbClr val="231F20"/>
                </a:solidFill>
                <a:latin typeface="Bahnschrift SemiBold" pitchFamily="34" charset="0"/>
                <a:cs typeface="Times New Roman" pitchFamily="18" charset="0"/>
              </a:rPr>
              <a:t>function </a:t>
            </a:r>
            <a:r>
              <a:rPr lang="en-US" sz="1200" dirty="0" err="1">
                <a:solidFill>
                  <a:srgbClr val="231F20"/>
                </a:solidFill>
                <a:latin typeface="Bahnschrift SemiBold" pitchFamily="34" charset="0"/>
                <a:cs typeface="Times New Roman" pitchFamily="18" charset="0"/>
              </a:rPr>
              <a:t>sampleFunction</a:t>
            </a:r>
            <a:r>
              <a:rPr lang="en-US" sz="1200" dirty="0">
                <a:solidFill>
                  <a:srgbClr val="231F20"/>
                </a:solidFill>
                <a:latin typeface="Bahnschrift SemiBold" pitchFamily="34" charset="0"/>
                <a:cs typeface="Times New Roman" pitchFamily="18" charset="0"/>
              </a:rPr>
              <a:t>()</a:t>
            </a:r>
          </a:p>
          <a:p>
            <a:pPr>
              <a:lnSpc>
                <a:spcPts val="1588"/>
              </a:lnSpc>
              <a:spcBef>
                <a:spcPts val="775"/>
              </a:spcBef>
            </a:pPr>
            <a:r>
              <a:rPr lang="en-US" sz="1200" dirty="0" smtClean="0">
                <a:solidFill>
                  <a:srgbClr val="231F20"/>
                </a:solidFill>
                <a:latin typeface="Bahnschrift SemiBold" pitchFamily="34" charset="0"/>
                <a:cs typeface="Times New Roman" pitchFamily="18" charset="0"/>
              </a:rPr>
              <a:t>{      </a:t>
            </a:r>
          </a:p>
          <a:p>
            <a:pPr>
              <a:lnSpc>
                <a:spcPts val="1588"/>
              </a:lnSpc>
              <a:spcBef>
                <a:spcPts val="775"/>
              </a:spcBef>
            </a:pPr>
            <a:r>
              <a:rPr lang="en-US" sz="1200" dirty="0">
                <a:solidFill>
                  <a:srgbClr val="231F20"/>
                </a:solidFill>
                <a:latin typeface="Bahnschrift SemiBold" pitchFamily="34" charset="0"/>
                <a:cs typeface="Times New Roman" pitchFamily="18" charset="0"/>
              </a:rPr>
              <a:t> </a:t>
            </a:r>
            <a:r>
              <a:rPr lang="en-US" sz="1200" dirty="0" smtClean="0">
                <a:solidFill>
                  <a:srgbClr val="231F20"/>
                </a:solidFill>
                <a:latin typeface="Bahnschrift SemiBold" pitchFamily="34" charset="0"/>
                <a:cs typeface="Times New Roman" pitchFamily="18" charset="0"/>
              </a:rPr>
              <a:t>       </a:t>
            </a:r>
            <a:r>
              <a:rPr lang="en-US" sz="1200" dirty="0" err="1" smtClean="0">
                <a:solidFill>
                  <a:srgbClr val="231F20"/>
                </a:solidFill>
                <a:latin typeface="Bahnschrift SemiBold" pitchFamily="34" charset="0"/>
                <a:cs typeface="Times New Roman" pitchFamily="18" charset="0"/>
              </a:rPr>
              <a:t>window.setTimeout</a:t>
            </a:r>
            <a:r>
              <a:rPr lang="en-US" sz="1200" dirty="0" smtClean="0">
                <a:solidFill>
                  <a:srgbClr val="231F20"/>
                </a:solidFill>
                <a:latin typeface="Bahnschrift SemiBold" pitchFamily="34" charset="0"/>
                <a:cs typeface="Times New Roman" pitchFamily="18" charset="0"/>
              </a:rPr>
              <a:t>(next</a:t>
            </a:r>
            <a:r>
              <a:rPr lang="en-US" sz="1200" dirty="0">
                <a:solidFill>
                  <a:srgbClr val="231F20"/>
                </a:solidFill>
                <a:latin typeface="Bahnschrift SemiBold" pitchFamily="34" charset="0"/>
                <a:cs typeface="Times New Roman" pitchFamily="18" charset="0"/>
              </a:rPr>
              <a:t>(), 4000</a:t>
            </a:r>
            <a:r>
              <a:rPr lang="en-US" sz="1200" dirty="0" smtClean="0">
                <a:solidFill>
                  <a:srgbClr val="231F20"/>
                </a:solidFill>
                <a:latin typeface="Bahnschrift SemiBold" pitchFamily="34" charset="0"/>
                <a:cs typeface="Times New Roman" pitchFamily="18" charset="0"/>
              </a:rPr>
              <a:t>); </a:t>
            </a:r>
          </a:p>
          <a:p>
            <a:pPr>
              <a:lnSpc>
                <a:spcPts val="1588"/>
              </a:lnSpc>
              <a:spcBef>
                <a:spcPts val="775"/>
              </a:spcBef>
            </a:pPr>
            <a:r>
              <a:rPr lang="en-US" sz="1200" dirty="0" smtClean="0">
                <a:solidFill>
                  <a:srgbClr val="231F20"/>
                </a:solidFill>
                <a:latin typeface="Bahnschrift SemiBold" pitchFamily="34" charset="0"/>
                <a:cs typeface="Times New Roman" pitchFamily="18" charset="0"/>
              </a:rPr>
              <a:t>    }</a:t>
            </a:r>
            <a:endParaRPr lang="en-US" sz="1200" dirty="0">
              <a:solidFill>
                <a:srgbClr val="231F20"/>
              </a:solidFill>
              <a:latin typeface="Bahnschrift SemiBold" pitchFamily="34" charset="0"/>
              <a:cs typeface="Times New Roman" pitchFamily="18" charset="0"/>
            </a:endParaRPr>
          </a:p>
          <a:p>
            <a:pPr>
              <a:lnSpc>
                <a:spcPts val="1588"/>
              </a:lnSpc>
              <a:spcBef>
                <a:spcPts val="775"/>
              </a:spcBef>
            </a:pPr>
            <a:r>
              <a:rPr lang="en-US" sz="1200" dirty="0">
                <a:solidFill>
                  <a:srgbClr val="231F20"/>
                </a:solidFill>
                <a:latin typeface="Bahnschrift SemiBold" pitchFamily="34" charset="0"/>
                <a:cs typeface="Times New Roman" pitchFamily="18" charset="0"/>
              </a:rPr>
              <a:t>function next()</a:t>
            </a:r>
          </a:p>
          <a:p>
            <a:pPr>
              <a:lnSpc>
                <a:spcPts val="1588"/>
              </a:lnSpc>
              <a:spcBef>
                <a:spcPts val="775"/>
              </a:spcBef>
            </a:pPr>
            <a:r>
              <a:rPr lang="en-US" sz="1200" dirty="0" smtClean="0">
                <a:solidFill>
                  <a:srgbClr val="231F20"/>
                </a:solidFill>
                <a:latin typeface="Bahnschrift SemiBold" pitchFamily="34" charset="0"/>
                <a:cs typeface="Times New Roman" pitchFamily="18" charset="0"/>
              </a:rPr>
              <a:t>{      </a:t>
            </a:r>
          </a:p>
          <a:p>
            <a:pPr>
              <a:lnSpc>
                <a:spcPts val="1588"/>
              </a:lnSpc>
              <a:spcBef>
                <a:spcPts val="775"/>
              </a:spcBef>
            </a:pPr>
            <a:r>
              <a:rPr lang="en-US" sz="1200" dirty="0">
                <a:solidFill>
                  <a:srgbClr val="231F20"/>
                </a:solidFill>
                <a:latin typeface="Bahnschrift SemiBold" pitchFamily="34" charset="0"/>
                <a:cs typeface="Times New Roman" pitchFamily="18" charset="0"/>
              </a:rPr>
              <a:t> </a:t>
            </a:r>
            <a:r>
              <a:rPr lang="en-US" sz="1200" dirty="0" smtClean="0">
                <a:solidFill>
                  <a:srgbClr val="231F20"/>
                </a:solidFill>
                <a:latin typeface="Bahnschrift SemiBold" pitchFamily="34" charset="0"/>
                <a:cs typeface="Times New Roman" pitchFamily="18" charset="0"/>
              </a:rPr>
              <a:t>         alert</a:t>
            </a:r>
            <a:r>
              <a:rPr lang="en-US" sz="1200" dirty="0">
                <a:solidFill>
                  <a:srgbClr val="231F20"/>
                </a:solidFill>
                <a:latin typeface="Bahnschrift SemiBold" pitchFamily="34" charset="0"/>
                <a:cs typeface="Times New Roman" pitchFamily="18" charset="0"/>
              </a:rPr>
              <a:t>("4 seconds have passed</a:t>
            </a:r>
            <a:r>
              <a:rPr lang="en-US" sz="1200" dirty="0" smtClean="0">
                <a:solidFill>
                  <a:srgbClr val="231F20"/>
                </a:solidFill>
                <a:latin typeface="Bahnschrift SemiBold" pitchFamily="34" charset="0"/>
                <a:cs typeface="Times New Roman" pitchFamily="18" charset="0"/>
              </a:rPr>
              <a:t>");     </a:t>
            </a:r>
          </a:p>
          <a:p>
            <a:pPr>
              <a:lnSpc>
                <a:spcPts val="1588"/>
              </a:lnSpc>
              <a:spcBef>
                <a:spcPts val="775"/>
              </a:spcBef>
            </a:pPr>
            <a:r>
              <a:rPr lang="en-US" sz="1200" dirty="0" smtClean="0">
                <a:solidFill>
                  <a:srgbClr val="231F20"/>
                </a:solidFill>
                <a:latin typeface="Bahnschrift SemiBold" pitchFamily="34" charset="0"/>
                <a:cs typeface="Times New Roman" pitchFamily="18" charset="0"/>
              </a:rPr>
              <a:t>}</a:t>
            </a:r>
            <a:endParaRPr lang="en-US" sz="1200" dirty="0">
              <a:solidFill>
                <a:srgbClr val="231F20"/>
              </a:solidFill>
              <a:latin typeface="Bahnschrift SemiBold" pitchFamily="34" charset="0"/>
              <a:cs typeface="Times New Roman" pitchFamily="18" charset="0"/>
            </a:endParaRPr>
          </a:p>
          <a:p>
            <a:pPr>
              <a:lnSpc>
                <a:spcPts val="1588"/>
              </a:lnSpc>
              <a:spcBef>
                <a:spcPts val="775"/>
              </a:spcBef>
            </a:pPr>
            <a:r>
              <a:rPr lang="en-US" sz="1200" dirty="0">
                <a:solidFill>
                  <a:srgbClr val="231F20"/>
                </a:solidFill>
                <a:latin typeface="Bahnschrift SemiBold" pitchFamily="34" charset="0"/>
                <a:cs typeface="Times New Roman" pitchFamily="18" charset="0"/>
              </a:rPr>
              <a:t>&lt;/script&gt;&lt;/head&gt;</a:t>
            </a:r>
          </a:p>
          <a:p>
            <a:pPr>
              <a:lnSpc>
                <a:spcPts val="1588"/>
              </a:lnSpc>
              <a:spcBef>
                <a:spcPts val="775"/>
              </a:spcBef>
            </a:pPr>
            <a:r>
              <a:rPr lang="en-US" sz="1200" dirty="0">
                <a:solidFill>
                  <a:srgbClr val="231F20"/>
                </a:solidFill>
                <a:latin typeface="Bahnschrift SemiBold" pitchFamily="34" charset="0"/>
                <a:cs typeface="Times New Roman" pitchFamily="18" charset="0"/>
              </a:rPr>
              <a:t>&lt;body style="</a:t>
            </a:r>
            <a:r>
              <a:rPr lang="en-US" sz="1200" dirty="0" smtClean="0">
                <a:solidFill>
                  <a:srgbClr val="231F20"/>
                </a:solidFill>
                <a:latin typeface="Bahnschrift SemiBold" pitchFamily="34" charset="0"/>
                <a:cs typeface="Times New Roman" pitchFamily="18" charset="0"/>
              </a:rPr>
              <a:t>background -</a:t>
            </a:r>
            <a:r>
              <a:rPr lang="en-US" sz="1200" dirty="0" err="1">
                <a:solidFill>
                  <a:srgbClr val="231F20"/>
                </a:solidFill>
                <a:latin typeface="Bahnschrift SemiBold" pitchFamily="34" charset="0"/>
                <a:cs typeface="Times New Roman" pitchFamily="18" charset="0"/>
              </a:rPr>
              <a:t>color:cyan</a:t>
            </a:r>
            <a:r>
              <a:rPr lang="en-US" sz="1200" dirty="0">
                <a:solidFill>
                  <a:srgbClr val="231F20"/>
                </a:solidFill>
                <a:latin typeface="Bahnschrift SemiBold" pitchFamily="34" charset="0"/>
                <a:cs typeface="Times New Roman" pitchFamily="18" charset="0"/>
              </a:rPr>
              <a:t>"&gt;</a:t>
            </a:r>
          </a:p>
          <a:p>
            <a:pPr>
              <a:lnSpc>
                <a:spcPts val="1588"/>
              </a:lnSpc>
              <a:spcBef>
                <a:spcPts val="775"/>
              </a:spcBef>
            </a:pPr>
            <a:r>
              <a:rPr lang="en-US" sz="1200" dirty="0">
                <a:solidFill>
                  <a:srgbClr val="231F20"/>
                </a:solidFill>
                <a:latin typeface="Bahnschrift SemiBold" pitchFamily="34" charset="0"/>
                <a:cs typeface="Times New Roman" pitchFamily="18" charset="0"/>
              </a:rPr>
              <a:t>&lt;h1 align="center</a:t>
            </a:r>
            <a:r>
              <a:rPr lang="en-US" sz="1200" dirty="0" smtClean="0">
                <a:solidFill>
                  <a:srgbClr val="231F20"/>
                </a:solidFill>
                <a:latin typeface="Bahnschrift SemiBold" pitchFamily="34" charset="0"/>
                <a:cs typeface="Times New Roman" pitchFamily="18" charset="0"/>
              </a:rPr>
              <a:t>"&gt; Click </a:t>
            </a:r>
            <a:r>
              <a:rPr lang="en-US" sz="1200" dirty="0">
                <a:solidFill>
                  <a:srgbClr val="231F20"/>
                </a:solidFill>
                <a:latin typeface="Bahnschrift SemiBold" pitchFamily="34" charset="0"/>
                <a:cs typeface="Times New Roman" pitchFamily="18" charset="0"/>
              </a:rPr>
              <a:t>button and wait for </a:t>
            </a:r>
            <a:r>
              <a:rPr lang="en-US" sz="1200" dirty="0" smtClean="0">
                <a:solidFill>
                  <a:srgbClr val="231F20"/>
                </a:solidFill>
                <a:latin typeface="Bahnschrift SemiBold" pitchFamily="34" charset="0"/>
                <a:cs typeface="Times New Roman" pitchFamily="18" charset="0"/>
              </a:rPr>
              <a:t>message   &lt;/</a:t>
            </a:r>
            <a:r>
              <a:rPr lang="en-US" sz="1200" dirty="0">
                <a:solidFill>
                  <a:srgbClr val="231F20"/>
                </a:solidFill>
                <a:latin typeface="Bahnschrift SemiBold" pitchFamily="34" charset="0"/>
                <a:cs typeface="Times New Roman" pitchFamily="18" charset="0"/>
              </a:rPr>
              <a:t>h1&gt;</a:t>
            </a:r>
          </a:p>
          <a:p>
            <a:pPr>
              <a:lnSpc>
                <a:spcPts val="1588"/>
              </a:lnSpc>
              <a:spcBef>
                <a:spcPts val="775"/>
              </a:spcBef>
            </a:pPr>
            <a:r>
              <a:rPr lang="en-US" sz="1200" dirty="0">
                <a:solidFill>
                  <a:srgbClr val="231F20"/>
                </a:solidFill>
                <a:latin typeface="Bahnschrift SemiBold" pitchFamily="34" charset="0"/>
                <a:cs typeface="Times New Roman" pitchFamily="18" charset="0"/>
              </a:rPr>
              <a:t>&lt;input type="button" value="Timeout function" </a:t>
            </a:r>
            <a:r>
              <a:rPr lang="en-US" sz="1200" dirty="0" err="1">
                <a:solidFill>
                  <a:srgbClr val="231F20"/>
                </a:solidFill>
                <a:latin typeface="Bahnschrift SemiBold" pitchFamily="34" charset="0"/>
                <a:cs typeface="Times New Roman" pitchFamily="18" charset="0"/>
              </a:rPr>
              <a:t>onClick</a:t>
            </a:r>
            <a:r>
              <a:rPr lang="en-US" sz="1200" dirty="0">
                <a:solidFill>
                  <a:srgbClr val="231F20"/>
                </a:solidFill>
                <a:latin typeface="Bahnschrift SemiBold" pitchFamily="34" charset="0"/>
                <a:cs typeface="Times New Roman" pitchFamily="18" charset="0"/>
              </a:rPr>
              <a:t>="</a:t>
            </a:r>
            <a:r>
              <a:rPr lang="en-US" sz="1200" dirty="0" err="1">
                <a:solidFill>
                  <a:srgbClr val="231F20"/>
                </a:solidFill>
                <a:latin typeface="Bahnschrift SemiBold" pitchFamily="34" charset="0"/>
                <a:cs typeface="Times New Roman" pitchFamily="18" charset="0"/>
              </a:rPr>
              <a:t>sampleFunction</a:t>
            </a:r>
            <a:r>
              <a:rPr lang="en-US" sz="1200" dirty="0">
                <a:solidFill>
                  <a:srgbClr val="231F20"/>
                </a:solidFill>
                <a:latin typeface="Bahnschrift SemiBold" pitchFamily="34" charset="0"/>
                <a:cs typeface="Times New Roman" pitchFamily="18" charset="0"/>
              </a:rPr>
              <a:t>()"&gt;</a:t>
            </a:r>
          </a:p>
          <a:p>
            <a:pPr>
              <a:lnSpc>
                <a:spcPts val="1588"/>
              </a:lnSpc>
              <a:spcBef>
                <a:spcPts val="775"/>
              </a:spcBef>
            </a:pPr>
            <a:r>
              <a:rPr lang="en-US" sz="1200" dirty="0">
                <a:solidFill>
                  <a:srgbClr val="231F20"/>
                </a:solidFill>
                <a:latin typeface="Bahnschrift SemiBold" pitchFamily="34" charset="0"/>
                <a:cs typeface="Times New Roman" pitchFamily="18" charset="0"/>
              </a:rPr>
              <a:t>&lt;/body</a:t>
            </a:r>
            <a:r>
              <a:rPr lang="en-US" sz="1200" dirty="0" smtClean="0">
                <a:solidFill>
                  <a:srgbClr val="231F20"/>
                </a:solidFill>
                <a:latin typeface="Bahnschrift SemiBold" pitchFamily="34" charset="0"/>
                <a:cs typeface="Times New Roman" pitchFamily="18" charset="0"/>
              </a:rPr>
              <a:t>&gt;    &lt;/</a:t>
            </a:r>
            <a:r>
              <a:rPr lang="en-US" sz="1200" dirty="0">
                <a:solidFill>
                  <a:srgbClr val="231F20"/>
                </a:solidFill>
                <a:latin typeface="Bahnschrift SemiBold" pitchFamily="34" charset="0"/>
                <a:cs typeface="Times New Roman" pitchFamily="18" charset="0"/>
              </a:rPr>
              <a:t>html&gt;</a:t>
            </a:r>
          </a:p>
        </p:txBody>
      </p:sp>
      <p:sp>
        <p:nvSpPr>
          <p:cNvPr id="2" name="Rectangle 1"/>
          <p:cNvSpPr/>
          <p:nvPr/>
        </p:nvSpPr>
        <p:spPr>
          <a:xfrm>
            <a:off x="5148064" y="1484784"/>
            <a:ext cx="3384376" cy="2448272"/>
          </a:xfrm>
          <a:prstGeom prst="rect">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48064" y="4077072"/>
            <a:ext cx="3456384" cy="2376264"/>
          </a:xfrm>
          <a:prstGeom prst="rect">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9512" y="980727"/>
            <a:ext cx="4680520" cy="5745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Down Arrow 14"/>
          <p:cNvSpPr/>
          <p:nvPr/>
        </p:nvSpPr>
        <p:spPr>
          <a:xfrm>
            <a:off x="4608830" y="1094911"/>
            <a:ext cx="648072" cy="288032"/>
          </a:xfrm>
          <a:prstGeom prst="curvedDownArrow">
            <a:avLst>
              <a:gd name="adj1" fmla="val 25000"/>
              <a:gd name="adj2" fmla="val 50000"/>
              <a:gd name="adj3" fmla="val 28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3940365" y="1458820"/>
            <a:ext cx="1207699" cy="369332"/>
          </a:xfrm>
          <a:prstGeom prst="rect">
            <a:avLst/>
          </a:prstGeom>
          <a:noFill/>
        </p:spPr>
        <p:txBody>
          <a:bodyPr wrap="square" rtlCol="0">
            <a:spAutoFit/>
          </a:bodyPr>
          <a:lstStyle/>
          <a:p>
            <a:r>
              <a:rPr lang="en-US" b="1" dirty="0" smtClean="0">
                <a:solidFill>
                  <a:srgbClr val="660033"/>
                </a:solidFill>
              </a:rPr>
              <a:t>Output</a:t>
            </a:r>
            <a:endParaRPr lang="en-US" b="1" dirty="0">
              <a:solidFill>
                <a:srgbClr val="660033"/>
              </a:solidFill>
            </a:endParaRPr>
          </a:p>
        </p:txBody>
      </p:sp>
      <p:sp>
        <p:nvSpPr>
          <p:cNvPr id="17" name="Rectangle 16"/>
          <p:cNvSpPr/>
          <p:nvPr/>
        </p:nvSpPr>
        <p:spPr>
          <a:xfrm>
            <a:off x="6071242" y="1146230"/>
            <a:ext cx="1795363" cy="338554"/>
          </a:xfrm>
          <a:prstGeom prst="rect">
            <a:avLst/>
          </a:prstGeom>
        </p:spPr>
        <p:txBody>
          <a:bodyPr wrap="none">
            <a:spAutoFit/>
          </a:bodyPr>
          <a:lstStyle/>
          <a:p>
            <a:pPr marL="12700" fontAlgn="auto">
              <a:spcBef>
                <a:spcPts val="0"/>
              </a:spcBef>
              <a:spcAft>
                <a:spcPts val="0"/>
              </a:spcAft>
              <a:defRPr/>
            </a:pPr>
            <a:r>
              <a:rPr lang="en-US" sz="1600" b="1" i="1" spc="-10" dirty="0">
                <a:solidFill>
                  <a:srgbClr val="00AEEF"/>
                </a:solidFill>
                <a:latin typeface="Times New Roman"/>
                <a:cs typeface="Times New Roman"/>
              </a:rPr>
              <a:t>Before button click</a:t>
            </a:r>
            <a:endParaRPr lang="en-US" sz="1600" dirty="0">
              <a:latin typeface="Times New Roman"/>
              <a:cs typeface="Times New Roman"/>
            </a:endParaRPr>
          </a:p>
        </p:txBody>
      </p:sp>
      <p:sp>
        <p:nvSpPr>
          <p:cNvPr id="18" name="Rectangle 17"/>
          <p:cNvSpPr/>
          <p:nvPr/>
        </p:nvSpPr>
        <p:spPr>
          <a:xfrm>
            <a:off x="5879188" y="6488668"/>
            <a:ext cx="1471237" cy="307777"/>
          </a:xfrm>
          <a:prstGeom prst="rect">
            <a:avLst/>
          </a:prstGeom>
        </p:spPr>
        <p:txBody>
          <a:bodyPr wrap="none">
            <a:spAutoFit/>
          </a:bodyPr>
          <a:lstStyle/>
          <a:p>
            <a:pPr marL="12700" fontAlgn="auto">
              <a:spcBef>
                <a:spcPts val="0"/>
              </a:spcBef>
              <a:spcAft>
                <a:spcPts val="0"/>
              </a:spcAft>
              <a:defRPr/>
            </a:pPr>
            <a:r>
              <a:rPr lang="en-US" sz="1400" b="1" i="1" spc="-10" dirty="0" smtClean="0">
                <a:solidFill>
                  <a:srgbClr val="00AEEF"/>
                </a:solidFill>
                <a:latin typeface="Times New Roman"/>
                <a:cs typeface="Times New Roman"/>
              </a:rPr>
              <a:t>After </a:t>
            </a:r>
            <a:r>
              <a:rPr lang="en-US" sz="1400" b="1" i="1" spc="-10" dirty="0">
                <a:solidFill>
                  <a:srgbClr val="00AEEF"/>
                </a:solidFill>
                <a:latin typeface="Times New Roman"/>
                <a:cs typeface="Times New Roman"/>
              </a:rPr>
              <a:t>button click</a:t>
            </a:r>
            <a:endParaRPr lang="en-US" sz="1400" dirty="0">
              <a:latin typeface="Times New Roman"/>
              <a:cs typeface="Times New Roman"/>
            </a:endParaRPr>
          </a:p>
        </p:txBody>
      </p:sp>
    </p:spTree>
    <p:extLst>
      <p:ext uri="{BB962C8B-B14F-4D97-AF65-F5344CB8AC3E}">
        <p14:creationId xmlns:p14="http://schemas.microsoft.com/office/powerpoint/2010/main" xmlns="" val="1181802142"/>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22</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8352928" cy="1481496"/>
          </a:xfrm>
          <a:prstGeom prst="rect">
            <a:avLst/>
          </a:prstGeom>
        </p:spPr>
        <p:txBody>
          <a:bodyPr wrap="square">
            <a:spAutoFit/>
          </a:bodyPr>
          <a:lstStyle/>
          <a:p>
            <a:pPr>
              <a:spcBef>
                <a:spcPts val="50"/>
              </a:spcBef>
            </a:pPr>
            <a:endParaRPr lang="en-US" sz="1400" dirty="0">
              <a:latin typeface="Times New Roman" pitchFamily="18" charset="0"/>
              <a:cs typeface="Times New Roman" pitchFamily="18" charset="0"/>
            </a:endParaRPr>
          </a:p>
          <a:p>
            <a:r>
              <a:rPr lang="en-US" sz="1400" b="1" dirty="0">
                <a:solidFill>
                  <a:srgbClr val="00AEEF"/>
                </a:solidFill>
                <a:latin typeface="Times New Roman" pitchFamily="18" charset="0"/>
                <a:cs typeface="Times New Roman" pitchFamily="18" charset="0"/>
              </a:rPr>
              <a:t>3.4 JavaScript Event</a:t>
            </a:r>
            <a:endParaRPr lang="en-US" sz="1400" dirty="0">
              <a:latin typeface="Times New Roman" pitchFamily="18" charset="0"/>
              <a:cs typeface="Times New Roman" pitchFamily="18" charset="0"/>
            </a:endParaRPr>
          </a:p>
          <a:p>
            <a:pPr algn="just">
              <a:lnSpc>
                <a:spcPct val="107000"/>
              </a:lnSpc>
              <a:spcBef>
                <a:spcPts val="425"/>
              </a:spcBef>
            </a:pPr>
            <a:r>
              <a:rPr lang="en-US" sz="1400" dirty="0">
                <a:solidFill>
                  <a:srgbClr val="231F20"/>
                </a:solidFill>
                <a:latin typeface="Times New Roman" pitchFamily="18" charset="0"/>
                <a:cs typeface="Times New Roman" pitchFamily="18" charset="0"/>
              </a:rPr>
              <a:t>Events are actions done by the user or an application that occurs on the webpage. In  previous  year  we  studied  different  keyboard  events  (</a:t>
            </a:r>
            <a:r>
              <a:rPr lang="en-US" sz="1400" dirty="0" err="1">
                <a:solidFill>
                  <a:srgbClr val="231F20"/>
                </a:solidFill>
                <a:latin typeface="Times New Roman" pitchFamily="18" charset="0"/>
                <a:cs typeface="Times New Roman" pitchFamily="18" charset="0"/>
              </a:rPr>
              <a:t>onKeypress</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onKeydown</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onkeyup</a:t>
            </a:r>
            <a:r>
              <a:rPr lang="en-US" sz="1400" dirty="0">
                <a:solidFill>
                  <a:srgbClr val="231F20"/>
                </a:solidFill>
                <a:latin typeface="Times New Roman" pitchFamily="18" charset="0"/>
                <a:cs typeface="Times New Roman" pitchFamily="18" charset="0"/>
              </a:rPr>
              <a:t>)  and  mouse  events  (</a:t>
            </a:r>
            <a:r>
              <a:rPr lang="en-US" sz="1400" dirty="0" err="1">
                <a:solidFill>
                  <a:srgbClr val="231F20"/>
                </a:solidFill>
                <a:latin typeface="Times New Roman" pitchFamily="18" charset="0"/>
                <a:cs typeface="Times New Roman" pitchFamily="18" charset="0"/>
              </a:rPr>
              <a:t>onClick</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onMousemove</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onMouseout</a:t>
            </a:r>
            <a:r>
              <a:rPr lang="en-US" sz="1400" dirty="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onMouseover</a:t>
            </a:r>
            <a:r>
              <a:rPr lang="en-US" sz="1400" dirty="0">
                <a:solidFill>
                  <a:srgbClr val="231F20"/>
                </a:solidFill>
                <a:latin typeface="Times New Roman" pitchFamily="18" charset="0"/>
                <a:cs typeface="Times New Roman" pitchFamily="18" charset="0"/>
              </a:rPr>
              <a:t>). Similarly there are some more events used with form objects.</a:t>
            </a: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pic>
        <p:nvPicPr>
          <p:cNvPr id="14" name="table"/>
          <p:cNvPicPr>
            <a:picLocks noChangeAspect="1"/>
          </p:cNvPicPr>
          <p:nvPr/>
        </p:nvPicPr>
        <p:blipFill>
          <a:blip r:embed="rId6" cstate="print"/>
          <a:stretch>
            <a:fillRect/>
          </a:stretch>
        </p:blipFill>
        <p:spPr>
          <a:xfrm>
            <a:off x="1187624" y="2564904"/>
            <a:ext cx="6107113" cy="3179763"/>
          </a:xfrm>
          <a:prstGeom prst="rect">
            <a:avLst/>
          </a:prstGeom>
        </p:spPr>
      </p:pic>
    </p:spTree>
    <p:extLst>
      <p:ext uri="{BB962C8B-B14F-4D97-AF65-F5344CB8AC3E}">
        <p14:creationId xmlns:p14="http://schemas.microsoft.com/office/powerpoint/2010/main" xmlns="" val="3586560809"/>
      </p:ext>
    </p:extLst>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23</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8352928" cy="2707151"/>
          </a:xfrm>
          <a:prstGeom prst="rect">
            <a:avLst/>
          </a:prstGeom>
        </p:spPr>
        <p:txBody>
          <a:bodyPr wrap="square">
            <a:spAutoFit/>
          </a:bodyPr>
          <a:lstStyle/>
          <a:p>
            <a:pPr>
              <a:spcBef>
                <a:spcPts val="50"/>
              </a:spcBef>
            </a:pPr>
            <a:endParaRPr lang="en-US" sz="1400" dirty="0">
              <a:latin typeface="Times New Roman" pitchFamily="18" charset="0"/>
              <a:cs typeface="Times New Roman" pitchFamily="18" charset="0"/>
            </a:endParaRPr>
          </a:p>
          <a:p>
            <a:r>
              <a:rPr lang="en-US" sz="1400" b="1" dirty="0">
                <a:solidFill>
                  <a:srgbClr val="00AEEF"/>
                </a:solidFill>
                <a:latin typeface="Bahnschrift SemiBold SemiConden" pitchFamily="34" charset="0"/>
                <a:cs typeface="Times New Roman" pitchFamily="18" charset="0"/>
              </a:rPr>
              <a:t>3.5 JavaScript Built-in Objects</a:t>
            </a:r>
            <a:endParaRPr lang="en-US" sz="1400" dirty="0">
              <a:latin typeface="Bahnschrift SemiBold SemiConden" pitchFamily="34" charset="0"/>
              <a:cs typeface="Times New Roman" pitchFamily="18" charset="0"/>
            </a:endParaRPr>
          </a:p>
          <a:p>
            <a:pPr algn="just">
              <a:lnSpc>
                <a:spcPct val="143000"/>
              </a:lnSpc>
            </a:pPr>
            <a:r>
              <a:rPr lang="en-US" sz="1400" dirty="0">
                <a:solidFill>
                  <a:srgbClr val="231F20"/>
                </a:solidFill>
                <a:latin typeface="Bahnschrift SemiBold SemiConden" pitchFamily="34" charset="0"/>
                <a:cs typeface="Times New Roman" pitchFamily="18" charset="0"/>
              </a:rPr>
              <a:t>JavaScript has several built-in or core language objects. These built-in objects are available regardless of window content and operates independently of whatever page browser has loaded. These objects provide different properties and methods that are useful while creating live web pages</a:t>
            </a:r>
            <a:r>
              <a:rPr lang="en-US" sz="1400" dirty="0" smtClean="0">
                <a:solidFill>
                  <a:srgbClr val="231F20"/>
                </a:solidFill>
                <a:latin typeface="Bahnschrift SemiBold SemiConden" pitchFamily="34" charset="0"/>
                <a:cs typeface="Times New Roman" pitchFamily="18" charset="0"/>
              </a:rPr>
              <a:t>.</a:t>
            </a:r>
          </a:p>
          <a:p>
            <a:pPr marL="12700" fontAlgn="auto">
              <a:spcBef>
                <a:spcPts val="0"/>
              </a:spcBef>
              <a:spcAft>
                <a:spcPts val="0"/>
              </a:spcAft>
              <a:defRPr/>
            </a:pPr>
            <a:r>
              <a:rPr lang="en-US" sz="1400" b="1" spc="-15" dirty="0">
                <a:solidFill>
                  <a:srgbClr val="EC008C"/>
                </a:solidFill>
                <a:latin typeface="Bahnschrift SemiBold SemiConden" pitchFamily="34" charset="0"/>
                <a:cs typeface="Times New Roman"/>
              </a:rPr>
              <a:t>Strin</a:t>
            </a:r>
            <a:r>
              <a:rPr lang="en-US" sz="1400" b="1" spc="-10" dirty="0">
                <a:solidFill>
                  <a:srgbClr val="EC008C"/>
                </a:solidFill>
                <a:latin typeface="Bahnschrift SemiBold SemiConden" pitchFamily="34" charset="0"/>
                <a:cs typeface="Times New Roman"/>
              </a:rPr>
              <a:t>g</a:t>
            </a:r>
            <a:r>
              <a:rPr lang="en-US" sz="1400" b="1" dirty="0">
                <a:solidFill>
                  <a:srgbClr val="EC008C"/>
                </a:solidFill>
                <a:latin typeface="Bahnschrift SemiBold SemiConden" pitchFamily="34" charset="0"/>
                <a:cs typeface="Times New Roman"/>
              </a:rPr>
              <a:t> </a:t>
            </a:r>
            <a:r>
              <a:rPr lang="en-US" sz="1400" b="1" spc="-10" dirty="0">
                <a:solidFill>
                  <a:srgbClr val="EC008C"/>
                </a:solidFill>
                <a:latin typeface="Bahnschrift SemiBold SemiConden" pitchFamily="34" charset="0"/>
                <a:cs typeface="Times New Roman"/>
              </a:rPr>
              <a:t>Object</a:t>
            </a:r>
            <a:r>
              <a:rPr lang="en-US" sz="1400" b="1" spc="-5" dirty="0">
                <a:solidFill>
                  <a:srgbClr val="EC008C"/>
                </a:solidFill>
                <a:latin typeface="Bahnschrift SemiBold SemiConden" pitchFamily="34" charset="0"/>
                <a:cs typeface="Times New Roman"/>
              </a:rPr>
              <a:t> </a:t>
            </a:r>
            <a:r>
              <a:rPr lang="en-US" sz="1400" b="1" dirty="0">
                <a:solidFill>
                  <a:srgbClr val="EC008C"/>
                </a:solidFill>
                <a:latin typeface="Bahnschrift SemiBold SemiConden" pitchFamily="34" charset="0"/>
                <a:cs typeface="Times New Roman"/>
              </a:rPr>
              <a:t>:</a:t>
            </a:r>
            <a:endParaRPr lang="en-US" sz="1400" dirty="0">
              <a:latin typeface="Bahnschrift SemiBold SemiConden" pitchFamily="34" charset="0"/>
              <a:cs typeface="Times New Roman"/>
            </a:endParaRPr>
          </a:p>
          <a:p>
            <a:pPr marL="264160" fontAlgn="auto">
              <a:spcBef>
                <a:spcPts val="720"/>
              </a:spcBef>
              <a:spcAft>
                <a:spcPts val="0"/>
              </a:spcAft>
              <a:defRPr/>
            </a:pPr>
            <a:r>
              <a:rPr lang="en-US" sz="1400" spc="-15" dirty="0">
                <a:solidFill>
                  <a:srgbClr val="231F20"/>
                </a:solidFill>
                <a:latin typeface="Bahnschrift SemiBold SemiConden" pitchFamily="34" charset="0"/>
                <a:cs typeface="Times New Roman"/>
              </a:rPr>
              <a:t>Strin</a:t>
            </a:r>
            <a:r>
              <a:rPr lang="en-US" sz="1400" spc="-10" dirty="0">
                <a:solidFill>
                  <a:srgbClr val="231F20"/>
                </a:solidFill>
                <a:latin typeface="Bahnschrift SemiBold SemiConden" pitchFamily="34" charset="0"/>
                <a:cs typeface="Times New Roman"/>
              </a:rPr>
              <a:t>g</a:t>
            </a:r>
            <a:r>
              <a:rPr lang="en-US" sz="1400" spc="-80" dirty="0">
                <a:solidFill>
                  <a:srgbClr val="231F20"/>
                </a:solidFill>
                <a:latin typeface="Bahnschrift SemiBold SemiConden" pitchFamily="34" charset="0"/>
                <a:cs typeface="Times New Roman"/>
              </a:rPr>
              <a:t> </a:t>
            </a:r>
            <a:r>
              <a:rPr lang="en-US" sz="1400" spc="-5" dirty="0">
                <a:solidFill>
                  <a:srgbClr val="231F20"/>
                </a:solidFill>
                <a:latin typeface="Bahnschrift SemiBold SemiConden" pitchFamily="34" charset="0"/>
                <a:cs typeface="Times New Roman"/>
              </a:rPr>
              <a:t>is</a:t>
            </a:r>
            <a:r>
              <a:rPr lang="en-US" sz="1400" spc="-85" dirty="0">
                <a:solidFill>
                  <a:srgbClr val="231F20"/>
                </a:solidFill>
                <a:latin typeface="Bahnschrift SemiBold SemiConden" pitchFamily="34" charset="0"/>
                <a:cs typeface="Times New Roman"/>
              </a:rPr>
              <a:t> </a:t>
            </a:r>
            <a:r>
              <a:rPr lang="en-US" sz="1400" dirty="0">
                <a:solidFill>
                  <a:srgbClr val="231F20"/>
                </a:solidFill>
                <a:latin typeface="Bahnschrift SemiBold SemiConden" pitchFamily="34" charset="0"/>
                <a:cs typeface="Times New Roman"/>
              </a:rPr>
              <a:t>used</a:t>
            </a:r>
            <a:r>
              <a:rPr lang="en-US" sz="1400" spc="-85"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to</a:t>
            </a:r>
            <a:r>
              <a:rPr lang="en-US" sz="1400" spc="-85" dirty="0">
                <a:solidFill>
                  <a:srgbClr val="231F20"/>
                </a:solidFill>
                <a:latin typeface="Bahnschrift SemiBold SemiConden" pitchFamily="34" charset="0"/>
                <a:cs typeface="Times New Roman"/>
              </a:rPr>
              <a:t> </a:t>
            </a:r>
            <a:r>
              <a:rPr lang="en-US" sz="1400" spc="-15" dirty="0">
                <a:solidFill>
                  <a:srgbClr val="231F20"/>
                </a:solidFill>
                <a:latin typeface="Bahnschrift SemiBold SemiConden" pitchFamily="34" charset="0"/>
                <a:cs typeface="Times New Roman"/>
              </a:rPr>
              <a:t>stor</a:t>
            </a:r>
            <a:r>
              <a:rPr lang="en-US" sz="1400" spc="-10" dirty="0">
                <a:solidFill>
                  <a:srgbClr val="231F20"/>
                </a:solidFill>
                <a:latin typeface="Bahnschrift SemiBold SemiConden" pitchFamily="34" charset="0"/>
                <a:cs typeface="Times New Roman"/>
              </a:rPr>
              <a:t>e</a:t>
            </a:r>
            <a:r>
              <a:rPr lang="en-US" sz="1400" spc="-80"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zero</a:t>
            </a:r>
            <a:r>
              <a:rPr lang="en-US" sz="1400" spc="-85" dirty="0">
                <a:solidFill>
                  <a:srgbClr val="231F20"/>
                </a:solidFill>
                <a:latin typeface="Bahnschrift SemiBold SemiConden" pitchFamily="34" charset="0"/>
                <a:cs typeface="Times New Roman"/>
              </a:rPr>
              <a:t> </a:t>
            </a:r>
            <a:r>
              <a:rPr lang="en-US" sz="1400" dirty="0">
                <a:solidFill>
                  <a:srgbClr val="231F20"/>
                </a:solidFill>
                <a:latin typeface="Bahnschrift SemiBold SemiConden" pitchFamily="34" charset="0"/>
                <a:cs typeface="Times New Roman"/>
              </a:rPr>
              <a:t>or</a:t>
            </a:r>
            <a:r>
              <a:rPr lang="en-US" sz="1400" spc="-85"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more</a:t>
            </a:r>
            <a:r>
              <a:rPr lang="en-US" sz="1400" spc="-85"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characters</a:t>
            </a:r>
            <a:r>
              <a:rPr lang="en-US" sz="1400" spc="-85" dirty="0">
                <a:solidFill>
                  <a:srgbClr val="231F20"/>
                </a:solidFill>
                <a:latin typeface="Bahnschrift SemiBold SemiConden" pitchFamily="34" charset="0"/>
                <a:cs typeface="Times New Roman"/>
              </a:rPr>
              <a:t> </a:t>
            </a:r>
            <a:r>
              <a:rPr lang="en-US" sz="1400" dirty="0">
                <a:solidFill>
                  <a:srgbClr val="231F20"/>
                </a:solidFill>
                <a:latin typeface="Bahnschrift SemiBold SemiConden" pitchFamily="34" charset="0"/>
                <a:cs typeface="Times New Roman"/>
              </a:rPr>
              <a:t>of</a:t>
            </a:r>
            <a:r>
              <a:rPr lang="en-US" sz="1400" spc="-85"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text</a:t>
            </a:r>
            <a:r>
              <a:rPr lang="en-US" sz="1400" spc="-85" dirty="0">
                <a:solidFill>
                  <a:srgbClr val="231F20"/>
                </a:solidFill>
                <a:latin typeface="Bahnschrift SemiBold SemiConden" pitchFamily="34" charset="0"/>
                <a:cs typeface="Times New Roman"/>
              </a:rPr>
              <a:t> </a:t>
            </a:r>
            <a:r>
              <a:rPr lang="en-US" sz="1400" spc="-15" dirty="0">
                <a:solidFill>
                  <a:srgbClr val="231F20"/>
                </a:solidFill>
                <a:latin typeface="Bahnschrift SemiBold SemiConden" pitchFamily="34" charset="0"/>
                <a:cs typeface="Times New Roman"/>
              </a:rPr>
              <a:t>withi</a:t>
            </a:r>
            <a:r>
              <a:rPr lang="en-US" sz="1400" spc="-10" dirty="0">
                <a:solidFill>
                  <a:srgbClr val="231F20"/>
                </a:solidFill>
                <a:latin typeface="Bahnschrift SemiBold SemiConden" pitchFamily="34" charset="0"/>
                <a:cs typeface="Times New Roman"/>
              </a:rPr>
              <a:t>n</a:t>
            </a:r>
            <a:r>
              <a:rPr lang="en-US" sz="1400" spc="-80" dirty="0">
                <a:solidFill>
                  <a:srgbClr val="231F20"/>
                </a:solidFill>
                <a:latin typeface="Bahnschrift SemiBold SemiConden" pitchFamily="34" charset="0"/>
                <a:cs typeface="Times New Roman"/>
              </a:rPr>
              <a:t> </a:t>
            </a:r>
            <a:r>
              <a:rPr lang="en-US" sz="1400" spc="-15" dirty="0">
                <a:solidFill>
                  <a:srgbClr val="231F20"/>
                </a:solidFill>
                <a:latin typeface="Bahnschrift SemiBold SemiConden" pitchFamily="34" charset="0"/>
                <a:cs typeface="Times New Roman"/>
              </a:rPr>
              <a:t>singl</a:t>
            </a:r>
            <a:r>
              <a:rPr lang="en-US" sz="1400" spc="-10" dirty="0">
                <a:solidFill>
                  <a:srgbClr val="231F20"/>
                </a:solidFill>
                <a:latin typeface="Bahnschrift SemiBold SemiConden" pitchFamily="34" charset="0"/>
                <a:cs typeface="Times New Roman"/>
              </a:rPr>
              <a:t>e</a:t>
            </a:r>
            <a:r>
              <a:rPr lang="en-US" sz="1400" spc="-80" dirty="0">
                <a:solidFill>
                  <a:srgbClr val="231F20"/>
                </a:solidFill>
                <a:latin typeface="Bahnschrift SemiBold SemiConden" pitchFamily="34" charset="0"/>
                <a:cs typeface="Times New Roman"/>
              </a:rPr>
              <a:t> </a:t>
            </a:r>
            <a:r>
              <a:rPr lang="en-US" sz="1400" dirty="0">
                <a:solidFill>
                  <a:srgbClr val="231F20"/>
                </a:solidFill>
                <a:latin typeface="Bahnschrift SemiBold SemiConden" pitchFamily="34" charset="0"/>
                <a:cs typeface="Times New Roman"/>
              </a:rPr>
              <a:t>or</a:t>
            </a:r>
            <a:r>
              <a:rPr lang="en-US" sz="1400" spc="-85"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double</a:t>
            </a:r>
            <a:r>
              <a:rPr lang="en-US" sz="1400" spc="-80"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quotes.</a:t>
            </a:r>
            <a:endParaRPr lang="en-US" sz="1400" dirty="0">
              <a:latin typeface="Bahnschrift SemiBold SemiConden" pitchFamily="34" charset="0"/>
              <a:cs typeface="Times New Roman"/>
            </a:endParaRPr>
          </a:p>
          <a:p>
            <a:pPr marL="12700" fontAlgn="auto">
              <a:spcBef>
                <a:spcPts val="0"/>
              </a:spcBef>
              <a:spcAft>
                <a:spcPts val="0"/>
              </a:spcAft>
              <a:defRPr/>
            </a:pPr>
            <a:r>
              <a:rPr lang="en-US" sz="1400" spc="-15" dirty="0">
                <a:solidFill>
                  <a:srgbClr val="231F20"/>
                </a:solidFill>
                <a:latin typeface="Bahnschrift SemiBold SemiConden" pitchFamily="34" charset="0"/>
                <a:cs typeface="Times New Roman"/>
              </a:rPr>
              <a:t>Strin</a:t>
            </a:r>
            <a:r>
              <a:rPr lang="en-US" sz="1400" spc="-10" dirty="0">
                <a:solidFill>
                  <a:srgbClr val="231F20"/>
                </a:solidFill>
                <a:latin typeface="Bahnschrift SemiBold SemiConden" pitchFamily="34" charset="0"/>
                <a:cs typeface="Times New Roman"/>
              </a:rPr>
              <a:t>g</a:t>
            </a:r>
            <a:r>
              <a:rPr lang="en-US" sz="1400"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object</a:t>
            </a:r>
            <a:r>
              <a:rPr lang="en-US" sz="1400" dirty="0">
                <a:solidFill>
                  <a:srgbClr val="231F20"/>
                </a:solidFill>
                <a:latin typeface="Bahnschrift SemiBold SemiConden" pitchFamily="34" charset="0"/>
                <a:cs typeface="Times New Roman"/>
              </a:rPr>
              <a:t> </a:t>
            </a:r>
            <a:r>
              <a:rPr lang="en-US" sz="1400" spc="-5" dirty="0">
                <a:solidFill>
                  <a:srgbClr val="231F20"/>
                </a:solidFill>
                <a:latin typeface="Bahnschrift SemiBold SemiConden" pitchFamily="34" charset="0"/>
                <a:cs typeface="Times New Roman"/>
              </a:rPr>
              <a:t>is </a:t>
            </a:r>
            <a:r>
              <a:rPr lang="en-US" sz="1400" dirty="0">
                <a:solidFill>
                  <a:srgbClr val="231F20"/>
                </a:solidFill>
                <a:latin typeface="Bahnschrift SemiBold SemiConden" pitchFamily="34" charset="0"/>
                <a:cs typeface="Times New Roman"/>
              </a:rPr>
              <a:t>used </a:t>
            </a:r>
            <a:r>
              <a:rPr lang="en-US" sz="1400" spc="-10" dirty="0">
                <a:solidFill>
                  <a:srgbClr val="231F20"/>
                </a:solidFill>
                <a:latin typeface="Bahnschrift SemiBold SemiConden" pitchFamily="34" charset="0"/>
                <a:cs typeface="Times New Roman"/>
              </a:rPr>
              <a:t>to</a:t>
            </a:r>
            <a:r>
              <a:rPr lang="en-US" sz="1400" spc="-5" dirty="0">
                <a:solidFill>
                  <a:srgbClr val="231F20"/>
                </a:solidFill>
                <a:latin typeface="Bahnschrift SemiBold SemiConden" pitchFamily="34" charset="0"/>
                <a:cs typeface="Times New Roman"/>
              </a:rPr>
              <a:t> </a:t>
            </a:r>
            <a:r>
              <a:rPr lang="en-US" sz="1400" spc="-15" dirty="0">
                <a:solidFill>
                  <a:srgbClr val="231F20"/>
                </a:solidFill>
                <a:latin typeface="Bahnschrift SemiBold SemiConden" pitchFamily="34" charset="0"/>
                <a:cs typeface="Times New Roman"/>
              </a:rPr>
              <a:t>stor</a:t>
            </a:r>
            <a:r>
              <a:rPr lang="en-US" sz="1400" spc="-10" dirty="0">
                <a:solidFill>
                  <a:srgbClr val="231F20"/>
                </a:solidFill>
                <a:latin typeface="Bahnschrift SemiBold SemiConden" pitchFamily="34" charset="0"/>
                <a:cs typeface="Times New Roman"/>
              </a:rPr>
              <a:t>e</a:t>
            </a:r>
            <a:r>
              <a:rPr lang="en-US" sz="1400" dirty="0">
                <a:solidFill>
                  <a:srgbClr val="231F20"/>
                </a:solidFill>
                <a:latin typeface="Bahnschrift SemiBold SemiConden" pitchFamily="34" charset="0"/>
                <a:cs typeface="Times New Roman"/>
              </a:rPr>
              <a:t> </a:t>
            </a:r>
            <a:r>
              <a:rPr lang="en-US" sz="1400" spc="20" dirty="0">
                <a:solidFill>
                  <a:srgbClr val="231F20"/>
                </a:solidFill>
                <a:latin typeface="Bahnschrift SemiBold SemiConden" pitchFamily="34" charset="0"/>
                <a:cs typeface="Times New Roman"/>
              </a:rPr>
              <a:t>and</a:t>
            </a:r>
            <a:r>
              <a:rPr lang="en-US" sz="1400" dirty="0">
                <a:solidFill>
                  <a:srgbClr val="231F20"/>
                </a:solidFill>
                <a:latin typeface="Bahnschrift SemiBold SemiConden" pitchFamily="34" charset="0"/>
                <a:cs typeface="Times New Roman"/>
              </a:rPr>
              <a:t> </a:t>
            </a:r>
            <a:r>
              <a:rPr lang="en-US" sz="1400" spc="10" dirty="0">
                <a:solidFill>
                  <a:srgbClr val="231F20"/>
                </a:solidFill>
                <a:latin typeface="Bahnschrift SemiBold SemiConden" pitchFamily="34" charset="0"/>
                <a:cs typeface="Times New Roman"/>
              </a:rPr>
              <a:t>manipulate</a:t>
            </a:r>
            <a:r>
              <a:rPr lang="en-US" sz="1400" spc="-5" dirty="0">
                <a:solidFill>
                  <a:srgbClr val="231F20"/>
                </a:solidFill>
                <a:latin typeface="Bahnschrift SemiBold SemiConden" pitchFamily="34" charset="0"/>
                <a:cs typeface="Times New Roman"/>
              </a:rPr>
              <a:t> text.</a:t>
            </a:r>
            <a:endParaRPr lang="en-US" sz="1400" dirty="0">
              <a:latin typeface="Bahnschrift SemiBold SemiConden" pitchFamily="34" charset="0"/>
              <a:cs typeface="Times New Roman"/>
            </a:endParaRPr>
          </a:p>
          <a:p>
            <a:pPr algn="just">
              <a:lnSpc>
                <a:spcPct val="143000"/>
              </a:lnSpc>
            </a:pP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pic>
        <p:nvPicPr>
          <p:cNvPr id="15" name="table"/>
          <p:cNvPicPr>
            <a:picLocks noChangeAspect="1"/>
          </p:cNvPicPr>
          <p:nvPr/>
        </p:nvPicPr>
        <p:blipFill>
          <a:blip r:embed="rId6" cstate="print"/>
          <a:stretch>
            <a:fillRect/>
          </a:stretch>
        </p:blipFill>
        <p:spPr>
          <a:xfrm>
            <a:off x="1259632" y="3140968"/>
            <a:ext cx="6107113" cy="3662809"/>
          </a:xfrm>
          <a:prstGeom prst="rect">
            <a:avLst/>
          </a:prstGeom>
        </p:spPr>
      </p:pic>
    </p:spTree>
    <p:extLst>
      <p:ext uri="{BB962C8B-B14F-4D97-AF65-F5344CB8AC3E}">
        <p14:creationId xmlns:p14="http://schemas.microsoft.com/office/powerpoint/2010/main" xmlns="" val="629935498"/>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24</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257731" y="980728"/>
            <a:ext cx="4229265" cy="5793894"/>
          </a:xfrm>
          <a:prstGeom prst="rect">
            <a:avLst/>
          </a:prstGeom>
        </p:spPr>
        <p:txBody>
          <a:bodyPr wrap="square">
            <a:spAutoFit/>
          </a:bodyPr>
          <a:lstStyle/>
          <a:p>
            <a:pPr marL="12700" fontAlgn="auto">
              <a:spcBef>
                <a:spcPts val="0"/>
              </a:spcBef>
              <a:spcAft>
                <a:spcPts val="0"/>
              </a:spcAft>
              <a:defRPr/>
            </a:pPr>
            <a:r>
              <a:rPr lang="en-US" sz="1200" b="1" spc="-10" dirty="0" smtClean="0">
                <a:solidFill>
                  <a:srgbClr val="EC008C"/>
                </a:solidFill>
                <a:latin typeface="Times New Roman"/>
                <a:cs typeface="Times New Roman"/>
              </a:rPr>
              <a:t>Example </a:t>
            </a:r>
            <a:r>
              <a:rPr lang="en-US" sz="1200" b="1" spc="-10" dirty="0">
                <a:solidFill>
                  <a:srgbClr val="EC008C"/>
                </a:solidFill>
                <a:latin typeface="Times New Roman"/>
                <a:cs typeface="Times New Roman"/>
              </a:rPr>
              <a:t>:</a:t>
            </a:r>
            <a:endParaRPr lang="en-US" sz="1200" dirty="0">
              <a:latin typeface="Times New Roman"/>
              <a:cs typeface="Times New Roman"/>
            </a:endParaRPr>
          </a:p>
          <a:p>
            <a:pPr marL="84455" fontAlgn="auto">
              <a:spcBef>
                <a:spcPts val="280"/>
              </a:spcBef>
              <a:spcAft>
                <a:spcPts val="0"/>
              </a:spcAft>
              <a:defRPr/>
            </a:pPr>
            <a:r>
              <a:rPr lang="en-US" sz="1200" spc="20" dirty="0" err="1">
                <a:solidFill>
                  <a:srgbClr val="231F20"/>
                </a:solidFill>
                <a:latin typeface="Times New Roman"/>
                <a:cs typeface="Times New Roman"/>
              </a:rPr>
              <a:t>var</a:t>
            </a:r>
            <a:r>
              <a:rPr lang="en-US" sz="1200" spc="20" dirty="0">
                <a:solidFill>
                  <a:srgbClr val="231F20"/>
                </a:solidFill>
                <a:latin typeface="Times New Roman"/>
                <a:cs typeface="Times New Roman"/>
              </a:rPr>
              <a:t> </a:t>
            </a:r>
            <a:r>
              <a:rPr lang="en-US" sz="1200" spc="-5" dirty="0" err="1">
                <a:solidFill>
                  <a:srgbClr val="231F20"/>
                </a:solidFill>
                <a:latin typeface="Times New Roman"/>
                <a:cs typeface="Times New Roman"/>
              </a:rPr>
              <a:t>str</a:t>
            </a:r>
            <a:r>
              <a:rPr lang="en-US" sz="1200" spc="-5" dirty="0">
                <a:solidFill>
                  <a:srgbClr val="231F20"/>
                </a:solidFill>
                <a:latin typeface="Times New Roman"/>
                <a:cs typeface="Times New Roman"/>
              </a:rPr>
              <a:t>="Informatio</a:t>
            </a:r>
            <a:r>
              <a:rPr lang="en-US" sz="1200" dirty="0">
                <a:solidFill>
                  <a:srgbClr val="231F20"/>
                </a:solidFill>
                <a:latin typeface="Times New Roman"/>
                <a:cs typeface="Times New Roman"/>
              </a:rPr>
              <a:t>n</a:t>
            </a:r>
            <a:r>
              <a:rPr lang="en-US" sz="1200" spc="5" dirty="0">
                <a:solidFill>
                  <a:srgbClr val="231F20"/>
                </a:solidFill>
                <a:latin typeface="Times New Roman"/>
                <a:cs typeface="Times New Roman"/>
              </a:rPr>
              <a:t> </a:t>
            </a:r>
            <a:r>
              <a:rPr lang="en-US" sz="1200" spc="-15" dirty="0">
                <a:solidFill>
                  <a:srgbClr val="231F20"/>
                </a:solidFill>
                <a:latin typeface="Times New Roman"/>
                <a:cs typeface="Times New Roman"/>
              </a:rPr>
              <a:t>T</a:t>
            </a:r>
            <a:r>
              <a:rPr lang="en-US" sz="1200" spc="-10" dirty="0">
                <a:solidFill>
                  <a:srgbClr val="231F20"/>
                </a:solidFill>
                <a:latin typeface="Times New Roman"/>
                <a:cs typeface="Times New Roman"/>
              </a:rPr>
              <a:t>echnology";</a:t>
            </a:r>
            <a:endParaRPr lang="en-US" sz="1200" dirty="0">
              <a:latin typeface="Times New Roman"/>
              <a:cs typeface="Times New Roman"/>
            </a:endParaRPr>
          </a:p>
          <a:p>
            <a:pPr marL="84455" fontAlgn="auto">
              <a:spcBef>
                <a:spcPts val="280"/>
              </a:spcBef>
              <a:spcAft>
                <a:spcPts val="0"/>
              </a:spcAft>
              <a:defRPr/>
            </a:pPr>
            <a:r>
              <a:rPr lang="en-US" sz="1200" spc="-10" dirty="0" err="1">
                <a:solidFill>
                  <a:srgbClr val="231F20"/>
                </a:solidFill>
                <a:latin typeface="Times New Roman"/>
                <a:cs typeface="Times New Roman"/>
              </a:rPr>
              <a:t>document.</a:t>
            </a:r>
            <a:r>
              <a:rPr lang="en-US" sz="1200" spc="-15" dirty="0" err="1">
                <a:solidFill>
                  <a:srgbClr val="231F20"/>
                </a:solidFill>
                <a:latin typeface="Times New Roman"/>
                <a:cs typeface="Times New Roman"/>
              </a:rPr>
              <a:t>writ</a:t>
            </a:r>
            <a:r>
              <a:rPr lang="en-US" sz="1200" spc="-10" dirty="0" err="1">
                <a:solidFill>
                  <a:srgbClr val="231F20"/>
                </a:solidFill>
                <a:latin typeface="Times New Roman"/>
                <a:cs typeface="Times New Roman"/>
              </a:rPr>
              <a:t>e</a:t>
            </a:r>
            <a:r>
              <a:rPr lang="en-US" sz="1200" dirty="0">
                <a:solidFill>
                  <a:srgbClr val="231F20"/>
                </a:solidFill>
                <a:latin typeface="Times New Roman"/>
                <a:cs typeface="Times New Roman"/>
              </a:rPr>
              <a:t> </a:t>
            </a:r>
            <a:r>
              <a:rPr lang="en-US" sz="1200" spc="-10" dirty="0">
                <a:solidFill>
                  <a:srgbClr val="231F20"/>
                </a:solidFill>
                <a:latin typeface="Times New Roman"/>
                <a:cs typeface="Times New Roman"/>
              </a:rPr>
              <a:t>("len</a:t>
            </a:r>
            <a:r>
              <a:rPr lang="en-US" sz="1200" spc="-15" dirty="0">
                <a:solidFill>
                  <a:srgbClr val="231F20"/>
                </a:solidFill>
                <a:latin typeface="Times New Roman"/>
                <a:cs typeface="Times New Roman"/>
              </a:rPr>
              <a:t>g</a:t>
            </a:r>
            <a:r>
              <a:rPr lang="en-US" sz="1200" spc="-10" dirty="0">
                <a:solidFill>
                  <a:srgbClr val="231F20"/>
                </a:solidFill>
                <a:latin typeface="Times New Roman"/>
                <a:cs typeface="Times New Roman"/>
              </a:rPr>
              <a:t>th</a:t>
            </a:r>
            <a:r>
              <a:rPr lang="en-US" sz="1200" spc="-5" dirty="0">
                <a:solidFill>
                  <a:srgbClr val="231F20"/>
                </a:solidFill>
                <a:latin typeface="Times New Roman"/>
                <a:cs typeface="Times New Roman"/>
              </a:rPr>
              <a:t> </a:t>
            </a:r>
            <a:r>
              <a:rPr lang="en-US" sz="1200" dirty="0">
                <a:solidFill>
                  <a:srgbClr val="231F20"/>
                </a:solidFill>
                <a:latin typeface="Times New Roman"/>
                <a:cs typeface="Times New Roman"/>
              </a:rPr>
              <a:t>of </a:t>
            </a:r>
            <a:r>
              <a:rPr lang="en-US" sz="1200" spc="-10" dirty="0">
                <a:solidFill>
                  <a:srgbClr val="231F20"/>
                </a:solidFill>
                <a:latin typeface="Times New Roman"/>
                <a:cs typeface="Times New Roman"/>
              </a:rPr>
              <a:t>string</a:t>
            </a:r>
            <a:r>
              <a:rPr lang="en-US" sz="1200" dirty="0">
                <a:solidFill>
                  <a:srgbClr val="231F20"/>
                </a:solidFill>
                <a:latin typeface="Times New Roman"/>
                <a:cs typeface="Times New Roman"/>
              </a:rPr>
              <a:t> </a:t>
            </a:r>
            <a:r>
              <a:rPr lang="en-US" sz="1200" spc="-5" dirty="0">
                <a:solidFill>
                  <a:srgbClr val="231F20"/>
                </a:solidFill>
                <a:latin typeface="Times New Roman"/>
                <a:cs typeface="Times New Roman"/>
              </a:rPr>
              <a:t>is </a:t>
            </a:r>
            <a:r>
              <a:rPr lang="en-US" sz="1200" dirty="0">
                <a:solidFill>
                  <a:srgbClr val="231F20"/>
                </a:solidFill>
                <a:latin typeface="Times New Roman"/>
                <a:cs typeface="Times New Roman"/>
              </a:rPr>
              <a:t>:-"</a:t>
            </a:r>
            <a:r>
              <a:rPr lang="en-US" sz="1200" spc="-5" dirty="0">
                <a:solidFill>
                  <a:srgbClr val="231F20"/>
                </a:solidFill>
                <a:latin typeface="Times New Roman"/>
                <a:cs typeface="Times New Roman"/>
              </a:rPr>
              <a:t> </a:t>
            </a:r>
            <a:r>
              <a:rPr lang="en-US" sz="1200" spc="-10" dirty="0">
                <a:solidFill>
                  <a:srgbClr val="231F20"/>
                </a:solidFill>
                <a:latin typeface="Times New Roman"/>
                <a:cs typeface="Times New Roman"/>
              </a:rPr>
              <a:t>+</a:t>
            </a:r>
            <a:r>
              <a:rPr lang="en-US" sz="1200" dirty="0">
                <a:solidFill>
                  <a:srgbClr val="231F20"/>
                </a:solidFill>
                <a:latin typeface="Times New Roman"/>
                <a:cs typeface="Times New Roman"/>
              </a:rPr>
              <a:t> </a:t>
            </a:r>
            <a:r>
              <a:rPr lang="en-US" sz="1200" spc="-10" dirty="0" err="1">
                <a:solidFill>
                  <a:srgbClr val="231F20"/>
                </a:solidFill>
                <a:latin typeface="Times New Roman"/>
                <a:cs typeface="Times New Roman"/>
              </a:rPr>
              <a:t>str.length</a:t>
            </a:r>
            <a:r>
              <a:rPr lang="en-US" sz="1200" spc="-10" dirty="0">
                <a:solidFill>
                  <a:srgbClr val="231F20"/>
                </a:solidFill>
                <a:latin typeface="Times New Roman"/>
                <a:cs typeface="Times New Roman"/>
              </a:rPr>
              <a:t>);</a:t>
            </a:r>
            <a:endParaRPr lang="en-US" sz="1200" dirty="0">
              <a:latin typeface="Times New Roman"/>
              <a:cs typeface="Times New Roman"/>
            </a:endParaRPr>
          </a:p>
          <a:p>
            <a:pPr marL="12700" indent="71755" fontAlgn="auto">
              <a:spcBef>
                <a:spcPts val="565"/>
              </a:spcBef>
              <a:spcAft>
                <a:spcPts val="0"/>
              </a:spcAft>
              <a:defRPr/>
            </a:pPr>
            <a:r>
              <a:rPr lang="en-US" sz="1200" spc="-10" dirty="0" err="1">
                <a:solidFill>
                  <a:srgbClr val="231F20"/>
                </a:solidFill>
                <a:latin typeface="Times New Roman"/>
                <a:cs typeface="Times New Roman"/>
              </a:rPr>
              <a:t>document.</a:t>
            </a:r>
            <a:r>
              <a:rPr lang="en-US" sz="1200" spc="-15" dirty="0" err="1">
                <a:solidFill>
                  <a:srgbClr val="231F20"/>
                </a:solidFill>
                <a:latin typeface="Times New Roman"/>
                <a:cs typeface="Times New Roman"/>
              </a:rPr>
              <a:t>writ</a:t>
            </a:r>
            <a:r>
              <a:rPr lang="en-US" sz="1200" spc="-10" dirty="0" err="1">
                <a:solidFill>
                  <a:srgbClr val="231F20"/>
                </a:solidFill>
                <a:latin typeface="Times New Roman"/>
                <a:cs typeface="Times New Roman"/>
              </a:rPr>
              <a:t>e</a:t>
            </a:r>
            <a:r>
              <a:rPr lang="en-US" sz="1200" dirty="0">
                <a:solidFill>
                  <a:srgbClr val="231F20"/>
                </a:solidFill>
                <a:latin typeface="Times New Roman"/>
                <a:cs typeface="Times New Roman"/>
              </a:rPr>
              <a:t> ("Substring </a:t>
            </a:r>
            <a:r>
              <a:rPr lang="en-US" sz="1200" spc="-5" dirty="0">
                <a:solidFill>
                  <a:srgbClr val="231F20"/>
                </a:solidFill>
                <a:latin typeface="Times New Roman"/>
                <a:cs typeface="Times New Roman"/>
              </a:rPr>
              <a:t>is </a:t>
            </a:r>
            <a:r>
              <a:rPr lang="en-US" sz="1200" dirty="0">
                <a:solidFill>
                  <a:srgbClr val="231F20"/>
                </a:solidFill>
                <a:latin typeface="Times New Roman"/>
                <a:cs typeface="Times New Roman"/>
              </a:rPr>
              <a:t>:-"</a:t>
            </a:r>
            <a:r>
              <a:rPr lang="en-US" sz="1200" spc="-5" dirty="0">
                <a:solidFill>
                  <a:srgbClr val="231F20"/>
                </a:solidFill>
                <a:latin typeface="Times New Roman"/>
                <a:cs typeface="Times New Roman"/>
              </a:rPr>
              <a:t> </a:t>
            </a:r>
            <a:r>
              <a:rPr lang="en-US" sz="1200" spc="-10" dirty="0">
                <a:solidFill>
                  <a:srgbClr val="231F20"/>
                </a:solidFill>
                <a:latin typeface="Times New Roman"/>
                <a:cs typeface="Times New Roman"/>
              </a:rPr>
              <a:t>+</a:t>
            </a:r>
            <a:r>
              <a:rPr lang="en-US" sz="1200" dirty="0">
                <a:solidFill>
                  <a:srgbClr val="231F20"/>
                </a:solidFill>
                <a:latin typeface="Times New Roman"/>
                <a:cs typeface="Times New Roman"/>
              </a:rPr>
              <a:t> </a:t>
            </a:r>
            <a:r>
              <a:rPr lang="en-US" sz="1200" spc="-5" dirty="0" err="1">
                <a:solidFill>
                  <a:srgbClr val="231F20"/>
                </a:solidFill>
                <a:latin typeface="Times New Roman"/>
                <a:cs typeface="Times New Roman"/>
              </a:rPr>
              <a:t>str.subst</a:t>
            </a:r>
            <a:r>
              <a:rPr lang="en-US" sz="1200" dirty="0" err="1">
                <a:solidFill>
                  <a:srgbClr val="231F20"/>
                </a:solidFill>
                <a:latin typeface="Times New Roman"/>
                <a:cs typeface="Times New Roman"/>
              </a:rPr>
              <a:t>r</a:t>
            </a:r>
            <a:r>
              <a:rPr lang="en-US" sz="1200" dirty="0">
                <a:solidFill>
                  <a:srgbClr val="231F20"/>
                </a:solidFill>
                <a:latin typeface="Times New Roman"/>
                <a:cs typeface="Times New Roman"/>
              </a:rPr>
              <a:t> </a:t>
            </a:r>
            <a:r>
              <a:rPr lang="en-US" sz="1200" spc="-10" dirty="0">
                <a:solidFill>
                  <a:srgbClr val="231F20"/>
                </a:solidFill>
                <a:latin typeface="Times New Roman"/>
                <a:cs typeface="Times New Roman"/>
              </a:rPr>
              <a:t>(12,10</a:t>
            </a:r>
            <a:r>
              <a:rPr lang="en-US" sz="1200" spc="-10" dirty="0" smtClean="0">
                <a:solidFill>
                  <a:srgbClr val="231F20"/>
                </a:solidFill>
                <a:latin typeface="Times New Roman"/>
                <a:cs typeface="Times New Roman"/>
              </a:rPr>
              <a:t>));</a:t>
            </a:r>
          </a:p>
          <a:p>
            <a:pPr marL="12700" indent="71755" fontAlgn="auto">
              <a:spcBef>
                <a:spcPts val="565"/>
              </a:spcBef>
              <a:spcAft>
                <a:spcPts val="0"/>
              </a:spcAft>
              <a:defRPr/>
            </a:pPr>
            <a:r>
              <a:rPr lang="en-US" sz="1200" spc="-10" dirty="0" err="1" smtClean="0">
                <a:solidFill>
                  <a:srgbClr val="231F20"/>
                </a:solidFill>
                <a:latin typeface="Times New Roman"/>
                <a:cs typeface="Times New Roman"/>
              </a:rPr>
              <a:t>Document.write</a:t>
            </a:r>
            <a:r>
              <a:rPr lang="en-US" sz="1200" spc="-10" dirty="0" smtClean="0">
                <a:solidFill>
                  <a:srgbClr val="231F20"/>
                </a:solidFill>
                <a:latin typeface="Times New Roman"/>
                <a:cs typeface="Times New Roman"/>
              </a:rPr>
              <a:t>(“Character at  1</a:t>
            </a:r>
            <a:r>
              <a:rPr lang="en-US" sz="1200" spc="-10" baseline="30000" dirty="0" smtClean="0">
                <a:solidFill>
                  <a:srgbClr val="231F20"/>
                </a:solidFill>
                <a:latin typeface="Times New Roman"/>
                <a:cs typeface="Times New Roman"/>
              </a:rPr>
              <a:t>st</a:t>
            </a:r>
            <a:r>
              <a:rPr lang="en-US" sz="1200" spc="-10" dirty="0" smtClean="0">
                <a:solidFill>
                  <a:srgbClr val="231F20"/>
                </a:solidFill>
                <a:latin typeface="Times New Roman"/>
                <a:cs typeface="Times New Roman"/>
              </a:rPr>
              <a:t> location is :”+</a:t>
            </a:r>
            <a:r>
              <a:rPr lang="en-US" sz="1200" spc="-10" dirty="0" err="1" smtClean="0">
                <a:solidFill>
                  <a:srgbClr val="231F20"/>
                </a:solidFill>
                <a:latin typeface="Times New Roman"/>
                <a:cs typeface="Times New Roman"/>
              </a:rPr>
              <a:t>str.charAt</a:t>
            </a:r>
            <a:r>
              <a:rPr lang="en-US" sz="1200" spc="-10" dirty="0" smtClean="0">
                <a:solidFill>
                  <a:srgbClr val="231F20"/>
                </a:solidFill>
                <a:latin typeface="Times New Roman"/>
                <a:cs typeface="Times New Roman"/>
              </a:rPr>
              <a:t>(1));</a:t>
            </a:r>
          </a:p>
          <a:p>
            <a:pPr marL="12700" indent="71755" fontAlgn="auto">
              <a:spcBef>
                <a:spcPts val="565"/>
              </a:spcBef>
              <a:spcAft>
                <a:spcPts val="0"/>
              </a:spcAft>
              <a:defRPr/>
            </a:pPr>
            <a:endParaRPr lang="en-US" sz="1200" dirty="0">
              <a:latin typeface="Times New Roman"/>
              <a:cs typeface="Times New Roman"/>
            </a:endParaRPr>
          </a:p>
          <a:p>
            <a:pPr marL="12700" fontAlgn="auto">
              <a:spcBef>
                <a:spcPts val="850"/>
              </a:spcBef>
              <a:spcAft>
                <a:spcPts val="0"/>
              </a:spcAft>
              <a:defRPr/>
            </a:pPr>
            <a:r>
              <a:rPr lang="en-US" sz="1200" b="1" dirty="0">
                <a:solidFill>
                  <a:srgbClr val="EC008C"/>
                </a:solidFill>
                <a:latin typeface="Times New Roman"/>
                <a:cs typeface="Times New Roman"/>
              </a:rPr>
              <a:t>Output</a:t>
            </a:r>
            <a:r>
              <a:rPr lang="en-US" sz="1200" b="1" spc="-5" dirty="0">
                <a:solidFill>
                  <a:srgbClr val="EC008C"/>
                </a:solidFill>
                <a:latin typeface="Times New Roman"/>
                <a:cs typeface="Times New Roman"/>
              </a:rPr>
              <a:t> </a:t>
            </a:r>
            <a:r>
              <a:rPr lang="en-US" sz="1200" b="1" dirty="0" smtClean="0">
                <a:solidFill>
                  <a:srgbClr val="EC008C"/>
                </a:solidFill>
                <a:latin typeface="Times New Roman"/>
                <a:cs typeface="Times New Roman"/>
              </a:rPr>
              <a:t>:</a:t>
            </a:r>
          </a:p>
          <a:p>
            <a:pPr marL="12700">
              <a:spcBef>
                <a:spcPts val="850"/>
              </a:spcBef>
              <a:defRPr/>
            </a:pPr>
            <a:r>
              <a:rPr lang="en-US" sz="1200" b="1" dirty="0">
                <a:solidFill>
                  <a:srgbClr val="231F20"/>
                </a:solidFill>
                <a:latin typeface="Times New Roman" pitchFamily="18" charset="0"/>
                <a:cs typeface="Times New Roman" pitchFamily="18" charset="0"/>
              </a:rPr>
              <a:t>Length of string is :-22 </a:t>
            </a:r>
            <a:endParaRPr lang="en-US" sz="1200" b="1" dirty="0" smtClean="0">
              <a:solidFill>
                <a:srgbClr val="231F20"/>
              </a:solidFill>
              <a:latin typeface="Times New Roman" pitchFamily="18" charset="0"/>
              <a:cs typeface="Times New Roman" pitchFamily="18" charset="0"/>
            </a:endParaRPr>
          </a:p>
          <a:p>
            <a:pPr marL="12700">
              <a:spcBef>
                <a:spcPts val="850"/>
              </a:spcBef>
              <a:defRPr/>
            </a:pPr>
            <a:r>
              <a:rPr lang="en-US" sz="1200" b="1" dirty="0" smtClean="0">
                <a:solidFill>
                  <a:srgbClr val="231F20"/>
                </a:solidFill>
                <a:latin typeface="Times New Roman" pitchFamily="18" charset="0"/>
                <a:cs typeface="Times New Roman" pitchFamily="18" charset="0"/>
              </a:rPr>
              <a:t>Substring </a:t>
            </a:r>
            <a:r>
              <a:rPr lang="en-US" sz="1200" b="1" dirty="0">
                <a:solidFill>
                  <a:srgbClr val="231F20"/>
                </a:solidFill>
                <a:latin typeface="Times New Roman" pitchFamily="18" charset="0"/>
                <a:cs typeface="Times New Roman" pitchFamily="18" charset="0"/>
              </a:rPr>
              <a:t>is :- </a:t>
            </a:r>
            <a:r>
              <a:rPr lang="en-US" sz="1200" b="1" dirty="0" smtClean="0">
                <a:solidFill>
                  <a:srgbClr val="231F20"/>
                </a:solidFill>
                <a:latin typeface="Times New Roman" pitchFamily="18" charset="0"/>
                <a:cs typeface="Times New Roman" pitchFamily="18" charset="0"/>
              </a:rPr>
              <a:t>Technology</a:t>
            </a:r>
          </a:p>
          <a:p>
            <a:pPr marL="12700">
              <a:spcBef>
                <a:spcPts val="850"/>
              </a:spcBef>
              <a:defRPr/>
            </a:pPr>
            <a:r>
              <a:rPr lang="en-US" sz="1200" b="1" spc="-10" dirty="0">
                <a:solidFill>
                  <a:srgbClr val="231F20"/>
                </a:solidFill>
                <a:latin typeface="Times New Roman"/>
                <a:cs typeface="Times New Roman"/>
              </a:rPr>
              <a:t>Character at  1</a:t>
            </a:r>
            <a:r>
              <a:rPr lang="en-US" sz="1200" b="1" spc="-10" baseline="30000" dirty="0">
                <a:solidFill>
                  <a:srgbClr val="231F20"/>
                </a:solidFill>
                <a:latin typeface="Times New Roman"/>
                <a:cs typeface="Times New Roman"/>
              </a:rPr>
              <a:t>st</a:t>
            </a:r>
            <a:r>
              <a:rPr lang="en-US" sz="1200" b="1" spc="-10" dirty="0">
                <a:solidFill>
                  <a:srgbClr val="231F20"/>
                </a:solidFill>
                <a:latin typeface="Times New Roman"/>
                <a:cs typeface="Times New Roman"/>
              </a:rPr>
              <a:t> location </a:t>
            </a:r>
            <a:r>
              <a:rPr lang="en-US" sz="1200" b="1" spc="-10" dirty="0" smtClean="0">
                <a:solidFill>
                  <a:srgbClr val="231F20"/>
                </a:solidFill>
                <a:latin typeface="Times New Roman"/>
                <a:cs typeface="Times New Roman"/>
              </a:rPr>
              <a:t>is : n</a:t>
            </a:r>
            <a:endParaRPr lang="en-US" sz="1200" b="1" dirty="0" smtClean="0">
              <a:solidFill>
                <a:srgbClr val="231F20"/>
              </a:solidFill>
              <a:latin typeface="Times New Roman" pitchFamily="18" charset="0"/>
              <a:cs typeface="Times New Roman" pitchFamily="18" charset="0"/>
            </a:endParaRPr>
          </a:p>
          <a:p>
            <a:pPr marL="12700">
              <a:spcBef>
                <a:spcPts val="850"/>
              </a:spcBef>
              <a:defRPr/>
            </a:pPr>
            <a:endParaRPr lang="en-US" sz="1200" b="1" dirty="0" smtClean="0">
              <a:solidFill>
                <a:srgbClr val="231F20"/>
              </a:solidFill>
              <a:latin typeface="Times New Roman" pitchFamily="18" charset="0"/>
              <a:cs typeface="Times New Roman" pitchFamily="18" charset="0"/>
            </a:endParaRPr>
          </a:p>
          <a:p>
            <a:pPr marL="12700">
              <a:spcBef>
                <a:spcPts val="850"/>
              </a:spcBef>
              <a:defRPr/>
            </a:pPr>
            <a:r>
              <a:rPr lang="en-US" sz="1200" b="1" spc="-10" dirty="0">
                <a:solidFill>
                  <a:srgbClr val="EC008C"/>
                </a:solidFill>
                <a:latin typeface="Times New Roman"/>
                <a:cs typeface="Times New Roman"/>
              </a:rPr>
              <a:t>Example </a:t>
            </a:r>
            <a:r>
              <a:rPr lang="en-US" sz="1200" b="1" spc="-10" dirty="0" smtClean="0">
                <a:solidFill>
                  <a:srgbClr val="EC008C"/>
                </a:solidFill>
                <a:latin typeface="Times New Roman"/>
                <a:cs typeface="Times New Roman"/>
              </a:rPr>
              <a:t>:</a:t>
            </a:r>
            <a:r>
              <a:rPr lang="en-US" sz="1200" dirty="0" smtClean="0"/>
              <a:t>Convert </a:t>
            </a:r>
            <a:r>
              <a:rPr lang="en-US" sz="1200" dirty="0"/>
              <a:t>the value of txt to upper case</a:t>
            </a:r>
            <a:r>
              <a:rPr lang="en-US" sz="1200" dirty="0" smtClean="0"/>
              <a:t>.</a:t>
            </a:r>
          </a:p>
          <a:p>
            <a:pPr marL="12700">
              <a:spcBef>
                <a:spcPts val="850"/>
              </a:spcBef>
              <a:defRPr/>
            </a:pPr>
            <a:endParaRPr lang="en-US" sz="1200" dirty="0"/>
          </a:p>
          <a:p>
            <a:r>
              <a:rPr lang="en-US" sz="1200" dirty="0" err="1"/>
              <a:t>var</a:t>
            </a:r>
            <a:r>
              <a:rPr lang="en-US" sz="1200" dirty="0"/>
              <a:t> txt = "Hello World"; </a:t>
            </a:r>
            <a:endParaRPr lang="en-US" sz="1200" dirty="0" smtClean="0"/>
          </a:p>
          <a:p>
            <a:r>
              <a:rPr lang="en-US" sz="1200" dirty="0" err="1"/>
              <a:t>v</a:t>
            </a:r>
            <a:r>
              <a:rPr lang="en-US" sz="1200" dirty="0" err="1" smtClean="0"/>
              <a:t>ar</a:t>
            </a:r>
            <a:r>
              <a:rPr lang="en-US" sz="1200" dirty="0" smtClean="0"/>
              <a:t> txt1 </a:t>
            </a:r>
            <a:r>
              <a:rPr lang="en-US" sz="1200" dirty="0"/>
              <a:t>= </a:t>
            </a:r>
            <a:r>
              <a:rPr lang="en-US" sz="1200" dirty="0" err="1"/>
              <a:t>txt.toUpperCase</a:t>
            </a:r>
            <a:r>
              <a:rPr lang="en-US" sz="1200" dirty="0" smtClean="0"/>
              <a:t>();</a:t>
            </a:r>
          </a:p>
          <a:p>
            <a:r>
              <a:rPr lang="en-US" sz="1200" dirty="0" err="1" smtClean="0"/>
              <a:t>var</a:t>
            </a:r>
            <a:r>
              <a:rPr lang="en-US" sz="1200" dirty="0" smtClean="0"/>
              <a:t> txt2=</a:t>
            </a:r>
            <a:r>
              <a:rPr lang="en-US" sz="1200" dirty="0" err="1" smtClean="0"/>
              <a:t>txt.toLowerCase</a:t>
            </a:r>
            <a:r>
              <a:rPr lang="en-US" sz="1200" dirty="0"/>
              <a:t>();</a:t>
            </a:r>
          </a:p>
          <a:p>
            <a:endParaRPr lang="en-US" sz="1200" dirty="0"/>
          </a:p>
          <a:p>
            <a:pPr marL="12700">
              <a:spcBef>
                <a:spcPts val="850"/>
              </a:spcBef>
              <a:defRPr/>
            </a:pPr>
            <a:r>
              <a:rPr lang="en-US" sz="1200" b="1" dirty="0">
                <a:latin typeface="Times New Roman"/>
                <a:cs typeface="Times New Roman"/>
              </a:rPr>
              <a:t>Output</a:t>
            </a:r>
            <a:r>
              <a:rPr lang="en-US" sz="1200" b="1" dirty="0" smtClean="0">
                <a:latin typeface="Times New Roman"/>
                <a:cs typeface="Times New Roman"/>
              </a:rPr>
              <a:t>:  txt1 =  HELLO WORLD</a:t>
            </a:r>
          </a:p>
          <a:p>
            <a:pPr marL="12700">
              <a:spcBef>
                <a:spcPts val="850"/>
              </a:spcBef>
              <a:defRPr/>
            </a:pPr>
            <a:r>
              <a:rPr lang="en-US" sz="1200" b="1" dirty="0">
                <a:latin typeface="Times New Roman"/>
                <a:cs typeface="Times New Roman"/>
              </a:rPr>
              <a:t> </a:t>
            </a:r>
            <a:r>
              <a:rPr lang="en-US" sz="1200" b="1" dirty="0" smtClean="0">
                <a:latin typeface="Times New Roman"/>
                <a:cs typeface="Times New Roman"/>
              </a:rPr>
              <a:t>                txt2= </a:t>
            </a:r>
            <a:r>
              <a:rPr lang="en-US" sz="1200" b="1" dirty="0" err="1" smtClean="0">
                <a:latin typeface="Times New Roman"/>
                <a:cs typeface="Times New Roman"/>
              </a:rPr>
              <a:t>helloworld</a:t>
            </a:r>
            <a:endParaRPr lang="en-US" sz="1200" b="1" dirty="0" smtClean="0">
              <a:latin typeface="Times New Roman"/>
              <a:cs typeface="Times New Roman"/>
            </a:endParaRPr>
          </a:p>
          <a:p>
            <a:pPr marL="12700">
              <a:spcBef>
                <a:spcPts val="850"/>
              </a:spcBef>
              <a:defRPr/>
            </a:pPr>
            <a:r>
              <a:rPr lang="en-US" sz="1200" b="1" dirty="0">
                <a:latin typeface="Times New Roman"/>
                <a:cs typeface="Times New Roman"/>
              </a:rPr>
              <a:t> </a:t>
            </a:r>
            <a:r>
              <a:rPr lang="en-US" sz="1200" b="1" dirty="0" smtClean="0">
                <a:latin typeface="Times New Roman"/>
                <a:cs typeface="Times New Roman"/>
              </a:rPr>
              <a:t>  </a:t>
            </a:r>
            <a:endParaRPr lang="en-US" sz="1200" b="1" dirty="0">
              <a:latin typeface="Times New Roman" pitchFamily="18" charset="0"/>
              <a:cs typeface="Times New Roman" pitchFamily="18" charset="0"/>
            </a:endParaRPr>
          </a:p>
          <a:p>
            <a:pPr marL="12700" fontAlgn="auto">
              <a:spcBef>
                <a:spcPts val="850"/>
              </a:spcBef>
              <a:spcAft>
                <a:spcPts val="0"/>
              </a:spcAft>
              <a:defRPr/>
            </a:pPr>
            <a:endParaRPr lang="en-US" sz="1400" dirty="0" smtClean="0">
              <a:latin typeface="Times New Roman"/>
              <a:cs typeface="Times New Roman"/>
            </a:endParaRPr>
          </a:p>
          <a:p>
            <a:pPr algn="ctr"/>
            <a:endParaRPr lang="en-US" sz="1400" dirty="0">
              <a:latin typeface="Times New Roman" pitchFamily="18" charset="0"/>
              <a:cs typeface="Times New Roman" pitchFamily="18" charset="0"/>
            </a:endParaRPr>
          </a:p>
        </p:txBody>
      </p:sp>
      <p:sp>
        <p:nvSpPr>
          <p:cNvPr id="2" name="Rectangle 1"/>
          <p:cNvSpPr/>
          <p:nvPr/>
        </p:nvSpPr>
        <p:spPr>
          <a:xfrm>
            <a:off x="179512" y="980728"/>
            <a:ext cx="4229265"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90415" y="980728"/>
            <a:ext cx="4158049" cy="4680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90414" y="1052736"/>
            <a:ext cx="4158049" cy="4739759"/>
          </a:xfrm>
          <a:prstGeom prst="rect">
            <a:avLst/>
          </a:prstGeom>
          <a:noFill/>
        </p:spPr>
        <p:txBody>
          <a:bodyPr wrap="square" rtlCol="0">
            <a:spAutoFit/>
          </a:bodyPr>
          <a:lstStyle/>
          <a:p>
            <a:r>
              <a:rPr lang="en-US" sz="1400" b="1" spc="-10" dirty="0">
                <a:solidFill>
                  <a:srgbClr val="EC008C"/>
                </a:solidFill>
                <a:latin typeface="Times New Roman"/>
                <a:cs typeface="Times New Roman"/>
              </a:rPr>
              <a:t>Example </a:t>
            </a:r>
            <a:r>
              <a:rPr lang="en-US" sz="1400" b="1" spc="-10" dirty="0" smtClean="0">
                <a:solidFill>
                  <a:srgbClr val="EC008C"/>
                </a:solidFill>
                <a:latin typeface="Times New Roman"/>
                <a:cs typeface="Times New Roman"/>
              </a:rPr>
              <a:t>:</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Find the position of the character h in the string txt.</a:t>
            </a:r>
          </a:p>
          <a:p>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txt = "</a:t>
            </a:r>
            <a:r>
              <a:rPr lang="en-US" sz="1400" dirty="0" err="1" smtClean="0">
                <a:latin typeface="Times New Roman" pitchFamily="18" charset="0"/>
                <a:cs typeface="Times New Roman" pitchFamily="18" charset="0"/>
              </a:rPr>
              <a:t>abcdefghijklm</a:t>
            </a:r>
            <a:r>
              <a:rPr lang="en-US" sz="1400" dirty="0" smtClean="0">
                <a:latin typeface="Times New Roman" pitchFamily="18" charset="0"/>
                <a:cs typeface="Times New Roman" pitchFamily="18" charset="0"/>
              </a:rPr>
              <a:t>"; </a:t>
            </a:r>
          </a:p>
          <a:p>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pos</a:t>
            </a:r>
            <a:r>
              <a:rPr lang="en-US" sz="1400" dirty="0" smtClean="0">
                <a:latin typeface="Times New Roman" pitchFamily="18" charset="0"/>
                <a:cs typeface="Times New Roman" pitchFamily="18" charset="0"/>
              </a:rPr>
              <a:t> = txt. </a:t>
            </a:r>
            <a:r>
              <a:rPr lang="en-US" sz="1400" dirty="0" err="1" smtClean="0">
                <a:solidFill>
                  <a:srgbClr val="FF3300"/>
                </a:solidFill>
                <a:latin typeface="Times New Roman" pitchFamily="18" charset="0"/>
                <a:cs typeface="Times New Roman" pitchFamily="18" charset="0"/>
              </a:rPr>
              <a:t>indexOf</a:t>
            </a:r>
            <a:r>
              <a:rPr lang="en-US" sz="1400" dirty="0" smtClean="0">
                <a:solidFill>
                  <a:srgbClr val="FF3300"/>
                </a:solidFill>
                <a:latin typeface="Times New Roman" pitchFamily="18" charset="0"/>
                <a:cs typeface="Times New Roman" pitchFamily="18" charset="0"/>
              </a:rPr>
              <a:t>("h");</a:t>
            </a:r>
          </a:p>
          <a:p>
            <a:r>
              <a:rPr lang="en-US" sz="1400" b="1" dirty="0">
                <a:latin typeface="Times New Roman" pitchFamily="18" charset="0"/>
                <a:cs typeface="Times New Roman" pitchFamily="18" charset="0"/>
              </a:rPr>
              <a:t>Output</a:t>
            </a:r>
            <a:r>
              <a:rPr lang="en-US" sz="1400" b="1" spc="-5"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pos</a:t>
            </a:r>
            <a:r>
              <a:rPr lang="en-US" sz="1400" b="1" dirty="0" smtClean="0">
                <a:latin typeface="Times New Roman" pitchFamily="18" charset="0"/>
                <a:cs typeface="Times New Roman" pitchFamily="18" charset="0"/>
              </a:rPr>
              <a:t>= 8</a:t>
            </a:r>
          </a:p>
          <a:p>
            <a:endParaRPr lang="en-US" sz="1400" b="1" dirty="0" smtClean="0">
              <a:latin typeface="Times New Roman"/>
              <a:cs typeface="Times New Roman"/>
            </a:endParaRPr>
          </a:p>
          <a:p>
            <a:endParaRPr lang="en-US" sz="1400" b="1" dirty="0" smtClean="0">
              <a:latin typeface="Times New Roman"/>
              <a:cs typeface="Times New Roman"/>
            </a:endParaRPr>
          </a:p>
          <a:p>
            <a:r>
              <a:rPr lang="en-US" sz="1400" b="1" spc="-10" dirty="0">
                <a:solidFill>
                  <a:srgbClr val="EC008C"/>
                </a:solidFill>
                <a:latin typeface="Times New Roman"/>
                <a:cs typeface="Times New Roman"/>
              </a:rPr>
              <a:t>Example </a:t>
            </a:r>
            <a:r>
              <a:rPr lang="en-US" sz="1400" b="1" spc="-10" dirty="0" smtClean="0">
                <a:solidFill>
                  <a:srgbClr val="EC008C"/>
                </a:solidFill>
                <a:latin typeface="Times New Roman"/>
                <a:cs typeface="Times New Roman"/>
              </a:rPr>
              <a:t>:</a:t>
            </a:r>
            <a:endParaRPr lang="en-US" sz="1400" b="1" dirty="0">
              <a:latin typeface="Times New Roman"/>
              <a:cs typeface="Times New Roman"/>
            </a:endParaRPr>
          </a:p>
          <a:p>
            <a:r>
              <a:rPr lang="en-US" sz="1400" dirty="0" err="1">
                <a:latin typeface="Times New Roman"/>
                <a:cs typeface="Times New Roman"/>
              </a:rPr>
              <a:t>var</a:t>
            </a:r>
            <a:r>
              <a:rPr lang="en-US" sz="1400" dirty="0">
                <a:latin typeface="Times New Roman"/>
                <a:cs typeface="Times New Roman"/>
              </a:rPr>
              <a:t> </a:t>
            </a:r>
            <a:r>
              <a:rPr lang="en-US" sz="1400" dirty="0" err="1">
                <a:latin typeface="Times New Roman"/>
                <a:cs typeface="Times New Roman"/>
              </a:rPr>
              <a:t>str</a:t>
            </a:r>
            <a:r>
              <a:rPr lang="en-US" sz="1400" dirty="0">
                <a:latin typeface="Times New Roman"/>
                <a:cs typeface="Times New Roman"/>
              </a:rPr>
              <a:t> = "Apple, Banana, Kiwi";</a:t>
            </a:r>
          </a:p>
          <a:p>
            <a:r>
              <a:rPr lang="en-US" sz="1400" dirty="0" err="1">
                <a:latin typeface="Times New Roman"/>
                <a:cs typeface="Times New Roman"/>
              </a:rPr>
              <a:t>var</a:t>
            </a:r>
            <a:r>
              <a:rPr lang="en-US" sz="1400" dirty="0">
                <a:latin typeface="Times New Roman"/>
                <a:cs typeface="Times New Roman"/>
              </a:rPr>
              <a:t> res = </a:t>
            </a:r>
            <a:r>
              <a:rPr lang="en-US" sz="1400" dirty="0" err="1">
                <a:latin typeface="Times New Roman"/>
                <a:cs typeface="Times New Roman"/>
              </a:rPr>
              <a:t>str.substr</a:t>
            </a:r>
            <a:r>
              <a:rPr lang="en-US" sz="1400" dirty="0">
                <a:latin typeface="Times New Roman"/>
                <a:cs typeface="Times New Roman"/>
              </a:rPr>
              <a:t>(7</a:t>
            </a:r>
            <a:r>
              <a:rPr lang="en-US" sz="1400" dirty="0" smtClean="0">
                <a:latin typeface="Times New Roman"/>
                <a:cs typeface="Times New Roman"/>
              </a:rPr>
              <a:t>);</a:t>
            </a:r>
          </a:p>
          <a:p>
            <a:r>
              <a:rPr lang="en-US" sz="1400" b="1" dirty="0" smtClean="0">
                <a:latin typeface="Times New Roman"/>
                <a:cs typeface="Times New Roman"/>
              </a:rPr>
              <a:t>Output:  res= Banana</a:t>
            </a:r>
            <a:r>
              <a:rPr lang="en-US" sz="1400" b="1" dirty="0">
                <a:latin typeface="Times New Roman"/>
                <a:cs typeface="Times New Roman"/>
              </a:rPr>
              <a:t>, </a:t>
            </a:r>
            <a:r>
              <a:rPr lang="en-US" sz="1400" b="1" dirty="0" smtClean="0">
                <a:latin typeface="Times New Roman"/>
                <a:cs typeface="Times New Roman"/>
              </a:rPr>
              <a:t>Kiwi</a:t>
            </a:r>
          </a:p>
          <a:p>
            <a:endParaRPr lang="en-US" sz="1400" b="1" dirty="0" smtClean="0">
              <a:latin typeface="Times New Roman"/>
              <a:cs typeface="Times New Roman"/>
            </a:endParaRPr>
          </a:p>
          <a:p>
            <a:endParaRPr lang="en-US" sz="1400" b="1" dirty="0" smtClean="0">
              <a:latin typeface="Times New Roman"/>
              <a:cs typeface="Times New Roman"/>
            </a:endParaRPr>
          </a:p>
          <a:p>
            <a:endParaRPr lang="en-US" sz="1400" b="1" dirty="0">
              <a:latin typeface="Times New Roman"/>
              <a:cs typeface="Times New Roman"/>
            </a:endParaRPr>
          </a:p>
          <a:p>
            <a:r>
              <a:rPr lang="en-US" sz="1400" b="1" spc="-10" dirty="0">
                <a:solidFill>
                  <a:srgbClr val="EC008C"/>
                </a:solidFill>
                <a:latin typeface="Times New Roman"/>
                <a:cs typeface="Times New Roman"/>
              </a:rPr>
              <a:t>Example :</a:t>
            </a:r>
            <a:endParaRPr lang="en-US" sz="1400" b="1" dirty="0">
              <a:latin typeface="Times New Roman"/>
              <a:cs typeface="Times New Roman"/>
            </a:endParaRPr>
          </a:p>
          <a:p>
            <a:r>
              <a:rPr lang="en-US" sz="1400" dirty="0" err="1">
                <a:latin typeface="Times New Roman"/>
                <a:cs typeface="Times New Roman"/>
              </a:rPr>
              <a:t>var</a:t>
            </a:r>
            <a:r>
              <a:rPr lang="en-US" sz="1400" dirty="0">
                <a:latin typeface="Times New Roman"/>
                <a:cs typeface="Times New Roman"/>
              </a:rPr>
              <a:t> </a:t>
            </a:r>
            <a:r>
              <a:rPr lang="en-US" sz="1400" dirty="0" err="1">
                <a:latin typeface="Times New Roman"/>
                <a:cs typeface="Times New Roman"/>
              </a:rPr>
              <a:t>str</a:t>
            </a:r>
            <a:r>
              <a:rPr lang="en-US" sz="1400" dirty="0">
                <a:latin typeface="Times New Roman"/>
                <a:cs typeface="Times New Roman"/>
              </a:rPr>
              <a:t> = "Hello planet earth, you are a great planet.";</a:t>
            </a:r>
          </a:p>
          <a:p>
            <a:r>
              <a:rPr lang="en-US" sz="1400" dirty="0">
                <a:latin typeface="Times New Roman"/>
                <a:cs typeface="Times New Roman"/>
              </a:rPr>
              <a:t>  </a:t>
            </a:r>
            <a:r>
              <a:rPr lang="en-US" sz="1400" dirty="0" err="1">
                <a:latin typeface="Times New Roman"/>
                <a:cs typeface="Times New Roman"/>
              </a:rPr>
              <a:t>var</a:t>
            </a:r>
            <a:r>
              <a:rPr lang="en-US" sz="1400" dirty="0">
                <a:latin typeface="Times New Roman"/>
                <a:cs typeface="Times New Roman"/>
              </a:rPr>
              <a:t> n = </a:t>
            </a:r>
            <a:r>
              <a:rPr lang="en-US" sz="1400" dirty="0" err="1">
                <a:latin typeface="Times New Roman"/>
                <a:cs typeface="Times New Roman"/>
              </a:rPr>
              <a:t>str.lastIndexOf</a:t>
            </a:r>
            <a:r>
              <a:rPr lang="en-US" sz="1400" dirty="0">
                <a:latin typeface="Times New Roman"/>
                <a:cs typeface="Times New Roman"/>
              </a:rPr>
              <a:t>("planet</a:t>
            </a:r>
            <a:r>
              <a:rPr lang="en-US" sz="1400" dirty="0" smtClean="0">
                <a:latin typeface="Times New Roman"/>
                <a:cs typeface="Times New Roman"/>
              </a:rPr>
              <a:t>");</a:t>
            </a:r>
          </a:p>
          <a:p>
            <a:endParaRPr lang="en-US" sz="1400" b="1" dirty="0" smtClean="0">
              <a:latin typeface="Times New Roman"/>
              <a:cs typeface="Times New Roman"/>
            </a:endParaRPr>
          </a:p>
          <a:p>
            <a:r>
              <a:rPr lang="en-US" sz="1400" b="1" dirty="0" smtClean="0">
                <a:latin typeface="Times New Roman"/>
                <a:cs typeface="Times New Roman"/>
              </a:rPr>
              <a:t>Output  n=  36</a:t>
            </a:r>
          </a:p>
          <a:p>
            <a:endParaRPr lang="en-US" b="1" dirty="0">
              <a:solidFill>
                <a:srgbClr val="EC008C"/>
              </a:solidFill>
              <a:latin typeface="Times New Roman"/>
              <a:cs typeface="Times New Roman"/>
            </a:endParaRPr>
          </a:p>
          <a:p>
            <a:endParaRPr lang="en-US" dirty="0"/>
          </a:p>
        </p:txBody>
      </p:sp>
    </p:spTree>
    <p:extLst>
      <p:ext uri="{BB962C8B-B14F-4D97-AF65-F5344CB8AC3E}">
        <p14:creationId xmlns:p14="http://schemas.microsoft.com/office/powerpoint/2010/main" xmlns="" val="374452578"/>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25</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7419662" cy="6194324"/>
          </a:xfrm>
          <a:prstGeom prst="rect">
            <a:avLst/>
          </a:prstGeom>
        </p:spPr>
        <p:txBody>
          <a:bodyPr wrap="square">
            <a:spAutoFit/>
          </a:bodyPr>
          <a:lstStyle/>
          <a:p>
            <a:pPr>
              <a:lnSpc>
                <a:spcPts val="1638"/>
              </a:lnSpc>
              <a:spcBef>
                <a:spcPts val="125"/>
              </a:spcBef>
            </a:pP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DOCTYPE html&gt;</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&lt;html&gt;&lt;head&gt;&lt;title&gt;</a:t>
            </a:r>
            <a:r>
              <a:rPr lang="en-US" sz="1400" dirty="0" err="1">
                <a:solidFill>
                  <a:srgbClr val="231F20"/>
                </a:solidFill>
                <a:latin typeface="Times New Roman" pitchFamily="18" charset="0"/>
                <a:cs typeface="Times New Roman" pitchFamily="18" charset="0"/>
              </a:rPr>
              <a:t>Pincode</a:t>
            </a:r>
            <a:r>
              <a:rPr lang="en-US" sz="1400" dirty="0">
                <a:solidFill>
                  <a:srgbClr val="231F20"/>
                </a:solidFill>
                <a:latin typeface="Times New Roman" pitchFamily="18" charset="0"/>
                <a:cs typeface="Times New Roman" pitchFamily="18" charset="0"/>
              </a:rPr>
              <a:t> Validation&lt;/title&gt;&lt;/head&gt;</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&lt;body style="</a:t>
            </a:r>
            <a:r>
              <a:rPr lang="en-US" sz="1400" dirty="0" err="1">
                <a:solidFill>
                  <a:srgbClr val="231F20"/>
                </a:solidFill>
                <a:latin typeface="Times New Roman" pitchFamily="18" charset="0"/>
                <a:cs typeface="Times New Roman" pitchFamily="18" charset="0"/>
              </a:rPr>
              <a:t>color:blue;background-color:cyan</a:t>
            </a:r>
            <a:r>
              <a:rPr lang="en-US" sz="1400" dirty="0" smtClean="0">
                <a:solidFill>
                  <a:srgbClr val="231F20"/>
                </a:solidFill>
                <a:latin typeface="Times New Roman" pitchFamily="18" charset="0"/>
                <a:cs typeface="Times New Roman" pitchFamily="18" charset="0"/>
              </a:rPr>
              <a:t>"&gt;</a:t>
            </a:r>
          </a:p>
          <a:p>
            <a:pPr>
              <a:lnSpc>
                <a:spcPts val="1600"/>
              </a:lnSpc>
            </a:pP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form name="form1"&gt;</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&lt;</a:t>
            </a:r>
            <a:r>
              <a:rPr lang="en-US" sz="1400" dirty="0">
                <a:solidFill>
                  <a:srgbClr val="231F20"/>
                </a:solidFill>
                <a:latin typeface="Times New Roman" pitchFamily="18" charset="0"/>
                <a:cs typeface="Times New Roman" pitchFamily="18" charset="0"/>
              </a:rPr>
              <a:t>h1 align="center"&gt;</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Enter </a:t>
            </a:r>
            <a:r>
              <a:rPr lang="en-US" sz="1400" dirty="0" err="1">
                <a:solidFill>
                  <a:srgbClr val="231F20"/>
                </a:solidFill>
                <a:latin typeface="Times New Roman" pitchFamily="18" charset="0"/>
                <a:cs typeface="Times New Roman" pitchFamily="18" charset="0"/>
              </a:rPr>
              <a:t>Pincode</a:t>
            </a:r>
            <a:r>
              <a:rPr lang="en-US" sz="1400" dirty="0">
                <a:solidFill>
                  <a:srgbClr val="231F20"/>
                </a:solidFill>
                <a:latin typeface="Times New Roman" pitchFamily="18" charset="0"/>
                <a:cs typeface="Times New Roman" pitchFamily="18" charset="0"/>
              </a:rPr>
              <a:t> value:-&lt;input type="text" name="t1"&gt;&lt;</a:t>
            </a:r>
            <a:r>
              <a:rPr lang="en-US" sz="1400" dirty="0" err="1">
                <a:solidFill>
                  <a:srgbClr val="231F20"/>
                </a:solidFill>
                <a:latin typeface="Times New Roman" pitchFamily="18" charset="0"/>
                <a:cs typeface="Times New Roman" pitchFamily="18" charset="0"/>
              </a:rPr>
              <a:t>br</a:t>
            </a:r>
            <a:r>
              <a:rPr lang="en-US" sz="1400" dirty="0">
                <a:solidFill>
                  <a:srgbClr val="231F20"/>
                </a:solidFill>
                <a:latin typeface="Times New Roman" pitchFamily="18" charset="0"/>
                <a:cs typeface="Times New Roman" pitchFamily="18" charset="0"/>
              </a:rPr>
              <a:t>&gt;&lt;</a:t>
            </a:r>
            <a:r>
              <a:rPr lang="en-US" sz="1400" dirty="0" err="1">
                <a:solidFill>
                  <a:srgbClr val="231F20"/>
                </a:solidFill>
                <a:latin typeface="Times New Roman" pitchFamily="18" charset="0"/>
                <a:cs typeface="Times New Roman" pitchFamily="18" charset="0"/>
              </a:rPr>
              <a:t>br</a:t>
            </a:r>
            <a:r>
              <a:rPr lang="en-US" sz="1400" dirty="0" smtClean="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pPr>
              <a:lnSpc>
                <a:spcPts val="1638"/>
              </a:lnSpc>
            </a:pPr>
            <a:r>
              <a:rPr lang="en-US" sz="1400" dirty="0">
                <a:solidFill>
                  <a:srgbClr val="231F20"/>
                </a:solidFill>
                <a:latin typeface="Times New Roman" pitchFamily="18" charset="0"/>
                <a:cs typeface="Times New Roman" pitchFamily="18" charset="0"/>
              </a:rPr>
              <a:t>&lt;input type="button" value="Submit value" </a:t>
            </a:r>
            <a:r>
              <a:rPr lang="en-US" sz="1400" dirty="0" err="1">
                <a:solidFill>
                  <a:srgbClr val="231F20"/>
                </a:solidFill>
                <a:latin typeface="Times New Roman" pitchFamily="18" charset="0"/>
                <a:cs typeface="Times New Roman" pitchFamily="18" charset="0"/>
              </a:rPr>
              <a:t>onClick</a:t>
            </a:r>
            <a:r>
              <a:rPr lang="en-US" sz="1400" dirty="0">
                <a:solidFill>
                  <a:srgbClr val="231F20"/>
                </a:solidFill>
                <a:latin typeface="Times New Roman" pitchFamily="18" charset="0"/>
                <a:cs typeface="Times New Roman" pitchFamily="18" charset="0"/>
              </a:rPr>
              <a:t>="validate</a:t>
            </a:r>
            <a:r>
              <a:rPr lang="en-US" sz="1400" dirty="0" smtClean="0">
                <a:solidFill>
                  <a:srgbClr val="231F20"/>
                </a:solidFill>
                <a:latin typeface="Times New Roman" pitchFamily="18" charset="0"/>
                <a:cs typeface="Times New Roman" pitchFamily="18" charset="0"/>
              </a:rPr>
              <a:t>()"&gt;</a:t>
            </a:r>
          </a:p>
          <a:p>
            <a:pPr>
              <a:lnSpc>
                <a:spcPts val="1638"/>
              </a:lnSpc>
            </a:pP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                     &lt;/</a:t>
            </a:r>
            <a:r>
              <a:rPr lang="en-US" sz="1400" dirty="0">
                <a:solidFill>
                  <a:srgbClr val="231F20"/>
                </a:solidFill>
                <a:latin typeface="Times New Roman" pitchFamily="18" charset="0"/>
                <a:cs typeface="Times New Roman" pitchFamily="18" charset="0"/>
              </a:rPr>
              <a:t>h1&gt;</a:t>
            </a:r>
            <a:endParaRPr lang="en-US" sz="1400" dirty="0">
              <a:latin typeface="Times New Roman" pitchFamily="18" charset="0"/>
              <a:cs typeface="Times New Roman" pitchFamily="18" charset="0"/>
            </a:endParaRPr>
          </a:p>
          <a:p>
            <a:pPr>
              <a:lnSpc>
                <a:spcPts val="1600"/>
              </a:lnSpc>
              <a:spcBef>
                <a:spcPts val="238"/>
              </a:spcBef>
            </a:pPr>
            <a:r>
              <a:rPr lang="en-US" sz="1400" dirty="0">
                <a:solidFill>
                  <a:srgbClr val="231F20"/>
                </a:solidFill>
                <a:latin typeface="Times New Roman" pitchFamily="18" charset="0"/>
                <a:cs typeface="Times New Roman" pitchFamily="18" charset="0"/>
              </a:rPr>
              <a:t>&lt;script 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function validate()</a:t>
            </a:r>
            <a:endParaRPr lang="en-US" sz="1400" dirty="0">
              <a:latin typeface="Times New Roman" pitchFamily="18" charset="0"/>
              <a:cs typeface="Times New Roman" pitchFamily="18" charset="0"/>
            </a:endParaRPr>
          </a:p>
          <a:p>
            <a:pPr>
              <a:lnSpc>
                <a:spcPts val="1525"/>
              </a:lnSpc>
            </a:pPr>
            <a:r>
              <a:rPr lang="en-US" sz="1400" dirty="0">
                <a:solidFill>
                  <a:srgbClr val="231F20"/>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nSpc>
                <a:spcPts val="1600"/>
              </a:lnSpc>
              <a:spcBef>
                <a:spcPts val="75"/>
              </a:spcBef>
            </a:pPr>
            <a:r>
              <a:rPr lang="en-US" sz="1400" dirty="0" err="1" smtClean="0">
                <a:solidFill>
                  <a:srgbClr val="231F20"/>
                </a:solidFill>
                <a:latin typeface="Times New Roman" pitchFamily="18" charset="0"/>
                <a:cs typeface="Times New Roman" pitchFamily="18" charset="0"/>
              </a:rPr>
              <a:t>var</a:t>
            </a:r>
            <a:r>
              <a:rPr lang="en-US" sz="1400" dirty="0" smtClean="0">
                <a:solidFill>
                  <a:srgbClr val="231F20"/>
                </a:solidFill>
                <a:latin typeface="Times New Roman" pitchFamily="18" charset="0"/>
                <a:cs typeface="Times New Roman" pitchFamily="18" charset="0"/>
              </a:rPr>
              <a:t> </a:t>
            </a:r>
            <a:r>
              <a:rPr lang="en-US" sz="1400" dirty="0" err="1">
                <a:solidFill>
                  <a:srgbClr val="231F20"/>
                </a:solidFill>
                <a:latin typeface="Times New Roman" pitchFamily="18" charset="0"/>
                <a:cs typeface="Times New Roman" pitchFamily="18" charset="0"/>
              </a:rPr>
              <a:t>pincode</a:t>
            </a:r>
            <a:r>
              <a:rPr lang="en-US" sz="1400" dirty="0">
                <a:solidFill>
                  <a:srgbClr val="231F20"/>
                </a:solidFill>
                <a:latin typeface="Times New Roman" pitchFamily="18" charset="0"/>
                <a:cs typeface="Times New Roman" pitchFamily="18" charset="0"/>
              </a:rPr>
              <a:t>; </a:t>
            </a:r>
            <a:endParaRPr lang="en-US" sz="1400" dirty="0" smtClean="0">
              <a:solidFill>
                <a:srgbClr val="231F20"/>
              </a:solidFill>
              <a:latin typeface="Times New Roman" pitchFamily="18" charset="0"/>
              <a:cs typeface="Times New Roman" pitchFamily="18" charset="0"/>
            </a:endParaRPr>
          </a:p>
          <a:p>
            <a:pPr>
              <a:lnSpc>
                <a:spcPts val="1600"/>
              </a:lnSpc>
              <a:spcBef>
                <a:spcPts val="75"/>
              </a:spcBef>
            </a:pPr>
            <a:r>
              <a:rPr lang="en-US" sz="1400" dirty="0" err="1" smtClean="0">
                <a:solidFill>
                  <a:srgbClr val="231F20"/>
                </a:solidFill>
                <a:latin typeface="Times New Roman" pitchFamily="18" charset="0"/>
                <a:cs typeface="Times New Roman" pitchFamily="18" charset="0"/>
              </a:rPr>
              <a:t>pincode</a:t>
            </a:r>
            <a:r>
              <a:rPr lang="en-US" sz="1400" dirty="0" smtClean="0">
                <a:solidFill>
                  <a:srgbClr val="231F20"/>
                </a:solidFill>
                <a:latin typeface="Times New Roman" pitchFamily="18" charset="0"/>
                <a:cs typeface="Times New Roman" pitchFamily="18" charset="0"/>
              </a:rPr>
              <a:t>=form1.t1.value;</a:t>
            </a:r>
          </a:p>
          <a:p>
            <a:pPr>
              <a:lnSpc>
                <a:spcPts val="1600"/>
              </a:lnSpc>
              <a:spcBef>
                <a:spcPts val="75"/>
              </a:spcBef>
            </a:pP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 </a:t>
            </a:r>
            <a:r>
              <a:rPr lang="en-US" sz="1400" dirty="0">
                <a:solidFill>
                  <a:srgbClr val="231F20"/>
                </a:solidFill>
                <a:latin typeface="Times New Roman" pitchFamily="18" charset="0"/>
                <a:cs typeface="Times New Roman" pitchFamily="18" charset="0"/>
              </a:rPr>
              <a:t>if(</a:t>
            </a:r>
            <a:r>
              <a:rPr lang="en-US" sz="1400" dirty="0" err="1">
                <a:solidFill>
                  <a:srgbClr val="231F20"/>
                </a:solidFill>
                <a:latin typeface="Times New Roman" pitchFamily="18" charset="0"/>
                <a:cs typeface="Times New Roman" pitchFamily="18" charset="0"/>
              </a:rPr>
              <a:t>pincode.length</a:t>
            </a:r>
            <a:r>
              <a:rPr lang="en-US" sz="1400" dirty="0">
                <a:solidFill>
                  <a:srgbClr val="231F20"/>
                </a:solidFill>
                <a:latin typeface="Times New Roman" pitchFamily="18" charset="0"/>
                <a:cs typeface="Times New Roman" pitchFamily="18" charset="0"/>
              </a:rPr>
              <a:t>==0)</a:t>
            </a:r>
            <a:endParaRPr lang="en-US" sz="1400" dirty="0">
              <a:latin typeface="Times New Roman" pitchFamily="18" charset="0"/>
              <a:cs typeface="Times New Roman" pitchFamily="18" charset="0"/>
            </a:endParaRPr>
          </a:p>
          <a:p>
            <a:pPr>
              <a:lnSpc>
                <a:spcPts val="1525"/>
              </a:lnSpc>
            </a:pPr>
            <a:r>
              <a:rPr lang="en-US" sz="1400" dirty="0" smtClean="0">
                <a:solidFill>
                  <a:srgbClr val="231F20"/>
                </a:solidFill>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nSpc>
                <a:spcPts val="1600"/>
              </a:lnSpc>
              <a:spcBef>
                <a:spcPts val="75"/>
              </a:spcBef>
            </a:pPr>
            <a:r>
              <a:rPr lang="en-US" sz="1400" dirty="0" smtClean="0">
                <a:solidFill>
                  <a:srgbClr val="231F20"/>
                </a:solidFill>
                <a:latin typeface="Times New Roman" pitchFamily="18" charset="0"/>
                <a:cs typeface="Times New Roman" pitchFamily="18" charset="0"/>
              </a:rPr>
              <a:t>		alert</a:t>
            </a:r>
            <a:r>
              <a:rPr lang="en-US" sz="1400" dirty="0">
                <a:solidFill>
                  <a:srgbClr val="231F20"/>
                </a:solidFill>
                <a:latin typeface="Times New Roman" pitchFamily="18" charset="0"/>
                <a:cs typeface="Times New Roman" pitchFamily="18" charset="0"/>
              </a:rPr>
              <a:t>("please check, enter value"); form1.t1.focus();</a:t>
            </a:r>
            <a:endParaRPr lang="en-US" sz="1400" dirty="0">
              <a:latin typeface="Times New Roman" pitchFamily="18" charset="0"/>
              <a:cs typeface="Times New Roman" pitchFamily="18" charset="0"/>
            </a:endParaRPr>
          </a:p>
          <a:p>
            <a:pPr>
              <a:lnSpc>
                <a:spcPts val="1525"/>
              </a:lnSpc>
            </a:pPr>
            <a:r>
              <a:rPr lang="en-US" sz="1400" dirty="0" smtClean="0">
                <a:solidFill>
                  <a:srgbClr val="231F20"/>
                </a:solidFill>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else if(</a:t>
            </a:r>
            <a:r>
              <a:rPr lang="en-US" sz="1400" dirty="0" err="1" smtClean="0">
                <a:solidFill>
                  <a:srgbClr val="231F20"/>
                </a:solidFill>
                <a:latin typeface="Times New Roman" pitchFamily="18" charset="0"/>
                <a:cs typeface="Times New Roman" pitchFamily="18" charset="0"/>
              </a:rPr>
              <a:t>isNaN</a:t>
            </a:r>
            <a:r>
              <a:rPr lang="en-US" sz="1400" dirty="0" smtClean="0">
                <a:solidFill>
                  <a:srgbClr val="231F20"/>
                </a:solidFill>
                <a:latin typeface="Times New Roman" pitchFamily="18" charset="0"/>
                <a:cs typeface="Times New Roman" pitchFamily="18" charset="0"/>
              </a:rPr>
              <a:t>(</a:t>
            </a:r>
            <a:r>
              <a:rPr lang="en-US" sz="1400" dirty="0" err="1" smtClean="0">
                <a:solidFill>
                  <a:srgbClr val="231F20"/>
                </a:solidFill>
                <a:latin typeface="Times New Roman" pitchFamily="18" charset="0"/>
                <a:cs typeface="Times New Roman" pitchFamily="18" charset="0"/>
              </a:rPr>
              <a:t>pincode</a:t>
            </a:r>
            <a:r>
              <a:rPr lang="en-US" sz="1400" dirty="0" smtClean="0">
                <a:solidFill>
                  <a:srgbClr val="231F20"/>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nSpc>
                <a:spcPts val="1600"/>
              </a:lnSpc>
              <a:spcBef>
                <a:spcPts val="75"/>
              </a:spcBef>
            </a:pPr>
            <a:r>
              <a:rPr lang="en-US" sz="1400" dirty="0" smtClean="0">
                <a:solidFill>
                  <a:srgbClr val="231F20"/>
                </a:solidFill>
                <a:latin typeface="Times New Roman" pitchFamily="18" charset="0"/>
                <a:cs typeface="Times New Roman" pitchFamily="18" charset="0"/>
              </a:rPr>
              <a:t>		alert</a:t>
            </a:r>
            <a:r>
              <a:rPr lang="en-US" sz="1400" dirty="0">
                <a:solidFill>
                  <a:srgbClr val="231F20"/>
                </a:solidFill>
                <a:latin typeface="Times New Roman" pitchFamily="18" charset="0"/>
                <a:cs typeface="Times New Roman" pitchFamily="18" charset="0"/>
              </a:rPr>
              <a:t>("please, enter integer number only"); form1.t1.focus();</a:t>
            </a:r>
            <a:endParaRPr lang="en-US" sz="1400" dirty="0">
              <a:latin typeface="Times New Roman" pitchFamily="18" charset="0"/>
              <a:cs typeface="Times New Roman" pitchFamily="18" charset="0"/>
            </a:endParaRPr>
          </a:p>
          <a:p>
            <a:pPr>
              <a:lnSpc>
                <a:spcPts val="1525"/>
              </a:lnSpc>
            </a:pPr>
            <a:r>
              <a:rPr lang="en-US" sz="1400" dirty="0" smtClean="0">
                <a:solidFill>
                  <a:srgbClr val="231F20"/>
                </a:solidFill>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else </a:t>
            </a:r>
            <a:r>
              <a:rPr lang="en-US" sz="1400" dirty="0">
                <a:solidFill>
                  <a:srgbClr val="231F20"/>
                </a:solidFill>
                <a:latin typeface="Times New Roman" pitchFamily="18" charset="0"/>
                <a:cs typeface="Times New Roman" pitchFamily="18" charset="0"/>
              </a:rPr>
              <a:t>if(</a:t>
            </a:r>
            <a:r>
              <a:rPr lang="en-US" sz="1400" dirty="0" err="1">
                <a:solidFill>
                  <a:srgbClr val="231F20"/>
                </a:solidFill>
                <a:latin typeface="Times New Roman" pitchFamily="18" charset="0"/>
                <a:cs typeface="Times New Roman" pitchFamily="18" charset="0"/>
              </a:rPr>
              <a:t>pincode.length</a:t>
            </a:r>
            <a:r>
              <a:rPr lang="en-US" sz="1400" dirty="0">
                <a:solidFill>
                  <a:srgbClr val="231F20"/>
                </a:solidFill>
                <a:latin typeface="Times New Roman" pitchFamily="18" charset="0"/>
                <a:cs typeface="Times New Roman" pitchFamily="18" charset="0"/>
              </a:rPr>
              <a:t>&lt;6||</a:t>
            </a:r>
            <a:r>
              <a:rPr lang="en-US" sz="1400" dirty="0" err="1">
                <a:solidFill>
                  <a:srgbClr val="231F20"/>
                </a:solidFill>
                <a:latin typeface="Times New Roman" pitchFamily="18" charset="0"/>
                <a:cs typeface="Times New Roman" pitchFamily="18" charset="0"/>
              </a:rPr>
              <a:t>pincode.length</a:t>
            </a:r>
            <a:r>
              <a:rPr lang="en-US" sz="1400" dirty="0">
                <a:solidFill>
                  <a:srgbClr val="231F20"/>
                </a:solidFill>
                <a:latin typeface="Times New Roman" pitchFamily="18" charset="0"/>
                <a:cs typeface="Times New Roman" pitchFamily="18" charset="0"/>
              </a:rPr>
              <a:t>&gt;8)</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nSpc>
                <a:spcPts val="1600"/>
              </a:lnSpc>
              <a:spcBef>
                <a:spcPts val="75"/>
              </a:spcBef>
            </a:pPr>
            <a:r>
              <a:rPr lang="en-US" sz="1400" dirty="0" smtClean="0">
                <a:solidFill>
                  <a:srgbClr val="231F20"/>
                </a:solidFill>
                <a:latin typeface="Times New Roman" pitchFamily="18" charset="0"/>
                <a:cs typeface="Times New Roman" pitchFamily="18" charset="0"/>
              </a:rPr>
              <a:t>		alert</a:t>
            </a:r>
            <a:r>
              <a:rPr lang="en-US" sz="1400" dirty="0">
                <a:solidFill>
                  <a:srgbClr val="231F20"/>
                </a:solidFill>
                <a:latin typeface="Times New Roman" pitchFamily="18" charset="0"/>
                <a:cs typeface="Times New Roman" pitchFamily="18" charset="0"/>
              </a:rPr>
              <a:t>("</a:t>
            </a:r>
            <a:r>
              <a:rPr lang="en-US" sz="1400" dirty="0" err="1">
                <a:solidFill>
                  <a:srgbClr val="231F20"/>
                </a:solidFill>
                <a:latin typeface="Times New Roman" pitchFamily="18" charset="0"/>
                <a:cs typeface="Times New Roman" pitchFamily="18" charset="0"/>
              </a:rPr>
              <a:t>pincode</a:t>
            </a:r>
            <a:r>
              <a:rPr lang="en-US" sz="1400" dirty="0">
                <a:solidFill>
                  <a:srgbClr val="231F20"/>
                </a:solidFill>
                <a:latin typeface="Times New Roman" pitchFamily="18" charset="0"/>
                <a:cs typeface="Times New Roman" pitchFamily="18" charset="0"/>
              </a:rPr>
              <a:t> length range between 6 to 8"); form1.t1.focus();  }</a:t>
            </a:r>
            <a:endParaRPr lang="en-US" sz="1400" dirty="0">
              <a:latin typeface="Times New Roman" pitchFamily="18" charset="0"/>
              <a:cs typeface="Times New Roman" pitchFamily="18" charset="0"/>
            </a:endParaRPr>
          </a:p>
          <a:p>
            <a:pPr>
              <a:lnSpc>
                <a:spcPts val="1525"/>
              </a:lnSpc>
            </a:pPr>
            <a:r>
              <a:rPr lang="en-US" sz="1400" dirty="0" smtClean="0">
                <a:solidFill>
                  <a:srgbClr val="231F20"/>
                </a:solidFill>
                <a:latin typeface="Times New Roman" pitchFamily="18" charset="0"/>
                <a:cs typeface="Times New Roman" pitchFamily="18" charset="0"/>
              </a:rPr>
              <a:t>		else</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alert</a:t>
            </a:r>
            <a:r>
              <a:rPr lang="en-US" sz="1400" dirty="0">
                <a:solidFill>
                  <a:srgbClr val="231F20"/>
                </a:solidFill>
                <a:latin typeface="Times New Roman" pitchFamily="18" charset="0"/>
                <a:cs typeface="Times New Roman" pitchFamily="18" charset="0"/>
              </a:rPr>
              <a:t>("</a:t>
            </a:r>
            <a:r>
              <a:rPr lang="en-US" sz="1400" dirty="0" err="1">
                <a:solidFill>
                  <a:srgbClr val="231F20"/>
                </a:solidFill>
                <a:latin typeface="Times New Roman" pitchFamily="18" charset="0"/>
                <a:cs typeface="Times New Roman" pitchFamily="18" charset="0"/>
              </a:rPr>
              <a:t>Pincode</a:t>
            </a:r>
            <a:r>
              <a:rPr lang="en-US" sz="1400" dirty="0">
                <a:solidFill>
                  <a:srgbClr val="231F20"/>
                </a:solidFill>
                <a:latin typeface="Times New Roman" pitchFamily="18" charset="0"/>
                <a:cs typeface="Times New Roman" pitchFamily="18" charset="0"/>
              </a:rPr>
              <a:t> is accepted");</a:t>
            </a:r>
            <a:endParaRPr lang="en-US" sz="1400" dirty="0">
              <a:latin typeface="Times New Roman" pitchFamily="18" charset="0"/>
              <a:cs typeface="Times New Roman" pitchFamily="18" charset="0"/>
            </a:endParaRPr>
          </a:p>
          <a:p>
            <a:pPr>
              <a:lnSpc>
                <a:spcPts val="1600"/>
              </a:lnSpc>
            </a:pPr>
            <a:r>
              <a:rPr lang="en-US" sz="1400" dirty="0" smtClean="0">
                <a:solidFill>
                  <a:srgbClr val="231F20"/>
                </a:solidFill>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nSpc>
                <a:spcPts val="1638"/>
              </a:lnSpc>
            </a:pPr>
            <a:r>
              <a:rPr lang="en-US" sz="1400" dirty="0">
                <a:solidFill>
                  <a:srgbClr val="231F20"/>
                </a:solidFill>
                <a:latin typeface="Times New Roman" pitchFamily="18" charset="0"/>
                <a:cs typeface="Times New Roman" pitchFamily="18" charset="0"/>
              </a:rPr>
              <a:t>&lt;/script&gt; &lt;/body&gt;&lt;/html&gt;</a:t>
            </a:r>
            <a:endParaRPr lang="en-US" sz="1400" dirty="0">
              <a:latin typeface="Times New Roman" pitchFamily="18" charset="0"/>
              <a:cs typeface="Times New Roman" pitchFamily="18" charset="0"/>
            </a:endParaRPr>
          </a:p>
          <a:p>
            <a:pPr algn="just">
              <a:lnSpc>
                <a:spcPct val="143000"/>
              </a:lnSpc>
            </a:pP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sp>
        <p:nvSpPr>
          <p:cNvPr id="2" name="Rectangle 1"/>
          <p:cNvSpPr/>
          <p:nvPr/>
        </p:nvSpPr>
        <p:spPr>
          <a:xfrm>
            <a:off x="179512" y="980728"/>
            <a:ext cx="6552728" cy="5616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292080" y="1412776"/>
            <a:ext cx="3391297" cy="2304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53968354"/>
      </p:ext>
    </p:extLst>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26</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1" y="980728"/>
            <a:ext cx="8716203" cy="5096973"/>
          </a:xfrm>
          <a:prstGeom prst="rect">
            <a:avLst/>
          </a:prstGeom>
        </p:spPr>
        <p:txBody>
          <a:bodyPr wrap="square">
            <a:spAutoFit/>
          </a:bodyPr>
          <a:lstStyle/>
          <a:p>
            <a:pPr>
              <a:spcBef>
                <a:spcPts val="50"/>
              </a:spcBef>
            </a:pPr>
            <a:endParaRPr lang="en-US" sz="1400" dirty="0">
              <a:latin typeface="Times New Roman" pitchFamily="18" charset="0"/>
              <a:cs typeface="Times New Roman" pitchFamily="18" charset="0"/>
            </a:endParaRPr>
          </a:p>
          <a:p>
            <a:pPr algn="ctr"/>
            <a:r>
              <a:rPr lang="en-US" b="1" dirty="0">
                <a:solidFill>
                  <a:srgbClr val="EC008C"/>
                </a:solidFill>
                <a:latin typeface="Times New Roman" pitchFamily="18" charset="0"/>
                <a:cs typeface="Times New Roman" pitchFamily="18" charset="0"/>
              </a:rPr>
              <a:t>Summary</a:t>
            </a:r>
            <a:endParaRPr lang="en-US" dirty="0">
              <a:latin typeface="Times New Roman" pitchFamily="18" charset="0"/>
              <a:cs typeface="Times New Roman" pitchFamily="18" charset="0"/>
            </a:endParaRPr>
          </a:p>
          <a:p>
            <a:pPr>
              <a:spcBef>
                <a:spcPts val="50"/>
              </a:spcBef>
            </a:pPr>
            <a:endParaRPr lang="en-US" sz="1400" dirty="0">
              <a:latin typeface="Times New Roman" pitchFamily="18" charset="0"/>
              <a:cs typeface="Times New Roman" pitchFamily="18" charset="0"/>
            </a:endParaRPr>
          </a:p>
          <a:p>
            <a:pPr>
              <a:buClr>
                <a:srgbClr val="EC008C"/>
              </a:buClr>
              <a:buSzPct val="111000"/>
              <a:buFont typeface="Wingdings" pitchFamily="2" charset="2"/>
              <a:buChar char=""/>
            </a:pPr>
            <a:r>
              <a:rPr lang="en-US" sz="1600" dirty="0">
                <a:solidFill>
                  <a:srgbClr val="231F20"/>
                </a:solidFill>
                <a:latin typeface="Bahnschrift SemiBold" pitchFamily="34" charset="0"/>
                <a:cs typeface="Times New Roman" pitchFamily="18" charset="0"/>
              </a:rPr>
              <a:t>JavaScript </a:t>
            </a:r>
            <a:r>
              <a:rPr lang="en-US" sz="1600" dirty="0">
                <a:solidFill>
                  <a:srgbClr val="FF0000"/>
                </a:solidFill>
                <a:latin typeface="Bahnschrift SemiBold" pitchFamily="34" charset="0"/>
                <a:cs typeface="Times New Roman" pitchFamily="18" charset="0"/>
              </a:rPr>
              <a:t>is light weight scripting language</a:t>
            </a:r>
            <a:r>
              <a:rPr lang="en-US" sz="1600" dirty="0">
                <a:solidFill>
                  <a:srgbClr val="231F20"/>
                </a:solidFill>
                <a:latin typeface="Bahnschrift SemiBold" pitchFamily="34" charset="0"/>
                <a:cs typeface="Times New Roman" pitchFamily="18" charset="0"/>
              </a:rPr>
              <a:t>. It is platform independent language.</a:t>
            </a:r>
            <a:endParaRPr lang="en-US" sz="1600" dirty="0">
              <a:latin typeface="Bahnschrift SemiBold" pitchFamily="34" charset="0"/>
              <a:cs typeface="Times New Roman" pitchFamily="18" charset="0"/>
            </a:endParaRPr>
          </a:p>
          <a:p>
            <a:pPr>
              <a:spcBef>
                <a:spcPts val="250"/>
              </a:spcBef>
              <a:buClr>
                <a:srgbClr val="EC008C"/>
              </a:buClr>
              <a:buSzPct val="111000"/>
              <a:buFont typeface="Wingdings" pitchFamily="2" charset="2"/>
              <a:buChar char=""/>
            </a:pPr>
            <a:r>
              <a:rPr lang="en-US" sz="1600" dirty="0">
                <a:solidFill>
                  <a:srgbClr val="231F20"/>
                </a:solidFill>
                <a:latin typeface="Bahnschrift SemiBold" pitchFamily="34" charset="0"/>
                <a:cs typeface="Times New Roman" pitchFamily="18" charset="0"/>
              </a:rPr>
              <a:t>There are </a:t>
            </a:r>
            <a:r>
              <a:rPr lang="en-US" sz="1600" dirty="0">
                <a:solidFill>
                  <a:srgbClr val="00B050"/>
                </a:solidFill>
                <a:latin typeface="Bahnschrift SemiBold" pitchFamily="34" charset="0"/>
                <a:cs typeface="Times New Roman" pitchFamily="18" charset="0"/>
              </a:rPr>
              <a:t>two types of scripts; client side script and server side scripts</a:t>
            </a:r>
            <a:r>
              <a:rPr lang="en-US" sz="1600" dirty="0">
                <a:solidFill>
                  <a:srgbClr val="231F20"/>
                </a:solidFill>
                <a:latin typeface="Bahnschrift SemiBold" pitchFamily="34" charset="0"/>
                <a:cs typeface="Times New Roman" pitchFamily="18" charset="0"/>
              </a:rPr>
              <a:t>. Client side scripts reside on client machine and server side script resides on web server.</a:t>
            </a:r>
            <a:endParaRPr lang="en-US" sz="1600" dirty="0">
              <a:latin typeface="Bahnschrift SemiBold" pitchFamily="34" charset="0"/>
              <a:cs typeface="Times New Roman" pitchFamily="18" charset="0"/>
            </a:endParaRPr>
          </a:p>
          <a:p>
            <a:pPr>
              <a:spcBef>
                <a:spcPts val="250"/>
              </a:spcBef>
              <a:buClr>
                <a:srgbClr val="EC008C"/>
              </a:buClr>
              <a:buSzPct val="111000"/>
              <a:buFont typeface="Wingdings" pitchFamily="2" charset="2"/>
              <a:buChar char=""/>
            </a:pPr>
            <a:r>
              <a:rPr lang="en-US" sz="1600" dirty="0">
                <a:solidFill>
                  <a:srgbClr val="231F20"/>
                </a:solidFill>
                <a:latin typeface="Bahnschrift SemiBold" pitchFamily="34" charset="0"/>
                <a:cs typeface="Times New Roman" pitchFamily="18" charset="0"/>
              </a:rPr>
              <a:t>JavaScript provide </a:t>
            </a:r>
            <a:r>
              <a:rPr lang="en-US" sz="1600" dirty="0">
                <a:solidFill>
                  <a:srgbClr val="FF0000"/>
                </a:solidFill>
                <a:latin typeface="Bahnschrift SemiBold" pitchFamily="34" charset="0"/>
                <a:cs typeface="Times New Roman" pitchFamily="18" charset="0"/>
              </a:rPr>
              <a:t>‘switch…case’ as multi way decision statement.</a:t>
            </a:r>
          </a:p>
          <a:p>
            <a:pPr>
              <a:spcBef>
                <a:spcPts val="250"/>
              </a:spcBef>
              <a:buClr>
                <a:srgbClr val="EC008C"/>
              </a:buClr>
              <a:buSzPct val="111000"/>
              <a:buFont typeface="Wingdings" pitchFamily="2" charset="2"/>
              <a:buChar char=""/>
            </a:pPr>
            <a:r>
              <a:rPr lang="en-US" sz="1600" dirty="0">
                <a:solidFill>
                  <a:srgbClr val="231F20"/>
                </a:solidFill>
                <a:latin typeface="Bahnschrift SemiBold" pitchFamily="34" charset="0"/>
                <a:cs typeface="Times New Roman" pitchFamily="18" charset="0"/>
              </a:rPr>
              <a:t>For....</a:t>
            </a:r>
            <a:r>
              <a:rPr lang="en-US" sz="1600" dirty="0">
                <a:solidFill>
                  <a:srgbClr val="002060"/>
                </a:solidFill>
                <a:latin typeface="Bahnschrift SemiBold" pitchFamily="34" charset="0"/>
                <a:cs typeface="Times New Roman" pitchFamily="18" charset="0"/>
              </a:rPr>
              <a:t>loop,  while…loop  and  do…while  </a:t>
            </a:r>
            <a:r>
              <a:rPr lang="en-US" sz="1600" dirty="0">
                <a:solidFill>
                  <a:srgbClr val="231F20"/>
                </a:solidFill>
                <a:latin typeface="Bahnschrift SemiBold" pitchFamily="34" charset="0"/>
                <a:cs typeface="Times New Roman" pitchFamily="18" charset="0"/>
              </a:rPr>
              <a:t>are  commonly  used  </a:t>
            </a:r>
            <a:r>
              <a:rPr lang="en-US" sz="1600" dirty="0">
                <a:solidFill>
                  <a:srgbClr val="002060"/>
                </a:solidFill>
                <a:latin typeface="Bahnschrift SemiBold" pitchFamily="34" charset="0"/>
                <a:cs typeface="Times New Roman" pitchFamily="18" charset="0"/>
              </a:rPr>
              <a:t>looping  structures  </a:t>
            </a:r>
            <a:r>
              <a:rPr lang="en-US" sz="1600" dirty="0">
                <a:solidFill>
                  <a:srgbClr val="231F20"/>
                </a:solidFill>
                <a:latin typeface="Bahnschrift SemiBold" pitchFamily="34" charset="0"/>
                <a:cs typeface="Times New Roman" pitchFamily="18" charset="0"/>
              </a:rPr>
              <a:t>in JavaScript.</a:t>
            </a:r>
            <a:endParaRPr lang="en-US" sz="1600" dirty="0">
              <a:latin typeface="Bahnschrift SemiBold" pitchFamily="34" charset="0"/>
              <a:cs typeface="Times New Roman" pitchFamily="18" charset="0"/>
            </a:endParaRPr>
          </a:p>
          <a:p>
            <a:pPr>
              <a:spcBef>
                <a:spcPts val="250"/>
              </a:spcBef>
              <a:buClr>
                <a:srgbClr val="EC008C"/>
              </a:buClr>
              <a:buSzPct val="111000"/>
              <a:buFont typeface="Wingdings" pitchFamily="2" charset="2"/>
              <a:buChar char=""/>
            </a:pPr>
            <a:r>
              <a:rPr lang="en-US" sz="1600" dirty="0">
                <a:solidFill>
                  <a:srgbClr val="FF0000"/>
                </a:solidFill>
                <a:latin typeface="Bahnschrift SemiBold" pitchFamily="34" charset="0"/>
                <a:cs typeface="Times New Roman" pitchFamily="18" charset="0"/>
              </a:rPr>
              <a:t>DOM (Document Object Model) is a programming interface for HTML and XML documents. It defines logical structure of document.</a:t>
            </a:r>
          </a:p>
          <a:p>
            <a:pPr>
              <a:spcBef>
                <a:spcPts val="250"/>
              </a:spcBef>
              <a:buClr>
                <a:srgbClr val="EC008C"/>
              </a:buClr>
              <a:buSzPct val="111000"/>
              <a:buFont typeface="Wingdings" pitchFamily="2" charset="2"/>
              <a:buChar char=""/>
            </a:pPr>
            <a:r>
              <a:rPr lang="en-US" sz="1600" dirty="0">
                <a:solidFill>
                  <a:srgbClr val="00B050"/>
                </a:solidFill>
                <a:latin typeface="Bahnschrift SemiBold" pitchFamily="34" charset="0"/>
                <a:cs typeface="Times New Roman" pitchFamily="18" charset="0"/>
              </a:rPr>
              <a:t>Window object is parent object of all other objects hence its methods can be used without specifying it.</a:t>
            </a:r>
          </a:p>
          <a:p>
            <a:pPr>
              <a:spcBef>
                <a:spcPts val="250"/>
              </a:spcBef>
              <a:buClr>
                <a:srgbClr val="EC008C"/>
              </a:buClr>
              <a:buSzPct val="111000"/>
              <a:buFont typeface="Wingdings" pitchFamily="2" charset="2"/>
              <a:buChar char=""/>
            </a:pPr>
            <a:r>
              <a:rPr lang="en-US" sz="1600" dirty="0">
                <a:solidFill>
                  <a:srgbClr val="231F20"/>
                </a:solidFill>
                <a:latin typeface="Bahnschrift SemiBold" pitchFamily="34" charset="0"/>
                <a:cs typeface="Times New Roman" pitchFamily="18" charset="0"/>
              </a:rPr>
              <a:t>JavaScript is </a:t>
            </a:r>
            <a:r>
              <a:rPr lang="en-US" sz="1600" dirty="0">
                <a:solidFill>
                  <a:srgbClr val="7030A0"/>
                </a:solidFill>
                <a:latin typeface="Bahnschrift SemiBold" pitchFamily="34" charset="0"/>
                <a:cs typeface="Times New Roman" pitchFamily="18" charset="0"/>
              </a:rPr>
              <a:t>event based language </a:t>
            </a:r>
            <a:r>
              <a:rPr lang="en-US" sz="1600" dirty="0">
                <a:solidFill>
                  <a:srgbClr val="231F20"/>
                </a:solidFill>
                <a:latin typeface="Bahnschrift SemiBold" pitchFamily="34" charset="0"/>
                <a:cs typeface="Times New Roman" pitchFamily="18" charset="0"/>
              </a:rPr>
              <a:t>support objects events such </a:t>
            </a:r>
            <a:r>
              <a:rPr lang="en-US" sz="1600" dirty="0">
                <a:solidFill>
                  <a:srgbClr val="FF0000"/>
                </a:solidFill>
                <a:latin typeface="Bahnschrift SemiBold" pitchFamily="34" charset="0"/>
                <a:cs typeface="Times New Roman" pitchFamily="18" charset="0"/>
              </a:rPr>
              <a:t>as </a:t>
            </a:r>
            <a:r>
              <a:rPr lang="en-US" sz="1600" dirty="0" err="1">
                <a:solidFill>
                  <a:srgbClr val="FF0000"/>
                </a:solidFill>
                <a:latin typeface="Bahnschrift SemiBold" pitchFamily="34" charset="0"/>
                <a:cs typeface="Times New Roman" pitchFamily="18" charset="0"/>
              </a:rPr>
              <a:t>onBlur</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onFocus</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onChange</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onSelect</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onSubmit</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onLoad</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onUnload</a:t>
            </a:r>
            <a:r>
              <a:rPr lang="en-US" sz="1600" dirty="0">
                <a:solidFill>
                  <a:srgbClr val="FF0000"/>
                </a:solidFill>
                <a:latin typeface="Bahnschrift SemiBold" pitchFamily="34" charset="0"/>
                <a:cs typeface="Times New Roman" pitchFamily="18" charset="0"/>
              </a:rPr>
              <a:t>, </a:t>
            </a:r>
            <a:r>
              <a:rPr lang="en-US" sz="1600" dirty="0" err="1">
                <a:solidFill>
                  <a:srgbClr val="FF0000"/>
                </a:solidFill>
                <a:latin typeface="Bahnschrift SemiBold" pitchFamily="34" charset="0"/>
                <a:cs typeface="Times New Roman" pitchFamily="18" charset="0"/>
              </a:rPr>
              <a:t>onResize</a:t>
            </a:r>
            <a:r>
              <a:rPr lang="en-US" sz="1600" dirty="0">
                <a:solidFill>
                  <a:srgbClr val="231F20"/>
                </a:solidFill>
                <a:latin typeface="Bahnschrift SemiBold" pitchFamily="34" charset="0"/>
                <a:cs typeface="Times New Roman" pitchFamily="18" charset="0"/>
              </a:rPr>
              <a:t> etc.</a:t>
            </a:r>
            <a:endParaRPr lang="en-US" sz="1600" dirty="0">
              <a:latin typeface="Bahnschrift SemiBold" pitchFamily="34" charset="0"/>
              <a:cs typeface="Times New Roman" pitchFamily="18" charset="0"/>
            </a:endParaRPr>
          </a:p>
          <a:p>
            <a:pPr algn="just">
              <a:spcBef>
                <a:spcPts val="250"/>
              </a:spcBef>
              <a:buClr>
                <a:srgbClr val="EC008C"/>
              </a:buClr>
              <a:buSzPct val="111000"/>
              <a:buFont typeface="Wingdings" pitchFamily="2" charset="2"/>
              <a:buChar char=""/>
            </a:pPr>
            <a:r>
              <a:rPr lang="en-US" sz="1600" dirty="0">
                <a:solidFill>
                  <a:srgbClr val="231F20"/>
                </a:solidFill>
                <a:latin typeface="Bahnschrift SemiBold" pitchFamily="34" charset="0"/>
                <a:cs typeface="Times New Roman" pitchFamily="18" charset="0"/>
              </a:rPr>
              <a:t>JavaScript supports built-In objects such as Date, String, Math, Number and array etc. These </a:t>
            </a:r>
            <a:r>
              <a:rPr lang="en-US" sz="1600" dirty="0">
                <a:solidFill>
                  <a:srgbClr val="00B050"/>
                </a:solidFill>
                <a:latin typeface="Bahnschrift SemiBold" pitchFamily="34" charset="0"/>
                <a:cs typeface="Times New Roman" pitchFamily="18" charset="0"/>
              </a:rPr>
              <a:t>objects contain number of properties and methods that are useful while creating interacting web pages</a:t>
            </a:r>
            <a:r>
              <a:rPr lang="en-US" sz="1600" dirty="0">
                <a:solidFill>
                  <a:srgbClr val="231F20"/>
                </a:solidFill>
                <a:latin typeface="Bahnschrift SemiBold" pitchFamily="34" charset="0"/>
                <a:cs typeface="Times New Roman" pitchFamily="18" charset="0"/>
              </a:rPr>
              <a:t>.</a:t>
            </a:r>
            <a:endParaRPr lang="en-US" sz="1600" dirty="0">
              <a:latin typeface="Bahnschrift SemiBold" pitchFamily="34" charset="0"/>
              <a:cs typeface="Times New Roman" pitchFamily="18" charset="0"/>
            </a:endParaRPr>
          </a:p>
          <a:p>
            <a:pPr algn="just">
              <a:lnSpc>
                <a:spcPct val="143000"/>
              </a:lnSpc>
            </a:pPr>
            <a:endParaRPr lang="en-US" sz="1600" dirty="0">
              <a:latin typeface="Bahnschrift SemiBold" pitchFamily="34" charset="0"/>
              <a:cs typeface="Times New Roman" pitchFamily="18" charset="0"/>
            </a:endParaRPr>
          </a:p>
          <a:p>
            <a:pPr algn="ct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11028604"/>
      </p:ext>
    </p:extLst>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27</a:t>
            </a:fld>
            <a:endParaRPr lang="en-US"/>
          </a:p>
        </p:txBody>
      </p:sp>
      <p:sp>
        <p:nvSpPr>
          <p:cNvPr id="5" name="TextBox 4"/>
          <p:cNvSpPr txBox="1"/>
          <p:nvPr/>
        </p:nvSpPr>
        <p:spPr>
          <a:xfrm>
            <a:off x="285115" y="123559"/>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6" name="Straight Connector 5"/>
          <p:cNvCxnSpPr/>
          <p:nvPr/>
        </p:nvCxnSpPr>
        <p:spPr>
          <a:xfrm>
            <a:off x="285115" y="897314"/>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a:grpSpLocks/>
          </p:cNvGrpSpPr>
          <p:nvPr/>
        </p:nvGrpSpPr>
        <p:grpSpPr bwMode="auto">
          <a:xfrm>
            <a:off x="7464784" y="150117"/>
            <a:ext cx="803642" cy="688804"/>
            <a:chOff x="10067" y="-1506"/>
            <a:chExt cx="1489" cy="1335"/>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 name="Rectangle 2"/>
          <p:cNvSpPr/>
          <p:nvPr/>
        </p:nvSpPr>
        <p:spPr>
          <a:xfrm>
            <a:off x="179512" y="980728"/>
            <a:ext cx="8352928" cy="831318"/>
          </a:xfrm>
          <a:prstGeom prst="rect">
            <a:avLst/>
          </a:prstGeom>
        </p:spPr>
        <p:txBody>
          <a:bodyPr wrap="square">
            <a:spAutoFit/>
          </a:bodyPr>
          <a:lstStyle/>
          <a:p>
            <a:pPr>
              <a:spcBef>
                <a:spcPts val="50"/>
              </a:spcBef>
            </a:pPr>
            <a:endParaRPr lang="en-US" sz="1400" dirty="0">
              <a:latin typeface="Times New Roman" pitchFamily="18" charset="0"/>
              <a:cs typeface="Times New Roman" pitchFamily="18" charset="0"/>
            </a:endParaRPr>
          </a:p>
          <a:p>
            <a:pPr algn="just">
              <a:lnSpc>
                <a:spcPct val="143000"/>
              </a:lnSpc>
            </a:pP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sp>
        <p:nvSpPr>
          <p:cNvPr id="2" name="TextBox 1"/>
          <p:cNvSpPr txBox="1"/>
          <p:nvPr/>
        </p:nvSpPr>
        <p:spPr>
          <a:xfrm>
            <a:off x="1187624" y="2420888"/>
            <a:ext cx="7272808" cy="923330"/>
          </a:xfrm>
          <a:prstGeom prst="rect">
            <a:avLst/>
          </a:prstGeom>
          <a:noFill/>
        </p:spPr>
        <p:txBody>
          <a:bodyPr wrap="square" rtlCol="0">
            <a:spAutoFit/>
          </a:bodyPr>
          <a:lstStyle/>
          <a:p>
            <a:pPr algn="ctr"/>
            <a:r>
              <a:rPr lang="en-US" sz="5400" b="1" dirty="0" smtClean="0">
                <a:solidFill>
                  <a:srgbClr val="D60093"/>
                </a:solidFill>
              </a:rPr>
              <a:t>Thank you !</a:t>
            </a:r>
            <a:endParaRPr lang="en-US" sz="5400" b="1" dirty="0">
              <a:solidFill>
                <a:srgbClr val="D60093"/>
              </a:solidFill>
            </a:endParaRPr>
          </a:p>
        </p:txBody>
      </p:sp>
    </p:spTree>
    <p:extLst>
      <p:ext uri="{BB962C8B-B14F-4D97-AF65-F5344CB8AC3E}">
        <p14:creationId xmlns:p14="http://schemas.microsoft.com/office/powerpoint/2010/main" xmlns="" val="946008293"/>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7893496" cy="507330"/>
          </a:xfrm>
        </p:spPr>
        <p:txBody>
          <a:bodyPr>
            <a:normAutofit/>
          </a:bodyPr>
          <a:lstStyle/>
          <a:p>
            <a:r>
              <a:rPr lang="en-US" sz="1600" b="1" dirty="0">
                <a:solidFill>
                  <a:srgbClr val="EC008C"/>
                </a:solidFill>
                <a:latin typeface="Sitka Small" pitchFamily="2" charset="0"/>
                <a:cs typeface="Times New Roman" pitchFamily="18" charset="0"/>
              </a:rPr>
              <a:t>3.1.2 Difference between Server side scripting and client side scripting</a:t>
            </a:r>
            <a:endParaRPr lang="en-US" sz="1600" dirty="0">
              <a:latin typeface="Sitka Small" pitchFamily="2" charset="0"/>
            </a:endParaRPr>
          </a:p>
        </p:txBody>
      </p:sp>
      <p:sp>
        <p:nvSpPr>
          <p:cNvPr id="3" name="Slide Number Placeholder 2"/>
          <p:cNvSpPr>
            <a:spLocks noGrp="1"/>
          </p:cNvSpPr>
          <p:nvPr>
            <p:ph type="sldNum" sz="quarter" idx="12"/>
          </p:nvPr>
        </p:nvSpPr>
        <p:spPr/>
        <p:txBody>
          <a:bodyPr/>
          <a:lstStyle/>
          <a:p>
            <a:fld id="{62ACDAED-0186-44C7-A106-E1574DF63815}" type="slidenum">
              <a:rPr lang="en-US" smtClean="0"/>
              <a:pPr/>
              <a:t>3</a:t>
            </a:fld>
            <a:endParaRPr lang="en-US"/>
          </a:p>
        </p:txBody>
      </p:sp>
      <p:sp>
        <p:nvSpPr>
          <p:cNvPr id="4" name="Content Placeholder 3"/>
          <p:cNvSpPr>
            <a:spLocks noGrp="1"/>
          </p:cNvSpPr>
          <p:nvPr>
            <p:ph sz="quarter" idx="2"/>
          </p:nvPr>
        </p:nvSpPr>
        <p:spPr>
          <a:xfrm>
            <a:off x="179513" y="2276872"/>
            <a:ext cx="4410902" cy="3886200"/>
          </a:xfrm>
        </p:spPr>
        <p:txBody>
          <a:bodyPr>
            <a:normAutofit/>
          </a:bodyPr>
          <a:lstStyle/>
          <a:p>
            <a:r>
              <a:rPr lang="en-US" sz="1600" dirty="0">
                <a:solidFill>
                  <a:srgbClr val="231F20"/>
                </a:solidFill>
                <a:latin typeface="Franklin Gothic Medium Cond" pitchFamily="34" charset="0"/>
                <a:cs typeface="Times New Roman" pitchFamily="18" charset="0"/>
              </a:rPr>
              <a:t>Server-side  scripting  is  </a:t>
            </a:r>
            <a:r>
              <a:rPr lang="en-US" sz="1600" dirty="0">
                <a:solidFill>
                  <a:srgbClr val="FF0000"/>
                </a:solidFill>
                <a:latin typeface="Franklin Gothic Medium Cond" pitchFamily="34" charset="0"/>
                <a:cs typeface="Times New Roman" pitchFamily="18" charset="0"/>
              </a:rPr>
              <a:t>used  at  the backend</a:t>
            </a:r>
            <a:r>
              <a:rPr lang="en-US" sz="1600" dirty="0">
                <a:solidFill>
                  <a:srgbClr val="231F20"/>
                </a:solidFill>
                <a:latin typeface="Franklin Gothic Medium Cond" pitchFamily="34" charset="0"/>
                <a:cs typeface="Times New Roman" pitchFamily="18" charset="0"/>
              </a:rPr>
              <a:t>, where the </a:t>
            </a:r>
            <a:r>
              <a:rPr lang="en-US" sz="1600" dirty="0">
                <a:solidFill>
                  <a:srgbClr val="00B050"/>
                </a:solidFill>
                <a:latin typeface="Franklin Gothic Medium Cond" pitchFamily="34" charset="0"/>
                <a:cs typeface="Times New Roman" pitchFamily="18" charset="0"/>
              </a:rPr>
              <a:t>source code is not visible  </a:t>
            </a:r>
            <a:r>
              <a:rPr lang="en-US" sz="1600" dirty="0">
                <a:solidFill>
                  <a:srgbClr val="231F20"/>
                </a:solidFill>
                <a:latin typeface="Franklin Gothic Medium Cond" pitchFamily="34" charset="0"/>
                <a:cs typeface="Times New Roman" pitchFamily="18" charset="0"/>
              </a:rPr>
              <a:t>or  hidden  at  the  client  side (browser). </a:t>
            </a:r>
            <a:r>
              <a:rPr lang="en-US" sz="1600" dirty="0">
                <a:solidFill>
                  <a:srgbClr val="0070C0"/>
                </a:solidFill>
                <a:latin typeface="Franklin Gothic Medium Cond" pitchFamily="34" charset="0"/>
                <a:cs typeface="Times New Roman" pitchFamily="18" charset="0"/>
              </a:rPr>
              <a:t>Server-side scripting is more secure than client-side scripting</a:t>
            </a:r>
            <a:endParaRPr lang="en-US" sz="1600" dirty="0" smtClean="0">
              <a:solidFill>
                <a:srgbClr val="0070C0"/>
              </a:solidFill>
              <a:latin typeface="Franklin Gothic Medium Cond" pitchFamily="34" charset="0"/>
              <a:cs typeface="Times New Roman" pitchFamily="18" charset="0"/>
            </a:endParaRPr>
          </a:p>
          <a:p>
            <a:r>
              <a:rPr lang="en-US" sz="1600" dirty="0">
                <a:solidFill>
                  <a:srgbClr val="FF0000"/>
                </a:solidFill>
                <a:latin typeface="Franklin Gothic Medium Cond" pitchFamily="34" charset="0"/>
                <a:cs typeface="Times New Roman" pitchFamily="18" charset="0"/>
              </a:rPr>
              <a:t>When a server-side script is processed it  communicates  to  </a:t>
            </a:r>
            <a:r>
              <a:rPr lang="en-US" sz="1600" dirty="0" smtClean="0">
                <a:solidFill>
                  <a:srgbClr val="FF0000"/>
                </a:solidFill>
                <a:latin typeface="Franklin Gothic Medium Cond" pitchFamily="34" charset="0"/>
                <a:cs typeface="Times New Roman" pitchFamily="18" charset="0"/>
              </a:rPr>
              <a:t>the  </a:t>
            </a:r>
            <a:r>
              <a:rPr lang="en-US" sz="1600" dirty="0">
                <a:solidFill>
                  <a:srgbClr val="FF0000"/>
                </a:solidFill>
                <a:latin typeface="Franklin Gothic Medium Cond" pitchFamily="34" charset="0"/>
                <a:cs typeface="Times New Roman" pitchFamily="18" charset="0"/>
              </a:rPr>
              <a:t>server</a:t>
            </a:r>
            <a:r>
              <a:rPr lang="en-US" sz="1600" dirty="0" smtClean="0">
                <a:solidFill>
                  <a:schemeClr val="accent1"/>
                </a:solidFill>
                <a:latin typeface="Franklin Gothic Medium Cond" pitchFamily="34" charset="0"/>
                <a:cs typeface="Times New Roman" pitchFamily="18" charset="0"/>
              </a:rPr>
              <a:t>.</a:t>
            </a:r>
          </a:p>
          <a:p>
            <a:r>
              <a:rPr lang="en-US" sz="1600" dirty="0">
                <a:solidFill>
                  <a:srgbClr val="231F20"/>
                </a:solidFill>
                <a:latin typeface="Franklin Gothic Medium Cond" pitchFamily="34" charset="0"/>
                <a:cs typeface="Times New Roman" pitchFamily="18" charset="0"/>
              </a:rPr>
              <a:t>programming </a:t>
            </a:r>
            <a:r>
              <a:rPr lang="en-US" sz="1600" dirty="0">
                <a:solidFill>
                  <a:srgbClr val="92D050"/>
                </a:solidFill>
                <a:latin typeface="Franklin Gothic Medium Cond" pitchFamily="34" charset="0"/>
                <a:cs typeface="Times New Roman" pitchFamily="18" charset="0"/>
              </a:rPr>
              <a:t>languages</a:t>
            </a:r>
            <a:r>
              <a:rPr lang="en-US" sz="1600" dirty="0">
                <a:solidFill>
                  <a:srgbClr val="231F20"/>
                </a:solidFill>
                <a:latin typeface="Franklin Gothic Medium Cond" pitchFamily="34" charset="0"/>
                <a:cs typeface="Times New Roman" pitchFamily="18" charset="0"/>
              </a:rPr>
              <a:t> such </a:t>
            </a:r>
            <a:r>
              <a:rPr lang="en-US" sz="1600" dirty="0">
                <a:solidFill>
                  <a:srgbClr val="92D050"/>
                </a:solidFill>
                <a:latin typeface="Franklin Gothic Medium Cond" pitchFamily="34" charset="0"/>
                <a:cs typeface="Times New Roman" pitchFamily="18" charset="0"/>
              </a:rPr>
              <a:t>as PHP, ASP.net,  Ruby,  ColdFusion,  Python, C#  </a:t>
            </a:r>
            <a:r>
              <a:rPr lang="en-US" sz="1600" dirty="0">
                <a:solidFill>
                  <a:srgbClr val="231F20"/>
                </a:solidFill>
                <a:latin typeface="Franklin Gothic Medium Cond" pitchFamily="34" charset="0"/>
                <a:cs typeface="Times New Roman" pitchFamily="18" charset="0"/>
              </a:rPr>
              <a:t> etc.   are   server   side   scripting languages.</a:t>
            </a:r>
          </a:p>
          <a:p>
            <a:r>
              <a:rPr lang="en-US" sz="1600" dirty="0" smtClean="0">
                <a:solidFill>
                  <a:srgbClr val="231F20"/>
                </a:solidFill>
                <a:latin typeface="Franklin Gothic Medium Cond" pitchFamily="34" charset="0"/>
                <a:cs typeface="Times New Roman" pitchFamily="18" charset="0"/>
              </a:rPr>
              <a:t>Server-side   </a:t>
            </a:r>
            <a:r>
              <a:rPr lang="en-US" sz="1600" dirty="0">
                <a:solidFill>
                  <a:srgbClr val="231F20"/>
                </a:solidFill>
                <a:latin typeface="Franklin Gothic Medium Cond" pitchFamily="34" charset="0"/>
                <a:cs typeface="Times New Roman" pitchFamily="18" charset="0"/>
              </a:rPr>
              <a:t>scripting   is   </a:t>
            </a:r>
            <a:r>
              <a:rPr lang="en-US" sz="1600" dirty="0">
                <a:solidFill>
                  <a:srgbClr val="FF3300"/>
                </a:solidFill>
                <a:latin typeface="Franklin Gothic Medium Cond" pitchFamily="34" charset="0"/>
                <a:cs typeface="Times New Roman" pitchFamily="18" charset="0"/>
              </a:rPr>
              <a:t>useful   in customizing    the    web    pages    and implements  the  dynamic  changes  in the  websites</a:t>
            </a:r>
            <a:r>
              <a:rPr lang="en-US" sz="1600" dirty="0" smtClean="0">
                <a:solidFill>
                  <a:srgbClr val="FF3300"/>
                </a:solidFill>
                <a:latin typeface="Franklin Gothic Medium Cond" pitchFamily="34" charset="0"/>
                <a:cs typeface="Times New Roman" pitchFamily="18" charset="0"/>
              </a:rPr>
              <a:t>.</a:t>
            </a:r>
          </a:p>
          <a:p>
            <a:r>
              <a:rPr lang="en-US" sz="1600" dirty="0">
                <a:solidFill>
                  <a:srgbClr val="231F20"/>
                </a:solidFill>
                <a:latin typeface="Franklin Gothic Medium Cond" pitchFamily="34" charset="0"/>
                <a:cs typeface="Times New Roman" pitchFamily="18" charset="0"/>
              </a:rPr>
              <a:t>Special      software      (</a:t>
            </a:r>
            <a:r>
              <a:rPr lang="en-US" sz="1600" dirty="0">
                <a:solidFill>
                  <a:srgbClr val="00B050"/>
                </a:solidFill>
                <a:latin typeface="Franklin Gothic Medium Cond" pitchFamily="34" charset="0"/>
                <a:cs typeface="Times New Roman" pitchFamily="18" charset="0"/>
              </a:rPr>
              <a:t>web      server software)    is    required    to    execute server-side script</a:t>
            </a:r>
            <a:endParaRPr lang="en-US" sz="1600" dirty="0" smtClean="0">
              <a:solidFill>
                <a:srgbClr val="00B050"/>
              </a:solidFill>
              <a:latin typeface="Franklin Gothic Medium Cond" pitchFamily="34" charset="0"/>
              <a:cs typeface="Times New Roman" pitchFamily="18" charset="0"/>
            </a:endParaRPr>
          </a:p>
          <a:p>
            <a:endParaRPr lang="en-US" sz="1600" dirty="0" smtClean="0">
              <a:solidFill>
                <a:srgbClr val="00B050"/>
              </a:solidFill>
              <a:latin typeface="Times New Roman" pitchFamily="18" charset="0"/>
              <a:cs typeface="Times New Roman" pitchFamily="18" charset="0"/>
            </a:endParaRPr>
          </a:p>
          <a:p>
            <a:endParaRPr lang="en-US" sz="1600" dirty="0"/>
          </a:p>
        </p:txBody>
      </p:sp>
      <p:sp>
        <p:nvSpPr>
          <p:cNvPr id="5" name="Content Placeholder 4"/>
          <p:cNvSpPr>
            <a:spLocks noGrp="1"/>
          </p:cNvSpPr>
          <p:nvPr>
            <p:ph sz="quarter" idx="4"/>
          </p:nvPr>
        </p:nvSpPr>
        <p:spPr>
          <a:xfrm>
            <a:off x="4590414" y="2276872"/>
            <a:ext cx="4086041" cy="3886200"/>
          </a:xfrm>
        </p:spPr>
        <p:txBody>
          <a:bodyPr>
            <a:normAutofit fontScale="70000" lnSpcReduction="20000"/>
          </a:bodyPr>
          <a:lstStyle/>
          <a:p>
            <a:r>
              <a:rPr lang="en-US" sz="2300" dirty="0">
                <a:solidFill>
                  <a:srgbClr val="231F20"/>
                </a:solidFill>
                <a:latin typeface="Franklin Gothic Medium Cond" pitchFamily="34" charset="0"/>
                <a:cs typeface="Times New Roman" pitchFamily="18" charset="0"/>
              </a:rPr>
              <a:t>client- side scripting is </a:t>
            </a:r>
            <a:r>
              <a:rPr lang="en-US" sz="2300" dirty="0">
                <a:solidFill>
                  <a:srgbClr val="FF0000"/>
                </a:solidFill>
                <a:latin typeface="Franklin Gothic Medium Cond" pitchFamily="34" charset="0"/>
                <a:cs typeface="Times New Roman" pitchFamily="18" charset="0"/>
              </a:rPr>
              <a:t>used at the frontend </a:t>
            </a:r>
            <a:r>
              <a:rPr lang="en-US" sz="2300" dirty="0">
                <a:solidFill>
                  <a:srgbClr val="231F20"/>
                </a:solidFill>
                <a:latin typeface="Franklin Gothic Medium Cond" pitchFamily="34" charset="0"/>
                <a:cs typeface="Times New Roman" pitchFamily="18" charset="0"/>
              </a:rPr>
              <a:t>which </a:t>
            </a:r>
            <a:r>
              <a:rPr lang="en-US" sz="2300" dirty="0">
                <a:solidFill>
                  <a:srgbClr val="00B050"/>
                </a:solidFill>
                <a:latin typeface="Franklin Gothic Medium Cond" pitchFamily="34" charset="0"/>
                <a:cs typeface="Times New Roman" pitchFamily="18" charset="0"/>
              </a:rPr>
              <a:t>users can </a:t>
            </a:r>
            <a:r>
              <a:rPr lang="en-US" sz="2300" dirty="0" smtClean="0">
                <a:solidFill>
                  <a:srgbClr val="00B050"/>
                </a:solidFill>
                <a:latin typeface="Franklin Gothic Medium Cond" pitchFamily="34" charset="0"/>
                <a:cs typeface="Times New Roman" pitchFamily="18" charset="0"/>
              </a:rPr>
              <a:t>see </a:t>
            </a:r>
            <a:r>
              <a:rPr lang="en-US" sz="2300" dirty="0">
                <a:solidFill>
                  <a:srgbClr val="00B050"/>
                </a:solidFill>
                <a:latin typeface="Franklin Gothic Medium Cond" pitchFamily="34" charset="0"/>
                <a:cs typeface="Times New Roman" pitchFamily="18" charset="0"/>
              </a:rPr>
              <a:t>source code</a:t>
            </a:r>
            <a:r>
              <a:rPr lang="en-US" sz="2300" dirty="0" smtClean="0">
                <a:solidFill>
                  <a:srgbClr val="00B050"/>
                </a:solidFill>
                <a:latin typeface="Franklin Gothic Medium Cond" pitchFamily="34" charset="0"/>
                <a:cs typeface="Times New Roman" pitchFamily="18" charset="0"/>
              </a:rPr>
              <a:t>  </a:t>
            </a:r>
            <a:r>
              <a:rPr lang="en-US" sz="2300" dirty="0" smtClean="0">
                <a:solidFill>
                  <a:srgbClr val="231F20"/>
                </a:solidFill>
                <a:latin typeface="Franklin Gothic Medium Cond" pitchFamily="34" charset="0"/>
                <a:cs typeface="Times New Roman" pitchFamily="18" charset="0"/>
              </a:rPr>
              <a:t>from </a:t>
            </a:r>
            <a:r>
              <a:rPr lang="en-US" sz="2300" dirty="0">
                <a:solidFill>
                  <a:srgbClr val="231F20"/>
                </a:solidFill>
                <a:latin typeface="Franklin Gothic Medium Cond" pitchFamily="34" charset="0"/>
                <a:cs typeface="Times New Roman" pitchFamily="18" charset="0"/>
              </a:rPr>
              <a:t>the browser</a:t>
            </a:r>
            <a:r>
              <a:rPr lang="en-US" sz="2300" dirty="0" smtClean="0">
                <a:solidFill>
                  <a:srgbClr val="231F20"/>
                </a:solidFill>
                <a:latin typeface="Franklin Gothic Medium Cond" pitchFamily="34" charset="0"/>
                <a:cs typeface="Times New Roman" pitchFamily="18" charset="0"/>
              </a:rPr>
              <a:t>.</a:t>
            </a:r>
          </a:p>
          <a:p>
            <a:pPr marL="0" indent="0">
              <a:buNone/>
            </a:pPr>
            <a:endParaRPr lang="en-US" sz="2300" dirty="0" smtClean="0">
              <a:solidFill>
                <a:srgbClr val="FF0000"/>
              </a:solidFill>
              <a:latin typeface="Franklin Gothic Medium Cond" pitchFamily="34" charset="0"/>
              <a:cs typeface="Times New Roman" pitchFamily="18" charset="0"/>
            </a:endParaRPr>
          </a:p>
          <a:p>
            <a:r>
              <a:rPr lang="en-US" sz="2300" dirty="0" smtClean="0">
                <a:solidFill>
                  <a:srgbClr val="FF0000"/>
                </a:solidFill>
                <a:latin typeface="Franklin Gothic Medium Cond" pitchFamily="34" charset="0"/>
                <a:cs typeface="Times New Roman" pitchFamily="18" charset="0"/>
              </a:rPr>
              <a:t>client-side </a:t>
            </a:r>
            <a:r>
              <a:rPr lang="en-US" sz="2300" dirty="0">
                <a:solidFill>
                  <a:srgbClr val="FF0000"/>
                </a:solidFill>
                <a:latin typeface="Franklin Gothic Medium Cond" pitchFamily="34" charset="0"/>
                <a:cs typeface="Times New Roman" pitchFamily="18" charset="0"/>
              </a:rPr>
              <a:t>scripting does not need any server interaction</a:t>
            </a:r>
            <a:r>
              <a:rPr lang="en-US" sz="2300" dirty="0" smtClean="0">
                <a:solidFill>
                  <a:srgbClr val="FF0000"/>
                </a:solidFill>
                <a:latin typeface="Franklin Gothic Medium Cond" pitchFamily="34" charset="0"/>
                <a:cs typeface="Times New Roman" pitchFamily="18" charset="0"/>
              </a:rPr>
              <a:t>.</a:t>
            </a:r>
          </a:p>
          <a:p>
            <a:pPr marL="0" indent="0">
              <a:buNone/>
            </a:pPr>
            <a:endParaRPr lang="en-US" sz="2300" dirty="0">
              <a:solidFill>
                <a:srgbClr val="FF0000"/>
              </a:solidFill>
              <a:latin typeface="Franklin Gothic Medium Cond" pitchFamily="34" charset="0"/>
              <a:cs typeface="Times New Roman" pitchFamily="18" charset="0"/>
            </a:endParaRPr>
          </a:p>
          <a:p>
            <a:r>
              <a:rPr lang="en-US" sz="2300" dirty="0" smtClean="0">
                <a:solidFill>
                  <a:srgbClr val="231F20"/>
                </a:solidFill>
                <a:latin typeface="Franklin Gothic Medium Cond" pitchFamily="34" charset="0"/>
                <a:cs typeface="Times New Roman" pitchFamily="18" charset="0"/>
              </a:rPr>
              <a:t>The   </a:t>
            </a:r>
            <a:r>
              <a:rPr lang="en-US" sz="2300" dirty="0">
                <a:solidFill>
                  <a:srgbClr val="231F20"/>
                </a:solidFill>
                <a:latin typeface="Franklin Gothic Medium Cond" pitchFamily="34" charset="0"/>
                <a:cs typeface="Times New Roman" pitchFamily="18" charset="0"/>
              </a:rPr>
              <a:t>client-side   scripting   language involves </a:t>
            </a:r>
            <a:r>
              <a:rPr lang="en-US" sz="2300" dirty="0">
                <a:solidFill>
                  <a:srgbClr val="92D050"/>
                </a:solidFill>
                <a:latin typeface="Franklin Gothic Medium Cond" pitchFamily="34" charset="0"/>
                <a:cs typeface="Times New Roman" pitchFamily="18" charset="0"/>
              </a:rPr>
              <a:t>languages such as HTML5, JavaScript       </a:t>
            </a:r>
            <a:r>
              <a:rPr lang="en-US" sz="2300" dirty="0" smtClean="0">
                <a:solidFill>
                  <a:srgbClr val="231F20"/>
                </a:solidFill>
                <a:latin typeface="Franklin Gothic Medium Cond" pitchFamily="34" charset="0"/>
                <a:cs typeface="Times New Roman" pitchFamily="18" charset="0"/>
              </a:rPr>
              <a:t>etc.</a:t>
            </a:r>
          </a:p>
          <a:p>
            <a:pPr marL="0" indent="0">
              <a:buNone/>
            </a:pPr>
            <a:endParaRPr lang="en-US" sz="2300" dirty="0" smtClean="0">
              <a:solidFill>
                <a:srgbClr val="231F20"/>
              </a:solidFill>
              <a:latin typeface="Franklin Gothic Medium Cond" pitchFamily="34" charset="0"/>
              <a:cs typeface="Times New Roman" pitchFamily="18" charset="0"/>
            </a:endParaRPr>
          </a:p>
          <a:p>
            <a:r>
              <a:rPr lang="en-US" sz="2300" dirty="0" smtClean="0">
                <a:solidFill>
                  <a:srgbClr val="231F20"/>
                </a:solidFill>
                <a:latin typeface="Franklin Gothic Medium Cond" pitchFamily="34" charset="0"/>
                <a:cs typeface="Times New Roman" pitchFamily="18" charset="0"/>
              </a:rPr>
              <a:t>client- </a:t>
            </a:r>
            <a:r>
              <a:rPr lang="en-US" sz="2300" dirty="0">
                <a:solidFill>
                  <a:srgbClr val="231F20"/>
                </a:solidFill>
                <a:latin typeface="Franklin Gothic Medium Cond" pitchFamily="34" charset="0"/>
                <a:cs typeface="Times New Roman" pitchFamily="18" charset="0"/>
              </a:rPr>
              <a:t>side  scripts  are  generally  </a:t>
            </a:r>
            <a:r>
              <a:rPr lang="en-US" sz="2300" dirty="0">
                <a:solidFill>
                  <a:srgbClr val="FF3300"/>
                </a:solidFill>
                <a:latin typeface="Franklin Gothic Medium Cond" pitchFamily="34" charset="0"/>
                <a:cs typeface="Times New Roman" pitchFamily="18" charset="0"/>
              </a:rPr>
              <a:t>used  for validation	purpose</a:t>
            </a:r>
            <a:r>
              <a:rPr lang="en-US" sz="2300" dirty="0">
                <a:solidFill>
                  <a:srgbClr val="231F20"/>
                </a:solidFill>
                <a:latin typeface="Franklin Gothic Medium Cond" pitchFamily="34" charset="0"/>
                <a:cs typeface="Times New Roman" pitchFamily="18" charset="0"/>
              </a:rPr>
              <a:t> </a:t>
            </a:r>
            <a:r>
              <a:rPr lang="en-US" sz="2300" dirty="0">
                <a:solidFill>
                  <a:srgbClr val="FF3300"/>
                </a:solidFill>
                <a:latin typeface="Franklin Gothic Medium Cond" pitchFamily="34" charset="0"/>
                <a:cs typeface="Times New Roman" pitchFamily="18" charset="0"/>
              </a:rPr>
              <a:t> and  effectively minimize the load to the server</a:t>
            </a:r>
            <a:r>
              <a:rPr lang="en-US" sz="2300" dirty="0" smtClean="0">
                <a:solidFill>
                  <a:srgbClr val="FF3300"/>
                </a:solidFill>
                <a:latin typeface="Franklin Gothic Medium Cond" pitchFamily="34" charset="0"/>
                <a:cs typeface="Times New Roman" pitchFamily="18" charset="0"/>
              </a:rPr>
              <a:t>.</a:t>
            </a:r>
          </a:p>
          <a:p>
            <a:pPr marL="0" indent="0">
              <a:buNone/>
            </a:pPr>
            <a:endParaRPr lang="en-US" sz="2300" dirty="0" smtClean="0">
              <a:solidFill>
                <a:srgbClr val="231F20"/>
              </a:solidFill>
              <a:latin typeface="Franklin Gothic Medium Cond" pitchFamily="34" charset="0"/>
              <a:cs typeface="Times New Roman" pitchFamily="18" charset="0"/>
            </a:endParaRPr>
          </a:p>
          <a:p>
            <a:r>
              <a:rPr lang="en-US" sz="2300" dirty="0">
                <a:solidFill>
                  <a:srgbClr val="231F20"/>
                </a:solidFill>
                <a:latin typeface="Franklin Gothic Medium Cond" pitchFamily="34" charset="0"/>
                <a:cs typeface="Times New Roman" pitchFamily="18" charset="0"/>
              </a:rPr>
              <a:t>client side scripts  </a:t>
            </a:r>
            <a:r>
              <a:rPr lang="en-US" sz="2300" dirty="0">
                <a:solidFill>
                  <a:srgbClr val="00B050"/>
                </a:solidFill>
                <a:latin typeface="Franklin Gothic Medium Cond" pitchFamily="34" charset="0"/>
                <a:cs typeface="Times New Roman" pitchFamily="18" charset="0"/>
              </a:rPr>
              <a:t>requires  web  browser  as  an interface.</a:t>
            </a:r>
          </a:p>
          <a:p>
            <a:endParaRPr lang="en-US" sz="1600" dirty="0">
              <a:solidFill>
                <a:srgbClr val="231F20"/>
              </a:solidFill>
              <a:latin typeface="Times New Roman" pitchFamily="18" charset="0"/>
              <a:cs typeface="Times New Roman" pitchFamily="18" charset="0"/>
            </a:endParaRPr>
          </a:p>
          <a:p>
            <a:pPr marL="0" indent="0">
              <a:buNone/>
            </a:pPr>
            <a:endParaRPr lang="en-US" sz="1600" dirty="0">
              <a:solidFill>
                <a:srgbClr val="231F20"/>
              </a:solidFill>
              <a:latin typeface="Times New Roman" pitchFamily="18" charset="0"/>
              <a:cs typeface="Times New Roman" pitchFamily="18" charset="0"/>
            </a:endParaRPr>
          </a:p>
          <a:p>
            <a:endParaRPr lang="en-US" sz="1600" dirty="0">
              <a:solidFill>
                <a:srgbClr val="231F20"/>
              </a:solidFill>
              <a:latin typeface="Times New Roman" pitchFamily="18" charset="0"/>
              <a:cs typeface="Times New Roman" pitchFamily="18" charset="0"/>
            </a:endParaRPr>
          </a:p>
          <a:p>
            <a:endParaRPr lang="en-US" dirty="0"/>
          </a:p>
        </p:txBody>
      </p:sp>
      <p:sp>
        <p:nvSpPr>
          <p:cNvPr id="6" name="Text Placeholder 5"/>
          <p:cNvSpPr>
            <a:spLocks noGrp="1"/>
          </p:cNvSpPr>
          <p:nvPr>
            <p:ph type="body" sz="quarter" idx="1"/>
          </p:nvPr>
        </p:nvSpPr>
        <p:spPr>
          <a:xfrm>
            <a:off x="457200" y="1569720"/>
            <a:ext cx="3657600" cy="491128"/>
          </a:xfrm>
        </p:spPr>
        <p:txBody>
          <a:bodyPr/>
          <a:lstStyle/>
          <a:p>
            <a:r>
              <a:rPr lang="en-US" dirty="0" smtClean="0"/>
              <a:t>Server Side scripting</a:t>
            </a:r>
            <a:endParaRPr lang="en-US" dirty="0"/>
          </a:p>
        </p:txBody>
      </p:sp>
      <p:sp>
        <p:nvSpPr>
          <p:cNvPr id="7" name="Text Placeholder 6"/>
          <p:cNvSpPr>
            <a:spLocks noGrp="1"/>
          </p:cNvSpPr>
          <p:nvPr>
            <p:ph type="body" sz="quarter" idx="3"/>
          </p:nvPr>
        </p:nvSpPr>
        <p:spPr>
          <a:xfrm>
            <a:off x="4932040" y="1556792"/>
            <a:ext cx="3657600" cy="491128"/>
          </a:xfrm>
        </p:spPr>
        <p:txBody>
          <a:bodyPr/>
          <a:lstStyle/>
          <a:p>
            <a:r>
              <a:rPr lang="en-US" dirty="0" smtClean="0"/>
              <a:t>Client side scripting </a:t>
            </a:r>
            <a:endParaRPr lang="en-US" dirty="0"/>
          </a:p>
        </p:txBody>
      </p:sp>
      <p:sp>
        <p:nvSpPr>
          <p:cNvPr id="8" name="TextBox 7"/>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9" name="Straight Connector 8"/>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 name="Group 10"/>
          <p:cNvGrpSpPr>
            <a:grpSpLocks/>
          </p:cNvGrpSpPr>
          <p:nvPr/>
        </p:nvGrpSpPr>
        <p:grpSpPr bwMode="auto">
          <a:xfrm>
            <a:off x="7464784" y="150117"/>
            <a:ext cx="803642" cy="688804"/>
            <a:chOff x="10067" y="-1506"/>
            <a:chExt cx="1489" cy="1335"/>
          </a:xfrm>
        </p:grpSpPr>
        <p:pic>
          <p:nvPicPr>
            <p:cNvPr id="12"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xmlns="" val="1210792795"/>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0350" y="1556792"/>
            <a:ext cx="8520121"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bject 9"/>
          <p:cNvSpPr txBox="1"/>
          <p:nvPr/>
        </p:nvSpPr>
        <p:spPr>
          <a:xfrm>
            <a:off x="179513" y="980728"/>
            <a:ext cx="8640960" cy="2554867"/>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r>
              <a:rPr lang="en-US" sz="1400" b="1" dirty="0">
                <a:solidFill>
                  <a:srgbClr val="00AEEF"/>
                </a:solidFill>
                <a:latin typeface="Bahnschrift SemiBold" pitchFamily="34" charset="0"/>
                <a:cs typeface="Times New Roman" pitchFamily="18" charset="0"/>
              </a:rPr>
              <a:t>3.2  Switch case and Looping </a:t>
            </a:r>
            <a:r>
              <a:rPr lang="en-US" sz="1400" b="1" dirty="0" smtClean="0">
                <a:solidFill>
                  <a:srgbClr val="00AEEF"/>
                </a:solidFill>
                <a:latin typeface="Bahnschrift SemiBold" pitchFamily="34" charset="0"/>
                <a:cs typeface="Times New Roman" pitchFamily="18" charset="0"/>
              </a:rPr>
              <a:t>Structures</a:t>
            </a:r>
          </a:p>
          <a:p>
            <a:pPr>
              <a:spcBef>
                <a:spcPts val="975"/>
              </a:spcBef>
            </a:pPr>
            <a:r>
              <a:rPr lang="en-US" sz="1400" b="1" dirty="0" smtClean="0">
                <a:solidFill>
                  <a:srgbClr val="EC008C"/>
                </a:solidFill>
                <a:latin typeface="Bahnschrift SemiBold" pitchFamily="34" charset="0"/>
                <a:cs typeface="Times New Roman" pitchFamily="18" charset="0"/>
              </a:rPr>
              <a:t>3.2.1 </a:t>
            </a:r>
            <a:r>
              <a:rPr lang="en-US" sz="1400" b="1" dirty="0">
                <a:solidFill>
                  <a:srgbClr val="EC008C"/>
                </a:solidFill>
                <a:latin typeface="Bahnschrift SemiBold" pitchFamily="34" charset="0"/>
                <a:cs typeface="Times New Roman" pitchFamily="18" charset="0"/>
              </a:rPr>
              <a:t>Switch Case </a:t>
            </a:r>
            <a:r>
              <a:rPr lang="en-US" sz="1400" b="1" dirty="0" smtClean="0">
                <a:solidFill>
                  <a:srgbClr val="EC008C"/>
                </a:solidFill>
                <a:latin typeface="Bahnschrift SemiBold" pitchFamily="34" charset="0"/>
                <a:cs typeface="Times New Roman" pitchFamily="18" charset="0"/>
              </a:rPr>
              <a:t>statement</a:t>
            </a:r>
          </a:p>
          <a:p>
            <a:pPr>
              <a:spcBef>
                <a:spcPts val="975"/>
              </a:spcBef>
            </a:pPr>
            <a:endParaRPr lang="en-US" sz="1400" dirty="0">
              <a:latin typeface="Bahnschrift SemiBold" pitchFamily="34" charset="0"/>
              <a:cs typeface="Times New Roman" pitchFamily="18" charset="0"/>
            </a:endParaRPr>
          </a:p>
          <a:p>
            <a:pPr marL="285750" indent="-285750" algn="just">
              <a:lnSpc>
                <a:spcPct val="107000"/>
              </a:lnSpc>
              <a:buFont typeface="Arial" pitchFamily="34" charset="0"/>
              <a:buChar char="•"/>
            </a:pPr>
            <a:r>
              <a:rPr lang="en-US" sz="1400" dirty="0">
                <a:solidFill>
                  <a:srgbClr val="231F20"/>
                </a:solidFill>
                <a:latin typeface="Bahnschrift SemiBold" pitchFamily="34" charset="0"/>
                <a:cs typeface="Times New Roman" pitchFamily="18" charset="0"/>
              </a:rPr>
              <a:t>JavaScript  has  a  built–in  </a:t>
            </a:r>
            <a:r>
              <a:rPr lang="en-US" sz="1400" dirty="0" err="1">
                <a:solidFill>
                  <a:srgbClr val="FF0000"/>
                </a:solidFill>
                <a:latin typeface="Bahnschrift SemiBold" pitchFamily="34" charset="0"/>
                <a:cs typeface="Times New Roman" pitchFamily="18" charset="0"/>
              </a:rPr>
              <a:t>multiway</a:t>
            </a:r>
            <a:r>
              <a:rPr lang="en-US" sz="1400" dirty="0">
                <a:solidFill>
                  <a:srgbClr val="FF0000"/>
                </a:solidFill>
                <a:latin typeface="Bahnschrift SemiBold" pitchFamily="34" charset="0"/>
                <a:cs typeface="Times New Roman" pitchFamily="18" charset="0"/>
              </a:rPr>
              <a:t> decision statement known as Switch</a:t>
            </a:r>
            <a:r>
              <a:rPr lang="en-US" sz="1400" dirty="0">
                <a:solidFill>
                  <a:srgbClr val="231F20"/>
                </a:solidFill>
                <a:latin typeface="Bahnschrift SemiBold" pitchFamily="34" charset="0"/>
                <a:cs typeface="Times New Roman" pitchFamily="18" charset="0"/>
              </a:rPr>
              <a:t>. The switch statement </a:t>
            </a:r>
            <a:r>
              <a:rPr lang="en-US" sz="1400" dirty="0">
                <a:solidFill>
                  <a:srgbClr val="00CC00"/>
                </a:solidFill>
                <a:latin typeface="Bahnschrift SemiBold" pitchFamily="34" charset="0"/>
                <a:cs typeface="Times New Roman" pitchFamily="18" charset="0"/>
              </a:rPr>
              <a:t>test the value of given expression  </a:t>
            </a:r>
            <a:r>
              <a:rPr lang="en-US" sz="1400" dirty="0">
                <a:solidFill>
                  <a:srgbClr val="7030A0"/>
                </a:solidFill>
                <a:latin typeface="Bahnschrift SemiBold" pitchFamily="34" charset="0"/>
                <a:cs typeface="Times New Roman" pitchFamily="18" charset="0"/>
              </a:rPr>
              <a:t>against  a  list  of  case  values and  when  match  is  found,  </a:t>
            </a:r>
            <a:r>
              <a:rPr lang="en-US" sz="1400" dirty="0">
                <a:solidFill>
                  <a:srgbClr val="00CC00"/>
                </a:solidFill>
                <a:latin typeface="Bahnschrift SemiBold" pitchFamily="34" charset="0"/>
                <a:cs typeface="Times New Roman" pitchFamily="18" charset="0"/>
              </a:rPr>
              <a:t>a  block  of statement  </a:t>
            </a:r>
            <a:r>
              <a:rPr lang="en-US" sz="1400" dirty="0">
                <a:solidFill>
                  <a:srgbClr val="00B050"/>
                </a:solidFill>
                <a:latin typeface="Bahnschrift SemiBold" pitchFamily="34" charset="0"/>
                <a:cs typeface="Times New Roman" pitchFamily="18" charset="0"/>
              </a:rPr>
              <a:t>associated  with  that  case  is executed.  </a:t>
            </a:r>
            <a:endParaRPr lang="en-US" sz="1400" dirty="0" smtClean="0">
              <a:solidFill>
                <a:srgbClr val="00B050"/>
              </a:solidFill>
              <a:latin typeface="Bahnschrift SemiBold" pitchFamily="34" charset="0"/>
              <a:cs typeface="Times New Roman" pitchFamily="18" charset="0"/>
            </a:endParaRPr>
          </a:p>
          <a:p>
            <a:pPr marL="285750" indent="-285750" algn="just">
              <a:lnSpc>
                <a:spcPct val="107000"/>
              </a:lnSpc>
              <a:buFont typeface="Arial" pitchFamily="34" charset="0"/>
              <a:buChar char="•"/>
            </a:pPr>
            <a:r>
              <a:rPr lang="en-US" sz="1400" dirty="0" smtClean="0">
                <a:solidFill>
                  <a:srgbClr val="231F20"/>
                </a:solidFill>
                <a:latin typeface="Bahnschrift SemiBold" pitchFamily="34" charset="0"/>
                <a:cs typeface="Times New Roman" pitchFamily="18" charset="0"/>
              </a:rPr>
              <a:t>There  </a:t>
            </a:r>
            <a:r>
              <a:rPr lang="en-US" sz="1400" dirty="0">
                <a:solidFill>
                  <a:srgbClr val="231F20"/>
                </a:solidFill>
                <a:latin typeface="Bahnschrift SemiBold" pitchFamily="34" charset="0"/>
                <a:cs typeface="Times New Roman" pitchFamily="18" charset="0"/>
              </a:rPr>
              <a:t>should  </a:t>
            </a:r>
            <a:r>
              <a:rPr lang="en-US" sz="1400" dirty="0">
                <a:solidFill>
                  <a:srgbClr val="C00000"/>
                </a:solidFill>
                <a:latin typeface="Bahnschrift SemiBold" pitchFamily="34" charset="0"/>
                <a:cs typeface="Times New Roman" pitchFamily="18" charset="0"/>
              </a:rPr>
              <a:t>not  be  </a:t>
            </a:r>
            <a:r>
              <a:rPr lang="en-US" sz="1400" dirty="0" smtClean="0">
                <a:solidFill>
                  <a:srgbClr val="C00000"/>
                </a:solidFill>
                <a:latin typeface="Bahnschrift SemiBold" pitchFamily="34" charset="0"/>
                <a:cs typeface="Times New Roman" pitchFamily="18" charset="0"/>
              </a:rPr>
              <a:t>duplicity </a:t>
            </a:r>
            <a:r>
              <a:rPr lang="en-US" sz="1400" dirty="0">
                <a:solidFill>
                  <a:srgbClr val="C00000"/>
                </a:solidFill>
                <a:latin typeface="Bahnschrift SemiBold" pitchFamily="34" charset="0"/>
                <a:cs typeface="Times New Roman" pitchFamily="18" charset="0"/>
              </a:rPr>
              <a:t>between the cases. </a:t>
            </a:r>
            <a:endParaRPr lang="en-US" sz="1400" dirty="0" smtClean="0">
              <a:solidFill>
                <a:srgbClr val="C00000"/>
              </a:solidFill>
              <a:latin typeface="Bahnschrift SemiBold" pitchFamily="34" charset="0"/>
              <a:cs typeface="Times New Roman" pitchFamily="18" charset="0"/>
            </a:endParaRPr>
          </a:p>
          <a:p>
            <a:pPr marL="285750" indent="-285750" algn="just">
              <a:lnSpc>
                <a:spcPct val="107000"/>
              </a:lnSpc>
              <a:buFont typeface="Arial" pitchFamily="34" charset="0"/>
              <a:buChar char="•"/>
            </a:pPr>
            <a:r>
              <a:rPr lang="en-US" sz="1400" dirty="0" smtClean="0">
                <a:solidFill>
                  <a:srgbClr val="231F20"/>
                </a:solidFill>
                <a:latin typeface="Bahnschrift SemiBold" pitchFamily="34" charset="0"/>
                <a:cs typeface="Times New Roman" pitchFamily="18" charset="0"/>
              </a:rPr>
              <a:t>The </a:t>
            </a:r>
            <a:r>
              <a:rPr lang="en-US" sz="1400" dirty="0">
                <a:solidFill>
                  <a:srgbClr val="7030A0"/>
                </a:solidFill>
                <a:latin typeface="Bahnschrift SemiBold" pitchFamily="34" charset="0"/>
                <a:cs typeface="Times New Roman" pitchFamily="18" charset="0"/>
              </a:rPr>
              <a:t>value for the case must be similar data type as the variable in  switch.  </a:t>
            </a:r>
            <a:endParaRPr lang="en-US" sz="1400" dirty="0" smtClean="0">
              <a:solidFill>
                <a:srgbClr val="7030A0"/>
              </a:solidFill>
              <a:latin typeface="Bahnschrift SemiBold" pitchFamily="34" charset="0"/>
              <a:cs typeface="Times New Roman" pitchFamily="18" charset="0"/>
            </a:endParaRPr>
          </a:p>
          <a:p>
            <a:pPr marL="285750" indent="-285750" algn="just">
              <a:lnSpc>
                <a:spcPct val="107000"/>
              </a:lnSpc>
              <a:buFont typeface="Arial" pitchFamily="34" charset="0"/>
              <a:buChar char="•"/>
            </a:pPr>
            <a:r>
              <a:rPr lang="en-US" sz="1400" dirty="0" smtClean="0">
                <a:solidFill>
                  <a:srgbClr val="231F20"/>
                </a:solidFill>
                <a:latin typeface="Bahnschrift SemiBold" pitchFamily="34" charset="0"/>
                <a:cs typeface="Times New Roman" pitchFamily="18" charset="0"/>
              </a:rPr>
              <a:t>The  </a:t>
            </a:r>
            <a:r>
              <a:rPr lang="en-US" sz="1400" dirty="0">
                <a:solidFill>
                  <a:srgbClr val="231F20"/>
                </a:solidFill>
                <a:latin typeface="Bahnschrift SemiBold" pitchFamily="34" charset="0"/>
                <a:cs typeface="Times New Roman" pitchFamily="18" charset="0"/>
              </a:rPr>
              <a:t>default  statement  is  not mandatory.</a:t>
            </a:r>
            <a:endParaRPr lang="en-US" sz="1400" dirty="0">
              <a:latin typeface="Bahnschrift SemiBold" pitchFamily="34" charset="0"/>
              <a:cs typeface="Times New Roman" pitchFamily="18" charset="0"/>
            </a:endParaRPr>
          </a:p>
          <a:p>
            <a:pPr algn="just">
              <a:lnSpc>
                <a:spcPct val="107000"/>
              </a:lnSpc>
              <a:spcBef>
                <a:spcPts val="288"/>
              </a:spcBef>
            </a:pPr>
            <a:endParaRPr lang="en-US" sz="1400" dirty="0" smtClean="0">
              <a:solidFill>
                <a:srgbClr val="231F20"/>
              </a:solidFill>
              <a:latin typeface="Times New Roman" pitchFamily="18" charset="0"/>
              <a:cs typeface="Times New Roman" pitchFamily="18" charset="0"/>
            </a:endParaRPr>
          </a:p>
        </p:txBody>
      </p:sp>
      <p:pic>
        <p:nvPicPr>
          <p:cNvPr id="1026" name="Picture 2" descr="JavaScript Switch Case Control Statements - Simple Snippets"/>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83968" y="3573016"/>
            <a:ext cx="3582637" cy="324036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434654" y="3637642"/>
            <a:ext cx="3392316" cy="3039294"/>
          </a:xfrm>
          <a:prstGeom prst="rect">
            <a:avLst/>
          </a:prstGeom>
          <a:noFill/>
        </p:spPr>
        <p:txBody>
          <a:bodyPr wrap="square" rtlCol="0">
            <a:spAutoFit/>
          </a:bodyPr>
          <a:lstStyle/>
          <a:p>
            <a:pPr algn="just">
              <a:spcBef>
                <a:spcPts val="975"/>
              </a:spcBef>
            </a:pPr>
            <a:r>
              <a:rPr lang="en-US" b="1" dirty="0">
                <a:solidFill>
                  <a:srgbClr val="EC008C"/>
                </a:solidFill>
                <a:latin typeface="Times New Roman" pitchFamily="18" charset="0"/>
                <a:cs typeface="Times New Roman" pitchFamily="18" charset="0"/>
              </a:rPr>
              <a:t>Syntax :</a:t>
            </a:r>
            <a:endParaRPr lang="en-US" dirty="0">
              <a:latin typeface="Times New Roman" pitchFamily="18" charset="0"/>
              <a:cs typeface="Times New Roman" pitchFamily="18" charset="0"/>
            </a:endParaRPr>
          </a:p>
          <a:p>
            <a:pPr algn="just">
              <a:lnSpc>
                <a:spcPts val="1638"/>
              </a:lnSpc>
              <a:spcBef>
                <a:spcPts val="200"/>
              </a:spcBef>
            </a:pPr>
            <a:r>
              <a:rPr lang="en-US" i="1" dirty="0">
                <a:solidFill>
                  <a:srgbClr val="FF0000"/>
                </a:solidFill>
                <a:latin typeface="Times New Roman" pitchFamily="18" charset="0"/>
                <a:cs typeface="Times New Roman" pitchFamily="18" charset="0"/>
              </a:rPr>
              <a:t>switch</a:t>
            </a:r>
            <a:r>
              <a:rPr lang="en-US" i="1" dirty="0">
                <a:solidFill>
                  <a:srgbClr val="231F20"/>
                </a:solidFill>
                <a:latin typeface="Times New Roman" pitchFamily="18" charset="0"/>
                <a:cs typeface="Times New Roman" pitchFamily="18" charset="0"/>
              </a:rPr>
              <a:t>(</a:t>
            </a:r>
            <a:r>
              <a:rPr lang="en-US" b="1" i="1" dirty="0">
                <a:solidFill>
                  <a:srgbClr val="7030A0"/>
                </a:solidFill>
                <a:latin typeface="Times New Roman" pitchFamily="18" charset="0"/>
                <a:cs typeface="Times New Roman" pitchFamily="18" charset="0"/>
              </a:rPr>
              <a:t>expression</a:t>
            </a:r>
            <a:r>
              <a:rPr lang="en-US" i="1" dirty="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ts val="1600"/>
              </a:lnSpc>
            </a:pPr>
            <a:r>
              <a:rPr lang="en-US" i="1" dirty="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ts val="1600"/>
              </a:lnSpc>
            </a:pPr>
            <a:r>
              <a:rPr lang="en-US" i="1" dirty="0">
                <a:solidFill>
                  <a:srgbClr val="FF0000"/>
                </a:solidFill>
                <a:latin typeface="Times New Roman" pitchFamily="18" charset="0"/>
                <a:cs typeface="Times New Roman" pitchFamily="18" charset="0"/>
              </a:rPr>
              <a:t>case value1:</a:t>
            </a:r>
            <a:endParaRPr lang="en-US" dirty="0">
              <a:solidFill>
                <a:srgbClr val="FF0000"/>
              </a:solidFill>
              <a:latin typeface="Times New Roman" pitchFamily="18" charset="0"/>
              <a:cs typeface="Times New Roman" pitchFamily="18" charset="0"/>
            </a:endParaRPr>
          </a:p>
          <a:p>
            <a:pPr>
              <a:lnSpc>
                <a:spcPts val="1600"/>
              </a:lnSpc>
              <a:spcBef>
                <a:spcPts val="75"/>
              </a:spcBef>
            </a:pPr>
            <a:r>
              <a:rPr lang="en-US" i="1" dirty="0">
                <a:solidFill>
                  <a:srgbClr val="00B0F0"/>
                </a:solidFill>
                <a:latin typeface="Times New Roman" pitchFamily="18" charset="0"/>
                <a:cs typeface="Times New Roman" pitchFamily="18" charset="0"/>
              </a:rPr>
              <a:t>statement block 1;   </a:t>
            </a:r>
            <a:r>
              <a:rPr lang="en-US" b="1" i="1" dirty="0">
                <a:solidFill>
                  <a:srgbClr val="660033"/>
                </a:solidFill>
                <a:latin typeface="Times New Roman" pitchFamily="18" charset="0"/>
                <a:cs typeface="Times New Roman" pitchFamily="18" charset="0"/>
              </a:rPr>
              <a:t>break;</a:t>
            </a:r>
            <a:endParaRPr lang="en-US" b="1" dirty="0">
              <a:solidFill>
                <a:srgbClr val="660033"/>
              </a:solidFill>
              <a:latin typeface="Times New Roman" pitchFamily="18" charset="0"/>
              <a:cs typeface="Times New Roman" pitchFamily="18" charset="0"/>
            </a:endParaRPr>
          </a:p>
          <a:p>
            <a:pPr algn="just">
              <a:lnSpc>
                <a:spcPts val="1525"/>
              </a:lnSpc>
            </a:pPr>
            <a:r>
              <a:rPr lang="en-US" i="1" dirty="0">
                <a:solidFill>
                  <a:srgbClr val="FF0000"/>
                </a:solidFill>
                <a:latin typeface="Times New Roman" pitchFamily="18" charset="0"/>
                <a:cs typeface="Times New Roman" pitchFamily="18" charset="0"/>
              </a:rPr>
              <a:t>case value2:</a:t>
            </a:r>
            <a:endParaRPr lang="en-US" dirty="0">
              <a:solidFill>
                <a:srgbClr val="FF0000"/>
              </a:solidFill>
              <a:latin typeface="Times New Roman" pitchFamily="18" charset="0"/>
              <a:cs typeface="Times New Roman" pitchFamily="18" charset="0"/>
            </a:endParaRPr>
          </a:p>
          <a:p>
            <a:pPr>
              <a:lnSpc>
                <a:spcPts val="1600"/>
              </a:lnSpc>
              <a:spcBef>
                <a:spcPts val="75"/>
              </a:spcBef>
            </a:pPr>
            <a:r>
              <a:rPr lang="en-US" i="1" dirty="0">
                <a:solidFill>
                  <a:srgbClr val="00B0F0"/>
                </a:solidFill>
                <a:latin typeface="Times New Roman" pitchFamily="18" charset="0"/>
                <a:cs typeface="Times New Roman" pitchFamily="18" charset="0"/>
              </a:rPr>
              <a:t>statement block 2; </a:t>
            </a:r>
            <a:r>
              <a:rPr lang="en-US" b="1" i="1" dirty="0">
                <a:solidFill>
                  <a:srgbClr val="660033"/>
                </a:solidFill>
                <a:latin typeface="Times New Roman" pitchFamily="18" charset="0"/>
                <a:cs typeface="Times New Roman" pitchFamily="18" charset="0"/>
              </a:rPr>
              <a:t>break;</a:t>
            </a:r>
            <a:endParaRPr lang="en-US" b="1" dirty="0">
              <a:solidFill>
                <a:srgbClr val="660033"/>
              </a:solidFill>
              <a:latin typeface="Times New Roman" pitchFamily="18" charset="0"/>
              <a:cs typeface="Times New Roman" pitchFamily="18" charset="0"/>
            </a:endParaRPr>
          </a:p>
          <a:p>
            <a:pPr>
              <a:lnSpc>
                <a:spcPts val="1600"/>
              </a:lnSpc>
            </a:pPr>
            <a:r>
              <a:rPr lang="en-US" i="1" dirty="0">
                <a:solidFill>
                  <a:srgbClr val="231F20"/>
                </a:solidFill>
                <a:latin typeface="Times New Roman" pitchFamily="18" charset="0"/>
                <a:cs typeface="Times New Roman" pitchFamily="18" charset="0"/>
              </a:rPr>
              <a:t>………….... </a:t>
            </a:r>
            <a:endParaRPr lang="en-US" i="1" dirty="0" smtClean="0">
              <a:solidFill>
                <a:srgbClr val="231F20"/>
              </a:solidFill>
              <a:latin typeface="Times New Roman" pitchFamily="18" charset="0"/>
              <a:cs typeface="Times New Roman" pitchFamily="18" charset="0"/>
            </a:endParaRPr>
          </a:p>
          <a:p>
            <a:pPr>
              <a:lnSpc>
                <a:spcPts val="1600"/>
              </a:lnSpc>
            </a:pPr>
            <a:r>
              <a:rPr lang="en-US" i="1" dirty="0" smtClean="0">
                <a:solidFill>
                  <a:srgbClr val="FF0000"/>
                </a:solidFill>
                <a:latin typeface="Times New Roman" pitchFamily="18" charset="0"/>
                <a:cs typeface="Times New Roman" pitchFamily="18" charset="0"/>
              </a:rPr>
              <a:t>case </a:t>
            </a:r>
            <a:r>
              <a:rPr lang="en-US" i="1" dirty="0">
                <a:solidFill>
                  <a:srgbClr val="FF0000"/>
                </a:solidFill>
                <a:latin typeface="Times New Roman" pitchFamily="18" charset="0"/>
                <a:cs typeface="Times New Roman" pitchFamily="18" charset="0"/>
              </a:rPr>
              <a:t>value n:</a:t>
            </a:r>
            <a:endParaRPr lang="en-US" dirty="0">
              <a:solidFill>
                <a:srgbClr val="FF0000"/>
              </a:solidFill>
              <a:latin typeface="Times New Roman" pitchFamily="18" charset="0"/>
              <a:cs typeface="Times New Roman" pitchFamily="18" charset="0"/>
            </a:endParaRPr>
          </a:p>
          <a:p>
            <a:pPr>
              <a:lnSpc>
                <a:spcPts val="1600"/>
              </a:lnSpc>
            </a:pPr>
            <a:r>
              <a:rPr lang="en-US" i="1" dirty="0">
                <a:solidFill>
                  <a:srgbClr val="00B0F0"/>
                </a:solidFill>
                <a:latin typeface="Times New Roman" pitchFamily="18" charset="0"/>
                <a:cs typeface="Times New Roman" pitchFamily="18" charset="0"/>
              </a:rPr>
              <a:t>statement block n; </a:t>
            </a:r>
            <a:r>
              <a:rPr lang="en-US" b="1" i="1" dirty="0">
                <a:solidFill>
                  <a:srgbClr val="660033"/>
                </a:solidFill>
                <a:latin typeface="Times New Roman" pitchFamily="18" charset="0"/>
                <a:cs typeface="Times New Roman" pitchFamily="18" charset="0"/>
              </a:rPr>
              <a:t>break;</a:t>
            </a:r>
            <a:endParaRPr lang="en-US" b="1" dirty="0">
              <a:solidFill>
                <a:srgbClr val="660033"/>
              </a:solidFill>
              <a:latin typeface="Times New Roman" pitchFamily="18" charset="0"/>
              <a:cs typeface="Times New Roman" pitchFamily="18" charset="0"/>
            </a:endParaRPr>
          </a:p>
          <a:p>
            <a:pPr algn="just">
              <a:lnSpc>
                <a:spcPts val="1563"/>
              </a:lnSpc>
            </a:pPr>
            <a:r>
              <a:rPr lang="en-US" i="1" dirty="0">
                <a:solidFill>
                  <a:srgbClr val="FF0000"/>
                </a:solidFill>
                <a:latin typeface="Times New Roman" pitchFamily="18" charset="0"/>
                <a:cs typeface="Times New Roman" pitchFamily="18" charset="0"/>
              </a:rPr>
              <a:t>default:</a:t>
            </a:r>
            <a:endParaRPr lang="en-US" dirty="0">
              <a:solidFill>
                <a:srgbClr val="FF0000"/>
              </a:solidFill>
              <a:latin typeface="Times New Roman" pitchFamily="18" charset="0"/>
              <a:cs typeface="Times New Roman" pitchFamily="18" charset="0"/>
            </a:endParaRPr>
          </a:p>
          <a:p>
            <a:pPr>
              <a:spcBef>
                <a:spcPts val="125"/>
              </a:spcBef>
            </a:pPr>
            <a:r>
              <a:rPr lang="en-US" i="1" dirty="0">
                <a:solidFill>
                  <a:srgbClr val="00B0F0"/>
                </a:solidFill>
                <a:latin typeface="Times New Roman" pitchFamily="18" charset="0"/>
                <a:cs typeface="Times New Roman" pitchFamily="18" charset="0"/>
              </a:rPr>
              <a:t>statement block ;</a:t>
            </a:r>
            <a:endParaRPr lang="en-US" dirty="0">
              <a:solidFill>
                <a:srgbClr val="00B0F0"/>
              </a:solidFill>
              <a:latin typeface="Times New Roman" pitchFamily="18" charset="0"/>
              <a:cs typeface="Times New Roman" pitchFamily="18" charset="0"/>
            </a:endParaRPr>
          </a:p>
          <a:p>
            <a:pPr algn="just">
              <a:spcBef>
                <a:spcPts val="125"/>
              </a:spcBef>
            </a:pPr>
            <a:r>
              <a:rPr lang="en-US" i="1" dirty="0" smtClean="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311716653"/>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5" y="852776"/>
            <a:ext cx="7467600" cy="660755"/>
          </a:xfrm>
        </p:spPr>
        <p:txBody>
          <a:bodyPr>
            <a:normAutofit/>
          </a:bodyPr>
          <a:lstStyle/>
          <a:p>
            <a:pPr algn="ctr"/>
            <a:r>
              <a:rPr lang="en-US" sz="1800" b="1" dirty="0" smtClean="0">
                <a:solidFill>
                  <a:srgbClr val="EC008C"/>
                </a:solidFill>
                <a:latin typeface="Times New Roman" pitchFamily="18" charset="0"/>
                <a:cs typeface="Times New Roman" pitchFamily="18" charset="0"/>
              </a:rPr>
              <a:t>3.1.2 </a:t>
            </a:r>
            <a:r>
              <a:rPr lang="en-US" sz="1800" b="1" dirty="0">
                <a:solidFill>
                  <a:srgbClr val="EC008C"/>
                </a:solidFill>
                <a:latin typeface="Times New Roman" pitchFamily="18" charset="0"/>
                <a:cs typeface="Times New Roman" pitchFamily="18" charset="0"/>
              </a:rPr>
              <a:t>Difference between Server side scripting and client side scripting</a:t>
            </a:r>
            <a:endParaRPr lang="en-US" sz="1800"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07505" y="1556792"/>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5</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bject 9"/>
          <p:cNvSpPr txBox="1"/>
          <p:nvPr/>
        </p:nvSpPr>
        <p:spPr>
          <a:xfrm>
            <a:off x="179512" y="1656958"/>
            <a:ext cx="4229265" cy="4724370"/>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endParaRPr lang="en-US" sz="1400" dirty="0">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&lt;!DOCTYPE html&gt;</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&lt;head&gt;&lt;title&gt;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 Program</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&lt;/title&gt;&lt;/head&gt;</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&lt;body&gt;</a:t>
            </a:r>
            <a:endParaRPr lang="en-US" sz="1400" dirty="0">
              <a:latin typeface="Times New Roman" pitchFamily="18" charset="0"/>
              <a:cs typeface="Times New Roman" pitchFamily="18" charset="0"/>
            </a:endParaRPr>
          </a:p>
          <a:p>
            <a:pPr>
              <a:lnSpc>
                <a:spcPts val="1600"/>
              </a:lnSpc>
            </a:pPr>
            <a:r>
              <a:rPr lang="en-US" sz="1400" dirty="0">
                <a:solidFill>
                  <a:srgbClr val="231F20"/>
                </a:solidFill>
                <a:latin typeface="Times New Roman" pitchFamily="18" charset="0"/>
                <a:cs typeface="Times New Roman" pitchFamily="18" charset="0"/>
              </a:rPr>
              <a:t>&lt;h1&gt; use of switch case &lt;/h1&gt;</a:t>
            </a:r>
            <a:endParaRPr lang="en-US" sz="1400" dirty="0">
              <a:latin typeface="Times New Roman" pitchFamily="18" charset="0"/>
              <a:cs typeface="Times New Roman" pitchFamily="18" charset="0"/>
            </a:endParaRPr>
          </a:p>
          <a:p>
            <a:pPr>
              <a:lnSpc>
                <a:spcPts val="1600"/>
              </a:lnSpc>
              <a:spcBef>
                <a:spcPts val="75"/>
              </a:spcBef>
            </a:pPr>
            <a:r>
              <a:rPr lang="en-US" sz="1400" dirty="0">
                <a:solidFill>
                  <a:srgbClr val="231F20"/>
                </a:solidFill>
                <a:latin typeface="Times New Roman" pitchFamily="18" charset="0"/>
                <a:cs typeface="Times New Roman" pitchFamily="18" charset="0"/>
              </a:rPr>
              <a:t>&lt;</a:t>
            </a:r>
            <a:r>
              <a:rPr lang="en-US" sz="1400" dirty="0" smtClean="0">
                <a:solidFill>
                  <a:srgbClr val="231F20"/>
                </a:solidFill>
                <a:latin typeface="Times New Roman" pitchFamily="18" charset="0"/>
                <a:cs typeface="Times New Roman" pitchFamily="18" charset="0"/>
              </a:rPr>
              <a:t>script  </a:t>
            </a:r>
            <a:r>
              <a:rPr lang="en-US" sz="1400" dirty="0">
                <a:solidFill>
                  <a:srgbClr val="231F20"/>
                </a:solidFill>
                <a:latin typeface="Times New Roman" pitchFamily="18" charset="0"/>
                <a:cs typeface="Times New Roman" pitchFamily="18" charset="0"/>
              </a:rPr>
              <a:t>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a:t>
            </a:r>
            <a:r>
              <a:rPr lang="en-US" sz="1400" dirty="0" err="1">
                <a:solidFill>
                  <a:srgbClr val="231F20"/>
                </a:solidFill>
                <a:latin typeface="Times New Roman" pitchFamily="18" charset="0"/>
                <a:cs typeface="Times New Roman" pitchFamily="18" charset="0"/>
              </a:rPr>
              <a:t>var</a:t>
            </a:r>
            <a:r>
              <a:rPr lang="en-US" sz="1400" dirty="0">
                <a:solidFill>
                  <a:srgbClr val="231F20"/>
                </a:solidFill>
                <a:latin typeface="Times New Roman" pitchFamily="18" charset="0"/>
                <a:cs typeface="Times New Roman" pitchFamily="18" charset="0"/>
              </a:rPr>
              <a:t> day=6;</a:t>
            </a:r>
            <a:endParaRPr lang="en-US" sz="1400" dirty="0">
              <a:latin typeface="Times New Roman" pitchFamily="18" charset="0"/>
              <a:cs typeface="Times New Roman" pitchFamily="18" charset="0"/>
            </a:endParaRPr>
          </a:p>
          <a:p>
            <a:pPr>
              <a:lnSpc>
                <a:spcPts val="1525"/>
              </a:lnSpc>
            </a:pPr>
            <a:r>
              <a:rPr lang="en-US" sz="1400" dirty="0">
                <a:solidFill>
                  <a:srgbClr val="231F20"/>
                </a:solidFill>
                <a:latin typeface="Times New Roman" pitchFamily="18" charset="0"/>
                <a:cs typeface="Times New Roman" pitchFamily="18" charset="0"/>
              </a:rPr>
              <a:t>switch(day)</a:t>
            </a:r>
            <a:endParaRPr lang="en-US" sz="1400" dirty="0">
              <a:latin typeface="Times New Roman" pitchFamily="18" charset="0"/>
              <a:cs typeface="Times New Roman" pitchFamily="18" charset="0"/>
            </a:endParaRPr>
          </a:p>
          <a:p>
            <a:pPr>
              <a:lnSpc>
                <a:spcPts val="1638"/>
              </a:lnSpc>
            </a:pPr>
            <a:r>
              <a:rPr lang="en-US" sz="1400" dirty="0">
                <a:solidFill>
                  <a:srgbClr val="231F20"/>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lnSpc>
                <a:spcPct val="107000"/>
              </a:lnSpc>
              <a:spcBef>
                <a:spcPts val="288"/>
              </a:spcBef>
            </a:pPr>
            <a:r>
              <a:rPr lang="en-US" sz="1400" dirty="0" smtClean="0">
                <a:solidFill>
                  <a:srgbClr val="231F20"/>
                </a:solidFill>
                <a:latin typeface="Times New Roman" pitchFamily="18" charset="0"/>
                <a:cs typeface="Times New Roman" pitchFamily="18" charset="0"/>
              </a:rPr>
              <a:t>case 1: alert(“Monday”); break;</a:t>
            </a:r>
          </a:p>
          <a:p>
            <a:pPr algn="just">
              <a:lnSpc>
                <a:spcPct val="107000"/>
              </a:lnSpc>
              <a:spcBef>
                <a:spcPts val="288"/>
              </a:spcBef>
            </a:pPr>
            <a:r>
              <a:rPr lang="en-US" sz="1400" dirty="0">
                <a:solidFill>
                  <a:srgbClr val="231F20"/>
                </a:solidFill>
                <a:latin typeface="Times New Roman" pitchFamily="18" charset="0"/>
                <a:cs typeface="Times New Roman" pitchFamily="18" charset="0"/>
              </a:rPr>
              <a:t>case </a:t>
            </a:r>
            <a:r>
              <a:rPr lang="en-US" sz="1400" dirty="0" smtClean="0">
                <a:solidFill>
                  <a:srgbClr val="231F20"/>
                </a:solidFill>
                <a:latin typeface="Times New Roman" pitchFamily="18" charset="0"/>
                <a:cs typeface="Times New Roman" pitchFamily="18" charset="0"/>
              </a:rPr>
              <a:t>2: alert(“Tuesday</a:t>
            </a:r>
            <a:r>
              <a:rPr lang="en-US" sz="1400" dirty="0">
                <a:solidFill>
                  <a:srgbClr val="231F20"/>
                </a:solidFill>
                <a:latin typeface="Times New Roman" pitchFamily="18" charset="0"/>
                <a:cs typeface="Times New Roman" pitchFamily="18" charset="0"/>
              </a:rPr>
              <a:t>”); break;</a:t>
            </a:r>
          </a:p>
          <a:p>
            <a:pPr algn="just">
              <a:lnSpc>
                <a:spcPct val="107000"/>
              </a:lnSpc>
              <a:spcBef>
                <a:spcPts val="288"/>
              </a:spcBef>
            </a:pPr>
            <a:r>
              <a:rPr lang="en-US" sz="1400" dirty="0">
                <a:solidFill>
                  <a:srgbClr val="231F20"/>
                </a:solidFill>
                <a:latin typeface="Times New Roman" pitchFamily="18" charset="0"/>
                <a:cs typeface="Times New Roman" pitchFamily="18" charset="0"/>
              </a:rPr>
              <a:t>case </a:t>
            </a:r>
            <a:r>
              <a:rPr lang="en-US" sz="1400" dirty="0" smtClean="0">
                <a:solidFill>
                  <a:srgbClr val="231F20"/>
                </a:solidFill>
                <a:latin typeface="Times New Roman" pitchFamily="18" charset="0"/>
                <a:cs typeface="Times New Roman" pitchFamily="18" charset="0"/>
              </a:rPr>
              <a:t>3: </a:t>
            </a:r>
            <a:r>
              <a:rPr lang="en-US" sz="1400" dirty="0">
                <a:solidFill>
                  <a:srgbClr val="231F20"/>
                </a:solidFill>
                <a:latin typeface="Times New Roman" pitchFamily="18" charset="0"/>
                <a:cs typeface="Times New Roman" pitchFamily="18" charset="0"/>
              </a:rPr>
              <a:t>alert</a:t>
            </a:r>
            <a:r>
              <a:rPr lang="en-US" sz="1400" dirty="0" smtClean="0">
                <a:solidFill>
                  <a:srgbClr val="231F20"/>
                </a:solidFill>
                <a:latin typeface="Times New Roman" pitchFamily="18" charset="0"/>
                <a:cs typeface="Times New Roman" pitchFamily="18" charset="0"/>
              </a:rPr>
              <a:t>(“Wednesday</a:t>
            </a:r>
            <a:r>
              <a:rPr lang="en-US" sz="1400" dirty="0">
                <a:solidFill>
                  <a:srgbClr val="231F20"/>
                </a:solidFill>
                <a:latin typeface="Times New Roman" pitchFamily="18" charset="0"/>
                <a:cs typeface="Times New Roman" pitchFamily="18" charset="0"/>
              </a:rPr>
              <a:t>”); break;</a:t>
            </a:r>
          </a:p>
          <a:p>
            <a:pPr algn="just">
              <a:lnSpc>
                <a:spcPct val="107000"/>
              </a:lnSpc>
              <a:spcBef>
                <a:spcPts val="288"/>
              </a:spcBef>
            </a:pPr>
            <a:r>
              <a:rPr lang="en-US" sz="1400" dirty="0">
                <a:solidFill>
                  <a:srgbClr val="231F20"/>
                </a:solidFill>
                <a:latin typeface="Times New Roman" pitchFamily="18" charset="0"/>
                <a:cs typeface="Times New Roman" pitchFamily="18" charset="0"/>
              </a:rPr>
              <a:t>case </a:t>
            </a:r>
            <a:r>
              <a:rPr lang="en-US" sz="1400" dirty="0" smtClean="0">
                <a:solidFill>
                  <a:srgbClr val="231F20"/>
                </a:solidFill>
                <a:latin typeface="Times New Roman" pitchFamily="18" charset="0"/>
                <a:cs typeface="Times New Roman" pitchFamily="18" charset="0"/>
              </a:rPr>
              <a:t>4: </a:t>
            </a:r>
            <a:r>
              <a:rPr lang="en-US" sz="1400" dirty="0">
                <a:solidFill>
                  <a:srgbClr val="231F20"/>
                </a:solidFill>
                <a:latin typeface="Times New Roman" pitchFamily="18" charset="0"/>
                <a:cs typeface="Times New Roman" pitchFamily="18" charset="0"/>
              </a:rPr>
              <a:t>alert</a:t>
            </a:r>
            <a:r>
              <a:rPr lang="en-US" sz="1400" dirty="0" smtClean="0">
                <a:solidFill>
                  <a:srgbClr val="231F20"/>
                </a:solidFill>
                <a:latin typeface="Times New Roman" pitchFamily="18" charset="0"/>
                <a:cs typeface="Times New Roman" pitchFamily="18" charset="0"/>
              </a:rPr>
              <a:t>(“Thursday”); </a:t>
            </a:r>
            <a:r>
              <a:rPr lang="en-US" sz="1400" dirty="0">
                <a:solidFill>
                  <a:srgbClr val="231F20"/>
                </a:solidFill>
                <a:latin typeface="Times New Roman" pitchFamily="18" charset="0"/>
                <a:cs typeface="Times New Roman" pitchFamily="18" charset="0"/>
              </a:rPr>
              <a:t>break</a:t>
            </a:r>
            <a:r>
              <a:rPr lang="en-US" sz="1400" dirty="0" smtClean="0">
                <a:solidFill>
                  <a:srgbClr val="231F20"/>
                </a:solidFill>
                <a:latin typeface="Times New Roman" pitchFamily="18" charset="0"/>
                <a:cs typeface="Times New Roman" pitchFamily="18" charset="0"/>
              </a:rPr>
              <a:t>;</a:t>
            </a:r>
          </a:p>
          <a:p>
            <a:pPr algn="just">
              <a:lnSpc>
                <a:spcPct val="107000"/>
              </a:lnSpc>
              <a:spcBef>
                <a:spcPts val="288"/>
              </a:spcBef>
            </a:pPr>
            <a:r>
              <a:rPr lang="en-US" sz="1400" dirty="0">
                <a:solidFill>
                  <a:srgbClr val="231F20"/>
                </a:solidFill>
                <a:latin typeface="Times New Roman" pitchFamily="18" charset="0"/>
                <a:cs typeface="Times New Roman" pitchFamily="18" charset="0"/>
              </a:rPr>
              <a:t>case </a:t>
            </a:r>
            <a:r>
              <a:rPr lang="en-US" sz="1400" dirty="0" smtClean="0">
                <a:solidFill>
                  <a:srgbClr val="231F20"/>
                </a:solidFill>
                <a:latin typeface="Times New Roman" pitchFamily="18" charset="0"/>
                <a:cs typeface="Times New Roman" pitchFamily="18" charset="0"/>
              </a:rPr>
              <a:t>5: </a:t>
            </a:r>
            <a:r>
              <a:rPr lang="en-US" sz="1400" dirty="0">
                <a:solidFill>
                  <a:srgbClr val="231F20"/>
                </a:solidFill>
                <a:latin typeface="Times New Roman" pitchFamily="18" charset="0"/>
                <a:cs typeface="Times New Roman" pitchFamily="18" charset="0"/>
              </a:rPr>
              <a:t>alert</a:t>
            </a:r>
            <a:r>
              <a:rPr lang="en-US" sz="1400" dirty="0" smtClean="0">
                <a:solidFill>
                  <a:srgbClr val="231F20"/>
                </a:solidFill>
                <a:latin typeface="Times New Roman" pitchFamily="18" charset="0"/>
                <a:cs typeface="Times New Roman" pitchFamily="18" charset="0"/>
              </a:rPr>
              <a:t>(“Friday</a:t>
            </a:r>
            <a:r>
              <a:rPr lang="en-US" sz="1400" dirty="0">
                <a:solidFill>
                  <a:srgbClr val="231F20"/>
                </a:solidFill>
                <a:latin typeface="Times New Roman" pitchFamily="18" charset="0"/>
                <a:cs typeface="Times New Roman" pitchFamily="18" charset="0"/>
              </a:rPr>
              <a:t>”); break;</a:t>
            </a:r>
          </a:p>
          <a:p>
            <a:pPr algn="just">
              <a:lnSpc>
                <a:spcPct val="107000"/>
              </a:lnSpc>
              <a:spcBef>
                <a:spcPts val="288"/>
              </a:spcBef>
            </a:pPr>
            <a:r>
              <a:rPr lang="en-US" sz="1400" dirty="0">
                <a:solidFill>
                  <a:srgbClr val="231F20"/>
                </a:solidFill>
                <a:latin typeface="Times New Roman" pitchFamily="18" charset="0"/>
                <a:cs typeface="Times New Roman" pitchFamily="18" charset="0"/>
              </a:rPr>
              <a:t>case </a:t>
            </a:r>
            <a:r>
              <a:rPr lang="en-US" sz="1400" dirty="0" smtClean="0">
                <a:solidFill>
                  <a:srgbClr val="231F20"/>
                </a:solidFill>
                <a:latin typeface="Times New Roman" pitchFamily="18" charset="0"/>
                <a:cs typeface="Times New Roman" pitchFamily="18" charset="0"/>
              </a:rPr>
              <a:t>6: </a:t>
            </a:r>
            <a:r>
              <a:rPr lang="en-US" sz="1400" dirty="0">
                <a:solidFill>
                  <a:srgbClr val="231F20"/>
                </a:solidFill>
                <a:latin typeface="Times New Roman" pitchFamily="18" charset="0"/>
                <a:cs typeface="Times New Roman" pitchFamily="18" charset="0"/>
              </a:rPr>
              <a:t>alert</a:t>
            </a:r>
            <a:r>
              <a:rPr lang="en-US" sz="1400" dirty="0" smtClean="0">
                <a:solidFill>
                  <a:srgbClr val="231F20"/>
                </a:solidFill>
                <a:latin typeface="Times New Roman" pitchFamily="18" charset="0"/>
                <a:cs typeface="Times New Roman" pitchFamily="18" charset="0"/>
              </a:rPr>
              <a:t>(“Saturday”); </a:t>
            </a:r>
            <a:r>
              <a:rPr lang="en-US" sz="1400" dirty="0">
                <a:solidFill>
                  <a:srgbClr val="231F20"/>
                </a:solidFill>
                <a:latin typeface="Times New Roman" pitchFamily="18" charset="0"/>
                <a:cs typeface="Times New Roman" pitchFamily="18" charset="0"/>
              </a:rPr>
              <a:t>break;</a:t>
            </a:r>
          </a:p>
          <a:p>
            <a:pPr algn="just">
              <a:lnSpc>
                <a:spcPct val="107000"/>
              </a:lnSpc>
              <a:spcBef>
                <a:spcPts val="288"/>
              </a:spcBef>
            </a:pPr>
            <a:r>
              <a:rPr lang="en-US" sz="1400" dirty="0">
                <a:solidFill>
                  <a:srgbClr val="231F20"/>
                </a:solidFill>
                <a:latin typeface="Times New Roman" pitchFamily="18" charset="0"/>
                <a:cs typeface="Times New Roman" pitchFamily="18" charset="0"/>
              </a:rPr>
              <a:t>case </a:t>
            </a:r>
            <a:r>
              <a:rPr lang="en-US" sz="1400" dirty="0" smtClean="0">
                <a:solidFill>
                  <a:srgbClr val="231F20"/>
                </a:solidFill>
                <a:latin typeface="Times New Roman" pitchFamily="18" charset="0"/>
                <a:cs typeface="Times New Roman" pitchFamily="18" charset="0"/>
              </a:rPr>
              <a:t>7: </a:t>
            </a:r>
            <a:r>
              <a:rPr lang="en-US" sz="1400" dirty="0">
                <a:solidFill>
                  <a:srgbClr val="231F20"/>
                </a:solidFill>
                <a:latin typeface="Times New Roman" pitchFamily="18" charset="0"/>
                <a:cs typeface="Times New Roman" pitchFamily="18" charset="0"/>
              </a:rPr>
              <a:t>alert</a:t>
            </a:r>
            <a:r>
              <a:rPr lang="en-US" sz="1400" dirty="0" smtClean="0">
                <a:solidFill>
                  <a:srgbClr val="231F20"/>
                </a:solidFill>
                <a:latin typeface="Times New Roman" pitchFamily="18" charset="0"/>
                <a:cs typeface="Times New Roman" pitchFamily="18" charset="0"/>
              </a:rPr>
              <a:t>(“Sunday</a:t>
            </a:r>
            <a:r>
              <a:rPr lang="en-US" sz="1400" dirty="0">
                <a:solidFill>
                  <a:srgbClr val="231F20"/>
                </a:solidFill>
                <a:latin typeface="Times New Roman" pitchFamily="18" charset="0"/>
                <a:cs typeface="Times New Roman" pitchFamily="18" charset="0"/>
              </a:rPr>
              <a:t>”); break</a:t>
            </a:r>
            <a:r>
              <a:rPr lang="en-US" sz="1400" dirty="0" smtClean="0">
                <a:solidFill>
                  <a:srgbClr val="231F20"/>
                </a:solidFill>
                <a:latin typeface="Times New Roman" pitchFamily="18" charset="0"/>
                <a:cs typeface="Times New Roman" pitchFamily="18" charset="0"/>
              </a:rPr>
              <a:t>;</a:t>
            </a:r>
          </a:p>
          <a:p>
            <a:pPr>
              <a:lnSpc>
                <a:spcPts val="1600"/>
              </a:lnSpc>
            </a:pPr>
            <a:r>
              <a:rPr lang="en-US" sz="1400" dirty="0">
                <a:solidFill>
                  <a:srgbClr val="231F20"/>
                </a:solidFill>
                <a:latin typeface="Times New Roman" pitchFamily="18" charset="0"/>
                <a:cs typeface="Times New Roman" pitchFamily="18" charset="0"/>
              </a:rPr>
              <a:t>default: alert("Invalid day");</a:t>
            </a:r>
            <a:endParaRPr lang="en-US" sz="1400" dirty="0">
              <a:latin typeface="Times New Roman" pitchFamily="18" charset="0"/>
              <a:cs typeface="Times New Roman" pitchFamily="18" charset="0"/>
            </a:endParaRPr>
          </a:p>
          <a:p>
            <a:pPr>
              <a:lnSpc>
                <a:spcPts val="1563"/>
              </a:lnSpc>
            </a:pPr>
            <a:r>
              <a:rPr lang="en-US" sz="1400" dirty="0">
                <a:solidFill>
                  <a:srgbClr val="231F20"/>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&lt;/script&gt;&lt;/body&gt;&lt;/html&gt;</a:t>
            </a:r>
            <a:endParaRPr lang="en-US" sz="1400" dirty="0">
              <a:latin typeface="Times New Roman" pitchFamily="18" charset="0"/>
              <a:cs typeface="Times New Roman" pitchFamily="18" charset="0"/>
            </a:endParaRPr>
          </a:p>
          <a:p>
            <a:pPr algn="just">
              <a:lnSpc>
                <a:spcPct val="107000"/>
              </a:lnSpc>
              <a:spcBef>
                <a:spcPts val="288"/>
              </a:spcBef>
            </a:pPr>
            <a:endParaRPr lang="en-US" sz="1400" dirty="0" smtClean="0">
              <a:solidFill>
                <a:srgbClr val="231F2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90415" y="2636912"/>
            <a:ext cx="3579242" cy="3524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Rectangle 13"/>
          <p:cNvSpPr/>
          <p:nvPr/>
        </p:nvSpPr>
        <p:spPr>
          <a:xfrm>
            <a:off x="179513" y="1772816"/>
            <a:ext cx="3600399" cy="460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8352792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5" y="852776"/>
            <a:ext cx="7467600" cy="660755"/>
          </a:xfrm>
        </p:spPr>
        <p:txBody>
          <a:bodyPr>
            <a:normAutofit/>
          </a:bodyPr>
          <a:lstStyle/>
          <a:p>
            <a:pPr algn="ctr"/>
            <a:r>
              <a:rPr lang="en-US" sz="1800" b="1" dirty="0" smtClean="0">
                <a:solidFill>
                  <a:srgbClr val="EC008C"/>
                </a:solidFill>
                <a:latin typeface="Times New Roman" pitchFamily="18" charset="0"/>
                <a:cs typeface="Times New Roman" pitchFamily="18" charset="0"/>
              </a:rPr>
              <a:t>3.2.2 Looping statement</a:t>
            </a:r>
            <a:endParaRPr lang="en-US" sz="1800"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07505" y="1556792"/>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6</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3026" y="1556792"/>
            <a:ext cx="8144844" cy="1815882"/>
          </a:xfrm>
          <a:prstGeom prst="rect">
            <a:avLst/>
          </a:prstGeom>
          <a:noFill/>
        </p:spPr>
        <p:txBody>
          <a:bodyPr wrap="square" rtlCol="0">
            <a:spAutoFit/>
          </a:bodyPr>
          <a:lstStyle/>
          <a:p>
            <a:pPr marL="285750" indent="-285750">
              <a:buFont typeface="Arial" pitchFamily="34" charset="0"/>
              <a:buChar char="•"/>
            </a:pPr>
            <a:r>
              <a:rPr lang="en-US" sz="1600" spc="-10" dirty="0" smtClean="0">
                <a:solidFill>
                  <a:srgbClr val="231F20"/>
                </a:solidFill>
                <a:latin typeface="Bahnschrift SemiBold" pitchFamily="34" charset="0"/>
                <a:cs typeface="Times New Roman"/>
              </a:rPr>
              <a:t>To execute some statement need</a:t>
            </a:r>
            <a:r>
              <a:rPr lang="en-US" sz="1600" dirty="0" smtClean="0">
                <a:solidFill>
                  <a:srgbClr val="231F20"/>
                </a:solidFill>
                <a:latin typeface="Bahnschrift SemiBold" pitchFamily="34" charset="0"/>
                <a:cs typeface="Times New Roman"/>
              </a:rPr>
              <a:t>  </a:t>
            </a:r>
            <a:r>
              <a:rPr lang="en-US" sz="1600" spc="-120" dirty="0" smtClean="0">
                <a:solidFill>
                  <a:srgbClr val="231F20"/>
                </a:solidFill>
                <a:latin typeface="Bahnschrift SemiBold" pitchFamily="34" charset="0"/>
                <a:cs typeface="Times New Roman"/>
              </a:rPr>
              <a:t> </a:t>
            </a:r>
            <a:r>
              <a:rPr lang="en-US" sz="1600" spc="-10" dirty="0">
                <a:solidFill>
                  <a:srgbClr val="231F20"/>
                </a:solidFill>
                <a:latin typeface="Bahnschrift SemiBold" pitchFamily="34" charset="0"/>
                <a:cs typeface="Times New Roman"/>
              </a:rPr>
              <a:t>to</a:t>
            </a:r>
            <a:r>
              <a:rPr lang="en-US" sz="1600" dirty="0">
                <a:solidFill>
                  <a:srgbClr val="231F20"/>
                </a:solidFill>
                <a:latin typeface="Bahnschrift SemiBold" pitchFamily="34" charset="0"/>
                <a:cs typeface="Times New Roman"/>
              </a:rPr>
              <a:t>  </a:t>
            </a:r>
            <a:r>
              <a:rPr lang="en-US" sz="1600" spc="-120" dirty="0">
                <a:solidFill>
                  <a:srgbClr val="231F20"/>
                </a:solidFill>
                <a:latin typeface="Bahnschrift SemiBold" pitchFamily="34" charset="0"/>
                <a:cs typeface="Times New Roman"/>
              </a:rPr>
              <a:t> </a:t>
            </a:r>
            <a:r>
              <a:rPr lang="en-US" sz="1600" spc="-10" dirty="0">
                <a:solidFill>
                  <a:srgbClr val="231F20"/>
                </a:solidFill>
                <a:latin typeface="Bahnschrift SemiBold" pitchFamily="34" charset="0"/>
                <a:cs typeface="Times New Roman"/>
              </a:rPr>
              <a:t>execute</a:t>
            </a:r>
            <a:r>
              <a:rPr lang="en-US" sz="1600" dirty="0">
                <a:solidFill>
                  <a:srgbClr val="231F20"/>
                </a:solidFill>
                <a:latin typeface="Bahnschrift SemiBold" pitchFamily="34" charset="0"/>
                <a:cs typeface="Times New Roman"/>
              </a:rPr>
              <a:t>  </a:t>
            </a:r>
            <a:r>
              <a:rPr lang="en-US" sz="1600" spc="-125" dirty="0">
                <a:solidFill>
                  <a:srgbClr val="231F20"/>
                </a:solidFill>
                <a:latin typeface="Bahnschrift SemiBold" pitchFamily="34" charset="0"/>
                <a:cs typeface="Times New Roman"/>
              </a:rPr>
              <a:t> </a:t>
            </a:r>
            <a:r>
              <a:rPr lang="en-US" sz="1600" dirty="0" smtClean="0">
                <a:solidFill>
                  <a:srgbClr val="231F20"/>
                </a:solidFill>
                <a:latin typeface="Bahnschrift SemiBold" pitchFamily="34" charset="0"/>
                <a:cs typeface="Times New Roman" pitchFamily="18" charset="0"/>
              </a:rPr>
              <a:t>repeatedly</a:t>
            </a:r>
            <a:r>
              <a:rPr lang="en-US" sz="1600" dirty="0">
                <a:solidFill>
                  <a:srgbClr val="231F20"/>
                </a:solidFill>
                <a:latin typeface="Bahnschrift SemiBold" pitchFamily="34" charset="0"/>
                <a:cs typeface="Times New Roman" pitchFamily="18" charset="0"/>
              </a:rPr>
              <a:t>.    </a:t>
            </a:r>
            <a:r>
              <a:rPr lang="en-US" sz="1600" dirty="0">
                <a:solidFill>
                  <a:srgbClr val="FF0000"/>
                </a:solidFill>
                <a:latin typeface="Bahnschrift SemiBold" pitchFamily="34" charset="0"/>
                <a:cs typeface="Times New Roman" pitchFamily="18" charset="0"/>
              </a:rPr>
              <a:t>Iteration    refers    to    the execution  of  statement  or  a  group  of statements of code for a fixed number of times or till the condition is satisfied. </a:t>
            </a:r>
            <a:endParaRPr lang="en-US" sz="1600" dirty="0" smtClean="0">
              <a:solidFill>
                <a:srgbClr val="FF0000"/>
              </a:solidFill>
              <a:latin typeface="Bahnschrift SemiBold" pitchFamily="34" charset="0"/>
              <a:cs typeface="Times New Roman" pitchFamily="18" charset="0"/>
            </a:endParaRPr>
          </a:p>
          <a:p>
            <a:pPr marL="285750" indent="-285750">
              <a:buFont typeface="Arial" pitchFamily="34" charset="0"/>
              <a:buChar char="•"/>
            </a:pPr>
            <a:r>
              <a:rPr lang="en-US" sz="1600" dirty="0" smtClean="0">
                <a:solidFill>
                  <a:srgbClr val="231F20"/>
                </a:solidFill>
                <a:latin typeface="Bahnschrift SemiBold" pitchFamily="34" charset="0"/>
                <a:cs typeface="Times New Roman" pitchFamily="18" charset="0"/>
              </a:rPr>
              <a:t>The </a:t>
            </a:r>
            <a:r>
              <a:rPr lang="en-US" sz="1600" dirty="0">
                <a:solidFill>
                  <a:srgbClr val="00CC00"/>
                </a:solidFill>
                <a:latin typeface="Bahnschrift SemiBold" pitchFamily="34" charset="0"/>
                <a:cs typeface="Times New Roman" pitchFamily="18" charset="0"/>
              </a:rPr>
              <a:t>condition  should  be  </a:t>
            </a:r>
            <a:r>
              <a:rPr lang="en-US" sz="1600" dirty="0" smtClean="0">
                <a:solidFill>
                  <a:srgbClr val="00CC00"/>
                </a:solidFill>
                <a:latin typeface="Bahnschrift SemiBold" pitchFamily="34" charset="0"/>
                <a:cs typeface="Times New Roman" pitchFamily="18" charset="0"/>
              </a:rPr>
              <a:t>Boolean  </a:t>
            </a:r>
            <a:r>
              <a:rPr lang="en-US" sz="1600" dirty="0">
                <a:solidFill>
                  <a:srgbClr val="00CC00"/>
                </a:solidFill>
                <a:latin typeface="Bahnschrift SemiBold" pitchFamily="34" charset="0"/>
                <a:cs typeface="Times New Roman" pitchFamily="18" charset="0"/>
              </a:rPr>
              <a:t>condition. </a:t>
            </a:r>
            <a:endParaRPr lang="en-US" sz="1600" dirty="0" smtClean="0">
              <a:solidFill>
                <a:srgbClr val="00CC00"/>
              </a:solidFill>
              <a:latin typeface="Bahnschrift SemiBold" pitchFamily="34" charset="0"/>
              <a:cs typeface="Times New Roman" pitchFamily="18" charset="0"/>
            </a:endParaRPr>
          </a:p>
          <a:p>
            <a:pPr marL="285750" indent="-285750">
              <a:buFont typeface="Arial" pitchFamily="34" charset="0"/>
              <a:buChar char="•"/>
            </a:pPr>
            <a:r>
              <a:rPr lang="en-US" sz="1600" dirty="0" smtClean="0">
                <a:solidFill>
                  <a:srgbClr val="231F20"/>
                </a:solidFill>
                <a:latin typeface="Bahnschrift SemiBold" pitchFamily="34" charset="0"/>
                <a:cs typeface="Times New Roman" pitchFamily="18" charset="0"/>
              </a:rPr>
              <a:t>Some </a:t>
            </a:r>
            <a:r>
              <a:rPr lang="en-US" sz="1600" dirty="0">
                <a:solidFill>
                  <a:srgbClr val="231F20"/>
                </a:solidFill>
                <a:latin typeface="Bahnschrift SemiBold" pitchFamily="34" charset="0"/>
                <a:cs typeface="Times New Roman" pitchFamily="18" charset="0"/>
              </a:rPr>
              <a:t>commonly used JavaScript looping statements are:</a:t>
            </a:r>
            <a:endParaRPr lang="en-US" sz="1600" dirty="0">
              <a:latin typeface="Bahnschrift SemiBold" pitchFamily="34" charset="0"/>
              <a:cs typeface="Times New Roman" pitchFamily="18" charset="0"/>
            </a:endParaRPr>
          </a:p>
          <a:p>
            <a:pPr lvl="2"/>
            <a:r>
              <a:rPr lang="en-US" sz="1600" dirty="0" smtClean="0">
                <a:latin typeface="Bahnschrift SemiBold" pitchFamily="34" charset="0"/>
                <a:cs typeface="Times New Roman"/>
              </a:rPr>
              <a:t>1)For loop</a:t>
            </a:r>
          </a:p>
          <a:p>
            <a:pPr lvl="2"/>
            <a:r>
              <a:rPr lang="en-US" sz="1600" dirty="0" smtClean="0">
                <a:latin typeface="Bahnschrift SemiBold" pitchFamily="34" charset="0"/>
                <a:cs typeface="Times New Roman"/>
              </a:rPr>
              <a:t>2)While loop</a:t>
            </a:r>
            <a:endParaRPr lang="en-US" sz="1600" dirty="0">
              <a:latin typeface="Bahnschrift SemiBold" pitchFamily="34" charset="0"/>
              <a:cs typeface="Times New Roman"/>
            </a:endParaRPr>
          </a:p>
        </p:txBody>
      </p:sp>
      <p:pic>
        <p:nvPicPr>
          <p:cNvPr id="2050" name="Picture 2" descr="Loop Architectur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126923" y="3429000"/>
            <a:ext cx="3011970" cy="3168352"/>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Exploring JavaScript Iteration. For, for/in, while &amp; do/wile loops. | by  Festus K. Yangani | freeCodeCamp.org | Mediu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076621" y="3429000"/>
            <a:ext cx="3332156" cy="3168352"/>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p:nvSpPr>
        <p:spPr>
          <a:xfrm>
            <a:off x="1475656" y="5421299"/>
            <a:ext cx="2160240" cy="33407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document.writeln</a:t>
            </a:r>
            <a:r>
              <a:rPr lang="en-US" sz="1200" b="1" dirty="0">
                <a:solidFill>
                  <a:schemeClr val="tx1"/>
                </a:solidFill>
              </a:rPr>
              <a:t>(i)</a:t>
            </a:r>
          </a:p>
        </p:txBody>
      </p:sp>
    </p:spTree>
    <p:extLst>
      <p:ext uri="{BB962C8B-B14F-4D97-AF65-F5344CB8AC3E}">
        <p14:creationId xmlns:p14="http://schemas.microsoft.com/office/powerpoint/2010/main" xmlns="" val="64153749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7</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object 17"/>
          <p:cNvSpPr txBox="1"/>
          <p:nvPr/>
        </p:nvSpPr>
        <p:spPr>
          <a:xfrm>
            <a:off x="298143" y="6281162"/>
            <a:ext cx="8234297" cy="230512"/>
          </a:xfrm>
          <a:prstGeom prst="rect">
            <a:avLst/>
          </a:prstGeom>
          <a:solidFill>
            <a:srgbClr val="E4CEE4"/>
          </a:solidFill>
          <a:ln w="12700">
            <a:solidFill>
              <a:srgbClr val="EC008C"/>
            </a:solidFill>
          </a:ln>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a:lnSpc>
                <a:spcPct val="107000"/>
              </a:lnSpc>
            </a:pPr>
            <a:r>
              <a:rPr lang="en-US" sz="1400" b="1" dirty="0">
                <a:solidFill>
                  <a:srgbClr val="EC008C"/>
                </a:solidFill>
                <a:latin typeface="Times New Roman" pitchFamily="18" charset="0"/>
                <a:cs typeface="Times New Roman" pitchFamily="18" charset="0"/>
              </a:rPr>
              <a:t>Note : </a:t>
            </a:r>
            <a:r>
              <a:rPr lang="en-US" sz="1400" dirty="0">
                <a:solidFill>
                  <a:srgbClr val="231F20"/>
                </a:solidFill>
                <a:latin typeface="Times New Roman" pitchFamily="18" charset="0"/>
                <a:cs typeface="Times New Roman" pitchFamily="18" charset="0"/>
              </a:rPr>
              <a:t>'language' attribute of &lt;Script&gt; is replaced by 'type' attribute in all the programs as it is </a:t>
            </a:r>
            <a:r>
              <a:rPr lang="en-US" sz="1400" dirty="0" smtClean="0">
                <a:solidFill>
                  <a:srgbClr val="231F20"/>
                </a:solidFill>
                <a:latin typeface="Times New Roman" pitchFamily="18" charset="0"/>
                <a:cs typeface="Times New Roman" pitchFamily="18" charset="0"/>
              </a:rPr>
              <a:t>standardized.</a:t>
            </a:r>
            <a:endParaRPr lang="en-US" sz="1400" dirty="0">
              <a:latin typeface="Times New Roman" pitchFamily="18" charset="0"/>
              <a:cs typeface="Times New Roman" pitchFamily="18" charset="0"/>
            </a:endParaRPr>
          </a:p>
        </p:txBody>
      </p:sp>
      <p:sp>
        <p:nvSpPr>
          <p:cNvPr id="19" name="Rectangle 18"/>
          <p:cNvSpPr/>
          <p:nvPr/>
        </p:nvSpPr>
        <p:spPr>
          <a:xfrm>
            <a:off x="260570" y="1268760"/>
            <a:ext cx="8415886" cy="3235629"/>
          </a:xfrm>
          <a:prstGeom prst="rect">
            <a:avLst/>
          </a:prstGeom>
        </p:spPr>
        <p:txBody>
          <a:bodyPr wrap="square">
            <a:spAutoFit/>
          </a:bodyPr>
          <a:lstStyle/>
          <a:p>
            <a:pPr marL="12700" fontAlgn="auto">
              <a:spcBef>
                <a:spcPts val="0"/>
              </a:spcBef>
              <a:spcAft>
                <a:spcPts val="0"/>
              </a:spcAft>
              <a:defRPr/>
            </a:pPr>
            <a:r>
              <a:rPr lang="en-US" sz="1600" dirty="0">
                <a:solidFill>
                  <a:srgbClr val="231F20"/>
                </a:solidFill>
                <a:latin typeface="Times New Roman" pitchFamily="18" charset="0"/>
                <a:cs typeface="Times New Roman" pitchFamily="18" charset="0"/>
              </a:rPr>
              <a:t>	</a:t>
            </a:r>
            <a:r>
              <a:rPr lang="en-US" sz="1600" dirty="0" smtClean="0">
                <a:solidFill>
                  <a:srgbClr val="231F20"/>
                </a:solidFill>
                <a:latin typeface="Bahnschrift SemiBold" pitchFamily="34" charset="0"/>
                <a:cs typeface="Times New Roman" pitchFamily="18" charset="0"/>
              </a:rPr>
              <a:t>This  loop </a:t>
            </a:r>
            <a:r>
              <a:rPr lang="en-US" sz="1600" dirty="0" smtClean="0">
                <a:solidFill>
                  <a:srgbClr val="00CC00"/>
                </a:solidFill>
                <a:latin typeface="Bahnschrift SemiBold" pitchFamily="34" charset="0"/>
                <a:cs typeface="Times New Roman" pitchFamily="18" charset="0"/>
              </a:rPr>
              <a:t>executes</a:t>
            </a:r>
            <a:r>
              <a:rPr lang="en-US" sz="1600" dirty="0">
                <a:solidFill>
                  <a:srgbClr val="00CC00"/>
                </a:solidFill>
                <a:latin typeface="Bahnschrift SemiBold" pitchFamily="34" charset="0"/>
                <a:cs typeface="Times New Roman" pitchFamily="18" charset="0"/>
              </a:rPr>
              <a:t> </a:t>
            </a:r>
            <a:r>
              <a:rPr lang="en-US" sz="1600" dirty="0" smtClean="0">
                <a:solidFill>
                  <a:srgbClr val="00CC00"/>
                </a:solidFill>
                <a:latin typeface="Bahnschrift SemiBold" pitchFamily="34" charset="0"/>
                <a:cs typeface="Times New Roman" pitchFamily="18" charset="0"/>
              </a:rPr>
              <a:t>statements  as  long</a:t>
            </a:r>
            <a:r>
              <a:rPr lang="en-US" sz="1600" dirty="0">
                <a:solidFill>
                  <a:srgbClr val="00CC00"/>
                </a:solidFill>
                <a:latin typeface="Bahnschrift SemiBold" pitchFamily="34" charset="0"/>
                <a:cs typeface="Times New Roman" pitchFamily="18" charset="0"/>
              </a:rPr>
              <a:t> </a:t>
            </a:r>
            <a:r>
              <a:rPr lang="en-US" sz="1600" dirty="0" smtClean="0">
                <a:solidFill>
                  <a:srgbClr val="00CC00"/>
                </a:solidFill>
                <a:latin typeface="Bahnschrift SemiBold" pitchFamily="34" charset="0"/>
                <a:cs typeface="Times New Roman" pitchFamily="18" charset="0"/>
              </a:rPr>
              <a:t>as condition becomes true, </a:t>
            </a:r>
            <a:r>
              <a:rPr lang="en-US" sz="1600" dirty="0">
                <a:solidFill>
                  <a:srgbClr val="231F20"/>
                </a:solidFill>
                <a:latin typeface="Bahnschrift SemiBold" pitchFamily="34" charset="0"/>
                <a:cs typeface="Times New Roman" pitchFamily="18" charset="0"/>
              </a:rPr>
              <a:t>for-loop is that </a:t>
            </a:r>
            <a:r>
              <a:rPr lang="en-US" sz="1600" dirty="0">
                <a:solidFill>
                  <a:srgbClr val="002060"/>
                </a:solidFill>
                <a:latin typeface="Bahnschrift SemiBold" pitchFamily="34" charset="0"/>
                <a:cs typeface="Times New Roman" pitchFamily="18" charset="0"/>
              </a:rPr>
              <a:t>it combines </a:t>
            </a:r>
            <a:r>
              <a:rPr lang="en-US" sz="1600" dirty="0">
                <a:solidFill>
                  <a:srgbClr val="FF3300"/>
                </a:solidFill>
                <a:latin typeface="Bahnschrift SemiBold" pitchFamily="34" charset="0"/>
                <a:cs typeface="Times New Roman" pitchFamily="18" charset="0"/>
              </a:rPr>
              <a:t>initialization,  </a:t>
            </a:r>
            <a:r>
              <a:rPr lang="en-US" sz="1600" dirty="0" smtClean="0">
                <a:solidFill>
                  <a:srgbClr val="FF3300"/>
                </a:solidFill>
                <a:latin typeface="Bahnschrift SemiBold" pitchFamily="34" charset="0"/>
                <a:cs typeface="Times New Roman" pitchFamily="18" charset="0"/>
              </a:rPr>
              <a:t>condition    </a:t>
            </a:r>
            <a:r>
              <a:rPr lang="en-US" sz="1600" dirty="0">
                <a:solidFill>
                  <a:srgbClr val="FF3300"/>
                </a:solidFill>
                <a:latin typeface="Bahnschrift SemiBold" pitchFamily="34" charset="0"/>
                <a:cs typeface="Times New Roman" pitchFamily="18" charset="0"/>
              </a:rPr>
              <a:t>and    loop iteration (increment or decrement) </a:t>
            </a:r>
            <a:r>
              <a:rPr lang="en-US" sz="1600" dirty="0">
                <a:solidFill>
                  <a:srgbClr val="231F20"/>
                </a:solidFill>
                <a:latin typeface="Bahnschrift SemiBold" pitchFamily="34" charset="0"/>
                <a:cs typeface="Times New Roman" pitchFamily="18" charset="0"/>
              </a:rPr>
              <a:t>in single statement</a:t>
            </a:r>
            <a:r>
              <a:rPr lang="en-US" sz="1600" dirty="0" smtClean="0">
                <a:solidFill>
                  <a:srgbClr val="231F20"/>
                </a:solidFill>
                <a:latin typeface="Bahnschrift SemiBold" pitchFamily="34" charset="0"/>
                <a:cs typeface="Times New Roman" pitchFamily="18" charset="0"/>
              </a:rPr>
              <a:t>.</a:t>
            </a:r>
            <a:r>
              <a:rPr lang="en-US" sz="1600" b="1" spc="-5" dirty="0">
                <a:solidFill>
                  <a:srgbClr val="EC008C"/>
                </a:solidFill>
                <a:latin typeface="Bahnschrift SemiBold" pitchFamily="34" charset="0"/>
                <a:cs typeface="Times New Roman"/>
              </a:rPr>
              <a:t> </a:t>
            </a:r>
            <a:endParaRPr lang="en-US" sz="1600" b="1" spc="-5" dirty="0" smtClean="0">
              <a:solidFill>
                <a:srgbClr val="EC008C"/>
              </a:solidFill>
              <a:latin typeface="Bahnschrift SemiBold" pitchFamily="34" charset="0"/>
              <a:cs typeface="Times New Roman"/>
            </a:endParaRPr>
          </a:p>
          <a:p>
            <a:pPr marL="12700" fontAlgn="auto">
              <a:spcBef>
                <a:spcPts val="0"/>
              </a:spcBef>
              <a:spcAft>
                <a:spcPts val="0"/>
              </a:spcAft>
              <a:defRPr/>
            </a:pPr>
            <a:endParaRPr lang="en-US" b="1" spc="-5" dirty="0">
              <a:solidFill>
                <a:srgbClr val="EC008C"/>
              </a:solidFill>
              <a:latin typeface="Times New Roman"/>
              <a:cs typeface="Times New Roman"/>
            </a:endParaRPr>
          </a:p>
          <a:p>
            <a:pPr marL="12700" fontAlgn="auto">
              <a:spcBef>
                <a:spcPts val="0"/>
              </a:spcBef>
              <a:spcAft>
                <a:spcPts val="0"/>
              </a:spcAft>
              <a:defRPr/>
            </a:pPr>
            <a:endParaRPr lang="en-US" b="1" spc="-5" dirty="0" smtClean="0">
              <a:solidFill>
                <a:srgbClr val="EC008C"/>
              </a:solidFill>
              <a:latin typeface="Times New Roman"/>
              <a:cs typeface="Times New Roman"/>
            </a:endParaRPr>
          </a:p>
          <a:p>
            <a:pPr marL="12700" fontAlgn="auto">
              <a:spcBef>
                <a:spcPts val="0"/>
              </a:spcBef>
              <a:spcAft>
                <a:spcPts val="0"/>
              </a:spcAft>
              <a:defRPr/>
            </a:pPr>
            <a:r>
              <a:rPr lang="en-US" b="1" spc="-5" dirty="0" smtClean="0">
                <a:solidFill>
                  <a:srgbClr val="EC008C"/>
                </a:solidFill>
                <a:latin typeface="Times New Roman"/>
                <a:cs typeface="Times New Roman"/>
              </a:rPr>
              <a:t>Synta</a:t>
            </a:r>
            <a:r>
              <a:rPr lang="en-US" b="1" dirty="0" smtClean="0">
                <a:solidFill>
                  <a:srgbClr val="EC008C"/>
                </a:solidFill>
                <a:latin typeface="Times New Roman"/>
                <a:cs typeface="Times New Roman"/>
              </a:rPr>
              <a:t>x </a:t>
            </a:r>
            <a:r>
              <a:rPr lang="en-US" b="1" dirty="0">
                <a:solidFill>
                  <a:srgbClr val="EC008C"/>
                </a:solidFill>
                <a:latin typeface="Times New Roman"/>
                <a:cs typeface="Times New Roman"/>
              </a:rPr>
              <a:t>:</a:t>
            </a:r>
            <a:endParaRPr lang="en-US" dirty="0">
              <a:latin typeface="Times New Roman"/>
              <a:cs typeface="Times New Roman"/>
            </a:endParaRPr>
          </a:p>
          <a:p>
            <a:pPr marL="12700" fontAlgn="auto">
              <a:spcBef>
                <a:spcPts val="565"/>
              </a:spcBef>
              <a:spcAft>
                <a:spcPts val="0"/>
              </a:spcAft>
              <a:defRPr/>
            </a:pPr>
            <a:r>
              <a:rPr lang="en-US" i="1" spc="-10" dirty="0" smtClean="0">
                <a:solidFill>
                  <a:srgbClr val="231F20"/>
                </a:solidFill>
                <a:latin typeface="Times New Roman"/>
                <a:cs typeface="Times New Roman"/>
              </a:rPr>
              <a:t>for(</a:t>
            </a:r>
            <a:r>
              <a:rPr lang="en-US" i="1" spc="-10" dirty="0" err="1" smtClean="0">
                <a:solidFill>
                  <a:srgbClr val="231F20"/>
                </a:solidFill>
                <a:latin typeface="Times New Roman"/>
                <a:cs typeface="Times New Roman"/>
              </a:rPr>
              <a:t>initialization;condition;iteration</a:t>
            </a:r>
            <a:r>
              <a:rPr lang="en-US" i="1" spc="-10" dirty="0">
                <a:solidFill>
                  <a:srgbClr val="231F20"/>
                </a:solidFill>
                <a:latin typeface="Times New Roman"/>
                <a:cs typeface="Times New Roman"/>
              </a:rPr>
              <a:t>)</a:t>
            </a:r>
            <a:endParaRPr lang="en-US" dirty="0">
              <a:latin typeface="Times New Roman"/>
              <a:cs typeface="Times New Roman"/>
            </a:endParaRPr>
          </a:p>
          <a:p>
            <a:pPr marL="12700" fontAlgn="auto">
              <a:spcBef>
                <a:spcPts val="0"/>
              </a:spcBef>
              <a:spcAft>
                <a:spcPts val="0"/>
              </a:spcAft>
              <a:defRPr/>
            </a:pPr>
            <a:r>
              <a:rPr lang="en-US" i="1" spc="-10" dirty="0">
                <a:solidFill>
                  <a:srgbClr val="231F20"/>
                </a:solidFill>
                <a:latin typeface="Times New Roman"/>
                <a:cs typeface="Times New Roman"/>
              </a:rPr>
              <a:t>{</a:t>
            </a:r>
            <a:endParaRPr lang="en-US" dirty="0">
              <a:latin typeface="Times New Roman"/>
              <a:cs typeface="Times New Roman"/>
            </a:endParaRPr>
          </a:p>
          <a:p>
            <a:pPr marL="12700" fontAlgn="auto">
              <a:spcBef>
                <a:spcPts val="0"/>
              </a:spcBef>
              <a:spcAft>
                <a:spcPts val="0"/>
              </a:spcAft>
              <a:defRPr/>
            </a:pPr>
            <a:r>
              <a:rPr lang="en-US" i="1" spc="-15" dirty="0">
                <a:solidFill>
                  <a:srgbClr val="231F20"/>
                </a:solidFill>
                <a:latin typeface="Times New Roman"/>
                <a:cs typeface="Times New Roman"/>
              </a:rPr>
              <a:t>statemen</a:t>
            </a:r>
            <a:r>
              <a:rPr lang="en-US" i="1" spc="-5" dirty="0">
                <a:solidFill>
                  <a:srgbClr val="231F20"/>
                </a:solidFill>
                <a:latin typeface="Times New Roman"/>
                <a:cs typeface="Times New Roman"/>
              </a:rPr>
              <a:t>t</a:t>
            </a:r>
            <a:r>
              <a:rPr lang="en-US" i="1" dirty="0">
                <a:solidFill>
                  <a:srgbClr val="231F20"/>
                </a:solidFill>
                <a:latin typeface="Times New Roman"/>
                <a:cs typeface="Times New Roman"/>
              </a:rPr>
              <a:t> </a:t>
            </a:r>
            <a:r>
              <a:rPr lang="en-US" i="1" spc="-10" dirty="0">
                <a:solidFill>
                  <a:srgbClr val="231F20"/>
                </a:solidFill>
                <a:latin typeface="Times New Roman"/>
                <a:cs typeface="Times New Roman"/>
              </a:rPr>
              <a:t>block;</a:t>
            </a:r>
            <a:endParaRPr lang="en-US" dirty="0">
              <a:latin typeface="Times New Roman"/>
              <a:cs typeface="Times New Roman"/>
            </a:endParaRPr>
          </a:p>
          <a:p>
            <a:pPr marL="12700" fontAlgn="auto">
              <a:spcBef>
                <a:spcPts val="0"/>
              </a:spcBef>
              <a:spcAft>
                <a:spcPts val="0"/>
              </a:spcAft>
              <a:defRPr/>
            </a:pPr>
            <a:r>
              <a:rPr lang="en-US" i="1" spc="-10" dirty="0">
                <a:solidFill>
                  <a:srgbClr val="231F20"/>
                </a:solidFill>
                <a:latin typeface="Times New Roman"/>
                <a:cs typeface="Times New Roman"/>
              </a:rPr>
              <a:t>}</a:t>
            </a:r>
            <a:endParaRPr lang="en-US" dirty="0">
              <a:latin typeface="Times New Roman"/>
              <a:cs typeface="Times New Roman"/>
            </a:endParaRPr>
          </a:p>
          <a:p>
            <a:pPr>
              <a:lnSpc>
                <a:spcPct val="107000"/>
              </a:lnSpc>
            </a:pPr>
            <a:endParaRPr lang="en-US" dirty="0">
              <a:latin typeface="Times New Roman" pitchFamily="18" charset="0"/>
              <a:cs typeface="Times New Roman" pitchFamily="18" charset="0"/>
            </a:endParaRPr>
          </a:p>
        </p:txBody>
      </p:sp>
      <p:sp>
        <p:nvSpPr>
          <p:cNvPr id="20" name="Rectangle 19"/>
          <p:cNvSpPr/>
          <p:nvPr/>
        </p:nvSpPr>
        <p:spPr>
          <a:xfrm>
            <a:off x="3203848" y="852776"/>
            <a:ext cx="1768433" cy="369332"/>
          </a:xfrm>
          <a:prstGeom prst="rect">
            <a:avLst/>
          </a:prstGeom>
        </p:spPr>
        <p:txBody>
          <a:bodyPr wrap="none">
            <a:spAutoFit/>
          </a:bodyPr>
          <a:lstStyle/>
          <a:p>
            <a:r>
              <a:rPr lang="en-US" b="1" dirty="0">
                <a:solidFill>
                  <a:srgbClr val="EC008C"/>
                </a:solidFill>
                <a:latin typeface="Times New Roman" pitchFamily="18" charset="0"/>
                <a:cs typeface="Times New Roman" pitchFamily="18" charset="0"/>
              </a:rPr>
              <a:t>1.   for…….loop</a:t>
            </a:r>
            <a:endParaRPr lang="en-US" dirty="0">
              <a:latin typeface="Times New Roman" pitchFamily="18" charset="0"/>
              <a:cs typeface="Times New Roman" pitchFamily="18" charset="0"/>
            </a:endParaRPr>
          </a:p>
        </p:txBody>
      </p:sp>
      <p:pic>
        <p:nvPicPr>
          <p:cNvPr id="3074" name="Picture 2" descr="Loops In Java Programming Language | Core Java Tutorial | Minigranth"/>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59476" y="2564904"/>
            <a:ext cx="4171950" cy="31969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93116089"/>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5" y="852777"/>
            <a:ext cx="7467600" cy="487992"/>
          </a:xfrm>
        </p:spPr>
        <p:txBody>
          <a:bodyPr>
            <a:normAutofit/>
          </a:bodyPr>
          <a:lstStyle/>
          <a:p>
            <a:pPr algn="ctr"/>
            <a:r>
              <a:rPr lang="en-US" sz="1800" b="1" dirty="0" smtClean="0">
                <a:solidFill>
                  <a:srgbClr val="EC008C"/>
                </a:solidFill>
                <a:latin typeface="Times New Roman" pitchFamily="18" charset="0"/>
                <a:cs typeface="Times New Roman" pitchFamily="18" charset="0"/>
              </a:rPr>
              <a:t>3.2.2 example of for loop</a:t>
            </a:r>
            <a:endParaRPr lang="en-US" sz="1800"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65312" y="1594514"/>
            <a:ext cx="3240360" cy="4917160"/>
          </a:xfrm>
        </p:spPr>
        <p:txBody>
          <a:bodyPr>
            <a:normAutofit/>
          </a:bodyPr>
          <a:lstStyle/>
          <a:p>
            <a:pPr algn="just">
              <a:lnSpc>
                <a:spcPct val="105000"/>
              </a:lnSpc>
              <a:spcBef>
                <a:spcPts val="563"/>
              </a:spcBef>
              <a:buClr>
                <a:srgbClr val="EC008C"/>
              </a:buClr>
              <a:buFont typeface="Symbol" pitchFamily="18" charset="2"/>
              <a:buChar char=""/>
            </a:pPr>
            <a:endParaRPr lang="en-US" sz="1200" dirty="0">
              <a:latin typeface="Bahnschrift SemiBold" pitchFamily="34" charset="0"/>
              <a:cs typeface="Times New Roman" pitchFamily="18" charset="0"/>
            </a:endParaRPr>
          </a:p>
          <a:p>
            <a:pPr>
              <a:spcBef>
                <a:spcPts val="650"/>
              </a:spcBef>
              <a:buClr>
                <a:srgbClr val="EC008C"/>
              </a:buClr>
              <a:buFont typeface="Symbol" pitchFamily="18" charset="2"/>
              <a:buChar char=""/>
            </a:pPr>
            <a:endParaRPr lang="en-US" sz="1300" dirty="0">
              <a:latin typeface="Bahnschrift SemiBold" pitchFamily="34" charset="0"/>
              <a:cs typeface="Times New Roman" pitchFamily="18" charset="0"/>
            </a:endParaRPr>
          </a:p>
          <a:p>
            <a:endParaRPr lang="en-US" dirty="0">
              <a:latin typeface="Bahnschrift SemiBold" pitchFamily="34"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8</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bject 9"/>
          <p:cNvSpPr txBox="1"/>
          <p:nvPr/>
        </p:nvSpPr>
        <p:spPr>
          <a:xfrm>
            <a:off x="286555" y="1333688"/>
            <a:ext cx="3960439" cy="3459922"/>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endParaRPr lang="en-US" sz="1400" dirty="0">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&lt;!DOCTYPE html&gt;</a:t>
            </a:r>
          </a:p>
          <a:p>
            <a:pPr>
              <a:lnSpc>
                <a:spcPts val="1638"/>
              </a:lnSpc>
              <a:spcBef>
                <a:spcPts val="700"/>
              </a:spcBef>
            </a:pPr>
            <a:r>
              <a:rPr lang="en-US" sz="1400" dirty="0">
                <a:solidFill>
                  <a:srgbClr val="231F20"/>
                </a:solidFill>
                <a:latin typeface="Times New Roman" pitchFamily="18" charset="0"/>
                <a:cs typeface="Times New Roman" pitchFamily="18" charset="0"/>
              </a:rPr>
              <a:t>&lt;head&gt;&lt;title&gt;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 for </a:t>
            </a:r>
            <a:r>
              <a:rPr lang="en-US" sz="1400" dirty="0" smtClean="0">
                <a:solidFill>
                  <a:srgbClr val="231F20"/>
                </a:solidFill>
                <a:latin typeface="Times New Roman" pitchFamily="18" charset="0"/>
                <a:cs typeface="Times New Roman" pitchFamily="18" charset="0"/>
              </a:rPr>
              <a:t>loop&lt;/</a:t>
            </a:r>
            <a:r>
              <a:rPr lang="en-US" sz="1400" dirty="0">
                <a:solidFill>
                  <a:srgbClr val="231F20"/>
                </a:solidFill>
                <a:latin typeface="Times New Roman" pitchFamily="18" charset="0"/>
                <a:cs typeface="Times New Roman" pitchFamily="18" charset="0"/>
              </a:rPr>
              <a:t>title&gt;&lt;/head&gt;</a:t>
            </a:r>
          </a:p>
          <a:p>
            <a:pPr>
              <a:lnSpc>
                <a:spcPts val="1638"/>
              </a:lnSpc>
              <a:spcBef>
                <a:spcPts val="700"/>
              </a:spcBef>
            </a:pPr>
            <a:r>
              <a:rPr lang="en-US" sz="1400" dirty="0">
                <a:solidFill>
                  <a:srgbClr val="231F20"/>
                </a:solidFill>
                <a:latin typeface="Times New Roman" pitchFamily="18" charset="0"/>
                <a:cs typeface="Times New Roman" pitchFamily="18" charset="0"/>
              </a:rPr>
              <a:t>&lt;body</a:t>
            </a:r>
            <a:r>
              <a:rPr lang="en-US" sz="1400" dirty="0" smtClean="0">
                <a:solidFill>
                  <a:srgbClr val="231F20"/>
                </a:solidFill>
                <a:latin typeface="Times New Roman" pitchFamily="18" charset="0"/>
                <a:cs typeface="Times New Roman" pitchFamily="18" charset="0"/>
              </a:rPr>
              <a:t>&gt;&lt;</a:t>
            </a:r>
            <a:r>
              <a:rPr lang="en-US" sz="1400" dirty="0">
                <a:solidFill>
                  <a:srgbClr val="231F20"/>
                </a:solidFill>
                <a:latin typeface="Times New Roman" pitchFamily="18" charset="0"/>
                <a:cs typeface="Times New Roman" pitchFamily="18" charset="0"/>
              </a:rPr>
              <a:t>h1&gt; use of for loop&lt;/h1&gt;</a:t>
            </a:r>
          </a:p>
          <a:p>
            <a:pPr>
              <a:lnSpc>
                <a:spcPts val="1638"/>
              </a:lnSpc>
              <a:spcBef>
                <a:spcPts val="700"/>
              </a:spcBef>
            </a:pPr>
            <a:r>
              <a:rPr lang="en-US" sz="1400" dirty="0">
                <a:solidFill>
                  <a:srgbClr val="231F20"/>
                </a:solidFill>
                <a:latin typeface="Times New Roman" pitchFamily="18" charset="0"/>
                <a:cs typeface="Times New Roman" pitchFamily="18" charset="0"/>
              </a:rPr>
              <a:t>&lt;script 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a:t>
            </a:r>
          </a:p>
          <a:p>
            <a:pPr>
              <a:lnSpc>
                <a:spcPts val="1638"/>
              </a:lnSpc>
              <a:spcBef>
                <a:spcPts val="700"/>
              </a:spcBef>
            </a:pPr>
            <a:r>
              <a:rPr lang="en-US" sz="1400" dirty="0">
                <a:solidFill>
                  <a:srgbClr val="231F20"/>
                </a:solidFill>
                <a:latin typeface="Times New Roman" pitchFamily="18" charset="0"/>
                <a:cs typeface="Times New Roman" pitchFamily="18" charset="0"/>
              </a:rPr>
              <a:t>for(i=1;i&lt;=5;i++)</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err="1">
                <a:solidFill>
                  <a:srgbClr val="231F20"/>
                </a:solidFill>
                <a:latin typeface="Times New Roman" pitchFamily="18" charset="0"/>
                <a:cs typeface="Times New Roman" pitchFamily="18" charset="0"/>
              </a:rPr>
              <a:t>document.writeln</a:t>
            </a:r>
            <a:r>
              <a:rPr lang="en-US" sz="1400" dirty="0">
                <a:solidFill>
                  <a:srgbClr val="231F20"/>
                </a:solidFill>
                <a:latin typeface="Times New Roman" pitchFamily="18" charset="0"/>
                <a:cs typeface="Times New Roman" pitchFamily="18" charset="0"/>
              </a:rPr>
              <a:t>(i);</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&lt;/script&gt;</a:t>
            </a:r>
          </a:p>
          <a:p>
            <a:pPr>
              <a:lnSpc>
                <a:spcPts val="1638"/>
              </a:lnSpc>
              <a:spcBef>
                <a:spcPts val="700"/>
              </a:spcBef>
            </a:pPr>
            <a:r>
              <a:rPr lang="en-US" sz="1400" dirty="0">
                <a:solidFill>
                  <a:srgbClr val="231F20"/>
                </a:solidFill>
                <a:latin typeface="Times New Roman" pitchFamily="18" charset="0"/>
                <a:cs typeface="Times New Roman" pitchFamily="18" charset="0"/>
              </a:rPr>
              <a:t>&lt;/body&gt;</a:t>
            </a:r>
          </a:p>
          <a:p>
            <a:pPr>
              <a:lnSpc>
                <a:spcPts val="1638"/>
              </a:lnSpc>
              <a:spcBef>
                <a:spcPts val="700"/>
              </a:spcBef>
            </a:pPr>
            <a:r>
              <a:rPr lang="en-US" sz="1400" dirty="0">
                <a:solidFill>
                  <a:srgbClr val="231F20"/>
                </a:solidFill>
                <a:latin typeface="Times New Roman" pitchFamily="18" charset="0"/>
                <a:cs typeface="Times New Roman" pitchFamily="18" charset="0"/>
              </a:rPr>
              <a:t>&lt;/html&gt;</a:t>
            </a:r>
            <a:endParaRPr lang="en-US" sz="1400" dirty="0" smtClean="0">
              <a:solidFill>
                <a:srgbClr val="231F20"/>
              </a:solidFill>
              <a:latin typeface="Times New Roman" pitchFamily="18" charset="0"/>
              <a:cs typeface="Times New Roman" pitchFamily="18" charset="0"/>
            </a:endParaRPr>
          </a:p>
        </p:txBody>
      </p:sp>
      <p:sp>
        <p:nvSpPr>
          <p:cNvPr id="14" name="Rectangle 13"/>
          <p:cNvSpPr/>
          <p:nvPr/>
        </p:nvSpPr>
        <p:spPr>
          <a:xfrm>
            <a:off x="180932" y="1556793"/>
            <a:ext cx="3670988" cy="3229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80932" y="5606619"/>
            <a:ext cx="3457575" cy="1224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Down Arrow 17"/>
          <p:cNvSpPr/>
          <p:nvPr/>
        </p:nvSpPr>
        <p:spPr>
          <a:xfrm>
            <a:off x="1836583" y="5122940"/>
            <a:ext cx="288742" cy="37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68886" y="4793610"/>
            <a:ext cx="1224136" cy="369332"/>
          </a:xfrm>
          <a:prstGeom prst="rect">
            <a:avLst/>
          </a:prstGeom>
          <a:noFill/>
        </p:spPr>
        <p:txBody>
          <a:bodyPr wrap="square" rtlCol="0">
            <a:spAutoFit/>
          </a:bodyPr>
          <a:lstStyle/>
          <a:p>
            <a:r>
              <a:rPr lang="en-US" dirty="0" smtClean="0">
                <a:solidFill>
                  <a:srgbClr val="FF0000"/>
                </a:solidFill>
              </a:rPr>
              <a:t>OUTPUT</a:t>
            </a:r>
            <a:endParaRPr lang="en-US" dirty="0">
              <a:solidFill>
                <a:srgbClr val="FF0000"/>
              </a:solidFill>
            </a:endParaRPr>
          </a:p>
        </p:txBody>
      </p:sp>
      <p:sp>
        <p:nvSpPr>
          <p:cNvPr id="22" name="object 9"/>
          <p:cNvSpPr txBox="1"/>
          <p:nvPr/>
        </p:nvSpPr>
        <p:spPr>
          <a:xfrm>
            <a:off x="4510501" y="1326723"/>
            <a:ext cx="3960439" cy="3459922"/>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endParaRPr lang="en-US" sz="1400" dirty="0">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&lt;!DOCTYPE html&gt;</a:t>
            </a:r>
          </a:p>
          <a:p>
            <a:pPr>
              <a:lnSpc>
                <a:spcPts val="1638"/>
              </a:lnSpc>
              <a:spcBef>
                <a:spcPts val="700"/>
              </a:spcBef>
            </a:pPr>
            <a:r>
              <a:rPr lang="en-US" sz="1400" dirty="0">
                <a:solidFill>
                  <a:srgbClr val="231F20"/>
                </a:solidFill>
                <a:latin typeface="Times New Roman" pitchFamily="18" charset="0"/>
                <a:cs typeface="Times New Roman" pitchFamily="18" charset="0"/>
              </a:rPr>
              <a:t>&lt;head&gt;&lt;title&gt;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 for </a:t>
            </a:r>
            <a:r>
              <a:rPr lang="en-US" sz="1400" dirty="0" smtClean="0">
                <a:solidFill>
                  <a:srgbClr val="231F20"/>
                </a:solidFill>
                <a:latin typeface="Times New Roman" pitchFamily="18" charset="0"/>
                <a:cs typeface="Times New Roman" pitchFamily="18" charset="0"/>
              </a:rPr>
              <a:t>loop&lt;/</a:t>
            </a:r>
            <a:r>
              <a:rPr lang="en-US" sz="1400" dirty="0">
                <a:solidFill>
                  <a:srgbClr val="231F20"/>
                </a:solidFill>
                <a:latin typeface="Times New Roman" pitchFamily="18" charset="0"/>
                <a:cs typeface="Times New Roman" pitchFamily="18" charset="0"/>
              </a:rPr>
              <a:t>title&gt;&lt;/head&gt;</a:t>
            </a:r>
          </a:p>
          <a:p>
            <a:pPr>
              <a:lnSpc>
                <a:spcPts val="1638"/>
              </a:lnSpc>
              <a:spcBef>
                <a:spcPts val="700"/>
              </a:spcBef>
            </a:pPr>
            <a:r>
              <a:rPr lang="en-US" sz="1400" dirty="0">
                <a:solidFill>
                  <a:srgbClr val="231F20"/>
                </a:solidFill>
                <a:latin typeface="Times New Roman" pitchFamily="18" charset="0"/>
                <a:cs typeface="Times New Roman" pitchFamily="18" charset="0"/>
              </a:rPr>
              <a:t>&lt;body</a:t>
            </a:r>
            <a:r>
              <a:rPr lang="en-US" sz="1400" dirty="0" smtClean="0">
                <a:solidFill>
                  <a:srgbClr val="231F20"/>
                </a:solidFill>
                <a:latin typeface="Times New Roman" pitchFamily="18" charset="0"/>
                <a:cs typeface="Times New Roman" pitchFamily="18" charset="0"/>
              </a:rPr>
              <a:t>&gt;&lt;</a:t>
            </a:r>
            <a:r>
              <a:rPr lang="en-US" sz="1400" dirty="0">
                <a:solidFill>
                  <a:srgbClr val="231F20"/>
                </a:solidFill>
                <a:latin typeface="Times New Roman" pitchFamily="18" charset="0"/>
                <a:cs typeface="Times New Roman" pitchFamily="18" charset="0"/>
              </a:rPr>
              <a:t>h1&gt; use of for loop&lt;/h1&gt;</a:t>
            </a:r>
          </a:p>
          <a:p>
            <a:pPr>
              <a:lnSpc>
                <a:spcPts val="1638"/>
              </a:lnSpc>
              <a:spcBef>
                <a:spcPts val="700"/>
              </a:spcBef>
            </a:pPr>
            <a:r>
              <a:rPr lang="en-US" sz="1400" dirty="0">
                <a:solidFill>
                  <a:srgbClr val="231F20"/>
                </a:solidFill>
                <a:latin typeface="Times New Roman" pitchFamily="18" charset="0"/>
                <a:cs typeface="Times New Roman" pitchFamily="18" charset="0"/>
              </a:rPr>
              <a:t>&lt;script type="text/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"&gt; </a:t>
            </a:r>
          </a:p>
          <a:p>
            <a:pPr>
              <a:lnSpc>
                <a:spcPts val="1638"/>
              </a:lnSpc>
              <a:spcBef>
                <a:spcPts val="700"/>
              </a:spcBef>
            </a:pPr>
            <a:r>
              <a:rPr lang="en-US" sz="1400" dirty="0" smtClean="0">
                <a:solidFill>
                  <a:srgbClr val="231F20"/>
                </a:solidFill>
                <a:latin typeface="Times New Roman" pitchFamily="18" charset="0"/>
                <a:cs typeface="Times New Roman" pitchFamily="18" charset="0"/>
              </a:rPr>
              <a:t>for(i=5;i&gt;=1;i--)</a:t>
            </a:r>
            <a:endParaRPr lang="en-US" sz="1400" dirty="0">
              <a:solidFill>
                <a:srgbClr val="231F20"/>
              </a:solidFill>
              <a:latin typeface="Times New Roman" pitchFamily="18" charset="0"/>
              <a:cs typeface="Times New Roman" pitchFamily="18" charset="0"/>
            </a:endParaRP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err="1">
                <a:solidFill>
                  <a:srgbClr val="231F20"/>
                </a:solidFill>
                <a:latin typeface="Times New Roman" pitchFamily="18" charset="0"/>
                <a:cs typeface="Times New Roman" pitchFamily="18" charset="0"/>
              </a:rPr>
              <a:t>document.writeln</a:t>
            </a:r>
            <a:r>
              <a:rPr lang="en-US" sz="1400" dirty="0">
                <a:solidFill>
                  <a:srgbClr val="231F20"/>
                </a:solidFill>
                <a:latin typeface="Times New Roman" pitchFamily="18" charset="0"/>
                <a:cs typeface="Times New Roman" pitchFamily="18" charset="0"/>
              </a:rPr>
              <a:t>(i);</a:t>
            </a:r>
          </a:p>
          <a:p>
            <a:pPr>
              <a:lnSpc>
                <a:spcPts val="1638"/>
              </a:lnSpc>
              <a:spcBef>
                <a:spcPts val="700"/>
              </a:spcBef>
            </a:pPr>
            <a:r>
              <a:rPr lang="en-US" sz="1400" dirty="0">
                <a:solidFill>
                  <a:srgbClr val="231F20"/>
                </a:solidFill>
                <a:latin typeface="Times New Roman" pitchFamily="18" charset="0"/>
                <a:cs typeface="Times New Roman" pitchFamily="18" charset="0"/>
              </a:rPr>
              <a:t>}</a:t>
            </a:r>
          </a:p>
          <a:p>
            <a:pPr>
              <a:lnSpc>
                <a:spcPts val="1638"/>
              </a:lnSpc>
              <a:spcBef>
                <a:spcPts val="700"/>
              </a:spcBef>
            </a:pPr>
            <a:r>
              <a:rPr lang="en-US" sz="1400" dirty="0">
                <a:solidFill>
                  <a:srgbClr val="231F20"/>
                </a:solidFill>
                <a:latin typeface="Times New Roman" pitchFamily="18" charset="0"/>
                <a:cs typeface="Times New Roman" pitchFamily="18" charset="0"/>
              </a:rPr>
              <a:t>&lt;/script&gt;</a:t>
            </a:r>
          </a:p>
          <a:p>
            <a:pPr>
              <a:lnSpc>
                <a:spcPts val="1638"/>
              </a:lnSpc>
              <a:spcBef>
                <a:spcPts val="700"/>
              </a:spcBef>
            </a:pPr>
            <a:r>
              <a:rPr lang="en-US" sz="1400" dirty="0">
                <a:solidFill>
                  <a:srgbClr val="231F20"/>
                </a:solidFill>
                <a:latin typeface="Times New Roman" pitchFamily="18" charset="0"/>
                <a:cs typeface="Times New Roman" pitchFamily="18" charset="0"/>
              </a:rPr>
              <a:t>&lt;/body&gt;</a:t>
            </a:r>
          </a:p>
          <a:p>
            <a:pPr>
              <a:lnSpc>
                <a:spcPts val="1638"/>
              </a:lnSpc>
              <a:spcBef>
                <a:spcPts val="700"/>
              </a:spcBef>
            </a:pPr>
            <a:r>
              <a:rPr lang="en-US" sz="1400" dirty="0">
                <a:solidFill>
                  <a:srgbClr val="231F20"/>
                </a:solidFill>
                <a:latin typeface="Times New Roman" pitchFamily="18" charset="0"/>
                <a:cs typeface="Times New Roman" pitchFamily="18" charset="0"/>
              </a:rPr>
              <a:t>&lt;/html&gt;</a:t>
            </a:r>
            <a:endParaRPr lang="en-US" sz="1400" dirty="0" smtClean="0">
              <a:solidFill>
                <a:srgbClr val="231F20"/>
              </a:solidFill>
              <a:latin typeface="Times New Roman" pitchFamily="18" charset="0"/>
              <a:cs typeface="Times New Roman" pitchFamily="18" charset="0"/>
            </a:endParaRPr>
          </a:p>
        </p:txBody>
      </p:sp>
      <p:sp>
        <p:nvSpPr>
          <p:cNvPr id="23" name="Rectangle 22"/>
          <p:cNvSpPr/>
          <p:nvPr/>
        </p:nvSpPr>
        <p:spPr>
          <a:xfrm>
            <a:off x="4407629" y="1530627"/>
            <a:ext cx="3670988" cy="3256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607303" y="4786645"/>
            <a:ext cx="1224136" cy="369332"/>
          </a:xfrm>
          <a:prstGeom prst="rect">
            <a:avLst/>
          </a:prstGeom>
          <a:noFill/>
        </p:spPr>
        <p:txBody>
          <a:bodyPr wrap="square" rtlCol="0">
            <a:spAutoFit/>
          </a:bodyPr>
          <a:lstStyle/>
          <a:p>
            <a:r>
              <a:rPr lang="en-US" dirty="0" smtClean="0">
                <a:solidFill>
                  <a:srgbClr val="FF0000"/>
                </a:solidFill>
              </a:rPr>
              <a:t>OUTPUT</a:t>
            </a:r>
            <a:endParaRPr lang="en-US" dirty="0">
              <a:solidFill>
                <a:srgbClr val="FF0000"/>
              </a:solidFill>
            </a:endParaRPr>
          </a:p>
        </p:txBody>
      </p:sp>
      <p:sp>
        <p:nvSpPr>
          <p:cNvPr id="25" name="Down Arrow 24"/>
          <p:cNvSpPr/>
          <p:nvPr/>
        </p:nvSpPr>
        <p:spPr>
          <a:xfrm>
            <a:off x="6098752" y="5067953"/>
            <a:ext cx="288742" cy="37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520727" y="5445372"/>
            <a:ext cx="3397287" cy="1385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339703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42" y="1340768"/>
            <a:ext cx="8234297" cy="588747"/>
          </a:xfrm>
        </p:spPr>
        <p:txBody>
          <a:bodyPr>
            <a:normAutofit fontScale="90000"/>
          </a:bodyPr>
          <a:lstStyle/>
          <a:p>
            <a:r>
              <a:rPr lang="en-US" sz="2000" dirty="0">
                <a:solidFill>
                  <a:srgbClr val="EC008C"/>
                </a:solidFill>
                <a:latin typeface="Bahnschrift SemiBold" pitchFamily="34" charset="0"/>
                <a:cs typeface="Times New Roman" pitchFamily="18" charset="0"/>
              </a:rPr>
              <a:t>2.   While…..</a:t>
            </a:r>
            <a:r>
              <a:rPr lang="en-US" sz="2000" dirty="0" smtClean="0">
                <a:solidFill>
                  <a:srgbClr val="EC008C"/>
                </a:solidFill>
                <a:latin typeface="Bahnschrift SemiBold" pitchFamily="34" charset="0"/>
                <a:cs typeface="Times New Roman" pitchFamily="18" charset="0"/>
              </a:rPr>
              <a:t>loop</a:t>
            </a:r>
            <a:r>
              <a:rPr lang="en-US" sz="1800" dirty="0" smtClean="0">
                <a:solidFill>
                  <a:srgbClr val="EC008C"/>
                </a:solidFill>
                <a:latin typeface="Bahnschrift SemiBold" pitchFamily="34" charset="0"/>
                <a:cs typeface="Times New Roman" pitchFamily="18" charset="0"/>
              </a:rPr>
              <a:t/>
            </a:r>
            <a:br>
              <a:rPr lang="en-US" sz="1800" dirty="0" smtClean="0">
                <a:solidFill>
                  <a:srgbClr val="EC008C"/>
                </a:solidFill>
                <a:latin typeface="Bahnschrift SemiBold" pitchFamily="34" charset="0"/>
                <a:cs typeface="Times New Roman" pitchFamily="18" charset="0"/>
              </a:rPr>
            </a:br>
            <a:r>
              <a:rPr lang="en-US" sz="1800" dirty="0">
                <a:latin typeface="Bahnschrift SemiBold" pitchFamily="34" charset="0"/>
                <a:cs typeface="Times New Roman" pitchFamily="18" charset="0"/>
              </a:rPr>
              <a:t/>
            </a:r>
            <a:br>
              <a:rPr lang="en-US" sz="1800" dirty="0">
                <a:latin typeface="Bahnschrift SemiBold" pitchFamily="34" charset="0"/>
                <a:cs typeface="Times New Roman" pitchFamily="18" charset="0"/>
              </a:rPr>
            </a:br>
            <a:r>
              <a:rPr lang="en-US" sz="1800" dirty="0">
                <a:solidFill>
                  <a:srgbClr val="231F20"/>
                </a:solidFill>
                <a:latin typeface="Bahnschrift SemiBold" pitchFamily="34" charset="0"/>
                <a:cs typeface="Times New Roman" pitchFamily="18" charset="0"/>
              </a:rPr>
              <a:t>This loop executes statements as long as  the  condition  is  true.  As  soon  as condition    becomes    false    control comes out of the loop.</a:t>
            </a:r>
            <a:endParaRPr lang="en-US" sz="1800" dirty="0">
              <a:latin typeface="Bahnschrift SemiBold" pitchFamily="34"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9</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604" y="50771"/>
            <a:ext cx="909282" cy="802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12" y="-1506"/>
              <a:ext cx="1416" cy="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316" y="-522"/>
              <a:ext cx="1000"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70" y="-489"/>
              <a:ext cx="1103"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4098" name="Picture 2" descr="While loop block diagram in C"/>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9604" y="2348880"/>
            <a:ext cx="7620000" cy="3338736"/>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p:nvSpPr>
        <p:spPr>
          <a:xfrm>
            <a:off x="314978" y="3140968"/>
            <a:ext cx="3782829" cy="195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8000"/>
              </a:lnSpc>
            </a:pPr>
            <a:r>
              <a:rPr lang="en-US" b="1" dirty="0">
                <a:solidFill>
                  <a:srgbClr val="EC008C"/>
                </a:solidFill>
                <a:latin typeface="Times New Roman" pitchFamily="18" charset="0"/>
                <a:cs typeface="Times New Roman" pitchFamily="18" charset="0"/>
              </a:rPr>
              <a:t>Syntax</a:t>
            </a:r>
            <a:r>
              <a:rPr lang="en-US" b="1" dirty="0" smtClean="0">
                <a:solidFill>
                  <a:srgbClr val="EC008C"/>
                </a:solidFill>
                <a:latin typeface="Times New Roman" pitchFamily="18" charset="0"/>
                <a:cs typeface="Times New Roman" pitchFamily="18" charset="0"/>
              </a:rPr>
              <a:t>:</a:t>
            </a:r>
          </a:p>
          <a:p>
            <a:pPr>
              <a:lnSpc>
                <a:spcPct val="98000"/>
              </a:lnSpc>
            </a:pPr>
            <a:r>
              <a:rPr lang="en-US" b="1" dirty="0" smtClean="0">
                <a:solidFill>
                  <a:srgbClr val="EC008C"/>
                </a:solidFill>
                <a:latin typeface="Times New Roman" pitchFamily="18" charset="0"/>
                <a:cs typeface="Times New Roman" pitchFamily="18" charset="0"/>
              </a:rPr>
              <a:t> </a:t>
            </a:r>
            <a:r>
              <a:rPr lang="en-US" i="1" dirty="0">
                <a:solidFill>
                  <a:srgbClr val="231F20"/>
                </a:solidFill>
                <a:latin typeface="Times New Roman" pitchFamily="18" charset="0"/>
                <a:cs typeface="Times New Roman" pitchFamily="18" charset="0"/>
              </a:rPr>
              <a:t>initialization; while(condition)</a:t>
            </a:r>
            <a:endParaRPr lang="en-US" dirty="0">
              <a:latin typeface="Times New Roman" pitchFamily="18" charset="0"/>
              <a:cs typeface="Times New Roman" pitchFamily="18" charset="0"/>
            </a:endParaRPr>
          </a:p>
          <a:p>
            <a:pPr>
              <a:lnSpc>
                <a:spcPts val="1413"/>
              </a:lnSpc>
            </a:pPr>
            <a:r>
              <a:rPr lang="en-US" i="1" dirty="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pPr>
              <a:lnSpc>
                <a:spcPts val="1500"/>
              </a:lnSpc>
            </a:pPr>
            <a:r>
              <a:rPr lang="en-US" i="1" dirty="0">
                <a:solidFill>
                  <a:srgbClr val="231F20"/>
                </a:solidFill>
                <a:latin typeface="Times New Roman" pitchFamily="18" charset="0"/>
                <a:cs typeface="Times New Roman" pitchFamily="18" charset="0"/>
              </a:rPr>
              <a:t>statement block;</a:t>
            </a:r>
            <a:endParaRPr lang="en-US" dirty="0">
              <a:latin typeface="Times New Roman" pitchFamily="18" charset="0"/>
              <a:cs typeface="Times New Roman" pitchFamily="18" charset="0"/>
            </a:endParaRPr>
          </a:p>
          <a:p>
            <a:pPr>
              <a:lnSpc>
                <a:spcPts val="1588"/>
              </a:lnSpc>
            </a:pPr>
            <a:r>
              <a:rPr lang="en-US" i="1" dirty="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01778563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61670</TotalTime>
  <Words>3040</Words>
  <Application>Microsoft Office PowerPoint</Application>
  <PresentationFormat>On-screen Show (4:3)</PresentationFormat>
  <Paragraphs>547</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Slide 1</vt:lpstr>
      <vt:lpstr>Introduction</vt:lpstr>
      <vt:lpstr>3.1.2 Difference between Server side scripting and client side scripting</vt:lpstr>
      <vt:lpstr>Slide 4</vt:lpstr>
      <vt:lpstr>3.1.2 Difference between Server side scripting and client side scripting</vt:lpstr>
      <vt:lpstr>3.2.2 Looping statement</vt:lpstr>
      <vt:lpstr>Slide 7</vt:lpstr>
      <vt:lpstr>3.2.2 example of for loop</vt:lpstr>
      <vt:lpstr>2.   While…..loop  This loop executes statements as long as  the  condition  is  true.  As  soon  as condition    becomes    false    control comes out of the loop.</vt:lpstr>
      <vt:lpstr>3.1.3 example of while loop</vt:lpstr>
      <vt:lpstr>Accept number and display  the table of that number</vt:lpstr>
      <vt:lpstr>Slide 12</vt:lpstr>
      <vt:lpstr>Slide 13</vt:lpstr>
      <vt:lpstr>Number is prime or not</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564</cp:revision>
  <dcterms:created xsi:type="dcterms:W3CDTF">2020-03-30T08:46:46Z</dcterms:created>
  <dcterms:modified xsi:type="dcterms:W3CDTF">2020-12-17T05:18:12Z</dcterms:modified>
</cp:coreProperties>
</file>