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9" r:id="rId3"/>
    <p:sldId id="257" r:id="rId4"/>
    <p:sldId id="262" r:id="rId5"/>
    <p:sldId id="263" r:id="rId6"/>
    <p:sldId id="286" r:id="rId7"/>
    <p:sldId id="273" r:id="rId8"/>
    <p:sldId id="275" r:id="rId9"/>
    <p:sldId id="283" r:id="rId10"/>
    <p:sldId id="260" r:id="rId11"/>
    <p:sldId id="276" r:id="rId12"/>
    <p:sldId id="277" r:id="rId13"/>
    <p:sldId id="278" r:id="rId14"/>
    <p:sldId id="279" r:id="rId15"/>
    <p:sldId id="281" r:id="rId16"/>
    <p:sldId id="282" r:id="rId17"/>
    <p:sldId id="288" r:id="rId18"/>
    <p:sldId id="287" r:id="rId19"/>
    <p:sldId id="285" r:id="rId20"/>
    <p:sldId id="284" r:id="rId21"/>
    <p:sldId id="290" r:id="rId22"/>
    <p:sldId id="264" r:id="rId23"/>
    <p:sldId id="265" r:id="rId24"/>
    <p:sldId id="266" r:id="rId25"/>
    <p:sldId id="291" r:id="rId26"/>
    <p:sldId id="292" r:id="rId27"/>
    <p:sldId id="269" r:id="rId28"/>
    <p:sldId id="270" r:id="rId29"/>
    <p:sldId id="259" r:id="rId30"/>
    <p:sldId id="272" r:id="rId31"/>
    <p:sldId id="258"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p:scale>
          <a:sx n="96" d="100"/>
          <a:sy n="96" d="100"/>
        </p:scale>
        <p:origin x="162" y="312"/>
      </p:cViewPr>
      <p:guideLst>
        <p:guide orient="horz" pos="2160"/>
        <p:guide pos="3840"/>
      </p:guideLst>
    </p:cSldViewPr>
  </p:slideViewPr>
  <p:outlineViewPr>
    <p:cViewPr>
      <p:scale>
        <a:sx n="33" d="100"/>
        <a:sy n="33" d="100"/>
      </p:scale>
      <p:origin x="48" y="165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36FED72F-2C56-4FF6-AF20-3BF36016715B}" type="datetimeFigureOut">
              <a:rPr lang="en-US" smtClean="0"/>
              <a:t>11/23/2022</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9010D2D0-19F1-493C-B18B-B3241445F8DA}"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FED72F-2C56-4FF6-AF20-3BF36016715B}"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10D2D0-19F1-493C-B18B-B3241445F8D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FED72F-2C56-4FF6-AF20-3BF36016715B}"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10D2D0-19F1-493C-B18B-B3241445F8D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6FED72F-2C56-4FF6-AF20-3BF36016715B}" type="datetimeFigureOut">
              <a:rPr lang="en-US" smtClean="0"/>
              <a:t>11/23/2022</a:t>
            </a:fld>
            <a:endParaRPr lang="en-US" dirty="0"/>
          </a:p>
        </p:txBody>
      </p:sp>
      <p:sp>
        <p:nvSpPr>
          <p:cNvPr id="9" name="Slide Number Placeholder 8"/>
          <p:cNvSpPr>
            <a:spLocks noGrp="1"/>
          </p:cNvSpPr>
          <p:nvPr>
            <p:ph type="sldNum" sz="quarter" idx="15"/>
          </p:nvPr>
        </p:nvSpPr>
        <p:spPr/>
        <p:txBody>
          <a:bodyPr rtlCol="0"/>
          <a:lstStyle/>
          <a:p>
            <a:fld id="{9010D2D0-19F1-493C-B18B-B3241445F8DA}"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36FED72F-2C56-4FF6-AF20-3BF36016715B}" type="datetimeFigureOut">
              <a:rPr lang="en-US" smtClean="0"/>
              <a:t>11/23/2022</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787488" y="4928702"/>
            <a:ext cx="812800" cy="517524"/>
          </a:xfrm>
        </p:spPr>
        <p:txBody>
          <a:bodyPr/>
          <a:lstStyle/>
          <a:p>
            <a:fld id="{9010D2D0-19F1-493C-B18B-B3241445F8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6FED72F-2C56-4FF6-AF20-3BF36016715B}"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10D2D0-19F1-493C-B18B-B3241445F8DA}" type="slidenum">
              <a:rPr lang="en-US" smtClean="0"/>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6FED72F-2C56-4FF6-AF20-3BF36016715B}" type="datetimeFigureOut">
              <a:rPr lang="en-US" smtClean="0"/>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10D2D0-19F1-493C-B18B-B3241445F8DA}" type="slidenum">
              <a:rPr lang="en-US" smtClean="0"/>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6FED72F-2C56-4FF6-AF20-3BF36016715B}" type="datetimeFigureOut">
              <a:rPr lang="en-US" smtClean="0"/>
              <a:t>11/23/2022</a:t>
            </a:fld>
            <a:endParaRPr lang="en-US" dirty="0"/>
          </a:p>
        </p:txBody>
      </p:sp>
      <p:sp>
        <p:nvSpPr>
          <p:cNvPr id="7" name="Slide Number Placeholder 6"/>
          <p:cNvSpPr>
            <a:spLocks noGrp="1"/>
          </p:cNvSpPr>
          <p:nvPr>
            <p:ph type="sldNum" sz="quarter" idx="11"/>
          </p:nvPr>
        </p:nvSpPr>
        <p:spPr/>
        <p:txBody>
          <a:bodyPr rtlCol="0"/>
          <a:lstStyle/>
          <a:p>
            <a:fld id="{9010D2D0-19F1-493C-B18B-B3241445F8DA}"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ED72F-2C56-4FF6-AF20-3BF36016715B}" type="datetimeFigureOut">
              <a:rPr lang="en-US" smtClean="0"/>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10D2D0-19F1-493C-B18B-B3241445F8D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6FED72F-2C56-4FF6-AF20-3BF36016715B}" type="datetimeFigureOut">
              <a:rPr lang="en-US" smtClean="0"/>
              <a:t>11/23/2022</a:t>
            </a:fld>
            <a:endParaRPr lang="en-US" dirty="0"/>
          </a:p>
        </p:txBody>
      </p:sp>
      <p:sp>
        <p:nvSpPr>
          <p:cNvPr id="22" name="Slide Number Placeholder 21"/>
          <p:cNvSpPr>
            <a:spLocks noGrp="1"/>
          </p:cNvSpPr>
          <p:nvPr>
            <p:ph type="sldNum" sz="quarter" idx="15"/>
          </p:nvPr>
        </p:nvSpPr>
        <p:spPr/>
        <p:txBody>
          <a:bodyPr rtlCol="0"/>
          <a:lstStyle/>
          <a:p>
            <a:fld id="{9010D2D0-19F1-493C-B18B-B3241445F8DA}"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6FED72F-2C56-4FF6-AF20-3BF36016715B}" type="datetimeFigureOut">
              <a:rPr lang="en-US" smtClean="0"/>
              <a:t>11/23/2022</a:t>
            </a:fld>
            <a:endParaRPr lang="en-US" dirty="0"/>
          </a:p>
        </p:txBody>
      </p:sp>
      <p:sp>
        <p:nvSpPr>
          <p:cNvPr id="18" name="Slide Number Placeholder 17"/>
          <p:cNvSpPr>
            <a:spLocks noGrp="1"/>
          </p:cNvSpPr>
          <p:nvPr>
            <p:ph type="sldNum" sz="quarter" idx="11"/>
          </p:nvPr>
        </p:nvSpPr>
        <p:spPr/>
        <p:txBody>
          <a:bodyPr rtlCol="0"/>
          <a:lstStyle/>
          <a:p>
            <a:fld id="{9010D2D0-19F1-493C-B18B-B3241445F8DA}"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36FED72F-2C56-4FF6-AF20-3BF36016715B}" type="datetimeFigureOut">
              <a:rPr lang="en-US" smtClean="0"/>
              <a:t>11/23/2022</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9010D2D0-19F1-493C-B18B-B3241445F8D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405C1D5A-0810-9C4A-1D82-28704749B8B4}"/>
              </a:ext>
            </a:extLst>
          </p:cNvPr>
          <p:cNvSpPr>
            <a:spLocks noGrp="1"/>
          </p:cNvSpPr>
          <p:nvPr>
            <p:ph type="subTitle" idx="1"/>
          </p:nvPr>
        </p:nvSpPr>
        <p:spPr>
          <a:xfrm>
            <a:off x="1524000" y="569843"/>
            <a:ext cx="9144000" cy="5022574"/>
          </a:xfrm>
        </p:spPr>
        <p:txBody>
          <a:bodyPr/>
          <a:lstStyle/>
          <a:p>
            <a:endParaRPr lang="en-IN" dirty="0"/>
          </a:p>
          <a:p>
            <a:endParaRPr lang="en-IN" dirty="0"/>
          </a:p>
          <a:p>
            <a:endParaRPr lang="en-IN" dirty="0"/>
          </a:p>
          <a:p>
            <a:r>
              <a:rPr lang="en-IN" sz="2800" dirty="0" smtClean="0">
                <a:solidFill>
                  <a:schemeClr val="accent1">
                    <a:lumMod val="75000"/>
                  </a:schemeClr>
                </a:solidFill>
              </a:rPr>
              <a:t>LIBRARY  </a:t>
            </a:r>
          </a:p>
          <a:p>
            <a:r>
              <a:rPr lang="en-IN" sz="2800" dirty="0">
                <a:solidFill>
                  <a:schemeClr val="accent1">
                    <a:lumMod val="75000"/>
                  </a:schemeClr>
                </a:solidFill>
              </a:rPr>
              <a:t> </a:t>
            </a:r>
            <a:r>
              <a:rPr lang="en-IN" sz="2800" dirty="0" smtClean="0">
                <a:solidFill>
                  <a:schemeClr val="accent1">
                    <a:lumMod val="75000"/>
                  </a:schemeClr>
                </a:solidFill>
              </a:rPr>
              <a:t>             APPLICATION</a:t>
            </a:r>
            <a:r>
              <a:rPr lang="en-IN" sz="2400" dirty="0" smtClean="0">
                <a:solidFill>
                  <a:schemeClr val="accent1">
                    <a:lumMod val="75000"/>
                  </a:schemeClr>
                </a:solidFill>
              </a:rPr>
              <a:t>	</a:t>
            </a:r>
            <a:r>
              <a:rPr lang="en-IN" sz="2400" dirty="0" smtClean="0"/>
              <a:t>	</a:t>
            </a:r>
            <a:endParaRPr lang="en-IN" sz="2400" dirty="0"/>
          </a:p>
          <a:p>
            <a:endParaRPr lang="en-IN" dirty="0"/>
          </a:p>
          <a:p>
            <a:r>
              <a:rPr lang="en-IN" dirty="0" smtClean="0"/>
              <a:t>             Presented </a:t>
            </a:r>
            <a:r>
              <a:rPr lang="en-IN" dirty="0"/>
              <a:t>By </a:t>
            </a:r>
          </a:p>
          <a:p>
            <a:r>
              <a:rPr lang="en-IN" dirty="0"/>
              <a:t>	                </a:t>
            </a:r>
            <a:r>
              <a:rPr lang="en-IN" dirty="0" err="1" smtClean="0"/>
              <a:t>A.Bhuvana</a:t>
            </a:r>
            <a:endParaRPr lang="en-IN" dirty="0"/>
          </a:p>
          <a:p>
            <a:r>
              <a:rPr lang="en-IN" dirty="0"/>
              <a:t>             </a:t>
            </a:r>
            <a:r>
              <a:rPr lang="en-IN" dirty="0" smtClean="0"/>
              <a:t>		  </a:t>
            </a:r>
            <a:r>
              <a:rPr lang="en-IN" dirty="0" err="1" smtClean="0"/>
              <a:t>R.Karthika</a:t>
            </a:r>
            <a:endParaRPr lang="en-IN" dirty="0" smtClean="0"/>
          </a:p>
          <a:p>
            <a:r>
              <a:rPr lang="en-IN" dirty="0"/>
              <a:t> </a:t>
            </a:r>
            <a:r>
              <a:rPr lang="en-IN" dirty="0" smtClean="0"/>
              <a:t>                             </a:t>
            </a:r>
            <a:r>
              <a:rPr lang="en-IN" dirty="0" err="1" smtClean="0"/>
              <a:t>K.Kamali</a:t>
            </a:r>
            <a:endParaRPr lang="en-IN" dirty="0" smtClean="0"/>
          </a:p>
          <a:p>
            <a:r>
              <a:rPr lang="en-IN" dirty="0"/>
              <a:t> </a:t>
            </a:r>
            <a:r>
              <a:rPr lang="en-IN" dirty="0" smtClean="0"/>
              <a:t>                             </a:t>
            </a:r>
            <a:r>
              <a:rPr lang="en-IN" dirty="0" err="1"/>
              <a:t>M</a:t>
            </a:r>
            <a:r>
              <a:rPr lang="en-IN" dirty="0" err="1" smtClean="0"/>
              <a:t>.Ramya</a:t>
            </a:r>
            <a:endParaRPr lang="en-IN" dirty="0" smtClean="0"/>
          </a:p>
          <a:p>
            <a:r>
              <a:rPr lang="en-IN" dirty="0"/>
              <a:t> </a:t>
            </a:r>
            <a:r>
              <a:rPr lang="en-IN" dirty="0" smtClean="0"/>
              <a:t>                             </a:t>
            </a:r>
            <a:r>
              <a:rPr lang="en-IN" dirty="0" err="1" smtClean="0"/>
              <a:t>K.Shilpa</a:t>
            </a:r>
            <a:endParaRPr lang="en-IN" dirty="0"/>
          </a:p>
          <a:p>
            <a:endParaRPr lang="en-IN" dirty="0"/>
          </a:p>
          <a:p>
            <a:endParaRPr lang="en-IN" dirty="0"/>
          </a:p>
          <a:p>
            <a:endParaRPr lang="en-IN" dirty="0"/>
          </a:p>
          <a:p>
            <a:endParaRPr lang="en-IN" dirty="0"/>
          </a:p>
        </p:txBody>
      </p:sp>
      <p:pic>
        <p:nvPicPr>
          <p:cNvPr id="1026" name="Picture 2" descr="C:\Users\ELCOT\Downloads\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0"/>
            <a:ext cx="4876799" cy="351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881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SPRING ANNOTATIONS</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smtClean="0"/>
              <a:t>Annotations </a:t>
            </a:r>
            <a:r>
              <a:rPr lang="en-US" dirty="0"/>
              <a:t>are a form of metadata that provides data about a program. </a:t>
            </a:r>
            <a:endParaRPr lang="en-US" dirty="0" smtClean="0"/>
          </a:p>
          <a:p>
            <a:pPr>
              <a:buFont typeface="Courier New" pitchFamily="49" charset="0"/>
              <a:buChar char="o"/>
            </a:pPr>
            <a:r>
              <a:rPr lang="en-US" dirty="0"/>
              <a:t>U</a:t>
            </a:r>
            <a:r>
              <a:rPr lang="en-US" dirty="0" smtClean="0"/>
              <a:t>sed </a:t>
            </a:r>
            <a:r>
              <a:rPr lang="en-US" dirty="0"/>
              <a:t>to provide supplemental information about a program. </a:t>
            </a:r>
            <a:endParaRPr lang="en-US" dirty="0" smtClean="0"/>
          </a:p>
          <a:p>
            <a:pPr>
              <a:buFont typeface="Courier New" pitchFamily="49" charset="0"/>
              <a:buChar char="o"/>
            </a:pPr>
            <a:r>
              <a:rPr lang="en-US" dirty="0"/>
              <a:t>D</a:t>
            </a:r>
            <a:r>
              <a:rPr lang="en-US" dirty="0" smtClean="0"/>
              <a:t>oes </a:t>
            </a:r>
            <a:r>
              <a:rPr lang="en-US" dirty="0"/>
              <a:t>not have a direct effect on the operation of the code they annotate. </a:t>
            </a:r>
            <a:endParaRPr lang="en-US" dirty="0" smtClean="0"/>
          </a:p>
          <a:p>
            <a:pPr>
              <a:buFont typeface="Courier New" pitchFamily="49" charset="0"/>
              <a:buChar char="o"/>
            </a:pPr>
            <a:endParaRPr lang="en-IN" dirty="0"/>
          </a:p>
        </p:txBody>
      </p:sp>
    </p:spTree>
    <p:extLst>
      <p:ext uri="{BB962C8B-B14F-4D97-AF65-F5344CB8AC3E}">
        <p14:creationId xmlns:p14="http://schemas.microsoft.com/office/powerpoint/2010/main" val="548018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ANNOTATIONS</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marL="0" indent="0">
              <a:buNone/>
            </a:pPr>
            <a:r>
              <a:rPr lang="en-US" b="1" dirty="0" smtClean="0"/>
              <a:t>AUTOWIRED</a:t>
            </a:r>
          </a:p>
          <a:p>
            <a:pPr>
              <a:buFont typeface="Courier New" pitchFamily="49" charset="0"/>
              <a:buChar char="o"/>
            </a:pPr>
            <a:r>
              <a:rPr lang="en-US" dirty="0" smtClean="0"/>
              <a:t>Used </a:t>
            </a:r>
            <a:r>
              <a:rPr lang="en-US" dirty="0"/>
              <a:t>for dependency injection</a:t>
            </a:r>
            <a:r>
              <a:rPr lang="en-US" dirty="0" smtClean="0"/>
              <a:t>.</a:t>
            </a:r>
          </a:p>
          <a:p>
            <a:pPr>
              <a:buFont typeface="Courier New" pitchFamily="49" charset="0"/>
              <a:buChar char="o"/>
            </a:pPr>
            <a:r>
              <a:rPr lang="en-US" dirty="0"/>
              <a:t>A</a:t>
            </a:r>
            <a:r>
              <a:rPr lang="en-US" dirty="0" smtClean="0"/>
              <a:t>ll </a:t>
            </a:r>
            <a:r>
              <a:rPr lang="en-US" dirty="0"/>
              <a:t>loaded beans are eligible for auto wiring to another bean. </a:t>
            </a:r>
            <a:endParaRPr lang="en-US" dirty="0" smtClean="0"/>
          </a:p>
          <a:p>
            <a:pPr>
              <a:buFont typeface="Courier New" pitchFamily="49" charset="0"/>
              <a:buChar char="o"/>
            </a:pPr>
            <a:r>
              <a:rPr lang="en-US" dirty="0" smtClean="0"/>
              <a:t>The </a:t>
            </a:r>
            <a:r>
              <a:rPr lang="en-US" dirty="0"/>
              <a:t>annotation @</a:t>
            </a:r>
            <a:r>
              <a:rPr lang="en-US" dirty="0" err="1"/>
              <a:t>Autowired</a:t>
            </a:r>
            <a:r>
              <a:rPr lang="en-US" dirty="0"/>
              <a:t> </a:t>
            </a:r>
            <a:r>
              <a:rPr lang="en-US" dirty="0" smtClean="0"/>
              <a:t>in </a:t>
            </a:r>
            <a:r>
              <a:rPr lang="en-US" dirty="0"/>
              <a:t>spring boot is used to auto-wire a bean into another </a:t>
            </a:r>
            <a:r>
              <a:rPr lang="en-US" dirty="0" smtClean="0"/>
              <a:t>bean.</a:t>
            </a:r>
          </a:p>
          <a:p>
            <a:pPr marL="0" indent="0">
              <a:buNone/>
            </a:pPr>
            <a:r>
              <a:rPr lang="en-IN" b="1" dirty="0" smtClean="0"/>
              <a:t>PURPOSE</a:t>
            </a:r>
          </a:p>
          <a:p>
            <a:pPr>
              <a:buFont typeface="Courier New" pitchFamily="49" charset="0"/>
              <a:buChar char="o"/>
            </a:pPr>
            <a:r>
              <a:rPr lang="en-US" dirty="0"/>
              <a:t>E</a:t>
            </a:r>
            <a:r>
              <a:rPr lang="en-US" dirty="0" smtClean="0"/>
              <a:t>nables </a:t>
            </a:r>
            <a:r>
              <a:rPr lang="en-US" dirty="0"/>
              <a:t>you to inject the object dependency </a:t>
            </a:r>
            <a:r>
              <a:rPr lang="en-US" dirty="0" smtClean="0"/>
              <a:t>implicitly.</a:t>
            </a:r>
          </a:p>
          <a:p>
            <a:pPr marL="0" indent="0">
              <a:buNone/>
            </a:pPr>
            <a:endParaRPr lang="en-IN" dirty="0"/>
          </a:p>
        </p:txBody>
      </p:sp>
    </p:spTree>
    <p:extLst>
      <p:ext uri="{BB962C8B-B14F-4D97-AF65-F5344CB8AC3E}">
        <p14:creationId xmlns:p14="http://schemas.microsoft.com/office/powerpoint/2010/main" val="1320755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b="1" dirty="0" smtClean="0"/>
              <a:t>BEAN</a:t>
            </a:r>
          </a:p>
          <a:p>
            <a:pPr>
              <a:buFont typeface="Courier New" pitchFamily="49" charset="0"/>
              <a:buChar char="o"/>
            </a:pPr>
            <a:r>
              <a:rPr lang="en-US" dirty="0" smtClean="0"/>
              <a:t>The </a:t>
            </a:r>
            <a:r>
              <a:rPr lang="en-US" dirty="0"/>
              <a:t>objects that form the backbone of your application and that are managed by the Spring </a:t>
            </a:r>
            <a:r>
              <a:rPr lang="en-US" dirty="0" err="1"/>
              <a:t>IoC</a:t>
            </a:r>
            <a:r>
              <a:rPr lang="en-US" dirty="0"/>
              <a:t> container are called </a:t>
            </a:r>
            <a:r>
              <a:rPr lang="en-US" dirty="0" smtClean="0"/>
              <a:t>beans.</a:t>
            </a:r>
          </a:p>
          <a:p>
            <a:pPr>
              <a:buFont typeface="Courier New" pitchFamily="49" charset="0"/>
              <a:buChar char="o"/>
            </a:pPr>
            <a:r>
              <a:rPr lang="en-US" dirty="0" smtClean="0"/>
              <a:t>Indicates that a method produces a bean to be managed by Spring.</a:t>
            </a:r>
          </a:p>
          <a:p>
            <a:pPr marL="0" indent="0">
              <a:buNone/>
            </a:pPr>
            <a:r>
              <a:rPr lang="en-US" b="1" dirty="0" smtClean="0"/>
              <a:t>PURPOSE</a:t>
            </a:r>
          </a:p>
          <a:p>
            <a:pPr>
              <a:buFont typeface="Courier New" pitchFamily="49" charset="0"/>
              <a:buChar char="o"/>
            </a:pPr>
            <a:r>
              <a:rPr lang="en-US" dirty="0"/>
              <a:t>M</a:t>
            </a:r>
            <a:r>
              <a:rPr lang="en-US" dirty="0" smtClean="0"/>
              <a:t>ark </a:t>
            </a:r>
            <a:r>
              <a:rPr lang="en-US" dirty="0"/>
              <a:t>a method as one that creates a bean and Spring will then add it to the context for </a:t>
            </a:r>
            <a:r>
              <a:rPr lang="en-US" dirty="0" smtClean="0"/>
              <a:t>us.</a:t>
            </a:r>
            <a:endParaRPr lang="en-IN" dirty="0"/>
          </a:p>
        </p:txBody>
      </p:sp>
    </p:spTree>
    <p:extLst>
      <p:ext uri="{BB962C8B-B14F-4D97-AF65-F5344CB8AC3E}">
        <p14:creationId xmlns:p14="http://schemas.microsoft.com/office/powerpoint/2010/main" val="2512507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marL="0" indent="0">
              <a:buNone/>
            </a:pPr>
            <a:r>
              <a:rPr lang="en-US" b="1" dirty="0" smtClean="0"/>
              <a:t>ENTITY</a:t>
            </a:r>
            <a:r>
              <a:rPr lang="en-US" dirty="0"/>
              <a:t>	 </a:t>
            </a:r>
            <a:endParaRPr lang="en-US" dirty="0" smtClean="0"/>
          </a:p>
          <a:p>
            <a:pPr>
              <a:buFont typeface="Courier New" pitchFamily="49" charset="0"/>
              <a:buChar char="o"/>
            </a:pPr>
            <a:r>
              <a:rPr lang="en-US" dirty="0"/>
              <a:t>S</a:t>
            </a:r>
            <a:r>
              <a:rPr lang="en-US" dirty="0" smtClean="0"/>
              <a:t>pecifies </a:t>
            </a:r>
            <a:r>
              <a:rPr lang="en-US" dirty="0"/>
              <a:t>that the class is an entity and is mapped to a database table</a:t>
            </a:r>
            <a:r>
              <a:rPr lang="en-US" dirty="0" smtClean="0"/>
              <a:t>.</a:t>
            </a:r>
          </a:p>
          <a:p>
            <a:pPr marL="0" indent="0">
              <a:buNone/>
            </a:pPr>
            <a:r>
              <a:rPr lang="en-US" b="1" dirty="0" smtClean="0"/>
              <a:t>TABLE </a:t>
            </a:r>
          </a:p>
          <a:p>
            <a:pPr>
              <a:buFont typeface="Courier New" pitchFamily="49" charset="0"/>
              <a:buChar char="o"/>
            </a:pPr>
            <a:r>
              <a:rPr lang="en-US" dirty="0"/>
              <a:t>S</a:t>
            </a:r>
            <a:r>
              <a:rPr lang="en-US" dirty="0" smtClean="0"/>
              <a:t>pecifies </a:t>
            </a:r>
            <a:r>
              <a:rPr lang="en-US" dirty="0"/>
              <a:t>the name of the database table to be used for mapping</a:t>
            </a:r>
            <a:r>
              <a:rPr lang="en-US" dirty="0" smtClean="0"/>
              <a:t>.</a:t>
            </a:r>
          </a:p>
          <a:p>
            <a:pPr>
              <a:buFont typeface="Courier New" pitchFamily="49" charset="0"/>
              <a:buChar char="o"/>
            </a:pPr>
            <a:r>
              <a:rPr lang="en-US" dirty="0" smtClean="0"/>
              <a:t>The </a:t>
            </a:r>
            <a:r>
              <a:rPr lang="en-US" dirty="0"/>
              <a:t>entities are the persistence objects stores as a record in the database</a:t>
            </a:r>
            <a:r>
              <a:rPr lang="en-US" dirty="0" smtClean="0"/>
              <a:t>.</a:t>
            </a:r>
          </a:p>
          <a:p>
            <a:pPr marL="0" indent="0">
              <a:buNone/>
            </a:pPr>
            <a:r>
              <a:rPr lang="en-US" b="1" dirty="0" smtClean="0"/>
              <a:t>ID</a:t>
            </a:r>
          </a:p>
          <a:p>
            <a:pPr>
              <a:buFont typeface="Courier New" pitchFamily="49" charset="0"/>
              <a:buChar char="o"/>
            </a:pPr>
            <a:r>
              <a:rPr lang="en-US" dirty="0"/>
              <a:t>S</a:t>
            </a:r>
            <a:r>
              <a:rPr lang="en-US" dirty="0" smtClean="0"/>
              <a:t>pecifies </a:t>
            </a:r>
            <a:r>
              <a:rPr lang="en-US" dirty="0"/>
              <a:t>the primary key of an entity </a:t>
            </a:r>
            <a:r>
              <a:rPr lang="en-US" dirty="0" smtClean="0"/>
              <a:t>.</a:t>
            </a:r>
          </a:p>
          <a:p>
            <a:pPr marL="0" indent="0">
              <a:buNone/>
            </a:pPr>
            <a:r>
              <a:rPr lang="en-US" b="1" dirty="0" err="1"/>
              <a:t>GeneratedValue</a:t>
            </a:r>
            <a:r>
              <a:rPr lang="en-US" b="1" dirty="0"/>
              <a:t> </a:t>
            </a:r>
            <a:r>
              <a:rPr lang="en-US" dirty="0" smtClean="0"/>
              <a:t>	</a:t>
            </a:r>
          </a:p>
          <a:p>
            <a:pPr>
              <a:buFont typeface="Courier New" pitchFamily="49" charset="0"/>
              <a:buChar char="o"/>
            </a:pPr>
            <a:r>
              <a:rPr lang="en-US" dirty="0"/>
              <a:t>P</a:t>
            </a:r>
            <a:r>
              <a:rPr lang="en-US" dirty="0" smtClean="0"/>
              <a:t>rovides </a:t>
            </a:r>
            <a:r>
              <a:rPr lang="en-US" dirty="0"/>
              <a:t>for the specification of generation strategies for the values of primary keys.</a:t>
            </a:r>
          </a:p>
        </p:txBody>
      </p:sp>
    </p:spTree>
    <p:extLst>
      <p:ext uri="{BB962C8B-B14F-4D97-AF65-F5344CB8AC3E}">
        <p14:creationId xmlns:p14="http://schemas.microsoft.com/office/powerpoint/2010/main" val="2528325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MAPPING</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a:t>A</a:t>
            </a:r>
            <a:r>
              <a:rPr lang="en-US" dirty="0" smtClean="0"/>
              <a:t>llows </a:t>
            </a:r>
            <a:r>
              <a:rPr lang="en-US" dirty="0"/>
              <a:t>us to access and persist data between Java object/ class and relational database. </a:t>
            </a:r>
            <a:endParaRPr lang="en-US" dirty="0" smtClean="0"/>
          </a:p>
          <a:p>
            <a:pPr>
              <a:buFont typeface="Courier New" pitchFamily="49" charset="0"/>
              <a:buChar char="o"/>
            </a:pPr>
            <a:r>
              <a:rPr lang="en-US" dirty="0"/>
              <a:t>F</a:t>
            </a:r>
            <a:r>
              <a:rPr lang="en-US" dirty="0" smtClean="0"/>
              <a:t>ollows </a:t>
            </a:r>
            <a:r>
              <a:rPr lang="en-US" dirty="0"/>
              <a:t>Object-Relation Mapping (ORM). It is </a:t>
            </a:r>
            <a:r>
              <a:rPr lang="en-US" dirty="0" smtClean="0"/>
              <a:t>a </a:t>
            </a:r>
            <a:r>
              <a:rPr lang="en-US" dirty="0"/>
              <a:t>set of interfaces</a:t>
            </a:r>
            <a:r>
              <a:rPr lang="en-US" dirty="0" smtClean="0"/>
              <a:t>.</a:t>
            </a:r>
          </a:p>
          <a:p>
            <a:pPr marL="0" indent="0">
              <a:buNone/>
            </a:pPr>
            <a:r>
              <a:rPr lang="en-US" b="1" dirty="0" smtClean="0"/>
              <a:t>ONE-TO-MANY</a:t>
            </a:r>
          </a:p>
          <a:p>
            <a:pPr marL="0" indent="0">
              <a:buNone/>
            </a:pPr>
            <a:r>
              <a:rPr lang="en-US" dirty="0" smtClean="0"/>
              <a:t>	Declares the mapped By </a:t>
            </a:r>
            <a:r>
              <a:rPr lang="en-US" dirty="0"/>
              <a:t>element to indicate the entity that owns the bidirectional relationship</a:t>
            </a:r>
            <a:r>
              <a:rPr lang="en-US" dirty="0" smtClean="0"/>
              <a:t>.</a:t>
            </a:r>
          </a:p>
          <a:p>
            <a:pPr marL="0" indent="0">
              <a:buNone/>
            </a:pPr>
            <a:r>
              <a:rPr lang="en-US" b="1" dirty="0" smtClean="0"/>
              <a:t>MANY-TO-ONE </a:t>
            </a:r>
            <a:r>
              <a:rPr lang="en-US" dirty="0" smtClean="0"/>
              <a:t>	</a:t>
            </a:r>
          </a:p>
          <a:p>
            <a:pPr marL="0" indent="0">
              <a:buNone/>
            </a:pPr>
            <a:r>
              <a:rPr lang="en-US" dirty="0" smtClean="0"/>
              <a:t>	Many </a:t>
            </a:r>
            <a:r>
              <a:rPr lang="en-US" dirty="0"/>
              <a:t>instances of this entity are mapped to one instance of another entity – many items in one cart.</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2646040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TYPES OF MAPPING</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normAutofit lnSpcReduction="10000"/>
          </a:bodyPr>
          <a:lstStyle/>
          <a:p>
            <a:pPr marL="0" indent="0">
              <a:buNone/>
            </a:pPr>
            <a:endParaRPr lang="en-IN" b="1" dirty="0" smtClean="0"/>
          </a:p>
          <a:p>
            <a:pPr marL="0" indent="0">
              <a:buNone/>
            </a:pPr>
            <a:r>
              <a:rPr lang="en-IN" b="1" dirty="0"/>
              <a:t>REQUEST </a:t>
            </a:r>
            <a:r>
              <a:rPr lang="en-IN" b="1" dirty="0" smtClean="0"/>
              <a:t>MAPPING</a:t>
            </a:r>
            <a:endParaRPr lang="en-IN" b="1" dirty="0"/>
          </a:p>
          <a:p>
            <a:pPr marL="0" indent="0">
              <a:buNone/>
            </a:pPr>
            <a:r>
              <a:rPr lang="en-IN" dirty="0"/>
              <a:t>@</a:t>
            </a:r>
            <a:r>
              <a:rPr lang="en-IN" dirty="0" err="1"/>
              <a:t>Controller@RequestMapping</a:t>
            </a:r>
            <a:r>
              <a:rPr lang="en-IN" dirty="0"/>
              <a:t>("/users")public class </a:t>
            </a:r>
            <a:r>
              <a:rPr lang="en-IN" dirty="0" err="1"/>
              <a:t>UserController</a:t>
            </a:r>
            <a:r>
              <a:rPr lang="en-IN" dirty="0"/>
              <a:t> {	@</a:t>
            </a:r>
            <a:r>
              <a:rPr lang="en-IN" dirty="0" err="1"/>
              <a:t>RequestMapping</a:t>
            </a:r>
            <a:r>
              <a:rPr lang="en-IN" dirty="0"/>
              <a:t>("/user")	public String </a:t>
            </a:r>
            <a:r>
              <a:rPr lang="en-IN" dirty="0" err="1"/>
              <a:t>getUser</a:t>
            </a:r>
            <a:r>
              <a:rPr lang="en-IN" dirty="0"/>
              <a:t>() {			</a:t>
            </a:r>
            <a:r>
              <a:rPr lang="en-IN" dirty="0" smtClean="0"/>
              <a:t>}}</a:t>
            </a:r>
            <a:endParaRPr lang="en-IN" b="1" dirty="0"/>
          </a:p>
          <a:p>
            <a:pPr marL="0" indent="0">
              <a:buNone/>
            </a:pPr>
            <a:r>
              <a:rPr lang="en-IN" b="1" dirty="0" smtClean="0"/>
              <a:t>GET MAPPING</a:t>
            </a:r>
            <a:endParaRPr lang="en-IN" b="1" dirty="0"/>
          </a:p>
          <a:p>
            <a:pPr marL="0" indent="0">
              <a:buNone/>
            </a:pPr>
            <a:r>
              <a:rPr lang="en-IN" dirty="0" smtClean="0"/>
              <a:t> </a:t>
            </a:r>
            <a:r>
              <a:rPr lang="en-US" dirty="0"/>
              <a:t>@</a:t>
            </a:r>
            <a:r>
              <a:rPr lang="en-US" dirty="0" err="1"/>
              <a:t>GetMapping</a:t>
            </a:r>
            <a:r>
              <a:rPr lang="en-US" dirty="0"/>
              <a:t>("/get")public @</a:t>
            </a:r>
            <a:r>
              <a:rPr lang="en-US" dirty="0" err="1"/>
              <a:t>ResponseBody</a:t>
            </a:r>
            <a:r>
              <a:rPr lang="en-US" dirty="0"/>
              <a:t> </a:t>
            </a:r>
            <a:r>
              <a:rPr lang="en-US" dirty="0" err="1"/>
              <a:t>ResponseEntity</a:t>
            </a:r>
            <a:r>
              <a:rPr lang="en-US" dirty="0"/>
              <a:t>&lt;String&gt; get() {    return new </a:t>
            </a:r>
            <a:r>
              <a:rPr lang="en-US" dirty="0" err="1"/>
              <a:t>ResponseEntity</a:t>
            </a:r>
            <a:r>
              <a:rPr lang="en-US" dirty="0"/>
              <a:t>&lt;String&gt;("GET Response", </a:t>
            </a:r>
            <a:r>
              <a:rPr lang="en-US" dirty="0" err="1"/>
              <a:t>HttpStatus.OK</a:t>
            </a:r>
            <a:r>
              <a:rPr lang="en-US" dirty="0" smtClean="0"/>
              <a:t>);}</a:t>
            </a:r>
          </a:p>
          <a:p>
            <a:pPr marL="0" indent="0">
              <a:buNone/>
            </a:pPr>
            <a:r>
              <a:rPr lang="en-IN" b="1" dirty="0" smtClean="0"/>
              <a:t>PUT MAPPING</a:t>
            </a:r>
          </a:p>
          <a:p>
            <a:pPr marL="0" indent="0">
              <a:buNone/>
            </a:pPr>
            <a:r>
              <a:rPr lang="en-US" dirty="0"/>
              <a:t>@</a:t>
            </a:r>
            <a:r>
              <a:rPr lang="en-US" dirty="0" err="1"/>
              <a:t>PutMapping</a:t>
            </a:r>
            <a:r>
              <a:rPr lang="en-US" dirty="0"/>
              <a:t>("/put")public @</a:t>
            </a:r>
            <a:r>
              <a:rPr lang="en-US" dirty="0" err="1"/>
              <a:t>ResponseBody</a:t>
            </a:r>
            <a:r>
              <a:rPr lang="en-US" dirty="0"/>
              <a:t> </a:t>
            </a:r>
            <a:r>
              <a:rPr lang="en-US" dirty="0" err="1"/>
              <a:t>ResponseEntity</a:t>
            </a:r>
            <a:r>
              <a:rPr lang="en-US" dirty="0"/>
              <a:t>&lt;String&gt; put() {    return new </a:t>
            </a:r>
            <a:r>
              <a:rPr lang="en-US" dirty="0" err="1"/>
              <a:t>ResponseEntity</a:t>
            </a:r>
            <a:r>
              <a:rPr lang="en-US" dirty="0"/>
              <a:t>&lt;String&gt;("PUT Response", </a:t>
            </a:r>
            <a:r>
              <a:rPr lang="en-US" dirty="0" err="1"/>
              <a:t>HttpStatus.OK</a:t>
            </a:r>
            <a:r>
              <a:rPr lang="en-US" dirty="0" smtClean="0"/>
              <a:t>);}</a:t>
            </a:r>
          </a:p>
        </p:txBody>
      </p:sp>
    </p:spTree>
    <p:extLst>
      <p:ext uri="{BB962C8B-B14F-4D97-AF65-F5344CB8AC3E}">
        <p14:creationId xmlns:p14="http://schemas.microsoft.com/office/powerpoint/2010/main" val="1815210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IN" b="1" dirty="0"/>
              <a:t>POST MAPPING </a:t>
            </a:r>
          </a:p>
          <a:p>
            <a:pPr marL="0" indent="0">
              <a:buNone/>
            </a:pPr>
            <a:r>
              <a:rPr lang="en-US" dirty="0"/>
              <a:t>@</a:t>
            </a:r>
            <a:r>
              <a:rPr lang="en-US" dirty="0" err="1"/>
              <a:t>PostMapping</a:t>
            </a:r>
            <a:r>
              <a:rPr lang="en-US" dirty="0"/>
              <a:t>("/post")public @</a:t>
            </a:r>
            <a:r>
              <a:rPr lang="en-US" dirty="0" err="1"/>
              <a:t>ResponseBody</a:t>
            </a:r>
            <a:r>
              <a:rPr lang="en-US" dirty="0"/>
              <a:t> </a:t>
            </a:r>
            <a:r>
              <a:rPr lang="en-US" dirty="0" err="1"/>
              <a:t>ResponseEntity</a:t>
            </a:r>
            <a:r>
              <a:rPr lang="en-US" dirty="0"/>
              <a:t>&lt;String&gt; post() {    return new </a:t>
            </a:r>
            <a:r>
              <a:rPr lang="en-US" dirty="0" err="1"/>
              <a:t>ResponseEntity</a:t>
            </a:r>
            <a:r>
              <a:rPr lang="en-US" dirty="0"/>
              <a:t>&lt;String&gt;("POST Response", </a:t>
            </a:r>
            <a:r>
              <a:rPr lang="en-US" dirty="0" err="1"/>
              <a:t>HttpStatus.OK</a:t>
            </a:r>
            <a:r>
              <a:rPr lang="en-US" dirty="0"/>
              <a:t>);}</a:t>
            </a:r>
            <a:endParaRPr lang="en-IN" dirty="0"/>
          </a:p>
          <a:p>
            <a:pPr marL="0" indent="0">
              <a:buNone/>
            </a:pPr>
            <a:endParaRPr lang="en-IN" b="1" dirty="0" smtClean="0"/>
          </a:p>
          <a:p>
            <a:pPr marL="0" indent="0">
              <a:buNone/>
            </a:pPr>
            <a:r>
              <a:rPr lang="en-IN" b="1" dirty="0" smtClean="0"/>
              <a:t>DELETE MAPPING</a:t>
            </a:r>
          </a:p>
          <a:p>
            <a:pPr marL="0" indent="0">
              <a:buNone/>
            </a:pPr>
            <a:r>
              <a:rPr lang="en-IN" dirty="0"/>
              <a:t>@</a:t>
            </a:r>
            <a:r>
              <a:rPr lang="en-IN" dirty="0" err="1"/>
              <a:t>DeleteMapping</a:t>
            </a:r>
            <a:r>
              <a:rPr lang="en-IN" dirty="0"/>
              <a:t>("/delete")public @</a:t>
            </a:r>
            <a:r>
              <a:rPr lang="en-IN" dirty="0" err="1"/>
              <a:t>ResponseBody</a:t>
            </a:r>
            <a:r>
              <a:rPr lang="en-IN" dirty="0"/>
              <a:t> </a:t>
            </a:r>
            <a:r>
              <a:rPr lang="en-IN" dirty="0" err="1"/>
              <a:t>ResponseEntity</a:t>
            </a:r>
            <a:r>
              <a:rPr lang="en-IN" dirty="0"/>
              <a:t>&lt;String&gt; delete() {    return new </a:t>
            </a:r>
            <a:r>
              <a:rPr lang="en-IN" dirty="0" err="1"/>
              <a:t>ResponseEntity</a:t>
            </a:r>
            <a:r>
              <a:rPr lang="en-IN" dirty="0"/>
              <a:t>&lt;String&gt;("DELETE Response", </a:t>
            </a:r>
            <a:r>
              <a:rPr lang="en-IN" dirty="0" err="1"/>
              <a:t>HttpStatus.OK</a:t>
            </a:r>
            <a:r>
              <a:rPr lang="en-IN" dirty="0" smtClean="0"/>
              <a:t>);}</a:t>
            </a:r>
          </a:p>
          <a:p>
            <a:pPr marL="0" indent="0">
              <a:buNone/>
            </a:pPr>
            <a:endParaRPr lang="en-IN" dirty="0"/>
          </a:p>
        </p:txBody>
      </p:sp>
    </p:spTree>
    <p:extLst>
      <p:ext uri="{BB962C8B-B14F-4D97-AF65-F5344CB8AC3E}">
        <p14:creationId xmlns:p14="http://schemas.microsoft.com/office/powerpoint/2010/main" val="1410973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APPLICATION  PROPERTIES</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a:t>U</a:t>
            </a:r>
            <a:r>
              <a:rPr lang="en-US" dirty="0" smtClean="0"/>
              <a:t>sed </a:t>
            </a:r>
            <a:r>
              <a:rPr lang="en-US" dirty="0"/>
              <a:t>to keep ‘N’ number of properties in a single file to run the application in a different environment. </a:t>
            </a:r>
            <a:endParaRPr lang="en-US" dirty="0" smtClean="0"/>
          </a:p>
          <a:p>
            <a:pPr>
              <a:buFont typeface="Courier New" pitchFamily="49" charset="0"/>
              <a:buChar char="o"/>
            </a:pPr>
            <a:r>
              <a:rPr lang="en-US" dirty="0"/>
              <a:t>L</a:t>
            </a:r>
            <a:r>
              <a:rPr lang="en-US" dirty="0" smtClean="0"/>
              <a:t>ocated </a:t>
            </a:r>
            <a:r>
              <a:rPr lang="en-US" dirty="0"/>
              <a:t>in the </a:t>
            </a:r>
            <a:r>
              <a:rPr lang="en-US" dirty="0" err="1"/>
              <a:t>src</a:t>
            </a:r>
            <a:r>
              <a:rPr lang="en-US" dirty="0"/>
              <a:t>/main/resources directory. </a:t>
            </a:r>
            <a:endParaRPr lang="en-US" dirty="0" smtClean="0"/>
          </a:p>
          <a:p>
            <a:pPr>
              <a:buFont typeface="Courier New" pitchFamily="49" charset="0"/>
              <a:buChar char="o"/>
            </a:pPr>
            <a:r>
              <a:rPr lang="en-US" dirty="0" smtClean="0"/>
              <a:t>The </a:t>
            </a:r>
            <a:r>
              <a:rPr lang="en-US" dirty="0"/>
              <a:t>code for sample </a:t>
            </a:r>
            <a:r>
              <a:rPr lang="en-US" dirty="0" err="1"/>
              <a:t>application.properties</a:t>
            </a:r>
            <a:r>
              <a:rPr lang="en-US" dirty="0"/>
              <a:t> file is given </a:t>
            </a:r>
            <a:r>
              <a:rPr lang="en-US" dirty="0" smtClean="0"/>
              <a:t>by</a:t>
            </a:r>
            <a:endParaRPr lang="en-US" dirty="0"/>
          </a:p>
          <a:p>
            <a:pPr marL="0" indent="0">
              <a:buNone/>
            </a:pPr>
            <a:r>
              <a:rPr lang="en-US" dirty="0" smtClean="0"/>
              <a:t>	</a:t>
            </a:r>
            <a:r>
              <a:rPr lang="en-US" b="1" dirty="0" err="1" smtClean="0"/>
              <a:t>server.port</a:t>
            </a:r>
            <a:r>
              <a:rPr lang="en-US" b="1" dirty="0" smtClean="0"/>
              <a:t> </a:t>
            </a:r>
            <a:r>
              <a:rPr lang="en-US" b="1" dirty="0"/>
              <a:t>= </a:t>
            </a:r>
            <a:r>
              <a:rPr lang="en-US" b="1" dirty="0" smtClean="0"/>
              <a:t>9090</a:t>
            </a:r>
          </a:p>
          <a:p>
            <a:pPr marL="0" indent="0">
              <a:buNone/>
            </a:pPr>
            <a:r>
              <a:rPr lang="en-IN" b="1" dirty="0" smtClean="0"/>
              <a:t>	spring.application.name </a:t>
            </a:r>
            <a:r>
              <a:rPr lang="en-IN" b="1" dirty="0"/>
              <a:t>= </a:t>
            </a:r>
            <a:r>
              <a:rPr lang="en-IN" b="1" dirty="0" err="1"/>
              <a:t>demoservice</a:t>
            </a:r>
            <a:endParaRPr lang="en-IN" b="1" dirty="0"/>
          </a:p>
        </p:txBody>
      </p:sp>
      <p:pic>
        <p:nvPicPr>
          <p:cNvPr id="9218" name="Picture 2" descr="C:\Users\ELCOT\Documents\FSD Final Project\images (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40924" cy="159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409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4">
                    <a:lumMod val="75000"/>
                  </a:schemeClr>
                </a:solidFill>
              </a:rPr>
              <a:t>HIBERNATE</a:t>
            </a:r>
            <a:endParaRPr lang="en-IN" b="1" dirty="0">
              <a:solidFill>
                <a:schemeClr val="accent4">
                  <a:lumMod val="75000"/>
                </a:schemeClr>
              </a:solidFill>
            </a:endParaRPr>
          </a:p>
        </p:txBody>
      </p:sp>
      <p:sp>
        <p:nvSpPr>
          <p:cNvPr id="3" name="Content Placeholder 2"/>
          <p:cNvSpPr>
            <a:spLocks noGrp="1"/>
          </p:cNvSpPr>
          <p:nvPr>
            <p:ph sz="quarter" idx="1"/>
          </p:nvPr>
        </p:nvSpPr>
        <p:spPr/>
        <p:txBody>
          <a:bodyPr/>
          <a:lstStyle/>
          <a:p>
            <a:pPr marL="0" indent="0">
              <a:buNone/>
            </a:pPr>
            <a:r>
              <a:rPr lang="en-US" dirty="0" smtClean="0"/>
              <a:t>	Mapping </a:t>
            </a:r>
            <a:r>
              <a:rPr lang="en-US" dirty="0"/>
              <a:t>from Java classes to database tables, and mapping from Java data types to SQL data types</a:t>
            </a:r>
            <a:r>
              <a:rPr lang="en-US" dirty="0" smtClean="0"/>
              <a:t>.</a:t>
            </a:r>
          </a:p>
          <a:p>
            <a:pPr marL="0" indent="0">
              <a:buNone/>
            </a:pPr>
            <a:r>
              <a:rPr lang="en-US" b="1" dirty="0" smtClean="0"/>
              <a:t>ADVANTAGES</a:t>
            </a:r>
          </a:p>
          <a:p>
            <a:pPr>
              <a:buFont typeface="Courier New" pitchFamily="49" charset="0"/>
              <a:buChar char="o"/>
            </a:pPr>
            <a:r>
              <a:rPr lang="en-US" dirty="0" smtClean="0"/>
              <a:t>Open </a:t>
            </a:r>
            <a:r>
              <a:rPr lang="en-US" dirty="0"/>
              <a:t>Source and Lightweight</a:t>
            </a:r>
            <a:r>
              <a:rPr lang="en-US" dirty="0" smtClean="0"/>
              <a:t>.</a:t>
            </a:r>
          </a:p>
          <a:p>
            <a:pPr>
              <a:buFont typeface="Courier New" pitchFamily="49" charset="0"/>
              <a:buChar char="o"/>
            </a:pPr>
            <a:r>
              <a:rPr lang="en-US" dirty="0" smtClean="0"/>
              <a:t>Database </a:t>
            </a:r>
            <a:r>
              <a:rPr lang="en-US" dirty="0"/>
              <a:t>Independent Query. </a:t>
            </a:r>
          </a:p>
          <a:p>
            <a:pPr>
              <a:buFont typeface="Courier New" pitchFamily="49" charset="0"/>
              <a:buChar char="o"/>
            </a:pPr>
            <a:r>
              <a:rPr lang="en-US" dirty="0" smtClean="0"/>
              <a:t>Automatic </a:t>
            </a:r>
            <a:r>
              <a:rPr lang="en-US" dirty="0"/>
              <a:t>Table </a:t>
            </a:r>
            <a:r>
              <a:rPr lang="en-US" dirty="0" smtClean="0"/>
              <a:t>Creation.</a:t>
            </a:r>
          </a:p>
          <a:p>
            <a:pPr>
              <a:buFont typeface="Courier New" pitchFamily="49" charset="0"/>
              <a:buChar char="o"/>
            </a:pPr>
            <a:r>
              <a:rPr lang="en-US" dirty="0" smtClean="0"/>
              <a:t>Provides </a:t>
            </a:r>
            <a:r>
              <a:rPr lang="en-US" dirty="0"/>
              <a:t>Query Statistics and Database Status.</a:t>
            </a:r>
            <a:endParaRPr lang="en-IN" dirty="0"/>
          </a:p>
        </p:txBody>
      </p:sp>
      <p:pic>
        <p:nvPicPr>
          <p:cNvPr id="7170" name="Picture 2" descr="C:\Users\ELCOT\Documents\FSD Final Project\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062" y="1"/>
            <a:ext cx="2841938" cy="1532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754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HTML</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r>
              <a:rPr lang="en-US" dirty="0"/>
              <a:t>The </a:t>
            </a:r>
            <a:r>
              <a:rPr lang="en-US" dirty="0" err="1"/>
              <a:t>HyperText</a:t>
            </a:r>
            <a:r>
              <a:rPr lang="en-US" dirty="0"/>
              <a:t> Markup Language </a:t>
            </a:r>
            <a:endParaRPr lang="en-US" dirty="0" smtClean="0"/>
          </a:p>
          <a:p>
            <a:r>
              <a:rPr lang="en-US" dirty="0"/>
              <a:t>S</a:t>
            </a:r>
            <a:r>
              <a:rPr lang="en-US" dirty="0" smtClean="0"/>
              <a:t>tandard </a:t>
            </a:r>
            <a:r>
              <a:rPr lang="en-US" dirty="0"/>
              <a:t>markup language for documents designed to be displayed in a web browser. </a:t>
            </a:r>
            <a:endParaRPr lang="en-US" dirty="0" smtClean="0"/>
          </a:p>
          <a:p>
            <a:r>
              <a:rPr lang="en-US" dirty="0"/>
              <a:t>A</a:t>
            </a:r>
            <a:r>
              <a:rPr lang="en-US" dirty="0" smtClean="0"/>
              <a:t>ssisted </a:t>
            </a:r>
            <a:r>
              <a:rPr lang="en-US" dirty="0"/>
              <a:t>by technologies such as Cascading Style Sheets (CSS)</a:t>
            </a:r>
            <a:endParaRPr lang="en-IN" dirty="0"/>
          </a:p>
        </p:txBody>
      </p:sp>
      <p:pic>
        <p:nvPicPr>
          <p:cNvPr id="5122" name="Picture 2" descr="C:\Users\ELCOT\Documents\FSD Final Project\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2987899" cy="149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307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OBJECTIVE</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r>
              <a:rPr lang="en-US" dirty="0" smtClean="0"/>
              <a:t>To </a:t>
            </a:r>
            <a:r>
              <a:rPr lang="en-US" dirty="0"/>
              <a:t>collect, store, organize, retrieve and make available the information sources to the information </a:t>
            </a:r>
            <a:r>
              <a:rPr lang="en-US" dirty="0" smtClean="0"/>
              <a:t>users.</a:t>
            </a:r>
          </a:p>
          <a:p>
            <a:pPr marL="0" indent="0">
              <a:buNone/>
            </a:pPr>
            <a:endParaRPr lang="en-IN" dirty="0"/>
          </a:p>
        </p:txBody>
      </p:sp>
      <p:pic>
        <p:nvPicPr>
          <p:cNvPr id="5" name="Picture 3" descr="C:\Users\ELCOT\Documents\FSD Final Project\images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14423"/>
            <a:ext cx="4108361" cy="254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830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2">
                    <a:lumMod val="75000"/>
                  </a:schemeClr>
                </a:solidFill>
              </a:rPr>
              <a:t>CSS</a:t>
            </a:r>
            <a:endParaRPr lang="en-IN" b="1" dirty="0">
              <a:solidFill>
                <a:schemeClr val="accent2">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a:t>Cascading Style Sheets (CSS</a:t>
            </a:r>
            <a:r>
              <a:rPr lang="en-US" dirty="0" smtClean="0"/>
              <a:t>)</a:t>
            </a:r>
          </a:p>
          <a:p>
            <a:pPr>
              <a:buFont typeface="Courier New" pitchFamily="49" charset="0"/>
              <a:buChar char="o"/>
            </a:pPr>
            <a:r>
              <a:rPr lang="en-US" dirty="0" err="1" smtClean="0"/>
              <a:t>Stylesheet</a:t>
            </a:r>
            <a:r>
              <a:rPr lang="en-US" dirty="0" smtClean="0"/>
              <a:t> </a:t>
            </a:r>
            <a:r>
              <a:rPr lang="en-US" dirty="0"/>
              <a:t>language used to describe the presentation of a document written in HTML or XML </a:t>
            </a:r>
            <a:r>
              <a:rPr lang="en-US" dirty="0" smtClean="0"/>
              <a:t>.</a:t>
            </a:r>
          </a:p>
          <a:p>
            <a:pPr>
              <a:buFont typeface="Courier New" pitchFamily="49" charset="0"/>
              <a:buChar char="o"/>
            </a:pPr>
            <a:r>
              <a:rPr lang="en-US" dirty="0" smtClean="0"/>
              <a:t>Describes </a:t>
            </a:r>
            <a:r>
              <a:rPr lang="en-US" dirty="0"/>
              <a:t>how elements should be rendered on screen, on paper, in speech, or on other media.</a:t>
            </a:r>
            <a:endParaRPr lang="en-IN" dirty="0"/>
          </a:p>
        </p:txBody>
      </p:sp>
      <p:pic>
        <p:nvPicPr>
          <p:cNvPr id="5" name="Picture 2" descr="C:\Users\ELCOT\Documents\FSD Final Project\download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3346" y="0"/>
            <a:ext cx="2588654" cy="222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252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FLOW CHART</a:t>
            </a:r>
            <a:endParaRPr lang="en-IN" b="1" dirty="0"/>
          </a:p>
        </p:txBody>
      </p:sp>
      <p:pic>
        <p:nvPicPr>
          <p:cNvPr id="8195" name="Picture 3" descr="C:\Users\ELCOT\Documents\FSD Final Project\flochart-2.jpg"/>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t="4162"/>
          <a:stretch/>
        </p:blipFill>
        <p:spPr bwMode="auto">
          <a:xfrm>
            <a:off x="2962141" y="1300766"/>
            <a:ext cx="5460642" cy="517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24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755672"/>
          </a:xfrm>
        </p:spPr>
        <p:txBody>
          <a:bodyPr/>
          <a:lstStyle/>
          <a:p>
            <a:pPr algn="ctr"/>
            <a:r>
              <a:rPr lang="en-IN" b="1" dirty="0" smtClean="0"/>
              <a:t>FLOW CHART</a:t>
            </a:r>
            <a:endParaRPr lang="en-IN" b="1" dirty="0"/>
          </a:p>
        </p:txBody>
      </p:sp>
      <p:pic>
        <p:nvPicPr>
          <p:cNvPr id="1026" name="Picture 2" descr="C:\Users\ELCOT\Downloads\00cca5a829130d68212cdda5c522b68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41678" y="850006"/>
            <a:ext cx="7701567" cy="591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435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SNAP SHOTS</a:t>
            </a:r>
            <a:endParaRPr lang="en-IN" b="1" dirty="0"/>
          </a:p>
        </p:txBody>
      </p:sp>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468193" y="1803042"/>
            <a:ext cx="8242478" cy="4404575"/>
          </a:xfrm>
          <a:prstGeom prst="rect">
            <a:avLst/>
          </a:prstGeom>
        </p:spPr>
      </p:pic>
    </p:spTree>
    <p:extLst>
      <p:ext uri="{BB962C8B-B14F-4D97-AF65-F5344CB8AC3E}">
        <p14:creationId xmlns:p14="http://schemas.microsoft.com/office/powerpoint/2010/main" val="1516703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p>
        </p:txBody>
      </p:sp>
      <p:pic>
        <p:nvPicPr>
          <p:cNvPr id="4" name="Content Placeholder 3"/>
          <p:cNvPicPr>
            <a:picLocks noGrp="1"/>
          </p:cNvPicPr>
          <p:nvPr>
            <p:ph sz="quarter" idx="1"/>
          </p:nvPr>
        </p:nvPicPr>
        <p:blipFill>
          <a:blip r:embed="rId2"/>
          <a:stretch>
            <a:fillRect/>
          </a:stretch>
        </p:blipFill>
        <p:spPr>
          <a:xfrm>
            <a:off x="1253774" y="1600200"/>
            <a:ext cx="8668452" cy="4873625"/>
          </a:xfrm>
          <a:prstGeom prst="rect">
            <a:avLst/>
          </a:prstGeom>
        </p:spPr>
      </p:pic>
    </p:spTree>
    <p:extLst>
      <p:ext uri="{BB962C8B-B14F-4D97-AF65-F5344CB8AC3E}">
        <p14:creationId xmlns:p14="http://schemas.microsoft.com/office/powerpoint/2010/main" val="2869598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74" y="1699592"/>
            <a:ext cx="9481930" cy="437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80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25" y="1630017"/>
            <a:ext cx="10306758" cy="435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224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endParaRPr lang="en-IN" dirty="0"/>
          </a:p>
        </p:txBody>
      </p:sp>
      <p:pic>
        <p:nvPicPr>
          <p:cNvPr id="4" name="Content Placeholder 3"/>
          <p:cNvPicPr>
            <a:picLocks noGrp="1"/>
          </p:cNvPicPr>
          <p:nvPr>
            <p:ph sz="quarter" idx="1"/>
          </p:nvPr>
        </p:nvPicPr>
        <p:blipFill>
          <a:blip r:embed="rId2"/>
          <a:stretch>
            <a:fillRect/>
          </a:stretch>
        </p:blipFill>
        <p:spPr>
          <a:xfrm>
            <a:off x="1253774" y="1600200"/>
            <a:ext cx="8668452" cy="4873625"/>
          </a:xfrm>
          <a:prstGeom prst="rect">
            <a:avLst/>
          </a:prstGeom>
        </p:spPr>
      </p:pic>
    </p:spTree>
    <p:extLst>
      <p:ext uri="{BB962C8B-B14F-4D97-AF65-F5344CB8AC3E}">
        <p14:creationId xmlns:p14="http://schemas.microsoft.com/office/powerpoint/2010/main" val="3277114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endParaRPr lang="en-IN" dirty="0"/>
          </a:p>
        </p:txBody>
      </p:sp>
      <p:pic>
        <p:nvPicPr>
          <p:cNvPr id="4" name="Content Placeholder 3"/>
          <p:cNvPicPr>
            <a:picLocks noGrp="1"/>
          </p:cNvPicPr>
          <p:nvPr>
            <p:ph sz="quarter" idx="1"/>
          </p:nvPr>
        </p:nvPicPr>
        <p:blipFill>
          <a:blip r:embed="rId2"/>
          <a:stretch>
            <a:fillRect/>
          </a:stretch>
        </p:blipFill>
        <p:spPr>
          <a:xfrm>
            <a:off x="1253774" y="1600200"/>
            <a:ext cx="8668452" cy="4873625"/>
          </a:xfrm>
          <a:prstGeom prst="rect">
            <a:avLst/>
          </a:prstGeom>
        </p:spPr>
      </p:pic>
    </p:spTree>
    <p:extLst>
      <p:ext uri="{BB962C8B-B14F-4D97-AF65-F5344CB8AC3E}">
        <p14:creationId xmlns:p14="http://schemas.microsoft.com/office/powerpoint/2010/main" val="2086759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BENEFITS</a:t>
            </a:r>
            <a:endParaRPr lang="en-IN" b="1" dirty="0"/>
          </a:p>
        </p:txBody>
      </p:sp>
      <p:sp>
        <p:nvSpPr>
          <p:cNvPr id="3" name="Content Placeholder 2"/>
          <p:cNvSpPr>
            <a:spLocks noGrp="1"/>
          </p:cNvSpPr>
          <p:nvPr>
            <p:ph sz="quarter" idx="1"/>
          </p:nvPr>
        </p:nvSpPr>
        <p:spPr/>
        <p:txBody>
          <a:bodyPr/>
          <a:lstStyle/>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provides "better and efficient" service to members.</a:t>
            </a:r>
          </a:p>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Reduce the workload of librarian.</a:t>
            </a:r>
          </a:p>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Faster retrieval of information about the desired book.</a:t>
            </a:r>
          </a:p>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Provide facility for proper monitoring reduce paper </a:t>
            </a:r>
            <a:r>
              <a:rPr lang="en-US" dirty="0" smtClean="0">
                <a:latin typeface="Times New Roman" pitchFamily="18" charset="0"/>
                <a:cs typeface="Times New Roman" pitchFamily="18" charset="0"/>
              </a:rPr>
              <a:t>work and </a:t>
            </a:r>
            <a:r>
              <a:rPr lang="en-US" dirty="0">
                <a:latin typeface="Times New Roman" pitchFamily="18" charset="0"/>
                <a:cs typeface="Times New Roman" pitchFamily="18" charset="0"/>
              </a:rPr>
              <a:t>provide data security.</a:t>
            </a:r>
          </a:p>
          <a:p>
            <a:pPr algn="just">
              <a:lnSpc>
                <a:spcPct val="150000"/>
              </a:lnSpc>
            </a:pPr>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details will be available on a click for both user and </a:t>
            </a:r>
            <a:r>
              <a:rPr lang="en-US" dirty="0" smtClean="0">
                <a:latin typeface="Times New Roman" pitchFamily="18" charset="0"/>
                <a:cs typeface="Times New Roman" pitchFamily="18" charset="0"/>
              </a:rPr>
              <a:t>librarian and also stored in Database.</a:t>
            </a:r>
            <a:endParaRPr lang="en-US" dirty="0">
              <a:latin typeface="Times New Roman" pitchFamily="18" charset="0"/>
              <a:cs typeface="Times New Roman" pitchFamily="18" charset="0"/>
            </a:endParaRPr>
          </a:p>
          <a:p>
            <a:pPr marL="0" indent="0">
              <a:buNone/>
            </a:pPr>
            <a:endParaRPr lang="en-IN" dirty="0"/>
          </a:p>
        </p:txBody>
      </p:sp>
      <p:pic>
        <p:nvPicPr>
          <p:cNvPr id="2050" name="Picture 2" descr="C:\Users\ELCOT\Documents\FSD Final Project\download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0431" y="0"/>
            <a:ext cx="3271569"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144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CA528F-21ED-1022-217A-994EB50B656D}"/>
              </a:ext>
            </a:extLst>
          </p:cNvPr>
          <p:cNvSpPr>
            <a:spLocks noGrp="1"/>
          </p:cNvSpPr>
          <p:nvPr>
            <p:ph type="title"/>
          </p:nvPr>
        </p:nvSpPr>
        <p:spPr/>
        <p:txBody>
          <a:bodyPr/>
          <a:lstStyle/>
          <a:p>
            <a:pPr algn="ctr"/>
            <a:r>
              <a:rPr lang="en-US" b="1" dirty="0" smtClean="0">
                <a:solidFill>
                  <a:schemeClr val="accent1">
                    <a:lumMod val="75000"/>
                  </a:schemeClr>
                </a:solidFill>
              </a:rPr>
              <a:t>ABSTRACT</a:t>
            </a:r>
            <a:endParaRPr lang="en-US" b="1" dirty="0">
              <a:solidFill>
                <a:schemeClr val="accent1">
                  <a:lumMod val="75000"/>
                </a:schemeClr>
              </a:solidFill>
            </a:endParaRPr>
          </a:p>
        </p:txBody>
      </p:sp>
      <p:sp>
        <p:nvSpPr>
          <p:cNvPr id="3" name="Content Placeholder 2">
            <a:extLst>
              <a:ext uri="{FF2B5EF4-FFF2-40B4-BE49-F238E27FC236}">
                <a16:creationId xmlns="" xmlns:a16="http://schemas.microsoft.com/office/drawing/2014/main" id="{BBB9E0CB-1720-5EA1-CC94-D12521521197}"/>
              </a:ext>
            </a:extLst>
          </p:cNvPr>
          <p:cNvSpPr>
            <a:spLocks noGrp="1"/>
          </p:cNvSpPr>
          <p:nvPr>
            <p:ph sz="quarter" idx="1"/>
          </p:nvPr>
        </p:nvSpPr>
        <p:spPr/>
        <p:txBody>
          <a:bodyPr>
            <a:normAutofit/>
          </a:bodyPr>
          <a:lstStyle/>
          <a:p>
            <a:pPr marL="0" indent="0">
              <a:buNone/>
            </a:pPr>
            <a:r>
              <a:rPr lang="en-US" dirty="0">
                <a:latin typeface="Times New Roman" pitchFamily="18" charset="0"/>
              </a:rPr>
              <a:t>	</a:t>
            </a:r>
            <a:r>
              <a:rPr lang="en-US" dirty="0" smtClean="0">
                <a:latin typeface="Times New Roman" pitchFamily="18" charset="0"/>
              </a:rPr>
              <a:t>The  </a:t>
            </a:r>
            <a:r>
              <a:rPr lang="en-US" dirty="0">
                <a:latin typeface="Times New Roman" pitchFamily="18" charset="0"/>
              </a:rPr>
              <a:t>project  </a:t>
            </a:r>
            <a:r>
              <a:rPr lang="en-US" dirty="0" smtClean="0">
                <a:latin typeface="Times New Roman" pitchFamily="18" charset="0"/>
              </a:rPr>
              <a:t>“Library </a:t>
            </a:r>
            <a:r>
              <a:rPr lang="en-US" dirty="0">
                <a:latin typeface="Times New Roman" pitchFamily="18" charset="0"/>
              </a:rPr>
              <a:t> </a:t>
            </a:r>
            <a:r>
              <a:rPr lang="en-US" dirty="0" smtClean="0">
                <a:latin typeface="Times New Roman" pitchFamily="18" charset="0"/>
              </a:rPr>
              <a:t>Application”  </a:t>
            </a:r>
            <a:r>
              <a:rPr lang="en-US" dirty="0">
                <a:latin typeface="Times New Roman" pitchFamily="18" charset="0"/>
              </a:rPr>
              <a:t>is developed in </a:t>
            </a:r>
            <a:r>
              <a:rPr lang="en-US" dirty="0" smtClean="0">
                <a:latin typeface="Times New Roman" pitchFamily="18" charset="0"/>
              </a:rPr>
              <a:t>“Spring Boot using JAVA”.</a:t>
            </a:r>
            <a:endParaRPr lang="en-US" dirty="0" smtClean="0">
              <a:latin typeface="Times New Roman" pitchFamily="18" charset="0"/>
              <a:cs typeface="Times New Roman" pitchFamily="18" charset="0"/>
            </a:endParaRPr>
          </a:p>
          <a:p>
            <a:r>
              <a:rPr lang="en-US" dirty="0" smtClean="0"/>
              <a:t>A </a:t>
            </a:r>
            <a:r>
              <a:rPr lang="en-US" smtClean="0"/>
              <a:t>library Application </a:t>
            </a:r>
            <a:r>
              <a:rPr lang="en-US" dirty="0" smtClean="0"/>
              <a:t>that provides following facilities login, register, add category, add / remove book, search / issue </a:t>
            </a:r>
            <a:r>
              <a:rPr lang="en-IN" dirty="0" smtClean="0"/>
              <a:t>book, return book and fine.</a:t>
            </a:r>
          </a:p>
          <a:p>
            <a:r>
              <a:rPr lang="en-US" dirty="0" smtClean="0"/>
              <a:t>Library </a:t>
            </a:r>
            <a:r>
              <a:rPr lang="en-US" dirty="0"/>
              <a:t>system keeps track of all </a:t>
            </a:r>
            <a:r>
              <a:rPr lang="en-US" dirty="0" smtClean="0"/>
              <a:t>the transaction </a:t>
            </a:r>
            <a:r>
              <a:rPr lang="en-US" dirty="0"/>
              <a:t>that takes place in the library </a:t>
            </a:r>
            <a:r>
              <a:rPr lang="en-US" dirty="0" smtClean="0"/>
              <a:t>. Starting </a:t>
            </a:r>
            <a:r>
              <a:rPr lang="en-US" dirty="0"/>
              <a:t>from book transaction to </a:t>
            </a:r>
            <a:r>
              <a:rPr lang="en-US" dirty="0" smtClean="0"/>
              <a:t>financial </a:t>
            </a:r>
            <a:r>
              <a:rPr lang="en-IN" dirty="0" smtClean="0"/>
              <a:t>transaction.</a:t>
            </a:r>
          </a:p>
          <a:p>
            <a:pPr marL="0" indent="0">
              <a:buNone/>
            </a:pPr>
            <a:endParaRPr lang="en-US" dirty="0"/>
          </a:p>
        </p:txBody>
      </p:sp>
      <p:pic>
        <p:nvPicPr>
          <p:cNvPr id="1026" name="Picture 2" descr="C:\Users\ELCOT\Documents\FSD Final Project\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71244"/>
            <a:ext cx="3328921" cy="188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0358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FUTURE SCOPE</a:t>
            </a:r>
            <a:endParaRPr lang="en-IN" b="1" dirty="0"/>
          </a:p>
        </p:txBody>
      </p:sp>
      <p:sp>
        <p:nvSpPr>
          <p:cNvPr id="3" name="Content Placeholder 2"/>
          <p:cNvSpPr>
            <a:spLocks noGrp="1"/>
          </p:cNvSpPr>
          <p:nvPr>
            <p:ph sz="quarter" idx="1"/>
          </p:nvPr>
        </p:nvSpPr>
        <p:spPr/>
        <p:txBody>
          <a:bodyPr/>
          <a:lstStyle/>
          <a:p>
            <a:r>
              <a:rPr lang="en-US" dirty="0"/>
              <a:t>To assist the staff in capturing the effort spent on their respective working areas</a:t>
            </a:r>
            <a:r>
              <a:rPr lang="en-US" dirty="0" smtClean="0"/>
              <a:t>.</a:t>
            </a:r>
          </a:p>
          <a:p>
            <a:r>
              <a:rPr lang="en-US" dirty="0" smtClean="0"/>
              <a:t>Increasing facilities of this software.</a:t>
            </a:r>
          </a:p>
          <a:p>
            <a:r>
              <a:rPr lang="en-US" dirty="0" smtClean="0"/>
              <a:t>In future we add printing option.</a:t>
            </a:r>
          </a:p>
          <a:p>
            <a:pPr marL="0" indent="0">
              <a:buNone/>
            </a:pPr>
            <a:endParaRPr lang="en-IN" dirty="0"/>
          </a:p>
        </p:txBody>
      </p:sp>
    </p:spTree>
    <p:extLst>
      <p:ext uri="{BB962C8B-B14F-4D97-AF65-F5344CB8AC3E}">
        <p14:creationId xmlns:p14="http://schemas.microsoft.com/office/powerpoint/2010/main" val="1712520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CONCLUSION</a:t>
            </a:r>
            <a:endParaRPr lang="en-IN" b="1" dirty="0"/>
          </a:p>
        </p:txBody>
      </p:sp>
      <p:sp>
        <p:nvSpPr>
          <p:cNvPr id="3" name="Content Placeholder 2"/>
          <p:cNvSpPr>
            <a:spLocks noGrp="1"/>
          </p:cNvSpPr>
          <p:nvPr>
            <p:ph sz="quarter" idx="1"/>
          </p:nvPr>
        </p:nvSpPr>
        <p:spPr/>
        <p:txBody>
          <a:bodyPr/>
          <a:lstStyle/>
          <a:p>
            <a:pPr marL="0" indent="0">
              <a:buNone/>
            </a:pPr>
            <a:r>
              <a:rPr lang="en-IN" dirty="0" smtClean="0"/>
              <a:t>	The entire implementation system mainly demonstrates the concept of a library management system. This project has been computed successfully and it is user friendly. The developed system perfectly met all the objectives conceived at the design phase of the system. This project helps the user from avoiding the manual stress in maintaining the records.</a:t>
            </a:r>
          </a:p>
          <a:p>
            <a:pPr marL="0" indent="0">
              <a:buNone/>
            </a:pPr>
            <a:endParaRPr lang="en-IN" dirty="0"/>
          </a:p>
        </p:txBody>
      </p:sp>
      <p:pic>
        <p:nvPicPr>
          <p:cNvPr id="6" name="Picture 2" descr="C:\Users\ELCOT\Documents\FSD Final Project\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95482"/>
            <a:ext cx="4108361" cy="276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329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914400"/>
            <a:ext cx="9956800" cy="5559552"/>
          </a:xfrm>
        </p:spPr>
        <p:txBody>
          <a:bodyPr>
            <a:scene3d>
              <a:camera prst="isometricOffAxis1Right"/>
              <a:lightRig rig="threePt" dir="t"/>
            </a:scene3d>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r>
              <a:rPr lang="en-IN" sz="3200" dirty="0" smtClean="0">
                <a:solidFill>
                  <a:schemeClr val="accent1"/>
                </a:solidFill>
              </a:rPr>
              <a:t>THANK YOU</a:t>
            </a:r>
            <a:endParaRPr lang="en-IN" sz="3200" dirty="0">
              <a:solidFill>
                <a:schemeClr val="accent1"/>
              </a:solidFill>
            </a:endParaRPr>
          </a:p>
        </p:txBody>
      </p:sp>
    </p:spTree>
    <p:extLst>
      <p:ext uri="{BB962C8B-B14F-4D97-AF65-F5344CB8AC3E}">
        <p14:creationId xmlns:p14="http://schemas.microsoft.com/office/powerpoint/2010/main" val="2395053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PROPOSED SYSTEM</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r>
              <a:rPr lang="en-US" dirty="0"/>
              <a:t>Helps in knowing the present status of the </a:t>
            </a:r>
            <a:r>
              <a:rPr lang="en-IN" dirty="0"/>
              <a:t>book.</a:t>
            </a:r>
          </a:p>
          <a:p>
            <a:r>
              <a:rPr lang="en-US" dirty="0"/>
              <a:t>Shows the borrowing date and returning date of the book </a:t>
            </a:r>
            <a:r>
              <a:rPr lang="en-US" dirty="0" err="1"/>
              <a:t>i.e</a:t>
            </a:r>
            <a:r>
              <a:rPr lang="en-US" dirty="0"/>
              <a:t>) keep track of the book </a:t>
            </a:r>
            <a:r>
              <a:rPr lang="en-US" dirty="0" smtClean="0"/>
              <a:t>moment.</a:t>
            </a:r>
            <a:endParaRPr lang="en-US" dirty="0"/>
          </a:p>
          <a:p>
            <a:r>
              <a:rPr lang="en-US" dirty="0"/>
              <a:t>Shows the systematic availability of the </a:t>
            </a:r>
            <a:r>
              <a:rPr lang="en-US" dirty="0" smtClean="0"/>
              <a:t>book.</a:t>
            </a:r>
            <a:endParaRPr lang="en-US" dirty="0"/>
          </a:p>
          <a:p>
            <a:r>
              <a:rPr lang="en-US" dirty="0"/>
              <a:t>Maintains records of the new </a:t>
            </a:r>
            <a:r>
              <a:rPr lang="en-US" dirty="0" smtClean="0"/>
              <a:t>book.</a:t>
            </a:r>
            <a:endParaRPr lang="en-US" dirty="0"/>
          </a:p>
          <a:p>
            <a:r>
              <a:rPr lang="en-US" dirty="0"/>
              <a:t>One can search any book by </a:t>
            </a:r>
            <a:r>
              <a:rPr lang="en-US" dirty="0" smtClean="0"/>
              <a:t>querying.</a:t>
            </a:r>
            <a:endParaRPr lang="en-IN" dirty="0"/>
          </a:p>
          <a:p>
            <a:pPr marL="0" indent="0">
              <a:buNone/>
            </a:pPr>
            <a:endParaRPr lang="en-IN" dirty="0"/>
          </a:p>
        </p:txBody>
      </p:sp>
    </p:spTree>
    <p:extLst>
      <p:ext uri="{BB962C8B-B14F-4D97-AF65-F5344CB8AC3E}">
        <p14:creationId xmlns:p14="http://schemas.microsoft.com/office/powerpoint/2010/main" val="2937237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REQUIREMENTS</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normAutofit fontScale="92500" lnSpcReduction="20000"/>
          </a:bodyPr>
          <a:lstStyle/>
          <a:p>
            <a:pPr marL="0" indent="0">
              <a:buNone/>
            </a:pPr>
            <a:r>
              <a:rPr lang="en-IN" b="1" dirty="0"/>
              <a:t>Hardware</a:t>
            </a:r>
            <a:r>
              <a:rPr lang="en-IN" dirty="0"/>
              <a:t> </a:t>
            </a:r>
            <a:r>
              <a:rPr lang="en-IN" b="1" dirty="0" smtClean="0"/>
              <a:t>Requirements</a:t>
            </a:r>
            <a:endParaRPr lang="en-IN" b="1" dirty="0"/>
          </a:p>
          <a:p>
            <a:pPr>
              <a:buFont typeface="Courier New" pitchFamily="49" charset="0"/>
              <a:buChar char="o"/>
            </a:pPr>
            <a:r>
              <a:rPr lang="en-IN" dirty="0"/>
              <a:t>Processor: AMD</a:t>
            </a:r>
          </a:p>
          <a:p>
            <a:pPr>
              <a:buFont typeface="Courier New" pitchFamily="49" charset="0"/>
              <a:buChar char="o"/>
            </a:pPr>
            <a:r>
              <a:rPr lang="en-IN" dirty="0"/>
              <a:t>RAM: 1GB or more</a:t>
            </a:r>
          </a:p>
          <a:p>
            <a:pPr>
              <a:buFont typeface="Courier New" pitchFamily="49" charset="0"/>
              <a:buChar char="o"/>
            </a:pPr>
            <a:r>
              <a:rPr lang="en-IN" dirty="0"/>
              <a:t>Hard Drive: 1GB or more</a:t>
            </a:r>
          </a:p>
          <a:p>
            <a:pPr marL="0" indent="0">
              <a:buNone/>
            </a:pPr>
            <a:r>
              <a:rPr lang="en-IN" b="1" dirty="0" smtClean="0"/>
              <a:t>Software Requirements</a:t>
            </a:r>
          </a:p>
          <a:p>
            <a:pPr>
              <a:buFont typeface="Courier New" pitchFamily="49" charset="0"/>
              <a:buChar char="o"/>
            </a:pPr>
            <a:r>
              <a:rPr lang="en-IN" dirty="0" smtClean="0"/>
              <a:t>Operating System: Windows, Linux</a:t>
            </a:r>
          </a:p>
          <a:p>
            <a:pPr>
              <a:buFont typeface="Courier New" pitchFamily="49" charset="0"/>
              <a:buChar char="o"/>
            </a:pPr>
            <a:r>
              <a:rPr lang="en-IN" dirty="0" smtClean="0"/>
              <a:t>User Interface: HTML, CSS</a:t>
            </a:r>
          </a:p>
          <a:p>
            <a:pPr>
              <a:buFont typeface="Courier New" pitchFamily="49" charset="0"/>
              <a:buChar char="o"/>
            </a:pPr>
            <a:r>
              <a:rPr lang="en-IN" dirty="0" smtClean="0"/>
              <a:t>Programming Language: Core Java</a:t>
            </a:r>
          </a:p>
          <a:p>
            <a:pPr>
              <a:buFont typeface="Courier New" pitchFamily="49" charset="0"/>
              <a:buChar char="o"/>
            </a:pPr>
            <a:r>
              <a:rPr lang="en-IN" dirty="0" smtClean="0"/>
              <a:t>Web Application: Servlets</a:t>
            </a:r>
          </a:p>
          <a:p>
            <a:pPr>
              <a:buFont typeface="Courier New" pitchFamily="49" charset="0"/>
              <a:buChar char="o"/>
            </a:pPr>
            <a:r>
              <a:rPr lang="en-IN" dirty="0" smtClean="0"/>
              <a:t>Database: MYSQL</a:t>
            </a:r>
          </a:p>
          <a:p>
            <a:pPr>
              <a:buFont typeface="Courier New" pitchFamily="49" charset="0"/>
              <a:buChar char="o"/>
            </a:pPr>
            <a:r>
              <a:rPr lang="en-IN" dirty="0" smtClean="0"/>
              <a:t>IDE/Workbench: Spring Tool Suite</a:t>
            </a:r>
          </a:p>
          <a:p>
            <a:pPr>
              <a:buFont typeface="Courier New" pitchFamily="49" charset="0"/>
              <a:buChar char="o"/>
            </a:pPr>
            <a:r>
              <a:rPr lang="en-IN" dirty="0" smtClean="0"/>
              <a:t>Server Deployment: Tomcat</a:t>
            </a:r>
          </a:p>
          <a:p>
            <a:pPr>
              <a:buFont typeface="Courier New" pitchFamily="49" charset="0"/>
              <a:buChar char="o"/>
            </a:pPr>
            <a:r>
              <a:rPr lang="en-IN" dirty="0" smtClean="0"/>
              <a:t>Technology: Spring Boot</a:t>
            </a:r>
          </a:p>
        </p:txBody>
      </p:sp>
    </p:spTree>
    <p:extLst>
      <p:ext uri="{BB962C8B-B14F-4D97-AF65-F5344CB8AC3E}">
        <p14:creationId xmlns:p14="http://schemas.microsoft.com/office/powerpoint/2010/main" val="623309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B050"/>
                </a:solidFill>
              </a:rPr>
              <a:t>SPRING BOOT</a:t>
            </a:r>
            <a:endParaRPr lang="en-IN" b="1" dirty="0">
              <a:solidFill>
                <a:srgbClr val="00B050"/>
              </a:solidFill>
            </a:endParaRPr>
          </a:p>
        </p:txBody>
      </p:sp>
      <p:sp>
        <p:nvSpPr>
          <p:cNvPr id="3" name="Content Placeholder 2"/>
          <p:cNvSpPr>
            <a:spLocks noGrp="1"/>
          </p:cNvSpPr>
          <p:nvPr>
            <p:ph sz="quarter" idx="1"/>
          </p:nvPr>
        </p:nvSpPr>
        <p:spPr/>
        <p:txBody>
          <a:bodyPr>
            <a:normAutofit/>
          </a:bodyPr>
          <a:lstStyle/>
          <a:p>
            <a:r>
              <a:rPr lang="en-US" dirty="0"/>
              <a:t>T</a:t>
            </a:r>
            <a:r>
              <a:rPr lang="en-US" dirty="0" smtClean="0"/>
              <a:t>ool </a:t>
            </a:r>
            <a:r>
              <a:rPr lang="en-US" dirty="0"/>
              <a:t>that makes developing web application and </a:t>
            </a:r>
            <a:r>
              <a:rPr lang="en-US" dirty="0" err="1"/>
              <a:t>microservices</a:t>
            </a:r>
            <a:r>
              <a:rPr lang="en-US" dirty="0"/>
              <a:t> with Spring Framework faster and easier through three core capabilities</a:t>
            </a:r>
            <a:r>
              <a:rPr lang="en-US" dirty="0" smtClean="0"/>
              <a:t>:</a:t>
            </a:r>
          </a:p>
          <a:p>
            <a:pPr>
              <a:buFont typeface="Courier New" pitchFamily="49" charset="0"/>
              <a:buChar char="o"/>
            </a:pPr>
            <a:r>
              <a:rPr lang="en-US" dirty="0" smtClean="0"/>
              <a:t>	</a:t>
            </a:r>
            <a:r>
              <a:rPr lang="en-US" dirty="0" err="1" smtClean="0"/>
              <a:t>Autoconfiguration</a:t>
            </a:r>
            <a:endParaRPr lang="en-US" dirty="0" smtClean="0"/>
          </a:p>
          <a:p>
            <a:pPr>
              <a:buFont typeface="Courier New" pitchFamily="49" charset="0"/>
              <a:buChar char="o"/>
            </a:pPr>
            <a:r>
              <a:rPr lang="en-US" dirty="0" smtClean="0"/>
              <a:t>	An </a:t>
            </a:r>
            <a:r>
              <a:rPr lang="en-US" dirty="0"/>
              <a:t>opinionated approach to </a:t>
            </a:r>
            <a:r>
              <a:rPr lang="en-US" dirty="0" smtClean="0"/>
              <a:t>configuration</a:t>
            </a:r>
          </a:p>
          <a:p>
            <a:pPr>
              <a:buFont typeface="Courier New" pitchFamily="49" charset="0"/>
              <a:buChar char="o"/>
            </a:pPr>
            <a:r>
              <a:rPr lang="en-US" dirty="0" smtClean="0"/>
              <a:t>	The </a:t>
            </a:r>
            <a:r>
              <a:rPr lang="en-US" dirty="0"/>
              <a:t>ability to create standalone </a:t>
            </a:r>
            <a:r>
              <a:rPr lang="en-US" dirty="0" smtClean="0"/>
              <a:t>application</a:t>
            </a:r>
          </a:p>
          <a:p>
            <a:pPr marL="0" indent="0">
              <a:buNone/>
            </a:pPr>
            <a:r>
              <a:rPr lang="en-US" b="1" dirty="0" smtClean="0"/>
              <a:t>ADVANTAGES</a:t>
            </a:r>
          </a:p>
          <a:p>
            <a:pPr>
              <a:buFont typeface="Courier New" pitchFamily="49" charset="0"/>
              <a:buChar char="o"/>
            </a:pPr>
            <a:r>
              <a:rPr lang="en-US" dirty="0"/>
              <a:t>Fast and easy development of Spring-based </a:t>
            </a:r>
            <a:r>
              <a:rPr lang="en-US" dirty="0" smtClean="0"/>
              <a:t>applications</a:t>
            </a:r>
            <a:r>
              <a:rPr lang="en-US" dirty="0"/>
              <a:t>.</a:t>
            </a:r>
            <a:endParaRPr lang="en-US" dirty="0" smtClean="0"/>
          </a:p>
          <a:p>
            <a:pPr>
              <a:buFont typeface="Courier New" pitchFamily="49" charset="0"/>
              <a:buChar char="o"/>
            </a:pPr>
            <a:r>
              <a:rPr lang="en-US" dirty="0" smtClean="0"/>
              <a:t>The </a:t>
            </a:r>
            <a:r>
              <a:rPr lang="en-US" dirty="0"/>
              <a:t>ability to create standalone </a:t>
            </a:r>
            <a:r>
              <a:rPr lang="en-US" dirty="0" smtClean="0"/>
              <a:t>applications.</a:t>
            </a:r>
          </a:p>
          <a:p>
            <a:pPr>
              <a:buFont typeface="Courier New" pitchFamily="49" charset="0"/>
              <a:buChar char="o"/>
            </a:pPr>
            <a:endParaRPr lang="en-US" dirty="0" smtClean="0"/>
          </a:p>
        </p:txBody>
      </p:sp>
      <p:pic>
        <p:nvPicPr>
          <p:cNvPr id="4098" name="Picture 2" descr="C:\Users\ELCOT\Documents\FSD Final Project\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1882" y="1"/>
            <a:ext cx="2610117" cy="146819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ELCOT\Documents\FSD Final Project\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410334"/>
            <a:ext cx="4586824" cy="144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703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75000"/>
                  </a:schemeClr>
                </a:solidFill>
              </a:rPr>
              <a:t>CONTROLLER</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normAutofit/>
          </a:bodyPr>
          <a:lstStyle/>
          <a:p>
            <a:pPr marL="0" indent="0">
              <a:buNone/>
            </a:pPr>
            <a:r>
              <a:rPr lang="en-US" dirty="0"/>
              <a:t>	</a:t>
            </a:r>
            <a:r>
              <a:rPr lang="en-US" dirty="0" smtClean="0"/>
              <a:t>Responsible </a:t>
            </a:r>
            <a:r>
              <a:rPr lang="en-US" dirty="0"/>
              <a:t>for processing incoming REST API requests, preparing a model, and returning the view to be rendered as a response</a:t>
            </a:r>
            <a:r>
              <a:rPr lang="en-US" dirty="0" smtClean="0"/>
              <a:t>. </a:t>
            </a:r>
          </a:p>
          <a:p>
            <a:pPr marL="0" indent="0">
              <a:buNone/>
            </a:pPr>
            <a:r>
              <a:rPr lang="en-US" b="1" dirty="0" smtClean="0"/>
              <a:t>SYNTAX</a:t>
            </a:r>
          </a:p>
          <a:p>
            <a:pPr marL="0" indent="0">
              <a:buNone/>
            </a:pPr>
            <a:r>
              <a:rPr lang="en-US" dirty="0"/>
              <a:t>	</a:t>
            </a:r>
            <a:r>
              <a:rPr lang="en-US" dirty="0" smtClean="0"/>
              <a:t>@</a:t>
            </a:r>
            <a:r>
              <a:rPr lang="en-US" dirty="0" err="1"/>
              <a:t>Controllerpublic</a:t>
            </a:r>
            <a:r>
              <a:rPr lang="en-US" dirty="0"/>
              <a:t> class </a:t>
            </a:r>
            <a:r>
              <a:rPr lang="en-US" dirty="0" err="1"/>
              <a:t>UserController</a:t>
            </a:r>
            <a:r>
              <a:rPr lang="en-US" dirty="0"/>
              <a:t> {	@</a:t>
            </a:r>
            <a:r>
              <a:rPr lang="en-US" dirty="0" err="1"/>
              <a:t>RequestMapping</a:t>
            </a:r>
            <a:r>
              <a:rPr lang="en-US" dirty="0"/>
              <a:t>("/user")	public String </a:t>
            </a:r>
            <a:r>
              <a:rPr lang="en-US" dirty="0" err="1"/>
              <a:t>getUser</a:t>
            </a:r>
            <a:r>
              <a:rPr lang="en-US" dirty="0"/>
              <a:t>() {			}}</a:t>
            </a:r>
            <a:endParaRPr lang="en-US" dirty="0" smtClean="0"/>
          </a:p>
          <a:p>
            <a:pPr marL="0" indent="0">
              <a:buNone/>
            </a:pPr>
            <a:r>
              <a:rPr lang="en-US" b="1" dirty="0" smtClean="0"/>
              <a:t>PURPOSE</a:t>
            </a:r>
          </a:p>
          <a:p>
            <a:pPr>
              <a:buFont typeface="Courier New" pitchFamily="49" charset="0"/>
              <a:buChar char="o"/>
            </a:pPr>
            <a:r>
              <a:rPr lang="en-US" dirty="0" smtClean="0"/>
              <a:t>Indicates </a:t>
            </a:r>
            <a:r>
              <a:rPr lang="en-US" dirty="0"/>
              <a:t>that a particular class serves the role of a controller</a:t>
            </a:r>
            <a:r>
              <a:rPr lang="en-US" dirty="0" smtClean="0"/>
              <a:t>.</a:t>
            </a:r>
            <a:r>
              <a:rPr lang="en-IN" dirty="0"/>
              <a:t> </a:t>
            </a:r>
            <a:endParaRPr lang="en-IN" dirty="0" smtClean="0"/>
          </a:p>
          <a:p>
            <a:pPr>
              <a:buFont typeface="Courier New" pitchFamily="49" charset="0"/>
              <a:buChar char="o"/>
            </a:pPr>
            <a:r>
              <a:rPr lang="en-US" dirty="0" smtClean="0"/>
              <a:t>Controls </a:t>
            </a:r>
            <a:r>
              <a:rPr lang="en-US" dirty="0"/>
              <a:t>the flow of the data.</a:t>
            </a:r>
          </a:p>
        </p:txBody>
      </p:sp>
    </p:spTree>
    <p:extLst>
      <p:ext uri="{BB962C8B-B14F-4D97-AF65-F5344CB8AC3E}">
        <p14:creationId xmlns:p14="http://schemas.microsoft.com/office/powerpoint/2010/main" val="3923525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REPOSITORY</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smtClean="0"/>
              <a:t>Mechanism </a:t>
            </a:r>
            <a:r>
              <a:rPr lang="en-US" dirty="0"/>
              <a:t>for encapsulating storage, retrieval, and search behavior which emulates a collection of objects. </a:t>
            </a:r>
          </a:p>
          <a:p>
            <a:pPr marL="0" indent="0">
              <a:buNone/>
            </a:pPr>
            <a:r>
              <a:rPr lang="en-US" b="1" dirty="0" smtClean="0"/>
              <a:t>SYNTAX</a:t>
            </a:r>
          </a:p>
          <a:p>
            <a:pPr marL="0" indent="0">
              <a:buNone/>
            </a:pPr>
            <a:r>
              <a:rPr lang="en-US" dirty="0"/>
              <a:t> </a:t>
            </a:r>
            <a:r>
              <a:rPr lang="en-US" dirty="0" smtClean="0"/>
              <a:t>	public </a:t>
            </a:r>
            <a:r>
              <a:rPr lang="en-US" dirty="0"/>
              <a:t>interface </a:t>
            </a:r>
            <a:r>
              <a:rPr lang="en-US" dirty="0" err="1"/>
              <a:t>PagingAndSortingRepository</a:t>
            </a:r>
            <a:r>
              <a:rPr lang="en-US" dirty="0"/>
              <a:t>&lt;T, ID extends </a:t>
            </a:r>
            <a:r>
              <a:rPr lang="en-US" dirty="0" err="1"/>
              <a:t>Serializable</a:t>
            </a:r>
            <a:r>
              <a:rPr lang="en-US" dirty="0"/>
              <a:t>&gt;   extends </a:t>
            </a:r>
            <a:r>
              <a:rPr lang="en-US" dirty="0" err="1"/>
              <a:t>CrudRepository</a:t>
            </a:r>
            <a:r>
              <a:rPr lang="en-US" dirty="0"/>
              <a:t>&lt;T, ID&gt; {}</a:t>
            </a:r>
            <a:endParaRPr lang="en-US" dirty="0" smtClean="0"/>
          </a:p>
          <a:p>
            <a:pPr marL="0" indent="0">
              <a:buNone/>
            </a:pPr>
            <a:r>
              <a:rPr lang="en-US" b="1" dirty="0" smtClean="0"/>
              <a:t>PURPOSE</a:t>
            </a:r>
          </a:p>
          <a:p>
            <a:pPr marL="0" indent="0">
              <a:buNone/>
            </a:pPr>
            <a:r>
              <a:rPr lang="en-US" dirty="0" smtClean="0"/>
              <a:t>	Allows </a:t>
            </a:r>
            <a:r>
              <a:rPr lang="en-US" dirty="0"/>
              <a:t>you to populate data in memory that comes from the database in the form of the domain entities.</a:t>
            </a:r>
            <a:endParaRPr lang="en-IN" dirty="0"/>
          </a:p>
        </p:txBody>
      </p:sp>
    </p:spTree>
    <p:extLst>
      <p:ext uri="{BB962C8B-B14F-4D97-AF65-F5344CB8AC3E}">
        <p14:creationId xmlns:p14="http://schemas.microsoft.com/office/powerpoint/2010/main" val="205163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CRUD REPOSITORY</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smtClean="0"/>
              <a:t>Provides </a:t>
            </a:r>
            <a:r>
              <a:rPr lang="en-US" dirty="0"/>
              <a:t>generic Crud operation on a repository. </a:t>
            </a:r>
            <a:endParaRPr lang="en-US" dirty="0" smtClean="0"/>
          </a:p>
          <a:p>
            <a:pPr>
              <a:buFont typeface="Courier New" pitchFamily="49" charset="0"/>
              <a:buChar char="o"/>
            </a:pPr>
            <a:r>
              <a:rPr lang="en-US" dirty="0" smtClean="0"/>
              <a:t>Defined </a:t>
            </a:r>
            <a:r>
              <a:rPr lang="en-US" dirty="0"/>
              <a:t>in the package </a:t>
            </a:r>
            <a:r>
              <a:rPr lang="en-US" dirty="0" err="1"/>
              <a:t>org.springframework.data.repository</a:t>
            </a:r>
            <a:r>
              <a:rPr lang="en-US" dirty="0"/>
              <a:t> and It extends the Spring </a:t>
            </a:r>
            <a:r>
              <a:rPr lang="en-US" dirty="0" smtClean="0"/>
              <a:t>Data</a:t>
            </a:r>
            <a:r>
              <a:rPr lang="en-IN" dirty="0" smtClean="0"/>
              <a:t>.</a:t>
            </a:r>
          </a:p>
          <a:p>
            <a:pPr marL="0" indent="0">
              <a:buNone/>
            </a:pPr>
            <a:endParaRPr lang="en-IN" b="1" dirty="0" smtClean="0"/>
          </a:p>
          <a:p>
            <a:pPr marL="0" indent="0">
              <a:buNone/>
            </a:pPr>
            <a:r>
              <a:rPr lang="en-IN" b="1" dirty="0" smtClean="0"/>
              <a:t>SYNTAX</a:t>
            </a:r>
          </a:p>
          <a:p>
            <a:pPr marL="0" indent="0">
              <a:buNone/>
            </a:pPr>
            <a:r>
              <a:rPr lang="en-US" dirty="0"/>
              <a:t>public interface </a:t>
            </a:r>
            <a:r>
              <a:rPr lang="en-US" dirty="0" err="1"/>
              <a:t>DepartmentRepository</a:t>
            </a:r>
            <a:r>
              <a:rPr lang="en-US" dirty="0"/>
              <a:t> extends </a:t>
            </a:r>
            <a:r>
              <a:rPr lang="en-US" dirty="0" err="1"/>
              <a:t>CrudRepository</a:t>
            </a:r>
            <a:r>
              <a:rPr lang="en-US" dirty="0"/>
              <a:t>&lt;Department, Long&gt; {}</a:t>
            </a:r>
            <a:endParaRPr lang="en-IN" dirty="0" smtClean="0"/>
          </a:p>
        </p:txBody>
      </p:sp>
    </p:spTree>
    <p:extLst>
      <p:ext uri="{BB962C8B-B14F-4D97-AF65-F5344CB8AC3E}">
        <p14:creationId xmlns:p14="http://schemas.microsoft.com/office/powerpoint/2010/main" val="3798858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943</TotalTime>
  <Words>670</Words>
  <Application>Microsoft Office PowerPoint</Application>
  <PresentationFormat>Custom</PresentationFormat>
  <Paragraphs>159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Oriel</vt:lpstr>
      <vt:lpstr>PowerPoint Presentation</vt:lpstr>
      <vt:lpstr>OBJECTIVE</vt:lpstr>
      <vt:lpstr>ABSTRACT</vt:lpstr>
      <vt:lpstr>PROPOSED SYSTEM</vt:lpstr>
      <vt:lpstr>REQUIREMENTS</vt:lpstr>
      <vt:lpstr>SPRING BOOT</vt:lpstr>
      <vt:lpstr>CONTROLLER</vt:lpstr>
      <vt:lpstr>REPOSITORY</vt:lpstr>
      <vt:lpstr>CRUD REPOSITORY</vt:lpstr>
      <vt:lpstr>SPRING ANNOTATIONS</vt:lpstr>
      <vt:lpstr>ANNOTATIONS</vt:lpstr>
      <vt:lpstr>PowerPoint Presentation</vt:lpstr>
      <vt:lpstr>PowerPoint Presentation</vt:lpstr>
      <vt:lpstr>MAPPING</vt:lpstr>
      <vt:lpstr>TYPES OF MAPPING</vt:lpstr>
      <vt:lpstr>PowerPoint Presentation</vt:lpstr>
      <vt:lpstr>APPLICATION  PROPERTIES</vt:lpstr>
      <vt:lpstr>HIBERNATE</vt:lpstr>
      <vt:lpstr>HTML</vt:lpstr>
      <vt:lpstr>CSS</vt:lpstr>
      <vt:lpstr>FLOW CHART</vt:lpstr>
      <vt:lpstr>FLOW CHART</vt:lpstr>
      <vt:lpstr>SNAP SHOTS</vt:lpstr>
      <vt:lpstr>SNAP SHOTS</vt:lpstr>
      <vt:lpstr>SNAP SHOTS</vt:lpstr>
      <vt:lpstr>SNAP SHOTS</vt:lpstr>
      <vt:lpstr>SNAP SHOTS</vt:lpstr>
      <vt:lpstr>SNAP SHOTS</vt:lpstr>
      <vt:lpstr>BENEFITS</vt:lpstr>
      <vt:lpstr>FUTURE SCOPE</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ADMIN</cp:lastModifiedBy>
  <cp:revision>61</cp:revision>
  <dcterms:created xsi:type="dcterms:W3CDTF">2022-05-18T08:18:06Z</dcterms:created>
  <dcterms:modified xsi:type="dcterms:W3CDTF">2022-11-23T17:47:00Z</dcterms:modified>
</cp:coreProperties>
</file>