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704" autoAdjust="0"/>
  </p:normalViewPr>
  <p:slideViewPr>
    <p:cSldViewPr snapToGrid="0">
      <p:cViewPr varScale="1">
        <p:scale>
          <a:sx n="70" d="100"/>
          <a:sy n="70" d="100"/>
        </p:scale>
        <p:origin x="534" y="7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30-Oct-18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30-Oct-18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9693A-2307-4FDC-9539-08DC9083DDED}"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C13F-2D2A-49BA-966D-6530A12E7C15}"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smtClean="0"/>
              <a:t>Click to edit Master title style</a:t>
            </a:r>
            <a:endParaRPr lang="en-US"/>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30-Oct-18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30-Oct-18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30-Oct-18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30-Oct-18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30-Oct-18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30-Oct-18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30-Oct-18</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Image Processing</a:t>
            </a:r>
            <a:endParaRPr lang="en-US" dirty="0"/>
          </a:p>
        </p:txBody>
      </p:sp>
      <p:sp>
        <p:nvSpPr>
          <p:cNvPr id="3" name="Subtitle 2"/>
          <p:cNvSpPr>
            <a:spLocks noGrp="1"/>
          </p:cNvSpPr>
          <p:nvPr>
            <p:ph type="subTitle" idx="1"/>
          </p:nvPr>
        </p:nvSpPr>
        <p:spPr/>
        <p:txBody>
          <a:bodyPr/>
          <a:lstStyle/>
          <a:p>
            <a:r>
              <a:rPr lang="en-US" dirty="0" smtClean="0"/>
              <a:t>SHILPA JOY</a:t>
            </a:r>
            <a:endParaRPr lang="en-US" dirty="0"/>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776" y="1228217"/>
            <a:ext cx="10271760" cy="4063111"/>
          </a:xfrm>
        </p:spPr>
        <p:txBody>
          <a:bodyPr>
            <a:normAutofit/>
          </a:bodyPr>
          <a:lstStyle/>
          <a:p>
            <a:pPr marL="82550" indent="0">
              <a:lnSpc>
                <a:spcPct val="100000"/>
              </a:lnSpc>
              <a:buNone/>
            </a:pPr>
            <a:r>
              <a:rPr lang="en-US" dirty="0"/>
              <a:t>Digital image processing is the use of computer algorithms to create, process, communicate, and display digital images. Digital image processing algorithms can be used to:</a:t>
            </a:r>
          </a:p>
          <a:p>
            <a:pPr marL="425450" indent="-342900">
              <a:lnSpc>
                <a:spcPct val="100000"/>
              </a:lnSpc>
            </a:pPr>
            <a:r>
              <a:rPr lang="en-US" dirty="0"/>
              <a:t>Convert signals from an image sensor into digital </a:t>
            </a:r>
            <a:r>
              <a:rPr lang="en-US" dirty="0" smtClean="0"/>
              <a:t>images</a:t>
            </a:r>
          </a:p>
          <a:p>
            <a:pPr marL="425450" indent="-342900">
              <a:lnSpc>
                <a:spcPct val="100000"/>
              </a:lnSpc>
            </a:pPr>
            <a:r>
              <a:rPr lang="en-US" dirty="0" smtClean="0"/>
              <a:t>Improve </a:t>
            </a:r>
            <a:r>
              <a:rPr lang="en-US" dirty="0"/>
              <a:t>clarity, and remove noise and other </a:t>
            </a:r>
            <a:r>
              <a:rPr lang="en-US" dirty="0" smtClean="0"/>
              <a:t>artifacts</a:t>
            </a:r>
          </a:p>
          <a:p>
            <a:pPr marL="425450" indent="-342900">
              <a:lnSpc>
                <a:spcPct val="100000"/>
              </a:lnSpc>
            </a:pPr>
            <a:r>
              <a:rPr lang="en-US" dirty="0" smtClean="0"/>
              <a:t>Extract </a:t>
            </a:r>
            <a:r>
              <a:rPr lang="en-US" dirty="0"/>
              <a:t>the size, scale, or number of objects in a </a:t>
            </a:r>
            <a:r>
              <a:rPr lang="en-US" dirty="0" smtClean="0"/>
              <a:t>scene</a:t>
            </a:r>
          </a:p>
          <a:p>
            <a:pPr marL="425450" indent="-342900">
              <a:lnSpc>
                <a:spcPct val="100000"/>
              </a:lnSpc>
            </a:pPr>
            <a:r>
              <a:rPr lang="en-US" dirty="0" smtClean="0"/>
              <a:t>Prepare </a:t>
            </a:r>
            <a:r>
              <a:rPr lang="en-US" dirty="0"/>
              <a:t>images for display or </a:t>
            </a:r>
            <a:r>
              <a:rPr lang="en-US" dirty="0" smtClean="0"/>
              <a:t>printing</a:t>
            </a:r>
          </a:p>
          <a:p>
            <a:pPr marL="425450" indent="-342900">
              <a:lnSpc>
                <a:spcPct val="100000"/>
              </a:lnSpc>
            </a:pPr>
            <a:r>
              <a:rPr lang="en-US" dirty="0" smtClean="0"/>
              <a:t>Compress </a:t>
            </a:r>
            <a:r>
              <a:rPr lang="en-US" dirty="0"/>
              <a:t>images for communication across a network </a:t>
            </a:r>
          </a:p>
          <a:p>
            <a:endParaRPr lang="en-US" dirty="0"/>
          </a:p>
        </p:txBody>
      </p:sp>
    </p:spTree>
    <p:extLst>
      <p:ext uri="{BB962C8B-B14F-4D97-AF65-F5344CB8AC3E}">
        <p14:creationId xmlns:p14="http://schemas.microsoft.com/office/powerpoint/2010/main" val="103899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8704" y="996569"/>
            <a:ext cx="10308336" cy="5635879"/>
          </a:xfrm>
        </p:spPr>
        <p:txBody>
          <a:bodyPr>
            <a:normAutofit fontScale="92500" lnSpcReduction="10000"/>
          </a:bodyPr>
          <a:lstStyle/>
          <a:p>
            <a:pPr marL="82550" lvl="0" indent="0">
              <a:lnSpc>
                <a:spcPct val="100000"/>
              </a:lnSpc>
              <a:buNone/>
            </a:pPr>
            <a:r>
              <a:rPr lang="en-US" dirty="0"/>
              <a:t>The following images illustrate a few of these examples:</a:t>
            </a:r>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r>
              <a:rPr lang="en-US" dirty="0"/>
              <a:t>            </a:t>
            </a:r>
          </a:p>
          <a:p>
            <a:pPr marL="82550" indent="0">
              <a:lnSpc>
                <a:spcPct val="100000"/>
              </a:lnSpc>
              <a:buNone/>
            </a:pPr>
            <a:r>
              <a:rPr lang="en-US" dirty="0"/>
              <a:t>	Removing noise using a Wiener Filter.</a:t>
            </a:r>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r>
              <a:rPr lang="en-US" dirty="0"/>
              <a:t>                           </a:t>
            </a:r>
          </a:p>
          <a:p>
            <a:pPr marL="82550" indent="0">
              <a:lnSpc>
                <a:spcPct val="100000"/>
              </a:lnSpc>
              <a:buNone/>
            </a:pPr>
            <a:endParaRPr lang="en-US" dirty="0" smtClean="0"/>
          </a:p>
          <a:p>
            <a:pPr marL="82550" indent="0">
              <a:lnSpc>
                <a:spcPct val="100000"/>
              </a:lnSpc>
              <a:buNone/>
            </a:pPr>
            <a:r>
              <a:rPr lang="en-US" dirty="0"/>
              <a:t>	Counting circular objects in an image.</a:t>
            </a:r>
          </a:p>
          <a:p>
            <a:endParaRPr lang="en-US" dirty="0"/>
          </a:p>
        </p:txBody>
      </p:sp>
      <p:pic>
        <p:nvPicPr>
          <p:cNvPr id="5" name="Picture 4"/>
          <p:cNvPicPr/>
          <p:nvPr/>
        </p:nvPicPr>
        <p:blipFill>
          <a:blip r:embed="rId2"/>
          <a:stretch>
            <a:fillRect/>
          </a:stretch>
        </p:blipFill>
        <p:spPr>
          <a:xfrm>
            <a:off x="988324" y="1508787"/>
            <a:ext cx="6229339" cy="1828800"/>
          </a:xfrm>
          <a:prstGeom prst="rect">
            <a:avLst/>
          </a:prstGeom>
        </p:spPr>
      </p:pic>
      <p:pic>
        <p:nvPicPr>
          <p:cNvPr id="6" name="Picture 5"/>
          <p:cNvPicPr/>
          <p:nvPr/>
        </p:nvPicPr>
        <p:blipFill>
          <a:blip r:embed="rId3"/>
          <a:stretch>
            <a:fillRect/>
          </a:stretch>
        </p:blipFill>
        <p:spPr>
          <a:xfrm>
            <a:off x="988325" y="3849804"/>
            <a:ext cx="6229338" cy="1828800"/>
          </a:xfrm>
          <a:prstGeom prst="rect">
            <a:avLst/>
          </a:prstGeom>
        </p:spPr>
      </p:pic>
    </p:spTree>
    <p:extLst>
      <p:ext uri="{BB962C8B-B14F-4D97-AF65-F5344CB8AC3E}">
        <p14:creationId xmlns:p14="http://schemas.microsoft.com/office/powerpoint/2010/main" val="357178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Content</a:t>
            </a:r>
            <a:r>
              <a:rPr lang="en-US" dirty="0">
                <a:solidFill>
                  <a:srgbClr val="0070C0"/>
                </a:solidFill>
              </a:rPr>
              <a:t/>
            </a:r>
            <a:br>
              <a:rPr lang="en-US" dirty="0">
                <a:solidFill>
                  <a:srgbClr val="0070C0"/>
                </a:solidFill>
              </a:rPr>
            </a:br>
            <a:endParaRPr lang="en-US" dirty="0"/>
          </a:p>
        </p:txBody>
      </p:sp>
      <p:sp>
        <p:nvSpPr>
          <p:cNvPr id="14" name="Content Placeholder 13"/>
          <p:cNvSpPr>
            <a:spLocks noGrp="1"/>
          </p:cNvSpPr>
          <p:nvPr>
            <p:ph idx="1"/>
          </p:nvPr>
        </p:nvSpPr>
        <p:spPr/>
        <p:txBody>
          <a:bodyPr>
            <a:normAutofit fontScale="92500" lnSpcReduction="20000"/>
          </a:bodyPr>
          <a:lstStyle/>
          <a:p>
            <a:pPr marL="365125" indent="-282575">
              <a:lnSpc>
                <a:spcPct val="100000"/>
              </a:lnSpc>
              <a:buFont typeface="Wingdings 2" pitchFamily="18" charset="2"/>
              <a:buChar char=""/>
            </a:pPr>
            <a:r>
              <a:rPr lang="en-US" dirty="0" smtClean="0">
                <a:latin typeface="Cambria" pitchFamily="18" charset="0"/>
              </a:rPr>
              <a:t>What </a:t>
            </a:r>
            <a:r>
              <a:rPr lang="en-US" dirty="0">
                <a:latin typeface="Cambria" pitchFamily="18" charset="0"/>
              </a:rPr>
              <a:t>is Image Processing ?</a:t>
            </a:r>
            <a:endParaRPr lang="en-US" dirty="0"/>
          </a:p>
          <a:p>
            <a:pPr marL="365125" indent="-282575">
              <a:lnSpc>
                <a:spcPct val="100000"/>
              </a:lnSpc>
              <a:buFont typeface="Wingdings 2" pitchFamily="18" charset="2"/>
              <a:buChar char=""/>
            </a:pPr>
            <a:r>
              <a:rPr lang="en-US" dirty="0"/>
              <a:t>Applications</a:t>
            </a:r>
          </a:p>
          <a:p>
            <a:pPr marL="365125" indent="-282575">
              <a:lnSpc>
                <a:spcPct val="100000"/>
              </a:lnSpc>
              <a:buFont typeface="Wingdings 2" pitchFamily="18" charset="2"/>
              <a:buChar char=""/>
            </a:pPr>
            <a:r>
              <a:rPr lang="en-US" dirty="0"/>
              <a:t>Purpose of Image Processing</a:t>
            </a:r>
          </a:p>
          <a:p>
            <a:pPr marL="365125" indent="-282575">
              <a:lnSpc>
                <a:spcPct val="100000"/>
              </a:lnSpc>
              <a:buFont typeface="Wingdings 2" pitchFamily="18" charset="2"/>
              <a:buChar char=""/>
            </a:pPr>
            <a:r>
              <a:rPr lang="en-US" dirty="0"/>
              <a:t>Types of Image Processing</a:t>
            </a:r>
          </a:p>
          <a:p>
            <a:pPr marL="365125" indent="-282575">
              <a:lnSpc>
                <a:spcPct val="100000"/>
              </a:lnSpc>
              <a:buFont typeface="Wingdings 2" pitchFamily="18" charset="2"/>
              <a:buChar char=""/>
            </a:pPr>
            <a:r>
              <a:rPr lang="en-US" dirty="0"/>
              <a:t>Components of Image Processing</a:t>
            </a:r>
          </a:p>
          <a:p>
            <a:pPr marL="365125" indent="-282575">
              <a:lnSpc>
                <a:spcPct val="100000"/>
              </a:lnSpc>
              <a:buFont typeface="Wingdings 2" pitchFamily="18" charset="2"/>
              <a:buChar char=""/>
            </a:pPr>
            <a:r>
              <a:rPr lang="en-US" dirty="0"/>
              <a:t>Future Scope</a:t>
            </a:r>
          </a:p>
          <a:p>
            <a:pPr marL="365125" indent="-282575">
              <a:lnSpc>
                <a:spcPct val="100000"/>
              </a:lnSpc>
              <a:buFont typeface="Wingdings 2" pitchFamily="18" charset="2"/>
              <a:buChar char=""/>
            </a:pPr>
            <a:r>
              <a:rPr lang="en-US" dirty="0"/>
              <a:t>Advantages </a:t>
            </a:r>
          </a:p>
          <a:p>
            <a:pPr marL="365125" indent="-282575">
              <a:lnSpc>
                <a:spcPct val="100000"/>
              </a:lnSpc>
              <a:buFont typeface="Wingdings 2" pitchFamily="18" charset="2"/>
              <a:buChar char=""/>
            </a:pPr>
            <a:r>
              <a:rPr lang="en-US" dirty="0"/>
              <a:t>Disadvantages</a:t>
            </a:r>
          </a:p>
          <a:p>
            <a:pPr marL="365125" indent="-282575">
              <a:lnSpc>
                <a:spcPct val="100000"/>
              </a:lnSpc>
              <a:buFont typeface="Wingdings 2" pitchFamily="18" charset="2"/>
              <a:buChar char=""/>
            </a:pPr>
            <a:r>
              <a:rPr lang="en-US" dirty="0"/>
              <a:t>Conclusion</a:t>
            </a:r>
          </a:p>
          <a:p>
            <a:pPr marL="365125" indent="-282575">
              <a:lnSpc>
                <a:spcPct val="100000"/>
              </a:lnSpc>
              <a:buFont typeface="Wingdings 2" pitchFamily="18" charset="2"/>
              <a:buChar char=""/>
            </a:pPr>
            <a:r>
              <a:rPr lang="en-US" dirty="0" smtClean="0"/>
              <a:t>Reference</a:t>
            </a:r>
            <a:endParaRPr lang="en-US" dirty="0"/>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Image Processing</a:t>
            </a:r>
            <a:endParaRPr lang="en-US" dirty="0"/>
          </a:p>
        </p:txBody>
      </p:sp>
      <p:sp>
        <p:nvSpPr>
          <p:cNvPr id="3" name="Content Placeholder 2"/>
          <p:cNvSpPr>
            <a:spLocks noGrp="1"/>
          </p:cNvSpPr>
          <p:nvPr>
            <p:ph idx="1"/>
          </p:nvPr>
        </p:nvSpPr>
        <p:spPr/>
        <p:txBody>
          <a:bodyPr/>
          <a:lstStyle/>
          <a:p>
            <a:pPr marL="0" indent="0">
              <a:buNone/>
            </a:pPr>
            <a:r>
              <a:rPr lang="en-US" dirty="0"/>
              <a:t>Image Processing is any form of signal processing for which our input is an image, such as photographs or frames of video and our output can be either an image or a set of characteristics or parameters related to the image.</a:t>
            </a:r>
          </a:p>
          <a:p>
            <a:pPr>
              <a:buNone/>
            </a:pPr>
            <a:r>
              <a:rPr lang="en-US" dirty="0"/>
              <a:t>Image Processing generally refers to processing of two dimensional picture and by two dimensional picture we implies a </a:t>
            </a:r>
            <a:r>
              <a:rPr lang="en-US" i="1" u="sng" dirty="0"/>
              <a:t>digital image</a:t>
            </a:r>
            <a:r>
              <a:rPr lang="en-US" dirty="0"/>
              <a:t>.</a:t>
            </a:r>
          </a:p>
          <a:p>
            <a:pPr>
              <a:buNone/>
            </a:pPr>
            <a:r>
              <a:rPr lang="en-US" dirty="0"/>
              <a:t>		A </a:t>
            </a:r>
            <a:r>
              <a:rPr lang="en-US" i="1" dirty="0"/>
              <a:t>digital image </a:t>
            </a:r>
            <a:r>
              <a:rPr lang="en-US" dirty="0"/>
              <a:t>is an array of real or complex numbers represented by a finite number of bits.</a:t>
            </a:r>
          </a:p>
          <a:p>
            <a:pPr>
              <a:buNone/>
            </a:pPr>
            <a:r>
              <a:rPr lang="en-US" dirty="0"/>
              <a:t>	But now in these days optical and analog image processing is also possible.</a:t>
            </a:r>
          </a:p>
          <a:p>
            <a:endParaRPr lang="en-US" dirty="0"/>
          </a:p>
        </p:txBody>
      </p:sp>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5" name="Content Placeholder 4"/>
          <p:cNvSpPr>
            <a:spLocks noGrp="1"/>
          </p:cNvSpPr>
          <p:nvPr>
            <p:ph sz="half" idx="1"/>
          </p:nvPr>
        </p:nvSpPr>
        <p:spPr/>
        <p:txBody>
          <a:bodyPr>
            <a:normAutofit/>
          </a:bodyPr>
          <a:lstStyle/>
          <a:p>
            <a:r>
              <a:rPr lang="en-US" dirty="0" smtClean="0"/>
              <a:t>   Face </a:t>
            </a:r>
            <a:r>
              <a:rPr lang="en-US" dirty="0"/>
              <a:t>detection</a:t>
            </a:r>
          </a:p>
          <a:p>
            <a:r>
              <a:rPr lang="en-US" dirty="0"/>
              <a:t>  </a:t>
            </a:r>
            <a:r>
              <a:rPr lang="en-US" dirty="0" smtClean="0"/>
              <a:t> Feature </a:t>
            </a:r>
            <a:r>
              <a:rPr lang="en-US" dirty="0"/>
              <a:t>detection</a:t>
            </a:r>
          </a:p>
          <a:p>
            <a:r>
              <a:rPr lang="en-US" dirty="0"/>
              <a:t>   Non-photorealistic rendering</a:t>
            </a:r>
          </a:p>
          <a:p>
            <a:r>
              <a:rPr lang="en-US" dirty="0"/>
              <a:t>   Medical image processing</a:t>
            </a:r>
          </a:p>
          <a:p>
            <a:r>
              <a:rPr lang="en-US" dirty="0"/>
              <a:t>   Microscope image processing</a:t>
            </a:r>
          </a:p>
          <a:p>
            <a:r>
              <a:rPr lang="en-US" dirty="0"/>
              <a:t>   Morphological image processing</a:t>
            </a:r>
          </a:p>
          <a:p>
            <a:r>
              <a:rPr lang="en-US" dirty="0"/>
              <a:t>   Remote sensing</a:t>
            </a:r>
          </a:p>
          <a:p>
            <a:r>
              <a:rPr lang="en-US" dirty="0"/>
              <a:t>   Automated Sieving Procedures</a:t>
            </a:r>
          </a:p>
          <a:p>
            <a:r>
              <a:rPr lang="en-US" dirty="0"/>
              <a:t>   Finger print recognition</a:t>
            </a:r>
          </a:p>
        </p:txBody>
      </p:sp>
    </p:spTree>
    <p:extLst>
      <p:ext uri="{BB962C8B-B14F-4D97-AF65-F5344CB8AC3E}">
        <p14:creationId xmlns:p14="http://schemas.microsoft.com/office/powerpoint/2010/main" val="32900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Image Processing</a:t>
            </a:r>
            <a:endParaRPr lang="en-US" dirty="0"/>
          </a:p>
        </p:txBody>
      </p:sp>
      <p:sp>
        <p:nvSpPr>
          <p:cNvPr id="3" name="Content Placeholder 2"/>
          <p:cNvSpPr>
            <a:spLocks noGrp="1"/>
          </p:cNvSpPr>
          <p:nvPr>
            <p:ph sz="half" idx="1"/>
          </p:nvPr>
        </p:nvSpPr>
        <p:spPr>
          <a:xfrm>
            <a:off x="457200" y="1825625"/>
            <a:ext cx="9125712" cy="3941191"/>
          </a:xfrm>
        </p:spPr>
        <p:txBody>
          <a:bodyPr/>
          <a:lstStyle/>
          <a:p>
            <a:r>
              <a:rPr lang="en-US" b="1" dirty="0"/>
              <a:t>Visualization</a:t>
            </a:r>
            <a:r>
              <a:rPr lang="en-US" dirty="0"/>
              <a:t> - Observe the objects that are not visible.</a:t>
            </a:r>
          </a:p>
          <a:p>
            <a:r>
              <a:rPr lang="en-US" b="1" dirty="0"/>
              <a:t>Image sharpening and restoration </a:t>
            </a:r>
            <a:r>
              <a:rPr lang="en-US" dirty="0"/>
              <a:t>- To create a better image.</a:t>
            </a:r>
          </a:p>
          <a:p>
            <a:r>
              <a:rPr lang="en-US" b="1" dirty="0"/>
              <a:t>Image retrieval </a:t>
            </a:r>
            <a:r>
              <a:rPr lang="en-US" dirty="0"/>
              <a:t>- Seek for the image of interest. </a:t>
            </a:r>
          </a:p>
          <a:p>
            <a:r>
              <a:rPr lang="en-US" b="1" dirty="0"/>
              <a:t>Measurement of pattern </a:t>
            </a:r>
            <a:r>
              <a:rPr lang="en-US" dirty="0"/>
              <a:t>– Measures various objects in an image.</a:t>
            </a:r>
          </a:p>
          <a:p>
            <a:r>
              <a:rPr lang="en-US" b="1" dirty="0"/>
              <a:t>Image Recognition </a:t>
            </a:r>
            <a:r>
              <a:rPr lang="en-US" dirty="0"/>
              <a:t>– Distinguish the objects in an image. </a:t>
            </a:r>
          </a:p>
          <a:p>
            <a:endParaRPr lang="en-US" dirty="0"/>
          </a:p>
        </p:txBody>
      </p:sp>
    </p:spTree>
    <p:extLst>
      <p:ext uri="{BB962C8B-B14F-4D97-AF65-F5344CB8AC3E}">
        <p14:creationId xmlns:p14="http://schemas.microsoft.com/office/powerpoint/2010/main" val="263806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sz="half" idx="1"/>
          </p:nvPr>
        </p:nvSpPr>
        <p:spPr/>
        <p:txBody>
          <a:bodyPr/>
          <a:lstStyle/>
          <a:p>
            <a:r>
              <a:rPr lang="en-US" dirty="0"/>
              <a:t>Analog Image Processing</a:t>
            </a:r>
          </a:p>
          <a:p>
            <a:pPr>
              <a:buNone/>
            </a:pPr>
            <a:endParaRPr lang="en-US" dirty="0"/>
          </a:p>
          <a:p>
            <a:r>
              <a:rPr lang="en-US" dirty="0"/>
              <a:t>Digital Image Processing</a:t>
            </a:r>
          </a:p>
          <a:p>
            <a:pPr>
              <a:buNone/>
            </a:pPr>
            <a:endParaRPr lang="en-US" dirty="0"/>
          </a:p>
          <a:p>
            <a:r>
              <a:rPr lang="en-US" dirty="0"/>
              <a:t>Optical Image Processing</a:t>
            </a:r>
          </a:p>
          <a:p>
            <a:endParaRPr lang="en-US" dirty="0"/>
          </a:p>
        </p:txBody>
      </p:sp>
    </p:spTree>
    <p:extLst>
      <p:ext uri="{BB962C8B-B14F-4D97-AF65-F5344CB8AC3E}">
        <p14:creationId xmlns:p14="http://schemas.microsoft.com/office/powerpoint/2010/main" val="356226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Image Processing</a:t>
            </a:r>
            <a:endParaRPr lang="en-US" dirty="0"/>
          </a:p>
        </p:txBody>
      </p:sp>
      <p:sp>
        <p:nvSpPr>
          <p:cNvPr id="3" name="Content Placeholder 2"/>
          <p:cNvSpPr>
            <a:spLocks noGrp="1"/>
          </p:cNvSpPr>
          <p:nvPr>
            <p:ph sz="half" idx="1"/>
          </p:nvPr>
        </p:nvSpPr>
        <p:spPr>
          <a:xfrm>
            <a:off x="457200" y="1825625"/>
            <a:ext cx="6431280" cy="3343783"/>
          </a:xfrm>
        </p:spPr>
        <p:txBody>
          <a:bodyPr/>
          <a:lstStyle/>
          <a:p>
            <a:r>
              <a:rPr lang="en-US" dirty="0"/>
              <a:t>Image Sensors</a:t>
            </a:r>
          </a:p>
          <a:p>
            <a:r>
              <a:rPr lang="en-US" dirty="0"/>
              <a:t>Image Displays</a:t>
            </a:r>
          </a:p>
          <a:p>
            <a:r>
              <a:rPr lang="en-US" dirty="0"/>
              <a:t>Image Processing </a:t>
            </a:r>
          </a:p>
          <a:p>
            <a:r>
              <a:rPr lang="en-US" dirty="0"/>
              <a:t>Software( </a:t>
            </a:r>
            <a:r>
              <a:rPr lang="en-US" dirty="0" err="1"/>
              <a:t>OpenCV,Matlab,CIMG</a:t>
            </a:r>
            <a:r>
              <a:rPr lang="en-US" dirty="0"/>
              <a:t>)</a:t>
            </a:r>
          </a:p>
          <a:p>
            <a:r>
              <a:rPr lang="en-US" dirty="0"/>
              <a:t>Image Processing Hardware</a:t>
            </a:r>
          </a:p>
          <a:p>
            <a:r>
              <a:rPr lang="en-US" dirty="0"/>
              <a:t>Memory</a:t>
            </a:r>
          </a:p>
          <a:p>
            <a:endParaRPr lang="en-US" dirty="0"/>
          </a:p>
        </p:txBody>
      </p:sp>
    </p:spTree>
    <p:extLst>
      <p:ext uri="{BB962C8B-B14F-4D97-AF65-F5344CB8AC3E}">
        <p14:creationId xmlns:p14="http://schemas.microsoft.com/office/powerpoint/2010/main" val="64267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a:t>
            </a:r>
            <a:endParaRPr lang="en-US" dirty="0"/>
          </a:p>
        </p:txBody>
      </p:sp>
      <p:sp>
        <p:nvSpPr>
          <p:cNvPr id="3" name="Content Placeholder 2"/>
          <p:cNvSpPr>
            <a:spLocks noGrp="1"/>
          </p:cNvSpPr>
          <p:nvPr>
            <p:ph sz="half" idx="1"/>
          </p:nvPr>
        </p:nvSpPr>
        <p:spPr>
          <a:xfrm>
            <a:off x="457200" y="1825625"/>
            <a:ext cx="9259824" cy="4294759"/>
          </a:xfrm>
        </p:spPr>
        <p:txBody>
          <a:bodyPr>
            <a:normAutofit/>
          </a:bodyPr>
          <a:lstStyle/>
          <a:p>
            <a:pPr algn="just">
              <a:defRPr/>
            </a:pPr>
            <a:r>
              <a:rPr lang="en-US" dirty="0"/>
              <a:t>Digital image is composed of  finite number of elements</a:t>
            </a:r>
          </a:p>
          <a:p>
            <a:pPr lvl="1" algn="just">
              <a:defRPr/>
            </a:pPr>
            <a:r>
              <a:rPr lang="en-US" dirty="0"/>
              <a:t>Elements –</a:t>
            </a:r>
            <a:r>
              <a:rPr lang="en-US" sz="3200" dirty="0"/>
              <a:t> </a:t>
            </a:r>
            <a:r>
              <a:rPr lang="en-US" dirty="0"/>
              <a:t>Picture Elements, Image Elements, </a:t>
            </a:r>
            <a:r>
              <a:rPr lang="en-US" dirty="0" err="1"/>
              <a:t>Pels</a:t>
            </a:r>
            <a:r>
              <a:rPr lang="en-US" dirty="0"/>
              <a:t>  or Pixels</a:t>
            </a:r>
          </a:p>
          <a:p>
            <a:pPr lvl="1" algn="just">
              <a:defRPr/>
            </a:pPr>
            <a:endParaRPr lang="en-US" dirty="0"/>
          </a:p>
          <a:p>
            <a:pPr algn="just">
              <a:defRPr/>
            </a:pPr>
            <a:r>
              <a:rPr lang="en-US" dirty="0"/>
              <a:t>Pixel is used to denote the elements of a digital image.</a:t>
            </a:r>
          </a:p>
          <a:p>
            <a:pPr algn="just">
              <a:defRPr/>
            </a:pPr>
            <a:endParaRPr lang="en-US" dirty="0"/>
          </a:p>
          <a:p>
            <a:pPr algn="just">
              <a:defRPr/>
            </a:pPr>
            <a:r>
              <a:rPr lang="en-US" dirty="0"/>
              <a:t>A digital image is a mapping from the real three-dimensional world to a set of two-dimensional discrete points. Each of these spatially distinct points, holds a number that denotes grey level or </a:t>
            </a:r>
            <a:r>
              <a:rPr lang="en-US" dirty="0" err="1"/>
              <a:t>colour</a:t>
            </a:r>
            <a:r>
              <a:rPr lang="en-US" dirty="0"/>
              <a:t> for it, and can be conveniently fed to a digital computer for processing.</a:t>
            </a:r>
          </a:p>
          <a:p>
            <a:endParaRPr lang="en-US" dirty="0"/>
          </a:p>
        </p:txBody>
      </p:sp>
    </p:spTree>
    <p:extLst>
      <p:ext uri="{BB962C8B-B14F-4D97-AF65-F5344CB8AC3E}">
        <p14:creationId xmlns:p14="http://schemas.microsoft.com/office/powerpoint/2010/main" val="394107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 Processing(DIP)</a:t>
            </a:r>
            <a:endParaRPr lang="en-US" dirty="0"/>
          </a:p>
        </p:txBody>
      </p:sp>
      <p:sp>
        <p:nvSpPr>
          <p:cNvPr id="3" name="Content Placeholder 2"/>
          <p:cNvSpPr>
            <a:spLocks noGrp="1"/>
          </p:cNvSpPr>
          <p:nvPr>
            <p:ph sz="half" idx="1"/>
          </p:nvPr>
        </p:nvSpPr>
        <p:spPr>
          <a:xfrm>
            <a:off x="457200" y="1825625"/>
            <a:ext cx="10954512" cy="3282823"/>
          </a:xfrm>
        </p:spPr>
        <p:txBody>
          <a:bodyPr/>
          <a:lstStyle/>
          <a:p>
            <a:r>
              <a:rPr lang="en-US" dirty="0"/>
              <a:t>Digital Image Processing deals with images which are two-dimensional entities (such as scanned office documents, x-ray films, satellite pictures, </a:t>
            </a:r>
            <a:r>
              <a:rPr lang="en-US" dirty="0" smtClean="0"/>
              <a:t>etc.) </a:t>
            </a:r>
            <a:r>
              <a:rPr lang="en-US" dirty="0"/>
              <a:t>captured electronically through a scanner or camera system that </a:t>
            </a:r>
            <a:r>
              <a:rPr lang="en-US" dirty="0" smtClean="0"/>
              <a:t>digitizes </a:t>
            </a:r>
            <a:r>
              <a:rPr lang="en-US" dirty="0"/>
              <a:t>the spatially continuous coordinates to a sequence of 0’s and 1’s.</a:t>
            </a:r>
          </a:p>
          <a:p>
            <a:endParaRPr lang="en-US" dirty="0"/>
          </a:p>
        </p:txBody>
      </p:sp>
    </p:spTree>
    <p:extLst>
      <p:ext uri="{BB962C8B-B14F-4D97-AF65-F5344CB8AC3E}">
        <p14:creationId xmlns:p14="http://schemas.microsoft.com/office/powerpoint/2010/main" val="544475096"/>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TF03460611</Template>
  <TotalTime>39</TotalTime>
  <Words>436</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Wingdings 2</vt:lpstr>
      <vt:lpstr>Vertical Lexicon design template</vt:lpstr>
      <vt:lpstr>Digital Image Processing</vt:lpstr>
      <vt:lpstr>Content </vt:lpstr>
      <vt:lpstr>What is Image Processing</vt:lpstr>
      <vt:lpstr>Applications</vt:lpstr>
      <vt:lpstr>Purpose of Image Processing</vt:lpstr>
      <vt:lpstr>Types </vt:lpstr>
      <vt:lpstr>Components of Image Processing</vt:lpstr>
      <vt:lpstr>Digital Image</vt:lpstr>
      <vt:lpstr>Digital Image Processing(DIP)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USER</dc:creator>
  <cp:lastModifiedBy>USER</cp:lastModifiedBy>
  <cp:revision>4</cp:revision>
  <dcterms:created xsi:type="dcterms:W3CDTF">2018-10-30T09:09:34Z</dcterms:created>
  <dcterms:modified xsi:type="dcterms:W3CDTF">2018-10-30T09:59:46Z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