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5"/>
  </p:notesMasterIdLst>
  <p:sldIdLst>
    <p:sldId id="266" r:id="rId2"/>
    <p:sldId id="273" r:id="rId3"/>
    <p:sldId id="258" r:id="rId4"/>
    <p:sldId id="260" r:id="rId5"/>
    <p:sldId id="272" r:id="rId6"/>
    <p:sldId id="261" r:id="rId7"/>
    <p:sldId id="262" r:id="rId8"/>
    <p:sldId id="274" r:id="rId9"/>
    <p:sldId id="276" r:id="rId10"/>
    <p:sldId id="284" r:id="rId11"/>
    <p:sldId id="283" r:id="rId12"/>
    <p:sldId id="277" r:id="rId13"/>
    <p:sldId id="278" r:id="rId14"/>
    <p:sldId id="279" r:id="rId15"/>
    <p:sldId id="280" r:id="rId16"/>
    <p:sldId id="281" r:id="rId17"/>
    <p:sldId id="263" r:id="rId18"/>
    <p:sldId id="264" r:id="rId19"/>
    <p:sldId id="265" r:id="rId20"/>
    <p:sldId id="271" r:id="rId21"/>
    <p:sldId id="268" r:id="rId22"/>
    <p:sldId id="269" r:id="rId23"/>
    <p:sldId id="27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CE8325-63F4-4436-AD0B-90F281F954B8}" type="datetimeFigureOut">
              <a:rPr lang="en-US" smtClean="0"/>
              <a:pPr/>
              <a:t>29-Oct-18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619F2-F448-4B18-9D90-53C9E54521B2}" type="slidenum">
              <a:rPr lang="en-US" smtClean="0"/>
              <a:pPr/>
              <a:t>‹#›</a:t>
            </a:fld>
            <a:endParaRPr lang="en-US"/>
          </a:p>
        </p:txBody>
      </p:sp>
    </p:spTree>
    <p:extLst>
      <p:ext uri="{BB962C8B-B14F-4D97-AF65-F5344CB8AC3E}">
        <p14:creationId xmlns:p14="http://schemas.microsoft.com/office/powerpoint/2010/main" val="371883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8DDF294-755D-4E01-AE65-C38D46C7DCD3}" type="slidenum">
              <a:rPr lang="en-US" smtClean="0">
                <a:latin typeface="Arial" charset="0"/>
              </a:rPr>
              <a:pPr/>
              <a:t>1</a:t>
            </a:fld>
            <a:endParaRPr lang="en-US" smtClean="0">
              <a:latin typeface="Arial"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68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256941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E91F3D-8195-44D4-BBD1-F191EABFEB59}" type="datetimeFigureOut">
              <a:rPr lang="en-US" smtClean="0"/>
              <a:pPr/>
              <a:t>29-Oct-18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54834-F2F3-486F-A835-70EDA632F892}"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435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E91F3D-8195-44D4-BBD1-F191EABFEB59}" type="datetimeFigureOut">
              <a:rPr lang="en-US" smtClean="0"/>
              <a:pPr/>
              <a:t>29-Oct-18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54834-F2F3-486F-A835-70EDA632F892}" type="slidenum">
              <a:rPr lang="en-US" smtClean="0"/>
              <a:pPr/>
              <a:t>‹#›</a:t>
            </a:fld>
            <a:endParaRPr lang="en-US"/>
          </a:p>
        </p:txBody>
      </p:sp>
    </p:spTree>
    <p:extLst>
      <p:ext uri="{BB962C8B-B14F-4D97-AF65-F5344CB8AC3E}">
        <p14:creationId xmlns:p14="http://schemas.microsoft.com/office/powerpoint/2010/main" val="2456851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E91F3D-8195-44D4-BBD1-F191EABFEB59}" type="datetimeFigureOut">
              <a:rPr lang="en-US" smtClean="0"/>
              <a:pPr/>
              <a:t>29-Oct-18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54834-F2F3-486F-A835-70EDA632F892}" type="slidenum">
              <a:rPr lang="en-US" smtClean="0"/>
              <a:pPr/>
              <a:t>‹#›</a:t>
            </a:fld>
            <a:endParaRPr lang="en-US"/>
          </a:p>
        </p:txBody>
      </p:sp>
    </p:spTree>
    <p:extLst>
      <p:ext uri="{BB962C8B-B14F-4D97-AF65-F5344CB8AC3E}">
        <p14:creationId xmlns:p14="http://schemas.microsoft.com/office/powerpoint/2010/main" val="2100027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E91F3D-8195-44D4-BBD1-F191EABFEB59}" type="datetimeFigureOut">
              <a:rPr lang="en-US" smtClean="0"/>
              <a:pPr/>
              <a:t>29-Oct-18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54834-F2F3-486F-A835-70EDA632F892}" type="slidenum">
              <a:rPr lang="en-US" smtClean="0"/>
              <a:pPr/>
              <a:t>‹#›</a:t>
            </a:fld>
            <a:endParaRPr lang="en-US"/>
          </a:p>
        </p:txBody>
      </p:sp>
    </p:spTree>
    <p:extLst>
      <p:ext uri="{BB962C8B-B14F-4D97-AF65-F5344CB8AC3E}">
        <p14:creationId xmlns:p14="http://schemas.microsoft.com/office/powerpoint/2010/main" val="3319094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E91F3D-8195-44D4-BBD1-F191EABFEB59}" type="datetimeFigureOut">
              <a:rPr lang="en-US" smtClean="0"/>
              <a:pPr/>
              <a:t>29-Oct-18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54834-F2F3-486F-A835-70EDA632F892}"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41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E91F3D-8195-44D4-BBD1-F191EABFEB59}" type="datetimeFigureOut">
              <a:rPr lang="en-US" smtClean="0"/>
              <a:pPr/>
              <a:t>29-Oct-18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54834-F2F3-486F-A835-70EDA632F892}" type="slidenum">
              <a:rPr lang="en-US" smtClean="0"/>
              <a:pPr/>
              <a:t>‹#›</a:t>
            </a:fld>
            <a:endParaRPr lang="en-US"/>
          </a:p>
        </p:txBody>
      </p:sp>
    </p:spTree>
    <p:extLst>
      <p:ext uri="{BB962C8B-B14F-4D97-AF65-F5344CB8AC3E}">
        <p14:creationId xmlns:p14="http://schemas.microsoft.com/office/powerpoint/2010/main" val="10139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E91F3D-8195-44D4-BBD1-F191EABFEB59}" type="datetimeFigureOut">
              <a:rPr lang="en-US" smtClean="0"/>
              <a:pPr/>
              <a:t>29-Oct-18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C54834-F2F3-486F-A835-70EDA632F892}" type="slidenum">
              <a:rPr lang="en-US" smtClean="0"/>
              <a:pPr/>
              <a:t>‹#›</a:t>
            </a:fld>
            <a:endParaRPr lang="en-US"/>
          </a:p>
        </p:txBody>
      </p:sp>
    </p:spTree>
    <p:extLst>
      <p:ext uri="{BB962C8B-B14F-4D97-AF65-F5344CB8AC3E}">
        <p14:creationId xmlns:p14="http://schemas.microsoft.com/office/powerpoint/2010/main" val="402582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E91F3D-8195-44D4-BBD1-F191EABFEB59}" type="datetimeFigureOut">
              <a:rPr lang="en-US" smtClean="0"/>
              <a:pPr/>
              <a:t>29-Oct-18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C54834-F2F3-486F-A835-70EDA632F892}" type="slidenum">
              <a:rPr lang="en-US" smtClean="0"/>
              <a:pPr/>
              <a:t>‹#›</a:t>
            </a:fld>
            <a:endParaRPr lang="en-US"/>
          </a:p>
        </p:txBody>
      </p:sp>
    </p:spTree>
    <p:extLst>
      <p:ext uri="{BB962C8B-B14F-4D97-AF65-F5344CB8AC3E}">
        <p14:creationId xmlns:p14="http://schemas.microsoft.com/office/powerpoint/2010/main" val="150006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4E91F3D-8195-44D4-BBD1-F191EABFEB59}" type="datetimeFigureOut">
              <a:rPr lang="en-US" smtClean="0"/>
              <a:pPr/>
              <a:t>29-Oct-18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DC54834-F2F3-486F-A835-70EDA632F892}" type="slidenum">
              <a:rPr lang="en-US" smtClean="0"/>
              <a:pPr/>
              <a:t>‹#›</a:t>
            </a:fld>
            <a:endParaRPr lang="en-US"/>
          </a:p>
        </p:txBody>
      </p:sp>
    </p:spTree>
    <p:extLst>
      <p:ext uri="{BB962C8B-B14F-4D97-AF65-F5344CB8AC3E}">
        <p14:creationId xmlns:p14="http://schemas.microsoft.com/office/powerpoint/2010/main" val="142204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4E91F3D-8195-44D4-BBD1-F191EABFEB59}" type="datetimeFigureOut">
              <a:rPr lang="en-US" smtClean="0"/>
              <a:pPr/>
              <a:t>29-Oct-18</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DC54834-F2F3-486F-A835-70EDA632F892}" type="slidenum">
              <a:rPr lang="en-US" smtClean="0"/>
              <a:pPr/>
              <a:t>‹#›</a:t>
            </a:fld>
            <a:endParaRPr lang="en-US"/>
          </a:p>
        </p:txBody>
      </p:sp>
    </p:spTree>
    <p:extLst>
      <p:ext uri="{BB962C8B-B14F-4D97-AF65-F5344CB8AC3E}">
        <p14:creationId xmlns:p14="http://schemas.microsoft.com/office/powerpoint/2010/main" val="3210478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91F3D-8195-44D4-BBD1-F191EABFEB59}" type="datetimeFigureOut">
              <a:rPr lang="en-US" smtClean="0"/>
              <a:pPr/>
              <a:t>29-Oct-18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54834-F2F3-486F-A835-70EDA632F892}" type="slidenum">
              <a:rPr lang="en-US" smtClean="0"/>
              <a:pPr/>
              <a:t>‹#›</a:t>
            </a:fld>
            <a:endParaRPr lang="en-US"/>
          </a:p>
        </p:txBody>
      </p:sp>
    </p:spTree>
    <p:extLst>
      <p:ext uri="{BB962C8B-B14F-4D97-AF65-F5344CB8AC3E}">
        <p14:creationId xmlns:p14="http://schemas.microsoft.com/office/powerpoint/2010/main" val="2750131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4E91F3D-8195-44D4-BBD1-F191EABFEB59}" type="datetimeFigureOut">
              <a:rPr lang="en-US" smtClean="0"/>
              <a:pPr/>
              <a:t>29-Oct-18</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DC54834-F2F3-486F-A835-70EDA632F892}"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11372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studymafia.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5"/>
          <p:cNvSpPr>
            <a:spLocks noChangeArrowheads="1"/>
          </p:cNvSpPr>
          <p:nvPr/>
        </p:nvSpPr>
        <p:spPr bwMode="auto">
          <a:xfrm>
            <a:off x="914400" y="685800"/>
            <a:ext cx="8686800" cy="1143000"/>
          </a:xfrm>
          <a:prstGeom prst="rect">
            <a:avLst/>
          </a:prstGeom>
          <a:noFill/>
          <a:ln w="9525">
            <a:noFill/>
            <a:miter lim="800000"/>
            <a:headEnd/>
            <a:tailEnd/>
          </a:ln>
        </p:spPr>
        <p:txBody>
          <a:bodyPr anchor="ctr"/>
          <a:lstStyle/>
          <a:p>
            <a:pPr algn="ctr" eaLnBrk="0" hangingPunct="0">
              <a:defRPr/>
            </a:pPr>
            <a:endParaRPr lang="en-US" sz="6000" dirty="0">
              <a:solidFill>
                <a:schemeClr val="accent1">
                  <a:lumMod val="60000"/>
                  <a:lumOff val="40000"/>
                </a:schemeClr>
              </a:solidFill>
              <a:latin typeface="Tahoma" pitchFamily="34" charset="0"/>
            </a:endParaRPr>
          </a:p>
        </p:txBody>
      </p:sp>
      <p:sp>
        <p:nvSpPr>
          <p:cNvPr id="8197" name="Text Box 9"/>
          <p:cNvSpPr txBox="1">
            <a:spLocks noChangeArrowheads="1"/>
          </p:cNvSpPr>
          <p:nvPr/>
        </p:nvSpPr>
        <p:spPr bwMode="auto">
          <a:xfrm>
            <a:off x="533400" y="5257800"/>
            <a:ext cx="8610600" cy="1015663"/>
          </a:xfrm>
          <a:prstGeom prst="rect">
            <a:avLst/>
          </a:prstGeom>
          <a:noFill/>
          <a:ln w="9525">
            <a:noFill/>
            <a:miter lim="800000"/>
            <a:headEnd/>
            <a:tailEnd/>
          </a:ln>
        </p:spPr>
        <p:txBody>
          <a:bodyPr>
            <a:spAutoFit/>
          </a:bodyPr>
          <a:lstStyle/>
          <a:p>
            <a:pPr eaLnBrk="0" hangingPunct="0">
              <a:spcBef>
                <a:spcPct val="50000"/>
              </a:spcBef>
            </a:pPr>
            <a:r>
              <a:rPr lang="en-US" sz="2000" b="1" dirty="0">
                <a:solidFill>
                  <a:srgbClr val="002060"/>
                </a:solidFill>
              </a:rPr>
              <a:t>Submitted To:				              </a:t>
            </a:r>
            <a:r>
              <a:rPr lang="en-US" sz="2000" b="1" dirty="0" smtClean="0">
                <a:solidFill>
                  <a:srgbClr val="002060"/>
                </a:solidFill>
              </a:rPr>
              <a:t>    Submitted </a:t>
            </a:r>
            <a:r>
              <a:rPr lang="en-US" sz="2000" b="1" dirty="0">
                <a:solidFill>
                  <a:srgbClr val="002060"/>
                </a:solidFill>
              </a:rPr>
              <a:t>By:</a:t>
            </a:r>
          </a:p>
          <a:p>
            <a:pPr eaLnBrk="0" hangingPunct="0"/>
            <a:r>
              <a:rPr lang="en-US" sz="2000" b="1" dirty="0" smtClean="0">
                <a:solidFill>
                  <a:srgbClr val="002060"/>
                </a:solidFill>
              </a:rPr>
              <a:t>	Mrs. Desny Antony				Shilpa Joy</a:t>
            </a:r>
          </a:p>
          <a:p>
            <a:pPr eaLnBrk="0" hangingPunct="0"/>
            <a:r>
              <a:rPr lang="en-US" sz="2000" b="1" dirty="0" smtClean="0">
                <a:solidFill>
                  <a:srgbClr val="002060"/>
                </a:solidFill>
              </a:rPr>
              <a:t>							S5 MCA</a:t>
            </a:r>
            <a:endParaRPr lang="en-US" sz="2000" b="1" dirty="0">
              <a:solidFill>
                <a:srgbClr val="002060"/>
              </a:solidFill>
            </a:endParaRPr>
          </a:p>
        </p:txBody>
      </p:sp>
      <p:sp>
        <p:nvSpPr>
          <p:cNvPr id="2054" name="Rectangle 8"/>
          <p:cNvSpPr>
            <a:spLocks noChangeArrowheads="1"/>
          </p:cNvSpPr>
          <p:nvPr/>
        </p:nvSpPr>
        <p:spPr bwMode="auto">
          <a:xfrm>
            <a:off x="762000" y="1788974"/>
            <a:ext cx="7010400" cy="1754326"/>
          </a:xfrm>
          <a:prstGeom prst="rect">
            <a:avLst/>
          </a:prstGeom>
          <a:noFill/>
          <a:ln w="9525">
            <a:noFill/>
            <a:miter lim="800000"/>
            <a:headEnd/>
            <a:tailEnd/>
          </a:ln>
        </p:spPr>
        <p:txBody>
          <a:bodyPr wrap="square">
            <a:spAutoFit/>
          </a:bodyPr>
          <a:lstStyle/>
          <a:p>
            <a:pPr algn="ctr" eaLnBrk="0" hangingPunct="0">
              <a:defRPr/>
            </a:pPr>
            <a:r>
              <a:rPr lang="en-US" sz="3600" b="1" dirty="0">
                <a:solidFill>
                  <a:srgbClr val="002060"/>
                </a:solidFill>
              </a:rPr>
              <a:t>Seminar</a:t>
            </a:r>
          </a:p>
          <a:p>
            <a:pPr algn="ctr" eaLnBrk="0" hangingPunct="0">
              <a:defRPr/>
            </a:pPr>
            <a:r>
              <a:rPr lang="en-US" sz="3600" b="1" dirty="0">
                <a:solidFill>
                  <a:srgbClr val="002060"/>
                </a:solidFill>
              </a:rPr>
              <a:t> On</a:t>
            </a:r>
          </a:p>
          <a:p>
            <a:pPr algn="ctr" eaLnBrk="0" hangingPunct="0">
              <a:defRPr/>
            </a:pPr>
            <a:r>
              <a:rPr lang="en-US" sz="3600" b="1" dirty="0" smtClean="0">
                <a:solidFill>
                  <a:srgbClr val="002060"/>
                </a:solidFill>
                <a:latin typeface="Cambria" pitchFamily="18" charset="0"/>
              </a:rPr>
              <a:t>Digital Image Processing</a:t>
            </a:r>
            <a:endParaRPr lang="en-US" sz="3600"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22960" y="286605"/>
            <a:ext cx="7543800" cy="12373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5400" b="1" dirty="0" smtClean="0">
                <a:solidFill>
                  <a:srgbClr val="0070C0"/>
                </a:solidFill>
              </a:rPr>
              <a:t>Content</a:t>
            </a:r>
            <a:endParaRPr lang="en-US" sz="5400" b="1" dirty="0">
              <a:solidFill>
                <a:srgbClr val="0070C0"/>
              </a:solidFill>
            </a:endParaRPr>
          </a:p>
        </p:txBody>
      </p:sp>
      <p:sp>
        <p:nvSpPr>
          <p:cNvPr id="4" name="Content Placeholder 2"/>
          <p:cNvSpPr txBox="1">
            <a:spLocks/>
          </p:cNvSpPr>
          <p:nvPr/>
        </p:nvSpPr>
        <p:spPr>
          <a:xfrm>
            <a:off x="381000" y="1143000"/>
            <a:ext cx="8229600" cy="52578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550" indent="0">
              <a:lnSpc>
                <a:spcPct val="100000"/>
              </a:lnSpc>
              <a:buNone/>
            </a:pPr>
            <a:r>
              <a:rPr lang="en-US" dirty="0"/>
              <a:t>Digital image processing is the use of computer algorithms to create, process, communicate, and display digital images. Digital image processing algorithms can be used to:</a:t>
            </a:r>
          </a:p>
          <a:p>
            <a:pPr marL="425450" lvl="0" indent="-342900">
              <a:lnSpc>
                <a:spcPct val="100000"/>
              </a:lnSpc>
              <a:buClr>
                <a:schemeClr val="accent2">
                  <a:lumMod val="50000"/>
                </a:schemeClr>
              </a:buClr>
              <a:buFont typeface="Wingdings" panose="05000000000000000000" pitchFamily="2" charset="2"/>
              <a:buChar char="§"/>
            </a:pPr>
            <a:r>
              <a:rPr lang="en-US" dirty="0"/>
              <a:t>Convert signals from an image sensor into digital images</a:t>
            </a:r>
          </a:p>
          <a:p>
            <a:pPr marL="425450" lvl="0" indent="-342900">
              <a:lnSpc>
                <a:spcPct val="100000"/>
              </a:lnSpc>
              <a:buClr>
                <a:schemeClr val="accent2">
                  <a:lumMod val="50000"/>
                </a:schemeClr>
              </a:buClr>
              <a:buFont typeface="Wingdings" panose="05000000000000000000" pitchFamily="2" charset="2"/>
              <a:buChar char="§"/>
            </a:pPr>
            <a:r>
              <a:rPr lang="en-US" dirty="0"/>
              <a:t>Improve clarity, and remove noise and other artifacts</a:t>
            </a:r>
          </a:p>
          <a:p>
            <a:pPr marL="425450" lvl="0" indent="-342900">
              <a:lnSpc>
                <a:spcPct val="100000"/>
              </a:lnSpc>
              <a:buClr>
                <a:schemeClr val="accent2">
                  <a:lumMod val="50000"/>
                </a:schemeClr>
              </a:buClr>
              <a:buFont typeface="Wingdings" panose="05000000000000000000" pitchFamily="2" charset="2"/>
              <a:buChar char="§"/>
            </a:pPr>
            <a:r>
              <a:rPr lang="en-US" dirty="0"/>
              <a:t>Extract the size, scale, or number of objects in a scene</a:t>
            </a:r>
          </a:p>
          <a:p>
            <a:pPr marL="425450" lvl="0" indent="-342900">
              <a:lnSpc>
                <a:spcPct val="100000"/>
              </a:lnSpc>
              <a:buClr>
                <a:schemeClr val="accent2">
                  <a:lumMod val="50000"/>
                </a:schemeClr>
              </a:buClr>
              <a:buFont typeface="Wingdings" panose="05000000000000000000" pitchFamily="2" charset="2"/>
              <a:buChar char="§"/>
            </a:pPr>
            <a:r>
              <a:rPr lang="en-US" dirty="0"/>
              <a:t>Prepare images for display or printing</a:t>
            </a:r>
          </a:p>
          <a:p>
            <a:pPr marL="425450" indent="-342900">
              <a:lnSpc>
                <a:spcPct val="100000"/>
              </a:lnSpc>
              <a:buClr>
                <a:schemeClr val="accent2">
                  <a:lumMod val="50000"/>
                </a:schemeClr>
              </a:buClr>
              <a:buFont typeface="Wingdings" panose="05000000000000000000" pitchFamily="2" charset="2"/>
              <a:buChar char="§"/>
            </a:pPr>
            <a:r>
              <a:rPr lang="en-US" dirty="0"/>
              <a:t>Compress images for communication across a network </a:t>
            </a:r>
            <a:endParaRPr lang="en-US" dirty="0" smtClean="0"/>
          </a:p>
        </p:txBody>
      </p:sp>
    </p:spTree>
    <p:extLst>
      <p:ext uri="{BB962C8B-B14F-4D97-AF65-F5344CB8AC3E}">
        <p14:creationId xmlns:p14="http://schemas.microsoft.com/office/powerpoint/2010/main" val="2258847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81000" y="533400"/>
            <a:ext cx="8229600" cy="58674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550" lvl="0" indent="0">
              <a:lnSpc>
                <a:spcPct val="100000"/>
              </a:lnSpc>
              <a:buNone/>
            </a:pPr>
            <a:r>
              <a:rPr lang="en-US" dirty="0"/>
              <a:t>The following images illustrate a few of these examples:</a:t>
            </a:r>
          </a:p>
          <a:p>
            <a:pPr marL="82550" indent="0">
              <a:lnSpc>
                <a:spcPct val="100000"/>
              </a:lnSpc>
              <a:buNone/>
            </a:pPr>
            <a:endParaRPr lang="en-US" dirty="0" smtClean="0"/>
          </a:p>
          <a:p>
            <a:pPr marL="82550" indent="0">
              <a:lnSpc>
                <a:spcPct val="100000"/>
              </a:lnSpc>
              <a:buNone/>
            </a:pPr>
            <a:endParaRPr lang="en-US" dirty="0"/>
          </a:p>
          <a:p>
            <a:pPr marL="82550" indent="0">
              <a:lnSpc>
                <a:spcPct val="100000"/>
              </a:lnSpc>
              <a:buNone/>
            </a:pPr>
            <a:endParaRPr lang="en-US" dirty="0" smtClean="0"/>
          </a:p>
          <a:p>
            <a:pPr marL="82550" indent="0">
              <a:lnSpc>
                <a:spcPct val="100000"/>
              </a:lnSpc>
              <a:buNone/>
            </a:pPr>
            <a:endParaRPr lang="en-US" dirty="0"/>
          </a:p>
          <a:p>
            <a:pPr marL="82550" indent="0">
              <a:lnSpc>
                <a:spcPct val="100000"/>
              </a:lnSpc>
              <a:buNone/>
            </a:pPr>
            <a:r>
              <a:rPr lang="en-US" dirty="0" smtClean="0"/>
              <a:t>            </a:t>
            </a:r>
          </a:p>
          <a:p>
            <a:pPr marL="82550" indent="0">
              <a:lnSpc>
                <a:spcPct val="100000"/>
              </a:lnSpc>
              <a:buNone/>
            </a:pPr>
            <a:r>
              <a:rPr lang="en-US" dirty="0"/>
              <a:t>	</a:t>
            </a:r>
            <a:r>
              <a:rPr lang="en-US" dirty="0" smtClean="0"/>
              <a:t>Removing </a:t>
            </a:r>
            <a:r>
              <a:rPr lang="en-US" dirty="0"/>
              <a:t>noise using a Wiener Filter</a:t>
            </a:r>
            <a:r>
              <a:rPr lang="en-US" dirty="0" smtClean="0"/>
              <a:t>.</a:t>
            </a:r>
          </a:p>
          <a:p>
            <a:pPr marL="82550" indent="0">
              <a:lnSpc>
                <a:spcPct val="100000"/>
              </a:lnSpc>
              <a:buNone/>
            </a:pPr>
            <a:endParaRPr lang="en-US" dirty="0"/>
          </a:p>
          <a:p>
            <a:pPr marL="82550" indent="0">
              <a:lnSpc>
                <a:spcPct val="100000"/>
              </a:lnSpc>
              <a:buNone/>
            </a:pPr>
            <a:endParaRPr lang="en-US" dirty="0" smtClean="0"/>
          </a:p>
          <a:p>
            <a:pPr marL="82550" indent="0">
              <a:lnSpc>
                <a:spcPct val="100000"/>
              </a:lnSpc>
              <a:buNone/>
            </a:pPr>
            <a:endParaRPr lang="en-US" dirty="0"/>
          </a:p>
          <a:p>
            <a:pPr marL="82550" indent="0">
              <a:lnSpc>
                <a:spcPct val="100000"/>
              </a:lnSpc>
              <a:buNone/>
            </a:pPr>
            <a:r>
              <a:rPr lang="en-US" dirty="0" smtClean="0"/>
              <a:t>                           </a:t>
            </a:r>
          </a:p>
          <a:p>
            <a:pPr marL="82550" indent="0">
              <a:lnSpc>
                <a:spcPct val="100000"/>
              </a:lnSpc>
              <a:buNone/>
            </a:pPr>
            <a:r>
              <a:rPr lang="en-US" dirty="0"/>
              <a:t>	</a:t>
            </a:r>
            <a:r>
              <a:rPr lang="en-US" dirty="0" smtClean="0"/>
              <a:t>Counting </a:t>
            </a:r>
            <a:r>
              <a:rPr lang="en-US" dirty="0"/>
              <a:t>circular objects in an image.</a:t>
            </a:r>
          </a:p>
          <a:p>
            <a:pPr marL="82550" indent="0">
              <a:lnSpc>
                <a:spcPct val="100000"/>
              </a:lnSpc>
              <a:buNone/>
            </a:pPr>
            <a:endParaRPr lang="en-US" dirty="0"/>
          </a:p>
          <a:p>
            <a:pPr marL="82550" indent="0">
              <a:lnSpc>
                <a:spcPct val="100000"/>
              </a:lnSpc>
              <a:buNone/>
            </a:pPr>
            <a:endParaRPr lang="en-US" dirty="0" smtClean="0"/>
          </a:p>
        </p:txBody>
      </p:sp>
      <p:pic>
        <p:nvPicPr>
          <p:cNvPr id="5" name="Picture 4"/>
          <p:cNvPicPr/>
          <p:nvPr/>
        </p:nvPicPr>
        <p:blipFill>
          <a:blip r:embed="rId2"/>
          <a:stretch>
            <a:fillRect/>
          </a:stretch>
        </p:blipFill>
        <p:spPr>
          <a:xfrm>
            <a:off x="988325" y="1277202"/>
            <a:ext cx="5334000" cy="1828800"/>
          </a:xfrm>
          <a:prstGeom prst="rect">
            <a:avLst/>
          </a:prstGeom>
        </p:spPr>
      </p:pic>
      <p:pic>
        <p:nvPicPr>
          <p:cNvPr id="6" name="Picture 5"/>
          <p:cNvPicPr/>
          <p:nvPr/>
        </p:nvPicPr>
        <p:blipFill>
          <a:blip r:embed="rId3"/>
          <a:stretch>
            <a:fillRect/>
          </a:stretch>
        </p:blipFill>
        <p:spPr>
          <a:xfrm>
            <a:off x="988325" y="3849804"/>
            <a:ext cx="5334000" cy="1828800"/>
          </a:xfrm>
          <a:prstGeom prst="rect">
            <a:avLst/>
          </a:prstGeom>
        </p:spPr>
      </p:pic>
    </p:spTree>
    <p:extLst>
      <p:ext uri="{BB962C8B-B14F-4D97-AF65-F5344CB8AC3E}">
        <p14:creationId xmlns:p14="http://schemas.microsoft.com/office/powerpoint/2010/main" val="190230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22960" y="286605"/>
            <a:ext cx="7543800" cy="12373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defRPr/>
            </a:pPr>
            <a:r>
              <a:rPr lang="en-US" sz="4000" u="sng" dirty="0"/>
              <a:t>Types</a:t>
            </a:r>
            <a:r>
              <a:rPr lang="en-US" sz="4000" b="1" u="sng" dirty="0"/>
              <a:t>  </a:t>
            </a:r>
            <a:r>
              <a:rPr lang="en-US" sz="4000" u="sng" dirty="0"/>
              <a:t>Of  Computerized  Process</a:t>
            </a:r>
          </a:p>
        </p:txBody>
      </p:sp>
      <p:sp>
        <p:nvSpPr>
          <p:cNvPr id="5" name="Text Box 11"/>
          <p:cNvSpPr txBox="1">
            <a:spLocks noChangeArrowheads="1"/>
          </p:cNvSpPr>
          <p:nvPr/>
        </p:nvSpPr>
        <p:spPr bwMode="auto">
          <a:xfrm>
            <a:off x="347663" y="1981200"/>
            <a:ext cx="2586037" cy="784225"/>
          </a:xfrm>
          <a:prstGeom prst="rect">
            <a:avLst/>
          </a:prstGeom>
          <a:solidFill>
            <a:schemeClr val="bg1">
              <a:alpha val="70195"/>
            </a:schemeClr>
          </a:solidFill>
          <a:ln w="1270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IE" b="1" dirty="0"/>
              <a:t>Low   Level   Process</a:t>
            </a:r>
            <a:endParaRPr lang="en-US" b="1" dirty="0"/>
          </a:p>
          <a:p>
            <a:pPr eaLnBrk="1" hangingPunct="1">
              <a:spcBef>
                <a:spcPct val="50000"/>
              </a:spcBef>
            </a:pPr>
            <a:endParaRPr lang="en-US" b="1" dirty="0"/>
          </a:p>
        </p:txBody>
      </p:sp>
      <p:sp>
        <p:nvSpPr>
          <p:cNvPr id="6" name="Text Box 12"/>
          <p:cNvSpPr txBox="1">
            <a:spLocks noChangeArrowheads="1"/>
          </p:cNvSpPr>
          <p:nvPr/>
        </p:nvSpPr>
        <p:spPr bwMode="auto">
          <a:xfrm>
            <a:off x="342900" y="2774950"/>
            <a:ext cx="2586038" cy="3038475"/>
          </a:xfrm>
          <a:prstGeom prst="rect">
            <a:avLst/>
          </a:prstGeom>
          <a:solidFill>
            <a:schemeClr val="bg1">
              <a:alpha val="70195"/>
            </a:schemeClr>
          </a:solidFill>
          <a:ln w="1270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IE" b="1" u="sng" dirty="0">
                <a:solidFill>
                  <a:srgbClr val="7030A0"/>
                </a:solidFill>
              </a:rPr>
              <a:t>Action </a:t>
            </a:r>
            <a:r>
              <a:rPr lang="en-IE" b="1" dirty="0"/>
              <a:t>: </a:t>
            </a:r>
            <a:r>
              <a:rPr lang="en-IE" b="1" i="1" dirty="0">
                <a:solidFill>
                  <a:srgbClr val="FF0000"/>
                </a:solidFill>
              </a:rPr>
              <a:t>Primitive 	Operations</a:t>
            </a:r>
          </a:p>
          <a:p>
            <a:pPr eaLnBrk="1" hangingPunct="1">
              <a:spcBef>
                <a:spcPct val="50000"/>
              </a:spcBef>
            </a:pPr>
            <a:r>
              <a:rPr lang="en-IE" b="1" dirty="0">
                <a:solidFill>
                  <a:srgbClr val="7030A0"/>
                </a:solidFill>
              </a:rPr>
              <a:t>Input</a:t>
            </a:r>
            <a:r>
              <a:rPr lang="en-IE" b="1" dirty="0"/>
              <a:t>:   </a:t>
            </a:r>
            <a:r>
              <a:rPr lang="en-IE" b="1" dirty="0">
                <a:solidFill>
                  <a:srgbClr val="002060"/>
                </a:solidFill>
              </a:rPr>
              <a:t> Image</a:t>
            </a:r>
            <a:br>
              <a:rPr lang="en-IE" b="1" dirty="0">
                <a:solidFill>
                  <a:srgbClr val="002060"/>
                </a:solidFill>
              </a:rPr>
            </a:br>
            <a:r>
              <a:rPr lang="en-IE" b="1" dirty="0">
                <a:solidFill>
                  <a:srgbClr val="7030A0"/>
                </a:solidFill>
              </a:rPr>
              <a:t>Output</a:t>
            </a:r>
            <a:r>
              <a:rPr lang="en-IE" b="1" dirty="0"/>
              <a:t>:</a:t>
            </a:r>
            <a:r>
              <a:rPr lang="en-IE" dirty="0"/>
              <a:t> </a:t>
            </a:r>
            <a:r>
              <a:rPr lang="en-IE" b="1" dirty="0">
                <a:solidFill>
                  <a:srgbClr val="002060"/>
                </a:solidFill>
              </a:rPr>
              <a:t>Image</a:t>
            </a:r>
          </a:p>
          <a:p>
            <a:pPr eaLnBrk="1" hangingPunct="1">
              <a:spcBef>
                <a:spcPct val="50000"/>
              </a:spcBef>
            </a:pPr>
            <a:r>
              <a:rPr lang="en-IE" b="1" dirty="0">
                <a:solidFill>
                  <a:srgbClr val="7030A0"/>
                </a:solidFill>
              </a:rPr>
              <a:t>Examples</a:t>
            </a:r>
            <a:r>
              <a:rPr lang="en-IE" b="1" dirty="0"/>
              <a:t>:</a:t>
            </a:r>
            <a:r>
              <a:rPr lang="en-IE" dirty="0"/>
              <a:t> Noise removal, image sharpening</a:t>
            </a:r>
            <a:endParaRPr lang="en-US" dirty="0"/>
          </a:p>
          <a:p>
            <a:pPr eaLnBrk="1" hangingPunct="1">
              <a:spcBef>
                <a:spcPct val="50000"/>
              </a:spcBef>
            </a:pPr>
            <a:endParaRPr lang="en-US" dirty="0"/>
          </a:p>
        </p:txBody>
      </p:sp>
      <p:sp>
        <p:nvSpPr>
          <p:cNvPr id="7" name="Text Box 11"/>
          <p:cNvSpPr txBox="1">
            <a:spLocks noChangeArrowheads="1"/>
          </p:cNvSpPr>
          <p:nvPr/>
        </p:nvSpPr>
        <p:spPr bwMode="auto">
          <a:xfrm>
            <a:off x="3238500" y="1954899"/>
            <a:ext cx="2586037" cy="784225"/>
          </a:xfrm>
          <a:prstGeom prst="rect">
            <a:avLst/>
          </a:prstGeom>
          <a:solidFill>
            <a:schemeClr val="bg1">
              <a:alpha val="70195"/>
            </a:schemeClr>
          </a:solidFill>
          <a:ln w="1270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IE" b="1" dirty="0"/>
              <a:t>Mid   Level   Process</a:t>
            </a:r>
            <a:endParaRPr lang="en-US" b="1" dirty="0"/>
          </a:p>
          <a:p>
            <a:pPr eaLnBrk="1" hangingPunct="1">
              <a:spcBef>
                <a:spcPct val="50000"/>
              </a:spcBef>
            </a:pPr>
            <a:endParaRPr lang="en-US" b="1" dirty="0"/>
          </a:p>
        </p:txBody>
      </p:sp>
      <p:sp>
        <p:nvSpPr>
          <p:cNvPr id="8" name="Text Box 12"/>
          <p:cNvSpPr txBox="1">
            <a:spLocks noChangeArrowheads="1"/>
          </p:cNvSpPr>
          <p:nvPr/>
        </p:nvSpPr>
        <p:spPr bwMode="auto">
          <a:xfrm>
            <a:off x="3238500" y="2736850"/>
            <a:ext cx="2586038" cy="3038475"/>
          </a:xfrm>
          <a:prstGeom prst="rect">
            <a:avLst/>
          </a:prstGeom>
          <a:solidFill>
            <a:schemeClr val="bg1">
              <a:alpha val="70195"/>
            </a:schemeClr>
          </a:solidFill>
          <a:ln w="1270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IE" b="1" u="sng" dirty="0">
                <a:solidFill>
                  <a:srgbClr val="7030A0"/>
                </a:solidFill>
              </a:rPr>
              <a:t>Action </a:t>
            </a:r>
            <a:r>
              <a:rPr lang="en-IE" b="1" dirty="0"/>
              <a:t>:</a:t>
            </a:r>
            <a:r>
              <a:rPr lang="en-US" b="1" i="1" dirty="0">
                <a:solidFill>
                  <a:srgbClr val="FF0000"/>
                </a:solidFill>
              </a:rPr>
              <a:t>Segmentation</a:t>
            </a:r>
            <a:endParaRPr lang="en-IE" b="1" i="1" dirty="0">
              <a:solidFill>
                <a:srgbClr val="FF0000"/>
              </a:solidFill>
            </a:endParaRPr>
          </a:p>
          <a:p>
            <a:pPr eaLnBrk="1" hangingPunct="1">
              <a:spcBef>
                <a:spcPct val="50000"/>
              </a:spcBef>
            </a:pPr>
            <a:endParaRPr lang="en-IE" b="1" dirty="0">
              <a:solidFill>
                <a:srgbClr val="7030A0"/>
              </a:solidFill>
            </a:endParaRPr>
          </a:p>
          <a:p>
            <a:pPr eaLnBrk="1" hangingPunct="1">
              <a:spcBef>
                <a:spcPct val="50000"/>
              </a:spcBef>
            </a:pPr>
            <a:r>
              <a:rPr lang="en-IE" b="1" dirty="0">
                <a:solidFill>
                  <a:srgbClr val="7030A0"/>
                </a:solidFill>
              </a:rPr>
              <a:t>Input</a:t>
            </a:r>
            <a:r>
              <a:rPr lang="en-IE" b="1" dirty="0"/>
              <a:t>:</a:t>
            </a:r>
            <a:r>
              <a:rPr lang="en-IE" dirty="0"/>
              <a:t>    </a:t>
            </a:r>
            <a:r>
              <a:rPr lang="en-IE" b="1" dirty="0">
                <a:solidFill>
                  <a:srgbClr val="002060"/>
                </a:solidFill>
              </a:rPr>
              <a:t>Image </a:t>
            </a:r>
            <a:br>
              <a:rPr lang="en-IE" b="1" dirty="0">
                <a:solidFill>
                  <a:srgbClr val="002060"/>
                </a:solidFill>
              </a:rPr>
            </a:br>
            <a:r>
              <a:rPr lang="en-IE" b="1" dirty="0">
                <a:solidFill>
                  <a:srgbClr val="7030A0"/>
                </a:solidFill>
              </a:rPr>
              <a:t>Output</a:t>
            </a:r>
            <a:r>
              <a:rPr lang="en-IE" b="1" dirty="0"/>
              <a:t>:</a:t>
            </a:r>
            <a:r>
              <a:rPr lang="en-IE" dirty="0"/>
              <a:t> </a:t>
            </a:r>
            <a:r>
              <a:rPr lang="en-IE" b="1" dirty="0">
                <a:solidFill>
                  <a:srgbClr val="002060"/>
                </a:solidFill>
              </a:rPr>
              <a:t>Attributes</a:t>
            </a:r>
          </a:p>
          <a:p>
            <a:pPr eaLnBrk="1" hangingPunct="1">
              <a:spcBef>
                <a:spcPct val="50000"/>
              </a:spcBef>
            </a:pPr>
            <a:r>
              <a:rPr lang="en-IE" b="1" dirty="0">
                <a:solidFill>
                  <a:srgbClr val="7030A0"/>
                </a:solidFill>
              </a:rPr>
              <a:t>Examples</a:t>
            </a:r>
            <a:r>
              <a:rPr lang="en-IE" b="1" dirty="0"/>
              <a:t>:</a:t>
            </a:r>
            <a:r>
              <a:rPr lang="en-IE" dirty="0"/>
              <a:t> Object recognition, </a:t>
            </a:r>
            <a:r>
              <a:rPr lang="en-US" dirty="0"/>
              <a:t>classification &amp; processing</a:t>
            </a:r>
          </a:p>
          <a:p>
            <a:pPr eaLnBrk="1" hangingPunct="1">
              <a:spcBef>
                <a:spcPct val="50000"/>
              </a:spcBef>
            </a:pPr>
            <a:endParaRPr lang="en-US" dirty="0"/>
          </a:p>
        </p:txBody>
      </p:sp>
      <p:sp>
        <p:nvSpPr>
          <p:cNvPr id="9" name="Text Box 11"/>
          <p:cNvSpPr txBox="1">
            <a:spLocks noChangeArrowheads="1"/>
          </p:cNvSpPr>
          <p:nvPr/>
        </p:nvSpPr>
        <p:spPr bwMode="auto">
          <a:xfrm>
            <a:off x="6129337" y="1984469"/>
            <a:ext cx="2586037" cy="784225"/>
          </a:xfrm>
          <a:prstGeom prst="rect">
            <a:avLst/>
          </a:prstGeom>
          <a:solidFill>
            <a:schemeClr val="bg1">
              <a:alpha val="70195"/>
            </a:schemeClr>
          </a:solidFill>
          <a:ln w="1270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IE" b="1" dirty="0"/>
              <a:t>High   Level   Process</a:t>
            </a:r>
            <a:endParaRPr lang="en-US" b="1" dirty="0"/>
          </a:p>
          <a:p>
            <a:pPr eaLnBrk="1" hangingPunct="1">
              <a:spcBef>
                <a:spcPct val="50000"/>
              </a:spcBef>
            </a:pPr>
            <a:endParaRPr lang="en-US" b="1" dirty="0"/>
          </a:p>
        </p:txBody>
      </p:sp>
      <p:sp>
        <p:nvSpPr>
          <p:cNvPr id="10" name="Text Box 12"/>
          <p:cNvSpPr txBox="1">
            <a:spLocks noChangeArrowheads="1"/>
          </p:cNvSpPr>
          <p:nvPr/>
        </p:nvSpPr>
        <p:spPr bwMode="auto">
          <a:xfrm>
            <a:off x="6134100" y="2774950"/>
            <a:ext cx="2586038" cy="3038475"/>
          </a:xfrm>
          <a:prstGeom prst="rect">
            <a:avLst/>
          </a:prstGeom>
          <a:solidFill>
            <a:schemeClr val="bg1">
              <a:alpha val="70195"/>
            </a:schemeClr>
          </a:solidFill>
          <a:ln w="12700">
            <a:solidFill>
              <a:schemeClr val="tx1"/>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IE" b="1" u="sng">
                <a:solidFill>
                  <a:srgbClr val="7030A0"/>
                </a:solidFill>
              </a:rPr>
              <a:t>Action </a:t>
            </a:r>
            <a:r>
              <a:rPr lang="en-IE" b="1"/>
              <a:t>: </a:t>
            </a:r>
            <a:r>
              <a:rPr lang="en-US" b="1" i="1">
                <a:solidFill>
                  <a:srgbClr val="FF0000"/>
                </a:solidFill>
              </a:rPr>
              <a:t>Making       	Sensation </a:t>
            </a:r>
            <a:endParaRPr lang="en-IE" b="1" i="1">
              <a:solidFill>
                <a:srgbClr val="FF0000"/>
              </a:solidFill>
            </a:endParaRPr>
          </a:p>
          <a:p>
            <a:pPr eaLnBrk="1" hangingPunct="1">
              <a:spcBef>
                <a:spcPct val="50000"/>
              </a:spcBef>
            </a:pPr>
            <a:r>
              <a:rPr lang="en-IE" b="1">
                <a:solidFill>
                  <a:srgbClr val="7030A0"/>
                </a:solidFill>
              </a:rPr>
              <a:t>Input</a:t>
            </a:r>
            <a:r>
              <a:rPr lang="en-IE" b="1"/>
              <a:t>:    </a:t>
            </a:r>
            <a:r>
              <a:rPr lang="en-IE" b="1">
                <a:solidFill>
                  <a:srgbClr val="002060"/>
                </a:solidFill>
              </a:rPr>
              <a:t>Attributes </a:t>
            </a:r>
            <a:r>
              <a:rPr lang="en-IE" b="1">
                <a:solidFill>
                  <a:srgbClr val="7030A0"/>
                </a:solidFill>
              </a:rPr>
              <a:t>Output</a:t>
            </a:r>
            <a:r>
              <a:rPr lang="en-IE" b="1"/>
              <a:t>:</a:t>
            </a:r>
            <a:r>
              <a:rPr lang="en-IE"/>
              <a:t> </a:t>
            </a:r>
            <a:r>
              <a:rPr lang="en-IE" b="1">
                <a:solidFill>
                  <a:srgbClr val="002060"/>
                </a:solidFill>
              </a:rPr>
              <a:t>Scene             Understanding</a:t>
            </a:r>
          </a:p>
          <a:p>
            <a:pPr eaLnBrk="1" hangingPunct="1">
              <a:spcBef>
                <a:spcPct val="50000"/>
              </a:spcBef>
            </a:pPr>
            <a:r>
              <a:rPr lang="en-IE" b="1">
                <a:solidFill>
                  <a:srgbClr val="7030A0"/>
                </a:solidFill>
              </a:rPr>
              <a:t>Examples</a:t>
            </a:r>
            <a:r>
              <a:rPr lang="en-IE" b="1"/>
              <a:t>: </a:t>
            </a:r>
            <a:r>
              <a:rPr lang="en-US"/>
              <a:t>recognition, analysis &amp; associates with vision </a:t>
            </a:r>
          </a:p>
          <a:p>
            <a:pPr eaLnBrk="1" hangingPunct="1">
              <a:spcBef>
                <a:spcPct val="50000"/>
              </a:spcBef>
            </a:pPr>
            <a:endParaRPr lang="en-US"/>
          </a:p>
        </p:txBody>
      </p:sp>
    </p:spTree>
    <p:extLst>
      <p:ext uri="{BB962C8B-B14F-4D97-AF65-F5344CB8AC3E}">
        <p14:creationId xmlns:p14="http://schemas.microsoft.com/office/powerpoint/2010/main" val="1226918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22960" y="286605"/>
            <a:ext cx="7543800" cy="12373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5400" b="1" u="sng" dirty="0">
                <a:solidFill>
                  <a:schemeClr val="tx1"/>
                </a:solidFill>
              </a:rPr>
              <a:t>Introduction  </a:t>
            </a:r>
            <a:r>
              <a:rPr lang="en-US" sz="5400" u="sng" dirty="0">
                <a:solidFill>
                  <a:schemeClr val="tx1">
                    <a:lumMod val="65000"/>
                    <a:lumOff val="35000"/>
                  </a:schemeClr>
                </a:solidFill>
              </a:rPr>
              <a:t>to </a:t>
            </a:r>
            <a:r>
              <a:rPr lang="en-US" sz="5400" u="sng" dirty="0">
                <a:solidFill>
                  <a:srgbClr val="00B050"/>
                </a:solidFill>
              </a:rPr>
              <a:t> </a:t>
            </a:r>
            <a:r>
              <a:rPr lang="en-US" sz="5400" b="1" u="sng" dirty="0">
                <a:solidFill>
                  <a:schemeClr val="tx1"/>
                </a:solidFill>
              </a:rPr>
              <a:t>MAT LAB</a:t>
            </a:r>
            <a:endParaRPr lang="en-US" sz="5400" b="1" u="sng" dirty="0">
              <a:solidFill>
                <a:srgbClr val="0070C0"/>
              </a:solidFill>
            </a:endParaRPr>
          </a:p>
        </p:txBody>
      </p:sp>
      <p:sp>
        <p:nvSpPr>
          <p:cNvPr id="4" name="Content Placeholder 2"/>
          <p:cNvSpPr txBox="1">
            <a:spLocks/>
          </p:cNvSpPr>
          <p:nvPr/>
        </p:nvSpPr>
        <p:spPr>
          <a:xfrm>
            <a:off x="381000" y="1752600"/>
            <a:ext cx="8229600" cy="46482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ü"/>
            </a:pPr>
            <a:r>
              <a:rPr lang="en-US" dirty="0"/>
              <a:t>MATLAB stands for </a:t>
            </a:r>
            <a:r>
              <a:rPr lang="en-US" dirty="0">
                <a:solidFill>
                  <a:srgbClr val="F24848"/>
                </a:solidFill>
              </a:rPr>
              <a:t>matrix laboratory</a:t>
            </a:r>
            <a:r>
              <a:rPr lang="en-US" dirty="0"/>
              <a:t>. </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MATLAB is a </a:t>
            </a:r>
            <a:r>
              <a:rPr lang="en-US" dirty="0">
                <a:solidFill>
                  <a:srgbClr val="F24848"/>
                </a:solidFill>
              </a:rPr>
              <a:t>high-performance language </a:t>
            </a:r>
            <a:r>
              <a:rPr lang="en-US" dirty="0"/>
              <a:t>for technical computing.</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It integrates </a:t>
            </a:r>
            <a:r>
              <a:rPr lang="en-US" dirty="0">
                <a:solidFill>
                  <a:srgbClr val="0070C0"/>
                </a:solidFill>
              </a:rPr>
              <a:t>computation, visualization,</a:t>
            </a:r>
            <a:r>
              <a:rPr lang="en-US" dirty="0"/>
              <a:t> and </a:t>
            </a:r>
            <a:r>
              <a:rPr lang="en-US" dirty="0">
                <a:solidFill>
                  <a:srgbClr val="0070C0"/>
                </a:solidFill>
              </a:rPr>
              <a:t>programming </a:t>
            </a:r>
            <a:r>
              <a:rPr lang="en-US" dirty="0"/>
              <a:t>in an </a:t>
            </a:r>
            <a:r>
              <a:rPr lang="en-US" i="1" dirty="0">
                <a:solidFill>
                  <a:srgbClr val="F24848"/>
                </a:solidFill>
              </a:rPr>
              <a:t>easy-to-use environment</a:t>
            </a:r>
            <a:r>
              <a:rPr lang="en-US" dirty="0"/>
              <a:t>.</a:t>
            </a:r>
            <a:endParaRPr lang="en-US" dirty="0" smtClean="0"/>
          </a:p>
        </p:txBody>
      </p:sp>
    </p:spTree>
    <p:extLst>
      <p:ext uri="{BB962C8B-B14F-4D97-AF65-F5344CB8AC3E}">
        <p14:creationId xmlns:p14="http://schemas.microsoft.com/office/powerpoint/2010/main" val="2425700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22960" y="286605"/>
            <a:ext cx="7543800" cy="12373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5400" i="1" u="sng" dirty="0">
                <a:solidFill>
                  <a:srgbClr val="FF0000"/>
                </a:solidFill>
              </a:rPr>
              <a:t>Typical </a:t>
            </a:r>
            <a:r>
              <a:rPr lang="en-US" sz="5400" i="1" u="sng" dirty="0">
                <a:solidFill>
                  <a:srgbClr val="7030A0"/>
                </a:solidFill>
              </a:rPr>
              <a:t>uses</a:t>
            </a:r>
            <a:r>
              <a:rPr lang="en-US" sz="5400" i="1" u="sng" dirty="0">
                <a:solidFill>
                  <a:srgbClr val="FF0000"/>
                </a:solidFill>
              </a:rPr>
              <a:t> include</a:t>
            </a:r>
            <a:endParaRPr lang="en-US" sz="5400" b="1" dirty="0">
              <a:solidFill>
                <a:srgbClr val="0070C0"/>
              </a:solidFill>
            </a:endParaRPr>
          </a:p>
        </p:txBody>
      </p:sp>
      <p:sp>
        <p:nvSpPr>
          <p:cNvPr id="4" name="Content Placeholder 2"/>
          <p:cNvSpPr txBox="1">
            <a:spLocks/>
          </p:cNvSpPr>
          <p:nvPr/>
        </p:nvSpPr>
        <p:spPr>
          <a:xfrm>
            <a:off x="381000" y="1143000"/>
            <a:ext cx="8229600" cy="52578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7030A0"/>
              </a:buClr>
              <a:buFont typeface="Wingdings" panose="05000000000000000000" pitchFamily="2" charset="2"/>
              <a:buChar char="v"/>
            </a:pPr>
            <a:r>
              <a:rPr lang="en-US" dirty="0">
                <a:solidFill>
                  <a:schemeClr val="tx1"/>
                </a:solidFill>
              </a:rPr>
              <a:t>Algorithm development </a:t>
            </a:r>
          </a:p>
          <a:p>
            <a:pPr lvl="1">
              <a:buClr>
                <a:srgbClr val="7030A0"/>
              </a:buClr>
              <a:buFont typeface="Wingdings" panose="05000000000000000000" pitchFamily="2" charset="2"/>
              <a:buChar char="v"/>
            </a:pPr>
            <a:r>
              <a:rPr lang="en-US" dirty="0">
                <a:solidFill>
                  <a:schemeClr val="tx1"/>
                </a:solidFill>
              </a:rPr>
              <a:t>Data acquisition </a:t>
            </a:r>
          </a:p>
          <a:p>
            <a:pPr lvl="1">
              <a:buClr>
                <a:srgbClr val="7030A0"/>
              </a:buClr>
              <a:buFont typeface="Wingdings" panose="05000000000000000000" pitchFamily="2" charset="2"/>
              <a:buChar char="v"/>
            </a:pPr>
            <a:r>
              <a:rPr lang="en-US" dirty="0">
                <a:solidFill>
                  <a:schemeClr val="tx1"/>
                </a:solidFill>
              </a:rPr>
              <a:t>Modeling, simulation, and prototyping</a:t>
            </a:r>
          </a:p>
          <a:p>
            <a:pPr lvl="1">
              <a:buClr>
                <a:srgbClr val="7030A0"/>
              </a:buClr>
              <a:buFont typeface="Wingdings" panose="05000000000000000000" pitchFamily="2" charset="2"/>
              <a:buChar char="v"/>
            </a:pPr>
            <a:r>
              <a:rPr lang="en-US" dirty="0">
                <a:solidFill>
                  <a:schemeClr val="tx1"/>
                </a:solidFill>
              </a:rPr>
              <a:t>Data analysis, exploration, and visualization</a:t>
            </a:r>
          </a:p>
          <a:p>
            <a:pPr lvl="1">
              <a:buClr>
                <a:srgbClr val="7030A0"/>
              </a:buClr>
              <a:buFont typeface="Wingdings" panose="05000000000000000000" pitchFamily="2" charset="2"/>
              <a:buChar char="v"/>
            </a:pPr>
            <a:r>
              <a:rPr lang="en-US" dirty="0">
                <a:solidFill>
                  <a:schemeClr val="tx1"/>
                </a:solidFill>
              </a:rPr>
              <a:t>Scientific and engineering graphics </a:t>
            </a:r>
          </a:p>
          <a:p>
            <a:pPr lvl="1">
              <a:buClr>
                <a:srgbClr val="7030A0"/>
              </a:buClr>
              <a:buFont typeface="Wingdings" panose="05000000000000000000" pitchFamily="2" charset="2"/>
              <a:buChar char="v"/>
            </a:pPr>
            <a:r>
              <a:rPr lang="en-US" dirty="0">
                <a:solidFill>
                  <a:schemeClr val="tx1"/>
                </a:solidFill>
              </a:rPr>
              <a:t>Math and computation </a:t>
            </a:r>
          </a:p>
          <a:p>
            <a:pPr lvl="1" algn="just">
              <a:buClr>
                <a:srgbClr val="7030A0"/>
              </a:buClr>
              <a:buFont typeface="Wingdings" panose="05000000000000000000" pitchFamily="2" charset="2"/>
              <a:buChar char="v"/>
            </a:pPr>
            <a:r>
              <a:rPr lang="en-US" dirty="0">
                <a:solidFill>
                  <a:schemeClr val="tx1"/>
                </a:solidFill>
              </a:rPr>
              <a:t>Application development, including graphical user interface building </a:t>
            </a:r>
          </a:p>
          <a:p>
            <a:pPr marL="82550" indent="0">
              <a:lnSpc>
                <a:spcPct val="100000"/>
              </a:lnSpc>
              <a:buNone/>
            </a:pPr>
            <a:endParaRPr lang="en-US" dirty="0" smtClean="0"/>
          </a:p>
        </p:txBody>
      </p:sp>
    </p:spTree>
    <p:extLst>
      <p:ext uri="{BB962C8B-B14F-4D97-AF65-F5344CB8AC3E}">
        <p14:creationId xmlns:p14="http://schemas.microsoft.com/office/powerpoint/2010/main" val="270990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22960" y="286605"/>
            <a:ext cx="7543800" cy="12373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5400" dirty="0">
                <a:solidFill>
                  <a:schemeClr val="tx1"/>
                </a:solidFill>
              </a:rPr>
              <a:t>Parts  </a:t>
            </a:r>
            <a:r>
              <a:rPr lang="en-US" sz="5400" i="1" dirty="0">
                <a:solidFill>
                  <a:srgbClr val="0B5395"/>
                </a:solidFill>
              </a:rPr>
              <a:t>of</a:t>
            </a:r>
            <a:r>
              <a:rPr lang="en-US" sz="5400" dirty="0">
                <a:solidFill>
                  <a:srgbClr val="0B5395"/>
                </a:solidFill>
              </a:rPr>
              <a:t>  </a:t>
            </a:r>
            <a:r>
              <a:rPr lang="en-US" sz="5400" dirty="0">
                <a:solidFill>
                  <a:schemeClr val="tx1"/>
                </a:solidFill>
              </a:rPr>
              <a:t>MATLAB</a:t>
            </a:r>
            <a:endParaRPr lang="en-US" sz="5400" b="1" dirty="0">
              <a:solidFill>
                <a:srgbClr val="0070C0"/>
              </a:solidFill>
            </a:endParaRPr>
          </a:p>
        </p:txBody>
      </p:sp>
      <p:sp>
        <p:nvSpPr>
          <p:cNvPr id="4" name="Content Placeholder 2"/>
          <p:cNvSpPr txBox="1">
            <a:spLocks/>
          </p:cNvSpPr>
          <p:nvPr/>
        </p:nvSpPr>
        <p:spPr>
          <a:xfrm>
            <a:off x="381000" y="1143000"/>
            <a:ext cx="8229600" cy="52578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gn="just">
              <a:buClr>
                <a:srgbClr val="7030A0"/>
              </a:buClr>
              <a:buFont typeface="Wingdings" panose="05000000000000000000" pitchFamily="2" charset="2"/>
              <a:buChar char="v"/>
            </a:pPr>
            <a:r>
              <a:rPr lang="en-US" sz="2000" b="1" i="1" dirty="0">
                <a:solidFill>
                  <a:schemeClr val="tx1"/>
                </a:solidFill>
                <a:latin typeface="Times New Roman" panose="02020603050405020304" pitchFamily="18" charset="0"/>
                <a:cs typeface="Times New Roman" panose="02020603050405020304" pitchFamily="18" charset="0"/>
              </a:rPr>
              <a:t>Development environment </a:t>
            </a:r>
            <a:r>
              <a:rPr lang="en-US" sz="2000" i="1" dirty="0">
                <a:solidFill>
                  <a:srgbClr val="7030A0"/>
                </a:solidFill>
                <a:latin typeface="Times New Roman" panose="02020603050405020304" pitchFamily="18" charset="0"/>
                <a:cs typeface="Times New Roman" panose="02020603050405020304" pitchFamily="18" charset="0"/>
              </a:rPr>
              <a:t>:</a:t>
            </a:r>
            <a:r>
              <a:rPr lang="en-US" dirty="0"/>
              <a:t>- </a:t>
            </a:r>
            <a:r>
              <a:rPr lang="en-US" dirty="0">
                <a:solidFill>
                  <a:srgbClr val="404040"/>
                </a:solidFill>
              </a:rPr>
              <a:t>set of tools and facilities that helps to use of MATLAB functions and files. </a:t>
            </a:r>
          </a:p>
          <a:p>
            <a:pPr lvl="1" algn="just">
              <a:buClr>
                <a:srgbClr val="7030A0"/>
              </a:buClr>
              <a:buFont typeface="Wingdings" panose="05000000000000000000" pitchFamily="2" charset="2"/>
              <a:buChar char="v"/>
            </a:pPr>
            <a:r>
              <a:rPr lang="en-US" sz="2000" i="1" dirty="0">
                <a:solidFill>
                  <a:schemeClr val="tx1"/>
                </a:solidFill>
                <a:latin typeface="Times New Roman" panose="02020603050405020304" pitchFamily="18" charset="0"/>
                <a:cs typeface="Times New Roman" panose="02020603050405020304" pitchFamily="18" charset="0"/>
              </a:rPr>
              <a:t>The MATLAB </a:t>
            </a:r>
            <a:r>
              <a:rPr lang="en-US" sz="2000" b="1" i="1" dirty="0">
                <a:solidFill>
                  <a:schemeClr val="tx1"/>
                </a:solidFill>
                <a:latin typeface="Times New Roman" panose="02020603050405020304" pitchFamily="18" charset="0"/>
                <a:cs typeface="Times New Roman" panose="02020603050405020304" pitchFamily="18" charset="0"/>
              </a:rPr>
              <a:t>mathematical function library </a:t>
            </a:r>
            <a:r>
              <a:rPr lang="en-US" sz="2000" i="1" dirty="0">
                <a:solidFill>
                  <a:srgbClr val="7030A0"/>
                </a:solidFill>
                <a:latin typeface="Times New Roman" panose="02020603050405020304" pitchFamily="18" charset="0"/>
                <a:cs typeface="Times New Roman" panose="02020603050405020304" pitchFamily="18" charset="0"/>
              </a:rPr>
              <a:t>:</a:t>
            </a:r>
            <a:r>
              <a:rPr lang="en-US" sz="2000" dirty="0"/>
              <a:t>-</a:t>
            </a:r>
            <a:r>
              <a:rPr lang="en-US" dirty="0"/>
              <a:t>v</a:t>
            </a:r>
            <a:r>
              <a:rPr lang="en-US" dirty="0">
                <a:solidFill>
                  <a:srgbClr val="404040"/>
                </a:solidFill>
              </a:rPr>
              <a:t>ast collection of computational algorithms ranging from elementary functions to more sophisticated functions </a:t>
            </a:r>
          </a:p>
          <a:p>
            <a:pPr lvl="1" algn="just">
              <a:buClr>
                <a:srgbClr val="7030A0"/>
              </a:buClr>
              <a:buFont typeface="Wingdings" panose="05000000000000000000" pitchFamily="2" charset="2"/>
              <a:buChar char="v"/>
            </a:pPr>
            <a:r>
              <a:rPr lang="en-US" sz="2000" i="1" dirty="0">
                <a:solidFill>
                  <a:schemeClr val="tx1"/>
                </a:solidFill>
                <a:latin typeface="Times New Roman" panose="02020603050405020304" pitchFamily="18" charset="0"/>
                <a:cs typeface="Times New Roman" panose="02020603050405020304" pitchFamily="18" charset="0"/>
              </a:rPr>
              <a:t>The MATLAB </a:t>
            </a:r>
            <a:r>
              <a:rPr lang="en-US" sz="2000" b="1" i="1" dirty="0">
                <a:solidFill>
                  <a:schemeClr val="tx1"/>
                </a:solidFill>
                <a:latin typeface="Times New Roman" panose="02020603050405020304" pitchFamily="18" charset="0"/>
                <a:cs typeface="Times New Roman" panose="02020603050405020304" pitchFamily="18" charset="0"/>
              </a:rPr>
              <a:t>language </a:t>
            </a:r>
            <a:r>
              <a:rPr lang="en-US" sz="2000" b="1" i="1" dirty="0">
                <a:solidFill>
                  <a:srgbClr val="7030A0"/>
                </a:solidFill>
                <a:latin typeface="Times New Roman" panose="02020603050405020304" pitchFamily="18" charset="0"/>
                <a:cs typeface="Times New Roman" panose="02020603050405020304" pitchFamily="18" charset="0"/>
              </a:rPr>
              <a:t>:</a:t>
            </a:r>
            <a:r>
              <a:rPr lang="en-US" sz="2000" dirty="0"/>
              <a:t>–</a:t>
            </a:r>
            <a:r>
              <a:rPr lang="en-US" dirty="0">
                <a:solidFill>
                  <a:srgbClr val="404040"/>
                </a:solidFill>
              </a:rPr>
              <a:t>consists of control flow statements, functions, data structures, input/output, etc.,</a:t>
            </a:r>
          </a:p>
          <a:p>
            <a:pPr lvl="1" algn="just">
              <a:buClr>
                <a:srgbClr val="7030A0"/>
              </a:buClr>
              <a:buFont typeface="Wingdings" panose="05000000000000000000" pitchFamily="2" charset="2"/>
              <a:buChar char="v"/>
            </a:pPr>
            <a:r>
              <a:rPr lang="en-US" sz="2000" dirty="0">
                <a:solidFill>
                  <a:srgbClr val="03495C"/>
                </a:solidFill>
                <a:latin typeface="Tahoma" panose="020B0604030504040204" pitchFamily="34" charset="0"/>
                <a:cs typeface="Tahoma" panose="020B0604030504040204" pitchFamily="34" charset="0"/>
              </a:rPr>
              <a:t> </a:t>
            </a:r>
            <a:r>
              <a:rPr lang="en-US" sz="2000" b="1" i="1" dirty="0">
                <a:solidFill>
                  <a:schemeClr val="tx1"/>
                </a:solidFill>
                <a:latin typeface="Times New Roman" panose="02020603050405020304" pitchFamily="18" charset="0"/>
                <a:cs typeface="Times New Roman" panose="02020603050405020304" pitchFamily="18" charset="0"/>
              </a:rPr>
              <a:t>Graphics</a:t>
            </a:r>
            <a:r>
              <a:rPr lang="en-US" sz="2000" i="1" dirty="0">
                <a:solidFill>
                  <a:schemeClr val="tx1"/>
                </a:solidFill>
                <a:latin typeface="Times New Roman" panose="02020603050405020304" pitchFamily="18" charset="0"/>
                <a:cs typeface="Times New Roman" panose="02020603050405020304" pitchFamily="18" charset="0"/>
              </a:rPr>
              <a:t> </a:t>
            </a:r>
            <a:r>
              <a:rPr lang="en-US" sz="2000" i="1" dirty="0">
                <a:solidFill>
                  <a:srgbClr val="7030A0"/>
                </a:solidFill>
                <a:latin typeface="Times New Roman" panose="02020603050405020304" pitchFamily="18" charset="0"/>
                <a:cs typeface="Times New Roman" panose="02020603050405020304" pitchFamily="18" charset="0"/>
              </a:rPr>
              <a:t>:</a:t>
            </a:r>
            <a:r>
              <a:rPr lang="en-US" sz="2000" dirty="0"/>
              <a:t>-</a:t>
            </a:r>
            <a:r>
              <a:rPr lang="en-US" dirty="0">
                <a:solidFill>
                  <a:srgbClr val="404040"/>
                </a:solidFill>
              </a:rPr>
              <a:t>for two-dimensional and three-dimensional data visualization, image processing, animation, and presentation graphics</a:t>
            </a:r>
            <a:r>
              <a:rPr lang="en-US" sz="2000" dirty="0">
                <a:solidFill>
                  <a:srgbClr val="404040"/>
                </a:solidFill>
              </a:rPr>
              <a:t>    </a:t>
            </a:r>
          </a:p>
          <a:p>
            <a:pPr lvl="1" algn="just">
              <a:buClr>
                <a:srgbClr val="7030A0"/>
              </a:buClr>
              <a:buFont typeface="Wingdings" panose="05000000000000000000" pitchFamily="2" charset="2"/>
              <a:buChar char="v"/>
            </a:pPr>
            <a:r>
              <a:rPr lang="en-US" sz="2000" i="1" dirty="0">
                <a:solidFill>
                  <a:schemeClr val="tx1"/>
                </a:solidFill>
                <a:latin typeface="Times New Roman" panose="02020603050405020304" pitchFamily="18" charset="0"/>
                <a:cs typeface="Times New Roman" panose="02020603050405020304" pitchFamily="18" charset="0"/>
              </a:rPr>
              <a:t>The MATLAB </a:t>
            </a:r>
            <a:r>
              <a:rPr lang="en-US" sz="2000" b="1" i="1" dirty="0">
                <a:solidFill>
                  <a:schemeClr val="tx1"/>
                </a:solidFill>
                <a:latin typeface="Times New Roman" panose="02020603050405020304" pitchFamily="18" charset="0"/>
                <a:cs typeface="Times New Roman" panose="02020603050405020304" pitchFamily="18" charset="0"/>
              </a:rPr>
              <a:t>application program interface</a:t>
            </a:r>
            <a:r>
              <a:rPr lang="en-US" sz="2000" i="1" dirty="0">
                <a:solidFill>
                  <a:schemeClr val="tx1"/>
                </a:solidFill>
                <a:latin typeface="Times New Roman" panose="02020603050405020304" pitchFamily="18" charset="0"/>
                <a:cs typeface="Times New Roman" panose="02020603050405020304" pitchFamily="18" charset="0"/>
              </a:rPr>
              <a:t> (API) </a:t>
            </a:r>
            <a:r>
              <a:rPr lang="en-US" sz="2000" i="1" dirty="0">
                <a:solidFill>
                  <a:srgbClr val="0D0D0D"/>
                </a:solidFill>
                <a:latin typeface="Times New Roman" panose="02020603050405020304" pitchFamily="18" charset="0"/>
                <a:cs typeface="Times New Roman" panose="02020603050405020304" pitchFamily="18" charset="0"/>
              </a:rPr>
              <a:t>:</a:t>
            </a:r>
            <a:r>
              <a:rPr lang="en-US" sz="2000" dirty="0"/>
              <a:t>-</a:t>
            </a:r>
            <a:r>
              <a:rPr lang="en-US" dirty="0">
                <a:solidFill>
                  <a:srgbClr val="404040"/>
                </a:solidFill>
              </a:rPr>
              <a:t>library that allows you to write C and Fortran programs that interact with MATLAB.   </a:t>
            </a:r>
          </a:p>
          <a:p>
            <a:pPr marL="82550" indent="0">
              <a:lnSpc>
                <a:spcPct val="100000"/>
              </a:lnSpc>
              <a:buNone/>
            </a:pPr>
            <a:endParaRPr lang="en-US" dirty="0" smtClean="0"/>
          </a:p>
        </p:txBody>
      </p:sp>
    </p:spTree>
    <p:extLst>
      <p:ext uri="{BB962C8B-B14F-4D97-AF65-F5344CB8AC3E}">
        <p14:creationId xmlns:p14="http://schemas.microsoft.com/office/powerpoint/2010/main" val="3971243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22960" y="286605"/>
            <a:ext cx="7543800" cy="12373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5400" dirty="0">
                <a:solidFill>
                  <a:schemeClr val="tx1"/>
                </a:solidFill>
              </a:rPr>
              <a:t>Working Environment </a:t>
            </a:r>
            <a:r>
              <a:rPr lang="en-US" sz="5400" dirty="0">
                <a:solidFill>
                  <a:schemeClr val="accent1">
                    <a:lumMod val="75000"/>
                  </a:schemeClr>
                </a:solidFill>
              </a:rPr>
              <a:t>of </a:t>
            </a:r>
            <a:r>
              <a:rPr lang="en-US" sz="5400" i="1" dirty="0">
                <a:solidFill>
                  <a:schemeClr val="tx1"/>
                </a:solidFill>
              </a:rPr>
              <a:t>MATLAB</a:t>
            </a:r>
            <a:endParaRPr lang="en-US" sz="5400" b="1" dirty="0">
              <a:solidFill>
                <a:srgbClr val="0070C0"/>
              </a:solidFill>
            </a:endParaRPr>
          </a:p>
        </p:txBody>
      </p:sp>
      <p:sp>
        <p:nvSpPr>
          <p:cNvPr id="4" name="Content Placeholder 2"/>
          <p:cNvSpPr txBox="1">
            <a:spLocks/>
          </p:cNvSpPr>
          <p:nvPr/>
        </p:nvSpPr>
        <p:spPr>
          <a:xfrm>
            <a:off x="381000" y="1143000"/>
            <a:ext cx="8229600" cy="52578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550" indent="0">
              <a:lnSpc>
                <a:spcPct val="100000"/>
              </a:lnSpc>
              <a:buNone/>
            </a:pPr>
            <a:endParaRPr lang="en-US" dirty="0" smtClean="0"/>
          </a:p>
        </p:txBody>
      </p:sp>
      <p:pic>
        <p:nvPicPr>
          <p:cNvPr id="5" name="Picture 5" descr="matlab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1600200"/>
            <a:ext cx="6424612"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7178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normAutofit/>
          </a:bodyPr>
          <a:lstStyle/>
          <a:p>
            <a:r>
              <a:rPr lang="en-US" dirty="0"/>
              <a:t>We all are in midst of revolution ignited by fast development in computer technology and imaging. </a:t>
            </a:r>
            <a:endParaRPr lang="en-US" dirty="0" smtClean="0"/>
          </a:p>
          <a:p>
            <a:r>
              <a:rPr lang="en-US" dirty="0" smtClean="0"/>
              <a:t>Against </a:t>
            </a:r>
            <a:r>
              <a:rPr lang="en-US" dirty="0"/>
              <a:t>common belief, computers are not able to match humans in calculation related to image processing and analysis</a:t>
            </a:r>
            <a:r>
              <a:rPr lang="en-US" dirty="0" smtClean="0"/>
              <a:t>.</a:t>
            </a:r>
          </a:p>
          <a:p>
            <a:r>
              <a:rPr lang="en-US" dirty="0" smtClean="0"/>
              <a:t> </a:t>
            </a:r>
            <a:r>
              <a:rPr lang="en-US" dirty="0"/>
              <a:t>But with increasing sophistication and power of the modern computing, computation will go beyond conventional, Von Neumann sequential architecture and would contemplate the optical execution too.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a:t>
            </a:r>
            <a:r>
              <a:rPr lang="en-US" b="1" u="sng" dirty="0" smtClean="0">
                <a:latin typeface="Cambria" pitchFamily="18" charset="0"/>
              </a:rPr>
              <a:t/>
            </a:r>
            <a:br>
              <a:rPr lang="en-US" b="1" u="sng" dirty="0" smtClean="0">
                <a:latin typeface="Cambria" pitchFamily="18" charset="0"/>
              </a:rPr>
            </a:br>
            <a:endParaRPr lang="en-US" dirty="0"/>
          </a:p>
        </p:txBody>
      </p:sp>
      <p:sp>
        <p:nvSpPr>
          <p:cNvPr id="3" name="Content Placeholder 2"/>
          <p:cNvSpPr>
            <a:spLocks noGrp="1"/>
          </p:cNvSpPr>
          <p:nvPr>
            <p:ph idx="1"/>
          </p:nvPr>
        </p:nvSpPr>
        <p:spPr/>
        <p:txBody>
          <a:bodyPr/>
          <a:lstStyle/>
          <a:p>
            <a:r>
              <a:rPr lang="en-US" dirty="0" smtClean="0">
                <a:latin typeface="Cambria" pitchFamily="18" charset="0"/>
              </a:rPr>
              <a:t>This one is more accurate than the overlapping method because it is based upon minutia. </a:t>
            </a:r>
          </a:p>
          <a:p>
            <a:r>
              <a:rPr lang="en-US" dirty="0" smtClean="0">
                <a:latin typeface="Cambria" pitchFamily="18" charset="0"/>
              </a:rPr>
              <a:t>It is an interactive method for recognizing fingerprints.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Disadvantages</a:t>
            </a:r>
            <a:r>
              <a:rPr lang="en-US" u="sng" dirty="0" smtClean="0">
                <a:solidFill>
                  <a:schemeClr val="tx2"/>
                </a:solidFill>
                <a:latin typeface="Cambria" pitchFamily="18" charset="0"/>
              </a:rPr>
              <a:t/>
            </a:r>
            <a:br>
              <a:rPr lang="en-US" u="sng" dirty="0" smtClean="0">
                <a:solidFill>
                  <a:schemeClr val="tx2"/>
                </a:solidFill>
                <a:latin typeface="Cambria" pitchFamily="18" charset="0"/>
              </a:rPr>
            </a:br>
            <a:endParaRPr lang="en-US" dirty="0"/>
          </a:p>
        </p:txBody>
      </p:sp>
      <p:sp>
        <p:nvSpPr>
          <p:cNvPr id="3" name="Content Placeholder 2"/>
          <p:cNvSpPr>
            <a:spLocks noGrp="1"/>
          </p:cNvSpPr>
          <p:nvPr>
            <p:ph idx="1"/>
          </p:nvPr>
        </p:nvSpPr>
        <p:spPr/>
        <p:txBody>
          <a:bodyPr/>
          <a:lstStyle/>
          <a:p>
            <a:r>
              <a:rPr lang="en-US" dirty="0" smtClean="0">
                <a:latin typeface="Cambria" pitchFamily="18" charset="0"/>
              </a:rPr>
              <a:t>It is more time consuming as compared to the former.</a:t>
            </a:r>
          </a:p>
          <a:p>
            <a:r>
              <a:rPr lang="en-US" dirty="0" smtClean="0">
                <a:latin typeface="Cambria" pitchFamily="18" charset="0"/>
              </a:rPr>
              <a:t>More complex program.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22960" y="286605"/>
            <a:ext cx="7543800" cy="12373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5400" b="1" dirty="0" smtClean="0">
                <a:solidFill>
                  <a:srgbClr val="0070C0"/>
                </a:solidFill>
              </a:rPr>
              <a:t>Content</a:t>
            </a:r>
            <a:endParaRPr lang="en-US" sz="5400" b="1" dirty="0">
              <a:solidFill>
                <a:srgbClr val="0070C0"/>
              </a:solidFill>
            </a:endParaRPr>
          </a:p>
        </p:txBody>
      </p:sp>
      <p:sp>
        <p:nvSpPr>
          <p:cNvPr id="4" name="Content Placeholder 2"/>
          <p:cNvSpPr txBox="1">
            <a:spLocks/>
          </p:cNvSpPr>
          <p:nvPr/>
        </p:nvSpPr>
        <p:spPr>
          <a:xfrm>
            <a:off x="381000" y="1143000"/>
            <a:ext cx="8229600" cy="52578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5125" indent="-282575">
              <a:lnSpc>
                <a:spcPct val="100000"/>
              </a:lnSpc>
              <a:buFont typeface="Wingdings 2" pitchFamily="18" charset="2"/>
              <a:buChar char=""/>
            </a:pPr>
            <a:r>
              <a:rPr lang="en-US" dirty="0" smtClean="0">
                <a:latin typeface="Cambria" pitchFamily="18" charset="0"/>
              </a:rPr>
              <a:t>What is Image Processing ?</a:t>
            </a:r>
            <a:endParaRPr lang="en-US" dirty="0" smtClean="0"/>
          </a:p>
          <a:p>
            <a:pPr marL="365125" indent="-282575">
              <a:lnSpc>
                <a:spcPct val="100000"/>
              </a:lnSpc>
              <a:buFont typeface="Wingdings 2" pitchFamily="18" charset="2"/>
              <a:buChar char=""/>
            </a:pPr>
            <a:r>
              <a:rPr lang="en-US" dirty="0" smtClean="0"/>
              <a:t>Applications</a:t>
            </a:r>
          </a:p>
          <a:p>
            <a:pPr marL="365125" indent="-282575">
              <a:lnSpc>
                <a:spcPct val="100000"/>
              </a:lnSpc>
              <a:buFont typeface="Wingdings 2" pitchFamily="18" charset="2"/>
              <a:buChar char=""/>
            </a:pPr>
            <a:r>
              <a:rPr lang="en-US" dirty="0" smtClean="0"/>
              <a:t>Purpose of Image Processing</a:t>
            </a:r>
          </a:p>
          <a:p>
            <a:pPr marL="365125" indent="-282575">
              <a:lnSpc>
                <a:spcPct val="100000"/>
              </a:lnSpc>
              <a:buFont typeface="Wingdings 2" pitchFamily="18" charset="2"/>
              <a:buChar char=""/>
            </a:pPr>
            <a:r>
              <a:rPr lang="en-US" dirty="0" smtClean="0"/>
              <a:t>Types of Image Processing</a:t>
            </a:r>
          </a:p>
          <a:p>
            <a:pPr marL="365125" indent="-282575">
              <a:lnSpc>
                <a:spcPct val="100000"/>
              </a:lnSpc>
              <a:buFont typeface="Wingdings 2" pitchFamily="18" charset="2"/>
              <a:buChar char=""/>
            </a:pPr>
            <a:r>
              <a:rPr lang="en-US" dirty="0" smtClean="0"/>
              <a:t>Components of Image Processing</a:t>
            </a:r>
          </a:p>
          <a:p>
            <a:pPr marL="365125" indent="-282575">
              <a:lnSpc>
                <a:spcPct val="100000"/>
              </a:lnSpc>
              <a:buFont typeface="Wingdings 2" pitchFamily="18" charset="2"/>
              <a:buChar char=""/>
            </a:pPr>
            <a:r>
              <a:rPr lang="en-US" dirty="0" smtClean="0"/>
              <a:t>Future Scope</a:t>
            </a:r>
          </a:p>
          <a:p>
            <a:pPr marL="365125" indent="-282575">
              <a:lnSpc>
                <a:spcPct val="100000"/>
              </a:lnSpc>
              <a:buFont typeface="Wingdings 2" pitchFamily="18" charset="2"/>
              <a:buChar char=""/>
            </a:pPr>
            <a:r>
              <a:rPr lang="en-US" dirty="0" smtClean="0"/>
              <a:t>Advantages </a:t>
            </a:r>
          </a:p>
          <a:p>
            <a:pPr marL="365125" indent="-282575">
              <a:lnSpc>
                <a:spcPct val="100000"/>
              </a:lnSpc>
              <a:buFont typeface="Wingdings 2" pitchFamily="18" charset="2"/>
              <a:buChar char=""/>
            </a:pPr>
            <a:r>
              <a:rPr lang="en-US" dirty="0" smtClean="0"/>
              <a:t>Disadvantages</a:t>
            </a:r>
          </a:p>
          <a:p>
            <a:pPr marL="365125" indent="-282575">
              <a:lnSpc>
                <a:spcPct val="100000"/>
              </a:lnSpc>
              <a:buFont typeface="Wingdings 2" pitchFamily="18" charset="2"/>
              <a:buChar char=""/>
            </a:pPr>
            <a:r>
              <a:rPr lang="en-US" dirty="0" smtClean="0"/>
              <a:t>Conclusion</a:t>
            </a:r>
          </a:p>
          <a:p>
            <a:pPr marL="365125" indent="-282575">
              <a:lnSpc>
                <a:spcPct val="100000"/>
              </a:lnSpc>
              <a:buFont typeface="Wingdings 2" pitchFamily="18" charset="2"/>
              <a:buChar char=""/>
            </a:pPr>
            <a:r>
              <a:rPr lang="en-US" dirty="0" smtClean="0"/>
              <a:t>Reference</a:t>
            </a:r>
          </a:p>
        </p:txBody>
      </p:sp>
    </p:spTree>
    <p:extLst>
      <p:ext uri="{BB962C8B-B14F-4D97-AF65-F5344CB8AC3E}">
        <p14:creationId xmlns:p14="http://schemas.microsoft.com/office/powerpoint/2010/main" val="501840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a:t>Using image processing techniques, we can sharpen the images, contrast to make a graphic display more useful for display, reduce amount of memory requirement for storing image in for </a:t>
            </a:r>
            <a:r>
              <a:rPr lang="en-US" dirty="0" err="1"/>
              <a:t>mation</a:t>
            </a:r>
            <a:r>
              <a:rPr lang="en-US" dirty="0"/>
              <a:t>, etc., due to such techniques, image processing is applied in recognition of images´ as in factory floor quality assurance systems</a:t>
            </a:r>
            <a:r>
              <a:rPr lang="en-US" dirty="0" smtClean="0"/>
              <a:t>; image enhancement', as </a:t>
            </a:r>
            <a:r>
              <a:rPr lang="en-US" dirty="0"/>
              <a:t>in satellite reconnaissance systems</a:t>
            </a:r>
            <a:r>
              <a:rPr lang="en-US" dirty="0" smtClean="0"/>
              <a:t>; image </a:t>
            </a:r>
            <a:r>
              <a:rPr lang="en-US" dirty="0"/>
              <a:t>synthesis´ as in law enforcement suspect identification systems, and image construction´ as in plastic </a:t>
            </a:r>
            <a:r>
              <a:rPr lang="en-US" dirty="0" smtClean="0"/>
              <a:t>surgery </a:t>
            </a:r>
            <a:r>
              <a:rPr lang="en-US" dirty="0"/>
              <a:t>design systems.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t>Reference</a:t>
            </a:r>
            <a:endParaRPr lang="en-US" b="1" dirty="0"/>
          </a:p>
        </p:txBody>
      </p:sp>
      <p:sp>
        <p:nvSpPr>
          <p:cNvPr id="32771" name="Content Placeholder 2"/>
          <p:cNvSpPr>
            <a:spLocks noGrp="1"/>
          </p:cNvSpPr>
          <p:nvPr>
            <p:ph idx="1"/>
          </p:nvPr>
        </p:nvSpPr>
        <p:spPr>
          <a:xfrm>
            <a:off x="457200" y="1882775"/>
            <a:ext cx="8229600" cy="4572000"/>
          </a:xfrm>
        </p:spPr>
        <p:txBody>
          <a:bodyPr/>
          <a:lstStyle/>
          <a:p>
            <a:r>
              <a:rPr lang="en-US" dirty="0" smtClean="0">
                <a:hlinkClick r:id="rId2"/>
              </a:rPr>
              <a:t>www.google.com</a:t>
            </a:r>
            <a:endParaRPr lang="en-US" dirty="0" smtClean="0"/>
          </a:p>
          <a:p>
            <a:r>
              <a:rPr lang="en-US" dirty="0" smtClean="0">
                <a:hlinkClick r:id="rId3"/>
              </a:rPr>
              <a:t>www.wikipedia.com</a:t>
            </a:r>
            <a:endParaRPr lang="en-US" dirty="0" smtClean="0"/>
          </a:p>
          <a:p>
            <a:r>
              <a:rPr lang="en-US" dirty="0" smtClean="0">
                <a:hlinkClick r:id="rId4"/>
              </a:rPr>
              <a:t>www.studymafia.org</a:t>
            </a:r>
            <a:endParaRPr lang="en-US" dirty="0" smtClean="0"/>
          </a:p>
          <a:p>
            <a:pPr>
              <a:buFont typeface="Wingdings 2" pitchFamily="18" charset="2"/>
              <a:buNone/>
            </a:pP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457200" y="2286000"/>
            <a:ext cx="8229600" cy="2362200"/>
          </a:xfrm>
        </p:spPr>
        <p:txBody>
          <a:bodyPr>
            <a:normAutofit fontScale="55000" lnSpcReduction="20000"/>
          </a:bodyPr>
          <a:lstStyle/>
          <a:p>
            <a:pPr algn="ctr">
              <a:buFont typeface="Wingdings 2" pitchFamily="18" charset="2"/>
              <a:buNone/>
            </a:pPr>
            <a:endParaRPr lang="en-US" sz="17500" dirty="0" smtClean="0"/>
          </a:p>
          <a:p>
            <a:pPr algn="ctr">
              <a:buFont typeface="Wingdings 2" pitchFamily="18" charset="2"/>
              <a:buNone/>
            </a:pPr>
            <a:r>
              <a:rPr lang="en-US" sz="17500" dirty="0" smtClean="0"/>
              <a:t>Thanks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514600"/>
            <a:ext cx="7924800" cy="1143000"/>
          </a:xfrm>
        </p:spPr>
        <p:txBody>
          <a:bodyPr>
            <a:normAutofit fontScale="90000"/>
          </a:bodyPr>
          <a:lstStyle/>
          <a:p>
            <a:pPr marL="484632" indent="0" algn="ctr" eaLnBrk="1" fontAlgn="auto" hangingPunct="1">
              <a:spcAft>
                <a:spcPts val="0"/>
              </a:spcAft>
              <a:defRPr/>
            </a:pPr>
            <a:r>
              <a:rPr lang="en-US" sz="9600" dirty="0" smtClean="0">
                <a:solidFill>
                  <a:schemeClr val="tx1"/>
                </a:solidFill>
                <a:latin typeface="Times New Roman" pitchFamily="18" charset="0"/>
                <a:cs typeface="Times New Roman" pitchFamily="18" charset="0"/>
              </a:rPr>
              <a:t>Queries?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What is Image Processing ?</a:t>
            </a:r>
            <a:endParaRPr lang="en-US" dirty="0"/>
          </a:p>
        </p:txBody>
      </p:sp>
      <p:sp>
        <p:nvSpPr>
          <p:cNvPr id="3" name="Content Placeholder 2"/>
          <p:cNvSpPr>
            <a:spLocks noGrp="1"/>
          </p:cNvSpPr>
          <p:nvPr>
            <p:ph idx="1"/>
          </p:nvPr>
        </p:nvSpPr>
        <p:spPr/>
        <p:txBody>
          <a:bodyPr/>
          <a:lstStyle/>
          <a:p>
            <a:r>
              <a:rPr lang="en-US" dirty="0"/>
              <a:t> 	</a:t>
            </a:r>
            <a:r>
              <a:rPr lang="en-US" dirty="0" smtClean="0"/>
              <a:t>Image Processing is any form of signal processing for which our input is an image, such as photographs or frames of video and our output can be either an image or a set of characteristics or parameters related to the image.</a:t>
            </a:r>
          </a:p>
          <a:p>
            <a:pPr>
              <a:buNone/>
            </a:pPr>
            <a:r>
              <a:rPr lang="en-US" dirty="0" smtClean="0"/>
              <a:t>Image Processing generally refers to processing of two dimensional picture and by two dimensional picture we implies a </a:t>
            </a:r>
            <a:r>
              <a:rPr lang="en-US" i="1" u="sng" dirty="0" smtClean="0"/>
              <a:t>digital image</a:t>
            </a:r>
            <a:r>
              <a:rPr lang="en-US" dirty="0" smtClean="0"/>
              <a:t>.</a:t>
            </a:r>
          </a:p>
          <a:p>
            <a:pPr>
              <a:buNone/>
            </a:pPr>
            <a:r>
              <a:rPr lang="en-US" dirty="0" smtClean="0"/>
              <a:t>		A </a:t>
            </a:r>
            <a:r>
              <a:rPr lang="en-US" i="1" dirty="0" smtClean="0"/>
              <a:t>digital image </a:t>
            </a:r>
            <a:r>
              <a:rPr lang="en-US" dirty="0" smtClean="0"/>
              <a:t>is an array of real or complex numbers represented by a finite number of bits.</a:t>
            </a:r>
          </a:p>
          <a:p>
            <a:pPr>
              <a:buNone/>
            </a:pPr>
            <a:r>
              <a:rPr lang="en-US" dirty="0" smtClean="0"/>
              <a:t>	But now in these days optical and analog image processing is also possible.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822959" y="1845734"/>
            <a:ext cx="7543801" cy="4326466"/>
          </a:xfrm>
        </p:spPr>
        <p:txBody>
          <a:bodyPr>
            <a:normAutofit/>
          </a:bodyPr>
          <a:lstStyle/>
          <a:p>
            <a:pPr marL="0" indent="0">
              <a:buNone/>
            </a:pPr>
            <a:r>
              <a:rPr lang="en-US" b="1" cap="small" dirty="0"/>
              <a:t> </a:t>
            </a:r>
            <a:r>
              <a:rPr lang="en-US" b="1" cap="small" dirty="0" smtClean="0"/>
              <a:t>    </a:t>
            </a:r>
            <a:r>
              <a:rPr lang="en-US" dirty="0" smtClean="0"/>
              <a:t>Face detection</a:t>
            </a:r>
          </a:p>
          <a:p>
            <a:pPr marL="0" indent="0">
              <a:buNone/>
            </a:pPr>
            <a:r>
              <a:rPr lang="en-US" dirty="0" smtClean="0"/>
              <a:t>     Feature detection</a:t>
            </a:r>
          </a:p>
          <a:p>
            <a:r>
              <a:rPr lang="en-US" dirty="0" smtClean="0"/>
              <a:t>   Non-photorealistic rendering</a:t>
            </a:r>
          </a:p>
          <a:p>
            <a:r>
              <a:rPr lang="en-US" dirty="0" smtClean="0"/>
              <a:t>   Medical image processing</a:t>
            </a:r>
          </a:p>
          <a:p>
            <a:r>
              <a:rPr lang="en-US" dirty="0" smtClean="0"/>
              <a:t>   Microscope image processing</a:t>
            </a:r>
          </a:p>
          <a:p>
            <a:r>
              <a:rPr lang="en-US" dirty="0" smtClean="0"/>
              <a:t>   Morphological image processing</a:t>
            </a:r>
          </a:p>
          <a:p>
            <a:r>
              <a:rPr lang="en-US" dirty="0" smtClean="0"/>
              <a:t>   Remote sensing</a:t>
            </a:r>
          </a:p>
          <a:p>
            <a:r>
              <a:rPr lang="en-US" dirty="0" smtClean="0"/>
              <a:t>   Automated Sieving Procedures</a:t>
            </a:r>
          </a:p>
          <a:p>
            <a:r>
              <a:rPr lang="en-US" dirty="0" smtClean="0"/>
              <a:t>   Finger print recognition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Image Processing</a:t>
            </a:r>
            <a:endParaRPr lang="en-US" dirty="0"/>
          </a:p>
        </p:txBody>
      </p:sp>
      <p:sp>
        <p:nvSpPr>
          <p:cNvPr id="3" name="Content Placeholder 2"/>
          <p:cNvSpPr>
            <a:spLocks noGrp="1"/>
          </p:cNvSpPr>
          <p:nvPr>
            <p:ph idx="1"/>
          </p:nvPr>
        </p:nvSpPr>
        <p:spPr/>
        <p:txBody>
          <a:bodyPr>
            <a:normAutofit fontScale="92500" lnSpcReduction="10000"/>
          </a:bodyPr>
          <a:lstStyle/>
          <a:p>
            <a:r>
              <a:rPr lang="en-US" sz="3000" b="1" dirty="0" smtClean="0"/>
              <a:t>Visualization</a:t>
            </a:r>
            <a:r>
              <a:rPr lang="en-US" sz="3000" dirty="0" smtClean="0"/>
              <a:t> - Observe the objects that are not visible.</a:t>
            </a:r>
          </a:p>
          <a:p>
            <a:r>
              <a:rPr lang="en-US" sz="3000" b="1" dirty="0" smtClean="0"/>
              <a:t>Image sharpening and restoration </a:t>
            </a:r>
            <a:r>
              <a:rPr lang="en-US" sz="3000" dirty="0" smtClean="0"/>
              <a:t>- To create a better image.</a:t>
            </a:r>
          </a:p>
          <a:p>
            <a:r>
              <a:rPr lang="en-US" sz="3000" b="1" dirty="0" smtClean="0"/>
              <a:t>Image retrieval </a:t>
            </a:r>
            <a:r>
              <a:rPr lang="en-US" sz="3000" dirty="0" smtClean="0"/>
              <a:t>- Seek for the image of interest. </a:t>
            </a:r>
          </a:p>
          <a:p>
            <a:r>
              <a:rPr lang="en-US" sz="3000" b="1" dirty="0" smtClean="0"/>
              <a:t>Measurement of pattern </a:t>
            </a:r>
            <a:r>
              <a:rPr lang="en-US" sz="3000" dirty="0" smtClean="0"/>
              <a:t>– Measures various objects in an image.</a:t>
            </a:r>
          </a:p>
          <a:p>
            <a:r>
              <a:rPr lang="en-US" sz="3000" b="1" dirty="0" smtClean="0"/>
              <a:t>Image Recognition </a:t>
            </a:r>
            <a:r>
              <a:rPr lang="en-US" sz="3000" dirty="0" smtClean="0"/>
              <a:t>– Distinguish the objects in an image.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t>Types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Analog Image Processing</a:t>
            </a:r>
          </a:p>
          <a:p>
            <a:pPr>
              <a:buNone/>
            </a:pPr>
            <a:endParaRPr lang="en-US" dirty="0" smtClean="0"/>
          </a:p>
          <a:p>
            <a:r>
              <a:rPr lang="en-US" dirty="0" smtClean="0"/>
              <a:t>Digital Image Processing</a:t>
            </a:r>
          </a:p>
          <a:p>
            <a:pPr>
              <a:buNone/>
            </a:pPr>
            <a:endParaRPr lang="en-US" dirty="0" smtClean="0"/>
          </a:p>
          <a:p>
            <a:r>
              <a:rPr lang="en-US" dirty="0" smtClean="0"/>
              <a:t>Optical Image Processing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
            </a:r>
            <a:r>
              <a:rPr lang="en-US" dirty="0" smtClean="0"/>
              <a:t>omponents of Image </a:t>
            </a:r>
            <a:r>
              <a:rPr lang="en-US" dirty="0"/>
              <a:t>P</a:t>
            </a:r>
            <a:r>
              <a:rPr lang="en-US" dirty="0" smtClean="0"/>
              <a:t>rocessing</a:t>
            </a:r>
            <a:endParaRPr lang="en-US" dirty="0"/>
          </a:p>
        </p:txBody>
      </p:sp>
      <p:sp>
        <p:nvSpPr>
          <p:cNvPr id="3" name="Content Placeholder 2"/>
          <p:cNvSpPr>
            <a:spLocks noGrp="1"/>
          </p:cNvSpPr>
          <p:nvPr>
            <p:ph idx="1"/>
          </p:nvPr>
        </p:nvSpPr>
        <p:spPr/>
        <p:txBody>
          <a:bodyPr/>
          <a:lstStyle/>
          <a:p>
            <a:r>
              <a:rPr lang="en-US" dirty="0" smtClean="0"/>
              <a:t>Image Sensors</a:t>
            </a:r>
          </a:p>
          <a:p>
            <a:r>
              <a:rPr lang="en-US" dirty="0" smtClean="0"/>
              <a:t>Image Displays</a:t>
            </a:r>
          </a:p>
          <a:p>
            <a:r>
              <a:rPr lang="en-US" dirty="0" smtClean="0"/>
              <a:t>Image Processing </a:t>
            </a:r>
          </a:p>
          <a:p>
            <a:r>
              <a:rPr lang="en-US" dirty="0" smtClean="0"/>
              <a:t>Software( </a:t>
            </a:r>
            <a:r>
              <a:rPr lang="en-US" dirty="0" err="1" smtClean="0"/>
              <a:t>OpenCV,Matlab,CIMG</a:t>
            </a:r>
            <a:r>
              <a:rPr lang="en-US" dirty="0" smtClean="0"/>
              <a:t>)</a:t>
            </a:r>
          </a:p>
          <a:p>
            <a:r>
              <a:rPr lang="en-US" dirty="0" smtClean="0"/>
              <a:t>Image Processing Hardware</a:t>
            </a:r>
          </a:p>
          <a:p>
            <a:r>
              <a:rPr lang="en-US" dirty="0" smtClean="0"/>
              <a:t>Memory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23900" y="457200"/>
            <a:ext cx="7543800" cy="12373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5400" u="sng" dirty="0">
                <a:solidFill>
                  <a:schemeClr val="tx1"/>
                </a:solidFill>
              </a:rPr>
              <a:t>Digital Image</a:t>
            </a:r>
            <a:endParaRPr lang="en-US" sz="5400" b="1" u="sng" dirty="0">
              <a:solidFill>
                <a:schemeClr val="tx1"/>
              </a:solidFill>
            </a:endParaRPr>
          </a:p>
        </p:txBody>
      </p:sp>
      <p:sp>
        <p:nvSpPr>
          <p:cNvPr id="4" name="Content Placeholder 2"/>
          <p:cNvSpPr txBox="1">
            <a:spLocks/>
          </p:cNvSpPr>
          <p:nvPr/>
        </p:nvSpPr>
        <p:spPr>
          <a:xfrm>
            <a:off x="381000" y="1524000"/>
            <a:ext cx="8229600" cy="48767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defRPr/>
            </a:pPr>
            <a:r>
              <a:rPr lang="en-US" sz="2400" dirty="0"/>
              <a:t>Digital image is composed of  finite number of elements</a:t>
            </a:r>
          </a:p>
          <a:p>
            <a:pPr lvl="1" algn="just">
              <a:defRPr/>
            </a:pPr>
            <a:r>
              <a:rPr lang="en-US" sz="2000" dirty="0"/>
              <a:t>Elements –</a:t>
            </a:r>
            <a:r>
              <a:rPr lang="en-US" sz="3200" dirty="0"/>
              <a:t> </a:t>
            </a:r>
            <a:r>
              <a:rPr lang="en-US" sz="2000" dirty="0"/>
              <a:t>Picture Elements, Image Elements, </a:t>
            </a:r>
            <a:r>
              <a:rPr lang="en-US" sz="2000" dirty="0" err="1"/>
              <a:t>Pels</a:t>
            </a:r>
            <a:r>
              <a:rPr lang="en-US" sz="2000" dirty="0"/>
              <a:t>  or </a:t>
            </a:r>
            <a:r>
              <a:rPr lang="en-US" sz="2000" dirty="0" smtClean="0"/>
              <a:t>Pixels</a:t>
            </a:r>
          </a:p>
          <a:p>
            <a:pPr lvl="1" algn="just">
              <a:defRPr/>
            </a:pPr>
            <a:endParaRPr lang="en-US" sz="2000" dirty="0"/>
          </a:p>
          <a:p>
            <a:pPr algn="just">
              <a:defRPr/>
            </a:pPr>
            <a:r>
              <a:rPr lang="en-US" sz="2400" dirty="0"/>
              <a:t>Pixel is used to denote the elements of a digital </a:t>
            </a:r>
            <a:r>
              <a:rPr lang="en-US" sz="2400" dirty="0" smtClean="0"/>
              <a:t>image.</a:t>
            </a:r>
          </a:p>
          <a:p>
            <a:pPr algn="just">
              <a:defRPr/>
            </a:pPr>
            <a:endParaRPr lang="en-US" sz="2400" dirty="0"/>
          </a:p>
          <a:p>
            <a:pPr algn="just">
              <a:defRPr/>
            </a:pPr>
            <a:r>
              <a:rPr lang="en-US" sz="2400" dirty="0"/>
              <a:t>A digital image is a mapping from the real three-dimensional world to a set of two-dimensional discrete points. Each of these spatially distinct points, holds a number that denotes grey level or </a:t>
            </a:r>
            <a:r>
              <a:rPr lang="en-US" sz="2400" dirty="0" err="1"/>
              <a:t>colour</a:t>
            </a:r>
            <a:r>
              <a:rPr lang="en-US" sz="2400" dirty="0"/>
              <a:t> for it, and can be conveniently fed to a digital computer for processing.</a:t>
            </a:r>
          </a:p>
          <a:p>
            <a:pPr marL="82550" indent="0">
              <a:lnSpc>
                <a:spcPct val="100000"/>
              </a:lnSpc>
              <a:buNone/>
            </a:pPr>
            <a:endParaRPr lang="en-US" dirty="0" smtClean="0">
              <a:solidFill>
                <a:schemeClr val="tx1"/>
              </a:solidFill>
            </a:endParaRPr>
          </a:p>
        </p:txBody>
      </p:sp>
    </p:spTree>
    <p:extLst>
      <p:ext uri="{BB962C8B-B14F-4D97-AF65-F5344CB8AC3E}">
        <p14:creationId xmlns:p14="http://schemas.microsoft.com/office/powerpoint/2010/main" val="1275267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23900" y="667604"/>
            <a:ext cx="7543800" cy="123739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b="1" u="sng" dirty="0">
                <a:solidFill>
                  <a:schemeClr val="tx1"/>
                </a:solidFill>
              </a:rPr>
              <a:t>Digital Image Processing(DIP) </a:t>
            </a:r>
          </a:p>
        </p:txBody>
      </p:sp>
      <p:sp>
        <p:nvSpPr>
          <p:cNvPr id="4" name="Content Placeholder 2"/>
          <p:cNvSpPr txBox="1">
            <a:spLocks/>
          </p:cNvSpPr>
          <p:nvPr/>
        </p:nvSpPr>
        <p:spPr>
          <a:xfrm>
            <a:off x="381000" y="1905000"/>
            <a:ext cx="8229600" cy="44958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550" indent="0">
              <a:lnSpc>
                <a:spcPct val="100000"/>
              </a:lnSpc>
              <a:buNone/>
            </a:pPr>
            <a:r>
              <a:rPr lang="en-US" dirty="0">
                <a:solidFill>
                  <a:schemeClr val="tx1">
                    <a:lumMod val="95000"/>
                    <a:lumOff val="5000"/>
                  </a:schemeClr>
                </a:solidFill>
              </a:rPr>
              <a:t>Digital Image Processing deals with images which are two-dimensional entities (such as scanned office documents, x-ray films, satellite pictures, </a:t>
            </a:r>
            <a:r>
              <a:rPr lang="en-US" dirty="0" err="1">
                <a:solidFill>
                  <a:schemeClr val="tx1">
                    <a:lumMod val="95000"/>
                    <a:lumOff val="5000"/>
                  </a:schemeClr>
                </a:solidFill>
              </a:rPr>
              <a:t>etc</a:t>
            </a:r>
            <a:r>
              <a:rPr lang="en-US" dirty="0">
                <a:solidFill>
                  <a:schemeClr val="tx1">
                    <a:lumMod val="95000"/>
                    <a:lumOff val="5000"/>
                  </a:schemeClr>
                </a:solidFill>
              </a:rPr>
              <a:t>) captured electronically through a scanner or camera system that </a:t>
            </a:r>
            <a:r>
              <a:rPr lang="en-US" dirty="0" err="1">
                <a:solidFill>
                  <a:schemeClr val="tx1">
                    <a:lumMod val="95000"/>
                    <a:lumOff val="5000"/>
                  </a:schemeClr>
                </a:solidFill>
              </a:rPr>
              <a:t>digitises</a:t>
            </a:r>
            <a:r>
              <a:rPr lang="en-US" dirty="0">
                <a:solidFill>
                  <a:schemeClr val="tx1">
                    <a:lumMod val="95000"/>
                    <a:lumOff val="5000"/>
                  </a:schemeClr>
                </a:solidFill>
              </a:rPr>
              <a:t> the spatially continuous coordinates to a sequence of 0’s and 1’s.</a:t>
            </a:r>
          </a:p>
          <a:p>
            <a:pPr marL="82550" indent="0">
              <a:lnSpc>
                <a:spcPct val="100000"/>
              </a:lnSpc>
              <a:buNone/>
            </a:pPr>
            <a:endParaRPr lang="en-US" dirty="0" smtClean="0"/>
          </a:p>
        </p:txBody>
      </p:sp>
    </p:spTree>
    <p:extLst>
      <p:ext uri="{BB962C8B-B14F-4D97-AF65-F5344CB8AC3E}">
        <p14:creationId xmlns:p14="http://schemas.microsoft.com/office/powerpoint/2010/main" val="3568424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177</TotalTime>
  <Words>744</Words>
  <Application>Microsoft Office PowerPoint</Application>
  <PresentationFormat>On-screen Show (4:3)</PresentationFormat>
  <Paragraphs>134</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Cambria</vt:lpstr>
      <vt:lpstr>Tahoma</vt:lpstr>
      <vt:lpstr>Times New Roman</vt:lpstr>
      <vt:lpstr>Wingdings</vt:lpstr>
      <vt:lpstr>Wingdings 2</vt:lpstr>
      <vt:lpstr>Retrospect</vt:lpstr>
      <vt:lpstr>PowerPoint Presentation</vt:lpstr>
      <vt:lpstr>PowerPoint Presentation</vt:lpstr>
      <vt:lpstr>What is Image Processing ?</vt:lpstr>
      <vt:lpstr>Applications</vt:lpstr>
      <vt:lpstr>Purpose of Image Processing</vt:lpstr>
      <vt:lpstr>Types  </vt:lpstr>
      <vt:lpstr>Components of Image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vt:lpstr>
      <vt:lpstr>Advantages </vt:lpstr>
      <vt:lpstr>Disadvantages </vt:lpstr>
      <vt:lpstr>Conclusion</vt:lpstr>
      <vt:lpstr>Reference</vt:lpstr>
      <vt:lpstr>PowerPoint Presentation</vt:lpstr>
      <vt:lpstr>Queries?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Sumit Thakur</dc:creator>
  <cp:lastModifiedBy>USER</cp:lastModifiedBy>
  <cp:revision>16</cp:revision>
  <dcterms:created xsi:type="dcterms:W3CDTF">2015-04-02T11:39:58Z</dcterms:created>
  <dcterms:modified xsi:type="dcterms:W3CDTF">2018-10-29T08:43:16Z</dcterms:modified>
</cp:coreProperties>
</file>