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0" r:id="rId5"/>
    <p:sldId id="265" r:id="rId6"/>
    <p:sldId id="266" r:id="rId7"/>
    <p:sldId id="263" r:id="rId8"/>
    <p:sldId id="267" r:id="rId9"/>
    <p:sldId id="268" r:id="rId10"/>
    <p:sldId id="269" r:id="rId11"/>
    <p:sldId id="271" r:id="rId12"/>
    <p:sldId id="270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80" r:id="rId21"/>
    <p:sldId id="261" r:id="rId22"/>
    <p:sldId id="264" r:id="rId23"/>
    <p:sldId id="262" r:id="rId24"/>
    <p:sldId id="259" r:id="rId25"/>
  </p:sldIdLst>
  <p:sldSz cx="12192000" cy="6858000"/>
  <p:notesSz cx="6858000" cy="9144000"/>
  <p:embeddedFontLst>
    <p:embeddedFont>
      <p:font typeface="Lato Black" panose="020F0502020204030203" pitchFamily="34" charset="0"/>
      <p:bold r:id="rId27"/>
      <p:boldItalic r:id="rId28"/>
    </p:embeddedFont>
    <p:embeddedFont>
      <p:font typeface="Libre Baskerville" panose="02000000000000000000" pitchFamily="2" charset="0"/>
      <p:regular r:id="rId29"/>
      <p:bold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3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4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58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0" y="46450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133264" y="1932808"/>
            <a:ext cx="8315553" cy="218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4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 ON HOTEL BOOKING</a:t>
            </a: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764EA9-E3B5-CA38-08B7-17AECC58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6" y="5127178"/>
            <a:ext cx="5258382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Shilpa Kondreddy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D3535-F7EF-7B83-0DD2-2878069F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1897"/>
            <a:ext cx="10515600" cy="476864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3E4B1A-29D4-D348-9F4B-A0AAE8A6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58761"/>
            <a:ext cx="10515600" cy="60173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Identified Missing Values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children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4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country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488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agent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16,340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</a:t>
            </a:r>
            <a:r>
              <a:rPr lang="en-US" sz="2000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→ 112,593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 Used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Median used for numerical column (children)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 used for categorical column (country)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Placeholder "Unknown" for categorical IDs (agent, company)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It Matters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Missing data can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bias results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reduce accuracy of insights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 imputation ensures a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 and consistent dataset</a:t>
            </a: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Impact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Dataset cleaned with </a:t>
            </a:r>
            <a:r>
              <a:rPr lang="en-US" sz="2000" b="1" dirty="0"/>
              <a:t>no missing values remaining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Ready for further analysis like cancellations, pricing, and forecasting</a:t>
            </a: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632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51C6-086C-6ACA-405C-413A6B34A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Duplicates Matter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1209DA-1AD1-C01D-0C2B-132B58E38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27747"/>
            <a:ext cx="10515600" cy="47492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rows can occur when the same booking is entered more than once.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artificially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inflate booking counts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may lead to wrong revenue or cancellation statistics.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Distorts key measures such as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Daily Rate (ADR), lead time, and stay duration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Misrepresents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behavior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repeat bookings or cancellation patterns</a:t>
            </a:r>
          </a:p>
        </p:txBody>
      </p:sp>
    </p:spTree>
    <p:extLst>
      <p:ext uri="{BB962C8B-B14F-4D97-AF65-F5344CB8AC3E}">
        <p14:creationId xmlns:p14="http://schemas.microsoft.com/office/powerpoint/2010/main" val="291236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B77F-5904-55C9-1575-3F8275FCD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Duplicates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F9B2C-72FB-72D2-996E-83482A280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and Findings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df.duplicated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().sum() used to scan for duplicate rows.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duplicates detected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dataset.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on Analysis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Confirms dataset is already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consistent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records needed removal → dataset size remains the same (119,390 rows).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insights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cancellations, seasonal demand, and pricing strategies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trustworthy and free of duplication bias.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6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592A-0AB8-89DE-2472-A7BE82B8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548"/>
            <a:ext cx="10515600" cy="609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Fixing Inconsistencies in Categorical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97E32-73C2-3E61-82B1-7B8CC8560C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599" y="818148"/>
            <a:ext cx="10892589" cy="58313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categorical columns like meal,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market_segment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values that needed verification for hidden spaces or inconsistent formatting.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Applied .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str.strip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to remove extra spaces.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Converted text to a consistent case format (lowercase).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Standardized categorical fields to maintain uniform labels.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such as meal (BB, FB, HB, SC),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market_segment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(Direct, Corporate, Online TA, etc.),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 Deposit, Non Refund, Refundable) were cleaned and verified.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It Matters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duplicate-like categories (e.g., "Online TA" vs "Online TA ").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consistency in grouping, visualization, and trend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is now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and standardized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improving the quality of insights for segmentation, cancellations, and pricing analysis.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82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D88E1-152A-A4DF-4072-B4EDCE87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674"/>
            <a:ext cx="10515600" cy="91440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 Conversion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29383-C489-A703-3913-D52292BF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9621"/>
            <a:ext cx="10515600" cy="362551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columns stored in unsuitable formats (object instead of category, dates as strings).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categorical fields (hotel, meal,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market_segment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deposit_type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reservation_status_date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format for time-based analysis.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numerical fields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lead_time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stays_in_week_nights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remained numeric.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columns standardized as categorical, 1 column formatted as datetime.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usage reduced and dataset became more structured.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 faster computation, accurate grouping, and reliable analysis.</a:t>
            </a:r>
          </a:p>
          <a:p>
            <a:pPr marL="1143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157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73CA7-3844-6CB9-AF46-97225EA1D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4380"/>
            <a:ext cx="10515600" cy="53665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72B11-2EFE-C809-DE6A-0C7290C6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681038"/>
            <a:ext cx="10515600" cy="5495925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examines the distribution and patterns of a single variable (numerical or categorical) to understand its characteristics.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numerical column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bookings have short lead times, low ADR values, and stays of 1–5 weeknights with 0–2 weekend nights, though a few extreme outliers exist.</a:t>
            </a:r>
          </a:p>
          <a:p>
            <a:pPr marL="11430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ED3B75-AAFD-8120-32A7-184FFAE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77729"/>
            <a:ext cx="10629899" cy="4235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65A6-AA77-064D-5DC8-3F3684179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552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Categorical Column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22816-40BC-3F13-A989-DE8F1F84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811" y="1010654"/>
            <a:ext cx="11014899" cy="5166310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Hotel has significantly more bookings than Resort Hotel, showing higher overall demand.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54282D-A98B-D837-C85C-C66A2F142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11" y="1668379"/>
            <a:ext cx="11014899" cy="34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5772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F6A68-CC2B-7D1C-C97E-379516B05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7"/>
            <a:ext cx="10515600" cy="1122947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relationship between two variables to detect patterns and dependencies.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A4A3A-9E60-5BDE-C1F1-706AA7939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38989"/>
            <a:ext cx="10515600" cy="530993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numerical column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Hotels show higher bookings with moderate ADR and shorter lead times, Resort Hotels have wider ADR variation and longer lead times, No Deposit bookings face more cancellations than Non-Refund, and most guests receive their reserved room type though changes occur</a:t>
            </a:r>
            <a:r>
              <a:rPr lang="en-US" dirty="0"/>
              <a:t>.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6C6011-C52D-B990-4033-DC7030A9D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68" y="2775284"/>
            <a:ext cx="3368843" cy="294372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B68654-A010-0396-B8A1-7D576649E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7779" y="2775284"/>
            <a:ext cx="4094747" cy="27913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E137378-8EE5-2B25-F86E-DD9DC020E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2894" y="2775284"/>
            <a:ext cx="3180348" cy="294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69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54ACE-9C94-47D4-10FB-11C91370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1" y="224590"/>
            <a:ext cx="10888579" cy="86627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F3D6D-775F-ACA2-E3AE-F138A00B2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8759" y="962527"/>
            <a:ext cx="11065041" cy="5214436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relationship between two variables to detect patterns and dependencies</a:t>
            </a:r>
          </a:p>
          <a:p>
            <a:pPr marL="1143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 categorical column 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Deposit bookings face higher cancellations than Non-Refund deposits, while City Hotels attract mostly transient customers and Resort Hotels serve more families and groups.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0037EF-16E5-9BE2-94F1-9653F3A17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59" y="2887578"/>
            <a:ext cx="3737809" cy="3289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09A759-2D28-EE26-626E-AB6880412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033" y="2887578"/>
            <a:ext cx="4170946" cy="3007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E6E48D-3DF9-7BB7-3AA1-9E33BAEA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0443" y="2887578"/>
            <a:ext cx="3515661" cy="300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368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9DC55-DCF4-E1AE-0781-825AFDD17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1991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F6343-B103-4AB6-BEB6-B12F8EE34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7116"/>
            <a:ext cx="10515600" cy="4989847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relationship between two variables to detect patterns and dependencies</a:t>
            </a:r>
          </a:p>
          <a:p>
            <a:pPr marL="11430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categorical and one numerical </a:t>
            </a:r>
          </a:p>
          <a:p>
            <a:pPr marL="114300" indent="0">
              <a:buNone/>
            </a:pPr>
            <a:r>
              <a:rPr lang="en-US" sz="2000" dirty="0"/>
              <a:t>City Hotels show higher bookings with generally lower ADR and shorter lead times, while Resort Hotels have higher ADR variation and longer planning periods.</a:t>
            </a:r>
          </a:p>
          <a:p>
            <a:pPr marL="114300" indent="0">
              <a:buNone/>
            </a:pPr>
            <a:r>
              <a:rPr lang="en-US" sz="2000" dirty="0"/>
              <a:t>Transient customers dominate bookings with shorter stays, while families and group customers show longer stays during weekdays.</a:t>
            </a:r>
          </a:p>
          <a:p>
            <a:pPr marL="11430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9D6029-A2F0-E4DE-63C0-7762E2F96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2" y="3673642"/>
            <a:ext cx="4973052" cy="2503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ED5FF8-C0E4-5FCC-C12D-C53EE413E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1252" y="3673642"/>
            <a:ext cx="4840706" cy="250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32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285365" y="1001288"/>
            <a:ext cx="11266823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Kondreddy Shilpa, a recent Civil Engineering graduate from Sri Krishna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Devaraya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 College of Engineering &amp; Technology. Though my academic background is in engineering, I have developed a strong interest in data analysis, and this project reflects my effort to apply analytical techniques to real-world datasets and extract meaningful insights.</a:t>
            </a:r>
          </a:p>
          <a:p>
            <a:pPr lvl="0" algn="just">
              <a:buClr>
                <a:schemeClr val="dk1"/>
              </a:buClr>
              <a:buSzPts val="1800"/>
            </a:pPr>
            <a:endParaRPr lang="en-IN"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lvl="0" algn="just">
              <a:buClr>
                <a:schemeClr val="dk1"/>
              </a:buClr>
              <a:buSzPts val="1800"/>
            </a:pPr>
            <a:r>
              <a:rPr lang="en-IN" sz="40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Why Data Analytics ? </a:t>
            </a:r>
          </a:p>
          <a:p>
            <a:pPr lvl="0" algn="just">
              <a:buClr>
                <a:schemeClr val="dk1"/>
              </a:buClr>
              <a:buSzPts val="1800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chemeClr val="dk1"/>
              </a:buClr>
              <a:buSzPts val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chose Data Analytics because it blends problem-solving, technology, and decision-making - three areas I truly enjoy. My passion lies in working with data to uncover patterns and transform them into actionable insights for solving real-world problems. Data Analytics excites me as a field full of continuous learning, innovation, and impactful applications across industries.</a:t>
            </a:r>
            <a:endParaRPr lang="en-IN"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35188" y="416553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US" sz="4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Calibri"/>
              </a:rPr>
              <a:t>About Me</a:t>
            </a:r>
            <a:endParaRPr sz="4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BE94-3EE2-0AB8-D07E-8CADDCC9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59"/>
            <a:ext cx="10515600" cy="786062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E5065-72AD-A4A8-B840-DD0A25753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74820"/>
            <a:ext cx="10515600" cy="534202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relationship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or more variables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capture combined effects and complex dependencies.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 plots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that booking cancellations depend on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type and hotel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Non-Refund deposits strongly reducing cancellations.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Stacked bar charts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revealed how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 and market segment together impact booking counts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transient customers dominating online channels.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highlighted strong links between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time, ADR, and cancellations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showing that longer lead times and higher ADRs often correspond to higher cancellation rates.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1E42C1-C782-185C-F693-7620A915B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64" y="3962400"/>
            <a:ext cx="3866148" cy="26670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0CA3C5-9A94-6588-0E0F-2552C7294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790" y="4006523"/>
            <a:ext cx="3352800" cy="2410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A994AA-DA8F-7D81-5415-735393F4F3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2285" y="3962400"/>
            <a:ext cx="3638452" cy="231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524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A8A01A-A6A5-557B-4D26-338E0E39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7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FB10FE4-D3F4-1C45-6EA5-0A36D3CA6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3608" y="1168400"/>
            <a:ext cx="10515600" cy="5455920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Cancellation Rates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-A significant portion of bookings get canceled, influenced by lead time, deposit type, and customer segment.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&amp; Hotel Type Trends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-City Hotels see higher weekday demand, while Resort Hotels peak during weekends and holidays.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Time Impacts Revenue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-Longer lead times are strongly associated with higher cancellation likelihood.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Channel Dependence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-OTAs (Online Travel Agents) drive most bookings but also contribute to high cancellations.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Loyalty Signals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Repeated guests and special requests often indicate higher retention and satisfaction.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Segment Variability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Corporate, group, and online customers show distinct booking behaviors requiring tailored strategies.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Challenges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Missing values in key columns (e.g., children, agent/company) require imputation for accurate modeling.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Value -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support revenue optimization, targeted marketing, and improved customer experience strategies.</a:t>
            </a:r>
          </a:p>
        </p:txBody>
      </p:sp>
    </p:spTree>
    <p:extLst>
      <p:ext uri="{BB962C8B-B14F-4D97-AF65-F5344CB8AC3E}">
        <p14:creationId xmlns:p14="http://schemas.microsoft.com/office/powerpoint/2010/main" val="3062483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65F-089E-5CDF-17BA-3958554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F5A55F-47E6-B6D0-29AF-38C819AD5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booking data reveals clear seasonal and regional patterns in demand.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cancellation rates highlight the need for better forecasting and customer retention strategies.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time, distribution channel, and deposit type are strong predictors of booking outcomes.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 can guide revenue management, targeted marketing, and operational planning.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proper data cleaning and modeling, the dataset can significantly support decision-making in the hospitality industry.</a:t>
            </a:r>
          </a:p>
        </p:txBody>
      </p:sp>
    </p:spTree>
    <p:extLst>
      <p:ext uri="{BB962C8B-B14F-4D97-AF65-F5344CB8AC3E}">
        <p14:creationId xmlns:p14="http://schemas.microsoft.com/office/powerpoint/2010/main" val="23949407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68E8-E2D9-8CFC-1310-8F442C37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017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D2B5-06E2-AF9C-3912-F3A2B9235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168" y="1569593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Predictive Modeling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Develop ML models to forecast cancellations and optimize occupancy.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Customer Segmentation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Use clustering to identify guest profiles for personalized offers.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Revenue Optimization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Dynamic pricing strategies using booking trends and seasonality.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External Data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Combine with weather, events, or flight data for richer insights.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Dashboards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Build interactive BI tools to help hotel managers make quick decisions.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Sustainability Insights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Analyze patterns to reduce resource use and improve eco-friendly practices.</a:t>
            </a:r>
          </a:p>
          <a:p>
            <a:pPr marL="114300" indent="0"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5556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4465642" cy="118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40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92506"/>
            <a:ext cx="10515600" cy="802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>
              <a:buClr>
                <a:srgbClr val="FF0000"/>
              </a:buClr>
              <a:buSzPts val="4400"/>
            </a:pP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Hotel Booking Dataset </a:t>
            </a:r>
            <a:endParaRPr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6B3FD-FDC1-0E48-CCF6-590FCD7E5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471" y="994611"/>
            <a:ext cx="11566433" cy="553452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how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Hotel Booking 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insights into customer behavior, cancellations, lead times, and seasonal demand across City and Resort Hotels.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helps understand booking patterns, guest demographics, revenue drivers, and market segments-useful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management, marketing, and demand forecasting.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119,390 rows and 36 columns including 28 numerical columns (lead time, stay duration, ADR, special requests) and 8 categorical columns (hotel type, arrival date, country, market segment, reservation status).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Booking Status &amp; Lead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Stay Duration (Weekdays &amp; Weekends)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Guest Details (Adults, Children, Babies)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Daily Rate (ADR)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Segment &amp; Distribution Channel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Deposit Type &amp; Special Requests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Reservation Status &amp; Date</a:t>
            </a:r>
          </a:p>
          <a:p>
            <a:pPr marL="114300" indent="0"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53E069D-B7A0-D82F-90D9-FACA4B9E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822"/>
            <a:ext cx="10515600" cy="1055086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Columns in Hotel Booking Dataset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7D4F769-5A4A-AB33-7EEF-37C216B2E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-84851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hotel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Type of hotel (Resort or City).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E7AD3B-04E6-28B2-6455-4B7E93387C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233721"/>
              </p:ext>
            </p:extLst>
          </p:nvPr>
        </p:nvGraphicFramePr>
        <p:xfrm>
          <a:off x="883460" y="1316334"/>
          <a:ext cx="10425080" cy="4874403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06270">
                  <a:extLst>
                    <a:ext uri="{9D8B030D-6E8A-4147-A177-3AD203B41FA5}">
                      <a16:colId xmlns:a16="http://schemas.microsoft.com/office/drawing/2014/main" val="2128569452"/>
                    </a:ext>
                  </a:extLst>
                </a:gridCol>
                <a:gridCol w="2606270">
                  <a:extLst>
                    <a:ext uri="{9D8B030D-6E8A-4147-A177-3AD203B41FA5}">
                      <a16:colId xmlns:a16="http://schemas.microsoft.com/office/drawing/2014/main" val="499654387"/>
                    </a:ext>
                  </a:extLst>
                </a:gridCol>
                <a:gridCol w="2606270">
                  <a:extLst>
                    <a:ext uri="{9D8B030D-6E8A-4147-A177-3AD203B41FA5}">
                      <a16:colId xmlns:a16="http://schemas.microsoft.com/office/drawing/2014/main" val="2944544998"/>
                    </a:ext>
                  </a:extLst>
                </a:gridCol>
                <a:gridCol w="2606270">
                  <a:extLst>
                    <a:ext uri="{9D8B030D-6E8A-4147-A177-3AD203B41FA5}">
                      <a16:colId xmlns:a16="http://schemas.microsoft.com/office/drawing/2014/main" val="1216166261"/>
                    </a:ext>
                  </a:extLst>
                </a:gridCol>
              </a:tblGrid>
              <a:tr h="338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Column Name</a:t>
                      </a:r>
                      <a:endParaRPr lang="en-US" sz="14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Missing Values</a:t>
                      </a:r>
                      <a:endParaRPr lang="en-US" sz="14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Cleaning Required</a:t>
                      </a:r>
                      <a:endParaRPr lang="en-US" sz="1400"/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Importance (Why)</a:t>
                      </a:r>
                      <a:endParaRPr lang="en-US" sz="1400"/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623188134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hotel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Type of hotel – City vs Resort.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230221591"/>
                  </a:ext>
                </a:extLst>
              </a:tr>
              <a:tr h="5759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is_canceled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Target variable – cancellation analysis.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086698567"/>
                  </a:ext>
                </a:extLst>
              </a:tr>
              <a:tr h="5759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lead_time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Yes (outliers)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Days between booking &amp; arrival.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263385744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arrival_date_year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Yearly booking trends.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292250283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arrival_date_month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Seasonal demand patterns.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840185912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arrival_date_week_number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Weekly trends in bookings.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073683353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arrival_date_day_of_month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Daily arrival insights.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167976153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stays_in_weekend_nights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Weekend demand indicator.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3353392303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stays_in_week_nights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Weekday demand indicator.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167694047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adults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Yes (invalid values)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Core guest count.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790462176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children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4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Yes (missing/invalid)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Family demand factor.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4293259559"/>
                  </a:ext>
                </a:extLst>
              </a:tr>
              <a:tr h="3384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babies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0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Niche family segment.</a:t>
                      </a:r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1337095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9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550B45-EF9A-C148-81E4-B1B613232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786936"/>
              </p:ext>
            </p:extLst>
          </p:nvPr>
        </p:nvGraphicFramePr>
        <p:xfrm>
          <a:off x="1012721" y="648929"/>
          <a:ext cx="10314040" cy="5230757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578510">
                  <a:extLst>
                    <a:ext uri="{9D8B030D-6E8A-4147-A177-3AD203B41FA5}">
                      <a16:colId xmlns:a16="http://schemas.microsoft.com/office/drawing/2014/main" val="2144983448"/>
                    </a:ext>
                  </a:extLst>
                </a:gridCol>
                <a:gridCol w="2578510">
                  <a:extLst>
                    <a:ext uri="{9D8B030D-6E8A-4147-A177-3AD203B41FA5}">
                      <a16:colId xmlns:a16="http://schemas.microsoft.com/office/drawing/2014/main" val="1714669843"/>
                    </a:ext>
                  </a:extLst>
                </a:gridCol>
                <a:gridCol w="2578510">
                  <a:extLst>
                    <a:ext uri="{9D8B030D-6E8A-4147-A177-3AD203B41FA5}">
                      <a16:colId xmlns:a16="http://schemas.microsoft.com/office/drawing/2014/main" val="3942024081"/>
                    </a:ext>
                  </a:extLst>
                </a:gridCol>
                <a:gridCol w="2578510">
                  <a:extLst>
                    <a:ext uri="{9D8B030D-6E8A-4147-A177-3AD203B41FA5}">
                      <a16:colId xmlns:a16="http://schemas.microsoft.com/office/drawing/2014/main" val="102174966"/>
                    </a:ext>
                  </a:extLst>
                </a:gridCol>
              </a:tblGrid>
              <a:tr h="381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Cleaning Required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 (Why)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6750063"/>
                  </a:ext>
                </a:extLst>
              </a:tr>
              <a:tr h="381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Meal plan – impacts revenue.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9189496"/>
                  </a:ext>
                </a:extLst>
              </a:tr>
              <a:tr h="381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(missing)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 origin – segmentation.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72546"/>
                  </a:ext>
                </a:extLst>
              </a:tr>
              <a:tr h="381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market_segment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 source.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765036"/>
                  </a:ext>
                </a:extLst>
              </a:tr>
              <a:tr h="381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distribution_channel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channel.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8544143"/>
                  </a:ext>
                </a:extLst>
              </a:tr>
              <a:tr h="381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is_repeated_guest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Loyalty indicator.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2883"/>
                  </a:ext>
                </a:extLst>
              </a:tr>
              <a:tr h="381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previous_cancellations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Past cancellation behavior.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09885"/>
                  </a:ext>
                </a:extLst>
              </a:tr>
              <a:tr h="649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previous_bookings_not_canceled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 reliability.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6333110"/>
                  </a:ext>
                </a:extLst>
              </a:tr>
              <a:tr h="381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reserved_room_type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 preference.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76345"/>
                  </a:ext>
                </a:extLst>
              </a:tr>
              <a:tr h="381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assigned_room_type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Upgrade/downgrade check.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878774"/>
                  </a:ext>
                </a:extLst>
              </a:tr>
              <a:tr h="381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booking_changes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Flexibility in bookings.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2702374"/>
                  </a:ext>
                </a:extLst>
              </a:tr>
              <a:tr h="381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deposit_type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security.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4281156"/>
                  </a:ext>
                </a:extLst>
              </a:tr>
              <a:tr h="3818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16,340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(missing)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Travel agent reference.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1817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0969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359FDC-5A26-7CE2-7EF3-E3B7D145F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888369"/>
              </p:ext>
            </p:extLst>
          </p:nvPr>
        </p:nvGraphicFramePr>
        <p:xfrm>
          <a:off x="838200" y="825910"/>
          <a:ext cx="10515600" cy="51565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0028341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16189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56535446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70306494"/>
                    </a:ext>
                  </a:extLst>
                </a:gridCol>
              </a:tblGrid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Cleaning Required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 (Why)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0200585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company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112,593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(mostly missing)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Corporate client ID.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348082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days_in_waiting_list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Demand pressure.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932364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 segmentation.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0192828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adr (Average Daily Rate)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(outliers)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Revenue per booking.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420308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required_car_parking_spaces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Parking demand.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5524622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total_of_special_requests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Service customization.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582199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reservation_status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Final outcome.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7973813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reservation_status_date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(format)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Cancellation timing.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082264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guest identifier.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9178722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 useful for analysis.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809788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phone-number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Guest contact – not used.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5252441"/>
                  </a:ext>
                </a:extLst>
              </a:tr>
              <a:tr h="3966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credit_card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reference.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52190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706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1F494875-F3AD-B406-1679-C7F1AA79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DA0DE4D-0DF6-5878-3B55-9CB64FC9E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9840"/>
            <a:ext cx="10515600" cy="4917123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1: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factors influence booking cancellations?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key drivers of cancellations (lead time, customer type, deposit type, etc.) to reduce revenue loss.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2: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do booking trends vary across hotel types (City Hotel vs. Resort Hotel)?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seasonality, customer preferences, and booking behavior to improve marketing strategies.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3: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impact of lead time on cancellations and check-in rates?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booking lead time patterns to optimize inventory and revenue management.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4: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do market segments and distribution channels affect booking success?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 which customer segments and channels bring the highest retention and revenue.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5: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role do special requests and repeated guests play in booking outcomes?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customer loyalty and preferences to improve guest experience and retention.</a:t>
            </a:r>
          </a:p>
        </p:txBody>
      </p:sp>
    </p:spTree>
    <p:extLst>
      <p:ext uri="{BB962C8B-B14F-4D97-AF65-F5344CB8AC3E}">
        <p14:creationId xmlns:p14="http://schemas.microsoft.com/office/powerpoint/2010/main" val="3729118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C1C96-1794-1FC4-B97E-E12540478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</a:t>
            </a:r>
          </a:p>
        </p:txBody>
      </p:sp>
      <p:sp>
        <p:nvSpPr>
          <p:cNvPr id="59" name="Text Placeholder 58">
            <a:extLst>
              <a:ext uri="{FF2B5EF4-FFF2-40B4-BE49-F238E27FC236}">
                <a16:creationId xmlns:a16="http://schemas.microsoft.com/office/drawing/2014/main" id="{8D5F3BAE-3190-0851-05C5-D41F26C92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0877"/>
            <a:ext cx="10515600" cy="50560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Outliers in numerical features such as ADR (Average Daily Rate), lead time, and stays in week nights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Used:</a:t>
            </a:r>
          </a:p>
          <a:p>
            <a:pPr marL="11430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IQR method (Q1 ± 1.5×IQR) to validate statistical thresholds</a:t>
            </a:r>
          </a:p>
          <a:p>
            <a:pPr marL="1143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Findings: Extreme ADR values (above 5400) detected → not realistic for typical bookings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Matters: Outliers can distort averages, mislead pricing insights, and affect demand forecasting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Taken: Replaced extreme values with nearest acceptable limits → kept dataset complete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Cleaner dataset ensures reliable analysis, accurate forecasting, and better business decisions</a:t>
            </a:r>
          </a:p>
        </p:txBody>
      </p:sp>
    </p:spTree>
    <p:extLst>
      <p:ext uri="{BB962C8B-B14F-4D97-AF65-F5344CB8AC3E}">
        <p14:creationId xmlns:p14="http://schemas.microsoft.com/office/powerpoint/2010/main" val="1619183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72FA07-B12A-BCFB-F0CE-5970E711A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75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Outliers - Box Plot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EF5B89-12E1-C55F-BA84-9CE2A16EF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75" y="1162879"/>
            <a:ext cx="5347251" cy="26040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7B5EF-D589-8FDB-6C6C-2D2AD79BC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450" y="1063486"/>
            <a:ext cx="4787349" cy="27034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E01C9B-8DBA-F205-F57D-DEEF44FCF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443" y="3766929"/>
            <a:ext cx="6011114" cy="291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747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2092</TotalTime>
  <Words>2144</Words>
  <Application>Microsoft Office PowerPoint</Application>
  <PresentationFormat>Widescreen</PresentationFormat>
  <Paragraphs>293</Paragraphs>
  <Slides>24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Times New Roman</vt:lpstr>
      <vt:lpstr>Calibri</vt:lpstr>
      <vt:lpstr>Libre Baskerville</vt:lpstr>
      <vt:lpstr>Arial Unicode MS</vt:lpstr>
      <vt:lpstr>Lato Black</vt:lpstr>
      <vt:lpstr>Arial</vt:lpstr>
      <vt:lpstr>Wingdings</vt:lpstr>
      <vt:lpstr>Office Theme</vt:lpstr>
      <vt:lpstr>Presented By: Shilpa Kondreddy</vt:lpstr>
      <vt:lpstr>PowerPoint Presentation</vt:lpstr>
      <vt:lpstr>Analysis of Hotel Booking Dataset </vt:lpstr>
      <vt:lpstr>Understanding the Columns in Hotel Booking Dataset</vt:lpstr>
      <vt:lpstr>PowerPoint Presentation</vt:lpstr>
      <vt:lpstr>PowerPoint Presentation</vt:lpstr>
      <vt:lpstr>Problem Statement</vt:lpstr>
      <vt:lpstr>Handling Outliers</vt:lpstr>
      <vt:lpstr>Handling Outliers - Box Plot</vt:lpstr>
      <vt:lpstr>Handling Missing Data</vt:lpstr>
      <vt:lpstr>Why Duplicates Matter ?</vt:lpstr>
      <vt:lpstr>Handling Duplicates</vt:lpstr>
      <vt:lpstr>Fixing Inconsistencies in Categorical Data</vt:lpstr>
      <vt:lpstr>Data Type Conversion</vt:lpstr>
      <vt:lpstr>Univariate Analysis</vt:lpstr>
      <vt:lpstr>One Categorical Column</vt:lpstr>
      <vt:lpstr>Bivariate Analysis  Focused on the relationship between two variables to detect patterns and dependencies.</vt:lpstr>
      <vt:lpstr>Bivariate Analysis </vt:lpstr>
      <vt:lpstr>Bivariate Analysis</vt:lpstr>
      <vt:lpstr>Multivariate Analysis</vt:lpstr>
      <vt:lpstr>Insights</vt:lpstr>
      <vt:lpstr>Conclusion</vt:lpstr>
      <vt:lpstr>Future Scope: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shilpa kondreddy</cp:lastModifiedBy>
  <cp:revision>27</cp:revision>
  <dcterms:created xsi:type="dcterms:W3CDTF">2021-02-16T05:19:01Z</dcterms:created>
  <dcterms:modified xsi:type="dcterms:W3CDTF">2025-09-11T17:16:29Z</dcterms:modified>
</cp:coreProperties>
</file>