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0066"/>
    <a:srgbClr val="CE4FDB"/>
    <a:srgbClr val="36535C"/>
    <a:srgbClr val="5C8E26"/>
    <a:srgbClr val="85C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C062-EC84-A57D-4B50-A2D1F269A4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2034B3-F259-4659-9B60-DFFFDC1C62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A4BCDE-411D-27C5-4A21-59A41DDBF755}"/>
              </a:ext>
            </a:extLst>
          </p:cNvPr>
          <p:cNvSpPr>
            <a:spLocks noGrp="1"/>
          </p:cNvSpPr>
          <p:nvPr>
            <p:ph type="dt" sz="half" idx="10"/>
          </p:nvPr>
        </p:nvSpPr>
        <p:spPr/>
        <p:txBody>
          <a:bodyPr/>
          <a:lstStyle/>
          <a:p>
            <a:fld id="{6F459848-E6BE-403C-BEA2-18FE9FEC18EB}" type="datetimeFigureOut">
              <a:rPr lang="en-US" smtClean="0"/>
              <a:t>6/15/2023</a:t>
            </a:fld>
            <a:endParaRPr lang="en-US"/>
          </a:p>
        </p:txBody>
      </p:sp>
      <p:sp>
        <p:nvSpPr>
          <p:cNvPr id="5" name="Footer Placeholder 4">
            <a:extLst>
              <a:ext uri="{FF2B5EF4-FFF2-40B4-BE49-F238E27FC236}">
                <a16:creationId xmlns:a16="http://schemas.microsoft.com/office/drawing/2014/main" id="{4A72F7E4-8818-5B09-2F69-8968CD35D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A090D-2D7B-BDAD-CA9C-D715EF2E2994}"/>
              </a:ext>
            </a:extLst>
          </p:cNvPr>
          <p:cNvSpPr>
            <a:spLocks noGrp="1"/>
          </p:cNvSpPr>
          <p:nvPr>
            <p:ph type="sldNum" sz="quarter" idx="12"/>
          </p:nvPr>
        </p:nvSpPr>
        <p:spPr/>
        <p:txBody>
          <a:bodyPr/>
          <a:lstStyle/>
          <a:p>
            <a:fld id="{6DFEA0BA-9AB7-4835-9970-CF0C18525F36}" type="slidenum">
              <a:rPr lang="en-US" smtClean="0"/>
              <a:t>‹#›</a:t>
            </a:fld>
            <a:endParaRPr lang="en-US"/>
          </a:p>
        </p:txBody>
      </p:sp>
    </p:spTree>
    <p:extLst>
      <p:ext uri="{BB962C8B-B14F-4D97-AF65-F5344CB8AC3E}">
        <p14:creationId xmlns:p14="http://schemas.microsoft.com/office/powerpoint/2010/main" val="174376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F6F3-D5FE-9CB1-C34E-5202E5E8DE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0B2048-29B3-8869-BBEE-7736F0689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39BDC-CF50-6976-A591-F306EF708FCF}"/>
              </a:ext>
            </a:extLst>
          </p:cNvPr>
          <p:cNvSpPr>
            <a:spLocks noGrp="1"/>
          </p:cNvSpPr>
          <p:nvPr>
            <p:ph type="dt" sz="half" idx="10"/>
          </p:nvPr>
        </p:nvSpPr>
        <p:spPr/>
        <p:txBody>
          <a:bodyPr/>
          <a:lstStyle/>
          <a:p>
            <a:fld id="{6F459848-E6BE-403C-BEA2-18FE9FEC18EB}" type="datetimeFigureOut">
              <a:rPr lang="en-US" smtClean="0"/>
              <a:t>6/15/2023</a:t>
            </a:fld>
            <a:endParaRPr lang="en-US"/>
          </a:p>
        </p:txBody>
      </p:sp>
      <p:sp>
        <p:nvSpPr>
          <p:cNvPr id="5" name="Footer Placeholder 4">
            <a:extLst>
              <a:ext uri="{FF2B5EF4-FFF2-40B4-BE49-F238E27FC236}">
                <a16:creationId xmlns:a16="http://schemas.microsoft.com/office/drawing/2014/main" id="{EF16D481-23F9-873A-76B5-E753B3B2D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7F237-2E93-9CD5-B0CF-ACD30DB70C65}"/>
              </a:ext>
            </a:extLst>
          </p:cNvPr>
          <p:cNvSpPr>
            <a:spLocks noGrp="1"/>
          </p:cNvSpPr>
          <p:nvPr>
            <p:ph type="sldNum" sz="quarter" idx="12"/>
          </p:nvPr>
        </p:nvSpPr>
        <p:spPr/>
        <p:txBody>
          <a:bodyPr/>
          <a:lstStyle/>
          <a:p>
            <a:fld id="{6DFEA0BA-9AB7-4835-9970-CF0C18525F36}" type="slidenum">
              <a:rPr lang="en-US" smtClean="0"/>
              <a:t>‹#›</a:t>
            </a:fld>
            <a:endParaRPr lang="en-US"/>
          </a:p>
        </p:txBody>
      </p:sp>
    </p:spTree>
    <p:extLst>
      <p:ext uri="{BB962C8B-B14F-4D97-AF65-F5344CB8AC3E}">
        <p14:creationId xmlns:p14="http://schemas.microsoft.com/office/powerpoint/2010/main" val="184215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0836F4-1E7F-5AA3-DC71-8C7855CC4C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2CF2B7-7330-47C3-DF35-BAEF9DDD4E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BEF52-F1C7-FD10-B9E6-F70C4E744D0B}"/>
              </a:ext>
            </a:extLst>
          </p:cNvPr>
          <p:cNvSpPr>
            <a:spLocks noGrp="1"/>
          </p:cNvSpPr>
          <p:nvPr>
            <p:ph type="dt" sz="half" idx="10"/>
          </p:nvPr>
        </p:nvSpPr>
        <p:spPr/>
        <p:txBody>
          <a:bodyPr/>
          <a:lstStyle/>
          <a:p>
            <a:fld id="{6F459848-E6BE-403C-BEA2-18FE9FEC18EB}" type="datetimeFigureOut">
              <a:rPr lang="en-US" smtClean="0"/>
              <a:t>6/15/2023</a:t>
            </a:fld>
            <a:endParaRPr lang="en-US"/>
          </a:p>
        </p:txBody>
      </p:sp>
      <p:sp>
        <p:nvSpPr>
          <p:cNvPr id="5" name="Footer Placeholder 4">
            <a:extLst>
              <a:ext uri="{FF2B5EF4-FFF2-40B4-BE49-F238E27FC236}">
                <a16:creationId xmlns:a16="http://schemas.microsoft.com/office/drawing/2014/main" id="{D77BE719-E8D2-D35D-92F9-A59454D52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C8852-E274-F664-50D8-42178FC9B5D5}"/>
              </a:ext>
            </a:extLst>
          </p:cNvPr>
          <p:cNvSpPr>
            <a:spLocks noGrp="1"/>
          </p:cNvSpPr>
          <p:nvPr>
            <p:ph type="sldNum" sz="quarter" idx="12"/>
          </p:nvPr>
        </p:nvSpPr>
        <p:spPr/>
        <p:txBody>
          <a:bodyPr/>
          <a:lstStyle/>
          <a:p>
            <a:fld id="{6DFEA0BA-9AB7-4835-9970-CF0C18525F36}" type="slidenum">
              <a:rPr lang="en-US" smtClean="0"/>
              <a:t>‹#›</a:t>
            </a:fld>
            <a:endParaRPr lang="en-US"/>
          </a:p>
        </p:txBody>
      </p:sp>
    </p:spTree>
    <p:extLst>
      <p:ext uri="{BB962C8B-B14F-4D97-AF65-F5344CB8AC3E}">
        <p14:creationId xmlns:p14="http://schemas.microsoft.com/office/powerpoint/2010/main" val="72988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19803-46DB-4062-2558-177D4E57F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33634-5432-B3F1-4D7F-865C6D29E4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B20DA-8DC3-77B7-C3DA-542D224F31DA}"/>
              </a:ext>
            </a:extLst>
          </p:cNvPr>
          <p:cNvSpPr>
            <a:spLocks noGrp="1"/>
          </p:cNvSpPr>
          <p:nvPr>
            <p:ph type="dt" sz="half" idx="10"/>
          </p:nvPr>
        </p:nvSpPr>
        <p:spPr/>
        <p:txBody>
          <a:bodyPr/>
          <a:lstStyle/>
          <a:p>
            <a:fld id="{6F459848-E6BE-403C-BEA2-18FE9FEC18EB}" type="datetimeFigureOut">
              <a:rPr lang="en-US" smtClean="0"/>
              <a:t>6/15/2023</a:t>
            </a:fld>
            <a:endParaRPr lang="en-US"/>
          </a:p>
        </p:txBody>
      </p:sp>
      <p:sp>
        <p:nvSpPr>
          <p:cNvPr id="5" name="Footer Placeholder 4">
            <a:extLst>
              <a:ext uri="{FF2B5EF4-FFF2-40B4-BE49-F238E27FC236}">
                <a16:creationId xmlns:a16="http://schemas.microsoft.com/office/drawing/2014/main" id="{7DA64D32-EFD7-7F7D-C00E-856F1A679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1E4DA-9393-11CF-92C8-9424219C4428}"/>
              </a:ext>
            </a:extLst>
          </p:cNvPr>
          <p:cNvSpPr>
            <a:spLocks noGrp="1"/>
          </p:cNvSpPr>
          <p:nvPr>
            <p:ph type="sldNum" sz="quarter" idx="12"/>
          </p:nvPr>
        </p:nvSpPr>
        <p:spPr/>
        <p:txBody>
          <a:bodyPr/>
          <a:lstStyle/>
          <a:p>
            <a:fld id="{6DFEA0BA-9AB7-4835-9970-CF0C18525F36}" type="slidenum">
              <a:rPr lang="en-US" smtClean="0"/>
              <a:t>‹#›</a:t>
            </a:fld>
            <a:endParaRPr lang="en-US"/>
          </a:p>
        </p:txBody>
      </p:sp>
    </p:spTree>
    <p:extLst>
      <p:ext uri="{BB962C8B-B14F-4D97-AF65-F5344CB8AC3E}">
        <p14:creationId xmlns:p14="http://schemas.microsoft.com/office/powerpoint/2010/main" val="277454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C74A-F9A8-2D4F-F2EE-63B3EFDB97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D611B1-84B9-D8F5-0C50-854EE0D00E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F48CDF-2207-CE7D-486F-FD9BA68ECC6D}"/>
              </a:ext>
            </a:extLst>
          </p:cNvPr>
          <p:cNvSpPr>
            <a:spLocks noGrp="1"/>
          </p:cNvSpPr>
          <p:nvPr>
            <p:ph type="dt" sz="half" idx="10"/>
          </p:nvPr>
        </p:nvSpPr>
        <p:spPr/>
        <p:txBody>
          <a:bodyPr/>
          <a:lstStyle/>
          <a:p>
            <a:fld id="{6F459848-E6BE-403C-BEA2-18FE9FEC18EB}" type="datetimeFigureOut">
              <a:rPr lang="en-US" smtClean="0"/>
              <a:t>6/15/2023</a:t>
            </a:fld>
            <a:endParaRPr lang="en-US"/>
          </a:p>
        </p:txBody>
      </p:sp>
      <p:sp>
        <p:nvSpPr>
          <p:cNvPr id="5" name="Footer Placeholder 4">
            <a:extLst>
              <a:ext uri="{FF2B5EF4-FFF2-40B4-BE49-F238E27FC236}">
                <a16:creationId xmlns:a16="http://schemas.microsoft.com/office/drawing/2014/main" id="{676800EA-14E4-22F1-2338-8328CC097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25F2E-7980-C155-AAB0-9E10493841E9}"/>
              </a:ext>
            </a:extLst>
          </p:cNvPr>
          <p:cNvSpPr>
            <a:spLocks noGrp="1"/>
          </p:cNvSpPr>
          <p:nvPr>
            <p:ph type="sldNum" sz="quarter" idx="12"/>
          </p:nvPr>
        </p:nvSpPr>
        <p:spPr/>
        <p:txBody>
          <a:bodyPr/>
          <a:lstStyle/>
          <a:p>
            <a:fld id="{6DFEA0BA-9AB7-4835-9970-CF0C18525F36}" type="slidenum">
              <a:rPr lang="en-US" smtClean="0"/>
              <a:t>‹#›</a:t>
            </a:fld>
            <a:endParaRPr lang="en-US"/>
          </a:p>
        </p:txBody>
      </p:sp>
    </p:spTree>
    <p:extLst>
      <p:ext uri="{BB962C8B-B14F-4D97-AF65-F5344CB8AC3E}">
        <p14:creationId xmlns:p14="http://schemas.microsoft.com/office/powerpoint/2010/main" val="198288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FB87-1F69-89C7-688C-9AA67C500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E7B7D5-9467-4449-E3A7-B73322695A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89E65-1EDB-EB5B-87A7-87767BF225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88F10A-F40D-4913-6ED4-3C2400168F0B}"/>
              </a:ext>
            </a:extLst>
          </p:cNvPr>
          <p:cNvSpPr>
            <a:spLocks noGrp="1"/>
          </p:cNvSpPr>
          <p:nvPr>
            <p:ph type="dt" sz="half" idx="10"/>
          </p:nvPr>
        </p:nvSpPr>
        <p:spPr/>
        <p:txBody>
          <a:bodyPr/>
          <a:lstStyle/>
          <a:p>
            <a:fld id="{6F459848-E6BE-403C-BEA2-18FE9FEC18EB}" type="datetimeFigureOut">
              <a:rPr lang="en-US" smtClean="0"/>
              <a:t>6/15/2023</a:t>
            </a:fld>
            <a:endParaRPr lang="en-US"/>
          </a:p>
        </p:txBody>
      </p:sp>
      <p:sp>
        <p:nvSpPr>
          <p:cNvPr id="6" name="Footer Placeholder 5">
            <a:extLst>
              <a:ext uri="{FF2B5EF4-FFF2-40B4-BE49-F238E27FC236}">
                <a16:creationId xmlns:a16="http://schemas.microsoft.com/office/drawing/2014/main" id="{9BF07FC7-A995-67FC-58E0-AC13BBD726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52447-81C6-A8D1-CEFC-9DA1E25E05EF}"/>
              </a:ext>
            </a:extLst>
          </p:cNvPr>
          <p:cNvSpPr>
            <a:spLocks noGrp="1"/>
          </p:cNvSpPr>
          <p:nvPr>
            <p:ph type="sldNum" sz="quarter" idx="12"/>
          </p:nvPr>
        </p:nvSpPr>
        <p:spPr/>
        <p:txBody>
          <a:bodyPr/>
          <a:lstStyle/>
          <a:p>
            <a:fld id="{6DFEA0BA-9AB7-4835-9970-CF0C18525F36}" type="slidenum">
              <a:rPr lang="en-US" smtClean="0"/>
              <a:t>‹#›</a:t>
            </a:fld>
            <a:endParaRPr lang="en-US"/>
          </a:p>
        </p:txBody>
      </p:sp>
    </p:spTree>
    <p:extLst>
      <p:ext uri="{BB962C8B-B14F-4D97-AF65-F5344CB8AC3E}">
        <p14:creationId xmlns:p14="http://schemas.microsoft.com/office/powerpoint/2010/main" val="270893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6F4E-2B5D-229D-9B9D-7DDB51C6F4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13963A-BD01-7D28-8B37-6639CD3ED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7D957E-71A5-E8DF-A39A-48ADE4DB73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29829D-B3C4-94A4-C48B-3CBFB3EB04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ECBF59-CE7C-7012-08A6-B2B10B31A5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E90F86-23B9-7E31-4C81-893246BF43AC}"/>
              </a:ext>
            </a:extLst>
          </p:cNvPr>
          <p:cNvSpPr>
            <a:spLocks noGrp="1"/>
          </p:cNvSpPr>
          <p:nvPr>
            <p:ph type="dt" sz="half" idx="10"/>
          </p:nvPr>
        </p:nvSpPr>
        <p:spPr/>
        <p:txBody>
          <a:bodyPr/>
          <a:lstStyle/>
          <a:p>
            <a:fld id="{6F459848-E6BE-403C-BEA2-18FE9FEC18EB}" type="datetimeFigureOut">
              <a:rPr lang="en-US" smtClean="0"/>
              <a:t>6/15/2023</a:t>
            </a:fld>
            <a:endParaRPr lang="en-US"/>
          </a:p>
        </p:txBody>
      </p:sp>
      <p:sp>
        <p:nvSpPr>
          <p:cNvPr id="8" name="Footer Placeholder 7">
            <a:extLst>
              <a:ext uri="{FF2B5EF4-FFF2-40B4-BE49-F238E27FC236}">
                <a16:creationId xmlns:a16="http://schemas.microsoft.com/office/drawing/2014/main" id="{F4D09B91-9240-3DEB-54E9-0CCAF5B06C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4489CE-1741-04AF-86BA-A4BB09F07AFF}"/>
              </a:ext>
            </a:extLst>
          </p:cNvPr>
          <p:cNvSpPr>
            <a:spLocks noGrp="1"/>
          </p:cNvSpPr>
          <p:nvPr>
            <p:ph type="sldNum" sz="quarter" idx="12"/>
          </p:nvPr>
        </p:nvSpPr>
        <p:spPr/>
        <p:txBody>
          <a:bodyPr/>
          <a:lstStyle/>
          <a:p>
            <a:fld id="{6DFEA0BA-9AB7-4835-9970-CF0C18525F36}" type="slidenum">
              <a:rPr lang="en-US" smtClean="0"/>
              <a:t>‹#›</a:t>
            </a:fld>
            <a:endParaRPr lang="en-US"/>
          </a:p>
        </p:txBody>
      </p:sp>
    </p:spTree>
    <p:extLst>
      <p:ext uri="{BB962C8B-B14F-4D97-AF65-F5344CB8AC3E}">
        <p14:creationId xmlns:p14="http://schemas.microsoft.com/office/powerpoint/2010/main" val="337349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0B91-7101-7E19-5964-C6568B4361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743CE-9737-901D-5900-085C9CB84B4C}"/>
              </a:ext>
            </a:extLst>
          </p:cNvPr>
          <p:cNvSpPr>
            <a:spLocks noGrp="1"/>
          </p:cNvSpPr>
          <p:nvPr>
            <p:ph type="dt" sz="half" idx="10"/>
          </p:nvPr>
        </p:nvSpPr>
        <p:spPr/>
        <p:txBody>
          <a:bodyPr/>
          <a:lstStyle/>
          <a:p>
            <a:fld id="{6F459848-E6BE-403C-BEA2-18FE9FEC18EB}" type="datetimeFigureOut">
              <a:rPr lang="en-US" smtClean="0"/>
              <a:t>6/15/2023</a:t>
            </a:fld>
            <a:endParaRPr lang="en-US"/>
          </a:p>
        </p:txBody>
      </p:sp>
      <p:sp>
        <p:nvSpPr>
          <p:cNvPr id="4" name="Footer Placeholder 3">
            <a:extLst>
              <a:ext uri="{FF2B5EF4-FFF2-40B4-BE49-F238E27FC236}">
                <a16:creationId xmlns:a16="http://schemas.microsoft.com/office/drawing/2014/main" id="{E7AEB0BA-21F1-FB57-8CA8-35212746F6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7309D7-25F5-F7A5-ED4C-CC0D5E539B43}"/>
              </a:ext>
            </a:extLst>
          </p:cNvPr>
          <p:cNvSpPr>
            <a:spLocks noGrp="1"/>
          </p:cNvSpPr>
          <p:nvPr>
            <p:ph type="sldNum" sz="quarter" idx="12"/>
          </p:nvPr>
        </p:nvSpPr>
        <p:spPr/>
        <p:txBody>
          <a:bodyPr/>
          <a:lstStyle/>
          <a:p>
            <a:fld id="{6DFEA0BA-9AB7-4835-9970-CF0C18525F36}" type="slidenum">
              <a:rPr lang="en-US" smtClean="0"/>
              <a:t>‹#›</a:t>
            </a:fld>
            <a:endParaRPr lang="en-US"/>
          </a:p>
        </p:txBody>
      </p:sp>
    </p:spTree>
    <p:extLst>
      <p:ext uri="{BB962C8B-B14F-4D97-AF65-F5344CB8AC3E}">
        <p14:creationId xmlns:p14="http://schemas.microsoft.com/office/powerpoint/2010/main" val="331606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C491AE-CA8E-D29D-58D4-DCBEF13EA4E8}"/>
              </a:ext>
            </a:extLst>
          </p:cNvPr>
          <p:cNvSpPr>
            <a:spLocks noGrp="1"/>
          </p:cNvSpPr>
          <p:nvPr>
            <p:ph type="dt" sz="half" idx="10"/>
          </p:nvPr>
        </p:nvSpPr>
        <p:spPr/>
        <p:txBody>
          <a:bodyPr/>
          <a:lstStyle/>
          <a:p>
            <a:fld id="{6F459848-E6BE-403C-BEA2-18FE9FEC18EB}" type="datetimeFigureOut">
              <a:rPr lang="en-US" smtClean="0"/>
              <a:t>6/15/2023</a:t>
            </a:fld>
            <a:endParaRPr lang="en-US"/>
          </a:p>
        </p:txBody>
      </p:sp>
      <p:sp>
        <p:nvSpPr>
          <p:cNvPr id="3" name="Footer Placeholder 2">
            <a:extLst>
              <a:ext uri="{FF2B5EF4-FFF2-40B4-BE49-F238E27FC236}">
                <a16:creationId xmlns:a16="http://schemas.microsoft.com/office/drawing/2014/main" id="{0DA307B7-BCAD-EBAB-744F-2230099D18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835AD2-65C8-35A6-DC66-980FECF4C21E}"/>
              </a:ext>
            </a:extLst>
          </p:cNvPr>
          <p:cNvSpPr>
            <a:spLocks noGrp="1"/>
          </p:cNvSpPr>
          <p:nvPr>
            <p:ph type="sldNum" sz="quarter" idx="12"/>
          </p:nvPr>
        </p:nvSpPr>
        <p:spPr/>
        <p:txBody>
          <a:bodyPr/>
          <a:lstStyle/>
          <a:p>
            <a:fld id="{6DFEA0BA-9AB7-4835-9970-CF0C18525F36}" type="slidenum">
              <a:rPr lang="en-US" smtClean="0"/>
              <a:t>‹#›</a:t>
            </a:fld>
            <a:endParaRPr lang="en-US"/>
          </a:p>
        </p:txBody>
      </p:sp>
    </p:spTree>
    <p:extLst>
      <p:ext uri="{BB962C8B-B14F-4D97-AF65-F5344CB8AC3E}">
        <p14:creationId xmlns:p14="http://schemas.microsoft.com/office/powerpoint/2010/main" val="1879477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BAC3-8BD4-234C-8F75-95F19F0CD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5794E6-7E25-57EB-AA21-5EF3B9531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754092-8159-016D-7291-29208E5FC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4A7BD-D492-2528-1397-6977FEF2D1FB}"/>
              </a:ext>
            </a:extLst>
          </p:cNvPr>
          <p:cNvSpPr>
            <a:spLocks noGrp="1"/>
          </p:cNvSpPr>
          <p:nvPr>
            <p:ph type="dt" sz="half" idx="10"/>
          </p:nvPr>
        </p:nvSpPr>
        <p:spPr/>
        <p:txBody>
          <a:bodyPr/>
          <a:lstStyle/>
          <a:p>
            <a:fld id="{6F459848-E6BE-403C-BEA2-18FE9FEC18EB}" type="datetimeFigureOut">
              <a:rPr lang="en-US" smtClean="0"/>
              <a:t>6/15/2023</a:t>
            </a:fld>
            <a:endParaRPr lang="en-US"/>
          </a:p>
        </p:txBody>
      </p:sp>
      <p:sp>
        <p:nvSpPr>
          <p:cNvPr id="6" name="Footer Placeholder 5">
            <a:extLst>
              <a:ext uri="{FF2B5EF4-FFF2-40B4-BE49-F238E27FC236}">
                <a16:creationId xmlns:a16="http://schemas.microsoft.com/office/drawing/2014/main" id="{106713C1-3FE4-C5DC-44F2-BFC5B318F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BD7E9-1CFC-2338-49C7-95BF4D51BB17}"/>
              </a:ext>
            </a:extLst>
          </p:cNvPr>
          <p:cNvSpPr>
            <a:spLocks noGrp="1"/>
          </p:cNvSpPr>
          <p:nvPr>
            <p:ph type="sldNum" sz="quarter" idx="12"/>
          </p:nvPr>
        </p:nvSpPr>
        <p:spPr/>
        <p:txBody>
          <a:bodyPr/>
          <a:lstStyle/>
          <a:p>
            <a:fld id="{6DFEA0BA-9AB7-4835-9970-CF0C18525F36}" type="slidenum">
              <a:rPr lang="en-US" smtClean="0"/>
              <a:t>‹#›</a:t>
            </a:fld>
            <a:endParaRPr lang="en-US"/>
          </a:p>
        </p:txBody>
      </p:sp>
    </p:spTree>
    <p:extLst>
      <p:ext uri="{BB962C8B-B14F-4D97-AF65-F5344CB8AC3E}">
        <p14:creationId xmlns:p14="http://schemas.microsoft.com/office/powerpoint/2010/main" val="16795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63EB-B04B-6F64-CC79-382E32C74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63CFF6-84DD-24D0-678F-3F9672CAB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00D63F-00D8-D7AF-7AFB-A23DF5CF3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6CC064-E2AD-164D-5A33-88AFBC2AEA4C}"/>
              </a:ext>
            </a:extLst>
          </p:cNvPr>
          <p:cNvSpPr>
            <a:spLocks noGrp="1"/>
          </p:cNvSpPr>
          <p:nvPr>
            <p:ph type="dt" sz="half" idx="10"/>
          </p:nvPr>
        </p:nvSpPr>
        <p:spPr/>
        <p:txBody>
          <a:bodyPr/>
          <a:lstStyle/>
          <a:p>
            <a:fld id="{6F459848-E6BE-403C-BEA2-18FE9FEC18EB}" type="datetimeFigureOut">
              <a:rPr lang="en-US" smtClean="0"/>
              <a:t>6/15/2023</a:t>
            </a:fld>
            <a:endParaRPr lang="en-US"/>
          </a:p>
        </p:txBody>
      </p:sp>
      <p:sp>
        <p:nvSpPr>
          <p:cNvPr id="6" name="Footer Placeholder 5">
            <a:extLst>
              <a:ext uri="{FF2B5EF4-FFF2-40B4-BE49-F238E27FC236}">
                <a16:creationId xmlns:a16="http://schemas.microsoft.com/office/drawing/2014/main" id="{D70BDF9C-D0F7-C4DE-0F28-2F9C5CCB4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77E5A-6ABD-F213-BFF8-0DFA0F497412}"/>
              </a:ext>
            </a:extLst>
          </p:cNvPr>
          <p:cNvSpPr>
            <a:spLocks noGrp="1"/>
          </p:cNvSpPr>
          <p:nvPr>
            <p:ph type="sldNum" sz="quarter" idx="12"/>
          </p:nvPr>
        </p:nvSpPr>
        <p:spPr/>
        <p:txBody>
          <a:bodyPr/>
          <a:lstStyle/>
          <a:p>
            <a:fld id="{6DFEA0BA-9AB7-4835-9970-CF0C18525F36}" type="slidenum">
              <a:rPr lang="en-US" smtClean="0"/>
              <a:t>‹#›</a:t>
            </a:fld>
            <a:endParaRPr lang="en-US"/>
          </a:p>
        </p:txBody>
      </p:sp>
    </p:spTree>
    <p:extLst>
      <p:ext uri="{BB962C8B-B14F-4D97-AF65-F5344CB8AC3E}">
        <p14:creationId xmlns:p14="http://schemas.microsoft.com/office/powerpoint/2010/main" val="393778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7898DF-9333-0C2F-9447-63FD1C8D57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6A9533-EF7B-7286-F655-E2B169B9C8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ECDA9-A527-7504-FF33-6A7204173F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59848-E6BE-403C-BEA2-18FE9FEC18EB}" type="datetimeFigureOut">
              <a:rPr lang="en-US" smtClean="0"/>
              <a:t>6/15/2023</a:t>
            </a:fld>
            <a:endParaRPr lang="en-US"/>
          </a:p>
        </p:txBody>
      </p:sp>
      <p:sp>
        <p:nvSpPr>
          <p:cNvPr id="5" name="Footer Placeholder 4">
            <a:extLst>
              <a:ext uri="{FF2B5EF4-FFF2-40B4-BE49-F238E27FC236}">
                <a16:creationId xmlns:a16="http://schemas.microsoft.com/office/drawing/2014/main" id="{4376E8FC-987E-BDBA-1A4F-6CAC13F36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9A666E-6FEF-B6E4-8009-9344FB54A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EA0BA-9AB7-4835-9970-CF0C18525F36}" type="slidenum">
              <a:rPr lang="en-US" smtClean="0"/>
              <a:t>‹#›</a:t>
            </a:fld>
            <a:endParaRPr lang="en-US"/>
          </a:p>
        </p:txBody>
      </p:sp>
    </p:spTree>
    <p:extLst>
      <p:ext uri="{BB962C8B-B14F-4D97-AF65-F5344CB8AC3E}">
        <p14:creationId xmlns:p14="http://schemas.microsoft.com/office/powerpoint/2010/main" val="760785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1FBB-E2A3-0A77-D587-593CFEC14503}"/>
              </a:ext>
            </a:extLst>
          </p:cNvPr>
          <p:cNvSpPr>
            <a:spLocks noGrp="1"/>
          </p:cNvSpPr>
          <p:nvPr>
            <p:ph type="ctrTitle"/>
          </p:nvPr>
        </p:nvSpPr>
        <p:spPr>
          <a:xfrm>
            <a:off x="2224455" y="2880659"/>
            <a:ext cx="9144000" cy="2387600"/>
          </a:xfrm>
        </p:spPr>
        <p:txBody>
          <a:bodyPr>
            <a:normAutofit fontScale="90000"/>
          </a:bodyPr>
          <a:lstStyle/>
          <a:p>
            <a:br>
              <a:rPr lang="en-US" b="1" i="0" dirty="0">
                <a:solidFill>
                  <a:srgbClr val="3C4858"/>
                </a:solidFill>
                <a:effectLst/>
                <a:latin typeface="Manrope"/>
              </a:rPr>
            </a:br>
            <a:br>
              <a:rPr lang="en-US" b="1" i="0" dirty="0">
                <a:solidFill>
                  <a:srgbClr val="3C4858"/>
                </a:solidFill>
                <a:effectLst/>
                <a:latin typeface="Manrope"/>
              </a:rPr>
            </a:br>
            <a:br>
              <a:rPr lang="en-US" b="1" i="0" dirty="0">
                <a:solidFill>
                  <a:srgbClr val="3C4858"/>
                </a:solidFill>
                <a:effectLst/>
                <a:latin typeface="Manrope"/>
              </a:rPr>
            </a:br>
            <a:br>
              <a:rPr lang="en-US" b="1" i="0" dirty="0">
                <a:solidFill>
                  <a:srgbClr val="3C4858"/>
                </a:solidFill>
                <a:effectLst/>
                <a:latin typeface="Manrope"/>
              </a:rPr>
            </a:br>
            <a:br>
              <a:rPr lang="en-US" b="1" i="0" dirty="0">
                <a:solidFill>
                  <a:srgbClr val="3C4858"/>
                </a:solidFill>
                <a:effectLst/>
                <a:latin typeface="Manrope"/>
              </a:rPr>
            </a:br>
            <a:br>
              <a:rPr lang="en-US" b="1" i="0" dirty="0">
                <a:solidFill>
                  <a:srgbClr val="3C4858"/>
                </a:solidFill>
                <a:effectLst/>
                <a:latin typeface="Amasis MT Pro Black" panose="02040A04050005020304" pitchFamily="18" charset="0"/>
              </a:rPr>
            </a:br>
            <a:br>
              <a:rPr lang="en-US" dirty="0"/>
            </a:br>
            <a:br>
              <a:rPr lang="en-US" b="1" i="0" dirty="0">
                <a:solidFill>
                  <a:srgbClr val="3C4858"/>
                </a:solidFill>
                <a:effectLst/>
                <a:latin typeface="Manrope"/>
              </a:rPr>
            </a:br>
            <a:br>
              <a:rPr lang="en-US" b="1" i="0" dirty="0">
                <a:solidFill>
                  <a:srgbClr val="3C4858"/>
                </a:solidFill>
                <a:effectLst/>
                <a:latin typeface="Manrope"/>
              </a:rPr>
            </a:br>
            <a:r>
              <a:rPr lang="en-US" b="1" i="0" dirty="0">
                <a:solidFill>
                  <a:srgbClr val="3C4858"/>
                </a:solidFill>
                <a:effectLst/>
                <a:latin typeface="Amasis MT Pro Black" panose="02040A04050005020304" pitchFamily="18" charset="0"/>
              </a:rPr>
              <a:t>Instagram User Analytics</a:t>
            </a:r>
            <a:br>
              <a:rPr lang="en-US" b="1" i="0" dirty="0">
                <a:solidFill>
                  <a:srgbClr val="3C4858"/>
                </a:solidFill>
                <a:effectLst/>
                <a:latin typeface="Amasis MT Pro Black" panose="02040A04050005020304" pitchFamily="18" charset="0"/>
              </a:rPr>
            </a:br>
            <a:r>
              <a:rPr lang="en-US" sz="1800" dirty="0">
                <a:latin typeface="Times New Roman" panose="02020603050405020304" pitchFamily="18" charset="0"/>
                <a:cs typeface="Times New Roman" panose="02020603050405020304" pitchFamily="18" charset="0"/>
              </a:rPr>
              <a:t>(</a:t>
            </a:r>
            <a:r>
              <a:rPr lang="en-US" sz="1800" b="1" i="0" dirty="0">
                <a:effectLst/>
                <a:latin typeface="Times New Roman" panose="02020603050405020304" pitchFamily="18" charset="0"/>
                <a:cs typeface="Times New Roman" panose="02020603050405020304" pitchFamily="18" charset="0"/>
              </a:rPr>
              <a:t>SQL Fundamentals</a:t>
            </a:r>
            <a:r>
              <a:rPr lang="en-US" sz="1800" dirty="0">
                <a:latin typeface="Times New Roman" panose="02020603050405020304" pitchFamily="18" charset="0"/>
                <a:cs typeface="Times New Roman" panose="02020603050405020304" pitchFamily="18" charset="0"/>
              </a:rPr>
              <a:t>)</a:t>
            </a:r>
            <a:br>
              <a:rPr lang="en-US" b="1" i="0" dirty="0">
                <a:solidFill>
                  <a:srgbClr val="3C4858"/>
                </a:solidFill>
                <a:effectLst/>
                <a:latin typeface="Amasis MT Pro Black" panose="02040A04050005020304" pitchFamily="18" charset="0"/>
              </a:rPr>
            </a:br>
            <a:br>
              <a:rPr lang="en-US" b="1" i="0" dirty="0">
                <a:solidFill>
                  <a:srgbClr val="3C4858"/>
                </a:solidFill>
                <a:effectLst/>
                <a:latin typeface="Manrope"/>
              </a:rPr>
            </a:br>
            <a:endParaRPr lang="en-US" dirty="0"/>
          </a:p>
        </p:txBody>
      </p:sp>
      <p:sp>
        <p:nvSpPr>
          <p:cNvPr id="3" name="Subtitle 2">
            <a:extLst>
              <a:ext uri="{FF2B5EF4-FFF2-40B4-BE49-F238E27FC236}">
                <a16:creationId xmlns:a16="http://schemas.microsoft.com/office/drawing/2014/main" id="{2B6CC4C3-B0DD-57C2-ABA9-0F0BB3192092}"/>
              </a:ext>
            </a:extLst>
          </p:cNvPr>
          <p:cNvSpPr>
            <a:spLocks noGrp="1"/>
          </p:cNvSpPr>
          <p:nvPr>
            <p:ph type="subTitle" idx="1"/>
          </p:nvPr>
        </p:nvSpPr>
        <p:spPr>
          <a:xfrm>
            <a:off x="1683026" y="5889812"/>
            <a:ext cx="9144000" cy="99508"/>
          </a:xfrm>
        </p:spPr>
        <p:txBody>
          <a:bodyPr>
            <a:normAutofit fontScale="25000" lnSpcReduction="20000"/>
          </a:bodyPr>
          <a:lstStyle/>
          <a:p>
            <a:endParaRPr lang="en-US" dirty="0"/>
          </a:p>
        </p:txBody>
      </p:sp>
      <p:pic>
        <p:nvPicPr>
          <p:cNvPr id="5" name="Picture 4">
            <a:extLst>
              <a:ext uri="{FF2B5EF4-FFF2-40B4-BE49-F238E27FC236}">
                <a16:creationId xmlns:a16="http://schemas.microsoft.com/office/drawing/2014/main" id="{35EB6856-001B-6926-6BC1-99B1CDEA0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81" y="2250115"/>
            <a:ext cx="1731474" cy="2021568"/>
          </a:xfrm>
          <a:prstGeom prst="rect">
            <a:avLst/>
          </a:prstGeom>
        </p:spPr>
      </p:pic>
    </p:spTree>
    <p:extLst>
      <p:ext uri="{BB962C8B-B14F-4D97-AF65-F5344CB8AC3E}">
        <p14:creationId xmlns:p14="http://schemas.microsoft.com/office/powerpoint/2010/main" val="1251165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653D70-731B-66E9-2333-E3E0A9DF7BFF}"/>
              </a:ext>
            </a:extLst>
          </p:cNvPr>
          <p:cNvPicPr>
            <a:picLocks noChangeAspect="1"/>
          </p:cNvPicPr>
          <p:nvPr/>
        </p:nvPicPr>
        <p:blipFill rotWithShape="1">
          <a:blip r:embed="rId2">
            <a:extLst>
              <a:ext uri="{28A0092B-C50C-407E-A947-70E740481C1C}">
                <a14:useLocalDpi xmlns:a14="http://schemas.microsoft.com/office/drawing/2010/main" val="0"/>
              </a:ext>
            </a:extLst>
          </a:blip>
          <a:srcRect l="809" t="23003" r="2647" b="19443"/>
          <a:stretch/>
        </p:blipFill>
        <p:spPr>
          <a:xfrm>
            <a:off x="98612" y="1434353"/>
            <a:ext cx="11770659" cy="3621742"/>
          </a:xfrm>
          <a:prstGeom prst="rect">
            <a:avLst/>
          </a:prstGeom>
        </p:spPr>
      </p:pic>
    </p:spTree>
    <p:extLst>
      <p:ext uri="{BB962C8B-B14F-4D97-AF65-F5344CB8AC3E}">
        <p14:creationId xmlns:p14="http://schemas.microsoft.com/office/powerpoint/2010/main" val="61236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DE2A-2FFE-A02B-0A03-B716FB649410}"/>
              </a:ext>
            </a:extLst>
          </p:cNvPr>
          <p:cNvSpPr>
            <a:spLocks noGrp="1"/>
          </p:cNvSpPr>
          <p:nvPr>
            <p:ph type="title"/>
          </p:nvPr>
        </p:nvSpPr>
        <p:spPr>
          <a:xfrm>
            <a:off x="838200" y="365126"/>
            <a:ext cx="10515600" cy="23551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B2DC5ED-1A81-4089-4B7F-E15F212A006B}"/>
              </a:ext>
            </a:extLst>
          </p:cNvPr>
          <p:cNvSpPr>
            <a:spLocks noGrp="1"/>
          </p:cNvSpPr>
          <p:nvPr>
            <p:ph idx="1"/>
          </p:nvPr>
        </p:nvSpPr>
        <p:spPr>
          <a:xfrm>
            <a:off x="838200" y="762000"/>
            <a:ext cx="10515600" cy="5414963"/>
          </a:xfrm>
        </p:spPr>
        <p:txBody>
          <a:bodyPr>
            <a:normAutofit/>
          </a:bodyPr>
          <a:lstStyle/>
          <a:p>
            <a:pPr marL="0" indent="0">
              <a:buNone/>
            </a:pPr>
            <a:endParaRPr lang="en-US" sz="3500" b="1" i="0" dirty="0">
              <a:solidFill>
                <a:schemeClr val="accent4">
                  <a:lumMod val="75000"/>
                </a:schemeClr>
              </a:solidFill>
              <a:effectLst/>
              <a:latin typeface="Manrope"/>
            </a:endParaRPr>
          </a:p>
          <a:p>
            <a:pPr marL="0" indent="0">
              <a:buNone/>
            </a:pPr>
            <a:r>
              <a:rPr lang="en-US" sz="3500" b="1" i="0" dirty="0">
                <a:solidFill>
                  <a:schemeClr val="accent4">
                    <a:lumMod val="75000"/>
                  </a:schemeClr>
                </a:solidFill>
                <a:effectLst/>
                <a:latin typeface="Manrope"/>
              </a:rPr>
              <a:t>Launch AD Campaign:</a:t>
            </a:r>
            <a:r>
              <a:rPr lang="en-US" sz="3500" b="0" i="0" dirty="0">
                <a:solidFill>
                  <a:schemeClr val="accent4">
                    <a:lumMod val="75000"/>
                  </a:schemeClr>
                </a:solidFill>
                <a:effectLst/>
                <a:latin typeface="Manrope"/>
              </a:rPr>
              <a:t> The team wants to know, which day would be the best day to launch ADs.</a:t>
            </a:r>
            <a:br>
              <a:rPr lang="en-US" sz="3500" b="0" i="0" dirty="0">
                <a:solidFill>
                  <a:schemeClr val="accent4">
                    <a:lumMod val="75000"/>
                  </a:schemeClr>
                </a:solidFill>
                <a:effectLst/>
                <a:latin typeface="Manrope"/>
              </a:rPr>
            </a:br>
            <a:r>
              <a:rPr lang="en-US" sz="3500" b="0" i="0" dirty="0">
                <a:solidFill>
                  <a:schemeClr val="accent4">
                    <a:lumMod val="75000"/>
                  </a:schemeClr>
                </a:solidFill>
                <a:effectLst/>
                <a:latin typeface="Manrope"/>
              </a:rPr>
              <a:t>Your Task: What day of the week do most users register on? Provide insights on when to schedule an ad campaign</a:t>
            </a:r>
          </a:p>
          <a:p>
            <a:pPr marL="0" indent="0">
              <a:buNone/>
            </a:pPr>
            <a:r>
              <a:rPr lang="en-US" dirty="0">
                <a:latin typeface="Times New Roman" panose="02020603050405020304" pitchFamily="18" charset="0"/>
                <a:cs typeface="Times New Roman" panose="02020603050405020304" pitchFamily="18" charset="0"/>
              </a:rPr>
              <a:t>SELECT DATE_FORMAT(CREATED_AT , "%W") AS WEEK_DAY , COUNT(*) AS TOTAL_NUMBER_OF_REGISTRATION FROM USERS GROUP BY WEEK_DAY ORDER BY TOTAL_NUMBER_OF_REGISTRATION DESC ;</a:t>
            </a:r>
          </a:p>
        </p:txBody>
      </p:sp>
    </p:spTree>
    <p:extLst>
      <p:ext uri="{BB962C8B-B14F-4D97-AF65-F5344CB8AC3E}">
        <p14:creationId xmlns:p14="http://schemas.microsoft.com/office/powerpoint/2010/main" val="143976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3A1587-0D8E-628D-D0CB-9A0628C9C5E9}"/>
              </a:ext>
            </a:extLst>
          </p:cNvPr>
          <p:cNvPicPr>
            <a:picLocks noChangeAspect="1"/>
          </p:cNvPicPr>
          <p:nvPr/>
        </p:nvPicPr>
        <p:blipFill rotWithShape="1">
          <a:blip r:embed="rId2">
            <a:extLst>
              <a:ext uri="{28A0092B-C50C-407E-A947-70E740481C1C}">
                <a14:useLocalDpi xmlns:a14="http://schemas.microsoft.com/office/drawing/2010/main" val="0"/>
              </a:ext>
            </a:extLst>
          </a:blip>
          <a:srcRect l="882" t="19930" r="2206" b="21270"/>
          <a:stretch/>
        </p:blipFill>
        <p:spPr>
          <a:xfrm>
            <a:off x="107576" y="1497105"/>
            <a:ext cx="11815483" cy="3729319"/>
          </a:xfrm>
          <a:prstGeom prst="rect">
            <a:avLst/>
          </a:prstGeom>
        </p:spPr>
      </p:pic>
    </p:spTree>
    <p:extLst>
      <p:ext uri="{BB962C8B-B14F-4D97-AF65-F5344CB8AC3E}">
        <p14:creationId xmlns:p14="http://schemas.microsoft.com/office/powerpoint/2010/main" val="3518878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843A-E91A-B3D7-C97A-FB0BB1645F3C}"/>
              </a:ext>
            </a:extLst>
          </p:cNvPr>
          <p:cNvSpPr>
            <a:spLocks noGrp="1"/>
          </p:cNvSpPr>
          <p:nvPr>
            <p:ph type="title"/>
          </p:nvPr>
        </p:nvSpPr>
        <p:spPr>
          <a:xfrm>
            <a:off x="838200" y="1174097"/>
            <a:ext cx="10515600" cy="1325563"/>
          </a:xfrm>
        </p:spPr>
        <p:txBody>
          <a:bodyPr>
            <a:normAutofit fontScale="90000"/>
          </a:bodyPr>
          <a:lstStyle/>
          <a:p>
            <a:br>
              <a:rPr lang="en-US" sz="3100" b="1" i="0" dirty="0">
                <a:solidFill>
                  <a:srgbClr val="92D050"/>
                </a:solidFill>
                <a:effectLst/>
                <a:latin typeface="Times New Roman" panose="02020603050405020304" pitchFamily="18" charset="0"/>
                <a:cs typeface="Times New Roman" panose="02020603050405020304" pitchFamily="18" charset="0"/>
              </a:rPr>
            </a:br>
            <a:r>
              <a:rPr lang="en-US" sz="3100" b="1" i="0" dirty="0">
                <a:solidFill>
                  <a:srgbClr val="5C8E26"/>
                </a:solidFill>
                <a:effectLst/>
                <a:latin typeface="Times New Roman" panose="02020603050405020304" pitchFamily="18" charset="0"/>
                <a:cs typeface="Times New Roman" panose="02020603050405020304" pitchFamily="18" charset="0"/>
              </a:rPr>
              <a:t>Investor Metrics: </a:t>
            </a:r>
            <a:r>
              <a:rPr lang="en-US" sz="3100" b="0" i="0" dirty="0">
                <a:solidFill>
                  <a:srgbClr val="5C8E26"/>
                </a:solidFill>
                <a:effectLst/>
                <a:latin typeface="Times New Roman" panose="02020603050405020304" pitchFamily="18" charset="0"/>
                <a:cs typeface="Times New Roman" panose="02020603050405020304" pitchFamily="18" charset="0"/>
              </a:rPr>
              <a:t>Our investors want to know if Instagram is performing well and is not becoming redundant like Facebook, they want to assess the app on the following grounds</a:t>
            </a:r>
            <a:br>
              <a:rPr lang="en-US" b="0" i="0" dirty="0">
                <a:solidFill>
                  <a:srgbClr val="8492A6"/>
                </a:solidFill>
                <a:effectLst/>
                <a:latin typeface="Manrope"/>
              </a:rPr>
            </a:br>
            <a:endParaRPr lang="en-US" dirty="0"/>
          </a:p>
        </p:txBody>
      </p:sp>
      <p:sp>
        <p:nvSpPr>
          <p:cNvPr id="3" name="Content Placeholder 2">
            <a:extLst>
              <a:ext uri="{FF2B5EF4-FFF2-40B4-BE49-F238E27FC236}">
                <a16:creationId xmlns:a16="http://schemas.microsoft.com/office/drawing/2014/main" id="{B82CE862-6723-EC9B-76EA-BDE6DEB38288}"/>
              </a:ext>
            </a:extLst>
          </p:cNvPr>
          <p:cNvSpPr>
            <a:spLocks noGrp="1"/>
          </p:cNvSpPr>
          <p:nvPr>
            <p:ph idx="1"/>
          </p:nvPr>
        </p:nvSpPr>
        <p:spPr>
          <a:xfrm>
            <a:off x="838200" y="2832846"/>
            <a:ext cx="10515600" cy="2851057"/>
          </a:xfrm>
        </p:spPr>
        <p:txBody>
          <a:bodyPr/>
          <a:lstStyle/>
          <a:p>
            <a:pPr algn="l">
              <a:buFont typeface="+mj-lt"/>
              <a:buAutoNum type="arabicPeriod"/>
            </a:pPr>
            <a:r>
              <a:rPr lang="en-US" sz="3200" b="1" i="0" dirty="0">
                <a:solidFill>
                  <a:srgbClr val="36535C"/>
                </a:solidFill>
                <a:effectLst/>
                <a:latin typeface="Times New Roman" panose="02020603050405020304" pitchFamily="18" charset="0"/>
                <a:cs typeface="Times New Roman" panose="02020603050405020304" pitchFamily="18" charset="0"/>
              </a:rPr>
              <a:t>User Engagement:</a:t>
            </a:r>
            <a:r>
              <a:rPr lang="en-US" sz="3200" b="0" i="0" dirty="0">
                <a:solidFill>
                  <a:srgbClr val="36535C"/>
                </a:solidFill>
                <a:effectLst/>
                <a:latin typeface="Times New Roman" panose="02020603050405020304" pitchFamily="18" charset="0"/>
                <a:cs typeface="Times New Roman" panose="02020603050405020304" pitchFamily="18" charset="0"/>
              </a:rPr>
              <a:t> Are users still as active and post on Instagram or they are making fewer posts</a:t>
            </a:r>
            <a:br>
              <a:rPr lang="en-US" sz="3200" b="0" i="0" dirty="0">
                <a:solidFill>
                  <a:srgbClr val="36535C"/>
                </a:solidFill>
                <a:effectLst/>
                <a:latin typeface="Times New Roman" panose="02020603050405020304" pitchFamily="18" charset="0"/>
                <a:cs typeface="Times New Roman" panose="02020603050405020304" pitchFamily="18" charset="0"/>
              </a:rPr>
            </a:br>
            <a:r>
              <a:rPr lang="en-US" sz="3200" b="0" i="0" dirty="0">
                <a:solidFill>
                  <a:srgbClr val="36535C"/>
                </a:solidFill>
                <a:effectLst/>
                <a:latin typeface="Times New Roman" panose="02020603050405020304" pitchFamily="18" charset="0"/>
                <a:cs typeface="Times New Roman" panose="02020603050405020304" pitchFamily="18" charset="0"/>
              </a:rPr>
              <a:t>Your Task: Provide how many times does average user posts on Instagram. Also, provide the total number of photos on Instagram/total number of users</a:t>
            </a:r>
          </a:p>
          <a:p>
            <a:endParaRPr lang="en-US" dirty="0"/>
          </a:p>
        </p:txBody>
      </p:sp>
    </p:spTree>
    <p:extLst>
      <p:ext uri="{BB962C8B-B14F-4D97-AF65-F5344CB8AC3E}">
        <p14:creationId xmlns:p14="http://schemas.microsoft.com/office/powerpoint/2010/main" val="81457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1A5739-01CE-AA03-77BE-9FCEE5E233CC}"/>
              </a:ext>
            </a:extLst>
          </p:cNvPr>
          <p:cNvSpPr txBox="1"/>
          <p:nvPr/>
        </p:nvSpPr>
        <p:spPr>
          <a:xfrm>
            <a:off x="430305" y="885309"/>
            <a:ext cx="11465859" cy="1477328"/>
          </a:xfrm>
          <a:prstGeom prst="rect">
            <a:avLst/>
          </a:prstGeom>
          <a:noFill/>
        </p:spPr>
        <p:txBody>
          <a:bodyPr wrap="square">
            <a:spAutoFit/>
          </a:bodyPr>
          <a:lstStyle/>
          <a:p>
            <a:endParaRPr lang="en-US" dirty="0"/>
          </a:p>
          <a:p>
            <a:r>
              <a:rPr lang="en-US" dirty="0"/>
              <a:t>SELECT PHOTOS.NO_OF_PHOTOS, USERS.NO_OF_USERS, ROUND(PHOTOS.NO_OF_PHOTOS / USERS.NO_OF_USERS,2) AS USER_ENGAGEMENT, ROUND(</a:t>
            </a:r>
            <a:r>
              <a:rPr lang="en-US" dirty="0" err="1"/>
              <a:t>photos.NO_OF_PHOTOS</a:t>
            </a:r>
            <a:r>
              <a:rPr lang="en-US" dirty="0"/>
              <a:t> / </a:t>
            </a:r>
            <a:r>
              <a:rPr lang="en-US" dirty="0" err="1"/>
              <a:t>users.NO_OF_USERS</a:t>
            </a:r>
            <a:r>
              <a:rPr lang="en-US" dirty="0"/>
              <a:t>, 2)  AS AVERAGE_POSTS_PER_USER FROM (SELECT  COUNT(*) AS NO_OF_PHOTOS FROM PHOTOS) AS PHOTOS , (SELECT COUNT(*) AS NO_OF_USERS FROM USERS) AS USERS ;</a:t>
            </a:r>
          </a:p>
        </p:txBody>
      </p:sp>
      <p:pic>
        <p:nvPicPr>
          <p:cNvPr id="5" name="Picture 4">
            <a:extLst>
              <a:ext uri="{FF2B5EF4-FFF2-40B4-BE49-F238E27FC236}">
                <a16:creationId xmlns:a16="http://schemas.microsoft.com/office/drawing/2014/main" id="{C466DE5D-018B-943D-6657-38598A18E7B0}"/>
              </a:ext>
            </a:extLst>
          </p:cNvPr>
          <p:cNvPicPr>
            <a:picLocks noChangeAspect="1"/>
          </p:cNvPicPr>
          <p:nvPr/>
        </p:nvPicPr>
        <p:blipFill rotWithShape="1">
          <a:blip r:embed="rId2">
            <a:extLst>
              <a:ext uri="{28A0092B-C50C-407E-A947-70E740481C1C}">
                <a14:useLocalDpi xmlns:a14="http://schemas.microsoft.com/office/drawing/2010/main" val="0"/>
              </a:ext>
            </a:extLst>
          </a:blip>
          <a:srcRect l="1397" t="29415" r="2426" b="20155"/>
          <a:stretch/>
        </p:blipFill>
        <p:spPr>
          <a:xfrm>
            <a:off x="466165" y="2908611"/>
            <a:ext cx="11725835" cy="3173506"/>
          </a:xfrm>
          <a:prstGeom prst="rect">
            <a:avLst/>
          </a:prstGeom>
        </p:spPr>
      </p:pic>
    </p:spTree>
    <p:extLst>
      <p:ext uri="{BB962C8B-B14F-4D97-AF65-F5344CB8AC3E}">
        <p14:creationId xmlns:p14="http://schemas.microsoft.com/office/powerpoint/2010/main" val="1691074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657B-66C8-F5DC-7338-BDA0B1FE45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62EC88-61DD-CF41-520A-CDD5CD0A2439}"/>
              </a:ext>
            </a:extLst>
          </p:cNvPr>
          <p:cNvSpPr>
            <a:spLocks noGrp="1"/>
          </p:cNvSpPr>
          <p:nvPr>
            <p:ph idx="1"/>
          </p:nvPr>
        </p:nvSpPr>
        <p:spPr/>
        <p:txBody>
          <a:bodyPr/>
          <a:lstStyle/>
          <a:p>
            <a:pPr marL="0" indent="0">
              <a:buNone/>
            </a:pPr>
            <a:r>
              <a:rPr lang="en-US" b="1" i="0" dirty="0">
                <a:solidFill>
                  <a:srgbClr val="CE4FDB"/>
                </a:solidFill>
                <a:effectLst/>
                <a:latin typeface="Times New Roman" panose="02020603050405020304" pitchFamily="18" charset="0"/>
                <a:cs typeface="Times New Roman" panose="02020603050405020304" pitchFamily="18" charset="0"/>
              </a:rPr>
              <a:t>Bots &amp; Fake Accounts:</a:t>
            </a:r>
            <a:r>
              <a:rPr lang="en-US" b="0" i="0" dirty="0">
                <a:solidFill>
                  <a:srgbClr val="CE4FDB"/>
                </a:solidFill>
                <a:effectLst/>
                <a:latin typeface="Times New Roman" panose="02020603050405020304" pitchFamily="18" charset="0"/>
                <a:cs typeface="Times New Roman" panose="02020603050405020304" pitchFamily="18" charset="0"/>
              </a:rPr>
              <a:t> The investors want to know if the platform is crowded with fake and dummy accounts</a:t>
            </a:r>
            <a:br>
              <a:rPr lang="en-US" b="0" i="0" dirty="0">
                <a:solidFill>
                  <a:srgbClr val="CE4FDB"/>
                </a:solidFill>
                <a:effectLst/>
                <a:latin typeface="Times New Roman" panose="02020603050405020304" pitchFamily="18" charset="0"/>
                <a:cs typeface="Times New Roman" panose="02020603050405020304" pitchFamily="18" charset="0"/>
              </a:rPr>
            </a:br>
            <a:r>
              <a:rPr lang="en-US" b="0" i="0" dirty="0">
                <a:solidFill>
                  <a:srgbClr val="CE4FDB"/>
                </a:solidFill>
                <a:effectLst/>
                <a:latin typeface="Times New Roman" panose="02020603050405020304" pitchFamily="18" charset="0"/>
                <a:cs typeface="Times New Roman" panose="02020603050405020304" pitchFamily="18" charset="0"/>
              </a:rPr>
              <a:t>Your Task: Provide data on users (bots) who have liked every single photo on the site (since any normal user would not be able to do this).</a:t>
            </a:r>
          </a:p>
          <a:p>
            <a:pPr marL="0" indent="0">
              <a:buNone/>
            </a:pPr>
            <a:endParaRPr lang="en-US" dirty="0">
              <a:solidFill>
                <a:srgbClr val="CE4FDB"/>
              </a:solidFill>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SELECT USERNAME ,COUNT(*) AS NO_OF_LIKES FROM USERS JOIN LIKES ON USERS.ID = LIKES.USER_ID GROUP BY USERS.ID HAVING NO_OF_LIKES = (SELECT COUNT(*) FROM PHOTOS) ;</a:t>
            </a:r>
          </a:p>
          <a:p>
            <a:pPr marL="0" indent="0">
              <a:buNone/>
            </a:pPr>
            <a:endParaRPr lang="en-US" dirty="0"/>
          </a:p>
        </p:txBody>
      </p:sp>
    </p:spTree>
    <p:extLst>
      <p:ext uri="{BB962C8B-B14F-4D97-AF65-F5344CB8AC3E}">
        <p14:creationId xmlns:p14="http://schemas.microsoft.com/office/powerpoint/2010/main" val="844327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D780-E982-5980-3B83-55E9DA539298}"/>
              </a:ext>
            </a:extLst>
          </p:cNvPr>
          <p:cNvSpPr>
            <a:spLocks noGrp="1"/>
          </p:cNvSpPr>
          <p:nvPr>
            <p:ph type="title"/>
          </p:nvPr>
        </p:nvSpPr>
        <p:spPr/>
        <p:txBody>
          <a:bodyPr/>
          <a:lstStyle/>
          <a:p>
            <a:r>
              <a:rPr lang="en-US" dirty="0"/>
              <a:t>                 </a:t>
            </a:r>
            <a:r>
              <a:rPr lang="en-US" sz="6000" dirty="0">
                <a:latin typeface="Amasis MT Pro Black" panose="02040A04050005020304" pitchFamily="18" charset="0"/>
              </a:rPr>
              <a:t>Conclusion :</a:t>
            </a:r>
          </a:p>
        </p:txBody>
      </p:sp>
      <p:sp>
        <p:nvSpPr>
          <p:cNvPr id="3" name="Content Placeholder 2">
            <a:extLst>
              <a:ext uri="{FF2B5EF4-FFF2-40B4-BE49-F238E27FC236}">
                <a16:creationId xmlns:a16="http://schemas.microsoft.com/office/drawing/2014/main" id="{965628D9-642A-CF20-ED27-09915CBEBBA8}"/>
              </a:ext>
            </a:extLst>
          </p:cNvPr>
          <p:cNvSpPr>
            <a:spLocks noGrp="1"/>
          </p:cNvSpPr>
          <p:nvPr>
            <p:ph idx="1"/>
          </p:nvPr>
        </p:nvSpPr>
        <p:spPr>
          <a:xfrm>
            <a:off x="838200" y="1610473"/>
            <a:ext cx="10515600" cy="4351338"/>
          </a:xfrm>
        </p:spPr>
        <p:txBody>
          <a:bodyPr>
            <a:noAutofit/>
          </a:bodyPr>
          <a:lstStyle/>
          <a:p>
            <a:pPr marL="0" indent="0">
              <a:buNone/>
            </a:pPr>
            <a:r>
              <a:rPr lang="en-US" sz="4800" dirty="0">
                <a:solidFill>
                  <a:srgbClr val="000066"/>
                </a:solidFill>
                <a:latin typeface="Times New Roman" panose="02020603050405020304" pitchFamily="18" charset="0"/>
                <a:cs typeface="Times New Roman" panose="02020603050405020304" pitchFamily="18" charset="0"/>
              </a:rPr>
              <a:t>This project has enabled me to gain insights that are essential for the product team by addressing their questions effectively. It has enhanced my understanding of data analysis for businesses, specifically through the utilization of MySQL Workbench.</a:t>
            </a:r>
          </a:p>
        </p:txBody>
      </p:sp>
    </p:spTree>
    <p:extLst>
      <p:ext uri="{BB962C8B-B14F-4D97-AF65-F5344CB8AC3E}">
        <p14:creationId xmlns:p14="http://schemas.microsoft.com/office/powerpoint/2010/main" val="194867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ADE8-0FB5-E217-74D6-DFA5E4CDFCD1}"/>
              </a:ext>
            </a:extLst>
          </p:cNvPr>
          <p:cNvSpPr>
            <a:spLocks noGrp="1"/>
          </p:cNvSpPr>
          <p:nvPr>
            <p:ph type="title"/>
          </p:nvPr>
        </p:nvSpPr>
        <p:spPr>
          <a:xfrm>
            <a:off x="838200" y="2857312"/>
            <a:ext cx="10515600" cy="1325563"/>
          </a:xfrm>
        </p:spPr>
        <p:txBody>
          <a:bodyPr>
            <a:noAutofit/>
          </a:bodyPr>
          <a:lstStyle/>
          <a:p>
            <a:pPr algn="ctr"/>
            <a:r>
              <a:rPr lang="en-US" sz="9600" dirty="0">
                <a:solidFill>
                  <a:srgbClr val="003300"/>
                </a:solidFill>
                <a:latin typeface="Amasis MT Pro Black" panose="02040A04050005020304" pitchFamily="18" charset="0"/>
              </a:rPr>
              <a:t>THANK</a:t>
            </a:r>
            <a:r>
              <a:rPr lang="en-US" sz="9600" dirty="0">
                <a:latin typeface="Amasis MT Pro Black" panose="02040A04050005020304" pitchFamily="18" charset="0"/>
              </a:rPr>
              <a:t> YOU</a:t>
            </a:r>
          </a:p>
        </p:txBody>
      </p:sp>
    </p:spTree>
    <p:extLst>
      <p:ext uri="{BB962C8B-B14F-4D97-AF65-F5344CB8AC3E}">
        <p14:creationId xmlns:p14="http://schemas.microsoft.com/office/powerpoint/2010/main" val="3603480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354B-F44F-5328-BE57-9CAB1AEBB852}"/>
              </a:ext>
            </a:extLst>
          </p:cNvPr>
          <p:cNvSpPr>
            <a:spLocks noGrp="1"/>
          </p:cNvSpPr>
          <p:nvPr>
            <p:ph type="title"/>
          </p:nvPr>
        </p:nvSpPr>
        <p:spPr/>
        <p:txBody>
          <a:bodyPr>
            <a:normAutofit/>
          </a:bodyPr>
          <a:lstStyle/>
          <a:p>
            <a:r>
              <a:rPr lang="en-US" sz="6600" b="1" i="0" dirty="0">
                <a:solidFill>
                  <a:srgbClr val="3C4858"/>
                </a:solidFill>
                <a:effectLst/>
                <a:latin typeface="Amasis MT Pro Black" panose="02040A04050005020304" pitchFamily="18" charset="0"/>
              </a:rPr>
              <a:t>          Description:</a:t>
            </a:r>
            <a:endParaRPr lang="en-US" sz="6600"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37CCA689-4316-58DD-9AD3-B45133AD07B5}"/>
              </a:ext>
            </a:extLst>
          </p:cNvPr>
          <p:cNvSpPr>
            <a:spLocks noGrp="1"/>
          </p:cNvSpPr>
          <p:nvPr>
            <p:ph idx="1"/>
          </p:nvPr>
        </p:nvSpPr>
        <p:spPr>
          <a:xfrm>
            <a:off x="932329" y="1568824"/>
            <a:ext cx="10708341" cy="5172635"/>
          </a:xfrm>
        </p:spPr>
        <p:txBody>
          <a:bodyPr>
            <a:normAutofit fontScale="40000" lnSpcReduction="20000"/>
          </a:bodyPr>
          <a:lstStyle/>
          <a:p>
            <a:pPr marL="0" indent="0">
              <a:buNone/>
            </a:pPr>
            <a:endParaRPr lang="en-US" sz="6700" b="0" i="0" dirty="0">
              <a:effectLst/>
              <a:latin typeface="Times New Roman" panose="02020603050405020304" pitchFamily="18" charset="0"/>
              <a:cs typeface="Times New Roman" panose="02020603050405020304" pitchFamily="18" charset="0"/>
            </a:endParaRPr>
          </a:p>
          <a:p>
            <a:pPr marL="0" indent="0">
              <a:buNone/>
            </a:pPr>
            <a:r>
              <a:rPr lang="en-US" sz="6700" b="0" i="0" dirty="0">
                <a:effectLst/>
                <a:latin typeface="Times New Roman" panose="02020603050405020304" pitchFamily="18" charset="0"/>
                <a:cs typeface="Times New Roman" panose="02020603050405020304" pitchFamily="18" charset="0"/>
              </a:rPr>
              <a:t>User analysis is the process by which we track how users engage and interact with our digital product (software or mobile application) in an attempt to derive business insights for marketing, product &amp; development teams.</a:t>
            </a:r>
            <a:br>
              <a:rPr lang="en-US" sz="6700" dirty="0">
                <a:latin typeface="Times New Roman" panose="02020603050405020304" pitchFamily="18" charset="0"/>
                <a:cs typeface="Times New Roman" panose="02020603050405020304" pitchFamily="18" charset="0"/>
              </a:rPr>
            </a:br>
            <a:endParaRPr lang="en-US" sz="6700" dirty="0">
              <a:latin typeface="Times New Roman" panose="02020603050405020304" pitchFamily="18" charset="0"/>
              <a:cs typeface="Times New Roman" panose="02020603050405020304" pitchFamily="18" charset="0"/>
            </a:endParaRPr>
          </a:p>
          <a:p>
            <a:pPr marL="0" indent="0">
              <a:buNone/>
            </a:pPr>
            <a:r>
              <a:rPr lang="en-US" sz="6700" b="0" i="0" dirty="0">
                <a:effectLst/>
                <a:latin typeface="Times New Roman" panose="02020603050405020304" pitchFamily="18" charset="0"/>
                <a:cs typeface="Times New Roman" panose="02020603050405020304" pitchFamily="18" charset="0"/>
              </a:rPr>
              <a:t>These insights are then used by teams across the business to launch a new marketing campaign, decide on features to build for an app, track the success of the app by measuring user engagement and improve the experience altogether while helping the business grow.</a:t>
            </a:r>
            <a:br>
              <a:rPr lang="en-US" sz="6700" dirty="0">
                <a:latin typeface="Times New Roman" panose="02020603050405020304" pitchFamily="18" charset="0"/>
                <a:cs typeface="Times New Roman" panose="02020603050405020304" pitchFamily="18" charset="0"/>
              </a:rPr>
            </a:br>
            <a:endParaRPr lang="en-US" sz="6700" dirty="0">
              <a:latin typeface="Times New Roman" panose="02020603050405020304" pitchFamily="18" charset="0"/>
              <a:cs typeface="Times New Roman" panose="02020603050405020304" pitchFamily="18" charset="0"/>
            </a:endParaRPr>
          </a:p>
          <a:p>
            <a:pPr marL="0" indent="0">
              <a:buNone/>
            </a:pPr>
            <a:r>
              <a:rPr lang="en-US" sz="6700" b="0" i="0" dirty="0">
                <a:effectLst/>
                <a:latin typeface="Times New Roman" panose="02020603050405020304" pitchFamily="18" charset="0"/>
                <a:cs typeface="Times New Roman" panose="02020603050405020304" pitchFamily="18" charset="0"/>
              </a:rPr>
              <a:t>You are working with the product team of Instagram and the product manager has asked you to provide insights on the questions asked by the management team.</a:t>
            </a:r>
            <a:br>
              <a:rPr lang="en-US" dirty="0"/>
            </a:br>
            <a:endParaRPr lang="en-US" dirty="0"/>
          </a:p>
        </p:txBody>
      </p:sp>
    </p:spTree>
    <p:extLst>
      <p:ext uri="{BB962C8B-B14F-4D97-AF65-F5344CB8AC3E}">
        <p14:creationId xmlns:p14="http://schemas.microsoft.com/office/powerpoint/2010/main" val="317362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1FA9-790D-A4F2-4F4F-E1331B2284C1}"/>
              </a:ext>
            </a:extLst>
          </p:cNvPr>
          <p:cNvSpPr>
            <a:spLocks noGrp="1"/>
          </p:cNvSpPr>
          <p:nvPr>
            <p:ph type="title"/>
          </p:nvPr>
        </p:nvSpPr>
        <p:spPr>
          <a:xfrm>
            <a:off x="838200" y="293407"/>
            <a:ext cx="10515600" cy="1325563"/>
          </a:xfrm>
        </p:spPr>
        <p:txBody>
          <a:bodyPr>
            <a:normAutofit fontScale="90000"/>
          </a:bodyPr>
          <a:lstStyle/>
          <a:p>
            <a:br>
              <a:rPr lang="en-US" sz="4400" b="1" i="0" dirty="0">
                <a:effectLst/>
                <a:latin typeface="Times New Roman" panose="02020603050405020304" pitchFamily="18" charset="0"/>
                <a:cs typeface="Times New Roman" panose="02020603050405020304" pitchFamily="18" charset="0"/>
              </a:rPr>
            </a:br>
            <a:br>
              <a:rPr lang="en-US" sz="4400" b="1" i="0" dirty="0">
                <a:effectLst/>
                <a:latin typeface="Times New Roman" panose="02020603050405020304" pitchFamily="18" charset="0"/>
                <a:cs typeface="Times New Roman" panose="02020603050405020304" pitchFamily="18" charset="0"/>
              </a:rPr>
            </a:br>
            <a:br>
              <a:rPr lang="en-US" sz="4400" b="1" i="0" dirty="0">
                <a:effectLst/>
                <a:latin typeface="Times New Roman" panose="02020603050405020304" pitchFamily="18" charset="0"/>
                <a:cs typeface="Times New Roman" panose="02020603050405020304" pitchFamily="18" charset="0"/>
              </a:rPr>
            </a:br>
            <a:r>
              <a:rPr lang="en-US" sz="4000" b="1" i="0" dirty="0">
                <a:effectLst/>
                <a:latin typeface="Times New Roman" panose="02020603050405020304" pitchFamily="18" charset="0"/>
                <a:cs typeface="Times New Roman" panose="02020603050405020304" pitchFamily="18" charset="0"/>
              </a:rPr>
              <a:t>AGENDA</a:t>
            </a:r>
            <a:r>
              <a:rPr lang="en-US" sz="4400" b="1" i="0" dirty="0">
                <a:effectLst/>
                <a:latin typeface="Times New Roman" panose="02020603050405020304" pitchFamily="18" charset="0"/>
                <a:cs typeface="Times New Roman" panose="02020603050405020304" pitchFamily="18" charset="0"/>
              </a:rPr>
              <a:t>:</a:t>
            </a:r>
            <a:r>
              <a:rPr lang="en-US" b="0" i="0" dirty="0">
                <a:solidFill>
                  <a:srgbClr val="8492A6"/>
                </a:solidFill>
                <a:effectLst/>
                <a:latin typeface="Manrope"/>
              </a:rPr>
              <a:t> </a:t>
            </a:r>
            <a:r>
              <a:rPr lang="en-US" sz="3600" b="0" i="0" dirty="0">
                <a:solidFill>
                  <a:srgbClr val="002060"/>
                </a:solidFill>
                <a:effectLst/>
                <a:latin typeface="Manrope"/>
              </a:rPr>
              <a:t>The marketing team wants to launch some campaigns, and they need your help with the following</a:t>
            </a:r>
            <a:endParaRPr lang="en-US" sz="3600" dirty="0">
              <a:solidFill>
                <a:srgbClr val="002060"/>
              </a:solidFill>
            </a:endParaRPr>
          </a:p>
        </p:txBody>
      </p:sp>
      <p:sp>
        <p:nvSpPr>
          <p:cNvPr id="3" name="Content Placeholder 2">
            <a:extLst>
              <a:ext uri="{FF2B5EF4-FFF2-40B4-BE49-F238E27FC236}">
                <a16:creationId xmlns:a16="http://schemas.microsoft.com/office/drawing/2014/main" id="{BE289497-D585-0C20-C60D-3A6B7530E6F9}"/>
              </a:ext>
            </a:extLst>
          </p:cNvPr>
          <p:cNvSpPr>
            <a:spLocks noGrp="1"/>
          </p:cNvSpPr>
          <p:nvPr>
            <p:ph idx="1"/>
          </p:nvPr>
        </p:nvSpPr>
        <p:spPr/>
        <p:txBody>
          <a:bodyPr/>
          <a:lstStyle/>
          <a:p>
            <a:pPr marL="0" indent="0">
              <a:buNone/>
            </a:pPr>
            <a:endParaRPr lang="en-US" b="1" i="0" dirty="0">
              <a:solidFill>
                <a:srgbClr val="002060"/>
              </a:solidFill>
              <a:effectLst/>
              <a:latin typeface="Manrope"/>
            </a:endParaRPr>
          </a:p>
          <a:p>
            <a:pPr marL="0" indent="0">
              <a:buNone/>
            </a:pPr>
            <a:endParaRPr lang="en-US" b="1" dirty="0">
              <a:solidFill>
                <a:srgbClr val="002060"/>
              </a:solidFill>
              <a:latin typeface="Manrope"/>
            </a:endParaRPr>
          </a:p>
          <a:p>
            <a:pPr marL="0" indent="0">
              <a:buNone/>
            </a:pPr>
            <a:r>
              <a:rPr lang="en-US" b="1" i="0" dirty="0">
                <a:solidFill>
                  <a:srgbClr val="002060"/>
                </a:solidFill>
                <a:effectLst/>
                <a:latin typeface="Manrope"/>
              </a:rPr>
              <a:t>1.Rewarding Most Loyal Users:</a:t>
            </a:r>
            <a:r>
              <a:rPr lang="en-US" b="0" i="0" dirty="0">
                <a:solidFill>
                  <a:srgbClr val="002060"/>
                </a:solidFill>
                <a:effectLst/>
                <a:latin typeface="Manrope"/>
              </a:rPr>
              <a:t> People who have been using the platform for the longest time.</a:t>
            </a:r>
            <a:br>
              <a:rPr lang="en-US" b="0" i="0" dirty="0">
                <a:solidFill>
                  <a:srgbClr val="002060"/>
                </a:solidFill>
                <a:effectLst/>
                <a:latin typeface="Manrope"/>
              </a:rPr>
            </a:br>
            <a:r>
              <a:rPr lang="en-US" b="0" i="0" dirty="0">
                <a:solidFill>
                  <a:srgbClr val="002060"/>
                </a:solidFill>
                <a:effectLst/>
                <a:latin typeface="Manrope"/>
              </a:rPr>
              <a:t>Your Task: Find the 5 oldest users of Instagram from the database provided</a:t>
            </a:r>
          </a:p>
          <a:p>
            <a:pPr marL="0" indent="0">
              <a:buNone/>
            </a:pPr>
            <a:endParaRPr lang="en-US" dirty="0"/>
          </a:p>
          <a:p>
            <a:pPr marL="0" indent="0">
              <a:buNone/>
            </a:pPr>
            <a:r>
              <a:rPr lang="en-US" dirty="0"/>
              <a:t>SELECT * FROM USERS ORDER BY </a:t>
            </a:r>
            <a:r>
              <a:rPr lang="en-US" dirty="0" err="1"/>
              <a:t>created_at</a:t>
            </a:r>
            <a:r>
              <a:rPr lang="en-US" dirty="0"/>
              <a:t>  LIMIT 5  ;</a:t>
            </a:r>
          </a:p>
        </p:txBody>
      </p:sp>
    </p:spTree>
    <p:extLst>
      <p:ext uri="{BB962C8B-B14F-4D97-AF65-F5344CB8AC3E}">
        <p14:creationId xmlns:p14="http://schemas.microsoft.com/office/powerpoint/2010/main" val="182576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18933C-D47C-CDCD-710B-4DF78987DC29}"/>
              </a:ext>
            </a:extLst>
          </p:cNvPr>
          <p:cNvPicPr>
            <a:picLocks noChangeAspect="1"/>
          </p:cNvPicPr>
          <p:nvPr/>
        </p:nvPicPr>
        <p:blipFill rotWithShape="1">
          <a:blip r:embed="rId2">
            <a:extLst>
              <a:ext uri="{28A0092B-C50C-407E-A947-70E740481C1C}">
                <a14:useLocalDpi xmlns:a14="http://schemas.microsoft.com/office/drawing/2010/main" val="0"/>
              </a:ext>
            </a:extLst>
          </a:blip>
          <a:srcRect l="740" t="19158" r="1258" b="30838"/>
          <a:stretch/>
        </p:blipFill>
        <p:spPr>
          <a:xfrm>
            <a:off x="170328" y="1792941"/>
            <a:ext cx="11869271" cy="3146611"/>
          </a:xfrm>
          <a:prstGeom prst="rect">
            <a:avLst/>
          </a:prstGeom>
        </p:spPr>
      </p:pic>
    </p:spTree>
    <p:extLst>
      <p:ext uri="{BB962C8B-B14F-4D97-AF65-F5344CB8AC3E}">
        <p14:creationId xmlns:p14="http://schemas.microsoft.com/office/powerpoint/2010/main" val="198108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D06B-F616-3A9C-5BD8-730BA5013BBB}"/>
              </a:ext>
            </a:extLst>
          </p:cNvPr>
          <p:cNvSpPr>
            <a:spLocks noGrp="1"/>
          </p:cNvSpPr>
          <p:nvPr>
            <p:ph type="title"/>
          </p:nvPr>
        </p:nvSpPr>
        <p:spPr>
          <a:xfrm>
            <a:off x="838200" y="681037"/>
            <a:ext cx="10515600" cy="1325563"/>
          </a:xfrm>
        </p:spPr>
        <p:txBody>
          <a:bodyPr>
            <a:noAutofit/>
          </a:bodyPr>
          <a:lstStyle/>
          <a:p>
            <a:br>
              <a:rPr lang="en-US" sz="2800" b="1" i="0" dirty="0">
                <a:solidFill>
                  <a:srgbClr val="7030A0"/>
                </a:solidFill>
                <a:effectLst/>
                <a:latin typeface="Manrope"/>
              </a:rPr>
            </a:br>
            <a:br>
              <a:rPr lang="en-US" sz="2800" b="1" i="0" dirty="0">
                <a:solidFill>
                  <a:srgbClr val="7030A0"/>
                </a:solidFill>
                <a:effectLst/>
                <a:latin typeface="Manrope"/>
              </a:rPr>
            </a:br>
            <a:br>
              <a:rPr lang="en-US" sz="2800" b="0" i="0" dirty="0">
                <a:solidFill>
                  <a:srgbClr val="7030A0"/>
                </a:solidFill>
                <a:effectLst/>
                <a:latin typeface="Manrope"/>
              </a:rPr>
            </a:br>
            <a:br>
              <a:rPr lang="en-US" sz="2800" b="0" i="0" dirty="0">
                <a:solidFill>
                  <a:srgbClr val="7030A0"/>
                </a:solidFill>
                <a:effectLst/>
                <a:latin typeface="Manrope"/>
              </a:rPr>
            </a:br>
            <a:endParaRPr lang="en-US" sz="2800" dirty="0">
              <a:solidFill>
                <a:srgbClr val="7030A0"/>
              </a:solidFill>
            </a:endParaRPr>
          </a:p>
        </p:txBody>
      </p:sp>
      <p:sp>
        <p:nvSpPr>
          <p:cNvPr id="3" name="Content Placeholder 2">
            <a:extLst>
              <a:ext uri="{FF2B5EF4-FFF2-40B4-BE49-F238E27FC236}">
                <a16:creationId xmlns:a16="http://schemas.microsoft.com/office/drawing/2014/main" id="{61BA388D-94DB-DA49-46B7-BB3A7F740C07}"/>
              </a:ext>
            </a:extLst>
          </p:cNvPr>
          <p:cNvSpPr>
            <a:spLocks noGrp="1"/>
          </p:cNvSpPr>
          <p:nvPr>
            <p:ph idx="1"/>
          </p:nvPr>
        </p:nvSpPr>
        <p:spPr/>
        <p:txBody>
          <a:bodyPr/>
          <a:lstStyle/>
          <a:p>
            <a:pPr marL="0" indent="0">
              <a:buNone/>
            </a:pPr>
            <a:r>
              <a:rPr lang="en-US" sz="2800" b="1" i="0" dirty="0">
                <a:solidFill>
                  <a:srgbClr val="7030A0"/>
                </a:solidFill>
                <a:effectLst/>
                <a:latin typeface="Manrope"/>
              </a:rPr>
              <a:t>2.Remind Inactive Users to Start Posting:</a:t>
            </a:r>
            <a:r>
              <a:rPr lang="en-US" sz="2800" b="0" i="0" dirty="0">
                <a:solidFill>
                  <a:srgbClr val="7030A0"/>
                </a:solidFill>
                <a:effectLst/>
                <a:latin typeface="Manrope"/>
              </a:rPr>
              <a:t> By sending them promotional emails to post their 1st photo.</a:t>
            </a:r>
            <a:br>
              <a:rPr lang="en-US" sz="2800" b="0" i="0" dirty="0">
                <a:solidFill>
                  <a:srgbClr val="7030A0"/>
                </a:solidFill>
                <a:effectLst/>
                <a:latin typeface="Manrope"/>
              </a:rPr>
            </a:br>
            <a:r>
              <a:rPr lang="en-US" sz="2800" b="0" i="0" dirty="0">
                <a:solidFill>
                  <a:srgbClr val="7030A0"/>
                </a:solidFill>
                <a:effectLst/>
                <a:latin typeface="Manrope"/>
              </a:rPr>
              <a:t>Your Task: Find the users who have never posted a single photo on Instagram</a:t>
            </a:r>
            <a:endParaRPr lang="en-US" dirty="0"/>
          </a:p>
          <a:p>
            <a:pPr marL="0" indent="0">
              <a:buNone/>
            </a:pPr>
            <a:endParaRPr lang="en-US" dirty="0"/>
          </a:p>
          <a:p>
            <a:pPr marL="0" indent="0">
              <a:buNone/>
            </a:pPr>
            <a:r>
              <a:rPr lang="en-US" dirty="0"/>
              <a:t>SELECT  username from users LEFT JOIN PHOTOS ON users.id = </a:t>
            </a:r>
            <a:r>
              <a:rPr lang="en-US" dirty="0" err="1"/>
              <a:t>photos.user_id</a:t>
            </a:r>
            <a:r>
              <a:rPr lang="en-US" dirty="0"/>
              <a:t> WHERE photos.id is NULL ;</a:t>
            </a:r>
          </a:p>
        </p:txBody>
      </p:sp>
    </p:spTree>
    <p:extLst>
      <p:ext uri="{BB962C8B-B14F-4D97-AF65-F5344CB8AC3E}">
        <p14:creationId xmlns:p14="http://schemas.microsoft.com/office/powerpoint/2010/main" val="314277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26D85E-1DEE-B84B-514D-347CDFD5612E}"/>
              </a:ext>
            </a:extLst>
          </p:cNvPr>
          <p:cNvPicPr>
            <a:picLocks noChangeAspect="1"/>
          </p:cNvPicPr>
          <p:nvPr/>
        </p:nvPicPr>
        <p:blipFill rotWithShape="1">
          <a:blip r:embed="rId2">
            <a:extLst>
              <a:ext uri="{28A0092B-C50C-407E-A947-70E740481C1C}">
                <a14:useLocalDpi xmlns:a14="http://schemas.microsoft.com/office/drawing/2010/main" val="0"/>
              </a:ext>
            </a:extLst>
          </a:blip>
          <a:srcRect l="956" t="19158" r="1985"/>
          <a:stretch/>
        </p:blipFill>
        <p:spPr>
          <a:xfrm>
            <a:off x="0" y="885358"/>
            <a:ext cx="11833413" cy="5087284"/>
          </a:xfrm>
          <a:prstGeom prst="rect">
            <a:avLst/>
          </a:prstGeom>
        </p:spPr>
      </p:pic>
    </p:spTree>
    <p:extLst>
      <p:ext uri="{BB962C8B-B14F-4D97-AF65-F5344CB8AC3E}">
        <p14:creationId xmlns:p14="http://schemas.microsoft.com/office/powerpoint/2010/main" val="182376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88022-C007-236E-9DC7-21CBB7DB9AD3}"/>
              </a:ext>
            </a:extLst>
          </p:cNvPr>
          <p:cNvSpPr>
            <a:spLocks noGrp="1"/>
          </p:cNvSpPr>
          <p:nvPr>
            <p:ph type="title"/>
          </p:nvPr>
        </p:nvSpPr>
        <p:spPr>
          <a:xfrm>
            <a:off x="838200" y="365125"/>
            <a:ext cx="9435353" cy="674781"/>
          </a:xfrm>
        </p:spPr>
        <p:txBody>
          <a:bodyPr>
            <a:normAutofit fontScale="90000"/>
          </a:bodyPr>
          <a:lstStyle/>
          <a:p>
            <a:endParaRPr lang="en-US" dirty="0"/>
          </a:p>
        </p:txBody>
      </p:sp>
      <p:sp>
        <p:nvSpPr>
          <p:cNvPr id="5" name="Content Placeholder 4">
            <a:extLst>
              <a:ext uri="{FF2B5EF4-FFF2-40B4-BE49-F238E27FC236}">
                <a16:creationId xmlns:a16="http://schemas.microsoft.com/office/drawing/2014/main" id="{1732FD5C-E7E1-0082-D3D1-9BA2E00C9FF8}"/>
              </a:ext>
            </a:extLst>
          </p:cNvPr>
          <p:cNvSpPr>
            <a:spLocks noGrp="1"/>
          </p:cNvSpPr>
          <p:nvPr>
            <p:ph idx="1"/>
          </p:nvPr>
        </p:nvSpPr>
        <p:spPr>
          <a:xfrm>
            <a:off x="838200" y="1039906"/>
            <a:ext cx="10515600" cy="5330173"/>
          </a:xfrm>
        </p:spPr>
        <p:txBody>
          <a:bodyPr>
            <a:normAutofit/>
          </a:bodyPr>
          <a:lstStyle/>
          <a:p>
            <a:pPr marL="0" indent="0">
              <a:buNone/>
            </a:pPr>
            <a:r>
              <a:rPr lang="en-US" sz="3200" b="1" i="0" dirty="0">
                <a:solidFill>
                  <a:schemeClr val="accent6">
                    <a:lumMod val="75000"/>
                  </a:schemeClr>
                </a:solidFill>
                <a:effectLst/>
                <a:latin typeface="Manrope"/>
              </a:rPr>
              <a:t>3.Declaring Contest Winner:</a:t>
            </a:r>
            <a:r>
              <a:rPr lang="en-US" sz="3200" b="0" i="0" dirty="0">
                <a:solidFill>
                  <a:schemeClr val="accent6">
                    <a:lumMod val="75000"/>
                  </a:schemeClr>
                </a:solidFill>
                <a:effectLst/>
                <a:latin typeface="Manrope"/>
              </a:rPr>
              <a:t> The team started a contest and the user who gets the most likes on a single photo will win the contest now they wish to declare the winner.</a:t>
            </a:r>
            <a:br>
              <a:rPr lang="en-US" sz="3200" b="0" i="0" dirty="0">
                <a:solidFill>
                  <a:schemeClr val="accent6">
                    <a:lumMod val="75000"/>
                  </a:schemeClr>
                </a:solidFill>
                <a:effectLst/>
                <a:latin typeface="Manrope"/>
              </a:rPr>
            </a:br>
            <a:r>
              <a:rPr lang="en-US" sz="3200" b="0" i="0" dirty="0">
                <a:solidFill>
                  <a:schemeClr val="accent6">
                    <a:lumMod val="75000"/>
                  </a:schemeClr>
                </a:solidFill>
                <a:effectLst/>
                <a:latin typeface="Manrope"/>
              </a:rPr>
              <a:t>Your Task: Identify the winner of the contest and provide their details to the team.</a:t>
            </a: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SELECT USERS.USERNAME, PHOTOS.ID,  PHOTOS.IMAGE_URL , COUNT(*) AS TOTAL_NO_LIKES  FROM  LIKES INNER JOIN PHOTOS ON   PHOTOS.ID =  LIKES.PHOTO_ID  INNER JOIN USERS ON  USERS.ID = PHOTOS.USER_ID  GROUP BY  PHOTOS.ID  ORDER BY TOTAL_NO_LIKES DESC LIMIT 1 ;</a:t>
            </a:r>
          </a:p>
          <a:p>
            <a:endParaRPr lang="en-US" dirty="0"/>
          </a:p>
        </p:txBody>
      </p:sp>
    </p:spTree>
    <p:extLst>
      <p:ext uri="{BB962C8B-B14F-4D97-AF65-F5344CB8AC3E}">
        <p14:creationId xmlns:p14="http://schemas.microsoft.com/office/powerpoint/2010/main" val="309907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B5AA9E-534D-B4C1-86DD-A38C9D940B9B}"/>
              </a:ext>
            </a:extLst>
          </p:cNvPr>
          <p:cNvPicPr>
            <a:picLocks noChangeAspect="1"/>
          </p:cNvPicPr>
          <p:nvPr/>
        </p:nvPicPr>
        <p:blipFill rotWithShape="1">
          <a:blip r:embed="rId2">
            <a:extLst>
              <a:ext uri="{28A0092B-C50C-407E-A947-70E740481C1C}">
                <a14:useLocalDpi xmlns:a14="http://schemas.microsoft.com/office/drawing/2010/main" val="0"/>
              </a:ext>
            </a:extLst>
          </a:blip>
          <a:srcRect t="19728" b="21437"/>
          <a:stretch/>
        </p:blipFill>
        <p:spPr>
          <a:xfrm>
            <a:off x="0" y="1532964"/>
            <a:ext cx="12192000" cy="3702423"/>
          </a:xfrm>
          <a:prstGeom prst="rect">
            <a:avLst/>
          </a:prstGeom>
        </p:spPr>
      </p:pic>
    </p:spTree>
    <p:extLst>
      <p:ext uri="{BB962C8B-B14F-4D97-AF65-F5344CB8AC3E}">
        <p14:creationId xmlns:p14="http://schemas.microsoft.com/office/powerpoint/2010/main" val="156604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8826-FA9F-62E4-B738-B4F2AC7D8DDC}"/>
              </a:ext>
            </a:extLst>
          </p:cNvPr>
          <p:cNvSpPr>
            <a:spLocks noGrp="1"/>
          </p:cNvSpPr>
          <p:nvPr>
            <p:ph type="title"/>
          </p:nvPr>
        </p:nvSpPr>
        <p:spPr>
          <a:xfrm>
            <a:off x="838200" y="365125"/>
            <a:ext cx="10515600" cy="24447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DB3BE25-768A-AC2B-ED20-6667440A5912}"/>
              </a:ext>
            </a:extLst>
          </p:cNvPr>
          <p:cNvSpPr>
            <a:spLocks noGrp="1"/>
          </p:cNvSpPr>
          <p:nvPr>
            <p:ph idx="1"/>
          </p:nvPr>
        </p:nvSpPr>
        <p:spPr>
          <a:xfrm>
            <a:off x="838200" y="977154"/>
            <a:ext cx="10515600" cy="5199810"/>
          </a:xfrm>
        </p:spPr>
        <p:txBody>
          <a:bodyPr/>
          <a:lstStyle/>
          <a:p>
            <a:pPr marL="0" indent="0">
              <a:buNone/>
            </a:pPr>
            <a:endParaRPr lang="en-US" sz="2800" b="1" i="0" dirty="0">
              <a:solidFill>
                <a:schemeClr val="accent2">
                  <a:lumMod val="75000"/>
                </a:schemeClr>
              </a:solidFill>
              <a:effectLst/>
              <a:latin typeface="Manrope"/>
            </a:endParaRPr>
          </a:p>
          <a:p>
            <a:pPr marL="0" indent="0">
              <a:buNone/>
            </a:pPr>
            <a:r>
              <a:rPr lang="en-US" sz="2800" b="1" i="0" dirty="0">
                <a:solidFill>
                  <a:schemeClr val="accent2">
                    <a:lumMod val="75000"/>
                  </a:schemeClr>
                </a:solidFill>
                <a:effectLst/>
                <a:latin typeface="Manrope"/>
              </a:rPr>
              <a:t>4. Hashtag Researching:</a:t>
            </a:r>
            <a:r>
              <a:rPr lang="en-US" sz="2800" b="0" i="0" dirty="0">
                <a:solidFill>
                  <a:schemeClr val="accent2">
                    <a:lumMod val="75000"/>
                  </a:schemeClr>
                </a:solidFill>
                <a:effectLst/>
                <a:latin typeface="Manrope"/>
              </a:rPr>
              <a:t> A partner brand wants to know, which hashtags to use in the post to reach the most people on the platform.</a:t>
            </a:r>
            <a:br>
              <a:rPr lang="en-US" sz="2800" b="0" i="0" dirty="0">
                <a:solidFill>
                  <a:schemeClr val="accent2">
                    <a:lumMod val="75000"/>
                  </a:schemeClr>
                </a:solidFill>
                <a:effectLst/>
                <a:latin typeface="Manrope"/>
              </a:rPr>
            </a:br>
            <a:r>
              <a:rPr lang="en-US" sz="2800" b="0" i="0" dirty="0">
                <a:solidFill>
                  <a:schemeClr val="accent2">
                    <a:lumMod val="75000"/>
                  </a:schemeClr>
                </a:solidFill>
                <a:effectLst/>
                <a:latin typeface="Manrope"/>
              </a:rPr>
              <a:t>Your Task: Identify and suggest the top 5 most commonly used hashtags on the platform.</a:t>
            </a:r>
          </a:p>
          <a:p>
            <a:pPr marL="0" indent="0">
              <a:buNone/>
            </a:pPr>
            <a:endParaRPr lang="en-US" sz="2800" dirty="0"/>
          </a:p>
          <a:p>
            <a:pPr marL="0" indent="0">
              <a:buNone/>
            </a:pPr>
            <a:r>
              <a:rPr lang="en-US" sz="2800" dirty="0"/>
              <a:t>SELECT TAG_NAME , COUNT(TAG_NAME)  </a:t>
            </a:r>
            <a:r>
              <a:rPr lang="en-US" dirty="0"/>
              <a:t>AS </a:t>
            </a:r>
            <a:r>
              <a:rPr lang="en-US" sz="2800" dirty="0"/>
              <a:t>NO_OF_TAGS  FROM           TAGS  JOIN PHOTO_TAGS ON TAGS.ID = PHOTO_TAGS.TAG_ID   GROUP BY TAGS.ID  ORDER BY NO_OF_TAGS  DESC LIMIT 5 ;</a:t>
            </a:r>
            <a:endParaRPr lang="en-US" dirty="0"/>
          </a:p>
        </p:txBody>
      </p:sp>
    </p:spTree>
    <p:extLst>
      <p:ext uri="{BB962C8B-B14F-4D97-AF65-F5344CB8AC3E}">
        <p14:creationId xmlns:p14="http://schemas.microsoft.com/office/powerpoint/2010/main" val="288014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905</Words>
  <Application>Microsoft Office PowerPoint</Application>
  <PresentationFormat>Widescreen</PresentationFormat>
  <Paragraphs>36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Amasis MT Pro Black</vt:lpstr>
      <vt:lpstr>Arial</vt:lpstr>
      <vt:lpstr>Calibri</vt:lpstr>
      <vt:lpstr>Calibri Light</vt:lpstr>
      <vt:lpstr>Manrope</vt:lpstr>
      <vt:lpstr>Times New Roman</vt:lpstr>
      <vt:lpstr>Office Theme</vt:lpstr>
      <vt:lpstr>         Instagram User Analytics (SQL Fundamentals)  </vt:lpstr>
      <vt:lpstr>          Description:</vt:lpstr>
      <vt:lpstr>   AGENDA: The marketing team wants to launch some campaigns, and they need your help with the following</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Investor Metrics: Our investors want to know if Instagram is performing well and is not becoming redundant like Facebook, they want to assess the app on the following grounds </vt:lpstr>
      <vt:lpstr>PowerPoint Presentation</vt:lpstr>
      <vt:lpstr>PowerPoint Presentation</vt:lpstr>
      <vt:lpstr>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shilpa singh</dc:creator>
  <cp:lastModifiedBy>shilpa singh</cp:lastModifiedBy>
  <cp:revision>2</cp:revision>
  <dcterms:created xsi:type="dcterms:W3CDTF">2023-06-15T12:26:10Z</dcterms:created>
  <dcterms:modified xsi:type="dcterms:W3CDTF">2023-06-15T13:38:03Z</dcterms:modified>
</cp:coreProperties>
</file>