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70" r:id="rId9"/>
    <p:sldId id="263" r:id="rId10"/>
    <p:sldId id="265" r:id="rId11"/>
    <p:sldId id="266" r:id="rId12"/>
    <p:sldId id="267" r:id="rId13"/>
    <p:sldId id="269" r:id="rId14"/>
    <p:sldId id="268" r:id="rId15"/>
    <p:sldId id="271" r:id="rId16"/>
    <p:sldId id="272" r:id="rId17"/>
    <p:sldId id="274" r:id="rId18"/>
    <p:sldId id="281" r:id="rId19"/>
    <p:sldId id="282" r:id="rId20"/>
    <p:sldId id="275" r:id="rId21"/>
    <p:sldId id="283" r:id="rId22"/>
    <p:sldId id="276" r:id="rId23"/>
    <p:sldId id="277" r:id="rId24"/>
    <p:sldId id="278"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814F"/>
    <a:srgbClr val="8C0E23"/>
    <a:srgbClr val="C8C664"/>
    <a:srgbClr val="92CA60"/>
    <a:srgbClr val="602A0C"/>
    <a:srgbClr val="FF0066"/>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lpa singh" userId="aa1756de36b3eb6b" providerId="LiveId" clId="{17BB3E27-8C05-4A98-B2A5-071A132CD241}"/>
    <pc:docChg chg="undo custSel addSld delSld modSld sldOrd">
      <pc:chgData name="shilpa singh" userId="aa1756de36b3eb6b" providerId="LiveId" clId="{17BB3E27-8C05-4A98-B2A5-071A132CD241}" dt="2023-06-23T08:26:18.067" v="2025"/>
      <pc:docMkLst>
        <pc:docMk/>
      </pc:docMkLst>
      <pc:sldChg chg="modSp mod">
        <pc:chgData name="shilpa singh" userId="aa1756de36b3eb6b" providerId="LiveId" clId="{17BB3E27-8C05-4A98-B2A5-071A132CD241}" dt="2023-06-22T17:17:40.860" v="289" actId="27636"/>
        <pc:sldMkLst>
          <pc:docMk/>
          <pc:sldMk cId="3600954441" sldId="257"/>
        </pc:sldMkLst>
        <pc:spChg chg="mod">
          <ac:chgData name="shilpa singh" userId="aa1756de36b3eb6b" providerId="LiveId" clId="{17BB3E27-8C05-4A98-B2A5-071A132CD241}" dt="2023-06-22T17:17:40.860" v="289" actId="27636"/>
          <ac:spMkLst>
            <pc:docMk/>
            <pc:sldMk cId="3600954441" sldId="257"/>
            <ac:spMk id="4" creationId="{736F76D1-95F3-9E84-7979-AD6FE3A9615A}"/>
          </ac:spMkLst>
        </pc:spChg>
        <pc:spChg chg="mod">
          <ac:chgData name="shilpa singh" userId="aa1756de36b3eb6b" providerId="LiveId" clId="{17BB3E27-8C05-4A98-B2A5-071A132CD241}" dt="2023-06-22T17:17:37.771" v="287" actId="20577"/>
          <ac:spMkLst>
            <pc:docMk/>
            <pc:sldMk cId="3600954441" sldId="257"/>
            <ac:spMk id="5" creationId="{78729B7C-EBDC-CBF4-EF20-B1492C8DDC01}"/>
          </ac:spMkLst>
        </pc:spChg>
      </pc:sldChg>
      <pc:sldChg chg="modSp mod">
        <pc:chgData name="shilpa singh" userId="aa1756de36b3eb6b" providerId="LiveId" clId="{17BB3E27-8C05-4A98-B2A5-071A132CD241}" dt="2023-06-22T17:21:13.465" v="320" actId="20577"/>
        <pc:sldMkLst>
          <pc:docMk/>
          <pc:sldMk cId="690934477" sldId="258"/>
        </pc:sldMkLst>
        <pc:spChg chg="mod">
          <ac:chgData name="shilpa singh" userId="aa1756de36b3eb6b" providerId="LiveId" clId="{17BB3E27-8C05-4A98-B2A5-071A132CD241}" dt="2023-06-22T17:21:13.465" v="320" actId="20577"/>
          <ac:spMkLst>
            <pc:docMk/>
            <pc:sldMk cId="690934477" sldId="258"/>
            <ac:spMk id="4" creationId="{46E54997-44FE-8D29-5B85-E51C18512B5F}"/>
          </ac:spMkLst>
        </pc:spChg>
      </pc:sldChg>
      <pc:sldChg chg="modSp mod">
        <pc:chgData name="shilpa singh" userId="aa1756de36b3eb6b" providerId="LiveId" clId="{17BB3E27-8C05-4A98-B2A5-071A132CD241}" dt="2023-06-22T17:16:43.764" v="266" actId="20577"/>
        <pc:sldMkLst>
          <pc:docMk/>
          <pc:sldMk cId="2318555449" sldId="259"/>
        </pc:sldMkLst>
        <pc:spChg chg="mod">
          <ac:chgData name="shilpa singh" userId="aa1756de36b3eb6b" providerId="LiveId" clId="{17BB3E27-8C05-4A98-B2A5-071A132CD241}" dt="2023-06-22T17:16:43.764" v="266" actId="20577"/>
          <ac:spMkLst>
            <pc:docMk/>
            <pc:sldMk cId="2318555449" sldId="259"/>
            <ac:spMk id="2" creationId="{3BFA272D-DA7B-D545-E174-7901EAD193ED}"/>
          </ac:spMkLst>
        </pc:spChg>
      </pc:sldChg>
      <pc:sldChg chg="modSp mod">
        <pc:chgData name="shilpa singh" userId="aa1756de36b3eb6b" providerId="LiveId" clId="{17BB3E27-8C05-4A98-B2A5-071A132CD241}" dt="2023-06-22T17:19:13.928" v="301" actId="1076"/>
        <pc:sldMkLst>
          <pc:docMk/>
          <pc:sldMk cId="495148612" sldId="262"/>
        </pc:sldMkLst>
        <pc:spChg chg="mod">
          <ac:chgData name="shilpa singh" userId="aa1756de36b3eb6b" providerId="LiveId" clId="{17BB3E27-8C05-4A98-B2A5-071A132CD241}" dt="2023-06-22T17:19:13.928" v="301" actId="1076"/>
          <ac:spMkLst>
            <pc:docMk/>
            <pc:sldMk cId="495148612" sldId="262"/>
            <ac:spMk id="6" creationId="{31CC965F-846E-A696-57CF-A2CBD2C92633}"/>
          </ac:spMkLst>
        </pc:spChg>
      </pc:sldChg>
      <pc:sldChg chg="modSp mod">
        <pc:chgData name="shilpa singh" userId="aa1756de36b3eb6b" providerId="LiveId" clId="{17BB3E27-8C05-4A98-B2A5-071A132CD241}" dt="2023-06-22T16:54:33.236" v="54" actId="20577"/>
        <pc:sldMkLst>
          <pc:docMk/>
          <pc:sldMk cId="1151846717" sldId="263"/>
        </pc:sldMkLst>
        <pc:spChg chg="mod">
          <ac:chgData name="shilpa singh" userId="aa1756de36b3eb6b" providerId="LiveId" clId="{17BB3E27-8C05-4A98-B2A5-071A132CD241}" dt="2023-06-22T16:54:33.236" v="54" actId="20577"/>
          <ac:spMkLst>
            <pc:docMk/>
            <pc:sldMk cId="1151846717" sldId="263"/>
            <ac:spMk id="3" creationId="{2F451E45-76D0-4055-96F8-DAF24E78EDBA}"/>
          </ac:spMkLst>
        </pc:spChg>
      </pc:sldChg>
      <pc:sldChg chg="modSp mod">
        <pc:chgData name="shilpa singh" userId="aa1756de36b3eb6b" providerId="LiveId" clId="{17BB3E27-8C05-4A98-B2A5-071A132CD241}" dt="2023-06-23T04:35:57.578" v="495" actId="1076"/>
        <pc:sldMkLst>
          <pc:docMk/>
          <pc:sldMk cId="3870857111" sldId="266"/>
        </pc:sldMkLst>
        <pc:spChg chg="mod">
          <ac:chgData name="shilpa singh" userId="aa1756de36b3eb6b" providerId="LiveId" clId="{17BB3E27-8C05-4A98-B2A5-071A132CD241}" dt="2023-06-23T04:35:45.082" v="493" actId="20577"/>
          <ac:spMkLst>
            <pc:docMk/>
            <pc:sldMk cId="3870857111" sldId="266"/>
            <ac:spMk id="3" creationId="{270C9E57-B664-9BE1-D709-386F7D9E409E}"/>
          </ac:spMkLst>
        </pc:spChg>
        <pc:graphicFrameChg chg="mod modGraphic">
          <ac:chgData name="shilpa singh" userId="aa1756de36b3eb6b" providerId="LiveId" clId="{17BB3E27-8C05-4A98-B2A5-071A132CD241}" dt="2023-06-23T04:35:57.578" v="495" actId="1076"/>
          <ac:graphicFrameMkLst>
            <pc:docMk/>
            <pc:sldMk cId="3870857111" sldId="266"/>
            <ac:graphicFrameMk id="4" creationId="{189480C5-D9FD-2613-8248-1DBA0C71633F}"/>
          </ac:graphicFrameMkLst>
        </pc:graphicFrameChg>
      </pc:sldChg>
      <pc:sldChg chg="modSp mod">
        <pc:chgData name="shilpa singh" userId="aa1756de36b3eb6b" providerId="LiveId" clId="{17BB3E27-8C05-4A98-B2A5-071A132CD241}" dt="2023-06-23T04:35:14.043" v="483" actId="20577"/>
        <pc:sldMkLst>
          <pc:docMk/>
          <pc:sldMk cId="1473479663" sldId="267"/>
        </pc:sldMkLst>
        <pc:spChg chg="mod">
          <ac:chgData name="shilpa singh" userId="aa1756de36b3eb6b" providerId="LiveId" clId="{17BB3E27-8C05-4A98-B2A5-071A132CD241}" dt="2023-06-22T16:53:49.262" v="49" actId="1076"/>
          <ac:spMkLst>
            <pc:docMk/>
            <pc:sldMk cId="1473479663" sldId="267"/>
            <ac:spMk id="2" creationId="{DA8CCF76-C103-D048-4408-AE898C3CBD6D}"/>
          </ac:spMkLst>
        </pc:spChg>
        <pc:spChg chg="mod">
          <ac:chgData name="shilpa singh" userId="aa1756de36b3eb6b" providerId="LiveId" clId="{17BB3E27-8C05-4A98-B2A5-071A132CD241}" dt="2023-06-23T04:35:14.043" v="483" actId="20577"/>
          <ac:spMkLst>
            <pc:docMk/>
            <pc:sldMk cId="1473479663" sldId="267"/>
            <ac:spMk id="3" creationId="{890581E3-23EA-BB9E-36C8-2943272F37E6}"/>
          </ac:spMkLst>
        </pc:spChg>
      </pc:sldChg>
      <pc:sldChg chg="modSp mod">
        <pc:chgData name="shilpa singh" userId="aa1756de36b3eb6b" providerId="LiveId" clId="{17BB3E27-8C05-4A98-B2A5-071A132CD241}" dt="2023-06-23T04:35:28.968" v="486" actId="20577"/>
        <pc:sldMkLst>
          <pc:docMk/>
          <pc:sldMk cId="2060627737" sldId="269"/>
        </pc:sldMkLst>
        <pc:spChg chg="mod">
          <ac:chgData name="shilpa singh" userId="aa1756de36b3eb6b" providerId="LiveId" clId="{17BB3E27-8C05-4A98-B2A5-071A132CD241}" dt="2023-06-23T04:35:28.968" v="486" actId="20577"/>
          <ac:spMkLst>
            <pc:docMk/>
            <pc:sldMk cId="2060627737" sldId="269"/>
            <ac:spMk id="3" creationId="{270C9E57-B664-9BE1-D709-386F7D9E409E}"/>
          </ac:spMkLst>
        </pc:spChg>
      </pc:sldChg>
      <pc:sldChg chg="addSp delSp modSp new mod">
        <pc:chgData name="shilpa singh" userId="aa1756de36b3eb6b" providerId="LiveId" clId="{17BB3E27-8C05-4A98-B2A5-071A132CD241}" dt="2023-06-23T05:11:05.890" v="668" actId="14100"/>
        <pc:sldMkLst>
          <pc:docMk/>
          <pc:sldMk cId="344744523" sldId="271"/>
        </pc:sldMkLst>
        <pc:spChg chg="del">
          <ac:chgData name="shilpa singh" userId="aa1756de36b3eb6b" providerId="LiveId" clId="{17BB3E27-8C05-4A98-B2A5-071A132CD241}" dt="2023-06-22T16:51:06.399" v="1" actId="21"/>
          <ac:spMkLst>
            <pc:docMk/>
            <pc:sldMk cId="344744523" sldId="271"/>
            <ac:spMk id="2" creationId="{BB92EF7F-E494-2EF1-F4F3-0EA921355BD3}"/>
          </ac:spMkLst>
        </pc:spChg>
        <pc:spChg chg="mod">
          <ac:chgData name="shilpa singh" userId="aa1756de36b3eb6b" providerId="LiveId" clId="{17BB3E27-8C05-4A98-B2A5-071A132CD241}" dt="2023-06-23T05:10:58.689" v="666" actId="20577"/>
          <ac:spMkLst>
            <pc:docMk/>
            <pc:sldMk cId="344744523" sldId="271"/>
            <ac:spMk id="3" creationId="{D1DBB906-9479-4BCE-4E92-0B18C52697B3}"/>
          </ac:spMkLst>
        </pc:spChg>
        <pc:picChg chg="add mod modCrop">
          <ac:chgData name="shilpa singh" userId="aa1756de36b3eb6b" providerId="LiveId" clId="{17BB3E27-8C05-4A98-B2A5-071A132CD241}" dt="2023-06-23T05:11:05.890" v="668" actId="14100"/>
          <ac:picMkLst>
            <pc:docMk/>
            <pc:sldMk cId="344744523" sldId="271"/>
            <ac:picMk id="5" creationId="{0ABB92DE-E3FE-1BCA-7446-C087AEF5FCA5}"/>
          </ac:picMkLst>
        </pc:picChg>
      </pc:sldChg>
      <pc:sldChg chg="addSp delSp modSp add mod">
        <pc:chgData name="shilpa singh" userId="aa1756de36b3eb6b" providerId="LiveId" clId="{17BB3E27-8C05-4A98-B2A5-071A132CD241}" dt="2023-06-23T05:42:30.204" v="680" actId="20577"/>
        <pc:sldMkLst>
          <pc:docMk/>
          <pc:sldMk cId="2353546533" sldId="272"/>
        </pc:sldMkLst>
        <pc:spChg chg="mod">
          <ac:chgData name="shilpa singh" userId="aa1756de36b3eb6b" providerId="LiveId" clId="{17BB3E27-8C05-4A98-B2A5-071A132CD241}" dt="2023-06-23T05:42:30.204" v="680" actId="20577"/>
          <ac:spMkLst>
            <pc:docMk/>
            <pc:sldMk cId="2353546533" sldId="272"/>
            <ac:spMk id="3" creationId="{D1DBB906-9479-4BCE-4E92-0B18C52697B3}"/>
          </ac:spMkLst>
        </pc:spChg>
        <pc:picChg chg="add del mod modCrop">
          <ac:chgData name="shilpa singh" userId="aa1756de36b3eb6b" providerId="LiveId" clId="{17BB3E27-8C05-4A98-B2A5-071A132CD241}" dt="2023-06-23T05:42:20.159" v="677" actId="732"/>
          <ac:picMkLst>
            <pc:docMk/>
            <pc:sldMk cId="2353546533" sldId="272"/>
            <ac:picMk id="4" creationId="{B8CD86B3-3609-508C-35E6-2F7374AD40C9}"/>
          </ac:picMkLst>
        </pc:picChg>
      </pc:sldChg>
      <pc:sldChg chg="add del">
        <pc:chgData name="shilpa singh" userId="aa1756de36b3eb6b" providerId="LiveId" clId="{17BB3E27-8C05-4A98-B2A5-071A132CD241}" dt="2023-06-22T17:11:12.461" v="125"/>
        <pc:sldMkLst>
          <pc:docMk/>
          <pc:sldMk cId="3218210112" sldId="273"/>
        </pc:sldMkLst>
      </pc:sldChg>
      <pc:sldChg chg="addSp delSp modSp add del mod">
        <pc:chgData name="shilpa singh" userId="aa1756de36b3eb6b" providerId="LiveId" clId="{17BB3E27-8C05-4A98-B2A5-071A132CD241}" dt="2023-06-22T17:10:56.289" v="120" actId="2696"/>
        <pc:sldMkLst>
          <pc:docMk/>
          <pc:sldMk cId="3513838090" sldId="273"/>
        </pc:sldMkLst>
        <pc:spChg chg="mod">
          <ac:chgData name="shilpa singh" userId="aa1756de36b3eb6b" providerId="LiveId" clId="{17BB3E27-8C05-4A98-B2A5-071A132CD241}" dt="2023-06-22T17:03:00.339" v="75" actId="20577"/>
          <ac:spMkLst>
            <pc:docMk/>
            <pc:sldMk cId="3513838090" sldId="273"/>
            <ac:spMk id="3" creationId="{D1DBB906-9479-4BCE-4E92-0B18C52697B3}"/>
          </ac:spMkLst>
        </pc:spChg>
        <pc:spChg chg="add del">
          <ac:chgData name="shilpa singh" userId="aa1756de36b3eb6b" providerId="LiveId" clId="{17BB3E27-8C05-4A98-B2A5-071A132CD241}" dt="2023-06-22T17:10:52.758" v="119" actId="22"/>
          <ac:spMkLst>
            <pc:docMk/>
            <pc:sldMk cId="3513838090" sldId="273"/>
            <ac:spMk id="4" creationId="{7644BFA3-5A7E-7EEC-92B4-9541A74B9036}"/>
          </ac:spMkLst>
        </pc:spChg>
      </pc:sldChg>
      <pc:sldChg chg="addSp delSp modSp add mod ord">
        <pc:chgData name="shilpa singh" userId="aa1756de36b3eb6b" providerId="LiveId" clId="{17BB3E27-8C05-4A98-B2A5-071A132CD241}" dt="2023-06-23T06:42:56.963" v="721" actId="1076"/>
        <pc:sldMkLst>
          <pc:docMk/>
          <pc:sldMk cId="4009259536" sldId="274"/>
        </pc:sldMkLst>
        <pc:spChg chg="mod">
          <ac:chgData name="shilpa singh" userId="aa1756de36b3eb6b" providerId="LiveId" clId="{17BB3E27-8C05-4A98-B2A5-071A132CD241}" dt="2023-06-23T06:38:42.748" v="695" actId="27636"/>
          <ac:spMkLst>
            <pc:docMk/>
            <pc:sldMk cId="4009259536" sldId="274"/>
            <ac:spMk id="3" creationId="{D1DBB906-9479-4BCE-4E92-0B18C52697B3}"/>
          </ac:spMkLst>
        </pc:spChg>
        <pc:picChg chg="add del mod modCrop">
          <ac:chgData name="shilpa singh" userId="aa1756de36b3eb6b" providerId="LiveId" clId="{17BB3E27-8C05-4A98-B2A5-071A132CD241}" dt="2023-06-23T06:41:30.475" v="704" actId="21"/>
          <ac:picMkLst>
            <pc:docMk/>
            <pc:sldMk cId="4009259536" sldId="274"/>
            <ac:picMk id="4" creationId="{7D9D6D5B-334B-E35B-D84C-90B07D7DDF67}"/>
          </ac:picMkLst>
        </pc:picChg>
        <pc:picChg chg="add mod modCrop">
          <ac:chgData name="shilpa singh" userId="aa1756de36b3eb6b" providerId="LiveId" clId="{17BB3E27-8C05-4A98-B2A5-071A132CD241}" dt="2023-06-23T06:42:56.963" v="721" actId="1076"/>
          <ac:picMkLst>
            <pc:docMk/>
            <pc:sldMk cId="4009259536" sldId="274"/>
            <ac:picMk id="6" creationId="{CD38F2DB-C9C3-E5FD-A053-17C8F1D648E3}"/>
          </ac:picMkLst>
        </pc:picChg>
      </pc:sldChg>
      <pc:sldChg chg="modSp add mod">
        <pc:chgData name="shilpa singh" userId="aa1756de36b3eb6b" providerId="LiveId" clId="{17BB3E27-8C05-4A98-B2A5-071A132CD241}" dt="2023-06-23T08:26:18.067" v="2025"/>
        <pc:sldMkLst>
          <pc:docMk/>
          <pc:sldMk cId="1329422787" sldId="275"/>
        </pc:sldMkLst>
        <pc:spChg chg="mod">
          <ac:chgData name="shilpa singh" userId="aa1756de36b3eb6b" providerId="LiveId" clId="{17BB3E27-8C05-4A98-B2A5-071A132CD241}" dt="2023-06-23T08:26:18.067" v="2025"/>
          <ac:spMkLst>
            <pc:docMk/>
            <pc:sldMk cId="1329422787" sldId="275"/>
            <ac:spMk id="3" creationId="{D1DBB906-9479-4BCE-4E92-0B18C52697B3}"/>
          </ac:spMkLst>
        </pc:spChg>
      </pc:sldChg>
      <pc:sldChg chg="addSp modSp add mod">
        <pc:chgData name="shilpa singh" userId="aa1756de36b3eb6b" providerId="LiveId" clId="{17BB3E27-8C05-4A98-B2A5-071A132CD241}" dt="2023-06-23T08:03:06.501" v="1769" actId="1076"/>
        <pc:sldMkLst>
          <pc:docMk/>
          <pc:sldMk cId="184267534" sldId="276"/>
        </pc:sldMkLst>
        <pc:spChg chg="mod">
          <ac:chgData name="shilpa singh" userId="aa1756de36b3eb6b" providerId="LiveId" clId="{17BB3E27-8C05-4A98-B2A5-071A132CD241}" dt="2023-06-22T17:13:05.259" v="155" actId="20577"/>
          <ac:spMkLst>
            <pc:docMk/>
            <pc:sldMk cId="184267534" sldId="276"/>
            <ac:spMk id="3" creationId="{D1DBB906-9479-4BCE-4E92-0B18C52697B3}"/>
          </ac:spMkLst>
        </pc:spChg>
        <pc:spChg chg="add mod">
          <ac:chgData name="shilpa singh" userId="aa1756de36b3eb6b" providerId="LiveId" clId="{17BB3E27-8C05-4A98-B2A5-071A132CD241}" dt="2023-06-23T08:03:06.501" v="1769" actId="1076"/>
          <ac:spMkLst>
            <pc:docMk/>
            <pc:sldMk cId="184267534" sldId="276"/>
            <ac:spMk id="5" creationId="{87C4F249-9902-17E1-E6D6-DDA946A1778B}"/>
          </ac:spMkLst>
        </pc:spChg>
        <pc:picChg chg="add mod">
          <ac:chgData name="shilpa singh" userId="aa1756de36b3eb6b" providerId="LiveId" clId="{17BB3E27-8C05-4A98-B2A5-071A132CD241}" dt="2023-06-23T08:02:58.713" v="1767" actId="1076"/>
          <ac:picMkLst>
            <pc:docMk/>
            <pc:sldMk cId="184267534" sldId="276"/>
            <ac:picMk id="2" creationId="{CD9885E3-8CDC-D253-6AAD-D2EC2B553CD2}"/>
          </ac:picMkLst>
        </pc:picChg>
      </pc:sldChg>
      <pc:sldChg chg="addSp modSp new mod modClrScheme chgLayout">
        <pc:chgData name="shilpa singh" userId="aa1756de36b3eb6b" providerId="LiveId" clId="{17BB3E27-8C05-4A98-B2A5-071A132CD241}" dt="2023-06-23T08:26:18.067" v="2025"/>
        <pc:sldMkLst>
          <pc:docMk/>
          <pc:sldMk cId="2573848610" sldId="277"/>
        </pc:sldMkLst>
        <pc:spChg chg="add mod">
          <ac:chgData name="shilpa singh" userId="aa1756de36b3eb6b" providerId="LiveId" clId="{17BB3E27-8C05-4A98-B2A5-071A132CD241}" dt="2023-06-23T08:26:18.067" v="2025"/>
          <ac:spMkLst>
            <pc:docMk/>
            <pc:sldMk cId="2573848610" sldId="277"/>
            <ac:spMk id="2" creationId="{88AFAD29-2FE2-749D-629E-D8FC2D90CDCB}"/>
          </ac:spMkLst>
        </pc:spChg>
      </pc:sldChg>
      <pc:sldChg chg="addSp delSp modSp add mod modClrScheme chgLayout">
        <pc:chgData name="shilpa singh" userId="aa1756de36b3eb6b" providerId="LiveId" clId="{17BB3E27-8C05-4A98-B2A5-071A132CD241}" dt="2023-06-23T08:26:18.067" v="2025"/>
        <pc:sldMkLst>
          <pc:docMk/>
          <pc:sldMk cId="1797077196" sldId="278"/>
        </pc:sldMkLst>
        <pc:spChg chg="add del mod">
          <ac:chgData name="shilpa singh" userId="aa1756de36b3eb6b" providerId="LiveId" clId="{17BB3E27-8C05-4A98-B2A5-071A132CD241}" dt="2023-06-23T08:04:24.017" v="1772" actId="21"/>
          <ac:spMkLst>
            <pc:docMk/>
            <pc:sldMk cId="1797077196" sldId="278"/>
            <ac:spMk id="2" creationId="{E4F395FF-3468-1A76-A400-E9F0D34B39D2}"/>
          </ac:spMkLst>
        </pc:spChg>
        <pc:spChg chg="add mod">
          <ac:chgData name="shilpa singh" userId="aa1756de36b3eb6b" providerId="LiveId" clId="{17BB3E27-8C05-4A98-B2A5-071A132CD241}" dt="2023-06-23T08:26:18.067" v="2025"/>
          <ac:spMkLst>
            <pc:docMk/>
            <pc:sldMk cId="1797077196" sldId="278"/>
            <ac:spMk id="3" creationId="{9B4F857F-8981-3BF8-16B9-A63D4F989070}"/>
          </ac:spMkLst>
        </pc:spChg>
      </pc:sldChg>
      <pc:sldChg chg="add del">
        <pc:chgData name="shilpa singh" userId="aa1756de36b3eb6b" providerId="LiveId" clId="{17BB3E27-8C05-4A98-B2A5-071A132CD241}" dt="2023-06-22T17:15:48.437" v="242" actId="2696"/>
        <pc:sldMkLst>
          <pc:docMk/>
          <pc:sldMk cId="3800958812" sldId="279"/>
        </pc:sldMkLst>
      </pc:sldChg>
      <pc:sldChg chg="modSp add mod ord">
        <pc:chgData name="shilpa singh" userId="aa1756de36b3eb6b" providerId="LiveId" clId="{17BB3E27-8C05-4A98-B2A5-071A132CD241}" dt="2023-06-22T17:16:28.835" v="265" actId="1076"/>
        <pc:sldMkLst>
          <pc:docMk/>
          <pc:sldMk cId="477892931" sldId="280"/>
        </pc:sldMkLst>
        <pc:spChg chg="mod">
          <ac:chgData name="shilpa singh" userId="aa1756de36b3eb6b" providerId="LiveId" clId="{17BB3E27-8C05-4A98-B2A5-071A132CD241}" dt="2023-06-22T17:16:28.835" v="265" actId="1076"/>
          <ac:spMkLst>
            <pc:docMk/>
            <pc:sldMk cId="477892931" sldId="280"/>
            <ac:spMk id="2" creationId="{88AFAD29-2FE2-749D-629E-D8FC2D90CDCB}"/>
          </ac:spMkLst>
        </pc:spChg>
      </pc:sldChg>
      <pc:sldChg chg="addSp delSp modSp new mod modClrScheme chgLayout">
        <pc:chgData name="shilpa singh" userId="aa1756de36b3eb6b" providerId="LiveId" clId="{17BB3E27-8C05-4A98-B2A5-071A132CD241}" dt="2023-06-23T06:41:50.615" v="709" actId="1076"/>
        <pc:sldMkLst>
          <pc:docMk/>
          <pc:sldMk cId="2306700736" sldId="281"/>
        </pc:sldMkLst>
        <pc:spChg chg="del">
          <ac:chgData name="shilpa singh" userId="aa1756de36b3eb6b" providerId="LiveId" clId="{17BB3E27-8C05-4A98-B2A5-071A132CD241}" dt="2023-06-23T06:41:24.221" v="703" actId="700"/>
          <ac:spMkLst>
            <pc:docMk/>
            <pc:sldMk cId="2306700736" sldId="281"/>
            <ac:spMk id="2" creationId="{24D27597-156A-1840-5133-9B2097A92D35}"/>
          </ac:spMkLst>
        </pc:spChg>
        <pc:spChg chg="del">
          <ac:chgData name="shilpa singh" userId="aa1756de36b3eb6b" providerId="LiveId" clId="{17BB3E27-8C05-4A98-B2A5-071A132CD241}" dt="2023-06-23T06:41:24.221" v="703" actId="700"/>
          <ac:spMkLst>
            <pc:docMk/>
            <pc:sldMk cId="2306700736" sldId="281"/>
            <ac:spMk id="3" creationId="{E9BC6494-D03A-6562-C0A7-966CE771A239}"/>
          </ac:spMkLst>
        </pc:spChg>
        <pc:picChg chg="add mod">
          <ac:chgData name="shilpa singh" userId="aa1756de36b3eb6b" providerId="LiveId" clId="{17BB3E27-8C05-4A98-B2A5-071A132CD241}" dt="2023-06-23T06:41:50.615" v="709" actId="1076"/>
          <ac:picMkLst>
            <pc:docMk/>
            <pc:sldMk cId="2306700736" sldId="281"/>
            <ac:picMk id="4" creationId="{874BDEFF-2EE5-5E47-E028-2057F8984BB8}"/>
          </ac:picMkLst>
        </pc:picChg>
      </pc:sldChg>
      <pc:sldChg chg="addSp modSp new mod">
        <pc:chgData name="shilpa singh" userId="aa1756de36b3eb6b" providerId="LiveId" clId="{17BB3E27-8C05-4A98-B2A5-071A132CD241}" dt="2023-06-23T06:44:20.772" v="737" actId="1076"/>
        <pc:sldMkLst>
          <pc:docMk/>
          <pc:sldMk cId="2478360743" sldId="282"/>
        </pc:sldMkLst>
        <pc:picChg chg="add mod modCrop">
          <ac:chgData name="shilpa singh" userId="aa1756de36b3eb6b" providerId="LiveId" clId="{17BB3E27-8C05-4A98-B2A5-071A132CD241}" dt="2023-06-23T06:44:20.772" v="737" actId="1076"/>
          <ac:picMkLst>
            <pc:docMk/>
            <pc:sldMk cId="2478360743" sldId="282"/>
            <ac:picMk id="3" creationId="{5C5017C1-9DD6-9CFF-B847-1A50CCAA52E2}"/>
          </ac:picMkLst>
        </pc:picChg>
      </pc:sldChg>
      <pc:sldChg chg="addSp modSp new mod">
        <pc:chgData name="shilpa singh" userId="aa1756de36b3eb6b" providerId="LiveId" clId="{17BB3E27-8C05-4A98-B2A5-071A132CD241}" dt="2023-06-23T07:20:56.658" v="1499" actId="14100"/>
        <pc:sldMkLst>
          <pc:docMk/>
          <pc:sldMk cId="560622856" sldId="283"/>
        </pc:sldMkLst>
        <pc:picChg chg="add mod modCrop">
          <ac:chgData name="shilpa singh" userId="aa1756de36b3eb6b" providerId="LiveId" clId="{17BB3E27-8C05-4A98-B2A5-071A132CD241}" dt="2023-06-23T07:20:01.071" v="1490" actId="1076"/>
          <ac:picMkLst>
            <pc:docMk/>
            <pc:sldMk cId="560622856" sldId="283"/>
            <ac:picMk id="3" creationId="{AD86028E-A042-35E9-CFF2-E9B3DB5FFC4A}"/>
          </ac:picMkLst>
        </pc:picChg>
        <pc:picChg chg="add mod modCrop">
          <ac:chgData name="shilpa singh" userId="aa1756de36b3eb6b" providerId="LiveId" clId="{17BB3E27-8C05-4A98-B2A5-071A132CD241}" dt="2023-06-23T07:19:55.463" v="1489" actId="1076"/>
          <ac:picMkLst>
            <pc:docMk/>
            <pc:sldMk cId="560622856" sldId="283"/>
            <ac:picMk id="5" creationId="{0D3E2CB6-47AC-1F5F-8F5A-5D167C2AC0C4}"/>
          </ac:picMkLst>
        </pc:picChg>
        <pc:picChg chg="add mod modCrop">
          <ac:chgData name="shilpa singh" userId="aa1756de36b3eb6b" providerId="LiveId" clId="{17BB3E27-8C05-4A98-B2A5-071A132CD241}" dt="2023-06-23T07:20:56.658" v="1499" actId="14100"/>
          <ac:picMkLst>
            <pc:docMk/>
            <pc:sldMk cId="560622856" sldId="283"/>
            <ac:picMk id="7" creationId="{B9DFECAD-1E0E-81FE-1B45-1BDA48A5EB91}"/>
          </ac:picMkLst>
        </pc:picChg>
      </pc:sldChg>
      <pc:sldChg chg="addSp modSp new del mod">
        <pc:chgData name="shilpa singh" userId="aa1756de36b3eb6b" providerId="LiveId" clId="{17BB3E27-8C05-4A98-B2A5-071A132CD241}" dt="2023-06-23T07:16:18.833" v="1462" actId="2696"/>
        <pc:sldMkLst>
          <pc:docMk/>
          <pc:sldMk cId="866871539" sldId="283"/>
        </pc:sldMkLst>
        <pc:spChg chg="add mod">
          <ac:chgData name="shilpa singh" userId="aa1756de36b3eb6b" providerId="LiveId" clId="{17BB3E27-8C05-4A98-B2A5-071A132CD241}" dt="2023-06-23T07:06:27.547" v="745" actId="14100"/>
          <ac:spMkLst>
            <pc:docMk/>
            <pc:sldMk cId="866871539" sldId="283"/>
            <ac:spMk id="3" creationId="{72200FE8-7CD1-434D-AABF-3603F0ACFFBC}"/>
          </ac:spMkLst>
        </pc:spChg>
      </pc:sldChg>
      <pc:sldChg chg="addSp delSp modSp new del mod modClrScheme chgLayout">
        <pc:chgData name="shilpa singh" userId="aa1756de36b3eb6b" providerId="LiveId" clId="{17BB3E27-8C05-4A98-B2A5-071A132CD241}" dt="2023-06-23T08:03:30.631" v="1770" actId="2696"/>
        <pc:sldMkLst>
          <pc:docMk/>
          <pc:sldMk cId="1238352321" sldId="284"/>
        </pc:sldMkLst>
        <pc:spChg chg="del">
          <ac:chgData name="shilpa singh" userId="aa1756de36b3eb6b" providerId="LiveId" clId="{17BB3E27-8C05-4A98-B2A5-071A132CD241}" dt="2023-06-23T07:57:10.352" v="1501" actId="700"/>
          <ac:spMkLst>
            <pc:docMk/>
            <pc:sldMk cId="1238352321" sldId="284"/>
            <ac:spMk id="2" creationId="{FFF86AC3-8330-FC9E-E486-A13462FF39F8}"/>
          </ac:spMkLst>
        </pc:spChg>
        <pc:spChg chg="del">
          <ac:chgData name="shilpa singh" userId="aa1756de36b3eb6b" providerId="LiveId" clId="{17BB3E27-8C05-4A98-B2A5-071A132CD241}" dt="2023-06-23T07:57:10.352" v="1501" actId="700"/>
          <ac:spMkLst>
            <pc:docMk/>
            <pc:sldMk cId="1238352321" sldId="284"/>
            <ac:spMk id="3" creationId="{E9FDFCEC-4D8E-80BF-7685-7B1F2A803210}"/>
          </ac:spMkLst>
        </pc:spChg>
        <pc:spChg chg="add del mod">
          <ac:chgData name="shilpa singh" userId="aa1756de36b3eb6b" providerId="LiveId" clId="{17BB3E27-8C05-4A98-B2A5-071A132CD241}" dt="2023-06-23T08:00:04.559" v="1516" actId="21"/>
          <ac:spMkLst>
            <pc:docMk/>
            <pc:sldMk cId="1238352321" sldId="284"/>
            <ac:spMk id="7" creationId="{5D0979B0-D5AF-FD28-73D9-B229200A44C7}"/>
          </ac:spMkLst>
        </pc:spChg>
        <pc:spChg chg="add del mod">
          <ac:chgData name="shilpa singh" userId="aa1756de36b3eb6b" providerId="LiveId" clId="{17BB3E27-8C05-4A98-B2A5-071A132CD241}" dt="2023-06-23T08:02:53.003" v="1765"/>
          <ac:spMkLst>
            <pc:docMk/>
            <pc:sldMk cId="1238352321" sldId="284"/>
            <ac:spMk id="8" creationId="{BD134B3B-C038-FA55-2C43-083AED45E78E}"/>
          </ac:spMkLst>
        </pc:spChg>
        <pc:picChg chg="add del mod modCrop">
          <ac:chgData name="shilpa singh" userId="aa1756de36b3eb6b" providerId="LiveId" clId="{17BB3E27-8C05-4A98-B2A5-071A132CD241}" dt="2023-06-23T07:58:16.649" v="1507" actId="21"/>
          <ac:picMkLst>
            <pc:docMk/>
            <pc:sldMk cId="1238352321" sldId="284"/>
            <ac:picMk id="5" creationId="{A0DB86F9-5A15-9EF9-F693-438730E517F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127C2-6AD4-8CF8-44BE-045BAFC5F2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6932D3-53A0-7001-EF43-56C873BFC9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B878D9-D1AB-7B87-B520-C4D63FAF850B}"/>
              </a:ext>
            </a:extLst>
          </p:cNvPr>
          <p:cNvSpPr>
            <a:spLocks noGrp="1"/>
          </p:cNvSpPr>
          <p:nvPr>
            <p:ph type="dt" sz="half" idx="10"/>
          </p:nvPr>
        </p:nvSpPr>
        <p:spPr/>
        <p:txBody>
          <a:bodyPr/>
          <a:lstStyle/>
          <a:p>
            <a:fld id="{63D2F351-B7BD-4E8B-9936-104CBA042DD2}" type="datetimeFigureOut">
              <a:rPr lang="en-US" smtClean="0"/>
              <a:t>6/22/2023</a:t>
            </a:fld>
            <a:endParaRPr lang="en-US"/>
          </a:p>
        </p:txBody>
      </p:sp>
      <p:sp>
        <p:nvSpPr>
          <p:cNvPr id="5" name="Footer Placeholder 4">
            <a:extLst>
              <a:ext uri="{FF2B5EF4-FFF2-40B4-BE49-F238E27FC236}">
                <a16:creationId xmlns:a16="http://schemas.microsoft.com/office/drawing/2014/main" id="{13DB2999-9ED7-7C4E-5F3C-D6C99F0116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540040-95AB-5DBC-CF2C-6DB2638E1ED2}"/>
              </a:ext>
            </a:extLst>
          </p:cNvPr>
          <p:cNvSpPr>
            <a:spLocks noGrp="1"/>
          </p:cNvSpPr>
          <p:nvPr>
            <p:ph type="sldNum" sz="quarter" idx="12"/>
          </p:nvPr>
        </p:nvSpPr>
        <p:spPr/>
        <p:txBody>
          <a:bodyPr/>
          <a:lstStyle/>
          <a:p>
            <a:fld id="{EB026ED0-39F5-4482-833B-A1644FA33DCA}" type="slidenum">
              <a:rPr lang="en-US" smtClean="0"/>
              <a:t>‹#›</a:t>
            </a:fld>
            <a:endParaRPr lang="en-US"/>
          </a:p>
        </p:txBody>
      </p:sp>
    </p:spTree>
    <p:extLst>
      <p:ext uri="{BB962C8B-B14F-4D97-AF65-F5344CB8AC3E}">
        <p14:creationId xmlns:p14="http://schemas.microsoft.com/office/powerpoint/2010/main" val="3319238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6E5D-B5CD-E409-D4C4-AE86A5E009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C1E483-FF16-A53D-0B88-E4E41DB4AA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D906C-08D4-D2EF-1E15-F9B4EFF8501F}"/>
              </a:ext>
            </a:extLst>
          </p:cNvPr>
          <p:cNvSpPr>
            <a:spLocks noGrp="1"/>
          </p:cNvSpPr>
          <p:nvPr>
            <p:ph type="dt" sz="half" idx="10"/>
          </p:nvPr>
        </p:nvSpPr>
        <p:spPr/>
        <p:txBody>
          <a:bodyPr/>
          <a:lstStyle/>
          <a:p>
            <a:fld id="{63D2F351-B7BD-4E8B-9936-104CBA042DD2}" type="datetimeFigureOut">
              <a:rPr lang="en-US" smtClean="0"/>
              <a:t>6/22/2023</a:t>
            </a:fld>
            <a:endParaRPr lang="en-US"/>
          </a:p>
        </p:txBody>
      </p:sp>
      <p:sp>
        <p:nvSpPr>
          <p:cNvPr id="5" name="Footer Placeholder 4">
            <a:extLst>
              <a:ext uri="{FF2B5EF4-FFF2-40B4-BE49-F238E27FC236}">
                <a16:creationId xmlns:a16="http://schemas.microsoft.com/office/drawing/2014/main" id="{295E0652-7C27-4CEB-A632-1A57F244A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D71DF-0941-D5A3-2FB5-2050F60C4FCA}"/>
              </a:ext>
            </a:extLst>
          </p:cNvPr>
          <p:cNvSpPr>
            <a:spLocks noGrp="1"/>
          </p:cNvSpPr>
          <p:nvPr>
            <p:ph type="sldNum" sz="quarter" idx="12"/>
          </p:nvPr>
        </p:nvSpPr>
        <p:spPr/>
        <p:txBody>
          <a:bodyPr/>
          <a:lstStyle/>
          <a:p>
            <a:fld id="{EB026ED0-39F5-4482-833B-A1644FA33DCA}" type="slidenum">
              <a:rPr lang="en-US" smtClean="0"/>
              <a:t>‹#›</a:t>
            </a:fld>
            <a:endParaRPr lang="en-US"/>
          </a:p>
        </p:txBody>
      </p:sp>
    </p:spTree>
    <p:extLst>
      <p:ext uri="{BB962C8B-B14F-4D97-AF65-F5344CB8AC3E}">
        <p14:creationId xmlns:p14="http://schemas.microsoft.com/office/powerpoint/2010/main" val="2681723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EBC7E3-80C2-DD29-6A86-431A4737EF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BDF742-FBF9-4B51-4E30-CE6053CAFE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A3FF2C-922C-94D8-05B8-2C4ABA70E693}"/>
              </a:ext>
            </a:extLst>
          </p:cNvPr>
          <p:cNvSpPr>
            <a:spLocks noGrp="1"/>
          </p:cNvSpPr>
          <p:nvPr>
            <p:ph type="dt" sz="half" idx="10"/>
          </p:nvPr>
        </p:nvSpPr>
        <p:spPr/>
        <p:txBody>
          <a:bodyPr/>
          <a:lstStyle/>
          <a:p>
            <a:fld id="{63D2F351-B7BD-4E8B-9936-104CBA042DD2}" type="datetimeFigureOut">
              <a:rPr lang="en-US" smtClean="0"/>
              <a:t>6/22/2023</a:t>
            </a:fld>
            <a:endParaRPr lang="en-US"/>
          </a:p>
        </p:txBody>
      </p:sp>
      <p:sp>
        <p:nvSpPr>
          <p:cNvPr id="5" name="Footer Placeholder 4">
            <a:extLst>
              <a:ext uri="{FF2B5EF4-FFF2-40B4-BE49-F238E27FC236}">
                <a16:creationId xmlns:a16="http://schemas.microsoft.com/office/drawing/2014/main" id="{2D2F2A61-DCAD-E73D-F6D7-70A5BD1BA8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67A432-3A34-8E3B-7011-813E1B6E9BA9}"/>
              </a:ext>
            </a:extLst>
          </p:cNvPr>
          <p:cNvSpPr>
            <a:spLocks noGrp="1"/>
          </p:cNvSpPr>
          <p:nvPr>
            <p:ph type="sldNum" sz="quarter" idx="12"/>
          </p:nvPr>
        </p:nvSpPr>
        <p:spPr/>
        <p:txBody>
          <a:bodyPr/>
          <a:lstStyle/>
          <a:p>
            <a:fld id="{EB026ED0-39F5-4482-833B-A1644FA33DCA}" type="slidenum">
              <a:rPr lang="en-US" smtClean="0"/>
              <a:t>‹#›</a:t>
            </a:fld>
            <a:endParaRPr lang="en-US"/>
          </a:p>
        </p:txBody>
      </p:sp>
    </p:spTree>
    <p:extLst>
      <p:ext uri="{BB962C8B-B14F-4D97-AF65-F5344CB8AC3E}">
        <p14:creationId xmlns:p14="http://schemas.microsoft.com/office/powerpoint/2010/main" val="476519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41E9C-E98F-2E8D-F7E6-14BB262903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FB7914-016F-4B0C-5E96-F78319DD03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226A5E-8D46-022C-01B7-C7FF788A4A6E}"/>
              </a:ext>
            </a:extLst>
          </p:cNvPr>
          <p:cNvSpPr>
            <a:spLocks noGrp="1"/>
          </p:cNvSpPr>
          <p:nvPr>
            <p:ph type="dt" sz="half" idx="10"/>
          </p:nvPr>
        </p:nvSpPr>
        <p:spPr/>
        <p:txBody>
          <a:bodyPr/>
          <a:lstStyle/>
          <a:p>
            <a:fld id="{63D2F351-B7BD-4E8B-9936-104CBA042DD2}" type="datetimeFigureOut">
              <a:rPr lang="en-US" smtClean="0"/>
              <a:t>6/22/2023</a:t>
            </a:fld>
            <a:endParaRPr lang="en-US"/>
          </a:p>
        </p:txBody>
      </p:sp>
      <p:sp>
        <p:nvSpPr>
          <p:cNvPr id="5" name="Footer Placeholder 4">
            <a:extLst>
              <a:ext uri="{FF2B5EF4-FFF2-40B4-BE49-F238E27FC236}">
                <a16:creationId xmlns:a16="http://schemas.microsoft.com/office/drawing/2014/main" id="{82DD2208-87D8-4928-2D43-3F8F607E5B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62B371-25B9-6AB6-E9AD-B194D5233000}"/>
              </a:ext>
            </a:extLst>
          </p:cNvPr>
          <p:cNvSpPr>
            <a:spLocks noGrp="1"/>
          </p:cNvSpPr>
          <p:nvPr>
            <p:ph type="sldNum" sz="quarter" idx="12"/>
          </p:nvPr>
        </p:nvSpPr>
        <p:spPr/>
        <p:txBody>
          <a:bodyPr/>
          <a:lstStyle/>
          <a:p>
            <a:fld id="{EB026ED0-39F5-4482-833B-A1644FA33DCA}" type="slidenum">
              <a:rPr lang="en-US" smtClean="0"/>
              <a:t>‹#›</a:t>
            </a:fld>
            <a:endParaRPr lang="en-US"/>
          </a:p>
        </p:txBody>
      </p:sp>
    </p:spTree>
    <p:extLst>
      <p:ext uri="{BB962C8B-B14F-4D97-AF65-F5344CB8AC3E}">
        <p14:creationId xmlns:p14="http://schemas.microsoft.com/office/powerpoint/2010/main" val="3233359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FEF4D-00E7-5DBC-8E99-1D14A21B50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C50271-F21D-1DC2-5A1E-0ACCDA0CF0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1E66E1-E7EC-C806-D219-E594E48044B3}"/>
              </a:ext>
            </a:extLst>
          </p:cNvPr>
          <p:cNvSpPr>
            <a:spLocks noGrp="1"/>
          </p:cNvSpPr>
          <p:nvPr>
            <p:ph type="dt" sz="half" idx="10"/>
          </p:nvPr>
        </p:nvSpPr>
        <p:spPr/>
        <p:txBody>
          <a:bodyPr/>
          <a:lstStyle/>
          <a:p>
            <a:fld id="{63D2F351-B7BD-4E8B-9936-104CBA042DD2}" type="datetimeFigureOut">
              <a:rPr lang="en-US" smtClean="0"/>
              <a:t>6/22/2023</a:t>
            </a:fld>
            <a:endParaRPr lang="en-US"/>
          </a:p>
        </p:txBody>
      </p:sp>
      <p:sp>
        <p:nvSpPr>
          <p:cNvPr id="5" name="Footer Placeholder 4">
            <a:extLst>
              <a:ext uri="{FF2B5EF4-FFF2-40B4-BE49-F238E27FC236}">
                <a16:creationId xmlns:a16="http://schemas.microsoft.com/office/drawing/2014/main" id="{4A7FA0A5-D485-DEC7-03CE-F7B838CD43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06414C-34B2-734B-AB01-254E5950B9E2}"/>
              </a:ext>
            </a:extLst>
          </p:cNvPr>
          <p:cNvSpPr>
            <a:spLocks noGrp="1"/>
          </p:cNvSpPr>
          <p:nvPr>
            <p:ph type="sldNum" sz="quarter" idx="12"/>
          </p:nvPr>
        </p:nvSpPr>
        <p:spPr/>
        <p:txBody>
          <a:bodyPr/>
          <a:lstStyle/>
          <a:p>
            <a:fld id="{EB026ED0-39F5-4482-833B-A1644FA33DCA}" type="slidenum">
              <a:rPr lang="en-US" smtClean="0"/>
              <a:t>‹#›</a:t>
            </a:fld>
            <a:endParaRPr lang="en-US"/>
          </a:p>
        </p:txBody>
      </p:sp>
    </p:spTree>
    <p:extLst>
      <p:ext uri="{BB962C8B-B14F-4D97-AF65-F5344CB8AC3E}">
        <p14:creationId xmlns:p14="http://schemas.microsoft.com/office/powerpoint/2010/main" val="1517566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98251-0552-38D4-8985-7CD42FB87A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D60032-C6A3-5088-43C1-FFA05E163B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3C2D2A-4684-E25B-54C1-3BE162CE79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7845AE-1047-EA9F-F3A7-0D7992A91CB2}"/>
              </a:ext>
            </a:extLst>
          </p:cNvPr>
          <p:cNvSpPr>
            <a:spLocks noGrp="1"/>
          </p:cNvSpPr>
          <p:nvPr>
            <p:ph type="dt" sz="half" idx="10"/>
          </p:nvPr>
        </p:nvSpPr>
        <p:spPr/>
        <p:txBody>
          <a:bodyPr/>
          <a:lstStyle/>
          <a:p>
            <a:fld id="{63D2F351-B7BD-4E8B-9936-104CBA042DD2}" type="datetimeFigureOut">
              <a:rPr lang="en-US" smtClean="0"/>
              <a:t>6/22/2023</a:t>
            </a:fld>
            <a:endParaRPr lang="en-US"/>
          </a:p>
        </p:txBody>
      </p:sp>
      <p:sp>
        <p:nvSpPr>
          <p:cNvPr id="6" name="Footer Placeholder 5">
            <a:extLst>
              <a:ext uri="{FF2B5EF4-FFF2-40B4-BE49-F238E27FC236}">
                <a16:creationId xmlns:a16="http://schemas.microsoft.com/office/drawing/2014/main" id="{A39B07E2-8284-FA47-1E67-20C81C779D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B7D566-BD64-C8DF-CC28-2BFF26E5CC65}"/>
              </a:ext>
            </a:extLst>
          </p:cNvPr>
          <p:cNvSpPr>
            <a:spLocks noGrp="1"/>
          </p:cNvSpPr>
          <p:nvPr>
            <p:ph type="sldNum" sz="quarter" idx="12"/>
          </p:nvPr>
        </p:nvSpPr>
        <p:spPr/>
        <p:txBody>
          <a:bodyPr/>
          <a:lstStyle/>
          <a:p>
            <a:fld id="{EB026ED0-39F5-4482-833B-A1644FA33DCA}" type="slidenum">
              <a:rPr lang="en-US" smtClean="0"/>
              <a:t>‹#›</a:t>
            </a:fld>
            <a:endParaRPr lang="en-US"/>
          </a:p>
        </p:txBody>
      </p:sp>
    </p:spTree>
    <p:extLst>
      <p:ext uri="{BB962C8B-B14F-4D97-AF65-F5344CB8AC3E}">
        <p14:creationId xmlns:p14="http://schemas.microsoft.com/office/powerpoint/2010/main" val="1155756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3B8E6-59D9-D97B-F956-CA2DB16A2B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39604C-3CD3-849B-9C65-069FDE2C69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F152A2-48AF-D803-7610-2A52C71884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0705AF-0900-00D7-525B-D4403A1CF2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4497DB-975D-24AA-5692-2B5FE1F320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5CA6A5-40A9-2D94-2842-9525B2B77261}"/>
              </a:ext>
            </a:extLst>
          </p:cNvPr>
          <p:cNvSpPr>
            <a:spLocks noGrp="1"/>
          </p:cNvSpPr>
          <p:nvPr>
            <p:ph type="dt" sz="half" idx="10"/>
          </p:nvPr>
        </p:nvSpPr>
        <p:spPr/>
        <p:txBody>
          <a:bodyPr/>
          <a:lstStyle/>
          <a:p>
            <a:fld id="{63D2F351-B7BD-4E8B-9936-104CBA042DD2}" type="datetimeFigureOut">
              <a:rPr lang="en-US" smtClean="0"/>
              <a:t>6/22/2023</a:t>
            </a:fld>
            <a:endParaRPr lang="en-US"/>
          </a:p>
        </p:txBody>
      </p:sp>
      <p:sp>
        <p:nvSpPr>
          <p:cNvPr id="8" name="Footer Placeholder 7">
            <a:extLst>
              <a:ext uri="{FF2B5EF4-FFF2-40B4-BE49-F238E27FC236}">
                <a16:creationId xmlns:a16="http://schemas.microsoft.com/office/drawing/2014/main" id="{405E1A89-87C1-1524-6B01-DD42FAF018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3D0B0-C87A-080A-6023-1A5648A0DA83}"/>
              </a:ext>
            </a:extLst>
          </p:cNvPr>
          <p:cNvSpPr>
            <a:spLocks noGrp="1"/>
          </p:cNvSpPr>
          <p:nvPr>
            <p:ph type="sldNum" sz="quarter" idx="12"/>
          </p:nvPr>
        </p:nvSpPr>
        <p:spPr/>
        <p:txBody>
          <a:bodyPr/>
          <a:lstStyle/>
          <a:p>
            <a:fld id="{EB026ED0-39F5-4482-833B-A1644FA33DCA}" type="slidenum">
              <a:rPr lang="en-US" smtClean="0"/>
              <a:t>‹#›</a:t>
            </a:fld>
            <a:endParaRPr lang="en-US"/>
          </a:p>
        </p:txBody>
      </p:sp>
    </p:spTree>
    <p:extLst>
      <p:ext uri="{BB962C8B-B14F-4D97-AF65-F5344CB8AC3E}">
        <p14:creationId xmlns:p14="http://schemas.microsoft.com/office/powerpoint/2010/main" val="1418633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D7266-26A3-8662-6D24-3A05F1306C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9EF4C6-ED37-FFC6-1956-9F99920F78D3}"/>
              </a:ext>
            </a:extLst>
          </p:cNvPr>
          <p:cNvSpPr>
            <a:spLocks noGrp="1"/>
          </p:cNvSpPr>
          <p:nvPr>
            <p:ph type="dt" sz="half" idx="10"/>
          </p:nvPr>
        </p:nvSpPr>
        <p:spPr/>
        <p:txBody>
          <a:bodyPr/>
          <a:lstStyle/>
          <a:p>
            <a:fld id="{63D2F351-B7BD-4E8B-9936-104CBA042DD2}" type="datetimeFigureOut">
              <a:rPr lang="en-US" smtClean="0"/>
              <a:t>6/22/2023</a:t>
            </a:fld>
            <a:endParaRPr lang="en-US"/>
          </a:p>
        </p:txBody>
      </p:sp>
      <p:sp>
        <p:nvSpPr>
          <p:cNvPr id="4" name="Footer Placeholder 3">
            <a:extLst>
              <a:ext uri="{FF2B5EF4-FFF2-40B4-BE49-F238E27FC236}">
                <a16:creationId xmlns:a16="http://schemas.microsoft.com/office/drawing/2014/main" id="{F6123292-8A52-56E0-6871-6451670C40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A624CE-46F6-4391-B15C-A8BD8CF6E02F}"/>
              </a:ext>
            </a:extLst>
          </p:cNvPr>
          <p:cNvSpPr>
            <a:spLocks noGrp="1"/>
          </p:cNvSpPr>
          <p:nvPr>
            <p:ph type="sldNum" sz="quarter" idx="12"/>
          </p:nvPr>
        </p:nvSpPr>
        <p:spPr/>
        <p:txBody>
          <a:bodyPr/>
          <a:lstStyle/>
          <a:p>
            <a:fld id="{EB026ED0-39F5-4482-833B-A1644FA33DCA}" type="slidenum">
              <a:rPr lang="en-US" smtClean="0"/>
              <a:t>‹#›</a:t>
            </a:fld>
            <a:endParaRPr lang="en-US"/>
          </a:p>
        </p:txBody>
      </p:sp>
    </p:spTree>
    <p:extLst>
      <p:ext uri="{BB962C8B-B14F-4D97-AF65-F5344CB8AC3E}">
        <p14:creationId xmlns:p14="http://schemas.microsoft.com/office/powerpoint/2010/main" val="2846990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24FF8E-2007-7899-6C14-6C217F68340D}"/>
              </a:ext>
            </a:extLst>
          </p:cNvPr>
          <p:cNvSpPr>
            <a:spLocks noGrp="1"/>
          </p:cNvSpPr>
          <p:nvPr>
            <p:ph type="dt" sz="half" idx="10"/>
          </p:nvPr>
        </p:nvSpPr>
        <p:spPr/>
        <p:txBody>
          <a:bodyPr/>
          <a:lstStyle/>
          <a:p>
            <a:fld id="{63D2F351-B7BD-4E8B-9936-104CBA042DD2}" type="datetimeFigureOut">
              <a:rPr lang="en-US" smtClean="0"/>
              <a:t>6/22/2023</a:t>
            </a:fld>
            <a:endParaRPr lang="en-US"/>
          </a:p>
        </p:txBody>
      </p:sp>
      <p:sp>
        <p:nvSpPr>
          <p:cNvPr id="3" name="Footer Placeholder 2">
            <a:extLst>
              <a:ext uri="{FF2B5EF4-FFF2-40B4-BE49-F238E27FC236}">
                <a16:creationId xmlns:a16="http://schemas.microsoft.com/office/drawing/2014/main" id="{AF6E6203-2067-1BB9-AF67-B83D7E4E1E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43B6B5-A28D-0DE2-EA3B-3EC1CABBDF76}"/>
              </a:ext>
            </a:extLst>
          </p:cNvPr>
          <p:cNvSpPr>
            <a:spLocks noGrp="1"/>
          </p:cNvSpPr>
          <p:nvPr>
            <p:ph type="sldNum" sz="quarter" idx="12"/>
          </p:nvPr>
        </p:nvSpPr>
        <p:spPr/>
        <p:txBody>
          <a:bodyPr/>
          <a:lstStyle/>
          <a:p>
            <a:fld id="{EB026ED0-39F5-4482-833B-A1644FA33DCA}" type="slidenum">
              <a:rPr lang="en-US" smtClean="0"/>
              <a:t>‹#›</a:t>
            </a:fld>
            <a:endParaRPr lang="en-US"/>
          </a:p>
        </p:txBody>
      </p:sp>
    </p:spTree>
    <p:extLst>
      <p:ext uri="{BB962C8B-B14F-4D97-AF65-F5344CB8AC3E}">
        <p14:creationId xmlns:p14="http://schemas.microsoft.com/office/powerpoint/2010/main" val="39531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3ED4B-FD7C-9D0B-CBAE-E633858C42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6F5AA7-EDC7-FEE7-FBEF-26887FA103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3B7BD1-AA02-D740-6916-A5A558123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B6A7F7-B423-E2E6-37E0-B10319127D28}"/>
              </a:ext>
            </a:extLst>
          </p:cNvPr>
          <p:cNvSpPr>
            <a:spLocks noGrp="1"/>
          </p:cNvSpPr>
          <p:nvPr>
            <p:ph type="dt" sz="half" idx="10"/>
          </p:nvPr>
        </p:nvSpPr>
        <p:spPr/>
        <p:txBody>
          <a:bodyPr/>
          <a:lstStyle/>
          <a:p>
            <a:fld id="{63D2F351-B7BD-4E8B-9936-104CBA042DD2}" type="datetimeFigureOut">
              <a:rPr lang="en-US" smtClean="0"/>
              <a:t>6/22/2023</a:t>
            </a:fld>
            <a:endParaRPr lang="en-US"/>
          </a:p>
        </p:txBody>
      </p:sp>
      <p:sp>
        <p:nvSpPr>
          <p:cNvPr id="6" name="Footer Placeholder 5">
            <a:extLst>
              <a:ext uri="{FF2B5EF4-FFF2-40B4-BE49-F238E27FC236}">
                <a16:creationId xmlns:a16="http://schemas.microsoft.com/office/drawing/2014/main" id="{5222E711-9028-B519-965B-CC7821D63F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250C27-8E70-A743-3AAB-142E8B4F6BBD}"/>
              </a:ext>
            </a:extLst>
          </p:cNvPr>
          <p:cNvSpPr>
            <a:spLocks noGrp="1"/>
          </p:cNvSpPr>
          <p:nvPr>
            <p:ph type="sldNum" sz="quarter" idx="12"/>
          </p:nvPr>
        </p:nvSpPr>
        <p:spPr/>
        <p:txBody>
          <a:bodyPr/>
          <a:lstStyle/>
          <a:p>
            <a:fld id="{EB026ED0-39F5-4482-833B-A1644FA33DCA}" type="slidenum">
              <a:rPr lang="en-US" smtClean="0"/>
              <a:t>‹#›</a:t>
            </a:fld>
            <a:endParaRPr lang="en-US"/>
          </a:p>
        </p:txBody>
      </p:sp>
    </p:spTree>
    <p:extLst>
      <p:ext uri="{BB962C8B-B14F-4D97-AF65-F5344CB8AC3E}">
        <p14:creationId xmlns:p14="http://schemas.microsoft.com/office/powerpoint/2010/main" val="1128208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96E54-3772-A632-0FDC-6E0910EC46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B4976B-B006-3CA7-BCF2-B69D13D697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98694C-A767-0B85-912F-95D1E87BE3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2F8FD5-BBFD-89C7-7A57-9AC4B248289C}"/>
              </a:ext>
            </a:extLst>
          </p:cNvPr>
          <p:cNvSpPr>
            <a:spLocks noGrp="1"/>
          </p:cNvSpPr>
          <p:nvPr>
            <p:ph type="dt" sz="half" idx="10"/>
          </p:nvPr>
        </p:nvSpPr>
        <p:spPr/>
        <p:txBody>
          <a:bodyPr/>
          <a:lstStyle/>
          <a:p>
            <a:fld id="{63D2F351-B7BD-4E8B-9936-104CBA042DD2}" type="datetimeFigureOut">
              <a:rPr lang="en-US" smtClean="0"/>
              <a:t>6/22/2023</a:t>
            </a:fld>
            <a:endParaRPr lang="en-US"/>
          </a:p>
        </p:txBody>
      </p:sp>
      <p:sp>
        <p:nvSpPr>
          <p:cNvPr id="6" name="Footer Placeholder 5">
            <a:extLst>
              <a:ext uri="{FF2B5EF4-FFF2-40B4-BE49-F238E27FC236}">
                <a16:creationId xmlns:a16="http://schemas.microsoft.com/office/drawing/2014/main" id="{D0DEB6C1-0C3B-4B93-9A75-6E9464A862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B63555-1E66-2F1D-6704-703C6FE911A2}"/>
              </a:ext>
            </a:extLst>
          </p:cNvPr>
          <p:cNvSpPr>
            <a:spLocks noGrp="1"/>
          </p:cNvSpPr>
          <p:nvPr>
            <p:ph type="sldNum" sz="quarter" idx="12"/>
          </p:nvPr>
        </p:nvSpPr>
        <p:spPr/>
        <p:txBody>
          <a:bodyPr/>
          <a:lstStyle/>
          <a:p>
            <a:fld id="{EB026ED0-39F5-4482-833B-A1644FA33DCA}" type="slidenum">
              <a:rPr lang="en-US" smtClean="0"/>
              <a:t>‹#›</a:t>
            </a:fld>
            <a:endParaRPr lang="en-US"/>
          </a:p>
        </p:txBody>
      </p:sp>
    </p:spTree>
    <p:extLst>
      <p:ext uri="{BB962C8B-B14F-4D97-AF65-F5344CB8AC3E}">
        <p14:creationId xmlns:p14="http://schemas.microsoft.com/office/powerpoint/2010/main" val="2151832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6FD91F-CD17-F5DA-491B-35E04AB4D5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412075-01D1-6FA3-82E9-33DFEC3D11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80E14E-703A-3772-8DCA-A2AD1514CB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D2F351-B7BD-4E8B-9936-104CBA042DD2}" type="datetimeFigureOut">
              <a:rPr lang="en-US" smtClean="0"/>
              <a:t>6/22/2023</a:t>
            </a:fld>
            <a:endParaRPr lang="en-US"/>
          </a:p>
        </p:txBody>
      </p:sp>
      <p:sp>
        <p:nvSpPr>
          <p:cNvPr id="5" name="Footer Placeholder 4">
            <a:extLst>
              <a:ext uri="{FF2B5EF4-FFF2-40B4-BE49-F238E27FC236}">
                <a16:creationId xmlns:a16="http://schemas.microsoft.com/office/drawing/2014/main" id="{FEAC1654-F495-B409-3CE1-0A388302DC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F6E171-0605-395C-F3FB-5954B90A76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026ED0-39F5-4482-833B-A1644FA33DCA}" type="slidenum">
              <a:rPr lang="en-US" smtClean="0"/>
              <a:t>‹#›</a:t>
            </a:fld>
            <a:endParaRPr lang="en-US"/>
          </a:p>
        </p:txBody>
      </p:sp>
    </p:spTree>
    <p:extLst>
      <p:ext uri="{BB962C8B-B14F-4D97-AF65-F5344CB8AC3E}">
        <p14:creationId xmlns:p14="http://schemas.microsoft.com/office/powerpoint/2010/main" val="863219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B1C0D-EB06-BA34-6D03-1CB504530D30}"/>
              </a:ext>
            </a:extLst>
          </p:cNvPr>
          <p:cNvSpPr>
            <a:spLocks noGrp="1"/>
          </p:cNvSpPr>
          <p:nvPr>
            <p:ph type="ctrTitle"/>
          </p:nvPr>
        </p:nvSpPr>
        <p:spPr>
          <a:xfrm>
            <a:off x="1420906" y="1541930"/>
            <a:ext cx="9350188" cy="3547035"/>
          </a:xfrm>
        </p:spPr>
        <p:txBody>
          <a:bodyPr>
            <a:normAutofit fontScale="90000"/>
          </a:bodyPr>
          <a:lstStyle/>
          <a:p>
            <a:br>
              <a:rPr lang="en-US" b="1" i="0" dirty="0">
                <a:solidFill>
                  <a:srgbClr val="3C4858"/>
                </a:solidFill>
                <a:effectLst/>
                <a:latin typeface="Manrope"/>
              </a:rPr>
            </a:br>
            <a:br>
              <a:rPr lang="en-US" b="1" i="0" dirty="0">
                <a:solidFill>
                  <a:srgbClr val="3C4858"/>
                </a:solidFill>
                <a:effectLst/>
                <a:latin typeface="Manrope"/>
              </a:rPr>
            </a:br>
            <a:br>
              <a:rPr lang="en-US" b="1" i="0" dirty="0">
                <a:solidFill>
                  <a:srgbClr val="3C4858"/>
                </a:solidFill>
                <a:effectLst/>
                <a:latin typeface="Manrope"/>
              </a:rPr>
            </a:br>
            <a:br>
              <a:rPr lang="en-US" b="1" i="0" dirty="0">
                <a:solidFill>
                  <a:srgbClr val="3C4858"/>
                </a:solidFill>
                <a:effectLst/>
                <a:latin typeface="Manrope"/>
              </a:rPr>
            </a:br>
            <a:r>
              <a:rPr lang="en-US" b="1" i="0" dirty="0">
                <a:solidFill>
                  <a:srgbClr val="002060"/>
                </a:solidFill>
                <a:effectLst/>
                <a:latin typeface="Manrope"/>
              </a:rPr>
              <a:t>Operation Analytics and Investigating Metric Spike</a:t>
            </a:r>
            <a:br>
              <a:rPr lang="en-US" b="1" i="0" dirty="0">
                <a:solidFill>
                  <a:srgbClr val="3C4858"/>
                </a:solidFill>
                <a:effectLst/>
                <a:latin typeface="Manrope"/>
              </a:rPr>
            </a:br>
            <a:r>
              <a:rPr lang="en-US" sz="2700" b="1" i="0" dirty="0">
                <a:effectLst/>
                <a:latin typeface="Manrope"/>
              </a:rPr>
              <a:t>Advanced SQL</a:t>
            </a:r>
            <a:br>
              <a:rPr lang="en-US" b="1" i="0" dirty="0">
                <a:solidFill>
                  <a:srgbClr val="3C4858"/>
                </a:solidFill>
                <a:effectLst/>
                <a:latin typeface="Manrope"/>
              </a:rPr>
            </a:br>
            <a:endParaRPr lang="en-US" dirty="0"/>
          </a:p>
        </p:txBody>
      </p:sp>
    </p:spTree>
    <p:extLst>
      <p:ext uri="{BB962C8B-B14F-4D97-AF65-F5344CB8AC3E}">
        <p14:creationId xmlns:p14="http://schemas.microsoft.com/office/powerpoint/2010/main" val="3777457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B9B4-7DD5-98C3-919D-122DA7686558}"/>
              </a:ext>
            </a:extLst>
          </p:cNvPr>
          <p:cNvSpPr>
            <a:spLocks noGrp="1"/>
          </p:cNvSpPr>
          <p:nvPr>
            <p:ph type="title"/>
          </p:nvPr>
        </p:nvSpPr>
        <p:spPr>
          <a:xfrm>
            <a:off x="770965" y="367552"/>
            <a:ext cx="10815917" cy="1878947"/>
          </a:xfrm>
        </p:spPr>
        <p:txBody>
          <a:bodyPr>
            <a:normAutofit fontScale="90000"/>
          </a:bodyPr>
          <a:lstStyle/>
          <a:p>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b="1" dirty="0">
                <a:solidFill>
                  <a:srgbClr val="7030A0"/>
                </a:solidFill>
                <a:latin typeface="Times New Roman" panose="02020603050405020304" pitchFamily="18" charset="0"/>
                <a:cs typeface="Times New Roman" panose="02020603050405020304" pitchFamily="18" charset="0"/>
              </a:rPr>
              <a:t>SELECT     DS,    COUNT(DISTINCT JOB_ID) AS JOB_REVIEWED,    SUM(TIME_SPENT) / (60 * 60) AS PER_HOUR_TIME_SPEND,    ROUND((COUNT(DISTINCT JOB_ID) / SUM(TIME_SPENT)) * (60 * 60)) AS </a:t>
            </a:r>
            <a:r>
              <a:rPr lang="en-US" sz="2200" b="1" dirty="0" err="1">
                <a:solidFill>
                  <a:srgbClr val="7030A0"/>
                </a:solidFill>
                <a:latin typeface="Times New Roman" panose="02020603050405020304" pitchFamily="18" charset="0"/>
                <a:cs typeface="Times New Roman" panose="02020603050405020304" pitchFamily="18" charset="0"/>
              </a:rPr>
              <a:t>jobs_reviewed_per_hour_per_day</a:t>
            </a:r>
            <a:r>
              <a:rPr lang="en-US" sz="2200" b="1" dirty="0">
                <a:solidFill>
                  <a:srgbClr val="7030A0"/>
                </a:solidFill>
                <a:latin typeface="Times New Roman" panose="02020603050405020304" pitchFamily="18" charset="0"/>
                <a:cs typeface="Times New Roman" panose="02020603050405020304" pitchFamily="18" charset="0"/>
              </a:rPr>
              <a:t>  FROM    JOB_DATA WHERE  DS  &gt;=  '2020-11-01'  AND  DS  &lt;=  '2020-11-30 ‘ GROUP BY  DS  ORDER BY DS DESC;</a:t>
            </a:r>
            <a:br>
              <a:rPr lang="en-US" b="1" dirty="0">
                <a:solidFill>
                  <a:srgbClr val="7030A0"/>
                </a:solidFill>
                <a:latin typeface="Times New Roman" panose="02020603050405020304" pitchFamily="18" charset="0"/>
                <a:cs typeface="Times New Roman" panose="02020603050405020304" pitchFamily="18" charset="0"/>
              </a:rPr>
            </a:br>
            <a:endParaRPr lang="en-US" b="1" dirty="0">
              <a:solidFill>
                <a:srgbClr val="7030A0"/>
              </a:solidFill>
            </a:endParaRPr>
          </a:p>
        </p:txBody>
      </p:sp>
      <p:graphicFrame>
        <p:nvGraphicFramePr>
          <p:cNvPr id="3" name="Table 2">
            <a:extLst>
              <a:ext uri="{FF2B5EF4-FFF2-40B4-BE49-F238E27FC236}">
                <a16:creationId xmlns:a16="http://schemas.microsoft.com/office/drawing/2014/main" id="{EB4E099B-9021-EE6B-CDB8-546AC91CEADB}"/>
              </a:ext>
            </a:extLst>
          </p:cNvPr>
          <p:cNvGraphicFramePr>
            <a:graphicFrameLocks noGrp="1"/>
          </p:cNvGraphicFramePr>
          <p:nvPr>
            <p:extLst>
              <p:ext uri="{D42A27DB-BD31-4B8C-83A1-F6EECF244321}">
                <p14:modId xmlns:p14="http://schemas.microsoft.com/office/powerpoint/2010/main" val="3795001717"/>
              </p:ext>
            </p:extLst>
          </p:nvPr>
        </p:nvGraphicFramePr>
        <p:xfrm>
          <a:off x="1302124" y="2563905"/>
          <a:ext cx="9587752" cy="3793416"/>
        </p:xfrm>
        <a:graphic>
          <a:graphicData uri="http://schemas.openxmlformats.org/drawingml/2006/table">
            <a:tbl>
              <a:tblPr>
                <a:tableStyleId>{3C2FFA5D-87B4-456A-9821-1D502468CF0F}</a:tableStyleId>
              </a:tblPr>
              <a:tblGrid>
                <a:gridCol w="2396938">
                  <a:extLst>
                    <a:ext uri="{9D8B030D-6E8A-4147-A177-3AD203B41FA5}">
                      <a16:colId xmlns:a16="http://schemas.microsoft.com/office/drawing/2014/main" val="1397312819"/>
                    </a:ext>
                  </a:extLst>
                </a:gridCol>
                <a:gridCol w="2396938">
                  <a:extLst>
                    <a:ext uri="{9D8B030D-6E8A-4147-A177-3AD203B41FA5}">
                      <a16:colId xmlns:a16="http://schemas.microsoft.com/office/drawing/2014/main" val="1430799523"/>
                    </a:ext>
                  </a:extLst>
                </a:gridCol>
                <a:gridCol w="2396938">
                  <a:extLst>
                    <a:ext uri="{9D8B030D-6E8A-4147-A177-3AD203B41FA5}">
                      <a16:colId xmlns:a16="http://schemas.microsoft.com/office/drawing/2014/main" val="4061061794"/>
                    </a:ext>
                  </a:extLst>
                </a:gridCol>
                <a:gridCol w="2396938">
                  <a:extLst>
                    <a:ext uri="{9D8B030D-6E8A-4147-A177-3AD203B41FA5}">
                      <a16:colId xmlns:a16="http://schemas.microsoft.com/office/drawing/2014/main" val="2213682874"/>
                    </a:ext>
                  </a:extLst>
                </a:gridCol>
              </a:tblGrid>
              <a:tr h="1252950">
                <a:tc>
                  <a:txBody>
                    <a:bodyPr/>
                    <a:lstStyle/>
                    <a:p>
                      <a:pPr algn="ctr" fontAlgn="b"/>
                      <a:r>
                        <a:rPr lang="en-US" sz="2400" b="1" u="none" strike="noStrike" dirty="0">
                          <a:solidFill>
                            <a:srgbClr val="000000"/>
                          </a:solidFill>
                          <a:effectLst/>
                        </a:rPr>
                        <a:t>DS</a:t>
                      </a:r>
                      <a:endParaRPr lang="en-US" sz="24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2400" b="1" u="none" strike="noStrike" dirty="0">
                          <a:solidFill>
                            <a:srgbClr val="000000"/>
                          </a:solidFill>
                          <a:effectLst/>
                        </a:rPr>
                        <a:t>JOB_REVIEWED</a:t>
                      </a:r>
                      <a:endParaRPr lang="en-US" sz="24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2400" b="1" u="none" strike="noStrike" dirty="0">
                          <a:solidFill>
                            <a:srgbClr val="000000"/>
                          </a:solidFill>
                          <a:effectLst/>
                        </a:rPr>
                        <a:t>PER_HOUR_TIME_SPEND</a:t>
                      </a:r>
                      <a:endParaRPr lang="en-US" sz="24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2400" b="1" u="none" strike="noStrike" dirty="0" err="1">
                          <a:solidFill>
                            <a:srgbClr val="000000"/>
                          </a:solidFill>
                          <a:effectLst/>
                        </a:rPr>
                        <a:t>jobs_reviewed_per_hour_per_day</a:t>
                      </a:r>
                      <a:endParaRPr lang="en-US" sz="24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1635951248"/>
                  </a:ext>
                </a:extLst>
              </a:tr>
              <a:tr h="423411">
                <a:tc>
                  <a:txBody>
                    <a:bodyPr/>
                    <a:lstStyle/>
                    <a:p>
                      <a:pPr algn="ctr" fontAlgn="b"/>
                      <a:r>
                        <a:rPr lang="en-US" sz="2400" b="1" u="none" strike="noStrike">
                          <a:solidFill>
                            <a:srgbClr val="000000"/>
                          </a:solidFill>
                          <a:effectLst/>
                        </a:rPr>
                        <a:t>11/30/2020</a:t>
                      </a:r>
                      <a:endParaRPr lang="en-US" sz="2400" b="1"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2400" b="1" u="none" strike="noStrike">
                          <a:solidFill>
                            <a:srgbClr val="000000"/>
                          </a:solidFill>
                          <a:effectLst/>
                        </a:rPr>
                        <a:t>2</a:t>
                      </a:r>
                      <a:endParaRPr lang="en-US" sz="2400" b="1"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2400" b="1" u="none" strike="noStrike">
                          <a:solidFill>
                            <a:srgbClr val="000000"/>
                          </a:solidFill>
                          <a:effectLst/>
                        </a:rPr>
                        <a:t>0.0111</a:t>
                      </a:r>
                      <a:endParaRPr lang="en-US" sz="2400" b="1"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2400" b="1" u="none" strike="noStrike" dirty="0">
                          <a:solidFill>
                            <a:srgbClr val="000000"/>
                          </a:solidFill>
                          <a:effectLst/>
                        </a:rPr>
                        <a:t>180</a:t>
                      </a:r>
                      <a:endParaRPr lang="en-US" sz="24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2747733643"/>
                  </a:ext>
                </a:extLst>
              </a:tr>
              <a:tr h="423411">
                <a:tc>
                  <a:txBody>
                    <a:bodyPr/>
                    <a:lstStyle/>
                    <a:p>
                      <a:pPr algn="ctr" fontAlgn="b"/>
                      <a:r>
                        <a:rPr lang="en-US" sz="2400" b="1" u="none" strike="noStrike">
                          <a:solidFill>
                            <a:srgbClr val="000000"/>
                          </a:solidFill>
                          <a:effectLst/>
                        </a:rPr>
                        <a:t>11/29/2020</a:t>
                      </a:r>
                      <a:endParaRPr lang="en-US" sz="2400" b="1"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2400" b="1" u="none" strike="noStrike">
                          <a:solidFill>
                            <a:srgbClr val="000000"/>
                          </a:solidFill>
                          <a:effectLst/>
                        </a:rPr>
                        <a:t>1</a:t>
                      </a:r>
                      <a:endParaRPr lang="en-US" sz="2400" b="1"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2400" b="1" u="none" strike="noStrike">
                          <a:solidFill>
                            <a:srgbClr val="000000"/>
                          </a:solidFill>
                          <a:effectLst/>
                        </a:rPr>
                        <a:t>0.0056</a:t>
                      </a:r>
                      <a:endParaRPr lang="en-US" sz="2400" b="1"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2400" b="1" u="none" strike="noStrike" dirty="0">
                          <a:solidFill>
                            <a:srgbClr val="000000"/>
                          </a:solidFill>
                          <a:effectLst/>
                        </a:rPr>
                        <a:t>180</a:t>
                      </a:r>
                      <a:endParaRPr lang="en-US" sz="24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2992793480"/>
                  </a:ext>
                </a:extLst>
              </a:tr>
              <a:tr h="423411">
                <a:tc>
                  <a:txBody>
                    <a:bodyPr/>
                    <a:lstStyle/>
                    <a:p>
                      <a:pPr algn="ctr" fontAlgn="b"/>
                      <a:r>
                        <a:rPr lang="en-US" sz="2400" b="1" u="none" strike="noStrike" dirty="0">
                          <a:solidFill>
                            <a:srgbClr val="000000"/>
                          </a:solidFill>
                          <a:effectLst/>
                        </a:rPr>
                        <a:t>11/28/2020</a:t>
                      </a:r>
                      <a:endParaRPr lang="en-US" sz="24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2400" b="1" u="none" strike="noStrike">
                          <a:solidFill>
                            <a:srgbClr val="000000"/>
                          </a:solidFill>
                          <a:effectLst/>
                        </a:rPr>
                        <a:t>2</a:t>
                      </a:r>
                      <a:endParaRPr lang="en-US" sz="2400" b="1"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2400" b="1" u="none" strike="noStrike">
                          <a:solidFill>
                            <a:srgbClr val="000000"/>
                          </a:solidFill>
                          <a:effectLst/>
                        </a:rPr>
                        <a:t>0.0092</a:t>
                      </a:r>
                      <a:endParaRPr lang="en-US" sz="2400" b="1"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2400" b="1" u="none" strike="noStrike" dirty="0">
                          <a:solidFill>
                            <a:srgbClr val="000000"/>
                          </a:solidFill>
                          <a:effectLst/>
                        </a:rPr>
                        <a:t>218</a:t>
                      </a:r>
                      <a:endParaRPr lang="en-US" sz="24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519606806"/>
                  </a:ext>
                </a:extLst>
              </a:tr>
              <a:tr h="423411">
                <a:tc>
                  <a:txBody>
                    <a:bodyPr/>
                    <a:lstStyle/>
                    <a:p>
                      <a:pPr algn="ctr" fontAlgn="b"/>
                      <a:r>
                        <a:rPr lang="en-US" sz="2400" b="1" u="none" strike="noStrike" dirty="0">
                          <a:solidFill>
                            <a:srgbClr val="000000"/>
                          </a:solidFill>
                          <a:effectLst/>
                        </a:rPr>
                        <a:t>11/27/2020</a:t>
                      </a:r>
                      <a:endParaRPr lang="en-US" sz="24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2400" b="1" u="none" strike="noStrike">
                          <a:solidFill>
                            <a:srgbClr val="000000"/>
                          </a:solidFill>
                          <a:effectLst/>
                        </a:rPr>
                        <a:t>1</a:t>
                      </a:r>
                      <a:endParaRPr lang="en-US" sz="2400" b="1"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2400" b="1" u="none" strike="noStrike">
                          <a:solidFill>
                            <a:srgbClr val="000000"/>
                          </a:solidFill>
                          <a:effectLst/>
                        </a:rPr>
                        <a:t>0.0289</a:t>
                      </a:r>
                      <a:endParaRPr lang="en-US" sz="2400" b="1"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2400" b="1" u="none" strike="noStrike" dirty="0">
                          <a:solidFill>
                            <a:srgbClr val="000000"/>
                          </a:solidFill>
                          <a:effectLst/>
                        </a:rPr>
                        <a:t>35</a:t>
                      </a:r>
                      <a:endParaRPr lang="en-US" sz="24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3937311535"/>
                  </a:ext>
                </a:extLst>
              </a:tr>
              <a:tr h="423411">
                <a:tc>
                  <a:txBody>
                    <a:bodyPr/>
                    <a:lstStyle/>
                    <a:p>
                      <a:pPr algn="ctr" fontAlgn="b"/>
                      <a:r>
                        <a:rPr lang="en-US" sz="2400" b="1" u="none" strike="noStrike">
                          <a:solidFill>
                            <a:srgbClr val="000000"/>
                          </a:solidFill>
                          <a:effectLst/>
                        </a:rPr>
                        <a:t>11/26/2020</a:t>
                      </a:r>
                      <a:endParaRPr lang="en-US" sz="2400" b="1"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2400" b="1" u="none" strike="noStrike">
                          <a:solidFill>
                            <a:srgbClr val="000000"/>
                          </a:solidFill>
                          <a:effectLst/>
                        </a:rPr>
                        <a:t>1</a:t>
                      </a:r>
                      <a:endParaRPr lang="en-US" sz="2400" b="1"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2400" b="1" u="none" strike="noStrike">
                          <a:solidFill>
                            <a:srgbClr val="000000"/>
                          </a:solidFill>
                          <a:effectLst/>
                        </a:rPr>
                        <a:t>0.0156</a:t>
                      </a:r>
                      <a:endParaRPr lang="en-US" sz="2400" b="1"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2400" b="1" u="none" strike="noStrike" dirty="0">
                          <a:solidFill>
                            <a:srgbClr val="000000"/>
                          </a:solidFill>
                          <a:effectLst/>
                        </a:rPr>
                        <a:t>64</a:t>
                      </a:r>
                      <a:endParaRPr lang="en-US" sz="24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382615492"/>
                  </a:ext>
                </a:extLst>
              </a:tr>
              <a:tr h="423411">
                <a:tc>
                  <a:txBody>
                    <a:bodyPr/>
                    <a:lstStyle/>
                    <a:p>
                      <a:pPr algn="ctr" fontAlgn="b"/>
                      <a:r>
                        <a:rPr lang="en-US" sz="2400" b="1" u="none" strike="noStrike">
                          <a:solidFill>
                            <a:srgbClr val="000000"/>
                          </a:solidFill>
                          <a:effectLst/>
                        </a:rPr>
                        <a:t>11/25/2020</a:t>
                      </a:r>
                      <a:endParaRPr lang="en-US" sz="2400" b="1"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2400" b="1" u="none" strike="noStrike">
                          <a:solidFill>
                            <a:srgbClr val="000000"/>
                          </a:solidFill>
                          <a:effectLst/>
                        </a:rPr>
                        <a:t>1</a:t>
                      </a:r>
                      <a:endParaRPr lang="en-US" sz="2400" b="1"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2400" b="1" u="none" strike="noStrike">
                          <a:solidFill>
                            <a:srgbClr val="000000"/>
                          </a:solidFill>
                          <a:effectLst/>
                        </a:rPr>
                        <a:t>0.0125</a:t>
                      </a:r>
                      <a:endParaRPr lang="en-US" sz="2400" b="1"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2400" b="1" u="none" strike="noStrike" dirty="0">
                          <a:solidFill>
                            <a:srgbClr val="000000"/>
                          </a:solidFill>
                          <a:effectLst/>
                        </a:rPr>
                        <a:t>80</a:t>
                      </a:r>
                      <a:endParaRPr lang="en-US" sz="24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984804943"/>
                  </a:ext>
                </a:extLst>
              </a:tr>
            </a:tbl>
          </a:graphicData>
        </a:graphic>
      </p:graphicFrame>
    </p:spTree>
    <p:extLst>
      <p:ext uri="{BB962C8B-B14F-4D97-AF65-F5344CB8AC3E}">
        <p14:creationId xmlns:p14="http://schemas.microsoft.com/office/powerpoint/2010/main" val="1726165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C9E57-B664-9BE1-D709-386F7D9E409E}"/>
              </a:ext>
            </a:extLst>
          </p:cNvPr>
          <p:cNvSpPr>
            <a:spLocks noGrp="1"/>
          </p:cNvSpPr>
          <p:nvPr>
            <p:ph idx="1"/>
          </p:nvPr>
        </p:nvSpPr>
        <p:spPr>
          <a:xfrm>
            <a:off x="242047" y="215153"/>
            <a:ext cx="11761694" cy="6436659"/>
          </a:xfrm>
        </p:spPr>
        <p:txBody>
          <a:bodyPr/>
          <a:lstStyle/>
          <a:p>
            <a:pPr marL="0" indent="0">
              <a:buNone/>
            </a:pP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p>
            <a:pPr marL="0" indent="0">
              <a:buNone/>
            </a:pPr>
            <a:r>
              <a:rPr lang="en-US" sz="2400" b="1" i="0" dirty="0">
                <a:solidFill>
                  <a:schemeClr val="tx2">
                    <a:lumMod val="75000"/>
                  </a:schemeClr>
                </a:solidFill>
                <a:effectLst/>
                <a:latin typeface="Times New Roman" panose="02020603050405020304" pitchFamily="18" charset="0"/>
                <a:cs typeface="Times New Roman" panose="02020603050405020304" pitchFamily="18" charset="0"/>
              </a:rPr>
              <a:t>Throughput: </a:t>
            </a:r>
            <a:r>
              <a:rPr lang="en-US" sz="2400" b="0" i="0" dirty="0">
                <a:solidFill>
                  <a:schemeClr val="tx2">
                    <a:lumMod val="75000"/>
                  </a:schemeClr>
                </a:solidFill>
                <a:effectLst/>
                <a:latin typeface="Times New Roman" panose="02020603050405020304" pitchFamily="18" charset="0"/>
                <a:cs typeface="Times New Roman" panose="02020603050405020304" pitchFamily="18" charset="0"/>
              </a:rPr>
              <a:t>It is the no. of events happening per second.</a:t>
            </a:r>
            <a:br>
              <a:rPr lang="en-US" sz="2400" b="0" i="0" dirty="0">
                <a:solidFill>
                  <a:schemeClr val="tx2">
                    <a:lumMod val="75000"/>
                  </a:schemeClr>
                </a:solidFill>
                <a:effectLst/>
                <a:latin typeface="Times New Roman" panose="02020603050405020304" pitchFamily="18" charset="0"/>
                <a:cs typeface="Times New Roman" panose="02020603050405020304" pitchFamily="18" charset="0"/>
              </a:rPr>
            </a:br>
            <a:r>
              <a:rPr lang="en-US" sz="2400" b="1" i="0" dirty="0">
                <a:solidFill>
                  <a:schemeClr val="tx2">
                    <a:lumMod val="75000"/>
                  </a:schemeClr>
                </a:solidFill>
                <a:effectLst/>
                <a:latin typeface="Times New Roman" panose="02020603050405020304" pitchFamily="18" charset="0"/>
                <a:cs typeface="Times New Roman" panose="02020603050405020304" pitchFamily="18" charset="0"/>
              </a:rPr>
              <a:t>Your task:</a:t>
            </a:r>
            <a:r>
              <a:rPr lang="en-US" sz="2400" b="0" i="0" dirty="0">
                <a:solidFill>
                  <a:schemeClr val="tx2">
                    <a:lumMod val="75000"/>
                  </a:schemeClr>
                </a:solidFill>
                <a:effectLst/>
                <a:latin typeface="Times New Roman" panose="02020603050405020304" pitchFamily="18" charset="0"/>
                <a:cs typeface="Times New Roman" panose="02020603050405020304" pitchFamily="18" charset="0"/>
              </a:rPr>
              <a:t> Let’s say the above metric is called throughput. Calculate the 7-day rolling average of throughput. For throughput, do you prefer daily metric or 7-day rolling and why?</a:t>
            </a:r>
          </a:p>
          <a:p>
            <a:pPr marL="0" indent="0">
              <a:buNone/>
            </a:pPr>
            <a:endParaRPr lang="en-US" b="1" dirty="0">
              <a:solidFill>
                <a:schemeClr val="accent6">
                  <a:lumMod val="50000"/>
                </a:schemeClr>
              </a:solidFill>
              <a:latin typeface="Times New Roman" panose="02020603050405020304" pitchFamily="18" charset="0"/>
              <a:cs typeface="Times New Roman" panose="02020603050405020304" pitchFamily="18" charset="0"/>
            </a:endParaRPr>
          </a:p>
          <a:p>
            <a:pPr marL="0" indent="0">
              <a:buNone/>
            </a:pPr>
            <a:r>
              <a:rPr lang="en-US" b="1" i="0" dirty="0">
                <a:solidFill>
                  <a:schemeClr val="accent6">
                    <a:lumMod val="50000"/>
                  </a:schemeClr>
                </a:solidFill>
                <a:effectLst/>
                <a:latin typeface="Times New Roman" panose="02020603050405020304" pitchFamily="18" charset="0"/>
                <a:cs typeface="Times New Roman" panose="02020603050405020304" pitchFamily="18" charset="0"/>
              </a:rPr>
              <a:t>The 7-day rolling average of the number of events happening.</a:t>
            </a:r>
          </a:p>
          <a:p>
            <a:pPr marL="0" indent="0">
              <a:buNone/>
            </a:pPr>
            <a:r>
              <a:rPr lang="en-US" sz="2000" dirty="0">
                <a:latin typeface="Times New Roman" panose="02020603050405020304" pitchFamily="18" charset="0"/>
                <a:cs typeface="Times New Roman" panose="02020603050405020304" pitchFamily="18" charset="0"/>
              </a:rPr>
              <a:t>WITH DAILY_METRIC AS ( SELECT DS, COUNT(JOB_ID) AS JOB_REVIEW FROM JOB_DATAGROUP BY DS) SELECT DS, JOB_REVIEW, AVG(JOB_REVIEW) OVER (ORDER BY DS ROWS BETWEEN  6 PRECEDING AND CURRENT ROW ) AS THROUGHPUT FROM DAILY_METRIC ORDER BY THROUGHPUT DESC ;</a:t>
            </a:r>
          </a:p>
        </p:txBody>
      </p:sp>
      <p:graphicFrame>
        <p:nvGraphicFramePr>
          <p:cNvPr id="4" name="Table 3">
            <a:extLst>
              <a:ext uri="{FF2B5EF4-FFF2-40B4-BE49-F238E27FC236}">
                <a16:creationId xmlns:a16="http://schemas.microsoft.com/office/drawing/2014/main" id="{189480C5-D9FD-2613-8248-1DBA0C71633F}"/>
              </a:ext>
            </a:extLst>
          </p:cNvPr>
          <p:cNvGraphicFramePr>
            <a:graphicFrameLocks noGrp="1"/>
          </p:cNvGraphicFramePr>
          <p:nvPr>
            <p:extLst>
              <p:ext uri="{D42A27DB-BD31-4B8C-83A1-F6EECF244321}">
                <p14:modId xmlns:p14="http://schemas.microsoft.com/office/powerpoint/2010/main" val="936840351"/>
              </p:ext>
            </p:extLst>
          </p:nvPr>
        </p:nvGraphicFramePr>
        <p:xfrm>
          <a:off x="2662518" y="4294094"/>
          <a:ext cx="7754469" cy="2133597"/>
        </p:xfrm>
        <a:graphic>
          <a:graphicData uri="http://schemas.openxmlformats.org/drawingml/2006/table">
            <a:tbl>
              <a:tblPr>
                <a:tableStyleId>{284E427A-3D55-4303-BF80-6455036E1DE7}</a:tableStyleId>
              </a:tblPr>
              <a:tblGrid>
                <a:gridCol w="2584823">
                  <a:extLst>
                    <a:ext uri="{9D8B030D-6E8A-4147-A177-3AD203B41FA5}">
                      <a16:colId xmlns:a16="http://schemas.microsoft.com/office/drawing/2014/main" val="3823908873"/>
                    </a:ext>
                  </a:extLst>
                </a:gridCol>
                <a:gridCol w="2584823">
                  <a:extLst>
                    <a:ext uri="{9D8B030D-6E8A-4147-A177-3AD203B41FA5}">
                      <a16:colId xmlns:a16="http://schemas.microsoft.com/office/drawing/2014/main" val="1147660756"/>
                    </a:ext>
                  </a:extLst>
                </a:gridCol>
                <a:gridCol w="2584823">
                  <a:extLst>
                    <a:ext uri="{9D8B030D-6E8A-4147-A177-3AD203B41FA5}">
                      <a16:colId xmlns:a16="http://schemas.microsoft.com/office/drawing/2014/main" val="3877538577"/>
                    </a:ext>
                  </a:extLst>
                </a:gridCol>
              </a:tblGrid>
              <a:tr h="302996">
                <a:tc>
                  <a:txBody>
                    <a:bodyPr/>
                    <a:lstStyle/>
                    <a:p>
                      <a:pPr algn="ctr" fontAlgn="b"/>
                      <a:r>
                        <a:rPr lang="en-US" sz="1800" b="1" u="none" strike="noStrike" dirty="0">
                          <a:solidFill>
                            <a:schemeClr val="tx1"/>
                          </a:solidFill>
                          <a:effectLst/>
                          <a:latin typeface="Gadugi" panose="020B0502040204020203" pitchFamily="34" charset="0"/>
                          <a:ea typeface="Gadugi" panose="020B0502040204020203" pitchFamily="34" charset="0"/>
                        </a:rPr>
                        <a:t>DS</a:t>
                      </a:r>
                      <a:endParaRPr lang="en-US" sz="1800" b="1" i="0" u="none" strike="noStrike" dirty="0">
                        <a:solidFill>
                          <a:schemeClr val="tx1"/>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1800" b="1" u="none" strike="noStrike" dirty="0">
                          <a:solidFill>
                            <a:schemeClr val="tx1"/>
                          </a:solidFill>
                          <a:effectLst/>
                          <a:latin typeface="Gadugi" panose="020B0502040204020203" pitchFamily="34" charset="0"/>
                          <a:ea typeface="Gadugi" panose="020B0502040204020203" pitchFamily="34" charset="0"/>
                        </a:rPr>
                        <a:t>JOB_REVIEW</a:t>
                      </a:r>
                      <a:endParaRPr lang="en-US" sz="1800" b="1" i="0" u="none" strike="noStrike" dirty="0">
                        <a:solidFill>
                          <a:schemeClr val="tx1"/>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1800" b="1" u="none" strike="noStrike" dirty="0">
                          <a:solidFill>
                            <a:schemeClr val="tx1"/>
                          </a:solidFill>
                          <a:effectLst/>
                          <a:latin typeface="Gadugi" panose="020B0502040204020203" pitchFamily="34" charset="0"/>
                          <a:ea typeface="Gadugi" panose="020B0502040204020203" pitchFamily="34" charset="0"/>
                        </a:rPr>
                        <a:t>THROUGHPUT</a:t>
                      </a:r>
                      <a:endParaRPr lang="en-US" sz="1800" b="1" i="0" u="none" strike="noStrike" dirty="0">
                        <a:solidFill>
                          <a:schemeClr val="tx1"/>
                        </a:solidFill>
                        <a:effectLst/>
                        <a:latin typeface="Gadugi" panose="020B0502040204020203" pitchFamily="34" charset="0"/>
                        <a:ea typeface="Gadugi" panose="020B0502040204020203" pitchFamily="34" charset="0"/>
                      </a:endParaRPr>
                    </a:p>
                  </a:txBody>
                  <a:tcPr marL="7620" marR="7620" marT="7620" marB="0" anchor="b"/>
                </a:tc>
                <a:extLst>
                  <a:ext uri="{0D108BD9-81ED-4DB2-BD59-A6C34878D82A}">
                    <a16:rowId xmlns:a16="http://schemas.microsoft.com/office/drawing/2014/main" val="120055361"/>
                  </a:ext>
                </a:extLst>
              </a:tr>
              <a:tr h="302996">
                <a:tc>
                  <a:txBody>
                    <a:bodyPr/>
                    <a:lstStyle/>
                    <a:p>
                      <a:pPr algn="ctr" fontAlgn="b"/>
                      <a:r>
                        <a:rPr lang="en-US" sz="1800" b="1" u="none" strike="noStrike" dirty="0">
                          <a:solidFill>
                            <a:schemeClr val="tx1"/>
                          </a:solidFill>
                          <a:effectLst/>
                          <a:latin typeface="Gadugi" panose="020B0502040204020203" pitchFamily="34" charset="0"/>
                          <a:ea typeface="Gadugi" panose="020B0502040204020203" pitchFamily="34" charset="0"/>
                        </a:rPr>
                        <a:t>11/30/2020</a:t>
                      </a:r>
                      <a:endParaRPr lang="en-US" sz="1800" b="1" i="0" u="none" strike="noStrike" dirty="0">
                        <a:solidFill>
                          <a:schemeClr val="tx1"/>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1800" b="1" u="none" strike="noStrike">
                          <a:solidFill>
                            <a:schemeClr val="tx1"/>
                          </a:solidFill>
                          <a:effectLst/>
                          <a:latin typeface="Gadugi" panose="020B0502040204020203" pitchFamily="34" charset="0"/>
                          <a:ea typeface="Gadugi" panose="020B0502040204020203" pitchFamily="34" charset="0"/>
                        </a:rPr>
                        <a:t>2</a:t>
                      </a:r>
                      <a:endParaRPr lang="en-US" sz="1800" b="1" i="0" u="none" strike="noStrike">
                        <a:solidFill>
                          <a:schemeClr val="tx1"/>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1800" b="1" u="none" strike="noStrike" dirty="0">
                          <a:solidFill>
                            <a:schemeClr val="tx1"/>
                          </a:solidFill>
                          <a:effectLst/>
                          <a:latin typeface="Gadugi" panose="020B0502040204020203" pitchFamily="34" charset="0"/>
                          <a:ea typeface="Gadugi" panose="020B0502040204020203" pitchFamily="34" charset="0"/>
                        </a:rPr>
                        <a:t>1.3333</a:t>
                      </a:r>
                      <a:endParaRPr lang="en-US" sz="1800" b="1" i="0" u="none" strike="noStrike" dirty="0">
                        <a:solidFill>
                          <a:schemeClr val="tx1"/>
                        </a:solidFill>
                        <a:effectLst/>
                        <a:latin typeface="Gadugi" panose="020B0502040204020203" pitchFamily="34" charset="0"/>
                        <a:ea typeface="Gadugi" panose="020B0502040204020203" pitchFamily="34" charset="0"/>
                      </a:endParaRPr>
                    </a:p>
                  </a:txBody>
                  <a:tcPr marL="7620" marR="7620" marT="7620" marB="0" anchor="b"/>
                </a:tc>
                <a:extLst>
                  <a:ext uri="{0D108BD9-81ED-4DB2-BD59-A6C34878D82A}">
                    <a16:rowId xmlns:a16="http://schemas.microsoft.com/office/drawing/2014/main" val="3532624717"/>
                  </a:ext>
                </a:extLst>
              </a:tr>
              <a:tr h="302996">
                <a:tc>
                  <a:txBody>
                    <a:bodyPr/>
                    <a:lstStyle/>
                    <a:p>
                      <a:pPr algn="ctr" fontAlgn="b"/>
                      <a:r>
                        <a:rPr lang="en-US" sz="1800" b="1" u="none" strike="noStrike">
                          <a:solidFill>
                            <a:schemeClr val="tx1"/>
                          </a:solidFill>
                          <a:effectLst/>
                          <a:latin typeface="Gadugi" panose="020B0502040204020203" pitchFamily="34" charset="0"/>
                          <a:ea typeface="Gadugi" panose="020B0502040204020203" pitchFamily="34" charset="0"/>
                        </a:rPr>
                        <a:t>11/28/2020</a:t>
                      </a:r>
                      <a:endParaRPr lang="en-US" sz="1800" b="1" i="0" u="none" strike="noStrike">
                        <a:solidFill>
                          <a:schemeClr val="tx1"/>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1800" b="1" u="none" strike="noStrike">
                          <a:solidFill>
                            <a:schemeClr val="tx1"/>
                          </a:solidFill>
                          <a:effectLst/>
                          <a:latin typeface="Gadugi" panose="020B0502040204020203" pitchFamily="34" charset="0"/>
                          <a:ea typeface="Gadugi" panose="020B0502040204020203" pitchFamily="34" charset="0"/>
                        </a:rPr>
                        <a:t>2</a:t>
                      </a:r>
                      <a:endParaRPr lang="en-US" sz="1800" b="1" i="0" u="none" strike="noStrike">
                        <a:solidFill>
                          <a:schemeClr val="tx1"/>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1800" b="1" u="none" strike="noStrike" dirty="0">
                          <a:solidFill>
                            <a:schemeClr val="tx1"/>
                          </a:solidFill>
                          <a:effectLst/>
                          <a:latin typeface="Gadugi" panose="020B0502040204020203" pitchFamily="34" charset="0"/>
                          <a:ea typeface="Gadugi" panose="020B0502040204020203" pitchFamily="34" charset="0"/>
                        </a:rPr>
                        <a:t>1.25</a:t>
                      </a:r>
                      <a:endParaRPr lang="en-US" sz="1800" b="1" i="0" u="none" strike="noStrike" dirty="0">
                        <a:solidFill>
                          <a:schemeClr val="tx1"/>
                        </a:solidFill>
                        <a:effectLst/>
                        <a:latin typeface="Gadugi" panose="020B0502040204020203" pitchFamily="34" charset="0"/>
                        <a:ea typeface="Gadugi" panose="020B0502040204020203" pitchFamily="34" charset="0"/>
                      </a:endParaRPr>
                    </a:p>
                  </a:txBody>
                  <a:tcPr marL="7620" marR="7620" marT="7620" marB="0" anchor="b"/>
                </a:tc>
                <a:extLst>
                  <a:ext uri="{0D108BD9-81ED-4DB2-BD59-A6C34878D82A}">
                    <a16:rowId xmlns:a16="http://schemas.microsoft.com/office/drawing/2014/main" val="1453143529"/>
                  </a:ext>
                </a:extLst>
              </a:tr>
              <a:tr h="302996">
                <a:tc>
                  <a:txBody>
                    <a:bodyPr/>
                    <a:lstStyle/>
                    <a:p>
                      <a:pPr algn="ctr" fontAlgn="b"/>
                      <a:r>
                        <a:rPr lang="en-US" sz="1800" b="1" u="none" strike="noStrike">
                          <a:solidFill>
                            <a:schemeClr val="tx1"/>
                          </a:solidFill>
                          <a:effectLst/>
                          <a:latin typeface="Gadugi" panose="020B0502040204020203" pitchFamily="34" charset="0"/>
                          <a:ea typeface="Gadugi" panose="020B0502040204020203" pitchFamily="34" charset="0"/>
                        </a:rPr>
                        <a:t>11/29/2020</a:t>
                      </a:r>
                      <a:endParaRPr lang="en-US" sz="1800" b="1" i="0" u="none" strike="noStrike">
                        <a:solidFill>
                          <a:schemeClr val="tx1"/>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1800" b="1" u="none" strike="noStrike">
                          <a:solidFill>
                            <a:schemeClr val="tx1"/>
                          </a:solidFill>
                          <a:effectLst/>
                          <a:latin typeface="Gadugi" panose="020B0502040204020203" pitchFamily="34" charset="0"/>
                          <a:ea typeface="Gadugi" panose="020B0502040204020203" pitchFamily="34" charset="0"/>
                        </a:rPr>
                        <a:t>1</a:t>
                      </a:r>
                      <a:endParaRPr lang="en-US" sz="1800" b="1" i="0" u="none" strike="noStrike">
                        <a:solidFill>
                          <a:schemeClr val="tx1"/>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1800" b="1" u="none" strike="noStrike" dirty="0">
                          <a:solidFill>
                            <a:schemeClr val="tx1"/>
                          </a:solidFill>
                          <a:effectLst/>
                          <a:latin typeface="Gadugi" panose="020B0502040204020203" pitchFamily="34" charset="0"/>
                          <a:ea typeface="Gadugi" panose="020B0502040204020203" pitchFamily="34" charset="0"/>
                        </a:rPr>
                        <a:t>1.2</a:t>
                      </a:r>
                      <a:endParaRPr lang="en-US" sz="1800" b="1" i="0" u="none" strike="noStrike" dirty="0">
                        <a:solidFill>
                          <a:schemeClr val="tx1"/>
                        </a:solidFill>
                        <a:effectLst/>
                        <a:latin typeface="Gadugi" panose="020B0502040204020203" pitchFamily="34" charset="0"/>
                        <a:ea typeface="Gadugi" panose="020B0502040204020203" pitchFamily="34" charset="0"/>
                      </a:endParaRPr>
                    </a:p>
                  </a:txBody>
                  <a:tcPr marL="7620" marR="7620" marT="7620" marB="0" anchor="b"/>
                </a:tc>
                <a:extLst>
                  <a:ext uri="{0D108BD9-81ED-4DB2-BD59-A6C34878D82A}">
                    <a16:rowId xmlns:a16="http://schemas.microsoft.com/office/drawing/2014/main" val="1355798753"/>
                  </a:ext>
                </a:extLst>
              </a:tr>
              <a:tr h="302996">
                <a:tc>
                  <a:txBody>
                    <a:bodyPr/>
                    <a:lstStyle/>
                    <a:p>
                      <a:pPr algn="ctr" fontAlgn="b"/>
                      <a:r>
                        <a:rPr lang="en-US" sz="1800" b="1" u="none" strike="noStrike">
                          <a:solidFill>
                            <a:schemeClr val="tx1"/>
                          </a:solidFill>
                          <a:effectLst/>
                          <a:latin typeface="Gadugi" panose="020B0502040204020203" pitchFamily="34" charset="0"/>
                          <a:ea typeface="Gadugi" panose="020B0502040204020203" pitchFamily="34" charset="0"/>
                        </a:rPr>
                        <a:t>11/25/2020</a:t>
                      </a:r>
                      <a:endParaRPr lang="en-US" sz="1800" b="1" i="0" u="none" strike="noStrike">
                        <a:solidFill>
                          <a:schemeClr val="tx1"/>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1800" b="1" u="none" strike="noStrike">
                          <a:solidFill>
                            <a:schemeClr val="tx1"/>
                          </a:solidFill>
                          <a:effectLst/>
                          <a:latin typeface="Gadugi" panose="020B0502040204020203" pitchFamily="34" charset="0"/>
                          <a:ea typeface="Gadugi" panose="020B0502040204020203" pitchFamily="34" charset="0"/>
                        </a:rPr>
                        <a:t>1</a:t>
                      </a:r>
                      <a:endParaRPr lang="en-US" sz="1800" b="1" i="0" u="none" strike="noStrike">
                        <a:solidFill>
                          <a:schemeClr val="tx1"/>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1800" b="1" u="none" strike="noStrike" dirty="0">
                          <a:solidFill>
                            <a:schemeClr val="tx1"/>
                          </a:solidFill>
                          <a:effectLst/>
                          <a:latin typeface="Gadugi" panose="020B0502040204020203" pitchFamily="34" charset="0"/>
                          <a:ea typeface="Gadugi" panose="020B0502040204020203" pitchFamily="34" charset="0"/>
                        </a:rPr>
                        <a:t>1</a:t>
                      </a:r>
                      <a:endParaRPr lang="en-US" sz="1800" b="1" i="0" u="none" strike="noStrike" dirty="0">
                        <a:solidFill>
                          <a:schemeClr val="tx1"/>
                        </a:solidFill>
                        <a:effectLst/>
                        <a:latin typeface="Gadugi" panose="020B0502040204020203" pitchFamily="34" charset="0"/>
                        <a:ea typeface="Gadugi" panose="020B0502040204020203" pitchFamily="34" charset="0"/>
                      </a:endParaRPr>
                    </a:p>
                  </a:txBody>
                  <a:tcPr marL="7620" marR="7620" marT="7620" marB="0" anchor="b"/>
                </a:tc>
                <a:extLst>
                  <a:ext uri="{0D108BD9-81ED-4DB2-BD59-A6C34878D82A}">
                    <a16:rowId xmlns:a16="http://schemas.microsoft.com/office/drawing/2014/main" val="1723738898"/>
                  </a:ext>
                </a:extLst>
              </a:tr>
              <a:tr h="302996">
                <a:tc>
                  <a:txBody>
                    <a:bodyPr/>
                    <a:lstStyle/>
                    <a:p>
                      <a:pPr algn="ctr" fontAlgn="b"/>
                      <a:r>
                        <a:rPr lang="en-US" sz="1800" b="1" u="none" strike="noStrike">
                          <a:solidFill>
                            <a:schemeClr val="tx1"/>
                          </a:solidFill>
                          <a:effectLst/>
                          <a:latin typeface="Gadugi" panose="020B0502040204020203" pitchFamily="34" charset="0"/>
                          <a:ea typeface="Gadugi" panose="020B0502040204020203" pitchFamily="34" charset="0"/>
                        </a:rPr>
                        <a:t>11/26/2020</a:t>
                      </a:r>
                      <a:endParaRPr lang="en-US" sz="1800" b="1" i="0" u="none" strike="noStrike">
                        <a:solidFill>
                          <a:schemeClr val="tx1"/>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1800" b="1" u="none" strike="noStrike">
                          <a:solidFill>
                            <a:schemeClr val="tx1"/>
                          </a:solidFill>
                          <a:effectLst/>
                          <a:latin typeface="Gadugi" panose="020B0502040204020203" pitchFamily="34" charset="0"/>
                          <a:ea typeface="Gadugi" panose="020B0502040204020203" pitchFamily="34" charset="0"/>
                        </a:rPr>
                        <a:t>1</a:t>
                      </a:r>
                      <a:endParaRPr lang="en-US" sz="1800" b="1" i="0" u="none" strike="noStrike">
                        <a:solidFill>
                          <a:schemeClr val="tx1"/>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1800" b="1" u="none" strike="noStrike" dirty="0">
                          <a:solidFill>
                            <a:schemeClr val="tx1"/>
                          </a:solidFill>
                          <a:effectLst/>
                          <a:latin typeface="Gadugi" panose="020B0502040204020203" pitchFamily="34" charset="0"/>
                          <a:ea typeface="Gadugi" panose="020B0502040204020203" pitchFamily="34" charset="0"/>
                        </a:rPr>
                        <a:t>1</a:t>
                      </a:r>
                      <a:endParaRPr lang="en-US" sz="1800" b="1" i="0" u="none" strike="noStrike" dirty="0">
                        <a:solidFill>
                          <a:schemeClr val="tx1"/>
                        </a:solidFill>
                        <a:effectLst/>
                        <a:latin typeface="Gadugi" panose="020B0502040204020203" pitchFamily="34" charset="0"/>
                        <a:ea typeface="Gadugi" panose="020B0502040204020203" pitchFamily="34" charset="0"/>
                      </a:endParaRPr>
                    </a:p>
                  </a:txBody>
                  <a:tcPr marL="7620" marR="7620" marT="7620" marB="0" anchor="b"/>
                </a:tc>
                <a:extLst>
                  <a:ext uri="{0D108BD9-81ED-4DB2-BD59-A6C34878D82A}">
                    <a16:rowId xmlns:a16="http://schemas.microsoft.com/office/drawing/2014/main" val="3465742898"/>
                  </a:ext>
                </a:extLst>
              </a:tr>
              <a:tr h="315621">
                <a:tc>
                  <a:txBody>
                    <a:bodyPr/>
                    <a:lstStyle/>
                    <a:p>
                      <a:pPr algn="ctr" fontAlgn="b"/>
                      <a:r>
                        <a:rPr lang="en-US" sz="1800" b="1" u="none" strike="noStrike">
                          <a:solidFill>
                            <a:schemeClr val="tx1"/>
                          </a:solidFill>
                          <a:effectLst/>
                          <a:latin typeface="Gadugi" panose="020B0502040204020203" pitchFamily="34" charset="0"/>
                          <a:ea typeface="Gadugi" panose="020B0502040204020203" pitchFamily="34" charset="0"/>
                        </a:rPr>
                        <a:t>11/27/2020</a:t>
                      </a:r>
                      <a:endParaRPr lang="en-US" sz="1800" b="1" i="0" u="none" strike="noStrike">
                        <a:solidFill>
                          <a:schemeClr val="tx1"/>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1800" b="1" u="none" strike="noStrike">
                          <a:solidFill>
                            <a:schemeClr val="tx1"/>
                          </a:solidFill>
                          <a:effectLst/>
                          <a:latin typeface="Gadugi" panose="020B0502040204020203" pitchFamily="34" charset="0"/>
                          <a:ea typeface="Gadugi" panose="020B0502040204020203" pitchFamily="34" charset="0"/>
                        </a:rPr>
                        <a:t>1</a:t>
                      </a:r>
                      <a:endParaRPr lang="en-US" sz="1800" b="1" i="0" u="none" strike="noStrike">
                        <a:solidFill>
                          <a:schemeClr val="tx1"/>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1800" b="1" u="none" strike="noStrike" dirty="0">
                          <a:solidFill>
                            <a:schemeClr val="tx1"/>
                          </a:solidFill>
                          <a:effectLst/>
                          <a:latin typeface="Gadugi" panose="020B0502040204020203" pitchFamily="34" charset="0"/>
                          <a:ea typeface="Gadugi" panose="020B0502040204020203" pitchFamily="34" charset="0"/>
                        </a:rPr>
                        <a:t>1</a:t>
                      </a:r>
                      <a:endParaRPr lang="en-US" sz="1800" b="1" i="0" u="none" strike="noStrike" dirty="0">
                        <a:solidFill>
                          <a:schemeClr val="tx1"/>
                        </a:solidFill>
                        <a:effectLst/>
                        <a:latin typeface="Gadugi" panose="020B0502040204020203" pitchFamily="34" charset="0"/>
                        <a:ea typeface="Gadugi" panose="020B0502040204020203" pitchFamily="34" charset="0"/>
                      </a:endParaRPr>
                    </a:p>
                  </a:txBody>
                  <a:tcPr marL="7620" marR="7620" marT="7620" marB="0" anchor="b"/>
                </a:tc>
                <a:extLst>
                  <a:ext uri="{0D108BD9-81ED-4DB2-BD59-A6C34878D82A}">
                    <a16:rowId xmlns:a16="http://schemas.microsoft.com/office/drawing/2014/main" val="3586259745"/>
                  </a:ext>
                </a:extLst>
              </a:tr>
            </a:tbl>
          </a:graphicData>
        </a:graphic>
      </p:graphicFrame>
    </p:spTree>
    <p:extLst>
      <p:ext uri="{BB962C8B-B14F-4D97-AF65-F5344CB8AC3E}">
        <p14:creationId xmlns:p14="http://schemas.microsoft.com/office/powerpoint/2010/main" val="3870857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CF76-C103-D048-4408-AE898C3CBD6D}"/>
              </a:ext>
            </a:extLst>
          </p:cNvPr>
          <p:cNvSpPr>
            <a:spLocks noGrp="1"/>
          </p:cNvSpPr>
          <p:nvPr>
            <p:ph type="title"/>
          </p:nvPr>
        </p:nvSpPr>
        <p:spPr>
          <a:xfrm>
            <a:off x="143436" y="331695"/>
            <a:ext cx="12183034" cy="1443317"/>
          </a:xfrm>
        </p:spPr>
        <p:txBody>
          <a:bodyPr>
            <a:normAutofit fontScale="90000"/>
          </a:bodyPr>
          <a:lstStyle/>
          <a:p>
            <a:br>
              <a:rPr lang="en-US" sz="3100" b="1" i="0" dirty="0">
                <a:solidFill>
                  <a:srgbClr val="8492A6"/>
                </a:solidFill>
                <a:effectLst/>
                <a:latin typeface="Manrope"/>
              </a:rPr>
            </a:br>
            <a:r>
              <a:rPr lang="en-US" sz="2700" b="1" i="0" dirty="0">
                <a:solidFill>
                  <a:srgbClr val="FF0066"/>
                </a:solidFill>
                <a:effectLst/>
                <a:latin typeface="Times New Roman" panose="02020603050405020304" pitchFamily="18" charset="0"/>
                <a:cs typeface="Times New Roman" panose="02020603050405020304" pitchFamily="18" charset="0"/>
              </a:rPr>
              <a:t>Percentage share of each language: </a:t>
            </a:r>
            <a:r>
              <a:rPr lang="en-US" sz="2700" b="0" i="0" dirty="0">
                <a:solidFill>
                  <a:srgbClr val="FF0066"/>
                </a:solidFill>
                <a:effectLst/>
                <a:latin typeface="Times New Roman" panose="02020603050405020304" pitchFamily="18" charset="0"/>
                <a:cs typeface="Times New Roman" panose="02020603050405020304" pitchFamily="18" charset="0"/>
              </a:rPr>
              <a:t>Share of each language for different contents.</a:t>
            </a:r>
            <a:br>
              <a:rPr lang="en-US" sz="2700" b="0" i="0" dirty="0">
                <a:solidFill>
                  <a:srgbClr val="FF0066"/>
                </a:solidFill>
                <a:effectLst/>
                <a:latin typeface="Times New Roman" panose="02020603050405020304" pitchFamily="18" charset="0"/>
                <a:cs typeface="Times New Roman" panose="02020603050405020304" pitchFamily="18" charset="0"/>
              </a:rPr>
            </a:br>
            <a:r>
              <a:rPr lang="en-US" sz="2700" b="1" i="0" dirty="0">
                <a:solidFill>
                  <a:srgbClr val="FF0066"/>
                </a:solidFill>
                <a:effectLst/>
                <a:latin typeface="Times New Roman" panose="02020603050405020304" pitchFamily="18" charset="0"/>
                <a:cs typeface="Times New Roman" panose="02020603050405020304" pitchFamily="18" charset="0"/>
              </a:rPr>
              <a:t>Your task:</a:t>
            </a:r>
            <a:r>
              <a:rPr lang="en-US" sz="2700" b="0" i="0" dirty="0">
                <a:solidFill>
                  <a:srgbClr val="FF0066"/>
                </a:solidFill>
                <a:effectLst/>
                <a:latin typeface="Times New Roman" panose="02020603050405020304" pitchFamily="18" charset="0"/>
                <a:cs typeface="Times New Roman" panose="02020603050405020304" pitchFamily="18" charset="0"/>
              </a:rPr>
              <a:t> Calculate the percentage share of each language in the last 30 days.</a:t>
            </a:r>
            <a:br>
              <a:rPr lang="en-US" sz="2700" b="0" i="0" dirty="0">
                <a:solidFill>
                  <a:srgbClr val="8492A6"/>
                </a:solidFill>
                <a:effectLst/>
                <a:latin typeface="Times New Roman" panose="02020603050405020304" pitchFamily="18" charset="0"/>
                <a:cs typeface="Times New Roman" panose="02020603050405020304" pitchFamily="18" charset="0"/>
              </a:rPr>
            </a:br>
            <a:endParaRPr lang="en-US" sz="27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0581E3-23EA-BB9E-36C8-2943272F37E6}"/>
              </a:ext>
            </a:extLst>
          </p:cNvPr>
          <p:cNvSpPr>
            <a:spLocks noGrp="1"/>
          </p:cNvSpPr>
          <p:nvPr>
            <p:ph idx="1"/>
          </p:nvPr>
        </p:nvSpPr>
        <p:spPr>
          <a:xfrm>
            <a:off x="206187" y="1443318"/>
            <a:ext cx="11842377" cy="5414681"/>
          </a:xfrm>
        </p:spPr>
        <p:txBody>
          <a:bodyPr/>
          <a:lstStyle/>
          <a:p>
            <a:pPr marL="0" indent="0">
              <a:buNone/>
            </a:pPr>
            <a:endParaRPr lang="en-US" sz="2400" dirty="0">
              <a:solidFill>
                <a:schemeClr val="accent5">
                  <a:lumMod val="75000"/>
                </a:schemeClr>
              </a:solidFill>
              <a:latin typeface="Times New Roman" panose="02020603050405020304" pitchFamily="18" charset="0"/>
              <a:cs typeface="Times New Roman" panose="02020603050405020304" pitchFamily="18" charset="0"/>
            </a:endParaRPr>
          </a:p>
          <a:p>
            <a:pPr marL="0" indent="0">
              <a:buNone/>
            </a:pPr>
            <a:r>
              <a:rPr lang="en-US" sz="2400" dirty="0">
                <a:solidFill>
                  <a:schemeClr val="accent5">
                    <a:lumMod val="75000"/>
                  </a:schemeClr>
                </a:solidFill>
                <a:latin typeface="Times New Roman" panose="02020603050405020304" pitchFamily="18" charset="0"/>
                <a:cs typeface="Times New Roman" panose="02020603050405020304" pitchFamily="18" charset="0"/>
              </a:rPr>
              <a:t>The Persian language has the highest percentage share 37.5%. Italian, Hindi, French, English, and Arabic are having the same percentage share at 12.5%.</a:t>
            </a:r>
          </a:p>
          <a:p>
            <a:pPr marL="0" indent="0">
              <a:buNone/>
            </a:pPr>
            <a:r>
              <a:rPr lang="en-US" sz="2000" dirty="0"/>
              <a:t>SELECT  LANGUAGE,COUNT(LANGUAGE) AS LANGUAGE_COUNT,(COUNT(LANGUAGE)/ (SELECT COUNT(*) FROM JOB_DATA)) * 100 AS </a:t>
            </a:r>
            <a:r>
              <a:rPr lang="en-US" sz="2000" dirty="0" err="1"/>
              <a:t>Percentage_Share</a:t>
            </a:r>
            <a:r>
              <a:rPr lang="en-US" sz="2000" dirty="0"/>
              <a:t> FROM JOB_DATA GROUP BY LANGUAGE ORDER BY LANGUAGE DESC ;</a:t>
            </a:r>
          </a:p>
          <a:p>
            <a:pPr marL="0" indent="0">
              <a:buNone/>
            </a:pPr>
            <a:endParaRPr lang="en-US" dirty="0"/>
          </a:p>
          <a:p>
            <a:pPr marL="0" indent="0">
              <a:buNone/>
            </a:pPr>
            <a:endParaRPr lang="en-US" dirty="0"/>
          </a:p>
        </p:txBody>
      </p:sp>
      <p:graphicFrame>
        <p:nvGraphicFramePr>
          <p:cNvPr id="5" name="Table 4">
            <a:extLst>
              <a:ext uri="{FF2B5EF4-FFF2-40B4-BE49-F238E27FC236}">
                <a16:creationId xmlns:a16="http://schemas.microsoft.com/office/drawing/2014/main" id="{2F5706F3-078F-58E6-CF65-36632CABEA52}"/>
              </a:ext>
            </a:extLst>
          </p:cNvPr>
          <p:cNvGraphicFramePr>
            <a:graphicFrameLocks noGrp="1"/>
          </p:cNvGraphicFramePr>
          <p:nvPr>
            <p:extLst>
              <p:ext uri="{D42A27DB-BD31-4B8C-83A1-F6EECF244321}">
                <p14:modId xmlns:p14="http://schemas.microsoft.com/office/powerpoint/2010/main" val="4096182249"/>
              </p:ext>
            </p:extLst>
          </p:nvPr>
        </p:nvGraphicFramePr>
        <p:xfrm>
          <a:off x="1801905" y="4055688"/>
          <a:ext cx="7888941" cy="1973580"/>
        </p:xfrm>
        <a:graphic>
          <a:graphicData uri="http://schemas.openxmlformats.org/drawingml/2006/table">
            <a:tbl>
              <a:tblPr>
                <a:tableStyleId>{35758FB7-9AC5-4552-8A53-C91805E547FA}</a:tableStyleId>
              </a:tblPr>
              <a:tblGrid>
                <a:gridCol w="2629647">
                  <a:extLst>
                    <a:ext uri="{9D8B030D-6E8A-4147-A177-3AD203B41FA5}">
                      <a16:colId xmlns:a16="http://schemas.microsoft.com/office/drawing/2014/main" val="2030642918"/>
                    </a:ext>
                  </a:extLst>
                </a:gridCol>
                <a:gridCol w="2629647">
                  <a:extLst>
                    <a:ext uri="{9D8B030D-6E8A-4147-A177-3AD203B41FA5}">
                      <a16:colId xmlns:a16="http://schemas.microsoft.com/office/drawing/2014/main" val="3490193710"/>
                    </a:ext>
                  </a:extLst>
                </a:gridCol>
                <a:gridCol w="2629647">
                  <a:extLst>
                    <a:ext uri="{9D8B030D-6E8A-4147-A177-3AD203B41FA5}">
                      <a16:colId xmlns:a16="http://schemas.microsoft.com/office/drawing/2014/main" val="856187752"/>
                    </a:ext>
                  </a:extLst>
                </a:gridCol>
              </a:tblGrid>
              <a:tr h="194266">
                <a:tc>
                  <a:txBody>
                    <a:bodyPr/>
                    <a:lstStyle/>
                    <a:p>
                      <a:pPr algn="ctr" fontAlgn="b"/>
                      <a:r>
                        <a:rPr lang="en-US" sz="1800" b="1" u="none" strike="noStrike" dirty="0">
                          <a:solidFill>
                            <a:srgbClr val="000000"/>
                          </a:solidFill>
                          <a:effectLst/>
                        </a:rPr>
                        <a:t>LANGUAGE</a:t>
                      </a:r>
                      <a:endParaRPr lang="en-US" sz="1800" b="1" i="0" u="none" strike="noStrike" dirty="0">
                        <a:solidFill>
                          <a:srgbClr val="000000"/>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1800" b="1" u="none" strike="noStrike">
                          <a:solidFill>
                            <a:srgbClr val="000000"/>
                          </a:solidFill>
                          <a:effectLst/>
                        </a:rPr>
                        <a:t>LANGUAGE_COUNT</a:t>
                      </a:r>
                      <a:endParaRPr lang="en-US" sz="1800" b="1" i="0" u="none" strike="noStrike">
                        <a:solidFill>
                          <a:srgbClr val="000000"/>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1800" b="1" u="none" strike="noStrike">
                          <a:solidFill>
                            <a:srgbClr val="000000"/>
                          </a:solidFill>
                          <a:effectLst/>
                        </a:rPr>
                        <a:t>Percentage_Share</a:t>
                      </a:r>
                      <a:endParaRPr lang="en-US" sz="1800" b="1" i="0" u="none" strike="noStrike">
                        <a:solidFill>
                          <a:srgbClr val="000000"/>
                        </a:solidFill>
                        <a:effectLst/>
                        <a:latin typeface="Gadugi" panose="020B0502040204020203" pitchFamily="34" charset="0"/>
                        <a:ea typeface="Gadugi" panose="020B0502040204020203" pitchFamily="34" charset="0"/>
                      </a:endParaRPr>
                    </a:p>
                  </a:txBody>
                  <a:tcPr marL="7620" marR="7620" marT="7620" marB="0" anchor="b"/>
                </a:tc>
                <a:extLst>
                  <a:ext uri="{0D108BD9-81ED-4DB2-BD59-A6C34878D82A}">
                    <a16:rowId xmlns:a16="http://schemas.microsoft.com/office/drawing/2014/main" val="2563934322"/>
                  </a:ext>
                </a:extLst>
              </a:tr>
              <a:tr h="194266">
                <a:tc>
                  <a:txBody>
                    <a:bodyPr/>
                    <a:lstStyle/>
                    <a:p>
                      <a:pPr algn="ctr" fontAlgn="b"/>
                      <a:r>
                        <a:rPr lang="en-US" sz="1800" b="1" u="none" strike="noStrike" dirty="0">
                          <a:solidFill>
                            <a:srgbClr val="000000"/>
                          </a:solidFill>
                          <a:effectLst/>
                        </a:rPr>
                        <a:t>Persian</a:t>
                      </a:r>
                      <a:endParaRPr lang="en-US" sz="1800" b="1" i="0" u="none" strike="noStrike" dirty="0">
                        <a:solidFill>
                          <a:srgbClr val="000000"/>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1800" b="1" u="none" strike="noStrike">
                          <a:solidFill>
                            <a:srgbClr val="000000"/>
                          </a:solidFill>
                          <a:effectLst/>
                        </a:rPr>
                        <a:t>3</a:t>
                      </a:r>
                      <a:endParaRPr lang="en-US" sz="1800" b="1" i="0" u="none" strike="noStrike">
                        <a:solidFill>
                          <a:srgbClr val="000000"/>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1800" b="1" u="none" strike="noStrike">
                          <a:solidFill>
                            <a:srgbClr val="000000"/>
                          </a:solidFill>
                          <a:effectLst/>
                        </a:rPr>
                        <a:t>37.5</a:t>
                      </a:r>
                      <a:endParaRPr lang="en-US" sz="1800" b="1" i="0" u="none" strike="noStrike">
                        <a:solidFill>
                          <a:srgbClr val="000000"/>
                        </a:solidFill>
                        <a:effectLst/>
                        <a:latin typeface="Gadugi" panose="020B0502040204020203" pitchFamily="34" charset="0"/>
                        <a:ea typeface="Gadugi" panose="020B0502040204020203" pitchFamily="34" charset="0"/>
                      </a:endParaRPr>
                    </a:p>
                  </a:txBody>
                  <a:tcPr marL="7620" marR="7620" marT="7620" marB="0" anchor="b"/>
                </a:tc>
                <a:extLst>
                  <a:ext uri="{0D108BD9-81ED-4DB2-BD59-A6C34878D82A}">
                    <a16:rowId xmlns:a16="http://schemas.microsoft.com/office/drawing/2014/main" val="518109077"/>
                  </a:ext>
                </a:extLst>
              </a:tr>
              <a:tr h="194266">
                <a:tc>
                  <a:txBody>
                    <a:bodyPr/>
                    <a:lstStyle/>
                    <a:p>
                      <a:pPr algn="ctr" fontAlgn="b"/>
                      <a:r>
                        <a:rPr lang="en-US" sz="1800" b="1" u="none" strike="noStrike">
                          <a:solidFill>
                            <a:srgbClr val="000000"/>
                          </a:solidFill>
                          <a:effectLst/>
                        </a:rPr>
                        <a:t>Italian</a:t>
                      </a:r>
                      <a:endParaRPr lang="en-US" sz="1800" b="1" i="0" u="none" strike="noStrike">
                        <a:solidFill>
                          <a:srgbClr val="000000"/>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1800" b="1" u="none" strike="noStrike" dirty="0">
                          <a:solidFill>
                            <a:srgbClr val="000000"/>
                          </a:solidFill>
                          <a:effectLst/>
                        </a:rPr>
                        <a:t>1</a:t>
                      </a:r>
                      <a:endParaRPr lang="en-US" sz="1800" b="1" i="0" u="none" strike="noStrike" dirty="0">
                        <a:solidFill>
                          <a:srgbClr val="000000"/>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1800" b="1" u="none" strike="noStrike">
                          <a:solidFill>
                            <a:srgbClr val="000000"/>
                          </a:solidFill>
                          <a:effectLst/>
                        </a:rPr>
                        <a:t>12.5</a:t>
                      </a:r>
                      <a:endParaRPr lang="en-US" sz="1800" b="1" i="0" u="none" strike="noStrike">
                        <a:solidFill>
                          <a:srgbClr val="000000"/>
                        </a:solidFill>
                        <a:effectLst/>
                        <a:latin typeface="Gadugi" panose="020B0502040204020203" pitchFamily="34" charset="0"/>
                        <a:ea typeface="Gadugi" panose="020B0502040204020203" pitchFamily="34" charset="0"/>
                      </a:endParaRPr>
                    </a:p>
                  </a:txBody>
                  <a:tcPr marL="7620" marR="7620" marT="7620" marB="0" anchor="b"/>
                </a:tc>
                <a:extLst>
                  <a:ext uri="{0D108BD9-81ED-4DB2-BD59-A6C34878D82A}">
                    <a16:rowId xmlns:a16="http://schemas.microsoft.com/office/drawing/2014/main" val="10270871"/>
                  </a:ext>
                </a:extLst>
              </a:tr>
              <a:tr h="194266">
                <a:tc>
                  <a:txBody>
                    <a:bodyPr/>
                    <a:lstStyle/>
                    <a:p>
                      <a:pPr algn="ctr" fontAlgn="b"/>
                      <a:r>
                        <a:rPr lang="en-US" sz="1800" b="1" u="none" strike="noStrike">
                          <a:solidFill>
                            <a:srgbClr val="000000"/>
                          </a:solidFill>
                          <a:effectLst/>
                        </a:rPr>
                        <a:t>Hindi</a:t>
                      </a:r>
                      <a:endParaRPr lang="en-US" sz="1800" b="1" i="0" u="none" strike="noStrike">
                        <a:solidFill>
                          <a:srgbClr val="000000"/>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1800" b="1" u="none" strike="noStrike">
                          <a:solidFill>
                            <a:srgbClr val="000000"/>
                          </a:solidFill>
                          <a:effectLst/>
                        </a:rPr>
                        <a:t>1</a:t>
                      </a:r>
                      <a:endParaRPr lang="en-US" sz="1800" b="1" i="0" u="none" strike="noStrike">
                        <a:solidFill>
                          <a:srgbClr val="000000"/>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1800" b="1" u="none" strike="noStrike">
                          <a:solidFill>
                            <a:srgbClr val="000000"/>
                          </a:solidFill>
                          <a:effectLst/>
                        </a:rPr>
                        <a:t>12.5</a:t>
                      </a:r>
                      <a:endParaRPr lang="en-US" sz="1800" b="1" i="0" u="none" strike="noStrike">
                        <a:solidFill>
                          <a:srgbClr val="000000"/>
                        </a:solidFill>
                        <a:effectLst/>
                        <a:latin typeface="Gadugi" panose="020B0502040204020203" pitchFamily="34" charset="0"/>
                        <a:ea typeface="Gadugi" panose="020B0502040204020203" pitchFamily="34" charset="0"/>
                      </a:endParaRPr>
                    </a:p>
                  </a:txBody>
                  <a:tcPr marL="7620" marR="7620" marT="7620" marB="0" anchor="b"/>
                </a:tc>
                <a:extLst>
                  <a:ext uri="{0D108BD9-81ED-4DB2-BD59-A6C34878D82A}">
                    <a16:rowId xmlns:a16="http://schemas.microsoft.com/office/drawing/2014/main" val="3211809683"/>
                  </a:ext>
                </a:extLst>
              </a:tr>
              <a:tr h="194266">
                <a:tc>
                  <a:txBody>
                    <a:bodyPr/>
                    <a:lstStyle/>
                    <a:p>
                      <a:pPr algn="ctr" fontAlgn="b"/>
                      <a:r>
                        <a:rPr lang="en-US" sz="1800" b="1" u="none" strike="noStrike">
                          <a:solidFill>
                            <a:srgbClr val="000000"/>
                          </a:solidFill>
                          <a:effectLst/>
                        </a:rPr>
                        <a:t>French</a:t>
                      </a:r>
                      <a:endParaRPr lang="en-US" sz="1800" b="1" i="0" u="none" strike="noStrike">
                        <a:solidFill>
                          <a:srgbClr val="000000"/>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1800" b="1" u="none" strike="noStrike" dirty="0">
                          <a:solidFill>
                            <a:srgbClr val="000000"/>
                          </a:solidFill>
                          <a:effectLst/>
                        </a:rPr>
                        <a:t>1</a:t>
                      </a:r>
                      <a:endParaRPr lang="en-US" sz="1800" b="1" i="0" u="none" strike="noStrike" dirty="0">
                        <a:solidFill>
                          <a:srgbClr val="000000"/>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1800" b="1" u="none" strike="noStrike" dirty="0">
                          <a:solidFill>
                            <a:srgbClr val="000000"/>
                          </a:solidFill>
                          <a:effectLst/>
                        </a:rPr>
                        <a:t>12.5</a:t>
                      </a:r>
                      <a:endParaRPr lang="en-US" sz="1800" b="1" i="0" u="none" strike="noStrike" dirty="0">
                        <a:solidFill>
                          <a:srgbClr val="000000"/>
                        </a:solidFill>
                        <a:effectLst/>
                        <a:latin typeface="Gadugi" panose="020B0502040204020203" pitchFamily="34" charset="0"/>
                        <a:ea typeface="Gadugi" panose="020B0502040204020203" pitchFamily="34" charset="0"/>
                      </a:endParaRPr>
                    </a:p>
                  </a:txBody>
                  <a:tcPr marL="7620" marR="7620" marT="7620" marB="0" anchor="b"/>
                </a:tc>
                <a:extLst>
                  <a:ext uri="{0D108BD9-81ED-4DB2-BD59-A6C34878D82A}">
                    <a16:rowId xmlns:a16="http://schemas.microsoft.com/office/drawing/2014/main" val="2907456005"/>
                  </a:ext>
                </a:extLst>
              </a:tr>
              <a:tr h="194266">
                <a:tc>
                  <a:txBody>
                    <a:bodyPr/>
                    <a:lstStyle/>
                    <a:p>
                      <a:pPr algn="ctr" fontAlgn="b"/>
                      <a:r>
                        <a:rPr lang="en-US" sz="1800" b="1" u="none" strike="noStrike">
                          <a:solidFill>
                            <a:srgbClr val="000000"/>
                          </a:solidFill>
                          <a:effectLst/>
                        </a:rPr>
                        <a:t>English</a:t>
                      </a:r>
                      <a:endParaRPr lang="en-US" sz="1800" b="1" i="0" u="none" strike="noStrike">
                        <a:solidFill>
                          <a:srgbClr val="000000"/>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1800" b="1" u="none" strike="noStrike">
                          <a:solidFill>
                            <a:srgbClr val="000000"/>
                          </a:solidFill>
                          <a:effectLst/>
                        </a:rPr>
                        <a:t>1</a:t>
                      </a:r>
                      <a:endParaRPr lang="en-US" sz="1800" b="1" i="0" u="none" strike="noStrike">
                        <a:solidFill>
                          <a:srgbClr val="000000"/>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1800" b="1" u="none" strike="noStrike" dirty="0">
                          <a:solidFill>
                            <a:srgbClr val="000000"/>
                          </a:solidFill>
                          <a:effectLst/>
                        </a:rPr>
                        <a:t>12.5</a:t>
                      </a:r>
                      <a:endParaRPr lang="en-US" sz="1800" b="1" i="0" u="none" strike="noStrike" dirty="0">
                        <a:solidFill>
                          <a:srgbClr val="000000"/>
                        </a:solidFill>
                        <a:effectLst/>
                        <a:latin typeface="Gadugi" panose="020B0502040204020203" pitchFamily="34" charset="0"/>
                        <a:ea typeface="Gadugi" panose="020B0502040204020203" pitchFamily="34" charset="0"/>
                      </a:endParaRPr>
                    </a:p>
                  </a:txBody>
                  <a:tcPr marL="7620" marR="7620" marT="7620" marB="0" anchor="b"/>
                </a:tc>
                <a:extLst>
                  <a:ext uri="{0D108BD9-81ED-4DB2-BD59-A6C34878D82A}">
                    <a16:rowId xmlns:a16="http://schemas.microsoft.com/office/drawing/2014/main" val="1985565304"/>
                  </a:ext>
                </a:extLst>
              </a:tr>
              <a:tr h="202360">
                <a:tc>
                  <a:txBody>
                    <a:bodyPr/>
                    <a:lstStyle/>
                    <a:p>
                      <a:pPr algn="ctr" fontAlgn="b"/>
                      <a:r>
                        <a:rPr lang="en-US" sz="1800" b="1" u="none" strike="noStrike">
                          <a:solidFill>
                            <a:srgbClr val="000000"/>
                          </a:solidFill>
                          <a:effectLst/>
                        </a:rPr>
                        <a:t>Arabic</a:t>
                      </a:r>
                      <a:endParaRPr lang="en-US" sz="1800" b="1" i="0" u="none" strike="noStrike">
                        <a:solidFill>
                          <a:srgbClr val="000000"/>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1800" b="1" u="none" strike="noStrike">
                          <a:solidFill>
                            <a:srgbClr val="000000"/>
                          </a:solidFill>
                          <a:effectLst/>
                        </a:rPr>
                        <a:t>1</a:t>
                      </a:r>
                      <a:endParaRPr lang="en-US" sz="1800" b="1" i="0" u="none" strike="noStrike">
                        <a:solidFill>
                          <a:srgbClr val="000000"/>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1800" b="1" u="none" strike="noStrike" dirty="0">
                          <a:solidFill>
                            <a:srgbClr val="000000"/>
                          </a:solidFill>
                          <a:effectLst/>
                        </a:rPr>
                        <a:t>12.5</a:t>
                      </a:r>
                      <a:endParaRPr lang="en-US" sz="1800" b="1" i="0" u="none" strike="noStrike" dirty="0">
                        <a:solidFill>
                          <a:srgbClr val="000000"/>
                        </a:solidFill>
                        <a:effectLst/>
                        <a:latin typeface="Gadugi" panose="020B0502040204020203" pitchFamily="34" charset="0"/>
                        <a:ea typeface="Gadugi" panose="020B0502040204020203" pitchFamily="34" charset="0"/>
                      </a:endParaRPr>
                    </a:p>
                  </a:txBody>
                  <a:tcPr marL="7620" marR="7620" marT="7620" marB="0" anchor="b"/>
                </a:tc>
                <a:extLst>
                  <a:ext uri="{0D108BD9-81ED-4DB2-BD59-A6C34878D82A}">
                    <a16:rowId xmlns:a16="http://schemas.microsoft.com/office/drawing/2014/main" val="759574468"/>
                  </a:ext>
                </a:extLst>
              </a:tr>
            </a:tbl>
          </a:graphicData>
        </a:graphic>
      </p:graphicFrame>
    </p:spTree>
    <p:extLst>
      <p:ext uri="{BB962C8B-B14F-4D97-AF65-F5344CB8AC3E}">
        <p14:creationId xmlns:p14="http://schemas.microsoft.com/office/powerpoint/2010/main" val="1473479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C9E57-B664-9BE1-D709-386F7D9E409E}"/>
              </a:ext>
            </a:extLst>
          </p:cNvPr>
          <p:cNvSpPr>
            <a:spLocks noGrp="1"/>
          </p:cNvSpPr>
          <p:nvPr>
            <p:ph idx="1"/>
          </p:nvPr>
        </p:nvSpPr>
        <p:spPr>
          <a:xfrm>
            <a:off x="242047" y="215153"/>
            <a:ext cx="11761694" cy="6436659"/>
          </a:xfrm>
        </p:spPr>
        <p:txBody>
          <a:bodyPr/>
          <a:lstStyle/>
          <a:p>
            <a:pPr marL="0" indent="0">
              <a:buNone/>
            </a:pPr>
            <a:endParaRPr lang="en-US" sz="2400" b="1" i="0" dirty="0">
              <a:solidFill>
                <a:srgbClr val="8C0E23"/>
              </a:solidFill>
              <a:effectLst/>
              <a:latin typeface="Times New Roman" panose="02020603050405020304" pitchFamily="18" charset="0"/>
              <a:cs typeface="Times New Roman" panose="02020603050405020304" pitchFamily="18" charset="0"/>
            </a:endParaRPr>
          </a:p>
          <a:p>
            <a:pPr marL="0" indent="0">
              <a:buNone/>
            </a:pPr>
            <a:r>
              <a:rPr lang="en-US" sz="2400" b="1" i="0" dirty="0">
                <a:solidFill>
                  <a:srgbClr val="8C0E23"/>
                </a:solidFill>
                <a:effectLst/>
                <a:latin typeface="Times New Roman" panose="02020603050405020304" pitchFamily="18" charset="0"/>
                <a:cs typeface="Times New Roman" panose="02020603050405020304" pitchFamily="18" charset="0"/>
              </a:rPr>
              <a:t>Duplicate rows: </a:t>
            </a:r>
            <a:r>
              <a:rPr lang="en-US" sz="2400" b="0" i="0" dirty="0">
                <a:solidFill>
                  <a:srgbClr val="8C0E23"/>
                </a:solidFill>
                <a:effectLst/>
                <a:latin typeface="Times New Roman" panose="02020603050405020304" pitchFamily="18" charset="0"/>
                <a:cs typeface="Times New Roman" panose="02020603050405020304" pitchFamily="18" charset="0"/>
              </a:rPr>
              <a:t>Rows that have the same value present in them.</a:t>
            </a:r>
            <a:br>
              <a:rPr lang="en-US" sz="2400" b="0" i="0" dirty="0">
                <a:solidFill>
                  <a:srgbClr val="8C0E23"/>
                </a:solidFill>
                <a:effectLst/>
                <a:latin typeface="Times New Roman" panose="02020603050405020304" pitchFamily="18" charset="0"/>
                <a:cs typeface="Times New Roman" panose="02020603050405020304" pitchFamily="18" charset="0"/>
              </a:rPr>
            </a:br>
            <a:r>
              <a:rPr lang="en-US" sz="2400" b="1" i="0" dirty="0">
                <a:solidFill>
                  <a:srgbClr val="8C0E23"/>
                </a:solidFill>
                <a:effectLst/>
                <a:latin typeface="Times New Roman" panose="02020603050405020304" pitchFamily="18" charset="0"/>
                <a:cs typeface="Times New Roman" panose="02020603050405020304" pitchFamily="18" charset="0"/>
              </a:rPr>
              <a:t>Your task:</a:t>
            </a:r>
            <a:r>
              <a:rPr lang="en-US" sz="2400" b="0" i="0" dirty="0">
                <a:solidFill>
                  <a:srgbClr val="8C0E23"/>
                </a:solidFill>
                <a:effectLst/>
                <a:latin typeface="Times New Roman" panose="02020603050405020304" pitchFamily="18" charset="0"/>
                <a:cs typeface="Times New Roman" panose="02020603050405020304" pitchFamily="18" charset="0"/>
              </a:rPr>
              <a:t> Let’s say you see some duplicate rows in the data. How will you display duplicates from the table?</a:t>
            </a:r>
          </a:p>
          <a:p>
            <a:pPr marL="0" indent="0">
              <a:buNone/>
            </a:pPr>
            <a:endParaRPr lang="en-US" sz="2000" b="1" i="0" dirty="0">
              <a:solidFill>
                <a:schemeClr val="accent6">
                  <a:lumMod val="50000"/>
                </a:schemeClr>
              </a:solidFill>
              <a:effectLst/>
              <a:latin typeface="Times New Roman" panose="02020603050405020304" pitchFamily="18" charset="0"/>
              <a:cs typeface="Times New Roman" panose="02020603050405020304" pitchFamily="18" charset="0"/>
            </a:endParaRPr>
          </a:p>
          <a:p>
            <a:pPr marL="0" indent="0">
              <a:buNone/>
            </a:pPr>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These rows are having the Duplicate values.</a:t>
            </a:r>
          </a:p>
          <a:p>
            <a:pPr marL="0" indent="0">
              <a:buNone/>
            </a:pPr>
            <a:r>
              <a:rPr lang="en-US" sz="2000" dirty="0">
                <a:latin typeface="Times New Roman" panose="02020603050405020304" pitchFamily="18" charset="0"/>
                <a:cs typeface="Times New Roman" panose="02020603050405020304" pitchFamily="18" charset="0"/>
              </a:rPr>
              <a:t>SELECT * FROM (SELECT *,ROW_NUMBER() OVER </a:t>
            </a:r>
          </a:p>
          <a:p>
            <a:pPr marL="0" indent="0">
              <a:buNone/>
            </a:pPr>
            <a:r>
              <a:rPr lang="en-US" sz="2000" dirty="0">
                <a:latin typeface="Times New Roman" panose="02020603050405020304" pitchFamily="18" charset="0"/>
                <a:cs typeface="Times New Roman" panose="02020603050405020304" pitchFamily="18" charset="0"/>
              </a:rPr>
              <a:t>(PARTITION BY JOB_ID) AS DUPLICATE_ROWS FROM JOB_DATA ) A_R</a:t>
            </a:r>
          </a:p>
          <a:p>
            <a:pPr marL="0" indent="0">
              <a:buNone/>
            </a:pPr>
            <a:r>
              <a:rPr lang="en-US" sz="2000" dirty="0">
                <a:latin typeface="Times New Roman" panose="02020603050405020304" pitchFamily="18" charset="0"/>
                <a:cs typeface="Times New Roman" panose="02020603050405020304" pitchFamily="18" charset="0"/>
              </a:rPr>
              <a:t> WHERE DUPLICATE_ROWS &gt; 1;</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0B7D60A7-3D2E-CF20-3AF9-535C22679C78}"/>
              </a:ext>
            </a:extLst>
          </p:cNvPr>
          <p:cNvGraphicFramePr>
            <a:graphicFrameLocks noGrp="1"/>
          </p:cNvGraphicFramePr>
          <p:nvPr>
            <p:extLst>
              <p:ext uri="{D42A27DB-BD31-4B8C-83A1-F6EECF244321}">
                <p14:modId xmlns:p14="http://schemas.microsoft.com/office/powerpoint/2010/main" val="3285198743"/>
              </p:ext>
            </p:extLst>
          </p:nvPr>
        </p:nvGraphicFramePr>
        <p:xfrm>
          <a:off x="398926" y="4177553"/>
          <a:ext cx="11447936" cy="2232214"/>
        </p:xfrm>
        <a:graphic>
          <a:graphicData uri="http://schemas.openxmlformats.org/drawingml/2006/table">
            <a:tbl>
              <a:tblPr>
                <a:tableStyleId>{08FB837D-C827-4EFA-A057-4D05807E0F7C}</a:tableStyleId>
              </a:tblPr>
              <a:tblGrid>
                <a:gridCol w="1430992">
                  <a:extLst>
                    <a:ext uri="{9D8B030D-6E8A-4147-A177-3AD203B41FA5}">
                      <a16:colId xmlns:a16="http://schemas.microsoft.com/office/drawing/2014/main" val="3201862872"/>
                    </a:ext>
                  </a:extLst>
                </a:gridCol>
                <a:gridCol w="1430992">
                  <a:extLst>
                    <a:ext uri="{9D8B030D-6E8A-4147-A177-3AD203B41FA5}">
                      <a16:colId xmlns:a16="http://schemas.microsoft.com/office/drawing/2014/main" val="3249715333"/>
                    </a:ext>
                  </a:extLst>
                </a:gridCol>
                <a:gridCol w="1430992">
                  <a:extLst>
                    <a:ext uri="{9D8B030D-6E8A-4147-A177-3AD203B41FA5}">
                      <a16:colId xmlns:a16="http://schemas.microsoft.com/office/drawing/2014/main" val="363347419"/>
                    </a:ext>
                  </a:extLst>
                </a:gridCol>
                <a:gridCol w="1430992">
                  <a:extLst>
                    <a:ext uri="{9D8B030D-6E8A-4147-A177-3AD203B41FA5}">
                      <a16:colId xmlns:a16="http://schemas.microsoft.com/office/drawing/2014/main" val="2133929483"/>
                    </a:ext>
                  </a:extLst>
                </a:gridCol>
                <a:gridCol w="1430992">
                  <a:extLst>
                    <a:ext uri="{9D8B030D-6E8A-4147-A177-3AD203B41FA5}">
                      <a16:colId xmlns:a16="http://schemas.microsoft.com/office/drawing/2014/main" val="1057421172"/>
                    </a:ext>
                  </a:extLst>
                </a:gridCol>
                <a:gridCol w="1430992">
                  <a:extLst>
                    <a:ext uri="{9D8B030D-6E8A-4147-A177-3AD203B41FA5}">
                      <a16:colId xmlns:a16="http://schemas.microsoft.com/office/drawing/2014/main" val="4139970336"/>
                    </a:ext>
                  </a:extLst>
                </a:gridCol>
                <a:gridCol w="1430992">
                  <a:extLst>
                    <a:ext uri="{9D8B030D-6E8A-4147-A177-3AD203B41FA5}">
                      <a16:colId xmlns:a16="http://schemas.microsoft.com/office/drawing/2014/main" val="4168785839"/>
                    </a:ext>
                  </a:extLst>
                </a:gridCol>
                <a:gridCol w="1430992">
                  <a:extLst>
                    <a:ext uri="{9D8B030D-6E8A-4147-A177-3AD203B41FA5}">
                      <a16:colId xmlns:a16="http://schemas.microsoft.com/office/drawing/2014/main" val="2554922609"/>
                    </a:ext>
                  </a:extLst>
                </a:gridCol>
              </a:tblGrid>
              <a:tr h="800751">
                <a:tc>
                  <a:txBody>
                    <a:bodyPr/>
                    <a:lstStyle/>
                    <a:p>
                      <a:pPr algn="ctr" fontAlgn="b"/>
                      <a:r>
                        <a:rPr lang="en-US" sz="2000" b="1" u="none" strike="noStrike" kern="1200" dirty="0">
                          <a:solidFill>
                            <a:schemeClr val="tx1"/>
                          </a:solidFill>
                          <a:effectLst/>
                        </a:rPr>
                        <a:t>DS</a:t>
                      </a:r>
                      <a:endParaRPr lang="en-US" sz="2000" b="1" i="0" u="none" strike="noStrike" kern="1200" dirty="0">
                        <a:solidFill>
                          <a:schemeClr val="tx1"/>
                        </a:solidFill>
                        <a:effectLst/>
                        <a:latin typeface="Gadugi" panose="020B0502040204020203" pitchFamily="34" charset="0"/>
                        <a:ea typeface="Gadugi" panose="020B0502040204020203" pitchFamily="34" charset="0"/>
                        <a:cs typeface="+mn-cs"/>
                      </a:endParaRPr>
                    </a:p>
                  </a:txBody>
                  <a:tcPr marL="7620" marR="7620" marT="7620" marB="0" anchor="b"/>
                </a:tc>
                <a:tc>
                  <a:txBody>
                    <a:bodyPr/>
                    <a:lstStyle/>
                    <a:p>
                      <a:pPr algn="ctr" fontAlgn="b"/>
                      <a:r>
                        <a:rPr lang="en-US" sz="2000" b="1" u="none" strike="noStrike">
                          <a:solidFill>
                            <a:schemeClr val="tx1"/>
                          </a:solidFill>
                          <a:effectLst/>
                        </a:rPr>
                        <a:t>JOB_ID</a:t>
                      </a:r>
                      <a:endParaRPr lang="en-US" sz="2000" b="1" i="0" u="none" strike="noStrike">
                        <a:solidFill>
                          <a:schemeClr val="tx1"/>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2000" b="1" u="none" strike="noStrike">
                          <a:solidFill>
                            <a:schemeClr val="tx1"/>
                          </a:solidFill>
                          <a:effectLst/>
                        </a:rPr>
                        <a:t>ACTOR_ID</a:t>
                      </a:r>
                      <a:endParaRPr lang="en-US" sz="2000" b="1" i="0" u="none" strike="noStrike">
                        <a:solidFill>
                          <a:schemeClr val="tx1"/>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2000" b="1" u="none" strike="noStrike">
                          <a:solidFill>
                            <a:schemeClr val="tx1"/>
                          </a:solidFill>
                          <a:effectLst/>
                        </a:rPr>
                        <a:t>EVENT</a:t>
                      </a:r>
                      <a:endParaRPr lang="en-US" sz="2000" b="1" i="0" u="none" strike="noStrike">
                        <a:solidFill>
                          <a:schemeClr val="tx1"/>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2000" b="1" u="none" strike="noStrike">
                          <a:solidFill>
                            <a:schemeClr val="tx1"/>
                          </a:solidFill>
                          <a:effectLst/>
                        </a:rPr>
                        <a:t>LANGUAGE</a:t>
                      </a:r>
                      <a:endParaRPr lang="en-US" sz="2000" b="1" i="0" u="none" strike="noStrike">
                        <a:solidFill>
                          <a:schemeClr val="tx1"/>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2000" b="1" u="none" strike="noStrike">
                          <a:solidFill>
                            <a:schemeClr val="tx1"/>
                          </a:solidFill>
                          <a:effectLst/>
                        </a:rPr>
                        <a:t>TIME_SPENT</a:t>
                      </a:r>
                      <a:endParaRPr lang="en-US" sz="2000" b="1" i="0" u="none" strike="noStrike">
                        <a:solidFill>
                          <a:schemeClr val="tx1"/>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2000" b="1" u="none" strike="noStrike">
                          <a:solidFill>
                            <a:schemeClr val="tx1"/>
                          </a:solidFill>
                          <a:effectLst/>
                        </a:rPr>
                        <a:t>ORG</a:t>
                      </a:r>
                      <a:endParaRPr lang="en-US" sz="2000" b="1" i="0" u="none" strike="noStrike">
                        <a:solidFill>
                          <a:schemeClr val="tx1"/>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2000" b="1" u="none" strike="noStrike">
                          <a:solidFill>
                            <a:schemeClr val="tx1"/>
                          </a:solidFill>
                          <a:effectLst/>
                        </a:rPr>
                        <a:t>DUPLICATE_ROWS</a:t>
                      </a:r>
                      <a:endParaRPr lang="en-US" sz="2000" b="1" i="0" u="none" strike="noStrike">
                        <a:solidFill>
                          <a:schemeClr val="tx1"/>
                        </a:solidFill>
                        <a:effectLst/>
                        <a:latin typeface="Gadugi" panose="020B0502040204020203" pitchFamily="34" charset="0"/>
                        <a:ea typeface="Gadugi" panose="020B0502040204020203" pitchFamily="34" charset="0"/>
                      </a:endParaRPr>
                    </a:p>
                  </a:txBody>
                  <a:tcPr marL="7620" marR="7620" marT="7620" marB="0" anchor="b"/>
                </a:tc>
                <a:extLst>
                  <a:ext uri="{0D108BD9-81ED-4DB2-BD59-A6C34878D82A}">
                    <a16:rowId xmlns:a16="http://schemas.microsoft.com/office/drawing/2014/main" val="1514020910"/>
                  </a:ext>
                </a:extLst>
              </a:tr>
              <a:tr h="701124">
                <a:tc>
                  <a:txBody>
                    <a:bodyPr/>
                    <a:lstStyle/>
                    <a:p>
                      <a:pPr algn="ctr" fontAlgn="b"/>
                      <a:r>
                        <a:rPr lang="en-US" sz="2000" b="1" u="none" strike="noStrike">
                          <a:solidFill>
                            <a:schemeClr val="tx1"/>
                          </a:solidFill>
                          <a:effectLst/>
                        </a:rPr>
                        <a:t>11/28/2020</a:t>
                      </a:r>
                      <a:endParaRPr lang="en-US" sz="2000" b="1" i="0" u="none" strike="noStrike">
                        <a:solidFill>
                          <a:schemeClr val="tx1"/>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2000" b="1" u="none" strike="noStrike" dirty="0">
                          <a:solidFill>
                            <a:schemeClr val="tx1"/>
                          </a:solidFill>
                          <a:effectLst/>
                        </a:rPr>
                        <a:t>23</a:t>
                      </a:r>
                      <a:endParaRPr lang="en-US" sz="2000" b="1" i="0" u="none" strike="noStrike" dirty="0">
                        <a:solidFill>
                          <a:schemeClr val="tx1"/>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2000" b="1" u="none" strike="noStrike" dirty="0">
                          <a:solidFill>
                            <a:schemeClr val="tx1"/>
                          </a:solidFill>
                          <a:effectLst/>
                        </a:rPr>
                        <a:t>1005</a:t>
                      </a:r>
                      <a:endParaRPr lang="en-US" sz="2000" b="1" i="0" u="none" strike="noStrike" dirty="0">
                        <a:solidFill>
                          <a:schemeClr val="tx1"/>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2000" b="1" u="none" strike="noStrike" dirty="0">
                          <a:solidFill>
                            <a:schemeClr val="tx1"/>
                          </a:solidFill>
                          <a:effectLst/>
                        </a:rPr>
                        <a:t>transfer</a:t>
                      </a:r>
                      <a:endParaRPr lang="en-US" sz="2000" b="1" i="0" u="none" strike="noStrike" dirty="0">
                        <a:solidFill>
                          <a:schemeClr val="tx1"/>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2000" b="1" u="none" strike="noStrike">
                          <a:solidFill>
                            <a:schemeClr val="tx1"/>
                          </a:solidFill>
                          <a:effectLst/>
                        </a:rPr>
                        <a:t>Persian</a:t>
                      </a:r>
                      <a:endParaRPr lang="en-US" sz="2000" b="1" i="0" u="none" strike="noStrike">
                        <a:solidFill>
                          <a:schemeClr val="tx1"/>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2000" b="1" u="none" strike="noStrike">
                          <a:solidFill>
                            <a:schemeClr val="tx1"/>
                          </a:solidFill>
                          <a:effectLst/>
                        </a:rPr>
                        <a:t>22</a:t>
                      </a:r>
                      <a:endParaRPr lang="en-US" sz="2000" b="1" i="0" u="none" strike="noStrike">
                        <a:solidFill>
                          <a:schemeClr val="tx1"/>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2000" b="1" u="none" strike="noStrike">
                          <a:solidFill>
                            <a:schemeClr val="tx1"/>
                          </a:solidFill>
                          <a:effectLst/>
                        </a:rPr>
                        <a:t>D</a:t>
                      </a:r>
                      <a:endParaRPr lang="en-US" sz="2000" b="1" i="0" u="none" strike="noStrike">
                        <a:solidFill>
                          <a:schemeClr val="tx1"/>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2000" b="1" u="none" strike="noStrike">
                          <a:solidFill>
                            <a:schemeClr val="tx1"/>
                          </a:solidFill>
                          <a:effectLst/>
                        </a:rPr>
                        <a:t>2</a:t>
                      </a:r>
                      <a:endParaRPr lang="en-US" sz="2000" b="1" i="0" u="none" strike="noStrike">
                        <a:solidFill>
                          <a:schemeClr val="tx1"/>
                        </a:solidFill>
                        <a:effectLst/>
                        <a:latin typeface="Gadugi" panose="020B0502040204020203" pitchFamily="34" charset="0"/>
                        <a:ea typeface="Gadugi" panose="020B0502040204020203" pitchFamily="34" charset="0"/>
                      </a:endParaRPr>
                    </a:p>
                  </a:txBody>
                  <a:tcPr marL="7620" marR="7620" marT="7620" marB="0" anchor="b"/>
                </a:tc>
                <a:extLst>
                  <a:ext uri="{0D108BD9-81ED-4DB2-BD59-A6C34878D82A}">
                    <a16:rowId xmlns:a16="http://schemas.microsoft.com/office/drawing/2014/main" val="4082741156"/>
                  </a:ext>
                </a:extLst>
              </a:tr>
              <a:tr h="730339">
                <a:tc>
                  <a:txBody>
                    <a:bodyPr/>
                    <a:lstStyle/>
                    <a:p>
                      <a:pPr algn="ctr" fontAlgn="b"/>
                      <a:r>
                        <a:rPr lang="en-US" sz="2000" b="1" u="none" strike="noStrike" dirty="0">
                          <a:solidFill>
                            <a:schemeClr val="tx1"/>
                          </a:solidFill>
                          <a:effectLst/>
                        </a:rPr>
                        <a:t>11/26/2020</a:t>
                      </a:r>
                      <a:endParaRPr lang="en-US" sz="2000" b="1" i="0" u="none" strike="noStrike" dirty="0">
                        <a:solidFill>
                          <a:schemeClr val="tx1"/>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2000" b="1" u="none" strike="noStrike">
                          <a:solidFill>
                            <a:schemeClr val="tx1"/>
                          </a:solidFill>
                          <a:effectLst/>
                        </a:rPr>
                        <a:t>23</a:t>
                      </a:r>
                      <a:endParaRPr lang="en-US" sz="2000" b="1" i="0" u="none" strike="noStrike">
                        <a:solidFill>
                          <a:schemeClr val="tx1"/>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2000" b="1" u="none" strike="noStrike">
                          <a:solidFill>
                            <a:schemeClr val="tx1"/>
                          </a:solidFill>
                          <a:effectLst/>
                        </a:rPr>
                        <a:t>1004</a:t>
                      </a:r>
                      <a:endParaRPr lang="en-US" sz="2000" b="1" i="0" u="none" strike="noStrike">
                        <a:solidFill>
                          <a:schemeClr val="tx1"/>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2000" b="1" u="none" strike="noStrike">
                          <a:solidFill>
                            <a:schemeClr val="tx1"/>
                          </a:solidFill>
                          <a:effectLst/>
                        </a:rPr>
                        <a:t>skip</a:t>
                      </a:r>
                      <a:endParaRPr lang="en-US" sz="2000" b="1" i="0" u="none" strike="noStrike">
                        <a:solidFill>
                          <a:schemeClr val="tx1"/>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2000" b="1" u="none" strike="noStrike" dirty="0">
                          <a:solidFill>
                            <a:schemeClr val="tx1"/>
                          </a:solidFill>
                          <a:effectLst/>
                        </a:rPr>
                        <a:t>Persian</a:t>
                      </a:r>
                      <a:endParaRPr lang="en-US" sz="2000" b="1" i="0" u="none" strike="noStrike" dirty="0">
                        <a:solidFill>
                          <a:schemeClr val="tx1"/>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2000" b="1" u="none" strike="noStrike" dirty="0">
                          <a:solidFill>
                            <a:schemeClr val="tx1"/>
                          </a:solidFill>
                          <a:effectLst/>
                        </a:rPr>
                        <a:t>56</a:t>
                      </a:r>
                      <a:endParaRPr lang="en-US" sz="2000" b="1" i="0" u="none" strike="noStrike" dirty="0">
                        <a:solidFill>
                          <a:schemeClr val="tx1"/>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2000" b="1" u="none" strike="noStrike" dirty="0">
                          <a:solidFill>
                            <a:schemeClr val="tx1"/>
                          </a:solidFill>
                          <a:effectLst/>
                        </a:rPr>
                        <a:t>A</a:t>
                      </a:r>
                      <a:endParaRPr lang="en-US" sz="2000" b="1" i="0" u="none" strike="noStrike" dirty="0">
                        <a:solidFill>
                          <a:schemeClr val="tx1"/>
                        </a:solidFill>
                        <a:effectLst/>
                        <a:latin typeface="Gadugi" panose="020B0502040204020203" pitchFamily="34" charset="0"/>
                        <a:ea typeface="Gadugi" panose="020B0502040204020203" pitchFamily="34" charset="0"/>
                      </a:endParaRPr>
                    </a:p>
                  </a:txBody>
                  <a:tcPr marL="7620" marR="7620" marT="7620" marB="0" anchor="b"/>
                </a:tc>
                <a:tc>
                  <a:txBody>
                    <a:bodyPr/>
                    <a:lstStyle/>
                    <a:p>
                      <a:pPr algn="ctr" fontAlgn="b"/>
                      <a:r>
                        <a:rPr lang="en-US" sz="2000" b="1" u="none" strike="noStrike" dirty="0">
                          <a:solidFill>
                            <a:schemeClr val="tx1"/>
                          </a:solidFill>
                          <a:effectLst/>
                        </a:rPr>
                        <a:t>3</a:t>
                      </a:r>
                      <a:endParaRPr lang="en-US" sz="2000" b="1" i="0" u="none" strike="noStrike" dirty="0">
                        <a:solidFill>
                          <a:schemeClr val="tx1"/>
                        </a:solidFill>
                        <a:effectLst/>
                        <a:latin typeface="Gadugi" panose="020B0502040204020203" pitchFamily="34" charset="0"/>
                        <a:ea typeface="Gadugi" panose="020B0502040204020203" pitchFamily="34" charset="0"/>
                      </a:endParaRPr>
                    </a:p>
                  </a:txBody>
                  <a:tcPr marL="7620" marR="7620" marT="7620" marB="0" anchor="b"/>
                </a:tc>
                <a:extLst>
                  <a:ext uri="{0D108BD9-81ED-4DB2-BD59-A6C34878D82A}">
                    <a16:rowId xmlns:a16="http://schemas.microsoft.com/office/drawing/2014/main" val="2118847279"/>
                  </a:ext>
                </a:extLst>
              </a:tr>
            </a:tbl>
          </a:graphicData>
        </a:graphic>
      </p:graphicFrame>
    </p:spTree>
    <p:extLst>
      <p:ext uri="{BB962C8B-B14F-4D97-AF65-F5344CB8AC3E}">
        <p14:creationId xmlns:p14="http://schemas.microsoft.com/office/powerpoint/2010/main" val="2060627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32CC5-D412-94BD-2B19-3D82F053B48B}"/>
              </a:ext>
            </a:extLst>
          </p:cNvPr>
          <p:cNvSpPr>
            <a:spLocks noGrp="1"/>
          </p:cNvSpPr>
          <p:nvPr>
            <p:ph type="title"/>
          </p:nvPr>
        </p:nvSpPr>
        <p:spPr>
          <a:xfrm>
            <a:off x="999565" y="2310466"/>
            <a:ext cx="10515600" cy="1325563"/>
          </a:xfrm>
        </p:spPr>
        <p:txBody>
          <a:bodyPr/>
          <a:lstStyle/>
          <a:p>
            <a:r>
              <a:rPr lang="en-US" b="1" i="0" dirty="0">
                <a:solidFill>
                  <a:srgbClr val="3C4858"/>
                </a:solidFill>
                <a:effectLst/>
                <a:latin typeface="Manrope"/>
              </a:rPr>
              <a:t>Case Study 2 (Investigating metric spike)</a:t>
            </a:r>
            <a:endParaRPr lang="en-US" dirty="0"/>
          </a:p>
        </p:txBody>
      </p:sp>
    </p:spTree>
    <p:extLst>
      <p:ext uri="{BB962C8B-B14F-4D97-AF65-F5344CB8AC3E}">
        <p14:creationId xmlns:p14="http://schemas.microsoft.com/office/powerpoint/2010/main" val="3532626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DBB906-9479-4BCE-4E92-0B18C52697B3}"/>
              </a:ext>
            </a:extLst>
          </p:cNvPr>
          <p:cNvSpPr>
            <a:spLocks noGrp="1"/>
          </p:cNvSpPr>
          <p:nvPr>
            <p:ph idx="1"/>
          </p:nvPr>
        </p:nvSpPr>
        <p:spPr>
          <a:xfrm>
            <a:off x="242047" y="251012"/>
            <a:ext cx="11788588" cy="6436659"/>
          </a:xfrm>
        </p:spPr>
        <p:txBody>
          <a:bodyPr/>
          <a:lstStyle/>
          <a:p>
            <a:pPr marL="0" indent="0">
              <a:buNone/>
            </a:pPr>
            <a:r>
              <a:rPr lang="en-US" sz="2400" b="1" i="0" dirty="0">
                <a:solidFill>
                  <a:srgbClr val="8C0E23"/>
                </a:solidFill>
                <a:effectLst/>
                <a:latin typeface="Times New Roman" panose="02020603050405020304" pitchFamily="18" charset="0"/>
                <a:cs typeface="Times New Roman" panose="02020603050405020304" pitchFamily="18" charset="0"/>
              </a:rPr>
              <a:t>User Engagement: </a:t>
            </a:r>
            <a:r>
              <a:rPr lang="en-US" sz="2400" b="0" i="0" dirty="0">
                <a:solidFill>
                  <a:srgbClr val="8C0E23"/>
                </a:solidFill>
                <a:effectLst/>
                <a:latin typeface="Times New Roman" panose="02020603050405020304" pitchFamily="18" charset="0"/>
                <a:cs typeface="Times New Roman" panose="02020603050405020304" pitchFamily="18" charset="0"/>
              </a:rPr>
              <a:t>To measure the activeness of a user. Measuring if the user finds quality in a product/service.</a:t>
            </a:r>
            <a:br>
              <a:rPr lang="en-US" sz="2400" b="0" i="0" dirty="0">
                <a:solidFill>
                  <a:srgbClr val="8C0E23"/>
                </a:solidFill>
                <a:effectLst/>
                <a:latin typeface="Times New Roman" panose="02020603050405020304" pitchFamily="18" charset="0"/>
                <a:cs typeface="Times New Roman" panose="02020603050405020304" pitchFamily="18" charset="0"/>
              </a:rPr>
            </a:br>
            <a:r>
              <a:rPr lang="en-US" sz="2400" b="1" i="0" dirty="0">
                <a:solidFill>
                  <a:srgbClr val="8C0E23"/>
                </a:solidFill>
                <a:effectLst/>
                <a:latin typeface="Times New Roman" panose="02020603050405020304" pitchFamily="18" charset="0"/>
                <a:cs typeface="Times New Roman" panose="02020603050405020304" pitchFamily="18" charset="0"/>
              </a:rPr>
              <a:t>Your task:</a:t>
            </a:r>
            <a:r>
              <a:rPr lang="en-US" sz="2400" b="0" i="0" dirty="0">
                <a:solidFill>
                  <a:srgbClr val="8C0E23"/>
                </a:solidFill>
                <a:effectLst/>
                <a:latin typeface="Times New Roman" panose="02020603050405020304" pitchFamily="18" charset="0"/>
                <a:cs typeface="Times New Roman" panose="02020603050405020304" pitchFamily="18" charset="0"/>
              </a:rPr>
              <a:t> Calculate the weekly user engagement.</a:t>
            </a:r>
          </a:p>
          <a:p>
            <a:pPr marL="0" indent="0">
              <a:buNone/>
            </a:pPr>
            <a:endParaRPr lang="en-US" sz="2400" dirty="0">
              <a:solidFill>
                <a:srgbClr val="8C0E23"/>
              </a:solidFill>
              <a:latin typeface="Times New Roman" panose="02020603050405020304" pitchFamily="18" charset="0"/>
              <a:cs typeface="Times New Roman" panose="02020603050405020304" pitchFamily="18" charset="0"/>
            </a:endParaRPr>
          </a:p>
          <a:p>
            <a:pPr marL="0" indent="0">
              <a:buNone/>
            </a:pPr>
            <a:r>
              <a:rPr lang="en-US" sz="2400" dirty="0">
                <a:solidFill>
                  <a:srgbClr val="8C0E23"/>
                </a:solidFill>
                <a:latin typeface="Times New Roman" panose="02020603050405020304" pitchFamily="18" charset="0"/>
                <a:cs typeface="Times New Roman" panose="02020603050405020304" pitchFamily="18" charset="0"/>
              </a:rPr>
              <a:t>The highest week is the 30</a:t>
            </a:r>
            <a:r>
              <a:rPr lang="en-US" sz="2400" baseline="30000" dirty="0">
                <a:solidFill>
                  <a:srgbClr val="8C0E23"/>
                </a:solidFill>
                <a:latin typeface="Times New Roman" panose="02020603050405020304" pitchFamily="18" charset="0"/>
                <a:cs typeface="Times New Roman" panose="02020603050405020304" pitchFamily="18" charset="0"/>
              </a:rPr>
              <a:t>th</a:t>
            </a:r>
            <a:r>
              <a:rPr lang="en-US" sz="2400" dirty="0">
                <a:solidFill>
                  <a:srgbClr val="8C0E23"/>
                </a:solidFill>
                <a:latin typeface="Times New Roman" panose="02020603050405020304" pitchFamily="18" charset="0"/>
                <a:cs typeface="Times New Roman" panose="02020603050405020304" pitchFamily="18" charset="0"/>
              </a:rPr>
              <a:t>  with 1706 users. And the lowest week is 35</a:t>
            </a:r>
            <a:r>
              <a:rPr lang="en-US" sz="2400" baseline="30000" dirty="0">
                <a:solidFill>
                  <a:srgbClr val="8C0E23"/>
                </a:solidFill>
                <a:latin typeface="Times New Roman" panose="02020603050405020304" pitchFamily="18" charset="0"/>
                <a:cs typeface="Times New Roman" panose="02020603050405020304" pitchFamily="18" charset="0"/>
              </a:rPr>
              <a:t>th</a:t>
            </a:r>
            <a:r>
              <a:rPr lang="en-US" sz="2400" dirty="0">
                <a:solidFill>
                  <a:srgbClr val="8C0E23"/>
                </a:solidFill>
                <a:latin typeface="Times New Roman" panose="02020603050405020304" pitchFamily="18" charset="0"/>
                <a:cs typeface="Times New Roman" panose="02020603050405020304" pitchFamily="18" charset="0"/>
              </a:rPr>
              <a:t>  with 118 users.</a:t>
            </a:r>
          </a:p>
          <a:p>
            <a:pPr marL="0" indent="0">
              <a:buNone/>
            </a:pPr>
            <a:r>
              <a:rPr lang="en-US" sz="2000" dirty="0">
                <a:latin typeface="Times New Roman" panose="02020603050405020304" pitchFamily="18" charset="0"/>
                <a:cs typeface="Times New Roman" panose="02020603050405020304" pitchFamily="18" charset="0"/>
              </a:rPr>
              <a:t>SELECT</a:t>
            </a:r>
            <a:r>
              <a:rPr lang="en-US" sz="2000" b="0" i="0" dirty="0">
                <a:effectLst/>
                <a:latin typeface="Times New Roman" panose="02020603050405020304" pitchFamily="18" charset="0"/>
                <a:cs typeface="Times New Roman" panose="02020603050405020304" pitchFamily="18" charset="0"/>
              </a:rPr>
              <a:t>  EXTRACT(WEEK FROM OCCURED_AT) AS WEEKLY_NUMBER , COUNT( DISTINCT USER_ID) AS WEEKLY_USERS FROM EVENTS WHERE EVENT_TYPE = "ENGAGEMENT" AND  EVENT_NAME = "LOGIN“  GROUP BY 1 ORDER BY 1;</a:t>
            </a:r>
          </a:p>
          <a:p>
            <a:pPr marL="0" indent="0">
              <a:buNone/>
            </a:pPr>
            <a:endParaRPr lang="en-US" sz="2400" b="0" i="0" dirty="0">
              <a:solidFill>
                <a:srgbClr val="8C0E23"/>
              </a:solidFill>
              <a:effectLst/>
              <a:latin typeface="Times New Roman" panose="02020603050405020304" pitchFamily="18" charset="0"/>
              <a:cs typeface="Times New Roman" panose="02020603050405020304" pitchFamily="18" charset="0"/>
            </a:endParaRPr>
          </a:p>
          <a:p>
            <a:pPr marL="0" indent="0">
              <a:buNone/>
            </a:pPr>
            <a:endParaRPr lang="en-US" sz="2400" b="0" i="0" dirty="0">
              <a:solidFill>
                <a:srgbClr val="8C0E23"/>
              </a:solidFill>
              <a:effectLst/>
              <a:latin typeface="Times New Roman" panose="02020603050405020304" pitchFamily="18" charset="0"/>
              <a:cs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0ABB92DE-E3FE-1BCA-7446-C087AEF5FCA5}"/>
              </a:ext>
            </a:extLst>
          </p:cNvPr>
          <p:cNvPicPr>
            <a:picLocks noChangeAspect="1"/>
          </p:cNvPicPr>
          <p:nvPr/>
        </p:nvPicPr>
        <p:blipFill rotWithShape="1">
          <a:blip r:embed="rId2">
            <a:extLst>
              <a:ext uri="{28A0092B-C50C-407E-A947-70E740481C1C}">
                <a14:useLocalDpi xmlns:a14="http://schemas.microsoft.com/office/drawing/2010/main" val="0"/>
              </a:ext>
            </a:extLst>
          </a:blip>
          <a:srcRect l="25429" t="16201" r="36922" b="18173"/>
          <a:stretch/>
        </p:blipFill>
        <p:spPr>
          <a:xfrm>
            <a:off x="3218330" y="3316941"/>
            <a:ext cx="4563035" cy="3370729"/>
          </a:xfrm>
          <a:prstGeom prst="rect">
            <a:avLst/>
          </a:prstGeom>
        </p:spPr>
      </p:pic>
    </p:spTree>
    <p:extLst>
      <p:ext uri="{BB962C8B-B14F-4D97-AF65-F5344CB8AC3E}">
        <p14:creationId xmlns:p14="http://schemas.microsoft.com/office/powerpoint/2010/main" val="344744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DBB906-9479-4BCE-4E92-0B18C52697B3}"/>
              </a:ext>
            </a:extLst>
          </p:cNvPr>
          <p:cNvSpPr>
            <a:spLocks noGrp="1"/>
          </p:cNvSpPr>
          <p:nvPr>
            <p:ph idx="1"/>
          </p:nvPr>
        </p:nvSpPr>
        <p:spPr>
          <a:xfrm>
            <a:off x="242047" y="251012"/>
            <a:ext cx="11788588" cy="6436659"/>
          </a:xfrm>
        </p:spPr>
        <p:txBody>
          <a:bodyPr/>
          <a:lstStyle/>
          <a:p>
            <a:pPr marL="0" indent="0">
              <a:buNone/>
            </a:pPr>
            <a:endParaRPr lang="en-US" b="1" i="0" dirty="0">
              <a:solidFill>
                <a:srgbClr val="602A0C"/>
              </a:solidFill>
              <a:effectLst/>
              <a:latin typeface="Times New Roman" panose="02020603050405020304" pitchFamily="18" charset="0"/>
              <a:cs typeface="Times New Roman" panose="02020603050405020304" pitchFamily="18" charset="0"/>
            </a:endParaRPr>
          </a:p>
          <a:p>
            <a:pPr marL="0" indent="0">
              <a:buNone/>
            </a:pPr>
            <a:r>
              <a:rPr lang="en-US" b="1" i="0" dirty="0">
                <a:solidFill>
                  <a:srgbClr val="602A0C"/>
                </a:solidFill>
                <a:effectLst/>
                <a:latin typeface="Times New Roman" panose="02020603050405020304" pitchFamily="18" charset="0"/>
                <a:cs typeface="Times New Roman" panose="02020603050405020304" pitchFamily="18" charset="0"/>
              </a:rPr>
              <a:t>User Growth: </a:t>
            </a:r>
            <a:r>
              <a:rPr lang="en-US" b="0" i="0" dirty="0">
                <a:solidFill>
                  <a:srgbClr val="602A0C"/>
                </a:solidFill>
                <a:effectLst/>
                <a:latin typeface="Times New Roman" panose="02020603050405020304" pitchFamily="18" charset="0"/>
                <a:cs typeface="Times New Roman" panose="02020603050405020304" pitchFamily="18" charset="0"/>
              </a:rPr>
              <a:t>Amount of users growing over time for a product.</a:t>
            </a:r>
            <a:br>
              <a:rPr lang="en-US" b="0" i="0" dirty="0">
                <a:solidFill>
                  <a:srgbClr val="602A0C"/>
                </a:solidFill>
                <a:effectLst/>
                <a:latin typeface="Times New Roman" panose="02020603050405020304" pitchFamily="18" charset="0"/>
                <a:cs typeface="Times New Roman" panose="02020603050405020304" pitchFamily="18" charset="0"/>
              </a:rPr>
            </a:br>
            <a:r>
              <a:rPr lang="en-US" b="1" i="0" dirty="0">
                <a:solidFill>
                  <a:srgbClr val="602A0C"/>
                </a:solidFill>
                <a:effectLst/>
                <a:latin typeface="Times New Roman" panose="02020603050405020304" pitchFamily="18" charset="0"/>
                <a:cs typeface="Times New Roman" panose="02020603050405020304" pitchFamily="18" charset="0"/>
              </a:rPr>
              <a:t>Your task:</a:t>
            </a:r>
            <a:r>
              <a:rPr lang="en-US" b="0" i="0" dirty="0">
                <a:solidFill>
                  <a:srgbClr val="602A0C"/>
                </a:solidFill>
                <a:effectLst/>
                <a:latin typeface="Times New Roman" panose="02020603050405020304" pitchFamily="18" charset="0"/>
                <a:cs typeface="Times New Roman" panose="02020603050405020304" pitchFamily="18" charset="0"/>
              </a:rPr>
              <a:t> Calculate the user growth for the product.</a:t>
            </a:r>
          </a:p>
          <a:p>
            <a:pPr marL="0" indent="0">
              <a:buNone/>
            </a:pPr>
            <a:endParaRPr lang="en-US" b="0" i="0" dirty="0">
              <a:solidFill>
                <a:srgbClr val="602A0C"/>
              </a:solidFill>
              <a:effectLst/>
              <a:latin typeface="Times New Roman" panose="02020603050405020304" pitchFamily="18" charset="0"/>
              <a:cs typeface="Times New Roman" panose="02020603050405020304" pitchFamily="18" charset="0"/>
            </a:endParaRPr>
          </a:p>
          <a:p>
            <a:pPr marL="0" indent="0">
              <a:buNone/>
            </a:pPr>
            <a:endParaRPr lang="en-US" b="0" i="0" dirty="0">
              <a:solidFill>
                <a:srgbClr val="602A0C"/>
              </a:solidFill>
              <a:effectLst/>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B8CD86B3-3609-508C-35E6-2F7374AD40C9}"/>
              </a:ext>
            </a:extLst>
          </p:cNvPr>
          <p:cNvPicPr>
            <a:picLocks noChangeAspect="1"/>
          </p:cNvPicPr>
          <p:nvPr/>
        </p:nvPicPr>
        <p:blipFill rotWithShape="1">
          <a:blip r:embed="rId2">
            <a:extLst>
              <a:ext uri="{28A0092B-C50C-407E-A947-70E740481C1C}">
                <a14:useLocalDpi xmlns:a14="http://schemas.microsoft.com/office/drawing/2010/main" val="0"/>
              </a:ext>
            </a:extLst>
          </a:blip>
          <a:srcRect l="2058" t="23004" r="5883" b="10042"/>
          <a:stretch/>
        </p:blipFill>
        <p:spPr>
          <a:xfrm>
            <a:off x="412376" y="1855695"/>
            <a:ext cx="11223812" cy="4213411"/>
          </a:xfrm>
          <a:prstGeom prst="rect">
            <a:avLst/>
          </a:prstGeom>
        </p:spPr>
      </p:pic>
    </p:spTree>
    <p:extLst>
      <p:ext uri="{BB962C8B-B14F-4D97-AF65-F5344CB8AC3E}">
        <p14:creationId xmlns:p14="http://schemas.microsoft.com/office/powerpoint/2010/main" val="2353546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DBB906-9479-4BCE-4E92-0B18C52697B3}"/>
              </a:ext>
            </a:extLst>
          </p:cNvPr>
          <p:cNvSpPr>
            <a:spLocks noGrp="1"/>
          </p:cNvSpPr>
          <p:nvPr>
            <p:ph idx="1"/>
          </p:nvPr>
        </p:nvSpPr>
        <p:spPr>
          <a:xfrm>
            <a:off x="242047" y="251012"/>
            <a:ext cx="11788588" cy="6436659"/>
          </a:xfrm>
        </p:spPr>
        <p:txBody>
          <a:bodyPr>
            <a:normAutofit/>
          </a:bodyPr>
          <a:lstStyle/>
          <a:p>
            <a:pPr marL="0" indent="0">
              <a:buNone/>
            </a:pPr>
            <a:r>
              <a:rPr lang="en-US" b="1" i="0" dirty="0">
                <a:solidFill>
                  <a:srgbClr val="DB814F"/>
                </a:solidFill>
                <a:effectLst/>
                <a:latin typeface="Times New Roman" panose="02020603050405020304" pitchFamily="18" charset="0"/>
                <a:cs typeface="Times New Roman" panose="02020603050405020304" pitchFamily="18" charset="0"/>
              </a:rPr>
              <a:t>Weekly Retention: </a:t>
            </a:r>
            <a:r>
              <a:rPr lang="en-US" b="0" i="0" dirty="0">
                <a:solidFill>
                  <a:srgbClr val="DB814F"/>
                </a:solidFill>
                <a:effectLst/>
                <a:latin typeface="Times New Roman" panose="02020603050405020304" pitchFamily="18" charset="0"/>
                <a:cs typeface="Times New Roman" panose="02020603050405020304" pitchFamily="18" charset="0"/>
              </a:rPr>
              <a:t>Users get retained weekly after signing up for a product.</a:t>
            </a:r>
            <a:br>
              <a:rPr lang="en-US" b="0" i="0" dirty="0">
                <a:solidFill>
                  <a:srgbClr val="DB814F"/>
                </a:solidFill>
                <a:effectLst/>
                <a:latin typeface="Times New Roman" panose="02020603050405020304" pitchFamily="18" charset="0"/>
                <a:cs typeface="Times New Roman" panose="02020603050405020304" pitchFamily="18" charset="0"/>
              </a:rPr>
            </a:br>
            <a:r>
              <a:rPr lang="en-US" b="1" i="0" dirty="0">
                <a:solidFill>
                  <a:srgbClr val="DB814F"/>
                </a:solidFill>
                <a:effectLst/>
                <a:latin typeface="Times New Roman" panose="02020603050405020304" pitchFamily="18" charset="0"/>
                <a:cs typeface="Times New Roman" panose="02020603050405020304" pitchFamily="18" charset="0"/>
              </a:rPr>
              <a:t>Your task:</a:t>
            </a:r>
            <a:r>
              <a:rPr lang="en-US" b="0" i="0" dirty="0">
                <a:solidFill>
                  <a:srgbClr val="DB814F"/>
                </a:solidFill>
                <a:effectLst/>
                <a:latin typeface="Times New Roman" panose="02020603050405020304" pitchFamily="18" charset="0"/>
                <a:cs typeface="Times New Roman" panose="02020603050405020304" pitchFamily="18" charset="0"/>
              </a:rPr>
              <a:t> Calculate the weekly retention of users-sign up cohort.</a:t>
            </a:r>
          </a:p>
          <a:p>
            <a:pPr marL="0" indent="0">
              <a:buNone/>
            </a:pPr>
            <a:endParaRPr lang="en-US" b="0" i="0" dirty="0">
              <a:solidFill>
                <a:srgbClr val="DB814F"/>
              </a:solidFill>
              <a:effectLst/>
              <a:latin typeface="Times New Roman" panose="02020603050405020304" pitchFamily="18" charset="0"/>
              <a:cs typeface="Times New Roman" panose="02020603050405020304" pitchFamily="18" charset="0"/>
            </a:endParaRPr>
          </a:p>
          <a:p>
            <a:pPr marL="0" indent="0">
              <a:buNone/>
            </a:pPr>
            <a:endParaRPr lang="en-US" b="0" i="0" dirty="0">
              <a:solidFill>
                <a:schemeClr val="accent6">
                  <a:lumMod val="50000"/>
                </a:schemeClr>
              </a:solidFill>
              <a:effectLst/>
              <a:latin typeface="Times New Roman" panose="02020603050405020304" pitchFamily="18" charset="0"/>
              <a:cs typeface="Times New Roman" panose="02020603050405020304" pitchFamily="18" charset="0"/>
            </a:endParaRPr>
          </a:p>
          <a:p>
            <a:pPr marL="0" indent="0">
              <a:buNone/>
            </a:pPr>
            <a:endParaRPr lang="en-US" b="0" i="0" dirty="0">
              <a:solidFill>
                <a:srgbClr val="602A0C"/>
              </a:solidFill>
              <a:effectLst/>
              <a:latin typeface="Times New Roman" panose="02020603050405020304" pitchFamily="18" charset="0"/>
              <a:cs typeface="Times New Roman" panose="02020603050405020304" pitchFamily="18" charset="0"/>
            </a:endParaRPr>
          </a:p>
          <a:p>
            <a:pPr marL="0" indent="0">
              <a:buNone/>
            </a:pPr>
            <a:endParaRPr lang="en-US" b="0" i="0" dirty="0">
              <a:solidFill>
                <a:srgbClr val="602A0C"/>
              </a:solidFill>
              <a:effectLst/>
              <a:latin typeface="Times New Roman" panose="02020603050405020304" pitchFamily="18" charset="0"/>
              <a:cs typeface="Times New Roman" panose="02020603050405020304" pitchFamily="18" charset="0"/>
            </a:endParaRPr>
          </a:p>
          <a:p>
            <a:pPr marL="0" indent="0">
              <a:buNone/>
            </a:pPr>
            <a:endParaRPr lang="en-US" dirty="0"/>
          </a:p>
        </p:txBody>
      </p:sp>
      <p:pic>
        <p:nvPicPr>
          <p:cNvPr id="6" name="Picture 5">
            <a:extLst>
              <a:ext uri="{FF2B5EF4-FFF2-40B4-BE49-F238E27FC236}">
                <a16:creationId xmlns:a16="http://schemas.microsoft.com/office/drawing/2014/main" id="{CD38F2DB-C9C3-E5FD-A053-17C8F1D648E3}"/>
              </a:ext>
            </a:extLst>
          </p:cNvPr>
          <p:cNvPicPr>
            <a:picLocks noChangeAspect="1"/>
          </p:cNvPicPr>
          <p:nvPr/>
        </p:nvPicPr>
        <p:blipFill rotWithShape="1">
          <a:blip r:embed="rId2">
            <a:extLst>
              <a:ext uri="{28A0092B-C50C-407E-A947-70E740481C1C}">
                <a14:useLocalDpi xmlns:a14="http://schemas.microsoft.com/office/drawing/2010/main" val="0"/>
              </a:ext>
            </a:extLst>
          </a:blip>
          <a:srcRect l="6218" t="19232" r="11063" b="2701"/>
          <a:stretch/>
        </p:blipFill>
        <p:spPr>
          <a:xfrm>
            <a:off x="1129551" y="1304460"/>
            <a:ext cx="10901084" cy="5221848"/>
          </a:xfrm>
          <a:prstGeom prst="rect">
            <a:avLst/>
          </a:prstGeom>
        </p:spPr>
      </p:pic>
    </p:spTree>
    <p:extLst>
      <p:ext uri="{BB962C8B-B14F-4D97-AF65-F5344CB8AC3E}">
        <p14:creationId xmlns:p14="http://schemas.microsoft.com/office/powerpoint/2010/main" val="4009259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4BDEFF-2EE5-5E47-E028-2057F8984BB8}"/>
              </a:ext>
            </a:extLst>
          </p:cNvPr>
          <p:cNvPicPr>
            <a:picLocks noChangeAspect="1"/>
          </p:cNvPicPr>
          <p:nvPr/>
        </p:nvPicPr>
        <p:blipFill rotWithShape="1">
          <a:blip r:embed="rId2">
            <a:extLst>
              <a:ext uri="{28A0092B-C50C-407E-A947-70E740481C1C}">
                <a14:useLocalDpi xmlns:a14="http://schemas.microsoft.com/office/drawing/2010/main" val="0"/>
              </a:ext>
            </a:extLst>
          </a:blip>
          <a:srcRect l="6103" t="19585" r="9412" b="3487"/>
          <a:stretch/>
        </p:blipFill>
        <p:spPr>
          <a:xfrm>
            <a:off x="242048" y="519953"/>
            <a:ext cx="11546540" cy="5818094"/>
          </a:xfrm>
          <a:prstGeom prst="rect">
            <a:avLst/>
          </a:prstGeom>
        </p:spPr>
      </p:pic>
    </p:spTree>
    <p:extLst>
      <p:ext uri="{BB962C8B-B14F-4D97-AF65-F5344CB8AC3E}">
        <p14:creationId xmlns:p14="http://schemas.microsoft.com/office/powerpoint/2010/main" val="2306700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5017C1-9DD6-9CFF-B847-1A50CCAA52E2}"/>
              </a:ext>
            </a:extLst>
          </p:cNvPr>
          <p:cNvPicPr>
            <a:picLocks noChangeAspect="1"/>
          </p:cNvPicPr>
          <p:nvPr/>
        </p:nvPicPr>
        <p:blipFill rotWithShape="1">
          <a:blip r:embed="rId2">
            <a:extLst>
              <a:ext uri="{28A0092B-C50C-407E-A947-70E740481C1C}">
                <a14:useLocalDpi xmlns:a14="http://schemas.microsoft.com/office/drawing/2010/main" val="0"/>
              </a:ext>
            </a:extLst>
          </a:blip>
          <a:srcRect l="23088" t="25709" r="1029" b="18789"/>
          <a:stretch/>
        </p:blipFill>
        <p:spPr>
          <a:xfrm>
            <a:off x="392646" y="457200"/>
            <a:ext cx="11406707" cy="6212540"/>
          </a:xfrm>
          <a:prstGeom prst="rect">
            <a:avLst/>
          </a:prstGeom>
        </p:spPr>
      </p:pic>
    </p:spTree>
    <p:extLst>
      <p:ext uri="{BB962C8B-B14F-4D97-AF65-F5344CB8AC3E}">
        <p14:creationId xmlns:p14="http://schemas.microsoft.com/office/powerpoint/2010/main" val="2478360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6F76D1-95F3-9E84-7979-AD6FE3A9615A}"/>
              </a:ext>
            </a:extLst>
          </p:cNvPr>
          <p:cNvSpPr>
            <a:spLocks noGrp="1"/>
          </p:cNvSpPr>
          <p:nvPr>
            <p:ph type="title"/>
          </p:nvPr>
        </p:nvSpPr>
        <p:spPr>
          <a:xfrm>
            <a:off x="703729" y="116542"/>
            <a:ext cx="10515600" cy="889934"/>
          </a:xfrm>
        </p:spPr>
        <p:txBody>
          <a:bodyPr>
            <a:normAutofit fontScale="90000"/>
          </a:bodyPr>
          <a:lstStyle/>
          <a:p>
            <a:pPr algn="ctr"/>
            <a:br>
              <a:rPr lang="en-US" b="1" i="0" dirty="0">
                <a:solidFill>
                  <a:srgbClr val="3C4858"/>
                </a:solidFill>
                <a:effectLst/>
                <a:latin typeface="Arial Black" panose="020B0A04020102020204" pitchFamily="34" charset="0"/>
              </a:rPr>
            </a:br>
            <a:r>
              <a:rPr lang="en-US" b="1" i="0" dirty="0">
                <a:solidFill>
                  <a:srgbClr val="3C4858"/>
                </a:solidFill>
                <a:effectLst/>
                <a:latin typeface="Arial Black" panose="020B0A04020102020204" pitchFamily="34" charset="0"/>
              </a:rPr>
              <a:t>Project </a:t>
            </a:r>
            <a:r>
              <a:rPr lang="en-US" b="1" i="0" dirty="0">
                <a:solidFill>
                  <a:schemeClr val="accent4">
                    <a:lumMod val="60000"/>
                    <a:lumOff val="40000"/>
                  </a:schemeClr>
                </a:solidFill>
                <a:effectLst/>
                <a:latin typeface="Arial Black" panose="020B0A04020102020204" pitchFamily="34" charset="0"/>
              </a:rPr>
              <a:t>Description:</a:t>
            </a:r>
            <a:endParaRPr lang="en-US" dirty="0">
              <a:solidFill>
                <a:schemeClr val="accent4">
                  <a:lumMod val="60000"/>
                  <a:lumOff val="40000"/>
                </a:schemeClr>
              </a:solidFill>
              <a:latin typeface="Arial Black" panose="020B0A04020102020204" pitchFamily="34" charset="0"/>
            </a:endParaRPr>
          </a:p>
        </p:txBody>
      </p:sp>
      <p:sp>
        <p:nvSpPr>
          <p:cNvPr id="5" name="Content Placeholder 4">
            <a:extLst>
              <a:ext uri="{FF2B5EF4-FFF2-40B4-BE49-F238E27FC236}">
                <a16:creationId xmlns:a16="http://schemas.microsoft.com/office/drawing/2014/main" id="{78729B7C-EBDC-CBF4-EF20-B1492C8DDC01}"/>
              </a:ext>
            </a:extLst>
          </p:cNvPr>
          <p:cNvSpPr>
            <a:spLocks noGrp="1"/>
          </p:cNvSpPr>
          <p:nvPr>
            <p:ph idx="1"/>
          </p:nvPr>
        </p:nvSpPr>
        <p:spPr>
          <a:xfrm>
            <a:off x="0" y="905435"/>
            <a:ext cx="12192000" cy="5791200"/>
          </a:xfrm>
        </p:spPr>
        <p:txBody>
          <a:bodyPr>
            <a:noAutofit/>
          </a:bodyPr>
          <a:lstStyle/>
          <a:p>
            <a:pPr marL="0" indent="0">
              <a:buNone/>
            </a:pPr>
            <a:endParaRPr lang="en-US" sz="2000" b="0" i="0" dirty="0">
              <a:effectLst/>
              <a:latin typeface="Manrope"/>
            </a:endParaRPr>
          </a:p>
          <a:p>
            <a:pPr marL="0" indent="0">
              <a:buNone/>
            </a:pPr>
            <a:r>
              <a:rPr lang="en-US" sz="2000" b="0" i="0" dirty="0">
                <a:effectLst/>
                <a:latin typeface="Manrope"/>
              </a:rPr>
              <a:t>Operation Analytics is the analysis done for the complete end-to-end operations of a company. With the help of this, the company then finds the areas in which it must improve upon. You work closely with the ops team, support team, marketing team, </a:t>
            </a:r>
            <a:r>
              <a:rPr lang="en-US" sz="2000" b="0" i="0" dirty="0" err="1">
                <a:effectLst/>
                <a:latin typeface="Manrope"/>
              </a:rPr>
              <a:t>etc</a:t>
            </a:r>
            <a:r>
              <a:rPr lang="en-US" sz="2000" b="0" i="0" dirty="0">
                <a:effectLst/>
                <a:latin typeface="Manrope"/>
              </a:rPr>
              <a:t>, and help them derive insights from the data they collect.</a:t>
            </a:r>
            <a:br>
              <a:rPr lang="en-US" sz="2000" dirty="0"/>
            </a:br>
            <a:br>
              <a:rPr lang="en-US" sz="2000" dirty="0"/>
            </a:br>
            <a:r>
              <a:rPr lang="en-US" sz="2000" b="0" i="0" dirty="0">
                <a:effectLst/>
                <a:latin typeface="Manrope"/>
              </a:rPr>
              <a:t>Being one of the most important parts of a company, this kind of analysis is further used to predict the overall growth or decline of a company’s fortune. It means better automation, better understanding between cross-functional teams, and more effective workflows.</a:t>
            </a:r>
            <a:br>
              <a:rPr lang="en-US" sz="2000" dirty="0"/>
            </a:br>
            <a:br>
              <a:rPr lang="en-US" sz="2000" dirty="0"/>
            </a:br>
            <a:r>
              <a:rPr lang="en-US" sz="2000" b="0" i="0" dirty="0">
                <a:effectLst/>
                <a:latin typeface="Manrope"/>
              </a:rPr>
              <a:t>Investigating metric spikes is also an important part of operation analytics as a Data Analyst you must be able to understand or make other teams understand questions like- Why is there a dip in daily engagement? Why have sales taken a dip? Etc. Questions like these must be answered daily and for that, it’s very important to investigate metric spikes.</a:t>
            </a:r>
            <a:br>
              <a:rPr lang="en-US" sz="2000" dirty="0"/>
            </a:br>
            <a:br>
              <a:rPr lang="en-US" sz="2000" dirty="0"/>
            </a:br>
            <a:r>
              <a:rPr lang="en-US" sz="2000" b="0" i="0" dirty="0">
                <a:effectLst/>
                <a:latin typeface="Manrope"/>
              </a:rPr>
              <a:t>You are working for a company like Microsoft and designated as Data Analyst Lead and are provided with different data sets, and tables from which you must derive certain insights out of it and answer the questions asked by different departments.</a:t>
            </a:r>
            <a:br>
              <a:rPr lang="en-US" sz="2400" dirty="0"/>
            </a:br>
            <a:endParaRPr lang="en-US" sz="2400" dirty="0"/>
          </a:p>
        </p:txBody>
      </p:sp>
    </p:spTree>
    <p:extLst>
      <p:ext uri="{BB962C8B-B14F-4D97-AF65-F5344CB8AC3E}">
        <p14:creationId xmlns:p14="http://schemas.microsoft.com/office/powerpoint/2010/main" val="3600954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DBB906-9479-4BCE-4E92-0B18C52697B3}"/>
              </a:ext>
            </a:extLst>
          </p:cNvPr>
          <p:cNvSpPr>
            <a:spLocks noGrp="1"/>
          </p:cNvSpPr>
          <p:nvPr>
            <p:ph idx="1"/>
          </p:nvPr>
        </p:nvSpPr>
        <p:spPr>
          <a:xfrm>
            <a:off x="242047" y="251012"/>
            <a:ext cx="11788588" cy="6436659"/>
          </a:xfrm>
        </p:spPr>
        <p:txBody>
          <a:bodyPr>
            <a:normAutofit fontScale="55000" lnSpcReduction="20000"/>
          </a:bodyPr>
          <a:lstStyle/>
          <a:p>
            <a:pPr marL="0" indent="0">
              <a:buNone/>
            </a:pPr>
            <a:endParaRPr lang="en-US" sz="4400" b="1" i="0" dirty="0">
              <a:solidFill>
                <a:schemeClr val="accent6">
                  <a:lumMod val="50000"/>
                </a:schemeClr>
              </a:solidFill>
              <a:effectLst/>
              <a:latin typeface="Times New Roman" panose="02020603050405020304" pitchFamily="18" charset="0"/>
              <a:cs typeface="Times New Roman" panose="02020603050405020304" pitchFamily="18" charset="0"/>
            </a:endParaRPr>
          </a:p>
          <a:p>
            <a:pPr marL="0" indent="0">
              <a:buNone/>
            </a:pPr>
            <a:r>
              <a:rPr lang="en-US" sz="4400" b="1" i="0" dirty="0">
                <a:solidFill>
                  <a:schemeClr val="accent6">
                    <a:lumMod val="50000"/>
                  </a:schemeClr>
                </a:solidFill>
                <a:effectLst/>
                <a:latin typeface="Times New Roman" panose="02020603050405020304" pitchFamily="18" charset="0"/>
                <a:cs typeface="Times New Roman" panose="02020603050405020304" pitchFamily="18" charset="0"/>
              </a:rPr>
              <a:t>Weekly Engagement: </a:t>
            </a:r>
            <a:r>
              <a:rPr lang="en-US" sz="4400" b="0" i="0" dirty="0">
                <a:solidFill>
                  <a:schemeClr val="accent6">
                    <a:lumMod val="50000"/>
                  </a:schemeClr>
                </a:solidFill>
                <a:effectLst/>
                <a:latin typeface="Times New Roman" panose="02020603050405020304" pitchFamily="18" charset="0"/>
                <a:cs typeface="Times New Roman" panose="02020603050405020304" pitchFamily="18" charset="0"/>
              </a:rPr>
              <a:t>To measure the activeness of a user. Measuring if the user finds quality in a product/service weekly.</a:t>
            </a:r>
            <a:br>
              <a:rPr lang="en-US" sz="4400" b="0" i="0" dirty="0">
                <a:solidFill>
                  <a:schemeClr val="accent6">
                    <a:lumMod val="50000"/>
                  </a:schemeClr>
                </a:solidFill>
                <a:effectLst/>
                <a:latin typeface="Times New Roman" panose="02020603050405020304" pitchFamily="18" charset="0"/>
                <a:cs typeface="Times New Roman" panose="02020603050405020304" pitchFamily="18" charset="0"/>
              </a:rPr>
            </a:br>
            <a:r>
              <a:rPr lang="en-US" sz="4400" b="1" i="0" dirty="0">
                <a:solidFill>
                  <a:schemeClr val="accent6">
                    <a:lumMod val="50000"/>
                  </a:schemeClr>
                </a:solidFill>
                <a:effectLst/>
                <a:latin typeface="Times New Roman" panose="02020603050405020304" pitchFamily="18" charset="0"/>
                <a:cs typeface="Times New Roman" panose="02020603050405020304" pitchFamily="18" charset="0"/>
              </a:rPr>
              <a:t>Your task:</a:t>
            </a:r>
            <a:r>
              <a:rPr lang="en-US" sz="4400" b="0" i="0" dirty="0">
                <a:solidFill>
                  <a:schemeClr val="accent6">
                    <a:lumMod val="50000"/>
                  </a:schemeClr>
                </a:solidFill>
                <a:effectLst/>
                <a:latin typeface="Times New Roman" panose="02020603050405020304" pitchFamily="18" charset="0"/>
                <a:cs typeface="Times New Roman" panose="02020603050405020304" pitchFamily="18" charset="0"/>
              </a:rPr>
              <a:t> Calculate the weekly engagement per device.</a:t>
            </a:r>
          </a:p>
          <a:p>
            <a:pPr marL="0" indent="0">
              <a:buNone/>
            </a:pPr>
            <a:endParaRPr lang="en-US" dirty="0">
              <a:solidFill>
                <a:srgbClr val="602A0C"/>
              </a:solidFill>
              <a:latin typeface="Times New Roman" panose="02020603050405020304" pitchFamily="18" charset="0"/>
              <a:cs typeface="Times New Roman" panose="02020603050405020304" pitchFamily="18" charset="0"/>
            </a:endParaRPr>
          </a:p>
          <a:p>
            <a:pPr marL="0" indent="0">
              <a:buNone/>
            </a:pPr>
            <a:r>
              <a:rPr lang="en-US" sz="2900" dirty="0"/>
              <a:t>SELECT     EXTRACT(WEEK FROM OCCURED_AT) AS 'WEEK',    COUNT(DISTINCT CASE  WHEN </a:t>
            </a:r>
            <a:r>
              <a:rPr lang="en-US" sz="2900" dirty="0" err="1"/>
              <a:t>e.device</a:t>
            </a:r>
            <a:r>
              <a:rPr lang="en-US" sz="2900" dirty="0"/>
              <a:t> IN ('</a:t>
            </a:r>
            <a:r>
              <a:rPr lang="en-US" sz="2900" dirty="0" err="1"/>
              <a:t>macbook</a:t>
            </a:r>
            <a:r>
              <a:rPr lang="en-US" sz="2900" dirty="0"/>
              <a:t> pro') THEN </a:t>
            </a:r>
            <a:r>
              <a:rPr lang="en-US" sz="2900" dirty="0" err="1"/>
              <a:t>e.user_id</a:t>
            </a:r>
            <a:r>
              <a:rPr lang="en-US" sz="2900" dirty="0"/>
              <a:t>            ELSE NULL  END) AS </a:t>
            </a:r>
            <a:r>
              <a:rPr lang="en-US" sz="2900" dirty="0" err="1"/>
              <a:t>macbook_pro</a:t>
            </a:r>
            <a:r>
              <a:rPr lang="en-US" sz="2900" dirty="0"/>
              <a:t>, COUNT(DISTINCT CASE WHEN </a:t>
            </a:r>
            <a:r>
              <a:rPr lang="en-US" sz="2900" dirty="0" err="1"/>
              <a:t>e.device</a:t>
            </a:r>
            <a:r>
              <a:rPr lang="en-US" sz="2900" dirty="0"/>
              <a:t> IN ('</a:t>
            </a:r>
            <a:r>
              <a:rPr lang="en-US" sz="2900" dirty="0" err="1"/>
              <a:t>iphone</a:t>
            </a:r>
            <a:r>
              <a:rPr lang="en-US" sz="2900" dirty="0"/>
              <a:t> 5') THEN </a:t>
            </a:r>
            <a:r>
              <a:rPr lang="en-US" sz="2900" dirty="0" err="1"/>
              <a:t>e.user_id</a:t>
            </a:r>
            <a:r>
              <a:rPr lang="en-US" sz="2900" dirty="0"/>
              <a:t>   ELSE NULL  END) AS iphone_5,    COUNT(DISTINCT CASE  WHEN </a:t>
            </a:r>
            <a:r>
              <a:rPr lang="en-US" sz="2900" dirty="0" err="1"/>
              <a:t>e.device</a:t>
            </a:r>
            <a:r>
              <a:rPr lang="en-US" sz="2900" dirty="0"/>
              <a:t> IN ('</a:t>
            </a:r>
            <a:r>
              <a:rPr lang="en-US" sz="2900" dirty="0" err="1"/>
              <a:t>samsung</a:t>
            </a:r>
            <a:r>
              <a:rPr lang="en-US" sz="2900" dirty="0"/>
              <a:t> galaxy s4') THEN </a:t>
            </a:r>
            <a:r>
              <a:rPr lang="en-US" sz="2900" dirty="0" err="1"/>
              <a:t>e.user_id</a:t>
            </a:r>
            <a:r>
              <a:rPr lang="en-US" sz="2900" dirty="0"/>
              <a:t>   ELSE NULL  END) AS samsung_galaxy_s4,    COUNT(DISTINCT CASE WHEN </a:t>
            </a:r>
            <a:r>
              <a:rPr lang="en-US" sz="2900" dirty="0" err="1"/>
              <a:t>e.device</a:t>
            </a:r>
            <a:r>
              <a:rPr lang="en-US" sz="2900" dirty="0"/>
              <a:t> IN ('</a:t>
            </a:r>
            <a:r>
              <a:rPr lang="en-US" sz="2900" dirty="0" err="1"/>
              <a:t>lenovo</a:t>
            </a:r>
            <a:r>
              <a:rPr lang="en-US" sz="2900" dirty="0"/>
              <a:t> </a:t>
            </a:r>
            <a:r>
              <a:rPr lang="en-US" sz="2900" dirty="0" err="1"/>
              <a:t>thinkpad</a:t>
            </a:r>
            <a:r>
              <a:rPr lang="en-US" sz="2900" dirty="0"/>
              <a:t>') THEN </a:t>
            </a:r>
            <a:r>
              <a:rPr lang="en-US" sz="2900" dirty="0" err="1"/>
              <a:t>e.user_id</a:t>
            </a:r>
            <a:r>
              <a:rPr lang="en-US" sz="2900" dirty="0"/>
              <a:t>    ELSE NULL  END) AS </a:t>
            </a:r>
            <a:r>
              <a:rPr lang="en-US" sz="2900" dirty="0" err="1"/>
              <a:t>lenovo_thinkpad</a:t>
            </a:r>
            <a:r>
              <a:rPr lang="en-US" sz="2900" dirty="0"/>
              <a:t>,    COUNT(DISTINCT CASE WHEN </a:t>
            </a:r>
            <a:r>
              <a:rPr lang="en-US" sz="2900" dirty="0" err="1"/>
              <a:t>e.device</a:t>
            </a:r>
            <a:r>
              <a:rPr lang="en-US" sz="2900" dirty="0"/>
              <a:t> IN ('</a:t>
            </a:r>
            <a:r>
              <a:rPr lang="en-US" sz="2900" dirty="0" err="1"/>
              <a:t>macbook</a:t>
            </a:r>
            <a:r>
              <a:rPr lang="en-US" sz="2900" dirty="0"/>
              <a:t> air') THEN </a:t>
            </a:r>
            <a:r>
              <a:rPr lang="en-US" sz="2900" dirty="0" err="1"/>
              <a:t>e.user_id</a:t>
            </a:r>
            <a:r>
              <a:rPr lang="en-US" sz="2900" dirty="0"/>
              <a:t>  ELSE NULL END) AS </a:t>
            </a:r>
            <a:r>
              <a:rPr lang="en-US" sz="2900" dirty="0" err="1"/>
              <a:t>macbook_air</a:t>
            </a:r>
            <a:r>
              <a:rPr lang="en-US" sz="2900" dirty="0"/>
              <a:t>, COUNT(DISTINCT CASE  WHEN </a:t>
            </a:r>
            <a:r>
              <a:rPr lang="en-US" sz="2900" dirty="0" err="1"/>
              <a:t>e.device</a:t>
            </a:r>
            <a:r>
              <a:rPr lang="en-US" sz="2900" dirty="0"/>
              <a:t> IN ('nexus 5') THEN </a:t>
            </a:r>
            <a:r>
              <a:rPr lang="en-US" sz="2900" dirty="0" err="1"/>
              <a:t>e.user_id</a:t>
            </a:r>
            <a:r>
              <a:rPr lang="en-US" sz="2900" dirty="0"/>
              <a:t>  ELSE NULL  END) AS nexus_5,COUNT(DISTINCT CASE  WHEN </a:t>
            </a:r>
            <a:r>
              <a:rPr lang="en-US" sz="2900" dirty="0" err="1"/>
              <a:t>e.device</a:t>
            </a:r>
            <a:r>
              <a:rPr lang="en-US" sz="2900" dirty="0"/>
              <a:t> IN ('</a:t>
            </a:r>
            <a:r>
              <a:rPr lang="en-US" sz="2900" dirty="0" err="1"/>
              <a:t>iphone</a:t>
            </a:r>
            <a:r>
              <a:rPr lang="en-US" sz="2900" dirty="0"/>
              <a:t> 5s') THEN </a:t>
            </a:r>
            <a:r>
              <a:rPr lang="en-US" sz="2900" dirty="0" err="1"/>
              <a:t>e.user_id</a:t>
            </a:r>
            <a:r>
              <a:rPr lang="en-US" sz="2900" dirty="0"/>
              <a:t>   ELSE NULL   END)AS iphone_5s,COUNT(DISTINCT CASE  WHEN </a:t>
            </a:r>
            <a:r>
              <a:rPr lang="en-US" sz="2900" dirty="0" err="1"/>
              <a:t>e.device</a:t>
            </a:r>
            <a:r>
              <a:rPr lang="en-US" sz="2900" dirty="0"/>
              <a:t> IN ('dell </a:t>
            </a:r>
            <a:r>
              <a:rPr lang="en-US" sz="2900" dirty="0" err="1"/>
              <a:t>inspiron</a:t>
            </a:r>
            <a:r>
              <a:rPr lang="en-US" sz="2900" dirty="0"/>
              <a:t> notebook') THEN </a:t>
            </a:r>
            <a:r>
              <a:rPr lang="en-US" sz="2900" dirty="0" err="1"/>
              <a:t>e.user_id</a:t>
            </a:r>
            <a:r>
              <a:rPr lang="en-US" sz="2900" dirty="0"/>
              <a:t>   ELSE NULL  END) AS </a:t>
            </a:r>
            <a:r>
              <a:rPr lang="en-US" sz="2900" dirty="0" err="1"/>
              <a:t>dell_inspiron_notebook</a:t>
            </a:r>
            <a:r>
              <a:rPr lang="en-US" sz="2900" dirty="0"/>
              <a:t>, COUNT(DISTINCT CASE   WHEN </a:t>
            </a:r>
            <a:r>
              <a:rPr lang="en-US" sz="2900" dirty="0" err="1"/>
              <a:t>e.device</a:t>
            </a:r>
            <a:r>
              <a:rPr lang="en-US" sz="2900" dirty="0"/>
              <a:t> IN ('</a:t>
            </a:r>
            <a:r>
              <a:rPr lang="en-US" sz="2900" dirty="0" err="1"/>
              <a:t>asus</a:t>
            </a:r>
            <a:r>
              <a:rPr lang="en-US" sz="2900" dirty="0"/>
              <a:t> </a:t>
            </a:r>
            <a:r>
              <a:rPr lang="en-US" sz="2900" dirty="0" err="1"/>
              <a:t>chromebook</a:t>
            </a:r>
            <a:r>
              <a:rPr lang="en-US" sz="2900" dirty="0"/>
              <a:t>') THEN </a:t>
            </a:r>
            <a:r>
              <a:rPr lang="en-US" sz="2900" dirty="0" err="1"/>
              <a:t>e.user_id</a:t>
            </a:r>
            <a:r>
              <a:rPr lang="en-US" sz="2900" dirty="0"/>
              <a:t>  ELSE NULL    END) AS </a:t>
            </a:r>
            <a:r>
              <a:rPr lang="en-US" sz="2900" dirty="0" err="1"/>
              <a:t>asus_chromebook</a:t>
            </a:r>
            <a:r>
              <a:rPr lang="en-US" sz="2900" dirty="0"/>
              <a:t>, COUNT(DISTINCT CASE  WHEN </a:t>
            </a:r>
            <a:r>
              <a:rPr lang="en-US" sz="2900" dirty="0" err="1"/>
              <a:t>e.device</a:t>
            </a:r>
            <a:r>
              <a:rPr lang="en-US" sz="2900" dirty="0"/>
              <a:t> IN ('dell </a:t>
            </a:r>
            <a:r>
              <a:rPr lang="en-US" sz="2900" dirty="0" err="1"/>
              <a:t>inspiron</a:t>
            </a:r>
            <a:r>
              <a:rPr lang="en-US" sz="2900" dirty="0"/>
              <a:t> desktop') THEN </a:t>
            </a:r>
            <a:r>
              <a:rPr lang="en-US" sz="2900" dirty="0" err="1"/>
              <a:t>e.user_id</a:t>
            </a:r>
            <a:r>
              <a:rPr lang="en-US" sz="2900" dirty="0"/>
              <a:t>   ELSE NULL   END) AS </a:t>
            </a:r>
            <a:r>
              <a:rPr lang="en-US" sz="2900" dirty="0" err="1"/>
              <a:t>dell_inspiron_desktop</a:t>
            </a:r>
            <a:r>
              <a:rPr lang="en-US" sz="2900" dirty="0"/>
              <a:t>, COUNT(DISTINCT CASE  WHEN </a:t>
            </a:r>
            <a:r>
              <a:rPr lang="en-US" sz="2900" dirty="0" err="1"/>
              <a:t>e.device</a:t>
            </a:r>
            <a:r>
              <a:rPr lang="en-US" sz="2900" dirty="0"/>
              <a:t> IN ('</a:t>
            </a:r>
            <a:r>
              <a:rPr lang="en-US" sz="2900" dirty="0" err="1"/>
              <a:t>iphone</a:t>
            </a:r>
            <a:r>
              <a:rPr lang="en-US" sz="2900" dirty="0"/>
              <a:t> 4s') THEN </a:t>
            </a:r>
            <a:r>
              <a:rPr lang="en-US" sz="2900" dirty="0" err="1"/>
              <a:t>e.user_id</a:t>
            </a:r>
            <a:r>
              <a:rPr lang="en-US" sz="2900" dirty="0"/>
              <a:t>     ELSE NULL END) AS iphone_4s, COUNT(DISTINCT CASE  WHEN </a:t>
            </a:r>
            <a:r>
              <a:rPr lang="en-US" sz="2900" dirty="0" err="1"/>
              <a:t>e.device</a:t>
            </a:r>
            <a:r>
              <a:rPr lang="en-US" sz="2900" dirty="0"/>
              <a:t> IN ('</a:t>
            </a:r>
            <a:r>
              <a:rPr lang="en-US" sz="2900" dirty="0" err="1"/>
              <a:t>nokia</a:t>
            </a:r>
            <a:r>
              <a:rPr lang="en-US" sz="2900" dirty="0"/>
              <a:t> </a:t>
            </a:r>
            <a:r>
              <a:rPr lang="en-US" sz="2900" dirty="0" err="1"/>
              <a:t>lumia</a:t>
            </a:r>
            <a:r>
              <a:rPr lang="en-US" sz="2900" dirty="0"/>
              <a:t> 635') THEN </a:t>
            </a:r>
            <a:r>
              <a:rPr lang="en-US" sz="2900" dirty="0" err="1"/>
              <a:t>e.user_id</a:t>
            </a:r>
            <a:r>
              <a:rPr lang="en-US" sz="2900" dirty="0"/>
              <a:t>  ELSE NULL  END) AS nokia_lumia_635,COUNT(DISTINCT CASE  WHEN </a:t>
            </a:r>
            <a:r>
              <a:rPr lang="en-US" sz="2900" dirty="0" err="1"/>
              <a:t>e.device</a:t>
            </a:r>
            <a:r>
              <a:rPr lang="en-US" sz="2900" dirty="0"/>
              <a:t> IN ('acer aspire notebook') THEN </a:t>
            </a:r>
            <a:r>
              <a:rPr lang="en-US" sz="2900" dirty="0" err="1"/>
              <a:t>e.user_id</a:t>
            </a:r>
            <a:r>
              <a:rPr lang="en-US" sz="2900" dirty="0"/>
              <a:t>   ELSE NULL END) AS </a:t>
            </a:r>
            <a:r>
              <a:rPr lang="en-US" sz="2900" dirty="0" err="1"/>
              <a:t>acer_aspire_notebook,COUNT</a:t>
            </a:r>
            <a:r>
              <a:rPr lang="en-US" sz="2900" dirty="0"/>
              <a:t>(DISTINCT CASE   WHEN </a:t>
            </a:r>
            <a:r>
              <a:rPr lang="en-US" sz="2900" dirty="0" err="1"/>
              <a:t>e.device</a:t>
            </a:r>
            <a:r>
              <a:rPr lang="en-US" sz="2900" dirty="0"/>
              <a:t> IN ('hp pavilion desktop') THEN </a:t>
            </a:r>
            <a:r>
              <a:rPr lang="en-US" sz="2900" dirty="0" err="1"/>
              <a:t>e.user_id</a:t>
            </a:r>
            <a:r>
              <a:rPr lang="en-US" sz="2900" dirty="0"/>
              <a:t>  ELSE NULL   END) AS </a:t>
            </a:r>
            <a:r>
              <a:rPr lang="en-US" sz="2900" dirty="0" err="1"/>
              <a:t>hp_pavilion_desktop,COUNT</a:t>
            </a:r>
            <a:r>
              <a:rPr lang="en-US" sz="2900" dirty="0"/>
              <a:t>(DISTINCT CASE   WHEN </a:t>
            </a:r>
            <a:r>
              <a:rPr lang="en-US" sz="2900" dirty="0" err="1"/>
              <a:t>e.device</a:t>
            </a:r>
            <a:r>
              <a:rPr lang="en-US" sz="2900" dirty="0"/>
              <a:t> IN ('</a:t>
            </a:r>
            <a:r>
              <a:rPr lang="en-US" sz="2900" dirty="0" err="1"/>
              <a:t>htc</a:t>
            </a:r>
            <a:r>
              <a:rPr lang="en-US" sz="2900" dirty="0"/>
              <a:t> one') THEN </a:t>
            </a:r>
            <a:r>
              <a:rPr lang="en-US" sz="2900" dirty="0" err="1"/>
              <a:t>e.user_id</a:t>
            </a:r>
            <a:r>
              <a:rPr lang="en-US" sz="2900" dirty="0"/>
              <a:t>  ELSE NULL   END) AS </a:t>
            </a:r>
            <a:r>
              <a:rPr lang="en-US" sz="2900" dirty="0" err="1"/>
              <a:t>htc_one</a:t>
            </a:r>
            <a:r>
              <a:rPr lang="en-US" sz="2900" dirty="0"/>
              <a:t>, COUNT(DISTINCT CASE  WHEN </a:t>
            </a:r>
            <a:r>
              <a:rPr lang="en-US" sz="2900" dirty="0" err="1"/>
              <a:t>e.device</a:t>
            </a:r>
            <a:r>
              <a:rPr lang="en-US" sz="2900" dirty="0"/>
              <a:t> IN ('acer aspire desktop') THEN </a:t>
            </a:r>
            <a:r>
              <a:rPr lang="en-US" sz="2900" dirty="0" err="1"/>
              <a:t>e.user_id</a:t>
            </a:r>
            <a:r>
              <a:rPr lang="en-US" sz="2900" dirty="0"/>
              <a:t>            ELSE NULL  END) AS </a:t>
            </a:r>
            <a:r>
              <a:rPr lang="en-US" sz="2900" dirty="0" err="1"/>
              <a:t>acer_aspire_desktop</a:t>
            </a:r>
            <a:r>
              <a:rPr lang="en-US" sz="2900" dirty="0"/>
              <a:t>,    COUNT(DISTINCT CASE  WHEN </a:t>
            </a:r>
            <a:r>
              <a:rPr lang="en-US" sz="2900" dirty="0" err="1"/>
              <a:t>e.device</a:t>
            </a:r>
            <a:r>
              <a:rPr lang="en-US" sz="2900" dirty="0"/>
              <a:t> IN ('mac mini') THEN </a:t>
            </a:r>
            <a:r>
              <a:rPr lang="en-US" sz="2900" dirty="0" err="1"/>
              <a:t>e.user_id</a:t>
            </a:r>
            <a:r>
              <a:rPr lang="en-US" sz="2900" dirty="0"/>
              <a:t>  ELSE NULL   END) AS </a:t>
            </a:r>
            <a:r>
              <a:rPr lang="en-US" sz="2900" dirty="0" err="1"/>
              <a:t>mac_mini</a:t>
            </a:r>
            <a:r>
              <a:rPr lang="en-US" sz="2900" dirty="0"/>
              <a:t>, COUNT(DISTINCT CASE   WHEN </a:t>
            </a:r>
            <a:r>
              <a:rPr lang="en-US" sz="2900" dirty="0" err="1"/>
              <a:t>e.device</a:t>
            </a:r>
            <a:r>
              <a:rPr lang="en-US" sz="2900" dirty="0"/>
              <a:t> IN ('</a:t>
            </a:r>
            <a:r>
              <a:rPr lang="en-US" sz="2900" dirty="0" err="1"/>
              <a:t>samsung</a:t>
            </a:r>
            <a:r>
              <a:rPr lang="en-US" sz="2900" dirty="0"/>
              <a:t> galaxy note') THEN </a:t>
            </a:r>
            <a:r>
              <a:rPr lang="en-US" sz="2900" dirty="0" err="1"/>
              <a:t>e.user_id</a:t>
            </a:r>
            <a:r>
              <a:rPr lang="en-US" sz="2900" dirty="0"/>
              <a:t>  ELSE NULL END) AS </a:t>
            </a:r>
            <a:r>
              <a:rPr lang="en-US" sz="2900" dirty="0" err="1"/>
              <a:t>samsung_galaxy_note</a:t>
            </a:r>
            <a:r>
              <a:rPr lang="en-US" sz="2900" dirty="0"/>
              <a:t>,    COUNT(DISTINCT CASE    WHEN </a:t>
            </a:r>
            <a:r>
              <a:rPr lang="en-US" sz="2900" dirty="0" err="1"/>
              <a:t>e.device</a:t>
            </a:r>
            <a:r>
              <a:rPr lang="en-US" sz="2900" dirty="0"/>
              <a:t> IN ('amazon fire phone') THEN </a:t>
            </a:r>
            <a:r>
              <a:rPr lang="en-US" sz="2900" dirty="0" err="1"/>
              <a:t>e.user_id</a:t>
            </a:r>
            <a:r>
              <a:rPr lang="en-US" sz="2900" dirty="0"/>
              <a:t>   ELSE NULL  END) AS </a:t>
            </a:r>
            <a:r>
              <a:rPr lang="en-US" sz="2900" dirty="0" err="1"/>
              <a:t>amazon_fire_phone</a:t>
            </a:r>
            <a:r>
              <a:rPr lang="en-US" sz="2900" dirty="0"/>
              <a:t>,    COUNT(DISTINCT CASE   WHEN </a:t>
            </a:r>
            <a:r>
              <a:rPr lang="en-US" sz="2900" dirty="0" err="1"/>
              <a:t>e.device</a:t>
            </a:r>
            <a:r>
              <a:rPr lang="en-US" sz="2900" dirty="0"/>
              <a:t> IN ('</a:t>
            </a:r>
            <a:r>
              <a:rPr lang="en-US" sz="2900" dirty="0" err="1"/>
              <a:t>ipad</a:t>
            </a:r>
            <a:r>
              <a:rPr lang="en-US" sz="2900" dirty="0"/>
              <a:t> air') THEN </a:t>
            </a:r>
            <a:r>
              <a:rPr lang="en-US" sz="2900" dirty="0" err="1"/>
              <a:t>e.user_id</a:t>
            </a:r>
            <a:r>
              <a:rPr lang="en-US" sz="2900" dirty="0"/>
              <a:t>     ELSE NULL   END) AS </a:t>
            </a:r>
            <a:r>
              <a:rPr lang="en-US" sz="2900" dirty="0" err="1"/>
              <a:t>ipad_air</a:t>
            </a:r>
            <a:r>
              <a:rPr lang="en-US" sz="2900" dirty="0"/>
              <a:t>,    COUNT(DISTINCT CASE   WHEN </a:t>
            </a:r>
            <a:r>
              <a:rPr lang="en-US" sz="2900" dirty="0" err="1"/>
              <a:t>e.device</a:t>
            </a:r>
            <a:r>
              <a:rPr lang="en-US" sz="2900" dirty="0"/>
              <a:t> IN ('nexus 7') THEN </a:t>
            </a:r>
            <a:r>
              <a:rPr lang="en-US" sz="2900" dirty="0" err="1"/>
              <a:t>e.user_id</a:t>
            </a:r>
            <a:r>
              <a:rPr lang="en-US" sz="2900" dirty="0"/>
              <a:t>   ELSE NULL    END) AS nexus_7,  COUNT(DISTINCT CASE     WHEN </a:t>
            </a:r>
            <a:r>
              <a:rPr lang="en-US" sz="2900" dirty="0" err="1"/>
              <a:t>e.device</a:t>
            </a:r>
            <a:r>
              <a:rPr lang="en-US" sz="2900" dirty="0"/>
              <a:t> IN ('</a:t>
            </a:r>
            <a:r>
              <a:rPr lang="en-US" sz="2900" dirty="0" err="1"/>
              <a:t>ipad</a:t>
            </a:r>
            <a:r>
              <a:rPr lang="en-US" sz="2900" dirty="0"/>
              <a:t> mini') THEN </a:t>
            </a:r>
            <a:r>
              <a:rPr lang="en-US" sz="2900" dirty="0" err="1"/>
              <a:t>e.user_id</a:t>
            </a:r>
            <a:r>
              <a:rPr lang="en-US" sz="2900" dirty="0"/>
              <a:t>   ELSE NULL   END) AS </a:t>
            </a:r>
            <a:r>
              <a:rPr lang="en-US" sz="2900" dirty="0" err="1"/>
              <a:t>ipad_mini</a:t>
            </a:r>
            <a:r>
              <a:rPr lang="en-US" sz="2900" dirty="0"/>
              <a:t>, COUNT(DISTINCT CASE   WHEN </a:t>
            </a:r>
            <a:r>
              <a:rPr lang="en-US" sz="2900" dirty="0" err="1"/>
              <a:t>e.device</a:t>
            </a:r>
            <a:r>
              <a:rPr lang="en-US" sz="2900" dirty="0"/>
              <a:t> IN ('nexus 10') THEN </a:t>
            </a:r>
            <a:r>
              <a:rPr lang="en-US" sz="2900" dirty="0" err="1"/>
              <a:t>e.user_id</a:t>
            </a:r>
            <a:r>
              <a:rPr lang="en-US" sz="2900" dirty="0"/>
              <a:t>    ELSE NULL END) AS nexus_10,COUNT(DISTINCT CASE   WHEN </a:t>
            </a:r>
            <a:r>
              <a:rPr lang="en-US" sz="2900" dirty="0" err="1"/>
              <a:t>e.device</a:t>
            </a:r>
            <a:r>
              <a:rPr lang="en-US" sz="2900" dirty="0"/>
              <a:t> IN ('kindle fire') THEN </a:t>
            </a:r>
            <a:r>
              <a:rPr lang="en-US" sz="2900" dirty="0" err="1"/>
              <a:t>e.user_id</a:t>
            </a:r>
            <a:r>
              <a:rPr lang="en-US" sz="2900" dirty="0"/>
              <a:t>    ELSE NULL   END) AS </a:t>
            </a:r>
            <a:r>
              <a:rPr lang="en-US" sz="2900" dirty="0" err="1"/>
              <a:t>kindle_fire</a:t>
            </a:r>
            <a:r>
              <a:rPr lang="en-US" sz="2900" dirty="0"/>
              <a:t>, COUNT(DISTINCT CASE  WHEN </a:t>
            </a:r>
            <a:r>
              <a:rPr lang="en-US" sz="2900" dirty="0" err="1"/>
              <a:t>e.device</a:t>
            </a:r>
            <a:r>
              <a:rPr lang="en-US" sz="2900" dirty="0"/>
              <a:t> IN ('windows surface') THEN </a:t>
            </a:r>
            <a:r>
              <a:rPr lang="en-US" sz="2900" dirty="0" err="1"/>
              <a:t>e.user_id</a:t>
            </a:r>
            <a:r>
              <a:rPr lang="en-US" sz="2900" dirty="0"/>
              <a:t>   ELSE NULL  END) AS </a:t>
            </a:r>
            <a:r>
              <a:rPr lang="en-US" sz="2900" dirty="0" err="1"/>
              <a:t>windows_surface</a:t>
            </a:r>
            <a:r>
              <a:rPr lang="en-US" sz="2900" dirty="0"/>
              <a:t>, COUNT(DISTINCT CASE  WHEN </a:t>
            </a:r>
            <a:r>
              <a:rPr lang="en-US" sz="2900" dirty="0" err="1"/>
              <a:t>e.device</a:t>
            </a:r>
            <a:r>
              <a:rPr lang="en-US" sz="2900" dirty="0"/>
              <a:t> IN ('</a:t>
            </a:r>
            <a:r>
              <a:rPr lang="en-US" sz="2900" dirty="0" err="1"/>
              <a:t>samsumg</a:t>
            </a:r>
            <a:r>
              <a:rPr lang="en-US" sz="2900" dirty="0"/>
              <a:t> galaxy tablet') THEN </a:t>
            </a:r>
            <a:r>
              <a:rPr lang="en-US" sz="2900" dirty="0" err="1"/>
              <a:t>e.user_id</a:t>
            </a:r>
            <a:r>
              <a:rPr lang="en-US" sz="2900" dirty="0"/>
              <a:t>   ELSE NULL  END) AS </a:t>
            </a:r>
            <a:r>
              <a:rPr lang="en-US" sz="2900" dirty="0" err="1"/>
              <a:t>samsung_galaxy_tablet</a:t>
            </a:r>
            <a:r>
              <a:rPr lang="en-US" sz="2900" dirty="0"/>
              <a:t> FROM    events e  WHERE    </a:t>
            </a:r>
            <a:r>
              <a:rPr lang="en-US" sz="2900" dirty="0" err="1"/>
              <a:t>e.event_type</a:t>
            </a:r>
            <a:r>
              <a:rPr lang="en-US" sz="2900" dirty="0"/>
              <a:t> = 'engagement’ GROUP BY 1       ORDER BY 1   LIMIT 100;</a:t>
            </a:r>
          </a:p>
        </p:txBody>
      </p:sp>
    </p:spTree>
    <p:extLst>
      <p:ext uri="{BB962C8B-B14F-4D97-AF65-F5344CB8AC3E}">
        <p14:creationId xmlns:p14="http://schemas.microsoft.com/office/powerpoint/2010/main" val="1329422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86028E-A042-35E9-CFF2-E9B3DB5FFC4A}"/>
              </a:ext>
            </a:extLst>
          </p:cNvPr>
          <p:cNvPicPr>
            <a:picLocks noChangeAspect="1"/>
          </p:cNvPicPr>
          <p:nvPr/>
        </p:nvPicPr>
        <p:blipFill rotWithShape="1">
          <a:blip r:embed="rId2">
            <a:extLst>
              <a:ext uri="{28A0092B-C50C-407E-A947-70E740481C1C}">
                <a14:useLocalDpi xmlns:a14="http://schemas.microsoft.com/office/drawing/2010/main" val="0"/>
              </a:ext>
            </a:extLst>
          </a:blip>
          <a:srcRect l="18456" t="22199" r="10588" b="27564"/>
          <a:stretch/>
        </p:blipFill>
        <p:spPr>
          <a:xfrm>
            <a:off x="233083" y="318245"/>
            <a:ext cx="11573435" cy="2810436"/>
          </a:xfrm>
          <a:prstGeom prst="rect">
            <a:avLst/>
          </a:prstGeom>
        </p:spPr>
      </p:pic>
      <p:pic>
        <p:nvPicPr>
          <p:cNvPr id="5" name="Picture 4">
            <a:extLst>
              <a:ext uri="{FF2B5EF4-FFF2-40B4-BE49-F238E27FC236}">
                <a16:creationId xmlns:a16="http://schemas.microsoft.com/office/drawing/2014/main" id="{0D3E2CB6-47AC-1F5F-8F5A-5D167C2AC0C4}"/>
              </a:ext>
            </a:extLst>
          </p:cNvPr>
          <p:cNvPicPr>
            <a:picLocks noChangeAspect="1"/>
          </p:cNvPicPr>
          <p:nvPr/>
        </p:nvPicPr>
        <p:blipFill rotWithShape="1">
          <a:blip r:embed="rId3">
            <a:extLst>
              <a:ext uri="{28A0092B-C50C-407E-A947-70E740481C1C}">
                <a14:useLocalDpi xmlns:a14="http://schemas.microsoft.com/office/drawing/2010/main" val="0"/>
              </a:ext>
            </a:extLst>
          </a:blip>
          <a:srcRect l="17941" t="43045" r="10588" b="10174"/>
          <a:stretch/>
        </p:blipFill>
        <p:spPr>
          <a:xfrm>
            <a:off x="233083" y="3429000"/>
            <a:ext cx="5862917" cy="3030071"/>
          </a:xfrm>
          <a:prstGeom prst="rect">
            <a:avLst/>
          </a:prstGeom>
        </p:spPr>
      </p:pic>
      <p:pic>
        <p:nvPicPr>
          <p:cNvPr id="7" name="Picture 6">
            <a:extLst>
              <a:ext uri="{FF2B5EF4-FFF2-40B4-BE49-F238E27FC236}">
                <a16:creationId xmlns:a16="http://schemas.microsoft.com/office/drawing/2014/main" id="{B9DFECAD-1E0E-81FE-1B45-1BDA48A5EB91}"/>
              </a:ext>
            </a:extLst>
          </p:cNvPr>
          <p:cNvPicPr>
            <a:picLocks noChangeAspect="1"/>
          </p:cNvPicPr>
          <p:nvPr/>
        </p:nvPicPr>
        <p:blipFill rotWithShape="1">
          <a:blip r:embed="rId4">
            <a:extLst>
              <a:ext uri="{28A0092B-C50C-407E-A947-70E740481C1C}">
                <a14:useLocalDpi xmlns:a14="http://schemas.microsoft.com/office/drawing/2010/main" val="0"/>
              </a:ext>
            </a:extLst>
          </a:blip>
          <a:srcRect l="19265" t="35676" r="32648" b="13113"/>
          <a:stretch/>
        </p:blipFill>
        <p:spPr>
          <a:xfrm>
            <a:off x="6436658" y="3429000"/>
            <a:ext cx="5355855" cy="3030071"/>
          </a:xfrm>
          <a:prstGeom prst="rect">
            <a:avLst/>
          </a:prstGeom>
        </p:spPr>
      </p:pic>
    </p:spTree>
    <p:extLst>
      <p:ext uri="{BB962C8B-B14F-4D97-AF65-F5344CB8AC3E}">
        <p14:creationId xmlns:p14="http://schemas.microsoft.com/office/powerpoint/2010/main" val="560622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DBB906-9479-4BCE-4E92-0B18C52697B3}"/>
              </a:ext>
            </a:extLst>
          </p:cNvPr>
          <p:cNvSpPr>
            <a:spLocks noGrp="1"/>
          </p:cNvSpPr>
          <p:nvPr>
            <p:ph idx="1"/>
          </p:nvPr>
        </p:nvSpPr>
        <p:spPr>
          <a:xfrm>
            <a:off x="242047" y="251012"/>
            <a:ext cx="11788588" cy="6436659"/>
          </a:xfrm>
        </p:spPr>
        <p:txBody>
          <a:bodyPr/>
          <a:lstStyle/>
          <a:p>
            <a:pPr marL="0" indent="0">
              <a:buNone/>
            </a:pPr>
            <a:r>
              <a:rPr lang="en-US" b="1" i="0" dirty="0">
                <a:solidFill>
                  <a:srgbClr val="C8C664"/>
                </a:solidFill>
                <a:effectLst/>
                <a:latin typeface="Manrope"/>
              </a:rPr>
              <a:t>Email Engagement: </a:t>
            </a:r>
            <a:r>
              <a:rPr lang="en-US" b="0" i="0" dirty="0">
                <a:solidFill>
                  <a:srgbClr val="C8C664"/>
                </a:solidFill>
                <a:effectLst/>
                <a:latin typeface="Manrope"/>
              </a:rPr>
              <a:t>Users engage with the email service.</a:t>
            </a:r>
            <a:br>
              <a:rPr lang="en-US" b="0" i="0" dirty="0">
                <a:solidFill>
                  <a:srgbClr val="C8C664"/>
                </a:solidFill>
                <a:effectLst/>
                <a:latin typeface="Manrope"/>
              </a:rPr>
            </a:br>
            <a:r>
              <a:rPr lang="en-US" b="1" i="0" dirty="0">
                <a:solidFill>
                  <a:srgbClr val="C8C664"/>
                </a:solidFill>
                <a:effectLst/>
                <a:latin typeface="Manrope"/>
              </a:rPr>
              <a:t>Your task:</a:t>
            </a:r>
            <a:r>
              <a:rPr lang="en-US" b="0" i="0" dirty="0">
                <a:solidFill>
                  <a:srgbClr val="C8C664"/>
                </a:solidFill>
                <a:effectLst/>
                <a:latin typeface="Manrope"/>
              </a:rPr>
              <a:t> Calculate the email engagement metrics.</a:t>
            </a:r>
          </a:p>
          <a:p>
            <a:pPr marL="0" indent="0">
              <a:buNone/>
            </a:pPr>
            <a:endParaRPr lang="en-US" b="0" i="0" dirty="0">
              <a:solidFill>
                <a:srgbClr val="602A0C"/>
              </a:solidFill>
              <a:effectLst/>
              <a:latin typeface="Times New Roman" panose="02020603050405020304" pitchFamily="18" charset="0"/>
              <a:cs typeface="Times New Roman" panose="02020603050405020304" pitchFamily="18" charset="0"/>
            </a:endParaRPr>
          </a:p>
          <a:p>
            <a:pPr marL="0" indent="0">
              <a:buNone/>
            </a:pPr>
            <a:endParaRPr lang="en-US" b="0" i="0" dirty="0">
              <a:solidFill>
                <a:srgbClr val="602A0C"/>
              </a:solidFill>
              <a:effectLst/>
              <a:latin typeface="Times New Roman" panose="02020603050405020304" pitchFamily="18" charset="0"/>
              <a:cs typeface="Times New Roman" panose="02020603050405020304" pitchFamily="18" charset="0"/>
            </a:endParaRPr>
          </a:p>
          <a:p>
            <a:pPr marL="0" indent="0">
              <a:buNone/>
            </a:pPr>
            <a:endParaRPr lang="en-US" dirty="0"/>
          </a:p>
        </p:txBody>
      </p:sp>
      <p:pic>
        <p:nvPicPr>
          <p:cNvPr id="2" name="Picture 1">
            <a:extLst>
              <a:ext uri="{FF2B5EF4-FFF2-40B4-BE49-F238E27FC236}">
                <a16:creationId xmlns:a16="http://schemas.microsoft.com/office/drawing/2014/main" id="{CD9885E3-8CDC-D253-6AAD-D2EC2B553CD2}"/>
              </a:ext>
            </a:extLst>
          </p:cNvPr>
          <p:cNvPicPr>
            <a:picLocks noChangeAspect="1"/>
          </p:cNvPicPr>
          <p:nvPr/>
        </p:nvPicPr>
        <p:blipFill>
          <a:blip r:embed="rId2"/>
          <a:stretch>
            <a:fillRect/>
          </a:stretch>
        </p:blipFill>
        <p:spPr>
          <a:xfrm>
            <a:off x="7117976" y="2050373"/>
            <a:ext cx="4545106" cy="2923609"/>
          </a:xfrm>
          <a:prstGeom prst="rect">
            <a:avLst/>
          </a:prstGeom>
        </p:spPr>
      </p:pic>
      <p:sp>
        <p:nvSpPr>
          <p:cNvPr id="5" name="TextBox 4">
            <a:extLst>
              <a:ext uri="{FF2B5EF4-FFF2-40B4-BE49-F238E27FC236}">
                <a16:creationId xmlns:a16="http://schemas.microsoft.com/office/drawing/2014/main" id="{87C4F249-9902-17E1-E6D6-DDA946A1778B}"/>
              </a:ext>
            </a:extLst>
          </p:cNvPr>
          <p:cNvSpPr txBox="1"/>
          <p:nvPr/>
        </p:nvSpPr>
        <p:spPr>
          <a:xfrm>
            <a:off x="528918" y="1552325"/>
            <a:ext cx="6096000" cy="4524315"/>
          </a:xfrm>
          <a:prstGeom prst="rect">
            <a:avLst/>
          </a:prstGeom>
          <a:noFill/>
        </p:spPr>
        <p:txBody>
          <a:bodyPr wrap="square">
            <a:spAutoFit/>
          </a:bodyPr>
          <a:lstStyle/>
          <a:p>
            <a:r>
              <a:rPr lang="en-US" dirty="0"/>
              <a:t>SELECT     WEEK,    ROUND((</a:t>
            </a:r>
            <a:r>
              <a:rPr lang="en-US" dirty="0" err="1"/>
              <a:t>weekly_digest</a:t>
            </a:r>
            <a:r>
              <a:rPr lang="en-US" dirty="0"/>
              <a:t> / total * 100), 2) AS ' Weekly Digest Rate',    ROUND((</a:t>
            </a:r>
            <a:r>
              <a:rPr lang="en-US" dirty="0" err="1"/>
              <a:t>email_open</a:t>
            </a:r>
            <a:r>
              <a:rPr lang="en-US" dirty="0"/>
              <a:t> / total * 100), 2) AS 'Email Open Rate',    ROUND((</a:t>
            </a:r>
            <a:r>
              <a:rPr lang="en-US" dirty="0" err="1"/>
              <a:t>email_clickthrough</a:t>
            </a:r>
            <a:r>
              <a:rPr lang="en-US" dirty="0"/>
              <a:t> / total * 100), 2) AS ' Email Clickthrough Rate',    ROUND((</a:t>
            </a:r>
            <a:r>
              <a:rPr lang="en-US" dirty="0" err="1"/>
              <a:t>reengagement_email</a:t>
            </a:r>
            <a:r>
              <a:rPr lang="en-US" dirty="0"/>
              <a:t> / total * 100), 2) AS ' Reengagement Email </a:t>
            </a:r>
            <a:r>
              <a:rPr lang="en-US" dirty="0" err="1"/>
              <a:t>Rate'FROM</a:t>
            </a:r>
            <a:r>
              <a:rPr lang="en-US" dirty="0"/>
              <a:t>    (SELECT  EXTRACT(WEEK FROM OCCURRED_AT) AS WEEK, COUNT(CASE  WHEN ACTION = '</a:t>
            </a:r>
            <a:r>
              <a:rPr lang="en-US" dirty="0" err="1"/>
              <a:t>sent_weekly_digest</a:t>
            </a:r>
            <a:r>
              <a:rPr lang="en-US" dirty="0"/>
              <a:t>' THEN USER_ID  ELSE NULL  END) AS WEEKLY_DIGEST,  COUNT(CASE   WHEN ACTION = '</a:t>
            </a:r>
            <a:r>
              <a:rPr lang="en-US" dirty="0" err="1"/>
              <a:t>email_open</a:t>
            </a:r>
            <a:r>
              <a:rPr lang="en-US" dirty="0"/>
              <a:t>' THEN USER_ID  ELSE NULL   END) AS EMAIL_OPEN, COUNT(CASE WHEN ACTION = '</a:t>
            </a:r>
            <a:r>
              <a:rPr lang="en-US" dirty="0" err="1"/>
              <a:t>email_clickthrough</a:t>
            </a:r>
            <a:r>
              <a:rPr lang="en-US" dirty="0"/>
              <a:t>' THEN USER_ID ELSE NULL END) AS EMAIL_CLICKTHROUGH, COUNT(CASE  WHEN ACTION = '</a:t>
            </a:r>
            <a:r>
              <a:rPr lang="en-US" dirty="0" err="1"/>
              <a:t>sent_reengagement_email</a:t>
            </a:r>
            <a:r>
              <a:rPr lang="en-US" dirty="0"/>
              <a:t>' THEN USER_ID  ELSE NULL  END) AS REENGAGEMENT_EMAIL, COUNT(USER_ID) AS TOTAL  FROM        EMAIL_EVENTS   GROUP BY 1)  SUB       GROUP BY  1   ORDER BY 1;</a:t>
            </a:r>
          </a:p>
        </p:txBody>
      </p:sp>
    </p:spTree>
    <p:extLst>
      <p:ext uri="{BB962C8B-B14F-4D97-AF65-F5344CB8AC3E}">
        <p14:creationId xmlns:p14="http://schemas.microsoft.com/office/powerpoint/2010/main" val="184267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AD29-2FE2-749D-629E-D8FC2D90CDCB}"/>
              </a:ext>
            </a:extLst>
          </p:cNvPr>
          <p:cNvSpPr>
            <a:spLocks noGrp="1"/>
          </p:cNvSpPr>
          <p:nvPr>
            <p:ph type="title"/>
          </p:nvPr>
        </p:nvSpPr>
        <p:spPr>
          <a:xfrm>
            <a:off x="1044388" y="2766218"/>
            <a:ext cx="10515600" cy="1325563"/>
          </a:xfrm>
        </p:spPr>
        <p:txBody>
          <a:bodyPr>
            <a:normAutofit/>
          </a:bodyPr>
          <a:lstStyle/>
          <a:p>
            <a:pPr algn="ctr"/>
            <a:r>
              <a:rPr lang="en-US" sz="8800" dirty="0">
                <a:solidFill>
                  <a:srgbClr val="8C0E23"/>
                </a:solidFill>
                <a:latin typeface="Arial Black" panose="020B0A04020102020204" pitchFamily="34" charset="0"/>
              </a:rPr>
              <a:t>RESULT</a:t>
            </a:r>
          </a:p>
        </p:txBody>
      </p:sp>
    </p:spTree>
    <p:extLst>
      <p:ext uri="{BB962C8B-B14F-4D97-AF65-F5344CB8AC3E}">
        <p14:creationId xmlns:p14="http://schemas.microsoft.com/office/powerpoint/2010/main" val="2573848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4F857F-8981-3BF8-16B9-A63D4F989070}"/>
              </a:ext>
            </a:extLst>
          </p:cNvPr>
          <p:cNvSpPr>
            <a:spLocks noGrp="1"/>
          </p:cNvSpPr>
          <p:nvPr>
            <p:ph idx="1"/>
          </p:nvPr>
        </p:nvSpPr>
        <p:spPr>
          <a:xfrm>
            <a:off x="685801" y="513883"/>
            <a:ext cx="10515600" cy="5830234"/>
          </a:xfrm>
        </p:spPr>
        <p:txBody>
          <a:bodyPr>
            <a:normAutofit lnSpcReduction="10000"/>
          </a:bodyPr>
          <a:lstStyle/>
          <a:p>
            <a:pPr marL="0" indent="0">
              <a:buNone/>
            </a:pPr>
            <a:r>
              <a:rPr lang="en-US" sz="3500" dirty="0">
                <a:solidFill>
                  <a:srgbClr val="DB814F"/>
                </a:solidFill>
                <a:latin typeface="Times New Roman" panose="02020603050405020304" pitchFamily="18" charset="0"/>
                <a:cs typeface="Times New Roman" panose="02020603050405020304" pitchFamily="18" charset="0"/>
              </a:rPr>
              <a:t>Through active participation in this project, I have significantly upskilled my knowledge and gained valuable hands-on experience. This opportunity has allowed me to grasp the strategies employed for analysis and utilize them effectively to conduct thorough analyses. The practical application of these strategies has proven invaluable, providing me with a multifaceted understanding of the project's intricacies. This experience has been instrumental in enhancing my problem-solving abilities, enabling me to approach challenges with newfound confidence and proficiency. Overall, this project has been an enriching journey that has greatly contributed to my professional growth and development</a:t>
            </a:r>
            <a:r>
              <a:rPr lang="en-US" dirty="0">
                <a:solidFill>
                  <a:srgbClr val="DB814F"/>
                </a:solidFill>
              </a:rPr>
              <a:t>.</a:t>
            </a:r>
          </a:p>
        </p:txBody>
      </p:sp>
    </p:spTree>
    <p:extLst>
      <p:ext uri="{BB962C8B-B14F-4D97-AF65-F5344CB8AC3E}">
        <p14:creationId xmlns:p14="http://schemas.microsoft.com/office/powerpoint/2010/main" val="1797077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AD29-2FE2-749D-629E-D8FC2D90CDCB}"/>
              </a:ext>
            </a:extLst>
          </p:cNvPr>
          <p:cNvSpPr>
            <a:spLocks noGrp="1"/>
          </p:cNvSpPr>
          <p:nvPr>
            <p:ph type="title"/>
          </p:nvPr>
        </p:nvSpPr>
        <p:spPr>
          <a:xfrm>
            <a:off x="954741" y="2635624"/>
            <a:ext cx="10515600" cy="1994040"/>
          </a:xfrm>
        </p:spPr>
        <p:txBody>
          <a:bodyPr>
            <a:normAutofit/>
          </a:bodyPr>
          <a:lstStyle/>
          <a:p>
            <a:pPr algn="ctr"/>
            <a:r>
              <a:rPr lang="en-US" sz="8800" dirty="0">
                <a:solidFill>
                  <a:schemeClr val="accent1"/>
                </a:solidFill>
                <a:latin typeface="Arial Black" panose="020B0A04020102020204" pitchFamily="34" charset="0"/>
              </a:rPr>
              <a:t>THANK</a:t>
            </a:r>
            <a:r>
              <a:rPr lang="en-US" sz="8800" dirty="0">
                <a:solidFill>
                  <a:srgbClr val="8C0E23"/>
                </a:solidFill>
                <a:latin typeface="Arial Black" panose="020B0A04020102020204" pitchFamily="34" charset="0"/>
              </a:rPr>
              <a:t> </a:t>
            </a:r>
            <a:r>
              <a:rPr lang="en-US" sz="8800" dirty="0">
                <a:solidFill>
                  <a:schemeClr val="tx2"/>
                </a:solidFill>
                <a:latin typeface="Arial Black" panose="020B0A04020102020204" pitchFamily="34" charset="0"/>
              </a:rPr>
              <a:t>YOU</a:t>
            </a:r>
          </a:p>
        </p:txBody>
      </p:sp>
    </p:spTree>
    <p:extLst>
      <p:ext uri="{BB962C8B-B14F-4D97-AF65-F5344CB8AC3E}">
        <p14:creationId xmlns:p14="http://schemas.microsoft.com/office/powerpoint/2010/main" val="477892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A272D-DA7B-D545-E174-7901EAD193ED}"/>
              </a:ext>
            </a:extLst>
          </p:cNvPr>
          <p:cNvSpPr>
            <a:spLocks noGrp="1"/>
          </p:cNvSpPr>
          <p:nvPr>
            <p:ph type="title"/>
          </p:nvPr>
        </p:nvSpPr>
        <p:spPr>
          <a:xfrm>
            <a:off x="954741" y="2319431"/>
            <a:ext cx="10515600" cy="1325563"/>
          </a:xfrm>
        </p:spPr>
        <p:txBody>
          <a:bodyPr>
            <a:normAutofit fontScale="90000"/>
          </a:bodyPr>
          <a:lstStyle/>
          <a:p>
            <a:r>
              <a:rPr lang="en-US" sz="9600" dirty="0">
                <a:solidFill>
                  <a:schemeClr val="bg2">
                    <a:lumMod val="50000"/>
                  </a:schemeClr>
                </a:solidFill>
                <a:latin typeface="Arial Black" panose="020B0A04020102020204" pitchFamily="34" charset="0"/>
              </a:rPr>
              <a:t>  </a:t>
            </a:r>
            <a:br>
              <a:rPr lang="en-US" sz="9600" dirty="0">
                <a:solidFill>
                  <a:schemeClr val="bg2">
                    <a:lumMod val="50000"/>
                  </a:schemeClr>
                </a:solidFill>
                <a:latin typeface="Arial Black" panose="020B0A04020102020204" pitchFamily="34" charset="0"/>
              </a:rPr>
            </a:br>
            <a:r>
              <a:rPr lang="en-US" sz="9600" dirty="0">
                <a:solidFill>
                  <a:schemeClr val="bg2">
                    <a:lumMod val="50000"/>
                  </a:schemeClr>
                </a:solidFill>
                <a:latin typeface="Arial Black" panose="020B0A04020102020204" pitchFamily="34" charset="0"/>
              </a:rPr>
              <a:t>    APPROACH </a:t>
            </a:r>
            <a:br>
              <a:rPr lang="en-US" sz="9600" dirty="0">
                <a:solidFill>
                  <a:schemeClr val="bg2">
                    <a:lumMod val="50000"/>
                  </a:schemeClr>
                </a:solidFill>
                <a:latin typeface="Arial Black" panose="020B0A04020102020204" pitchFamily="34" charset="0"/>
              </a:rPr>
            </a:br>
            <a:endParaRPr lang="en-US" dirty="0"/>
          </a:p>
        </p:txBody>
      </p:sp>
    </p:spTree>
    <p:extLst>
      <p:ext uri="{BB962C8B-B14F-4D97-AF65-F5344CB8AC3E}">
        <p14:creationId xmlns:p14="http://schemas.microsoft.com/office/powerpoint/2010/main" val="2318555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6E54997-44FE-8D29-5B85-E51C18512B5F}"/>
              </a:ext>
            </a:extLst>
          </p:cNvPr>
          <p:cNvSpPr>
            <a:spLocks noGrp="1"/>
          </p:cNvSpPr>
          <p:nvPr>
            <p:ph idx="1"/>
          </p:nvPr>
        </p:nvSpPr>
        <p:spPr>
          <a:xfrm>
            <a:off x="394447" y="206188"/>
            <a:ext cx="11609294" cy="6526306"/>
          </a:xfrm>
        </p:spPr>
        <p:txBody>
          <a:bodyPr>
            <a:normAutofit fontScale="25000" lnSpcReduction="20000"/>
          </a:bodyPr>
          <a:lstStyle/>
          <a:p>
            <a:pPr marL="0" indent="0">
              <a:buNone/>
            </a:pPr>
            <a:endParaRPr lang="en-US" sz="8000" dirty="0">
              <a:latin typeface="Times New Roman" panose="02020603050405020304" pitchFamily="18" charset="0"/>
              <a:cs typeface="Times New Roman" panose="02020603050405020304" pitchFamily="18" charset="0"/>
            </a:endParaRPr>
          </a:p>
          <a:p>
            <a:pPr marL="0" indent="0">
              <a:buNone/>
            </a:pPr>
            <a:endParaRPr lang="en-US" sz="8000" dirty="0">
              <a:latin typeface="Times New Roman" panose="02020603050405020304" pitchFamily="18" charset="0"/>
              <a:cs typeface="Times New Roman" panose="02020603050405020304" pitchFamily="18" charset="0"/>
            </a:endParaRPr>
          </a:p>
          <a:p>
            <a:pPr marL="0" indent="0">
              <a:buNone/>
            </a:pPr>
            <a:r>
              <a:rPr lang="en-US" sz="8000" dirty="0">
                <a:latin typeface="Times New Roman" panose="02020603050405020304" pitchFamily="18" charset="0"/>
                <a:cs typeface="Times New Roman" panose="02020603050405020304" pitchFamily="18" charset="0"/>
              </a:rPr>
              <a:t>My approach to tackling the problem involved several key steps. First, I thoroughly examined and understood the provided dataset in the project. This involved analyzing the tables and their respective columns, as well as identifying the specific tasks I needed to perform.</a:t>
            </a:r>
          </a:p>
          <a:p>
            <a:pPr marL="0" indent="0">
              <a:buNone/>
            </a:pPr>
            <a:endParaRPr lang="en-US" sz="8000" dirty="0">
              <a:latin typeface="Times New Roman" panose="02020603050405020304" pitchFamily="18" charset="0"/>
              <a:cs typeface="Times New Roman" panose="02020603050405020304" pitchFamily="18" charset="0"/>
            </a:endParaRPr>
          </a:p>
          <a:p>
            <a:pPr marL="0" indent="0">
              <a:buNone/>
            </a:pPr>
            <a:r>
              <a:rPr lang="en-US" sz="8000" dirty="0">
                <a:latin typeface="Times New Roman" panose="02020603050405020304" pitchFamily="18" charset="0"/>
                <a:cs typeface="Times New Roman" panose="02020603050405020304" pitchFamily="18" charset="0"/>
              </a:rPr>
              <a:t>To work with the dataset, I utilized MySQL as my database management system. This allowed me to effectively query and manipulate the data to extract the necessary insights.</a:t>
            </a:r>
          </a:p>
          <a:p>
            <a:pPr marL="0" indent="0">
              <a:buNone/>
            </a:pPr>
            <a:endParaRPr lang="en-US" sz="8000" dirty="0">
              <a:latin typeface="Times New Roman" panose="02020603050405020304" pitchFamily="18" charset="0"/>
              <a:cs typeface="Times New Roman" panose="02020603050405020304" pitchFamily="18" charset="0"/>
            </a:endParaRPr>
          </a:p>
          <a:p>
            <a:pPr marL="0" indent="0">
              <a:buNone/>
            </a:pPr>
            <a:r>
              <a:rPr lang="en-US" sz="8000" dirty="0">
                <a:latin typeface="Times New Roman" panose="02020603050405020304" pitchFamily="18" charset="0"/>
                <a:cs typeface="Times New Roman" panose="02020603050405020304" pitchFamily="18" charset="0"/>
              </a:rPr>
              <a:t>Once I had a clear understanding of the dataset and the tasks at hand, I proceeded to analyze the data step by step. This involved applying various SQL queries, aggregations, filters and joins to obtain the required information and perform the requested calculations.</a:t>
            </a:r>
          </a:p>
          <a:p>
            <a:pPr marL="0" indent="0">
              <a:buNone/>
            </a:pPr>
            <a:endParaRPr lang="en-US" sz="8000" dirty="0">
              <a:latin typeface="Times New Roman" panose="02020603050405020304" pitchFamily="18" charset="0"/>
              <a:cs typeface="Times New Roman" panose="02020603050405020304" pitchFamily="18" charset="0"/>
            </a:endParaRPr>
          </a:p>
          <a:p>
            <a:pPr marL="0" indent="0">
              <a:buNone/>
            </a:pPr>
            <a:r>
              <a:rPr lang="en-US" sz="8000" dirty="0">
                <a:latin typeface="Times New Roman" panose="02020603050405020304" pitchFamily="18" charset="0"/>
                <a:cs typeface="Times New Roman" panose="02020603050405020304" pitchFamily="18" charset="0"/>
              </a:rPr>
              <a:t>Throughout the analysis process, I closely monitored the results and ensured they aligned with the expected outcomes. I paid attention to any patterns, trends, or anomalies observed in the data, which helped me derive meaningful insights and draw relevant conclusions.</a:t>
            </a:r>
          </a:p>
          <a:p>
            <a:pPr marL="0" indent="0">
              <a:buNone/>
            </a:pPr>
            <a:endParaRPr lang="en-US" sz="8000" dirty="0">
              <a:latin typeface="Times New Roman" panose="02020603050405020304" pitchFamily="18" charset="0"/>
              <a:cs typeface="Times New Roman" panose="02020603050405020304" pitchFamily="18" charset="0"/>
            </a:endParaRPr>
          </a:p>
          <a:p>
            <a:pPr marL="0" indent="0">
              <a:buNone/>
            </a:pPr>
            <a:r>
              <a:rPr lang="en-US" sz="8000" dirty="0">
                <a:latin typeface="Times New Roman" panose="02020603050405020304" pitchFamily="18" charset="0"/>
                <a:cs typeface="Times New Roman" panose="02020603050405020304" pitchFamily="18" charset="0"/>
              </a:rPr>
              <a:t>By diligently following this approach, I successfully completed the assigned tasks and obtained valuable insights from the dataset. The process involved careful examination, analysis, and interpretation of the data to fulfill the project requirements and provide accurate and meaningful results.</a:t>
            </a:r>
          </a:p>
          <a:p>
            <a:pPr marL="0" indent="0">
              <a:buNone/>
            </a:pPr>
            <a:endParaRPr lang="en-US" sz="7400" dirty="0">
              <a:solidFill>
                <a:schemeClr val="bg2">
                  <a:lumMod val="50000"/>
                </a:schemeClr>
              </a:solidFill>
              <a:latin typeface="Arial Black" panose="020B0A04020102020204" pitchFamily="34" charset="0"/>
            </a:endParaRPr>
          </a:p>
        </p:txBody>
      </p:sp>
    </p:spTree>
    <p:extLst>
      <p:ext uri="{BB962C8B-B14F-4D97-AF65-F5344CB8AC3E}">
        <p14:creationId xmlns:p14="http://schemas.microsoft.com/office/powerpoint/2010/main" val="690934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E4D0F-B268-8422-61EB-C157143E7112}"/>
              </a:ext>
            </a:extLst>
          </p:cNvPr>
          <p:cNvSpPr>
            <a:spLocks noGrp="1"/>
          </p:cNvSpPr>
          <p:nvPr>
            <p:ph type="title"/>
          </p:nvPr>
        </p:nvSpPr>
        <p:spPr>
          <a:xfrm>
            <a:off x="838200" y="185830"/>
            <a:ext cx="10515600" cy="1325563"/>
          </a:xfrm>
        </p:spPr>
        <p:txBody>
          <a:bodyPr>
            <a:normAutofit fontScale="90000"/>
          </a:bodyPr>
          <a:lstStyle/>
          <a:p>
            <a:pPr algn="ctr"/>
            <a:br>
              <a:rPr lang="en-US" sz="6000" b="1" i="0" dirty="0">
                <a:solidFill>
                  <a:schemeClr val="accent6">
                    <a:lumMod val="50000"/>
                  </a:schemeClr>
                </a:solidFill>
                <a:effectLst/>
                <a:latin typeface="Arial Black" panose="020B0A04020102020204" pitchFamily="34" charset="0"/>
              </a:rPr>
            </a:br>
            <a:r>
              <a:rPr lang="en-US" sz="6000" b="1" i="0" dirty="0">
                <a:solidFill>
                  <a:schemeClr val="accent4">
                    <a:lumMod val="75000"/>
                  </a:schemeClr>
                </a:solidFill>
                <a:effectLst/>
                <a:latin typeface="Arial Black" panose="020B0A04020102020204" pitchFamily="34" charset="0"/>
              </a:rPr>
              <a:t>Tech-Stack Used</a:t>
            </a:r>
            <a:br>
              <a:rPr lang="en-US" dirty="0"/>
            </a:br>
            <a:endParaRPr lang="en-US" dirty="0"/>
          </a:p>
        </p:txBody>
      </p:sp>
      <p:pic>
        <p:nvPicPr>
          <p:cNvPr id="5" name="Content Placeholder 4">
            <a:extLst>
              <a:ext uri="{FF2B5EF4-FFF2-40B4-BE49-F238E27FC236}">
                <a16:creationId xmlns:a16="http://schemas.microsoft.com/office/drawing/2014/main" id="{1BB61A16-B307-63A5-01A6-0E7CF4D290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3335" y="1583366"/>
            <a:ext cx="4760263" cy="2514014"/>
          </a:xfrm>
        </p:spPr>
      </p:pic>
      <p:pic>
        <p:nvPicPr>
          <p:cNvPr id="7" name="Picture 6">
            <a:extLst>
              <a:ext uri="{FF2B5EF4-FFF2-40B4-BE49-F238E27FC236}">
                <a16:creationId xmlns:a16="http://schemas.microsoft.com/office/drawing/2014/main" id="{A1D43AF3-7A6E-8815-C493-6B1D30714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4156" y="3923135"/>
            <a:ext cx="4052045" cy="2478501"/>
          </a:xfrm>
          <a:prstGeom prst="rect">
            <a:avLst/>
          </a:prstGeom>
        </p:spPr>
      </p:pic>
      <p:sp>
        <p:nvSpPr>
          <p:cNvPr id="10" name="TextBox 9">
            <a:extLst>
              <a:ext uri="{FF2B5EF4-FFF2-40B4-BE49-F238E27FC236}">
                <a16:creationId xmlns:a16="http://schemas.microsoft.com/office/drawing/2014/main" id="{AC14A907-EB9C-653C-FE0E-90586E534546}"/>
              </a:ext>
            </a:extLst>
          </p:cNvPr>
          <p:cNvSpPr txBox="1"/>
          <p:nvPr/>
        </p:nvSpPr>
        <p:spPr>
          <a:xfrm>
            <a:off x="7382438" y="1690688"/>
            <a:ext cx="2442880" cy="1569660"/>
          </a:xfrm>
          <a:prstGeom prst="rect">
            <a:avLst/>
          </a:prstGeom>
          <a:noFill/>
        </p:spPr>
        <p:txBody>
          <a:bodyPr wrap="square" rtlCol="0">
            <a:spAutoFit/>
          </a:bodyPr>
          <a:lstStyle/>
          <a:p>
            <a:r>
              <a:rPr lang="en-US" sz="3200" dirty="0">
                <a:solidFill>
                  <a:schemeClr val="accent2">
                    <a:lumMod val="75000"/>
                  </a:schemeClr>
                </a:solidFill>
                <a:latin typeface="Arial Black" panose="020B0A04020102020204" pitchFamily="34" charset="0"/>
              </a:rPr>
              <a:t>           Prepare Data </a:t>
            </a:r>
          </a:p>
        </p:txBody>
      </p:sp>
      <p:sp>
        <p:nvSpPr>
          <p:cNvPr id="11" name="TextBox 10">
            <a:extLst>
              <a:ext uri="{FF2B5EF4-FFF2-40B4-BE49-F238E27FC236}">
                <a16:creationId xmlns:a16="http://schemas.microsoft.com/office/drawing/2014/main" id="{8084556D-9891-FF55-2F6B-9FB911CFAAD7}"/>
              </a:ext>
            </a:extLst>
          </p:cNvPr>
          <p:cNvSpPr txBox="1"/>
          <p:nvPr/>
        </p:nvSpPr>
        <p:spPr>
          <a:xfrm>
            <a:off x="1622612" y="4831976"/>
            <a:ext cx="3836894" cy="1569660"/>
          </a:xfrm>
          <a:prstGeom prst="rect">
            <a:avLst/>
          </a:prstGeom>
          <a:noFill/>
        </p:spPr>
        <p:txBody>
          <a:bodyPr wrap="square" rtlCol="0">
            <a:spAutoFit/>
          </a:bodyPr>
          <a:lstStyle/>
          <a:p>
            <a:pPr marL="285750" indent="-285750">
              <a:buFontTx/>
              <a:buChar char="-"/>
            </a:pPr>
            <a:r>
              <a:rPr lang="en-US" sz="3200" dirty="0">
                <a:latin typeface="Arial Black" panose="020B0A04020102020204" pitchFamily="34" charset="0"/>
              </a:rPr>
              <a:t>Prepare</a:t>
            </a:r>
          </a:p>
          <a:p>
            <a:pPr marL="285750" indent="-285750">
              <a:buFontTx/>
              <a:buChar char="-"/>
            </a:pPr>
            <a:r>
              <a:rPr lang="en-US" sz="3200" dirty="0">
                <a:latin typeface="Arial Black" panose="020B0A04020102020204" pitchFamily="34" charset="0"/>
              </a:rPr>
              <a:t>Process </a:t>
            </a:r>
          </a:p>
          <a:p>
            <a:pPr marL="285750" indent="-285750">
              <a:buFontTx/>
              <a:buChar char="-"/>
            </a:pPr>
            <a:r>
              <a:rPr lang="en-US" sz="3200" dirty="0">
                <a:latin typeface="Arial Black" panose="020B0A04020102020204" pitchFamily="34" charset="0"/>
              </a:rPr>
              <a:t>Analyze Data</a:t>
            </a:r>
          </a:p>
        </p:txBody>
      </p:sp>
    </p:spTree>
    <p:extLst>
      <p:ext uri="{BB962C8B-B14F-4D97-AF65-F5344CB8AC3E}">
        <p14:creationId xmlns:p14="http://schemas.microsoft.com/office/powerpoint/2010/main" val="436540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2088D-BBF9-EA64-3555-B3BE566AD344}"/>
              </a:ext>
            </a:extLst>
          </p:cNvPr>
          <p:cNvSpPr>
            <a:spLocks noGrp="1"/>
          </p:cNvSpPr>
          <p:nvPr>
            <p:ph type="title"/>
          </p:nvPr>
        </p:nvSpPr>
        <p:spPr>
          <a:xfrm>
            <a:off x="658905" y="2552512"/>
            <a:ext cx="10515600" cy="1325563"/>
          </a:xfrm>
        </p:spPr>
        <p:txBody>
          <a:bodyPr>
            <a:normAutofit/>
          </a:bodyPr>
          <a:lstStyle/>
          <a:p>
            <a:pPr algn="ctr"/>
            <a:r>
              <a:rPr lang="en-US" sz="7200" dirty="0">
                <a:solidFill>
                  <a:srgbClr val="FF0066"/>
                </a:solidFill>
                <a:latin typeface="Arial Black" panose="020B0A04020102020204" pitchFamily="34" charset="0"/>
              </a:rPr>
              <a:t>INSIGHTS</a:t>
            </a:r>
          </a:p>
        </p:txBody>
      </p:sp>
    </p:spTree>
    <p:extLst>
      <p:ext uri="{BB962C8B-B14F-4D97-AF65-F5344CB8AC3E}">
        <p14:creationId xmlns:p14="http://schemas.microsoft.com/office/powerpoint/2010/main" val="1872378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1CC965F-846E-A696-57CF-A2CBD2C92633}"/>
              </a:ext>
            </a:extLst>
          </p:cNvPr>
          <p:cNvSpPr txBox="1"/>
          <p:nvPr/>
        </p:nvSpPr>
        <p:spPr>
          <a:xfrm>
            <a:off x="163606" y="591669"/>
            <a:ext cx="11864788" cy="5940088"/>
          </a:xfrm>
          <a:prstGeom prst="rect">
            <a:avLst/>
          </a:prstGeom>
          <a:noFill/>
        </p:spPr>
        <p:txBody>
          <a:bodyPr wrap="square">
            <a:spAutoFit/>
          </a:bodyPr>
          <a:lstStyle/>
          <a:p>
            <a:pPr algn="just"/>
            <a:r>
              <a:rPr lang="en-US" sz="2000" b="0" i="0" dirty="0">
                <a:effectLst/>
                <a:latin typeface="Times New Roman" panose="02020603050405020304" pitchFamily="18" charset="0"/>
                <a:cs typeface="Times New Roman" panose="02020603050405020304" pitchFamily="18" charset="0"/>
              </a:rPr>
              <a:t>Throughout the duration of the project, I immersed myself in the concepts of Operation Analysis, which encompassed a range of key skills and techniques. From the very beginning, I focused on implementing these concepts and expanding my knowledge.</a:t>
            </a:r>
          </a:p>
          <a:p>
            <a:pPr algn="just"/>
            <a:endParaRPr lang="en-US" sz="2000" b="0" i="0" dirty="0">
              <a:effectLst/>
              <a:latin typeface="Times New Roman" panose="02020603050405020304" pitchFamily="18" charset="0"/>
              <a:cs typeface="Times New Roman" panose="02020603050405020304" pitchFamily="18" charset="0"/>
            </a:endParaRPr>
          </a:p>
          <a:p>
            <a:pPr algn="just"/>
            <a:r>
              <a:rPr lang="en-US" sz="2000" b="0" i="0" dirty="0">
                <a:effectLst/>
                <a:latin typeface="Times New Roman" panose="02020603050405020304" pitchFamily="18" charset="0"/>
                <a:cs typeface="Times New Roman" panose="02020603050405020304" pitchFamily="18" charset="0"/>
              </a:rPr>
              <a:t>I started by gaining a deep understanding of fundamental operations such as counting, summing, calculating percentages, and working with dates and times in SQL. I familiarized myself with essential functions such as window functions, subqueries, handling duplicate values, and utilizing nested queries effectively. This knowledge allowed me to manipulate and analyze the data more efficiently.</a:t>
            </a:r>
          </a:p>
          <a:p>
            <a:pPr algn="just"/>
            <a:endParaRPr lang="en-US" sz="2000" b="0" i="0" dirty="0">
              <a:effectLst/>
              <a:latin typeface="Times New Roman" panose="02020603050405020304" pitchFamily="18" charset="0"/>
              <a:cs typeface="Times New Roman" panose="02020603050405020304" pitchFamily="18" charset="0"/>
            </a:endParaRPr>
          </a:p>
          <a:p>
            <a:pPr algn="just"/>
            <a:r>
              <a:rPr lang="en-US" sz="2000" b="0" i="0" dirty="0">
                <a:effectLst/>
                <a:latin typeface="Times New Roman" panose="02020603050405020304" pitchFamily="18" charset="0"/>
                <a:cs typeface="Times New Roman" panose="02020603050405020304" pitchFamily="18" charset="0"/>
              </a:rPr>
              <a:t>Additionally, I learned practical skills like creating tables and inserting values into them. I also acquired the ability to import files into SQL, enabling me to work seamlessly with various datasets and formats.</a:t>
            </a:r>
          </a:p>
          <a:p>
            <a:pPr algn="just"/>
            <a:endParaRPr lang="en-US" sz="2000" b="0" i="0" dirty="0">
              <a:effectLst/>
              <a:latin typeface="Times New Roman" panose="02020603050405020304" pitchFamily="18" charset="0"/>
              <a:cs typeface="Times New Roman" panose="02020603050405020304" pitchFamily="18" charset="0"/>
            </a:endParaRPr>
          </a:p>
          <a:p>
            <a:pPr algn="just"/>
            <a:r>
              <a:rPr lang="en-US" sz="2000" b="0" i="0" dirty="0">
                <a:effectLst/>
                <a:latin typeface="Times New Roman" panose="02020603050405020304" pitchFamily="18" charset="0"/>
                <a:cs typeface="Times New Roman" panose="02020603050405020304" pitchFamily="18" charset="0"/>
              </a:rPr>
              <a:t>To further enhance my analytical capabilities, I delved into advanced SQL techniques. I learned how to count rows and use the row number function. I explored the power of partitioning data using the partition by clause and leveraged the group by function for aggregating data. Furthermore, I became adept at sorting data using the order by function, both in ascending (</a:t>
            </a:r>
            <a:r>
              <a:rPr lang="en-US" sz="2000" b="0" i="0" dirty="0" err="1">
                <a:effectLst/>
                <a:latin typeface="Times New Roman" panose="02020603050405020304" pitchFamily="18" charset="0"/>
                <a:cs typeface="Times New Roman" panose="02020603050405020304" pitchFamily="18" charset="0"/>
              </a:rPr>
              <a:t>asc</a:t>
            </a:r>
            <a:r>
              <a:rPr lang="en-US" sz="2000" b="0" i="0" dirty="0">
                <a:effectLst/>
                <a:latin typeface="Times New Roman" panose="02020603050405020304" pitchFamily="18" charset="0"/>
                <a:cs typeface="Times New Roman" panose="02020603050405020304" pitchFamily="18" charset="0"/>
              </a:rPr>
              <a:t>) and descending (desc) order. Additionally, I grasped the importance of providing appropriate aliases to derived tables to improve code readability and maintainability.</a:t>
            </a:r>
          </a:p>
          <a:p>
            <a:pPr algn="just"/>
            <a:r>
              <a:rPr lang="en-US" sz="2000" b="0" i="0" dirty="0">
                <a:effectLst/>
                <a:latin typeface="Times New Roman" panose="02020603050405020304" pitchFamily="18" charset="0"/>
                <a:cs typeface="Times New Roman" panose="02020603050405020304" pitchFamily="18" charset="0"/>
              </a:rPr>
              <a:t>In summary, from the outset of the project, I immersed myself in the world of Operation Analysis and honed my skills in a wide range of SQL concepts and techniques.</a:t>
            </a:r>
          </a:p>
        </p:txBody>
      </p:sp>
    </p:spTree>
    <p:extLst>
      <p:ext uri="{BB962C8B-B14F-4D97-AF65-F5344CB8AC3E}">
        <p14:creationId xmlns:p14="http://schemas.microsoft.com/office/powerpoint/2010/main" val="495148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0EBE-29F0-8219-4DA1-986D4B9B8B70}"/>
              </a:ext>
            </a:extLst>
          </p:cNvPr>
          <p:cNvSpPr>
            <a:spLocks noGrp="1"/>
          </p:cNvSpPr>
          <p:nvPr>
            <p:ph type="title"/>
          </p:nvPr>
        </p:nvSpPr>
        <p:spPr>
          <a:xfrm>
            <a:off x="838200" y="2453901"/>
            <a:ext cx="10515600" cy="1325563"/>
          </a:xfrm>
        </p:spPr>
        <p:txBody>
          <a:bodyPr/>
          <a:lstStyle/>
          <a:p>
            <a:pPr algn="ctr"/>
            <a:r>
              <a:rPr lang="en-US" b="1" i="0" dirty="0">
                <a:solidFill>
                  <a:srgbClr val="00B050"/>
                </a:solidFill>
                <a:effectLst/>
                <a:latin typeface="Arial Black" panose="020B0A04020102020204" pitchFamily="34" charset="0"/>
              </a:rPr>
              <a:t>Case Study 1 (Job Data)</a:t>
            </a:r>
            <a:endParaRPr lang="en-US" dirty="0"/>
          </a:p>
        </p:txBody>
      </p:sp>
    </p:spTree>
    <p:extLst>
      <p:ext uri="{BB962C8B-B14F-4D97-AF65-F5344CB8AC3E}">
        <p14:creationId xmlns:p14="http://schemas.microsoft.com/office/powerpoint/2010/main" val="3315526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451E45-76D0-4055-96F8-DAF24E78EDBA}"/>
              </a:ext>
            </a:extLst>
          </p:cNvPr>
          <p:cNvSpPr>
            <a:spLocks noGrp="1"/>
          </p:cNvSpPr>
          <p:nvPr>
            <p:ph idx="1"/>
          </p:nvPr>
        </p:nvSpPr>
        <p:spPr>
          <a:xfrm>
            <a:off x="838200" y="528918"/>
            <a:ext cx="10515600" cy="6033247"/>
          </a:xfrm>
        </p:spPr>
        <p:txBody>
          <a:bodyPr>
            <a:normAutofit/>
          </a:bodyPr>
          <a:lstStyle/>
          <a:p>
            <a:pPr marL="0" indent="0">
              <a:buNone/>
            </a:pPr>
            <a:endParaRPr lang="en-US" b="1" i="0" dirty="0">
              <a:solidFill>
                <a:schemeClr val="accent2">
                  <a:lumMod val="75000"/>
                </a:schemeClr>
              </a:solidFill>
              <a:effectLst/>
              <a:latin typeface="Gadugi" panose="020B0502040204020203" pitchFamily="34" charset="0"/>
              <a:ea typeface="Gadugi" panose="020B0502040204020203" pitchFamily="34" charset="0"/>
            </a:endParaRPr>
          </a:p>
          <a:p>
            <a:pPr marL="0" indent="0">
              <a:buNone/>
            </a:pPr>
            <a:r>
              <a:rPr lang="en-US" b="1" i="0" dirty="0">
                <a:solidFill>
                  <a:schemeClr val="accent2">
                    <a:lumMod val="75000"/>
                  </a:schemeClr>
                </a:solidFill>
                <a:effectLst/>
                <a:latin typeface="Gadugi" panose="020B0502040204020203" pitchFamily="34" charset="0"/>
                <a:ea typeface="Gadugi" panose="020B0502040204020203" pitchFamily="34" charset="0"/>
              </a:rPr>
              <a:t>Number of jobs reviewed: </a:t>
            </a:r>
            <a:r>
              <a:rPr lang="en-US" b="0" i="0" dirty="0">
                <a:solidFill>
                  <a:schemeClr val="accent2">
                    <a:lumMod val="75000"/>
                  </a:schemeClr>
                </a:solidFill>
                <a:effectLst/>
                <a:latin typeface="Gadugi" panose="020B0502040204020203" pitchFamily="34" charset="0"/>
                <a:ea typeface="Gadugi" panose="020B0502040204020203" pitchFamily="34" charset="0"/>
              </a:rPr>
              <a:t>Amount of jobs reviewed over time.</a:t>
            </a:r>
            <a:br>
              <a:rPr lang="en-US" b="0" i="0" dirty="0">
                <a:solidFill>
                  <a:schemeClr val="accent2">
                    <a:lumMod val="75000"/>
                  </a:schemeClr>
                </a:solidFill>
                <a:effectLst/>
                <a:latin typeface="Gadugi" panose="020B0502040204020203" pitchFamily="34" charset="0"/>
                <a:ea typeface="Gadugi" panose="020B0502040204020203" pitchFamily="34" charset="0"/>
              </a:rPr>
            </a:br>
            <a:r>
              <a:rPr lang="en-US" b="1" i="0" dirty="0">
                <a:solidFill>
                  <a:schemeClr val="accent2">
                    <a:lumMod val="75000"/>
                  </a:schemeClr>
                </a:solidFill>
                <a:effectLst/>
                <a:latin typeface="Gadugi" panose="020B0502040204020203" pitchFamily="34" charset="0"/>
                <a:ea typeface="Gadugi" panose="020B0502040204020203" pitchFamily="34" charset="0"/>
              </a:rPr>
              <a:t>Your task:</a:t>
            </a:r>
            <a:r>
              <a:rPr lang="en-US" b="0" i="0" dirty="0">
                <a:solidFill>
                  <a:schemeClr val="accent2">
                    <a:lumMod val="75000"/>
                  </a:schemeClr>
                </a:solidFill>
                <a:effectLst/>
                <a:latin typeface="Gadugi" panose="020B0502040204020203" pitchFamily="34" charset="0"/>
                <a:ea typeface="Gadugi" panose="020B0502040204020203" pitchFamily="34" charset="0"/>
              </a:rPr>
              <a:t> Calculate the number of jobs reviewed per hour per day for November 2020.</a:t>
            </a:r>
          </a:p>
          <a:p>
            <a:pPr marL="0" indent="0">
              <a:buNone/>
            </a:pPr>
            <a:endParaRPr lang="en-US" sz="2400" dirty="0">
              <a:solidFill>
                <a:schemeClr val="accent2">
                  <a:lumMod val="75000"/>
                </a:schemeClr>
              </a:solidFill>
              <a:latin typeface="Gadugi" panose="020B0502040204020203" pitchFamily="34" charset="0"/>
              <a:ea typeface="Gadugi" panose="020B0502040204020203" pitchFamily="34" charset="0"/>
            </a:endParaRPr>
          </a:p>
          <a:p>
            <a:pPr marL="0" indent="0">
              <a:buNone/>
            </a:pPr>
            <a:r>
              <a:rPr lang="en-US" sz="2400" b="0" i="0" dirty="0">
                <a:solidFill>
                  <a:schemeClr val="accent2">
                    <a:lumMod val="75000"/>
                  </a:schemeClr>
                </a:solidFill>
                <a:effectLst/>
                <a:latin typeface="Gadugi" panose="020B0502040204020203" pitchFamily="34" charset="0"/>
                <a:ea typeface="Gadugi" panose="020B0502040204020203" pitchFamily="34" charset="0"/>
              </a:rPr>
              <a:t>The maximum number of jobs reviewed per hour per day for November 2020  is  </a:t>
            </a:r>
            <a:r>
              <a:rPr lang="en-US" sz="2400" b="1" i="0" dirty="0">
                <a:solidFill>
                  <a:srgbClr val="002060"/>
                </a:solidFill>
                <a:effectLst/>
                <a:latin typeface="Gadugi" panose="020B0502040204020203" pitchFamily="34" charset="0"/>
                <a:ea typeface="Gadugi" panose="020B0502040204020203" pitchFamily="34" charset="0"/>
              </a:rPr>
              <a:t>218</a:t>
            </a:r>
            <a:r>
              <a:rPr lang="en-US" sz="2400" b="0" i="0" dirty="0">
                <a:solidFill>
                  <a:schemeClr val="accent2">
                    <a:lumMod val="75000"/>
                  </a:schemeClr>
                </a:solidFill>
                <a:effectLst/>
                <a:latin typeface="Gadugi" panose="020B0502040204020203" pitchFamily="34" charset="0"/>
                <a:ea typeface="Gadugi" panose="020B0502040204020203" pitchFamily="34" charset="0"/>
              </a:rPr>
              <a:t>  on  </a:t>
            </a:r>
            <a:r>
              <a:rPr lang="en-US" sz="2400" b="1" i="0" u="none" strike="noStrike" dirty="0">
                <a:solidFill>
                  <a:srgbClr val="000000"/>
                </a:solidFill>
                <a:effectLst/>
                <a:latin typeface="Arial" panose="020B0604020202020204" pitchFamily="34" charset="0"/>
                <a:cs typeface="Arial" panose="020B0604020202020204" pitchFamily="34" charset="0"/>
              </a:rPr>
              <a:t> “ 28 November”. </a:t>
            </a:r>
          </a:p>
          <a:p>
            <a:pPr marL="0" indent="0">
              <a:buNone/>
            </a:pPr>
            <a:r>
              <a:rPr lang="en-US" sz="2400" b="1" dirty="0">
                <a:solidFill>
                  <a:srgbClr val="000000"/>
                </a:solidFill>
                <a:latin typeface="Arial" panose="020B0604020202020204" pitchFamily="34" charset="0"/>
                <a:cs typeface="Arial" panose="020B0604020202020204" pitchFamily="34" charset="0"/>
              </a:rPr>
              <a:t> </a:t>
            </a:r>
            <a:r>
              <a:rPr lang="en-US" sz="2400" b="0" i="0" dirty="0">
                <a:solidFill>
                  <a:schemeClr val="accent2">
                    <a:lumMod val="75000"/>
                  </a:schemeClr>
                </a:solidFill>
                <a:effectLst/>
                <a:latin typeface="Gadugi" panose="020B0502040204020203" pitchFamily="34" charset="0"/>
                <a:ea typeface="Gadugi" panose="020B0502040204020203" pitchFamily="34" charset="0"/>
              </a:rPr>
              <a:t>The average number of jobs reviewed per hour per day for November 2020  is  </a:t>
            </a:r>
            <a:r>
              <a:rPr lang="en-US" sz="2400" b="1" dirty="0">
                <a:solidFill>
                  <a:srgbClr val="002060"/>
                </a:solidFill>
                <a:latin typeface="Gadugi" panose="020B0502040204020203" pitchFamily="34" charset="0"/>
                <a:ea typeface="Gadugi" panose="020B0502040204020203" pitchFamily="34" charset="0"/>
              </a:rPr>
              <a:t>35</a:t>
            </a:r>
            <a:r>
              <a:rPr lang="en-US" sz="2400" b="0" i="0" dirty="0">
                <a:solidFill>
                  <a:schemeClr val="accent2">
                    <a:lumMod val="75000"/>
                  </a:schemeClr>
                </a:solidFill>
                <a:effectLst/>
                <a:latin typeface="Gadugi" panose="020B0502040204020203" pitchFamily="34" charset="0"/>
                <a:ea typeface="Gadugi" panose="020B0502040204020203" pitchFamily="34" charset="0"/>
              </a:rPr>
              <a:t> on </a:t>
            </a:r>
            <a:r>
              <a:rPr lang="en-US" sz="2400" b="1" i="0" u="none" strike="noStrike" dirty="0">
                <a:solidFill>
                  <a:srgbClr val="000000"/>
                </a:solidFill>
                <a:effectLst/>
                <a:latin typeface="Arial" panose="020B0604020202020204" pitchFamily="34" charset="0"/>
                <a:cs typeface="Arial" panose="020B0604020202020204" pitchFamily="34" charset="0"/>
              </a:rPr>
              <a:t>“27 November”. </a:t>
            </a:r>
          </a:p>
          <a:p>
            <a:pPr marL="0" indent="0">
              <a:buNone/>
            </a:pPr>
            <a:r>
              <a:rPr lang="en-US" sz="2400" b="0" i="0" dirty="0">
                <a:solidFill>
                  <a:schemeClr val="accent2">
                    <a:lumMod val="75000"/>
                  </a:schemeClr>
                </a:solidFill>
                <a:effectLst/>
                <a:latin typeface="Gadugi" panose="020B0502040204020203" pitchFamily="34" charset="0"/>
                <a:ea typeface="Gadugi" panose="020B0502040204020203" pitchFamily="34" charset="0"/>
              </a:rPr>
              <a:t>The average number of jobs reviewed per hour per day for November 2020  is   </a:t>
            </a:r>
            <a:r>
              <a:rPr lang="en-US" sz="2400" b="1" i="0" dirty="0">
                <a:solidFill>
                  <a:srgbClr val="002060"/>
                </a:solidFill>
                <a:effectLst/>
                <a:latin typeface="Gadugi" panose="020B0502040204020203" pitchFamily="34" charset="0"/>
                <a:ea typeface="Gadugi" panose="020B0502040204020203" pitchFamily="34" charset="0"/>
              </a:rPr>
              <a:t>126</a:t>
            </a:r>
            <a:r>
              <a:rPr lang="en-US" sz="2400" b="1" i="0" u="none" strike="noStrike" dirty="0">
                <a:solidFill>
                  <a:srgbClr val="000000"/>
                </a:solidFill>
                <a:effectLst/>
                <a:latin typeface="Arial" panose="020B0604020202020204" pitchFamily="34" charset="0"/>
                <a:cs typeface="Arial" panose="020B0604020202020204" pitchFamily="34" charset="0"/>
              </a:rPr>
              <a:t>. </a:t>
            </a:r>
          </a:p>
          <a:p>
            <a:pPr marL="0" indent="0">
              <a:buNone/>
            </a:pPr>
            <a:endParaRPr lang="en-US" sz="2800" b="1" i="0" u="none" strike="noStrike" dirty="0">
              <a:solidFill>
                <a:srgbClr val="000000"/>
              </a:solidFill>
              <a:effectLst/>
              <a:latin typeface="Arial" panose="020B0604020202020204" pitchFamily="34" charset="0"/>
              <a:cs typeface="Arial" panose="020B0604020202020204" pitchFamily="34" charset="0"/>
            </a:endParaRPr>
          </a:p>
          <a:p>
            <a:pPr marL="0" indent="0">
              <a:buNone/>
            </a:pPr>
            <a:endParaRPr lang="en-US" sz="2800" b="1" i="0" u="none" strike="noStrike" dirty="0">
              <a:solidFill>
                <a:srgbClr val="000000"/>
              </a:solidFill>
              <a:effectLst/>
              <a:latin typeface="Arial" panose="020B0604020202020204" pitchFamily="34" charset="0"/>
              <a:cs typeface="Arial" panose="020B0604020202020204" pitchFamily="34" charset="0"/>
            </a:endParaRPr>
          </a:p>
          <a:p>
            <a:pPr marL="0" indent="0">
              <a:buNone/>
            </a:pPr>
            <a:endParaRPr lang="en-US" b="0" i="0" dirty="0">
              <a:solidFill>
                <a:schemeClr val="accent2">
                  <a:lumMod val="75000"/>
                </a:schemeClr>
              </a:solidFill>
              <a:effectLst/>
              <a:latin typeface="Gadugi" panose="020B0502040204020203" pitchFamily="34" charset="0"/>
              <a:ea typeface="Gadugi" panose="020B0502040204020203" pitchFamily="34" charset="0"/>
            </a:endParaRPr>
          </a:p>
        </p:txBody>
      </p:sp>
    </p:spTree>
    <p:extLst>
      <p:ext uri="{BB962C8B-B14F-4D97-AF65-F5344CB8AC3E}">
        <p14:creationId xmlns:p14="http://schemas.microsoft.com/office/powerpoint/2010/main" val="1151846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1034</TotalTime>
  <Words>2693</Words>
  <Application>Microsoft Office PowerPoint</Application>
  <PresentationFormat>Widescreen</PresentationFormat>
  <Paragraphs>173</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 Black</vt:lpstr>
      <vt:lpstr>Calibri</vt:lpstr>
      <vt:lpstr>Calibri Light</vt:lpstr>
      <vt:lpstr>Gadugi</vt:lpstr>
      <vt:lpstr>Manrope</vt:lpstr>
      <vt:lpstr>Times New Roman</vt:lpstr>
      <vt:lpstr>Office Theme</vt:lpstr>
      <vt:lpstr>    Operation Analytics and Investigating Metric Spike Advanced SQL </vt:lpstr>
      <vt:lpstr> Project Description:</vt:lpstr>
      <vt:lpstr>       APPROACH  </vt:lpstr>
      <vt:lpstr>PowerPoint Presentation</vt:lpstr>
      <vt:lpstr> Tech-Stack Used </vt:lpstr>
      <vt:lpstr>INSIGHTS</vt:lpstr>
      <vt:lpstr>PowerPoint Presentation</vt:lpstr>
      <vt:lpstr>Case Study 1 (Job Data)</vt:lpstr>
      <vt:lpstr>PowerPoint Presentation</vt:lpstr>
      <vt:lpstr>   SELECT     DS,    COUNT(DISTINCT JOB_ID) AS JOB_REVIEWED,    SUM(TIME_SPENT) / (60 * 60) AS PER_HOUR_TIME_SPEND,    ROUND((COUNT(DISTINCT JOB_ID) / SUM(TIME_SPENT)) * (60 * 60)) AS jobs_reviewed_per_hour_per_day  FROM    JOB_DATA WHERE  DS  &gt;=  '2020-11-01'  AND  DS  &lt;=  '2020-11-30 ‘ GROUP BY  DS  ORDER BY DS DESC; </vt:lpstr>
      <vt:lpstr>PowerPoint Presentation</vt:lpstr>
      <vt:lpstr> Percentage share of each language: Share of each language for different contents. Your task: Calculate the percentage share of each language in the last 30 days. </vt:lpstr>
      <vt:lpstr>PowerPoint Presentation</vt:lpstr>
      <vt:lpstr>Case Study 2 (Investigating metric spike)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Operation Analytics and Investigating Metric Spike Advanced SQL </dc:title>
  <dc:creator>shilpa singh</dc:creator>
  <cp:lastModifiedBy>shilpa singh</cp:lastModifiedBy>
  <cp:revision>1</cp:revision>
  <dcterms:created xsi:type="dcterms:W3CDTF">2023-06-22T15:11:46Z</dcterms:created>
  <dcterms:modified xsi:type="dcterms:W3CDTF">2023-06-23T08:26:21Z</dcterms:modified>
</cp:coreProperties>
</file>