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55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0" y="1015199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1162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7027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54757" y="3903682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891594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99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69308"/>
            <a:ext cx="8374549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293755"/>
            <a:ext cx="8374549" cy="2625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1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1125" y="1811906"/>
            <a:ext cx="45440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>
                <a:solidFill>
                  <a:srgbClr val="FFFFFF"/>
                </a:solidFill>
              </a:rPr>
              <a:t>Decoding the</a:t>
            </a:r>
            <a:r>
              <a:rPr sz="4200" spc="-35" dirty="0">
                <a:solidFill>
                  <a:srgbClr val="FFFFFF"/>
                </a:solidFill>
              </a:rPr>
              <a:t> Skies</a:t>
            </a:r>
            <a:endParaRPr sz="4200"/>
          </a:p>
        </p:txBody>
      </p:sp>
      <p:sp>
        <p:nvSpPr>
          <p:cNvPr id="10" name="object 10"/>
          <p:cNvSpPr txBox="1"/>
          <p:nvPr/>
        </p:nvSpPr>
        <p:spPr>
          <a:xfrm>
            <a:off x="671113" y="2682807"/>
            <a:ext cx="48056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0" dirty="0">
                <a:solidFill>
                  <a:srgbClr val="FFFFFF"/>
                </a:solidFill>
                <a:latin typeface="Roboto"/>
                <a:cs typeface="Roboto"/>
              </a:rPr>
              <a:t>Insights</a:t>
            </a:r>
            <a:r>
              <a:rPr sz="20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Roboto"/>
                <a:cs typeface="Roboto"/>
              </a:rPr>
              <a:t>from</a:t>
            </a:r>
            <a:r>
              <a:rPr sz="20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Roboto"/>
                <a:cs typeface="Roboto"/>
              </a:rPr>
              <a:t>SpaceX</a:t>
            </a:r>
            <a:r>
              <a:rPr sz="20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Roboto"/>
                <a:cs typeface="Roboto"/>
              </a:rPr>
              <a:t>Rocket</a:t>
            </a:r>
            <a:r>
              <a:rPr sz="20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20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Roboto"/>
                <a:cs typeface="Roboto"/>
              </a:rPr>
              <a:t>Science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625" y="3892350"/>
            <a:ext cx="941274" cy="9412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350650"/>
            <a:ext cx="9144000" cy="2793365"/>
            <a:chOff x="0" y="2350650"/>
            <a:chExt cx="9144000" cy="2793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3716" y="2354198"/>
              <a:ext cx="3430274" cy="21577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6169" y="2373619"/>
              <a:ext cx="3315974" cy="2043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3249" y="2350650"/>
              <a:ext cx="3018649" cy="22036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0399" y="2350650"/>
              <a:ext cx="2904349" cy="20893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11544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Results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0621" y="1258196"/>
            <a:ext cx="8125459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14999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-30" dirty="0">
                <a:solidFill>
                  <a:srgbClr val="434343"/>
                </a:solidFill>
                <a:latin typeface="Roboto"/>
                <a:cs typeface="Roboto"/>
              </a:rPr>
              <a:t>Using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interactive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analytics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was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possible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identify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that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launch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sites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use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be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in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safety </a:t>
            </a:r>
            <a:r>
              <a:rPr sz="1600" spc="-38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places,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near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sea,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for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example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have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a good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logistic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infrastructure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around.</a:t>
            </a:r>
            <a:endParaRPr sz="1600">
              <a:latin typeface="Roboto"/>
              <a:cs typeface="Roboto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Most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launches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happens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at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east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coast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launch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sites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11544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52607"/>
            <a:ext cx="806386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 algn="just">
              <a:lnSpc>
                <a:spcPct val="114999"/>
              </a:lnSpc>
              <a:spcBef>
                <a:spcPts val="100"/>
              </a:spcBef>
              <a:buFont typeface="Microsoft Sans Serif"/>
              <a:buChar char="●"/>
              <a:tabLst>
                <a:tab pos="379730" algn="l"/>
              </a:tabLst>
            </a:pP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Predictive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analysis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showed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that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Decision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Tree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Classiﬁer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is the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best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model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to </a:t>
            </a:r>
            <a:r>
              <a:rPr sz="1800" spc="-434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predict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successful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landings, </a:t>
            </a:r>
            <a:r>
              <a:rPr sz="1800" spc="-30" dirty="0">
                <a:solidFill>
                  <a:srgbClr val="434343"/>
                </a:solidFill>
                <a:latin typeface="Roboto"/>
                <a:cs typeface="Roboto"/>
              </a:rPr>
              <a:t>having accuray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overy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83%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and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accuracy 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for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test </a:t>
            </a:r>
            <a:r>
              <a:rPr sz="1800" spc="-434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data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over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91%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5925" y="2145100"/>
            <a:ext cx="3884224" cy="2695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10985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149" y="1720475"/>
            <a:ext cx="2389505" cy="19183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Executive</a:t>
            </a:r>
            <a:r>
              <a:rPr sz="1800" spc="-6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Summary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Introduction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Methodology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Results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Conclusion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Appendix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675" y="1007049"/>
            <a:ext cx="8500745" cy="0"/>
          </a:xfrm>
          <a:custGeom>
            <a:avLst/>
            <a:gdLst/>
            <a:ahLst/>
            <a:cxnLst/>
            <a:rect l="l" t="t" r="r" b="b"/>
            <a:pathLst>
              <a:path w="8500745">
                <a:moveTo>
                  <a:pt x="0" y="0"/>
                </a:moveTo>
                <a:lnTo>
                  <a:pt x="8500199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383" y="1373779"/>
            <a:ext cx="2395936" cy="23959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30213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Executive</a:t>
            </a:r>
            <a:r>
              <a:rPr spc="-60" dirty="0"/>
              <a:t> </a:t>
            </a:r>
            <a:r>
              <a:rPr spc="-3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64622"/>
            <a:ext cx="8251190" cy="292481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15"/>
              </a:spcBef>
              <a:buFont typeface="MS PGothic"/>
              <a:buChar char="❖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following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methodologies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were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used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analyze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data</a:t>
            </a:r>
            <a:endParaRPr sz="1800">
              <a:latin typeface="Roboto"/>
              <a:cs typeface="Roboto"/>
            </a:endParaRPr>
          </a:p>
          <a:p>
            <a:pPr marL="1056640" lvl="1" indent="-336550">
              <a:lnSpc>
                <a:spcPct val="100000"/>
              </a:lnSpc>
              <a:spcBef>
                <a:spcPts val="790"/>
              </a:spcBef>
              <a:buFont typeface="Microsoft Sans Serif"/>
              <a:buChar char="●"/>
              <a:tabLst>
                <a:tab pos="1056640" algn="l"/>
                <a:tab pos="1057275" algn="l"/>
              </a:tabLst>
            </a:pPr>
            <a:r>
              <a:rPr sz="1400" spc="-20" dirty="0">
                <a:latin typeface="Roboto"/>
                <a:cs typeface="Roboto"/>
              </a:rPr>
              <a:t>Data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collection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using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Web </a:t>
            </a:r>
            <a:r>
              <a:rPr sz="1400" spc="-20" dirty="0">
                <a:latin typeface="Roboto"/>
                <a:cs typeface="Roboto"/>
              </a:rPr>
              <a:t>scraping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and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SpaceX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API</a:t>
            </a:r>
            <a:endParaRPr sz="1400">
              <a:latin typeface="Roboto"/>
              <a:cs typeface="Roboto"/>
            </a:endParaRPr>
          </a:p>
          <a:p>
            <a:pPr marL="1056640" marR="1097915" lvl="1" indent="-336550">
              <a:lnSpc>
                <a:spcPct val="100000"/>
              </a:lnSpc>
              <a:buFont typeface="Microsoft Sans Serif"/>
              <a:buChar char="●"/>
              <a:tabLst>
                <a:tab pos="1056640" algn="l"/>
                <a:tab pos="1057275" algn="l"/>
              </a:tabLst>
            </a:pPr>
            <a:r>
              <a:rPr sz="1400" spc="-20" dirty="0">
                <a:latin typeface="Roboto"/>
                <a:cs typeface="Roboto"/>
              </a:rPr>
              <a:t>Exploratory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data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analysis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using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Data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Visualization,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Data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Wrangling,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interactive </a:t>
            </a:r>
            <a:r>
              <a:rPr sz="1400" spc="-33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Visual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analytics.</a:t>
            </a:r>
            <a:endParaRPr sz="1400">
              <a:latin typeface="Roboto"/>
              <a:cs typeface="Roboto"/>
            </a:endParaRPr>
          </a:p>
          <a:p>
            <a:pPr marL="1056640" lvl="1" indent="-336550">
              <a:lnSpc>
                <a:spcPct val="100000"/>
              </a:lnSpc>
              <a:buFont typeface="Microsoft Sans Serif"/>
              <a:buChar char="●"/>
              <a:tabLst>
                <a:tab pos="1056640" algn="l"/>
                <a:tab pos="1057275" algn="l"/>
              </a:tabLst>
            </a:pPr>
            <a:r>
              <a:rPr sz="1400" spc="-20" dirty="0">
                <a:latin typeface="Roboto"/>
                <a:cs typeface="Roboto"/>
              </a:rPr>
              <a:t>Various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Machine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Learning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Algorithms</a:t>
            </a:r>
            <a:endParaRPr sz="1400">
              <a:latin typeface="Roboto"/>
              <a:cs typeface="Roboto"/>
            </a:endParaRPr>
          </a:p>
          <a:p>
            <a:pPr marL="469900" marR="5080" indent="-428625">
              <a:lnSpc>
                <a:spcPct val="114999"/>
              </a:lnSpc>
              <a:spcBef>
                <a:spcPts val="1100"/>
              </a:spcBef>
              <a:buFont typeface="MS PGothic"/>
              <a:buChar char="❖"/>
              <a:tabLst>
                <a:tab pos="469265" algn="l"/>
                <a:tab pos="469900" algn="l"/>
              </a:tabLst>
            </a:pP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This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data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science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434343"/>
                </a:solidFill>
                <a:latin typeface="Roboto"/>
                <a:cs typeface="Roboto"/>
              </a:rPr>
              <a:t>study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examines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landing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rockets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35" dirty="0">
                <a:solidFill>
                  <a:srgbClr val="434343"/>
                </a:solidFill>
                <a:latin typeface="Roboto"/>
                <a:cs typeface="Roboto"/>
              </a:rPr>
              <a:t>by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SpaceX,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focusing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on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the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analysis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434343"/>
                </a:solidFill>
                <a:latin typeface="Roboto"/>
                <a:cs typeface="Roboto"/>
              </a:rPr>
              <a:t>key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factors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that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contribute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successful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landings.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40" dirty="0">
                <a:solidFill>
                  <a:srgbClr val="434343"/>
                </a:solidFill>
                <a:latin typeface="Roboto"/>
                <a:cs typeface="Roboto"/>
              </a:rPr>
              <a:t>By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leveraging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extensive 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data</a:t>
            </a:r>
            <a:r>
              <a:rPr sz="1600" spc="-10" dirty="0">
                <a:solidFill>
                  <a:srgbClr val="434343"/>
                </a:solidFill>
                <a:latin typeface="Roboto"/>
                <a:cs typeface="Roboto"/>
              </a:rPr>
              <a:t> collected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from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numerous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SpaceX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rocket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launches,</a:t>
            </a:r>
            <a:r>
              <a:rPr sz="16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This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434343"/>
                </a:solidFill>
                <a:latin typeface="Roboto"/>
                <a:cs typeface="Roboto"/>
              </a:rPr>
              <a:t>study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aims</a:t>
            </a:r>
            <a:r>
              <a:rPr sz="16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provide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valuable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insights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into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challenges,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trends,</a:t>
            </a:r>
            <a:r>
              <a:rPr sz="16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improvements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associated</a:t>
            </a:r>
            <a:r>
              <a:rPr sz="16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Roboto"/>
                <a:cs typeface="Roboto"/>
              </a:rPr>
              <a:t>with</a:t>
            </a:r>
            <a:r>
              <a:rPr sz="16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Roboto"/>
                <a:cs typeface="Roboto"/>
              </a:rPr>
              <a:t>rocket </a:t>
            </a:r>
            <a:r>
              <a:rPr sz="1600" spc="-38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Roboto"/>
                <a:cs typeface="Roboto"/>
              </a:rPr>
              <a:t>landings.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4849" y="1028700"/>
            <a:ext cx="8479155" cy="0"/>
          </a:xfrm>
          <a:custGeom>
            <a:avLst/>
            <a:gdLst/>
            <a:ahLst/>
            <a:cxnLst/>
            <a:rect l="l" t="t" r="r" b="b"/>
            <a:pathLst>
              <a:path w="8479155">
                <a:moveTo>
                  <a:pt x="0" y="0"/>
                </a:moveTo>
                <a:lnTo>
                  <a:pt x="8478599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18681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52607"/>
            <a:ext cx="8221345" cy="2435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4999"/>
              </a:lnSpc>
              <a:spcBef>
                <a:spcPts val="100"/>
              </a:spcBef>
              <a:buFont typeface="MS PGothic"/>
              <a:buChar char="❖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main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objective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this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434343"/>
                </a:solidFill>
                <a:latin typeface="Roboto"/>
                <a:cs typeface="Roboto"/>
              </a:rPr>
              <a:t>study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is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800" spc="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ﬁnd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trends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factors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which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affect </a:t>
            </a:r>
            <a:r>
              <a:rPr sz="1800" spc="-4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landings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rockets.</a:t>
            </a:r>
            <a:endParaRPr sz="1800">
              <a:latin typeface="Roboto"/>
              <a:cs typeface="Roboto"/>
            </a:endParaRPr>
          </a:p>
          <a:p>
            <a:pPr marL="469900" marR="184785" indent="-457200">
              <a:lnSpc>
                <a:spcPct val="114999"/>
              </a:lnSpc>
              <a:buFont typeface="MS PGothic"/>
              <a:buChar char="❖"/>
              <a:tabLst>
                <a:tab pos="469265" algn="l"/>
                <a:tab pos="469900" algn="l"/>
              </a:tabLst>
            </a:pP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Question:</a:t>
            </a:r>
            <a:r>
              <a:rPr sz="1800" spc="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How can </a:t>
            </a:r>
            <a:r>
              <a:rPr sz="1800" b="1" spc="10" dirty="0">
                <a:solidFill>
                  <a:srgbClr val="434343"/>
                </a:solidFill>
                <a:latin typeface="Roboto"/>
                <a:cs typeface="Roboto"/>
              </a:rPr>
              <a:t>we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 use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 the previous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data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25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 predict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 if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 a rocket 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800" b="1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434343"/>
                </a:solidFill>
                <a:latin typeface="Roboto"/>
                <a:cs typeface="Roboto"/>
              </a:rPr>
              <a:t>land </a:t>
            </a:r>
            <a:r>
              <a:rPr sz="1800" b="1" spc="-434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b="1" spc="-5" dirty="0">
                <a:solidFill>
                  <a:srgbClr val="434343"/>
                </a:solidFill>
                <a:latin typeface="Roboto"/>
                <a:cs typeface="Roboto"/>
              </a:rPr>
              <a:t>Safely?</a:t>
            </a:r>
            <a:endParaRPr sz="1800">
              <a:latin typeface="Roboto"/>
              <a:cs typeface="Roboto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MS PGothic"/>
              <a:buChar char="❖"/>
              <a:tabLst>
                <a:tab pos="469265" algn="l"/>
                <a:tab pos="469900" algn="l"/>
              </a:tabLst>
            </a:pP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Desired</a:t>
            </a:r>
            <a:r>
              <a:rPr sz="18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Answers:</a:t>
            </a:r>
            <a:endParaRPr sz="1800">
              <a:latin typeface="Roboto"/>
              <a:cs typeface="Roboto"/>
            </a:endParaRPr>
          </a:p>
          <a:p>
            <a:pPr marL="1045844" marR="270510" lvl="1" indent="-336550">
              <a:lnSpc>
                <a:spcPct val="100000"/>
              </a:lnSpc>
              <a:spcBef>
                <a:spcPts val="1510"/>
              </a:spcBef>
              <a:buFont typeface="Microsoft Sans Serif"/>
              <a:buChar char="●"/>
              <a:tabLst>
                <a:tab pos="1045844" algn="l"/>
                <a:tab pos="1046480" algn="l"/>
              </a:tabLst>
            </a:pPr>
            <a:r>
              <a:rPr sz="1400" spc="-10" dirty="0">
                <a:latin typeface="Roboto"/>
                <a:cs typeface="Roboto"/>
              </a:rPr>
              <a:t>The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best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30" dirty="0">
                <a:latin typeface="Roboto"/>
                <a:cs typeface="Roboto"/>
              </a:rPr>
              <a:t>way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to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estimate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the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total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cost</a:t>
            </a:r>
            <a:r>
              <a:rPr sz="1400" dirty="0">
                <a:latin typeface="Roboto"/>
                <a:cs typeface="Roboto"/>
              </a:rPr>
              <a:t> for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launches,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35" dirty="0">
                <a:latin typeface="Roboto"/>
                <a:cs typeface="Roboto"/>
              </a:rPr>
              <a:t>by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predicting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successful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landing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5" dirty="0">
                <a:latin typeface="Roboto"/>
                <a:cs typeface="Roboto"/>
              </a:rPr>
              <a:t>of </a:t>
            </a:r>
            <a:r>
              <a:rPr sz="1400" spc="-33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the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ﬁrst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stage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10" dirty="0">
                <a:latin typeface="Roboto"/>
                <a:cs typeface="Roboto"/>
              </a:rPr>
              <a:t>of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rockets</a:t>
            </a:r>
            <a:endParaRPr sz="1400">
              <a:latin typeface="Roboto"/>
              <a:cs typeface="Roboto"/>
            </a:endParaRPr>
          </a:p>
          <a:p>
            <a:pPr marL="1045844" lvl="1" indent="-336550">
              <a:lnSpc>
                <a:spcPct val="100000"/>
              </a:lnSpc>
              <a:buFont typeface="Microsoft Sans Serif"/>
              <a:buChar char="●"/>
              <a:tabLst>
                <a:tab pos="1045844" algn="l"/>
                <a:tab pos="1046480" algn="l"/>
              </a:tabLst>
            </a:pPr>
            <a:r>
              <a:rPr sz="1400" spc="-5" dirty="0">
                <a:latin typeface="Roboto"/>
                <a:cs typeface="Roboto"/>
              </a:rPr>
              <a:t>Where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is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the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best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place </a:t>
            </a:r>
            <a:r>
              <a:rPr sz="1400" spc="-15" dirty="0">
                <a:latin typeface="Roboto"/>
                <a:cs typeface="Roboto"/>
              </a:rPr>
              <a:t>to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land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and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launch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?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7671"/>
            <a:ext cx="3136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0" dirty="0">
                <a:solidFill>
                  <a:srgbClr val="FFFFFF"/>
                </a:solidFill>
              </a:rPr>
              <a:t>Methodology</a:t>
            </a:r>
            <a:endParaRPr sz="4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20256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9958"/>
            <a:ext cx="6976745" cy="236220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7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Data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collection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Methodology:</a:t>
            </a:r>
            <a:endParaRPr sz="1800">
              <a:latin typeface="Roboto"/>
              <a:cs typeface="Roboto"/>
            </a:endParaRPr>
          </a:p>
          <a:p>
            <a:pPr marL="800735" marR="1950720" lvl="1" indent="-336550">
              <a:lnSpc>
                <a:spcPct val="100000"/>
              </a:lnSpc>
              <a:spcBef>
                <a:spcPts val="755"/>
              </a:spcBef>
              <a:buFont typeface="Microsoft Sans Serif"/>
              <a:buChar char="●"/>
              <a:tabLst>
                <a:tab pos="800735" algn="l"/>
                <a:tab pos="801370" algn="l"/>
              </a:tabLst>
            </a:pPr>
            <a:r>
              <a:rPr sz="1400" spc="-20" dirty="0">
                <a:latin typeface="Roboto"/>
                <a:cs typeface="Roboto"/>
              </a:rPr>
              <a:t>Data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from </a:t>
            </a:r>
            <a:r>
              <a:rPr sz="1400" spc="-15" dirty="0">
                <a:latin typeface="Roboto"/>
                <a:cs typeface="Roboto"/>
              </a:rPr>
              <a:t>Space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20" dirty="0">
                <a:latin typeface="Roboto"/>
                <a:cs typeface="Roboto"/>
              </a:rPr>
              <a:t>C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was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obtained</a:t>
            </a:r>
            <a:r>
              <a:rPr sz="1400" spc="-5" dirty="0">
                <a:latin typeface="Roboto"/>
                <a:cs typeface="Roboto"/>
              </a:rPr>
              <a:t> from 2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sources: 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Space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20" dirty="0">
                <a:latin typeface="Roboto"/>
                <a:cs typeface="Roboto"/>
              </a:rPr>
              <a:t>C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spc="-65" dirty="0">
                <a:latin typeface="Roboto"/>
                <a:cs typeface="Roboto"/>
              </a:rPr>
              <a:t>APi-</a:t>
            </a:r>
            <a:r>
              <a:rPr sz="1400" spc="10" dirty="0">
                <a:solidFill>
                  <a:srgbClr val="F06292"/>
                </a:solidFill>
                <a:latin typeface="Roboto"/>
                <a:cs typeface="Roboto"/>
              </a:rPr>
              <a:t> </a:t>
            </a:r>
            <a:r>
              <a:rPr sz="1400" u="heavy" spc="-2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</a:rPr>
              <a:t>https://api.spacexdata.com/v4/rockets/ </a:t>
            </a:r>
            <a:r>
              <a:rPr sz="1400" spc="-335" dirty="0">
                <a:solidFill>
                  <a:srgbClr val="F06292"/>
                </a:solidFill>
                <a:latin typeface="Roboto"/>
                <a:cs typeface="Roboto"/>
              </a:rPr>
              <a:t> </a:t>
            </a:r>
            <a:r>
              <a:rPr sz="1400" dirty="0">
                <a:latin typeface="Roboto"/>
                <a:cs typeface="Roboto"/>
              </a:rPr>
              <a:t>Web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50" dirty="0">
                <a:latin typeface="Roboto"/>
                <a:cs typeface="Roboto"/>
              </a:rPr>
              <a:t>Scraping-</a:t>
            </a:r>
            <a:endParaRPr sz="1400">
              <a:latin typeface="Roboto"/>
              <a:cs typeface="Roboto"/>
            </a:endParaRPr>
          </a:p>
          <a:p>
            <a:pPr marL="800735">
              <a:lnSpc>
                <a:spcPct val="100000"/>
              </a:lnSpc>
            </a:pPr>
            <a:r>
              <a:rPr sz="1400" spc="-15" dirty="0">
                <a:latin typeface="Roboto"/>
                <a:cs typeface="Roboto"/>
              </a:rPr>
              <a:t>https://en.wikipedia.org/wiki/List_of_Falcon/_9/_and_Falcon_Heavy_launches</a:t>
            </a:r>
            <a:endParaRPr sz="14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141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Perform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 Data Wrangling</a:t>
            </a:r>
            <a:endParaRPr sz="1800">
              <a:latin typeface="Roboto"/>
              <a:cs typeface="Roboto"/>
            </a:endParaRPr>
          </a:p>
          <a:p>
            <a:pPr marL="1116965" marR="5080" lvl="1" indent="-336550">
              <a:lnSpc>
                <a:spcPct val="100000"/>
              </a:lnSpc>
              <a:spcBef>
                <a:spcPts val="855"/>
              </a:spcBef>
              <a:buFont typeface="Microsoft Sans Serif"/>
              <a:buChar char="●"/>
              <a:tabLst>
                <a:tab pos="1116965" algn="l"/>
                <a:tab pos="1117600" algn="l"/>
              </a:tabLst>
            </a:pPr>
            <a:r>
              <a:rPr sz="1400" spc="-5" dirty="0">
                <a:latin typeface="Roboto"/>
                <a:cs typeface="Roboto"/>
              </a:rPr>
              <a:t>Collected </a:t>
            </a:r>
            <a:r>
              <a:rPr sz="1400" spc="-20" dirty="0">
                <a:latin typeface="Roboto"/>
                <a:cs typeface="Roboto"/>
              </a:rPr>
              <a:t>Data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was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enriched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35" dirty="0">
                <a:latin typeface="Roboto"/>
                <a:cs typeface="Roboto"/>
              </a:rPr>
              <a:t>by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creating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a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landing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outcome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label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based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on </a:t>
            </a:r>
            <a:r>
              <a:rPr sz="1400" spc="-33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outcome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data</a:t>
            </a:r>
            <a:r>
              <a:rPr sz="1400" spc="-5" dirty="0">
                <a:latin typeface="Roboto"/>
                <a:cs typeface="Roboto"/>
              </a:rPr>
              <a:t> after </a:t>
            </a:r>
            <a:r>
              <a:rPr sz="1400" spc="-20" dirty="0">
                <a:latin typeface="Roboto"/>
                <a:cs typeface="Roboto"/>
              </a:rPr>
              <a:t>summarizing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and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analyzing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features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3981837"/>
            <a:ext cx="562165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434343"/>
                </a:solidFill>
                <a:latin typeface="Roboto"/>
                <a:cs typeface="Roboto"/>
              </a:rPr>
              <a:t>Notebooks:</a:t>
            </a:r>
            <a:endParaRPr sz="1100">
              <a:latin typeface="Roboto"/>
              <a:cs typeface="Roboto"/>
            </a:endParaRPr>
          </a:p>
          <a:p>
            <a:pPr marL="123189" marR="5080">
              <a:lnSpc>
                <a:spcPct val="100000"/>
              </a:lnSpc>
              <a:spcBef>
                <a:spcPts val="780"/>
              </a:spcBef>
            </a:pPr>
            <a:r>
              <a:rPr sz="800" u="sng" spc="-2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</a:rPr>
              <a:t>https://github.com/Gyaneshwar-Seemala/Data-Science-Capstone/blob/master/Data-Collection-API.ipynb </a:t>
            </a:r>
            <a:r>
              <a:rPr sz="800" spc="-15" dirty="0">
                <a:solidFill>
                  <a:srgbClr val="F06292"/>
                </a:solidFill>
                <a:latin typeface="Roboto"/>
                <a:cs typeface="Roboto"/>
              </a:rPr>
              <a:t> </a:t>
            </a:r>
            <a:r>
              <a:rPr sz="800" u="sng" spc="-2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</a:rPr>
              <a:t>https://github.com/Gyaneshwar-Seemala/Data-Science-Capstone/blob/master/Data-Collection-With-Web-Scrapping.ipynb </a:t>
            </a:r>
            <a:r>
              <a:rPr sz="800" spc="-15" dirty="0">
                <a:solidFill>
                  <a:srgbClr val="F06292"/>
                </a:solidFill>
                <a:latin typeface="Roboto"/>
                <a:cs typeface="Roboto"/>
              </a:rPr>
              <a:t> </a:t>
            </a:r>
            <a:r>
              <a:rPr sz="800" u="sng" spc="-2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</a:rPr>
              <a:t>https://github.com/Gyaneshwar-Seemala/Data-Science-Capstone/blob/master/Data-Wrangling.ipynb</a:t>
            </a:r>
            <a:endParaRPr sz="8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699" y="1006999"/>
            <a:ext cx="8730615" cy="10795"/>
          </a:xfrm>
          <a:custGeom>
            <a:avLst/>
            <a:gdLst/>
            <a:ahLst/>
            <a:cxnLst/>
            <a:rect l="l" t="t" r="r" b="b"/>
            <a:pathLst>
              <a:path w="8730615" h="10794">
                <a:moveTo>
                  <a:pt x="0" y="10799"/>
                </a:moveTo>
                <a:lnTo>
                  <a:pt x="8729999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20256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52607"/>
            <a:ext cx="7352665" cy="20980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Perform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exploratory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data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analysis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using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Visualization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434343"/>
                </a:solidFill>
                <a:latin typeface="Roboto"/>
                <a:cs typeface="Roboto"/>
              </a:rPr>
              <a:t>SQL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Perform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interactive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visual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analytics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using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Folium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Plotly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434343"/>
                </a:solidFill>
                <a:latin typeface="Roboto"/>
                <a:cs typeface="Roboto"/>
              </a:rPr>
              <a:t>Dash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Perform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predictive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analysis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using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classiﬁcation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models</a:t>
            </a:r>
            <a:endParaRPr sz="1800">
              <a:latin typeface="Roboto"/>
              <a:cs typeface="Roboto"/>
            </a:endParaRPr>
          </a:p>
          <a:p>
            <a:pPr marL="812165" marR="5080" lvl="1" indent="-344170">
              <a:lnSpc>
                <a:spcPct val="100000"/>
              </a:lnSpc>
              <a:spcBef>
                <a:spcPts val="1664"/>
              </a:spcBef>
              <a:buFont typeface="Microsoft Sans Serif"/>
              <a:buChar char="●"/>
              <a:tabLst>
                <a:tab pos="812165" algn="l"/>
                <a:tab pos="812800" algn="l"/>
              </a:tabLst>
            </a:pPr>
            <a:r>
              <a:rPr sz="1500" spc="-20" dirty="0">
                <a:latin typeface="Roboto"/>
                <a:cs typeface="Roboto"/>
              </a:rPr>
              <a:t>Data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25" dirty="0">
                <a:latin typeface="Roboto"/>
                <a:cs typeface="Roboto"/>
              </a:rPr>
              <a:t>that</a:t>
            </a:r>
            <a:r>
              <a:rPr sz="1500" spc="10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was</a:t>
            </a:r>
            <a:r>
              <a:rPr sz="1500" spc="1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collected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25" dirty="0">
                <a:latin typeface="Roboto"/>
                <a:cs typeface="Roboto"/>
              </a:rPr>
              <a:t>until</a:t>
            </a:r>
            <a:r>
              <a:rPr sz="1500" spc="10" dirty="0">
                <a:latin typeface="Roboto"/>
                <a:cs typeface="Roboto"/>
              </a:rPr>
              <a:t> </a:t>
            </a:r>
            <a:r>
              <a:rPr sz="1500" spc="-25" dirty="0">
                <a:latin typeface="Roboto"/>
                <a:cs typeface="Roboto"/>
              </a:rPr>
              <a:t>this</a:t>
            </a:r>
            <a:r>
              <a:rPr sz="1500" spc="10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step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were</a:t>
            </a:r>
            <a:r>
              <a:rPr sz="1500" spc="10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normalized,</a:t>
            </a:r>
            <a:r>
              <a:rPr sz="1500" spc="10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divide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into</a:t>
            </a:r>
            <a:r>
              <a:rPr sz="1500" spc="10" dirty="0">
                <a:latin typeface="Roboto"/>
                <a:cs typeface="Roboto"/>
              </a:rPr>
              <a:t> </a:t>
            </a:r>
            <a:r>
              <a:rPr sz="1500" spc="-25" dirty="0">
                <a:latin typeface="Roboto"/>
                <a:cs typeface="Roboto"/>
              </a:rPr>
              <a:t>training </a:t>
            </a:r>
            <a:r>
              <a:rPr sz="1500" spc="-20" dirty="0">
                <a:latin typeface="Roboto"/>
                <a:cs typeface="Roboto"/>
              </a:rPr>
              <a:t> and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test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data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sets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and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evaluated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35" dirty="0">
                <a:latin typeface="Roboto"/>
                <a:cs typeface="Roboto"/>
              </a:rPr>
              <a:t>by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four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different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classiﬁcation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models,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being </a:t>
            </a:r>
            <a:r>
              <a:rPr sz="1500" spc="-360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the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25" dirty="0">
                <a:latin typeface="Roboto"/>
                <a:cs typeface="Roboto"/>
              </a:rPr>
              <a:t>accuracy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spc="10" dirty="0">
                <a:latin typeface="Roboto"/>
                <a:cs typeface="Roboto"/>
              </a:rPr>
              <a:t>of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each</a:t>
            </a:r>
            <a:r>
              <a:rPr sz="1500" spc="-5" dirty="0">
                <a:latin typeface="Roboto"/>
                <a:cs typeface="Roboto"/>
              </a:rPr>
              <a:t> model </a:t>
            </a:r>
            <a:r>
              <a:rPr sz="1500" spc="-20" dirty="0">
                <a:latin typeface="Roboto"/>
                <a:cs typeface="Roboto"/>
              </a:rPr>
              <a:t>evaluated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25" dirty="0">
                <a:latin typeface="Roboto"/>
                <a:cs typeface="Roboto"/>
              </a:rPr>
              <a:t>using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different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combinations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10" dirty="0">
                <a:latin typeface="Roboto"/>
                <a:cs typeface="Roboto"/>
              </a:rPr>
              <a:t>of </a:t>
            </a:r>
            <a:r>
              <a:rPr sz="1500" spc="1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parameters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3799211"/>
            <a:ext cx="5231765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34343"/>
                </a:solidFill>
                <a:latin typeface="Roboto"/>
                <a:cs typeface="Roboto"/>
              </a:rPr>
              <a:t>Notebooks:</a:t>
            </a:r>
            <a:endParaRPr sz="1200">
              <a:latin typeface="Roboto"/>
              <a:cs typeface="Roboto"/>
            </a:endParaRPr>
          </a:p>
          <a:p>
            <a:pPr marL="166370" marR="5080">
              <a:lnSpc>
                <a:spcPct val="100000"/>
              </a:lnSpc>
              <a:spcBef>
                <a:spcPts val="815"/>
              </a:spcBef>
            </a:pPr>
            <a:r>
              <a:rPr sz="900" u="sng" spc="-2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</a:rPr>
              <a:t>https://github.com/Gyaneshwar-Seemala/Data-Science-Capstone/blob/master/EDA.ipynb </a:t>
            </a:r>
            <a:r>
              <a:rPr sz="900" spc="-15" dirty="0">
                <a:solidFill>
                  <a:srgbClr val="F06292"/>
                </a:solidFill>
                <a:latin typeface="Roboto"/>
                <a:cs typeface="Roboto"/>
              </a:rPr>
              <a:t> </a:t>
            </a:r>
            <a:r>
              <a:rPr sz="900" u="sng" spc="-25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</a:rPr>
              <a:t>https://github.com/Gyaneshwar-Seemala/Data-Science-Capstone/blob/master/EDA-With-SQL.ipynb </a:t>
            </a:r>
            <a:r>
              <a:rPr sz="900" spc="-20" dirty="0">
                <a:solidFill>
                  <a:srgbClr val="F06292"/>
                </a:solidFill>
                <a:latin typeface="Roboto"/>
                <a:cs typeface="Roboto"/>
              </a:rPr>
              <a:t> </a:t>
            </a:r>
            <a:r>
              <a:rPr sz="900" u="sng" spc="-2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</a:rPr>
              <a:t>https://github.com/Gyaneshwar-Seemala/Data-Science-Capstone/blob/master/DashBoard.ipynb</a:t>
            </a:r>
            <a:endParaRPr sz="9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28962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Predictive</a:t>
            </a:r>
            <a:r>
              <a:rPr spc="-60" dirty="0"/>
              <a:t> </a:t>
            </a:r>
            <a:r>
              <a:rPr spc="-3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82783"/>
            <a:ext cx="8045450" cy="22860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79095" marR="27305" indent="-367030">
              <a:lnSpc>
                <a:spcPts val="2050"/>
              </a:lnSpc>
              <a:spcBef>
                <a:spcPts val="26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One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primary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goals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Roboto"/>
                <a:cs typeface="Roboto"/>
              </a:rPr>
              <a:t>of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predictive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analysis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is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uncover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hidden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insights </a:t>
            </a:r>
            <a:r>
              <a:rPr sz="1800" spc="-4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make informed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decisions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based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on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the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predicted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outcomes.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It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can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be 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applied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across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various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industries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sectors,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such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as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ﬁnance,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healthcare,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marketing,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manufacturing,</a:t>
            </a:r>
            <a:r>
              <a:rPr sz="180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more,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to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optimize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operations,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improve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customer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experiences,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mitigate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risks,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and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drive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strategic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planning.</a:t>
            </a:r>
            <a:endParaRPr sz="1800">
              <a:latin typeface="Roboto"/>
              <a:cs typeface="Roboto"/>
            </a:endParaRPr>
          </a:p>
          <a:p>
            <a:pPr marL="379095" indent="-367030">
              <a:lnSpc>
                <a:spcPts val="2010"/>
              </a:lnSpc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Created </a:t>
            </a:r>
            <a:r>
              <a:rPr sz="1800" spc="-15" dirty="0">
                <a:solidFill>
                  <a:srgbClr val="434343"/>
                </a:solidFill>
                <a:latin typeface="Roboto"/>
                <a:cs typeface="Roboto"/>
              </a:rPr>
              <a:t>a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interactive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dashboard</a:t>
            </a:r>
            <a:r>
              <a:rPr sz="18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using</a:t>
            </a:r>
            <a:r>
              <a:rPr sz="18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30" dirty="0">
                <a:solidFill>
                  <a:srgbClr val="434343"/>
                </a:solidFill>
                <a:latin typeface="Roboto"/>
                <a:cs typeface="Roboto"/>
              </a:rPr>
              <a:t>Dash.</a:t>
            </a:r>
            <a:endParaRPr sz="1800">
              <a:latin typeface="Roboto"/>
              <a:cs typeface="Roboto"/>
            </a:endParaRPr>
          </a:p>
          <a:p>
            <a:pPr marL="379095" marR="5080">
              <a:lnSpc>
                <a:spcPct val="171900"/>
              </a:lnSpc>
              <a:spcBef>
                <a:spcPts val="15"/>
              </a:spcBef>
            </a:pPr>
            <a:r>
              <a:rPr sz="1300" u="heavy" spc="-25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</a:rPr>
              <a:t>https://github.com/Gyaneshwar-Seemala/Data-Science-Capstone/blob/master/Predictive-Analysis.ipynb </a:t>
            </a:r>
            <a:r>
              <a:rPr sz="1300" spc="-20" dirty="0">
                <a:solidFill>
                  <a:srgbClr val="F06292"/>
                </a:solidFill>
                <a:latin typeface="Roboto"/>
                <a:cs typeface="Roboto"/>
              </a:rPr>
              <a:t> </a:t>
            </a:r>
            <a:r>
              <a:rPr sz="1300" u="heavy" spc="-25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</a:rPr>
              <a:t>https://github.com/Gyaneshwar-Seemala/Data-Science-Capstone/blob/master/spacex_dash_app.py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9308"/>
            <a:ext cx="11544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93755"/>
            <a:ext cx="7821930" cy="262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Exploratory data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analysis</a:t>
            </a:r>
            <a:r>
              <a:rPr sz="18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Roboto"/>
                <a:cs typeface="Roboto"/>
              </a:rPr>
              <a:t>results</a:t>
            </a:r>
            <a:endParaRPr sz="1800">
              <a:latin typeface="Roboto"/>
              <a:cs typeface="Roboto"/>
            </a:endParaRPr>
          </a:p>
          <a:p>
            <a:pPr marL="818515" indent="-336550">
              <a:lnSpc>
                <a:spcPct val="100000"/>
              </a:lnSpc>
              <a:spcBef>
                <a:spcPts val="1505"/>
              </a:spcBef>
              <a:buFont typeface="Microsoft Sans Serif"/>
              <a:buChar char="●"/>
              <a:tabLst>
                <a:tab pos="818515" algn="l"/>
                <a:tab pos="819150" algn="l"/>
              </a:tabLst>
            </a:pPr>
            <a:r>
              <a:rPr sz="1400" spc="-15" dirty="0">
                <a:latin typeface="Roboto"/>
                <a:cs typeface="Roboto"/>
              </a:rPr>
              <a:t>Space</a:t>
            </a:r>
            <a:r>
              <a:rPr sz="1400" spc="-10" dirty="0">
                <a:latin typeface="Roboto"/>
                <a:cs typeface="Roboto"/>
              </a:rPr>
              <a:t> X </a:t>
            </a:r>
            <a:r>
              <a:rPr sz="1400" spc="-15" dirty="0">
                <a:latin typeface="Roboto"/>
                <a:cs typeface="Roboto"/>
              </a:rPr>
              <a:t>uses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4</a:t>
            </a:r>
            <a:r>
              <a:rPr sz="1400" spc="-10" dirty="0">
                <a:latin typeface="Roboto"/>
                <a:cs typeface="Roboto"/>
              </a:rPr>
              <a:t> different </a:t>
            </a:r>
            <a:r>
              <a:rPr sz="1400" spc="-20" dirty="0">
                <a:latin typeface="Roboto"/>
                <a:cs typeface="Roboto"/>
              </a:rPr>
              <a:t>launch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sites</a:t>
            </a:r>
            <a:endParaRPr sz="1400">
              <a:latin typeface="Roboto"/>
              <a:cs typeface="Roboto"/>
            </a:endParaRPr>
          </a:p>
          <a:p>
            <a:pPr marL="818515" indent="-336550">
              <a:lnSpc>
                <a:spcPct val="100000"/>
              </a:lnSpc>
              <a:buFont typeface="Microsoft Sans Serif"/>
              <a:buChar char="●"/>
              <a:tabLst>
                <a:tab pos="818515" algn="l"/>
                <a:tab pos="819150" algn="l"/>
              </a:tabLst>
            </a:pPr>
            <a:r>
              <a:rPr sz="1400" spc="-10" dirty="0">
                <a:latin typeface="Roboto"/>
                <a:cs typeface="Roboto"/>
              </a:rPr>
              <a:t>The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ﬁrst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launched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were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done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to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space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X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itself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and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5" dirty="0">
                <a:latin typeface="Roboto"/>
                <a:cs typeface="Roboto"/>
              </a:rPr>
              <a:t>NASA</a:t>
            </a:r>
            <a:endParaRPr sz="1400">
              <a:latin typeface="Roboto"/>
              <a:cs typeface="Roboto"/>
            </a:endParaRPr>
          </a:p>
          <a:p>
            <a:pPr marL="818515" indent="-336550">
              <a:lnSpc>
                <a:spcPct val="100000"/>
              </a:lnSpc>
              <a:buFont typeface="Microsoft Sans Serif"/>
              <a:buChar char="●"/>
              <a:tabLst>
                <a:tab pos="818515" algn="l"/>
                <a:tab pos="819150" algn="l"/>
              </a:tabLst>
            </a:pPr>
            <a:r>
              <a:rPr sz="1400" spc="-10" dirty="0">
                <a:latin typeface="Roboto"/>
                <a:cs typeface="Roboto"/>
              </a:rPr>
              <a:t>The </a:t>
            </a:r>
            <a:r>
              <a:rPr sz="1400" spc="-20" dirty="0">
                <a:latin typeface="Roboto"/>
                <a:cs typeface="Roboto"/>
              </a:rPr>
              <a:t>average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payload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10" dirty="0">
                <a:latin typeface="Roboto"/>
                <a:cs typeface="Roboto"/>
              </a:rPr>
              <a:t>of</a:t>
            </a:r>
            <a:r>
              <a:rPr sz="1400" spc="-5" dirty="0">
                <a:latin typeface="Roboto"/>
                <a:cs typeface="Roboto"/>
              </a:rPr>
              <a:t> F9 </a:t>
            </a:r>
            <a:r>
              <a:rPr sz="1400" spc="-15" dirty="0">
                <a:latin typeface="Roboto"/>
                <a:cs typeface="Roboto"/>
              </a:rPr>
              <a:t>v1.1</a:t>
            </a:r>
            <a:r>
              <a:rPr sz="1400" spc="-10" dirty="0">
                <a:latin typeface="Roboto"/>
                <a:cs typeface="Roboto"/>
              </a:rPr>
              <a:t> booster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is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2928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kg</a:t>
            </a:r>
            <a:endParaRPr sz="1400">
              <a:latin typeface="Roboto"/>
              <a:cs typeface="Roboto"/>
            </a:endParaRPr>
          </a:p>
          <a:p>
            <a:pPr marL="818515" indent="-336550">
              <a:lnSpc>
                <a:spcPct val="100000"/>
              </a:lnSpc>
              <a:buFont typeface="Microsoft Sans Serif"/>
              <a:buChar char="●"/>
              <a:tabLst>
                <a:tab pos="818515" algn="l"/>
                <a:tab pos="819150" algn="l"/>
              </a:tabLst>
            </a:pPr>
            <a:r>
              <a:rPr sz="1400" spc="-10" dirty="0">
                <a:latin typeface="Roboto"/>
                <a:cs typeface="Roboto"/>
              </a:rPr>
              <a:t>The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ﬁrst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success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landing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outcome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happened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in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2015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ﬁve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years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after </a:t>
            </a:r>
            <a:r>
              <a:rPr sz="1400" spc="-15" dirty="0">
                <a:latin typeface="Roboto"/>
                <a:cs typeface="Roboto"/>
              </a:rPr>
              <a:t>the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ﬁrst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launch</a:t>
            </a:r>
            <a:endParaRPr sz="1400">
              <a:latin typeface="Roboto"/>
              <a:cs typeface="Roboto"/>
            </a:endParaRPr>
          </a:p>
          <a:p>
            <a:pPr marL="818515" marR="5080" indent="-336550">
              <a:lnSpc>
                <a:spcPct val="100000"/>
              </a:lnSpc>
              <a:buFont typeface="Microsoft Sans Serif"/>
              <a:buChar char="●"/>
              <a:tabLst>
                <a:tab pos="818515" algn="l"/>
                <a:tab pos="819150" algn="l"/>
              </a:tabLst>
            </a:pPr>
            <a:r>
              <a:rPr sz="1400" spc="-25" dirty="0">
                <a:latin typeface="Roboto"/>
                <a:cs typeface="Roboto"/>
              </a:rPr>
              <a:t>Many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falcon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9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booster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versions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were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successful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at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landing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in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drone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ships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having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payload </a:t>
            </a:r>
            <a:r>
              <a:rPr sz="1400" spc="-33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above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the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average</a:t>
            </a:r>
            <a:endParaRPr sz="1400">
              <a:latin typeface="Roboto"/>
              <a:cs typeface="Roboto"/>
            </a:endParaRPr>
          </a:p>
          <a:p>
            <a:pPr marL="818515" indent="-336550">
              <a:lnSpc>
                <a:spcPct val="100000"/>
              </a:lnSpc>
              <a:buFont typeface="Microsoft Sans Serif"/>
              <a:buChar char="●"/>
              <a:tabLst>
                <a:tab pos="818515" algn="l"/>
                <a:tab pos="819150" algn="l"/>
              </a:tabLst>
            </a:pPr>
            <a:r>
              <a:rPr sz="1400" spc="-5" dirty="0">
                <a:latin typeface="Roboto"/>
                <a:cs typeface="Roboto"/>
              </a:rPr>
              <a:t>Almost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100% </a:t>
            </a:r>
            <a:r>
              <a:rPr sz="1400" spc="10" dirty="0">
                <a:latin typeface="Roboto"/>
                <a:cs typeface="Roboto"/>
              </a:rPr>
              <a:t>of</a:t>
            </a:r>
            <a:r>
              <a:rPr sz="1400" spc="-1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mission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outcomes were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successful</a:t>
            </a:r>
            <a:endParaRPr sz="1400">
              <a:latin typeface="Roboto"/>
              <a:cs typeface="Roboto"/>
            </a:endParaRPr>
          </a:p>
          <a:p>
            <a:pPr marL="818515" marR="93980" indent="-336550">
              <a:lnSpc>
                <a:spcPct val="100000"/>
              </a:lnSpc>
              <a:buFont typeface="Microsoft Sans Serif"/>
              <a:buChar char="●"/>
              <a:tabLst>
                <a:tab pos="818515" algn="l"/>
                <a:tab pos="819150" algn="l"/>
              </a:tabLst>
            </a:pPr>
            <a:r>
              <a:rPr sz="1400" spc="-20" dirty="0">
                <a:latin typeface="Roboto"/>
                <a:cs typeface="Roboto"/>
              </a:rPr>
              <a:t>Two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booster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versions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failed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at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landing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in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frone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ships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25" dirty="0">
                <a:latin typeface="Roboto"/>
                <a:cs typeface="Roboto"/>
              </a:rPr>
              <a:t>in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2015: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F9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v1.1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B1012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and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F9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v1.1 </a:t>
            </a:r>
            <a:r>
              <a:rPr sz="1400" spc="-33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B1015</a:t>
            </a:r>
            <a:endParaRPr sz="1400">
              <a:latin typeface="Roboto"/>
              <a:cs typeface="Roboto"/>
            </a:endParaRPr>
          </a:p>
          <a:p>
            <a:pPr marL="818515" indent="-336550">
              <a:lnSpc>
                <a:spcPct val="100000"/>
              </a:lnSpc>
              <a:buFont typeface="Microsoft Sans Serif"/>
              <a:buChar char="●"/>
              <a:tabLst>
                <a:tab pos="818515" algn="l"/>
                <a:tab pos="819150" algn="l"/>
              </a:tabLst>
            </a:pPr>
            <a:r>
              <a:rPr sz="1400" spc="-10" dirty="0">
                <a:latin typeface="Roboto"/>
                <a:cs typeface="Roboto"/>
              </a:rPr>
              <a:t>The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number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10" dirty="0">
                <a:latin typeface="Roboto"/>
                <a:cs typeface="Roboto"/>
              </a:rPr>
              <a:t>of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landing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outcomes</a:t>
            </a:r>
            <a:r>
              <a:rPr sz="1400" spc="-5" dirty="0">
                <a:latin typeface="Roboto"/>
                <a:cs typeface="Roboto"/>
              </a:rPr>
              <a:t> became </a:t>
            </a:r>
            <a:r>
              <a:rPr sz="1400" spc="-15" dirty="0">
                <a:latin typeface="Roboto"/>
                <a:cs typeface="Roboto"/>
              </a:rPr>
              <a:t>as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better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5" dirty="0">
                <a:latin typeface="Roboto"/>
                <a:cs typeface="Roboto"/>
              </a:rPr>
              <a:t>as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20" dirty="0">
                <a:latin typeface="Roboto"/>
                <a:cs typeface="Roboto"/>
              </a:rPr>
              <a:t>years</a:t>
            </a:r>
            <a:r>
              <a:rPr sz="1400" spc="-5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passed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567</Words>
  <Application>Microsoft Office PowerPoint</Application>
  <PresentationFormat>On-screen Show (16:9)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Decoding the Skies</vt:lpstr>
      <vt:lpstr>Outline</vt:lpstr>
      <vt:lpstr>Executive Summary</vt:lpstr>
      <vt:lpstr>Introduction</vt:lpstr>
      <vt:lpstr>Methodology</vt:lpstr>
      <vt:lpstr>Methodology</vt:lpstr>
      <vt:lpstr>Methodology</vt:lpstr>
      <vt:lpstr>Predictive Analysis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the Skies</dc:title>
  <dc:creator>Staff</dc:creator>
  <cp:lastModifiedBy>Staff</cp:lastModifiedBy>
  <cp:revision>1</cp:revision>
  <dcterms:created xsi:type="dcterms:W3CDTF">2023-06-30T10:44:57Z</dcterms:created>
  <dcterms:modified xsi:type="dcterms:W3CDTF">2023-06-30T10:46:26Z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2023-06-30T00:00:00Z</vt:filetime>
  </property>
  <property fmtid="{D5CDD505-2E9C-101B-9397-08002B2CF9AE}" pid="3" name="Creator">
    <vt:lpwstr>PDFium</vt:lpwstr>
  </property>
  <property fmtid="{D5CDD505-2E9C-101B-9397-08002B2CF9AE}" pid="4" name="LastSaved">
    <vt:filetime>2023-06-30T00:00:00Z</vt:filetime>
  </property>
</Properties>
</file>