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83" r:id="rId12"/>
    <p:sldId id="268" r:id="rId13"/>
    <p:sldId id="270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71730-067C-430A-BE39-0C9B043DAEF3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64"/>
            <p14:sldId id="283"/>
            <p14:sldId id="268"/>
            <p14:sldId id="270"/>
            <p14:sldId id="271"/>
            <p14:sldId id="272"/>
            <p14:sldId id="269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C9BEB-8620-4730-B4AF-E176DCA9A618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6490-2102-41D4-8D3D-F92D278C2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439b2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439b2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02FA-6E19-49EC-B45F-D88294EE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4848-8072-484A-B4FA-83FB35122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7E4E-5A44-4543-9704-AB56B28F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A293-14CE-4B0B-A88C-0072D105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E6D4-83BB-4C0D-92CC-459A449D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6F48-7406-49EE-A7D0-77DAB2C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F91BC-16E2-4FD9-A65A-BA25432C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0F8D-FCCB-4673-8FD7-6F88EE1E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C87C-A2EF-449E-B0D5-03A8481E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9CC2-8FE6-4951-81D9-B285BDEC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296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F416C-080F-4BBB-A45C-58C749A0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AFDDE-506E-401D-8802-ADF8030E9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D582-92FC-4F0C-B408-A2BA0862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4680-8416-4297-8F3B-C02AAF5A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4378-D5C3-4DB3-B766-F0841611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40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63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FC57-7638-4AE0-A57E-78033DFD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892E-706D-4EFB-B483-3C7E1789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F12B-DC29-4D4B-85AD-6F39526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6333-F61C-465B-AC72-C8724F78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233-9E0F-4F13-A00F-A1538534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94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5235-2B25-4793-8A6C-7433A1C7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0F41-EDB5-4CDF-992D-733CA584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FDB6-E54F-40B5-8941-7A72C5E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9341-C046-43BF-99E9-8FFE533D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5106-194D-4B4B-B925-DC986A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681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F34A-36D6-43C6-9F37-3E6416BF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B18F-3E5F-402D-8AF1-8CB7BA55A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C601E-A1BD-42E5-AB85-CDA7F3DA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E3FE-5072-430B-9B50-E77FEC5A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F0A86-6995-4723-9533-15768DDF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B410E-102E-4482-9733-DFDBE9EF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07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0A8D-866D-42AB-A76F-096D7FC2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C080-DA9A-40E6-B625-139EC5D60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FF22-F4C6-40F0-AFAC-37C0B122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0B1C6-F4D9-4DCC-BB0E-61DBE28E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30C5F-C761-4E73-98BB-C33A7633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5BBA2-0310-41DE-A066-214F56C9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D0EC-BC36-4289-BAE4-F02E206A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21038-477F-4DC2-9CDA-E90E47C2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03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CA8-D06B-472B-8C45-B4BC8F0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3C5FC-5029-4CDD-A4FA-0F66B6C7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F3AF-442C-4420-AD07-492E4F69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8491-338A-40B3-9FA9-5F39389E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CBE91-9FE1-4BBD-BAB6-51E8E9B7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5E9E1-13F2-4AC8-B464-0C548E7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D4865-A1EE-45E7-B54B-2F4C7FC7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26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693-FF51-439C-9DF3-4C797BF5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BF02-E7A5-42D1-AFBE-5AC2789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730CE-8B7E-4FCB-A1AD-664184FA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D42E0-B09E-4E6F-9036-2F361FB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554D2-B52A-4B67-892B-A458FA41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4C3E-69AA-4049-9267-F98F3CD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16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9D4B-4F0F-4799-ABE0-49E3591C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87E6F-2F9B-4690-BF49-26D58AEF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612E-7FAF-482A-B512-3D644E8CB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DA04C-A925-4B5A-ADD7-D0613305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DE31-9253-4909-8687-92B3244C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39A5-67B3-4BB5-8006-99BF84D9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18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90DE8-B037-4579-A082-17668BDE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A649-D5C2-4769-BEA8-F3DFEADB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E3BB-B5D4-48EE-9BB4-462ABBA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5578-4F66-4F2A-9DAB-95595B4F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ACD0-5236-4CF1-A038-E03D7D0A4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C8EE-C2CB-4CC7-8115-55FBF4C09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Nobel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15E8C-891E-4B5B-BA06-6A31E05A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3765936"/>
            <a:ext cx="3511233" cy="1147054"/>
          </a:xfrm>
        </p:spPr>
        <p:txBody>
          <a:bodyPr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/>
              <a:t>Nobel Prize Winners 1901-2016</a:t>
            </a:r>
          </a:p>
          <a:p>
            <a:pPr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6" name="Picture 5" descr="A picture containing sitting, dark, black, table&#10;&#10;Description automatically generated">
            <a:extLst>
              <a:ext uri="{FF2B5EF4-FFF2-40B4-BE49-F238E27FC236}">
                <a16:creationId xmlns:a16="http://schemas.microsoft.com/office/drawing/2014/main" id="{89D40489-DCE9-4587-BB91-218155FE1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r="33425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1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52776E2-FFAB-43E6-B12F-5B21CD1BF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r="17423"/>
          <a:stretch/>
        </p:blipFill>
        <p:spPr>
          <a:xfrm>
            <a:off x="0" y="0"/>
            <a:ext cx="12191980" cy="446597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AEF4-AE96-4326-B4E4-B680643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77077"/>
            <a:ext cx="8557193" cy="770750"/>
          </a:xfrm>
        </p:spPr>
        <p:txBody>
          <a:bodyPr>
            <a:normAutofit/>
          </a:bodyPr>
          <a:lstStyle/>
          <a:p>
            <a:r>
              <a:rPr lang="en" sz="2000" b="1" dirty="0">
                <a:solidFill>
                  <a:schemeClr val="bg1"/>
                </a:solidFill>
              </a:rPr>
              <a:t>Hypothesis:</a:t>
            </a:r>
            <a:br>
              <a:rPr lang="en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Maanasa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D433D-CC48-44EE-A226-4098C45A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3"/>
            <a:ext cx="11058144" cy="1802295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u="sng" dirty="0">
                <a:solidFill>
                  <a:schemeClr val="bg1"/>
                </a:solidFill>
              </a:rPr>
              <a:t>Hypothesis</a:t>
            </a:r>
            <a:r>
              <a:rPr lang="en-US" sz="1800" i="1" dirty="0">
                <a:solidFill>
                  <a:schemeClr val="bg1"/>
                </a:solidFill>
              </a:rPr>
              <a:t>: Majority of female Nobel prize winners are from the United States.</a:t>
            </a:r>
            <a:endParaRPr lang="en-US" sz="1800" dirty="0">
              <a:solidFill>
                <a:schemeClr val="bg1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1800" u="sng" dirty="0">
                <a:solidFill>
                  <a:schemeClr val="bg1"/>
                </a:solidFill>
              </a:rPr>
              <a:t>Assumption:</a:t>
            </a:r>
            <a:r>
              <a:rPr lang="en-US" sz="1800" dirty="0">
                <a:solidFill>
                  <a:schemeClr val="bg1"/>
                </a:solidFill>
              </a:rPr>
              <a:t> Females in the United States have/had more freedom compared to other countries especially in earlier times allowing them to have the ability to work in various fields.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u="sng" dirty="0">
                <a:solidFill>
                  <a:schemeClr val="bg1"/>
                </a:solidFill>
              </a:rPr>
              <a:t>Visible Factors in Data: </a:t>
            </a:r>
            <a:r>
              <a:rPr lang="en-US" sz="1800" dirty="0">
                <a:solidFill>
                  <a:schemeClr val="bg1"/>
                </a:solidFill>
              </a:rPr>
              <a:t> Birth City, Gender</a:t>
            </a: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3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AEF4-AE96-4326-B4E4-B680643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br>
              <a:rPr lang="en" sz="3800" dirty="0">
                <a:solidFill>
                  <a:schemeClr val="bg1"/>
                </a:solidFill>
              </a:rPr>
            </a:br>
            <a:r>
              <a:rPr lang="en" sz="3800" dirty="0">
                <a:solidFill>
                  <a:schemeClr val="bg1"/>
                </a:solidFill>
              </a:rPr>
              <a:t>Co</a:t>
            </a:r>
            <a:r>
              <a:rPr lang="en-US" sz="3800" dirty="0" err="1">
                <a:solidFill>
                  <a:schemeClr val="bg1"/>
                </a:solidFill>
              </a:rPr>
              <a:t>nclusion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D433D-CC48-44EE-A226-4098C45A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People who are extraordinary, could be subject to rough circumstances, but this is not the only reason why they succeed.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New hypothesis: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 more open doors/opportunities, the greater the capacity to succeed, known as “The Adjacent Possible”. - Referenced in “Where Good Ideas Come From” by Steven Johnson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This compounds over time and you get network effects building on each other. 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101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6499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735B8-B5E9-44CD-8203-61DF4B6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270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Organization Wins per Country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73216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B9D6-9D67-47C8-A4E8-93845E61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3270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The United States based organizations won more Nobel Prizes than the rest of the world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1D6566E-5B07-4BCF-AE4C-7FA95A42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" y="2487814"/>
            <a:ext cx="10287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6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5C61-13B6-4EA4-8B88-02ECD8D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Influence of Nobel Laureates to Economy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5C7F09-749E-4A05-981A-65525305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8086" y="1114311"/>
            <a:ext cx="7040880" cy="462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2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180AC-FE03-4A47-894C-9B7FE08E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 GDP vs. Nobel Laureates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22DF-3EB6-4AE5-B194-FA424C37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8" y="1825142"/>
            <a:ext cx="4707671" cy="3882529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Gross Domestic Product</a:t>
            </a:r>
          </a:p>
          <a:p>
            <a:pPr marL="461963" lvl="1" indent="-234950" fontAlgn="base"/>
            <a:r>
              <a:rPr lang="en-US" sz="2000" dirty="0">
                <a:solidFill>
                  <a:schemeClr val="bg1"/>
                </a:solidFill>
              </a:rPr>
              <a:t>Economic health indicator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 laureates and GDP are increasing overtime</a:t>
            </a:r>
          </a:p>
          <a:p>
            <a:pPr marL="461963" lvl="1" indent="-234950" fontAlgn="base"/>
            <a:r>
              <a:rPr lang="en-US" sz="2000" dirty="0">
                <a:solidFill>
                  <a:schemeClr val="bg1"/>
                </a:solidFill>
              </a:rPr>
              <a:t>Does it mean more presence of Nobel laureate in US drives the US economy?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% of US GDP to World GDP </a:t>
            </a:r>
          </a:p>
          <a:p>
            <a:pPr marL="461963" lvl="1" indent="-287338" fontAlgn="base"/>
            <a:r>
              <a:rPr lang="en-US" sz="2000" dirty="0">
                <a:solidFill>
                  <a:schemeClr val="bg1"/>
                </a:solidFill>
              </a:rPr>
              <a:t>A decline trend since 1960</a:t>
            </a:r>
          </a:p>
          <a:p>
            <a:pPr marL="461963" lvl="1" indent="-287338" fontAlgn="base"/>
            <a:r>
              <a:rPr lang="en-US" sz="2000" dirty="0">
                <a:solidFill>
                  <a:schemeClr val="bg1"/>
                </a:solidFill>
              </a:rPr>
              <a:t>Two build-ups in 1980s and 1990s. </a:t>
            </a:r>
          </a:p>
          <a:p>
            <a:pPr marL="461963" lvl="1" indent="-287338" fontAlgn="base"/>
            <a:r>
              <a:rPr lang="en-US" sz="2000" dirty="0">
                <a:solidFill>
                  <a:schemeClr val="bg1"/>
                </a:solidFill>
              </a:rPr>
              <a:t>Is there an increase in Nobel laureates in these bullish periods? 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10C47C4-E2AE-49AA-8486-7F9E089CA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50" y="137160"/>
            <a:ext cx="5590007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FCD9-3D86-4CD8-97B8-8D8AFB86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Does More Nobel Laureates Matter?</a:t>
            </a:r>
          </a:p>
        </p:txBody>
      </p:sp>
      <p:sp>
        <p:nvSpPr>
          <p:cNvPr id="6154" name="Freeform: Shape 13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13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Freeform: Shape 13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4025-04F0-41E0-A770-72E3CF43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7" y="2014049"/>
            <a:ext cx="4059032" cy="4520590"/>
          </a:xfrm>
        </p:spPr>
        <p:txBody>
          <a:bodyPr anchor="ctr"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Yes! 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1960-1980 seems prepared the economic growth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But the questions remain that 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Did the economic boom enable the increase of laureate after 2000s?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Does the continuous increase of US laureates prepare the US to be a strong economic driver to the world in the next decade?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FFFF"/>
                </a:solidFill>
              </a:rPr>
              <a:t>Conclusion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Data suggests the flourishing of academia happened prior to the economic boom, so the increase of Nobel laureates shows in the relationship.</a:t>
            </a:r>
          </a:p>
          <a:p>
            <a:pPr marL="461963" lvl="1" indent="-234950" fontAlgn="base"/>
            <a:r>
              <a:rPr lang="en-US" sz="1600" dirty="0">
                <a:solidFill>
                  <a:srgbClr val="FFFFFF"/>
                </a:solidFill>
              </a:rPr>
              <a:t>However, it is unclear if the recent increase of laureates will assist or guarantee another boom in the future.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D43C1C-375A-4CF5-A050-E6BC747E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76430"/>
            <a:ext cx="5884469" cy="466344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37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A37B5-33F5-4806-9BE1-919997C9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0" y="1883844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STEM vs. Non-STEM Prizes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86DD-BC03-490F-9833-35088D89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2840370"/>
            <a:ext cx="4586513" cy="3647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Assumption: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 percentage of STEM related prizes versus non-STEM prizes by gender should reflect a higher percentage of STEM prizes for males.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Conclusion: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The assumption was wrong, females received a higher percentage by gender of STEM related prizes.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56FC93-CF3B-4AD9-BB1D-A83A2E93F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0"/>
          <a:stretch/>
        </p:blipFill>
        <p:spPr bwMode="auto">
          <a:xfrm>
            <a:off x="6525453" y="1"/>
            <a:ext cx="5666547" cy="33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>
            <a:extLst>
              <a:ext uri="{FF2B5EF4-FFF2-40B4-BE49-F238E27FC236}">
                <a16:creationId xmlns:a16="http://schemas.microsoft.com/office/drawing/2014/main" id="{0B80D3BB-4669-4082-97D1-A32499401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219"/>
          <a:stretch/>
        </p:blipFill>
        <p:spPr bwMode="auto">
          <a:xfrm>
            <a:off x="6522277" y="3398024"/>
            <a:ext cx="5669723" cy="3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5ABEB73-515C-423C-864D-E36ECE577396}"/>
              </a:ext>
            </a:extLst>
          </p:cNvPr>
          <p:cNvSpPr txBox="1">
            <a:spLocks/>
          </p:cNvSpPr>
          <p:nvPr/>
        </p:nvSpPr>
        <p:spPr>
          <a:xfrm>
            <a:off x="710715" y="456589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Hypothesis –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Patrick</a:t>
            </a:r>
          </a:p>
        </p:txBody>
      </p:sp>
    </p:spTree>
    <p:extLst>
      <p:ext uri="{BB962C8B-B14F-4D97-AF65-F5344CB8AC3E}">
        <p14:creationId xmlns:p14="http://schemas.microsoft.com/office/powerpoint/2010/main" val="235680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19EC5-DB91-4F5E-A4BF-03F4E84B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Hypothesis-  Shilpa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ED11-EE96-491D-8C39-B7B69234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43014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</a:rPr>
              <a:t>Gender Analysis of winners and the category they won in over the years (1901 - 2016) and specifically during World War II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u="sng" dirty="0">
                <a:solidFill>
                  <a:schemeClr val="bg1"/>
                </a:solidFill>
              </a:rPr>
              <a:t>Assumption</a:t>
            </a:r>
            <a:r>
              <a:rPr lang="en-US" sz="2000" dirty="0">
                <a:solidFill>
                  <a:schemeClr val="bg1"/>
                </a:solidFill>
              </a:rPr>
              <a:t> - More female winners during World War II ( 1939 -1945 ) than their Male counterparts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u="sng" dirty="0">
                <a:solidFill>
                  <a:schemeClr val="bg1"/>
                </a:solidFill>
              </a:rPr>
              <a:t>Visible Factors in Data</a:t>
            </a:r>
            <a:r>
              <a:rPr lang="en-US" sz="2000" dirty="0">
                <a:solidFill>
                  <a:schemeClr val="bg1"/>
                </a:solidFill>
              </a:rPr>
              <a:t> - Year, Gender, Category 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5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1CE4E-80FC-44D8-A220-AB7BFB23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Gender That Won The Most </a:t>
            </a:r>
          </a:p>
        </p:txBody>
      </p:sp>
      <p:cxnSp>
        <p:nvCxnSpPr>
          <p:cNvPr id="71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4D23E7E5-9DD2-488D-A569-114749D2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603" y="2426818"/>
            <a:ext cx="402784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0261B1-3B0C-4375-8747-D90922E4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734302"/>
            <a:ext cx="5455917" cy="33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98CF-D80E-4006-A2A5-6A11914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Winners Over the Years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47CD230E-30A1-4722-B132-1EDFED5F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3242592"/>
            <a:ext cx="3408121" cy="224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B462E1C2-59B6-4C89-951F-53A7CE64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971249"/>
            <a:ext cx="3105975" cy="20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5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History of Nobel Prize/Introduction</a:t>
            </a: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096000" y="1143014"/>
            <a:ext cx="5008901" cy="45719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Alfred Nobel’s Last Will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“Alfred Bernhard Nobel was a Swedish chemist, engineer, inventor, businessman, and philanthropist.” 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- Wikipedia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The Nobel Organization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The Nobel Organization was founded in June 1900 to manage the finances and the awards given for great achievements in </a:t>
            </a:r>
            <a:r>
              <a:rPr lang="en-US" sz="1800" dirty="0">
                <a:solidFill>
                  <a:schemeClr val="bg1"/>
                </a:solidFill>
              </a:rPr>
              <a:t>Physics, Chemistry, Physiology or Medicine, Literature and Peace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. The Nobel prizes were established.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F75B-CB4A-4345-82DE-BC135B48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Categories Won Over the Years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CE1A3F6-8E16-4D9D-BB0D-AF61EBC3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9032" y="3176954"/>
            <a:ext cx="3408121" cy="29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BCF23BC-259A-455B-90DB-EBCFD0D2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896" y="312993"/>
            <a:ext cx="3408121" cy="286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3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14118-218A-42A9-9D5B-85278ABD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>
                <a:solidFill>
                  <a:srgbClr val="FFFFFF"/>
                </a:solidFill>
              </a:rPr>
              <a:t>Comparative Gender Analysis During WW II </a:t>
            </a:r>
          </a:p>
        </p:txBody>
      </p:sp>
      <p:cxnSp>
        <p:nvCxnSpPr>
          <p:cNvPr id="10247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DB95C3E-DFAE-4490-B294-411781E4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310" y="2426818"/>
            <a:ext cx="481643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9B06E91-5E26-4F1C-9DEE-14CBA342A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8631" y="2426818"/>
            <a:ext cx="510880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071B6-95C0-4021-98A6-CC4107E0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Trend Analysis 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ED5164-B846-488D-BB02-CD0D044A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128" y="3204554"/>
            <a:ext cx="3692900" cy="30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17083322-5416-4F8E-9F20-82F19444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0885" y="364934"/>
            <a:ext cx="3397154" cy="26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29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CDE2C-F289-42F9-927B-0FB3E62C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More Female Winners during WW II 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0C1F-2640-4CE9-8E8B-62DCAEA0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chemeClr val="bg1"/>
                </a:solidFill>
              </a:rPr>
              <a:t>Assumption</a:t>
            </a:r>
            <a:r>
              <a:rPr lang="en-US" sz="2000" dirty="0">
                <a:solidFill>
                  <a:schemeClr val="bg1"/>
                </a:solidFill>
              </a:rPr>
              <a:t> - More female winners during World War II ( 1939 -1945 ) than their Male counterparts.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chemeClr val="bg1"/>
                </a:solidFill>
              </a:rPr>
              <a:t>Conclusion</a:t>
            </a:r>
            <a:r>
              <a:rPr lang="en-US" sz="2000" dirty="0">
                <a:solidFill>
                  <a:schemeClr val="bg1"/>
                </a:solidFill>
              </a:rPr>
              <a:t> - Data suggests otherwise . There are more number of males that have won the awards.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However, it would be interesting to know if this number would change in the future in that we would have more female Nobel </a:t>
            </a:r>
            <a:r>
              <a:rPr lang="en-US" sz="2000">
                <a:solidFill>
                  <a:schemeClr val="bg1"/>
                </a:solidFill>
              </a:rPr>
              <a:t>Prize winners. 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AA5290-4AE1-41AE-A651-72ABA908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Overall Hypothesis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0871D-AE2B-49B8-86E8-EC475867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Given the data between countries, </a:t>
            </a:r>
            <a:r>
              <a:rPr lang="en-US" sz="2200" dirty="0">
                <a:solidFill>
                  <a:schemeClr val="bg1"/>
                </a:solidFill>
              </a:rPr>
              <a:t>t</a:t>
            </a:r>
            <a: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 United States has produced the most Nobel prizes by far compared to any other country.  </a:t>
            </a:r>
          </a:p>
          <a:p>
            <a:br>
              <a:rPr lang="en-US" sz="2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81669-B4F5-45A5-BCD5-6A97B36F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Exponentials and Power Laws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61C3EA7-9B2C-4B61-ABB7-0467396B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5257" y="1339593"/>
            <a:ext cx="6740021" cy="41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2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D3F8-EB84-4C04-BAAD-72018846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Compounding and Power Laws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A98F06-75F1-41BA-8849-1A6E8E77ABD2}"/>
              </a:ext>
            </a:extLst>
          </p:cNvPr>
          <p:cNvSpPr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2200" dirty="0">
                <a:solidFill>
                  <a:srgbClr val="FFFFFF"/>
                </a:solidFill>
              </a:rPr>
              <a:t>As we create more innovations, they build off each other. People start gravitating towards great/progressive countries, and innovation compounds over time. </a:t>
            </a:r>
          </a:p>
          <a:p>
            <a:pPr>
              <a:lnSpc>
                <a:spcPct val="90000"/>
              </a:lnSpc>
            </a:pP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8C31B76-CD46-4D95-A2BC-C42E14FD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4436" y="465768"/>
            <a:ext cx="448573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FBD51F6-A198-4F97-885A-E459876A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538" y="3636498"/>
            <a:ext cx="450272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3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77C-4ADC-4D5F-8978-08FC19C8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" sz="2800" b="1" dirty="0">
                <a:solidFill>
                  <a:schemeClr val="bg1"/>
                </a:solidFill>
              </a:rPr>
              <a:t>Group Hypothesis: </a:t>
            </a:r>
            <a:r>
              <a:rPr lang="en" sz="2800" dirty="0">
                <a:solidFill>
                  <a:schemeClr val="bg1"/>
                </a:solidFill>
              </a:rPr>
              <a:t>America is the greatest country in the World.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292" name="Freeform: Shape 7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3" name="Freeform: Shape 7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4" name="Freeform: Shape 7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6272-70E4-4834-9696-2706A7C9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9" y="1955174"/>
            <a:ext cx="3603171" cy="3639684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FF"/>
                </a:solidFill>
              </a:rPr>
              <a:t>Why is America the leading Country YOY?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FF"/>
                </a:solidFill>
              </a:rPr>
              <a:t>Why is the Nobel prize so highly rated within the globe?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- It encompasses all major sciences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35DEE42-B7DB-4AAD-91D5-ED3AA00E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210" y="2535700"/>
            <a:ext cx="5999151" cy="3734471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5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7DD2C-4C13-4780-86B3-C480258A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Retrieval &amp; Cleanup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55BA-4567-4920-BD7D-E1E6D9D8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04" y="2325502"/>
            <a:ext cx="4800600" cy="3711571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How did we obtain our data?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We found our dataset on Kaggle.com which can also be found on the official Nobel Prize site. Additionally, the GDP data was retrieved from the World Bank API.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How did we clean our data?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We created data frames to view the full data then eliminated any data that doesn’t apply to our research. Each member has a different data frame that is modified specifically for their hypothesis.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34E28EF8-E390-4B26-8E1E-25CB42BC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36" y="1147868"/>
            <a:ext cx="4562263" cy="4562263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1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7A84-2C2C-4D61-9E5C-9BD10E95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Raw Data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25877FE-A1E8-4E3D-822E-FD37B178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1" b="-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C8B12-5BC8-4C55-9655-3B07F275F5F2}"/>
              </a:ext>
            </a:extLst>
          </p:cNvPr>
          <p:cNvCxnSpPr/>
          <p:nvPr/>
        </p:nvCxnSpPr>
        <p:spPr>
          <a:xfrm>
            <a:off x="838200" y="1526796"/>
            <a:ext cx="431194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5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6B76BF-F4B8-48AC-9F4A-753AAEEF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2335041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Individual Hypothesis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1167520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686414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9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BAEF4-AE96-4326-B4E4-B6806434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" sz="3800" dirty="0">
                <a:solidFill>
                  <a:schemeClr val="bg1"/>
                </a:solidFill>
              </a:rPr>
              <a:t>Hypothesis -  </a:t>
            </a:r>
            <a:br>
              <a:rPr lang="en" sz="3800" dirty="0">
                <a:solidFill>
                  <a:schemeClr val="bg1"/>
                </a:solidFill>
              </a:rPr>
            </a:br>
            <a:r>
              <a:rPr lang="en" sz="3800" dirty="0">
                <a:solidFill>
                  <a:schemeClr val="bg1"/>
                </a:solidFill>
              </a:rPr>
              <a:t>Mitch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D433D-CC48-44EE-A226-4098C45A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i="1">
                <a:solidFill>
                  <a:schemeClr val="bg1"/>
                </a:solidFill>
              </a:rPr>
              <a:t>Winner is more likely to die in a different city than birth city, because of rough circumstances as a child.</a:t>
            </a:r>
            <a:endParaRPr lang="en-US" sz="2000">
              <a:solidFill>
                <a:schemeClr val="bg1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2000" u="sng">
                <a:solidFill>
                  <a:schemeClr val="bg1"/>
                </a:solidFill>
              </a:rPr>
              <a:t>Assumption:</a:t>
            </a:r>
            <a:r>
              <a:rPr lang="en-US" sz="2000">
                <a:solidFill>
                  <a:schemeClr val="bg1"/>
                </a:solidFill>
              </a:rPr>
              <a:t> People who live extraordinary lives, come from extraordinarily tough backgrounds. The country of origin would influence this. So they would move to another country to flee bad circumstances.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u="sng">
                <a:solidFill>
                  <a:schemeClr val="bg1"/>
                </a:solidFill>
              </a:rPr>
              <a:t>Visible Factors in Data:</a:t>
            </a:r>
            <a:r>
              <a:rPr lang="en-US" sz="2000">
                <a:solidFill>
                  <a:schemeClr val="bg1"/>
                </a:solidFill>
              </a:rPr>
              <a:t> Birth, Death and Organization Country.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3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45E90-ADA3-4028-B975-78A88AA4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Pitfalls and Solutions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4F3-CCDF-4AD9-B2D5-C929A74E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Within the data, most of the people who received a Nobel prize have not died. Therefore, we do not have a full and complete data set to reflect what we are looking for.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 changing the parameters to Organization Country, we can get closer our assumption. 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3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383C-ADCB-4AAA-96FB-7A6144A9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Winners Who Moved vs. Didn’t Move From Birth</a:t>
            </a:r>
            <a:br>
              <a:rPr lang="en-US" sz="2100" dirty="0">
                <a:solidFill>
                  <a:schemeClr val="bg1"/>
                </a:solidFill>
              </a:rPr>
            </a:b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038" name="Freeform: Shape 7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1846-0127-42FE-A3D2-11234E04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049463"/>
            <a:ext cx="3603171" cy="3639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Hypothesis was that most winners would be moving. In fact this was the opposite. There could be a number of different reasons why.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My hypothesis was wrong from the beginning.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latin typeface="+mj-lt"/>
              </a:rPr>
              <a:t>The inverse is true, where if you grew up in a rough area, you wouldn't want to move away. 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picture containing clock, device&#10;&#10;Description automatically generated">
            <a:extLst>
              <a:ext uri="{FF2B5EF4-FFF2-40B4-BE49-F238E27FC236}">
                <a16:creationId xmlns:a16="http://schemas.microsoft.com/office/drawing/2014/main" id="{10A2132B-ADF7-40AE-9280-63863652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6121" y="2173287"/>
            <a:ext cx="4064644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1002</Words>
  <Application>Microsoft Macintosh PowerPoint</Application>
  <PresentationFormat>Widescreen</PresentationFormat>
  <Paragraphs>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The Nobel Project</vt:lpstr>
      <vt:lpstr>History of Nobel Prize/Introduction</vt:lpstr>
      <vt:lpstr>Group Hypothesis: America is the greatest country in the World.</vt:lpstr>
      <vt:lpstr>Data Retrieval &amp; Cleanup</vt:lpstr>
      <vt:lpstr>Raw Data</vt:lpstr>
      <vt:lpstr>Team Individual Hypothesis</vt:lpstr>
      <vt:lpstr>Hypothesis -   Mitch</vt:lpstr>
      <vt:lpstr>Data Pitfalls and Solutions</vt:lpstr>
      <vt:lpstr> Winners Who Moved vs. Didn’t Move From Birth </vt:lpstr>
      <vt:lpstr>Hypothesis: Maanasa</vt:lpstr>
      <vt:lpstr> Conclusion</vt:lpstr>
      <vt:lpstr>Organization Wins per Country</vt:lpstr>
      <vt:lpstr>Influence of Nobel Laureates to Economy</vt:lpstr>
      <vt:lpstr>US GDP vs. Nobel Laureates</vt:lpstr>
      <vt:lpstr>Does More Nobel Laureates Matter?</vt:lpstr>
      <vt:lpstr>STEM vs. Non-STEM Prizes</vt:lpstr>
      <vt:lpstr>Hypothesis-  Shilpa</vt:lpstr>
      <vt:lpstr>Gender That Won The Most </vt:lpstr>
      <vt:lpstr>Winners Over the Years</vt:lpstr>
      <vt:lpstr>Categories Won Over the Years</vt:lpstr>
      <vt:lpstr>Comparative Gender Analysis During WW II </vt:lpstr>
      <vt:lpstr>Trend Analysis </vt:lpstr>
      <vt:lpstr>More Female Winners during WW II ?</vt:lpstr>
      <vt:lpstr>Summary of Overall Hypothesis</vt:lpstr>
      <vt:lpstr>Exponentials and Power Laws</vt:lpstr>
      <vt:lpstr>Compounding and Power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Nobel Project</dc:title>
  <dc:creator>Maanasa Neralla</dc:creator>
  <cp:lastModifiedBy>Nagendra, ManjuKiran</cp:lastModifiedBy>
  <cp:revision>9</cp:revision>
  <dcterms:created xsi:type="dcterms:W3CDTF">2020-06-24T22:46:45Z</dcterms:created>
  <dcterms:modified xsi:type="dcterms:W3CDTF">2020-06-25T00:11:16Z</dcterms:modified>
</cp:coreProperties>
</file>