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4" r:id="rId4"/>
    <p:sldId id="261" r:id="rId5"/>
    <p:sldId id="273" r:id="rId6"/>
    <p:sldId id="262" r:id="rId7"/>
    <p:sldId id="275" r:id="rId8"/>
    <p:sldId id="269" r:id="rId9"/>
    <p:sldId id="267" r:id="rId10"/>
    <p:sldId id="263" r:id="rId11"/>
    <p:sldId id="265" r:id="rId12"/>
    <p:sldId id="266" r:id="rId13"/>
    <p:sldId id="277" r:id="rId14"/>
    <p:sldId id="271" r:id="rId15"/>
    <p:sldId id="276" r:id="rId16"/>
    <p:sldId id="278" r:id="rId17"/>
    <p:sldId id="279" r:id="rId18"/>
    <p:sldId id="280" r:id="rId19"/>
    <p:sldId id="281" r:id="rId20"/>
    <p:sldId id="285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35C8-608E-44D3-BACB-3C179A547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AA384-D5F9-42AC-9D63-B344CEEB2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1C9D6-E23D-49D7-867C-27741DA9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1F96-80BC-4C18-86C8-F95B1B3830F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F863C-12C6-48A8-80E0-5BC66AE3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D0424-6286-4749-A84B-61AD6EBE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0A7-0380-4130-B6BE-55DD69EE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9D05-CC5E-4587-B2B8-A5DFAF13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0AFF0-E366-4970-81E0-3FB156480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C8503-269C-4416-9BC0-3065FB07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1F96-80BC-4C18-86C8-F95B1B3830F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6E20-9963-488F-B47D-4E5FCE1C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20513-C4F8-405D-8FBD-A37C4344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0A7-0380-4130-B6BE-55DD69EE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4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45323-275E-4558-9F7C-793B6BC34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7F74F-F509-434E-AA33-7EDC088D3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EDD0E-E52A-4ECC-B82B-24EEDE9E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1F96-80BC-4C18-86C8-F95B1B3830F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2443B-6B87-4613-84D5-6337D2CD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7BB4D-9EB4-4160-B4B3-02650F74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0A7-0380-4130-B6BE-55DD69EE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3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441C-740A-493C-A8E7-CF6E0767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3D5B-7C5D-4B90-9D38-5DB82F4FC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69205-2DB5-47D3-9E55-BA24B116C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1F96-80BC-4C18-86C8-F95B1B3830F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98B7-66A4-48DD-9A70-8A3B6E8D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698B6-DB54-4F34-BDA2-048A57D8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0A7-0380-4130-B6BE-55DD69EE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4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2D05-F4A4-4638-8791-4C0FDC64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D7366-0DF2-4268-B797-413753A86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59E44-4D21-441C-92B6-A01BABA9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1F96-80BC-4C18-86C8-F95B1B3830F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080A5-C888-48E7-9B3A-83124876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71D3-7700-4B27-A53F-D611C850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0A7-0380-4130-B6BE-55DD69EE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421F-E102-4642-831F-68AAE339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194E9-D218-4FAB-BA10-DF010BE1D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E9F9D-63A4-4B15-B03A-7EC0F9F9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C670D-41D9-43A9-AB6C-51E17930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1F96-80BC-4C18-86C8-F95B1B3830F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E0755-3595-45E1-A9EF-39C50FD9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BFACF-37C6-460C-87B1-258B6837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0A7-0380-4130-B6BE-55DD69EE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4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7F22-A4A1-4F12-A064-D787A2F8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E28E1-4019-4E6E-83C1-AF751A5CF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77D3-8155-4992-B120-64674B164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1F19F-8F59-44F0-A159-37169A4D2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0ACD9-7791-4D3B-AA46-E58BE1711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A9C7C-26A3-44BA-8817-23EFAEFE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1F96-80BC-4C18-86C8-F95B1B3830F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650DD-AADD-4939-8D39-856B5C78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04DC3-B9C3-472F-80B6-AEF75DDC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0A7-0380-4130-B6BE-55DD69EE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6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9FF5-3277-463F-9D95-E6F9C704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E3108-6BB6-40FD-BD04-9E26F5DB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1F96-80BC-4C18-86C8-F95B1B3830F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D3264-8172-41F5-BA82-CB370D71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D0113-5FBA-4C75-8B96-346E7585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0A7-0380-4130-B6BE-55DD69EE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0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CD6E6-EAD3-4EFD-9AA7-C7C653C7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1F96-80BC-4C18-86C8-F95B1B3830F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33210-ECFD-4DDF-848C-8E48E2C6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A378F-DD8B-4DD5-B8E9-F5453B92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0A7-0380-4130-B6BE-55DD69EE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9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5DBC-2515-4CAA-BDB5-61D48D08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B6946-0801-4F77-A72E-983AC63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9CD0F-3740-47E6-A3EB-B0A5A6A7E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FE30F-54DD-4CB9-A7DF-7627DFE09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1F96-80BC-4C18-86C8-F95B1B3830F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AC64C-7EDD-49EB-B6AC-8AD77641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153F3-1C50-4CE9-A0A6-6CFAA621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0A7-0380-4130-B6BE-55DD69EE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0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C616-B101-4094-86D4-8F1FCE2A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91C7D6-9865-4A33-A8C9-824461DBE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CEB2A-73BC-442B-AE71-FCCE6B2D0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ACCAD-0278-4EDB-B00C-9452263C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1F96-80BC-4C18-86C8-F95B1B3830F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4F5F7-3BAC-48AD-8C4E-769AB1BB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FF5B4-9A49-4AF7-AFCF-2D943894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0A7-0380-4130-B6BE-55DD69EE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02C80-173C-4318-B6CB-67399363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A1ED6-D80C-472B-9D31-3F92341D9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9B938-E3E0-4E5F-A791-4E5AB85C7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A1F96-80BC-4C18-86C8-F95B1B3830F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F22CF-E26B-49B8-82C3-7CBADD165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E3BD9-FBF7-47D2-9C78-BAF6CE801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F80A7-0380-4130-B6BE-55DD69EE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9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8FBF-A68E-424A-BA2C-E9AE6EE80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7985"/>
          </a:xfrm>
        </p:spPr>
        <p:txBody>
          <a:bodyPr>
            <a:normAutofit fontScale="90000"/>
          </a:bodyPr>
          <a:lstStyle/>
          <a:p>
            <a:r>
              <a:rPr lang="en-US" dirty="0"/>
              <a:t>Marketing and Retail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F3F3-3647-478D-94F6-4E861C37F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79373"/>
            <a:ext cx="9144000" cy="4200939"/>
          </a:xfrm>
        </p:spPr>
        <p:txBody>
          <a:bodyPr/>
          <a:lstStyle/>
          <a:p>
            <a:r>
              <a:rPr lang="en-US" dirty="0"/>
              <a:t>Project submitted by</a:t>
            </a:r>
          </a:p>
          <a:p>
            <a:r>
              <a:rPr lang="en-US" dirty="0"/>
              <a:t> Shilpa Pandey</a:t>
            </a:r>
          </a:p>
        </p:txBody>
      </p:sp>
    </p:spTree>
    <p:extLst>
      <p:ext uri="{BB962C8B-B14F-4D97-AF65-F5344CB8AC3E}">
        <p14:creationId xmlns:p14="http://schemas.microsoft.com/office/powerpoint/2010/main" val="297340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9574-7B50-467A-9BC3-C48F7326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 which can be removed from menu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2BDC2-0E3B-467B-9A00-230011045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Below items like ash tray, caponata </a:t>
            </a:r>
            <a:r>
              <a:rPr lang="en-US" dirty="0" err="1"/>
              <a:t>etc</a:t>
            </a:r>
            <a:r>
              <a:rPr lang="en-US" dirty="0"/>
              <a:t> are more  in quantity and  price is high but not consumed  like cappuccino </a:t>
            </a:r>
            <a:r>
              <a:rPr lang="en-US" dirty="0" err="1"/>
              <a:t>grande</a:t>
            </a:r>
            <a:r>
              <a:rPr lang="en-US" dirty="0"/>
              <a:t>, cereal killer </a:t>
            </a:r>
            <a:r>
              <a:rPr lang="en-US" dirty="0" err="1"/>
              <a:t>etc</a:t>
            </a:r>
            <a:r>
              <a:rPr lang="en-US" dirty="0"/>
              <a:t> but highly bought can be removed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45D96-3CB4-4A38-A4E2-976461BEA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Below items are also high in quantity but rarely bought by customers can be removed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33483B-1619-4386-A245-6B1BC158F2F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97575" y="3006726"/>
            <a:ext cx="5183188" cy="3088723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5997B6-49D4-4DD7-962F-7BE79296B5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C35BBD-6BD6-46D7-AA75-0B0FDC824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2505075"/>
            <a:ext cx="60102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3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AB18-6E5A-4829-90DB-4B1AB753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across months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87D5-E45C-48A2-BACA-5B337EB1F1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773CC-3DFF-4392-B719-EF7C40279C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Seasonlity</a:t>
            </a:r>
            <a:r>
              <a:rPr lang="en-US" dirty="0"/>
              <a:t> </a:t>
            </a:r>
            <a:r>
              <a:rPr lang="en-US" dirty="0" err="1"/>
              <a:t>monthy</a:t>
            </a:r>
            <a:r>
              <a:rPr lang="en-US" dirty="0"/>
              <a:t> can not be seen as it has 2 </a:t>
            </a:r>
            <a:r>
              <a:rPr lang="en-US" dirty="0" err="1"/>
              <a:t>yar</a:t>
            </a:r>
            <a:r>
              <a:rPr lang="en-US" dirty="0"/>
              <a:t> data and 2010 has data from April to </a:t>
            </a:r>
            <a:r>
              <a:rPr lang="en-US" dirty="0" err="1"/>
              <a:t>dec</a:t>
            </a:r>
            <a:r>
              <a:rPr lang="en-US" dirty="0"/>
              <a:t> and 2011 has data from </a:t>
            </a:r>
            <a:r>
              <a:rPr lang="en-US" dirty="0" err="1"/>
              <a:t>jan</a:t>
            </a:r>
            <a:r>
              <a:rPr lang="en-US" dirty="0"/>
              <a:t> to Mar.</a:t>
            </a:r>
          </a:p>
          <a:p>
            <a:r>
              <a:rPr lang="en-US" dirty="0"/>
              <a:t>Highest purchase in 2010 in </a:t>
            </a:r>
            <a:r>
              <a:rPr lang="en-US" dirty="0" err="1"/>
              <a:t>dec</a:t>
            </a:r>
            <a:r>
              <a:rPr lang="en-US" dirty="0"/>
              <a:t> and lowest in may</a:t>
            </a:r>
          </a:p>
          <a:p>
            <a:r>
              <a:rPr lang="en-US" dirty="0"/>
              <a:t>Highest purchase in price in 2011 in </a:t>
            </a:r>
            <a:r>
              <a:rPr lang="en-US" dirty="0" err="1"/>
              <a:t>feb</a:t>
            </a:r>
            <a:r>
              <a:rPr lang="en-US" dirty="0"/>
              <a:t> and lowest in Mar.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87F0F-BC63-441B-BA16-970C382E5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41821" y="1690688"/>
            <a:ext cx="79152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6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6F0D-F4EC-404D-89AB-17FFB85F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across months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A78D71-3E8F-470B-A78A-156CCEE07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751" y="1825625"/>
            <a:ext cx="76424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3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26E9-CDD3-4275-BC5B-C565FD5E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across months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0AA59-57D3-48A9-B696-C21F059A76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Graph for year 2010 and 2011</a:t>
            </a:r>
          </a:p>
          <a:p>
            <a:r>
              <a:rPr lang="en-US" dirty="0"/>
              <a:t>There is decline in transaction after 13</a:t>
            </a:r>
            <a:r>
              <a:rPr lang="en-US" baseline="30000" dirty="0"/>
              <a:t>th</a:t>
            </a:r>
            <a:r>
              <a:rPr lang="en-US" dirty="0"/>
              <a:t> and 14</a:t>
            </a:r>
            <a:r>
              <a:rPr lang="en-US" baseline="30000" dirty="0"/>
              <a:t>th</a:t>
            </a:r>
            <a:r>
              <a:rPr lang="en-US" dirty="0"/>
              <a:t> in months of both year 2010 and 2011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7B17A87C-B155-4393-96B4-9299DA4583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25749"/>
            <a:ext cx="5181600" cy="321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75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4E61-B3D4-4D1E-90AF-3CC25F39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across months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F1F84-4157-436A-ABDF-3F733749F7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No. of records are high in Aug and </a:t>
            </a:r>
            <a:r>
              <a:rPr lang="en-US" dirty="0" err="1"/>
              <a:t>dec</a:t>
            </a:r>
            <a:r>
              <a:rPr lang="en-US" dirty="0"/>
              <a:t> in 2010</a:t>
            </a:r>
          </a:p>
          <a:p>
            <a:r>
              <a:rPr lang="en-US" dirty="0"/>
              <a:t>No. of record is highest in </a:t>
            </a:r>
            <a:r>
              <a:rPr lang="en-US" dirty="0" err="1"/>
              <a:t>feb</a:t>
            </a:r>
            <a:r>
              <a:rPr lang="en-US" dirty="0"/>
              <a:t> in 2011</a:t>
            </a:r>
          </a:p>
          <a:p>
            <a:r>
              <a:rPr lang="en-US" dirty="0"/>
              <a:t>This data holds true for quantity and total as well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65FA67-050A-4383-9E23-DD0B66A157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56012"/>
            <a:ext cx="5647006" cy="349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20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EFFF-3E42-4CB4-8D51-B09A3AB0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basket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9F20C-5083-4463-9531-02D4D460F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works on association rules: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5E22C4-38BC-448A-92B5-124CE712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76" y="2212071"/>
            <a:ext cx="79533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25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E95B-6830-485A-A886-7F830E04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factor for market basket analysis: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EA18FE-3FBD-48FC-9736-75F108796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737" y="2448719"/>
            <a:ext cx="57245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05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0AB3-5F71-4B56-8F83-C7E25BBD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item frequency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2B0445-CA1D-4979-B59D-F41D07DD3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358" y="1825625"/>
            <a:ext cx="73731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23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5275-4560-4CF6-9422-CE743460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groups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A5F25-47C9-4D9A-A818-E4CDAD3707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418128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0BEA3-37E4-451C-9CA1-409A5EA2D3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grouping of items is done using association rules (</a:t>
            </a:r>
            <a:r>
              <a:rPr lang="en-US" dirty="0" err="1"/>
              <a:t>apriori</a:t>
            </a:r>
            <a:r>
              <a:rPr lang="en-US" dirty="0"/>
              <a:t> function)</a:t>
            </a:r>
          </a:p>
        </p:txBody>
      </p:sp>
    </p:spTree>
    <p:extLst>
      <p:ext uri="{BB962C8B-B14F-4D97-AF65-F5344CB8AC3E}">
        <p14:creationId xmlns:p14="http://schemas.microsoft.com/office/powerpoint/2010/main" val="3938737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7617-7F63-4068-B625-D8E864B5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combo meals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027FF4-1C7F-42E3-9194-34657196B6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50831"/>
            <a:ext cx="5181600" cy="378420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515EB-C249-4BDE-AF4E-E907A25C17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Most frequent items are </a:t>
            </a:r>
          </a:p>
          <a:p>
            <a:r>
              <a:rPr lang="en-US" dirty="0"/>
              <a:t>Nirvana hookah</a:t>
            </a:r>
          </a:p>
          <a:p>
            <a:r>
              <a:rPr lang="en-US" dirty="0"/>
              <a:t>Mint flavor single</a:t>
            </a:r>
          </a:p>
          <a:p>
            <a:r>
              <a:rPr lang="en-US" dirty="0"/>
              <a:t>Cappuccino</a:t>
            </a:r>
          </a:p>
          <a:p>
            <a:r>
              <a:rPr lang="en-US" dirty="0"/>
              <a:t>Great lakes shake</a:t>
            </a:r>
          </a:p>
        </p:txBody>
      </p:sp>
    </p:spTree>
    <p:extLst>
      <p:ext uri="{BB962C8B-B14F-4D97-AF65-F5344CB8AC3E}">
        <p14:creationId xmlns:p14="http://schemas.microsoft.com/office/powerpoint/2010/main" val="311936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013F-ADB8-456C-9733-E19D7936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of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F2552-1F50-4775-8999-D39B72E68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25354" y="1825625"/>
            <a:ext cx="1928445" cy="4351338"/>
          </a:xfrm>
        </p:spPr>
        <p:txBody>
          <a:bodyPr/>
          <a:lstStyle/>
          <a:p>
            <a:r>
              <a:rPr lang="en-US" dirty="0"/>
              <a:t>Data analysis  as per total, quantity and rate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934957-9EBC-44FD-B0F8-CCC6B8D05F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662921B9-0302-49AA-BA9C-F1BF67B47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3" y="2226366"/>
            <a:ext cx="8378410" cy="426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92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EEC2-89DA-4BC5-ABA0-FE629877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27A9AB-DAA8-4B27-9109-9FC1FF1503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91409"/>
            <a:ext cx="3990975" cy="225286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6F1A8-BEBB-4853-A754-73C6BEB3BA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Example of association rule which gives transaction 14</a:t>
            </a:r>
            <a:r>
              <a:rPr lang="en-US" baseline="30000" dirty="0"/>
              <a:t>th</a:t>
            </a:r>
            <a:r>
              <a:rPr lang="en-US" dirty="0"/>
              <a:t> combination of items.</a:t>
            </a:r>
          </a:p>
          <a:p>
            <a:r>
              <a:rPr lang="en-US" dirty="0"/>
              <a:t>The items include country lemonade, garden panini, lemon iced tea, satay chicken Panini.</a:t>
            </a:r>
          </a:p>
        </p:txBody>
      </p:sp>
    </p:spTree>
    <p:extLst>
      <p:ext uri="{BB962C8B-B14F-4D97-AF65-F5344CB8AC3E}">
        <p14:creationId xmlns:p14="http://schemas.microsoft.com/office/powerpoint/2010/main" val="2604826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E13C-1C54-465E-B278-0ACD0FB6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with rules for items with given lift, confidence and support.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EFC532-7103-443E-89A3-807819391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162" y="2180492"/>
            <a:ext cx="10996173" cy="21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4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3287-8679-4AE5-ABB9-B8A6C101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of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2AE083-D2C3-40DA-A15B-BADB3CD2BC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86702"/>
            <a:ext cx="5181600" cy="402918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41144-6541-4CCE-B205-2D4DCCFFC9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Discounts are highest on food category followed by beverages</a:t>
            </a:r>
          </a:p>
          <a:p>
            <a:r>
              <a:rPr lang="en-US" dirty="0"/>
              <a:t>Discounts are lowest for liquor and tobacco</a:t>
            </a:r>
          </a:p>
        </p:txBody>
      </p:sp>
    </p:spTree>
    <p:extLst>
      <p:ext uri="{BB962C8B-B14F-4D97-AF65-F5344CB8AC3E}">
        <p14:creationId xmlns:p14="http://schemas.microsoft.com/office/powerpoint/2010/main" val="271211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00B0-5E05-4908-A3A1-9CAF21BE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of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2ACAA6-8A3A-4546-B366-11391D322C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32793"/>
            <a:ext cx="5815818" cy="435133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BFC1B-EFD7-44D5-9F05-4A3E933C51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consumption in terms of quantity for food category is high and lowest for liquor and tobacco </a:t>
            </a:r>
          </a:p>
          <a:p>
            <a:r>
              <a:rPr lang="en-US" dirty="0"/>
              <a:t> The consumption in terms of total price is highest for tobacco category and lowest for liquor and tobacco </a:t>
            </a:r>
          </a:p>
        </p:txBody>
      </p:sp>
    </p:spTree>
    <p:extLst>
      <p:ext uri="{BB962C8B-B14F-4D97-AF65-F5344CB8AC3E}">
        <p14:creationId xmlns:p14="http://schemas.microsoft.com/office/powerpoint/2010/main" val="410784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8E3B-1969-478F-9FB2-A5DC1094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57DFF-FFF7-48B8-A4DB-52EAA80A1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Discount is highest for cheese fondue.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DC5285-C8BE-40E8-8D4E-25FED22A88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997520"/>
            <a:ext cx="5157787" cy="269969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30CFD-CC80-40C0-8350-B8CF7A60E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Highly taxed category product is tobacco and least is liquor and tobacco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621613-7D34-4C8C-9431-412DB7BF25E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63811" y="2505075"/>
            <a:ext cx="4599965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1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F16A-32DF-4A99-B506-D1A94796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of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29854-AF15-4FCB-82C4-31D21E3DF2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item which is heavily consumed in terms of quantity , price and rate is Nirvana hookah single.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D96213-3CC3-4EE8-9411-72172A4B56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6"/>
            <a:ext cx="5181600" cy="377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6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C95C-8435-45EB-A6AE-14BE682B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behavior as per time of the day and recommendations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954162-1472-45A7-95E1-24688F727E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02262"/>
            <a:ext cx="5181600" cy="279806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E8E54-1347-4DDC-AF00-35BE1C1940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More purchase is between 9a.m. to 7 pm. </a:t>
            </a:r>
          </a:p>
          <a:p>
            <a:r>
              <a:rPr lang="en-US" dirty="0"/>
              <a:t>Also between 9 -11 pm.</a:t>
            </a:r>
          </a:p>
          <a:p>
            <a:r>
              <a:rPr lang="en-US" dirty="0"/>
              <a:t>Recommendations:</a:t>
            </a:r>
          </a:p>
          <a:p>
            <a:r>
              <a:rPr lang="en-US" dirty="0"/>
              <a:t>The major staffing has to be done during peak hours of the day where transaction is high</a:t>
            </a:r>
          </a:p>
        </p:txBody>
      </p:sp>
    </p:spTree>
    <p:extLst>
      <p:ext uri="{BB962C8B-B14F-4D97-AF65-F5344CB8AC3E}">
        <p14:creationId xmlns:p14="http://schemas.microsoft.com/office/powerpoint/2010/main" val="192405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9527-1EE8-458D-A786-33F09674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behavior as per time of the day and recommendations in 2011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749DC-2EDF-469A-96A0-FE9CDB6EC6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2011, there is no transaction after 15</a:t>
            </a:r>
            <a:r>
              <a:rPr lang="en-US" baseline="30000" dirty="0"/>
              <a:t>th</a:t>
            </a:r>
            <a:r>
              <a:rPr lang="en-US" dirty="0"/>
              <a:t> for month </a:t>
            </a:r>
            <a:r>
              <a:rPr lang="en-US" dirty="0" err="1"/>
              <a:t>jan</a:t>
            </a:r>
            <a:r>
              <a:rPr lang="en-US" dirty="0"/>
              <a:t> and </a:t>
            </a:r>
            <a:r>
              <a:rPr lang="en-US" dirty="0" err="1"/>
              <a:t>feb.</a:t>
            </a:r>
            <a:endParaRPr lang="en-US" dirty="0"/>
          </a:p>
          <a:p>
            <a:r>
              <a:rPr lang="en-US" dirty="0"/>
              <a:t>The highest transaction in </a:t>
            </a:r>
            <a:r>
              <a:rPr lang="en-US" dirty="0" err="1"/>
              <a:t>jan</a:t>
            </a:r>
            <a:r>
              <a:rPr lang="en-US" dirty="0"/>
              <a:t> and marc is on 5</a:t>
            </a:r>
            <a:r>
              <a:rPr lang="en-US" baseline="30000" dirty="0"/>
              <a:t>th</a:t>
            </a:r>
            <a:r>
              <a:rPr lang="en-US" dirty="0"/>
              <a:t> and it is 8</a:t>
            </a:r>
            <a:r>
              <a:rPr lang="en-US" baseline="30000" dirty="0"/>
              <a:t>th</a:t>
            </a:r>
            <a:r>
              <a:rPr lang="en-US" dirty="0"/>
              <a:t> for </a:t>
            </a:r>
            <a:r>
              <a:rPr lang="en-US" dirty="0" err="1"/>
              <a:t>feb</a:t>
            </a:r>
            <a:r>
              <a:rPr lang="en-US" dirty="0"/>
              <a:t> month.</a:t>
            </a:r>
          </a:p>
          <a:p>
            <a:r>
              <a:rPr lang="en-US" dirty="0"/>
              <a:t>The major decline is transaction for month march is after 13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Recommendation: Major transaction is in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staff so product and staff should be available more during those days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0DC554-0ABE-4BF1-99D7-7410D271FB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07AD3-70ED-4329-ABCD-86A5872C8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2774" y="1890713"/>
            <a:ext cx="6674974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5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A5AF4-DEAF-45BB-86AF-4E8E55D6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behavior as per days of the months in 2010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057B82-B02E-4314-ABE9-2D6B1D880B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59640"/>
            <a:ext cx="5181600" cy="348330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AF40E-09D3-454F-8E18-80AA19AE53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Customer buys more products from start of the month to the mid of month. Also they purchase more and they purchase high price products.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From 13</a:t>
            </a:r>
            <a:r>
              <a:rPr lang="en-US" baseline="30000" dirty="0"/>
              <a:t>th</a:t>
            </a:r>
            <a:r>
              <a:rPr lang="en-US" dirty="0"/>
              <a:t> or 14</a:t>
            </a:r>
            <a:r>
              <a:rPr lang="en-US" baseline="30000" dirty="0"/>
              <a:t>th</a:t>
            </a:r>
            <a:r>
              <a:rPr lang="en-US" dirty="0"/>
              <a:t> of every month there is decline in purchase and it continues till end of month.</a:t>
            </a:r>
          </a:p>
          <a:p>
            <a:pPr marL="0" indent="0">
              <a:buNone/>
            </a:pPr>
            <a:r>
              <a:rPr lang="en-US" dirty="0"/>
              <a:t>Recommendation: Major transaction is in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staff so product and staff should be available more during those days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3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600</Words>
  <Application>Microsoft Office PowerPoint</Application>
  <PresentationFormat>Widescreen</PresentationFormat>
  <Paragraphs>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Marketing and Retail Analytics</vt:lpstr>
      <vt:lpstr>Exploratory Analysis of data</vt:lpstr>
      <vt:lpstr>Exploratory Analysis of data</vt:lpstr>
      <vt:lpstr>Exploratory Analysis of data</vt:lpstr>
      <vt:lpstr>Exploratory Analysis of data</vt:lpstr>
      <vt:lpstr>Exploratory Analysis of data</vt:lpstr>
      <vt:lpstr>Customer behavior as per time of the day and recommendations</vt:lpstr>
      <vt:lpstr>Customer behavior as per time of the day and recommendations in 2011</vt:lpstr>
      <vt:lpstr>Customer behavior as per days of the months in 2010</vt:lpstr>
      <vt:lpstr>Items which can be removed from menu</vt:lpstr>
      <vt:lpstr>trends across months</vt:lpstr>
      <vt:lpstr>trends across months</vt:lpstr>
      <vt:lpstr>trends across months</vt:lpstr>
      <vt:lpstr>trends across months</vt:lpstr>
      <vt:lpstr>Market basket Analysis:</vt:lpstr>
      <vt:lpstr>Deciding factor for market basket analysis:</vt:lpstr>
      <vt:lpstr>Relative item frequency</vt:lpstr>
      <vt:lpstr>Transaction groups</vt:lpstr>
      <vt:lpstr>Best combo meals</vt:lpstr>
      <vt:lpstr>Grouping example</vt:lpstr>
      <vt:lpstr>Output with rules for items with given lift, confidence and support.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 Pandey</dc:creator>
  <cp:lastModifiedBy>Shilpa Pandey</cp:lastModifiedBy>
  <cp:revision>31</cp:revision>
  <dcterms:created xsi:type="dcterms:W3CDTF">2020-01-25T12:59:12Z</dcterms:created>
  <dcterms:modified xsi:type="dcterms:W3CDTF">2020-03-25T15:28:40Z</dcterms:modified>
</cp:coreProperties>
</file>