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959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505B8-7201-A547-9627-C92CD938E476}" type="doc">
      <dgm:prSet loTypeId="urn:microsoft.com/office/officeart/2008/layout/AlternatingHexagon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A2CBFFB-460D-1F4E-8F54-A93CDB0ADEBA}">
      <dgm:prSet phldrT="[Text]"/>
      <dgm:spPr/>
      <dgm:t>
        <a:bodyPr/>
        <a:lstStyle/>
        <a:p>
          <a:r>
            <a:rPr lang="en-GB"/>
            <a:t>Q </a:t>
          </a:r>
          <a:r>
            <a:rPr lang="en-GB" dirty="0"/>
            <a:t>table captures rewards for each state in the grid</a:t>
          </a:r>
        </a:p>
      </dgm:t>
    </dgm:pt>
    <dgm:pt modelId="{B3768329-1F9C-0F4B-A947-70D0EC3F2F12}" type="parTrans" cxnId="{329C7499-DEA0-1A4F-86BB-560869E2A1DD}">
      <dgm:prSet/>
      <dgm:spPr/>
      <dgm:t>
        <a:bodyPr/>
        <a:lstStyle/>
        <a:p>
          <a:endParaRPr lang="en-GB"/>
        </a:p>
      </dgm:t>
    </dgm:pt>
    <dgm:pt modelId="{914552DE-CF0B-DD49-8F32-CA9EE7FB0E86}" type="sibTrans" cxnId="{329C7499-DEA0-1A4F-86BB-560869E2A1DD}">
      <dgm:prSet/>
      <dgm:spPr/>
      <dgm:t>
        <a:bodyPr/>
        <a:lstStyle/>
        <a:p>
          <a:r>
            <a:rPr lang="en-GB" dirty="0"/>
            <a:t>Graphs to display the agent’s learning trajectory from the first episode to the conclusion of the training course</a:t>
          </a:r>
        </a:p>
      </dgm:t>
    </dgm:pt>
    <dgm:pt modelId="{F0C2DEDC-4AC0-ED41-864D-2A4536E46138}" type="pres">
      <dgm:prSet presAssocID="{32F505B8-7201-A547-9627-C92CD938E476}" presName="Name0" presStyleCnt="0">
        <dgm:presLayoutVars>
          <dgm:chMax/>
          <dgm:chPref/>
          <dgm:dir/>
          <dgm:animLvl val="lvl"/>
        </dgm:presLayoutVars>
      </dgm:prSet>
      <dgm:spPr/>
    </dgm:pt>
    <dgm:pt modelId="{D9B95A5A-321B-B246-801B-D30912C8AA29}" type="pres">
      <dgm:prSet presAssocID="{AA2CBFFB-460D-1F4E-8F54-A93CDB0ADEBA}" presName="composite" presStyleCnt="0"/>
      <dgm:spPr/>
    </dgm:pt>
    <dgm:pt modelId="{04D605FB-366B-8C4E-A826-198678F64AE3}" type="pres">
      <dgm:prSet presAssocID="{AA2CBFFB-460D-1F4E-8F54-A93CDB0ADEBA}" presName="Parent1" presStyleLbl="node1" presStyleIdx="0" presStyleCnt="2" custScaleX="113352" custLinFactX="-12806" custLinFactNeighborX="-100000" custLinFactNeighborY="5135">
        <dgm:presLayoutVars>
          <dgm:chMax val="1"/>
          <dgm:chPref val="1"/>
          <dgm:bulletEnabled val="1"/>
        </dgm:presLayoutVars>
      </dgm:prSet>
      <dgm:spPr/>
    </dgm:pt>
    <dgm:pt modelId="{74B06EDB-7283-B44E-AB62-492EA6A691F6}" type="pres">
      <dgm:prSet presAssocID="{AA2CBFFB-460D-1F4E-8F54-A93CDB0ADEBA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309720E-C8D3-6C42-816E-DB9650882A9E}" type="pres">
      <dgm:prSet presAssocID="{AA2CBFFB-460D-1F4E-8F54-A93CDB0ADEBA}" presName="BalanceSpacing" presStyleCnt="0"/>
      <dgm:spPr/>
    </dgm:pt>
    <dgm:pt modelId="{2A4A4F6A-88BF-774E-B82C-25AFEFB2FF28}" type="pres">
      <dgm:prSet presAssocID="{AA2CBFFB-460D-1F4E-8F54-A93CDB0ADEBA}" presName="BalanceSpacing1" presStyleCnt="0"/>
      <dgm:spPr/>
    </dgm:pt>
    <dgm:pt modelId="{C712BD43-81FE-5E46-8A5F-498C9AC163C9}" type="pres">
      <dgm:prSet presAssocID="{914552DE-CF0B-DD49-8F32-CA9EE7FB0E86}" presName="Accent1Text" presStyleLbl="node1" presStyleIdx="1" presStyleCnt="2" custScaleX="117880" custLinFactX="37654" custLinFactNeighborX="100000" custLinFactNeighborY="2819"/>
      <dgm:spPr/>
    </dgm:pt>
  </dgm:ptLst>
  <dgm:cxnLst>
    <dgm:cxn modelId="{C003405A-E870-CF45-A505-28D7220F1F13}" type="presOf" srcId="{32F505B8-7201-A547-9627-C92CD938E476}" destId="{F0C2DEDC-4AC0-ED41-864D-2A4536E46138}" srcOrd="0" destOrd="0" presId="urn:microsoft.com/office/officeart/2008/layout/AlternatingHexagons"/>
    <dgm:cxn modelId="{329C7499-DEA0-1A4F-86BB-560869E2A1DD}" srcId="{32F505B8-7201-A547-9627-C92CD938E476}" destId="{AA2CBFFB-460D-1F4E-8F54-A93CDB0ADEBA}" srcOrd="0" destOrd="0" parTransId="{B3768329-1F9C-0F4B-A947-70D0EC3F2F12}" sibTransId="{914552DE-CF0B-DD49-8F32-CA9EE7FB0E86}"/>
    <dgm:cxn modelId="{B3A249D2-57C4-3C48-8800-B1BD362B35E5}" type="presOf" srcId="{914552DE-CF0B-DD49-8F32-CA9EE7FB0E86}" destId="{C712BD43-81FE-5E46-8A5F-498C9AC163C9}" srcOrd="0" destOrd="0" presId="urn:microsoft.com/office/officeart/2008/layout/AlternatingHexagons"/>
    <dgm:cxn modelId="{241DDEE2-7E7D-F749-92C7-154F78D7F0C4}" type="presOf" srcId="{AA2CBFFB-460D-1F4E-8F54-A93CDB0ADEBA}" destId="{04D605FB-366B-8C4E-A826-198678F64AE3}" srcOrd="0" destOrd="0" presId="urn:microsoft.com/office/officeart/2008/layout/AlternatingHexagons"/>
    <dgm:cxn modelId="{380F5749-E02B-1645-9726-9EA06A367794}" type="presParOf" srcId="{F0C2DEDC-4AC0-ED41-864D-2A4536E46138}" destId="{D9B95A5A-321B-B246-801B-D30912C8AA29}" srcOrd="0" destOrd="0" presId="urn:microsoft.com/office/officeart/2008/layout/AlternatingHexagons"/>
    <dgm:cxn modelId="{A9ED4BE7-B16D-5840-B35B-A79BF9BA35A7}" type="presParOf" srcId="{D9B95A5A-321B-B246-801B-D30912C8AA29}" destId="{04D605FB-366B-8C4E-A826-198678F64AE3}" srcOrd="0" destOrd="0" presId="urn:microsoft.com/office/officeart/2008/layout/AlternatingHexagons"/>
    <dgm:cxn modelId="{8BA79F60-C6C3-D148-A55A-5500EF360933}" type="presParOf" srcId="{D9B95A5A-321B-B246-801B-D30912C8AA29}" destId="{74B06EDB-7283-B44E-AB62-492EA6A691F6}" srcOrd="1" destOrd="0" presId="urn:microsoft.com/office/officeart/2008/layout/AlternatingHexagons"/>
    <dgm:cxn modelId="{9BE31FC8-2467-0B44-9789-F78B674FDE2C}" type="presParOf" srcId="{D9B95A5A-321B-B246-801B-D30912C8AA29}" destId="{1309720E-C8D3-6C42-816E-DB9650882A9E}" srcOrd="2" destOrd="0" presId="urn:microsoft.com/office/officeart/2008/layout/AlternatingHexagons"/>
    <dgm:cxn modelId="{A398F329-C558-204F-A8B9-8F37C5531C40}" type="presParOf" srcId="{D9B95A5A-321B-B246-801B-D30912C8AA29}" destId="{2A4A4F6A-88BF-774E-B82C-25AFEFB2FF28}" srcOrd="3" destOrd="0" presId="urn:microsoft.com/office/officeart/2008/layout/AlternatingHexagons"/>
    <dgm:cxn modelId="{49226700-DA5F-F44C-ACD3-9D9E02E2AEFB}" type="presParOf" srcId="{D9B95A5A-321B-B246-801B-D30912C8AA29}" destId="{C712BD43-81FE-5E46-8A5F-498C9AC163C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605FB-366B-8C4E-A826-198678F64AE3}">
      <dsp:nvSpPr>
        <dsp:cNvPr id="0" name=""/>
        <dsp:cNvSpPr/>
      </dsp:nvSpPr>
      <dsp:spPr>
        <a:xfrm rot="5400000">
          <a:off x="1172004" y="1042043"/>
          <a:ext cx="2165614" cy="21356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Q </a:t>
          </a:r>
          <a:r>
            <a:rPr lang="en-GB" sz="1900" kern="1200" dirty="0"/>
            <a:t>table captures rewards for each state in the grid</a:t>
          </a:r>
        </a:p>
      </dsp:txBody>
      <dsp:txXfrm rot="-5400000">
        <a:off x="1540465" y="1385498"/>
        <a:ext cx="1428691" cy="1448738"/>
      </dsp:txXfrm>
    </dsp:sp>
    <dsp:sp modelId="{74B06EDB-7283-B44E-AB62-492EA6A691F6}">
      <dsp:nvSpPr>
        <dsp:cNvPr id="0" name=""/>
        <dsp:cNvSpPr/>
      </dsp:nvSpPr>
      <dsp:spPr>
        <a:xfrm>
          <a:off x="5379386" y="1348978"/>
          <a:ext cx="2416825" cy="129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2BD43-81FE-5E46-8A5F-498C9AC163C9}">
      <dsp:nvSpPr>
        <dsp:cNvPr id="0" name=""/>
        <dsp:cNvSpPr/>
      </dsp:nvSpPr>
      <dsp:spPr>
        <a:xfrm rot="5400000">
          <a:off x="3856070" y="949231"/>
          <a:ext cx="2165614" cy="22209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Graphs to display the agent’s learning trajectory from the first episode to the conclusion of the training course</a:t>
          </a:r>
        </a:p>
      </dsp:txBody>
      <dsp:txXfrm rot="-5400000">
        <a:off x="4198558" y="1337839"/>
        <a:ext cx="1480638" cy="1443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D05C-3EC0-3448-8A45-8C46C37BA62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6A1D559-881C-4245-A15A-98D70BB9173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7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D05C-3EC0-3448-8A45-8C46C37BA62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D559-881C-4245-A15A-98D70BB9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D05C-3EC0-3448-8A45-8C46C37BA62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D559-881C-4245-A15A-98D70BB9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1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D05C-3EC0-3448-8A45-8C46C37BA62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D559-881C-4245-A15A-98D70BB917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D05C-3EC0-3448-8A45-8C46C37BA62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D559-881C-4245-A15A-98D70BB9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D05C-3EC0-3448-8A45-8C46C37BA62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D559-881C-4245-A15A-98D70BB917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7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D05C-3EC0-3448-8A45-8C46C37BA62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D559-881C-4245-A15A-98D70BB9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1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D05C-3EC0-3448-8A45-8C46C37BA62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D559-881C-4245-A15A-98D70BB917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2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D05C-3EC0-3448-8A45-8C46C37BA62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D559-881C-4245-A15A-98D70BB9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9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D05C-3EC0-3448-8A45-8C46C37BA62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D559-881C-4245-A15A-98D70BB9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D05C-3EC0-3448-8A45-8C46C37BA62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D559-881C-4245-A15A-98D70BB91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1CBD05C-3EC0-3448-8A45-8C46C37BA62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1D559-881C-4245-A15A-98D70BB9173C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3815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59507-9C1C-1581-77D2-013AB1F0112D}"/>
              </a:ext>
            </a:extLst>
          </p:cNvPr>
          <p:cNvSpPr txBox="1"/>
          <p:nvPr/>
        </p:nvSpPr>
        <p:spPr>
          <a:xfrm>
            <a:off x="2174789" y="2261286"/>
            <a:ext cx="60548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TO ARTIFICIAL INTELLIGENCE</a:t>
            </a:r>
          </a:p>
          <a:p>
            <a:pPr algn="ctr"/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CSCI- 6660-01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5B3C1-2859-0A79-232F-CA1ED21043E6}"/>
              </a:ext>
            </a:extLst>
          </p:cNvPr>
          <p:cNvSpPr txBox="1"/>
          <p:nvPr/>
        </p:nvSpPr>
        <p:spPr>
          <a:xfrm>
            <a:off x="1315994" y="4411362"/>
            <a:ext cx="77353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Priyanka </a:t>
            </a:r>
            <a:r>
              <a:rPr lang="en-IN" sz="2000" dirty="0" err="1">
                <a:solidFill>
                  <a:schemeClr val="tx1"/>
                </a:solidFill>
              </a:rPr>
              <a:t>Velupla</a:t>
            </a:r>
            <a:r>
              <a:rPr lang="en-IN" sz="2000" dirty="0">
                <a:solidFill>
                  <a:schemeClr val="tx1"/>
                </a:solidFill>
              </a:rPr>
              <a:t>(00731117)</a:t>
            </a:r>
            <a:br>
              <a:rPr lang="en-IN" sz="2000" dirty="0">
                <a:solidFill>
                  <a:schemeClr val="tx1"/>
                </a:solidFill>
              </a:rPr>
            </a:b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>Sumanth Reddy </a:t>
            </a:r>
            <a:r>
              <a:rPr lang="en-IN" sz="2000" dirty="0" err="1">
                <a:solidFill>
                  <a:schemeClr val="tx1"/>
                </a:solidFill>
              </a:rPr>
              <a:t>Akkati</a:t>
            </a:r>
            <a:r>
              <a:rPr lang="en-IN" sz="2000" dirty="0">
                <a:solidFill>
                  <a:schemeClr val="tx1"/>
                </a:solidFill>
              </a:rPr>
              <a:t>(00746009)</a:t>
            </a:r>
            <a:br>
              <a:rPr lang="en-IN" sz="2000" dirty="0">
                <a:solidFill>
                  <a:schemeClr val="tx1"/>
                </a:solidFill>
              </a:rPr>
            </a:b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>Shilpa </a:t>
            </a:r>
            <a:r>
              <a:rPr lang="en-IN" sz="2000" dirty="0" err="1">
                <a:solidFill>
                  <a:schemeClr val="tx1"/>
                </a:solidFill>
              </a:rPr>
              <a:t>Parimi</a:t>
            </a:r>
            <a:r>
              <a:rPr lang="en-IN" sz="2000" dirty="0"/>
              <a:t>(0075548)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773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B912-EB3B-E7AC-E479-70B5C350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250724"/>
            <a:ext cx="7958331" cy="103796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-Using Q-Learning Algorithm</a:t>
            </a:r>
            <a:br>
              <a:rPr lang="en-IN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9DD5-47EC-BD88-80E1-4B2AAD12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5557" y="1865870"/>
            <a:ext cx="7648832" cy="2088292"/>
          </a:xfrm>
        </p:spPr>
        <p:txBody>
          <a:bodyPr>
            <a:normAutofit fontScale="85000" lnSpcReduction="10000"/>
          </a:bodyPr>
          <a:lstStyle/>
          <a:p>
            <a:pPr marL="0" indent="0" algn="r">
              <a:buNone/>
            </a:pPr>
            <a:r>
              <a:rPr lang="en-US" sz="7200" dirty="0"/>
              <a:t>       Pathway Radar </a:t>
            </a:r>
          </a:p>
        </p:txBody>
      </p:sp>
    </p:spTree>
    <p:extLst>
      <p:ext uri="{BB962C8B-B14F-4D97-AF65-F5344CB8AC3E}">
        <p14:creationId xmlns:p14="http://schemas.microsoft.com/office/powerpoint/2010/main" val="295813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C12A-4A4C-11E6-CC3D-AFAF6E4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7D3C-F510-7A4C-D219-B97367B7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lvl="0" indent="-360000" rtl="0"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 dirty="0">
                <a:solidFill>
                  <a:schemeClr val="tx1"/>
                </a:solidFill>
              </a:rPr>
              <a:t>The project's major goal is to train the agent how to make the best transitions from any point in the grid to the Goal state..</a:t>
            </a:r>
          </a:p>
          <a:p>
            <a:pPr marL="360000" lvl="0" indent="-360000" rtl="0"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 dirty="0">
                <a:solidFill>
                  <a:schemeClr val="tx1"/>
                </a:solidFill>
              </a:rPr>
              <a:t>The Model can be expanded to find the quickest route between two points in the actual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4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C26D-8A28-9735-28CE-0F428D6E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1112107"/>
            <a:ext cx="7706084" cy="1260389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C000"/>
                </a:solidFill>
              </a:rPr>
              <a:t>Project Approach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3261-749D-FCC5-6598-FF2236C8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lvl="0" indent="-360000" rtl="0"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 dirty="0">
                <a:solidFill>
                  <a:schemeClr val="tx1"/>
                </a:solidFill>
              </a:rPr>
              <a:t>Design the grid(environment) for the agent</a:t>
            </a:r>
          </a:p>
          <a:p>
            <a:pPr marL="360000" lvl="0" indent="-360000" rtl="0"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 dirty="0">
                <a:solidFill>
                  <a:schemeClr val="tx1"/>
                </a:solidFill>
              </a:rPr>
              <a:t>Train the agent in such a way to find the optimal path to reach the Goal state using the Q-Learning model</a:t>
            </a:r>
          </a:p>
          <a:p>
            <a:pPr marL="360000" lvl="0" indent="-360000" rtl="0"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 dirty="0">
                <a:solidFill>
                  <a:schemeClr val="tx1"/>
                </a:solidFill>
              </a:rPr>
              <a:t>Test with variety of scenarios to evaluate the learning of the agent.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6566-006B-E8C9-B1DF-F005DC67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Deliverables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59A3-7350-4999-2298-9A82F12D2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lvl="0" indent="-360000" rtl="0"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 sz="2400" dirty="0"/>
              <a:t>Source code(written in Python) for a fully trained agent that can navigate a grid-based environment to find the best way.</a:t>
            </a:r>
          </a:p>
          <a:p>
            <a:pPr marL="360000" indent="-36000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·"/>
            </a:pPr>
            <a:r>
              <a:rPr lang="en-US" sz="2400" dirty="0"/>
              <a:t>Code walkthrough/Demo video on YouTube.</a:t>
            </a:r>
          </a:p>
          <a:p>
            <a:pPr marL="360000" lvl="0" indent="-360000" rtl="0"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 sz="2400" dirty="0"/>
              <a:t>GitHub repository link for project code.</a:t>
            </a:r>
          </a:p>
        </p:txBody>
      </p:sp>
    </p:spTree>
    <p:extLst>
      <p:ext uri="{BB962C8B-B14F-4D97-AF65-F5344CB8AC3E}">
        <p14:creationId xmlns:p14="http://schemas.microsoft.com/office/powerpoint/2010/main" val="18608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195C-03B6-FC0B-48D4-0B29D4A1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7E532D1-1A4C-8CF9-F2CB-6FCEC77D4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141609"/>
              </p:ext>
            </p:extLst>
          </p:nvPr>
        </p:nvGraphicFramePr>
        <p:xfrm>
          <a:off x="2773363" y="2052638"/>
          <a:ext cx="7796212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721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{FA913753-5474-2042-A9EF-BC83D12AA565}tf16401378</Template>
  <TotalTime>92</TotalTime>
  <Words>195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MS Shell Dlg 2</vt:lpstr>
      <vt:lpstr>Times New Roman</vt:lpstr>
      <vt:lpstr>Wingdings</vt:lpstr>
      <vt:lpstr>Wingdings 3</vt:lpstr>
      <vt:lpstr>Madison</vt:lpstr>
      <vt:lpstr>PowerPoint Presentation</vt:lpstr>
      <vt:lpstr>-Using Q-Learning Algorithm </vt:lpstr>
      <vt:lpstr>Problem Statement</vt:lpstr>
      <vt:lpstr>Project Approach</vt:lpstr>
      <vt:lpstr>Deliverables</vt:lpstr>
      <vt:lpstr>Evaluation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2022-11-09T19:54:41Z</dcterms:created>
  <dcterms:modified xsi:type="dcterms:W3CDTF">2022-11-09T21:27:25Z</dcterms:modified>
</cp:coreProperties>
</file>