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70" r:id="rId5"/>
    <p:sldId id="271" r:id="rId6"/>
    <p:sldId id="272" r:id="rId7"/>
    <p:sldId id="273" r:id="rId8"/>
    <p:sldId id="274" r:id="rId9"/>
    <p:sldId id="275" r:id="rId10"/>
    <p:sldId id="276" r:id="rId11"/>
    <p:sldId id="277" r:id="rId12"/>
    <p:sldId id="260" r:id="rId13"/>
    <p:sldId id="261" r:id="rId14"/>
    <p:sldId id="262" r:id="rId15"/>
    <p:sldId id="263" r:id="rId16"/>
    <p:sldId id="264" r:id="rId17"/>
    <p:sldId id="265" r:id="rId18"/>
    <p:sldId id="266" r:id="rId19"/>
    <p:sldId id="267" r:id="rId20"/>
    <p:sldId id="268"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F57D9-4B0F-4662-A43F-E177F10F7786}" v="1672" dt="2023-02-16T05:17:10.993"/>
    <p1510:client id="{4C1677F0-1245-4C7B-9DA2-6AA181519078}" v="70" dt="2023-02-16T12:58:50.612"/>
    <p1510:client id="{5E7773EC-A3CA-43D3-9806-DA08571726CA}" v="1637" dt="2023-02-16T10:03:11.289"/>
    <p1510:client id="{62608FB1-68F0-486F-B1CF-D86090EA9050}" v="118" dt="2023-02-16T07:47:20.252"/>
    <p1510:client id="{85C88BB0-2C25-4F24-93E9-AA0909ACC6B4}" v="465" dt="2023-02-15T13:57:49.324"/>
    <p1510:client id="{FE091768-2525-4539-9BB6-C4DC42370541}" v="43" dt="2023-02-16T10:26:58.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16T10:25:32.277"/>
    </inkml:context>
    <inkml:brush xml:id="br0">
      <inkml:brushProperty name="width" value="0.1" units="cm"/>
      <inkml:brushProperty name="height" value="0.1" units="cm"/>
      <inkml:brushProperty name="color" value="#E71224"/>
    </inkml:brush>
  </inkml:definitions>
  <inkml:trace contextRef="#ctx0" brushRef="#br0">20902 2355 16383 0 0,'7'0'0'0'0,"10"0"0"0"0,8 0 0 0 0,8 0 0 0 0,4 0 0 0 0,4 0 0 0 0,2 0 0 0 0,0 0 0 0 0,0 0 0 0 0,0 0 0 0 0,0 0 0 0 0,-1 0 0 0 0,0 0 0 0 0,0 0 0 0 0,-1 0 0 0 0,1 0 0 0 0,-1 0 0 0 0,1 0 0 0 0,-1 0 0 0 0,1 0 0 0 0,-1 0 0 0 0,1 0 0 0 0,-1 0 0 0 0,1 0 0 0 0,-1 0 0 0 0,1 0 0 0 0,-1 0 0 0 0,1 0 0 0 0,-1 0 0 0 0,1 0 0 0 0,-1 0 0 0 0,1 0 0 0 0,-1 0 0 0 0,1 0 0 0 0,6 0 0 0 0,3 0 0 0 0,0 0 0 0 0,-3 0 0 0 0,-1 0 0 0 0,-2 0 0 0 0,-2 0 0 0 0,-1 0 0 0 0,-1 0 0 0 0,1 0 0 0 0,-1 0 0 0 0,0 0 0 0 0,0 0 0 0 0,0 0 0 0 0,1 0 0 0 0,-1 0 0 0 0,1 0 0 0 0,-1 0 0 0 0,1 0 0 0 0,-1 0 0 0 0,1 0 0 0 0,-1 0 0 0 0,1 0 0 0 0,-1 0 0 0 0,1 0 0 0 0,-1 0 0 0 0,1 0 0 0 0,-8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16T10:25:32.278"/>
    </inkml:context>
    <inkml:brush xml:id="br0">
      <inkml:brushProperty name="width" value="0.1" units="cm"/>
      <inkml:brushProperty name="height" value="0.1" units="cm"/>
      <inkml:brushProperty name="color" value="#E71224"/>
    </inkml:brush>
  </inkml:definitions>
  <inkml:trace contextRef="#ctx0" brushRef="#br0">22543 2370 16383 0 0,'7'0'0'0'0,"9"0"0"0"0,9 0 0 0 0,8 0 0 0 0,5 0 0 0 0,3 0 0 0 0,1 0 0 0 0,2 0 0 0 0,-1 0 0 0 0,0 0 0 0 0,0 0 0 0 0,-1 0 0 0 0,7 0 0 0 0,2 0 0 0 0,-1 0 0 0 0,-1 0 0 0 0,-3 0 0 0 0,-1 0 0 0 0,-2 0 0 0 0,-1 0 0 0 0,0 0 0 0 0,-1 0 0 0 0,0 0 0 0 0,0 0 0 0 0,-7-7 0 0 0,-2-2 0 0 0,1 0 0 0 0,1 2 0 0 0,2 2 0 0 0,3 2 0 0 0,0 1 0 0 0,2 1 0 0 0,-6 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16T10:25:32.279"/>
    </inkml:context>
    <inkml:brush xml:id="br0">
      <inkml:brushProperty name="width" value="0.1" units="cm"/>
      <inkml:brushProperty name="height" value="0.1" units="cm"/>
      <inkml:brushProperty name="color" value="#E71224"/>
    </inkml:brush>
  </inkml:definitions>
  <inkml:trace contextRef="#ctx0" brushRef="#br0">23389 2328 16383 0 0,'7'0'0'0'0,"10"0"0"0"0,8 0 0 0 0,8 0 0 0 0,4 0 0 0 0,4 0 0 0 0,2 0 0 0 0,0 0 0 0 0,1 0 0 0 0,-1 0 0 0 0,6 0 0 0 0,3 0 0 0 0,-1 0 0 0 0,-2 0 0 0 0,-3 0 0 0 0,-1 0 0 0 0,-2 0 0 0 0,-1 0 0 0 0,7 0 0 0 0,1 0 0 0 0,7 0 0 0 0,1 0 0 0 0,-3 0 0 0 0,-3 0 0 0 0,-4 0 0 0 0,-3 0 0 0 0,-1 0 0 0 0,-3 0 0 0 0,1 0 0 0 0,-2 0 0 0 0,-6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16T10:25:32.280"/>
    </inkml:context>
    <inkml:brush xml:id="br0">
      <inkml:brushProperty name="width" value="0.1" units="cm"/>
      <inkml:brushProperty name="height" value="0.1" units="cm"/>
      <inkml:brushProperty name="color" value="#E71224"/>
    </inkml:brush>
  </inkml:definitions>
  <inkml:trace contextRef="#ctx0" brushRef="#br0">21140 3572 16383 0 0,'7'0'0'0'0,"10"0"0"0"0,8 0 0 0 0,8 0 0 0 0,4 0 0 0 0,11 0 0 0 0,4 0 0 0 0,1 0 0 0 0,-3 0 0 0 0,5 0 0 0 0,1 0 0 0 0,-4 0 0 0 0,-2 0 0 0 0,-10 7 0 0 0,-5 2 0 0 0,-1 0 0 0 0,0-2 0 0 0,2-1 0 0 0,2-3 0 0 0,1-1 0 0 0,2-2 0 0 0,0 0 0 0 0,0 0 0 0 0,1-1 0 0 0,0 1 0 0 0,0 0 0 0 0,-1 0 0 0 0,1-1 0 0 0,0 1 0 0 0,-1 0 0 0 0,1 0 0 0 0,-1 0 0 0 0,1 0 0 0 0,-1 0 0 0 0,1 0 0 0 0,-1 0 0 0 0,1 0 0 0 0,-1 0 0 0 0,1 0 0 0 0,-1 0 0 0 0,8 0 0 0 0,2 0 0 0 0,-1 0 0 0 0,-1 0 0 0 0,-2 0 0 0 0,-3 0 0 0 0,-1 0 0 0 0,0 0 0 0 0,-2 0 0 0 0,0 0 0 0 0,0 0 0 0 0,8 0 0 0 0,1 0 0 0 0,0 0 0 0 0,-1 0 0 0 0,-2 0 0 0 0,-3 0 0 0 0,-1 0 0 0 0,0 0 0 0 0,-2 0 0 0 0,0 0 0 0 0,0 0 0 0 0,1 0 0 0 0,-1 0 0 0 0,0 0 0 0 0,0 0 0 0 0,1 0 0 0 0,-1 0 0 0 0,1 0 0 0 0,-1 0 0 0 0,1 0 0 0 0,-1 0 0 0 0,1 0 0 0 0,-1 0 0 0 0,1 0 0 0 0,-1 0 0 0 0,1 0 0 0 0,-1 0 0 0 0,1 0 0 0 0,-1 0 0 0 0,1 0 0 0 0,6 0 0 0 0,3 0 0 0 0,0 0 0 0 0,-2 0 0 0 0,-3 0 0 0 0,-1 0 0 0 0,-2 0 0 0 0,-1 0 0 0 0,-7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16T10:25:32.281"/>
    </inkml:context>
    <inkml:brush xml:id="br0">
      <inkml:brushProperty name="width" value="0.1" units="cm"/>
      <inkml:brushProperty name="height" value="0.1" units="cm"/>
      <inkml:brushProperty name="color" value="#E71224"/>
    </inkml:brush>
  </inkml:definitions>
  <inkml:trace contextRef="#ctx0" brushRef="#br0">23601 3598 16383 0 0,'7'0'0'0'0,"9"0"0"0"0,10 0 0 0 0,6 0 0 0 0,6 0 0 0 0,3 0 0 0 0,2 0 0 0 0,0 0 0 0 0,0 0 0 0 0,0 0 0 0 0,0 0 0 0 0,-1 0 0 0 0,0 0 0 0 0,0 0 0 0 0,-1 0 0 0 0,8 0 0 0 0,2 0 0 0 0,-1 0 0 0 0,-1 0 0 0 0,-3 0 0 0 0,-1 0 0 0 0,-2 0 0 0 0,-1 0 0 0 0,0 0 0 0 0,-1 0 0 0 0,0 0 0 0 0,0 0 0 0 0,0 0 0 0 0,1 0 0 0 0,-1 0 0 0 0,0 0 0 0 0,1 0 0 0 0,-1 0 0 0 0,1 0 0 0 0,-1 0 0 0 0,1 0 0 0 0,-1 0 0 0 0,1 0 0 0 0,-1 0 0 0 0,1 0 0 0 0,-1 0 0 0 0,1 0 0 0 0,-1 0 0 0 0,1 0 0 0 0,-1 0 0 0 0,1 0 0 0 0,-1 0 0 0 0,1 0 0 0 0,-8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16T10:25:32.292"/>
    </inkml:context>
    <inkml:brush xml:id="br0">
      <inkml:brushProperty name="width" value="0.1" units="cm"/>
      <inkml:brushProperty name="height" value="0.1" units="cm"/>
      <inkml:brushProperty name="color" value="#E71224"/>
    </inkml:brush>
  </inkml:definitions>
  <inkml:trace contextRef="#ctx0" brushRef="#br0">17277 8361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16T08:32:02.510"/>
    </inkml:context>
    <inkml:brush xml:id="br0">
      <inkml:brushProperty name="width" value="0.1" units="cm"/>
      <inkml:brushProperty name="height" value="0.1" units="cm"/>
      <inkml:brushProperty name="color" value="#E71224"/>
    </inkml:brush>
  </inkml:definitions>
  <inkml:trace contextRef="#ctx0" brushRef="#br0">14182 4630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16T10:25:32.230"/>
    </inkml:context>
    <inkml:brush xml:id="br0">
      <inkml:brushProperty name="width" value="0.1" units="cm"/>
      <inkml:brushProperty name="height" value="0.1" units="cm"/>
      <inkml:brushProperty name="color" value="#E71224"/>
    </inkml:brush>
  </inkml:definitions>
  <inkml:trace contextRef="#ctx0" brushRef="#br0">10160 6773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customXml" Target="../ink/ink8.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logo&#10;&#10;Description automatically generated">
            <a:extLst>
              <a:ext uri="{FF2B5EF4-FFF2-40B4-BE49-F238E27FC236}">
                <a16:creationId xmlns:a16="http://schemas.microsoft.com/office/drawing/2014/main" id="{D9EACABD-C16F-13C8-F616-02CAB127E43B}"/>
              </a:ext>
            </a:extLst>
          </p:cNvPr>
          <p:cNvPicPr>
            <a:picLocks noChangeAspect="1"/>
          </p:cNvPicPr>
          <p:nvPr/>
        </p:nvPicPr>
        <p:blipFill>
          <a:blip r:embed="rId2"/>
          <a:stretch>
            <a:fillRect/>
          </a:stretch>
        </p:blipFill>
        <p:spPr>
          <a:xfrm>
            <a:off x="-92015" y="-8626"/>
            <a:ext cx="12404784" cy="6788988"/>
          </a:xfrm>
          <a:prstGeom prst="rect">
            <a:avLst/>
          </a:prstGeom>
        </p:spPr>
      </p:pic>
    </p:spTree>
    <p:extLst>
      <p:ext uri="{BB962C8B-B14F-4D97-AF65-F5344CB8AC3E}">
        <p14:creationId xmlns:p14="http://schemas.microsoft.com/office/powerpoint/2010/main" val="1961083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Picture 2" descr="A picture containing chart&#10;&#10;Description automatically generated">
            <a:extLst>
              <a:ext uri="{FF2B5EF4-FFF2-40B4-BE49-F238E27FC236}">
                <a16:creationId xmlns:a16="http://schemas.microsoft.com/office/drawing/2014/main" id="{9A645652-FBB9-A635-287A-4E5F6664D71F}"/>
              </a:ext>
            </a:extLst>
          </p:cNvPr>
          <p:cNvPicPr>
            <a:picLocks noChangeAspect="1"/>
          </p:cNvPicPr>
          <p:nvPr/>
        </p:nvPicPr>
        <p:blipFill>
          <a:blip r:embed="rId2"/>
          <a:stretch>
            <a:fillRect/>
          </a:stretch>
        </p:blipFill>
        <p:spPr>
          <a:xfrm>
            <a:off x="7262521" y="1301644"/>
            <a:ext cx="2628796" cy="4812467"/>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EC969E8-5B6B-AD71-3E2F-B8C37464D6AE}"/>
                  </a:ext>
                </a:extLst>
              </p14:cNvPr>
              <p14:cNvContentPartPr/>
              <p14:nvPr/>
            </p14:nvContentPartPr>
            <p14:xfrm>
              <a:off x="6036234" y="2151529"/>
              <a:ext cx="14941" cy="14941"/>
            </p14:xfrm>
          </p:contentPart>
        </mc:Choice>
        <mc:Fallback xmlns="">
          <p:pic>
            <p:nvPicPr>
              <p:cNvPr id="3" name="Ink 2">
                <a:extLst>
                  <a:ext uri="{FF2B5EF4-FFF2-40B4-BE49-F238E27FC236}">
                    <a16:creationId xmlns:a16="http://schemas.microsoft.com/office/drawing/2014/main" id="{0EC969E8-5B6B-AD71-3E2F-B8C37464D6AE}"/>
                  </a:ext>
                </a:extLst>
              </p:cNvPr>
              <p:cNvPicPr/>
              <p:nvPr/>
            </p:nvPicPr>
            <p:blipFill>
              <a:blip r:embed="rId4"/>
              <a:stretch>
                <a:fillRect/>
              </a:stretch>
            </p:blipFill>
            <p:spPr>
              <a:xfrm>
                <a:off x="5289184" y="1404479"/>
                <a:ext cx="1494100" cy="14941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E018A40-850B-8BD9-279A-4CC0C495F857}"/>
                  </a:ext>
                </a:extLst>
              </p14:cNvPr>
              <p14:cNvContentPartPr/>
              <p14:nvPr/>
            </p14:nvContentPartPr>
            <p14:xfrm>
              <a:off x="6165272" y="3342409"/>
              <a:ext cx="17318" cy="17318"/>
            </p14:xfrm>
          </p:contentPart>
        </mc:Choice>
        <mc:Fallback xmlns="">
          <p:pic>
            <p:nvPicPr>
              <p:cNvPr id="4" name="Ink 3">
                <a:extLst>
                  <a:ext uri="{FF2B5EF4-FFF2-40B4-BE49-F238E27FC236}">
                    <a16:creationId xmlns:a16="http://schemas.microsoft.com/office/drawing/2014/main" id="{AE018A40-850B-8BD9-279A-4CC0C495F857}"/>
                  </a:ext>
                </a:extLst>
              </p:cNvPr>
              <p:cNvPicPr/>
              <p:nvPr/>
            </p:nvPicPr>
            <p:blipFill>
              <a:blip r:embed="rId4"/>
              <a:stretch>
                <a:fillRect/>
              </a:stretch>
            </p:blipFill>
            <p:spPr>
              <a:xfrm>
                <a:off x="5299372" y="2476509"/>
                <a:ext cx="1731800" cy="1731800"/>
              </a:xfrm>
              <a:prstGeom prst="rect">
                <a:avLst/>
              </a:prstGeom>
            </p:spPr>
          </p:pic>
        </mc:Fallback>
      </mc:AlternateContent>
      <p:pic>
        <p:nvPicPr>
          <p:cNvPr id="6" name="Picture 2" descr="Table&#10;&#10;Description automatically generated">
            <a:extLst>
              <a:ext uri="{FF2B5EF4-FFF2-40B4-BE49-F238E27FC236}">
                <a16:creationId xmlns:a16="http://schemas.microsoft.com/office/drawing/2014/main" id="{DFB88985-B358-FA0D-ADCB-257DE861D855}"/>
              </a:ext>
            </a:extLst>
          </p:cNvPr>
          <p:cNvPicPr>
            <a:picLocks noChangeAspect="1"/>
          </p:cNvPicPr>
          <p:nvPr/>
        </p:nvPicPr>
        <p:blipFill>
          <a:blip r:embed="rId6"/>
          <a:stretch>
            <a:fillRect/>
          </a:stretch>
        </p:blipFill>
        <p:spPr>
          <a:xfrm>
            <a:off x="1292897" y="1296057"/>
            <a:ext cx="2770185" cy="4949856"/>
          </a:xfrm>
          <a:prstGeom prst="rect">
            <a:avLst/>
          </a:prstGeom>
        </p:spPr>
      </p:pic>
      <p:sp>
        <p:nvSpPr>
          <p:cNvPr id="7" name="TextBox 6">
            <a:extLst>
              <a:ext uri="{FF2B5EF4-FFF2-40B4-BE49-F238E27FC236}">
                <a16:creationId xmlns:a16="http://schemas.microsoft.com/office/drawing/2014/main" id="{45514CEC-31F1-5338-444E-D671A67E6CCF}"/>
              </a:ext>
            </a:extLst>
          </p:cNvPr>
          <p:cNvSpPr txBox="1"/>
          <p:nvPr/>
        </p:nvSpPr>
        <p:spPr>
          <a:xfrm>
            <a:off x="1298863" y="484909"/>
            <a:ext cx="268431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cs typeface="Calibri"/>
              </a:rPr>
              <a:t>BEFORE</a:t>
            </a:r>
          </a:p>
        </p:txBody>
      </p:sp>
      <p:sp>
        <p:nvSpPr>
          <p:cNvPr id="9" name="TextBox 8">
            <a:extLst>
              <a:ext uri="{FF2B5EF4-FFF2-40B4-BE49-F238E27FC236}">
                <a16:creationId xmlns:a16="http://schemas.microsoft.com/office/drawing/2014/main" id="{30EDCA7F-C3F5-48F3-4CB6-04E4848019B1}"/>
              </a:ext>
            </a:extLst>
          </p:cNvPr>
          <p:cNvSpPr txBox="1"/>
          <p:nvPr/>
        </p:nvSpPr>
        <p:spPr>
          <a:xfrm>
            <a:off x="7132150" y="482622"/>
            <a:ext cx="235527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cs typeface="Calibri"/>
              </a:rPr>
              <a:t>AFTER</a:t>
            </a:r>
          </a:p>
        </p:txBody>
      </p:sp>
    </p:spTree>
    <p:extLst>
      <p:ext uri="{BB962C8B-B14F-4D97-AF65-F5344CB8AC3E}">
        <p14:creationId xmlns:p14="http://schemas.microsoft.com/office/powerpoint/2010/main" val="360987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571E140-7C99-C7FD-2DEC-F408F4898749}"/>
              </a:ext>
            </a:extLst>
          </p:cNvPr>
          <p:cNvPicPr>
            <a:picLocks noChangeAspect="1"/>
          </p:cNvPicPr>
          <p:nvPr/>
        </p:nvPicPr>
        <p:blipFill>
          <a:blip r:embed="rId2"/>
          <a:stretch>
            <a:fillRect/>
          </a:stretch>
        </p:blipFill>
        <p:spPr>
          <a:xfrm>
            <a:off x="741872" y="1481572"/>
            <a:ext cx="10521349" cy="947497"/>
          </a:xfrm>
          <a:prstGeom prst="rect">
            <a:avLst/>
          </a:prstGeom>
        </p:spPr>
      </p:pic>
      <p:pic>
        <p:nvPicPr>
          <p:cNvPr id="3" name="Picture 3">
            <a:extLst>
              <a:ext uri="{FF2B5EF4-FFF2-40B4-BE49-F238E27FC236}">
                <a16:creationId xmlns:a16="http://schemas.microsoft.com/office/drawing/2014/main" id="{AD876860-D421-C9DB-E6E1-3C2BB55516D4}"/>
              </a:ext>
            </a:extLst>
          </p:cNvPr>
          <p:cNvPicPr>
            <a:picLocks noChangeAspect="1"/>
          </p:cNvPicPr>
          <p:nvPr/>
        </p:nvPicPr>
        <p:blipFill>
          <a:blip r:embed="rId3"/>
          <a:stretch>
            <a:fillRect/>
          </a:stretch>
        </p:blipFill>
        <p:spPr>
          <a:xfrm>
            <a:off x="741873" y="4375588"/>
            <a:ext cx="10320066" cy="1111691"/>
          </a:xfrm>
          <a:prstGeom prst="rect">
            <a:avLst/>
          </a:prstGeom>
        </p:spPr>
      </p:pic>
      <p:sp>
        <p:nvSpPr>
          <p:cNvPr id="4" name="TextBox 3">
            <a:extLst>
              <a:ext uri="{FF2B5EF4-FFF2-40B4-BE49-F238E27FC236}">
                <a16:creationId xmlns:a16="http://schemas.microsoft.com/office/drawing/2014/main" id="{68E0F709-E8A0-4E9E-3FC4-4106E890FE45}"/>
              </a:ext>
            </a:extLst>
          </p:cNvPr>
          <p:cNvSpPr txBox="1"/>
          <p:nvPr/>
        </p:nvSpPr>
        <p:spPr>
          <a:xfrm>
            <a:off x="1472045" y="952500"/>
            <a:ext cx="639040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cs typeface="Calibri"/>
              </a:rPr>
              <a:t>Measures for Attrition Rate</a:t>
            </a:r>
          </a:p>
        </p:txBody>
      </p:sp>
      <p:sp>
        <p:nvSpPr>
          <p:cNvPr id="5" name="TextBox 4">
            <a:extLst>
              <a:ext uri="{FF2B5EF4-FFF2-40B4-BE49-F238E27FC236}">
                <a16:creationId xmlns:a16="http://schemas.microsoft.com/office/drawing/2014/main" id="{E56170A6-E568-DD34-860F-6AEBA6935BCE}"/>
              </a:ext>
            </a:extLst>
          </p:cNvPr>
          <p:cNvSpPr txBox="1"/>
          <p:nvPr/>
        </p:nvSpPr>
        <p:spPr>
          <a:xfrm>
            <a:off x="1369116" y="3701189"/>
            <a:ext cx="687923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cs typeface="Calibri"/>
              </a:rPr>
              <a:t>Measures for Active Employee's</a:t>
            </a:r>
          </a:p>
        </p:txBody>
      </p:sp>
      <p:sp>
        <p:nvSpPr>
          <p:cNvPr id="6" name="TextBox 5">
            <a:extLst>
              <a:ext uri="{FF2B5EF4-FFF2-40B4-BE49-F238E27FC236}">
                <a16:creationId xmlns:a16="http://schemas.microsoft.com/office/drawing/2014/main" id="{9D724C5F-8EF6-D6A9-269D-1D9961079EB6}"/>
              </a:ext>
            </a:extLst>
          </p:cNvPr>
          <p:cNvSpPr txBox="1"/>
          <p:nvPr/>
        </p:nvSpPr>
        <p:spPr>
          <a:xfrm>
            <a:off x="1792268" y="141159"/>
            <a:ext cx="604404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400" b="1" dirty="0">
                <a:cs typeface="Calibri"/>
              </a:rPr>
              <a:t>            Data Modelling</a:t>
            </a:r>
          </a:p>
        </p:txBody>
      </p:sp>
    </p:spTree>
    <p:extLst>
      <p:ext uri="{BB962C8B-B14F-4D97-AF65-F5344CB8AC3E}">
        <p14:creationId xmlns:p14="http://schemas.microsoft.com/office/powerpoint/2010/main" val="141273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4182520" cy="3603164"/>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836" y="450221"/>
            <a:ext cx="4899923"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F9092F2-C801-F216-ECE1-BC2F1AE86819}"/>
              </a:ext>
            </a:extLst>
          </p:cNvPr>
          <p:cNvSpPr txBox="1"/>
          <p:nvPr/>
        </p:nvSpPr>
        <p:spPr>
          <a:xfrm>
            <a:off x="5259592" y="909143"/>
            <a:ext cx="4007581" cy="502958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dirty="0"/>
              <a:t>For these I use </a:t>
            </a:r>
            <a:r>
              <a:rPr lang="en-US" sz="2400" b="1" dirty="0">
                <a:solidFill>
                  <a:srgbClr val="FF0000"/>
                </a:solidFill>
              </a:rPr>
              <a:t>Card Visual</a:t>
            </a:r>
            <a:r>
              <a:rPr lang="en-US" sz="2400" dirty="0"/>
              <a:t>. A Card is useful to display a single number (or metric value)</a:t>
            </a:r>
          </a:p>
        </p:txBody>
      </p:sp>
      <p:sp>
        <p:nvSpPr>
          <p:cNvPr id="19" name="Rectangle 1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66" y="450221"/>
            <a:ext cx="1868033" cy="3603165"/>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 name="Picture 2" descr="Graphical user interface&#10;&#10;Description automatically generated">
            <a:extLst>
              <a:ext uri="{FF2B5EF4-FFF2-40B4-BE49-F238E27FC236}">
                <a16:creationId xmlns:a16="http://schemas.microsoft.com/office/drawing/2014/main" id="{0C688823-BDE3-8A35-EB6F-E953D8133FF4}"/>
              </a:ext>
            </a:extLst>
          </p:cNvPr>
          <p:cNvPicPr>
            <a:picLocks noChangeAspect="1"/>
          </p:cNvPicPr>
          <p:nvPr/>
        </p:nvPicPr>
        <p:blipFill>
          <a:blip r:embed="rId2"/>
          <a:stretch>
            <a:fillRect/>
          </a:stretch>
        </p:blipFill>
        <p:spPr>
          <a:xfrm>
            <a:off x="457393" y="4350964"/>
            <a:ext cx="9617160" cy="1598501"/>
          </a:xfrm>
          <a:prstGeom prst="rect">
            <a:avLst/>
          </a:prstGeom>
        </p:spPr>
      </p:pic>
      <p:sp>
        <p:nvSpPr>
          <p:cNvPr id="21" name="Rectangle 20">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3746" y="4214253"/>
            <a:ext cx="1868033" cy="217384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D4BC5EE-E5D7-938C-2E85-97901360ACFF}"/>
              </a:ext>
            </a:extLst>
          </p:cNvPr>
          <p:cNvSpPr txBox="1"/>
          <p:nvPr/>
        </p:nvSpPr>
        <p:spPr>
          <a:xfrm>
            <a:off x="4900705" y="657412"/>
            <a:ext cx="479611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Calibri"/>
              </a:rPr>
              <a:t>Data Visualization</a:t>
            </a:r>
          </a:p>
        </p:txBody>
      </p:sp>
    </p:spTree>
    <p:extLst>
      <p:ext uri="{BB962C8B-B14F-4D97-AF65-F5344CB8AC3E}">
        <p14:creationId xmlns:p14="http://schemas.microsoft.com/office/powerpoint/2010/main" val="37466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1" name="Freeform: Shape 30">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0AF26925-9446-B6BB-F33C-8559C1CF7972}"/>
              </a:ext>
            </a:extLst>
          </p:cNvPr>
          <p:cNvSpPr txBox="1"/>
          <p:nvPr/>
        </p:nvSpPr>
        <p:spPr>
          <a:xfrm>
            <a:off x="60561" y="1509623"/>
            <a:ext cx="4447923" cy="462117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gn="just">
              <a:lnSpc>
                <a:spcPct val="90000"/>
              </a:lnSpc>
              <a:spcAft>
                <a:spcPts val="600"/>
              </a:spcAft>
              <a:buFont typeface="Arial" panose="020B0604020202020204" pitchFamily="34" charset="0"/>
              <a:buChar char="•"/>
            </a:pPr>
            <a:r>
              <a:rPr lang="en-US" sz="2800" dirty="0">
                <a:solidFill>
                  <a:schemeClr val="bg1">
                    <a:alpha val="60000"/>
                  </a:schemeClr>
                </a:solidFill>
              </a:rPr>
              <a:t>For these visual I used </a:t>
            </a:r>
            <a:r>
              <a:rPr lang="en-US" sz="2800" b="1" dirty="0">
                <a:solidFill>
                  <a:srgbClr val="FF0000">
                    <a:alpha val="60000"/>
                  </a:srgbClr>
                </a:solidFill>
              </a:rPr>
              <a:t>Clustered Column Chart.</a:t>
            </a:r>
            <a:r>
              <a:rPr lang="en-US" sz="2800" dirty="0">
                <a:solidFill>
                  <a:schemeClr val="bg1">
                    <a:alpha val="60000"/>
                  </a:schemeClr>
                </a:solidFill>
              </a:rPr>
              <a:t> The Clustered column chart is useful to display the comparison of multiple series as in the vertical axis. Here we select multiple series like Active Employee's and Sum of Attrition Count.</a:t>
            </a:r>
            <a:endParaRPr lang="en-US" sz="2800" dirty="0">
              <a:solidFill>
                <a:schemeClr val="bg1">
                  <a:alpha val="60000"/>
                </a:schemeClr>
              </a:solidFill>
              <a:ea typeface="Calibri" panose="020F0502020204030204"/>
              <a:cs typeface="Calibri" panose="020F0502020204030204"/>
            </a:endParaRPr>
          </a:p>
          <a:p>
            <a:pPr>
              <a:lnSpc>
                <a:spcPct val="90000"/>
              </a:lnSpc>
              <a:spcAft>
                <a:spcPts val="600"/>
              </a:spcAft>
            </a:pPr>
            <a:endParaRPr lang="en-US" sz="2800" dirty="0">
              <a:solidFill>
                <a:srgbClr val="FFFFFF">
                  <a:alpha val="60000"/>
                </a:srgbClr>
              </a:solidFill>
              <a:ea typeface="Calibri"/>
              <a:cs typeface="Calibri"/>
            </a:endParaRPr>
          </a:p>
        </p:txBody>
      </p:sp>
      <p:pic>
        <p:nvPicPr>
          <p:cNvPr id="2" name="Picture 2">
            <a:extLst>
              <a:ext uri="{FF2B5EF4-FFF2-40B4-BE49-F238E27FC236}">
                <a16:creationId xmlns:a16="http://schemas.microsoft.com/office/drawing/2014/main" id="{FDD7EED5-DCBF-CDC5-1AB4-4FCDE3A4E9F2}"/>
              </a:ext>
            </a:extLst>
          </p:cNvPr>
          <p:cNvPicPr>
            <a:picLocks noChangeAspect="1"/>
          </p:cNvPicPr>
          <p:nvPr/>
        </p:nvPicPr>
        <p:blipFill>
          <a:blip r:embed="rId2"/>
          <a:stretch>
            <a:fillRect/>
          </a:stretch>
        </p:blipFill>
        <p:spPr>
          <a:xfrm>
            <a:off x="5411053" y="1211269"/>
            <a:ext cx="6014185" cy="4435461"/>
          </a:xfrm>
          <a:prstGeom prst="rect">
            <a:avLst/>
          </a:prstGeom>
        </p:spPr>
      </p:pic>
    </p:spTree>
    <p:extLst>
      <p:ext uri="{BB962C8B-B14F-4D97-AF65-F5344CB8AC3E}">
        <p14:creationId xmlns:p14="http://schemas.microsoft.com/office/powerpoint/2010/main" val="1425122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4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1" name="Straight Connector 4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164947E-87D1-EC99-1370-25487A84DCE9}"/>
              </a:ext>
            </a:extLst>
          </p:cNvPr>
          <p:cNvSpPr txBox="1"/>
          <p:nvPr/>
        </p:nvSpPr>
        <p:spPr>
          <a:xfrm>
            <a:off x="648419" y="2145059"/>
            <a:ext cx="5447581" cy="445919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gn="just">
              <a:lnSpc>
                <a:spcPct val="90000"/>
              </a:lnSpc>
              <a:spcAft>
                <a:spcPts val="600"/>
              </a:spcAft>
              <a:buFont typeface="Arial" panose="020B0604020202020204" pitchFamily="34" charset="0"/>
              <a:buChar char="•"/>
            </a:pPr>
            <a:r>
              <a:rPr lang="en-US" sz="2400" dirty="0">
                <a:solidFill>
                  <a:schemeClr val="bg1"/>
                </a:solidFill>
              </a:rPr>
              <a:t>For both these visual I used </a:t>
            </a:r>
            <a:r>
              <a:rPr lang="en-US" sz="2400" b="1" dirty="0">
                <a:solidFill>
                  <a:srgbClr val="FF0000"/>
                </a:solidFill>
              </a:rPr>
              <a:t>Donut</a:t>
            </a:r>
            <a:r>
              <a:rPr lang="en-US" sz="2400" b="1" dirty="0">
                <a:solidFill>
                  <a:schemeClr val="bg1"/>
                </a:solidFill>
              </a:rPr>
              <a:t> </a:t>
            </a:r>
            <a:r>
              <a:rPr lang="en-US" sz="2400" b="1" dirty="0">
                <a:solidFill>
                  <a:srgbClr val="FF0000"/>
                </a:solidFill>
              </a:rPr>
              <a:t>chart.</a:t>
            </a:r>
            <a:r>
              <a:rPr lang="en-US" sz="2400" dirty="0">
                <a:solidFill>
                  <a:schemeClr val="bg1"/>
                </a:solidFill>
              </a:rPr>
              <a:t> Donut Chart are best used to compare a particular section to the whole, rather than comparing individual section with each other</a:t>
            </a:r>
            <a:endParaRPr lang="en-US" sz="2400">
              <a:solidFill>
                <a:schemeClr val="bg1"/>
              </a:solidFill>
              <a:ea typeface="Calibri"/>
              <a:cs typeface="Calibri"/>
            </a:endParaRPr>
          </a:p>
          <a:p>
            <a:pPr indent="-228600" algn="just">
              <a:lnSpc>
                <a:spcPct val="90000"/>
              </a:lnSpc>
              <a:spcAft>
                <a:spcPts val="600"/>
              </a:spcAft>
              <a:buFont typeface="Arial" panose="020B0604020202020204" pitchFamily="34" charset="0"/>
              <a:buChar char="•"/>
            </a:pPr>
            <a:r>
              <a:rPr lang="en-US" sz="2400" dirty="0">
                <a:solidFill>
                  <a:schemeClr val="bg1"/>
                </a:solidFill>
              </a:rPr>
              <a:t>A donut chart shows the relationship of part to a whole. But a donut chart can contain more than one data series each data series that you plot in a donut chart adds a ring to the chart.</a:t>
            </a:r>
            <a:endParaRPr lang="en-US" sz="2400">
              <a:solidFill>
                <a:schemeClr val="bg1"/>
              </a:solidFill>
              <a:ea typeface="Calibri"/>
              <a:cs typeface="Calibri"/>
            </a:endParaRPr>
          </a:p>
        </p:txBody>
      </p:sp>
      <p:pic>
        <p:nvPicPr>
          <p:cNvPr id="4" name="Picture 4">
            <a:extLst>
              <a:ext uri="{FF2B5EF4-FFF2-40B4-BE49-F238E27FC236}">
                <a16:creationId xmlns:a16="http://schemas.microsoft.com/office/drawing/2014/main" id="{D7DB69C9-F488-E9B6-478F-191FBC4CBBE1}"/>
              </a:ext>
            </a:extLst>
          </p:cNvPr>
          <p:cNvPicPr>
            <a:picLocks noChangeAspect="1"/>
          </p:cNvPicPr>
          <p:nvPr/>
        </p:nvPicPr>
        <p:blipFill>
          <a:blip r:embed="rId2"/>
          <a:stretch>
            <a:fillRect/>
          </a:stretch>
        </p:blipFill>
        <p:spPr>
          <a:xfrm>
            <a:off x="7525615" y="369913"/>
            <a:ext cx="1827795" cy="2784532"/>
          </a:xfrm>
          <a:prstGeom prst="rect">
            <a:avLst/>
          </a:prstGeom>
        </p:spPr>
      </p:pic>
      <p:sp>
        <p:nvSpPr>
          <p:cNvPr id="62" name="Rectangle 4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BD7AAC6A-9A54-2180-7C4B-F22555813E51}"/>
              </a:ext>
            </a:extLst>
          </p:cNvPr>
          <p:cNvPicPr>
            <a:picLocks noChangeAspect="1"/>
          </p:cNvPicPr>
          <p:nvPr/>
        </p:nvPicPr>
        <p:blipFill>
          <a:blip r:embed="rId3"/>
          <a:stretch>
            <a:fillRect/>
          </a:stretch>
        </p:blipFill>
        <p:spPr>
          <a:xfrm>
            <a:off x="8038661" y="3968565"/>
            <a:ext cx="3588640" cy="2307935"/>
          </a:xfrm>
          <a:prstGeom prst="rect">
            <a:avLst/>
          </a:prstGeom>
        </p:spPr>
      </p:pic>
      <p:sp>
        <p:nvSpPr>
          <p:cNvPr id="63" name="Rectangle 4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430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0AEEEAD-1434-E755-958B-3D9FE30D8357}"/>
              </a:ext>
            </a:extLst>
          </p:cNvPr>
          <p:cNvSpPr txBox="1"/>
          <p:nvPr/>
        </p:nvSpPr>
        <p:spPr>
          <a:xfrm>
            <a:off x="245304" y="983617"/>
            <a:ext cx="4754522" cy="319978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gn="just">
              <a:lnSpc>
                <a:spcPct val="90000"/>
              </a:lnSpc>
              <a:spcAft>
                <a:spcPts val="600"/>
              </a:spcAft>
              <a:buFont typeface="Arial" panose="020B0604020202020204" pitchFamily="34" charset="0"/>
              <a:buChar char="•"/>
            </a:pPr>
            <a:r>
              <a:rPr lang="en-US" sz="2400" dirty="0"/>
              <a:t>For these I used </a:t>
            </a:r>
            <a:r>
              <a:rPr lang="en-US" sz="2400" b="1" dirty="0">
                <a:solidFill>
                  <a:srgbClr val="FF0000"/>
                </a:solidFill>
              </a:rPr>
              <a:t>Clustered Bar</a:t>
            </a:r>
            <a:r>
              <a:rPr lang="en-US" sz="2400" dirty="0"/>
              <a:t> </a:t>
            </a:r>
            <a:r>
              <a:rPr lang="en-US" sz="2400" b="1" dirty="0">
                <a:solidFill>
                  <a:srgbClr val="FF0000"/>
                </a:solidFill>
              </a:rPr>
              <a:t>Chart.</a:t>
            </a:r>
            <a:r>
              <a:rPr lang="en-US" sz="2400" dirty="0"/>
              <a:t> Power BI Clustered Bar Chart display values (</a:t>
            </a:r>
            <a:r>
              <a:rPr lang="en-US" sz="2400" dirty="0" err="1"/>
              <a:t>i.e</a:t>
            </a:r>
            <a:r>
              <a:rPr lang="en-US" sz="2400" dirty="0"/>
              <a:t> measures) where the length of the bar or column is proportional to the data.</a:t>
            </a:r>
            <a:endParaRPr lang="en-US" sz="2400">
              <a:ea typeface="Calibri"/>
              <a:cs typeface="Calibri"/>
            </a:endParaRPr>
          </a:p>
          <a:p>
            <a:pPr indent="-228600" algn="just">
              <a:lnSpc>
                <a:spcPct val="90000"/>
              </a:lnSpc>
              <a:spcAft>
                <a:spcPts val="600"/>
              </a:spcAft>
              <a:buFont typeface="Arial" panose="020B0604020202020204" pitchFamily="34" charset="0"/>
              <a:buChar char="•"/>
            </a:pPr>
            <a:r>
              <a:rPr lang="en-US" sz="2400" dirty="0"/>
              <a:t>Clustered Bar charts are means to display a measure against a single dimension. A second dimension can break the primary dimension further more.</a:t>
            </a:r>
            <a:endParaRPr lang="en-US" sz="2400">
              <a:ea typeface="Calibri"/>
              <a:cs typeface="Calibri"/>
            </a:endParaRPr>
          </a:p>
        </p:txBody>
      </p:sp>
      <p:pic>
        <p:nvPicPr>
          <p:cNvPr id="2" name="Picture 2" descr="Graphical user interface, chart&#10;&#10;Description automatically generated">
            <a:extLst>
              <a:ext uri="{FF2B5EF4-FFF2-40B4-BE49-F238E27FC236}">
                <a16:creationId xmlns:a16="http://schemas.microsoft.com/office/drawing/2014/main" id="{CD08B79D-4D21-51AF-D3EF-53C800A79F96}"/>
              </a:ext>
            </a:extLst>
          </p:cNvPr>
          <p:cNvPicPr>
            <a:picLocks noChangeAspect="1"/>
          </p:cNvPicPr>
          <p:nvPr/>
        </p:nvPicPr>
        <p:blipFill>
          <a:blip r:embed="rId2"/>
          <a:stretch>
            <a:fillRect/>
          </a:stretch>
        </p:blipFill>
        <p:spPr>
          <a:xfrm>
            <a:off x="6038101" y="792579"/>
            <a:ext cx="5510771" cy="4979916"/>
          </a:xfrm>
          <a:prstGeom prst="rect">
            <a:avLst/>
          </a:prstGeom>
        </p:spPr>
      </p:pic>
    </p:spTree>
    <p:extLst>
      <p:ext uri="{BB962C8B-B14F-4D97-AF65-F5344CB8AC3E}">
        <p14:creationId xmlns:p14="http://schemas.microsoft.com/office/powerpoint/2010/main" val="228226295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8086642-135F-C43C-4FA1-DE1E08215684}"/>
              </a:ext>
            </a:extLst>
          </p:cNvPr>
          <p:cNvSpPr txBox="1"/>
          <p:nvPr/>
        </p:nvSpPr>
        <p:spPr>
          <a:xfrm>
            <a:off x="1139635" y="2546161"/>
            <a:ext cx="3200451" cy="29859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b="1" dirty="0" err="1">
                <a:solidFill>
                  <a:srgbClr val="FF0000"/>
                </a:solidFill>
              </a:rPr>
              <a:t>Stracked</a:t>
            </a:r>
            <a:r>
              <a:rPr lang="en-US" sz="2400" b="1" dirty="0">
                <a:solidFill>
                  <a:srgbClr val="FF0000"/>
                </a:solidFill>
              </a:rPr>
              <a:t> Column</a:t>
            </a:r>
            <a:r>
              <a:rPr lang="en-US" sz="2400" dirty="0">
                <a:solidFill>
                  <a:srgbClr val="FEFFFF"/>
                </a:solidFill>
              </a:rPr>
              <a:t> </a:t>
            </a:r>
            <a:r>
              <a:rPr lang="en-US" sz="2400" b="1" dirty="0">
                <a:solidFill>
                  <a:srgbClr val="FF0000"/>
                </a:solidFill>
              </a:rPr>
              <a:t>Chart</a:t>
            </a:r>
            <a:r>
              <a:rPr lang="en-US" sz="2400" dirty="0">
                <a:solidFill>
                  <a:srgbClr val="FEFFFF"/>
                </a:solidFill>
              </a:rPr>
              <a:t>  is form of bar chart that shows the composition &amp; comparison of a few variables, either relative or absolute, over time.</a:t>
            </a:r>
            <a:endParaRPr lang="en-US" sz="2400" dirty="0">
              <a:solidFill>
                <a:srgbClr val="FEFFFF"/>
              </a:solidFill>
              <a:cs typeface="Calibri"/>
            </a:endParaRPr>
          </a:p>
        </p:txBody>
      </p:sp>
      <p:pic>
        <p:nvPicPr>
          <p:cNvPr id="2" name="Picture 2">
            <a:extLst>
              <a:ext uri="{FF2B5EF4-FFF2-40B4-BE49-F238E27FC236}">
                <a16:creationId xmlns:a16="http://schemas.microsoft.com/office/drawing/2014/main" id="{47F94268-09A1-4BD9-33B3-E9B5EA8E36CB}"/>
              </a:ext>
            </a:extLst>
          </p:cNvPr>
          <p:cNvPicPr>
            <a:picLocks noChangeAspect="1"/>
          </p:cNvPicPr>
          <p:nvPr/>
        </p:nvPicPr>
        <p:blipFill>
          <a:blip r:embed="rId2"/>
          <a:stretch>
            <a:fillRect/>
          </a:stretch>
        </p:blipFill>
        <p:spPr>
          <a:xfrm>
            <a:off x="4998268" y="707040"/>
            <a:ext cx="6539075" cy="5124499"/>
          </a:xfrm>
          <a:prstGeom prst="rect">
            <a:avLst/>
          </a:prstGeom>
        </p:spPr>
      </p:pic>
    </p:spTree>
    <p:extLst>
      <p:ext uri="{BB962C8B-B14F-4D97-AF65-F5344CB8AC3E}">
        <p14:creationId xmlns:p14="http://schemas.microsoft.com/office/powerpoint/2010/main" val="1746122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794F77E-63D0-AA07-F98D-C33D1B099652}"/>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gn="just">
              <a:lnSpc>
                <a:spcPct val="90000"/>
              </a:lnSpc>
              <a:spcAft>
                <a:spcPts val="600"/>
              </a:spcAft>
              <a:buFont typeface="Arial" panose="020B0604020202020204" pitchFamily="34" charset="0"/>
              <a:buChar char="•"/>
            </a:pPr>
            <a:r>
              <a:rPr lang="en-US" sz="2200" b="1" dirty="0">
                <a:solidFill>
                  <a:srgbClr val="FF0000"/>
                </a:solidFill>
              </a:rPr>
              <a:t>Matrix </a:t>
            </a:r>
            <a:r>
              <a:rPr lang="en-US" sz="2200" dirty="0"/>
              <a:t>automatically aggregates the data &amp; enables you to drill down. You can create matrix visuals in Power BI reports &amp; cross-Highlight elements within the matrix with other visuals on that report page</a:t>
            </a:r>
            <a:endParaRPr lang="en-US"/>
          </a:p>
        </p:txBody>
      </p:sp>
      <p:pic>
        <p:nvPicPr>
          <p:cNvPr id="2" name="Picture 2">
            <a:extLst>
              <a:ext uri="{FF2B5EF4-FFF2-40B4-BE49-F238E27FC236}">
                <a16:creationId xmlns:a16="http://schemas.microsoft.com/office/drawing/2014/main" id="{1BD8573A-26BE-E9DB-3805-AE7DB06E6F3F}"/>
              </a:ext>
            </a:extLst>
          </p:cNvPr>
          <p:cNvPicPr>
            <a:picLocks noChangeAspect="1"/>
          </p:cNvPicPr>
          <p:nvPr/>
        </p:nvPicPr>
        <p:blipFill>
          <a:blip r:embed="rId2"/>
          <a:stretch>
            <a:fillRect/>
          </a:stretch>
        </p:blipFill>
        <p:spPr>
          <a:xfrm>
            <a:off x="4654296" y="1006422"/>
            <a:ext cx="6903720" cy="4845156"/>
          </a:xfrm>
          <a:prstGeom prst="rect">
            <a:avLst/>
          </a:prstGeom>
        </p:spPr>
      </p:pic>
    </p:spTree>
    <p:extLst>
      <p:ext uri="{BB962C8B-B14F-4D97-AF65-F5344CB8AC3E}">
        <p14:creationId xmlns:p14="http://schemas.microsoft.com/office/powerpoint/2010/main" val="1867147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2" name="Picture 2" descr="Graphical user interface, line chart&#10;&#10;Description automatically generated">
            <a:extLst>
              <a:ext uri="{FF2B5EF4-FFF2-40B4-BE49-F238E27FC236}">
                <a16:creationId xmlns:a16="http://schemas.microsoft.com/office/drawing/2014/main" id="{96372042-9806-A35B-6C94-8147E4588D87}"/>
              </a:ext>
            </a:extLst>
          </p:cNvPr>
          <p:cNvPicPr>
            <a:picLocks noChangeAspect="1"/>
          </p:cNvPicPr>
          <p:nvPr/>
        </p:nvPicPr>
        <p:blipFill>
          <a:blip r:embed="rId2"/>
          <a:stretch>
            <a:fillRect/>
          </a:stretch>
        </p:blipFill>
        <p:spPr>
          <a:xfrm>
            <a:off x="769127" y="617779"/>
            <a:ext cx="10567529" cy="3265248"/>
          </a:xfrm>
          <a:prstGeom prst="rect">
            <a:avLst/>
          </a:prstGeom>
        </p:spPr>
      </p:pic>
      <p:grpSp>
        <p:nvGrpSpPr>
          <p:cNvPr id="36" name="Group 35">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37" name="Straight Connector 36">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Oval 41">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1720EBF-330B-81EF-FE92-324F125E96D9}"/>
              </a:ext>
            </a:extLst>
          </p:cNvPr>
          <p:cNvSpPr txBox="1"/>
          <p:nvPr/>
        </p:nvSpPr>
        <p:spPr>
          <a:xfrm>
            <a:off x="4257531" y="4018143"/>
            <a:ext cx="7231261" cy="2143976"/>
          </a:xfrm>
          <a:prstGeom prst="rect">
            <a:avLst/>
          </a:prstGeom>
          <a:no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3200" b="1" dirty="0">
                <a:solidFill>
                  <a:srgbClr val="FF0000"/>
                </a:solidFill>
              </a:rPr>
              <a:t>Area Chart</a:t>
            </a:r>
            <a:r>
              <a:rPr lang="en-US" sz="3200" dirty="0">
                <a:solidFill>
                  <a:schemeClr val="bg1"/>
                </a:solidFill>
              </a:rPr>
              <a:t> is a graph that combines a line chart and  a bar chart to show changes in quantities over time.</a:t>
            </a:r>
            <a:endParaRPr lang="en-US" sz="3200" dirty="0">
              <a:solidFill>
                <a:schemeClr val="bg1"/>
              </a:solidFill>
              <a:cs typeface="Calibri"/>
            </a:endParaRPr>
          </a:p>
        </p:txBody>
      </p:sp>
    </p:spTree>
    <p:extLst>
      <p:ext uri="{BB962C8B-B14F-4D97-AF65-F5344CB8AC3E}">
        <p14:creationId xmlns:p14="http://schemas.microsoft.com/office/powerpoint/2010/main" val="3477109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99B60357-232D-4489-8786-BF4E4F74B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471569" cy="227492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28928A89-D0B3-42AC-80FB-CA7D44569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2706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diagram&#10;&#10;Description automatically generated">
            <a:extLst>
              <a:ext uri="{FF2B5EF4-FFF2-40B4-BE49-F238E27FC236}">
                <a16:creationId xmlns:a16="http://schemas.microsoft.com/office/drawing/2014/main" id="{C3D1E61E-C3CB-3152-B12E-A9286AFD010B}"/>
              </a:ext>
            </a:extLst>
          </p:cNvPr>
          <p:cNvPicPr>
            <a:picLocks noChangeAspect="1"/>
          </p:cNvPicPr>
          <p:nvPr/>
        </p:nvPicPr>
        <p:blipFill rotWithShape="1">
          <a:blip r:embed="rId2"/>
          <a:srcRect r="2598"/>
          <a:stretch/>
        </p:blipFill>
        <p:spPr>
          <a:xfrm>
            <a:off x="471576" y="10"/>
            <a:ext cx="10894411" cy="2274917"/>
          </a:xfrm>
          <a:prstGeom prst="rect">
            <a:avLst/>
          </a:prstGeom>
        </p:spPr>
      </p:pic>
      <p:sp>
        <p:nvSpPr>
          <p:cNvPr id="3" name="TextBox 2">
            <a:extLst>
              <a:ext uri="{FF2B5EF4-FFF2-40B4-BE49-F238E27FC236}">
                <a16:creationId xmlns:a16="http://schemas.microsoft.com/office/drawing/2014/main" id="{F951667D-05E4-A149-5B53-E2169411F618}"/>
              </a:ext>
            </a:extLst>
          </p:cNvPr>
          <p:cNvSpPr txBox="1"/>
          <p:nvPr/>
        </p:nvSpPr>
        <p:spPr>
          <a:xfrm>
            <a:off x="3272286" y="2823718"/>
            <a:ext cx="7688115" cy="316876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3600" b="1" dirty="0">
                <a:solidFill>
                  <a:srgbClr val="FF0000"/>
                </a:solidFill>
              </a:rPr>
              <a:t>Slicers </a:t>
            </a:r>
            <a:r>
              <a:rPr lang="en-US" sz="3600" dirty="0"/>
              <a:t>are a kind of filter. Place a slicer on a sheet to filter all of the visualizations on the sheet at once. When you click an item in the slicer, all of the visualizations with related content are filtered by the item you select.</a:t>
            </a:r>
            <a:endParaRPr lang="en-US" sz="3600" dirty="0">
              <a:cs typeface="Calibri"/>
            </a:endParaRPr>
          </a:p>
        </p:txBody>
      </p:sp>
      <p:cxnSp>
        <p:nvCxnSpPr>
          <p:cNvPr id="16" name="Straight Connector 15">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443840-A796-4C43-8DC1-1B738EFEC5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5193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77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66326-821B-34D4-B169-1D4E76E7707B}"/>
              </a:ext>
            </a:extLst>
          </p:cNvPr>
          <p:cNvSpPr>
            <a:spLocks noGrp="1"/>
          </p:cNvSpPr>
          <p:nvPr>
            <p:ph type="title"/>
          </p:nvPr>
        </p:nvSpPr>
        <p:spPr>
          <a:xfrm>
            <a:off x="7191444" y="-789589"/>
            <a:ext cx="5510664" cy="2170247"/>
          </a:xfrm>
        </p:spPr>
        <p:txBody>
          <a:bodyPr vert="horz" lIns="91440" tIns="45720" rIns="91440" bIns="45720" rtlCol="0" anchor="b">
            <a:normAutofit/>
          </a:bodyPr>
          <a:lstStyle/>
          <a:p>
            <a:r>
              <a:rPr lang="en-US" sz="5400" b="1" dirty="0">
                <a:solidFill>
                  <a:srgbClr val="FF0000"/>
                </a:solidFill>
              </a:rPr>
              <a:t>What is Power BI</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olourful and modern motorway intersections">
            <a:extLst>
              <a:ext uri="{FF2B5EF4-FFF2-40B4-BE49-F238E27FC236}">
                <a16:creationId xmlns:a16="http://schemas.microsoft.com/office/drawing/2014/main" id="{5BF6FB94-3252-BBB0-C67E-6CB1403362A6}"/>
              </a:ext>
            </a:extLst>
          </p:cNvPr>
          <p:cNvPicPr>
            <a:picLocks noChangeAspect="1"/>
          </p:cNvPicPr>
          <p:nvPr/>
        </p:nvPicPr>
        <p:blipFill rotWithShape="1">
          <a:blip r:embed="rId2"/>
          <a:srcRect l="19306" r="12384" b="-3"/>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4" name="TextBox 3">
            <a:extLst>
              <a:ext uri="{FF2B5EF4-FFF2-40B4-BE49-F238E27FC236}">
                <a16:creationId xmlns:a16="http://schemas.microsoft.com/office/drawing/2014/main" id="{85C17A75-1CCD-5556-2F45-0FB4139239EC}"/>
              </a:ext>
            </a:extLst>
          </p:cNvPr>
          <p:cNvSpPr txBox="1"/>
          <p:nvPr/>
        </p:nvSpPr>
        <p:spPr>
          <a:xfrm>
            <a:off x="7308273" y="2078181"/>
            <a:ext cx="464127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600" dirty="0">
                <a:cs typeface="Calibri"/>
              </a:rPr>
              <a:t>Power BI is a Business Analytics Service Provided by Microsoft That Lets You Visualize Your Data and Share Insight.</a:t>
            </a:r>
            <a:endParaRPr lang="en-US" dirty="0"/>
          </a:p>
        </p:txBody>
      </p:sp>
    </p:spTree>
    <p:extLst>
      <p:ext uri="{BB962C8B-B14F-4D97-AF65-F5344CB8AC3E}">
        <p14:creationId xmlns:p14="http://schemas.microsoft.com/office/powerpoint/2010/main" val="278818603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B0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R</a:t>
            </a:r>
            <a:endParaRPr lang="en-US" dirty="0"/>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10;&#10;Description automatically generated">
            <a:extLst>
              <a:ext uri="{FF2B5EF4-FFF2-40B4-BE49-F238E27FC236}">
                <a16:creationId xmlns:a16="http://schemas.microsoft.com/office/drawing/2014/main" id="{AB51D1F0-3F16-B32F-3642-AB9C4342B55A}"/>
              </a:ext>
            </a:extLst>
          </p:cNvPr>
          <p:cNvPicPr>
            <a:picLocks noChangeAspect="1"/>
          </p:cNvPicPr>
          <p:nvPr/>
        </p:nvPicPr>
        <p:blipFill>
          <a:blip r:embed="rId2"/>
          <a:stretch>
            <a:fillRect/>
          </a:stretch>
        </p:blipFill>
        <p:spPr>
          <a:xfrm>
            <a:off x="1077021" y="643467"/>
            <a:ext cx="10037957" cy="5571066"/>
          </a:xfrm>
          <a:prstGeom prst="rect">
            <a:avLst/>
          </a:prstGeom>
        </p:spPr>
      </p:pic>
      <p:sp>
        <p:nvSpPr>
          <p:cNvPr id="3" name="TextBox 2">
            <a:extLst>
              <a:ext uri="{FF2B5EF4-FFF2-40B4-BE49-F238E27FC236}">
                <a16:creationId xmlns:a16="http://schemas.microsoft.com/office/drawing/2014/main" id="{352395F7-0557-0690-1CE1-ED8C18E7B213}"/>
              </a:ext>
            </a:extLst>
          </p:cNvPr>
          <p:cNvSpPr txBox="1"/>
          <p:nvPr/>
        </p:nvSpPr>
        <p:spPr>
          <a:xfrm>
            <a:off x="3531473" y="-100078"/>
            <a:ext cx="57075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FFFF"/>
                </a:solidFill>
                <a:cs typeface="Calibri"/>
              </a:rPr>
              <a:t>Report / Dashboard</a:t>
            </a:r>
            <a:endParaRPr lang="en-US" sz="3600" dirty="0">
              <a:solidFill>
                <a:srgbClr val="FFFFFF"/>
              </a:solidFill>
            </a:endParaRPr>
          </a:p>
        </p:txBody>
      </p:sp>
    </p:spTree>
    <p:extLst>
      <p:ext uri="{BB962C8B-B14F-4D97-AF65-F5344CB8AC3E}">
        <p14:creationId xmlns:p14="http://schemas.microsoft.com/office/powerpoint/2010/main" val="1384779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3CB1-57AC-A466-628C-0BEB56FC9A85}"/>
              </a:ext>
            </a:extLst>
          </p:cNvPr>
          <p:cNvSpPr>
            <a:spLocks noGrp="1"/>
          </p:cNvSpPr>
          <p:nvPr>
            <p:ph type="title"/>
          </p:nvPr>
        </p:nvSpPr>
        <p:spPr>
          <a:xfrm>
            <a:off x="4965430" y="629268"/>
            <a:ext cx="6586491" cy="1286160"/>
          </a:xfrm>
        </p:spPr>
        <p:txBody>
          <a:bodyPr anchor="b">
            <a:normAutofit/>
          </a:bodyPr>
          <a:lstStyle/>
          <a:p>
            <a:r>
              <a:rPr lang="en-US" sz="4800" b="1" dirty="0">
                <a:cs typeface="Calibri Light"/>
              </a:rPr>
              <a:t>Conclusion</a:t>
            </a:r>
          </a:p>
        </p:txBody>
      </p:sp>
      <p:sp>
        <p:nvSpPr>
          <p:cNvPr id="3" name="Content Placeholder 2">
            <a:extLst>
              <a:ext uri="{FF2B5EF4-FFF2-40B4-BE49-F238E27FC236}">
                <a16:creationId xmlns:a16="http://schemas.microsoft.com/office/drawing/2014/main" id="{09AE48E7-25C2-55F2-496B-803F0C0B1F24}"/>
              </a:ext>
            </a:extLst>
          </p:cNvPr>
          <p:cNvSpPr>
            <a:spLocks noGrp="1"/>
          </p:cNvSpPr>
          <p:nvPr>
            <p:ph idx="1"/>
          </p:nvPr>
        </p:nvSpPr>
        <p:spPr>
          <a:xfrm>
            <a:off x="4965431" y="2438400"/>
            <a:ext cx="6586489" cy="3785419"/>
          </a:xfrm>
        </p:spPr>
        <p:txBody>
          <a:bodyPr vert="horz" lIns="91440" tIns="45720" rIns="91440" bIns="45720" rtlCol="0" anchor="t">
            <a:noAutofit/>
          </a:bodyPr>
          <a:lstStyle/>
          <a:p>
            <a:pPr algn="just"/>
            <a:r>
              <a:rPr lang="en-US" dirty="0">
                <a:cs typeface="Calibri"/>
              </a:rPr>
              <a:t>Ultimately, Power BI is able to drive better decision-making in business through its ability to provide insights in visually impressive and interactive reports. </a:t>
            </a:r>
            <a:endParaRPr lang="en-US">
              <a:cs typeface="Calibri"/>
            </a:endParaRPr>
          </a:p>
          <a:p>
            <a:pPr algn="just"/>
            <a:endParaRPr lang="en-US" dirty="0">
              <a:ea typeface="Calibri"/>
              <a:cs typeface="Calibri"/>
            </a:endParaRPr>
          </a:p>
          <a:p>
            <a:pPr algn="just"/>
            <a:endParaRPr lang="en-US" dirty="0">
              <a:ea typeface="Calibri"/>
              <a:cs typeface="Calibri"/>
            </a:endParaRPr>
          </a:p>
          <a:p>
            <a:pPr algn="just"/>
            <a:endParaRPr lang="en-US" dirty="0">
              <a:ea typeface="Calibri"/>
              <a:cs typeface="Calibri"/>
            </a:endParaRPr>
          </a:p>
          <a:p>
            <a:pPr marL="0" indent="0" algn="just">
              <a:buNone/>
            </a:pPr>
            <a:r>
              <a:rPr lang="en-US" dirty="0">
                <a:ea typeface="Calibri"/>
                <a:cs typeface="Calibri"/>
              </a:rPr>
              <a:t>                                              </a:t>
            </a:r>
          </a:p>
        </p:txBody>
      </p:sp>
      <p:pic>
        <p:nvPicPr>
          <p:cNvPr id="5" name="Picture 4" descr="Light bulb on yellow background with sketched light beams and cord">
            <a:extLst>
              <a:ext uri="{FF2B5EF4-FFF2-40B4-BE49-F238E27FC236}">
                <a16:creationId xmlns:a16="http://schemas.microsoft.com/office/drawing/2014/main" id="{72FCB170-9082-FD86-73D7-900BDE9E3E1E}"/>
              </a:ext>
            </a:extLst>
          </p:cNvPr>
          <p:cNvPicPr>
            <a:picLocks noChangeAspect="1"/>
          </p:cNvPicPr>
          <p:nvPr/>
        </p:nvPicPr>
        <p:blipFill rotWithShape="1">
          <a:blip r:embed="rId2"/>
          <a:srcRect l="50370" r="8045" b="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F0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973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con&#10;&#10;Description automatically generated">
            <a:extLst>
              <a:ext uri="{FF2B5EF4-FFF2-40B4-BE49-F238E27FC236}">
                <a16:creationId xmlns:a16="http://schemas.microsoft.com/office/drawing/2014/main" id="{71FBA2B1-F899-1B33-7A72-35AACD2529BC}"/>
              </a:ext>
            </a:extLst>
          </p:cNvPr>
          <p:cNvPicPr>
            <a:picLocks noChangeAspect="1"/>
          </p:cNvPicPr>
          <p:nvPr/>
        </p:nvPicPr>
        <p:blipFill>
          <a:blip r:embed="rId2"/>
          <a:stretch>
            <a:fillRect/>
          </a:stretch>
        </p:blipFill>
        <p:spPr>
          <a:xfrm>
            <a:off x="-106392" y="1093"/>
            <a:ext cx="12562935" cy="7502795"/>
          </a:xfrm>
          <a:prstGeom prst="rect">
            <a:avLst/>
          </a:prstGeom>
        </p:spPr>
      </p:pic>
      <p:sp>
        <p:nvSpPr>
          <p:cNvPr id="3" name="TextBox 2">
            <a:extLst>
              <a:ext uri="{FF2B5EF4-FFF2-40B4-BE49-F238E27FC236}">
                <a16:creationId xmlns:a16="http://schemas.microsoft.com/office/drawing/2014/main" id="{0F32CFBC-33EF-178D-5C3D-AC1049F10C01}"/>
              </a:ext>
            </a:extLst>
          </p:cNvPr>
          <p:cNvSpPr txBox="1"/>
          <p:nvPr/>
        </p:nvSpPr>
        <p:spPr>
          <a:xfrm>
            <a:off x="502227" y="-10391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C47ABA8B-5670-2D1A-8515-CEC547433F64}"/>
              </a:ext>
            </a:extLst>
          </p:cNvPr>
          <p:cNvSpPr txBox="1"/>
          <p:nvPr/>
        </p:nvSpPr>
        <p:spPr>
          <a:xfrm>
            <a:off x="8348344" y="5292828"/>
            <a:ext cx="3411681" cy="646331"/>
          </a:xfrm>
          <a:prstGeom prst="rect">
            <a:avLst/>
          </a:prstGeom>
          <a:solidFill>
            <a:schemeClr val="accent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3600" b="1" dirty="0">
                <a:cs typeface="Calibri"/>
              </a:rPr>
              <a:t>Shilpa Poojari</a:t>
            </a:r>
          </a:p>
        </p:txBody>
      </p:sp>
    </p:spTree>
    <p:extLst>
      <p:ext uri="{BB962C8B-B14F-4D97-AF65-F5344CB8AC3E}">
        <p14:creationId xmlns:p14="http://schemas.microsoft.com/office/powerpoint/2010/main" val="77433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A7AE393-7ED7-0C48-F9B1-FB10A36D647D}"/>
              </a:ext>
            </a:extLst>
          </p:cNvPr>
          <p:cNvPicPr>
            <a:picLocks noChangeAspect="1"/>
          </p:cNvPicPr>
          <p:nvPr/>
        </p:nvPicPr>
        <p:blipFill rotWithShape="1">
          <a:blip r:embed="rId2"/>
          <a:srcRect r="20689"/>
          <a:stretch/>
        </p:blipFill>
        <p:spPr>
          <a:xfrm>
            <a:off x="2522356" y="10"/>
            <a:ext cx="9669642" cy="6857990"/>
          </a:xfrm>
          <a:prstGeom prst="rect">
            <a:avLst/>
          </a:prstGeom>
        </p:spPr>
      </p:pic>
      <p:sp>
        <p:nvSpPr>
          <p:cNvPr id="28"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FB8984-90CC-E618-2D0C-561421173F9A}"/>
              </a:ext>
            </a:extLst>
          </p:cNvPr>
          <p:cNvSpPr>
            <a:spLocks noGrp="1"/>
          </p:cNvSpPr>
          <p:nvPr>
            <p:ph type="title"/>
          </p:nvPr>
        </p:nvSpPr>
        <p:spPr>
          <a:xfrm>
            <a:off x="838200" y="365125"/>
            <a:ext cx="3822189" cy="1899912"/>
          </a:xfrm>
        </p:spPr>
        <p:txBody>
          <a:bodyPr>
            <a:normAutofit/>
          </a:bodyPr>
          <a:lstStyle/>
          <a:p>
            <a:r>
              <a:rPr lang="en-US" sz="4000" b="1">
                <a:cs typeface="Calibri Light"/>
              </a:rPr>
              <a:t>Why Power BI</a:t>
            </a:r>
          </a:p>
        </p:txBody>
      </p:sp>
      <p:sp>
        <p:nvSpPr>
          <p:cNvPr id="3" name="Content Placeholder 2">
            <a:extLst>
              <a:ext uri="{FF2B5EF4-FFF2-40B4-BE49-F238E27FC236}">
                <a16:creationId xmlns:a16="http://schemas.microsoft.com/office/drawing/2014/main" id="{9290196D-21F8-1263-0FC9-A498F5A92E8E}"/>
              </a:ext>
            </a:extLst>
          </p:cNvPr>
          <p:cNvSpPr>
            <a:spLocks noGrp="1"/>
          </p:cNvSpPr>
          <p:nvPr>
            <p:ph idx="1"/>
          </p:nvPr>
        </p:nvSpPr>
        <p:spPr>
          <a:xfrm>
            <a:off x="838200" y="2434201"/>
            <a:ext cx="3822189" cy="3742762"/>
          </a:xfrm>
        </p:spPr>
        <p:txBody>
          <a:bodyPr vert="horz" lIns="91440" tIns="45720" rIns="91440" bIns="45720" rtlCol="0">
            <a:normAutofit/>
          </a:bodyPr>
          <a:lstStyle/>
          <a:p>
            <a:r>
              <a:rPr lang="en-US" sz="2000">
                <a:cs typeface="Calibri" panose="020F0502020204030204"/>
              </a:rPr>
              <a:t>Power BI Allows You To View Analyze &amp; Visualize Huge Quantities of Data That Cannot be Opened in Excel.</a:t>
            </a:r>
          </a:p>
          <a:p>
            <a:r>
              <a:rPr lang="en-US" sz="2000">
                <a:cs typeface="Calibri" panose="020F0502020204030204"/>
              </a:rPr>
              <a:t>It has easy Drag &amp; Drop Functionality.</a:t>
            </a:r>
          </a:p>
          <a:p>
            <a:r>
              <a:rPr lang="en-US" sz="2000">
                <a:cs typeface="Calibri" panose="020F0502020204030204"/>
              </a:rPr>
              <a:t>Using Power BI With Azure allows you to Analyze and Share large Volumes of Data.</a:t>
            </a:r>
          </a:p>
        </p:txBody>
      </p:sp>
    </p:spTree>
    <p:extLst>
      <p:ext uri="{BB962C8B-B14F-4D97-AF65-F5344CB8AC3E}">
        <p14:creationId xmlns:p14="http://schemas.microsoft.com/office/powerpoint/2010/main" val="411259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8">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CDED09E0-86BD-BAB2-289B-8177798AB4FC}"/>
              </a:ext>
            </a:extLst>
          </p:cNvPr>
          <p:cNvPicPr>
            <a:picLocks noChangeAspect="1"/>
          </p:cNvPicPr>
          <p:nvPr/>
        </p:nvPicPr>
        <p:blipFill rotWithShape="1">
          <a:blip r:embed="rId2"/>
          <a:srcRect t="18110" b="25877"/>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21"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0D818D7-C68A-B6BF-7899-6CA54925D637}"/>
              </a:ext>
            </a:extLst>
          </p:cNvPr>
          <p:cNvSpPr txBox="1"/>
          <p:nvPr/>
        </p:nvSpPr>
        <p:spPr>
          <a:xfrm>
            <a:off x="4654294" y="4792116"/>
            <a:ext cx="6897626" cy="1988695"/>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3200" dirty="0"/>
              <a:t>HR Analytics (also known as people analytics) is the collection &amp; application of talent data to improve critical talent and business outcomes.</a:t>
            </a:r>
            <a:endParaRPr lang="en-US" sz="3200">
              <a:ea typeface="Calibri"/>
              <a:cs typeface="Calibri"/>
            </a:endParaRPr>
          </a:p>
        </p:txBody>
      </p:sp>
    </p:spTree>
    <p:extLst>
      <p:ext uri="{BB962C8B-B14F-4D97-AF65-F5344CB8AC3E}">
        <p14:creationId xmlns:p14="http://schemas.microsoft.com/office/powerpoint/2010/main" val="1796119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Financial graphs on a dark display">
            <a:extLst>
              <a:ext uri="{FF2B5EF4-FFF2-40B4-BE49-F238E27FC236}">
                <a16:creationId xmlns:a16="http://schemas.microsoft.com/office/drawing/2014/main" id="{D0344250-E347-D94A-B459-45137D90D5A9}"/>
              </a:ext>
            </a:extLst>
          </p:cNvPr>
          <p:cNvPicPr>
            <a:picLocks noChangeAspect="1"/>
          </p:cNvPicPr>
          <p:nvPr/>
        </p:nvPicPr>
        <p:blipFill rotWithShape="1">
          <a:blip r:embed="rId2"/>
          <a:srcRect l="15352" r="20765" b="4"/>
          <a:stretch/>
        </p:blipFill>
        <p:spPr>
          <a:xfrm>
            <a:off x="5182104" y="10"/>
            <a:ext cx="7009896" cy="6857990"/>
          </a:xfrm>
          <a:custGeom>
            <a:avLst/>
            <a:gdLst/>
            <a:ahLst/>
            <a:cxnLst/>
            <a:rect l="l" t="t" r="r" b="b"/>
            <a:pathLst>
              <a:path w="7009896" h="6858000">
                <a:moveTo>
                  <a:pt x="0" y="0"/>
                </a:moveTo>
                <a:lnTo>
                  <a:pt x="7009896" y="0"/>
                </a:lnTo>
                <a:lnTo>
                  <a:pt x="7009896" y="6858000"/>
                </a:lnTo>
                <a:lnTo>
                  <a:pt x="21616" y="6858000"/>
                </a:lnTo>
                <a:lnTo>
                  <a:pt x="129867" y="6647018"/>
                </a:lnTo>
                <a:cubicBezTo>
                  <a:pt x="1043295" y="4758249"/>
                  <a:pt x="1332296" y="2559611"/>
                  <a:pt x="814641" y="380651"/>
                </a:cubicBezTo>
                <a:lnTo>
                  <a:pt x="714685" y="1"/>
                </a:lnTo>
                <a:lnTo>
                  <a:pt x="0" y="1"/>
                </a:lnTo>
                <a:close/>
              </a:path>
            </a:pathLst>
          </a:custGeom>
        </p:spPr>
      </p:pic>
      <p:sp>
        <p:nvSpPr>
          <p:cNvPr id="9" name="Freeform: Shape 8">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Freeform: Shape 10">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1B5588-8C9E-66DF-FA89-1DBC5F72C5FB}"/>
              </a:ext>
            </a:extLst>
          </p:cNvPr>
          <p:cNvSpPr>
            <a:spLocks noGrp="1"/>
          </p:cNvSpPr>
          <p:nvPr>
            <p:ph type="title"/>
          </p:nvPr>
        </p:nvSpPr>
        <p:spPr>
          <a:xfrm>
            <a:off x="660899" y="778063"/>
            <a:ext cx="4782458" cy="1325563"/>
          </a:xfrm>
        </p:spPr>
        <p:txBody>
          <a:bodyPr>
            <a:normAutofit/>
          </a:bodyPr>
          <a:lstStyle/>
          <a:p>
            <a:r>
              <a:rPr lang="en-US" b="1" dirty="0">
                <a:ea typeface="Calibri Light"/>
                <a:cs typeface="Calibri Light"/>
              </a:rPr>
              <a:t>Project Description</a:t>
            </a:r>
            <a:endParaRPr lang="en-US" b="1">
              <a:ea typeface="Calibri Light"/>
              <a:cs typeface="Calibri Light"/>
            </a:endParaRPr>
          </a:p>
        </p:txBody>
      </p:sp>
      <p:sp>
        <p:nvSpPr>
          <p:cNvPr id="3" name="Content Placeholder 2">
            <a:extLst>
              <a:ext uri="{FF2B5EF4-FFF2-40B4-BE49-F238E27FC236}">
                <a16:creationId xmlns:a16="http://schemas.microsoft.com/office/drawing/2014/main" id="{DCD1932A-E024-5849-D9B8-ECBBB703E868}"/>
              </a:ext>
            </a:extLst>
          </p:cNvPr>
          <p:cNvSpPr>
            <a:spLocks noGrp="1"/>
          </p:cNvSpPr>
          <p:nvPr>
            <p:ph idx="1"/>
          </p:nvPr>
        </p:nvSpPr>
        <p:spPr>
          <a:xfrm>
            <a:off x="603389" y="2397529"/>
            <a:ext cx="5386307" cy="3181684"/>
          </a:xfrm>
        </p:spPr>
        <p:txBody>
          <a:bodyPr vert="horz" lIns="91440" tIns="45720" rIns="91440" bIns="45720" rtlCol="0" anchor="t">
            <a:normAutofit/>
          </a:bodyPr>
          <a:lstStyle/>
          <a:p>
            <a:pPr algn="just"/>
            <a:r>
              <a:rPr lang="en-US" dirty="0">
                <a:ea typeface="Calibri"/>
                <a:cs typeface="Calibri"/>
              </a:rPr>
              <a:t>In this dashboard we have learned how to create card visuals with Logo, Donut chart visuals, Bar and Clustered Column chart, Matrix(Table) Visual and Heat Map along with different slicer's and it's formatting.</a:t>
            </a:r>
            <a:endParaRPr lang="en-US"/>
          </a:p>
        </p:txBody>
      </p:sp>
    </p:spTree>
    <p:extLst>
      <p:ext uri="{BB962C8B-B14F-4D97-AF65-F5344CB8AC3E}">
        <p14:creationId xmlns:p14="http://schemas.microsoft.com/office/powerpoint/2010/main" val="319929965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able&#10;&#10;Description automatically generated">
            <a:extLst>
              <a:ext uri="{FF2B5EF4-FFF2-40B4-BE49-F238E27FC236}">
                <a16:creationId xmlns:a16="http://schemas.microsoft.com/office/drawing/2014/main" id="{F1A4771F-7C98-4D82-0E4E-46BF0D5B8CFB}"/>
              </a:ext>
            </a:extLst>
          </p:cNvPr>
          <p:cNvPicPr>
            <a:picLocks noChangeAspect="1"/>
          </p:cNvPicPr>
          <p:nvPr/>
        </p:nvPicPr>
        <p:blipFill>
          <a:blip r:embed="rId2"/>
          <a:stretch>
            <a:fillRect/>
          </a:stretch>
        </p:blipFill>
        <p:spPr>
          <a:xfrm>
            <a:off x="80516" y="928747"/>
            <a:ext cx="12117235" cy="6078806"/>
          </a:xfrm>
          <a:prstGeom prst="rect">
            <a:avLst/>
          </a:prstGeom>
        </p:spPr>
      </p:pic>
      <p:sp>
        <p:nvSpPr>
          <p:cNvPr id="3" name="TextBox 2">
            <a:extLst>
              <a:ext uri="{FF2B5EF4-FFF2-40B4-BE49-F238E27FC236}">
                <a16:creationId xmlns:a16="http://schemas.microsoft.com/office/drawing/2014/main" id="{524A1413-1375-4187-42ED-F9400A0ABC11}"/>
              </a:ext>
            </a:extLst>
          </p:cNvPr>
          <p:cNvSpPr txBox="1"/>
          <p:nvPr/>
        </p:nvSpPr>
        <p:spPr>
          <a:xfrm>
            <a:off x="2427486" y="3921"/>
            <a:ext cx="775854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cs typeface="Calibri"/>
              </a:rPr>
              <a:t>Dataset &amp; Data Exploration</a:t>
            </a:r>
          </a:p>
        </p:txBody>
      </p:sp>
      <p:sp>
        <p:nvSpPr>
          <p:cNvPr id="4" name="TextBox 3">
            <a:extLst>
              <a:ext uri="{FF2B5EF4-FFF2-40B4-BE49-F238E27FC236}">
                <a16:creationId xmlns:a16="http://schemas.microsoft.com/office/drawing/2014/main" id="{0FC1A948-1BAC-8435-2AD4-FB0C655D2054}"/>
              </a:ext>
            </a:extLst>
          </p:cNvPr>
          <p:cNvSpPr txBox="1"/>
          <p:nvPr/>
        </p:nvSpPr>
        <p:spPr>
          <a:xfrm>
            <a:off x="3569814" y="775814"/>
            <a:ext cx="50351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Rows-</a:t>
            </a:r>
            <a:r>
              <a:rPr lang="en-US" sz="2400" b="1" dirty="0">
                <a:solidFill>
                  <a:srgbClr val="002060"/>
                </a:solidFill>
                <a:cs typeface="Calibri"/>
              </a:rPr>
              <a:t>1470    </a:t>
            </a:r>
            <a:r>
              <a:rPr lang="en-US" sz="2400" b="1" dirty="0">
                <a:cs typeface="Calibri"/>
              </a:rPr>
              <a:t> Column-</a:t>
            </a:r>
            <a:r>
              <a:rPr lang="en-US" sz="2400" b="1" dirty="0">
                <a:solidFill>
                  <a:srgbClr val="002060"/>
                </a:solidFill>
                <a:cs typeface="Calibri"/>
              </a:rPr>
              <a:t>44</a:t>
            </a:r>
          </a:p>
        </p:txBody>
      </p:sp>
    </p:spTree>
    <p:extLst>
      <p:ext uri="{BB962C8B-B14F-4D97-AF65-F5344CB8AC3E}">
        <p14:creationId xmlns:p14="http://schemas.microsoft.com/office/powerpoint/2010/main" val="95902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BDBB7DC1-0852-C308-3FAA-269F84A3FAA1}"/>
              </a:ext>
            </a:extLst>
          </p:cNvPr>
          <p:cNvPicPr>
            <a:picLocks noChangeAspect="1"/>
          </p:cNvPicPr>
          <p:nvPr/>
        </p:nvPicPr>
        <p:blipFill>
          <a:blip r:embed="rId2"/>
          <a:stretch>
            <a:fillRect/>
          </a:stretch>
        </p:blipFill>
        <p:spPr>
          <a:xfrm>
            <a:off x="-5750" y="845803"/>
            <a:ext cx="12203500" cy="5885258"/>
          </a:xfrm>
          <a:prstGeom prst="rect">
            <a:avLst/>
          </a:prstGeom>
          <a:ln>
            <a:solidFill>
              <a:srgbClr val="FF0000"/>
            </a:solidFill>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416F1B4-91C3-8F94-ED88-6538A7D41903}"/>
                  </a:ext>
                </a:extLst>
              </p14:cNvPr>
              <p14:cNvContentPartPr/>
              <p14:nvPr/>
            </p14:nvContentPartPr>
            <p14:xfrm>
              <a:off x="9831293" y="866587"/>
              <a:ext cx="909751" cy="14941"/>
            </p14:xfrm>
          </p:contentPart>
        </mc:Choice>
        <mc:Fallback xmlns="">
          <p:pic>
            <p:nvPicPr>
              <p:cNvPr id="4" name="Ink 3">
                <a:extLst>
                  <a:ext uri="{FF2B5EF4-FFF2-40B4-BE49-F238E27FC236}">
                    <a16:creationId xmlns:a16="http://schemas.microsoft.com/office/drawing/2014/main" id="{6416F1B4-91C3-8F94-ED88-6538A7D41903}"/>
                  </a:ext>
                </a:extLst>
              </p:cNvPr>
              <p:cNvPicPr/>
              <p:nvPr/>
            </p:nvPicPr>
            <p:blipFill>
              <a:blip r:embed="rId4"/>
              <a:stretch>
                <a:fillRect/>
              </a:stretch>
            </p:blipFill>
            <p:spPr>
              <a:xfrm>
                <a:off x="9813300" y="134478"/>
                <a:ext cx="945378" cy="14941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1363BD1-08B7-1F42-A8AC-32CC036F3B75}"/>
                  </a:ext>
                </a:extLst>
              </p14:cNvPr>
              <p14:cNvContentPartPr/>
              <p14:nvPr/>
            </p14:nvContentPartPr>
            <p14:xfrm>
              <a:off x="10757647" y="850996"/>
              <a:ext cx="460852" cy="15592"/>
            </p14:xfrm>
          </p:contentPart>
        </mc:Choice>
        <mc:Fallback xmlns="">
          <p:pic>
            <p:nvPicPr>
              <p:cNvPr id="5" name="Ink 4">
                <a:extLst>
                  <a:ext uri="{FF2B5EF4-FFF2-40B4-BE49-F238E27FC236}">
                    <a16:creationId xmlns:a16="http://schemas.microsoft.com/office/drawing/2014/main" id="{B1363BD1-08B7-1F42-A8AC-32CC036F3B75}"/>
                  </a:ext>
                </a:extLst>
              </p:cNvPr>
              <p:cNvPicPr/>
              <p:nvPr/>
            </p:nvPicPr>
            <p:blipFill>
              <a:blip r:embed="rId6"/>
              <a:stretch>
                <a:fillRect/>
              </a:stretch>
            </p:blipFill>
            <p:spPr>
              <a:xfrm>
                <a:off x="10740019" y="833278"/>
                <a:ext cx="496468" cy="5067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4C55CB35-526A-EA5D-A113-CA0378791CF1}"/>
                  </a:ext>
                </a:extLst>
              </p14:cNvPr>
              <p14:cNvContentPartPr/>
              <p14:nvPr/>
            </p14:nvContentPartPr>
            <p14:xfrm>
              <a:off x="11235765" y="851646"/>
              <a:ext cx="476988" cy="14941"/>
            </p14:xfrm>
          </p:contentPart>
        </mc:Choice>
        <mc:Fallback xmlns="">
          <p:pic>
            <p:nvPicPr>
              <p:cNvPr id="6" name="Ink 5">
                <a:extLst>
                  <a:ext uri="{FF2B5EF4-FFF2-40B4-BE49-F238E27FC236}">
                    <a16:creationId xmlns:a16="http://schemas.microsoft.com/office/drawing/2014/main" id="{4C55CB35-526A-EA5D-A113-CA0378791CF1}"/>
                  </a:ext>
                </a:extLst>
              </p:cNvPr>
              <p:cNvPicPr/>
              <p:nvPr/>
            </p:nvPicPr>
            <p:blipFill>
              <a:blip r:embed="rId8"/>
              <a:stretch>
                <a:fillRect/>
              </a:stretch>
            </p:blipFill>
            <p:spPr>
              <a:xfrm>
                <a:off x="11217779" y="104596"/>
                <a:ext cx="512600" cy="1494100"/>
              </a:xfrm>
              <a:prstGeom prst="rect">
                <a:avLst/>
              </a:prstGeom>
            </p:spPr>
          </p:pic>
        </mc:Fallback>
      </mc:AlternateContent>
      <p:sp>
        <p:nvSpPr>
          <p:cNvPr id="7" name="TextBox 6">
            <a:extLst>
              <a:ext uri="{FF2B5EF4-FFF2-40B4-BE49-F238E27FC236}">
                <a16:creationId xmlns:a16="http://schemas.microsoft.com/office/drawing/2014/main" id="{76AE5A94-885D-D613-1B6F-534953E87E2F}"/>
              </a:ext>
            </a:extLst>
          </p:cNvPr>
          <p:cNvSpPr txBox="1"/>
          <p:nvPr/>
        </p:nvSpPr>
        <p:spPr>
          <a:xfrm>
            <a:off x="3000293" y="49013"/>
            <a:ext cx="66155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cs typeface="Calibri"/>
              </a:rPr>
              <a:t>Data Cleaning &amp; Manipulation</a:t>
            </a:r>
          </a:p>
        </p:txBody>
      </p:sp>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1D39754E-74D1-6ACB-4EB4-DBACF3EF7D1D}"/>
                  </a:ext>
                </a:extLst>
              </p14:cNvPr>
              <p14:cNvContentPartPr/>
              <p14:nvPr/>
            </p14:nvContentPartPr>
            <p14:xfrm>
              <a:off x="9965764" y="1553882"/>
              <a:ext cx="1373578" cy="15592"/>
            </p14:xfrm>
          </p:contentPart>
        </mc:Choice>
        <mc:Fallback xmlns="">
          <p:pic>
            <p:nvPicPr>
              <p:cNvPr id="8" name="Ink 7">
                <a:extLst>
                  <a:ext uri="{FF2B5EF4-FFF2-40B4-BE49-F238E27FC236}">
                    <a16:creationId xmlns:a16="http://schemas.microsoft.com/office/drawing/2014/main" id="{1D39754E-74D1-6ACB-4EB4-DBACF3EF7D1D}"/>
                  </a:ext>
                </a:extLst>
              </p:cNvPr>
              <p:cNvPicPr/>
              <p:nvPr/>
            </p:nvPicPr>
            <p:blipFill>
              <a:blip r:embed="rId10"/>
              <a:stretch>
                <a:fillRect/>
              </a:stretch>
            </p:blipFill>
            <p:spPr>
              <a:xfrm>
                <a:off x="9947766" y="1536518"/>
                <a:ext cx="1409213" cy="5067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27EC2082-5D9B-728A-0FEA-85BCF008ABD8}"/>
                  </a:ext>
                </a:extLst>
              </p14:cNvPr>
              <p14:cNvContentPartPr/>
              <p14:nvPr/>
            </p14:nvContentPartPr>
            <p14:xfrm>
              <a:off x="11355293" y="1568823"/>
              <a:ext cx="715515" cy="14941"/>
            </p14:xfrm>
          </p:contentPart>
        </mc:Choice>
        <mc:Fallback xmlns="">
          <p:pic>
            <p:nvPicPr>
              <p:cNvPr id="9" name="Ink 8">
                <a:extLst>
                  <a:ext uri="{FF2B5EF4-FFF2-40B4-BE49-F238E27FC236}">
                    <a16:creationId xmlns:a16="http://schemas.microsoft.com/office/drawing/2014/main" id="{27EC2082-5D9B-728A-0FEA-85BCF008ABD8}"/>
                  </a:ext>
                </a:extLst>
              </p:cNvPr>
              <p:cNvPicPr/>
              <p:nvPr/>
            </p:nvPicPr>
            <p:blipFill>
              <a:blip r:embed="rId12"/>
              <a:stretch>
                <a:fillRect/>
              </a:stretch>
            </p:blipFill>
            <p:spPr>
              <a:xfrm>
                <a:off x="11337666" y="821773"/>
                <a:ext cx="751129" cy="1494100"/>
              </a:xfrm>
              <a:prstGeom prst="rect">
                <a:avLst/>
              </a:prstGeom>
            </p:spPr>
          </p:pic>
        </mc:Fallback>
      </mc:AlternateContent>
    </p:spTree>
    <p:extLst>
      <p:ext uri="{BB962C8B-B14F-4D97-AF65-F5344CB8AC3E}">
        <p14:creationId xmlns:p14="http://schemas.microsoft.com/office/powerpoint/2010/main" val="319821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able&#10;&#10;Description automatically generated">
            <a:extLst>
              <a:ext uri="{FF2B5EF4-FFF2-40B4-BE49-F238E27FC236}">
                <a16:creationId xmlns:a16="http://schemas.microsoft.com/office/drawing/2014/main" id="{2732E0F0-831E-2E5A-0046-9ABF3792DE83}"/>
              </a:ext>
            </a:extLst>
          </p:cNvPr>
          <p:cNvPicPr>
            <a:picLocks noChangeAspect="1"/>
          </p:cNvPicPr>
          <p:nvPr/>
        </p:nvPicPr>
        <p:blipFill>
          <a:blip r:embed="rId2"/>
          <a:stretch>
            <a:fillRect/>
          </a:stretch>
        </p:blipFill>
        <p:spPr>
          <a:xfrm>
            <a:off x="209910" y="490905"/>
            <a:ext cx="11786557" cy="6235622"/>
          </a:xfrm>
          <a:prstGeom prst="rect">
            <a:avLst/>
          </a:prstGeom>
        </p:spPr>
      </p:pic>
    </p:spTree>
    <p:extLst>
      <p:ext uri="{BB962C8B-B14F-4D97-AF65-F5344CB8AC3E}">
        <p14:creationId xmlns:p14="http://schemas.microsoft.com/office/powerpoint/2010/main" val="312081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14CA25CF-EE08-6ECE-A3FF-70843EA19931}"/>
              </a:ext>
            </a:extLst>
          </p:cNvPr>
          <p:cNvPicPr>
            <a:picLocks noChangeAspect="1"/>
          </p:cNvPicPr>
          <p:nvPr/>
        </p:nvPicPr>
        <p:blipFill>
          <a:blip r:embed="rId2"/>
          <a:stretch>
            <a:fillRect/>
          </a:stretch>
        </p:blipFill>
        <p:spPr>
          <a:xfrm>
            <a:off x="200218" y="936622"/>
            <a:ext cx="2266978" cy="4604800"/>
          </a:xfrm>
          <a:prstGeom prst="rect">
            <a:avLst/>
          </a:prstGeom>
        </p:spPr>
      </p:pic>
      <p:cxnSp>
        <p:nvCxnSpPr>
          <p:cNvPr id="18" name="Straight Connector 7">
            <a:extLst>
              <a:ext uri="{FF2B5EF4-FFF2-40B4-BE49-F238E27FC236}">
                <a16:creationId xmlns:a16="http://schemas.microsoft.com/office/drawing/2014/main" id="{1C6AAE25-BD23-41B5-AAE4-1DA5898C2A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5F68FF"/>
            </a:solidFill>
          </a:ln>
        </p:spPr>
        <p:style>
          <a:lnRef idx="1">
            <a:schemeClr val="accent1"/>
          </a:lnRef>
          <a:fillRef idx="0">
            <a:schemeClr val="accent1"/>
          </a:fillRef>
          <a:effectRef idx="0">
            <a:schemeClr val="accent1"/>
          </a:effectRef>
          <a:fontRef idx="minor">
            <a:schemeClr val="tx1"/>
          </a:fontRef>
        </p:style>
      </p:cxnSp>
      <p:pic>
        <p:nvPicPr>
          <p:cNvPr id="3" name="Picture 3" descr="Graphical user interface, text, application, email&#10;&#10;Description automatically generated">
            <a:extLst>
              <a:ext uri="{FF2B5EF4-FFF2-40B4-BE49-F238E27FC236}">
                <a16:creationId xmlns:a16="http://schemas.microsoft.com/office/drawing/2014/main" id="{5878D3AB-C053-E6E1-6EB6-661A784A09B6}"/>
              </a:ext>
            </a:extLst>
          </p:cNvPr>
          <p:cNvPicPr>
            <a:picLocks noChangeAspect="1"/>
          </p:cNvPicPr>
          <p:nvPr/>
        </p:nvPicPr>
        <p:blipFill>
          <a:blip r:embed="rId3"/>
          <a:stretch>
            <a:fillRect/>
          </a:stretch>
        </p:blipFill>
        <p:spPr>
          <a:xfrm>
            <a:off x="3837129" y="33119"/>
            <a:ext cx="8096768" cy="6411804"/>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45F2A8B-8FEC-8B98-2A78-67EF1B349787}"/>
                  </a:ext>
                </a:extLst>
              </p14:cNvPr>
              <p14:cNvContentPartPr/>
              <p14:nvPr/>
            </p14:nvContentPartPr>
            <p14:xfrm>
              <a:off x="7784352" y="4258234"/>
              <a:ext cx="14941" cy="14941"/>
            </p14:xfrm>
          </p:contentPart>
        </mc:Choice>
        <mc:Fallback xmlns="">
          <p:pic>
            <p:nvPicPr>
              <p:cNvPr id="4" name="Ink 3">
                <a:extLst>
                  <a:ext uri="{FF2B5EF4-FFF2-40B4-BE49-F238E27FC236}">
                    <a16:creationId xmlns:a16="http://schemas.microsoft.com/office/drawing/2014/main" id="{545F2A8B-8FEC-8B98-2A78-67EF1B349787}"/>
                  </a:ext>
                </a:extLst>
              </p:cNvPr>
              <p:cNvPicPr/>
              <p:nvPr/>
            </p:nvPicPr>
            <p:blipFill>
              <a:blip r:embed="rId5"/>
              <a:stretch>
                <a:fillRect/>
              </a:stretch>
            </p:blipFill>
            <p:spPr>
              <a:xfrm>
                <a:off x="7037302" y="3526125"/>
                <a:ext cx="1494100" cy="1494100"/>
              </a:xfrm>
              <a:prstGeom prst="rect">
                <a:avLst/>
              </a:prstGeom>
            </p:spPr>
          </p:pic>
        </mc:Fallback>
      </mc:AlternateContent>
    </p:spTree>
    <p:extLst>
      <p:ext uri="{BB962C8B-B14F-4D97-AF65-F5344CB8AC3E}">
        <p14:creationId xmlns:p14="http://schemas.microsoft.com/office/powerpoint/2010/main" val="8499350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What is Power BI</vt:lpstr>
      <vt:lpstr>Why Power BI</vt:lpstr>
      <vt:lpstr>PowerPoint Presentation</vt:lpstr>
      <vt:lpstr>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792</cp:revision>
  <dcterms:created xsi:type="dcterms:W3CDTF">2023-02-15T13:40:52Z</dcterms:created>
  <dcterms:modified xsi:type="dcterms:W3CDTF">2023-02-17T03:23:48Z</dcterms:modified>
</cp:coreProperties>
</file>