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2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82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26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0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3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2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5A8362-EE75-4648-A74C-509141821861}" type="datetimeFigureOut">
              <a:rPr lang="en-IN" smtClean="0"/>
              <a:t>27-07-2021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1D39E3-4F6C-414A-9DE6-84508AA4CEC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696" y="292608"/>
            <a:ext cx="10058400" cy="30632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EXPOSYS DATA LABS</a:t>
            </a:r>
            <a:b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 DISEASE PREDICTION</a:t>
            </a:r>
            <a:endParaRPr lang="en-IN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696" y="4023360"/>
            <a:ext cx="10058400" cy="78887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SHILPA J SHETTY                                         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Nishma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nayana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8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predictor tries to improve on its predecessor by reducing the </a:t>
            </a:r>
            <a:r>
              <a:rPr lang="en-US" dirty="0" smtClean="0"/>
              <a:t>errors.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Instead </a:t>
            </a:r>
            <a:r>
              <a:rPr lang="en-US" dirty="0"/>
              <a:t>of fitting a predictor on the data at each iteration, it actually fits a new predictor to the residual errors made by the previous </a:t>
            </a:r>
            <a:r>
              <a:rPr lang="en-US" dirty="0" smtClean="0"/>
              <a:t>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order to make initial predictions on the data, the algorithm will get the log of the odds of the target </a:t>
            </a:r>
            <a:r>
              <a:rPr lang="en-US" dirty="0" smtClean="0"/>
              <a:t>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every instance in the training set, it calculates the residuals for that instance, or, in other words, the observed value minus the predicted </a:t>
            </a:r>
            <a:r>
              <a:rPr lang="en-US" dirty="0" smtClean="0"/>
              <a:t>value and builds a </a:t>
            </a:r>
            <a:r>
              <a:rPr lang="en-US" dirty="0"/>
              <a:t>new Decision Tree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building a Decision Tree, there is a set number of leaves </a:t>
            </a:r>
            <a:r>
              <a:rPr lang="en-US" dirty="0" smtClean="0"/>
              <a:t>allowed which can </a:t>
            </a:r>
            <a:r>
              <a:rPr lang="en-US" dirty="0"/>
              <a:t>be set as a parameter by a user, and it is usually between 8 and 32.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52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XGB Classifier </a:t>
            </a:r>
            <a:r>
              <a:rPr lang="en-US" dirty="0" smtClean="0"/>
              <a:t>wrongly </a:t>
            </a:r>
            <a:r>
              <a:rPr lang="en-US" dirty="0"/>
              <a:t>classifies only 12 records and gives the f1-score of 94% which is really good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Random Forest </a:t>
            </a:r>
            <a:r>
              <a:rPr lang="en-IN" dirty="0" smtClean="0"/>
              <a:t>Classifier also </a:t>
            </a:r>
            <a:r>
              <a:rPr lang="en-US" dirty="0"/>
              <a:t>wrongly classifies only 12 records and gives the f1-score of 94% which is really good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AdaBoost</a:t>
            </a:r>
            <a:r>
              <a:rPr lang="en-IN" dirty="0"/>
              <a:t> </a:t>
            </a:r>
            <a:r>
              <a:rPr lang="en-IN" dirty="0" smtClean="0"/>
              <a:t>Classifier </a:t>
            </a:r>
            <a:r>
              <a:rPr lang="en-US" dirty="0"/>
              <a:t>wrongly classifies 21 records and gives the f1-score of around 90% which is </a:t>
            </a:r>
            <a:r>
              <a:rPr lang="en-US" dirty="0" smtClean="0"/>
              <a:t>lesser compared to previous two.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Gradient Boost </a:t>
            </a:r>
            <a:r>
              <a:rPr lang="en-IN" dirty="0" smtClean="0"/>
              <a:t>Classifier </a:t>
            </a:r>
            <a:r>
              <a:rPr lang="en-US" dirty="0" smtClean="0"/>
              <a:t>wrongly </a:t>
            </a:r>
            <a:r>
              <a:rPr lang="en-US" dirty="0"/>
              <a:t>classifies only 14 records and gives the f1-score of 93% which is good enough.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9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The capability to predict diabetes early, assumes a vital role for the patient's appropriate treatment procedure</a:t>
            </a:r>
            <a:r>
              <a:rPr lang="en-US" sz="2200" dirty="0" smtClean="0"/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With the </a:t>
            </a:r>
            <a:r>
              <a:rPr lang="en-US" sz="2200" dirty="0"/>
              <a:t>help of machine learning algorithms, knowledge </a:t>
            </a:r>
            <a:r>
              <a:rPr lang="en-US" sz="2200" dirty="0" smtClean="0"/>
              <a:t>has been extracted </a:t>
            </a:r>
            <a:r>
              <a:rPr lang="en-US" sz="2200" dirty="0"/>
              <a:t>in the form of numerical values for the </a:t>
            </a:r>
            <a:r>
              <a:rPr lang="en-US" sz="2200" dirty="0" smtClean="0"/>
              <a:t>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Four machine learning techniques were applied on the Pima Indians diabetes dataset, as well as trained and validated against a test dataset</a:t>
            </a:r>
            <a:r>
              <a:rPr 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 results of our model implementations have shown that XGB and Random Forest classifiers outperforms the other two </a:t>
            </a:r>
            <a:r>
              <a:rPr lang="en-US" sz="2200" dirty="0" smtClean="0"/>
              <a:t>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 limitation is that a structured dataset has been selected but in the future, unstructured data will also be </a:t>
            </a:r>
            <a:r>
              <a:rPr lang="en-US" sz="2200" dirty="0" smtClean="0"/>
              <a:t>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Other attributes </a:t>
            </a:r>
            <a:r>
              <a:rPr lang="en-US" sz="2200" dirty="0" smtClean="0"/>
              <a:t>like </a:t>
            </a:r>
            <a:r>
              <a:rPr lang="en-US" sz="2200" dirty="0"/>
              <a:t>physical inactivity, family history of diabetes, and smoking habit, are also planned to be considered in the future for the diagnosis of diabetes.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3746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8456" y="2642616"/>
            <a:ext cx="3852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THANK YOU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900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Diabetes is a disease that occurs when your blood glucose, also called blood sugar, is too high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major reason for deaths in adults across the globe includes this chronic </a:t>
            </a:r>
            <a:r>
              <a:rPr lang="en-US" dirty="0" smtClean="0"/>
              <a:t>condition.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Fifth </a:t>
            </a:r>
            <a:r>
              <a:rPr lang="en-US" dirty="0"/>
              <a:t>leading cause of death in women and eight leading cause of death for both sexes in </a:t>
            </a:r>
            <a:r>
              <a:rPr lang="en-US" dirty="0" smtClean="0"/>
              <a:t>2012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 on biological data is limited but with the passage of time </a:t>
            </a:r>
            <a:r>
              <a:rPr lang="en-US" dirty="0" smtClean="0"/>
              <a:t>enables statistical </a:t>
            </a:r>
            <a:r>
              <a:rPr lang="en-US" dirty="0"/>
              <a:t>models to be used </a:t>
            </a:r>
            <a:r>
              <a:rPr lang="en-US" dirty="0" smtClean="0"/>
              <a:t>for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knowledge is gathered when models are </a:t>
            </a:r>
            <a:r>
              <a:rPr lang="en-US" dirty="0" smtClean="0"/>
              <a:t>developed using data </a:t>
            </a:r>
            <a:r>
              <a:rPr lang="en-US" dirty="0"/>
              <a:t>mining techniques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data mining techniques have been utilized for disease </a:t>
            </a:r>
            <a:r>
              <a:rPr lang="en-US" dirty="0" smtClean="0"/>
              <a:t>prediction </a:t>
            </a:r>
            <a:r>
              <a:rPr lang="en-US" dirty="0"/>
              <a:t>from biomedical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07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Prediction using Data Mining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is the process of extracting and analyzing hidden patterns of </a:t>
            </a:r>
            <a:r>
              <a:rPr lang="en-US" dirty="0" smtClean="0"/>
              <a:t>data to gain useful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ses  </a:t>
            </a:r>
            <a:r>
              <a:rPr lang="en-US" dirty="0"/>
              <a:t>Machine Learning algorithms for extraction of patterns </a:t>
            </a:r>
            <a:r>
              <a:rPr lang="en-US" dirty="0" smtClean="0"/>
              <a:t>or knowledge </a:t>
            </a:r>
            <a:r>
              <a:rPr lang="en-US" dirty="0"/>
              <a:t>from unstructured </a:t>
            </a:r>
            <a:r>
              <a:rPr lang="en-US" dirty="0" smtClean="0"/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/>
              <a:t>learning techniques play a significant role in prediction and diagnosis of various health problems like heart disease, diabetes, diabetic retinopathy, cancer, skin disease </a:t>
            </a:r>
            <a:r>
              <a:rPr lang="en-US" dirty="0" smtClean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project, diabetes is predicted using significant attributes, and the relationship of the differing attributes is also characterized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this prediction </a:t>
            </a:r>
            <a:r>
              <a:rPr lang="en-US" dirty="0"/>
              <a:t>different algorithms like Gradient Boost, </a:t>
            </a:r>
            <a:r>
              <a:rPr lang="en-US" dirty="0"/>
              <a:t>XGBoost</a:t>
            </a:r>
            <a:r>
              <a:rPr lang="en-US" dirty="0"/>
              <a:t>, </a:t>
            </a:r>
            <a:r>
              <a:rPr lang="en-US" dirty="0"/>
              <a:t>AdaBoost</a:t>
            </a:r>
            <a:r>
              <a:rPr lang="en-US" dirty="0"/>
              <a:t> and random forest (RF) </a:t>
            </a:r>
            <a:r>
              <a:rPr lang="en-US" dirty="0" smtClean="0"/>
              <a:t>has been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947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dataset used </a:t>
            </a:r>
            <a:r>
              <a:rPr lang="en-US" dirty="0" smtClean="0"/>
              <a:t>is </a:t>
            </a:r>
            <a:r>
              <a:rPr lang="en-US" dirty="0"/>
              <a:t>originally taken from the National Institute of Diabetes and Digestive and Kidney Diseases </a:t>
            </a:r>
            <a:r>
              <a:rPr lang="en-US" dirty="0" smtClean="0"/>
              <a:t>,publicly available at UCI ML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limitations were faced during the selection of the occurrences from the bigger dataset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type of dataset and problem is a classic supervised binary </a:t>
            </a:r>
            <a:r>
              <a:rPr lang="en-US" dirty="0" smtClean="0"/>
              <a:t>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Pima Indian Diabetes (PID) dataset </a:t>
            </a:r>
            <a:r>
              <a:rPr lang="en-US" dirty="0" smtClean="0"/>
              <a:t>having</a:t>
            </a:r>
            <a:r>
              <a:rPr lang="en-US" dirty="0"/>
              <a:t> </a:t>
            </a:r>
            <a:r>
              <a:rPr lang="en-US" dirty="0" smtClean="0"/>
              <a:t>9 </a:t>
            </a:r>
            <a:r>
              <a:rPr lang="en-US" dirty="0"/>
              <a:t>attributes, 768 </a:t>
            </a:r>
            <a:r>
              <a:rPr lang="en-US" dirty="0" smtClean="0"/>
              <a:t>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Describing </a:t>
            </a:r>
            <a:r>
              <a:rPr lang="en-US" dirty="0"/>
              <a:t>female patients </a:t>
            </a:r>
            <a:r>
              <a:rPr lang="en-US" dirty="0" smtClean="0"/>
              <a:t>of </a:t>
            </a:r>
            <a:r>
              <a:rPr lang="en-US" dirty="0"/>
              <a:t>which there were 500 negative instances (65.1%) and 268 positive instances (34.9</a:t>
            </a:r>
            <a:r>
              <a:rPr lang="en-US" dirty="0" smtClean="0"/>
              <a:t>%).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7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Cleaning, transformation</a:t>
            </a:r>
            <a:r>
              <a:rPr lang="en-US" dirty="0"/>
              <a:t>, reduction, and </a:t>
            </a:r>
            <a:r>
              <a:rPr lang="en-US" dirty="0" smtClean="0"/>
              <a:t>resampling </a:t>
            </a:r>
            <a:r>
              <a:rPr lang="en-US" dirty="0"/>
              <a:t>of data are applied to preprocess the data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cleaning consists of filling the missing values and removing noisy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Null </a:t>
            </a:r>
            <a:r>
              <a:rPr lang="en-US" dirty="0"/>
              <a:t>values were replaced with the mode value of that attribute with respect to the corresponding </a:t>
            </a:r>
            <a:r>
              <a:rPr lang="en-US" dirty="0" smtClean="0"/>
              <a:t>output.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reduction obtains a reduced representation of the dataset that is much smaller in volume </a:t>
            </a:r>
            <a:r>
              <a:rPr lang="en-US" dirty="0" smtClean="0"/>
              <a:t>without affecting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Glucose, BMI, diastolic blood pressure and age were significant attributes in the dataset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resampling refers to methods for economically using a collected </a:t>
            </a:r>
            <a:r>
              <a:rPr lang="en-US" dirty="0" smtClean="0"/>
              <a:t>dataset that helps </a:t>
            </a:r>
            <a:r>
              <a:rPr lang="en-US" dirty="0"/>
              <a:t>to quantify the uncertainty of the </a:t>
            </a:r>
            <a:r>
              <a:rPr lang="en-US" dirty="0" smtClean="0"/>
              <a:t>estimate, here </a:t>
            </a:r>
            <a:r>
              <a:rPr lang="en-US" dirty="0"/>
              <a:t>RandomOverSampling</a:t>
            </a:r>
            <a:r>
              <a:rPr lang="en-US" dirty="0"/>
              <a:t> has been used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Various classifiers used in this study are as follows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XGB Classifier(XGB</a:t>
            </a:r>
            <a:r>
              <a:rPr lang="en-IN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Random forest (</a:t>
            </a:r>
            <a:r>
              <a:rPr lang="en-IN" dirty="0" smtClean="0"/>
              <a:t>RF) Classifier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AdaBoost</a:t>
            </a:r>
            <a:r>
              <a:rPr lang="en-IN" dirty="0"/>
              <a:t> </a:t>
            </a:r>
            <a:r>
              <a:rPr lang="en-IN" dirty="0" smtClean="0"/>
              <a:t>Classifier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Gradient Boost </a:t>
            </a:r>
            <a:r>
              <a:rPr lang="en-IN" dirty="0" smtClean="0"/>
              <a:t>Classifier</a:t>
            </a:r>
            <a:endParaRPr lang="en-IN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IN" dirty="0"/>
              <a:t>Principal Component Analysis (PCA</a:t>
            </a:r>
            <a:r>
              <a:rPr lang="en-IN" dirty="0" smtClean="0"/>
              <a:t>) for Dimensionality Reduction.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Performance measures like Precision, Recall ,F1-score has been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XGB Classifier(XGB)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/>
              <a:t>XGBoost</a:t>
            </a:r>
            <a:r>
              <a:rPr lang="en-US" dirty="0"/>
              <a:t> (Extreme Gradient Boosting) belongs to a family of boosting algorithms and uses the gradient boosting (GBM) framework at its </a:t>
            </a:r>
            <a:r>
              <a:rPr lang="en-US" dirty="0" smtClean="0"/>
              <a:t>core.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Regardless </a:t>
            </a:r>
            <a:r>
              <a:rPr lang="en-US" dirty="0"/>
              <a:t>of the type of prediction task at </a:t>
            </a:r>
            <a:r>
              <a:rPr lang="en-US" dirty="0" smtClean="0"/>
              <a:t>hand, </a:t>
            </a:r>
            <a:r>
              <a:rPr lang="en-US" dirty="0" smtClean="0"/>
              <a:t>XGBoost</a:t>
            </a:r>
            <a:r>
              <a:rPr lang="en-US" dirty="0" smtClean="0"/>
              <a:t> </a:t>
            </a:r>
            <a:r>
              <a:rPr lang="en-US" dirty="0"/>
              <a:t>is well known to provide better </a:t>
            </a:r>
            <a:r>
              <a:rPr lang="en-US" dirty="0" smtClean="0"/>
              <a:t>solutions.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</a:t>
            </a:r>
            <a:r>
              <a:rPr lang="en-US" dirty="0" smtClean="0"/>
              <a:t>omparatively </a:t>
            </a:r>
            <a:r>
              <a:rPr lang="en-US" dirty="0"/>
              <a:t>faster than other ensemble classifiers.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Because the core </a:t>
            </a:r>
            <a:r>
              <a:rPr lang="en-US" dirty="0"/>
              <a:t>XGBoost</a:t>
            </a:r>
            <a:r>
              <a:rPr lang="en-US" dirty="0"/>
              <a:t> algorithm is parallelizable it can harness the power of multi-core </a:t>
            </a:r>
            <a:r>
              <a:rPr lang="en-US" dirty="0" smtClean="0"/>
              <a:t>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parameters for cross-validation, regularization, user-defined objective functions, missing values, tree parameters, </a:t>
            </a:r>
            <a:r>
              <a:rPr lang="en-US" dirty="0" smtClean="0"/>
              <a:t>scikit</a:t>
            </a:r>
            <a:r>
              <a:rPr lang="en-US" dirty="0" smtClean="0"/>
              <a:t> -</a:t>
            </a:r>
            <a:r>
              <a:rPr lang="en-US" dirty="0"/>
              <a:t>learn compatible API </a:t>
            </a:r>
            <a:r>
              <a:rPr lang="en-US" dirty="0" smtClean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3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RandomForest</a:t>
            </a:r>
            <a:r>
              <a:rPr lang="en-US" dirty="0" smtClean="0"/>
              <a:t>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</a:t>
            </a:r>
            <a:r>
              <a:rPr lang="en-US" dirty="0" smtClean="0"/>
              <a:t>lexible</a:t>
            </a:r>
            <a:r>
              <a:rPr lang="en-US" dirty="0"/>
              <a:t>, fast, and simple machine learning algorithm which is a combination of tree predictors</a:t>
            </a:r>
            <a:r>
              <a:rPr lang="en-US" dirty="0" smtClean="0"/>
              <a:t>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Builds </a:t>
            </a:r>
            <a:r>
              <a:rPr lang="en-US" dirty="0"/>
              <a:t>multiple decision trees and aggregates them to achieve more suitable and accurate results</a:t>
            </a:r>
            <a:r>
              <a:rPr lang="en-US" dirty="0" smtClean="0"/>
              <a:t>.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On the basis of majority voting, the machine learning model is constructed based on probabilities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Random </a:t>
            </a:r>
            <a:r>
              <a:rPr lang="en-US" dirty="0"/>
              <a:t>subset of attributes gives more accurate results on large datasets, and more random trees can be generated by fixing a random threshold for all </a:t>
            </a:r>
            <a:r>
              <a:rPr lang="en-US" dirty="0" smtClean="0"/>
              <a:t>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Solves </a:t>
            </a:r>
            <a:r>
              <a:rPr lang="en-US" dirty="0"/>
              <a:t>the </a:t>
            </a:r>
            <a:r>
              <a:rPr lang="en-US" dirty="0"/>
              <a:t>overfitting</a:t>
            </a:r>
            <a:r>
              <a:rPr lang="en-US" dirty="0"/>
              <a:t> </a:t>
            </a:r>
            <a:r>
              <a:rPr lang="en-US" dirty="0" smtClean="0"/>
              <a:t>issue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gives the best accuracy and recall score for our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6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AdaBoost</a:t>
            </a:r>
            <a:r>
              <a:rPr lang="en-IN" dirty="0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Ada-boost or Adaptive Boosting is an </a:t>
            </a:r>
            <a:r>
              <a:rPr lang="en-IN" dirty="0"/>
              <a:t>an iterative ensemble method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combines multiple classifiers to increase the accuracy of </a:t>
            </a:r>
            <a:r>
              <a:rPr lang="en-US" dirty="0" smtClean="0"/>
              <a:t>classifiers.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Builds </a:t>
            </a:r>
            <a:r>
              <a:rPr lang="en-US" dirty="0"/>
              <a:t>a strong classifier by combining multiple poorly performing classifiers so that you will get a high accuracy strong classifier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Sets </a:t>
            </a:r>
            <a:r>
              <a:rPr lang="en-US" dirty="0"/>
              <a:t>the weights of classifiers and </a:t>
            </a:r>
            <a:r>
              <a:rPr lang="en-US" dirty="0" smtClean="0"/>
              <a:t>trains </a:t>
            </a:r>
            <a:r>
              <a:rPr lang="en-US" dirty="0"/>
              <a:t>the data sample in each iteration such that it ensures the accurate predictions of unusual </a:t>
            </a:r>
            <a:r>
              <a:rPr lang="en-US" dirty="0" smtClean="0"/>
              <a:t>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prone to </a:t>
            </a:r>
            <a:r>
              <a:rPr lang="en-US" dirty="0" smtClean="0"/>
              <a:t>overfitting</a:t>
            </a:r>
            <a:r>
              <a:rPr lang="en-US" dirty="0"/>
              <a:t> and is sensitive to noise </a:t>
            </a:r>
            <a:r>
              <a:rPr lang="en-US" dirty="0" smtClean="0"/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</a:t>
            </a:r>
            <a:r>
              <a:rPr lang="en-US" dirty="0" smtClean="0"/>
              <a:t>lower </a:t>
            </a:r>
            <a:r>
              <a:rPr lang="en-US" dirty="0"/>
              <a:t>compared to </a:t>
            </a:r>
            <a:r>
              <a:rPr lang="en-US" dirty="0" smtClean="0"/>
              <a:t>XGBoost</a:t>
            </a:r>
            <a:r>
              <a:rPr lang="en-US" dirty="0" smtClean="0"/>
              <a:t>, this </a:t>
            </a:r>
            <a:r>
              <a:rPr lang="en-US" dirty="0"/>
              <a:t>algorithm performs pretty well but not the </a:t>
            </a:r>
            <a:r>
              <a:rPr lang="en-US" dirty="0" smtClean="0"/>
              <a:t>best</a:t>
            </a:r>
            <a:r>
              <a:rPr lang="en-US" dirty="0"/>
              <a:t> </a:t>
            </a:r>
            <a:r>
              <a:rPr lang="en-US" dirty="0" smtClean="0"/>
              <a:t>in our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266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1154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EXPOSYS DATA LABS  DIABETES DISEASE PREDICTION</vt:lpstr>
      <vt:lpstr>Introduction</vt:lpstr>
      <vt:lpstr>Prediction using Data Mining Techniques</vt:lpstr>
      <vt:lpstr>Dataset</vt:lpstr>
      <vt:lpstr>Data preprocessing</vt:lpstr>
      <vt:lpstr>Implementation</vt:lpstr>
      <vt:lpstr>XGB Classifier(XGB) </vt:lpstr>
      <vt:lpstr>RandomForest Classifier</vt:lpstr>
      <vt:lpstr>AdaBoost Classifier</vt:lpstr>
      <vt:lpstr>Gradient Boost Classifier</vt:lpstr>
      <vt:lpstr>Result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DISEASE PREDICTION</dc:title>
  <dc:creator>ASUS</dc:creator>
  <cp:lastModifiedBy>ASUS</cp:lastModifiedBy>
  <cp:revision>18</cp:revision>
  <dcterms:created xsi:type="dcterms:W3CDTF">2021-07-27T13:14:12Z</dcterms:created>
  <dcterms:modified xsi:type="dcterms:W3CDTF">2021-07-27T16:00:32Z</dcterms:modified>
</cp:coreProperties>
</file>