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94"/>
  </p:notesMasterIdLst>
  <p:sldIdLst>
    <p:sldId id="344" r:id="rId2"/>
    <p:sldId id="431" r:id="rId3"/>
    <p:sldId id="421" r:id="rId4"/>
    <p:sldId id="432" r:id="rId5"/>
    <p:sldId id="433" r:id="rId6"/>
    <p:sldId id="422" r:id="rId7"/>
    <p:sldId id="423" r:id="rId8"/>
    <p:sldId id="434" r:id="rId9"/>
    <p:sldId id="424" r:id="rId10"/>
    <p:sldId id="435" r:id="rId11"/>
    <p:sldId id="427" r:id="rId12"/>
    <p:sldId id="428" r:id="rId13"/>
    <p:sldId id="429" r:id="rId14"/>
    <p:sldId id="436" r:id="rId15"/>
    <p:sldId id="430" r:id="rId16"/>
    <p:sldId id="437" r:id="rId17"/>
    <p:sldId id="438" r:id="rId18"/>
    <p:sldId id="439" r:id="rId19"/>
    <p:sldId id="440" r:id="rId20"/>
    <p:sldId id="441" r:id="rId21"/>
    <p:sldId id="444" r:id="rId22"/>
    <p:sldId id="442" r:id="rId23"/>
    <p:sldId id="443" r:id="rId24"/>
    <p:sldId id="445" r:id="rId25"/>
    <p:sldId id="446" r:id="rId26"/>
    <p:sldId id="447" r:id="rId27"/>
    <p:sldId id="448" r:id="rId28"/>
    <p:sldId id="449" r:id="rId29"/>
    <p:sldId id="450" r:id="rId30"/>
    <p:sldId id="451" r:id="rId31"/>
    <p:sldId id="452" r:id="rId32"/>
    <p:sldId id="454" r:id="rId33"/>
    <p:sldId id="455" r:id="rId34"/>
    <p:sldId id="456" r:id="rId35"/>
    <p:sldId id="457" r:id="rId36"/>
    <p:sldId id="458" r:id="rId37"/>
    <p:sldId id="459" r:id="rId38"/>
    <p:sldId id="460" r:id="rId39"/>
    <p:sldId id="461" r:id="rId40"/>
    <p:sldId id="462" r:id="rId41"/>
    <p:sldId id="463" r:id="rId42"/>
    <p:sldId id="464" r:id="rId43"/>
    <p:sldId id="465" r:id="rId44"/>
    <p:sldId id="466" r:id="rId45"/>
    <p:sldId id="468" r:id="rId46"/>
    <p:sldId id="467" r:id="rId47"/>
    <p:sldId id="469" r:id="rId48"/>
    <p:sldId id="470" r:id="rId49"/>
    <p:sldId id="471" r:id="rId50"/>
    <p:sldId id="472" r:id="rId51"/>
    <p:sldId id="474" r:id="rId52"/>
    <p:sldId id="475" r:id="rId53"/>
    <p:sldId id="476" r:id="rId54"/>
    <p:sldId id="477" r:id="rId55"/>
    <p:sldId id="478" r:id="rId56"/>
    <p:sldId id="479" r:id="rId57"/>
    <p:sldId id="480" r:id="rId58"/>
    <p:sldId id="481" r:id="rId59"/>
    <p:sldId id="482" r:id="rId60"/>
    <p:sldId id="483" r:id="rId61"/>
    <p:sldId id="484" r:id="rId62"/>
    <p:sldId id="485" r:id="rId63"/>
    <p:sldId id="486" r:id="rId64"/>
    <p:sldId id="487" r:id="rId65"/>
    <p:sldId id="488" r:id="rId66"/>
    <p:sldId id="489" r:id="rId67"/>
    <p:sldId id="490" r:id="rId68"/>
    <p:sldId id="495" r:id="rId69"/>
    <p:sldId id="491" r:id="rId70"/>
    <p:sldId id="492" r:id="rId71"/>
    <p:sldId id="493" r:id="rId72"/>
    <p:sldId id="494" r:id="rId73"/>
    <p:sldId id="496" r:id="rId74"/>
    <p:sldId id="497" r:id="rId75"/>
    <p:sldId id="498" r:id="rId76"/>
    <p:sldId id="499" r:id="rId77"/>
    <p:sldId id="500" r:id="rId78"/>
    <p:sldId id="501" r:id="rId79"/>
    <p:sldId id="502" r:id="rId80"/>
    <p:sldId id="503" r:id="rId81"/>
    <p:sldId id="504" r:id="rId82"/>
    <p:sldId id="505" r:id="rId83"/>
    <p:sldId id="506" r:id="rId84"/>
    <p:sldId id="507" r:id="rId85"/>
    <p:sldId id="508" r:id="rId86"/>
    <p:sldId id="509" r:id="rId87"/>
    <p:sldId id="510" r:id="rId88"/>
    <p:sldId id="511" r:id="rId89"/>
    <p:sldId id="512" r:id="rId90"/>
    <p:sldId id="513" r:id="rId91"/>
    <p:sldId id="514" r:id="rId92"/>
    <p:sldId id="417"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7E"/>
    <a:srgbClr val="005F8E"/>
    <a:srgbClr val="008CD2"/>
    <a:srgbClr val="006496"/>
    <a:srgbClr val="004B70"/>
    <a:srgbClr val="0070A8"/>
    <a:srgbClr val="005782"/>
    <a:srgbClr val="111111"/>
    <a:srgbClr val="003248"/>
    <a:srgbClr val="024C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79" autoAdjust="0"/>
    <p:restoredTop sz="92435" autoAdjust="0"/>
  </p:normalViewPr>
  <p:slideViewPr>
    <p:cSldViewPr snapToGrid="0">
      <p:cViewPr varScale="1">
        <p:scale>
          <a:sx n="67" d="100"/>
          <a:sy n="67" d="100"/>
        </p:scale>
        <p:origin x="1176" y="48"/>
      </p:cViewPr>
      <p:guideLst/>
    </p:cSldViewPr>
  </p:slideViewPr>
  <p:notesTextViewPr>
    <p:cViewPr>
      <p:scale>
        <a:sx n="1" d="1"/>
        <a:sy n="1" d="1"/>
      </p:scale>
      <p:origin x="0" y="-48"/>
    </p:cViewPr>
  </p:notesTextViewPr>
  <p:sorterViewPr>
    <p:cViewPr>
      <p:scale>
        <a:sx n="100" d="100"/>
        <a:sy n="100" d="100"/>
      </p:scale>
      <p:origin x="0" y="-106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9A856-DCE9-4A27-8CDF-1EEEB4499AD5}"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D3437-9AF9-40E5-A28C-F01F842CB9F0}" type="slidenum">
              <a:rPr lang="en-US" smtClean="0"/>
              <a:t>‹#›</a:t>
            </a:fld>
            <a:endParaRPr lang="en-US"/>
          </a:p>
        </p:txBody>
      </p:sp>
    </p:spTree>
    <p:extLst>
      <p:ext uri="{BB962C8B-B14F-4D97-AF65-F5344CB8AC3E}">
        <p14:creationId xmlns:p14="http://schemas.microsoft.com/office/powerpoint/2010/main" val="619696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F08B029-C4FE-4F9B-A430-5E8F5056301B}"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047945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80</a:t>
            </a:fld>
            <a:endParaRPr lang="en-US"/>
          </a:p>
        </p:txBody>
      </p:sp>
    </p:spTree>
    <p:extLst>
      <p:ext uri="{BB962C8B-B14F-4D97-AF65-F5344CB8AC3E}">
        <p14:creationId xmlns:p14="http://schemas.microsoft.com/office/powerpoint/2010/main" val="295906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81</a:t>
            </a:fld>
            <a:endParaRPr lang="en-US"/>
          </a:p>
        </p:txBody>
      </p:sp>
    </p:spTree>
    <p:extLst>
      <p:ext uri="{BB962C8B-B14F-4D97-AF65-F5344CB8AC3E}">
        <p14:creationId xmlns:p14="http://schemas.microsoft.com/office/powerpoint/2010/main" val="339096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82</a:t>
            </a:fld>
            <a:endParaRPr lang="en-US"/>
          </a:p>
        </p:txBody>
      </p:sp>
    </p:spTree>
    <p:extLst>
      <p:ext uri="{BB962C8B-B14F-4D97-AF65-F5344CB8AC3E}">
        <p14:creationId xmlns:p14="http://schemas.microsoft.com/office/powerpoint/2010/main" val="2325108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83</a:t>
            </a:fld>
            <a:endParaRPr lang="en-US"/>
          </a:p>
        </p:txBody>
      </p:sp>
    </p:spTree>
    <p:extLst>
      <p:ext uri="{BB962C8B-B14F-4D97-AF65-F5344CB8AC3E}">
        <p14:creationId xmlns:p14="http://schemas.microsoft.com/office/powerpoint/2010/main" val="3903455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84</a:t>
            </a:fld>
            <a:endParaRPr lang="en-US"/>
          </a:p>
        </p:txBody>
      </p:sp>
    </p:spTree>
    <p:extLst>
      <p:ext uri="{BB962C8B-B14F-4D97-AF65-F5344CB8AC3E}">
        <p14:creationId xmlns:p14="http://schemas.microsoft.com/office/powerpoint/2010/main" val="443921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85</a:t>
            </a:fld>
            <a:endParaRPr lang="en-US"/>
          </a:p>
        </p:txBody>
      </p:sp>
    </p:spTree>
    <p:extLst>
      <p:ext uri="{BB962C8B-B14F-4D97-AF65-F5344CB8AC3E}">
        <p14:creationId xmlns:p14="http://schemas.microsoft.com/office/powerpoint/2010/main" val="2158908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86</a:t>
            </a:fld>
            <a:endParaRPr lang="en-US"/>
          </a:p>
        </p:txBody>
      </p:sp>
    </p:spTree>
    <p:extLst>
      <p:ext uri="{BB962C8B-B14F-4D97-AF65-F5344CB8AC3E}">
        <p14:creationId xmlns:p14="http://schemas.microsoft.com/office/powerpoint/2010/main" val="2682503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87</a:t>
            </a:fld>
            <a:endParaRPr lang="en-US"/>
          </a:p>
        </p:txBody>
      </p:sp>
    </p:spTree>
    <p:extLst>
      <p:ext uri="{BB962C8B-B14F-4D97-AF65-F5344CB8AC3E}">
        <p14:creationId xmlns:p14="http://schemas.microsoft.com/office/powerpoint/2010/main" val="3181669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88</a:t>
            </a:fld>
            <a:endParaRPr lang="en-US"/>
          </a:p>
        </p:txBody>
      </p:sp>
    </p:spTree>
    <p:extLst>
      <p:ext uri="{BB962C8B-B14F-4D97-AF65-F5344CB8AC3E}">
        <p14:creationId xmlns:p14="http://schemas.microsoft.com/office/powerpoint/2010/main" val="1115399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89</a:t>
            </a:fld>
            <a:endParaRPr lang="en-US"/>
          </a:p>
        </p:txBody>
      </p:sp>
    </p:spTree>
    <p:extLst>
      <p:ext uri="{BB962C8B-B14F-4D97-AF65-F5344CB8AC3E}">
        <p14:creationId xmlns:p14="http://schemas.microsoft.com/office/powerpoint/2010/main" val="4279104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report(name, color) </a:t>
            </a:r>
          </a:p>
          <a:p>
            <a:r>
              <a:rPr lang="en-US" dirty="0"/>
              <a:t>	{  </a:t>
            </a:r>
          </a:p>
          <a:p>
            <a:r>
              <a:rPr lang="en-US" dirty="0"/>
              <a:t>		console.log(name + "'s favorite color </a:t>
            </a:r>
            <a:r>
              <a:rPr lang="en-US" dirty="0" err="1"/>
              <a:t>is"+color</a:t>
            </a:r>
            <a:r>
              <a:rPr lang="en-US" dirty="0"/>
              <a:t> + '.');</a:t>
            </a:r>
          </a:p>
          <a:p>
            <a:r>
              <a:rPr lang="en-US" dirty="0"/>
              <a:t>	} </a:t>
            </a:r>
          </a:p>
          <a:p>
            <a:r>
              <a:rPr lang="en-US" dirty="0"/>
              <a:t>	let data = ['Mark', 'yellow']; </a:t>
            </a:r>
          </a:p>
          <a:p>
            <a:r>
              <a:rPr lang="en-US" dirty="0"/>
              <a:t>	report(…data); // Mark's favorite color is yellow. </a:t>
            </a:r>
          </a:p>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28</a:t>
            </a:fld>
            <a:endParaRPr lang="en-US"/>
          </a:p>
        </p:txBody>
      </p:sp>
    </p:spTree>
    <p:extLst>
      <p:ext uri="{BB962C8B-B14F-4D97-AF65-F5344CB8AC3E}">
        <p14:creationId xmlns:p14="http://schemas.microsoft.com/office/powerpoint/2010/main" val="3699555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90</a:t>
            </a:fld>
            <a:endParaRPr lang="en-US"/>
          </a:p>
        </p:txBody>
      </p:sp>
    </p:spTree>
    <p:extLst>
      <p:ext uri="{BB962C8B-B14F-4D97-AF65-F5344CB8AC3E}">
        <p14:creationId xmlns:p14="http://schemas.microsoft.com/office/powerpoint/2010/main" val="2429468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91</a:t>
            </a:fld>
            <a:endParaRPr lang="en-US"/>
          </a:p>
        </p:txBody>
      </p:sp>
    </p:spTree>
    <p:extLst>
      <p:ext uri="{BB962C8B-B14F-4D97-AF65-F5344CB8AC3E}">
        <p14:creationId xmlns:p14="http://schemas.microsoft.com/office/powerpoint/2010/main" val="835881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36"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F08B029-C4FE-4F9B-A430-5E8F5056301B}" type="slidenum">
              <a:rPr lang="en-US" smtClean="0">
                <a:solidFill>
                  <a:prstClr val="black"/>
                </a:solidFill>
              </a:rPr>
              <a:pPr/>
              <a:t>92</a:t>
            </a:fld>
            <a:endParaRPr lang="en-US" dirty="0">
              <a:solidFill>
                <a:prstClr val="black"/>
              </a:solidFill>
            </a:endParaRPr>
          </a:p>
        </p:txBody>
      </p:sp>
    </p:spTree>
    <p:extLst>
      <p:ext uri="{BB962C8B-B14F-4D97-AF65-F5344CB8AC3E}">
        <p14:creationId xmlns:p14="http://schemas.microsoft.com/office/powerpoint/2010/main" val="1239699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yield keyword may not be used in an arrow function's body (except when permitted within functions further nested within it). As a consequence, arrow functions cannot be used as generators.</a:t>
            </a:r>
          </a:p>
          <a:p>
            <a:endParaRPr lang="en-IN" dirty="0"/>
          </a:p>
        </p:txBody>
      </p:sp>
      <p:sp>
        <p:nvSpPr>
          <p:cNvPr id="4" name="Slide Number Placeholder 3"/>
          <p:cNvSpPr>
            <a:spLocks noGrp="1"/>
          </p:cNvSpPr>
          <p:nvPr>
            <p:ph type="sldNum" sz="quarter" idx="10"/>
          </p:nvPr>
        </p:nvSpPr>
        <p:spPr/>
        <p:txBody>
          <a:bodyPr/>
          <a:lstStyle/>
          <a:p>
            <a:fld id="{7F4D3437-9AF9-40E5-A28C-F01F842CB9F0}" type="slidenum">
              <a:rPr lang="en-US" smtClean="0"/>
              <a:t>41</a:t>
            </a:fld>
            <a:endParaRPr lang="en-US"/>
          </a:p>
        </p:txBody>
      </p:sp>
    </p:spTree>
    <p:extLst>
      <p:ext uri="{BB962C8B-B14F-4D97-AF65-F5344CB8AC3E}">
        <p14:creationId xmlns:p14="http://schemas.microsoft.com/office/powerpoint/2010/main" val="3471534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74</a:t>
            </a:fld>
            <a:endParaRPr lang="en-US"/>
          </a:p>
        </p:txBody>
      </p:sp>
    </p:spTree>
    <p:extLst>
      <p:ext uri="{BB962C8B-B14F-4D97-AF65-F5344CB8AC3E}">
        <p14:creationId xmlns:p14="http://schemas.microsoft.com/office/powerpoint/2010/main" val="3889891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75</a:t>
            </a:fld>
            <a:endParaRPr lang="en-US"/>
          </a:p>
        </p:txBody>
      </p:sp>
    </p:spTree>
    <p:extLst>
      <p:ext uri="{BB962C8B-B14F-4D97-AF65-F5344CB8AC3E}">
        <p14:creationId xmlns:p14="http://schemas.microsoft.com/office/powerpoint/2010/main" val="3758067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76</a:t>
            </a:fld>
            <a:endParaRPr lang="en-US"/>
          </a:p>
        </p:txBody>
      </p:sp>
    </p:spTree>
    <p:extLst>
      <p:ext uri="{BB962C8B-B14F-4D97-AF65-F5344CB8AC3E}">
        <p14:creationId xmlns:p14="http://schemas.microsoft.com/office/powerpoint/2010/main" val="208740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77</a:t>
            </a:fld>
            <a:endParaRPr lang="en-US"/>
          </a:p>
        </p:txBody>
      </p:sp>
    </p:spTree>
    <p:extLst>
      <p:ext uri="{BB962C8B-B14F-4D97-AF65-F5344CB8AC3E}">
        <p14:creationId xmlns:p14="http://schemas.microsoft.com/office/powerpoint/2010/main" val="233265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78</a:t>
            </a:fld>
            <a:endParaRPr lang="en-US"/>
          </a:p>
        </p:txBody>
      </p:sp>
    </p:spTree>
    <p:extLst>
      <p:ext uri="{BB962C8B-B14F-4D97-AF65-F5344CB8AC3E}">
        <p14:creationId xmlns:p14="http://schemas.microsoft.com/office/powerpoint/2010/main" val="1396937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Real Application </a:t>
            </a:r>
          </a:p>
          <a:p>
            <a:r>
              <a:rPr lang="en-IN" dirty="0"/>
              <a:t>https://itnext.io/a-quick-practical-use-case-for-es6-generators-building-an-infinitely-repeating-array-49d74f555666</a:t>
            </a:r>
          </a:p>
        </p:txBody>
      </p:sp>
      <p:sp>
        <p:nvSpPr>
          <p:cNvPr id="4" name="Slide Number Placeholder 3"/>
          <p:cNvSpPr>
            <a:spLocks noGrp="1"/>
          </p:cNvSpPr>
          <p:nvPr>
            <p:ph type="sldNum" sz="quarter" idx="10"/>
          </p:nvPr>
        </p:nvSpPr>
        <p:spPr/>
        <p:txBody>
          <a:bodyPr/>
          <a:lstStyle/>
          <a:p>
            <a:fld id="{7F4D3437-9AF9-40E5-A28C-F01F842CB9F0}" type="slidenum">
              <a:rPr lang="en-US" smtClean="0"/>
              <a:t>79</a:t>
            </a:fld>
            <a:endParaRPr lang="en-US"/>
          </a:p>
        </p:txBody>
      </p:sp>
    </p:spTree>
    <p:extLst>
      <p:ext uri="{BB962C8B-B14F-4D97-AF65-F5344CB8AC3E}">
        <p14:creationId xmlns:p14="http://schemas.microsoft.com/office/powerpoint/2010/main" val="3817351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6"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8" name="TextBox 7"/>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1474262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ttern">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5010"/>
            <a:ext cx="12192000" cy="5238723"/>
          </a:xfrm>
          <a:prstGeom prst="rect">
            <a:avLst/>
          </a:prstGeom>
        </p:spPr>
      </p:pic>
      <p:sp>
        <p:nvSpPr>
          <p:cNvPr id="5" name="Rectangle 4"/>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12704" y="1126604"/>
            <a:ext cx="12234879" cy="296475"/>
          </a:xfrm>
          <a:prstGeom prst="rect">
            <a:avLst/>
          </a:prstGeom>
        </p:spPr>
      </p:pic>
      <p:sp>
        <p:nvSpPr>
          <p:cNvPr id="8" name="TextBox 7"/>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11"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10" name="TextBox 9"/>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130239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ttern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126603"/>
            <a:ext cx="12192000" cy="5248230"/>
          </a:xfrm>
          <a:prstGeom prst="rect">
            <a:avLst/>
          </a:prstGeom>
        </p:spPr>
      </p:pic>
      <p:sp>
        <p:nvSpPr>
          <p:cNvPr id="5" name="Rectangle 4"/>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12704" y="1126604"/>
            <a:ext cx="12234879" cy="296475"/>
          </a:xfrm>
          <a:prstGeom prst="rect">
            <a:avLst/>
          </a:prstGeom>
        </p:spPr>
      </p:pic>
      <p:sp>
        <p:nvSpPr>
          <p:cNvPr id="15"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11" name="TextBox 10"/>
          <p:cNvSpPr txBox="1"/>
          <p:nvPr userDrawn="1"/>
        </p:nvSpPr>
        <p:spPr>
          <a:xfrm>
            <a:off x="142655" y="6522385"/>
            <a:ext cx="505299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sp>
        <p:nvSpPr>
          <p:cNvPr id="10" name="TextBox 9"/>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3381810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126603"/>
            <a:ext cx="12192000" cy="5275476"/>
          </a:xfrm>
          <a:prstGeom prst="rect">
            <a:avLst/>
          </a:prstGeom>
        </p:spPr>
      </p:pic>
      <p:sp>
        <p:nvSpPr>
          <p:cNvPr id="13" name="Rectangle 12"/>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15" name="TextBox 14"/>
          <p:cNvSpPr txBox="1"/>
          <p:nvPr userDrawn="1"/>
        </p:nvSpPr>
        <p:spPr>
          <a:xfrm>
            <a:off x="142655" y="6525074"/>
            <a:ext cx="3752069"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www.csscorp.com</a:t>
            </a: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04" y="1126604"/>
            <a:ext cx="12234879" cy="296475"/>
          </a:xfrm>
          <a:prstGeom prst="rect">
            <a:avLst/>
          </a:prstGeom>
        </p:spPr>
      </p:pic>
      <p:sp>
        <p:nvSpPr>
          <p:cNvPr id="8"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1">
                <a:solidFill>
                  <a:schemeClr val="bg1"/>
                </a:solidFill>
                <a:latin typeface="Arial" panose="020B0604020202020204" pitchFamily="34" charset="0"/>
                <a:cs typeface="Arial" panose="020B0604020202020204" pitchFamily="34" charset="0"/>
              </a:defRPr>
            </a:lvl1pPr>
          </a:lstStyle>
          <a:p>
            <a:fld id="{B2D16DD7-B5C5-45A5-A717-315AD83FA21E}" type="slidenum">
              <a:rPr lang="en-IN" smtClean="0">
                <a:solidFill>
                  <a:prstClr val="white"/>
                </a:solidFill>
              </a:rPr>
              <a:pPr/>
              <a:t>‹#›</a:t>
            </a:fld>
            <a:endParaRPr lang="en-IN" dirty="0">
              <a:solidFill>
                <a:prstClr val="white"/>
              </a:solidFill>
            </a:endParaRPr>
          </a:p>
        </p:txBody>
      </p:sp>
      <p:sp>
        <p:nvSpPr>
          <p:cNvPr id="9" name="TextBox 8"/>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381230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b="29989"/>
          <a:stretch/>
        </p:blipFill>
        <p:spPr>
          <a:xfrm>
            <a:off x="9936298" y="293355"/>
            <a:ext cx="1998947" cy="511864"/>
          </a:xfrm>
          <a:prstGeom prst="rect">
            <a:avLst/>
          </a:prstGeom>
        </p:spPr>
      </p:pic>
      <p:sp>
        <p:nvSpPr>
          <p:cNvPr id="6" name="TextBox 5"/>
          <p:cNvSpPr txBox="1"/>
          <p:nvPr userDrawn="1"/>
        </p:nvSpPr>
        <p:spPr>
          <a:xfrm>
            <a:off x="142655" y="6522385"/>
            <a:ext cx="5052998" cy="230832"/>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bg1"/>
                </a:solidFill>
                <a:latin typeface="Arial" pitchFamily="34" charset="0"/>
                <a:cs typeface="Arial" pitchFamily="34" charset="0"/>
              </a:rPr>
              <a:t>© CSS Corp  |  Confidential – For private circulation and viewing only |  www.csscorp.com</a:t>
            </a:r>
          </a:p>
        </p:txBody>
      </p:sp>
      <p:sp>
        <p:nvSpPr>
          <p:cNvPr id="8"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defRPr>
            </a:lvl1pPr>
          </a:lstStyle>
          <a:p>
            <a:fld id="{B2D16DD7-B5C5-45A5-A717-315AD83FA21E}" type="slidenum">
              <a:rPr lang="en-IN" smtClean="0"/>
              <a:pPr/>
              <a:t>‹#›</a:t>
            </a:fld>
            <a:endParaRPr lang="en-IN" dirty="0"/>
          </a:p>
        </p:txBody>
      </p:sp>
    </p:spTree>
    <p:extLst>
      <p:ext uri="{BB962C8B-B14F-4D97-AF65-F5344CB8AC3E}">
        <p14:creationId xmlns:p14="http://schemas.microsoft.com/office/powerpoint/2010/main" val="343548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extBox 11"/>
          <p:cNvSpPr txBox="1"/>
          <p:nvPr userDrawn="1"/>
        </p:nvSpPr>
        <p:spPr>
          <a:xfrm>
            <a:off x="3725336" y="6231470"/>
            <a:ext cx="184779" cy="584647"/>
          </a:xfrm>
          <a:prstGeom prst="rect">
            <a:avLst/>
          </a:prstGeom>
          <a:noFill/>
        </p:spPr>
        <p:txBody>
          <a:bodyPr wrap="none" rtlCol="0">
            <a:spAutoFit/>
          </a:bodyPr>
          <a:lstStyle/>
          <a:p>
            <a:pPr defTabSz="609468"/>
            <a:endParaRPr lang="en-US" sz="3199" dirty="0">
              <a:solidFill>
                <a:prstClr val="black"/>
              </a:solidFill>
            </a:endParaRPr>
          </a:p>
        </p:txBody>
      </p:sp>
      <p:pic>
        <p:nvPicPr>
          <p:cNvPr id="3" name="Picture 2"/>
          <p:cNvPicPr>
            <a:picLocks noChangeAspect="1"/>
          </p:cNvPicPr>
          <p:nvPr userDrawn="1"/>
        </p:nvPicPr>
        <p:blipFill rotWithShape="1">
          <a:blip r:embed="rId7" cstate="print">
            <a:extLst>
              <a:ext uri="{28A0092B-C50C-407E-A947-70E740481C1C}">
                <a14:useLocalDpi xmlns:a14="http://schemas.microsoft.com/office/drawing/2010/main" val="0"/>
              </a:ext>
            </a:extLst>
          </a:blip>
          <a:srcRect b="22522"/>
          <a:stretch/>
        </p:blipFill>
        <p:spPr>
          <a:xfrm>
            <a:off x="9936298" y="293354"/>
            <a:ext cx="1998947" cy="566455"/>
          </a:xfrm>
          <a:prstGeom prst="rect">
            <a:avLst/>
          </a:prstGeom>
        </p:spPr>
      </p:pic>
      <p:sp>
        <p:nvSpPr>
          <p:cNvPr id="4" name="Rectangle 3"/>
          <p:cNvSpPr/>
          <p:nvPr userDrawn="1"/>
        </p:nvSpPr>
        <p:spPr>
          <a:xfrm>
            <a:off x="1" y="6386393"/>
            <a:ext cx="12192000" cy="495775"/>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468"/>
            <a:endParaRPr lang="en-US" sz="3199" dirty="0">
              <a:solidFill>
                <a:prstClr val="white"/>
              </a:solidFill>
            </a:endParaRPr>
          </a:p>
        </p:txBody>
      </p:sp>
      <p:sp>
        <p:nvSpPr>
          <p:cNvPr id="6" name="TextBox 5"/>
          <p:cNvSpPr txBox="1"/>
          <p:nvPr userDrawn="1"/>
        </p:nvSpPr>
        <p:spPr>
          <a:xfrm>
            <a:off x="142655" y="6509685"/>
            <a:ext cx="5129218" cy="230832"/>
          </a:xfrm>
          <a:prstGeom prst="rect">
            <a:avLst/>
          </a:prstGeom>
          <a:noFill/>
        </p:spPr>
        <p:txBody>
          <a:bodyPr wrap="square" rtlCol="0" anchor="ctr">
            <a:spAutoFit/>
          </a:bodyPr>
          <a:lstStyle/>
          <a:p>
            <a:pPr>
              <a:defRPr/>
            </a:pPr>
            <a:r>
              <a:rPr lang="en-US" sz="900" dirty="0">
                <a:solidFill>
                  <a:prstClr val="white"/>
                </a:solidFill>
                <a:latin typeface="Arial" pitchFamily="34" charset="0"/>
                <a:cs typeface="Arial" pitchFamily="34" charset="0"/>
              </a:rPr>
              <a:t>© CSS Corp  |  Confidential – For private circulation and viewing only  |  www.csscorp.com</a:t>
            </a:r>
          </a:p>
        </p:txBody>
      </p:sp>
      <p:pic>
        <p:nvPicPr>
          <p:cNvPr id="7" name="Picture 6"/>
          <p:cNvPicPr>
            <a:picLocks noChangeAspect="1"/>
          </p:cNvPicPr>
          <p:nvPr userDrawn="1"/>
        </p:nvPicPr>
        <p:blipFill rotWithShape="1">
          <a:blip r:embed="rId8">
            <a:extLst>
              <a:ext uri="{28A0092B-C50C-407E-A947-70E740481C1C}">
                <a14:useLocalDpi xmlns:a14="http://schemas.microsoft.com/office/drawing/2010/main" val="0"/>
              </a:ext>
            </a:extLst>
          </a:blip>
          <a:srcRect/>
          <a:stretch/>
        </p:blipFill>
        <p:spPr>
          <a:xfrm>
            <a:off x="-12704" y="1126604"/>
            <a:ext cx="12234879" cy="296475"/>
          </a:xfrm>
          <a:prstGeom prst="rect">
            <a:avLst/>
          </a:prstGeom>
        </p:spPr>
      </p:pic>
      <p:sp>
        <p:nvSpPr>
          <p:cNvPr id="9" name="Slide Number Placeholder 5"/>
          <p:cNvSpPr>
            <a:spLocks noGrp="1"/>
          </p:cNvSpPr>
          <p:nvPr>
            <p:ph type="sldNum" sz="quarter" idx="4"/>
          </p:nvPr>
        </p:nvSpPr>
        <p:spPr>
          <a:xfrm>
            <a:off x="6073852" y="6486602"/>
            <a:ext cx="725104" cy="307776"/>
          </a:xfrm>
          <a:prstGeom prst="rect">
            <a:avLst/>
          </a:prstGeom>
        </p:spPr>
        <p:txBody>
          <a:bodyPr/>
          <a:lstStyle>
            <a:lvl1pPr algn="ctr">
              <a:defRPr sz="1200" b="0">
                <a:solidFill>
                  <a:schemeClr val="bg1"/>
                </a:solidFill>
                <a:latin typeface="Arial" panose="020B0604020202020204" pitchFamily="34" charset="0"/>
                <a:cs typeface="Arial" panose="020B0604020202020204" pitchFamily="34" charset="0"/>
              </a:defRPr>
            </a:lvl1pPr>
          </a:lstStyle>
          <a:p>
            <a:pPr defTabSz="609468"/>
            <a:fld id="{B2D16DD7-B5C5-45A5-A717-315AD83FA21E}" type="slidenum">
              <a:rPr lang="en-IN" smtClean="0">
                <a:solidFill>
                  <a:prstClr val="white"/>
                </a:solidFill>
              </a:rPr>
              <a:pPr defTabSz="609468"/>
              <a:t>‹#›</a:t>
            </a:fld>
            <a:endParaRPr lang="en-IN" dirty="0">
              <a:solidFill>
                <a:prstClr val="white"/>
              </a:solidFill>
            </a:endParaRPr>
          </a:p>
        </p:txBody>
      </p:sp>
      <p:sp>
        <p:nvSpPr>
          <p:cNvPr id="10" name="TextBox 9"/>
          <p:cNvSpPr txBox="1"/>
          <p:nvPr userDrawn="1"/>
        </p:nvSpPr>
        <p:spPr>
          <a:xfrm>
            <a:off x="7397087" y="6445208"/>
            <a:ext cx="4632000" cy="374571"/>
          </a:xfrm>
          <a:prstGeom prst="roundRect">
            <a:avLst/>
          </a:prstGeom>
          <a:noFill/>
        </p:spPr>
        <p:txBody>
          <a:bodyPr wrap="square" rtlCol="0">
            <a:spAutoFit/>
          </a:bodyPr>
          <a:lstStyle/>
          <a:p>
            <a:pPr algn="r" defTabSz="609468"/>
            <a:r>
              <a:rPr lang="en-US" sz="1600" dirty="0">
                <a:solidFill>
                  <a:prstClr val="white"/>
                </a:solidFill>
                <a:latin typeface="Arial" pitchFamily="34" charset="0"/>
                <a:cs typeface="Arial" pitchFamily="34" charset="0"/>
              </a:rPr>
              <a:t>Customer Engagement Reimagined</a:t>
            </a:r>
          </a:p>
        </p:txBody>
      </p:sp>
    </p:spTree>
    <p:extLst>
      <p:ext uri="{BB962C8B-B14F-4D97-AF65-F5344CB8AC3E}">
        <p14:creationId xmlns:p14="http://schemas.microsoft.com/office/powerpoint/2010/main" val="3018897965"/>
      </p:ext>
    </p:extLst>
  </p:cSld>
  <p:clrMap bg1="lt1" tx1="dk1" bg2="lt2" tx2="dk2" accent1="accent1" accent2="accent2" accent3="accent3" accent4="accent4" accent5="accent5" accent6="accent6" hlink="hlink" folHlink="folHlink"/>
  <p:sldLayoutIdLst>
    <p:sldLayoutId id="2147483684" r:id="rId1"/>
    <p:sldLayoutId id="2147483686" r:id="rId2"/>
    <p:sldLayoutId id="2147483687" r:id="rId3"/>
    <p:sldLayoutId id="2147483724" r:id="rId4"/>
    <p:sldLayoutId id="2147483732" r:id="rId5"/>
  </p:sldLayoutIdLst>
  <p:hf hdr="0" dt="0"/>
  <p:txStyles>
    <p:titleStyle>
      <a:lvl1pPr algn="ctr" defTabSz="609448" rtl="0" eaLnBrk="1" latinLnBrk="0" hangingPunct="1">
        <a:spcBef>
          <a:spcPct val="0"/>
        </a:spcBef>
        <a:buNone/>
        <a:defRPr sz="5865" kern="1200">
          <a:solidFill>
            <a:schemeClr val="tx1"/>
          </a:solidFill>
          <a:latin typeface="+mj-lt"/>
          <a:ea typeface="+mj-ea"/>
          <a:cs typeface="+mj-cs"/>
        </a:defRPr>
      </a:lvl1pPr>
    </p:titleStyle>
    <p:bodyStyle>
      <a:lvl1pPr marL="457086" indent="-457086" algn="l" defTabSz="609448" rtl="0" eaLnBrk="1" latinLnBrk="0" hangingPunct="1">
        <a:spcBef>
          <a:spcPct val="20000"/>
        </a:spcBef>
        <a:buFont typeface="Arial"/>
        <a:buChar char="•"/>
        <a:defRPr sz="4266" kern="1200">
          <a:solidFill>
            <a:schemeClr val="tx1"/>
          </a:solidFill>
          <a:latin typeface="+mn-lt"/>
          <a:ea typeface="+mn-ea"/>
          <a:cs typeface="+mn-cs"/>
        </a:defRPr>
      </a:lvl1pPr>
      <a:lvl2pPr marL="990352" indent="-380905" algn="l" defTabSz="609448" rtl="0" eaLnBrk="1" latinLnBrk="0" hangingPunct="1">
        <a:spcBef>
          <a:spcPct val="20000"/>
        </a:spcBef>
        <a:buFont typeface="Arial"/>
        <a:buChar char="–"/>
        <a:defRPr sz="3732" kern="1200">
          <a:solidFill>
            <a:schemeClr val="tx1"/>
          </a:solidFill>
          <a:latin typeface="+mn-lt"/>
          <a:ea typeface="+mn-ea"/>
          <a:cs typeface="+mn-cs"/>
        </a:defRPr>
      </a:lvl2pPr>
      <a:lvl3pPr marL="1523619" indent="-304724" algn="l" defTabSz="609448" rtl="0" eaLnBrk="1" latinLnBrk="0" hangingPunct="1">
        <a:spcBef>
          <a:spcPct val="20000"/>
        </a:spcBef>
        <a:buFont typeface="Arial"/>
        <a:buChar char="•"/>
        <a:defRPr sz="3199" kern="1200">
          <a:solidFill>
            <a:schemeClr val="tx1"/>
          </a:solidFill>
          <a:latin typeface="+mn-lt"/>
          <a:ea typeface="+mn-ea"/>
          <a:cs typeface="+mn-cs"/>
        </a:defRPr>
      </a:lvl3pPr>
      <a:lvl4pPr marL="2133067" indent="-304724" algn="l" defTabSz="609448" rtl="0" eaLnBrk="1" latinLnBrk="0" hangingPunct="1">
        <a:spcBef>
          <a:spcPct val="20000"/>
        </a:spcBef>
        <a:buFont typeface="Arial"/>
        <a:buChar char="–"/>
        <a:defRPr sz="2666" kern="1200">
          <a:solidFill>
            <a:schemeClr val="tx1"/>
          </a:solidFill>
          <a:latin typeface="+mn-lt"/>
          <a:ea typeface="+mn-ea"/>
          <a:cs typeface="+mn-cs"/>
        </a:defRPr>
      </a:lvl4pPr>
      <a:lvl5pPr marL="2742514" indent="-304724" algn="l" defTabSz="609448" rtl="0" eaLnBrk="1" latinLnBrk="0" hangingPunct="1">
        <a:spcBef>
          <a:spcPct val="20000"/>
        </a:spcBef>
        <a:buFont typeface="Arial"/>
        <a:buChar char="»"/>
        <a:defRPr sz="2666" kern="1200">
          <a:solidFill>
            <a:schemeClr val="tx1"/>
          </a:solidFill>
          <a:latin typeface="+mn-lt"/>
          <a:ea typeface="+mn-ea"/>
          <a:cs typeface="+mn-cs"/>
        </a:defRPr>
      </a:lvl5pPr>
      <a:lvl6pPr marL="3351962" indent="-304724" algn="l" defTabSz="609448" rtl="0" eaLnBrk="1" latinLnBrk="0" hangingPunct="1">
        <a:spcBef>
          <a:spcPct val="20000"/>
        </a:spcBef>
        <a:buFont typeface="Arial"/>
        <a:buChar char="•"/>
        <a:defRPr sz="2666" kern="1200">
          <a:solidFill>
            <a:schemeClr val="tx1"/>
          </a:solidFill>
          <a:latin typeface="+mn-lt"/>
          <a:ea typeface="+mn-ea"/>
          <a:cs typeface="+mn-cs"/>
        </a:defRPr>
      </a:lvl6pPr>
      <a:lvl7pPr marL="3961409" indent="-304724" algn="l" defTabSz="609448" rtl="0" eaLnBrk="1" latinLnBrk="0" hangingPunct="1">
        <a:spcBef>
          <a:spcPct val="20000"/>
        </a:spcBef>
        <a:buFont typeface="Arial"/>
        <a:buChar char="•"/>
        <a:defRPr sz="2666" kern="1200">
          <a:solidFill>
            <a:schemeClr val="tx1"/>
          </a:solidFill>
          <a:latin typeface="+mn-lt"/>
          <a:ea typeface="+mn-ea"/>
          <a:cs typeface="+mn-cs"/>
        </a:defRPr>
      </a:lvl7pPr>
      <a:lvl8pPr marL="4570857" indent="-304724" algn="l" defTabSz="609448" rtl="0" eaLnBrk="1" latinLnBrk="0" hangingPunct="1">
        <a:spcBef>
          <a:spcPct val="20000"/>
        </a:spcBef>
        <a:buFont typeface="Arial"/>
        <a:buChar char="•"/>
        <a:defRPr sz="2666" kern="1200">
          <a:solidFill>
            <a:schemeClr val="tx1"/>
          </a:solidFill>
          <a:latin typeface="+mn-lt"/>
          <a:ea typeface="+mn-ea"/>
          <a:cs typeface="+mn-cs"/>
        </a:defRPr>
      </a:lvl8pPr>
      <a:lvl9pPr marL="5180305" indent="-304724" algn="l" defTabSz="609448" rtl="0" eaLnBrk="1" latinLnBrk="0" hangingPunct="1">
        <a:spcBef>
          <a:spcPct val="20000"/>
        </a:spcBef>
        <a:buFont typeface="Arial"/>
        <a:buChar char="•"/>
        <a:defRPr sz="2666" kern="1200">
          <a:solidFill>
            <a:schemeClr val="tx1"/>
          </a:solidFill>
          <a:latin typeface="+mn-lt"/>
          <a:ea typeface="+mn-ea"/>
          <a:cs typeface="+mn-cs"/>
        </a:defRPr>
      </a:lvl9pPr>
    </p:bodyStyle>
    <p:otherStyle>
      <a:defPPr>
        <a:defRPr lang="en-US"/>
      </a:defPPr>
      <a:lvl1pPr marL="0" algn="l" defTabSz="609448" rtl="0" eaLnBrk="1" latinLnBrk="0" hangingPunct="1">
        <a:defRPr sz="2399" kern="1200">
          <a:solidFill>
            <a:schemeClr val="tx1"/>
          </a:solidFill>
          <a:latin typeface="+mn-lt"/>
          <a:ea typeface="+mn-ea"/>
          <a:cs typeface="+mn-cs"/>
        </a:defRPr>
      </a:lvl1pPr>
      <a:lvl2pPr marL="609448" algn="l" defTabSz="609448" rtl="0" eaLnBrk="1" latinLnBrk="0" hangingPunct="1">
        <a:defRPr sz="2399" kern="1200">
          <a:solidFill>
            <a:schemeClr val="tx1"/>
          </a:solidFill>
          <a:latin typeface="+mn-lt"/>
          <a:ea typeface="+mn-ea"/>
          <a:cs typeface="+mn-cs"/>
        </a:defRPr>
      </a:lvl2pPr>
      <a:lvl3pPr marL="1218895" algn="l" defTabSz="609448" rtl="0" eaLnBrk="1" latinLnBrk="0" hangingPunct="1">
        <a:defRPr sz="2399" kern="1200">
          <a:solidFill>
            <a:schemeClr val="tx1"/>
          </a:solidFill>
          <a:latin typeface="+mn-lt"/>
          <a:ea typeface="+mn-ea"/>
          <a:cs typeface="+mn-cs"/>
        </a:defRPr>
      </a:lvl3pPr>
      <a:lvl4pPr marL="1828343" algn="l" defTabSz="609448" rtl="0" eaLnBrk="1" latinLnBrk="0" hangingPunct="1">
        <a:defRPr sz="2399" kern="1200">
          <a:solidFill>
            <a:schemeClr val="tx1"/>
          </a:solidFill>
          <a:latin typeface="+mn-lt"/>
          <a:ea typeface="+mn-ea"/>
          <a:cs typeface="+mn-cs"/>
        </a:defRPr>
      </a:lvl4pPr>
      <a:lvl5pPr marL="2437790" algn="l" defTabSz="609448" rtl="0" eaLnBrk="1" latinLnBrk="0" hangingPunct="1">
        <a:defRPr sz="2399" kern="1200">
          <a:solidFill>
            <a:schemeClr val="tx1"/>
          </a:solidFill>
          <a:latin typeface="+mn-lt"/>
          <a:ea typeface="+mn-ea"/>
          <a:cs typeface="+mn-cs"/>
        </a:defRPr>
      </a:lvl5pPr>
      <a:lvl6pPr marL="3047238" algn="l" defTabSz="609448" rtl="0" eaLnBrk="1" latinLnBrk="0" hangingPunct="1">
        <a:defRPr sz="2399" kern="1200">
          <a:solidFill>
            <a:schemeClr val="tx1"/>
          </a:solidFill>
          <a:latin typeface="+mn-lt"/>
          <a:ea typeface="+mn-ea"/>
          <a:cs typeface="+mn-cs"/>
        </a:defRPr>
      </a:lvl6pPr>
      <a:lvl7pPr marL="3656686" algn="l" defTabSz="609448" rtl="0" eaLnBrk="1" latinLnBrk="0" hangingPunct="1">
        <a:defRPr sz="2399" kern="1200">
          <a:solidFill>
            <a:schemeClr val="tx1"/>
          </a:solidFill>
          <a:latin typeface="+mn-lt"/>
          <a:ea typeface="+mn-ea"/>
          <a:cs typeface="+mn-cs"/>
        </a:defRPr>
      </a:lvl7pPr>
      <a:lvl8pPr marL="4266133" algn="l" defTabSz="609448" rtl="0" eaLnBrk="1" latinLnBrk="0" hangingPunct="1">
        <a:defRPr sz="2399" kern="1200">
          <a:solidFill>
            <a:schemeClr val="tx1"/>
          </a:solidFill>
          <a:latin typeface="+mn-lt"/>
          <a:ea typeface="+mn-ea"/>
          <a:cs typeface="+mn-cs"/>
        </a:defRPr>
      </a:lvl8pPr>
      <a:lvl9pPr marL="4875581" algn="l" defTabSz="609448"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hyperlink" Target="https://en.wikipedia.org/wiki/Run_to_completion_scheduling"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 y="3412"/>
            <a:ext cx="12188283" cy="6851176"/>
          </a:xfrm>
          <a:prstGeom prst="rect">
            <a:avLst/>
          </a:prstGeom>
        </p:spPr>
      </p:pic>
      <p:sp>
        <p:nvSpPr>
          <p:cNvPr id="10" name="TextBox 9"/>
          <p:cNvSpPr txBox="1"/>
          <p:nvPr/>
        </p:nvSpPr>
        <p:spPr>
          <a:xfrm>
            <a:off x="6202017" y="4829292"/>
            <a:ext cx="5989983" cy="954107"/>
          </a:xfrm>
          <a:prstGeom prst="rect">
            <a:avLst/>
          </a:prstGeom>
          <a:solidFill>
            <a:srgbClr val="1782AF">
              <a:alpha val="49020"/>
            </a:srgbClr>
          </a:solidFill>
          <a:ln>
            <a:noFill/>
          </a:ln>
        </p:spPr>
        <p:txBody>
          <a:bodyPr wrap="square" rtlCol="0">
            <a:spAutoFit/>
          </a:bodyPr>
          <a:lstStyle/>
          <a:p>
            <a:pPr algn="r" defTabSz="609468"/>
            <a:r>
              <a:rPr lang="en-US" sz="3200" b="1" dirty="0">
                <a:solidFill>
                  <a:prstClr val="white"/>
                </a:solidFill>
                <a:latin typeface="Arial" panose="020B0604020202020204" pitchFamily="34" charset="0"/>
                <a:cs typeface="Arial" panose="020B0604020202020204" pitchFamily="34" charset="0"/>
              </a:rPr>
              <a:t>ECMAScript 6</a:t>
            </a:r>
          </a:p>
          <a:p>
            <a:pPr algn="r" defTabSz="609468"/>
            <a:r>
              <a:rPr lang="en-US" sz="2400" i="1" dirty="0">
                <a:solidFill>
                  <a:prstClr val="white"/>
                </a:solidFill>
                <a:latin typeface="Arial" panose="020B0604020202020204" pitchFamily="34" charset="0"/>
                <a:cs typeface="Arial" panose="020B0604020202020204" pitchFamily="34" charset="0"/>
              </a:rPr>
              <a:t>Neetu Srivastava</a:t>
            </a:r>
          </a:p>
        </p:txBody>
      </p:sp>
      <p:sp>
        <p:nvSpPr>
          <p:cNvPr id="5" name="Slide Number Placeholder 4"/>
          <p:cNvSpPr>
            <a:spLocks noGrp="1"/>
          </p:cNvSpPr>
          <p:nvPr>
            <p:ph type="sldNum" sz="quarter" idx="4"/>
          </p:nvPr>
        </p:nvSpPr>
        <p:spPr/>
        <p:txBody>
          <a:bodyPr/>
          <a:lstStyle/>
          <a:p>
            <a:fld id="{B2D16DD7-B5C5-45A5-A717-315AD83FA21E}" type="slidenum">
              <a:rPr lang="en-IN" smtClean="0">
                <a:solidFill>
                  <a:prstClr val="white"/>
                </a:solidFill>
              </a:rPr>
              <a:pPr/>
              <a:t>1</a:t>
            </a:fld>
            <a:endParaRPr lang="en-IN" dirty="0">
              <a:solidFill>
                <a:prstClr val="white"/>
              </a:solidFill>
            </a:endParaRPr>
          </a:p>
        </p:txBody>
      </p:sp>
      <p:pic>
        <p:nvPicPr>
          <p:cNvPr id="8" name="Picture 7"/>
          <p:cNvPicPr>
            <a:picLocks noChangeAspect="1"/>
          </p:cNvPicPr>
          <p:nvPr/>
        </p:nvPicPr>
        <p:blipFill rotWithShape="1">
          <a:blip r:embed="rId4" cstate="email">
            <a:biLevel thresh="25000"/>
            <a:extLst>
              <a:ext uri="{28A0092B-C50C-407E-A947-70E740481C1C}">
                <a14:useLocalDpi xmlns:a14="http://schemas.microsoft.com/office/drawing/2010/main"/>
              </a:ext>
            </a:extLst>
          </a:blip>
          <a:srcRect b="26090"/>
          <a:stretch/>
        </p:blipFill>
        <p:spPr>
          <a:xfrm>
            <a:off x="9949038" y="251374"/>
            <a:ext cx="1998947" cy="540363"/>
          </a:xfrm>
          <a:prstGeom prst="rect">
            <a:avLst/>
          </a:prstGeom>
        </p:spPr>
      </p:pic>
    </p:spTree>
    <p:extLst>
      <p:ext uri="{BB962C8B-B14F-4D97-AF65-F5344CB8AC3E}">
        <p14:creationId xmlns:p14="http://schemas.microsoft.com/office/powerpoint/2010/main" val="1385561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Block Functions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097187"/>
            <a:ext cx="11216109" cy="4524315"/>
          </a:xfrm>
          <a:prstGeom prst="rect">
            <a:avLst/>
          </a:prstGeom>
          <a:noFill/>
        </p:spPr>
        <p:txBody>
          <a:bodyPr wrap="square" rtlCol="0">
            <a:spAutoFit/>
          </a:bodyPr>
          <a:lstStyle/>
          <a:p>
            <a:r>
              <a:rPr lang="en-US" dirty="0"/>
              <a:t>Block functions declared in a block are scoped to that block for example, in if and for-loop blocks</a:t>
            </a:r>
          </a:p>
          <a:p>
            <a:r>
              <a:rPr lang="en-US" b="1" dirty="0"/>
              <a:t>Example:</a:t>
            </a:r>
          </a:p>
          <a:p>
            <a:r>
              <a:rPr lang="en-US" dirty="0"/>
              <a:t>			function outer() </a:t>
            </a:r>
          </a:p>
          <a:p>
            <a:r>
              <a:rPr lang="en-US" dirty="0"/>
              <a:t>			{  </a:t>
            </a:r>
          </a:p>
          <a:p>
            <a:r>
              <a:rPr lang="en-US" dirty="0"/>
              <a:t>				console.log('in outer'); </a:t>
            </a:r>
          </a:p>
          <a:p>
            <a:r>
              <a:rPr lang="en-US" dirty="0"/>
              <a:t>			} </a:t>
            </a:r>
          </a:p>
          <a:p>
            <a:r>
              <a:rPr lang="en-US" dirty="0"/>
              <a:t>			{  </a:t>
            </a:r>
          </a:p>
          <a:p>
            <a:r>
              <a:rPr lang="en-US" dirty="0"/>
              <a:t>				function inner() </a:t>
            </a:r>
          </a:p>
          <a:p>
            <a:r>
              <a:rPr lang="en-US" dirty="0"/>
              <a:t>				{    </a:t>
            </a:r>
          </a:p>
          <a:p>
            <a:r>
              <a:rPr lang="en-US" dirty="0"/>
              <a:t>					console.log('in inner');</a:t>
            </a:r>
          </a:p>
          <a:p>
            <a:r>
              <a:rPr lang="en-US" dirty="0"/>
              <a:t>				}  </a:t>
            </a:r>
          </a:p>
          <a:p>
            <a:r>
              <a:rPr lang="en-US" dirty="0"/>
              <a:t>				outer(); // works  </a:t>
            </a:r>
          </a:p>
          <a:p>
            <a:r>
              <a:rPr lang="en-US" dirty="0"/>
              <a:t>				inner(); // works </a:t>
            </a:r>
          </a:p>
          <a:p>
            <a:r>
              <a:rPr lang="en-US" dirty="0"/>
              <a:t>			} </a:t>
            </a:r>
          </a:p>
          <a:p>
            <a:r>
              <a:rPr lang="en-US" dirty="0"/>
              <a:t>			outer(); // works </a:t>
            </a:r>
          </a:p>
          <a:p>
            <a:r>
              <a:rPr lang="en-US" dirty="0"/>
              <a:t>			inner(); // throws </a:t>
            </a:r>
            <a:r>
              <a:rPr lang="en-US" dirty="0" err="1"/>
              <a:t>ReferenceError</a:t>
            </a:r>
            <a:endParaRPr lang="en-US" dirty="0"/>
          </a:p>
        </p:txBody>
      </p:sp>
    </p:spTree>
    <p:extLst>
      <p:ext uri="{BB962C8B-B14F-4D97-AF65-F5344CB8AC3E}">
        <p14:creationId xmlns:p14="http://schemas.microsoft.com/office/powerpoint/2010/main" val="3425306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Array Helper Functions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216455"/>
            <a:ext cx="11216109" cy="2862322"/>
          </a:xfrm>
          <a:prstGeom prst="rect">
            <a:avLst/>
          </a:prstGeom>
          <a:noFill/>
        </p:spPr>
        <p:txBody>
          <a:bodyPr wrap="square" rtlCol="0">
            <a:spAutoFit/>
          </a:bodyPr>
          <a:lstStyle/>
          <a:p>
            <a:r>
              <a:rPr lang="en-US" dirty="0"/>
              <a:t>These are the functions which facilitate work with JS arrays in most useful cases.</a:t>
            </a:r>
          </a:p>
          <a:p>
            <a:r>
              <a:rPr lang="en-US" dirty="0"/>
              <a:t>Following are some helper functions:</a:t>
            </a:r>
          </a:p>
          <a:p>
            <a:pPr marL="285750" indent="-285750">
              <a:buFont typeface="Arial" panose="020B0604020202020204" pitchFamily="34" charset="0"/>
              <a:buChar char="•"/>
            </a:pPr>
            <a:r>
              <a:rPr lang="en-IN" b="1" dirty="0" err="1"/>
              <a:t>forEach</a:t>
            </a:r>
            <a:endParaRPr lang="en-IN" b="1" dirty="0"/>
          </a:p>
          <a:p>
            <a:pPr marL="285750" indent="-285750">
              <a:buFont typeface="Arial" panose="020B0604020202020204" pitchFamily="34" charset="0"/>
              <a:buChar char="•"/>
            </a:pPr>
            <a:r>
              <a:rPr lang="en-IN" b="1" dirty="0"/>
              <a:t>map</a:t>
            </a:r>
          </a:p>
          <a:p>
            <a:pPr marL="285750" indent="-285750">
              <a:buFont typeface="Arial" panose="020B0604020202020204" pitchFamily="34" charset="0"/>
              <a:buChar char="•"/>
            </a:pPr>
            <a:r>
              <a:rPr lang="en-IN" b="1" dirty="0"/>
              <a:t>filter</a:t>
            </a:r>
          </a:p>
          <a:p>
            <a:pPr marL="285750" indent="-285750">
              <a:buFont typeface="Arial" panose="020B0604020202020204" pitchFamily="34" charset="0"/>
              <a:buChar char="•"/>
            </a:pPr>
            <a:r>
              <a:rPr lang="en-IN" b="1" dirty="0"/>
              <a:t>find</a:t>
            </a:r>
          </a:p>
          <a:p>
            <a:pPr marL="285750" indent="-285750">
              <a:buFont typeface="Arial" panose="020B0604020202020204" pitchFamily="34" charset="0"/>
              <a:buChar char="•"/>
            </a:pPr>
            <a:r>
              <a:rPr lang="en-IN" b="1" dirty="0"/>
              <a:t>every</a:t>
            </a:r>
          </a:p>
          <a:p>
            <a:pPr marL="285750" indent="-285750">
              <a:buFont typeface="Arial" panose="020B0604020202020204" pitchFamily="34" charset="0"/>
              <a:buChar char="•"/>
            </a:pPr>
            <a:r>
              <a:rPr lang="en-IN" b="1" dirty="0"/>
              <a:t>some</a:t>
            </a:r>
          </a:p>
          <a:p>
            <a:pPr marL="285750" indent="-285750">
              <a:buFont typeface="Arial" panose="020B0604020202020204" pitchFamily="34" charset="0"/>
              <a:buChar char="•"/>
            </a:pPr>
            <a:r>
              <a:rPr lang="en-IN" b="1" dirty="0"/>
              <a:t>reduce</a:t>
            </a:r>
          </a:p>
          <a:p>
            <a:endParaRPr lang="en-US" dirty="0"/>
          </a:p>
        </p:txBody>
      </p:sp>
    </p:spTree>
    <p:extLst>
      <p:ext uri="{BB962C8B-B14F-4D97-AF65-F5344CB8AC3E}">
        <p14:creationId xmlns:p14="http://schemas.microsoft.com/office/powerpoint/2010/main" val="1024788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Array Helper Functions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50195"/>
            <a:ext cx="11216109" cy="3139321"/>
          </a:xfrm>
          <a:prstGeom prst="rect">
            <a:avLst/>
          </a:prstGeom>
          <a:noFill/>
        </p:spPr>
        <p:txBody>
          <a:bodyPr wrap="square" rtlCol="0">
            <a:spAutoFit/>
          </a:bodyPr>
          <a:lstStyle/>
          <a:p>
            <a:r>
              <a:rPr lang="en-IN" b="1" dirty="0" err="1"/>
              <a:t>forEach</a:t>
            </a:r>
            <a:endParaRPr lang="en-IN" b="1" dirty="0"/>
          </a:p>
          <a:p>
            <a:r>
              <a:rPr lang="en-US" dirty="0"/>
              <a:t>	Executes the provided function for each element of the array, passing the array element as an argument.</a:t>
            </a:r>
          </a:p>
          <a:p>
            <a:endParaRPr lang="en-US" dirty="0"/>
          </a:p>
          <a:p>
            <a:r>
              <a:rPr lang="en-US" b="1" dirty="0"/>
              <a:t>Example:</a:t>
            </a:r>
          </a:p>
          <a:p>
            <a:r>
              <a:rPr lang="en-US" dirty="0"/>
              <a:t>				</a:t>
            </a:r>
            <a:r>
              <a:rPr lang="en-US" dirty="0" err="1"/>
              <a:t>var</a:t>
            </a:r>
            <a:r>
              <a:rPr lang="en-US" dirty="0"/>
              <a:t> colors = ['red', 'green', 'blue'];</a:t>
            </a:r>
          </a:p>
          <a:p>
            <a:r>
              <a:rPr lang="en-US" dirty="0"/>
              <a:t>				function print(</a:t>
            </a:r>
            <a:r>
              <a:rPr lang="en-US" dirty="0" err="1"/>
              <a:t>val</a:t>
            </a:r>
            <a:r>
              <a:rPr lang="en-US" dirty="0"/>
              <a:t>)</a:t>
            </a:r>
          </a:p>
          <a:p>
            <a:r>
              <a:rPr lang="en-US" dirty="0"/>
              <a:t>				{</a:t>
            </a:r>
          </a:p>
          <a:p>
            <a:r>
              <a:rPr lang="en-US" dirty="0"/>
              <a:t>  					console.log(</a:t>
            </a:r>
            <a:r>
              <a:rPr lang="en-US" dirty="0" err="1"/>
              <a:t>val</a:t>
            </a:r>
            <a:r>
              <a:rPr lang="en-US" dirty="0"/>
              <a:t>);</a:t>
            </a:r>
          </a:p>
          <a:p>
            <a:r>
              <a:rPr lang="en-US" dirty="0"/>
              <a:t>				}</a:t>
            </a:r>
          </a:p>
          <a:p>
            <a:r>
              <a:rPr lang="en-US" dirty="0"/>
              <a:t>				</a:t>
            </a:r>
            <a:r>
              <a:rPr lang="en-US" dirty="0" err="1"/>
              <a:t>colors.forEach</a:t>
            </a:r>
            <a:r>
              <a:rPr lang="en-US" dirty="0"/>
              <a:t>(print);</a:t>
            </a:r>
          </a:p>
          <a:p>
            <a:r>
              <a:rPr lang="en-US" dirty="0"/>
              <a:t>			</a:t>
            </a:r>
          </a:p>
        </p:txBody>
      </p:sp>
    </p:spTree>
    <p:extLst>
      <p:ext uri="{BB962C8B-B14F-4D97-AF65-F5344CB8AC3E}">
        <p14:creationId xmlns:p14="http://schemas.microsoft.com/office/powerpoint/2010/main" val="2313117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Array Helper Functions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50195"/>
            <a:ext cx="11216109" cy="3693319"/>
          </a:xfrm>
          <a:prstGeom prst="rect">
            <a:avLst/>
          </a:prstGeom>
          <a:noFill/>
        </p:spPr>
        <p:txBody>
          <a:bodyPr wrap="square" rtlCol="0">
            <a:spAutoFit/>
          </a:bodyPr>
          <a:lstStyle/>
          <a:p>
            <a:r>
              <a:rPr lang="en-IN" b="1" dirty="0"/>
              <a:t>map</a:t>
            </a:r>
          </a:p>
          <a:p>
            <a:r>
              <a:rPr lang="en-US" dirty="0"/>
              <a:t>	Creates a new array containing the same number of elements, but output elements are created by the provided function. It just converts each array element to something else.</a:t>
            </a:r>
          </a:p>
          <a:p>
            <a:endParaRPr lang="en-US" dirty="0"/>
          </a:p>
          <a:p>
            <a:r>
              <a:rPr lang="en-US" b="1" dirty="0"/>
              <a:t>Example:</a:t>
            </a:r>
          </a:p>
          <a:p>
            <a:r>
              <a:rPr lang="en-US" dirty="0"/>
              <a:t>				</a:t>
            </a:r>
            <a:r>
              <a:rPr lang="en-US" dirty="0" err="1"/>
              <a:t>var</a:t>
            </a:r>
            <a:r>
              <a:rPr lang="en-US" dirty="0"/>
              <a:t> colors = ['red', 'green', 'blue'];</a:t>
            </a:r>
          </a:p>
          <a:p>
            <a:r>
              <a:rPr lang="en-US" dirty="0"/>
              <a:t>				function print(</a:t>
            </a:r>
            <a:r>
              <a:rPr lang="en-US" dirty="0" err="1"/>
              <a:t>val</a:t>
            </a:r>
            <a:r>
              <a:rPr lang="en-US" dirty="0"/>
              <a:t>)</a:t>
            </a:r>
          </a:p>
          <a:p>
            <a:r>
              <a:rPr lang="en-US" dirty="0"/>
              <a:t>				{</a:t>
            </a:r>
          </a:p>
          <a:p>
            <a:r>
              <a:rPr lang="en-US" dirty="0"/>
              <a:t>  					return </a:t>
            </a:r>
            <a:r>
              <a:rPr lang="en-US" dirty="0" err="1"/>
              <a:t>val.toUpperCase</a:t>
            </a:r>
            <a:r>
              <a:rPr lang="en-US" dirty="0"/>
              <a:t>();</a:t>
            </a:r>
          </a:p>
          <a:p>
            <a:r>
              <a:rPr lang="en-US" dirty="0"/>
              <a:t>				}</a:t>
            </a:r>
          </a:p>
          <a:p>
            <a:r>
              <a:rPr lang="en-US" dirty="0"/>
              <a:t>				</a:t>
            </a:r>
            <a:r>
              <a:rPr lang="en-US" dirty="0" err="1"/>
              <a:t>var</a:t>
            </a:r>
            <a:r>
              <a:rPr lang="en-US" dirty="0"/>
              <a:t> c=</a:t>
            </a:r>
            <a:r>
              <a:rPr lang="en-US" dirty="0" err="1"/>
              <a:t>colors.map</a:t>
            </a:r>
            <a:r>
              <a:rPr lang="en-US" dirty="0"/>
              <a:t>(print);</a:t>
            </a:r>
          </a:p>
          <a:p>
            <a:r>
              <a:rPr lang="en-US" dirty="0"/>
              <a:t>				console.log(c);</a:t>
            </a:r>
          </a:p>
          <a:p>
            <a:r>
              <a:rPr lang="en-US" dirty="0"/>
              <a:t>			</a:t>
            </a:r>
          </a:p>
        </p:txBody>
      </p:sp>
    </p:spTree>
    <p:extLst>
      <p:ext uri="{BB962C8B-B14F-4D97-AF65-F5344CB8AC3E}">
        <p14:creationId xmlns:p14="http://schemas.microsoft.com/office/powerpoint/2010/main" val="1850623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Array Helper Functions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50195"/>
            <a:ext cx="11216109" cy="3693319"/>
          </a:xfrm>
          <a:prstGeom prst="rect">
            <a:avLst/>
          </a:prstGeom>
          <a:noFill/>
        </p:spPr>
        <p:txBody>
          <a:bodyPr wrap="square" rtlCol="0">
            <a:spAutoFit/>
          </a:bodyPr>
          <a:lstStyle/>
          <a:p>
            <a:r>
              <a:rPr lang="en-IN" b="1" dirty="0"/>
              <a:t>filter</a:t>
            </a:r>
          </a:p>
          <a:p>
            <a:r>
              <a:rPr lang="en-US" dirty="0"/>
              <a:t>	Creates a new array containing a subset of the original array with those elements that pass the test implemented by the provided function, which should return true or false.</a:t>
            </a:r>
          </a:p>
          <a:p>
            <a:endParaRPr lang="en-US" dirty="0"/>
          </a:p>
          <a:p>
            <a:r>
              <a:rPr lang="en-US" b="1" dirty="0"/>
              <a:t>Example:</a:t>
            </a:r>
          </a:p>
          <a:p>
            <a:r>
              <a:rPr lang="en-US" dirty="0"/>
              <a:t>				</a:t>
            </a:r>
            <a:r>
              <a:rPr lang="en-US" dirty="0" err="1"/>
              <a:t>var</a:t>
            </a:r>
            <a:r>
              <a:rPr lang="en-US" dirty="0"/>
              <a:t> numbers = [1,60,34,30,20,5]</a:t>
            </a:r>
          </a:p>
          <a:p>
            <a:r>
              <a:rPr lang="en-US" dirty="0"/>
              <a:t>				function </a:t>
            </a:r>
            <a:r>
              <a:rPr lang="en-US" dirty="0" err="1"/>
              <a:t>lessThan</a:t>
            </a:r>
            <a:r>
              <a:rPr lang="en-US" dirty="0"/>
              <a:t>(</a:t>
            </a:r>
            <a:r>
              <a:rPr lang="en-US" dirty="0" err="1"/>
              <a:t>val</a:t>
            </a:r>
            <a:r>
              <a:rPr lang="en-US" dirty="0"/>
              <a:t>)</a:t>
            </a:r>
          </a:p>
          <a:p>
            <a:r>
              <a:rPr lang="en-US" dirty="0"/>
              <a:t>				{</a:t>
            </a:r>
          </a:p>
          <a:p>
            <a:r>
              <a:rPr lang="en-US" dirty="0"/>
              <a:t>  					return </a:t>
            </a:r>
            <a:r>
              <a:rPr lang="en-US" dirty="0" err="1"/>
              <a:t>val</a:t>
            </a:r>
            <a:r>
              <a:rPr lang="en-US" dirty="0"/>
              <a:t> &lt; 20</a:t>
            </a:r>
          </a:p>
          <a:p>
            <a:r>
              <a:rPr lang="en-US" dirty="0"/>
              <a:t>				}</a:t>
            </a:r>
          </a:p>
          <a:p>
            <a:r>
              <a:rPr lang="en-US" dirty="0"/>
              <a:t>				</a:t>
            </a:r>
            <a:r>
              <a:rPr lang="en-US" dirty="0" err="1"/>
              <a:t>var</a:t>
            </a:r>
            <a:r>
              <a:rPr lang="en-US" dirty="0"/>
              <a:t> c=</a:t>
            </a:r>
            <a:r>
              <a:rPr lang="en-US" dirty="0" err="1"/>
              <a:t>numbers.filter</a:t>
            </a:r>
            <a:r>
              <a:rPr lang="en-US" dirty="0"/>
              <a:t>(</a:t>
            </a:r>
            <a:r>
              <a:rPr lang="en-US" dirty="0" err="1"/>
              <a:t>lessThan</a:t>
            </a:r>
            <a:r>
              <a:rPr lang="en-US" dirty="0"/>
              <a:t>)</a:t>
            </a:r>
          </a:p>
          <a:p>
            <a:r>
              <a:rPr lang="en-US" dirty="0"/>
              <a:t>				console.log(c)</a:t>
            </a:r>
          </a:p>
          <a:p>
            <a:r>
              <a:rPr lang="en-US" dirty="0"/>
              <a:t>			</a:t>
            </a:r>
          </a:p>
        </p:txBody>
      </p:sp>
    </p:spTree>
    <p:extLst>
      <p:ext uri="{BB962C8B-B14F-4D97-AF65-F5344CB8AC3E}">
        <p14:creationId xmlns:p14="http://schemas.microsoft.com/office/powerpoint/2010/main" val="3804425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Array Helper Functions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50195"/>
            <a:ext cx="11216109" cy="5078313"/>
          </a:xfrm>
          <a:prstGeom prst="rect">
            <a:avLst/>
          </a:prstGeom>
          <a:noFill/>
        </p:spPr>
        <p:txBody>
          <a:bodyPr wrap="square" rtlCol="0">
            <a:spAutoFit/>
          </a:bodyPr>
          <a:lstStyle/>
          <a:p>
            <a:r>
              <a:rPr lang="en-IN" b="1" dirty="0"/>
              <a:t>find</a:t>
            </a:r>
          </a:p>
          <a:p>
            <a:r>
              <a:rPr lang="en-US" dirty="0"/>
              <a:t>	Finds the first element that passes the test implemented by the provided function, which should return true or false.</a:t>
            </a:r>
          </a:p>
          <a:p>
            <a:r>
              <a:rPr lang="en-US" b="1" dirty="0"/>
              <a:t>Example:</a:t>
            </a:r>
          </a:p>
          <a:p>
            <a:r>
              <a:rPr lang="en-US" dirty="0"/>
              <a:t>				</a:t>
            </a:r>
            <a:r>
              <a:rPr lang="en-US" dirty="0" err="1"/>
              <a:t>var</a:t>
            </a:r>
            <a:r>
              <a:rPr lang="en-US" dirty="0"/>
              <a:t> people = [</a:t>
            </a:r>
          </a:p>
          <a:p>
            <a:r>
              <a:rPr lang="en-US" dirty="0"/>
              <a:t> 						 {name: 'Jack', age: 50},</a:t>
            </a:r>
          </a:p>
          <a:p>
            <a:r>
              <a:rPr lang="en-US" dirty="0"/>
              <a:t>  						 {name: 'Michael', age: 9}, </a:t>
            </a:r>
          </a:p>
          <a:p>
            <a:r>
              <a:rPr lang="en-US" dirty="0"/>
              <a:t>  						 {name: 'John', age: 40}, </a:t>
            </a:r>
          </a:p>
          <a:p>
            <a:r>
              <a:rPr lang="en-US" dirty="0"/>
              <a:t>  						 {name: 'Ann', age: 19}, </a:t>
            </a:r>
          </a:p>
          <a:p>
            <a:r>
              <a:rPr lang="en-US" dirty="0"/>
              <a:t>  						 {name: 'Elisabeth', age: 16}</a:t>
            </a:r>
          </a:p>
          <a:p>
            <a:r>
              <a:rPr lang="en-US" dirty="0"/>
              <a:t>					      ]</a:t>
            </a:r>
          </a:p>
          <a:p>
            <a:endParaRPr lang="en-US" dirty="0"/>
          </a:p>
          <a:p>
            <a:r>
              <a:rPr lang="en-US" dirty="0"/>
              <a:t>				function teenager(person) </a:t>
            </a:r>
          </a:p>
          <a:p>
            <a:r>
              <a:rPr lang="en-US" dirty="0"/>
              <a:t>				{</a:t>
            </a:r>
          </a:p>
          <a:p>
            <a:r>
              <a:rPr lang="en-US" dirty="0"/>
              <a:t>   					 return </a:t>
            </a:r>
            <a:r>
              <a:rPr lang="en-US" dirty="0" err="1"/>
              <a:t>person.age</a:t>
            </a:r>
            <a:r>
              <a:rPr lang="en-US" dirty="0"/>
              <a:t> &gt; 10 &amp;&amp; </a:t>
            </a:r>
            <a:r>
              <a:rPr lang="en-US" dirty="0" err="1"/>
              <a:t>person.age</a:t>
            </a:r>
            <a:r>
              <a:rPr lang="en-US" dirty="0"/>
              <a:t> &lt; 20</a:t>
            </a:r>
          </a:p>
          <a:p>
            <a:r>
              <a:rPr lang="en-US" dirty="0"/>
              <a:t>				}</a:t>
            </a:r>
          </a:p>
          <a:p>
            <a:r>
              <a:rPr lang="en-US" dirty="0"/>
              <a:t>				</a:t>
            </a:r>
            <a:r>
              <a:rPr lang="en-US" dirty="0" err="1"/>
              <a:t>var</a:t>
            </a:r>
            <a:r>
              <a:rPr lang="en-US" dirty="0"/>
              <a:t> </a:t>
            </a:r>
            <a:r>
              <a:rPr lang="en-US" dirty="0" err="1"/>
              <a:t>firstTeenager</a:t>
            </a:r>
            <a:r>
              <a:rPr lang="en-US" dirty="0"/>
              <a:t> = </a:t>
            </a:r>
            <a:r>
              <a:rPr lang="en-US" dirty="0" err="1"/>
              <a:t>people.find</a:t>
            </a:r>
            <a:r>
              <a:rPr lang="en-US" dirty="0"/>
              <a:t>(teenager)</a:t>
            </a:r>
          </a:p>
          <a:p>
            <a:r>
              <a:rPr lang="en-US" dirty="0"/>
              <a:t>				console.log('First found teenager:', firstTeenager.name)			</a:t>
            </a:r>
          </a:p>
        </p:txBody>
      </p:sp>
    </p:spTree>
    <p:extLst>
      <p:ext uri="{BB962C8B-B14F-4D97-AF65-F5344CB8AC3E}">
        <p14:creationId xmlns:p14="http://schemas.microsoft.com/office/powerpoint/2010/main" val="331483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Array Helper Functions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50195"/>
            <a:ext cx="11216109" cy="5078313"/>
          </a:xfrm>
          <a:prstGeom prst="rect">
            <a:avLst/>
          </a:prstGeom>
          <a:noFill/>
        </p:spPr>
        <p:txBody>
          <a:bodyPr wrap="square" rtlCol="0">
            <a:spAutoFit/>
          </a:bodyPr>
          <a:lstStyle/>
          <a:p>
            <a:r>
              <a:rPr lang="en-IN" b="1" dirty="0"/>
              <a:t>every</a:t>
            </a:r>
          </a:p>
          <a:p>
            <a:r>
              <a:rPr lang="en-US" dirty="0"/>
              <a:t>	Checks if every element of the array passes the test implemented by the provided function, which should return true or false.</a:t>
            </a:r>
          </a:p>
          <a:p>
            <a:r>
              <a:rPr lang="en-US" b="1" dirty="0"/>
              <a:t>Example:</a:t>
            </a:r>
          </a:p>
          <a:p>
            <a:r>
              <a:rPr lang="en-US" dirty="0"/>
              <a:t>				</a:t>
            </a:r>
            <a:r>
              <a:rPr lang="en-US" dirty="0" err="1"/>
              <a:t>var</a:t>
            </a:r>
            <a:r>
              <a:rPr lang="en-US" dirty="0"/>
              <a:t> people = [</a:t>
            </a:r>
          </a:p>
          <a:p>
            <a:pPr lvl="8"/>
            <a:r>
              <a:rPr lang="en-US" dirty="0"/>
              <a:t> 		 {name: 'Jack', age: 50},</a:t>
            </a:r>
          </a:p>
          <a:p>
            <a:pPr lvl="8"/>
            <a:r>
              <a:rPr lang="en-US" dirty="0"/>
              <a:t>  		 {name: 'Michael', age: 9}, </a:t>
            </a:r>
          </a:p>
          <a:p>
            <a:pPr lvl="8"/>
            <a:r>
              <a:rPr lang="en-US" dirty="0"/>
              <a:t>  		 {name: 'John', age: 40}, </a:t>
            </a:r>
          </a:p>
          <a:p>
            <a:pPr lvl="8"/>
            <a:r>
              <a:rPr lang="en-US" dirty="0"/>
              <a:t>  		 {name: 'Ann', age: 19}, </a:t>
            </a:r>
          </a:p>
          <a:p>
            <a:pPr lvl="8"/>
            <a:r>
              <a:rPr lang="en-US" dirty="0"/>
              <a:t>  		 {name: 'Elisabeth', age: 16}</a:t>
            </a:r>
          </a:p>
          <a:p>
            <a:r>
              <a:rPr lang="en-US" dirty="0"/>
              <a:t>					     ]</a:t>
            </a:r>
          </a:p>
          <a:p>
            <a:endParaRPr lang="en-US" dirty="0"/>
          </a:p>
          <a:p>
            <a:r>
              <a:rPr lang="en-US" dirty="0"/>
              <a:t>				function teenager(person) </a:t>
            </a:r>
          </a:p>
          <a:p>
            <a:r>
              <a:rPr lang="en-US" dirty="0"/>
              <a:t>				{</a:t>
            </a:r>
          </a:p>
          <a:p>
            <a:r>
              <a:rPr lang="en-US" dirty="0"/>
              <a:t>   					return </a:t>
            </a:r>
            <a:r>
              <a:rPr lang="en-US" dirty="0" err="1"/>
              <a:t>person.age</a:t>
            </a:r>
            <a:r>
              <a:rPr lang="en-US" dirty="0"/>
              <a:t> &gt; 10 &amp;&amp; </a:t>
            </a:r>
            <a:r>
              <a:rPr lang="en-US" dirty="0" err="1"/>
              <a:t>person.age</a:t>
            </a:r>
            <a:r>
              <a:rPr lang="en-US" dirty="0"/>
              <a:t> &lt; 20</a:t>
            </a:r>
          </a:p>
          <a:p>
            <a:r>
              <a:rPr lang="en-US" dirty="0"/>
              <a:t>				}</a:t>
            </a:r>
          </a:p>
          <a:p>
            <a:r>
              <a:rPr lang="en-US" dirty="0"/>
              <a:t>				</a:t>
            </a:r>
            <a:r>
              <a:rPr lang="en-US" dirty="0" err="1"/>
              <a:t>var</a:t>
            </a:r>
            <a:r>
              <a:rPr lang="en-US" dirty="0"/>
              <a:t> </a:t>
            </a:r>
            <a:r>
              <a:rPr lang="en-US" dirty="0" err="1"/>
              <a:t>everyoneIsTeenager</a:t>
            </a:r>
            <a:r>
              <a:rPr lang="en-US" dirty="0"/>
              <a:t> = </a:t>
            </a:r>
            <a:r>
              <a:rPr lang="en-US" dirty="0" err="1"/>
              <a:t>people.every</a:t>
            </a:r>
            <a:r>
              <a:rPr lang="en-US" dirty="0"/>
              <a:t>(teenager)</a:t>
            </a:r>
          </a:p>
          <a:p>
            <a:r>
              <a:rPr lang="en-US" dirty="0"/>
              <a:t>				console.log('Everyone is teenager: ', </a:t>
            </a:r>
            <a:r>
              <a:rPr lang="en-US" dirty="0" err="1"/>
              <a:t>everyoneIsTeenager</a:t>
            </a:r>
            <a:r>
              <a:rPr lang="en-US" dirty="0"/>
              <a:t>)		</a:t>
            </a:r>
          </a:p>
        </p:txBody>
      </p:sp>
    </p:spTree>
    <p:extLst>
      <p:ext uri="{BB962C8B-B14F-4D97-AF65-F5344CB8AC3E}">
        <p14:creationId xmlns:p14="http://schemas.microsoft.com/office/powerpoint/2010/main" val="1278469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Array Helper Functions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50195"/>
            <a:ext cx="11216109" cy="5078313"/>
          </a:xfrm>
          <a:prstGeom prst="rect">
            <a:avLst/>
          </a:prstGeom>
          <a:noFill/>
        </p:spPr>
        <p:txBody>
          <a:bodyPr wrap="square" rtlCol="0">
            <a:spAutoFit/>
          </a:bodyPr>
          <a:lstStyle/>
          <a:p>
            <a:r>
              <a:rPr lang="en-IN" b="1" dirty="0"/>
              <a:t>some</a:t>
            </a:r>
          </a:p>
          <a:p>
            <a:r>
              <a:rPr lang="en-US" dirty="0"/>
              <a:t>	Checks if any element of the array passes the test implemented by the provided function, which should return true or false.</a:t>
            </a:r>
          </a:p>
          <a:p>
            <a:r>
              <a:rPr lang="en-US" b="1" dirty="0"/>
              <a:t>Example:</a:t>
            </a:r>
          </a:p>
          <a:p>
            <a:r>
              <a:rPr lang="en-US" dirty="0"/>
              <a:t>				</a:t>
            </a:r>
            <a:r>
              <a:rPr lang="en-US" dirty="0" err="1"/>
              <a:t>var</a:t>
            </a:r>
            <a:r>
              <a:rPr lang="en-US" dirty="0"/>
              <a:t> people = [</a:t>
            </a:r>
          </a:p>
          <a:p>
            <a:pPr lvl="8"/>
            <a:r>
              <a:rPr lang="en-US" dirty="0"/>
              <a:t> 		 {name: 'Jack', age: 50},</a:t>
            </a:r>
          </a:p>
          <a:p>
            <a:pPr lvl="8"/>
            <a:r>
              <a:rPr lang="en-US" dirty="0"/>
              <a:t>  		 {name: 'Michael', age: 9}, </a:t>
            </a:r>
          </a:p>
          <a:p>
            <a:pPr lvl="8"/>
            <a:r>
              <a:rPr lang="en-US" dirty="0"/>
              <a:t>  		 {name: 'John', age: 40}, </a:t>
            </a:r>
          </a:p>
          <a:p>
            <a:pPr lvl="8"/>
            <a:r>
              <a:rPr lang="en-US" dirty="0"/>
              <a:t>  		 {name: 'Ann', age: 19}, </a:t>
            </a:r>
          </a:p>
          <a:p>
            <a:pPr lvl="8"/>
            <a:r>
              <a:rPr lang="en-US" dirty="0"/>
              <a:t>  		 {name: 'Elisabeth', age: 16}</a:t>
            </a:r>
          </a:p>
          <a:p>
            <a:r>
              <a:rPr lang="en-US" dirty="0"/>
              <a:t>					     ]</a:t>
            </a:r>
          </a:p>
          <a:p>
            <a:endParaRPr lang="en-US" dirty="0"/>
          </a:p>
          <a:p>
            <a:r>
              <a:rPr lang="en-US" dirty="0"/>
              <a:t>				function teenager(person) </a:t>
            </a:r>
          </a:p>
          <a:p>
            <a:r>
              <a:rPr lang="en-US" dirty="0"/>
              <a:t>				{</a:t>
            </a:r>
          </a:p>
          <a:p>
            <a:r>
              <a:rPr lang="en-US" dirty="0"/>
              <a:t>   					return </a:t>
            </a:r>
            <a:r>
              <a:rPr lang="en-US" dirty="0" err="1"/>
              <a:t>person.age</a:t>
            </a:r>
            <a:r>
              <a:rPr lang="en-US" dirty="0"/>
              <a:t> &gt; 10 &amp;&amp; </a:t>
            </a:r>
            <a:r>
              <a:rPr lang="en-US" dirty="0" err="1"/>
              <a:t>person.age</a:t>
            </a:r>
            <a:r>
              <a:rPr lang="en-US" dirty="0"/>
              <a:t> &lt; 20</a:t>
            </a:r>
          </a:p>
          <a:p>
            <a:r>
              <a:rPr lang="en-US" dirty="0"/>
              <a:t>				}</a:t>
            </a:r>
          </a:p>
          <a:p>
            <a:r>
              <a:rPr lang="en-US" dirty="0"/>
              <a:t>				</a:t>
            </a:r>
            <a:r>
              <a:rPr lang="en-US" dirty="0" err="1"/>
              <a:t>var</a:t>
            </a:r>
            <a:r>
              <a:rPr lang="en-US" dirty="0"/>
              <a:t> </a:t>
            </a:r>
            <a:r>
              <a:rPr lang="en-US" dirty="0" err="1"/>
              <a:t>thereAreTeenager</a:t>
            </a:r>
            <a:r>
              <a:rPr lang="en-US" dirty="0"/>
              <a:t> = </a:t>
            </a:r>
            <a:r>
              <a:rPr lang="en-US" dirty="0" err="1"/>
              <a:t>people.some</a:t>
            </a:r>
            <a:r>
              <a:rPr lang="en-US" dirty="0"/>
              <a:t>(teenager)</a:t>
            </a:r>
          </a:p>
          <a:p>
            <a:r>
              <a:rPr lang="en-US" dirty="0"/>
              <a:t>				console.log(‘There are teenager: ', </a:t>
            </a:r>
            <a:r>
              <a:rPr lang="en-US" dirty="0" err="1"/>
              <a:t>thereAreTeenager</a:t>
            </a:r>
            <a:r>
              <a:rPr lang="en-US" dirty="0"/>
              <a:t>)		</a:t>
            </a:r>
          </a:p>
        </p:txBody>
      </p:sp>
    </p:spTree>
    <p:extLst>
      <p:ext uri="{BB962C8B-B14F-4D97-AF65-F5344CB8AC3E}">
        <p14:creationId xmlns:p14="http://schemas.microsoft.com/office/powerpoint/2010/main" val="129971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Array Helper Functions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5355312"/>
          </a:xfrm>
          <a:prstGeom prst="rect">
            <a:avLst/>
          </a:prstGeom>
          <a:noFill/>
        </p:spPr>
        <p:txBody>
          <a:bodyPr wrap="square" rtlCol="0">
            <a:spAutoFit/>
          </a:bodyPr>
          <a:lstStyle/>
          <a:p>
            <a:r>
              <a:rPr lang="en-IN" b="1" dirty="0"/>
              <a:t>reduce</a:t>
            </a:r>
          </a:p>
          <a:p>
            <a:r>
              <a:rPr lang="en-US" dirty="0"/>
              <a:t>	Applies a function passed as the first parameter against an accumulator and each element in the array (from left to right), thus reducing it to a single value. The initial value of the accumulator should be provided as the second parameter of the reduce function.</a:t>
            </a:r>
          </a:p>
          <a:p>
            <a:r>
              <a:rPr lang="en-US" b="1" dirty="0"/>
              <a:t>Example:</a:t>
            </a:r>
          </a:p>
          <a:p>
            <a:r>
              <a:rPr lang="en-US" dirty="0"/>
              <a:t>				</a:t>
            </a:r>
            <a:r>
              <a:rPr lang="en-US" dirty="0" err="1"/>
              <a:t>var</a:t>
            </a:r>
            <a:r>
              <a:rPr lang="en-US" dirty="0"/>
              <a:t> array = [1, 2, 3, 4]</a:t>
            </a:r>
          </a:p>
          <a:p>
            <a:r>
              <a:rPr lang="en-US" dirty="0"/>
              <a:t>				function sum(</a:t>
            </a:r>
            <a:r>
              <a:rPr lang="en-US" dirty="0" err="1"/>
              <a:t>acc</a:t>
            </a:r>
            <a:r>
              <a:rPr lang="en-US" dirty="0"/>
              <a:t>, value) 		</a:t>
            </a:r>
          </a:p>
          <a:p>
            <a:r>
              <a:rPr lang="en-US" dirty="0"/>
              <a:t>				{</a:t>
            </a:r>
          </a:p>
          <a:p>
            <a:r>
              <a:rPr lang="en-US" dirty="0"/>
              <a:t> 					 return </a:t>
            </a:r>
            <a:r>
              <a:rPr lang="en-US" dirty="0" err="1"/>
              <a:t>acc</a:t>
            </a:r>
            <a:r>
              <a:rPr lang="en-US" dirty="0"/>
              <a:t> + value</a:t>
            </a:r>
          </a:p>
          <a:p>
            <a:r>
              <a:rPr lang="en-US" dirty="0"/>
              <a:t>				}</a:t>
            </a:r>
          </a:p>
          <a:p>
            <a:r>
              <a:rPr lang="en-US" dirty="0"/>
              <a:t>				function product(</a:t>
            </a:r>
            <a:r>
              <a:rPr lang="en-US" dirty="0" err="1"/>
              <a:t>acc</a:t>
            </a:r>
            <a:r>
              <a:rPr lang="en-US" dirty="0"/>
              <a:t>, value) 	</a:t>
            </a:r>
          </a:p>
          <a:p>
            <a:r>
              <a:rPr lang="en-US" dirty="0"/>
              <a:t>				{</a:t>
            </a:r>
          </a:p>
          <a:p>
            <a:r>
              <a:rPr lang="en-US" dirty="0"/>
              <a:t>  					return </a:t>
            </a:r>
            <a:r>
              <a:rPr lang="en-US" dirty="0" err="1"/>
              <a:t>acc</a:t>
            </a:r>
            <a:r>
              <a:rPr lang="en-US" dirty="0"/>
              <a:t> * value</a:t>
            </a:r>
          </a:p>
          <a:p>
            <a:r>
              <a:rPr lang="en-US" dirty="0"/>
              <a:t>				}</a:t>
            </a:r>
          </a:p>
          <a:p>
            <a:r>
              <a:rPr lang="en-US" dirty="0"/>
              <a:t>				</a:t>
            </a:r>
            <a:r>
              <a:rPr lang="en-US" dirty="0" err="1"/>
              <a:t>var</a:t>
            </a:r>
            <a:r>
              <a:rPr lang="en-US" dirty="0"/>
              <a:t> </a:t>
            </a:r>
            <a:r>
              <a:rPr lang="en-US" dirty="0" err="1"/>
              <a:t>sumOfArrayElements</a:t>
            </a:r>
            <a:r>
              <a:rPr lang="en-US" dirty="0"/>
              <a:t> = </a:t>
            </a:r>
            <a:r>
              <a:rPr lang="en-US" dirty="0" err="1"/>
              <a:t>array.reduce</a:t>
            </a:r>
            <a:r>
              <a:rPr lang="en-US" dirty="0"/>
              <a:t>(sum, 0)</a:t>
            </a:r>
          </a:p>
          <a:p>
            <a:r>
              <a:rPr lang="en-US" dirty="0"/>
              <a:t>				</a:t>
            </a:r>
            <a:r>
              <a:rPr lang="en-US" dirty="0" err="1"/>
              <a:t>var</a:t>
            </a:r>
            <a:r>
              <a:rPr lang="en-US" dirty="0"/>
              <a:t> </a:t>
            </a:r>
            <a:r>
              <a:rPr lang="en-US" dirty="0" err="1"/>
              <a:t>productOfArrayElements</a:t>
            </a:r>
            <a:r>
              <a:rPr lang="en-US" dirty="0"/>
              <a:t> = </a:t>
            </a:r>
            <a:r>
              <a:rPr lang="en-US" dirty="0" err="1"/>
              <a:t>array.reduce</a:t>
            </a:r>
            <a:r>
              <a:rPr lang="en-US" dirty="0"/>
              <a:t>(product, 1)</a:t>
            </a:r>
          </a:p>
          <a:p>
            <a:endParaRPr lang="en-US" dirty="0"/>
          </a:p>
          <a:p>
            <a:r>
              <a:rPr lang="en-US" dirty="0"/>
              <a:t>				console.log('Sum of', array, 'is', </a:t>
            </a:r>
            <a:r>
              <a:rPr lang="en-US" dirty="0" err="1"/>
              <a:t>sumOfArrayElements</a:t>
            </a:r>
            <a:r>
              <a:rPr lang="en-US" dirty="0"/>
              <a:t>)</a:t>
            </a:r>
          </a:p>
          <a:p>
            <a:r>
              <a:rPr lang="en-US" dirty="0"/>
              <a:t>				console.log('Product of', array, 'is', </a:t>
            </a:r>
            <a:r>
              <a:rPr lang="en-US" dirty="0" err="1"/>
              <a:t>productOfArrayElements</a:t>
            </a:r>
            <a:r>
              <a:rPr lang="en-US" dirty="0"/>
              <a:t>)		</a:t>
            </a:r>
          </a:p>
        </p:txBody>
      </p:sp>
    </p:spTree>
    <p:extLst>
      <p:ext uri="{BB962C8B-B14F-4D97-AF65-F5344CB8AC3E}">
        <p14:creationId xmlns:p14="http://schemas.microsoft.com/office/powerpoint/2010/main" val="3677285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19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Default Function Arguments </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3416320"/>
          </a:xfrm>
          <a:prstGeom prst="rect">
            <a:avLst/>
          </a:prstGeom>
          <a:noFill/>
        </p:spPr>
        <p:txBody>
          <a:bodyPr wrap="square" rtlCol="0">
            <a:spAutoFit/>
          </a:bodyPr>
          <a:lstStyle/>
          <a:p>
            <a:r>
              <a:rPr lang="en-US" dirty="0"/>
              <a:t>ES6 allows function parameters to have default values.</a:t>
            </a:r>
          </a:p>
          <a:p>
            <a:endParaRPr lang="en-US" b="1" dirty="0"/>
          </a:p>
          <a:p>
            <a:r>
              <a:rPr lang="en-US" b="1" dirty="0"/>
              <a:t>Example:</a:t>
            </a:r>
          </a:p>
          <a:p>
            <a:r>
              <a:rPr lang="en-US" dirty="0"/>
              <a:t>	let today = new Date(); </a:t>
            </a:r>
          </a:p>
          <a:p>
            <a:r>
              <a:rPr lang="en-US" dirty="0"/>
              <a:t>	function </a:t>
            </a:r>
            <a:r>
              <a:rPr lang="en-US" dirty="0" err="1"/>
              <a:t>makeDate</a:t>
            </a:r>
            <a:r>
              <a:rPr lang="en-US" dirty="0"/>
              <a:t>(day=</a:t>
            </a:r>
            <a:r>
              <a:rPr lang="en-US" dirty="0" err="1"/>
              <a:t>today.getDate</a:t>
            </a:r>
            <a:r>
              <a:rPr lang="en-US" dirty="0"/>
              <a:t>(), month = </a:t>
            </a:r>
            <a:r>
              <a:rPr lang="en-US" dirty="0" err="1"/>
              <a:t>today.getMonth</a:t>
            </a:r>
            <a:r>
              <a:rPr lang="en-US" dirty="0"/>
              <a:t>(), year = </a:t>
            </a:r>
            <a:r>
              <a:rPr lang="en-US" dirty="0" err="1"/>
              <a:t>today.getFullYear</a:t>
            </a:r>
            <a:r>
              <a:rPr lang="en-US" dirty="0"/>
              <a:t>())</a:t>
            </a:r>
          </a:p>
          <a:p>
            <a:r>
              <a:rPr lang="en-US" dirty="0"/>
              <a:t>	{  </a:t>
            </a:r>
          </a:p>
          <a:p>
            <a:r>
              <a:rPr lang="en-US" dirty="0"/>
              <a:t>		return new Date(year, month, day).</a:t>
            </a:r>
            <a:r>
              <a:rPr lang="en-US" dirty="0" err="1"/>
              <a:t>toDateString</a:t>
            </a:r>
            <a:r>
              <a:rPr lang="en-US" dirty="0"/>
              <a:t>(); </a:t>
            </a:r>
          </a:p>
          <a:p>
            <a:r>
              <a:rPr lang="en-US" dirty="0"/>
              <a:t>	} </a:t>
            </a:r>
          </a:p>
          <a:p>
            <a:r>
              <a:rPr lang="en-US" dirty="0"/>
              <a:t>	console.log(</a:t>
            </a:r>
            <a:r>
              <a:rPr lang="en-US" dirty="0" err="1"/>
              <a:t>makeDate</a:t>
            </a:r>
            <a:r>
              <a:rPr lang="en-US" dirty="0"/>
              <a:t>(18, 4, 1980)); </a:t>
            </a:r>
          </a:p>
          <a:p>
            <a:r>
              <a:rPr lang="en-US" dirty="0"/>
              <a:t>	console.log(</a:t>
            </a:r>
            <a:r>
              <a:rPr lang="en-US" dirty="0" err="1"/>
              <a:t>makeDate</a:t>
            </a:r>
            <a:r>
              <a:rPr lang="en-US" dirty="0"/>
              <a:t>(18, 4)); </a:t>
            </a:r>
          </a:p>
          <a:p>
            <a:r>
              <a:rPr lang="en-US" dirty="0"/>
              <a:t>	console.log(</a:t>
            </a:r>
            <a:r>
              <a:rPr lang="en-US" dirty="0" err="1"/>
              <a:t>makeDate</a:t>
            </a:r>
            <a:r>
              <a:rPr lang="en-US" dirty="0"/>
              <a:t>(16)); </a:t>
            </a:r>
          </a:p>
          <a:p>
            <a:r>
              <a:rPr lang="en-US" dirty="0"/>
              <a:t>	console.log(</a:t>
            </a:r>
            <a:r>
              <a:rPr lang="en-US" dirty="0" err="1"/>
              <a:t>makeDate</a:t>
            </a:r>
            <a:r>
              <a:rPr lang="en-US" dirty="0"/>
              <a:t>()); 	</a:t>
            </a:r>
          </a:p>
        </p:txBody>
      </p:sp>
    </p:spTree>
    <p:extLst>
      <p:ext uri="{BB962C8B-B14F-4D97-AF65-F5344CB8AC3E}">
        <p14:creationId xmlns:p14="http://schemas.microsoft.com/office/powerpoint/2010/main" val="471914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ECMA</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404730"/>
            <a:ext cx="11123344"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t>Defined by European Computer Manufacturers Association (ECMA)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Specification is called ECMAScript or ECMA-262 </a:t>
            </a:r>
          </a:p>
          <a:p>
            <a:r>
              <a:rPr lang="en-US" dirty="0"/>
              <a:t>	JavaScript 5.1 (ES5) –specs size 258 pages </a:t>
            </a:r>
          </a:p>
          <a:p>
            <a:r>
              <a:rPr lang="en-US" dirty="0"/>
              <a:t>	JavaScript 6 (ES6) - specs size - 652 pages </a:t>
            </a:r>
          </a:p>
          <a:p>
            <a:endParaRPr lang="en-US" dirty="0"/>
          </a:p>
          <a:p>
            <a:pPr marL="285750" indent="-285750">
              <a:buFont typeface="Arial" panose="020B0604020202020204" pitchFamily="34" charset="0"/>
              <a:buChar char="•"/>
            </a:pPr>
            <a:r>
              <a:rPr lang="en-US" dirty="0"/>
              <a:t>ECMAScript Technical Committee is called TC39 </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1949332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Rest Operator</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5355312"/>
          </a:xfrm>
          <a:prstGeom prst="rect">
            <a:avLst/>
          </a:prstGeom>
          <a:noFill/>
        </p:spPr>
        <p:txBody>
          <a:bodyPr wrap="square" rtlCol="0">
            <a:spAutoFit/>
          </a:bodyPr>
          <a:lstStyle/>
          <a:p>
            <a:pPr marL="285750" indent="-285750">
              <a:buFont typeface="Arial" panose="020B0604020202020204" pitchFamily="34" charset="0"/>
              <a:buChar char="•"/>
            </a:pPr>
            <a:r>
              <a:rPr lang="en-US" dirty="0"/>
              <a:t>A function can be called with any number of arguments, no matter how it is defined</a:t>
            </a:r>
          </a:p>
          <a:p>
            <a:pPr marL="285750" indent="-285750">
              <a:buFont typeface="Arial" panose="020B0604020202020204" pitchFamily="34" charset="0"/>
              <a:buChar char="•"/>
            </a:pPr>
            <a:r>
              <a:rPr lang="en-US" dirty="0"/>
              <a:t>It is used to bind the first few function parameters to variables, and others to single variables as an array</a:t>
            </a:r>
          </a:p>
          <a:p>
            <a:pPr marL="285750" indent="-285750">
              <a:buFont typeface="Arial" panose="020B0604020202020204" pitchFamily="34" charset="0"/>
              <a:buChar char="•"/>
            </a:pPr>
            <a:r>
              <a:rPr lang="en-US" dirty="0"/>
              <a:t>Gather variable number of arguments after named parameters into an array </a:t>
            </a:r>
          </a:p>
          <a:p>
            <a:pPr marL="285750" indent="-285750">
              <a:buFont typeface="Arial" panose="020B0604020202020204" pitchFamily="34" charset="0"/>
              <a:buChar char="•"/>
            </a:pPr>
            <a:r>
              <a:rPr lang="en-US" dirty="0"/>
              <a:t>If no corresponding arguments are supplied, value is an empty array, not undefined </a:t>
            </a:r>
          </a:p>
          <a:p>
            <a:pPr marL="285750" indent="-285750">
              <a:buFont typeface="Arial" panose="020B0604020202020204" pitchFamily="34" charset="0"/>
              <a:buChar char="•"/>
            </a:pPr>
            <a:r>
              <a:rPr lang="en-US" dirty="0"/>
              <a:t>The rest parameters must be at the end</a:t>
            </a:r>
          </a:p>
          <a:p>
            <a:pPr marL="285750" indent="-285750">
              <a:buFont typeface="Arial" panose="020B0604020202020204" pitchFamily="34" charset="0"/>
              <a:buChar char="•"/>
            </a:pPr>
            <a:r>
              <a:rPr lang="en-US" dirty="0"/>
              <a:t>Removes need to use arguments object</a:t>
            </a:r>
          </a:p>
          <a:p>
            <a:endParaRPr lang="en-US" b="1" dirty="0"/>
          </a:p>
          <a:p>
            <a:r>
              <a:rPr lang="en-US" b="1" dirty="0"/>
              <a:t>Example:</a:t>
            </a:r>
          </a:p>
          <a:p>
            <a:r>
              <a:rPr lang="en-US" dirty="0"/>
              <a:t>	function report(</a:t>
            </a:r>
            <a:r>
              <a:rPr lang="en-US" dirty="0" err="1"/>
              <a:t>firstName</a:t>
            </a:r>
            <a:r>
              <a:rPr lang="en-US" dirty="0"/>
              <a:t>, </a:t>
            </a:r>
            <a:r>
              <a:rPr lang="en-US" dirty="0" err="1"/>
              <a:t>lastName</a:t>
            </a:r>
            <a:r>
              <a:rPr lang="en-US" dirty="0"/>
              <a:t>, ...colors) </a:t>
            </a:r>
          </a:p>
          <a:p>
            <a:r>
              <a:rPr lang="en-US" dirty="0"/>
              <a:t>	{  </a:t>
            </a:r>
          </a:p>
          <a:p>
            <a:r>
              <a:rPr lang="en-US" dirty="0"/>
              <a:t>		let phrase = </a:t>
            </a:r>
            <a:r>
              <a:rPr lang="en-US" dirty="0" err="1"/>
              <a:t>colors.length</a:t>
            </a:r>
            <a:r>
              <a:rPr lang="en-US" dirty="0"/>
              <a:t> === 0 ? 'no colors' :    </a:t>
            </a:r>
            <a:r>
              <a:rPr lang="en-US" dirty="0" err="1"/>
              <a:t>colors.length</a:t>
            </a:r>
            <a:r>
              <a:rPr lang="en-US" dirty="0"/>
              <a:t> === 1 ? 'the color ' + colors[0]:    'the 				    colors ' + </a:t>
            </a:r>
            <a:r>
              <a:rPr lang="en-US" dirty="0" err="1"/>
              <a:t>colors.join</a:t>
            </a:r>
            <a:r>
              <a:rPr lang="en-US" dirty="0"/>
              <a:t>(' and '); </a:t>
            </a:r>
          </a:p>
          <a:p>
            <a:endParaRPr lang="en-US" dirty="0"/>
          </a:p>
          <a:p>
            <a:r>
              <a:rPr lang="en-US" dirty="0"/>
              <a:t>		console.log(</a:t>
            </a:r>
            <a:r>
              <a:rPr lang="en-US" dirty="0" err="1"/>
              <a:t>firstName</a:t>
            </a:r>
            <a:r>
              <a:rPr lang="en-US" dirty="0"/>
              <a:t> +</a:t>
            </a:r>
            <a:r>
              <a:rPr lang="en-US" dirty="0" err="1"/>
              <a:t>lastName</a:t>
            </a:r>
            <a:r>
              <a:rPr lang="en-US" dirty="0"/>
              <a:t>+'</a:t>
            </a:r>
            <a:r>
              <a:rPr lang="en-US" dirty="0" err="1"/>
              <a:t>likes'+phrase</a:t>
            </a:r>
            <a:r>
              <a:rPr lang="en-US" dirty="0"/>
              <a:t> + '.'); </a:t>
            </a:r>
          </a:p>
          <a:p>
            <a:r>
              <a:rPr lang="en-US" dirty="0"/>
              <a:t>	} </a:t>
            </a:r>
          </a:p>
          <a:p>
            <a:r>
              <a:rPr lang="en-US" dirty="0"/>
              <a:t>	report(‘Amit', ‘</a:t>
            </a:r>
            <a:r>
              <a:rPr lang="en-US" dirty="0" err="1"/>
              <a:t>Gune</a:t>
            </a:r>
            <a:r>
              <a:rPr lang="en-US" dirty="0"/>
              <a:t>'); </a:t>
            </a:r>
          </a:p>
          <a:p>
            <a:r>
              <a:rPr lang="en-US" dirty="0"/>
              <a:t>	report(‘</a:t>
            </a:r>
            <a:r>
              <a:rPr lang="en-US" dirty="0" err="1"/>
              <a:t>Mohit</a:t>
            </a:r>
            <a:r>
              <a:rPr lang="en-US" dirty="0"/>
              <a:t>', ‘Gupta', 'yellow'); </a:t>
            </a:r>
          </a:p>
          <a:p>
            <a:r>
              <a:rPr lang="en-US" dirty="0"/>
              <a:t>	report(‘</a:t>
            </a:r>
            <a:r>
              <a:rPr lang="en-US" dirty="0" err="1"/>
              <a:t>Shivani</a:t>
            </a:r>
            <a:r>
              <a:rPr lang="en-US" dirty="0"/>
              <a:t>', ‘Sharma', 'pink', 'blue'); </a:t>
            </a:r>
          </a:p>
          <a:p>
            <a:r>
              <a:rPr lang="en-IN" dirty="0"/>
              <a:t>	report('Neetu', 'Srivastava', 'pink', '</a:t>
            </a:r>
            <a:r>
              <a:rPr lang="en-IN" dirty="0" err="1"/>
              <a:t>blue','green</a:t>
            </a:r>
            <a:r>
              <a:rPr lang="en-IN" dirty="0"/>
              <a:t>');</a:t>
            </a:r>
          </a:p>
        </p:txBody>
      </p:sp>
    </p:spTree>
    <p:extLst>
      <p:ext uri="{BB962C8B-B14F-4D97-AF65-F5344CB8AC3E}">
        <p14:creationId xmlns:p14="http://schemas.microsoft.com/office/powerpoint/2010/main" val="2605087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Rest Operator</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3970318"/>
          </a:xfrm>
          <a:prstGeom prst="rect">
            <a:avLst/>
          </a:prstGeom>
          <a:noFill/>
        </p:spPr>
        <p:txBody>
          <a:bodyPr wrap="square" rtlCol="0">
            <a:spAutoFit/>
          </a:bodyPr>
          <a:lstStyle/>
          <a:p>
            <a:endParaRPr lang="en-US" b="1" dirty="0"/>
          </a:p>
          <a:p>
            <a:r>
              <a:rPr lang="en-US" b="1" dirty="0"/>
              <a:t>Example:</a:t>
            </a:r>
          </a:p>
          <a:p>
            <a:r>
              <a:rPr lang="en-US" dirty="0"/>
              <a:t>	function </a:t>
            </a:r>
            <a:r>
              <a:rPr lang="en-US" dirty="0" err="1"/>
              <a:t>sumAll</a:t>
            </a:r>
            <a:r>
              <a:rPr lang="en-US" dirty="0"/>
              <a:t>(...</a:t>
            </a:r>
            <a:r>
              <a:rPr lang="en-US" dirty="0" err="1"/>
              <a:t>args</a:t>
            </a:r>
            <a:r>
              <a:rPr lang="en-US" dirty="0"/>
              <a:t>) </a:t>
            </a:r>
          </a:p>
          <a:p>
            <a:r>
              <a:rPr lang="en-US" dirty="0"/>
              <a:t>	{ </a:t>
            </a:r>
          </a:p>
          <a:p>
            <a:r>
              <a:rPr lang="en-US" dirty="0"/>
              <a:t>		  let sum = 0;</a:t>
            </a:r>
          </a:p>
          <a:p>
            <a:r>
              <a:rPr lang="en-US" dirty="0"/>
              <a:t>	                   for (let </a:t>
            </a:r>
            <a:r>
              <a:rPr lang="en-US" dirty="0" err="1"/>
              <a:t>arg</a:t>
            </a:r>
            <a:r>
              <a:rPr lang="en-US" dirty="0"/>
              <a:t> of </a:t>
            </a:r>
            <a:r>
              <a:rPr lang="en-US" dirty="0" err="1"/>
              <a:t>args</a:t>
            </a:r>
            <a:r>
              <a:rPr lang="en-US" dirty="0"/>
              <a:t>) </a:t>
            </a:r>
          </a:p>
          <a:p>
            <a:r>
              <a:rPr lang="en-US" dirty="0"/>
              <a:t>                                              sum += </a:t>
            </a:r>
            <a:r>
              <a:rPr lang="en-US" dirty="0" err="1"/>
              <a:t>arg</a:t>
            </a:r>
            <a:r>
              <a:rPr lang="en-US" dirty="0"/>
              <a:t>;</a:t>
            </a:r>
          </a:p>
          <a:p>
            <a:endParaRPr lang="en-US" dirty="0"/>
          </a:p>
          <a:p>
            <a:r>
              <a:rPr lang="en-US" dirty="0"/>
              <a:t> 		 return sum;</a:t>
            </a:r>
          </a:p>
          <a:p>
            <a:r>
              <a:rPr lang="en-US" dirty="0"/>
              <a:t>	}</a:t>
            </a:r>
          </a:p>
          <a:p>
            <a:endParaRPr lang="en-US" dirty="0"/>
          </a:p>
          <a:p>
            <a:r>
              <a:rPr lang="en-US" dirty="0"/>
              <a:t>console.log( </a:t>
            </a:r>
            <a:r>
              <a:rPr lang="en-US" dirty="0" err="1"/>
              <a:t>sumAll</a:t>
            </a:r>
            <a:r>
              <a:rPr lang="en-US" dirty="0"/>
              <a:t>(1) );</a:t>
            </a:r>
          </a:p>
          <a:p>
            <a:r>
              <a:rPr lang="en-US" dirty="0"/>
              <a:t>console.log( </a:t>
            </a:r>
            <a:r>
              <a:rPr lang="en-US" dirty="0" err="1"/>
              <a:t>sumAll</a:t>
            </a:r>
            <a:r>
              <a:rPr lang="en-US" dirty="0"/>
              <a:t>(1, 2) );</a:t>
            </a:r>
          </a:p>
          <a:p>
            <a:r>
              <a:rPr lang="en-US" dirty="0"/>
              <a:t>console.log( </a:t>
            </a:r>
            <a:r>
              <a:rPr lang="en-US" dirty="0" err="1"/>
              <a:t>sumAll</a:t>
            </a:r>
            <a:r>
              <a:rPr lang="en-US" dirty="0"/>
              <a:t>(1, 2, 3) );</a:t>
            </a:r>
          </a:p>
        </p:txBody>
      </p:sp>
    </p:spTree>
    <p:extLst>
      <p:ext uri="{BB962C8B-B14F-4D97-AF65-F5344CB8AC3E}">
        <p14:creationId xmlns:p14="http://schemas.microsoft.com/office/powerpoint/2010/main" val="337194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Spread Operator</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5078313"/>
          </a:xfrm>
          <a:prstGeom prst="rect">
            <a:avLst/>
          </a:prstGeom>
          <a:noFill/>
        </p:spPr>
        <p:txBody>
          <a:bodyPr wrap="square" rtlCol="0">
            <a:spAutoFit/>
          </a:bodyPr>
          <a:lstStyle/>
          <a:p>
            <a:r>
              <a:rPr lang="en-US" dirty="0"/>
              <a:t>As Rest operator is used to get an array from the list of parameters, Spread operator do exactly the reverse i.e. to pass list of parameters from an array.</a:t>
            </a:r>
          </a:p>
          <a:p>
            <a:pPr marL="285750" indent="-285750">
              <a:buFont typeface="Arial" panose="020B0604020202020204" pitchFamily="34" charset="0"/>
              <a:buChar char="•"/>
            </a:pPr>
            <a:r>
              <a:rPr lang="en-US" dirty="0"/>
              <a:t>Spreads out elements of any “</a:t>
            </a:r>
            <a:r>
              <a:rPr lang="en-US" dirty="0" err="1"/>
              <a:t>iterable</a:t>
            </a:r>
            <a:r>
              <a:rPr lang="en-US" dirty="0"/>
              <a:t>” into the list of separate arguments to a function </a:t>
            </a:r>
          </a:p>
          <a:p>
            <a:pPr marL="285750" indent="-285750">
              <a:buFont typeface="Arial" panose="020B0604020202020204" pitchFamily="34" charset="0"/>
              <a:buChar char="•"/>
            </a:pPr>
            <a:r>
              <a:rPr lang="en-US" dirty="0"/>
              <a:t>Mostly removes need to use Function apply method</a:t>
            </a:r>
          </a:p>
          <a:p>
            <a:pPr marL="285750" indent="-285750">
              <a:buFont typeface="Arial" panose="020B0604020202020204" pitchFamily="34" charset="0"/>
              <a:buChar char="•"/>
            </a:pPr>
            <a:endParaRPr lang="en-US" dirty="0"/>
          </a:p>
          <a:p>
            <a:r>
              <a:rPr lang="en-US" dirty="0"/>
              <a:t>For instance, </a:t>
            </a:r>
            <a:r>
              <a:rPr lang="en-US" dirty="0" err="1"/>
              <a:t>Math.max</a:t>
            </a:r>
            <a:r>
              <a:rPr lang="en-US" dirty="0"/>
              <a:t> returns the greatest number from a list</a:t>
            </a:r>
          </a:p>
          <a:p>
            <a:r>
              <a:rPr lang="en-US" dirty="0"/>
              <a:t>	console.log( </a:t>
            </a:r>
            <a:r>
              <a:rPr lang="en-US" dirty="0" err="1"/>
              <a:t>Math.max</a:t>
            </a:r>
            <a:r>
              <a:rPr lang="en-US" dirty="0"/>
              <a:t>(3, 5, 1) ); // 5</a:t>
            </a:r>
          </a:p>
          <a:p>
            <a:endParaRPr lang="en-US" dirty="0"/>
          </a:p>
          <a:p>
            <a:r>
              <a:rPr lang="en-US" dirty="0"/>
              <a:t>Now let’s say we have an array [3, 5, 1]</a:t>
            </a:r>
          </a:p>
          <a:p>
            <a:r>
              <a:rPr lang="en-US" dirty="0"/>
              <a:t>Passing array won’t work, because </a:t>
            </a:r>
            <a:r>
              <a:rPr lang="en-US" dirty="0" err="1"/>
              <a:t>Math.max</a:t>
            </a:r>
            <a:r>
              <a:rPr lang="en-US" dirty="0"/>
              <a:t> expects a list of numeric arguments, not a single array:</a:t>
            </a:r>
          </a:p>
          <a:p>
            <a:r>
              <a:rPr lang="en-US" dirty="0"/>
              <a:t>	let </a:t>
            </a:r>
            <a:r>
              <a:rPr lang="en-US" dirty="0" err="1"/>
              <a:t>arr</a:t>
            </a:r>
            <a:r>
              <a:rPr lang="en-US" dirty="0"/>
              <a:t> = [3, 5, 1];</a:t>
            </a:r>
          </a:p>
          <a:p>
            <a:r>
              <a:rPr lang="en-US" dirty="0"/>
              <a:t>	console.log( </a:t>
            </a:r>
            <a:r>
              <a:rPr lang="en-US" dirty="0" err="1"/>
              <a:t>Math.max</a:t>
            </a:r>
            <a:r>
              <a:rPr lang="en-US" dirty="0"/>
              <a:t>(</a:t>
            </a:r>
            <a:r>
              <a:rPr lang="en-US" dirty="0" err="1"/>
              <a:t>arr</a:t>
            </a:r>
            <a:r>
              <a:rPr lang="en-US" dirty="0"/>
              <a:t>) ); // </a:t>
            </a:r>
            <a:r>
              <a:rPr lang="en-US" dirty="0" err="1"/>
              <a:t>NaN</a:t>
            </a:r>
            <a:endParaRPr lang="en-US" dirty="0"/>
          </a:p>
          <a:p>
            <a:endParaRPr lang="en-US" dirty="0"/>
          </a:p>
          <a:p>
            <a:r>
              <a:rPr lang="en-US" dirty="0"/>
              <a:t>And surely we can’t manually list items in the code </a:t>
            </a:r>
            <a:r>
              <a:rPr lang="en-US" dirty="0" err="1"/>
              <a:t>Math.max</a:t>
            </a:r>
            <a:r>
              <a:rPr lang="en-US" dirty="0"/>
              <a:t>(</a:t>
            </a:r>
            <a:r>
              <a:rPr lang="en-US" dirty="0" err="1"/>
              <a:t>arr</a:t>
            </a:r>
            <a:r>
              <a:rPr lang="en-US" dirty="0"/>
              <a:t>[0], </a:t>
            </a:r>
            <a:r>
              <a:rPr lang="en-US" dirty="0" err="1"/>
              <a:t>arr</a:t>
            </a:r>
            <a:r>
              <a:rPr lang="en-US" dirty="0"/>
              <a:t>[1], </a:t>
            </a:r>
            <a:r>
              <a:rPr lang="en-US" dirty="0" err="1"/>
              <a:t>arr</a:t>
            </a:r>
            <a:r>
              <a:rPr lang="en-US" dirty="0"/>
              <a:t>[2]), </a:t>
            </a:r>
          </a:p>
          <a:p>
            <a:r>
              <a:rPr lang="en-US" dirty="0"/>
              <a:t>because we may be unsure how many there are. As our script executes, there could be a lot, or there</a:t>
            </a:r>
          </a:p>
          <a:p>
            <a:r>
              <a:rPr lang="en-US" dirty="0"/>
              <a:t>could be none. </a:t>
            </a:r>
          </a:p>
          <a:p>
            <a:pPr marL="285750" indent="-285750">
              <a:buFont typeface="Arial" panose="020B0604020202020204" pitchFamily="34" charset="0"/>
              <a:buChar char="•"/>
            </a:pPr>
            <a:endParaRPr lang="en-US" b="1" dirty="0"/>
          </a:p>
          <a:p>
            <a:r>
              <a:rPr lang="en-US" b="1" dirty="0"/>
              <a:t>Solution is Spread Operator </a:t>
            </a:r>
            <a:r>
              <a:rPr lang="en-US" dirty="0"/>
              <a:t>!</a:t>
            </a:r>
          </a:p>
        </p:txBody>
      </p:sp>
    </p:spTree>
    <p:extLst>
      <p:ext uri="{BB962C8B-B14F-4D97-AF65-F5344CB8AC3E}">
        <p14:creationId xmlns:p14="http://schemas.microsoft.com/office/powerpoint/2010/main" val="3468564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Spread Operator</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5078313"/>
          </a:xfrm>
          <a:prstGeom prst="rect">
            <a:avLst/>
          </a:prstGeom>
          <a:noFill/>
        </p:spPr>
        <p:txBody>
          <a:bodyPr wrap="square" rtlCol="0">
            <a:spAutoFit/>
          </a:bodyPr>
          <a:lstStyle/>
          <a:p>
            <a:r>
              <a:rPr lang="en-US" b="1" dirty="0"/>
              <a:t>Example:</a:t>
            </a:r>
          </a:p>
          <a:p>
            <a:endParaRPr lang="en-US" b="1" dirty="0"/>
          </a:p>
          <a:p>
            <a:r>
              <a:rPr lang="en-US" b="1" dirty="0"/>
              <a:t>For </a:t>
            </a:r>
            <a:r>
              <a:rPr lang="en-US" b="1" dirty="0" err="1"/>
              <a:t>Math.max</a:t>
            </a:r>
            <a:r>
              <a:rPr lang="en-US" b="1" dirty="0"/>
              <a:t>:</a:t>
            </a:r>
          </a:p>
          <a:p>
            <a:r>
              <a:rPr lang="en-US" dirty="0"/>
              <a:t>	let </a:t>
            </a:r>
            <a:r>
              <a:rPr lang="en-US" dirty="0" err="1"/>
              <a:t>arr</a:t>
            </a:r>
            <a:r>
              <a:rPr lang="en-US" dirty="0"/>
              <a:t> = [3, 5, 1];</a:t>
            </a:r>
          </a:p>
          <a:p>
            <a:r>
              <a:rPr lang="en-US" dirty="0"/>
              <a:t>	console.log( </a:t>
            </a:r>
            <a:r>
              <a:rPr lang="en-US" dirty="0" err="1"/>
              <a:t>Math.max</a:t>
            </a:r>
            <a:r>
              <a:rPr lang="en-US" dirty="0"/>
              <a:t>(...</a:t>
            </a:r>
            <a:r>
              <a:rPr lang="en-US" dirty="0" err="1"/>
              <a:t>arr</a:t>
            </a:r>
            <a:r>
              <a:rPr lang="en-US" dirty="0"/>
              <a:t>) ); // 5 (spread turns array into a list of arguments)</a:t>
            </a:r>
          </a:p>
          <a:p>
            <a:endParaRPr lang="en-US" dirty="0"/>
          </a:p>
          <a:p>
            <a:r>
              <a:rPr lang="en-US" dirty="0"/>
              <a:t>We also can pass multiple </a:t>
            </a:r>
            <a:r>
              <a:rPr lang="en-US" dirty="0" err="1"/>
              <a:t>iterables</a:t>
            </a:r>
            <a:r>
              <a:rPr lang="en-US" dirty="0"/>
              <a:t> this way:</a:t>
            </a:r>
          </a:p>
          <a:p>
            <a:endParaRPr lang="en-US" dirty="0"/>
          </a:p>
          <a:p>
            <a:r>
              <a:rPr lang="en-US" dirty="0"/>
              <a:t>	 let arr1 = [1, -2, 3, 4];</a:t>
            </a:r>
          </a:p>
          <a:p>
            <a:r>
              <a:rPr lang="en-US" dirty="0"/>
              <a:t>	 let arr2 = [8, 3, -8, 1];</a:t>
            </a:r>
          </a:p>
          <a:p>
            <a:r>
              <a:rPr lang="en-US" dirty="0"/>
              <a:t>	 console.log( </a:t>
            </a:r>
            <a:r>
              <a:rPr lang="en-US" dirty="0" err="1"/>
              <a:t>Math.max</a:t>
            </a:r>
            <a:r>
              <a:rPr lang="en-US" dirty="0"/>
              <a:t>(...arr1, ...arr2) ); // 8</a:t>
            </a:r>
          </a:p>
          <a:p>
            <a:endParaRPr lang="en-US" dirty="0"/>
          </a:p>
          <a:p>
            <a:r>
              <a:rPr lang="en-US" dirty="0"/>
              <a:t>We can even combine the spread operator with normal values:</a:t>
            </a:r>
          </a:p>
          <a:p>
            <a:endParaRPr lang="en-US" dirty="0"/>
          </a:p>
          <a:p>
            <a:r>
              <a:rPr lang="en-US" dirty="0"/>
              <a:t> 	let arr1 = [1, -2, 3, 4];</a:t>
            </a:r>
          </a:p>
          <a:p>
            <a:r>
              <a:rPr lang="en-US" dirty="0"/>
              <a:t>	let arr2 = [8, 3, -8, 1];</a:t>
            </a:r>
          </a:p>
          <a:p>
            <a:r>
              <a:rPr lang="en-US" dirty="0"/>
              <a:t>	console.log( </a:t>
            </a:r>
            <a:r>
              <a:rPr lang="en-US" dirty="0" err="1"/>
              <a:t>Math.max</a:t>
            </a:r>
            <a:r>
              <a:rPr lang="en-US" dirty="0"/>
              <a:t>(1, ...arr1, 2, ...arr2, 25) ); // 25</a:t>
            </a:r>
          </a:p>
          <a:p>
            <a:r>
              <a:rPr lang="en-US" dirty="0"/>
              <a:t>	</a:t>
            </a:r>
          </a:p>
        </p:txBody>
      </p:sp>
    </p:spTree>
    <p:extLst>
      <p:ext uri="{BB962C8B-B14F-4D97-AF65-F5344CB8AC3E}">
        <p14:creationId xmlns:p14="http://schemas.microsoft.com/office/powerpoint/2010/main" val="3374561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Spread Operator</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4524315"/>
          </a:xfrm>
          <a:prstGeom prst="rect">
            <a:avLst/>
          </a:prstGeom>
          <a:noFill/>
        </p:spPr>
        <p:txBody>
          <a:bodyPr wrap="square" rtlCol="0">
            <a:spAutoFit/>
          </a:bodyPr>
          <a:lstStyle/>
          <a:p>
            <a:r>
              <a:rPr lang="en-US" b="1" dirty="0"/>
              <a:t>Example:</a:t>
            </a:r>
          </a:p>
          <a:p>
            <a:endParaRPr lang="en-US" b="1" dirty="0"/>
          </a:p>
          <a:p>
            <a:r>
              <a:rPr lang="en-US" dirty="0"/>
              <a:t>Also, the spread operator can be used to merge arrays:</a:t>
            </a:r>
          </a:p>
          <a:p>
            <a:r>
              <a:rPr lang="en-US" dirty="0"/>
              <a:t>	</a:t>
            </a:r>
          </a:p>
          <a:p>
            <a:r>
              <a:rPr lang="en-US" dirty="0"/>
              <a:t>	let </a:t>
            </a:r>
            <a:r>
              <a:rPr lang="en-US" dirty="0" err="1"/>
              <a:t>arr</a:t>
            </a:r>
            <a:r>
              <a:rPr lang="en-US" dirty="0"/>
              <a:t> = [3, 5, 1];</a:t>
            </a:r>
          </a:p>
          <a:p>
            <a:r>
              <a:rPr lang="en-US" dirty="0"/>
              <a:t>	let arr2 = [8, 9, 15];</a:t>
            </a:r>
          </a:p>
          <a:p>
            <a:endParaRPr lang="en-US" dirty="0"/>
          </a:p>
          <a:p>
            <a:r>
              <a:rPr lang="en-US" dirty="0"/>
              <a:t>	let merged = [0, ...</a:t>
            </a:r>
            <a:r>
              <a:rPr lang="en-US" dirty="0" err="1"/>
              <a:t>arr</a:t>
            </a:r>
            <a:r>
              <a:rPr lang="en-US" dirty="0"/>
              <a:t>, 2, ...arr2];</a:t>
            </a:r>
          </a:p>
          <a:p>
            <a:r>
              <a:rPr lang="en-US" dirty="0"/>
              <a:t>                 console.log(merged); // 0,3,5,1,2,8,9,15 (0, then </a:t>
            </a:r>
            <a:r>
              <a:rPr lang="en-US" dirty="0" err="1"/>
              <a:t>arr</a:t>
            </a:r>
            <a:r>
              <a:rPr lang="en-US" dirty="0"/>
              <a:t>, then 2, then arr2)</a:t>
            </a:r>
          </a:p>
          <a:p>
            <a:endParaRPr lang="en-US" dirty="0"/>
          </a:p>
          <a:p>
            <a:r>
              <a:rPr lang="en-US" dirty="0"/>
              <a:t>In the examples above we used an array to demonstrate the spread operator, but any </a:t>
            </a:r>
            <a:r>
              <a:rPr lang="en-US" dirty="0" err="1"/>
              <a:t>iterable</a:t>
            </a:r>
            <a:r>
              <a:rPr lang="en-US" dirty="0"/>
              <a:t> will do.</a:t>
            </a:r>
          </a:p>
          <a:p>
            <a:endParaRPr lang="en-US" dirty="0"/>
          </a:p>
          <a:p>
            <a:r>
              <a:rPr lang="en-US" dirty="0"/>
              <a:t>For instance, here we use the spread operator to turn the string into array of characters:</a:t>
            </a:r>
          </a:p>
          <a:p>
            <a:endParaRPr lang="en-US" dirty="0"/>
          </a:p>
          <a:p>
            <a:r>
              <a:rPr lang="en-US" dirty="0"/>
              <a:t> 	let </a:t>
            </a:r>
            <a:r>
              <a:rPr lang="en-US" dirty="0" err="1"/>
              <a:t>str</a:t>
            </a:r>
            <a:r>
              <a:rPr lang="en-US" dirty="0"/>
              <a:t> = "Hello";</a:t>
            </a:r>
          </a:p>
          <a:p>
            <a:r>
              <a:rPr lang="en-US" dirty="0"/>
              <a:t>	console.log( [...</a:t>
            </a:r>
            <a:r>
              <a:rPr lang="en-US" dirty="0" err="1"/>
              <a:t>str</a:t>
            </a:r>
            <a:r>
              <a:rPr lang="en-US" dirty="0"/>
              <a:t>] ); // </a:t>
            </a:r>
            <a:r>
              <a:rPr lang="en-US" dirty="0" err="1"/>
              <a:t>H,e,l,l,o</a:t>
            </a:r>
            <a:endParaRPr lang="en-US" dirty="0"/>
          </a:p>
        </p:txBody>
      </p:sp>
    </p:spTree>
    <p:extLst>
      <p:ext uri="{BB962C8B-B14F-4D97-AF65-F5344CB8AC3E}">
        <p14:creationId xmlns:p14="http://schemas.microsoft.com/office/powerpoint/2010/main" val="3630115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r>
              <a:rPr lang="en-US" sz="3200" b="1" i="1" spc="-67" dirty="0">
                <a:solidFill>
                  <a:schemeClr val="bg1">
                    <a:lumMod val="50000"/>
                  </a:schemeClr>
                </a:solidFill>
                <a:latin typeface="Arial" pitchFamily="34" charset="0"/>
                <a:cs typeface="Arial" pitchFamily="34" charset="0"/>
              </a:rPr>
              <a:t> Assignment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4801314"/>
          </a:xfrm>
          <a:prstGeom prst="rect">
            <a:avLst/>
          </a:prstGeom>
          <a:noFill/>
        </p:spPr>
        <p:txBody>
          <a:bodyPr wrap="square" rtlCol="0">
            <a:spAutoFit/>
          </a:bodyPr>
          <a:lstStyle/>
          <a:p>
            <a:pPr marL="285750" indent="-285750">
              <a:buFont typeface="Arial" panose="020B0604020202020204" pitchFamily="34" charset="0"/>
              <a:buChar char="•"/>
            </a:pPr>
            <a:r>
              <a:rPr lang="en-US" dirty="0" err="1"/>
              <a:t>Destructuring</a:t>
            </a:r>
            <a:r>
              <a:rPr lang="en-US" dirty="0"/>
              <a:t> Assignment enables to unpack values from arrays, or properties from objects, into distinct variables.</a:t>
            </a:r>
          </a:p>
          <a:p>
            <a:pPr marL="285750" indent="-285750">
              <a:buFont typeface="Arial" panose="020B0604020202020204" pitchFamily="34" charset="0"/>
              <a:buChar char="•"/>
            </a:pPr>
            <a:r>
              <a:rPr lang="en-US" dirty="0"/>
              <a:t>Variables are set from left to right. So the first variable gets the first item in the array, the second variable gets the second item in the array and so on.</a:t>
            </a:r>
          </a:p>
          <a:p>
            <a:pPr marL="285750" indent="-285750">
              <a:buFont typeface="Arial" panose="020B0604020202020204" pitchFamily="34" charset="0"/>
              <a:buChar char="•"/>
            </a:pPr>
            <a:endParaRPr lang="en-US" dirty="0"/>
          </a:p>
          <a:p>
            <a:r>
              <a:rPr lang="en-US" b="1" dirty="0"/>
              <a:t>Basic or Array </a:t>
            </a:r>
            <a:r>
              <a:rPr lang="en-US" b="1" dirty="0" err="1"/>
              <a:t>Destructuring</a:t>
            </a:r>
            <a:endParaRPr lang="en-US" b="1" dirty="0"/>
          </a:p>
          <a:p>
            <a:endParaRPr lang="en-US" b="1" dirty="0"/>
          </a:p>
          <a:p>
            <a:r>
              <a:rPr lang="en-US" dirty="0"/>
              <a:t>Let’s say, if we want extract a data from an array. Previously, how will this be done?</a:t>
            </a:r>
          </a:p>
          <a:p>
            <a:endParaRPr lang="en-US" dirty="0"/>
          </a:p>
          <a:p>
            <a:r>
              <a:rPr lang="en-US" dirty="0"/>
              <a:t>    </a:t>
            </a:r>
            <a:r>
              <a:rPr lang="en-US" dirty="0" err="1"/>
              <a:t>var</a:t>
            </a:r>
            <a:r>
              <a:rPr lang="en-US" dirty="0"/>
              <a:t> introduction = ["Hello", "I" , "am", "Sarah"];</a:t>
            </a:r>
          </a:p>
          <a:p>
            <a:r>
              <a:rPr lang="en-US" dirty="0"/>
              <a:t>    </a:t>
            </a:r>
            <a:r>
              <a:rPr lang="en-US" dirty="0" err="1"/>
              <a:t>var</a:t>
            </a:r>
            <a:r>
              <a:rPr lang="en-US" dirty="0"/>
              <a:t> greeting = introduction[0];</a:t>
            </a:r>
          </a:p>
          <a:p>
            <a:r>
              <a:rPr lang="en-US" dirty="0"/>
              <a:t>    </a:t>
            </a:r>
            <a:r>
              <a:rPr lang="en-US" dirty="0" err="1"/>
              <a:t>var</a:t>
            </a:r>
            <a:r>
              <a:rPr lang="en-US" dirty="0"/>
              <a:t> name = introduction[3];</a:t>
            </a:r>
          </a:p>
          <a:p>
            <a:endParaRPr lang="en-US" dirty="0"/>
          </a:p>
          <a:p>
            <a:r>
              <a:rPr lang="en-US" dirty="0"/>
              <a:t>    console.log(greeting);//"Hello"</a:t>
            </a:r>
          </a:p>
          <a:p>
            <a:r>
              <a:rPr lang="en-US" dirty="0"/>
              <a:t>    console.log(name);//"Sarah“</a:t>
            </a:r>
          </a:p>
          <a:p>
            <a:endParaRPr lang="en-US" dirty="0"/>
          </a:p>
          <a:p>
            <a:r>
              <a:rPr lang="en-US" dirty="0"/>
              <a:t>We can see that when we want to extract data from an array , we had to do the same thing over and over again. </a:t>
            </a:r>
          </a:p>
          <a:p>
            <a:r>
              <a:rPr lang="en-US" dirty="0"/>
              <a:t>ES6 </a:t>
            </a:r>
            <a:r>
              <a:rPr lang="en-US" dirty="0" err="1"/>
              <a:t>destucturing</a:t>
            </a:r>
            <a:r>
              <a:rPr lang="en-US" dirty="0"/>
              <a:t> assignment makes it easier to extract this data.</a:t>
            </a:r>
          </a:p>
        </p:txBody>
      </p:sp>
    </p:spTree>
    <p:extLst>
      <p:ext uri="{BB962C8B-B14F-4D97-AF65-F5344CB8AC3E}">
        <p14:creationId xmlns:p14="http://schemas.microsoft.com/office/powerpoint/2010/main" val="3007077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5632311"/>
          </a:xfrm>
          <a:prstGeom prst="rect">
            <a:avLst/>
          </a:prstGeom>
          <a:noFill/>
        </p:spPr>
        <p:txBody>
          <a:bodyPr wrap="square" rtlCol="0">
            <a:spAutoFit/>
          </a:bodyPr>
          <a:lstStyle/>
          <a:p>
            <a:r>
              <a:rPr lang="en-US" dirty="0"/>
              <a:t>If we want to extract data using arrays, it's quite simple using </a:t>
            </a:r>
            <a:r>
              <a:rPr lang="en-US" dirty="0" err="1"/>
              <a:t>Destructuring</a:t>
            </a:r>
            <a:r>
              <a:rPr lang="en-US" dirty="0"/>
              <a:t> Assignment.</a:t>
            </a:r>
          </a:p>
          <a:p>
            <a:endParaRPr lang="en-US" dirty="0"/>
          </a:p>
          <a:p>
            <a:r>
              <a:rPr lang="en-US" dirty="0"/>
              <a:t>	</a:t>
            </a:r>
            <a:r>
              <a:rPr lang="en-US" dirty="0" err="1"/>
              <a:t>var</a:t>
            </a:r>
            <a:r>
              <a:rPr lang="en-US" dirty="0"/>
              <a:t> [greeting, pronoun] = ["Hello", "I" , "am", "Sarah"];</a:t>
            </a:r>
          </a:p>
          <a:p>
            <a:endParaRPr lang="en-US" dirty="0"/>
          </a:p>
          <a:p>
            <a:r>
              <a:rPr lang="en-US" dirty="0"/>
              <a:t>    	console.log(greeting);//"Hello"</a:t>
            </a:r>
          </a:p>
          <a:p>
            <a:r>
              <a:rPr lang="en-US" dirty="0"/>
              <a:t>   	console.log(pronoun);//"I“</a:t>
            </a:r>
          </a:p>
          <a:p>
            <a:r>
              <a:rPr lang="en-US" dirty="0"/>
              <a:t>OR</a:t>
            </a:r>
          </a:p>
          <a:p>
            <a:r>
              <a:rPr lang="en-US" dirty="0"/>
              <a:t>    	</a:t>
            </a:r>
            <a:r>
              <a:rPr lang="en-US" dirty="0" err="1"/>
              <a:t>var</a:t>
            </a:r>
            <a:r>
              <a:rPr lang="en-US" dirty="0"/>
              <a:t> introduction = ["Hello", "I" , "am", "Sarah"];</a:t>
            </a:r>
          </a:p>
          <a:p>
            <a:r>
              <a:rPr lang="en-US" dirty="0"/>
              <a:t>    	</a:t>
            </a:r>
            <a:r>
              <a:rPr lang="en-US" dirty="0" err="1"/>
              <a:t>var</a:t>
            </a:r>
            <a:r>
              <a:rPr lang="en-US" dirty="0"/>
              <a:t> [greeting, pronoun] = introduction;</a:t>
            </a:r>
          </a:p>
          <a:p>
            <a:endParaRPr lang="en-US" dirty="0"/>
          </a:p>
          <a:p>
            <a:r>
              <a:rPr lang="en-US" dirty="0"/>
              <a:t>    	console.log(greeting);//"Hello"</a:t>
            </a:r>
          </a:p>
          <a:p>
            <a:r>
              <a:rPr lang="en-US" dirty="0"/>
              <a:t>   	console.log(pronoun);//"I“</a:t>
            </a:r>
          </a:p>
          <a:p>
            <a:r>
              <a:rPr lang="en-US" dirty="0"/>
              <a:t>OR</a:t>
            </a:r>
          </a:p>
          <a:p>
            <a:r>
              <a:rPr lang="en-US" dirty="0"/>
              <a:t>	</a:t>
            </a:r>
            <a:r>
              <a:rPr lang="en-US" dirty="0" err="1"/>
              <a:t>var</a:t>
            </a:r>
            <a:r>
              <a:rPr lang="en-US" dirty="0"/>
              <a:t> greeting, pronoun;</a:t>
            </a:r>
          </a:p>
          <a:p>
            <a:r>
              <a:rPr lang="en-US" dirty="0"/>
              <a:t>   	[greeting, pronoun] = ["Hello", "I" , "am", "Sarah"];</a:t>
            </a:r>
          </a:p>
          <a:p>
            <a:endParaRPr lang="en-US" dirty="0"/>
          </a:p>
          <a:p>
            <a:r>
              <a:rPr lang="en-US" dirty="0"/>
              <a:t>   	console.log(greeting);//"Hello"</a:t>
            </a:r>
          </a:p>
          <a:p>
            <a:r>
              <a:rPr lang="en-US" dirty="0"/>
              <a:t>    	console.log(pronoun);//"I"</a:t>
            </a:r>
          </a:p>
          <a:p>
            <a:endParaRPr lang="en-US" dirty="0"/>
          </a:p>
          <a:p>
            <a:endParaRPr lang="en-US" dirty="0"/>
          </a:p>
        </p:txBody>
      </p:sp>
    </p:spTree>
    <p:extLst>
      <p:ext uri="{BB962C8B-B14F-4D97-AF65-F5344CB8AC3E}">
        <p14:creationId xmlns:p14="http://schemas.microsoft.com/office/powerpoint/2010/main" val="922735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4801314"/>
          </a:xfrm>
          <a:prstGeom prst="rect">
            <a:avLst/>
          </a:prstGeom>
          <a:noFill/>
        </p:spPr>
        <p:txBody>
          <a:bodyPr wrap="square" rtlCol="0">
            <a:spAutoFit/>
          </a:bodyPr>
          <a:lstStyle/>
          <a:p>
            <a:r>
              <a:rPr lang="en-US" b="1" dirty="0"/>
              <a:t>Skipping Items in an Array while </a:t>
            </a:r>
            <a:r>
              <a:rPr lang="en-US" b="1" dirty="0" err="1"/>
              <a:t>Destructuring</a:t>
            </a:r>
            <a:r>
              <a:rPr lang="en-US" b="1" dirty="0"/>
              <a:t> Assignment</a:t>
            </a:r>
          </a:p>
          <a:p>
            <a:r>
              <a:rPr lang="en-US" dirty="0"/>
              <a:t>Let’s say, if we want to get the first and last item on our array instead of the first and second item</a:t>
            </a:r>
          </a:p>
          <a:p>
            <a:endParaRPr lang="en-US" b="1" dirty="0"/>
          </a:p>
          <a:p>
            <a:r>
              <a:rPr lang="en-US" dirty="0"/>
              <a:t>	</a:t>
            </a:r>
            <a:r>
              <a:rPr lang="en-US" dirty="0" err="1"/>
              <a:t>var</a:t>
            </a:r>
            <a:r>
              <a:rPr lang="en-US" dirty="0"/>
              <a:t> [greeting, , ,name] = ["Hello", "I" , "am", "Sarah"];</a:t>
            </a:r>
          </a:p>
          <a:p>
            <a:r>
              <a:rPr lang="en-US" dirty="0"/>
              <a:t>   	console.log(greeting);//"Hello"</a:t>
            </a:r>
          </a:p>
          <a:p>
            <a:r>
              <a:rPr lang="en-US" dirty="0"/>
              <a:t>    	console.log(name);//"Sarah"</a:t>
            </a:r>
          </a:p>
          <a:p>
            <a:endParaRPr lang="en-US" b="1" dirty="0"/>
          </a:p>
          <a:p>
            <a:r>
              <a:rPr lang="en-US" dirty="0"/>
              <a:t>if we want to skip the first and third item on our array</a:t>
            </a:r>
            <a:endParaRPr lang="en-US" b="1" dirty="0"/>
          </a:p>
          <a:p>
            <a:r>
              <a:rPr lang="en-US" dirty="0"/>
              <a:t>	</a:t>
            </a:r>
            <a:r>
              <a:rPr lang="en-US" dirty="0" err="1"/>
              <a:t>var</a:t>
            </a:r>
            <a:r>
              <a:rPr lang="en-US" dirty="0"/>
              <a:t> [,</a:t>
            </a:r>
            <a:r>
              <a:rPr lang="en-US" dirty="0" err="1"/>
              <a:t>pronoun,,name</a:t>
            </a:r>
            <a:r>
              <a:rPr lang="en-US" dirty="0"/>
              <a:t>] = ["Hello", "I" , "am", "Sarah"];</a:t>
            </a:r>
          </a:p>
          <a:p>
            <a:r>
              <a:rPr lang="en-US" dirty="0"/>
              <a:t>    	console.log(pronoun);//"I"</a:t>
            </a:r>
          </a:p>
          <a:p>
            <a:r>
              <a:rPr lang="en-US" dirty="0"/>
              <a:t>    	console.log(name);//"Sarah“</a:t>
            </a:r>
          </a:p>
          <a:p>
            <a:endParaRPr lang="en-US" dirty="0"/>
          </a:p>
          <a:p>
            <a:r>
              <a:rPr lang="en-US" dirty="0"/>
              <a:t>if we want to assign some of the array to variables and the rest of the items on an array to a particular variable</a:t>
            </a:r>
          </a:p>
          <a:p>
            <a:endParaRPr lang="en-US" dirty="0"/>
          </a:p>
          <a:p>
            <a:r>
              <a:rPr lang="en-US" dirty="0"/>
              <a:t>	</a:t>
            </a:r>
            <a:r>
              <a:rPr lang="en-US" dirty="0" err="1"/>
              <a:t>var</a:t>
            </a:r>
            <a:r>
              <a:rPr lang="en-US" dirty="0"/>
              <a:t> [greeting,...intro] = ["Hello", "I" , "am", "Sarah"];</a:t>
            </a:r>
          </a:p>
          <a:p>
            <a:r>
              <a:rPr lang="en-US" dirty="0"/>
              <a:t>    	console.log(greeting);//"Hello"</a:t>
            </a:r>
          </a:p>
          <a:p>
            <a:r>
              <a:rPr lang="en-US" dirty="0"/>
              <a:t>   	console.log(intro);//["I", "am", "Sarah"]</a:t>
            </a:r>
          </a:p>
        </p:txBody>
      </p:sp>
    </p:spTree>
    <p:extLst>
      <p:ext uri="{BB962C8B-B14F-4D97-AF65-F5344CB8AC3E}">
        <p14:creationId xmlns:p14="http://schemas.microsoft.com/office/powerpoint/2010/main" val="3481070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5078313"/>
          </a:xfrm>
          <a:prstGeom prst="rect">
            <a:avLst/>
          </a:prstGeom>
          <a:noFill/>
        </p:spPr>
        <p:txBody>
          <a:bodyPr wrap="square" rtlCol="0">
            <a:spAutoFit/>
          </a:bodyPr>
          <a:lstStyle/>
          <a:p>
            <a:r>
              <a:rPr lang="en-US" b="1" dirty="0" err="1"/>
              <a:t>Destructuring</a:t>
            </a:r>
            <a:r>
              <a:rPr lang="en-US" b="1" dirty="0"/>
              <a:t> Assignment with functions</a:t>
            </a:r>
          </a:p>
          <a:p>
            <a:r>
              <a:rPr lang="en-US" dirty="0"/>
              <a:t>We can also extract data from an array returned from a function.</a:t>
            </a:r>
            <a:endParaRPr lang="en-US" b="1" dirty="0"/>
          </a:p>
          <a:p>
            <a:r>
              <a:rPr lang="en-US" dirty="0"/>
              <a:t>	</a:t>
            </a:r>
          </a:p>
          <a:p>
            <a:r>
              <a:rPr lang="en-US" dirty="0"/>
              <a:t>	function </a:t>
            </a:r>
            <a:r>
              <a:rPr lang="en-US" dirty="0" err="1"/>
              <a:t>getArray</a:t>
            </a:r>
            <a:r>
              <a:rPr lang="en-US" dirty="0"/>
              <a:t>() </a:t>
            </a:r>
          </a:p>
          <a:p>
            <a:r>
              <a:rPr lang="en-US" dirty="0"/>
              <a:t>	{</a:t>
            </a:r>
          </a:p>
          <a:p>
            <a:r>
              <a:rPr lang="en-US" dirty="0"/>
              <a:t>        		return ["Hello", "I" , "am", "Sarah"];</a:t>
            </a:r>
          </a:p>
          <a:p>
            <a:r>
              <a:rPr lang="en-US" dirty="0"/>
              <a:t>    	} </a:t>
            </a:r>
          </a:p>
          <a:p>
            <a:r>
              <a:rPr lang="en-US" dirty="0"/>
              <a:t>    	</a:t>
            </a:r>
            <a:r>
              <a:rPr lang="en-US" dirty="0" err="1"/>
              <a:t>var</a:t>
            </a:r>
            <a:r>
              <a:rPr lang="en-US" dirty="0"/>
              <a:t>[</a:t>
            </a:r>
            <a:r>
              <a:rPr lang="en-US" dirty="0" err="1"/>
              <a:t>greeting,pronoun</a:t>
            </a:r>
            <a:r>
              <a:rPr lang="en-US" dirty="0"/>
              <a:t>] = </a:t>
            </a:r>
            <a:r>
              <a:rPr lang="en-US" dirty="0" err="1"/>
              <a:t>getArray</a:t>
            </a:r>
            <a:r>
              <a:rPr lang="en-US" dirty="0"/>
              <a:t>();</a:t>
            </a:r>
          </a:p>
          <a:p>
            <a:endParaRPr lang="en-US" dirty="0"/>
          </a:p>
          <a:p>
            <a:r>
              <a:rPr lang="en-US" dirty="0"/>
              <a:t>    	console.log(greeting);//"Hello"</a:t>
            </a:r>
          </a:p>
          <a:p>
            <a:r>
              <a:rPr lang="en-US" dirty="0"/>
              <a:t>    	console.log(pronoun);//"I“</a:t>
            </a:r>
          </a:p>
          <a:p>
            <a:r>
              <a:rPr lang="en-US" dirty="0"/>
              <a:t>AND</a:t>
            </a:r>
          </a:p>
          <a:p>
            <a:r>
              <a:rPr lang="en-US" dirty="0"/>
              <a:t>	function report([name, color]) </a:t>
            </a:r>
          </a:p>
          <a:p>
            <a:r>
              <a:rPr lang="en-US" dirty="0"/>
              <a:t>	{  </a:t>
            </a:r>
          </a:p>
          <a:p>
            <a:r>
              <a:rPr lang="en-US" dirty="0"/>
              <a:t>		console.log(name + "'s favorite color </a:t>
            </a:r>
            <a:r>
              <a:rPr lang="en-US" dirty="0" err="1"/>
              <a:t>is"+color</a:t>
            </a:r>
            <a:r>
              <a:rPr lang="en-US" dirty="0"/>
              <a:t> + '.');</a:t>
            </a:r>
          </a:p>
          <a:p>
            <a:r>
              <a:rPr lang="en-US" dirty="0"/>
              <a:t>	} </a:t>
            </a:r>
          </a:p>
          <a:p>
            <a:r>
              <a:rPr lang="en-US" dirty="0"/>
              <a:t>	let data = ['Mark', 'yellow']; </a:t>
            </a:r>
          </a:p>
          <a:p>
            <a:r>
              <a:rPr lang="en-US" dirty="0"/>
              <a:t>	report(data); // Mark's favorite color is yellow. </a:t>
            </a:r>
          </a:p>
        </p:txBody>
      </p:sp>
    </p:spTree>
    <p:extLst>
      <p:ext uri="{BB962C8B-B14F-4D97-AF65-F5344CB8AC3E}">
        <p14:creationId xmlns:p14="http://schemas.microsoft.com/office/powerpoint/2010/main" val="2746952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29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3693319"/>
          </a:xfrm>
          <a:prstGeom prst="rect">
            <a:avLst/>
          </a:prstGeom>
          <a:noFill/>
        </p:spPr>
        <p:txBody>
          <a:bodyPr wrap="square" rtlCol="0">
            <a:spAutoFit/>
          </a:bodyPr>
          <a:lstStyle/>
          <a:p>
            <a:r>
              <a:rPr lang="en-US" b="1" dirty="0" err="1"/>
              <a:t>Destructuring</a:t>
            </a:r>
            <a:r>
              <a:rPr lang="en-US" b="1" dirty="0"/>
              <a:t> Assignment </a:t>
            </a:r>
            <a:r>
              <a:rPr lang="en-IN" b="1" dirty="0"/>
              <a:t>using Default Values</a:t>
            </a:r>
            <a:endParaRPr lang="en-US" b="1" dirty="0"/>
          </a:p>
          <a:p>
            <a:r>
              <a:rPr lang="en-US" dirty="0"/>
              <a:t>Default values can be assigned to the variables just in case the value extracted from the array is undefined.	</a:t>
            </a:r>
          </a:p>
          <a:p>
            <a:r>
              <a:rPr lang="en-US" dirty="0"/>
              <a:t>	</a:t>
            </a:r>
          </a:p>
          <a:p>
            <a:r>
              <a:rPr lang="en-US" dirty="0"/>
              <a:t>	</a:t>
            </a:r>
            <a:r>
              <a:rPr lang="en-US" dirty="0" err="1"/>
              <a:t>var</a:t>
            </a:r>
            <a:r>
              <a:rPr lang="en-US" dirty="0"/>
              <a:t>[greeting = "</a:t>
            </a:r>
            <a:r>
              <a:rPr lang="en-US" dirty="0" err="1"/>
              <a:t>hi",name</a:t>
            </a:r>
            <a:r>
              <a:rPr lang="en-US" dirty="0"/>
              <a:t> = "Sarah"] = ["hello"];</a:t>
            </a:r>
          </a:p>
          <a:p>
            <a:endParaRPr lang="en-US" dirty="0"/>
          </a:p>
          <a:p>
            <a:r>
              <a:rPr lang="en-US" dirty="0"/>
              <a:t>    	console.log(greeting);//"Hello"</a:t>
            </a:r>
          </a:p>
          <a:p>
            <a:r>
              <a:rPr lang="en-US" dirty="0"/>
              <a:t>    	console.log(name);//"Sarah“</a:t>
            </a:r>
          </a:p>
          <a:p>
            <a:r>
              <a:rPr lang="en-US" dirty="0"/>
              <a:t>AND</a:t>
            </a:r>
          </a:p>
          <a:p>
            <a:r>
              <a:rPr lang="en-US" dirty="0"/>
              <a:t>	</a:t>
            </a:r>
            <a:r>
              <a:rPr lang="en-US" dirty="0" err="1"/>
              <a:t>var</a:t>
            </a:r>
            <a:r>
              <a:rPr lang="en-US" dirty="0"/>
              <a:t>[greeting = "</a:t>
            </a:r>
            <a:r>
              <a:rPr lang="en-US" dirty="0" err="1"/>
              <a:t>hi",name</a:t>
            </a:r>
            <a:r>
              <a:rPr lang="en-US" dirty="0"/>
              <a:t> = "Sarah"] = [, "Sam"];</a:t>
            </a:r>
          </a:p>
          <a:p>
            <a:endParaRPr lang="en-US" dirty="0"/>
          </a:p>
          <a:p>
            <a:r>
              <a:rPr lang="en-US" dirty="0"/>
              <a:t>    	console.log(greeting);//“hi"</a:t>
            </a:r>
          </a:p>
          <a:p>
            <a:r>
              <a:rPr lang="en-US" dirty="0"/>
              <a:t>    	console.log(name);//"Sam"</a:t>
            </a:r>
          </a:p>
          <a:p>
            <a:endParaRPr lang="en-US" dirty="0"/>
          </a:p>
        </p:txBody>
      </p:sp>
    </p:spTree>
    <p:extLst>
      <p:ext uri="{BB962C8B-B14F-4D97-AF65-F5344CB8AC3E}">
        <p14:creationId xmlns:p14="http://schemas.microsoft.com/office/powerpoint/2010/main" val="411116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ECMAScript 6</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404730"/>
            <a:ext cx="11123344"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a:t>ECMAScript (ES) is a scripting language specification standardized by ECMAScript International</a:t>
            </a:r>
          </a:p>
          <a:p>
            <a:endParaRPr lang="en-US" dirty="0"/>
          </a:p>
          <a:p>
            <a:pPr marL="285750" indent="-285750">
              <a:buFont typeface="Wingdings" panose="05000000000000000000" pitchFamily="2" charset="2"/>
              <a:buChar char="§"/>
            </a:pPr>
            <a:r>
              <a:rPr lang="en-US" dirty="0"/>
              <a:t>It is used by applications to enable client-side scripting</a:t>
            </a:r>
          </a:p>
          <a:p>
            <a:endParaRPr lang="en-US" dirty="0"/>
          </a:p>
          <a:p>
            <a:pPr marL="285750" indent="-285750">
              <a:buFont typeface="Wingdings" panose="05000000000000000000" pitchFamily="2" charset="2"/>
              <a:buChar char="§"/>
            </a:pPr>
            <a:r>
              <a:rPr lang="en-US" dirty="0"/>
              <a:t>Languages like JavaScript, Jscript and ActionScript are governed by this specification</a:t>
            </a:r>
          </a:p>
          <a:p>
            <a:endParaRPr lang="en-US" dirty="0"/>
          </a:p>
          <a:p>
            <a:pPr marL="285750" indent="-285750">
              <a:buFont typeface="Wingdings" panose="05000000000000000000" pitchFamily="2" charset="2"/>
              <a:buChar char="§"/>
            </a:pPr>
            <a:r>
              <a:rPr lang="en-US" dirty="0"/>
              <a:t>ECMAScript 6 is also known as ES6 and ECMAScript 2015</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1684633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2862322"/>
          </a:xfrm>
          <a:prstGeom prst="rect">
            <a:avLst/>
          </a:prstGeom>
          <a:noFill/>
        </p:spPr>
        <p:txBody>
          <a:bodyPr wrap="square" rtlCol="0">
            <a:spAutoFit/>
          </a:bodyPr>
          <a:lstStyle/>
          <a:p>
            <a:r>
              <a:rPr lang="en-US" b="1" dirty="0"/>
              <a:t>Swapping Values using </a:t>
            </a:r>
            <a:r>
              <a:rPr lang="en-US" b="1" dirty="0" err="1"/>
              <a:t>Destructuring</a:t>
            </a:r>
            <a:r>
              <a:rPr lang="en-US" b="1" dirty="0"/>
              <a:t> Assignment</a:t>
            </a:r>
          </a:p>
          <a:p>
            <a:r>
              <a:rPr lang="en-US" dirty="0"/>
              <a:t>We can use </a:t>
            </a:r>
            <a:r>
              <a:rPr lang="en-US" dirty="0" err="1"/>
              <a:t>destructuring</a:t>
            </a:r>
            <a:r>
              <a:rPr lang="en-US" dirty="0"/>
              <a:t> assignment to swap the values of variables.	</a:t>
            </a:r>
          </a:p>
          <a:p>
            <a:r>
              <a:rPr lang="en-US" dirty="0"/>
              <a:t>	</a:t>
            </a:r>
          </a:p>
          <a:p>
            <a:r>
              <a:rPr lang="en-US" dirty="0"/>
              <a:t>	</a:t>
            </a:r>
            <a:r>
              <a:rPr lang="pt-BR" dirty="0"/>
              <a:t>var a = 3;</a:t>
            </a:r>
          </a:p>
          <a:p>
            <a:r>
              <a:rPr lang="pt-BR" dirty="0"/>
              <a:t>    	var b = 6;</a:t>
            </a:r>
          </a:p>
          <a:p>
            <a:endParaRPr lang="pt-BR" dirty="0"/>
          </a:p>
          <a:p>
            <a:r>
              <a:rPr lang="pt-BR" dirty="0"/>
              <a:t>   	[a,b] = [b,a];</a:t>
            </a:r>
          </a:p>
          <a:p>
            <a:endParaRPr lang="pt-BR" dirty="0"/>
          </a:p>
          <a:p>
            <a:r>
              <a:rPr lang="pt-BR" dirty="0"/>
              <a:t>    	console.log(a);//6</a:t>
            </a:r>
          </a:p>
          <a:p>
            <a:r>
              <a:rPr lang="pt-BR" dirty="0"/>
              <a:t>    	console.log(b);//3</a:t>
            </a:r>
            <a:endParaRPr lang="en-US" dirty="0"/>
          </a:p>
        </p:txBody>
      </p:sp>
    </p:spTree>
    <p:extLst>
      <p:ext uri="{BB962C8B-B14F-4D97-AF65-F5344CB8AC3E}">
        <p14:creationId xmlns:p14="http://schemas.microsoft.com/office/powerpoint/2010/main" val="529183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r>
              <a:rPr lang="en-US" sz="3200" b="1" i="1" spc="-67" dirty="0">
                <a:solidFill>
                  <a:schemeClr val="bg1">
                    <a:lumMod val="50000"/>
                  </a:schemeClr>
                </a:solidFill>
                <a:latin typeface="Arial" pitchFamily="34" charset="0"/>
                <a:cs typeface="Arial" pitchFamily="34" charset="0"/>
              </a:rPr>
              <a:t> Assignment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4524315"/>
          </a:xfrm>
          <a:prstGeom prst="rect">
            <a:avLst/>
          </a:prstGeom>
          <a:noFill/>
        </p:spPr>
        <p:txBody>
          <a:bodyPr wrap="square" rtlCol="0">
            <a:spAutoFit/>
          </a:bodyPr>
          <a:lstStyle/>
          <a:p>
            <a:r>
              <a:rPr lang="en-US" b="1" dirty="0"/>
              <a:t>Object </a:t>
            </a:r>
            <a:r>
              <a:rPr lang="en-US" b="1" dirty="0" err="1"/>
              <a:t>Destructuring</a:t>
            </a:r>
            <a:endParaRPr lang="en-US" b="1" dirty="0"/>
          </a:p>
          <a:p>
            <a:endParaRPr lang="en-US" b="1" dirty="0"/>
          </a:p>
          <a:p>
            <a:r>
              <a:rPr lang="en-US" dirty="0"/>
              <a:t>Let’s say, if we want extract a data from an Object and assign it to new variables. Previously, how will this be done?</a:t>
            </a:r>
          </a:p>
          <a:p>
            <a:endParaRPr lang="en-US" dirty="0"/>
          </a:p>
          <a:p>
            <a:r>
              <a:rPr lang="en-US" dirty="0"/>
              <a:t>    </a:t>
            </a:r>
            <a:r>
              <a:rPr lang="en-US" dirty="0" err="1"/>
              <a:t>var</a:t>
            </a:r>
            <a:r>
              <a:rPr lang="en-US" dirty="0"/>
              <a:t> person = {name: "Sarah", country: "Nigeria", job: "Developer"};</a:t>
            </a:r>
          </a:p>
          <a:p>
            <a:endParaRPr lang="en-US" dirty="0"/>
          </a:p>
          <a:p>
            <a:r>
              <a:rPr lang="en-US" dirty="0"/>
              <a:t>    </a:t>
            </a:r>
            <a:r>
              <a:rPr lang="en-US" dirty="0" err="1"/>
              <a:t>var</a:t>
            </a:r>
            <a:r>
              <a:rPr lang="en-US" dirty="0"/>
              <a:t> name = person.name;</a:t>
            </a:r>
          </a:p>
          <a:p>
            <a:r>
              <a:rPr lang="en-US" dirty="0"/>
              <a:t>    </a:t>
            </a:r>
            <a:r>
              <a:rPr lang="en-US" dirty="0" err="1"/>
              <a:t>var</a:t>
            </a:r>
            <a:r>
              <a:rPr lang="en-US" dirty="0"/>
              <a:t> country = </a:t>
            </a:r>
            <a:r>
              <a:rPr lang="en-US" dirty="0" err="1"/>
              <a:t>person.country</a:t>
            </a:r>
            <a:r>
              <a:rPr lang="en-US" dirty="0"/>
              <a:t>;</a:t>
            </a:r>
          </a:p>
          <a:p>
            <a:r>
              <a:rPr lang="en-US" dirty="0"/>
              <a:t>    </a:t>
            </a:r>
            <a:r>
              <a:rPr lang="en-US" dirty="0" err="1"/>
              <a:t>var</a:t>
            </a:r>
            <a:r>
              <a:rPr lang="en-US" dirty="0"/>
              <a:t> job = </a:t>
            </a:r>
            <a:r>
              <a:rPr lang="en-US" dirty="0" err="1"/>
              <a:t>person.job</a:t>
            </a:r>
            <a:r>
              <a:rPr lang="en-US" dirty="0"/>
              <a:t>;</a:t>
            </a:r>
          </a:p>
          <a:p>
            <a:endParaRPr lang="en-US" dirty="0"/>
          </a:p>
          <a:p>
            <a:r>
              <a:rPr lang="en-US" dirty="0"/>
              <a:t>    console.log(name);//"Sarah"</a:t>
            </a:r>
          </a:p>
          <a:p>
            <a:r>
              <a:rPr lang="en-US" dirty="0"/>
              <a:t>    console.log(country);//"Nigeria"</a:t>
            </a:r>
          </a:p>
          <a:p>
            <a:r>
              <a:rPr lang="en-US" dirty="0"/>
              <a:t>    console.log(job);//Developer“</a:t>
            </a:r>
          </a:p>
          <a:p>
            <a:endParaRPr lang="en-US" dirty="0"/>
          </a:p>
          <a:p>
            <a:r>
              <a:rPr lang="en-US" dirty="0"/>
              <a:t>We can see syntactically is very tedious. We have to repeatedly do the same thing.</a:t>
            </a:r>
          </a:p>
          <a:p>
            <a:r>
              <a:rPr lang="en-US" dirty="0"/>
              <a:t>ES6 </a:t>
            </a:r>
            <a:r>
              <a:rPr lang="en-US" dirty="0" err="1"/>
              <a:t>destucturing</a:t>
            </a:r>
            <a:r>
              <a:rPr lang="en-US" dirty="0"/>
              <a:t> assignment makes it easier to extract this data.</a:t>
            </a:r>
          </a:p>
        </p:txBody>
      </p:sp>
    </p:spTree>
    <p:extLst>
      <p:ext uri="{BB962C8B-B14F-4D97-AF65-F5344CB8AC3E}">
        <p14:creationId xmlns:p14="http://schemas.microsoft.com/office/powerpoint/2010/main" val="3021161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r>
              <a:rPr lang="en-US" sz="3200" b="1" i="1" spc="-67" dirty="0">
                <a:solidFill>
                  <a:schemeClr val="bg1">
                    <a:lumMod val="50000"/>
                  </a:schemeClr>
                </a:solidFill>
                <a:latin typeface="Arial" pitchFamily="34" charset="0"/>
                <a:cs typeface="Arial" pitchFamily="34" charset="0"/>
              </a:rPr>
              <a:t> Assignment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4524315"/>
          </a:xfrm>
          <a:prstGeom prst="rect">
            <a:avLst/>
          </a:prstGeom>
          <a:noFill/>
        </p:spPr>
        <p:txBody>
          <a:bodyPr wrap="square" rtlCol="0">
            <a:spAutoFit/>
          </a:bodyPr>
          <a:lstStyle/>
          <a:p>
            <a:r>
              <a:rPr lang="en-US" b="1" dirty="0"/>
              <a:t>Example</a:t>
            </a:r>
          </a:p>
          <a:p>
            <a:r>
              <a:rPr lang="en-US" dirty="0"/>
              <a:t>    </a:t>
            </a:r>
            <a:r>
              <a:rPr lang="en-US" dirty="0" err="1"/>
              <a:t>var</a:t>
            </a:r>
            <a:r>
              <a:rPr lang="en-US" dirty="0"/>
              <a:t> {name, country, job} = {name: "Sarah", country: "Nigeria", job: "Developer"};</a:t>
            </a:r>
          </a:p>
          <a:p>
            <a:endParaRPr lang="en-US" dirty="0"/>
          </a:p>
          <a:p>
            <a:r>
              <a:rPr lang="en-US" dirty="0"/>
              <a:t>    console.log(name);//"Sarah"</a:t>
            </a:r>
          </a:p>
          <a:p>
            <a:r>
              <a:rPr lang="en-US" dirty="0"/>
              <a:t>    console.log(country);//"Nigeria"</a:t>
            </a:r>
          </a:p>
          <a:p>
            <a:r>
              <a:rPr lang="en-US" dirty="0"/>
              <a:t>    console.log(job);//Developer"    </a:t>
            </a:r>
          </a:p>
          <a:p>
            <a:endParaRPr lang="en-US" dirty="0"/>
          </a:p>
          <a:p>
            <a:r>
              <a:rPr lang="en-US" b="1" dirty="0"/>
              <a:t>OR</a:t>
            </a:r>
          </a:p>
          <a:p>
            <a:endParaRPr lang="en-US" dirty="0"/>
          </a:p>
          <a:p>
            <a:r>
              <a:rPr lang="en-US" dirty="0"/>
              <a:t>    </a:t>
            </a:r>
            <a:r>
              <a:rPr lang="en-US" dirty="0" err="1"/>
              <a:t>var</a:t>
            </a:r>
            <a:r>
              <a:rPr lang="en-US" dirty="0"/>
              <a:t> person = {name: "Sarah", country: "Nigeria", job: "Developer"};</a:t>
            </a:r>
          </a:p>
          <a:p>
            <a:endParaRPr lang="en-US" dirty="0"/>
          </a:p>
          <a:p>
            <a:r>
              <a:rPr lang="en-US" dirty="0"/>
              <a:t>    </a:t>
            </a:r>
            <a:r>
              <a:rPr lang="en-US" dirty="0" err="1"/>
              <a:t>var</a:t>
            </a:r>
            <a:r>
              <a:rPr lang="en-US" dirty="0"/>
              <a:t> {name, country, job} = person;</a:t>
            </a:r>
          </a:p>
          <a:p>
            <a:endParaRPr lang="en-US" dirty="0"/>
          </a:p>
          <a:p>
            <a:r>
              <a:rPr lang="en-US" dirty="0"/>
              <a:t>    console.log(name);//"Sarah"</a:t>
            </a:r>
          </a:p>
          <a:p>
            <a:r>
              <a:rPr lang="en-US" dirty="0"/>
              <a:t>    console.log(country);//"Nigeria"</a:t>
            </a:r>
          </a:p>
          <a:p>
            <a:r>
              <a:rPr lang="en-US" dirty="0"/>
              <a:t>    console.log(job);//Developer“   </a:t>
            </a:r>
          </a:p>
        </p:txBody>
      </p:sp>
    </p:spTree>
    <p:extLst>
      <p:ext uri="{BB962C8B-B14F-4D97-AF65-F5344CB8AC3E}">
        <p14:creationId xmlns:p14="http://schemas.microsoft.com/office/powerpoint/2010/main" val="2164533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r>
              <a:rPr lang="en-US" sz="3200" b="1" i="1" spc="-67" dirty="0">
                <a:solidFill>
                  <a:schemeClr val="bg1">
                    <a:lumMod val="50000"/>
                  </a:schemeClr>
                </a:solidFill>
                <a:latin typeface="Arial" pitchFamily="34" charset="0"/>
                <a:cs typeface="Arial" pitchFamily="34" charset="0"/>
              </a:rPr>
              <a:t> Assignment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4247317"/>
          </a:xfrm>
          <a:prstGeom prst="rect">
            <a:avLst/>
          </a:prstGeom>
          <a:noFill/>
        </p:spPr>
        <p:txBody>
          <a:bodyPr wrap="square" rtlCol="0">
            <a:spAutoFit/>
          </a:bodyPr>
          <a:lstStyle/>
          <a:p>
            <a:r>
              <a:rPr lang="en-US" b="1" dirty="0"/>
              <a:t>Variables declared before being assigned</a:t>
            </a:r>
          </a:p>
          <a:p>
            <a:pPr marL="285750" indent="-285750">
              <a:buFont typeface="Arial" panose="020B0604020202020204" pitchFamily="34" charset="0"/>
              <a:buChar char="•"/>
            </a:pPr>
            <a:r>
              <a:rPr lang="en-US" dirty="0"/>
              <a:t>Variables in objects can be declared before being assigned with </a:t>
            </a:r>
            <a:r>
              <a:rPr lang="en-US" dirty="0" err="1"/>
              <a:t>destructuring</a:t>
            </a:r>
            <a:r>
              <a:rPr lang="en-US" dirty="0"/>
              <a:t>.</a:t>
            </a:r>
          </a:p>
          <a:p>
            <a:pPr marL="285750" indent="-285750">
              <a:buFont typeface="Arial" panose="020B0604020202020204" pitchFamily="34" charset="0"/>
              <a:buChar char="•"/>
            </a:pPr>
            <a:r>
              <a:rPr lang="en-US" dirty="0"/>
              <a:t>The ( ) around the assignment statement is required syntax when using object literal </a:t>
            </a:r>
            <a:r>
              <a:rPr lang="en-US" dirty="0" err="1"/>
              <a:t>destructuring</a:t>
            </a:r>
            <a:r>
              <a:rPr lang="en-US" dirty="0"/>
              <a:t> assignment without a declaration. This is because the {} on the left hand side is considered as a block and not an object literal.</a:t>
            </a:r>
          </a:p>
          <a:p>
            <a:pPr marL="285750" indent="-285750">
              <a:buFont typeface="Arial" panose="020B0604020202020204" pitchFamily="34" charset="0"/>
              <a:buChar char="•"/>
            </a:pPr>
            <a:r>
              <a:rPr lang="en-US" dirty="0"/>
              <a:t>It is also important to note that when using this syntax, the () should be preceded by a semi-colon. Else, it might be used to execute a function from the previous line.</a:t>
            </a:r>
          </a:p>
          <a:p>
            <a:endParaRPr lang="en-US" dirty="0"/>
          </a:p>
          <a:p>
            <a:r>
              <a:rPr lang="en-US" b="1" dirty="0"/>
              <a:t>Example: </a:t>
            </a:r>
          </a:p>
          <a:p>
            <a:r>
              <a:rPr lang="en-US" dirty="0"/>
              <a:t>    </a:t>
            </a:r>
            <a:r>
              <a:rPr lang="en-US" dirty="0" err="1"/>
              <a:t>var</a:t>
            </a:r>
            <a:r>
              <a:rPr lang="en-US" dirty="0"/>
              <a:t> person = {name: "Sarah", country: "Nigeria", job: "Developer"};</a:t>
            </a:r>
          </a:p>
          <a:p>
            <a:r>
              <a:rPr lang="en-US" dirty="0"/>
              <a:t>    </a:t>
            </a:r>
            <a:r>
              <a:rPr lang="en-US" dirty="0" err="1"/>
              <a:t>var</a:t>
            </a:r>
            <a:r>
              <a:rPr lang="en-US" dirty="0"/>
              <a:t> name, country, job;</a:t>
            </a:r>
          </a:p>
          <a:p>
            <a:endParaRPr lang="en-US" dirty="0"/>
          </a:p>
          <a:p>
            <a:r>
              <a:rPr lang="en-US" dirty="0"/>
              <a:t>    ({name, country, job} = person);</a:t>
            </a:r>
          </a:p>
          <a:p>
            <a:endParaRPr lang="en-US" dirty="0"/>
          </a:p>
          <a:p>
            <a:r>
              <a:rPr lang="en-US" dirty="0"/>
              <a:t>    console.log(name);//"Sarah"</a:t>
            </a:r>
          </a:p>
          <a:p>
            <a:r>
              <a:rPr lang="en-US" dirty="0"/>
              <a:t>    console.log(job);//"Developer"</a:t>
            </a:r>
          </a:p>
        </p:txBody>
      </p:sp>
    </p:spTree>
    <p:extLst>
      <p:ext uri="{BB962C8B-B14F-4D97-AF65-F5344CB8AC3E}">
        <p14:creationId xmlns:p14="http://schemas.microsoft.com/office/powerpoint/2010/main" val="2144963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r>
              <a:rPr lang="en-US" sz="3200" b="1" i="1" spc="-67" dirty="0">
                <a:solidFill>
                  <a:schemeClr val="bg1">
                    <a:lumMod val="50000"/>
                  </a:schemeClr>
                </a:solidFill>
                <a:latin typeface="Arial" pitchFamily="34" charset="0"/>
                <a:cs typeface="Arial" pitchFamily="34" charset="0"/>
              </a:rPr>
              <a:t> Assignment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5078313"/>
          </a:xfrm>
          <a:prstGeom prst="rect">
            <a:avLst/>
          </a:prstGeom>
          <a:noFill/>
        </p:spPr>
        <p:txBody>
          <a:bodyPr wrap="square" rtlCol="0">
            <a:spAutoFit/>
          </a:bodyPr>
          <a:lstStyle/>
          <a:p>
            <a:r>
              <a:rPr lang="en-US" dirty="0"/>
              <a:t>The variables in the object on the left hand side should have the same name as a property key in the object.</a:t>
            </a:r>
          </a:p>
          <a:p>
            <a:r>
              <a:rPr lang="en-US" dirty="0"/>
              <a:t>If the names are different, we'll get undefined. </a:t>
            </a:r>
          </a:p>
          <a:p>
            <a:r>
              <a:rPr lang="en-US" b="1" dirty="0"/>
              <a:t>Example:</a:t>
            </a:r>
          </a:p>
          <a:p>
            <a:r>
              <a:rPr lang="en-US" dirty="0"/>
              <a:t>    </a:t>
            </a:r>
            <a:r>
              <a:rPr lang="en-US" dirty="0" err="1"/>
              <a:t>var</a:t>
            </a:r>
            <a:r>
              <a:rPr lang="en-US" dirty="0"/>
              <a:t> person = {name: "Sarah", country: "Nigeria", job: "Developer"};</a:t>
            </a:r>
          </a:p>
          <a:p>
            <a:endParaRPr lang="en-US" dirty="0"/>
          </a:p>
          <a:p>
            <a:r>
              <a:rPr lang="en-US" dirty="0"/>
              <a:t>    </a:t>
            </a:r>
            <a:r>
              <a:rPr lang="en-US" dirty="0" err="1"/>
              <a:t>var</a:t>
            </a:r>
            <a:r>
              <a:rPr lang="en-US" dirty="0"/>
              <a:t> {name, profile} = person;</a:t>
            </a:r>
          </a:p>
          <a:p>
            <a:endParaRPr lang="en-US" dirty="0"/>
          </a:p>
          <a:p>
            <a:r>
              <a:rPr lang="en-US" dirty="0"/>
              <a:t>    console.log(name);//"Sarah"</a:t>
            </a:r>
          </a:p>
          <a:p>
            <a:r>
              <a:rPr lang="en-US" dirty="0"/>
              <a:t>    console.log(profile);//undefined</a:t>
            </a:r>
          </a:p>
          <a:p>
            <a:endParaRPr lang="en-US" dirty="0"/>
          </a:p>
          <a:p>
            <a:r>
              <a:rPr lang="en-US" dirty="0"/>
              <a:t>Below is the solution for assigning values of a object to a new variable instead of using the name of the property</a:t>
            </a:r>
          </a:p>
          <a:p>
            <a:endParaRPr lang="en-US" dirty="0"/>
          </a:p>
          <a:p>
            <a:r>
              <a:rPr lang="en-US" dirty="0"/>
              <a:t>   </a:t>
            </a:r>
            <a:r>
              <a:rPr lang="en-US" dirty="0" err="1"/>
              <a:t>var</a:t>
            </a:r>
            <a:r>
              <a:rPr lang="en-US" dirty="0"/>
              <a:t> person = {name: "Sarah", country: "Nigeria", job: "Developer"};</a:t>
            </a:r>
          </a:p>
          <a:p>
            <a:endParaRPr lang="en-US" dirty="0"/>
          </a:p>
          <a:p>
            <a:r>
              <a:rPr lang="en-US" dirty="0"/>
              <a:t>    </a:t>
            </a:r>
            <a:r>
              <a:rPr lang="en-US" dirty="0" err="1"/>
              <a:t>var</a:t>
            </a:r>
            <a:r>
              <a:rPr lang="en-US" dirty="0"/>
              <a:t> {</a:t>
            </a:r>
            <a:r>
              <a:rPr lang="en-US" dirty="0" err="1"/>
              <a:t>name:firstname</a:t>
            </a:r>
            <a:r>
              <a:rPr lang="en-US" dirty="0"/>
              <a:t>,  </a:t>
            </a:r>
            <a:r>
              <a:rPr lang="en-US" dirty="0" err="1"/>
              <a:t>job:profile</a:t>
            </a:r>
            <a:r>
              <a:rPr lang="en-US" dirty="0"/>
              <a:t>} = person;</a:t>
            </a:r>
          </a:p>
          <a:p>
            <a:endParaRPr lang="en-US" dirty="0"/>
          </a:p>
          <a:p>
            <a:r>
              <a:rPr lang="en-US" dirty="0"/>
              <a:t>    console.log(</a:t>
            </a:r>
            <a:r>
              <a:rPr lang="en-US" dirty="0" err="1"/>
              <a:t>firstname</a:t>
            </a:r>
            <a:r>
              <a:rPr lang="en-US" dirty="0"/>
              <a:t>);//"Sarah"</a:t>
            </a:r>
          </a:p>
          <a:p>
            <a:r>
              <a:rPr lang="en-US" dirty="0"/>
              <a:t>    console.log(profile);//Developer</a:t>
            </a:r>
          </a:p>
        </p:txBody>
      </p:sp>
    </p:spTree>
    <p:extLst>
      <p:ext uri="{BB962C8B-B14F-4D97-AF65-F5344CB8AC3E}">
        <p14:creationId xmlns:p14="http://schemas.microsoft.com/office/powerpoint/2010/main" val="3520080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r>
              <a:rPr lang="en-US" sz="3200" b="1" i="1" spc="-67" dirty="0">
                <a:solidFill>
                  <a:schemeClr val="bg1">
                    <a:lumMod val="50000"/>
                  </a:schemeClr>
                </a:solidFill>
                <a:latin typeface="Arial" pitchFamily="34" charset="0"/>
                <a:cs typeface="Arial" pitchFamily="34" charset="0"/>
              </a:rPr>
              <a:t> Assignment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5078313"/>
          </a:xfrm>
          <a:prstGeom prst="rect">
            <a:avLst/>
          </a:prstGeom>
          <a:noFill/>
        </p:spPr>
        <p:txBody>
          <a:bodyPr wrap="square" rtlCol="0">
            <a:spAutoFit/>
          </a:bodyPr>
          <a:lstStyle/>
          <a:p>
            <a:r>
              <a:rPr lang="en-US" b="1" dirty="0" err="1"/>
              <a:t>Destructuring</a:t>
            </a:r>
            <a:r>
              <a:rPr lang="en-US" b="1" dirty="0"/>
              <a:t> Assignment using Default values</a:t>
            </a:r>
          </a:p>
          <a:p>
            <a:r>
              <a:rPr lang="en-US" dirty="0"/>
              <a:t>Default values can be assigned to the variables just in case  a variable is undefined in an object </a:t>
            </a:r>
          </a:p>
          <a:p>
            <a:r>
              <a:rPr lang="en-US" b="1" dirty="0"/>
              <a:t>Example:</a:t>
            </a:r>
          </a:p>
          <a:p>
            <a:r>
              <a:rPr lang="en-US" b="1" dirty="0"/>
              <a:t>    </a:t>
            </a:r>
            <a:r>
              <a:rPr lang="en-US" dirty="0" err="1"/>
              <a:t>var</a:t>
            </a:r>
            <a:r>
              <a:rPr lang="en-US" dirty="0"/>
              <a:t> person = {name: "Sarah", country: "Nigeria", job: "Developer"};</a:t>
            </a:r>
          </a:p>
          <a:p>
            <a:endParaRPr lang="en-US" dirty="0"/>
          </a:p>
          <a:p>
            <a:r>
              <a:rPr lang="en-US" dirty="0"/>
              <a:t>    </a:t>
            </a:r>
            <a:r>
              <a:rPr lang="en-US" dirty="0" err="1"/>
              <a:t>var</a:t>
            </a:r>
            <a:r>
              <a:rPr lang="en-US" dirty="0"/>
              <a:t> {name = "</a:t>
            </a:r>
            <a:r>
              <a:rPr lang="en-US" dirty="0" err="1"/>
              <a:t>myName</a:t>
            </a:r>
            <a:r>
              <a:rPr lang="en-US" dirty="0"/>
              <a:t>", friend = "Annie"} = person;</a:t>
            </a:r>
          </a:p>
          <a:p>
            <a:endParaRPr lang="en-US" dirty="0"/>
          </a:p>
          <a:p>
            <a:r>
              <a:rPr lang="en-US" dirty="0"/>
              <a:t>    console.log(name);//"Sarah"</a:t>
            </a:r>
          </a:p>
          <a:p>
            <a:r>
              <a:rPr lang="en-US" dirty="0"/>
              <a:t>    console.log(friend);//"Annie“</a:t>
            </a:r>
          </a:p>
          <a:p>
            <a:endParaRPr lang="en-US" dirty="0"/>
          </a:p>
          <a:p>
            <a:r>
              <a:rPr lang="en-US" dirty="0"/>
              <a:t>AND</a:t>
            </a:r>
          </a:p>
          <a:p>
            <a:endParaRPr lang="en-US" dirty="0"/>
          </a:p>
          <a:p>
            <a:r>
              <a:rPr lang="en-US" dirty="0"/>
              <a:t>    </a:t>
            </a:r>
            <a:r>
              <a:rPr lang="en-US" dirty="0" err="1"/>
              <a:t>var</a:t>
            </a:r>
            <a:r>
              <a:rPr lang="en-US" dirty="0"/>
              <a:t> person = {name: "Sarah", country: "Nigeria", job: "Developer"};</a:t>
            </a:r>
          </a:p>
          <a:p>
            <a:endParaRPr lang="en-US" dirty="0"/>
          </a:p>
          <a:p>
            <a:r>
              <a:rPr lang="en-US" dirty="0"/>
              <a:t>    </a:t>
            </a:r>
            <a:r>
              <a:rPr lang="en-US" dirty="0" err="1"/>
              <a:t>var</a:t>
            </a:r>
            <a:r>
              <a:rPr lang="en-US" dirty="0"/>
              <a:t> {</a:t>
            </a:r>
            <a:r>
              <a:rPr lang="en-US" dirty="0" err="1"/>
              <a:t>name:firstname</a:t>
            </a:r>
            <a:r>
              <a:rPr lang="en-US" dirty="0"/>
              <a:t> = "</a:t>
            </a:r>
            <a:r>
              <a:rPr lang="en-US" dirty="0" err="1"/>
              <a:t>myName</a:t>
            </a:r>
            <a:r>
              <a:rPr lang="en-US" dirty="0"/>
              <a:t>", </a:t>
            </a:r>
            <a:r>
              <a:rPr lang="en-US" dirty="0" err="1"/>
              <a:t>friend:bestie</a:t>
            </a:r>
            <a:r>
              <a:rPr lang="en-US" dirty="0"/>
              <a:t> = "Annie"} = person;</a:t>
            </a:r>
          </a:p>
          <a:p>
            <a:endParaRPr lang="en-US" dirty="0"/>
          </a:p>
          <a:p>
            <a:r>
              <a:rPr lang="en-US" dirty="0"/>
              <a:t>    console.log(</a:t>
            </a:r>
            <a:r>
              <a:rPr lang="en-US" dirty="0" err="1"/>
              <a:t>firstname</a:t>
            </a:r>
            <a:r>
              <a:rPr lang="en-US" dirty="0"/>
              <a:t>);//"Sarah"</a:t>
            </a:r>
          </a:p>
          <a:p>
            <a:r>
              <a:rPr lang="en-US" dirty="0"/>
              <a:t>    console.log(bestie);//"Annie"</a:t>
            </a:r>
            <a:endParaRPr lang="en-US" b="1" dirty="0"/>
          </a:p>
        </p:txBody>
      </p:sp>
    </p:spTree>
    <p:extLst>
      <p:ext uri="{BB962C8B-B14F-4D97-AF65-F5344CB8AC3E}">
        <p14:creationId xmlns:p14="http://schemas.microsoft.com/office/powerpoint/2010/main" val="1420792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r>
              <a:rPr lang="en-US" sz="3200" b="1" i="1" spc="-67" dirty="0">
                <a:solidFill>
                  <a:schemeClr val="bg1">
                    <a:lumMod val="50000"/>
                  </a:schemeClr>
                </a:solidFill>
                <a:latin typeface="Arial" pitchFamily="34" charset="0"/>
                <a:cs typeface="Arial" pitchFamily="34" charset="0"/>
              </a:rPr>
              <a:t> Assignment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3139321"/>
          </a:xfrm>
          <a:prstGeom prst="rect">
            <a:avLst/>
          </a:prstGeom>
          <a:noFill/>
        </p:spPr>
        <p:txBody>
          <a:bodyPr wrap="square" rtlCol="0">
            <a:spAutoFit/>
          </a:bodyPr>
          <a:lstStyle/>
          <a:p>
            <a:r>
              <a:rPr lang="en-US" b="1" dirty="0"/>
              <a:t>Computed Property Name</a:t>
            </a:r>
          </a:p>
          <a:p>
            <a:pPr marL="285750" indent="-285750">
              <a:buFont typeface="Arial" panose="020B0604020202020204" pitchFamily="34" charset="0"/>
              <a:buChar char="•"/>
            </a:pPr>
            <a:r>
              <a:rPr lang="en-US" dirty="0"/>
              <a:t>Using this feature we can specify the name of a property via an expression, if you put it in square brackets.</a:t>
            </a:r>
          </a:p>
          <a:p>
            <a:endParaRPr lang="en-US" dirty="0"/>
          </a:p>
          <a:p>
            <a:r>
              <a:rPr lang="en-US" b="1" dirty="0"/>
              <a:t>Example:</a:t>
            </a:r>
          </a:p>
          <a:p>
            <a:endParaRPr lang="en-US" b="1" dirty="0"/>
          </a:p>
          <a:p>
            <a:r>
              <a:rPr lang="en-US" dirty="0"/>
              <a:t>    </a:t>
            </a:r>
            <a:r>
              <a:rPr lang="en-US" dirty="0" err="1"/>
              <a:t>var</a:t>
            </a:r>
            <a:r>
              <a:rPr lang="en-US" dirty="0"/>
              <a:t> prop = "name";</a:t>
            </a:r>
          </a:p>
          <a:p>
            <a:endParaRPr lang="en-US" dirty="0"/>
          </a:p>
          <a:p>
            <a:r>
              <a:rPr lang="en-US" dirty="0"/>
              <a:t>    </a:t>
            </a:r>
            <a:r>
              <a:rPr lang="en-US" dirty="0" err="1"/>
              <a:t>var</a:t>
            </a:r>
            <a:r>
              <a:rPr lang="en-US" dirty="0"/>
              <a:t> {[prop] : </a:t>
            </a:r>
            <a:r>
              <a:rPr lang="en-US" dirty="0" err="1"/>
              <a:t>fname</a:t>
            </a:r>
            <a:r>
              <a:rPr lang="en-US" dirty="0"/>
              <a:t>} = {name: "Sarah", country: "Nigeria", job: "Developer"};</a:t>
            </a:r>
          </a:p>
          <a:p>
            <a:endParaRPr lang="en-US" dirty="0"/>
          </a:p>
          <a:p>
            <a:r>
              <a:rPr lang="en-US" dirty="0"/>
              <a:t>    console.log(</a:t>
            </a:r>
            <a:r>
              <a:rPr lang="en-US" dirty="0" err="1"/>
              <a:t>fname</a:t>
            </a:r>
            <a:r>
              <a:rPr lang="en-US" dirty="0"/>
              <a:t>);//"Sarah"</a:t>
            </a:r>
          </a:p>
          <a:p>
            <a:endParaRPr lang="en-US" b="1" dirty="0"/>
          </a:p>
        </p:txBody>
      </p:sp>
    </p:spTree>
    <p:extLst>
      <p:ext uri="{BB962C8B-B14F-4D97-AF65-F5344CB8AC3E}">
        <p14:creationId xmlns:p14="http://schemas.microsoft.com/office/powerpoint/2010/main" val="3135796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r>
              <a:rPr lang="en-US" sz="3200" b="1" i="1" spc="-67" dirty="0">
                <a:solidFill>
                  <a:schemeClr val="bg1">
                    <a:lumMod val="50000"/>
                  </a:schemeClr>
                </a:solidFill>
                <a:latin typeface="Arial" pitchFamily="34" charset="0"/>
                <a:cs typeface="Arial" pitchFamily="34" charset="0"/>
              </a:rPr>
              <a:t> Assignment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3139321"/>
          </a:xfrm>
          <a:prstGeom prst="rect">
            <a:avLst/>
          </a:prstGeom>
          <a:noFill/>
        </p:spPr>
        <p:txBody>
          <a:bodyPr wrap="square" rtlCol="0">
            <a:spAutoFit/>
          </a:bodyPr>
          <a:lstStyle/>
          <a:p>
            <a:r>
              <a:rPr lang="en-US" b="1" dirty="0"/>
              <a:t>Combining Arrays with Objects</a:t>
            </a:r>
          </a:p>
          <a:p>
            <a:pPr marL="285750" indent="-285750">
              <a:buFont typeface="Arial" panose="020B0604020202020204" pitchFamily="34" charset="0"/>
              <a:buChar char="•"/>
            </a:pPr>
            <a:r>
              <a:rPr lang="en-US" dirty="0"/>
              <a:t>Arrays can also be used with objects in object </a:t>
            </a:r>
            <a:r>
              <a:rPr lang="en-US" dirty="0" err="1"/>
              <a:t>destructuring</a:t>
            </a:r>
            <a:r>
              <a:rPr lang="en-US" dirty="0"/>
              <a:t>. </a:t>
            </a:r>
          </a:p>
          <a:p>
            <a:endParaRPr lang="en-US" dirty="0"/>
          </a:p>
          <a:p>
            <a:r>
              <a:rPr lang="en-US" b="1" dirty="0"/>
              <a:t>Example:</a:t>
            </a:r>
          </a:p>
          <a:p>
            <a:endParaRPr lang="en-US" b="1" dirty="0"/>
          </a:p>
          <a:p>
            <a:r>
              <a:rPr lang="en-US" dirty="0"/>
              <a:t>    </a:t>
            </a:r>
            <a:r>
              <a:rPr lang="en-US" dirty="0" err="1"/>
              <a:t>var</a:t>
            </a:r>
            <a:r>
              <a:rPr lang="en-US" dirty="0"/>
              <a:t> person = {name: "Sarah", country: "Nigeria", friends: ["Annie", "Becky"]};</a:t>
            </a:r>
          </a:p>
          <a:p>
            <a:endParaRPr lang="en-US" dirty="0"/>
          </a:p>
          <a:p>
            <a:r>
              <a:rPr lang="en-US" dirty="0"/>
              <a:t>    </a:t>
            </a:r>
            <a:r>
              <a:rPr lang="en-US" dirty="0" err="1"/>
              <a:t>var</a:t>
            </a:r>
            <a:r>
              <a:rPr lang="en-US" dirty="0"/>
              <a:t> {</a:t>
            </a:r>
            <a:r>
              <a:rPr lang="en-US" dirty="0" err="1"/>
              <a:t>name:fname</a:t>
            </a:r>
            <a:r>
              <a:rPr lang="en-US" dirty="0"/>
              <a:t>, friends: besties} = person;</a:t>
            </a:r>
          </a:p>
          <a:p>
            <a:endParaRPr lang="en-US" dirty="0"/>
          </a:p>
          <a:p>
            <a:r>
              <a:rPr lang="en-US" dirty="0"/>
              <a:t>    console.log(</a:t>
            </a:r>
            <a:r>
              <a:rPr lang="en-US" dirty="0" err="1"/>
              <a:t>fname</a:t>
            </a:r>
            <a:r>
              <a:rPr lang="en-US" dirty="0"/>
              <a:t>);//"Sarah"</a:t>
            </a:r>
          </a:p>
          <a:p>
            <a:r>
              <a:rPr lang="en-US" dirty="0"/>
              <a:t>    console.log(besties);//["Annie", "Becky"]</a:t>
            </a:r>
            <a:endParaRPr lang="en-US" b="1" dirty="0"/>
          </a:p>
        </p:txBody>
      </p:sp>
    </p:spTree>
    <p:extLst>
      <p:ext uri="{BB962C8B-B14F-4D97-AF65-F5344CB8AC3E}">
        <p14:creationId xmlns:p14="http://schemas.microsoft.com/office/powerpoint/2010/main" val="3469798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r>
              <a:rPr lang="en-US" sz="3200" b="1" i="1" spc="-67" dirty="0">
                <a:solidFill>
                  <a:schemeClr val="bg1">
                    <a:lumMod val="50000"/>
                  </a:schemeClr>
                </a:solidFill>
                <a:latin typeface="Arial" pitchFamily="34" charset="0"/>
                <a:cs typeface="Arial" pitchFamily="34" charset="0"/>
              </a:rPr>
              <a:t> Assignment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123691"/>
            <a:ext cx="11216109" cy="5078313"/>
          </a:xfrm>
          <a:prstGeom prst="rect">
            <a:avLst/>
          </a:prstGeom>
          <a:noFill/>
        </p:spPr>
        <p:txBody>
          <a:bodyPr wrap="square" rtlCol="0">
            <a:spAutoFit/>
          </a:bodyPr>
          <a:lstStyle/>
          <a:p>
            <a:r>
              <a:rPr lang="en-IN" b="1" dirty="0"/>
              <a:t>Nesting in Object </a:t>
            </a:r>
            <a:r>
              <a:rPr lang="en-IN" b="1" dirty="0" err="1"/>
              <a:t>Destructuring</a:t>
            </a:r>
            <a:endParaRPr lang="en-IN" b="1" dirty="0"/>
          </a:p>
          <a:p>
            <a:r>
              <a:rPr lang="en-US" dirty="0"/>
              <a:t>Objects can also be nested when </a:t>
            </a:r>
            <a:r>
              <a:rPr lang="en-US" dirty="0" err="1"/>
              <a:t>destructuring</a:t>
            </a:r>
            <a:r>
              <a:rPr lang="en-US" dirty="0"/>
              <a:t>.</a:t>
            </a:r>
          </a:p>
          <a:p>
            <a:endParaRPr lang="en-US" dirty="0"/>
          </a:p>
          <a:p>
            <a:r>
              <a:rPr lang="en-US" b="1" dirty="0"/>
              <a:t>Example:</a:t>
            </a:r>
          </a:p>
          <a:p>
            <a:endParaRPr lang="en-US" b="1" dirty="0"/>
          </a:p>
          <a:p>
            <a:r>
              <a:rPr lang="en-US" dirty="0"/>
              <a:t>     </a:t>
            </a:r>
            <a:r>
              <a:rPr lang="en-US" dirty="0" err="1"/>
              <a:t>var</a:t>
            </a:r>
            <a:r>
              <a:rPr lang="en-US" dirty="0"/>
              <a:t> person = {</a:t>
            </a:r>
          </a:p>
          <a:p>
            <a:r>
              <a:rPr lang="en-US" dirty="0"/>
              <a:t>       		 name: "Sarah",</a:t>
            </a:r>
          </a:p>
          <a:p>
            <a:r>
              <a:rPr lang="en-US" dirty="0"/>
              <a:t>       		 place: {            country: "Nigeria",  city: "Lagos" }, </a:t>
            </a:r>
          </a:p>
          <a:p>
            <a:r>
              <a:rPr lang="en-US" dirty="0"/>
              <a:t>        		 friends : ["Annie", "Becky"]</a:t>
            </a:r>
          </a:p>
          <a:p>
            <a:r>
              <a:rPr lang="en-US" dirty="0"/>
              <a:t>        	          };</a:t>
            </a:r>
          </a:p>
          <a:p>
            <a:endParaRPr lang="en-US" dirty="0"/>
          </a:p>
          <a:p>
            <a:r>
              <a:rPr lang="en-US" dirty="0"/>
              <a:t>    </a:t>
            </a:r>
            <a:r>
              <a:rPr lang="en-US" dirty="0" err="1"/>
              <a:t>var</a:t>
            </a:r>
            <a:r>
              <a:rPr lang="en-US" dirty="0"/>
              <a:t> {</a:t>
            </a:r>
          </a:p>
          <a:p>
            <a:r>
              <a:rPr lang="en-US" dirty="0"/>
              <a:t>		name : foo, place: {            country : </a:t>
            </a:r>
            <a:r>
              <a:rPr lang="en-US" dirty="0" err="1"/>
              <a:t>resi_coun</a:t>
            </a:r>
            <a:r>
              <a:rPr lang="en-US" dirty="0"/>
              <a:t>,  city}, friends</a:t>
            </a:r>
          </a:p>
          <a:p>
            <a:r>
              <a:rPr lang="en-US" dirty="0"/>
              <a:t>          } = person;</a:t>
            </a:r>
          </a:p>
          <a:p>
            <a:endParaRPr lang="en-US" dirty="0"/>
          </a:p>
          <a:p>
            <a:r>
              <a:rPr lang="en-US" dirty="0"/>
              <a:t>    console.log(</a:t>
            </a:r>
            <a:r>
              <a:rPr lang="en-US" dirty="0" err="1"/>
              <a:t>resi_coun</a:t>
            </a:r>
            <a:r>
              <a:rPr lang="en-US" dirty="0"/>
              <a:t>);//“Nigeria"</a:t>
            </a:r>
          </a:p>
          <a:p>
            <a:r>
              <a:rPr lang="en-US" dirty="0"/>
              <a:t>    console.log(city);//“Lagos"</a:t>
            </a:r>
          </a:p>
          <a:p>
            <a:r>
              <a:rPr lang="en-US" dirty="0"/>
              <a:t>    console.log(friends);// " Annie “, " Becky "</a:t>
            </a:r>
            <a:endParaRPr lang="en-US" b="1" dirty="0"/>
          </a:p>
        </p:txBody>
      </p:sp>
    </p:spTree>
    <p:extLst>
      <p:ext uri="{BB962C8B-B14F-4D97-AF65-F5344CB8AC3E}">
        <p14:creationId xmlns:p14="http://schemas.microsoft.com/office/powerpoint/2010/main" val="37397045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39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r>
              <a:rPr lang="en-US" sz="3200" b="1" i="1" spc="-67" dirty="0">
                <a:solidFill>
                  <a:schemeClr val="bg1">
                    <a:lumMod val="50000"/>
                  </a:schemeClr>
                </a:solidFill>
                <a:latin typeface="Arial" pitchFamily="34" charset="0"/>
                <a:cs typeface="Arial" pitchFamily="34" charset="0"/>
              </a:rPr>
              <a:t> Assignment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12065" y="1144904"/>
            <a:ext cx="11216109" cy="3416320"/>
          </a:xfrm>
          <a:prstGeom prst="rect">
            <a:avLst/>
          </a:prstGeom>
          <a:noFill/>
        </p:spPr>
        <p:txBody>
          <a:bodyPr wrap="square" rtlCol="0">
            <a:spAutoFit/>
          </a:bodyPr>
          <a:lstStyle/>
          <a:p>
            <a:r>
              <a:rPr lang="en-IN" b="1" dirty="0"/>
              <a:t>Rest in Object </a:t>
            </a:r>
            <a:r>
              <a:rPr lang="en-IN" b="1" dirty="0" err="1"/>
              <a:t>Destructuring</a:t>
            </a:r>
            <a:endParaRPr lang="en-IN" b="1" dirty="0"/>
          </a:p>
          <a:p>
            <a:pPr marL="285750" indent="-285750">
              <a:buFont typeface="Arial" panose="020B0604020202020204" pitchFamily="34" charset="0"/>
              <a:buChar char="•"/>
            </a:pPr>
            <a:r>
              <a:rPr lang="en-US" dirty="0"/>
              <a:t>The rest syntax can also be used to pick up property keys that are not already picked up by the </a:t>
            </a:r>
            <a:r>
              <a:rPr lang="en-US" dirty="0" err="1"/>
              <a:t>destructuring</a:t>
            </a:r>
            <a:r>
              <a:rPr lang="en-US" dirty="0"/>
              <a:t> pattern. </a:t>
            </a:r>
          </a:p>
          <a:p>
            <a:pPr marL="285750" indent="-285750">
              <a:buFont typeface="Arial" panose="020B0604020202020204" pitchFamily="34" charset="0"/>
              <a:buChar char="•"/>
            </a:pPr>
            <a:r>
              <a:rPr lang="en-US" dirty="0"/>
              <a:t>Those keys and their values are copied onto a new object.</a:t>
            </a:r>
          </a:p>
          <a:p>
            <a:r>
              <a:rPr lang="en-US" b="1" dirty="0"/>
              <a:t>Example:</a:t>
            </a:r>
          </a:p>
          <a:p>
            <a:r>
              <a:rPr lang="en-US" dirty="0"/>
              <a:t>    </a:t>
            </a:r>
            <a:r>
              <a:rPr lang="en-US" dirty="0" err="1"/>
              <a:t>var</a:t>
            </a:r>
            <a:r>
              <a:rPr lang="en-US" dirty="0"/>
              <a:t> person = {name: "Sarah", country: "Nigeria", job: "Developer", friends: ["Annie", "Becky"]};</a:t>
            </a:r>
          </a:p>
          <a:p>
            <a:endParaRPr lang="en-US" dirty="0"/>
          </a:p>
          <a:p>
            <a:r>
              <a:rPr lang="en-US" dirty="0"/>
              <a:t>    </a:t>
            </a:r>
            <a:r>
              <a:rPr lang="en-US" dirty="0" err="1"/>
              <a:t>var</a:t>
            </a:r>
            <a:r>
              <a:rPr lang="en-US" dirty="0"/>
              <a:t> {name, friends, ...others} = person;</a:t>
            </a:r>
          </a:p>
          <a:p>
            <a:endParaRPr lang="en-US" dirty="0"/>
          </a:p>
          <a:p>
            <a:r>
              <a:rPr lang="en-US" dirty="0"/>
              <a:t>    console.log(name);//"Sarah"</a:t>
            </a:r>
          </a:p>
          <a:p>
            <a:r>
              <a:rPr lang="en-US" dirty="0"/>
              <a:t>    console.log(friends);//["Annie", "Becky"]</a:t>
            </a:r>
          </a:p>
          <a:p>
            <a:r>
              <a:rPr lang="en-US" dirty="0"/>
              <a:t>    console.log(others);// {country: "Nigeria", job: "Developer"}</a:t>
            </a:r>
          </a:p>
        </p:txBody>
      </p:sp>
    </p:spTree>
    <p:extLst>
      <p:ext uri="{BB962C8B-B14F-4D97-AF65-F5344CB8AC3E}">
        <p14:creationId xmlns:p14="http://schemas.microsoft.com/office/powerpoint/2010/main" val="2395153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IN" sz="3200" b="1" i="1" spc="-67" dirty="0" err="1">
                <a:solidFill>
                  <a:schemeClr val="bg1">
                    <a:lumMod val="50000"/>
                  </a:schemeClr>
                </a:solidFill>
                <a:latin typeface="Arial" pitchFamily="34" charset="0"/>
                <a:cs typeface="Arial" pitchFamily="34" charset="0"/>
              </a:rPr>
              <a:t>Transpilers</a:t>
            </a:r>
            <a:endParaRPr lang="en-IN"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404730"/>
            <a:ext cx="11123344"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a:t>Compilers translate code one language to another ex. Java to bytecode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err="1"/>
              <a:t>Transpilers</a:t>
            </a:r>
            <a:r>
              <a:rPr lang="en-US" dirty="0"/>
              <a:t> translate code to the same language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There are several </a:t>
            </a:r>
            <a:r>
              <a:rPr lang="en-US" dirty="0" err="1"/>
              <a:t>transpilers</a:t>
            </a:r>
            <a:r>
              <a:rPr lang="en-US" dirty="0"/>
              <a:t> that translate ES6 code to ES5</a:t>
            </a:r>
          </a:p>
          <a:p>
            <a:pPr marL="742950" lvl="1" indent="-285750">
              <a:buFont typeface="Wingdings" panose="05000000000000000000" pitchFamily="2" charset="2"/>
              <a:buChar char="§"/>
            </a:pPr>
            <a:r>
              <a:rPr lang="en-US" dirty="0"/>
              <a:t>Babel </a:t>
            </a:r>
          </a:p>
          <a:p>
            <a:pPr marL="742950" lvl="1" indent="-285750">
              <a:buFont typeface="Wingdings" panose="05000000000000000000" pitchFamily="2" charset="2"/>
              <a:buChar char="§"/>
            </a:pPr>
            <a:r>
              <a:rPr lang="en-US" dirty="0" err="1"/>
              <a:t>Traceur</a:t>
            </a:r>
            <a:endParaRPr lang="en-US" dirty="0"/>
          </a:p>
          <a:p>
            <a:pPr marL="742950" lvl="1" indent="-285750">
              <a:buFont typeface="Wingdings" panose="05000000000000000000" pitchFamily="2" charset="2"/>
              <a:buChar char="§"/>
            </a:pPr>
            <a:r>
              <a:rPr lang="en-US" dirty="0" err="1"/>
              <a:t>TypeScript</a:t>
            </a:r>
            <a:endParaRPr lang="en-US" dirty="0"/>
          </a:p>
          <a:p>
            <a:pPr marL="742950" lvl="1"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3732903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Destructuring</a:t>
            </a:r>
            <a:r>
              <a:rPr lang="en-US" sz="3200" b="1" i="1" spc="-67" dirty="0">
                <a:solidFill>
                  <a:schemeClr val="bg1">
                    <a:lumMod val="50000"/>
                  </a:schemeClr>
                </a:solidFill>
                <a:latin typeface="Arial" pitchFamily="34" charset="0"/>
                <a:cs typeface="Arial" pitchFamily="34" charset="0"/>
              </a:rPr>
              <a:t> Assignment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512065" y="1144904"/>
            <a:ext cx="11216109" cy="4247317"/>
          </a:xfrm>
          <a:prstGeom prst="rect">
            <a:avLst/>
          </a:prstGeom>
          <a:noFill/>
        </p:spPr>
        <p:txBody>
          <a:bodyPr wrap="square" rtlCol="0">
            <a:spAutoFit/>
          </a:bodyPr>
          <a:lstStyle/>
          <a:p>
            <a:r>
              <a:rPr lang="en-IN" b="1" dirty="0"/>
              <a:t>Object </a:t>
            </a:r>
            <a:r>
              <a:rPr lang="en-IN" b="1" dirty="0" err="1"/>
              <a:t>Destructuring</a:t>
            </a:r>
            <a:r>
              <a:rPr lang="en-IN" b="1" dirty="0"/>
              <a:t> with Functions</a:t>
            </a:r>
          </a:p>
          <a:p>
            <a:pPr marL="285750" indent="-285750">
              <a:buFont typeface="Arial" panose="020B0604020202020204" pitchFamily="34" charset="0"/>
              <a:buChar char="•"/>
            </a:pPr>
            <a:r>
              <a:rPr lang="en-US" dirty="0"/>
              <a:t>The rest syntax can also be used to pick up property keys that are not already picked up by the </a:t>
            </a:r>
            <a:r>
              <a:rPr lang="en-US" dirty="0" err="1"/>
              <a:t>destructuring</a:t>
            </a:r>
            <a:r>
              <a:rPr lang="en-US" dirty="0"/>
              <a:t> pattern. </a:t>
            </a:r>
          </a:p>
          <a:p>
            <a:pPr marL="285750" indent="-285750">
              <a:buFont typeface="Arial" panose="020B0604020202020204" pitchFamily="34" charset="0"/>
              <a:buChar char="•"/>
            </a:pPr>
            <a:r>
              <a:rPr lang="en-US" dirty="0"/>
              <a:t>Those keys and their values are copied onto a new object.</a:t>
            </a:r>
          </a:p>
          <a:p>
            <a:r>
              <a:rPr lang="en-US" b="1" dirty="0"/>
              <a:t>Example:</a:t>
            </a:r>
          </a:p>
          <a:p>
            <a:r>
              <a:rPr lang="en-US" dirty="0"/>
              <a:t>    function </a:t>
            </a:r>
            <a:r>
              <a:rPr lang="en-US" dirty="0" err="1"/>
              <a:t>getPerson</a:t>
            </a:r>
            <a:r>
              <a:rPr lang="en-US" dirty="0"/>
              <a:t>()</a:t>
            </a:r>
          </a:p>
          <a:p>
            <a:r>
              <a:rPr lang="en-US" dirty="0"/>
              <a:t>    {</a:t>
            </a:r>
          </a:p>
          <a:p>
            <a:r>
              <a:rPr lang="en-US" dirty="0"/>
              <a:t>	 </a:t>
            </a:r>
            <a:r>
              <a:rPr lang="en-US" dirty="0" err="1"/>
              <a:t>var</a:t>
            </a:r>
            <a:r>
              <a:rPr lang="en-US" dirty="0"/>
              <a:t> person = {name: "Sarah", country: "Nigeria", job: "Developer", friends: ["Annie", "Becky"]};</a:t>
            </a:r>
          </a:p>
          <a:p>
            <a:r>
              <a:rPr lang="en-US" dirty="0"/>
              <a:t>                   return person;</a:t>
            </a:r>
          </a:p>
          <a:p>
            <a:r>
              <a:rPr lang="en-US" dirty="0"/>
              <a:t>     }</a:t>
            </a:r>
          </a:p>
          <a:p>
            <a:r>
              <a:rPr lang="en-US" dirty="0"/>
              <a:t>    </a:t>
            </a:r>
            <a:r>
              <a:rPr lang="en-US" dirty="0" err="1"/>
              <a:t>var</a:t>
            </a:r>
            <a:r>
              <a:rPr lang="en-US" dirty="0"/>
              <a:t> {name, friends, ...others} = </a:t>
            </a:r>
            <a:r>
              <a:rPr lang="en-US" dirty="0" err="1"/>
              <a:t>getPerson</a:t>
            </a:r>
            <a:r>
              <a:rPr lang="en-US" dirty="0"/>
              <a:t>();</a:t>
            </a:r>
          </a:p>
          <a:p>
            <a:endParaRPr lang="en-US" dirty="0"/>
          </a:p>
          <a:p>
            <a:r>
              <a:rPr lang="en-US" dirty="0"/>
              <a:t>    console.log(name);//"Sarah"</a:t>
            </a:r>
          </a:p>
          <a:p>
            <a:r>
              <a:rPr lang="en-US" dirty="0"/>
              <a:t>    console.log(friends);//["Annie", "Becky"]</a:t>
            </a:r>
          </a:p>
          <a:p>
            <a:r>
              <a:rPr lang="en-US" dirty="0"/>
              <a:t>    console.log(others);// {country: "Nigeria", job: "Developer"}</a:t>
            </a:r>
          </a:p>
        </p:txBody>
      </p:sp>
    </p:spTree>
    <p:extLst>
      <p:ext uri="{BB962C8B-B14F-4D97-AF65-F5344CB8AC3E}">
        <p14:creationId xmlns:p14="http://schemas.microsoft.com/office/powerpoint/2010/main" val="3893208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Arrow Functions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94243" y="1056414"/>
            <a:ext cx="1121610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An arrow function expression has a shorter syntax than a function expression and does not have its own this, arguments, super, or </a:t>
            </a:r>
            <a:r>
              <a:rPr lang="en-US" dirty="0" err="1"/>
              <a:t>new.target</a:t>
            </a:r>
            <a:r>
              <a:rPr lang="en-US" dirty="0"/>
              <a:t>. </a:t>
            </a:r>
          </a:p>
          <a:p>
            <a:endParaRPr lang="en-US" dirty="0"/>
          </a:p>
          <a:p>
            <a:r>
              <a:rPr lang="en-US" dirty="0"/>
              <a:t>	(</a:t>
            </a:r>
            <a:r>
              <a:rPr lang="en-US" dirty="0" err="1"/>
              <a:t>params</a:t>
            </a:r>
            <a:r>
              <a:rPr lang="en-US" dirty="0"/>
              <a:t>) =&gt; { expressions }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Arrow functions cannot be used as constructors.</a:t>
            </a:r>
          </a:p>
          <a:p>
            <a:endParaRPr lang="en-US" dirty="0"/>
          </a:p>
          <a:p>
            <a:r>
              <a:rPr lang="en-US" dirty="0"/>
              <a:t>	</a:t>
            </a:r>
            <a:r>
              <a:rPr lang="en-US" dirty="0" err="1"/>
              <a:t>var</a:t>
            </a:r>
            <a:r>
              <a:rPr lang="en-US" dirty="0"/>
              <a:t> Person = () =&gt; {};</a:t>
            </a:r>
          </a:p>
          <a:p>
            <a:r>
              <a:rPr lang="en-US" dirty="0"/>
              <a:t>	</a:t>
            </a:r>
            <a:r>
              <a:rPr lang="en-US" dirty="0" err="1"/>
              <a:t>var</a:t>
            </a:r>
            <a:r>
              <a:rPr lang="en-US" dirty="0"/>
              <a:t> </a:t>
            </a:r>
            <a:r>
              <a:rPr lang="en-US" dirty="0" err="1"/>
              <a:t>pers</a:t>
            </a:r>
            <a:r>
              <a:rPr lang="en-US" dirty="0"/>
              <a:t>= new Person(); // </a:t>
            </a:r>
            <a:r>
              <a:rPr lang="en-US" dirty="0" err="1"/>
              <a:t>TypeError</a:t>
            </a:r>
            <a:r>
              <a:rPr lang="en-US" dirty="0"/>
              <a:t>: Person is not a constructor</a:t>
            </a:r>
          </a:p>
          <a:p>
            <a:endParaRPr lang="en-US" dirty="0"/>
          </a:p>
          <a:p>
            <a:pPr marL="285750" indent="-285750">
              <a:buFont typeface="Arial" panose="020B0604020202020204" pitchFamily="34" charset="0"/>
              <a:buChar char="•"/>
            </a:pPr>
            <a:r>
              <a:rPr lang="en-US" dirty="0"/>
              <a:t>Arrow functions do not have a prototype property.</a:t>
            </a:r>
          </a:p>
          <a:p>
            <a:endParaRPr lang="en-US" dirty="0"/>
          </a:p>
          <a:p>
            <a:r>
              <a:rPr lang="en-US" dirty="0"/>
              <a:t>	 </a:t>
            </a:r>
            <a:r>
              <a:rPr lang="en-US" dirty="0" err="1"/>
              <a:t>var</a:t>
            </a:r>
            <a:r>
              <a:rPr lang="en-US" dirty="0"/>
              <a:t> Person = () =&gt; {};</a:t>
            </a:r>
          </a:p>
          <a:p>
            <a:r>
              <a:rPr lang="en-US" dirty="0"/>
              <a:t>	console.log(</a:t>
            </a:r>
            <a:r>
              <a:rPr lang="en-US" dirty="0" err="1"/>
              <a:t>Person.prototype</a:t>
            </a:r>
            <a:r>
              <a:rPr lang="en-US" dirty="0"/>
              <a:t>); // undefined</a:t>
            </a:r>
          </a:p>
          <a:p>
            <a:endParaRPr lang="en-US" dirty="0"/>
          </a:p>
          <a:p>
            <a:pPr marL="285750" indent="-285750">
              <a:buFont typeface="Arial" panose="020B0604020202020204" pitchFamily="34" charset="0"/>
              <a:buChar char="•"/>
            </a:pPr>
            <a:r>
              <a:rPr lang="en-US" dirty="0"/>
              <a:t>Arrow functions can have either a "concise body" or the usual "block body".</a:t>
            </a:r>
          </a:p>
        </p:txBody>
      </p:sp>
    </p:spTree>
    <p:extLst>
      <p:ext uri="{BB962C8B-B14F-4D97-AF65-F5344CB8AC3E}">
        <p14:creationId xmlns:p14="http://schemas.microsoft.com/office/powerpoint/2010/main" val="1592428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Arrow Functions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65797" y="1144904"/>
            <a:ext cx="11216109" cy="5078313"/>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If only one parameter and not using </a:t>
            </a:r>
            <a:r>
              <a:rPr lang="en-US" dirty="0" err="1"/>
              <a:t>destructuring</a:t>
            </a:r>
            <a:r>
              <a:rPr lang="en-US" dirty="0"/>
              <a:t>, can omit parenthesis</a:t>
            </a:r>
          </a:p>
          <a:p>
            <a:endParaRPr lang="en-US" dirty="0"/>
          </a:p>
          <a:p>
            <a:r>
              <a:rPr lang="en-US" dirty="0"/>
              <a:t>	</a:t>
            </a:r>
            <a:r>
              <a:rPr lang="en-US" dirty="0" err="1"/>
              <a:t>var</a:t>
            </a:r>
            <a:r>
              <a:rPr lang="en-US" dirty="0"/>
              <a:t> </a:t>
            </a:r>
            <a:r>
              <a:rPr lang="en-US" dirty="0" err="1"/>
              <a:t>func</a:t>
            </a:r>
            <a:r>
              <a:rPr lang="en-US" dirty="0"/>
              <a:t> = x =&gt; x * x;                  </a:t>
            </a:r>
          </a:p>
          <a:p>
            <a:r>
              <a:rPr lang="en-US" dirty="0"/>
              <a:t>	</a:t>
            </a:r>
            <a:r>
              <a:rPr lang="en-US" dirty="0" err="1"/>
              <a:t>var</a:t>
            </a:r>
            <a:r>
              <a:rPr lang="en-US" dirty="0"/>
              <a:t> </a:t>
            </a:r>
            <a:r>
              <a:rPr lang="en-US" dirty="0" err="1"/>
              <a:t>func</a:t>
            </a:r>
            <a:r>
              <a:rPr lang="en-US" dirty="0"/>
              <a:t> = (x, y) =&gt; { return x + y; }; </a:t>
            </a:r>
          </a:p>
          <a:p>
            <a:r>
              <a:rPr lang="en-US" dirty="0"/>
              <a:t>	</a:t>
            </a:r>
          </a:p>
          <a:p>
            <a:pPr marL="285750" indent="-285750">
              <a:buFont typeface="Arial" panose="020B0604020202020204" pitchFamily="34" charset="0"/>
              <a:buChar char="•"/>
            </a:pPr>
            <a:r>
              <a:rPr lang="en-US" dirty="0"/>
              <a:t>Returning object literals using the concise body syntax </a:t>
            </a:r>
            <a:r>
              <a:rPr lang="en-US" dirty="0" err="1"/>
              <a:t>params</a:t>
            </a:r>
            <a:r>
              <a:rPr lang="en-US" dirty="0"/>
              <a:t> =&gt; {</a:t>
            </a:r>
            <a:r>
              <a:rPr lang="en-US" dirty="0" err="1"/>
              <a:t>object:literal</a:t>
            </a:r>
            <a:r>
              <a:rPr lang="en-US" dirty="0"/>
              <a:t>} will not work as expected.</a:t>
            </a:r>
          </a:p>
          <a:p>
            <a:endParaRPr lang="en-US" dirty="0"/>
          </a:p>
          <a:p>
            <a:r>
              <a:rPr lang="en-US" dirty="0"/>
              <a:t>	</a:t>
            </a:r>
            <a:r>
              <a:rPr lang="en-US" dirty="0" err="1"/>
              <a:t>var</a:t>
            </a:r>
            <a:r>
              <a:rPr lang="en-US" dirty="0"/>
              <a:t> </a:t>
            </a:r>
            <a:r>
              <a:rPr lang="en-US" dirty="0" err="1"/>
              <a:t>func</a:t>
            </a:r>
            <a:r>
              <a:rPr lang="en-US" dirty="0"/>
              <a:t> = () =&gt; { Person: 1 }; // Calling </a:t>
            </a:r>
            <a:r>
              <a:rPr lang="en-US" dirty="0" err="1"/>
              <a:t>func</a:t>
            </a:r>
            <a:r>
              <a:rPr lang="en-US" dirty="0"/>
              <a:t>() returns undefined!</a:t>
            </a:r>
          </a:p>
          <a:p>
            <a:r>
              <a:rPr lang="en-US" dirty="0"/>
              <a:t>	</a:t>
            </a:r>
          </a:p>
          <a:p>
            <a:r>
              <a:rPr lang="en-US" dirty="0"/>
              <a:t>	</a:t>
            </a:r>
            <a:r>
              <a:rPr lang="en-US" dirty="0" err="1"/>
              <a:t>var</a:t>
            </a:r>
            <a:r>
              <a:rPr lang="en-US" dirty="0"/>
              <a:t> </a:t>
            </a:r>
            <a:r>
              <a:rPr lang="en-US" dirty="0" err="1"/>
              <a:t>func</a:t>
            </a:r>
            <a:r>
              <a:rPr lang="en-US" dirty="0"/>
              <a:t> = () =&gt; { Person: function() {} }; // </a:t>
            </a:r>
            <a:r>
              <a:rPr lang="en-US" dirty="0" err="1"/>
              <a:t>SyntaxError</a:t>
            </a:r>
            <a:r>
              <a:rPr lang="en-US" dirty="0"/>
              <a:t>: function statement requires a name</a:t>
            </a:r>
          </a:p>
          <a:p>
            <a:r>
              <a:rPr lang="en-US" dirty="0"/>
              <a:t>	</a:t>
            </a:r>
          </a:p>
          <a:p>
            <a:r>
              <a:rPr lang="en-US" dirty="0"/>
              <a:t>	This is because the code inside braces ({}) is parsed as a sequence of statements (i.e. Person is treated like a 	label, not a key in an object literal).</a:t>
            </a:r>
          </a:p>
          <a:p>
            <a:endParaRPr lang="en-US" dirty="0"/>
          </a:p>
          <a:p>
            <a:r>
              <a:rPr lang="en-US" dirty="0"/>
              <a:t>	So, wrap the object literal in parentheses.</a:t>
            </a:r>
          </a:p>
          <a:p>
            <a:endParaRPr lang="en-US" dirty="0"/>
          </a:p>
          <a:p>
            <a:r>
              <a:rPr lang="en-US" dirty="0"/>
              <a:t>	</a:t>
            </a:r>
            <a:r>
              <a:rPr lang="en-US" dirty="0" err="1"/>
              <a:t>var</a:t>
            </a:r>
            <a:r>
              <a:rPr lang="en-US" dirty="0"/>
              <a:t> </a:t>
            </a:r>
            <a:r>
              <a:rPr lang="en-US" dirty="0" err="1"/>
              <a:t>func</a:t>
            </a:r>
            <a:r>
              <a:rPr lang="en-US" dirty="0"/>
              <a:t> = () =&gt; ({Person: 1});</a:t>
            </a:r>
          </a:p>
        </p:txBody>
      </p:sp>
    </p:spTree>
    <p:extLst>
      <p:ext uri="{BB962C8B-B14F-4D97-AF65-F5344CB8AC3E}">
        <p14:creationId xmlns:p14="http://schemas.microsoft.com/office/powerpoint/2010/main" val="42710219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Arrow Functions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65797" y="1144904"/>
            <a:ext cx="1121610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An arrow function cannot contain a line break between its parameters and its arrow.</a:t>
            </a:r>
          </a:p>
          <a:p>
            <a:endParaRPr lang="en-US" dirty="0"/>
          </a:p>
          <a:p>
            <a:r>
              <a:rPr lang="en-US" dirty="0"/>
              <a:t>	</a:t>
            </a:r>
            <a:r>
              <a:rPr lang="en-US" dirty="0" err="1"/>
              <a:t>var</a:t>
            </a:r>
            <a:r>
              <a:rPr lang="en-US" dirty="0"/>
              <a:t> </a:t>
            </a:r>
            <a:r>
              <a:rPr lang="en-US" dirty="0" err="1"/>
              <a:t>func</a:t>
            </a:r>
            <a:r>
              <a:rPr lang="en-US" dirty="0"/>
              <a:t> = ()</a:t>
            </a:r>
          </a:p>
          <a:p>
            <a:r>
              <a:rPr lang="en-US" dirty="0"/>
              <a:t>          		 =&gt; 1; </a:t>
            </a:r>
          </a:p>
          <a:p>
            <a:r>
              <a:rPr lang="en-US" dirty="0"/>
              <a:t>			// </a:t>
            </a:r>
            <a:r>
              <a:rPr lang="en-US" dirty="0" err="1"/>
              <a:t>SyntaxError</a:t>
            </a:r>
            <a:r>
              <a:rPr lang="en-US" dirty="0"/>
              <a:t>: expected expression, got '=&gt;'</a:t>
            </a:r>
          </a:p>
        </p:txBody>
      </p:sp>
    </p:spTree>
    <p:extLst>
      <p:ext uri="{BB962C8B-B14F-4D97-AF65-F5344CB8AC3E}">
        <p14:creationId xmlns:p14="http://schemas.microsoft.com/office/powerpoint/2010/main" val="2819421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For .. of loop</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65797" y="1144904"/>
            <a:ext cx="11216109" cy="3970318"/>
          </a:xfrm>
          <a:prstGeom prst="rect">
            <a:avLst/>
          </a:prstGeom>
          <a:noFill/>
        </p:spPr>
        <p:txBody>
          <a:bodyPr wrap="square" rtlCol="0">
            <a:spAutoFit/>
          </a:bodyPr>
          <a:lstStyle/>
          <a:p>
            <a:pPr marL="285750" indent="-285750">
              <a:buFont typeface="Arial" panose="020B0604020202020204" pitchFamily="34" charset="0"/>
              <a:buChar char="•"/>
            </a:pPr>
            <a:r>
              <a:rPr lang="en-US" dirty="0"/>
              <a:t>New way of iterating over elements in an </a:t>
            </a:r>
            <a:r>
              <a:rPr lang="en-US" dirty="0">
                <a:latin typeface="Agency FB" panose="020B0503020202020204" pitchFamily="34" charset="0"/>
              </a:rPr>
              <a:t>“</a:t>
            </a:r>
            <a:r>
              <a:rPr lang="en-US" dirty="0" err="1"/>
              <a:t>iterable</a:t>
            </a:r>
            <a:r>
              <a:rPr lang="en-US" dirty="0">
                <a:latin typeface="Agency FB" panose="020B0503020202020204" pitchFamily="34" charset="0"/>
              </a:rPr>
              <a:t>”</a:t>
            </a:r>
            <a:r>
              <a:rPr lang="en-US" dirty="0"/>
              <a:t> for arrays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is an alternative to for-in loop and Array </a:t>
            </a:r>
            <a:r>
              <a:rPr lang="en-US" dirty="0" err="1"/>
              <a:t>forEach</a:t>
            </a:r>
            <a:r>
              <a:rPr lang="en-US" dirty="0"/>
              <a:t> method</a:t>
            </a:r>
          </a:p>
          <a:p>
            <a:r>
              <a:rPr lang="en-US" dirty="0"/>
              <a:t> </a:t>
            </a:r>
          </a:p>
          <a:p>
            <a:pPr marL="285750" indent="-285750">
              <a:buFont typeface="Arial" panose="020B0604020202020204" pitchFamily="34" charset="0"/>
              <a:buChar char="•"/>
            </a:pPr>
            <a:r>
              <a:rPr lang="en-US" dirty="0"/>
              <a:t>Iteration variable is scoped to loop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Value after of can be anything that is </a:t>
            </a:r>
            <a:r>
              <a:rPr lang="en-US" dirty="0" err="1"/>
              <a:t>iterable</a:t>
            </a:r>
            <a:r>
              <a:rPr lang="en-US" dirty="0"/>
              <a:t> such as an array</a:t>
            </a:r>
          </a:p>
          <a:p>
            <a:pPr marL="285750" indent="-285750">
              <a:buFont typeface="Arial" panose="020B0604020202020204" pitchFamily="34" charset="0"/>
              <a:buChar char="•"/>
            </a:pPr>
            <a:endParaRPr lang="en-US" dirty="0"/>
          </a:p>
          <a:p>
            <a:r>
              <a:rPr lang="en-US" b="1" dirty="0"/>
              <a:t>Example:</a:t>
            </a:r>
          </a:p>
          <a:p>
            <a:endParaRPr lang="en-US" dirty="0"/>
          </a:p>
          <a:p>
            <a:r>
              <a:rPr lang="en-US" dirty="0"/>
              <a:t>	let </a:t>
            </a:r>
            <a:r>
              <a:rPr lang="en-US" dirty="0" err="1"/>
              <a:t>arr</a:t>
            </a:r>
            <a:r>
              <a:rPr lang="en-US" dirty="0"/>
              <a:t> = [1,2,3]</a:t>
            </a:r>
          </a:p>
          <a:p>
            <a:endParaRPr lang="en-US" dirty="0"/>
          </a:p>
          <a:p>
            <a:r>
              <a:rPr lang="en-US" dirty="0"/>
              <a:t>	for (let </a:t>
            </a:r>
            <a:r>
              <a:rPr lang="en-US" dirty="0" err="1"/>
              <a:t>num</a:t>
            </a:r>
            <a:r>
              <a:rPr lang="en-US" dirty="0"/>
              <a:t> of </a:t>
            </a:r>
            <a:r>
              <a:rPr lang="en-US" dirty="0" err="1"/>
              <a:t>arr</a:t>
            </a:r>
            <a:r>
              <a:rPr lang="en-US" dirty="0"/>
              <a:t>)</a:t>
            </a:r>
          </a:p>
          <a:p>
            <a:r>
              <a:rPr lang="en-US" dirty="0"/>
              <a:t>		console.log(</a:t>
            </a:r>
            <a:r>
              <a:rPr lang="en-US" dirty="0" err="1"/>
              <a:t>num</a:t>
            </a:r>
            <a:r>
              <a:rPr lang="en-US" dirty="0"/>
              <a:t>)</a:t>
            </a:r>
          </a:p>
        </p:txBody>
      </p:sp>
    </p:spTree>
    <p:extLst>
      <p:ext uri="{BB962C8B-B14F-4D97-AF65-F5344CB8AC3E}">
        <p14:creationId xmlns:p14="http://schemas.microsoft.com/office/powerpoint/2010/main" val="3553110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Classes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65797" y="1102040"/>
            <a:ext cx="11216109" cy="5355312"/>
          </a:xfrm>
          <a:prstGeom prst="rect">
            <a:avLst/>
          </a:prstGeom>
          <a:noFill/>
        </p:spPr>
        <p:txBody>
          <a:bodyPr wrap="square" rtlCol="0">
            <a:spAutoFit/>
          </a:bodyPr>
          <a:lstStyle/>
          <a:p>
            <a:pPr marL="285750" indent="-285750">
              <a:buFont typeface="Arial" panose="020B0604020202020204" pitchFamily="34" charset="0"/>
              <a:buChar char="•"/>
            </a:pPr>
            <a:r>
              <a:rPr lang="en-US" dirty="0"/>
              <a:t>Classes can be created using the class keyword in ES6. It can be included in the code either by declaring them or by using class expressions.</a:t>
            </a:r>
          </a:p>
          <a:p>
            <a:r>
              <a:rPr lang="en-US" dirty="0"/>
              <a:t>	</a:t>
            </a:r>
            <a:r>
              <a:rPr lang="en-US" b="1" dirty="0"/>
              <a:t>Declaring a Class</a:t>
            </a:r>
          </a:p>
          <a:p>
            <a:r>
              <a:rPr lang="en-US" dirty="0"/>
              <a:t>	class </a:t>
            </a:r>
            <a:r>
              <a:rPr lang="en-US" dirty="0" err="1"/>
              <a:t>Class_name</a:t>
            </a:r>
            <a:r>
              <a:rPr lang="en-US" dirty="0"/>
              <a:t> </a:t>
            </a:r>
          </a:p>
          <a:p>
            <a:r>
              <a:rPr lang="en-US" dirty="0"/>
              <a:t>	{	 //code here	 }</a:t>
            </a:r>
          </a:p>
          <a:p>
            <a:r>
              <a:rPr lang="en-US" b="1" dirty="0"/>
              <a:t>	Class Expression</a:t>
            </a:r>
          </a:p>
          <a:p>
            <a:r>
              <a:rPr lang="en-US" dirty="0"/>
              <a:t>	</a:t>
            </a:r>
            <a:r>
              <a:rPr lang="en-US" dirty="0" err="1"/>
              <a:t>var</a:t>
            </a:r>
            <a:r>
              <a:rPr lang="en-US" dirty="0"/>
              <a:t> </a:t>
            </a:r>
            <a:r>
              <a:rPr lang="en-US" dirty="0" err="1"/>
              <a:t>var_name</a:t>
            </a:r>
            <a:r>
              <a:rPr lang="en-US" dirty="0"/>
              <a:t> = new class </a:t>
            </a:r>
            <a:r>
              <a:rPr lang="en-US" dirty="0" err="1"/>
              <a:t>Class_name</a:t>
            </a:r>
            <a:r>
              <a:rPr lang="en-US" dirty="0"/>
              <a:t> {  </a:t>
            </a:r>
          </a:p>
          <a:p>
            <a:r>
              <a:rPr lang="en-US" dirty="0"/>
              <a:t>	} </a:t>
            </a:r>
          </a:p>
          <a:p>
            <a:r>
              <a:rPr lang="en-US" dirty="0"/>
              <a:t>OR</a:t>
            </a:r>
          </a:p>
          <a:p>
            <a:r>
              <a:rPr lang="en-US" dirty="0"/>
              <a:t>	</a:t>
            </a:r>
            <a:r>
              <a:rPr lang="en-US" dirty="0" err="1"/>
              <a:t>var</a:t>
            </a:r>
            <a:r>
              <a:rPr lang="en-US" dirty="0"/>
              <a:t> </a:t>
            </a:r>
            <a:r>
              <a:rPr lang="en-US" dirty="0" err="1"/>
              <a:t>var_name</a:t>
            </a:r>
            <a:r>
              <a:rPr lang="en-US" dirty="0"/>
              <a:t> = class {  </a:t>
            </a:r>
          </a:p>
          <a:p>
            <a:r>
              <a:rPr lang="en-US" dirty="0"/>
              <a:t>	} </a:t>
            </a:r>
          </a:p>
          <a:p>
            <a:pPr marL="285750" indent="-285750">
              <a:buFont typeface="Arial" panose="020B0604020202020204" pitchFamily="34" charset="0"/>
              <a:buChar char="•"/>
            </a:pPr>
            <a:r>
              <a:rPr lang="en-US" dirty="0"/>
              <a:t>A class definition can include Constructor and functions or methods </a:t>
            </a:r>
            <a:r>
              <a:rPr lang="en-IN" dirty="0"/>
              <a:t>but not data properties</a:t>
            </a:r>
          </a:p>
          <a:p>
            <a:r>
              <a:rPr lang="en-IN" dirty="0"/>
              <a:t>	</a:t>
            </a:r>
            <a:r>
              <a:rPr lang="en-US" dirty="0"/>
              <a:t>class </a:t>
            </a:r>
            <a:r>
              <a:rPr lang="en-US" dirty="0" err="1"/>
              <a:t>Class_name</a:t>
            </a:r>
            <a:r>
              <a:rPr lang="en-US" dirty="0"/>
              <a:t> </a:t>
            </a:r>
          </a:p>
          <a:p>
            <a:r>
              <a:rPr lang="en-US" dirty="0"/>
              <a:t>	{  </a:t>
            </a:r>
          </a:p>
          <a:p>
            <a:r>
              <a:rPr lang="en-US" dirty="0"/>
              <a:t>		constructor(parameters)</a:t>
            </a:r>
          </a:p>
          <a:p>
            <a:r>
              <a:rPr lang="en-US" dirty="0"/>
              <a:t>		{	 //code here	 }</a:t>
            </a:r>
          </a:p>
          <a:p>
            <a:r>
              <a:rPr lang="en-US" dirty="0"/>
              <a:t>		</a:t>
            </a:r>
            <a:r>
              <a:rPr lang="en-US" dirty="0" err="1"/>
              <a:t>function_name</a:t>
            </a:r>
            <a:r>
              <a:rPr lang="en-US" dirty="0"/>
              <a:t> (parameters)</a:t>
            </a:r>
          </a:p>
          <a:p>
            <a:r>
              <a:rPr lang="en-US" dirty="0"/>
              <a:t>		{	 //code here	 }</a:t>
            </a:r>
          </a:p>
          <a:p>
            <a:r>
              <a:rPr lang="en-US" dirty="0"/>
              <a:t>	}</a:t>
            </a:r>
          </a:p>
        </p:txBody>
      </p:sp>
    </p:spTree>
    <p:extLst>
      <p:ext uri="{BB962C8B-B14F-4D97-AF65-F5344CB8AC3E}">
        <p14:creationId xmlns:p14="http://schemas.microsoft.com/office/powerpoint/2010/main" val="2427860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Classes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65797" y="1144904"/>
            <a:ext cx="1121610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An instance or object of the class can be created using the new keyword followed by the class name</a:t>
            </a:r>
          </a:p>
          <a:p>
            <a:endParaRPr lang="en-US" dirty="0"/>
          </a:p>
          <a:p>
            <a:r>
              <a:rPr lang="en-US" dirty="0"/>
              <a:t>	</a:t>
            </a:r>
            <a:r>
              <a:rPr lang="en-US" dirty="0" err="1"/>
              <a:t>var</a:t>
            </a:r>
            <a:r>
              <a:rPr lang="en-US" dirty="0"/>
              <a:t> </a:t>
            </a:r>
            <a:r>
              <a:rPr lang="en-US" dirty="0" err="1"/>
              <a:t>object_name</a:t>
            </a:r>
            <a:r>
              <a:rPr lang="en-US" dirty="0"/>
              <a:t>= new </a:t>
            </a:r>
            <a:r>
              <a:rPr lang="en-US" dirty="0" err="1"/>
              <a:t>class_name</a:t>
            </a:r>
            <a:r>
              <a:rPr lang="en-US" dirty="0"/>
              <a:t>([ arguments ]) </a:t>
            </a:r>
          </a:p>
          <a:p>
            <a:endParaRPr lang="en-US" dirty="0"/>
          </a:p>
          <a:p>
            <a:pPr marL="285750" indent="-285750">
              <a:buFont typeface="Arial" panose="020B0604020202020204" pitchFamily="34" charset="0"/>
              <a:buChar char="•"/>
            </a:pPr>
            <a:r>
              <a:rPr lang="en-US" dirty="0"/>
              <a:t>Attributes and functions can be accessed through the object using ‘.’ </a:t>
            </a:r>
            <a:r>
              <a:rPr lang="en-US" b="1" dirty="0"/>
              <a:t>dot notation</a:t>
            </a:r>
            <a:r>
              <a:rPr lang="en-US" dirty="0"/>
              <a:t> (called as the period)</a:t>
            </a:r>
          </a:p>
          <a:p>
            <a:r>
              <a:rPr lang="en-US" dirty="0"/>
              <a:t>	</a:t>
            </a:r>
          </a:p>
          <a:p>
            <a:r>
              <a:rPr lang="en-US" dirty="0"/>
              <a:t>	//accessing a function </a:t>
            </a:r>
          </a:p>
          <a:p>
            <a:r>
              <a:rPr lang="en-US" dirty="0"/>
              <a:t>	</a:t>
            </a:r>
            <a:r>
              <a:rPr lang="en-US" dirty="0" err="1"/>
              <a:t>obj.function_name</a:t>
            </a:r>
            <a:r>
              <a:rPr lang="en-US" dirty="0"/>
              <a:t>()</a:t>
            </a:r>
          </a:p>
          <a:p>
            <a:endParaRPr lang="en-US" dirty="0"/>
          </a:p>
          <a:p>
            <a:pPr marL="285750" indent="-285750">
              <a:buFont typeface="Arial" panose="020B0604020202020204" pitchFamily="34" charset="0"/>
              <a:buChar char="•"/>
            </a:pPr>
            <a:r>
              <a:rPr lang="en-US" dirty="0"/>
              <a:t>The static keyword can be applied to functions in a class. Static members are referenced by the class name</a:t>
            </a:r>
          </a:p>
          <a:p>
            <a:endParaRPr lang="en-US" dirty="0"/>
          </a:p>
          <a:p>
            <a:r>
              <a:rPr lang="en-US" dirty="0"/>
              <a:t>	 static </a:t>
            </a:r>
            <a:r>
              <a:rPr lang="en-US" dirty="0" err="1"/>
              <a:t>function_name</a:t>
            </a:r>
            <a:r>
              <a:rPr lang="en-US" dirty="0"/>
              <a:t>() {  }</a:t>
            </a:r>
          </a:p>
          <a:p>
            <a:endParaRPr lang="en-US" dirty="0"/>
          </a:p>
          <a:p>
            <a:pPr marL="285750" indent="-285750">
              <a:buFont typeface="Arial" panose="020B0604020202020204" pitchFamily="34" charset="0"/>
              <a:buChar char="•"/>
            </a:pPr>
            <a:r>
              <a:rPr lang="en-US" dirty="0"/>
              <a:t>The </a:t>
            </a:r>
            <a:r>
              <a:rPr lang="en-US" dirty="0" err="1"/>
              <a:t>instanceof</a:t>
            </a:r>
            <a:r>
              <a:rPr lang="en-US" dirty="0"/>
              <a:t> operator is available in ES6 which returns true if the object belongs to the specified type</a:t>
            </a:r>
          </a:p>
          <a:p>
            <a:endParaRPr lang="en-US" dirty="0"/>
          </a:p>
          <a:p>
            <a:r>
              <a:rPr lang="en-US" dirty="0"/>
              <a:t>	 </a:t>
            </a:r>
            <a:r>
              <a:rPr lang="en-US" dirty="0" err="1"/>
              <a:t>var</a:t>
            </a:r>
            <a:r>
              <a:rPr lang="en-US" dirty="0"/>
              <a:t> </a:t>
            </a:r>
            <a:r>
              <a:rPr lang="en-US" dirty="0" err="1"/>
              <a:t>isObjOfClass</a:t>
            </a:r>
            <a:r>
              <a:rPr lang="en-US" dirty="0"/>
              <a:t>= </a:t>
            </a:r>
            <a:r>
              <a:rPr lang="en-US" dirty="0" err="1"/>
              <a:t>obj</a:t>
            </a:r>
            <a:r>
              <a:rPr lang="en-US" dirty="0"/>
              <a:t> </a:t>
            </a:r>
            <a:r>
              <a:rPr lang="en-US" dirty="0" err="1"/>
              <a:t>instanceof</a:t>
            </a:r>
            <a:r>
              <a:rPr lang="en-US" dirty="0"/>
              <a:t> </a:t>
            </a:r>
            <a:r>
              <a:rPr lang="en-US" dirty="0" err="1"/>
              <a:t>Class_name</a:t>
            </a:r>
            <a:r>
              <a:rPr lang="en-US" dirty="0"/>
              <a:t>; </a:t>
            </a:r>
          </a:p>
        </p:txBody>
      </p:sp>
    </p:spTree>
    <p:extLst>
      <p:ext uri="{BB962C8B-B14F-4D97-AF65-F5344CB8AC3E}">
        <p14:creationId xmlns:p14="http://schemas.microsoft.com/office/powerpoint/2010/main" val="3622393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Classes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65797" y="1087752"/>
            <a:ext cx="11216109" cy="5632311"/>
          </a:xfrm>
          <a:prstGeom prst="rect">
            <a:avLst/>
          </a:prstGeom>
          <a:noFill/>
        </p:spPr>
        <p:txBody>
          <a:bodyPr wrap="square" rtlCol="0">
            <a:spAutoFit/>
          </a:bodyPr>
          <a:lstStyle/>
          <a:p>
            <a:r>
              <a:rPr lang="en-US" b="1" dirty="0"/>
              <a:t>Example:</a:t>
            </a:r>
          </a:p>
          <a:p>
            <a:r>
              <a:rPr lang="en-US" dirty="0"/>
              <a:t>class Shoe</a:t>
            </a:r>
          </a:p>
          <a:p>
            <a:r>
              <a:rPr lang="en-US" dirty="0"/>
              <a:t>{</a:t>
            </a:r>
          </a:p>
          <a:p>
            <a:r>
              <a:rPr lang="en-US" dirty="0"/>
              <a:t>	constructor(brand, model, size)</a:t>
            </a:r>
          </a:p>
          <a:p>
            <a:r>
              <a:rPr lang="en-US" dirty="0"/>
              <a:t>	{</a:t>
            </a:r>
          </a:p>
          <a:p>
            <a:r>
              <a:rPr lang="en-US" dirty="0"/>
              <a:t>		</a:t>
            </a:r>
            <a:r>
              <a:rPr lang="en-US" dirty="0" err="1"/>
              <a:t>this.brand</a:t>
            </a:r>
            <a:r>
              <a:rPr lang="en-US" dirty="0"/>
              <a:t> = brand;</a:t>
            </a:r>
          </a:p>
          <a:p>
            <a:r>
              <a:rPr lang="en-US" dirty="0"/>
              <a:t>		</a:t>
            </a:r>
            <a:r>
              <a:rPr lang="en-US" dirty="0" err="1"/>
              <a:t>this.model</a:t>
            </a:r>
            <a:r>
              <a:rPr lang="en-US" dirty="0"/>
              <a:t> = model;</a:t>
            </a:r>
          </a:p>
          <a:p>
            <a:r>
              <a:rPr lang="en-US" dirty="0"/>
              <a:t>		</a:t>
            </a:r>
            <a:r>
              <a:rPr lang="en-US" dirty="0" err="1"/>
              <a:t>this.size</a:t>
            </a:r>
            <a:r>
              <a:rPr lang="en-US" dirty="0"/>
              <a:t> = size;</a:t>
            </a:r>
          </a:p>
          <a:p>
            <a:r>
              <a:rPr lang="en-US" dirty="0"/>
              <a:t>		</a:t>
            </a:r>
            <a:r>
              <a:rPr lang="en-US" dirty="0" err="1"/>
              <a:t>Shoe.count</a:t>
            </a:r>
            <a:r>
              <a:rPr lang="en-US" dirty="0"/>
              <a:t> += 1;</a:t>
            </a:r>
          </a:p>
          <a:p>
            <a:r>
              <a:rPr lang="en-US" dirty="0"/>
              <a:t>	}</a:t>
            </a:r>
          </a:p>
          <a:p>
            <a:r>
              <a:rPr lang="en-US" dirty="0"/>
              <a:t>	static </a:t>
            </a:r>
            <a:r>
              <a:rPr lang="en-US" dirty="0" err="1"/>
              <a:t>createdAny</a:t>
            </a:r>
            <a:r>
              <a:rPr lang="en-US" dirty="0"/>
              <a:t>()</a:t>
            </a:r>
          </a:p>
          <a:p>
            <a:r>
              <a:rPr lang="en-US" dirty="0"/>
              <a:t>	{</a:t>
            </a:r>
          </a:p>
          <a:p>
            <a:r>
              <a:rPr lang="en-US" dirty="0"/>
              <a:t>		return </a:t>
            </a:r>
            <a:r>
              <a:rPr lang="en-US" dirty="0" err="1"/>
              <a:t>Shoe.count</a:t>
            </a:r>
            <a:r>
              <a:rPr lang="en-US" dirty="0"/>
              <a:t> &gt; 0;</a:t>
            </a:r>
          </a:p>
          <a:p>
            <a:r>
              <a:rPr lang="en-US" dirty="0"/>
              <a:t>	}</a:t>
            </a:r>
          </a:p>
          <a:p>
            <a:r>
              <a:rPr lang="en-US" dirty="0"/>
              <a:t>	equals(</a:t>
            </a:r>
            <a:r>
              <a:rPr lang="en-US" dirty="0" err="1"/>
              <a:t>obj</a:t>
            </a:r>
            <a:r>
              <a:rPr lang="en-US" dirty="0"/>
              <a:t>)</a:t>
            </a:r>
          </a:p>
          <a:p>
            <a:r>
              <a:rPr lang="en-US" dirty="0"/>
              <a:t>	{</a:t>
            </a:r>
          </a:p>
          <a:p>
            <a:r>
              <a:rPr lang="en-US" dirty="0"/>
              <a:t>		return </a:t>
            </a:r>
            <a:r>
              <a:rPr lang="en-US" dirty="0" err="1"/>
              <a:t>obj</a:t>
            </a:r>
            <a:r>
              <a:rPr lang="en-US" dirty="0"/>
              <a:t> </a:t>
            </a:r>
            <a:r>
              <a:rPr lang="en-US" dirty="0" err="1"/>
              <a:t>instanceof</a:t>
            </a:r>
            <a:r>
              <a:rPr lang="en-US" dirty="0"/>
              <a:t> Shoe &amp;&amp;</a:t>
            </a:r>
          </a:p>
          <a:p>
            <a:r>
              <a:rPr lang="en-US" dirty="0"/>
              <a:t>		            </a:t>
            </a:r>
            <a:r>
              <a:rPr lang="en-US" dirty="0" err="1"/>
              <a:t>this.brand</a:t>
            </a:r>
            <a:r>
              <a:rPr lang="en-US" dirty="0"/>
              <a:t> === </a:t>
            </a:r>
            <a:r>
              <a:rPr lang="en-US" dirty="0" err="1"/>
              <a:t>obj.brand</a:t>
            </a:r>
            <a:r>
              <a:rPr lang="en-US" dirty="0"/>
              <a:t> &amp;&amp;</a:t>
            </a:r>
          </a:p>
          <a:p>
            <a:r>
              <a:rPr lang="en-US" dirty="0"/>
              <a:t>                                               </a:t>
            </a:r>
            <a:r>
              <a:rPr lang="en-US" dirty="0" err="1"/>
              <a:t>this.model</a:t>
            </a:r>
            <a:r>
              <a:rPr lang="en-US" dirty="0"/>
              <a:t> === </a:t>
            </a:r>
            <a:r>
              <a:rPr lang="en-US" dirty="0" err="1"/>
              <a:t>obj.model</a:t>
            </a:r>
            <a:r>
              <a:rPr lang="en-US" dirty="0"/>
              <a:t> &amp;&amp;</a:t>
            </a:r>
          </a:p>
          <a:p>
            <a:r>
              <a:rPr lang="en-US" dirty="0"/>
              <a:t>                                               </a:t>
            </a:r>
          </a:p>
        </p:txBody>
      </p:sp>
    </p:spTree>
    <p:extLst>
      <p:ext uri="{BB962C8B-B14F-4D97-AF65-F5344CB8AC3E}">
        <p14:creationId xmlns:p14="http://schemas.microsoft.com/office/powerpoint/2010/main" val="2860925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Classes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65797" y="1144904"/>
            <a:ext cx="11216109" cy="4801314"/>
          </a:xfrm>
          <a:prstGeom prst="rect">
            <a:avLst/>
          </a:prstGeom>
          <a:noFill/>
        </p:spPr>
        <p:txBody>
          <a:bodyPr wrap="square" rtlCol="0">
            <a:spAutoFit/>
          </a:bodyPr>
          <a:lstStyle/>
          <a:p>
            <a:r>
              <a:rPr lang="en-US" dirty="0"/>
              <a:t>                                           </a:t>
            </a:r>
            <a:r>
              <a:rPr lang="en-US" dirty="0" err="1"/>
              <a:t>this.size</a:t>
            </a:r>
            <a:r>
              <a:rPr lang="en-US" dirty="0"/>
              <a:t> === </a:t>
            </a:r>
            <a:r>
              <a:rPr lang="en-US" dirty="0" err="1"/>
              <a:t>obj.size</a:t>
            </a:r>
            <a:r>
              <a:rPr lang="en-US" dirty="0"/>
              <a:t>;</a:t>
            </a:r>
          </a:p>
          <a:p>
            <a:r>
              <a:rPr lang="en-US" dirty="0"/>
              <a:t>}</a:t>
            </a:r>
          </a:p>
          <a:p>
            <a:r>
              <a:rPr lang="en-US" dirty="0"/>
              <a:t>        </a:t>
            </a:r>
            <a:r>
              <a:rPr lang="en-US" dirty="0" err="1"/>
              <a:t>toString</a:t>
            </a:r>
            <a:r>
              <a:rPr lang="en-US" dirty="0"/>
              <a:t>()</a:t>
            </a:r>
          </a:p>
          <a:p>
            <a:r>
              <a:rPr lang="en-US" dirty="0"/>
              <a:t>        {</a:t>
            </a:r>
          </a:p>
          <a:p>
            <a:r>
              <a:rPr lang="en-US" dirty="0"/>
              <a:t>           return </a:t>
            </a:r>
            <a:r>
              <a:rPr lang="en-US" dirty="0" err="1"/>
              <a:t>this.brand</a:t>
            </a:r>
            <a:r>
              <a:rPr lang="en-US" dirty="0"/>
              <a:t> + ' ' + </a:t>
            </a:r>
            <a:r>
              <a:rPr lang="en-US" dirty="0" err="1"/>
              <a:t>this.model</a:t>
            </a:r>
            <a:r>
              <a:rPr lang="en-US" dirty="0"/>
              <a:t> +' in size ' + </a:t>
            </a:r>
            <a:r>
              <a:rPr lang="en-US" dirty="0" err="1"/>
              <a:t>this.size</a:t>
            </a:r>
            <a:r>
              <a:rPr lang="en-US" dirty="0"/>
              <a:t>;</a:t>
            </a:r>
          </a:p>
          <a:p>
            <a:r>
              <a:rPr lang="en-US" dirty="0"/>
              <a:t>        }</a:t>
            </a:r>
          </a:p>
          <a:p>
            <a:r>
              <a:rPr lang="en-US" dirty="0"/>
              <a:t>}</a:t>
            </a:r>
          </a:p>
          <a:p>
            <a:endParaRPr lang="en-US" dirty="0"/>
          </a:p>
          <a:p>
            <a:r>
              <a:rPr lang="en-US" dirty="0" err="1"/>
              <a:t>Shoe.count</a:t>
            </a:r>
            <a:r>
              <a:rPr lang="en-US" dirty="0"/>
              <a:t> = 0;</a:t>
            </a:r>
          </a:p>
          <a:p>
            <a:r>
              <a:rPr lang="en-US" dirty="0"/>
              <a:t>let s1 = new Shoe('Mizuno', 'Precision 10', 13);</a:t>
            </a:r>
          </a:p>
          <a:p>
            <a:r>
              <a:rPr lang="en-US" dirty="0"/>
              <a:t>let s2 = new Shoe('Nike', 'Free 5', 12);</a:t>
            </a:r>
          </a:p>
          <a:p>
            <a:r>
              <a:rPr lang="en-US" dirty="0"/>
              <a:t>let s3 = new Shoe('Mizuno', 'Precision 10', 13);</a:t>
            </a:r>
          </a:p>
          <a:p>
            <a:r>
              <a:rPr lang="en-US" dirty="0"/>
              <a:t>console.log('created any?', </a:t>
            </a:r>
            <a:r>
              <a:rPr lang="en-US" dirty="0" err="1"/>
              <a:t>Shoe.createdAny</a:t>
            </a:r>
            <a:r>
              <a:rPr lang="en-US" dirty="0"/>
              <a:t>()); // true</a:t>
            </a:r>
          </a:p>
          <a:p>
            <a:r>
              <a:rPr lang="en-US" dirty="0"/>
              <a:t>console.log('count =', </a:t>
            </a:r>
            <a:r>
              <a:rPr lang="en-US" dirty="0" err="1"/>
              <a:t>Shoe.count</a:t>
            </a:r>
            <a:r>
              <a:rPr lang="en-US" dirty="0"/>
              <a:t>); // 3</a:t>
            </a:r>
          </a:p>
          <a:p>
            <a:r>
              <a:rPr lang="en-US" dirty="0"/>
              <a:t>console.log('s2 = ' + s2); // Nike Free 5 in size 12</a:t>
            </a:r>
          </a:p>
          <a:p>
            <a:r>
              <a:rPr lang="en-US" dirty="0"/>
              <a:t>console.log('s1.equals(s2) =', s1.equals(s2)); // false</a:t>
            </a:r>
          </a:p>
          <a:p>
            <a:r>
              <a:rPr lang="en-US" dirty="0"/>
              <a:t>console.log('s3.equals(s3) =', s3.equals(s3)); // true </a:t>
            </a:r>
          </a:p>
        </p:txBody>
      </p:sp>
    </p:spTree>
    <p:extLst>
      <p:ext uri="{BB962C8B-B14F-4D97-AF65-F5344CB8AC3E}">
        <p14:creationId xmlns:p14="http://schemas.microsoft.com/office/powerpoint/2010/main" val="9101648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49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Getters and Setters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65797" y="1102040"/>
            <a:ext cx="11216109" cy="5078313"/>
          </a:xfrm>
          <a:prstGeom prst="rect">
            <a:avLst/>
          </a:prstGeom>
          <a:noFill/>
        </p:spPr>
        <p:txBody>
          <a:bodyPr wrap="square" rtlCol="0">
            <a:spAutoFit/>
          </a:bodyPr>
          <a:lstStyle/>
          <a:p>
            <a:pPr marL="285750" indent="-285750">
              <a:buFont typeface="Arial" panose="020B0604020202020204" pitchFamily="34" charset="0"/>
              <a:buChar char="•"/>
            </a:pPr>
            <a:r>
              <a:rPr lang="en-US" dirty="0"/>
              <a:t>ES6 supports get and set keywords in class definitions for creating getters and setters respectively</a:t>
            </a:r>
          </a:p>
          <a:p>
            <a:r>
              <a:rPr lang="en-US" dirty="0"/>
              <a:t>     </a:t>
            </a:r>
            <a:r>
              <a:rPr lang="en-US" b="1" dirty="0"/>
              <a:t>Example:</a:t>
            </a:r>
          </a:p>
          <a:p>
            <a:r>
              <a:rPr lang="en-US" b="1" dirty="0"/>
              <a:t>	</a:t>
            </a:r>
            <a:r>
              <a:rPr lang="en-US" dirty="0"/>
              <a:t>class Shoe </a:t>
            </a:r>
          </a:p>
          <a:p>
            <a:r>
              <a:rPr lang="en-US" dirty="0"/>
              <a:t>	{  </a:t>
            </a:r>
          </a:p>
          <a:p>
            <a:r>
              <a:rPr lang="en-US" dirty="0"/>
              <a:t>		...  </a:t>
            </a:r>
          </a:p>
          <a:p>
            <a:r>
              <a:rPr lang="en-US" dirty="0"/>
              <a:t>       		get size() </a:t>
            </a:r>
          </a:p>
          <a:p>
            <a:r>
              <a:rPr lang="en-US" dirty="0"/>
              <a:t>        		{    </a:t>
            </a:r>
          </a:p>
          <a:p>
            <a:r>
              <a:rPr lang="en-US" dirty="0"/>
              <a:t>          			return </a:t>
            </a:r>
            <a:r>
              <a:rPr lang="en-US" dirty="0" err="1"/>
              <a:t>this._size</a:t>
            </a:r>
            <a:r>
              <a:rPr lang="en-US" dirty="0"/>
              <a:t>;  </a:t>
            </a:r>
          </a:p>
          <a:p>
            <a:r>
              <a:rPr lang="en-US" dirty="0"/>
              <a:t>        		}  </a:t>
            </a:r>
          </a:p>
          <a:p>
            <a:r>
              <a:rPr lang="en-US" dirty="0"/>
              <a:t>       		set size(size) </a:t>
            </a:r>
          </a:p>
          <a:p>
            <a:r>
              <a:rPr lang="en-US" dirty="0"/>
              <a:t>        		{    </a:t>
            </a:r>
          </a:p>
          <a:p>
            <a:r>
              <a:rPr lang="en-US" dirty="0"/>
              <a:t>           			</a:t>
            </a:r>
            <a:r>
              <a:rPr lang="en-US" dirty="0" err="1"/>
              <a:t>this._size</a:t>
            </a:r>
            <a:r>
              <a:rPr lang="en-US" dirty="0"/>
              <a:t> = size;  </a:t>
            </a:r>
          </a:p>
          <a:p>
            <a:r>
              <a:rPr lang="en-US" dirty="0"/>
              <a:t>       		}  </a:t>
            </a:r>
          </a:p>
          <a:p>
            <a:r>
              <a:rPr lang="en-US" dirty="0"/>
              <a:t>       		 ... </a:t>
            </a:r>
          </a:p>
          <a:p>
            <a:r>
              <a:rPr lang="en-US" dirty="0"/>
              <a:t>	} </a:t>
            </a:r>
          </a:p>
          <a:p>
            <a:r>
              <a:rPr lang="en-US" dirty="0"/>
              <a:t>	let s = new Shoe(); </a:t>
            </a:r>
          </a:p>
          <a:p>
            <a:r>
              <a:rPr lang="en-US" dirty="0"/>
              <a:t>	</a:t>
            </a:r>
            <a:r>
              <a:rPr lang="en-US" dirty="0" err="1"/>
              <a:t>s.size</a:t>
            </a:r>
            <a:r>
              <a:rPr lang="en-US" dirty="0"/>
              <a:t> = 13; // invokes setter </a:t>
            </a:r>
          </a:p>
          <a:p>
            <a:r>
              <a:rPr lang="en-US" dirty="0"/>
              <a:t>	console.log(</a:t>
            </a:r>
            <a:r>
              <a:rPr lang="en-US" dirty="0" err="1"/>
              <a:t>s.size</a:t>
            </a:r>
            <a:r>
              <a:rPr lang="en-US" dirty="0"/>
              <a:t>); // invokes getter </a:t>
            </a:r>
          </a:p>
        </p:txBody>
      </p:sp>
    </p:spTree>
    <p:extLst>
      <p:ext uri="{BB962C8B-B14F-4D97-AF65-F5344CB8AC3E}">
        <p14:creationId xmlns:p14="http://schemas.microsoft.com/office/powerpoint/2010/main" val="2260555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ES6 Features Compatibility</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404730"/>
            <a:ext cx="11123344"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For a summary of ES6 feature support in browsers see ES6 compatibility table from </a:t>
            </a:r>
            <a:r>
              <a:rPr lang="en-US" dirty="0" err="1"/>
              <a:t>Juriy</a:t>
            </a:r>
            <a:r>
              <a:rPr lang="en-US" dirty="0"/>
              <a:t> </a:t>
            </a:r>
            <a:r>
              <a:rPr lang="en-US" dirty="0" err="1"/>
              <a:t>Zaytsev</a:t>
            </a:r>
            <a:r>
              <a:rPr lang="en-US" dirty="0"/>
              <a:t> (a.k.a. </a:t>
            </a:r>
            <a:r>
              <a:rPr lang="en-US" dirty="0" err="1"/>
              <a:t>kangax</a:t>
            </a:r>
            <a:r>
              <a:rPr lang="en-US" dirty="0"/>
              <a:t>)</a:t>
            </a:r>
          </a:p>
          <a:p>
            <a:endParaRPr lang="en-US" dirty="0"/>
          </a:p>
          <a:p>
            <a:r>
              <a:rPr lang="en-US" dirty="0"/>
              <a:t> 	http://kangax.github.io/compat-table/es6/</a:t>
            </a:r>
          </a:p>
        </p:txBody>
      </p:sp>
    </p:spTree>
    <p:extLst>
      <p:ext uri="{BB962C8B-B14F-4D97-AF65-F5344CB8AC3E}">
        <p14:creationId xmlns:p14="http://schemas.microsoft.com/office/powerpoint/2010/main" val="26722539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Getters and Setters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65797" y="1102040"/>
            <a:ext cx="1121610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We use _ convention to create a backing field to the property of class for which we declare getter and setter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Without this every time get or set is called it would cause </a:t>
            </a:r>
            <a:r>
              <a:rPr lang="en-US" dirty="0" err="1"/>
              <a:t>ModuleEvaluationError</a:t>
            </a:r>
            <a:r>
              <a:rPr lang="en-US" dirty="0"/>
              <a:t> with message “Maximum call   </a:t>
            </a:r>
          </a:p>
          <a:p>
            <a:r>
              <a:rPr lang="en-US" dirty="0"/>
              <a:t>     stack size exceeded”.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get would be called and which would cause the get to be called again over and over   </a:t>
            </a:r>
          </a:p>
          <a:p>
            <a:r>
              <a:rPr lang="en-US" dirty="0"/>
              <a:t>     creating an infinite loop.</a:t>
            </a:r>
          </a:p>
        </p:txBody>
      </p:sp>
    </p:spTree>
    <p:extLst>
      <p:ext uri="{BB962C8B-B14F-4D97-AF65-F5344CB8AC3E}">
        <p14:creationId xmlns:p14="http://schemas.microsoft.com/office/powerpoint/2010/main" val="39429090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Inheritance</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65797" y="1073464"/>
            <a:ext cx="11216109" cy="5632311"/>
          </a:xfrm>
          <a:prstGeom prst="rect">
            <a:avLst/>
          </a:prstGeom>
          <a:noFill/>
        </p:spPr>
        <p:txBody>
          <a:bodyPr wrap="square" rtlCol="0">
            <a:spAutoFit/>
          </a:bodyPr>
          <a:lstStyle/>
          <a:p>
            <a:pPr marL="285750" indent="-285750">
              <a:buFont typeface="Arial" panose="020B0604020202020204" pitchFamily="34" charset="0"/>
              <a:buChar char="•"/>
            </a:pPr>
            <a:r>
              <a:rPr lang="en-US" dirty="0"/>
              <a:t>ES6 supports the concept of </a:t>
            </a:r>
            <a:r>
              <a:rPr lang="en-US" b="1" dirty="0"/>
              <a:t>Inheritance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class inherits from another class using the ‘extends’ keyword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Child classes inherit all properties and methods except constructors from the parent class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ES6 supports super, in subclasses, constructor must call super(</a:t>
            </a:r>
            <a:r>
              <a:rPr lang="en-US" dirty="0" err="1"/>
              <a:t>args</a:t>
            </a:r>
            <a:r>
              <a:rPr lang="en-US" dirty="0"/>
              <a:t>) and it must be the first statement.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a class with no extends, </a:t>
            </a:r>
          </a:p>
          <a:p>
            <a:r>
              <a:rPr lang="en-US" dirty="0"/>
              <a:t>	omitting constructor is the same as specifying</a:t>
            </a:r>
          </a:p>
          <a:p>
            <a:r>
              <a:rPr lang="en-US" dirty="0"/>
              <a:t>		 constructor() {} </a:t>
            </a:r>
          </a:p>
          <a:p>
            <a:pPr marL="285750" indent="-285750">
              <a:buFont typeface="Arial" panose="020B0604020202020204" pitchFamily="34" charset="0"/>
              <a:buChar char="•"/>
            </a:pPr>
            <a:r>
              <a:rPr lang="en-US" dirty="0"/>
              <a:t>In a class with extends,</a:t>
            </a:r>
          </a:p>
          <a:p>
            <a:r>
              <a:rPr lang="en-US" dirty="0"/>
              <a:t>	omitting constructor is the same as specifying </a:t>
            </a:r>
          </a:p>
          <a:p>
            <a:r>
              <a:rPr lang="en-US" dirty="0"/>
              <a:t>		constructor(...</a:t>
            </a:r>
            <a:r>
              <a:rPr lang="en-US" dirty="0" err="1"/>
              <a:t>args</a:t>
            </a:r>
            <a:r>
              <a:rPr lang="en-US" dirty="0"/>
              <a:t>) { super(...</a:t>
            </a:r>
            <a:r>
              <a:rPr lang="en-US" dirty="0" err="1"/>
              <a:t>args</a:t>
            </a:r>
            <a:r>
              <a:rPr lang="en-US" dirty="0"/>
              <a:t>); }</a:t>
            </a:r>
          </a:p>
          <a:p>
            <a:endParaRPr lang="en-US" dirty="0"/>
          </a:p>
          <a:p>
            <a:pPr marL="285750" indent="-285750">
              <a:buFont typeface="Arial" panose="020B0604020202020204" pitchFamily="34" charset="0"/>
              <a:buChar char="•"/>
            </a:pPr>
            <a:r>
              <a:rPr lang="en-US" dirty="0"/>
              <a:t>ES6 supports Method Overriding by which the child class redefines the superclass method. To call super class method from child class super keyword is to be used.</a:t>
            </a:r>
          </a:p>
          <a:p>
            <a:endParaRPr lang="en-US" dirty="0"/>
          </a:p>
          <a:p>
            <a:pPr marL="285750" indent="-285750">
              <a:buFont typeface="Arial" panose="020B0604020202020204" pitchFamily="34" charset="0"/>
              <a:buChar char="•"/>
            </a:pPr>
            <a:r>
              <a:rPr lang="en-US" dirty="0"/>
              <a:t>Can extend </a:t>
            </a:r>
            <a:r>
              <a:rPr lang="en-US" dirty="0" err="1"/>
              <a:t>builtin</a:t>
            </a:r>
            <a:r>
              <a:rPr lang="en-US" dirty="0"/>
              <a:t> classes like Array and Error but requires JS engine support as </a:t>
            </a:r>
            <a:r>
              <a:rPr lang="en-US" dirty="0" err="1"/>
              <a:t>transpilers</a:t>
            </a:r>
            <a:r>
              <a:rPr lang="en-US" dirty="0"/>
              <a:t> cannot provide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313448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Inheritance</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65797" y="1102040"/>
            <a:ext cx="11216109" cy="5078313"/>
          </a:xfrm>
          <a:prstGeom prst="rect">
            <a:avLst/>
          </a:prstGeom>
          <a:noFill/>
        </p:spPr>
        <p:txBody>
          <a:bodyPr wrap="square" rtlCol="0">
            <a:spAutoFit/>
          </a:bodyPr>
          <a:lstStyle/>
          <a:p>
            <a:r>
              <a:rPr lang="en-US" b="1" dirty="0"/>
              <a:t>Example:</a:t>
            </a:r>
          </a:p>
          <a:p>
            <a:r>
              <a:rPr lang="en-US" dirty="0"/>
              <a:t>class </a:t>
            </a:r>
            <a:r>
              <a:rPr lang="en-US" dirty="0" err="1"/>
              <a:t>RunningShoe</a:t>
            </a:r>
            <a:r>
              <a:rPr lang="en-US" dirty="0"/>
              <a:t> extends Shoe</a:t>
            </a:r>
          </a:p>
          <a:p>
            <a:r>
              <a:rPr lang="en-US" dirty="0"/>
              <a:t>{</a:t>
            </a:r>
          </a:p>
          <a:p>
            <a:r>
              <a:rPr lang="en-US" dirty="0"/>
              <a:t>  	constructor(brand, model, size, type)</a:t>
            </a:r>
          </a:p>
          <a:p>
            <a:r>
              <a:rPr lang="en-US" dirty="0"/>
              <a:t>  	{</a:t>
            </a:r>
          </a:p>
          <a:p>
            <a:r>
              <a:rPr lang="en-US" dirty="0"/>
              <a:t>    		super(brand, model, size);</a:t>
            </a:r>
          </a:p>
          <a:p>
            <a:r>
              <a:rPr lang="en-US" dirty="0"/>
              <a:t>    		</a:t>
            </a:r>
            <a:r>
              <a:rPr lang="en-US" dirty="0" err="1"/>
              <a:t>this.type</a:t>
            </a:r>
            <a:r>
              <a:rPr lang="en-US" dirty="0"/>
              <a:t> = type;</a:t>
            </a:r>
          </a:p>
          <a:p>
            <a:r>
              <a:rPr lang="en-US" dirty="0"/>
              <a:t>    		</a:t>
            </a:r>
            <a:r>
              <a:rPr lang="en-US" dirty="0" err="1"/>
              <a:t>this.miles</a:t>
            </a:r>
            <a:r>
              <a:rPr lang="en-US" dirty="0"/>
              <a:t> = 0;</a:t>
            </a:r>
          </a:p>
          <a:p>
            <a:r>
              <a:rPr lang="en-US" dirty="0"/>
              <a:t> 	}</a:t>
            </a:r>
          </a:p>
          <a:p>
            <a:r>
              <a:rPr lang="en-US" dirty="0"/>
              <a:t>  	</a:t>
            </a:r>
            <a:r>
              <a:rPr lang="en-US" dirty="0" err="1"/>
              <a:t>addMiles</a:t>
            </a:r>
            <a:r>
              <a:rPr lang="en-US" dirty="0"/>
              <a:t>(miles)</a:t>
            </a:r>
          </a:p>
          <a:p>
            <a:r>
              <a:rPr lang="en-US" dirty="0"/>
              <a:t> 	{</a:t>
            </a:r>
          </a:p>
          <a:p>
            <a:r>
              <a:rPr lang="en-US" dirty="0"/>
              <a:t>    		</a:t>
            </a:r>
            <a:r>
              <a:rPr lang="en-US" dirty="0" err="1"/>
              <a:t>this.miles</a:t>
            </a:r>
            <a:r>
              <a:rPr lang="en-US" dirty="0"/>
              <a:t> += miles;</a:t>
            </a:r>
          </a:p>
          <a:p>
            <a:r>
              <a:rPr lang="en-US" dirty="0"/>
              <a:t>  	}</a:t>
            </a:r>
          </a:p>
          <a:p>
            <a:r>
              <a:rPr lang="en-US" dirty="0"/>
              <a:t>  	</a:t>
            </a:r>
            <a:r>
              <a:rPr lang="en-US" dirty="0" err="1"/>
              <a:t>shouldReplace</a:t>
            </a:r>
            <a:r>
              <a:rPr lang="en-US" dirty="0"/>
              <a:t>()</a:t>
            </a:r>
          </a:p>
          <a:p>
            <a:r>
              <a:rPr lang="en-US" dirty="0"/>
              <a:t>  	{</a:t>
            </a:r>
          </a:p>
          <a:p>
            <a:r>
              <a:rPr lang="en-US" dirty="0"/>
              <a:t>    		return </a:t>
            </a:r>
            <a:r>
              <a:rPr lang="en-US" dirty="0" err="1"/>
              <a:t>this.miles</a:t>
            </a:r>
            <a:r>
              <a:rPr lang="en-US" dirty="0"/>
              <a:t> &gt;= 500;</a:t>
            </a:r>
          </a:p>
          <a:p>
            <a:r>
              <a:rPr lang="en-US" dirty="0"/>
              <a:t>  	}</a:t>
            </a:r>
          </a:p>
          <a:p>
            <a:r>
              <a:rPr lang="en-US" dirty="0"/>
              <a:t>	</a:t>
            </a:r>
          </a:p>
        </p:txBody>
      </p:sp>
    </p:spTree>
    <p:extLst>
      <p:ext uri="{BB962C8B-B14F-4D97-AF65-F5344CB8AC3E}">
        <p14:creationId xmlns:p14="http://schemas.microsoft.com/office/powerpoint/2010/main" val="10140797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Inheritance</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65797" y="1102040"/>
            <a:ext cx="11216109" cy="3416320"/>
          </a:xfrm>
          <a:prstGeom prst="rect">
            <a:avLst/>
          </a:prstGeom>
          <a:noFill/>
        </p:spPr>
        <p:txBody>
          <a:bodyPr wrap="square" rtlCol="0">
            <a:spAutoFit/>
          </a:bodyPr>
          <a:lstStyle/>
          <a:p>
            <a:r>
              <a:rPr lang="en-US" dirty="0"/>
              <a:t>	</a:t>
            </a:r>
            <a:r>
              <a:rPr lang="en-US" dirty="0" err="1"/>
              <a:t>toString</a:t>
            </a:r>
            <a:r>
              <a:rPr lang="en-US" dirty="0"/>
              <a:t>()</a:t>
            </a:r>
          </a:p>
          <a:p>
            <a:r>
              <a:rPr lang="en-US" dirty="0"/>
              <a:t>        	{</a:t>
            </a:r>
          </a:p>
          <a:p>
            <a:r>
              <a:rPr lang="en-US" dirty="0"/>
              <a:t>           		return </a:t>
            </a:r>
            <a:r>
              <a:rPr lang="en-US" dirty="0" err="1"/>
              <a:t>super.toString</a:t>
            </a:r>
            <a:r>
              <a:rPr lang="en-US" dirty="0"/>
              <a:t>()+' type ' + </a:t>
            </a:r>
            <a:r>
              <a:rPr lang="en-US" dirty="0" err="1"/>
              <a:t>this.type</a:t>
            </a:r>
            <a:r>
              <a:rPr lang="en-US" dirty="0"/>
              <a:t>;</a:t>
            </a:r>
          </a:p>
          <a:p>
            <a:r>
              <a:rPr lang="en-US" dirty="0"/>
              <a:t>	 } </a:t>
            </a:r>
          </a:p>
          <a:p>
            <a:r>
              <a:rPr lang="en-US" dirty="0"/>
              <a:t>}</a:t>
            </a:r>
          </a:p>
          <a:p>
            <a:endParaRPr lang="en-US" dirty="0"/>
          </a:p>
          <a:p>
            <a:r>
              <a:rPr lang="en-US" dirty="0"/>
              <a:t>let </a:t>
            </a:r>
            <a:r>
              <a:rPr lang="en-US" dirty="0" err="1"/>
              <a:t>rs</a:t>
            </a:r>
            <a:r>
              <a:rPr lang="en-US" dirty="0"/>
              <a:t> = new </a:t>
            </a:r>
            <a:r>
              <a:rPr lang="en-US" dirty="0" err="1"/>
              <a:t>RunningShoe</a:t>
            </a:r>
            <a:r>
              <a:rPr lang="en-US" dirty="0"/>
              <a:t>(  'Nike', 'Free Everyday', 13, 'lightweight trainer');</a:t>
            </a:r>
          </a:p>
          <a:p>
            <a:r>
              <a:rPr lang="en-US" dirty="0" err="1"/>
              <a:t>rs.addMiles</a:t>
            </a:r>
            <a:r>
              <a:rPr lang="en-US" dirty="0"/>
              <a:t>(400);</a:t>
            </a:r>
          </a:p>
          <a:p>
            <a:r>
              <a:rPr lang="en-US" dirty="0"/>
              <a:t>console.log('should replace?', </a:t>
            </a:r>
            <a:r>
              <a:rPr lang="en-US" dirty="0" err="1"/>
              <a:t>rs.shouldReplace</a:t>
            </a:r>
            <a:r>
              <a:rPr lang="en-US" dirty="0"/>
              <a:t>()); // false</a:t>
            </a:r>
          </a:p>
          <a:p>
            <a:r>
              <a:rPr lang="en-US" dirty="0" err="1"/>
              <a:t>rs.addMiles</a:t>
            </a:r>
            <a:r>
              <a:rPr lang="en-US" dirty="0"/>
              <a:t>(200);</a:t>
            </a:r>
          </a:p>
          <a:p>
            <a:r>
              <a:rPr lang="en-US" dirty="0"/>
              <a:t>console.log('should replace?', </a:t>
            </a:r>
            <a:r>
              <a:rPr lang="en-US" dirty="0" err="1"/>
              <a:t>rs.shouldReplace</a:t>
            </a:r>
            <a:r>
              <a:rPr lang="en-US" dirty="0"/>
              <a:t>()); // true</a:t>
            </a:r>
          </a:p>
          <a:p>
            <a:r>
              <a:rPr lang="en-US" dirty="0"/>
              <a:t>console.log(</a:t>
            </a:r>
            <a:r>
              <a:rPr lang="en-US" dirty="0" err="1"/>
              <a:t>rs.toString</a:t>
            </a:r>
            <a:r>
              <a:rPr lang="en-US" dirty="0"/>
              <a:t>())</a:t>
            </a:r>
          </a:p>
        </p:txBody>
      </p:sp>
    </p:spTree>
    <p:extLst>
      <p:ext uri="{BB962C8B-B14F-4D97-AF65-F5344CB8AC3E}">
        <p14:creationId xmlns:p14="http://schemas.microsoft.com/office/powerpoint/2010/main" val="17344124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Template Strings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65797" y="1102040"/>
            <a:ext cx="1121610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ES6  has a feature of Template Strings.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Template Strings use back-ticks (``) rather than the single or double quotes we're used to with regular strings. A template string could thus be written as follows:</a:t>
            </a:r>
          </a:p>
          <a:p>
            <a:endParaRPr lang="en-US" dirty="0"/>
          </a:p>
          <a:p>
            <a:r>
              <a:rPr lang="en-US" dirty="0"/>
              <a:t>	</a:t>
            </a:r>
            <a:r>
              <a:rPr lang="en-US" dirty="0" err="1"/>
              <a:t>var</a:t>
            </a:r>
            <a:r>
              <a:rPr lang="en-US" dirty="0"/>
              <a:t> greeting = `Hello World!`;</a:t>
            </a:r>
          </a:p>
          <a:p>
            <a:endParaRPr lang="en-US" dirty="0"/>
          </a:p>
          <a:p>
            <a:pPr marL="285750" indent="-285750">
              <a:buFont typeface="Arial" panose="020B0604020202020204" pitchFamily="34" charset="0"/>
              <a:buChar char="•"/>
            </a:pPr>
            <a:r>
              <a:rPr lang="en-US" dirty="0"/>
              <a:t>Template Strings introduce a way to define strings with domain-specific languages (DSLs), bringing better:</a:t>
            </a:r>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r>
              <a:rPr lang="en-US" b="1" dirty="0"/>
              <a:t>String Substitution</a:t>
            </a:r>
          </a:p>
          <a:p>
            <a:pPr lvl="1"/>
            <a:r>
              <a:rPr lang="en-US" dirty="0"/>
              <a:t>	Template Strings can contain placeholders for string substitution using the ${ } syntax, as demonstrated 	below:</a:t>
            </a:r>
          </a:p>
          <a:p>
            <a:pPr lvl="1"/>
            <a:r>
              <a:rPr lang="en-US" dirty="0"/>
              <a:t>	</a:t>
            </a:r>
          </a:p>
          <a:p>
            <a:pPr lvl="1"/>
            <a:r>
              <a:rPr lang="en-US" dirty="0"/>
              <a:t>	</a:t>
            </a:r>
            <a:r>
              <a:rPr lang="en-US" b="1" dirty="0"/>
              <a:t>Example:</a:t>
            </a:r>
          </a:p>
          <a:p>
            <a:pPr lvl="1"/>
            <a:r>
              <a:rPr lang="en-US" dirty="0"/>
              <a:t>		</a:t>
            </a:r>
            <a:r>
              <a:rPr lang="en-US" dirty="0" err="1"/>
              <a:t>var</a:t>
            </a:r>
            <a:r>
              <a:rPr lang="en-US" dirty="0"/>
              <a:t> name = “ES6";</a:t>
            </a:r>
          </a:p>
          <a:p>
            <a:pPr lvl="1"/>
            <a:r>
              <a:rPr lang="en-US" dirty="0"/>
              <a:t>		console.log(`Hello, ${name}!`);	// =&gt; “Hello, ES6!"</a:t>
            </a:r>
          </a:p>
        </p:txBody>
      </p:sp>
    </p:spTree>
    <p:extLst>
      <p:ext uri="{BB962C8B-B14F-4D97-AF65-F5344CB8AC3E}">
        <p14:creationId xmlns:p14="http://schemas.microsoft.com/office/powerpoint/2010/main" val="10813263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Template Strings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65797" y="1102040"/>
            <a:ext cx="11216109" cy="4801314"/>
          </a:xfrm>
          <a:prstGeom prst="rect">
            <a:avLst/>
          </a:prstGeom>
          <a:noFill/>
        </p:spPr>
        <p:txBody>
          <a:bodyPr wrap="square" rtlCol="0">
            <a:spAutoFit/>
          </a:bodyPr>
          <a:lstStyle/>
          <a:p>
            <a:pPr marL="742950" lvl="1" indent="-285750">
              <a:buFont typeface="Arial" panose="020B0604020202020204" pitchFamily="34" charset="0"/>
              <a:buChar char="•"/>
            </a:pPr>
            <a:r>
              <a:rPr lang="en-US" b="1" dirty="0"/>
              <a:t>Embedded expressions</a:t>
            </a:r>
          </a:p>
          <a:p>
            <a:pPr lvl="1"/>
            <a:r>
              <a:rPr lang="en-US" dirty="0"/>
              <a:t>      As all string substitutions in Template Strings are JavaScript expressions, we can substitute a lot more than   </a:t>
            </a:r>
          </a:p>
          <a:p>
            <a:pPr lvl="1"/>
            <a:r>
              <a:rPr lang="en-US" dirty="0"/>
              <a:t>      variable names.</a:t>
            </a:r>
          </a:p>
          <a:p>
            <a:pPr lvl="1"/>
            <a:r>
              <a:rPr lang="en-US" dirty="0"/>
              <a:t>      </a:t>
            </a:r>
            <a:r>
              <a:rPr lang="en-US" b="1" dirty="0"/>
              <a:t>Example:</a:t>
            </a:r>
          </a:p>
          <a:p>
            <a:pPr lvl="3"/>
            <a:r>
              <a:rPr lang="en-US" dirty="0" err="1"/>
              <a:t>var</a:t>
            </a:r>
            <a:r>
              <a:rPr lang="en-US" dirty="0"/>
              <a:t> a = 10;</a:t>
            </a:r>
          </a:p>
          <a:p>
            <a:pPr lvl="3"/>
            <a:r>
              <a:rPr lang="en-US" dirty="0" err="1"/>
              <a:t>var</a:t>
            </a:r>
            <a:r>
              <a:rPr lang="en-US" dirty="0"/>
              <a:t> b = 10;</a:t>
            </a:r>
          </a:p>
          <a:p>
            <a:pPr lvl="3"/>
            <a:r>
              <a:rPr lang="en-US" dirty="0"/>
              <a:t>console.log(`JavaScript first appeared ${</a:t>
            </a:r>
            <a:r>
              <a:rPr lang="en-US" dirty="0" err="1"/>
              <a:t>a+b</a:t>
            </a:r>
            <a:r>
              <a:rPr lang="en-US" dirty="0"/>
              <a:t>} years ago. Crazy!`);</a:t>
            </a:r>
          </a:p>
          <a:p>
            <a:pPr lvl="3"/>
            <a:r>
              <a:rPr lang="en-US" dirty="0"/>
              <a:t>// JavaScript first appeared 20 years ago. Crazy!</a:t>
            </a:r>
          </a:p>
          <a:p>
            <a:pPr lvl="3"/>
            <a:endParaRPr lang="en-US" dirty="0"/>
          </a:p>
          <a:p>
            <a:pPr lvl="3"/>
            <a:r>
              <a:rPr lang="en-US" dirty="0"/>
              <a:t>console.log(`The number of JS MVC frameworks is ${2 * (a + b)} and not ${10 * (a + b)}.`);</a:t>
            </a:r>
          </a:p>
          <a:p>
            <a:pPr lvl="3"/>
            <a:r>
              <a:rPr lang="en-US" dirty="0"/>
              <a:t>// The number of JS frameworks is 40 and not 200.</a:t>
            </a:r>
          </a:p>
          <a:p>
            <a:pPr lvl="3"/>
            <a:endParaRPr lang="en-US" dirty="0"/>
          </a:p>
          <a:p>
            <a:r>
              <a:rPr lang="en-US" dirty="0"/>
              <a:t>              They are also very useful for functions inside expressions:</a:t>
            </a:r>
          </a:p>
          <a:p>
            <a:r>
              <a:rPr lang="en-US" dirty="0"/>
              <a:t>              </a:t>
            </a:r>
            <a:r>
              <a:rPr lang="en-US" b="1" dirty="0"/>
              <a:t>Example:</a:t>
            </a:r>
            <a:endParaRPr lang="en-US" dirty="0"/>
          </a:p>
          <a:p>
            <a:pPr lvl="3"/>
            <a:r>
              <a:rPr lang="en-US" dirty="0"/>
              <a:t>function </a:t>
            </a:r>
            <a:r>
              <a:rPr lang="en-US" dirty="0" err="1"/>
              <a:t>fn</a:t>
            </a:r>
            <a:r>
              <a:rPr lang="en-US" dirty="0"/>
              <a:t>() { return "In ES6"; }</a:t>
            </a:r>
          </a:p>
          <a:p>
            <a:pPr lvl="3"/>
            <a:r>
              <a:rPr lang="en-US" dirty="0"/>
              <a:t>console.log(`Working ${</a:t>
            </a:r>
            <a:r>
              <a:rPr lang="en-US" dirty="0" err="1"/>
              <a:t>fn</a:t>
            </a:r>
            <a:r>
              <a:rPr lang="en-US" dirty="0"/>
              <a:t>()}`);</a:t>
            </a:r>
          </a:p>
          <a:p>
            <a:pPr lvl="3"/>
            <a:r>
              <a:rPr lang="en-US" dirty="0"/>
              <a:t>// Working In ES6.</a:t>
            </a:r>
          </a:p>
        </p:txBody>
      </p:sp>
    </p:spTree>
    <p:extLst>
      <p:ext uri="{BB962C8B-B14F-4D97-AF65-F5344CB8AC3E}">
        <p14:creationId xmlns:p14="http://schemas.microsoft.com/office/powerpoint/2010/main" val="32963156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Template Strings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65797" y="1102040"/>
            <a:ext cx="11216109" cy="5355312"/>
          </a:xfrm>
          <a:prstGeom prst="rect">
            <a:avLst/>
          </a:prstGeom>
          <a:noFill/>
        </p:spPr>
        <p:txBody>
          <a:bodyPr wrap="square" rtlCol="0">
            <a:spAutoFit/>
          </a:bodyPr>
          <a:lstStyle/>
          <a:p>
            <a:pPr marL="742950" lvl="1" indent="-285750">
              <a:buFont typeface="Arial" panose="020B0604020202020204" pitchFamily="34" charset="0"/>
              <a:buChar char="•"/>
            </a:pPr>
            <a:r>
              <a:rPr lang="en-US" b="1" dirty="0"/>
              <a:t>Multiline strings</a:t>
            </a:r>
          </a:p>
          <a:p>
            <a:pPr lvl="1"/>
            <a:r>
              <a:rPr lang="en-US" b="1" dirty="0"/>
              <a:t>      Example:</a:t>
            </a:r>
          </a:p>
          <a:p>
            <a:pPr lvl="1"/>
            <a:r>
              <a:rPr lang="en-US" b="1" dirty="0"/>
              <a:t>         </a:t>
            </a:r>
            <a:r>
              <a:rPr lang="en-US" dirty="0"/>
              <a:t>Multiline strings in JavaScript have required hacky workarounds for some time. Current solutions for them  </a:t>
            </a:r>
          </a:p>
          <a:p>
            <a:pPr lvl="1"/>
            <a:r>
              <a:rPr lang="en-US" dirty="0"/>
              <a:t>         require that strings either exist on a single line or be split into multiline strings using a \ (</a:t>
            </a:r>
            <a:r>
              <a:rPr lang="en-US" dirty="0" err="1"/>
              <a:t>blackslash</a:t>
            </a:r>
            <a:r>
              <a:rPr lang="en-US" dirty="0"/>
              <a:t>) before </a:t>
            </a:r>
          </a:p>
          <a:p>
            <a:pPr lvl="1"/>
            <a:r>
              <a:rPr lang="en-US" dirty="0"/>
              <a:t>         each newline. </a:t>
            </a:r>
          </a:p>
          <a:p>
            <a:pPr lvl="1"/>
            <a:r>
              <a:rPr lang="en-US" dirty="0"/>
              <a:t>		</a:t>
            </a:r>
            <a:r>
              <a:rPr lang="en-US" dirty="0" err="1"/>
              <a:t>var</a:t>
            </a:r>
            <a:r>
              <a:rPr lang="en-US" dirty="0"/>
              <a:t> greeting = "</a:t>
            </a:r>
            <a:r>
              <a:rPr lang="en-US" dirty="0" err="1"/>
              <a:t>Yo</a:t>
            </a:r>
            <a:r>
              <a:rPr lang="en-US" dirty="0"/>
              <a:t> \</a:t>
            </a:r>
          </a:p>
          <a:p>
            <a:pPr lvl="1"/>
            <a:r>
              <a:rPr lang="en-US" dirty="0"/>
              <a:t>		World";</a:t>
            </a:r>
          </a:p>
          <a:p>
            <a:pPr lvl="1"/>
            <a:endParaRPr lang="en-US" dirty="0"/>
          </a:p>
          <a:p>
            <a:pPr lvl="1"/>
            <a:r>
              <a:rPr lang="en-US" dirty="0"/>
              <a:t>         One can also use string concatenation to fake multiline support, but this equally leaves something to be </a:t>
            </a:r>
          </a:p>
          <a:p>
            <a:pPr lvl="1"/>
            <a:r>
              <a:rPr lang="en-US" dirty="0"/>
              <a:t>         desired:</a:t>
            </a:r>
          </a:p>
          <a:p>
            <a:pPr lvl="1"/>
            <a:endParaRPr lang="en-US" dirty="0"/>
          </a:p>
          <a:p>
            <a:pPr lvl="1"/>
            <a:r>
              <a:rPr lang="en-US" dirty="0"/>
              <a:t>		</a:t>
            </a:r>
            <a:r>
              <a:rPr lang="en-US" dirty="0" err="1"/>
              <a:t>var</a:t>
            </a:r>
            <a:r>
              <a:rPr lang="en-US" dirty="0"/>
              <a:t> greeting = "</a:t>
            </a:r>
            <a:r>
              <a:rPr lang="en-US" dirty="0" err="1"/>
              <a:t>Yo</a:t>
            </a:r>
            <a:r>
              <a:rPr lang="en-US" dirty="0"/>
              <a:t> " +</a:t>
            </a:r>
          </a:p>
          <a:p>
            <a:pPr lvl="1"/>
            <a:r>
              <a:rPr lang="en-US" dirty="0"/>
              <a:t>		"World";</a:t>
            </a:r>
          </a:p>
          <a:p>
            <a:pPr lvl="1"/>
            <a:endParaRPr lang="en-US" dirty="0"/>
          </a:p>
          <a:p>
            <a:pPr lvl="1"/>
            <a:r>
              <a:rPr lang="en-US" dirty="0"/>
              <a:t>        Template Strings significantly simplify multiline strings. Simply include newlines where they are needed. Any        </a:t>
            </a:r>
          </a:p>
          <a:p>
            <a:pPr lvl="1"/>
            <a:r>
              <a:rPr lang="en-US" dirty="0"/>
              <a:t>        whitespace inside of the </a:t>
            </a:r>
            <a:r>
              <a:rPr lang="en-US" dirty="0" err="1"/>
              <a:t>backtick</a:t>
            </a:r>
            <a:r>
              <a:rPr lang="en-US" dirty="0"/>
              <a:t> syntax will also be considered part of the string.</a:t>
            </a:r>
          </a:p>
          <a:p>
            <a:pPr lvl="1"/>
            <a:endParaRPr lang="en-US" dirty="0"/>
          </a:p>
          <a:p>
            <a:pPr lvl="1"/>
            <a:r>
              <a:rPr lang="en-US" dirty="0"/>
              <a:t>	console.log(`string text line 1</a:t>
            </a:r>
          </a:p>
          <a:p>
            <a:pPr lvl="1"/>
            <a:r>
              <a:rPr lang="en-US" dirty="0"/>
              <a:t>	string text line 2`);</a:t>
            </a:r>
          </a:p>
        </p:txBody>
      </p:sp>
    </p:spTree>
    <p:extLst>
      <p:ext uri="{BB962C8B-B14F-4D97-AF65-F5344CB8AC3E}">
        <p14:creationId xmlns:p14="http://schemas.microsoft.com/office/powerpoint/2010/main" val="33779593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Tagged Template Strings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5355312"/>
          </a:xfrm>
          <a:prstGeom prst="rect">
            <a:avLst/>
          </a:prstGeom>
          <a:noFill/>
        </p:spPr>
        <p:txBody>
          <a:bodyPr wrap="square" rtlCol="0">
            <a:spAutoFit/>
          </a:bodyPr>
          <a:lstStyle/>
          <a:p>
            <a:r>
              <a:rPr lang="en-US" dirty="0"/>
              <a:t>Tagged Templates transform a Template String by placing a function name before the template string. </a:t>
            </a:r>
          </a:p>
          <a:p>
            <a:r>
              <a:rPr lang="en-US" b="1" dirty="0"/>
              <a:t>Example:</a:t>
            </a:r>
          </a:p>
          <a:p>
            <a:endParaRPr lang="en-US" dirty="0"/>
          </a:p>
          <a:p>
            <a:r>
              <a:rPr lang="en-US" dirty="0"/>
              <a:t>	</a:t>
            </a:r>
            <a:r>
              <a:rPr lang="en-US" dirty="0" err="1"/>
              <a:t>fn`Hello</a:t>
            </a:r>
            <a:r>
              <a:rPr lang="en-US" dirty="0"/>
              <a:t> ${you}! You're looking ${adjective} today!`</a:t>
            </a:r>
          </a:p>
          <a:p>
            <a:r>
              <a:rPr lang="en-US" dirty="0"/>
              <a:t>	</a:t>
            </a:r>
          </a:p>
          <a:p>
            <a:r>
              <a:rPr lang="en-US" dirty="0"/>
              <a:t>	equivalent to</a:t>
            </a:r>
          </a:p>
          <a:p>
            <a:endParaRPr lang="en-US" dirty="0"/>
          </a:p>
          <a:p>
            <a:r>
              <a:rPr lang="en-US" dirty="0"/>
              <a:t>	</a:t>
            </a:r>
            <a:r>
              <a:rPr lang="en-US" dirty="0" err="1"/>
              <a:t>fn</a:t>
            </a:r>
            <a:r>
              <a:rPr lang="en-US" dirty="0"/>
              <a:t>(["Hello ", "! You're looking ", " today!"], you, adjective); </a:t>
            </a:r>
          </a:p>
          <a:p>
            <a:endParaRPr lang="en-US" dirty="0"/>
          </a:p>
          <a:p>
            <a:r>
              <a:rPr lang="en-US" dirty="0"/>
              <a:t>	function </a:t>
            </a:r>
            <a:r>
              <a:rPr lang="en-US" dirty="0" err="1"/>
              <a:t>fn</a:t>
            </a:r>
            <a:r>
              <a:rPr lang="en-US" dirty="0"/>
              <a:t>(strings=[], ...values)</a:t>
            </a:r>
          </a:p>
          <a:p>
            <a:r>
              <a:rPr lang="en-US" dirty="0"/>
              <a:t>	{</a:t>
            </a:r>
          </a:p>
          <a:p>
            <a:r>
              <a:rPr lang="en-US" dirty="0"/>
              <a:t> 		 let result = strings[0];</a:t>
            </a:r>
          </a:p>
          <a:p>
            <a:r>
              <a:rPr lang="en-US" dirty="0"/>
              <a:t> 		 </a:t>
            </a:r>
            <a:r>
              <a:rPr lang="en-US" dirty="0" err="1"/>
              <a:t>values.forEach</a:t>
            </a:r>
            <a:r>
              <a:rPr lang="en-US" dirty="0"/>
              <a:t>((value, index) =&gt;    result += </a:t>
            </a:r>
            <a:r>
              <a:rPr lang="en-US" dirty="0" err="1"/>
              <a:t>value.toUpperCase</a:t>
            </a:r>
            <a:r>
              <a:rPr lang="en-US" dirty="0"/>
              <a:t>() + strings[index + 1]);</a:t>
            </a:r>
          </a:p>
          <a:p>
            <a:r>
              <a:rPr lang="en-US" dirty="0"/>
              <a:t>  		return result;</a:t>
            </a:r>
          </a:p>
          <a:p>
            <a:r>
              <a:rPr lang="en-US" dirty="0"/>
              <a:t>	}</a:t>
            </a:r>
          </a:p>
          <a:p>
            <a:r>
              <a:rPr lang="en-US" dirty="0"/>
              <a:t>	let you = 'Mark';</a:t>
            </a:r>
          </a:p>
          <a:p>
            <a:r>
              <a:rPr lang="en-US" dirty="0"/>
              <a:t>	let adjective = 'fresh';</a:t>
            </a:r>
          </a:p>
          <a:p>
            <a:r>
              <a:rPr lang="en-US" dirty="0"/>
              <a:t>	console.log(</a:t>
            </a:r>
            <a:r>
              <a:rPr lang="en-US" dirty="0" err="1"/>
              <a:t>fn`Hello</a:t>
            </a:r>
            <a:r>
              <a:rPr lang="en-US" dirty="0"/>
              <a:t> ${you}! You're looking ${adjective} today!`); // Hello MARK! You're looking FRESH today! 	console.log(</a:t>
            </a:r>
            <a:r>
              <a:rPr lang="en-US" dirty="0" err="1"/>
              <a:t>fn</a:t>
            </a:r>
            <a:r>
              <a:rPr lang="en-US" dirty="0"/>
              <a:t>(["Hello ", "! You're looking ", " today!"], you, adjective)); // Hello MARK! You're looking FRESH today!</a:t>
            </a:r>
          </a:p>
        </p:txBody>
      </p:sp>
    </p:spTree>
    <p:extLst>
      <p:ext uri="{BB962C8B-B14F-4D97-AF65-F5344CB8AC3E}">
        <p14:creationId xmlns:p14="http://schemas.microsoft.com/office/powerpoint/2010/main" val="8618519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Enhanced Object Literals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3416320"/>
          </a:xfrm>
          <a:prstGeom prst="rect">
            <a:avLst/>
          </a:prstGeom>
          <a:noFill/>
        </p:spPr>
        <p:txBody>
          <a:bodyPr wrap="square" rtlCol="0">
            <a:spAutoFit/>
          </a:bodyPr>
          <a:lstStyle/>
          <a:p>
            <a:pPr marL="285750" indent="-285750">
              <a:buFont typeface="Arial" panose="020B0604020202020204" pitchFamily="34" charset="0"/>
              <a:buChar char="•"/>
            </a:pPr>
            <a:r>
              <a:rPr lang="en-US" dirty="0"/>
              <a:t>Object literals make it easy to quickly create objects with properties inside the curly braces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create an object, we simply notate a list of key: value pairs delimited by comma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ES6 makes the declaring of object literals concise and thus easier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Three major ways it does this are :</a:t>
            </a:r>
          </a:p>
          <a:p>
            <a:pPr marL="742950" lvl="1" indent="-285750">
              <a:buFont typeface="Arial" panose="020B0604020202020204" pitchFamily="34" charset="0"/>
              <a:buChar char="•"/>
            </a:pPr>
            <a:r>
              <a:rPr lang="en-US" dirty="0"/>
              <a:t>It provides a shorthand syntax for initializing properties from variables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It provides a shorthand syntax for defining function methods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It enables the ability to have computed property names in an object literal definition</a:t>
            </a:r>
          </a:p>
        </p:txBody>
      </p:sp>
    </p:spTree>
    <p:extLst>
      <p:ext uri="{BB962C8B-B14F-4D97-AF65-F5344CB8AC3E}">
        <p14:creationId xmlns:p14="http://schemas.microsoft.com/office/powerpoint/2010/main" val="6049999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59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Enhanced Object Literals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3693319"/>
          </a:xfrm>
          <a:prstGeom prst="rect">
            <a:avLst/>
          </a:prstGeom>
          <a:noFill/>
        </p:spPr>
        <p:txBody>
          <a:bodyPr wrap="square" rtlCol="0">
            <a:spAutoFit/>
          </a:bodyPr>
          <a:lstStyle/>
          <a:p>
            <a:pPr marL="285750" indent="-285750">
              <a:buFont typeface="Arial" panose="020B0604020202020204" pitchFamily="34" charset="0"/>
              <a:buChar char="•"/>
            </a:pPr>
            <a:r>
              <a:rPr lang="en-IN" b="1" dirty="0"/>
              <a:t>Shorthand for Initializing Properties</a:t>
            </a:r>
          </a:p>
          <a:p>
            <a:pPr marL="285750" indent="-285750">
              <a:buFont typeface="Arial" panose="020B0604020202020204" pitchFamily="34" charset="0"/>
              <a:buChar char="•"/>
            </a:pPr>
            <a:endParaRPr lang="en-US" b="1" dirty="0"/>
          </a:p>
          <a:p>
            <a:r>
              <a:rPr lang="en-US" dirty="0"/>
              <a:t>	//ES5</a:t>
            </a:r>
          </a:p>
          <a:p>
            <a:r>
              <a:rPr lang="en-US" dirty="0"/>
              <a:t>    	function </a:t>
            </a:r>
            <a:r>
              <a:rPr lang="en-US" dirty="0" err="1"/>
              <a:t>getLaptop</a:t>
            </a:r>
            <a:r>
              <a:rPr lang="en-US" dirty="0"/>
              <a:t>(make, model, year) </a:t>
            </a:r>
          </a:p>
          <a:p>
            <a:r>
              <a:rPr lang="en-US" dirty="0"/>
              <a:t>	{</a:t>
            </a:r>
          </a:p>
          <a:p>
            <a:r>
              <a:rPr lang="en-US" dirty="0"/>
              <a:t>        		return {</a:t>
            </a:r>
          </a:p>
          <a:p>
            <a:r>
              <a:rPr lang="en-US" dirty="0"/>
              <a:t>           			 make: make,</a:t>
            </a:r>
          </a:p>
          <a:p>
            <a:r>
              <a:rPr lang="en-US" dirty="0"/>
              <a:t>            			 model: model,</a:t>
            </a:r>
          </a:p>
          <a:p>
            <a:r>
              <a:rPr lang="en-US" dirty="0"/>
              <a:t>            			 year: year</a:t>
            </a:r>
          </a:p>
          <a:p>
            <a:r>
              <a:rPr lang="en-US" dirty="0"/>
              <a:t>        		            }</a:t>
            </a:r>
          </a:p>
          <a:p>
            <a:r>
              <a:rPr lang="en-US" dirty="0"/>
              <a:t>    	}</a:t>
            </a:r>
          </a:p>
          <a:p>
            <a:endParaRPr lang="en-US" dirty="0"/>
          </a:p>
          <a:p>
            <a:r>
              <a:rPr lang="en-US" dirty="0"/>
              <a:t>    	</a:t>
            </a:r>
            <a:r>
              <a:rPr lang="en-US" dirty="0" err="1"/>
              <a:t>getLaptop</a:t>
            </a:r>
            <a:r>
              <a:rPr lang="en-US" dirty="0"/>
              <a:t>("Apple", "MacBook", "2015");// {make: "Apple", model: "MacBook", year: "2015"}</a:t>
            </a:r>
          </a:p>
        </p:txBody>
      </p:sp>
    </p:spTree>
    <p:extLst>
      <p:ext uri="{BB962C8B-B14F-4D97-AF65-F5344CB8AC3E}">
        <p14:creationId xmlns:p14="http://schemas.microsoft.com/office/powerpoint/2010/main" val="96549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IN" sz="3200" b="1" i="1" spc="-67" dirty="0">
                <a:solidFill>
                  <a:schemeClr val="bg1">
                    <a:lumMod val="50000"/>
                  </a:schemeClr>
                </a:solidFill>
                <a:latin typeface="Arial" pitchFamily="34" charset="0"/>
                <a:cs typeface="Arial" pitchFamily="34" charset="0"/>
              </a:rPr>
              <a:t>Features of ES6</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12065" y="1090394"/>
            <a:ext cx="11123344" cy="5355312"/>
          </a:xfrm>
          <a:prstGeom prst="rect">
            <a:avLst/>
          </a:prstGeom>
          <a:noFill/>
        </p:spPr>
        <p:txBody>
          <a:bodyPr wrap="square" rtlCol="0">
            <a:spAutoFit/>
          </a:bodyPr>
          <a:lstStyle/>
          <a:p>
            <a:r>
              <a:rPr lang="en-US" dirty="0"/>
              <a:t>ES6 enhances the language capability and improves programmer productivity by providing following features: </a:t>
            </a:r>
          </a:p>
          <a:p>
            <a:pPr marL="342900" indent="-342900">
              <a:buFont typeface="Wingdings" panose="05000000000000000000" pitchFamily="2" charset="2"/>
              <a:buChar char="§"/>
            </a:pPr>
            <a:r>
              <a:rPr lang="en-US" dirty="0"/>
              <a:t>Block scope variable</a:t>
            </a:r>
          </a:p>
          <a:p>
            <a:pPr marL="342900" indent="-342900">
              <a:buFont typeface="Wingdings" panose="05000000000000000000" pitchFamily="2" charset="2"/>
              <a:buChar char="§"/>
            </a:pPr>
            <a:r>
              <a:rPr lang="en-US" dirty="0"/>
              <a:t>Constant declaration</a:t>
            </a:r>
          </a:p>
          <a:p>
            <a:pPr marL="342900" indent="-342900">
              <a:buFont typeface="Wingdings" panose="05000000000000000000" pitchFamily="2" charset="2"/>
              <a:buChar char="§"/>
            </a:pPr>
            <a:r>
              <a:rPr lang="en-US" dirty="0"/>
              <a:t>Array helper functions</a:t>
            </a:r>
          </a:p>
          <a:p>
            <a:pPr marL="342900" indent="-342900">
              <a:buFont typeface="Wingdings" panose="05000000000000000000" pitchFamily="2" charset="2"/>
              <a:buChar char="§"/>
            </a:pPr>
            <a:r>
              <a:rPr lang="en-US" dirty="0"/>
              <a:t>Default function arguments</a:t>
            </a:r>
          </a:p>
          <a:p>
            <a:pPr marL="342900" indent="-342900">
              <a:buFont typeface="Wingdings" panose="05000000000000000000" pitchFamily="2" charset="2"/>
              <a:buChar char="§"/>
            </a:pPr>
            <a:r>
              <a:rPr lang="en-US" dirty="0"/>
              <a:t>Rest operators</a:t>
            </a:r>
          </a:p>
          <a:p>
            <a:pPr marL="342900" indent="-342900">
              <a:buFont typeface="Wingdings" panose="05000000000000000000" pitchFamily="2" charset="2"/>
              <a:buChar char="§"/>
            </a:pPr>
            <a:r>
              <a:rPr lang="en-US" dirty="0"/>
              <a:t>Spread Operators</a:t>
            </a:r>
          </a:p>
          <a:p>
            <a:pPr marL="342900" indent="-342900">
              <a:buFont typeface="Wingdings" panose="05000000000000000000" pitchFamily="2" charset="2"/>
              <a:buChar char="§"/>
            </a:pPr>
            <a:r>
              <a:rPr lang="en-US" dirty="0" err="1"/>
              <a:t>Destructuring</a:t>
            </a:r>
            <a:endParaRPr lang="en-US" dirty="0"/>
          </a:p>
          <a:p>
            <a:pPr marL="342900" indent="-342900">
              <a:buFont typeface="Wingdings" panose="05000000000000000000" pitchFamily="2" charset="2"/>
              <a:buChar char="§"/>
            </a:pPr>
            <a:r>
              <a:rPr lang="en-US" dirty="0"/>
              <a:t>Arrow Functions</a:t>
            </a:r>
          </a:p>
          <a:p>
            <a:pPr marL="342900" indent="-342900">
              <a:buFont typeface="Wingdings" panose="05000000000000000000" pitchFamily="2" charset="2"/>
              <a:buChar char="§"/>
            </a:pPr>
            <a:r>
              <a:rPr lang="en-US" dirty="0"/>
              <a:t>For of loop</a:t>
            </a:r>
          </a:p>
          <a:p>
            <a:pPr marL="342900" indent="-342900">
              <a:buFont typeface="Wingdings" panose="05000000000000000000" pitchFamily="2" charset="2"/>
              <a:buChar char="§"/>
            </a:pPr>
            <a:r>
              <a:rPr lang="en-US" dirty="0"/>
              <a:t>Classes, Properties and Methods</a:t>
            </a:r>
          </a:p>
          <a:p>
            <a:pPr marL="342900" indent="-342900">
              <a:buFont typeface="Wingdings" panose="05000000000000000000" pitchFamily="2" charset="2"/>
              <a:buChar char="§"/>
            </a:pPr>
            <a:r>
              <a:rPr lang="en-US" dirty="0"/>
              <a:t>Static Methods</a:t>
            </a:r>
          </a:p>
          <a:p>
            <a:pPr marL="342900" indent="-342900">
              <a:buFont typeface="Wingdings" panose="05000000000000000000" pitchFamily="2" charset="2"/>
              <a:buChar char="§"/>
            </a:pPr>
            <a:r>
              <a:rPr lang="en-US" dirty="0"/>
              <a:t>Getters and Setters</a:t>
            </a:r>
          </a:p>
          <a:p>
            <a:pPr marL="342900" indent="-342900">
              <a:buFont typeface="Wingdings" panose="05000000000000000000" pitchFamily="2" charset="2"/>
              <a:buChar char="§"/>
            </a:pPr>
            <a:r>
              <a:rPr lang="en-US" dirty="0"/>
              <a:t>Inheritance</a:t>
            </a:r>
          </a:p>
          <a:p>
            <a:pPr marL="342900" indent="-342900">
              <a:buFont typeface="Wingdings" panose="05000000000000000000" pitchFamily="2" charset="2"/>
              <a:buChar char="§"/>
            </a:pPr>
            <a:r>
              <a:rPr lang="en-US" dirty="0"/>
              <a:t>Template Strings</a:t>
            </a:r>
          </a:p>
          <a:p>
            <a:pPr marL="342900" indent="-342900">
              <a:buFont typeface="Wingdings" panose="05000000000000000000" pitchFamily="2" charset="2"/>
              <a:buChar char="§"/>
            </a:pPr>
            <a:r>
              <a:rPr lang="en-US" dirty="0"/>
              <a:t>Enhanced object literals</a:t>
            </a:r>
          </a:p>
          <a:p>
            <a:pPr marL="342900" indent="-342900">
              <a:buFont typeface="Wingdings" panose="05000000000000000000" pitchFamily="2" charset="2"/>
              <a:buChar char="§"/>
            </a:pPr>
            <a:r>
              <a:rPr lang="en-US" dirty="0"/>
              <a:t>Maps and Sets</a:t>
            </a:r>
          </a:p>
          <a:p>
            <a:pPr marL="342900" indent="-342900">
              <a:buFont typeface="Wingdings" panose="05000000000000000000" pitchFamily="2" charset="2"/>
              <a:buChar char="§"/>
            </a:pPr>
            <a:r>
              <a:rPr lang="en-US" dirty="0"/>
              <a:t>Generators and Iterators</a:t>
            </a:r>
          </a:p>
          <a:p>
            <a:pPr marL="342900" indent="-342900">
              <a:buFont typeface="Wingdings" panose="05000000000000000000" pitchFamily="2" charset="2"/>
              <a:buChar char="§"/>
            </a:pPr>
            <a:r>
              <a:rPr lang="en-US" dirty="0" err="1"/>
              <a:t>Async</a:t>
            </a:r>
            <a:r>
              <a:rPr lang="en-US" dirty="0"/>
              <a:t> programming using Promises</a:t>
            </a:r>
            <a:endParaRPr lang="en-IN" dirty="0"/>
          </a:p>
        </p:txBody>
      </p:sp>
    </p:spTree>
    <p:extLst>
      <p:ext uri="{BB962C8B-B14F-4D97-AF65-F5344CB8AC3E}">
        <p14:creationId xmlns:p14="http://schemas.microsoft.com/office/powerpoint/2010/main" val="4029009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Enhanced Object Literals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5355312"/>
          </a:xfrm>
          <a:prstGeom prst="rect">
            <a:avLst/>
          </a:prstGeom>
          <a:noFill/>
        </p:spPr>
        <p:txBody>
          <a:bodyPr wrap="square" rtlCol="0">
            <a:spAutoFit/>
          </a:bodyPr>
          <a:lstStyle/>
          <a:p>
            <a:pPr marL="285750" indent="-285750">
              <a:buFont typeface="Arial" panose="020B0604020202020204" pitchFamily="34" charset="0"/>
              <a:buChar char="•"/>
            </a:pPr>
            <a:r>
              <a:rPr lang="en-IN" b="1" dirty="0"/>
              <a:t>Shorthand for Initializing Properties</a:t>
            </a:r>
          </a:p>
          <a:p>
            <a:pPr marL="285750" indent="-285750">
              <a:buFont typeface="Arial" panose="020B0604020202020204" pitchFamily="34" charset="0"/>
              <a:buChar char="•"/>
            </a:pPr>
            <a:endParaRPr lang="en-US" b="1" dirty="0"/>
          </a:p>
          <a:p>
            <a:r>
              <a:rPr lang="en-US" dirty="0"/>
              <a:t>	//ES6</a:t>
            </a:r>
          </a:p>
          <a:p>
            <a:r>
              <a:rPr lang="en-US" dirty="0"/>
              <a:t>	function </a:t>
            </a:r>
            <a:r>
              <a:rPr lang="en-US" dirty="0" err="1"/>
              <a:t>getLaptop</a:t>
            </a:r>
            <a:r>
              <a:rPr lang="en-US" dirty="0"/>
              <a:t>(make, model, year)</a:t>
            </a:r>
          </a:p>
          <a:p>
            <a:r>
              <a:rPr lang="en-US" dirty="0"/>
              <a:t>	{</a:t>
            </a:r>
          </a:p>
          <a:p>
            <a:r>
              <a:rPr lang="en-US" dirty="0"/>
              <a:t>        		return {</a:t>
            </a:r>
          </a:p>
          <a:p>
            <a:r>
              <a:rPr lang="en-US" dirty="0"/>
              <a:t>            			make,</a:t>
            </a:r>
          </a:p>
          <a:p>
            <a:r>
              <a:rPr lang="en-US" dirty="0"/>
              <a:t>            			model,</a:t>
            </a:r>
          </a:p>
          <a:p>
            <a:r>
              <a:rPr lang="en-US" dirty="0"/>
              <a:t>           			year</a:t>
            </a:r>
          </a:p>
          <a:p>
            <a:r>
              <a:rPr lang="en-US" dirty="0"/>
              <a:t>       		           }</a:t>
            </a:r>
          </a:p>
          <a:p>
            <a:r>
              <a:rPr lang="en-US" dirty="0"/>
              <a:t>    	}</a:t>
            </a:r>
          </a:p>
          <a:p>
            <a:endParaRPr lang="en-US" dirty="0"/>
          </a:p>
          <a:p>
            <a:r>
              <a:rPr lang="en-US" dirty="0"/>
              <a:t>   	 </a:t>
            </a:r>
            <a:r>
              <a:rPr lang="en-US" dirty="0" err="1"/>
              <a:t>getLaptop</a:t>
            </a:r>
            <a:r>
              <a:rPr lang="en-US" dirty="0"/>
              <a:t>("Apple", "MacBook", "2015"); // {make: "Apple", model: "MacBook", year: "2015"}</a:t>
            </a:r>
          </a:p>
          <a:p>
            <a:endParaRPr lang="en-US" dirty="0"/>
          </a:p>
          <a:p>
            <a:r>
              <a:rPr lang="en-US" dirty="0"/>
              <a:t>OR</a:t>
            </a:r>
          </a:p>
          <a:p>
            <a:endParaRPr lang="en-US" dirty="0"/>
          </a:p>
          <a:p>
            <a:r>
              <a:rPr lang="en-US" dirty="0"/>
              <a:t>	let fruit = 'apple', number = 19; </a:t>
            </a:r>
          </a:p>
          <a:p>
            <a:r>
              <a:rPr lang="en-US" dirty="0"/>
              <a:t>	let </a:t>
            </a:r>
            <a:r>
              <a:rPr lang="en-US" dirty="0" err="1"/>
              <a:t>obj</a:t>
            </a:r>
            <a:r>
              <a:rPr lang="en-US" dirty="0"/>
              <a:t> = {fruit, color: 'green', number}; </a:t>
            </a:r>
          </a:p>
          <a:p>
            <a:r>
              <a:rPr lang="en-US" dirty="0"/>
              <a:t>	console.log(</a:t>
            </a:r>
            <a:r>
              <a:rPr lang="en-US" dirty="0" err="1"/>
              <a:t>obj</a:t>
            </a:r>
            <a:r>
              <a:rPr lang="en-US" dirty="0"/>
              <a:t>); // {fruit: 'apple', color: ‘green', number: 19}</a:t>
            </a:r>
          </a:p>
        </p:txBody>
      </p:sp>
    </p:spTree>
    <p:extLst>
      <p:ext uri="{BB962C8B-B14F-4D97-AF65-F5344CB8AC3E}">
        <p14:creationId xmlns:p14="http://schemas.microsoft.com/office/powerpoint/2010/main" val="31178813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Enhanced Object Literals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4801314"/>
          </a:xfrm>
          <a:prstGeom prst="rect">
            <a:avLst/>
          </a:prstGeom>
          <a:noFill/>
        </p:spPr>
        <p:txBody>
          <a:bodyPr wrap="square" rtlCol="0">
            <a:spAutoFit/>
          </a:bodyPr>
          <a:lstStyle/>
          <a:p>
            <a:pPr marL="285750" indent="-285750">
              <a:buFont typeface="Arial" panose="020B0604020202020204" pitchFamily="34" charset="0"/>
              <a:buChar char="•"/>
            </a:pPr>
            <a:r>
              <a:rPr lang="en-IN" b="1" dirty="0"/>
              <a:t>Shorthand for Defining Methods </a:t>
            </a:r>
          </a:p>
          <a:p>
            <a:pPr marL="285750" indent="-285750">
              <a:buFont typeface="Arial" panose="020B0604020202020204" pitchFamily="34" charset="0"/>
              <a:buChar char="•"/>
            </a:pPr>
            <a:endParaRPr lang="en-US" b="1" dirty="0"/>
          </a:p>
          <a:p>
            <a:r>
              <a:rPr lang="en-US" dirty="0"/>
              <a:t>	//ES5</a:t>
            </a:r>
          </a:p>
          <a:p>
            <a:r>
              <a:rPr lang="en-US" dirty="0"/>
              <a:t>    	function </a:t>
            </a:r>
            <a:r>
              <a:rPr lang="en-US" dirty="0" err="1"/>
              <a:t>getLaptop</a:t>
            </a:r>
            <a:r>
              <a:rPr lang="en-US" dirty="0"/>
              <a:t>(make, model, year) </a:t>
            </a:r>
          </a:p>
          <a:p>
            <a:r>
              <a:rPr lang="en-US" dirty="0"/>
              <a:t>	{</a:t>
            </a:r>
          </a:p>
          <a:p>
            <a:r>
              <a:rPr lang="en-US" dirty="0"/>
              <a:t>        		return {</a:t>
            </a:r>
          </a:p>
          <a:p>
            <a:r>
              <a:rPr lang="en-US" dirty="0"/>
              <a:t>			 make: make,</a:t>
            </a:r>
          </a:p>
          <a:p>
            <a:r>
              <a:rPr lang="en-US" dirty="0"/>
              <a:t>            			 model: model,</a:t>
            </a:r>
          </a:p>
          <a:p>
            <a:r>
              <a:rPr lang="en-US" dirty="0"/>
              <a:t>            			 year: year,</a:t>
            </a:r>
          </a:p>
          <a:p>
            <a:r>
              <a:rPr lang="en-US" dirty="0"/>
              <a:t>           			 </a:t>
            </a:r>
            <a:r>
              <a:rPr lang="en-US" dirty="0" err="1"/>
              <a:t>sayModel</a:t>
            </a:r>
            <a:r>
              <a:rPr lang="en-US" dirty="0"/>
              <a:t> : function() </a:t>
            </a:r>
          </a:p>
          <a:p>
            <a:r>
              <a:rPr lang="en-US" dirty="0"/>
              <a:t>			 {</a:t>
            </a:r>
          </a:p>
          <a:p>
            <a:r>
              <a:rPr lang="en-US" dirty="0"/>
              <a:t>               				return model;</a:t>
            </a:r>
          </a:p>
          <a:p>
            <a:r>
              <a:rPr lang="en-US" dirty="0"/>
              <a:t>            			 }</a:t>
            </a:r>
          </a:p>
          <a:p>
            <a:r>
              <a:rPr lang="en-US" dirty="0"/>
              <a:t>        		           }</a:t>
            </a:r>
          </a:p>
          <a:p>
            <a:r>
              <a:rPr lang="en-US" dirty="0"/>
              <a:t> 	}   </a:t>
            </a:r>
          </a:p>
          <a:p>
            <a:endParaRPr lang="en-US" dirty="0"/>
          </a:p>
          <a:p>
            <a:r>
              <a:rPr lang="en-US" dirty="0"/>
              <a:t>    	</a:t>
            </a:r>
            <a:r>
              <a:rPr lang="en-US" dirty="0" err="1"/>
              <a:t>getLaptop</a:t>
            </a:r>
            <a:r>
              <a:rPr lang="en-US" dirty="0"/>
              <a:t>("Apple", "MacBook", "2015").</a:t>
            </a:r>
            <a:r>
              <a:rPr lang="en-US" dirty="0" err="1"/>
              <a:t>sayModel</a:t>
            </a:r>
            <a:r>
              <a:rPr lang="en-US" dirty="0"/>
              <a:t>(); //"MacBook"</a:t>
            </a:r>
          </a:p>
        </p:txBody>
      </p:sp>
    </p:spTree>
    <p:extLst>
      <p:ext uri="{BB962C8B-B14F-4D97-AF65-F5344CB8AC3E}">
        <p14:creationId xmlns:p14="http://schemas.microsoft.com/office/powerpoint/2010/main" val="19295553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Enhanced Object Literals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4801314"/>
          </a:xfrm>
          <a:prstGeom prst="rect">
            <a:avLst/>
          </a:prstGeom>
          <a:noFill/>
        </p:spPr>
        <p:txBody>
          <a:bodyPr wrap="square" rtlCol="0">
            <a:spAutoFit/>
          </a:bodyPr>
          <a:lstStyle/>
          <a:p>
            <a:pPr marL="285750" indent="-285750">
              <a:buFont typeface="Arial" panose="020B0604020202020204" pitchFamily="34" charset="0"/>
              <a:buChar char="•"/>
            </a:pPr>
            <a:r>
              <a:rPr lang="en-IN" b="1" dirty="0"/>
              <a:t>Shorthand for Defining Methods </a:t>
            </a:r>
          </a:p>
          <a:p>
            <a:pPr marL="285750" indent="-285750">
              <a:buFont typeface="Arial" panose="020B0604020202020204" pitchFamily="34" charset="0"/>
              <a:buChar char="•"/>
            </a:pPr>
            <a:endParaRPr lang="en-US" b="1" dirty="0"/>
          </a:p>
          <a:p>
            <a:r>
              <a:rPr lang="en-US" dirty="0"/>
              <a:t>	//ES6</a:t>
            </a:r>
          </a:p>
          <a:p>
            <a:r>
              <a:rPr lang="en-US" dirty="0"/>
              <a:t>    	function </a:t>
            </a:r>
            <a:r>
              <a:rPr lang="en-US" dirty="0" err="1"/>
              <a:t>getLaptop</a:t>
            </a:r>
            <a:r>
              <a:rPr lang="en-US" dirty="0"/>
              <a:t>(make, model, year) </a:t>
            </a:r>
          </a:p>
          <a:p>
            <a:r>
              <a:rPr lang="en-US" dirty="0"/>
              <a:t>	{</a:t>
            </a:r>
          </a:p>
          <a:p>
            <a:r>
              <a:rPr lang="en-US" dirty="0"/>
              <a:t>        		return {</a:t>
            </a:r>
          </a:p>
          <a:p>
            <a:r>
              <a:rPr lang="en-US" dirty="0"/>
              <a:t>			make,</a:t>
            </a:r>
          </a:p>
          <a:p>
            <a:r>
              <a:rPr lang="en-US" dirty="0"/>
              <a:t>            			model,</a:t>
            </a:r>
          </a:p>
          <a:p>
            <a:r>
              <a:rPr lang="en-US" dirty="0"/>
              <a:t>           			year</a:t>
            </a:r>
          </a:p>
          <a:p>
            <a:r>
              <a:rPr lang="en-US" dirty="0"/>
              <a:t>           			</a:t>
            </a:r>
            <a:r>
              <a:rPr lang="en-US" dirty="0" err="1"/>
              <a:t>sayModel</a:t>
            </a:r>
            <a:r>
              <a:rPr lang="en-US" dirty="0"/>
              <a:t> () </a:t>
            </a:r>
          </a:p>
          <a:p>
            <a:r>
              <a:rPr lang="en-US" dirty="0"/>
              <a:t>			{</a:t>
            </a:r>
          </a:p>
          <a:p>
            <a:r>
              <a:rPr lang="en-US" dirty="0"/>
              <a:t>               				return model;</a:t>
            </a:r>
          </a:p>
          <a:p>
            <a:r>
              <a:rPr lang="en-US" dirty="0"/>
              <a:t>            			}</a:t>
            </a:r>
          </a:p>
          <a:p>
            <a:r>
              <a:rPr lang="en-US" dirty="0"/>
              <a:t>        		            }</a:t>
            </a:r>
          </a:p>
          <a:p>
            <a:r>
              <a:rPr lang="en-US" dirty="0"/>
              <a:t>    	}</a:t>
            </a:r>
          </a:p>
          <a:p>
            <a:endParaRPr lang="en-US" dirty="0"/>
          </a:p>
          <a:p>
            <a:r>
              <a:rPr lang="en-US" dirty="0"/>
              <a:t>    </a:t>
            </a:r>
            <a:r>
              <a:rPr lang="en-US" dirty="0" err="1"/>
              <a:t>getLaptop</a:t>
            </a:r>
            <a:r>
              <a:rPr lang="en-US" dirty="0"/>
              <a:t>("Apple", "MacBook", "2015").</a:t>
            </a:r>
            <a:r>
              <a:rPr lang="en-US" dirty="0" err="1"/>
              <a:t>sayModel</a:t>
            </a:r>
            <a:r>
              <a:rPr lang="en-US" dirty="0"/>
              <a:t>(); //"MacBook"</a:t>
            </a:r>
          </a:p>
        </p:txBody>
      </p:sp>
    </p:spTree>
    <p:extLst>
      <p:ext uri="{BB962C8B-B14F-4D97-AF65-F5344CB8AC3E}">
        <p14:creationId xmlns:p14="http://schemas.microsoft.com/office/powerpoint/2010/main" val="17579564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Enhanced Object Literals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a:t>Computed Properties and Object Literals</a:t>
            </a:r>
          </a:p>
          <a:p>
            <a:r>
              <a:rPr lang="en-US" dirty="0"/>
              <a:t>	Computed property names allow us to write an expression wrapped in square brackets instead of the regular 	property name. Whatever the expression evaluates to will become the property name.</a:t>
            </a:r>
          </a:p>
          <a:p>
            <a:endParaRPr lang="en-US" dirty="0"/>
          </a:p>
          <a:p>
            <a:r>
              <a:rPr lang="en-US" dirty="0"/>
              <a:t>	</a:t>
            </a:r>
            <a:r>
              <a:rPr lang="en-US" b="1" dirty="0"/>
              <a:t>Example:</a:t>
            </a:r>
          </a:p>
          <a:p>
            <a:r>
              <a:rPr lang="en-US" dirty="0"/>
              <a:t>	</a:t>
            </a:r>
            <a:r>
              <a:rPr lang="en-US" dirty="0" err="1"/>
              <a:t>var</a:t>
            </a:r>
            <a:r>
              <a:rPr lang="en-US" dirty="0"/>
              <a:t> name = "make";</a:t>
            </a:r>
          </a:p>
          <a:p>
            <a:r>
              <a:rPr lang="en-US" dirty="0"/>
              <a:t>    	</a:t>
            </a:r>
            <a:r>
              <a:rPr lang="en-US" dirty="0" err="1"/>
              <a:t>const</a:t>
            </a:r>
            <a:r>
              <a:rPr lang="en-US" dirty="0"/>
              <a:t> laptop = {</a:t>
            </a:r>
          </a:p>
          <a:p>
            <a:r>
              <a:rPr lang="en-US" dirty="0"/>
              <a:t>        			[name]: "Apple"</a:t>
            </a:r>
          </a:p>
          <a:p>
            <a:r>
              <a:rPr lang="en-US" dirty="0"/>
              <a:t>    		         }</a:t>
            </a:r>
          </a:p>
          <a:p>
            <a:endParaRPr lang="en-US" dirty="0"/>
          </a:p>
          <a:p>
            <a:r>
              <a:rPr lang="en-US" dirty="0"/>
              <a:t>    	console.log(</a:t>
            </a:r>
            <a:r>
              <a:rPr lang="en-US" dirty="0" err="1"/>
              <a:t>laptop.make</a:t>
            </a:r>
            <a:r>
              <a:rPr lang="en-US" dirty="0"/>
              <a:t>);//"Apple“</a:t>
            </a:r>
          </a:p>
          <a:p>
            <a:endParaRPr lang="en-US" dirty="0"/>
          </a:p>
          <a:p>
            <a:r>
              <a:rPr lang="en-US" dirty="0"/>
              <a:t>The value of name was computed to make and this was used as the name of the property. This is why we can access the property using </a:t>
            </a:r>
            <a:r>
              <a:rPr lang="en-US" dirty="0" err="1"/>
              <a:t>laptop.make</a:t>
            </a:r>
            <a:r>
              <a:rPr lang="en-US" dirty="0"/>
              <a:t>;</a:t>
            </a:r>
          </a:p>
          <a:p>
            <a:endParaRPr lang="en-US" dirty="0"/>
          </a:p>
          <a:p>
            <a:endParaRPr lang="en-US" dirty="0"/>
          </a:p>
        </p:txBody>
      </p:sp>
    </p:spTree>
    <p:extLst>
      <p:ext uri="{BB962C8B-B14F-4D97-AF65-F5344CB8AC3E}">
        <p14:creationId xmlns:p14="http://schemas.microsoft.com/office/powerpoint/2010/main" val="26379641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Enhanced Object Literals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a:t>Computed Properties and Object Literals</a:t>
            </a:r>
          </a:p>
          <a:p>
            <a:pPr marL="285750" indent="-285750">
              <a:buFont typeface="Arial" panose="020B0604020202020204" pitchFamily="34" charset="0"/>
              <a:buChar char="•"/>
            </a:pPr>
            <a:endParaRPr lang="en-US" b="1" dirty="0"/>
          </a:p>
          <a:p>
            <a:pPr lvl="2"/>
            <a:r>
              <a:rPr lang="en-US" b="1" dirty="0"/>
              <a:t>Example:</a:t>
            </a:r>
          </a:p>
          <a:p>
            <a:r>
              <a:rPr lang="en-US" dirty="0"/>
              <a:t>	</a:t>
            </a:r>
            <a:r>
              <a:rPr lang="en-US" dirty="0" err="1"/>
              <a:t>var</a:t>
            </a:r>
            <a:r>
              <a:rPr lang="en-US" dirty="0"/>
              <a:t> name = "make";</a:t>
            </a:r>
          </a:p>
          <a:p>
            <a:r>
              <a:rPr lang="en-US" dirty="0"/>
              <a:t>    	</a:t>
            </a:r>
            <a:r>
              <a:rPr lang="en-US" dirty="0" err="1"/>
              <a:t>var</a:t>
            </a:r>
            <a:r>
              <a:rPr lang="en-US" dirty="0"/>
              <a:t> </a:t>
            </a:r>
            <a:r>
              <a:rPr lang="en-US" dirty="0" err="1"/>
              <a:t>i</a:t>
            </a:r>
            <a:r>
              <a:rPr lang="en-US" dirty="0"/>
              <a:t> = 0;</a:t>
            </a:r>
          </a:p>
          <a:p>
            <a:r>
              <a:rPr lang="en-US" dirty="0"/>
              <a:t>    	</a:t>
            </a:r>
            <a:r>
              <a:rPr lang="en-US" dirty="0" err="1"/>
              <a:t>const</a:t>
            </a:r>
            <a:r>
              <a:rPr lang="en-US" dirty="0"/>
              <a:t> laptop = {</a:t>
            </a:r>
          </a:p>
          <a:p>
            <a:r>
              <a:rPr lang="en-US" dirty="0"/>
              <a:t>        			[name + ++</a:t>
            </a:r>
            <a:r>
              <a:rPr lang="en-US" dirty="0" err="1"/>
              <a:t>i</a:t>
            </a:r>
            <a:r>
              <a:rPr lang="en-US" dirty="0"/>
              <a:t>]: "Apple",</a:t>
            </a:r>
          </a:p>
          <a:p>
            <a:r>
              <a:rPr lang="en-US" dirty="0"/>
              <a:t>        			[name + ++</a:t>
            </a:r>
            <a:r>
              <a:rPr lang="en-US" dirty="0" err="1"/>
              <a:t>i</a:t>
            </a:r>
            <a:r>
              <a:rPr lang="en-US" dirty="0"/>
              <a:t>]: "Dell",</a:t>
            </a:r>
          </a:p>
          <a:p>
            <a:r>
              <a:rPr lang="en-US" dirty="0"/>
              <a:t>        			[name + ++</a:t>
            </a:r>
            <a:r>
              <a:rPr lang="en-US" dirty="0" err="1"/>
              <a:t>i</a:t>
            </a:r>
            <a:r>
              <a:rPr lang="en-US" dirty="0"/>
              <a:t>]: "HP"</a:t>
            </a:r>
          </a:p>
          <a:p>
            <a:r>
              <a:rPr lang="en-US" dirty="0"/>
              <a:t>    		        }</a:t>
            </a:r>
          </a:p>
          <a:p>
            <a:endParaRPr lang="en-US" dirty="0"/>
          </a:p>
          <a:p>
            <a:r>
              <a:rPr lang="en-US" dirty="0"/>
              <a:t>    	console.log(laptop.make1);//"Apple"</a:t>
            </a:r>
          </a:p>
          <a:p>
            <a:r>
              <a:rPr lang="en-US" dirty="0"/>
              <a:t>   	console.log(laptop.make2);//"Dell"</a:t>
            </a:r>
          </a:p>
          <a:p>
            <a:r>
              <a:rPr lang="en-US" dirty="0"/>
              <a:t>    	console.log(laptop.make3);//"HP“</a:t>
            </a:r>
          </a:p>
          <a:p>
            <a:endParaRPr lang="en-US" dirty="0"/>
          </a:p>
          <a:p>
            <a:r>
              <a:rPr lang="en-US" dirty="0"/>
              <a:t>In this case, the value of both name and </a:t>
            </a:r>
            <a:r>
              <a:rPr lang="en-US" dirty="0" err="1"/>
              <a:t>i</a:t>
            </a:r>
            <a:r>
              <a:rPr lang="en-US" dirty="0"/>
              <a:t> are computed and concatenated to get the name of the property.</a:t>
            </a:r>
          </a:p>
        </p:txBody>
      </p:sp>
    </p:spTree>
    <p:extLst>
      <p:ext uri="{BB962C8B-B14F-4D97-AF65-F5344CB8AC3E}">
        <p14:creationId xmlns:p14="http://schemas.microsoft.com/office/powerpoint/2010/main" val="42549924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Map and Set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5078313"/>
          </a:xfrm>
          <a:prstGeom prst="rect">
            <a:avLst/>
          </a:prstGeom>
          <a:noFill/>
        </p:spPr>
        <p:txBody>
          <a:bodyPr wrap="square" rtlCol="0">
            <a:spAutoFit/>
          </a:bodyPr>
          <a:lstStyle/>
          <a:p>
            <a:r>
              <a:rPr lang="en-US" b="1" dirty="0"/>
              <a:t>Map</a:t>
            </a:r>
          </a:p>
          <a:p>
            <a:pPr marL="285750" indent="-285750">
              <a:buFont typeface="Arial" panose="020B0604020202020204" pitchFamily="34" charset="0"/>
              <a:buChar char="•"/>
            </a:pPr>
            <a:r>
              <a:rPr lang="en-US" dirty="0"/>
              <a:t>Maps are a store for </a:t>
            </a:r>
            <a:r>
              <a:rPr lang="en-US" b="1" dirty="0"/>
              <a:t>key</a:t>
            </a:r>
            <a:r>
              <a:rPr lang="en-US" dirty="0"/>
              <a:t> / </a:t>
            </a:r>
            <a:r>
              <a:rPr lang="en-US" b="1" dirty="0"/>
              <a:t>value</a:t>
            </a:r>
            <a:r>
              <a:rPr lang="en-US" dirty="0"/>
              <a:t> pairs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Key and value could be a primitives or object references.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Key should be unique</a:t>
            </a:r>
          </a:p>
          <a:p>
            <a:pPr marL="285750" indent="-285750">
              <a:buFont typeface="Arial" panose="020B0604020202020204" pitchFamily="34" charset="0"/>
              <a:buChar char="•"/>
            </a:pPr>
            <a:endParaRPr lang="en-US" dirty="0"/>
          </a:p>
          <a:p>
            <a:r>
              <a:rPr lang="en-US" b="1" dirty="0"/>
              <a:t>Creating Map, </a:t>
            </a:r>
          </a:p>
          <a:p>
            <a:pPr lvl="1"/>
            <a:r>
              <a:rPr lang="en-US" dirty="0"/>
              <a:t>let map = new Map();</a:t>
            </a:r>
          </a:p>
          <a:p>
            <a:pPr lvl="1"/>
            <a:r>
              <a:rPr lang="en-US" dirty="0"/>
              <a:t>let val2 = 'val2', val3 = {key: 'value'};</a:t>
            </a:r>
          </a:p>
          <a:p>
            <a:pPr lvl="1"/>
            <a:endParaRPr lang="en-US" dirty="0"/>
          </a:p>
          <a:p>
            <a:r>
              <a:rPr lang="en-US" b="1" dirty="0"/>
              <a:t>To add or modify a pair,</a:t>
            </a:r>
          </a:p>
          <a:p>
            <a:pPr lvl="1"/>
            <a:r>
              <a:rPr lang="en-US" dirty="0" err="1"/>
              <a:t>map.set</a:t>
            </a:r>
            <a:r>
              <a:rPr lang="en-US" dirty="0"/>
              <a:t>(0, 'val1');</a:t>
            </a:r>
          </a:p>
          <a:p>
            <a:pPr lvl="1"/>
            <a:r>
              <a:rPr lang="en-US" dirty="0" err="1"/>
              <a:t>map.set</a:t>
            </a:r>
            <a:r>
              <a:rPr lang="en-US" dirty="0"/>
              <a:t>('1', val2);</a:t>
            </a:r>
          </a:p>
          <a:p>
            <a:pPr lvl="1"/>
            <a:r>
              <a:rPr lang="en-US" dirty="0" err="1"/>
              <a:t>map.set</a:t>
            </a:r>
            <a:r>
              <a:rPr lang="en-US" dirty="0"/>
              <a:t>({ key: 2 }, val3);</a:t>
            </a:r>
          </a:p>
          <a:p>
            <a:endParaRPr lang="en-US" dirty="0"/>
          </a:p>
          <a:p>
            <a:r>
              <a:rPr lang="en-US" b="1" dirty="0"/>
              <a:t>To show all pairs,</a:t>
            </a:r>
          </a:p>
          <a:p>
            <a:pPr lvl="1"/>
            <a:r>
              <a:rPr lang="en-US" dirty="0"/>
              <a:t>console.log(map); // Map {0 =&gt; 'val1', '1' =&gt; 'val2', Object {key: 2} =&gt; Object {key: 'value'}}</a:t>
            </a:r>
          </a:p>
        </p:txBody>
      </p:sp>
    </p:spTree>
    <p:extLst>
      <p:ext uri="{BB962C8B-B14F-4D97-AF65-F5344CB8AC3E}">
        <p14:creationId xmlns:p14="http://schemas.microsoft.com/office/powerpoint/2010/main" val="35791671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Map and Set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5355312"/>
          </a:xfrm>
          <a:prstGeom prst="rect">
            <a:avLst/>
          </a:prstGeom>
          <a:noFill/>
        </p:spPr>
        <p:txBody>
          <a:bodyPr wrap="square" rtlCol="0">
            <a:spAutoFit/>
          </a:bodyPr>
          <a:lstStyle/>
          <a:p>
            <a:r>
              <a:rPr lang="en-US" b="1" dirty="0"/>
              <a:t>To get a value,</a:t>
            </a:r>
          </a:p>
          <a:p>
            <a:r>
              <a:rPr lang="en-US" b="1" dirty="0"/>
              <a:t>         	</a:t>
            </a:r>
            <a:r>
              <a:rPr lang="en-US" dirty="0"/>
              <a:t>console.log(</a:t>
            </a:r>
            <a:r>
              <a:rPr lang="en-US" dirty="0" err="1"/>
              <a:t>map.get</a:t>
            </a:r>
            <a:r>
              <a:rPr lang="en-US" dirty="0"/>
              <a:t>(0));</a:t>
            </a:r>
          </a:p>
          <a:p>
            <a:endParaRPr lang="en-US" dirty="0"/>
          </a:p>
          <a:p>
            <a:r>
              <a:rPr lang="en-US" b="1" dirty="0"/>
              <a:t>To test for key, </a:t>
            </a:r>
          </a:p>
          <a:p>
            <a:r>
              <a:rPr lang="en-US" dirty="0"/>
              <a:t>       	console.log(</a:t>
            </a:r>
            <a:r>
              <a:rPr lang="en-US" dirty="0" err="1"/>
              <a:t>map.has</a:t>
            </a:r>
            <a:r>
              <a:rPr lang="en-US" dirty="0"/>
              <a:t>(0));</a:t>
            </a:r>
          </a:p>
          <a:p>
            <a:endParaRPr lang="en-US" dirty="0"/>
          </a:p>
          <a:p>
            <a:r>
              <a:rPr lang="en-US" b="1" dirty="0"/>
              <a:t>To delete a pair, </a:t>
            </a:r>
          </a:p>
          <a:p>
            <a:r>
              <a:rPr lang="en-US" dirty="0"/>
              <a:t>	</a:t>
            </a:r>
            <a:r>
              <a:rPr lang="en-US" dirty="0" err="1"/>
              <a:t>map.delete</a:t>
            </a:r>
            <a:r>
              <a:rPr lang="en-US" dirty="0"/>
              <a:t>(0) ;</a:t>
            </a:r>
          </a:p>
          <a:p>
            <a:endParaRPr lang="en-US" dirty="0"/>
          </a:p>
          <a:p>
            <a:r>
              <a:rPr lang="en-US" b="1" dirty="0"/>
              <a:t>To get the size of map,</a:t>
            </a:r>
          </a:p>
          <a:p>
            <a:r>
              <a:rPr lang="en-US" dirty="0"/>
              <a:t>  	console.log(</a:t>
            </a:r>
            <a:r>
              <a:rPr lang="en-US" dirty="0" err="1"/>
              <a:t>map.size</a:t>
            </a:r>
            <a:r>
              <a:rPr lang="en-US" dirty="0"/>
              <a:t>)</a:t>
            </a:r>
          </a:p>
          <a:p>
            <a:endParaRPr lang="en-US" dirty="0"/>
          </a:p>
          <a:p>
            <a:r>
              <a:rPr lang="en-US" b="1" dirty="0"/>
              <a:t>To delete all pairs, </a:t>
            </a:r>
          </a:p>
          <a:p>
            <a:r>
              <a:rPr lang="en-US" dirty="0"/>
              <a:t>	</a:t>
            </a:r>
            <a:r>
              <a:rPr lang="en-US" dirty="0" err="1"/>
              <a:t>map.clear</a:t>
            </a:r>
            <a:r>
              <a:rPr lang="en-US" dirty="0"/>
              <a:t>() </a:t>
            </a:r>
          </a:p>
          <a:p>
            <a:endParaRPr lang="en-US" dirty="0"/>
          </a:p>
          <a:p>
            <a:r>
              <a:rPr lang="en-US" b="1" dirty="0"/>
              <a:t>To iterate over map using </a:t>
            </a:r>
            <a:r>
              <a:rPr lang="en-US" b="1" dirty="0" err="1"/>
              <a:t>for..of</a:t>
            </a:r>
            <a:r>
              <a:rPr lang="en-US" b="1" dirty="0"/>
              <a:t>,</a:t>
            </a:r>
          </a:p>
          <a:p>
            <a:r>
              <a:rPr lang="en-US" b="1" dirty="0"/>
              <a:t>	</a:t>
            </a:r>
            <a:r>
              <a:rPr lang="en-US" dirty="0"/>
              <a:t>for (</a:t>
            </a:r>
            <a:r>
              <a:rPr lang="en-US" dirty="0" err="1"/>
              <a:t>const</a:t>
            </a:r>
            <a:r>
              <a:rPr lang="en-US" dirty="0"/>
              <a:t> item of map)</a:t>
            </a:r>
          </a:p>
          <a:p>
            <a:r>
              <a:rPr lang="en-US" dirty="0"/>
              <a:t>	{</a:t>
            </a:r>
          </a:p>
          <a:p>
            <a:r>
              <a:rPr lang="en-US" dirty="0"/>
              <a:t>    		console.log(item);		}</a:t>
            </a:r>
          </a:p>
        </p:txBody>
      </p:sp>
    </p:spTree>
    <p:extLst>
      <p:ext uri="{BB962C8B-B14F-4D97-AF65-F5344CB8AC3E}">
        <p14:creationId xmlns:p14="http://schemas.microsoft.com/office/powerpoint/2010/main" val="8151338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Map and Set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5078313"/>
          </a:xfrm>
          <a:prstGeom prst="rect">
            <a:avLst/>
          </a:prstGeom>
          <a:noFill/>
        </p:spPr>
        <p:txBody>
          <a:bodyPr wrap="square" rtlCol="0">
            <a:spAutoFit/>
          </a:bodyPr>
          <a:lstStyle/>
          <a:p>
            <a:r>
              <a:rPr lang="en-US" b="1" dirty="0"/>
              <a:t>keys method returns iterator over keys </a:t>
            </a:r>
          </a:p>
          <a:p>
            <a:r>
              <a:rPr lang="en-US" b="1" dirty="0"/>
              <a:t>	</a:t>
            </a:r>
            <a:r>
              <a:rPr lang="en-US" dirty="0"/>
              <a:t>for (</a:t>
            </a:r>
            <a:r>
              <a:rPr lang="en-US" dirty="0" err="1"/>
              <a:t>const</a:t>
            </a:r>
            <a:r>
              <a:rPr lang="en-US" dirty="0"/>
              <a:t> item of </a:t>
            </a:r>
            <a:r>
              <a:rPr lang="en-US" dirty="0" err="1"/>
              <a:t>map.keys</a:t>
            </a:r>
            <a:r>
              <a:rPr lang="en-US" dirty="0"/>
              <a:t>())</a:t>
            </a:r>
          </a:p>
          <a:p>
            <a:r>
              <a:rPr lang="en-US" dirty="0"/>
              <a:t>	{</a:t>
            </a:r>
          </a:p>
          <a:p>
            <a:r>
              <a:rPr lang="en-US" dirty="0"/>
              <a:t>    		console.log(item);		</a:t>
            </a:r>
          </a:p>
          <a:p>
            <a:r>
              <a:rPr lang="en-US" dirty="0"/>
              <a:t>	}</a:t>
            </a:r>
          </a:p>
          <a:p>
            <a:r>
              <a:rPr lang="en-US" b="1" dirty="0"/>
              <a:t>values method returns iterator over values </a:t>
            </a:r>
          </a:p>
          <a:p>
            <a:r>
              <a:rPr lang="en-US" dirty="0"/>
              <a:t>	for (</a:t>
            </a:r>
            <a:r>
              <a:rPr lang="en-US" dirty="0" err="1"/>
              <a:t>const</a:t>
            </a:r>
            <a:r>
              <a:rPr lang="en-US" dirty="0"/>
              <a:t> item of </a:t>
            </a:r>
            <a:r>
              <a:rPr lang="en-US" dirty="0" err="1"/>
              <a:t>map.values</a:t>
            </a:r>
            <a:r>
              <a:rPr lang="en-US" dirty="0"/>
              <a:t>())</a:t>
            </a:r>
          </a:p>
          <a:p>
            <a:r>
              <a:rPr lang="en-US" dirty="0"/>
              <a:t>	{</a:t>
            </a:r>
          </a:p>
          <a:p>
            <a:r>
              <a:rPr lang="en-US" dirty="0"/>
              <a:t>    		console.log(item);		</a:t>
            </a:r>
          </a:p>
          <a:p>
            <a:r>
              <a:rPr lang="en-US" dirty="0"/>
              <a:t>	}</a:t>
            </a:r>
          </a:p>
          <a:p>
            <a:r>
              <a:rPr lang="en-US" b="1" dirty="0"/>
              <a:t>entries method returns iterator over array of [key, value] arrays </a:t>
            </a:r>
          </a:p>
          <a:p>
            <a:r>
              <a:rPr lang="en-US" dirty="0"/>
              <a:t>	for (</a:t>
            </a:r>
            <a:r>
              <a:rPr lang="en-US" dirty="0" err="1"/>
              <a:t>const</a:t>
            </a:r>
            <a:r>
              <a:rPr lang="en-US" dirty="0"/>
              <a:t> item of </a:t>
            </a:r>
            <a:r>
              <a:rPr lang="en-US" dirty="0" err="1"/>
              <a:t>map.entries</a:t>
            </a:r>
            <a:r>
              <a:rPr lang="en-US" dirty="0"/>
              <a:t>())</a:t>
            </a:r>
          </a:p>
          <a:p>
            <a:r>
              <a:rPr lang="en-US" dirty="0"/>
              <a:t>	{</a:t>
            </a:r>
          </a:p>
          <a:p>
            <a:r>
              <a:rPr lang="en-US" dirty="0"/>
              <a:t>    		console.log(item);		</a:t>
            </a:r>
          </a:p>
          <a:p>
            <a:r>
              <a:rPr lang="en-US" dirty="0"/>
              <a:t>	}</a:t>
            </a:r>
          </a:p>
          <a:p>
            <a:r>
              <a:rPr lang="en-IN" b="1" dirty="0"/>
              <a:t>Iterating with its built-in </a:t>
            </a:r>
            <a:r>
              <a:rPr lang="en-IN" b="1" dirty="0" err="1"/>
              <a:t>forEach</a:t>
            </a:r>
            <a:r>
              <a:rPr lang="en-IN" b="1" dirty="0"/>
              <a:t>()</a:t>
            </a:r>
          </a:p>
          <a:p>
            <a:r>
              <a:rPr lang="en-IN" b="1" dirty="0"/>
              <a:t>	 </a:t>
            </a:r>
            <a:r>
              <a:rPr lang="en-IN" dirty="0" err="1"/>
              <a:t>map.forEach</a:t>
            </a:r>
            <a:r>
              <a:rPr lang="en-IN" dirty="0"/>
              <a:t>((</a:t>
            </a:r>
            <a:r>
              <a:rPr lang="en-IN" dirty="0" err="1"/>
              <a:t>k,v</a:t>
            </a:r>
            <a:r>
              <a:rPr lang="en-IN" dirty="0"/>
              <a:t>)=&gt;console.log(`key: ${k}, value:${v}`))</a:t>
            </a:r>
          </a:p>
          <a:p>
            <a:endParaRPr lang="en-US" b="1" dirty="0"/>
          </a:p>
        </p:txBody>
      </p:sp>
    </p:spTree>
    <p:extLst>
      <p:ext uri="{BB962C8B-B14F-4D97-AF65-F5344CB8AC3E}">
        <p14:creationId xmlns:p14="http://schemas.microsoft.com/office/powerpoint/2010/main" val="35211579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Map and Set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1477328"/>
          </a:xfrm>
          <a:prstGeom prst="rect">
            <a:avLst/>
          </a:prstGeom>
          <a:noFill/>
        </p:spPr>
        <p:txBody>
          <a:bodyPr wrap="square" rtlCol="0">
            <a:spAutoFit/>
          </a:bodyPr>
          <a:lstStyle/>
          <a:p>
            <a:r>
              <a:rPr lang="en-US" b="1" dirty="0"/>
              <a:t>Common Map Operations</a:t>
            </a:r>
          </a:p>
          <a:p>
            <a:endParaRPr lang="en-US" b="1" dirty="0"/>
          </a:p>
          <a:p>
            <a:r>
              <a:rPr lang="en-US" b="1" dirty="0"/>
              <a:t>Map</a:t>
            </a:r>
            <a:r>
              <a:rPr lang="en-US" dirty="0"/>
              <a:t> : let </a:t>
            </a:r>
            <a:r>
              <a:rPr lang="en-US" dirty="0" err="1"/>
              <a:t>newMap</a:t>
            </a:r>
            <a:r>
              <a:rPr lang="en-US" dirty="0"/>
              <a:t> = new Map([...map].map(  ([key, value]) =&gt; [new-key-expr, new-value-expr]));</a:t>
            </a:r>
          </a:p>
          <a:p>
            <a:endParaRPr lang="en-US" dirty="0"/>
          </a:p>
          <a:p>
            <a:r>
              <a:rPr lang="en-US" b="1" dirty="0"/>
              <a:t>Filter</a:t>
            </a:r>
            <a:r>
              <a:rPr lang="en-US" dirty="0"/>
              <a:t> : let </a:t>
            </a:r>
            <a:r>
              <a:rPr lang="en-US" dirty="0" err="1"/>
              <a:t>newMap</a:t>
            </a:r>
            <a:r>
              <a:rPr lang="en-US" dirty="0"/>
              <a:t> = new Map([...map].filter(  ([key, value]) =&gt; </a:t>
            </a:r>
            <a:r>
              <a:rPr lang="en-US" dirty="0" err="1"/>
              <a:t>boolean</a:t>
            </a:r>
            <a:r>
              <a:rPr lang="en-US" dirty="0"/>
              <a:t>-expr]));</a:t>
            </a:r>
          </a:p>
        </p:txBody>
      </p:sp>
    </p:spTree>
    <p:extLst>
      <p:ext uri="{BB962C8B-B14F-4D97-AF65-F5344CB8AC3E}">
        <p14:creationId xmlns:p14="http://schemas.microsoft.com/office/powerpoint/2010/main" val="8386030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69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Map and Set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4801314"/>
          </a:xfrm>
          <a:prstGeom prst="rect">
            <a:avLst/>
          </a:prstGeom>
          <a:noFill/>
        </p:spPr>
        <p:txBody>
          <a:bodyPr wrap="square" rtlCol="0">
            <a:spAutoFit/>
          </a:bodyPr>
          <a:lstStyle/>
          <a:p>
            <a:r>
              <a:rPr lang="en-US" b="1" dirty="0"/>
              <a:t>Set</a:t>
            </a:r>
          </a:p>
          <a:p>
            <a:pPr marL="285750" indent="-285750">
              <a:buFont typeface="Arial" panose="020B0604020202020204" pitchFamily="34" charset="0"/>
              <a:buChar char="•"/>
            </a:pPr>
            <a:r>
              <a:rPr lang="en-US" dirty="0"/>
              <a:t>Set hold collections of unique values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Values can be any type including </a:t>
            </a:r>
            <a:r>
              <a:rPr lang="en-IN" dirty="0"/>
              <a:t>primitives or object references</a:t>
            </a:r>
            <a:endParaRPr lang="en-US" dirty="0"/>
          </a:p>
          <a:p>
            <a:pPr marL="285750" indent="-285750">
              <a:buFont typeface="Arial" panose="020B0604020202020204" pitchFamily="34" charset="0"/>
              <a:buChar char="•"/>
            </a:pPr>
            <a:endParaRPr lang="en-US" dirty="0"/>
          </a:p>
          <a:p>
            <a:r>
              <a:rPr lang="en-US" b="1" dirty="0"/>
              <a:t>Creating Set, </a:t>
            </a:r>
          </a:p>
          <a:p>
            <a:pPr lvl="1"/>
            <a:r>
              <a:rPr lang="en-US" dirty="0"/>
              <a:t>let set = new Set() </a:t>
            </a:r>
          </a:p>
          <a:p>
            <a:pPr lvl="1"/>
            <a:r>
              <a:rPr lang="en-US" dirty="0"/>
              <a:t>let name = 'ES6';</a:t>
            </a:r>
          </a:p>
          <a:p>
            <a:pPr lvl="1"/>
            <a:endParaRPr lang="en-US" dirty="0"/>
          </a:p>
          <a:p>
            <a:r>
              <a:rPr lang="en-US" b="1" dirty="0"/>
              <a:t>To add a value,</a:t>
            </a:r>
          </a:p>
          <a:p>
            <a:pPr lvl="1"/>
            <a:r>
              <a:rPr lang="en-US" dirty="0" err="1"/>
              <a:t>set.add</a:t>
            </a:r>
            <a:r>
              <a:rPr lang="en-US" dirty="0"/>
              <a:t>(1);</a:t>
            </a:r>
          </a:p>
          <a:p>
            <a:pPr lvl="1"/>
            <a:r>
              <a:rPr lang="en-US" dirty="0" err="1"/>
              <a:t>set.add</a:t>
            </a:r>
            <a:r>
              <a:rPr lang="en-US" dirty="0"/>
              <a:t>('1');</a:t>
            </a:r>
          </a:p>
          <a:p>
            <a:pPr lvl="1"/>
            <a:r>
              <a:rPr lang="en-US" dirty="0" err="1"/>
              <a:t>set.add</a:t>
            </a:r>
            <a:r>
              <a:rPr lang="en-US" dirty="0"/>
              <a:t>(name);</a:t>
            </a:r>
          </a:p>
          <a:p>
            <a:pPr lvl="1"/>
            <a:r>
              <a:rPr lang="en-US" dirty="0" err="1"/>
              <a:t>set.add</a:t>
            </a:r>
            <a:r>
              <a:rPr lang="en-US" dirty="0"/>
              <a:t>({ key: 'value' });</a:t>
            </a:r>
          </a:p>
          <a:p>
            <a:pPr lvl="1"/>
            <a:endParaRPr lang="en-US" dirty="0"/>
          </a:p>
          <a:p>
            <a:r>
              <a:rPr lang="en-US" b="1" dirty="0"/>
              <a:t>To show all values,</a:t>
            </a:r>
          </a:p>
          <a:p>
            <a:pPr lvl="1"/>
            <a:r>
              <a:rPr lang="en-US" dirty="0"/>
              <a:t>console.log(set); // Set(4) {1, "1", "ES6", {…}}</a:t>
            </a:r>
          </a:p>
        </p:txBody>
      </p:sp>
    </p:spTree>
    <p:extLst>
      <p:ext uri="{BB962C8B-B14F-4D97-AF65-F5344CB8AC3E}">
        <p14:creationId xmlns:p14="http://schemas.microsoft.com/office/powerpoint/2010/main" val="1772081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Block scope variable</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216455"/>
            <a:ext cx="1121610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let declares variables like </a:t>
            </a:r>
            <a:r>
              <a:rPr lang="en-US" dirty="0" err="1"/>
              <a:t>var</a:t>
            </a:r>
            <a:r>
              <a:rPr lang="en-US" dirty="0"/>
              <a:t>, but they have block scope </a:t>
            </a:r>
          </a:p>
          <a:p>
            <a:endParaRPr lang="en-US" dirty="0"/>
          </a:p>
          <a:p>
            <a:pPr marL="742950" lvl="1" indent="-285750">
              <a:buFont typeface="Arial" panose="020B0604020202020204" pitchFamily="34" charset="0"/>
              <a:buChar char="•"/>
            </a:pPr>
            <a:r>
              <a:rPr lang="en-US" dirty="0"/>
              <a:t>Not hoisted to beginning of enclosing block, so references before declaration are errors </a:t>
            </a:r>
          </a:p>
          <a:p>
            <a:pPr lvl="1"/>
            <a:endParaRPr lang="en-US" dirty="0"/>
          </a:p>
          <a:p>
            <a:pPr marL="742950" lvl="1" indent="-285750">
              <a:buFont typeface="Arial" panose="020B0604020202020204" pitchFamily="34" charset="0"/>
              <a:buChar char="•"/>
            </a:pPr>
            <a:r>
              <a:rPr lang="en-US" dirty="0"/>
              <a:t>Most uses of </a:t>
            </a:r>
            <a:r>
              <a:rPr lang="en-US" dirty="0" err="1"/>
              <a:t>var</a:t>
            </a:r>
            <a:r>
              <a:rPr lang="en-US" dirty="0"/>
              <a:t> can be replaced with let (not if they depend on hoisting) </a:t>
            </a:r>
          </a:p>
          <a:p>
            <a:pPr lvl="1"/>
            <a:endParaRPr lang="en-US" dirty="0"/>
          </a:p>
          <a:p>
            <a:pPr marL="742950" lvl="1" indent="-285750">
              <a:buFont typeface="Arial" panose="020B0604020202020204" pitchFamily="34" charset="0"/>
              <a:buChar char="•"/>
            </a:pPr>
            <a:r>
              <a:rPr lang="en-US" dirty="0"/>
              <a:t>when a let variable is accessed out of its scope, a </a:t>
            </a:r>
            <a:r>
              <a:rPr lang="en-US" dirty="0" err="1"/>
              <a:t>ReferenceError</a:t>
            </a:r>
            <a:r>
              <a:rPr lang="en-US" dirty="0"/>
              <a:t> is thrown with message “name is not defined”</a:t>
            </a:r>
          </a:p>
        </p:txBody>
      </p:sp>
    </p:spTree>
    <p:extLst>
      <p:ext uri="{BB962C8B-B14F-4D97-AF65-F5344CB8AC3E}">
        <p14:creationId xmlns:p14="http://schemas.microsoft.com/office/powerpoint/2010/main" val="26598489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Map and Set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4524315"/>
          </a:xfrm>
          <a:prstGeom prst="rect">
            <a:avLst/>
          </a:prstGeom>
          <a:noFill/>
        </p:spPr>
        <p:txBody>
          <a:bodyPr wrap="square" rtlCol="0">
            <a:spAutoFit/>
          </a:bodyPr>
          <a:lstStyle/>
          <a:p>
            <a:r>
              <a:rPr lang="en-US" b="1" dirty="0"/>
              <a:t>To test for an element, </a:t>
            </a:r>
          </a:p>
          <a:p>
            <a:r>
              <a:rPr lang="en-US" dirty="0"/>
              <a:t>       	console.log(</a:t>
            </a:r>
            <a:r>
              <a:rPr lang="en-US" dirty="0" err="1"/>
              <a:t>set.has</a:t>
            </a:r>
            <a:r>
              <a:rPr lang="en-US" dirty="0"/>
              <a:t>('ES6'));</a:t>
            </a:r>
          </a:p>
          <a:p>
            <a:endParaRPr lang="en-US" dirty="0"/>
          </a:p>
          <a:p>
            <a:r>
              <a:rPr lang="en-US" b="1" dirty="0"/>
              <a:t>To delete an element, </a:t>
            </a:r>
          </a:p>
          <a:p>
            <a:r>
              <a:rPr lang="en-US" dirty="0"/>
              <a:t>	</a:t>
            </a:r>
            <a:r>
              <a:rPr lang="en-US" dirty="0" err="1"/>
              <a:t>set.delete</a:t>
            </a:r>
            <a:r>
              <a:rPr lang="en-US" dirty="0"/>
              <a:t>('1') ;</a:t>
            </a:r>
          </a:p>
          <a:p>
            <a:endParaRPr lang="en-US" dirty="0"/>
          </a:p>
          <a:p>
            <a:r>
              <a:rPr lang="en-US" b="1" dirty="0"/>
              <a:t>To get the size of set,</a:t>
            </a:r>
          </a:p>
          <a:p>
            <a:r>
              <a:rPr lang="en-US" dirty="0"/>
              <a:t>  	console.log(</a:t>
            </a:r>
            <a:r>
              <a:rPr lang="en-US" dirty="0" err="1"/>
              <a:t>set.size</a:t>
            </a:r>
            <a:r>
              <a:rPr lang="en-US" dirty="0"/>
              <a:t>)</a:t>
            </a:r>
          </a:p>
          <a:p>
            <a:endParaRPr lang="en-US" dirty="0"/>
          </a:p>
          <a:p>
            <a:r>
              <a:rPr lang="en-US" b="1" dirty="0"/>
              <a:t>To delete all elements, </a:t>
            </a:r>
          </a:p>
          <a:p>
            <a:r>
              <a:rPr lang="en-US" dirty="0"/>
              <a:t>	</a:t>
            </a:r>
            <a:r>
              <a:rPr lang="en-US" dirty="0" err="1"/>
              <a:t>set.clear</a:t>
            </a:r>
            <a:r>
              <a:rPr lang="en-US" dirty="0"/>
              <a:t>() </a:t>
            </a:r>
          </a:p>
          <a:p>
            <a:endParaRPr lang="en-US" dirty="0"/>
          </a:p>
          <a:p>
            <a:r>
              <a:rPr lang="en-US" b="1" dirty="0"/>
              <a:t>To iterate over set using </a:t>
            </a:r>
            <a:r>
              <a:rPr lang="en-US" b="1" dirty="0" err="1"/>
              <a:t>for..of</a:t>
            </a:r>
            <a:r>
              <a:rPr lang="en-US" b="1" dirty="0"/>
              <a:t>,</a:t>
            </a:r>
          </a:p>
          <a:p>
            <a:r>
              <a:rPr lang="en-US" b="1" dirty="0"/>
              <a:t>	</a:t>
            </a:r>
            <a:r>
              <a:rPr lang="en-US" dirty="0"/>
              <a:t>for (</a:t>
            </a:r>
            <a:r>
              <a:rPr lang="en-US" dirty="0" err="1"/>
              <a:t>const</a:t>
            </a:r>
            <a:r>
              <a:rPr lang="en-US" dirty="0"/>
              <a:t> item of set)</a:t>
            </a:r>
          </a:p>
          <a:p>
            <a:r>
              <a:rPr lang="en-US" dirty="0"/>
              <a:t>	{</a:t>
            </a:r>
          </a:p>
          <a:p>
            <a:r>
              <a:rPr lang="en-US" dirty="0"/>
              <a:t>    		console.log(item);		}</a:t>
            </a:r>
          </a:p>
        </p:txBody>
      </p:sp>
    </p:spTree>
    <p:extLst>
      <p:ext uri="{BB962C8B-B14F-4D97-AF65-F5344CB8AC3E}">
        <p14:creationId xmlns:p14="http://schemas.microsoft.com/office/powerpoint/2010/main" val="24927963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Map and Set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923330"/>
          </a:xfrm>
          <a:prstGeom prst="rect">
            <a:avLst/>
          </a:prstGeom>
          <a:noFill/>
        </p:spPr>
        <p:txBody>
          <a:bodyPr wrap="square" rtlCol="0">
            <a:spAutoFit/>
          </a:bodyPr>
          <a:lstStyle/>
          <a:p>
            <a:r>
              <a:rPr lang="en-US" dirty="0" err="1"/>
              <a:t>i</a:t>
            </a:r>
            <a:r>
              <a:rPr lang="en-IN" b="1" dirty="0" err="1"/>
              <a:t>terating</a:t>
            </a:r>
            <a:r>
              <a:rPr lang="en-IN" b="1" dirty="0"/>
              <a:t> with its built-in </a:t>
            </a:r>
            <a:r>
              <a:rPr lang="en-IN" b="1" dirty="0" err="1"/>
              <a:t>forEach</a:t>
            </a:r>
            <a:r>
              <a:rPr lang="en-IN" b="1" dirty="0"/>
              <a:t>()</a:t>
            </a:r>
          </a:p>
          <a:p>
            <a:r>
              <a:rPr lang="en-IN" b="1" dirty="0"/>
              <a:t>	 </a:t>
            </a:r>
            <a:r>
              <a:rPr lang="en-IN" dirty="0" err="1"/>
              <a:t>set.forEach</a:t>
            </a:r>
            <a:r>
              <a:rPr lang="en-IN" dirty="0"/>
              <a:t>((v)=&gt;console.log(`Value is: ${v}`))</a:t>
            </a:r>
          </a:p>
          <a:p>
            <a:endParaRPr lang="en-US" b="1" dirty="0"/>
          </a:p>
        </p:txBody>
      </p:sp>
    </p:spTree>
    <p:extLst>
      <p:ext uri="{BB962C8B-B14F-4D97-AF65-F5344CB8AC3E}">
        <p14:creationId xmlns:p14="http://schemas.microsoft.com/office/powerpoint/2010/main" val="35936629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Map and Set</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3693319"/>
          </a:xfrm>
          <a:prstGeom prst="rect">
            <a:avLst/>
          </a:prstGeom>
          <a:noFill/>
        </p:spPr>
        <p:txBody>
          <a:bodyPr wrap="square" rtlCol="0">
            <a:spAutoFit/>
          </a:bodyPr>
          <a:lstStyle/>
          <a:p>
            <a:r>
              <a:rPr lang="en-US" b="1" dirty="0"/>
              <a:t>Common Set Operations</a:t>
            </a:r>
          </a:p>
          <a:p>
            <a:endParaRPr lang="en-US" b="1" dirty="0"/>
          </a:p>
          <a:p>
            <a:r>
              <a:rPr lang="en-US" b="1" dirty="0"/>
              <a:t>Map</a:t>
            </a:r>
            <a:r>
              <a:rPr lang="en-US" dirty="0"/>
              <a:t> : let </a:t>
            </a:r>
            <a:r>
              <a:rPr lang="en-US" dirty="0" err="1"/>
              <a:t>newSet</a:t>
            </a:r>
            <a:r>
              <a:rPr lang="en-US" dirty="0"/>
              <a:t> = new Set([...set].map(</a:t>
            </a:r>
            <a:r>
              <a:rPr lang="en-US" dirty="0" err="1"/>
              <a:t>elem</a:t>
            </a:r>
            <a:r>
              <a:rPr lang="en-US" dirty="0"/>
              <a:t> =&gt; some-code));</a:t>
            </a:r>
          </a:p>
          <a:p>
            <a:endParaRPr lang="en-US" dirty="0"/>
          </a:p>
          <a:p>
            <a:r>
              <a:rPr lang="en-US" b="1" dirty="0"/>
              <a:t>Filter</a:t>
            </a:r>
            <a:r>
              <a:rPr lang="en-US" dirty="0"/>
              <a:t> : let </a:t>
            </a:r>
            <a:r>
              <a:rPr lang="en-US" dirty="0" err="1"/>
              <a:t>newSet</a:t>
            </a:r>
            <a:r>
              <a:rPr lang="en-US" dirty="0"/>
              <a:t> = new Set([...set].filter(</a:t>
            </a:r>
            <a:r>
              <a:rPr lang="en-US" dirty="0" err="1"/>
              <a:t>elem</a:t>
            </a:r>
            <a:r>
              <a:rPr lang="en-US" dirty="0"/>
              <a:t> =&gt; some-code));</a:t>
            </a:r>
          </a:p>
          <a:p>
            <a:endParaRPr lang="en-US" dirty="0"/>
          </a:p>
          <a:p>
            <a:r>
              <a:rPr lang="en-US" b="1" dirty="0"/>
              <a:t>Union</a:t>
            </a:r>
            <a:r>
              <a:rPr lang="en-US" dirty="0"/>
              <a:t> : let union = new Set([...set1, ...set2]);</a:t>
            </a:r>
          </a:p>
          <a:p>
            <a:r>
              <a:rPr lang="en-US" dirty="0"/>
              <a:t> </a:t>
            </a:r>
          </a:p>
          <a:p>
            <a:r>
              <a:rPr lang="en-US" b="1" dirty="0"/>
              <a:t>Intersection</a:t>
            </a:r>
            <a:r>
              <a:rPr lang="en-US" dirty="0"/>
              <a:t> : let intersection = new Set([...set1].filter(</a:t>
            </a:r>
            <a:r>
              <a:rPr lang="en-US" dirty="0" err="1"/>
              <a:t>elem</a:t>
            </a:r>
            <a:r>
              <a:rPr lang="en-US" dirty="0"/>
              <a:t> =&gt; set2.has(</a:t>
            </a:r>
            <a:r>
              <a:rPr lang="en-US" dirty="0" err="1"/>
              <a:t>elem</a:t>
            </a:r>
            <a:r>
              <a:rPr lang="en-US" dirty="0"/>
              <a:t>)));</a:t>
            </a:r>
          </a:p>
          <a:p>
            <a:endParaRPr lang="en-US" b="1" dirty="0"/>
          </a:p>
          <a:p>
            <a:r>
              <a:rPr lang="en-US" b="1" dirty="0"/>
              <a:t>Difference </a:t>
            </a:r>
            <a:r>
              <a:rPr lang="en-US" dirty="0"/>
              <a:t>: let union = new Set([...set1].filter(</a:t>
            </a:r>
            <a:r>
              <a:rPr lang="en-US" dirty="0" err="1"/>
              <a:t>elem</a:t>
            </a:r>
            <a:r>
              <a:rPr lang="en-US" dirty="0"/>
              <a:t> =&gt; !set2.has(</a:t>
            </a:r>
            <a:r>
              <a:rPr lang="en-US" dirty="0" err="1"/>
              <a:t>elem</a:t>
            </a:r>
            <a:r>
              <a:rPr lang="en-US" dirty="0"/>
              <a:t>)));</a:t>
            </a:r>
          </a:p>
          <a:p>
            <a:endParaRPr lang="en-US" dirty="0"/>
          </a:p>
          <a:p>
            <a:r>
              <a:rPr lang="en-US" b="1" dirty="0"/>
              <a:t>Remove duplicates from an array </a:t>
            </a:r>
            <a:r>
              <a:rPr lang="en-US" dirty="0"/>
              <a:t>: let </a:t>
            </a:r>
            <a:r>
              <a:rPr lang="en-US" dirty="0" err="1"/>
              <a:t>newArr</a:t>
            </a:r>
            <a:r>
              <a:rPr lang="en-US" dirty="0"/>
              <a:t> = [...new Set(</a:t>
            </a:r>
            <a:r>
              <a:rPr lang="en-US" dirty="0" err="1"/>
              <a:t>arr</a:t>
            </a:r>
            <a:r>
              <a:rPr lang="en-US" dirty="0"/>
              <a:t>)];</a:t>
            </a:r>
          </a:p>
        </p:txBody>
      </p:sp>
    </p:spTree>
    <p:extLst>
      <p:ext uri="{BB962C8B-B14F-4D97-AF65-F5344CB8AC3E}">
        <p14:creationId xmlns:p14="http://schemas.microsoft.com/office/powerpoint/2010/main" val="929735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WeakMap</a:t>
            </a:r>
            <a:r>
              <a:rPr lang="en-US" sz="3200" b="1" i="1" spc="-67" dirty="0">
                <a:solidFill>
                  <a:schemeClr val="bg1">
                    <a:lumMod val="50000"/>
                  </a:schemeClr>
                </a:solidFill>
                <a:latin typeface="Arial" pitchFamily="34" charset="0"/>
                <a:cs typeface="Arial" pitchFamily="34" charset="0"/>
              </a:rPr>
              <a:t> and </a:t>
            </a:r>
            <a:r>
              <a:rPr lang="en-US" sz="3200" b="1" i="1" spc="-67" dirty="0" err="1">
                <a:solidFill>
                  <a:schemeClr val="bg1">
                    <a:lumMod val="50000"/>
                  </a:schemeClr>
                </a:solidFill>
                <a:latin typeface="Arial" pitchFamily="34" charset="0"/>
                <a:cs typeface="Arial" pitchFamily="34" charset="0"/>
              </a:rPr>
              <a:t>WeakSet</a:t>
            </a:r>
            <a:endParaRPr lang="en-US" sz="3200" b="1" i="1" spc="-67" dirty="0">
              <a:solidFill>
                <a:schemeClr val="bg1">
                  <a:lumMod val="50000"/>
                </a:schemeClr>
              </a:solidFill>
              <a:latin typeface="Arial" pitchFamily="34" charset="0"/>
              <a:cs typeface="Arial" pitchFamily="34" charset="0"/>
            </a:endParaRP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4247317"/>
          </a:xfrm>
          <a:prstGeom prst="rect">
            <a:avLst/>
          </a:prstGeom>
          <a:noFill/>
        </p:spPr>
        <p:txBody>
          <a:bodyPr wrap="square" rtlCol="0">
            <a:spAutoFit/>
          </a:bodyPr>
          <a:lstStyle/>
          <a:p>
            <a:r>
              <a:rPr lang="en-US" b="1" dirty="0" err="1"/>
              <a:t>WeakMap</a:t>
            </a:r>
            <a:endParaRPr lang="en-US" b="1" dirty="0"/>
          </a:p>
          <a:p>
            <a:pPr marL="285750" indent="-285750">
              <a:buFont typeface="Arial" panose="020B0604020202020204" pitchFamily="34" charset="0"/>
              <a:buChar char="•"/>
            </a:pPr>
            <a:r>
              <a:rPr lang="en-US" dirty="0"/>
              <a:t>Similar API to Map, but differs in that keys must be objects </a:t>
            </a:r>
          </a:p>
          <a:p>
            <a:pPr marL="285750" indent="-285750">
              <a:buFont typeface="Arial" panose="020B0604020202020204" pitchFamily="34" charset="0"/>
              <a:buChar char="•"/>
            </a:pPr>
            <a:r>
              <a:rPr lang="en-US" dirty="0"/>
              <a:t>Keys are “weakly held”, i.e. a pair can be garbage collected if the key is not referenced elsewhere at that point the value can be garbage collected if not referenced elsewhere </a:t>
            </a:r>
          </a:p>
          <a:p>
            <a:pPr marL="285750" indent="-285750">
              <a:buFont typeface="Arial" panose="020B0604020202020204" pitchFamily="34" charset="0"/>
              <a:buChar char="•"/>
            </a:pPr>
            <a:r>
              <a:rPr lang="en-US" dirty="0"/>
              <a:t>Don’t have a size property </a:t>
            </a:r>
          </a:p>
          <a:p>
            <a:pPr marL="285750" indent="-285750">
              <a:buFont typeface="Arial" panose="020B0604020202020204" pitchFamily="34" charset="0"/>
              <a:buChar char="•"/>
            </a:pPr>
            <a:r>
              <a:rPr lang="en-US" dirty="0"/>
              <a:t>Can’t iterate over keys or values </a:t>
            </a:r>
          </a:p>
          <a:p>
            <a:pPr marL="285750" indent="-285750">
              <a:buFont typeface="Arial" panose="020B0604020202020204" pitchFamily="34" charset="0"/>
              <a:buChar char="•"/>
            </a:pPr>
            <a:r>
              <a:rPr lang="en-US" dirty="0"/>
              <a:t>No clear method to remove all pairs</a:t>
            </a:r>
          </a:p>
          <a:p>
            <a:pPr marL="285750" indent="-285750">
              <a:buFont typeface="Arial" panose="020B0604020202020204" pitchFamily="34" charset="0"/>
              <a:buChar char="•"/>
            </a:pPr>
            <a:endParaRPr lang="en-US" dirty="0"/>
          </a:p>
          <a:p>
            <a:r>
              <a:rPr lang="en-US" b="1" dirty="0" err="1"/>
              <a:t>WeakSet</a:t>
            </a:r>
            <a:endParaRPr lang="en-US" b="1" dirty="0"/>
          </a:p>
          <a:p>
            <a:pPr marL="285750" indent="-285750">
              <a:buFont typeface="Arial" panose="020B0604020202020204" pitchFamily="34" charset="0"/>
              <a:buChar char="•"/>
            </a:pPr>
            <a:r>
              <a:rPr lang="en-US" dirty="0"/>
              <a:t>Similar API to Set, but differs in that values must be objects </a:t>
            </a:r>
          </a:p>
          <a:p>
            <a:pPr marL="285750" indent="-285750">
              <a:buFont typeface="Arial" panose="020B0604020202020204" pitchFamily="34" charset="0"/>
              <a:buChar char="•"/>
            </a:pPr>
            <a:r>
              <a:rPr lang="en-US" dirty="0"/>
              <a:t>Values are “weakly held”, i.e. can be garbage collected if not referenced elsewhere </a:t>
            </a:r>
          </a:p>
          <a:p>
            <a:pPr marL="285750" indent="-285750">
              <a:buFont typeface="Arial" panose="020B0604020202020204" pitchFamily="34" charset="0"/>
              <a:buChar char="•"/>
            </a:pPr>
            <a:r>
              <a:rPr lang="en-US" dirty="0"/>
              <a:t>Don’t have a size property </a:t>
            </a:r>
          </a:p>
          <a:p>
            <a:pPr marL="285750" indent="-285750">
              <a:buFont typeface="Arial" panose="020B0604020202020204" pitchFamily="34" charset="0"/>
              <a:buChar char="•"/>
            </a:pPr>
            <a:r>
              <a:rPr lang="en-US" dirty="0"/>
              <a:t>Can’t iterate over values </a:t>
            </a:r>
          </a:p>
          <a:p>
            <a:pPr marL="285750" indent="-285750">
              <a:buFont typeface="Arial" panose="020B0604020202020204" pitchFamily="34" charset="0"/>
              <a:buChar char="•"/>
            </a:pPr>
            <a:r>
              <a:rPr lang="en-US" dirty="0"/>
              <a:t>No clear method to remove all elements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425214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Generators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5355312"/>
          </a:xfrm>
          <a:prstGeom prst="rect">
            <a:avLst/>
          </a:prstGeom>
          <a:noFill/>
        </p:spPr>
        <p:txBody>
          <a:bodyPr wrap="square" rtlCol="0">
            <a:spAutoFit/>
          </a:bodyPr>
          <a:lstStyle/>
          <a:p>
            <a:r>
              <a:rPr lang="en-US" dirty="0"/>
              <a:t>ES6 introduced a new way of working with functions and iterators in the form of </a:t>
            </a:r>
            <a:r>
              <a:rPr lang="en-US" b="1" dirty="0"/>
              <a:t>Generators (or generator functions)</a:t>
            </a:r>
            <a:r>
              <a:rPr lang="en-US" dirty="0"/>
              <a:t>. </a:t>
            </a:r>
          </a:p>
          <a:p>
            <a:pPr marL="285750" indent="-285750">
              <a:buFont typeface="Arial" panose="020B0604020202020204" pitchFamily="34" charset="0"/>
              <a:buChar char="•"/>
            </a:pPr>
            <a:r>
              <a:rPr lang="en-US" dirty="0"/>
              <a:t>A generator is a function that produces a sequence of results instead of a single value, </a:t>
            </a:r>
            <a:r>
              <a:rPr lang="en-US" dirty="0" err="1"/>
              <a:t>i.e</a:t>
            </a:r>
            <a:r>
              <a:rPr lang="en-US" dirty="0"/>
              <a:t> you </a:t>
            </a:r>
            <a:r>
              <a:rPr lang="en-US" i="1" dirty="0"/>
              <a:t>generate </a:t>
            </a:r>
            <a:r>
              <a:rPr lang="en-US" dirty="0"/>
              <a:t>​a series of values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generator is a function that </a:t>
            </a:r>
            <a:r>
              <a:rPr lang="en-US" b="1" dirty="0"/>
              <a:t>can stop midway</a:t>
            </a:r>
            <a:r>
              <a:rPr lang="en-US" dirty="0"/>
              <a:t> and then continue from where it stopped</a:t>
            </a:r>
            <a:r>
              <a:rPr lang="en-US" i="1" dirty="0"/>
              <a:t>.</a:t>
            </a:r>
            <a:r>
              <a:rPr lang="en-US" dirty="0"/>
              <a:t> In others words, cannot be stopped </a:t>
            </a:r>
            <a:r>
              <a:rPr lang="en-US" i="1" dirty="0"/>
              <a:t>before</a:t>
            </a:r>
            <a:r>
              <a:rPr lang="en-US" dirty="0"/>
              <a:t> it finishes its task </a:t>
            </a:r>
            <a:r>
              <a:rPr lang="en-US" dirty="0" err="1"/>
              <a:t>i.e</a:t>
            </a:r>
            <a:r>
              <a:rPr lang="en-US" dirty="0"/>
              <a:t> its last line is executed. It follows something called </a:t>
            </a:r>
            <a:r>
              <a:rPr lang="en-US" dirty="0">
                <a:hlinkClick r:id="rId3"/>
              </a:rPr>
              <a:t>run-to-completion</a:t>
            </a:r>
            <a:r>
              <a:rPr lang="en-US" dirty="0"/>
              <a: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has multiple return points, each specified using yield keyword, each yield is hit in a separate call to the iterator next method </a:t>
            </a:r>
          </a:p>
          <a:p>
            <a:pPr marL="285750" indent="-285750">
              <a:buFont typeface="Arial" panose="020B0604020202020204" pitchFamily="34" charset="0"/>
              <a:buChar char="•"/>
            </a:pPr>
            <a:endParaRPr lang="en-US" b="1" i="1" dirty="0"/>
          </a:p>
          <a:p>
            <a:pPr marL="285750" indent="-285750">
              <a:buFont typeface="Arial" panose="020B0604020202020204" pitchFamily="34" charset="0"/>
              <a:buChar char="•"/>
            </a:pPr>
            <a:r>
              <a:rPr lang="en-US" dirty="0"/>
              <a:t>In short, a generator </a:t>
            </a:r>
            <a:r>
              <a:rPr lang="en-US" i="1" dirty="0"/>
              <a:t>appears</a:t>
            </a:r>
            <a:r>
              <a:rPr lang="en-US" dirty="0"/>
              <a:t> to be a function but it </a:t>
            </a:r>
            <a:r>
              <a:rPr lang="en-US" i="1" dirty="0"/>
              <a:t>behaves</a:t>
            </a:r>
            <a:r>
              <a:rPr lang="en-US" dirty="0"/>
              <a:t> like an iterator.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Generator function returns an object on which next() function can be called. Every invocation of next() will return an object of shape —</a:t>
            </a:r>
          </a:p>
          <a:p>
            <a:pPr lvl="1"/>
            <a:r>
              <a:rPr lang="en-US" dirty="0"/>
              <a:t>{   value: Any,  done: </a:t>
            </a:r>
            <a:r>
              <a:rPr lang="en-US" dirty="0" err="1"/>
              <a:t>true|false</a:t>
            </a:r>
            <a:r>
              <a:rPr lang="en-US" dirty="0"/>
              <a:t>  } </a:t>
            </a:r>
          </a:p>
          <a:p>
            <a:pPr marL="285750" indent="-285750">
              <a:buFont typeface="Arial" panose="020B0604020202020204" pitchFamily="34" charset="0"/>
              <a:buChar char="•"/>
            </a:pPr>
            <a:r>
              <a:rPr lang="en-US" dirty="0"/>
              <a:t>The value property will contain the value. The done property is either true or false. When the done becomes true, the generator stops and won’t generate any more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Generators are one-time access only.</a:t>
            </a:r>
            <a:r>
              <a:rPr lang="en-US" b="1" dirty="0"/>
              <a:t> </a:t>
            </a:r>
            <a:r>
              <a:rPr lang="en-US" dirty="0"/>
              <a:t>Once you’ve exhausted all the values, you can’t iterate over it again. To generate the values again, you need to make a new generator object.</a:t>
            </a:r>
          </a:p>
        </p:txBody>
      </p:sp>
    </p:spTree>
    <p:extLst>
      <p:ext uri="{BB962C8B-B14F-4D97-AF65-F5344CB8AC3E}">
        <p14:creationId xmlns:p14="http://schemas.microsoft.com/office/powerpoint/2010/main" val="36031468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Generators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4801314"/>
          </a:xfrm>
          <a:prstGeom prst="rect">
            <a:avLst/>
          </a:prstGeom>
          <a:noFill/>
        </p:spPr>
        <p:txBody>
          <a:bodyPr wrap="square" rtlCol="0">
            <a:spAutoFit/>
          </a:bodyPr>
          <a:lstStyle/>
          <a:p>
            <a:r>
              <a:rPr lang="en-US" b="1" dirty="0"/>
              <a:t>Creating a Generator</a:t>
            </a:r>
          </a:p>
          <a:p>
            <a:r>
              <a:rPr lang="en-US" dirty="0"/>
              <a:t>	function * </a:t>
            </a:r>
            <a:r>
              <a:rPr lang="en-US" dirty="0" err="1"/>
              <a:t>generatorFunction</a:t>
            </a:r>
            <a:r>
              <a:rPr lang="en-US" dirty="0"/>
              <a:t>() </a:t>
            </a:r>
          </a:p>
          <a:p>
            <a:r>
              <a:rPr lang="en-US" dirty="0"/>
              <a:t>	{ </a:t>
            </a:r>
          </a:p>
          <a:p>
            <a:r>
              <a:rPr lang="en-US" dirty="0"/>
              <a:t>		console.log('This will be executed first.');</a:t>
            </a:r>
          </a:p>
          <a:p>
            <a:r>
              <a:rPr lang="en-US" dirty="0"/>
              <a:t>  		yield 'Hello, ';</a:t>
            </a:r>
          </a:p>
          <a:p>
            <a:r>
              <a:rPr lang="en-US" dirty="0"/>
              <a:t>  		console.log('I will be printed after the pause');  </a:t>
            </a:r>
          </a:p>
          <a:p>
            <a:r>
              <a:rPr lang="en-US" dirty="0"/>
              <a:t>  		yield 'World!';</a:t>
            </a:r>
          </a:p>
          <a:p>
            <a:r>
              <a:rPr lang="en-US" dirty="0"/>
              <a:t>	}</a:t>
            </a:r>
          </a:p>
          <a:p>
            <a:pPr lvl="2"/>
            <a:r>
              <a:rPr lang="en-US" dirty="0" err="1"/>
              <a:t>const</a:t>
            </a:r>
            <a:r>
              <a:rPr lang="en-US" dirty="0"/>
              <a:t> </a:t>
            </a:r>
            <a:r>
              <a:rPr lang="en-US" dirty="0" err="1"/>
              <a:t>generatorObject</a:t>
            </a:r>
            <a:r>
              <a:rPr lang="en-US" dirty="0"/>
              <a:t> = </a:t>
            </a:r>
            <a:r>
              <a:rPr lang="en-US" dirty="0" err="1"/>
              <a:t>generatorFunction</a:t>
            </a:r>
            <a:r>
              <a:rPr lang="en-US" dirty="0"/>
              <a:t>(); </a:t>
            </a:r>
          </a:p>
          <a:p>
            <a:pPr lvl="2"/>
            <a:r>
              <a:rPr lang="en-US" dirty="0"/>
              <a:t>console.log(</a:t>
            </a:r>
            <a:r>
              <a:rPr lang="en-US" dirty="0" err="1"/>
              <a:t>generatorObject.next</a:t>
            </a:r>
            <a:r>
              <a:rPr lang="en-US" dirty="0"/>
              <a:t>().value); </a:t>
            </a:r>
          </a:p>
          <a:p>
            <a:pPr lvl="2"/>
            <a:r>
              <a:rPr lang="en-US" dirty="0"/>
              <a:t>console.log(</a:t>
            </a:r>
            <a:r>
              <a:rPr lang="en-US" dirty="0" err="1"/>
              <a:t>generatorObject.next</a:t>
            </a:r>
            <a:r>
              <a:rPr lang="en-US" dirty="0"/>
              <a:t>().value); </a:t>
            </a:r>
          </a:p>
          <a:p>
            <a:pPr lvl="2"/>
            <a:r>
              <a:rPr lang="en-US" dirty="0"/>
              <a:t>console.log(</a:t>
            </a:r>
            <a:r>
              <a:rPr lang="en-US" dirty="0" err="1"/>
              <a:t>generatorObject.next</a:t>
            </a:r>
            <a:r>
              <a:rPr lang="en-US" dirty="0"/>
              <a:t>().value); </a:t>
            </a:r>
          </a:p>
          <a:p>
            <a:pPr lvl="2"/>
            <a:r>
              <a:rPr lang="en-US" dirty="0"/>
              <a:t>// This will be executed first.</a:t>
            </a:r>
          </a:p>
          <a:p>
            <a:pPr lvl="2"/>
            <a:r>
              <a:rPr lang="en-US" dirty="0"/>
              <a:t>// Hello, </a:t>
            </a:r>
          </a:p>
          <a:p>
            <a:pPr lvl="2"/>
            <a:r>
              <a:rPr lang="en-US" dirty="0"/>
              <a:t>// I will be printed after the pause</a:t>
            </a:r>
          </a:p>
          <a:p>
            <a:pPr lvl="2"/>
            <a:r>
              <a:rPr lang="en-US" dirty="0"/>
              <a:t>// World!</a:t>
            </a:r>
          </a:p>
          <a:p>
            <a:pPr lvl="2"/>
            <a:r>
              <a:rPr lang="en-US" dirty="0"/>
              <a:t>// undefined</a:t>
            </a:r>
          </a:p>
        </p:txBody>
      </p:sp>
    </p:spTree>
    <p:extLst>
      <p:ext uri="{BB962C8B-B14F-4D97-AF65-F5344CB8AC3E}">
        <p14:creationId xmlns:p14="http://schemas.microsoft.com/office/powerpoint/2010/main" val="23250846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Generators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4524315"/>
          </a:xfrm>
          <a:prstGeom prst="rect">
            <a:avLst/>
          </a:prstGeom>
          <a:noFill/>
        </p:spPr>
        <p:txBody>
          <a:bodyPr wrap="square" rtlCol="0">
            <a:spAutoFit/>
          </a:bodyPr>
          <a:lstStyle/>
          <a:p>
            <a:r>
              <a:rPr lang="en-US" dirty="0"/>
              <a:t>We can also return from a generator. However, return sets the done property to true after which the generator cannot generate any more values.</a:t>
            </a:r>
          </a:p>
          <a:p>
            <a:endParaRPr lang="en-US" dirty="0"/>
          </a:p>
          <a:p>
            <a:pPr lvl="1"/>
            <a:r>
              <a:rPr lang="en-US" dirty="0"/>
              <a:t>function *  </a:t>
            </a:r>
            <a:r>
              <a:rPr lang="en-US" dirty="0" err="1"/>
              <a:t>generatorFunc</a:t>
            </a:r>
            <a:r>
              <a:rPr lang="en-US" dirty="0"/>
              <a:t>() </a:t>
            </a:r>
          </a:p>
          <a:p>
            <a:pPr lvl="1"/>
            <a:r>
              <a:rPr lang="en-US" dirty="0"/>
              <a:t>{</a:t>
            </a:r>
          </a:p>
          <a:p>
            <a:pPr lvl="2"/>
            <a:r>
              <a:rPr lang="en-US" dirty="0"/>
              <a:t>  yield 'a';</a:t>
            </a:r>
          </a:p>
          <a:p>
            <a:pPr lvl="2"/>
            <a:r>
              <a:rPr lang="en-US" dirty="0"/>
              <a:t>  return 'b'; // Generator ends here.</a:t>
            </a:r>
          </a:p>
          <a:p>
            <a:pPr lvl="2"/>
            <a:r>
              <a:rPr lang="en-US" dirty="0"/>
              <a:t>  yield 'a'; // Will never be executed.</a:t>
            </a:r>
          </a:p>
          <a:p>
            <a:pPr lvl="1"/>
            <a:r>
              <a:rPr lang="en-US" dirty="0"/>
              <a:t>}</a:t>
            </a:r>
          </a:p>
          <a:p>
            <a:pPr lvl="1"/>
            <a:endParaRPr lang="en-US" dirty="0"/>
          </a:p>
          <a:p>
            <a:pPr lvl="1"/>
            <a:r>
              <a:rPr lang="en-US" dirty="0" err="1"/>
              <a:t>var</a:t>
            </a:r>
            <a:r>
              <a:rPr lang="en-US" dirty="0"/>
              <a:t> b = </a:t>
            </a:r>
            <a:r>
              <a:rPr lang="en-US" dirty="0" err="1"/>
              <a:t>generatorFunc</a:t>
            </a:r>
            <a:r>
              <a:rPr lang="en-US" dirty="0"/>
              <a:t>();</a:t>
            </a:r>
          </a:p>
          <a:p>
            <a:pPr lvl="1"/>
            <a:r>
              <a:rPr lang="en-US" dirty="0" err="1"/>
              <a:t>var</a:t>
            </a:r>
            <a:r>
              <a:rPr lang="en-US" dirty="0"/>
              <a:t> a=</a:t>
            </a:r>
            <a:r>
              <a:rPr lang="en-US" dirty="0" err="1"/>
              <a:t>b.next</a:t>
            </a:r>
            <a:r>
              <a:rPr lang="en-US" dirty="0"/>
              <a:t>()</a:t>
            </a:r>
          </a:p>
          <a:p>
            <a:pPr lvl="1"/>
            <a:r>
              <a:rPr lang="en-US" dirty="0"/>
              <a:t>console.log(</a:t>
            </a:r>
            <a:r>
              <a:rPr lang="en-US" dirty="0" err="1"/>
              <a:t>a.value</a:t>
            </a:r>
            <a:r>
              <a:rPr lang="en-US" dirty="0"/>
              <a:t>, </a:t>
            </a:r>
            <a:r>
              <a:rPr lang="en-US" dirty="0" err="1"/>
              <a:t>a.done</a:t>
            </a:r>
            <a:r>
              <a:rPr lang="en-US" dirty="0"/>
              <a:t>)</a:t>
            </a:r>
          </a:p>
          <a:p>
            <a:pPr lvl="1"/>
            <a:r>
              <a:rPr lang="en-US" dirty="0"/>
              <a:t>console.log(</a:t>
            </a:r>
            <a:r>
              <a:rPr lang="en-US" dirty="0" err="1"/>
              <a:t>b.next</a:t>
            </a:r>
            <a:r>
              <a:rPr lang="en-US" dirty="0"/>
              <a:t>().value)</a:t>
            </a:r>
          </a:p>
          <a:p>
            <a:endParaRPr lang="en-US" dirty="0"/>
          </a:p>
          <a:p>
            <a:endParaRPr lang="en-US" dirty="0"/>
          </a:p>
        </p:txBody>
      </p:sp>
    </p:spTree>
    <p:extLst>
      <p:ext uri="{BB962C8B-B14F-4D97-AF65-F5344CB8AC3E}">
        <p14:creationId xmlns:p14="http://schemas.microsoft.com/office/powerpoint/2010/main" val="16148768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Generators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5632311"/>
          </a:xfrm>
          <a:prstGeom prst="rect">
            <a:avLst/>
          </a:prstGeom>
          <a:noFill/>
        </p:spPr>
        <p:txBody>
          <a:bodyPr wrap="square" rtlCol="0">
            <a:spAutoFit/>
          </a:bodyPr>
          <a:lstStyle/>
          <a:p>
            <a:r>
              <a:rPr lang="en-US" dirty="0"/>
              <a:t>In the line,</a:t>
            </a:r>
          </a:p>
          <a:p>
            <a:pPr lvl="1"/>
            <a:r>
              <a:rPr lang="en-US" dirty="0"/>
              <a:t>	 </a:t>
            </a:r>
            <a:r>
              <a:rPr lang="en-US" dirty="0" err="1"/>
              <a:t>var</a:t>
            </a:r>
            <a:r>
              <a:rPr lang="en-US" dirty="0"/>
              <a:t> b = </a:t>
            </a:r>
            <a:r>
              <a:rPr lang="en-US" dirty="0" err="1"/>
              <a:t>generatorFunc</a:t>
            </a:r>
            <a:r>
              <a:rPr lang="en-US" dirty="0"/>
              <a:t>()</a:t>
            </a:r>
          </a:p>
          <a:p>
            <a:r>
              <a:rPr lang="en-US" dirty="0"/>
              <a:t>Generator function, instead of returning any value, </a:t>
            </a:r>
            <a:r>
              <a:rPr lang="en-IN" dirty="0"/>
              <a:t>create generator object. </a:t>
            </a:r>
            <a:r>
              <a:rPr lang="en-US" dirty="0"/>
              <a:t>This generator object is an iterator. So it can be used in for-of loops or other functions accepting an </a:t>
            </a:r>
            <a:r>
              <a:rPr lang="en-US" dirty="0" err="1"/>
              <a:t>iterable</a:t>
            </a:r>
            <a:r>
              <a:rPr lang="en-US" dirty="0"/>
              <a:t>.</a:t>
            </a:r>
          </a:p>
          <a:p>
            <a:endParaRPr lang="en-US" dirty="0"/>
          </a:p>
          <a:p>
            <a:r>
              <a:rPr lang="en-US" b="1" dirty="0"/>
              <a:t>Example:</a:t>
            </a:r>
          </a:p>
          <a:p>
            <a:r>
              <a:rPr lang="en-US" dirty="0"/>
              <a:t>	function * </a:t>
            </a:r>
            <a:r>
              <a:rPr lang="en-US" dirty="0" err="1"/>
              <a:t>iterableObj</a:t>
            </a:r>
            <a:r>
              <a:rPr lang="en-US" dirty="0"/>
              <a:t>() </a:t>
            </a:r>
          </a:p>
          <a:p>
            <a:r>
              <a:rPr lang="en-US" dirty="0"/>
              <a:t>	{</a:t>
            </a:r>
          </a:p>
          <a:p>
            <a:pPr lvl="3"/>
            <a:r>
              <a:rPr lang="en-US" dirty="0"/>
              <a:t>  yield 'This';</a:t>
            </a:r>
          </a:p>
          <a:p>
            <a:pPr lvl="3"/>
            <a:r>
              <a:rPr lang="en-US" dirty="0"/>
              <a:t>  yield 'is';</a:t>
            </a:r>
          </a:p>
          <a:p>
            <a:pPr lvl="3"/>
            <a:r>
              <a:rPr lang="en-US" dirty="0"/>
              <a:t>  yield '</a:t>
            </a:r>
            <a:r>
              <a:rPr lang="en-US" dirty="0" err="1"/>
              <a:t>iterable</a:t>
            </a:r>
            <a:r>
              <a:rPr lang="en-US" dirty="0"/>
              <a:t>.'</a:t>
            </a:r>
          </a:p>
          <a:p>
            <a:r>
              <a:rPr lang="en-US" dirty="0"/>
              <a:t>	}</a:t>
            </a:r>
          </a:p>
          <a:p>
            <a:r>
              <a:rPr lang="en-US" dirty="0"/>
              <a:t>	for (</a:t>
            </a:r>
            <a:r>
              <a:rPr lang="en-US" dirty="0" err="1"/>
              <a:t>const</a:t>
            </a:r>
            <a:r>
              <a:rPr lang="en-US" dirty="0"/>
              <a:t> </a:t>
            </a:r>
            <a:r>
              <a:rPr lang="en-US" dirty="0" err="1"/>
              <a:t>val</a:t>
            </a:r>
            <a:r>
              <a:rPr lang="en-US" dirty="0"/>
              <a:t> of </a:t>
            </a:r>
            <a:r>
              <a:rPr lang="en-US" dirty="0" err="1"/>
              <a:t>iterableObj</a:t>
            </a:r>
            <a:r>
              <a:rPr lang="en-US" dirty="0"/>
              <a:t>())</a:t>
            </a:r>
          </a:p>
          <a:p>
            <a:r>
              <a:rPr lang="en-US" dirty="0"/>
              <a:t>	{</a:t>
            </a:r>
          </a:p>
          <a:p>
            <a:r>
              <a:rPr lang="en-US" dirty="0"/>
              <a:t>  		console.log(</a:t>
            </a:r>
            <a:r>
              <a:rPr lang="en-US" dirty="0" err="1"/>
              <a:t>val</a:t>
            </a:r>
            <a:r>
              <a:rPr lang="en-US" dirty="0"/>
              <a:t>);</a:t>
            </a:r>
          </a:p>
          <a:p>
            <a:r>
              <a:rPr lang="en-US" dirty="0"/>
              <a:t>	}</a:t>
            </a:r>
          </a:p>
          <a:p>
            <a:r>
              <a:rPr lang="en-US" dirty="0"/>
              <a:t>// This</a:t>
            </a:r>
          </a:p>
          <a:p>
            <a:r>
              <a:rPr lang="en-US" dirty="0"/>
              <a:t>// is </a:t>
            </a:r>
          </a:p>
          <a:p>
            <a:r>
              <a:rPr lang="en-US" dirty="0"/>
              <a:t>// </a:t>
            </a:r>
            <a:r>
              <a:rPr lang="en-US" dirty="0" err="1"/>
              <a:t>iterable</a:t>
            </a:r>
            <a:r>
              <a:rPr lang="en-US" dirty="0"/>
              <a:t>.</a:t>
            </a:r>
          </a:p>
          <a:p>
            <a:endParaRPr lang="en-US" dirty="0"/>
          </a:p>
        </p:txBody>
      </p:sp>
    </p:spTree>
    <p:extLst>
      <p:ext uri="{BB962C8B-B14F-4D97-AF65-F5344CB8AC3E}">
        <p14:creationId xmlns:p14="http://schemas.microsoft.com/office/powerpoint/2010/main" val="22197518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Iterables</a:t>
            </a:r>
            <a:r>
              <a:rPr lang="en-US" sz="3200" b="1" i="1" spc="-67" dirty="0">
                <a:solidFill>
                  <a:schemeClr val="bg1">
                    <a:lumMod val="50000"/>
                  </a:schemeClr>
                </a:solidFill>
                <a:latin typeface="Arial" pitchFamily="34" charset="0"/>
                <a:cs typeface="Arial" pitchFamily="34" charset="0"/>
              </a:rPr>
              <a:t> and Iterators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5355312"/>
          </a:xfrm>
          <a:prstGeom prst="rect">
            <a:avLst/>
          </a:prstGeom>
          <a:noFill/>
        </p:spPr>
        <p:txBody>
          <a:bodyPr wrap="square" rtlCol="0">
            <a:spAutoFit/>
          </a:bodyPr>
          <a:lstStyle/>
          <a:p>
            <a:r>
              <a:rPr lang="en-US" b="1" dirty="0" err="1"/>
              <a:t>Iterables</a:t>
            </a:r>
            <a:endParaRPr lang="en-US" b="1" dirty="0"/>
          </a:p>
          <a:p>
            <a:r>
              <a:rPr lang="en-US" dirty="0"/>
              <a:t>	Arrays, Set, Maps </a:t>
            </a:r>
            <a:r>
              <a:rPr lang="en-US" dirty="0" err="1"/>
              <a:t>etc</a:t>
            </a:r>
            <a:r>
              <a:rPr lang="en-US" dirty="0"/>
              <a:t> are </a:t>
            </a:r>
            <a:r>
              <a:rPr lang="en-US" dirty="0" err="1"/>
              <a:t>iterable</a:t>
            </a:r>
            <a:r>
              <a:rPr lang="en-US" dirty="0"/>
              <a:t> objects, which means we can use them with for...of.</a:t>
            </a:r>
          </a:p>
          <a:p>
            <a:r>
              <a:rPr lang="en-US" b="1" dirty="0"/>
              <a:t>Example:</a:t>
            </a:r>
          </a:p>
          <a:p>
            <a:r>
              <a:rPr lang="en-US" dirty="0"/>
              <a:t>	let names = ["Sam", "Tyler", "Brook"]; </a:t>
            </a:r>
          </a:p>
          <a:p>
            <a:r>
              <a:rPr lang="en-US" dirty="0"/>
              <a:t>	for(let name of names)</a:t>
            </a:r>
          </a:p>
          <a:p>
            <a:r>
              <a:rPr lang="en-US" dirty="0"/>
              <a:t>	{ </a:t>
            </a:r>
          </a:p>
          <a:p>
            <a:r>
              <a:rPr lang="en-US" dirty="0"/>
              <a:t>		console.log( name ); </a:t>
            </a:r>
          </a:p>
          <a:p>
            <a:r>
              <a:rPr lang="en-US" dirty="0"/>
              <a:t>	}</a:t>
            </a:r>
          </a:p>
          <a:p>
            <a:r>
              <a:rPr lang="en-US" dirty="0"/>
              <a:t>	//Sam</a:t>
            </a:r>
          </a:p>
          <a:p>
            <a:r>
              <a:rPr lang="en-US" dirty="0"/>
              <a:t>	//Tyler</a:t>
            </a:r>
          </a:p>
          <a:p>
            <a:r>
              <a:rPr lang="en-US" dirty="0"/>
              <a:t>	//Brook</a:t>
            </a:r>
          </a:p>
          <a:p>
            <a:endParaRPr lang="en-US" dirty="0"/>
          </a:p>
          <a:p>
            <a:r>
              <a:rPr lang="en-US" dirty="0"/>
              <a:t>Plain JavaScript objects are not </a:t>
            </a:r>
            <a:r>
              <a:rPr lang="en-US" dirty="0" err="1"/>
              <a:t>iterable</a:t>
            </a:r>
            <a:r>
              <a:rPr lang="en-US" dirty="0"/>
              <a:t>, so they do not work with for...of out-of-the-box.</a:t>
            </a:r>
          </a:p>
          <a:p>
            <a:endParaRPr lang="en-US" dirty="0"/>
          </a:p>
          <a:p>
            <a:r>
              <a:rPr lang="en-US" dirty="0"/>
              <a:t>	let post = { title: "New Features in JS", replies: 19 }; </a:t>
            </a:r>
          </a:p>
          <a:p>
            <a:r>
              <a:rPr lang="en-US" dirty="0"/>
              <a:t>	for(let p of post)</a:t>
            </a:r>
          </a:p>
          <a:p>
            <a:r>
              <a:rPr lang="en-US" dirty="0"/>
              <a:t>	{ </a:t>
            </a:r>
          </a:p>
          <a:p>
            <a:r>
              <a:rPr lang="en-US" dirty="0"/>
              <a:t>		console.log(p); </a:t>
            </a:r>
          </a:p>
          <a:p>
            <a:r>
              <a:rPr lang="en-US" dirty="0"/>
              <a:t>	}	// </a:t>
            </a:r>
            <a:r>
              <a:rPr lang="en-US" dirty="0" err="1"/>
              <a:t>TypeError</a:t>
            </a:r>
            <a:r>
              <a:rPr lang="en-US" dirty="0"/>
              <a:t>: post is not a </a:t>
            </a:r>
            <a:r>
              <a:rPr lang="en-US" dirty="0" err="1"/>
              <a:t>iterable</a:t>
            </a:r>
            <a:endParaRPr lang="en-US" dirty="0"/>
          </a:p>
        </p:txBody>
      </p:sp>
    </p:spTree>
    <p:extLst>
      <p:ext uri="{BB962C8B-B14F-4D97-AF65-F5344CB8AC3E}">
        <p14:creationId xmlns:p14="http://schemas.microsoft.com/office/powerpoint/2010/main" val="18267792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79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Iterables</a:t>
            </a:r>
            <a:r>
              <a:rPr lang="en-US" sz="3200" b="1" i="1" spc="-67" dirty="0">
                <a:solidFill>
                  <a:schemeClr val="bg1">
                    <a:lumMod val="50000"/>
                  </a:schemeClr>
                </a:solidFill>
                <a:latin typeface="Arial" pitchFamily="34" charset="0"/>
                <a:cs typeface="Arial" pitchFamily="34" charset="0"/>
              </a:rPr>
              <a:t> and Iterators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3970318"/>
          </a:xfrm>
          <a:prstGeom prst="rect">
            <a:avLst/>
          </a:prstGeom>
          <a:noFill/>
        </p:spPr>
        <p:txBody>
          <a:bodyPr wrap="square" rtlCol="0">
            <a:spAutoFit/>
          </a:bodyPr>
          <a:lstStyle/>
          <a:p>
            <a:r>
              <a:rPr lang="en-IN" b="1" dirty="0" err="1"/>
              <a:t>Iterables</a:t>
            </a:r>
            <a:r>
              <a:rPr lang="en-IN" b="1" dirty="0"/>
              <a:t> Return Iterators</a:t>
            </a:r>
          </a:p>
          <a:p>
            <a:pPr marL="285750" indent="-285750">
              <a:buFont typeface="Arial" panose="020B0604020202020204" pitchFamily="34" charset="0"/>
              <a:buChar char="•"/>
            </a:pPr>
            <a:r>
              <a:rPr lang="en-US" dirty="0" err="1"/>
              <a:t>Iterables</a:t>
            </a:r>
            <a:r>
              <a:rPr lang="en-US" dirty="0"/>
              <a:t> return an iterator object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iterator is an object with a next property, returned by the result of calling the </a:t>
            </a:r>
            <a:r>
              <a:rPr lang="en-US" dirty="0" err="1"/>
              <a:t>Symbol.iterator</a:t>
            </a:r>
            <a:r>
              <a:rPr lang="en-US" dirty="0"/>
              <a:t> method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Iterator object knows how to access items from a collection 1 at a time, while keeping track of its current position within the sequence</a:t>
            </a:r>
          </a:p>
          <a:p>
            <a:endParaRPr lang="en-US" b="1" dirty="0"/>
          </a:p>
          <a:p>
            <a:r>
              <a:rPr lang="en-US" b="1" dirty="0"/>
              <a:t>Example:</a:t>
            </a:r>
          </a:p>
          <a:p>
            <a:r>
              <a:rPr lang="en-US" dirty="0"/>
              <a:t>	let names = ["Sam", "Tyler", "Brook"]; </a:t>
            </a:r>
          </a:p>
          <a:p>
            <a:r>
              <a:rPr lang="en-US" dirty="0"/>
              <a:t>	for(let name of names)</a:t>
            </a:r>
          </a:p>
          <a:p>
            <a:r>
              <a:rPr lang="en-US" dirty="0"/>
              <a:t>	{ </a:t>
            </a:r>
          </a:p>
          <a:p>
            <a:r>
              <a:rPr lang="en-US" dirty="0"/>
              <a:t>		console.log( name ); </a:t>
            </a:r>
          </a:p>
          <a:p>
            <a:r>
              <a:rPr lang="en-US" dirty="0"/>
              <a:t>	}</a:t>
            </a:r>
          </a:p>
        </p:txBody>
      </p:sp>
    </p:spTree>
    <p:extLst>
      <p:ext uri="{BB962C8B-B14F-4D97-AF65-F5344CB8AC3E}">
        <p14:creationId xmlns:p14="http://schemas.microsoft.com/office/powerpoint/2010/main" val="415142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Block scope variable</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216455"/>
            <a:ext cx="11216109" cy="2308324"/>
          </a:xfrm>
          <a:prstGeom prst="rect">
            <a:avLst/>
          </a:prstGeom>
          <a:noFill/>
        </p:spPr>
        <p:txBody>
          <a:bodyPr wrap="square" rtlCol="0">
            <a:spAutoFit/>
          </a:bodyPr>
          <a:lstStyle/>
          <a:p>
            <a:r>
              <a:rPr lang="en-US" b="1" dirty="0"/>
              <a:t>Example:</a:t>
            </a:r>
          </a:p>
          <a:p>
            <a:r>
              <a:rPr lang="en-IN" dirty="0"/>
              <a:t>			</a:t>
            </a:r>
            <a:r>
              <a:rPr lang="en-IN" dirty="0" err="1"/>
              <a:t>var</a:t>
            </a:r>
            <a:r>
              <a:rPr lang="en-IN" dirty="0"/>
              <a:t>  x = 10;</a:t>
            </a:r>
          </a:p>
          <a:p>
            <a:r>
              <a:rPr lang="en-IN" dirty="0"/>
              <a:t>			{  </a:t>
            </a:r>
          </a:p>
          <a:p>
            <a:r>
              <a:rPr lang="en-IN" dirty="0"/>
              <a:t>  				  let x = 2;</a:t>
            </a:r>
          </a:p>
          <a:p>
            <a:r>
              <a:rPr lang="en-IN" dirty="0"/>
              <a:t>				  Console.log(x);</a:t>
            </a:r>
          </a:p>
          <a:p>
            <a:r>
              <a:rPr lang="en-IN" dirty="0"/>
              <a:t>			}</a:t>
            </a:r>
          </a:p>
          <a:p>
            <a:r>
              <a:rPr lang="en-IN" dirty="0"/>
              <a:t>			Console.log(x);</a:t>
            </a:r>
          </a:p>
          <a:p>
            <a:r>
              <a:rPr lang="en-IN" dirty="0"/>
              <a:t>			</a:t>
            </a:r>
          </a:p>
        </p:txBody>
      </p:sp>
    </p:spTree>
    <p:extLst>
      <p:ext uri="{BB962C8B-B14F-4D97-AF65-F5344CB8AC3E}">
        <p14:creationId xmlns:p14="http://schemas.microsoft.com/office/powerpoint/2010/main" val="33847333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80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Iterables</a:t>
            </a:r>
            <a:r>
              <a:rPr lang="en-US" sz="3200" b="1" i="1" spc="-67" dirty="0">
                <a:solidFill>
                  <a:schemeClr val="bg1">
                    <a:lumMod val="50000"/>
                  </a:schemeClr>
                </a:solidFill>
                <a:latin typeface="Arial" pitchFamily="34" charset="0"/>
                <a:cs typeface="Arial" pitchFamily="34" charset="0"/>
              </a:rPr>
              <a:t> and Iterators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4801314"/>
          </a:xfrm>
          <a:prstGeom prst="rect">
            <a:avLst/>
          </a:prstGeom>
          <a:noFill/>
        </p:spPr>
        <p:txBody>
          <a:bodyPr wrap="square" rtlCol="0">
            <a:spAutoFit/>
          </a:bodyPr>
          <a:lstStyle/>
          <a:p>
            <a:r>
              <a:rPr lang="en-US" b="1" dirty="0"/>
              <a:t>Things happening behind the scenes - </a:t>
            </a:r>
            <a:r>
              <a:rPr lang="en-IN" b="1" dirty="0"/>
              <a:t>Understanding the next Method</a:t>
            </a:r>
          </a:p>
          <a:p>
            <a:endParaRPr lang="en-US" b="1" dirty="0"/>
          </a:p>
          <a:p>
            <a:pPr lvl="4"/>
            <a:r>
              <a:rPr lang="en-IN" dirty="0"/>
              <a:t>let iterator = names[</a:t>
            </a:r>
            <a:r>
              <a:rPr lang="en-IN" dirty="0" err="1"/>
              <a:t>Symbol.iterator</a:t>
            </a:r>
            <a:r>
              <a:rPr lang="en-IN" dirty="0"/>
              <a:t>](); </a:t>
            </a:r>
          </a:p>
          <a:p>
            <a:r>
              <a:rPr lang="en-IN" dirty="0"/>
              <a:t>		let </a:t>
            </a:r>
            <a:r>
              <a:rPr lang="en-IN" dirty="0" err="1"/>
              <a:t>firstRun</a:t>
            </a:r>
            <a:r>
              <a:rPr lang="en-IN" dirty="0"/>
              <a:t> = </a:t>
            </a:r>
            <a:r>
              <a:rPr lang="en-IN" dirty="0" err="1"/>
              <a:t>iterator.next</a:t>
            </a:r>
            <a:r>
              <a:rPr lang="en-IN" dirty="0"/>
              <a:t>(); 		 { done: false, value: "Sam" } </a:t>
            </a:r>
          </a:p>
          <a:p>
            <a:pPr lvl="4"/>
            <a:r>
              <a:rPr lang="en-IN" dirty="0"/>
              <a:t>let name = </a:t>
            </a:r>
            <a:r>
              <a:rPr lang="en-IN" dirty="0" err="1"/>
              <a:t>firstRun.value</a:t>
            </a:r>
            <a:r>
              <a:rPr lang="en-IN" dirty="0"/>
              <a:t>; </a:t>
            </a:r>
          </a:p>
          <a:p>
            <a:r>
              <a:rPr lang="en-IN" dirty="0"/>
              <a:t>		let </a:t>
            </a:r>
            <a:r>
              <a:rPr lang="en-IN" dirty="0" err="1"/>
              <a:t>secondRun</a:t>
            </a:r>
            <a:r>
              <a:rPr lang="en-IN" dirty="0"/>
              <a:t> = </a:t>
            </a:r>
            <a:r>
              <a:rPr lang="en-IN" dirty="0" err="1"/>
              <a:t>iterator.next</a:t>
            </a:r>
            <a:r>
              <a:rPr lang="en-IN" dirty="0"/>
              <a:t>(); 	 { done: false, value: "Tyler" }</a:t>
            </a:r>
          </a:p>
          <a:p>
            <a:pPr lvl="4"/>
            <a:r>
              <a:rPr lang="en-IN" dirty="0"/>
              <a:t>let name = </a:t>
            </a:r>
            <a:r>
              <a:rPr lang="en-IN" dirty="0" err="1"/>
              <a:t>secondRun.value</a:t>
            </a:r>
            <a:r>
              <a:rPr lang="en-IN" dirty="0"/>
              <a:t>; </a:t>
            </a:r>
          </a:p>
          <a:p>
            <a:r>
              <a:rPr lang="en-IN" dirty="0"/>
              <a:t>		let </a:t>
            </a:r>
            <a:r>
              <a:rPr lang="en-IN" dirty="0" err="1"/>
              <a:t>thirdRun</a:t>
            </a:r>
            <a:r>
              <a:rPr lang="en-IN" dirty="0"/>
              <a:t> = </a:t>
            </a:r>
            <a:r>
              <a:rPr lang="en-IN" dirty="0" err="1"/>
              <a:t>iterator.next</a:t>
            </a:r>
            <a:r>
              <a:rPr lang="en-IN" dirty="0"/>
              <a:t>(); 		 { done: false, value: "Brook" } </a:t>
            </a:r>
          </a:p>
          <a:p>
            <a:pPr lvl="4"/>
            <a:r>
              <a:rPr lang="en-IN" dirty="0"/>
              <a:t>let name = </a:t>
            </a:r>
            <a:r>
              <a:rPr lang="en-IN" dirty="0" err="1"/>
              <a:t>thirdRun.value</a:t>
            </a:r>
            <a:r>
              <a:rPr lang="en-IN" dirty="0"/>
              <a:t>; </a:t>
            </a:r>
          </a:p>
          <a:p>
            <a:r>
              <a:rPr lang="en-IN" dirty="0"/>
              <a:t>		let </a:t>
            </a:r>
            <a:r>
              <a:rPr lang="en-IN" dirty="0" err="1"/>
              <a:t>fourthRun</a:t>
            </a:r>
            <a:r>
              <a:rPr lang="en-IN" dirty="0"/>
              <a:t> = </a:t>
            </a:r>
            <a:r>
              <a:rPr lang="en-IN" dirty="0" err="1"/>
              <a:t>iterator.next</a:t>
            </a:r>
            <a:r>
              <a:rPr lang="en-IN" dirty="0"/>
              <a:t>();	 { done: true, value: undefined } </a:t>
            </a:r>
          </a:p>
          <a:p>
            <a:endParaRPr lang="en-IN" b="1" dirty="0"/>
          </a:p>
          <a:p>
            <a:r>
              <a:rPr lang="en-US" dirty="0"/>
              <a:t>Here’s how values from these 2 properties work: </a:t>
            </a:r>
          </a:p>
          <a:p>
            <a:r>
              <a:rPr lang="en-US" b="1" dirty="0"/>
              <a:t>done(Boolean)</a:t>
            </a:r>
          </a:p>
          <a:p>
            <a:r>
              <a:rPr lang="en-US" dirty="0"/>
              <a:t>• Will be false if the iterator is able to return a value from the collection </a:t>
            </a:r>
          </a:p>
          <a:p>
            <a:r>
              <a:rPr lang="en-US" dirty="0"/>
              <a:t>• Will be true if the iterator is past the end of the collection </a:t>
            </a:r>
          </a:p>
          <a:p>
            <a:r>
              <a:rPr lang="en-US" b="1" dirty="0"/>
              <a:t>value</a:t>
            </a:r>
          </a:p>
          <a:p>
            <a:r>
              <a:rPr lang="en-US" dirty="0"/>
              <a:t>• Any value returned by the iterator. When done is true, this returns undefined.</a:t>
            </a:r>
            <a:endParaRPr lang="en-US" b="1" dirty="0"/>
          </a:p>
        </p:txBody>
      </p:sp>
    </p:spTree>
    <p:extLst>
      <p:ext uri="{BB962C8B-B14F-4D97-AF65-F5344CB8AC3E}">
        <p14:creationId xmlns:p14="http://schemas.microsoft.com/office/powerpoint/2010/main" val="39792953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81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Iterables</a:t>
            </a:r>
            <a:r>
              <a:rPr lang="en-US" sz="3200" b="1" i="1" spc="-67" dirty="0">
                <a:solidFill>
                  <a:schemeClr val="bg1">
                    <a:lumMod val="50000"/>
                  </a:schemeClr>
                </a:solidFill>
                <a:latin typeface="Arial" pitchFamily="34" charset="0"/>
                <a:cs typeface="Arial" pitchFamily="34" charset="0"/>
              </a:rPr>
              <a:t> and Iterators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5632311"/>
          </a:xfrm>
          <a:prstGeom prst="rect">
            <a:avLst/>
          </a:prstGeom>
          <a:noFill/>
        </p:spPr>
        <p:txBody>
          <a:bodyPr wrap="square" rtlCol="0">
            <a:spAutoFit/>
          </a:bodyPr>
          <a:lstStyle/>
          <a:p>
            <a:r>
              <a:rPr lang="en-IN" b="1" dirty="0"/>
              <a:t>Creating </a:t>
            </a:r>
            <a:r>
              <a:rPr lang="en-IN" b="1" dirty="0" err="1"/>
              <a:t>Javascript</a:t>
            </a:r>
            <a:r>
              <a:rPr lang="en-IN" b="1" dirty="0"/>
              <a:t> Object as an </a:t>
            </a:r>
            <a:r>
              <a:rPr lang="en-IN" b="1" dirty="0" err="1"/>
              <a:t>Iterable</a:t>
            </a:r>
            <a:r>
              <a:rPr lang="en-IN" b="1" dirty="0"/>
              <a:t> Object</a:t>
            </a:r>
          </a:p>
          <a:p>
            <a:r>
              <a:rPr lang="en-IN" b="1" dirty="0"/>
              <a:t>	</a:t>
            </a:r>
            <a:r>
              <a:rPr lang="en-US" dirty="0"/>
              <a:t>let post = { title: "New Features in JS", replies: 19 }; </a:t>
            </a:r>
          </a:p>
          <a:p>
            <a:r>
              <a:rPr lang="en-US" dirty="0"/>
              <a:t>	post[</a:t>
            </a:r>
            <a:r>
              <a:rPr lang="en-US" dirty="0" err="1"/>
              <a:t>Symbol.iterator</a:t>
            </a:r>
            <a:r>
              <a:rPr lang="en-US" dirty="0"/>
              <a:t>] = function()</a:t>
            </a:r>
          </a:p>
          <a:p>
            <a:r>
              <a:rPr lang="en-US" dirty="0"/>
              <a:t>	{ </a:t>
            </a:r>
          </a:p>
          <a:p>
            <a:r>
              <a:rPr lang="en-US" dirty="0"/>
              <a:t>		let properties = </a:t>
            </a:r>
            <a:r>
              <a:rPr lang="en-US" dirty="0" err="1"/>
              <a:t>Object.keys</a:t>
            </a:r>
            <a:r>
              <a:rPr lang="en-US" dirty="0"/>
              <a:t>(this); </a:t>
            </a:r>
          </a:p>
          <a:p>
            <a:r>
              <a:rPr lang="en-US" dirty="0"/>
              <a:t>		let count = 0; </a:t>
            </a:r>
          </a:p>
          <a:p>
            <a:r>
              <a:rPr lang="en-US" dirty="0"/>
              <a:t>		let </a:t>
            </a:r>
            <a:r>
              <a:rPr lang="en-US" dirty="0" err="1"/>
              <a:t>isDone</a:t>
            </a:r>
            <a:r>
              <a:rPr lang="en-US" dirty="0"/>
              <a:t> = false;</a:t>
            </a:r>
          </a:p>
          <a:p>
            <a:r>
              <a:rPr lang="en-US" dirty="0"/>
              <a:t>		let next = () =&gt; { </a:t>
            </a:r>
          </a:p>
          <a:p>
            <a:r>
              <a:rPr lang="en-US" dirty="0"/>
              <a:t>				if(count &gt;= </a:t>
            </a:r>
            <a:r>
              <a:rPr lang="en-US" dirty="0" err="1"/>
              <a:t>properties.length</a:t>
            </a:r>
            <a:r>
              <a:rPr lang="en-US" dirty="0"/>
              <a:t>)</a:t>
            </a:r>
          </a:p>
          <a:p>
            <a:r>
              <a:rPr lang="en-US" dirty="0"/>
              <a:t>				{ </a:t>
            </a:r>
          </a:p>
          <a:p>
            <a:r>
              <a:rPr lang="en-US" dirty="0"/>
              <a:t>					</a:t>
            </a:r>
            <a:r>
              <a:rPr lang="en-US" dirty="0" err="1"/>
              <a:t>isDone</a:t>
            </a:r>
            <a:r>
              <a:rPr lang="en-US" dirty="0"/>
              <a:t> = true; </a:t>
            </a:r>
          </a:p>
          <a:p>
            <a:r>
              <a:rPr lang="en-US" dirty="0"/>
              <a:t>				} </a:t>
            </a:r>
          </a:p>
          <a:p>
            <a:r>
              <a:rPr lang="en-US" dirty="0"/>
              <a:t>				return { done: </a:t>
            </a:r>
            <a:r>
              <a:rPr lang="en-US" dirty="0" err="1"/>
              <a:t>isDone</a:t>
            </a:r>
            <a:r>
              <a:rPr lang="en-US" dirty="0"/>
              <a:t>, value: this[properties[count++]] }; </a:t>
            </a:r>
          </a:p>
          <a:p>
            <a:r>
              <a:rPr lang="en-US" dirty="0"/>
              <a:t>		} </a:t>
            </a:r>
          </a:p>
          <a:p>
            <a:r>
              <a:rPr lang="en-US" dirty="0"/>
              <a:t>		return { next }; </a:t>
            </a:r>
          </a:p>
          <a:p>
            <a:r>
              <a:rPr lang="en-US" dirty="0"/>
              <a:t>	};</a:t>
            </a:r>
          </a:p>
          <a:p>
            <a:r>
              <a:rPr lang="en-US" dirty="0"/>
              <a:t>	for(let p of post)</a:t>
            </a:r>
          </a:p>
          <a:p>
            <a:r>
              <a:rPr lang="en-US" dirty="0"/>
              <a:t>	{ </a:t>
            </a:r>
          </a:p>
          <a:p>
            <a:r>
              <a:rPr lang="en-US" dirty="0"/>
              <a:t>		console.log(p); </a:t>
            </a:r>
          </a:p>
          <a:p>
            <a:r>
              <a:rPr lang="en-US" dirty="0"/>
              <a:t>	}</a:t>
            </a:r>
            <a:endParaRPr lang="en-US" b="1" dirty="0"/>
          </a:p>
        </p:txBody>
      </p:sp>
    </p:spTree>
    <p:extLst>
      <p:ext uri="{BB962C8B-B14F-4D97-AF65-F5344CB8AC3E}">
        <p14:creationId xmlns:p14="http://schemas.microsoft.com/office/powerpoint/2010/main" val="25448265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82</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Iterables</a:t>
            </a:r>
            <a:r>
              <a:rPr lang="en-US" sz="3200" b="1" i="1" spc="-67" dirty="0">
                <a:solidFill>
                  <a:schemeClr val="bg1">
                    <a:lumMod val="50000"/>
                  </a:schemeClr>
                </a:solidFill>
                <a:latin typeface="Arial" pitchFamily="34" charset="0"/>
                <a:cs typeface="Arial" pitchFamily="34" charset="0"/>
              </a:rPr>
              <a:t> and Iterators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2585323"/>
          </a:xfrm>
          <a:prstGeom prst="rect">
            <a:avLst/>
          </a:prstGeom>
          <a:noFill/>
        </p:spPr>
        <p:txBody>
          <a:bodyPr wrap="square" rtlCol="0">
            <a:spAutoFit/>
          </a:bodyPr>
          <a:lstStyle/>
          <a:p>
            <a:r>
              <a:rPr lang="en-IN" b="1" dirty="0" err="1"/>
              <a:t>Iterables</a:t>
            </a:r>
            <a:r>
              <a:rPr lang="en-IN" b="1" dirty="0"/>
              <a:t> with the Spread Operator</a:t>
            </a:r>
          </a:p>
          <a:p>
            <a:endParaRPr lang="en-IN" b="1" dirty="0"/>
          </a:p>
          <a:p>
            <a:r>
              <a:rPr lang="en-IN" b="1" dirty="0"/>
              <a:t>	</a:t>
            </a:r>
            <a:r>
              <a:rPr lang="en-US" dirty="0"/>
              <a:t>Objects that comply with the </a:t>
            </a:r>
            <a:r>
              <a:rPr lang="en-US" dirty="0" err="1"/>
              <a:t>iterable</a:t>
            </a:r>
            <a:r>
              <a:rPr lang="en-US" dirty="0"/>
              <a:t> protocol can also be used with the spread operator.</a:t>
            </a:r>
          </a:p>
          <a:p>
            <a:r>
              <a:rPr lang="en-US" dirty="0"/>
              <a:t>	</a:t>
            </a:r>
          </a:p>
          <a:p>
            <a:r>
              <a:rPr lang="en-US" b="1" dirty="0"/>
              <a:t>Example:</a:t>
            </a:r>
          </a:p>
          <a:p>
            <a:r>
              <a:rPr lang="en-US" b="1" dirty="0"/>
              <a:t>	previous code….</a:t>
            </a:r>
          </a:p>
          <a:p>
            <a:r>
              <a:rPr lang="en-US" b="1" dirty="0"/>
              <a:t>	</a:t>
            </a:r>
            <a:r>
              <a:rPr lang="en-IN" dirty="0"/>
              <a:t>let values = [...post]; </a:t>
            </a:r>
          </a:p>
          <a:p>
            <a:r>
              <a:rPr lang="en-IN" dirty="0"/>
              <a:t>	console.log( values ); // </a:t>
            </a:r>
            <a:r>
              <a:rPr lang="en-US" dirty="0"/>
              <a:t>['New Features in JS', 19]</a:t>
            </a:r>
            <a:endParaRPr lang="en-IN" dirty="0"/>
          </a:p>
          <a:p>
            <a:r>
              <a:rPr lang="en-IN" dirty="0"/>
              <a:t> </a:t>
            </a:r>
            <a:endParaRPr lang="en-US" b="1" dirty="0"/>
          </a:p>
        </p:txBody>
      </p:sp>
    </p:spTree>
    <p:extLst>
      <p:ext uri="{BB962C8B-B14F-4D97-AF65-F5344CB8AC3E}">
        <p14:creationId xmlns:p14="http://schemas.microsoft.com/office/powerpoint/2010/main" val="6255247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83</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err="1">
                <a:solidFill>
                  <a:schemeClr val="bg1">
                    <a:lumMod val="50000"/>
                  </a:schemeClr>
                </a:solidFill>
                <a:latin typeface="Arial" pitchFamily="34" charset="0"/>
                <a:cs typeface="Arial" pitchFamily="34" charset="0"/>
              </a:rPr>
              <a:t>Iterables</a:t>
            </a:r>
            <a:r>
              <a:rPr lang="en-US" sz="3200" b="1" i="1" spc="-67" dirty="0">
                <a:solidFill>
                  <a:schemeClr val="bg1">
                    <a:lumMod val="50000"/>
                  </a:schemeClr>
                </a:solidFill>
                <a:latin typeface="Arial" pitchFamily="34" charset="0"/>
                <a:cs typeface="Arial" pitchFamily="34" charset="0"/>
              </a:rPr>
              <a:t> and Iterators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2308324"/>
          </a:xfrm>
          <a:prstGeom prst="rect">
            <a:avLst/>
          </a:prstGeom>
          <a:noFill/>
        </p:spPr>
        <p:txBody>
          <a:bodyPr wrap="square" rtlCol="0">
            <a:spAutoFit/>
          </a:bodyPr>
          <a:lstStyle/>
          <a:p>
            <a:r>
              <a:rPr lang="en-IN" b="1" dirty="0" err="1"/>
              <a:t>Iterables</a:t>
            </a:r>
            <a:r>
              <a:rPr lang="en-IN" b="1" dirty="0"/>
              <a:t> with </a:t>
            </a:r>
            <a:r>
              <a:rPr lang="en-IN" b="1" dirty="0" err="1"/>
              <a:t>Destructuring</a:t>
            </a:r>
            <a:endParaRPr lang="en-IN" b="1" dirty="0"/>
          </a:p>
          <a:p>
            <a:endParaRPr lang="en-IN" b="1" dirty="0"/>
          </a:p>
          <a:p>
            <a:r>
              <a:rPr lang="en-IN" b="1" dirty="0"/>
              <a:t>	</a:t>
            </a:r>
            <a:r>
              <a:rPr lang="en-IN" dirty="0"/>
              <a:t>D</a:t>
            </a:r>
            <a:r>
              <a:rPr lang="en-US" dirty="0" err="1"/>
              <a:t>estructuring</a:t>
            </a:r>
            <a:r>
              <a:rPr lang="en-US" dirty="0"/>
              <a:t> assignments will also work with </a:t>
            </a:r>
            <a:r>
              <a:rPr lang="en-US" dirty="0" err="1"/>
              <a:t>iterables</a:t>
            </a:r>
            <a:r>
              <a:rPr lang="en-US" dirty="0"/>
              <a:t> or objects who comply the </a:t>
            </a:r>
            <a:r>
              <a:rPr lang="en-US" dirty="0" err="1"/>
              <a:t>Iterable</a:t>
            </a:r>
            <a:r>
              <a:rPr lang="en-US" dirty="0"/>
              <a:t> protocol.	</a:t>
            </a:r>
          </a:p>
          <a:p>
            <a:r>
              <a:rPr lang="en-US" b="1" dirty="0"/>
              <a:t>Example:</a:t>
            </a:r>
          </a:p>
          <a:p>
            <a:r>
              <a:rPr lang="en-US" b="1" dirty="0"/>
              <a:t>	previous code….</a:t>
            </a:r>
          </a:p>
          <a:p>
            <a:r>
              <a:rPr lang="en-US" b="1" dirty="0"/>
              <a:t>	</a:t>
            </a:r>
            <a:r>
              <a:rPr lang="en-US" dirty="0"/>
              <a:t>let [title, replies] = post; </a:t>
            </a:r>
          </a:p>
          <a:p>
            <a:r>
              <a:rPr lang="en-US" dirty="0"/>
              <a:t>	console.log( title ); </a:t>
            </a:r>
          </a:p>
          <a:p>
            <a:r>
              <a:rPr lang="en-US" dirty="0"/>
              <a:t>	console.log( replies ); </a:t>
            </a:r>
            <a:r>
              <a:rPr lang="en-IN" dirty="0"/>
              <a:t> </a:t>
            </a:r>
            <a:endParaRPr lang="en-US" b="1" dirty="0"/>
          </a:p>
        </p:txBody>
      </p:sp>
    </p:spTree>
    <p:extLst>
      <p:ext uri="{BB962C8B-B14F-4D97-AF65-F5344CB8AC3E}">
        <p14:creationId xmlns:p14="http://schemas.microsoft.com/office/powerpoint/2010/main" val="30976877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84</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Promises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59192"/>
            <a:ext cx="11963643" cy="4247317"/>
          </a:xfrm>
          <a:prstGeom prst="rect">
            <a:avLst/>
          </a:prstGeom>
          <a:noFill/>
        </p:spPr>
        <p:txBody>
          <a:bodyPr wrap="square" rtlCol="0">
            <a:spAutoFit/>
          </a:bodyPr>
          <a:lstStyle/>
          <a:p>
            <a:r>
              <a:rPr lang="en-US" b="1" dirty="0"/>
              <a:t>Promises</a:t>
            </a:r>
            <a:r>
              <a:rPr lang="en-US" dirty="0"/>
              <a:t> are a clean way to implement </a:t>
            </a:r>
            <a:r>
              <a:rPr lang="en-US" dirty="0" err="1"/>
              <a:t>async</a:t>
            </a:r>
            <a:r>
              <a:rPr lang="en-US" dirty="0"/>
              <a:t> programming in JavaScript (ES6 new feature). Prior to promises, Callbacks were used to implement </a:t>
            </a:r>
            <a:r>
              <a:rPr lang="en-US" dirty="0" err="1"/>
              <a:t>async</a:t>
            </a:r>
            <a:r>
              <a:rPr lang="en-US" dirty="0"/>
              <a:t> programming.</a:t>
            </a:r>
          </a:p>
          <a:p>
            <a:endParaRPr lang="en-US" b="1" dirty="0"/>
          </a:p>
          <a:p>
            <a:pPr marL="285750" indent="-285750">
              <a:buFont typeface="Arial" panose="020B0604020202020204" pitchFamily="34" charset="0"/>
              <a:buChar char="•"/>
            </a:pPr>
            <a:r>
              <a:rPr lang="en-US" dirty="0"/>
              <a:t>A Promise is an object that is used as a placeholder for the eventual results of a deferred (and possibly asynchronous) computation</a:t>
            </a:r>
            <a:r>
              <a:rPr lang="en-US" i="1" dirty="0"/>
              <a:t>.</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dirty="0"/>
              <a:t>Simply, </a:t>
            </a:r>
            <a:r>
              <a:rPr lang="en-US" b="1" dirty="0"/>
              <a:t>a promise is a container or proxy for a value that may be known in the future after an asynchronous operation completes </a:t>
            </a:r>
            <a:endParaRPr lang="en-US" dirty="0"/>
          </a:p>
          <a:p>
            <a:pPr marL="285750" indent="-285750">
              <a:buFont typeface="Arial" panose="020B0604020202020204" pitchFamily="34" charset="0"/>
              <a:buChar char="•"/>
            </a:pPr>
            <a:endParaRPr lang="en-US" dirty="0"/>
          </a:p>
          <a:p>
            <a:r>
              <a:rPr lang="en-US" dirty="0"/>
              <a:t>	</a:t>
            </a:r>
            <a:r>
              <a:rPr lang="en-US" b="1" dirty="0"/>
              <a:t>Example, </a:t>
            </a:r>
          </a:p>
          <a:p>
            <a:endParaRPr lang="en-US" dirty="0"/>
          </a:p>
          <a:p>
            <a:r>
              <a:rPr lang="en-US" dirty="0"/>
              <a:t>	We book a flight ticket to go to the beautiful hill station Darjeeling. After booking, we get a </a:t>
            </a:r>
            <a:r>
              <a:rPr lang="en-US" b="1" dirty="0"/>
              <a:t>ticket</a:t>
            </a:r>
            <a:r>
              <a:rPr lang="en-US" dirty="0"/>
              <a:t>. That </a:t>
            </a:r>
            <a:r>
              <a:rPr lang="en-US" i="1" dirty="0"/>
              <a:t>ticket</a:t>
            </a:r>
            <a:r>
              <a:rPr lang="en-US" dirty="0"/>
              <a:t> is 	a </a:t>
            </a:r>
            <a:r>
              <a:rPr lang="en-US" b="1" dirty="0"/>
              <a:t>promise</a:t>
            </a:r>
            <a:r>
              <a:rPr lang="en-US" dirty="0"/>
              <a:t> by the airline that we will get a seat on the day of your departure. In essence, the ticket is a placeholder 	for a future value, namely, </a:t>
            </a:r>
            <a:r>
              <a:rPr lang="en-US" i="1" dirty="0"/>
              <a:t>the seat</a:t>
            </a:r>
            <a:r>
              <a:rPr lang="en-US" dirty="0"/>
              <a:t>.</a:t>
            </a:r>
          </a:p>
          <a:p>
            <a:endParaRPr lang="en-US" b="1" dirty="0"/>
          </a:p>
        </p:txBody>
      </p:sp>
    </p:spTree>
    <p:extLst>
      <p:ext uri="{BB962C8B-B14F-4D97-AF65-F5344CB8AC3E}">
        <p14:creationId xmlns:p14="http://schemas.microsoft.com/office/powerpoint/2010/main" val="29181169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85</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Promises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273496"/>
            <a:ext cx="11963643" cy="4524315"/>
          </a:xfrm>
          <a:prstGeom prst="rect">
            <a:avLst/>
          </a:prstGeom>
          <a:noFill/>
        </p:spPr>
        <p:txBody>
          <a:bodyPr wrap="square" rtlCol="0">
            <a:spAutoFit/>
          </a:bodyPr>
          <a:lstStyle/>
          <a:p>
            <a:r>
              <a:rPr lang="en-IN" b="1" dirty="0"/>
              <a:t>Making Promises</a:t>
            </a:r>
          </a:p>
          <a:p>
            <a:endParaRPr lang="en-IN" b="1" dirty="0"/>
          </a:p>
          <a:p>
            <a:r>
              <a:rPr lang="en-US" dirty="0"/>
              <a:t>A promise is to be created when a certain task’s completion time is uncertain or too long. </a:t>
            </a:r>
          </a:p>
          <a:p>
            <a:endParaRPr lang="en-US" dirty="0"/>
          </a:p>
          <a:p>
            <a:r>
              <a:rPr lang="en-US" b="1" dirty="0"/>
              <a:t>Example</a:t>
            </a:r>
            <a:r>
              <a:rPr lang="en-US" dirty="0"/>
              <a:t> </a:t>
            </a:r>
          </a:p>
          <a:p>
            <a:r>
              <a:rPr lang="en-US" dirty="0"/>
              <a:t>A network request may take anywhere between 10ms to 200ms (or more) depending on the connection’s speed. We don’t want to wait while the data is being fetched. 200ms may seem less to you but it’s a (very) long time for a computer. Promises are all about making this type of asynchrony easy and effortless. </a:t>
            </a:r>
          </a:p>
          <a:p>
            <a:endParaRPr lang="en-US" b="1" dirty="0"/>
          </a:p>
          <a:p>
            <a:pPr marL="285750" indent="-285750">
              <a:buFont typeface="Arial" panose="020B0604020202020204" pitchFamily="34" charset="0"/>
              <a:buChar char="•"/>
            </a:pPr>
            <a:r>
              <a:rPr lang="en-US" dirty="0"/>
              <a:t>A new promise is created by the using the </a:t>
            </a:r>
            <a:r>
              <a:rPr lang="en-US" b="1" dirty="0"/>
              <a:t>Promise</a:t>
            </a:r>
            <a:r>
              <a:rPr lang="en-US" dirty="0"/>
              <a:t> constructor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Constructor takes one function as a parameter which is known as executer function it </a:t>
            </a:r>
            <a:r>
              <a:rPr lang="en-US" b="1" dirty="0"/>
              <a:t>describes the computation to be done.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Executer function takes two functions resolve and reject as a parameter and are used to send back values to the promise object. </a:t>
            </a:r>
          </a:p>
        </p:txBody>
      </p:sp>
    </p:spTree>
    <p:extLst>
      <p:ext uri="{BB962C8B-B14F-4D97-AF65-F5344CB8AC3E}">
        <p14:creationId xmlns:p14="http://schemas.microsoft.com/office/powerpoint/2010/main" val="3277345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86</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Promises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216344"/>
            <a:ext cx="1196364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When the computation is successful or the future value is ready, we send the value back using the resolve function. We say that the promise has been resolved.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computation fails or encounters an error, we signal that by passing the error object in the reject function. We say that the promise has been rejected. reject accepts any value. However, it is recommended to pass an Error object since it helps in debugging by viewing the </a:t>
            </a:r>
            <a:r>
              <a:rPr lang="en-US" dirty="0" err="1"/>
              <a:t>stacktrace</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value passed by the resolve or reject function can be accessed by promise instance methods, </a:t>
            </a:r>
            <a:r>
              <a:rPr lang="en-US" b="1" dirty="0"/>
              <a:t>.then() </a:t>
            </a:r>
            <a:r>
              <a:rPr lang="en-US" dirty="0"/>
              <a:t>and </a:t>
            </a:r>
            <a:r>
              <a:rPr lang="en-US" b="1" dirty="0"/>
              <a:t>.catch()</a:t>
            </a:r>
          </a:p>
          <a:p>
            <a:pPr marL="285750" indent="-285750">
              <a:buFont typeface="Arial" panose="020B0604020202020204" pitchFamily="34" charset="0"/>
              <a:buChar char="•"/>
            </a:pPr>
            <a:endParaRPr lang="en-IN" b="1" dirty="0"/>
          </a:p>
        </p:txBody>
      </p:sp>
    </p:spTree>
    <p:extLst>
      <p:ext uri="{BB962C8B-B14F-4D97-AF65-F5344CB8AC3E}">
        <p14:creationId xmlns:p14="http://schemas.microsoft.com/office/powerpoint/2010/main" val="15796999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87</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Promises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216344"/>
            <a:ext cx="11963643" cy="4801314"/>
          </a:xfrm>
          <a:prstGeom prst="rect">
            <a:avLst/>
          </a:prstGeom>
          <a:noFill/>
        </p:spPr>
        <p:txBody>
          <a:bodyPr wrap="square" rtlCol="0">
            <a:spAutoFit/>
          </a:bodyPr>
          <a:lstStyle/>
          <a:p>
            <a:r>
              <a:rPr lang="en-US" b="1" dirty="0"/>
              <a:t>Example:</a:t>
            </a:r>
          </a:p>
          <a:p>
            <a:r>
              <a:rPr lang="en-US" dirty="0"/>
              <a:t>"Imagine you are a </a:t>
            </a:r>
            <a:r>
              <a:rPr lang="en-US" b="1" dirty="0"/>
              <a:t>kid</a:t>
            </a:r>
            <a:r>
              <a:rPr lang="en-US" dirty="0"/>
              <a:t>. Your mom </a:t>
            </a:r>
            <a:r>
              <a:rPr lang="en-US" b="1" dirty="0"/>
              <a:t>promises</a:t>
            </a:r>
            <a:r>
              <a:rPr lang="en-US" dirty="0"/>
              <a:t> you that she'll get you a </a:t>
            </a:r>
            <a:r>
              <a:rPr lang="en-US" b="1" dirty="0"/>
              <a:t>new phone</a:t>
            </a:r>
            <a:r>
              <a:rPr lang="en-US" dirty="0"/>
              <a:t> next week."</a:t>
            </a:r>
          </a:p>
          <a:p>
            <a:r>
              <a:rPr lang="en-US" dirty="0"/>
              <a:t>You don't know if you will get that phone until next week. Your mom can either really buy you a brand new phone, or stand you up and withhold the phone if she is not happy. That is a </a:t>
            </a:r>
            <a:r>
              <a:rPr lang="en-US" b="1" dirty="0"/>
              <a:t>promise</a:t>
            </a:r>
            <a:r>
              <a:rPr lang="en-US" dirty="0"/>
              <a:t>.</a:t>
            </a:r>
          </a:p>
          <a:p>
            <a:endParaRPr lang="en-US" dirty="0"/>
          </a:p>
          <a:p>
            <a:r>
              <a:rPr lang="en-US" dirty="0" err="1"/>
              <a:t>var</a:t>
            </a:r>
            <a:r>
              <a:rPr lang="en-US" dirty="0"/>
              <a:t> </a:t>
            </a:r>
            <a:r>
              <a:rPr lang="en-US" dirty="0" err="1"/>
              <a:t>isMomHappy</a:t>
            </a:r>
            <a:r>
              <a:rPr lang="en-US" dirty="0"/>
              <a:t> = true;</a:t>
            </a:r>
          </a:p>
          <a:p>
            <a:endParaRPr lang="en-US" dirty="0"/>
          </a:p>
          <a:p>
            <a:r>
              <a:rPr lang="en-US" b="1" dirty="0"/>
              <a:t>//Creating Promise</a:t>
            </a:r>
          </a:p>
          <a:p>
            <a:r>
              <a:rPr lang="en-US" dirty="0" err="1"/>
              <a:t>var</a:t>
            </a:r>
            <a:r>
              <a:rPr lang="en-US" dirty="0"/>
              <a:t> </a:t>
            </a:r>
            <a:r>
              <a:rPr lang="en-US" dirty="0" err="1"/>
              <a:t>willIGetNewPhone</a:t>
            </a:r>
            <a:r>
              <a:rPr lang="en-US" dirty="0"/>
              <a:t> = new Promise(</a:t>
            </a:r>
          </a:p>
          <a:p>
            <a:r>
              <a:rPr lang="en-US" dirty="0"/>
              <a:t>    				function (resolve, reject)</a:t>
            </a:r>
          </a:p>
          <a:p>
            <a:r>
              <a:rPr lang="en-US" dirty="0"/>
              <a:t>				{</a:t>
            </a:r>
          </a:p>
          <a:p>
            <a:r>
              <a:rPr lang="en-US" dirty="0"/>
              <a:t>        					if (</a:t>
            </a:r>
            <a:r>
              <a:rPr lang="en-US" dirty="0" err="1"/>
              <a:t>isMomHappy</a:t>
            </a:r>
            <a:r>
              <a:rPr lang="en-US" dirty="0"/>
              <a:t>)</a:t>
            </a:r>
          </a:p>
          <a:p>
            <a:r>
              <a:rPr lang="en-US" dirty="0"/>
              <a:t>					{</a:t>
            </a:r>
          </a:p>
          <a:p>
            <a:r>
              <a:rPr lang="en-US" dirty="0"/>
              <a:t>            						</a:t>
            </a:r>
            <a:r>
              <a:rPr lang="en-US" dirty="0" err="1"/>
              <a:t>var</a:t>
            </a:r>
            <a:r>
              <a:rPr lang="en-US" dirty="0"/>
              <a:t> phone = { brand: 'Samsung', color: 'black'  };</a:t>
            </a:r>
          </a:p>
          <a:p>
            <a:r>
              <a:rPr lang="en-US" dirty="0"/>
              <a:t>            						resolve(phone); // fulfilled</a:t>
            </a:r>
          </a:p>
          <a:p>
            <a:r>
              <a:rPr lang="en-US" dirty="0"/>
              <a:t>					}</a:t>
            </a:r>
          </a:p>
          <a:p>
            <a:r>
              <a:rPr lang="en-US" dirty="0"/>
              <a:t>										</a:t>
            </a:r>
            <a:endParaRPr lang="en-IN" b="1" dirty="0"/>
          </a:p>
        </p:txBody>
      </p:sp>
    </p:spTree>
    <p:extLst>
      <p:ext uri="{BB962C8B-B14F-4D97-AF65-F5344CB8AC3E}">
        <p14:creationId xmlns:p14="http://schemas.microsoft.com/office/powerpoint/2010/main" val="17564740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88</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Promises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44904"/>
            <a:ext cx="11963643" cy="5078313"/>
          </a:xfrm>
          <a:prstGeom prst="rect">
            <a:avLst/>
          </a:prstGeom>
          <a:noFill/>
        </p:spPr>
        <p:txBody>
          <a:bodyPr wrap="square" rtlCol="0">
            <a:spAutoFit/>
          </a:bodyPr>
          <a:lstStyle/>
          <a:p>
            <a:r>
              <a:rPr lang="en-US" dirty="0"/>
              <a:t>				else</a:t>
            </a:r>
          </a:p>
          <a:p>
            <a:r>
              <a:rPr lang="en-US" dirty="0"/>
              <a:t>				{</a:t>
            </a:r>
          </a:p>
          <a:p>
            <a:r>
              <a:rPr lang="en-US" dirty="0"/>
              <a:t>            					</a:t>
            </a:r>
            <a:r>
              <a:rPr lang="en-US" dirty="0" err="1"/>
              <a:t>var</a:t>
            </a:r>
            <a:r>
              <a:rPr lang="en-US" dirty="0"/>
              <a:t> reason = new Error('mom is not happy');</a:t>
            </a:r>
          </a:p>
          <a:p>
            <a:r>
              <a:rPr lang="en-US" dirty="0"/>
              <a:t>            					reject(reason); // reject</a:t>
            </a:r>
          </a:p>
          <a:p>
            <a:r>
              <a:rPr lang="en-US" dirty="0"/>
              <a:t>        				}</a:t>
            </a:r>
          </a:p>
          <a:p>
            <a:endParaRPr lang="en-US" dirty="0"/>
          </a:p>
          <a:p>
            <a:r>
              <a:rPr lang="en-US" dirty="0"/>
              <a:t>		}</a:t>
            </a:r>
          </a:p>
          <a:p>
            <a:r>
              <a:rPr lang="en-US" dirty="0"/>
              <a:t>);</a:t>
            </a:r>
          </a:p>
          <a:p>
            <a:r>
              <a:rPr lang="en-US" dirty="0" err="1"/>
              <a:t>var</a:t>
            </a:r>
            <a:r>
              <a:rPr lang="en-US" dirty="0"/>
              <a:t> </a:t>
            </a:r>
            <a:r>
              <a:rPr lang="en-US" dirty="0" err="1"/>
              <a:t>onResolved</a:t>
            </a:r>
            <a:r>
              <a:rPr lang="en-US" dirty="0"/>
              <a:t>=(</a:t>
            </a:r>
            <a:r>
              <a:rPr lang="en-US" dirty="0" err="1"/>
              <a:t>fullfilled</a:t>
            </a:r>
            <a:r>
              <a:rPr lang="en-US" dirty="0"/>
              <a:t>)=&gt;console.log(</a:t>
            </a:r>
            <a:r>
              <a:rPr lang="en-US" dirty="0" err="1"/>
              <a:t>fullfilled</a:t>
            </a:r>
            <a:r>
              <a:rPr lang="en-US" dirty="0"/>
              <a:t>);</a:t>
            </a:r>
          </a:p>
          <a:p>
            <a:endParaRPr lang="en-US" dirty="0"/>
          </a:p>
          <a:p>
            <a:r>
              <a:rPr lang="en-US" dirty="0" err="1"/>
              <a:t>var</a:t>
            </a:r>
            <a:r>
              <a:rPr lang="en-US" dirty="0"/>
              <a:t> </a:t>
            </a:r>
            <a:r>
              <a:rPr lang="en-US" dirty="0" err="1"/>
              <a:t>onReject</a:t>
            </a:r>
            <a:r>
              <a:rPr lang="en-US" dirty="0"/>
              <a:t>=(reject)=&gt;console.log(reject);</a:t>
            </a:r>
          </a:p>
          <a:p>
            <a:endParaRPr lang="en-US" dirty="0"/>
          </a:p>
          <a:p>
            <a:r>
              <a:rPr lang="en-US" b="1" dirty="0"/>
              <a:t>// Consuming Promise</a:t>
            </a:r>
          </a:p>
          <a:p>
            <a:r>
              <a:rPr lang="en-US" dirty="0" err="1"/>
              <a:t>willIGetNewPhone.then</a:t>
            </a:r>
            <a:r>
              <a:rPr lang="en-US" dirty="0"/>
              <a:t>(</a:t>
            </a:r>
            <a:r>
              <a:rPr lang="en-US" dirty="0" err="1"/>
              <a:t>onResolved</a:t>
            </a:r>
            <a:r>
              <a:rPr lang="en-US" dirty="0"/>
              <a:t>).catch(</a:t>
            </a:r>
            <a:r>
              <a:rPr lang="en-US" dirty="0" err="1"/>
              <a:t>onReject</a:t>
            </a:r>
            <a:r>
              <a:rPr lang="en-US" dirty="0"/>
              <a:t>);</a:t>
            </a:r>
          </a:p>
          <a:p>
            <a:endParaRPr lang="en-US" dirty="0"/>
          </a:p>
          <a:p>
            <a:r>
              <a:rPr lang="en-US" dirty="0"/>
              <a:t>/*</a:t>
            </a:r>
            <a:r>
              <a:rPr lang="en-US" dirty="0" err="1"/>
              <a:t>willIGetNewPhone.then</a:t>
            </a:r>
            <a:r>
              <a:rPr lang="en-US" dirty="0"/>
              <a:t>(function (fulfilled) </a:t>
            </a:r>
          </a:p>
          <a:p>
            <a:r>
              <a:rPr lang="en-US" dirty="0"/>
              <a:t>		            {</a:t>
            </a:r>
          </a:p>
          <a:p>
            <a:r>
              <a:rPr lang="en-US" dirty="0"/>
              <a:t>				console.log(fulfilled);</a:t>
            </a:r>
          </a:p>
        </p:txBody>
      </p:sp>
    </p:spTree>
    <p:extLst>
      <p:ext uri="{BB962C8B-B14F-4D97-AF65-F5344CB8AC3E}">
        <p14:creationId xmlns:p14="http://schemas.microsoft.com/office/powerpoint/2010/main" val="6497391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89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Promises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44904"/>
            <a:ext cx="11963643" cy="3416320"/>
          </a:xfrm>
          <a:prstGeom prst="rect">
            <a:avLst/>
          </a:prstGeom>
          <a:noFill/>
        </p:spPr>
        <p:txBody>
          <a:bodyPr wrap="square" rtlCol="0">
            <a:spAutoFit/>
          </a:bodyPr>
          <a:lstStyle/>
          <a:p>
            <a:r>
              <a:rPr lang="en-US" dirty="0"/>
              <a:t>	</a:t>
            </a:r>
          </a:p>
          <a:p>
            <a:r>
              <a:rPr lang="en-US" dirty="0"/>
              <a:t>         					// output: { brand: 'Samsung', color: 'black' }</a:t>
            </a:r>
          </a:p>
          <a:p>
            <a:r>
              <a:rPr lang="en-US" dirty="0"/>
              <a:t>        })</a:t>
            </a:r>
          </a:p>
          <a:p>
            <a:r>
              <a:rPr lang="en-US" dirty="0"/>
              <a:t>        .catch(function (error) </a:t>
            </a:r>
          </a:p>
          <a:p>
            <a:r>
              <a:rPr lang="en-US" dirty="0"/>
              <a:t>                    {</a:t>
            </a:r>
          </a:p>
          <a:p>
            <a:r>
              <a:rPr lang="en-US" dirty="0"/>
              <a:t>		console.log(</a:t>
            </a:r>
            <a:r>
              <a:rPr lang="en-US" dirty="0" err="1"/>
              <a:t>error.message</a:t>
            </a:r>
            <a:r>
              <a:rPr lang="en-US" dirty="0"/>
              <a:t>);</a:t>
            </a:r>
          </a:p>
          <a:p>
            <a:r>
              <a:rPr lang="en-US" dirty="0"/>
              <a:t>	   });</a:t>
            </a:r>
          </a:p>
          <a:p>
            <a:endParaRPr lang="en-US" dirty="0"/>
          </a:p>
          <a:p>
            <a:r>
              <a:rPr lang="en-US" dirty="0"/>
              <a:t>*/</a:t>
            </a:r>
          </a:p>
          <a:p>
            <a:endParaRPr lang="en-US" dirty="0"/>
          </a:p>
          <a:p>
            <a:endParaRPr lang="en-US" b="1" dirty="0"/>
          </a:p>
          <a:p>
            <a:endParaRPr lang="en-IN" b="1" dirty="0"/>
          </a:p>
        </p:txBody>
      </p:sp>
    </p:spTree>
    <p:extLst>
      <p:ext uri="{BB962C8B-B14F-4D97-AF65-F5344CB8AC3E}">
        <p14:creationId xmlns:p14="http://schemas.microsoft.com/office/powerpoint/2010/main" val="4248190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9</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Constant declaration</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762528" y="1097187"/>
            <a:ext cx="11216109" cy="5632311"/>
          </a:xfrm>
          <a:prstGeom prst="rect">
            <a:avLst/>
          </a:prstGeom>
          <a:noFill/>
        </p:spPr>
        <p:txBody>
          <a:bodyPr wrap="square" rtlCol="0">
            <a:spAutoFit/>
          </a:bodyPr>
          <a:lstStyle/>
          <a:p>
            <a:r>
              <a:rPr lang="en-US" dirty="0"/>
              <a:t>The </a:t>
            </a:r>
            <a:r>
              <a:rPr lang="en-US" dirty="0" err="1"/>
              <a:t>const</a:t>
            </a:r>
            <a:r>
              <a:rPr lang="en-US" dirty="0"/>
              <a:t> statement allows you to declare a constant i.e. a JavaScript variable with a constant value</a:t>
            </a:r>
          </a:p>
          <a:p>
            <a:r>
              <a:rPr lang="en-US" b="1" dirty="0"/>
              <a:t>Example:</a:t>
            </a:r>
          </a:p>
          <a:p>
            <a:r>
              <a:rPr lang="en-US" dirty="0"/>
              <a:t>			function f()	</a:t>
            </a:r>
          </a:p>
          <a:p>
            <a:r>
              <a:rPr lang="en-US" dirty="0"/>
              <a:t>			{	</a:t>
            </a:r>
            <a:r>
              <a:rPr lang="en-US" dirty="0" err="1"/>
              <a:t>var</a:t>
            </a:r>
            <a:r>
              <a:rPr lang="en-US" dirty="0"/>
              <a:t> x = 1	 </a:t>
            </a:r>
          </a:p>
          <a:p>
            <a:r>
              <a:rPr lang="en-US" dirty="0"/>
              <a:t>  				let y = 2	  </a:t>
            </a:r>
          </a:p>
          <a:p>
            <a:r>
              <a:rPr lang="en-US" dirty="0"/>
              <a:t>  				</a:t>
            </a:r>
            <a:r>
              <a:rPr lang="en-US" dirty="0" err="1"/>
              <a:t>const</a:t>
            </a:r>
            <a:r>
              <a:rPr lang="en-US" dirty="0"/>
              <a:t> z = 3</a:t>
            </a:r>
          </a:p>
          <a:p>
            <a:r>
              <a:rPr lang="en-US" dirty="0"/>
              <a:t>				{	  </a:t>
            </a:r>
          </a:p>
          <a:p>
            <a:r>
              <a:rPr lang="en-US" dirty="0"/>
              <a:t>  					 </a:t>
            </a:r>
            <a:r>
              <a:rPr lang="en-US" dirty="0" err="1"/>
              <a:t>var</a:t>
            </a:r>
            <a:r>
              <a:rPr lang="en-US" dirty="0"/>
              <a:t> x = 100</a:t>
            </a:r>
          </a:p>
          <a:p>
            <a:r>
              <a:rPr lang="en-US" dirty="0"/>
              <a:t>					 let y = 200	 </a:t>
            </a:r>
          </a:p>
          <a:p>
            <a:r>
              <a:rPr lang="en-US" dirty="0"/>
              <a:t>    					 </a:t>
            </a:r>
            <a:r>
              <a:rPr lang="en-US" dirty="0" err="1"/>
              <a:t>const</a:t>
            </a:r>
            <a:r>
              <a:rPr lang="en-US" dirty="0"/>
              <a:t> z = 300</a:t>
            </a:r>
          </a:p>
          <a:p>
            <a:r>
              <a:rPr lang="en-US" dirty="0"/>
              <a:t>					 console.log('x in block scope is'+ x)</a:t>
            </a:r>
          </a:p>
          <a:p>
            <a:r>
              <a:rPr lang="en-US" dirty="0"/>
              <a:t>    					 console.log('y in block scope is'+ y)</a:t>
            </a:r>
          </a:p>
          <a:p>
            <a:r>
              <a:rPr lang="en-US" dirty="0"/>
              <a:t>    					 console.log('z in block scope is'+ z) </a:t>
            </a:r>
          </a:p>
          <a:p>
            <a:r>
              <a:rPr lang="en-US" dirty="0"/>
              <a:t>				}</a:t>
            </a:r>
          </a:p>
          <a:p>
            <a:r>
              <a:rPr lang="en-US" dirty="0"/>
              <a:t>  				 console.log ('x outside of block scope is'+ x)</a:t>
            </a:r>
          </a:p>
          <a:p>
            <a:r>
              <a:rPr lang="en-US" dirty="0"/>
              <a:t>  				 console.log('y outside of block scope is'+ y)</a:t>
            </a:r>
          </a:p>
          <a:p>
            <a:r>
              <a:rPr lang="en-US" dirty="0"/>
              <a:t> 				 console.log('z outside of block scope is‘+ z)</a:t>
            </a:r>
          </a:p>
          <a:p>
            <a:r>
              <a:rPr lang="en-US" dirty="0"/>
              <a:t>			}</a:t>
            </a:r>
          </a:p>
          <a:p>
            <a:r>
              <a:rPr lang="en-US" dirty="0"/>
              <a:t>			f()</a:t>
            </a:r>
          </a:p>
          <a:p>
            <a:r>
              <a:rPr lang="en-US" dirty="0"/>
              <a:t>			    </a:t>
            </a:r>
          </a:p>
        </p:txBody>
      </p:sp>
    </p:spTree>
    <p:extLst>
      <p:ext uri="{BB962C8B-B14F-4D97-AF65-F5344CB8AC3E}">
        <p14:creationId xmlns:p14="http://schemas.microsoft.com/office/powerpoint/2010/main" val="23317170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90</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Promises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6186309"/>
          </a:xfrm>
          <a:prstGeom prst="rect">
            <a:avLst/>
          </a:prstGeom>
          <a:noFill/>
        </p:spPr>
        <p:txBody>
          <a:bodyPr wrap="square" rtlCol="0">
            <a:spAutoFit/>
          </a:bodyPr>
          <a:lstStyle/>
          <a:p>
            <a:r>
              <a:rPr lang="en-US" b="1" dirty="0"/>
              <a:t>Promise Chaining</a:t>
            </a:r>
          </a:p>
          <a:p>
            <a:pPr marL="285750" indent="-285750">
              <a:buFont typeface="Arial" panose="020B0604020202020204" pitchFamily="34" charset="0"/>
              <a:buChar char="•"/>
            </a:pPr>
            <a:r>
              <a:rPr lang="en-US" dirty="0"/>
              <a:t>Promises are chainable.</a:t>
            </a:r>
          </a:p>
          <a:p>
            <a:pPr marL="285750" indent="-285750">
              <a:buFont typeface="Arial" panose="020B0604020202020204" pitchFamily="34" charset="0"/>
              <a:buChar char="•"/>
            </a:pPr>
            <a:endParaRPr lang="en-US" dirty="0"/>
          </a:p>
          <a:p>
            <a:r>
              <a:rPr lang="en-US" b="1" dirty="0"/>
              <a:t>Example</a:t>
            </a:r>
          </a:p>
          <a:p>
            <a:r>
              <a:rPr lang="en-US" dirty="0"/>
              <a:t>Let's say, you, the kid, </a:t>
            </a:r>
            <a:r>
              <a:rPr lang="en-US" b="1" dirty="0"/>
              <a:t>promise</a:t>
            </a:r>
            <a:r>
              <a:rPr lang="en-US" dirty="0"/>
              <a:t> your friend that you will </a:t>
            </a:r>
            <a:r>
              <a:rPr lang="en-US" b="1" dirty="0"/>
              <a:t>show them</a:t>
            </a:r>
            <a:r>
              <a:rPr lang="en-US" dirty="0"/>
              <a:t> the new phone when your mom buy you one.</a:t>
            </a:r>
          </a:p>
          <a:p>
            <a:r>
              <a:rPr lang="en-US" dirty="0"/>
              <a:t>That is another promise.</a:t>
            </a:r>
          </a:p>
          <a:p>
            <a:endParaRPr lang="en-US" b="1" dirty="0"/>
          </a:p>
          <a:p>
            <a:r>
              <a:rPr lang="en-US" b="1" dirty="0"/>
              <a:t>Previous code…</a:t>
            </a:r>
          </a:p>
          <a:p>
            <a:r>
              <a:rPr lang="en-US" dirty="0" err="1"/>
              <a:t>var</a:t>
            </a:r>
            <a:r>
              <a:rPr lang="en-US" dirty="0"/>
              <a:t> </a:t>
            </a:r>
            <a:r>
              <a:rPr lang="en-US" dirty="0" err="1"/>
              <a:t>showOff</a:t>
            </a:r>
            <a:r>
              <a:rPr lang="en-US" dirty="0"/>
              <a:t> = function (phone)</a:t>
            </a:r>
          </a:p>
          <a:p>
            <a:r>
              <a:rPr lang="en-US" dirty="0"/>
              <a:t>	       {</a:t>
            </a:r>
          </a:p>
          <a:p>
            <a:r>
              <a:rPr lang="en-US" dirty="0"/>
              <a:t>    		return new Promise( function (resolve, reject) </a:t>
            </a:r>
          </a:p>
          <a:p>
            <a:r>
              <a:rPr lang="en-US" dirty="0"/>
              <a:t>			                    {</a:t>
            </a:r>
          </a:p>
          <a:p>
            <a:r>
              <a:rPr lang="en-US" dirty="0"/>
              <a:t>            					</a:t>
            </a:r>
            <a:r>
              <a:rPr lang="en-US" dirty="0" err="1"/>
              <a:t>var</a:t>
            </a:r>
            <a:r>
              <a:rPr lang="en-US" dirty="0"/>
              <a:t> message = 'Hey friend, I have a new ' +</a:t>
            </a:r>
          </a:p>
          <a:p>
            <a:r>
              <a:rPr lang="en-US" dirty="0"/>
              <a:t>                					</a:t>
            </a:r>
            <a:r>
              <a:rPr lang="en-US" dirty="0" err="1"/>
              <a:t>phone.color</a:t>
            </a:r>
            <a:r>
              <a:rPr lang="en-US" dirty="0"/>
              <a:t> + ' ' + </a:t>
            </a:r>
            <a:r>
              <a:rPr lang="en-US" dirty="0" err="1"/>
              <a:t>phone.brand</a:t>
            </a:r>
            <a:r>
              <a:rPr lang="en-US" dirty="0"/>
              <a:t> + ' phone';</a:t>
            </a:r>
          </a:p>
          <a:p>
            <a:r>
              <a:rPr lang="en-US" dirty="0"/>
              <a:t>	            				resolve(message);</a:t>
            </a:r>
          </a:p>
          <a:p>
            <a:r>
              <a:rPr lang="en-US" dirty="0"/>
              <a:t>        				   }</a:t>
            </a:r>
          </a:p>
          <a:p>
            <a:r>
              <a:rPr lang="en-US" dirty="0"/>
              <a:t>   				);</a:t>
            </a:r>
          </a:p>
          <a:p>
            <a:r>
              <a:rPr lang="en-US" dirty="0"/>
              <a:t>	       };</a:t>
            </a:r>
          </a:p>
          <a:p>
            <a:r>
              <a:rPr lang="en-US" dirty="0" err="1"/>
              <a:t>willIGetNewPhone.then</a:t>
            </a:r>
            <a:r>
              <a:rPr lang="en-US" dirty="0"/>
              <a:t>(</a:t>
            </a:r>
            <a:r>
              <a:rPr lang="en-US" dirty="0" err="1"/>
              <a:t>showOff</a:t>
            </a:r>
            <a:r>
              <a:rPr lang="en-US" dirty="0"/>
              <a:t>).then(</a:t>
            </a:r>
            <a:r>
              <a:rPr lang="en-US" dirty="0" err="1"/>
              <a:t>onResolved</a:t>
            </a:r>
            <a:r>
              <a:rPr lang="en-US" dirty="0"/>
              <a:t>).catch(</a:t>
            </a:r>
            <a:r>
              <a:rPr lang="en-US" dirty="0" err="1"/>
              <a:t>onReject</a:t>
            </a:r>
            <a:r>
              <a:rPr lang="en-US" dirty="0"/>
              <a:t>);</a:t>
            </a:r>
          </a:p>
          <a:p>
            <a:endParaRPr lang="en-US" dirty="0"/>
          </a:p>
          <a:p>
            <a:endParaRPr lang="en-US" dirty="0"/>
          </a:p>
          <a:p>
            <a:endParaRPr lang="en-IN" b="1" dirty="0"/>
          </a:p>
        </p:txBody>
      </p:sp>
    </p:spTree>
    <p:extLst>
      <p:ext uri="{BB962C8B-B14F-4D97-AF65-F5344CB8AC3E}">
        <p14:creationId xmlns:p14="http://schemas.microsoft.com/office/powerpoint/2010/main" val="2694723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2D16DD7-B5C5-45A5-A717-315AD83FA21E}" type="slidenum">
              <a:rPr lang="en-IN" smtClean="0">
                <a:latin typeface="Arial" panose="020B0604020202020204" pitchFamily="34" charset="0"/>
                <a:cs typeface="Arial" panose="020B0604020202020204" pitchFamily="34" charset="0"/>
              </a:rPr>
              <a:pPr/>
              <a:t>91</a:t>
            </a:fld>
            <a:endParaRPr lang="en-IN" dirty="0">
              <a:latin typeface="Arial" panose="020B0604020202020204" pitchFamily="34" charset="0"/>
              <a:cs typeface="Arial" panose="020B0604020202020204" pitchFamily="34" charset="0"/>
            </a:endParaRPr>
          </a:p>
        </p:txBody>
      </p:sp>
      <p:sp>
        <p:nvSpPr>
          <p:cNvPr id="50" name="TextBox 49"/>
          <p:cNvSpPr txBox="1"/>
          <p:nvPr/>
        </p:nvSpPr>
        <p:spPr>
          <a:xfrm>
            <a:off x="228357" y="325296"/>
            <a:ext cx="9291921" cy="584775"/>
          </a:xfrm>
          <a:prstGeom prst="rect">
            <a:avLst/>
          </a:prstGeom>
          <a:noFill/>
        </p:spPr>
        <p:txBody>
          <a:bodyPr wrap="square" rtlCol="0">
            <a:spAutoFit/>
          </a:bodyPr>
          <a:lstStyle/>
          <a:p>
            <a:r>
              <a:rPr lang="en-US" sz="3200" b="1" i="1" spc="-67" dirty="0">
                <a:solidFill>
                  <a:schemeClr val="bg1">
                    <a:lumMod val="50000"/>
                  </a:schemeClr>
                </a:solidFill>
                <a:latin typeface="Arial" pitchFamily="34" charset="0"/>
                <a:cs typeface="Arial" pitchFamily="34" charset="0"/>
              </a:rPr>
              <a:t>Promises</a:t>
            </a:r>
          </a:p>
        </p:txBody>
      </p:sp>
      <p:grpSp>
        <p:nvGrpSpPr>
          <p:cNvPr id="4" name="Group 3"/>
          <p:cNvGrpSpPr/>
          <p:nvPr/>
        </p:nvGrpSpPr>
        <p:grpSpPr>
          <a:xfrm>
            <a:off x="8946102" y="2495254"/>
            <a:ext cx="3052553" cy="719970"/>
            <a:chOff x="8796926" y="2362870"/>
            <a:chExt cx="2893805" cy="719970"/>
          </a:xfrm>
        </p:grpSpPr>
        <p:sp>
          <p:nvSpPr>
            <p:cNvPr id="52" name="Double Brace 51"/>
            <p:cNvSpPr/>
            <p:nvPr/>
          </p:nvSpPr>
          <p:spPr>
            <a:xfrm>
              <a:off x="8835739" y="2403868"/>
              <a:ext cx="2817749"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Rectangle 52"/>
            <p:cNvSpPr/>
            <p:nvPr/>
          </p:nvSpPr>
          <p:spPr>
            <a:xfrm>
              <a:off x="8796926" y="2362870"/>
              <a:ext cx="2893805" cy="707886"/>
            </a:xfrm>
            <a:prstGeom prst="rect">
              <a:avLst/>
            </a:prstGeom>
          </p:spPr>
          <p:txBody>
            <a:bodyPr wrap="square">
              <a:spAutoFit/>
            </a:bodyPr>
            <a:lstStyle/>
            <a:p>
              <a:pPr algn="ctr"/>
              <a:r>
                <a:rPr lang="en-US" sz="2000" b="1" dirty="0">
                  <a:solidFill>
                    <a:schemeClr val="bg1"/>
                  </a:solidFill>
                  <a:latin typeface="Arial" panose="020B0604020202020204" pitchFamily="34" charset="0"/>
                  <a:cs typeface="Arial" panose="020B0604020202020204" pitchFamily="34" charset="0"/>
                </a:rPr>
                <a:t>Enhancing</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Operational Efficiency</a:t>
              </a:r>
            </a:p>
          </p:txBody>
        </p:sp>
      </p:grpSp>
      <p:grpSp>
        <p:nvGrpSpPr>
          <p:cNvPr id="3" name="Group 2"/>
          <p:cNvGrpSpPr/>
          <p:nvPr/>
        </p:nvGrpSpPr>
        <p:grpSpPr>
          <a:xfrm>
            <a:off x="228357" y="2536252"/>
            <a:ext cx="2488443" cy="707886"/>
            <a:chOff x="299693" y="2376571"/>
            <a:chExt cx="2488443" cy="707886"/>
          </a:xfrm>
        </p:grpSpPr>
        <p:sp>
          <p:nvSpPr>
            <p:cNvPr id="54" name="Double Brace 53"/>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ectangle 54"/>
            <p:cNvSpPr/>
            <p:nvPr/>
          </p:nvSpPr>
          <p:spPr>
            <a:xfrm>
              <a:off x="317644" y="2376571"/>
              <a:ext cx="2470492"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Faster Time-to-Market </a:t>
              </a:r>
            </a:p>
          </p:txBody>
        </p:sp>
      </p:grpSp>
      <p:grpSp>
        <p:nvGrpSpPr>
          <p:cNvPr id="58" name="Group 57"/>
          <p:cNvGrpSpPr/>
          <p:nvPr/>
        </p:nvGrpSpPr>
        <p:grpSpPr>
          <a:xfrm>
            <a:off x="2959886" y="2536252"/>
            <a:ext cx="2456597" cy="707886"/>
            <a:chOff x="299693" y="2376571"/>
            <a:chExt cx="2456597" cy="707886"/>
          </a:xfrm>
        </p:grpSpPr>
        <p:sp>
          <p:nvSpPr>
            <p:cNvPr id="59" name="Double Brace 58"/>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483721" y="2376571"/>
              <a:ext cx="2050818" cy="707886"/>
            </a:xfrm>
            <a:prstGeom prst="rect">
              <a:avLst/>
            </a:prstGeom>
          </p:spPr>
          <p:txBody>
            <a:bodyPr wrap="none">
              <a:spAutoFit/>
            </a:bodyPr>
            <a:lstStyle/>
            <a:p>
              <a:pPr lvl="0" algn="ctr"/>
              <a:r>
                <a:rPr lang="en-US" sz="2000" b="1" dirty="0">
                  <a:solidFill>
                    <a:schemeClr val="bg1"/>
                  </a:solidFill>
                  <a:latin typeface="Arial" panose="020B0604020202020204" pitchFamily="34" charset="0"/>
                  <a:cs typeface="Arial" panose="020B0604020202020204" pitchFamily="34" charset="0"/>
                </a:rPr>
                <a:t>Digital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Transformation</a:t>
              </a:r>
            </a:p>
          </p:txBody>
        </p:sp>
      </p:grpSp>
      <p:grpSp>
        <p:nvGrpSpPr>
          <p:cNvPr id="61" name="Group 60"/>
          <p:cNvGrpSpPr/>
          <p:nvPr/>
        </p:nvGrpSpPr>
        <p:grpSpPr>
          <a:xfrm>
            <a:off x="5659569" y="2563549"/>
            <a:ext cx="3043448" cy="721414"/>
            <a:chOff x="242048" y="2403868"/>
            <a:chExt cx="2641027" cy="721414"/>
          </a:xfrm>
        </p:grpSpPr>
        <p:sp>
          <p:nvSpPr>
            <p:cNvPr id="62" name="Double Brace 61"/>
            <p:cNvSpPr/>
            <p:nvPr/>
          </p:nvSpPr>
          <p:spPr>
            <a:xfrm>
              <a:off x="299693" y="2403868"/>
              <a:ext cx="2456597" cy="678972"/>
            </a:xfrm>
            <a:prstGeom prst="bracePair">
              <a:avLst/>
            </a:prstGeom>
            <a:noFill/>
            <a:ln>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242048" y="2417396"/>
              <a:ext cx="2641027" cy="707886"/>
            </a:xfrm>
            <a:prstGeom prst="rect">
              <a:avLst/>
            </a:prstGeom>
          </p:spPr>
          <p:txBody>
            <a:bodyPr wrap="square">
              <a:spAutoFit/>
            </a:bodyPr>
            <a:lstStyle/>
            <a:p>
              <a:pPr lvl="0" algn="ctr"/>
              <a:r>
                <a:rPr lang="en-US" sz="2000" b="1" dirty="0">
                  <a:solidFill>
                    <a:schemeClr val="bg1"/>
                  </a:solidFill>
                  <a:latin typeface="Arial" panose="020B0604020202020204" pitchFamily="34" charset="0"/>
                  <a:cs typeface="Arial" panose="020B0604020202020204" pitchFamily="34" charset="0"/>
                </a:rPr>
                <a:t>Securing Brand and Customer Trust</a:t>
              </a:r>
            </a:p>
          </p:txBody>
        </p:sp>
      </p:grpSp>
      <p:cxnSp>
        <p:nvCxnSpPr>
          <p:cNvPr id="66" name="Straight Connector 65"/>
          <p:cNvCxnSpPr/>
          <p:nvPr/>
        </p:nvCxnSpPr>
        <p:spPr>
          <a:xfrm>
            <a:off x="4765169" y="4211019"/>
            <a:ext cx="5445631"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8" idx="6"/>
            <a:endCxn id="103" idx="2"/>
          </p:cNvCxnSpPr>
          <p:nvPr/>
        </p:nvCxnSpPr>
        <p:spPr>
          <a:xfrm>
            <a:off x="1915579" y="4211019"/>
            <a:ext cx="1932052" cy="38327"/>
          </a:xfrm>
          <a:prstGeom prst="line">
            <a:avLst/>
          </a:prstGeom>
          <a:ln w="9525">
            <a:solidFill>
              <a:schemeClr val="bg1"/>
            </a:solidFill>
            <a:prstDash val="dash"/>
          </a:ln>
          <a:effectLst/>
        </p:spPr>
        <p:style>
          <a:lnRef idx="2">
            <a:schemeClr val="accent1"/>
          </a:lnRef>
          <a:fillRef idx="0">
            <a:schemeClr val="accent1"/>
          </a:fillRef>
          <a:effectRef idx="1">
            <a:schemeClr val="accent1"/>
          </a:effectRef>
          <a:fontRef idx="minor">
            <a:schemeClr val="tx1"/>
          </a:fontRef>
        </p:style>
      </p:cxnSp>
      <p:sp>
        <p:nvSpPr>
          <p:cNvPr id="88" name="Flowchart: Connector 87"/>
          <p:cNvSpPr/>
          <p:nvPr/>
        </p:nvSpPr>
        <p:spPr>
          <a:xfrm>
            <a:off x="947391" y="3726925"/>
            <a:ext cx="968188" cy="968188"/>
          </a:xfrm>
          <a:prstGeom prst="flowChartConnector">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flipH="1" flipV="1">
            <a:off x="1439105" y="3361165"/>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1439105" y="4695113"/>
            <a:ext cx="0" cy="365760"/>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553326" y="3637491"/>
            <a:ext cx="451439" cy="236243"/>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12065" y="4586427"/>
            <a:ext cx="512021" cy="276326"/>
          </a:xfrm>
          <a:prstGeom prst="straightConnector1">
            <a:avLst/>
          </a:prstGeom>
          <a:ln w="6350">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330852" y="4211019"/>
            <a:ext cx="594360" cy="0"/>
          </a:xfrm>
          <a:prstGeom prst="straightConnector1">
            <a:avLst/>
          </a:prstGeom>
          <a:ln w="9525">
            <a:solidFill>
              <a:schemeClr val="bg1"/>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28356" y="1102040"/>
            <a:ext cx="11963643" cy="4247317"/>
          </a:xfrm>
          <a:prstGeom prst="rect">
            <a:avLst/>
          </a:prstGeom>
          <a:noFill/>
        </p:spPr>
        <p:txBody>
          <a:bodyPr wrap="square" rtlCol="0">
            <a:spAutoFit/>
          </a:bodyPr>
          <a:lstStyle/>
          <a:p>
            <a:r>
              <a:rPr lang="en-US" b="1" dirty="0"/>
              <a:t>Promise are Asynchronous</a:t>
            </a:r>
          </a:p>
          <a:p>
            <a:pPr marL="285750" indent="-285750">
              <a:buFont typeface="Arial" panose="020B0604020202020204" pitchFamily="34" charset="0"/>
              <a:buChar char="•"/>
            </a:pPr>
            <a:r>
              <a:rPr lang="en-US" dirty="0"/>
              <a:t>Promises are chainable.</a:t>
            </a:r>
          </a:p>
          <a:p>
            <a:r>
              <a:rPr lang="en-US" b="1" dirty="0"/>
              <a:t>Example</a:t>
            </a:r>
          </a:p>
          <a:p>
            <a:r>
              <a:rPr lang="en-US" dirty="0" err="1"/>
              <a:t>var</a:t>
            </a:r>
            <a:r>
              <a:rPr lang="en-US" dirty="0"/>
              <a:t> </a:t>
            </a:r>
            <a:r>
              <a:rPr lang="en-US" dirty="0" err="1"/>
              <a:t>askMom</a:t>
            </a:r>
            <a:r>
              <a:rPr lang="en-US" dirty="0"/>
              <a:t> = function () </a:t>
            </a:r>
          </a:p>
          <a:p>
            <a:r>
              <a:rPr lang="en-US" dirty="0"/>
              <a:t>	        {</a:t>
            </a:r>
          </a:p>
          <a:p>
            <a:r>
              <a:rPr lang="en-US" dirty="0"/>
              <a:t>    		console.log('before asking Mom'); // log before</a:t>
            </a:r>
          </a:p>
          <a:p>
            <a:r>
              <a:rPr lang="en-US" dirty="0"/>
              <a:t>    		</a:t>
            </a:r>
            <a:r>
              <a:rPr lang="en-US" dirty="0" err="1"/>
              <a:t>willIGetNewPhone.then</a:t>
            </a:r>
            <a:r>
              <a:rPr lang="en-US" dirty="0"/>
              <a:t>(</a:t>
            </a:r>
            <a:r>
              <a:rPr lang="en-US" dirty="0" err="1"/>
              <a:t>showOff</a:t>
            </a:r>
            <a:r>
              <a:rPr lang="en-US" dirty="0"/>
              <a:t>)</a:t>
            </a:r>
          </a:p>
          <a:p>
            <a:r>
              <a:rPr lang="en-US" dirty="0"/>
              <a:t>       			                .then(</a:t>
            </a:r>
            <a:r>
              <a:rPr lang="en-US" dirty="0" err="1"/>
              <a:t>onResolved</a:t>
            </a:r>
            <a:r>
              <a:rPr lang="en-US" dirty="0"/>
              <a:t>)</a:t>
            </a:r>
          </a:p>
          <a:p>
            <a:r>
              <a:rPr lang="en-US" dirty="0"/>
              <a:t>        				.catch(</a:t>
            </a:r>
            <a:r>
              <a:rPr lang="en-US" dirty="0" err="1"/>
              <a:t>onReject</a:t>
            </a:r>
            <a:r>
              <a:rPr lang="en-US" dirty="0"/>
              <a:t>);</a:t>
            </a:r>
          </a:p>
          <a:p>
            <a:r>
              <a:rPr lang="en-US" dirty="0"/>
              <a:t>   		console.log('after asking mom'); // log after</a:t>
            </a:r>
          </a:p>
          <a:p>
            <a:r>
              <a:rPr lang="en-US" dirty="0"/>
              <a:t>	       }</a:t>
            </a:r>
          </a:p>
          <a:p>
            <a:endParaRPr lang="en-US" dirty="0"/>
          </a:p>
          <a:p>
            <a:r>
              <a:rPr lang="en-US" dirty="0" err="1"/>
              <a:t>askMom</a:t>
            </a:r>
            <a:r>
              <a:rPr lang="en-US"/>
              <a:t>();</a:t>
            </a:r>
            <a:endParaRPr lang="en-US" dirty="0"/>
          </a:p>
          <a:p>
            <a:endParaRPr lang="en-US" dirty="0"/>
          </a:p>
          <a:p>
            <a:endParaRPr lang="en-IN" b="1" dirty="0"/>
          </a:p>
        </p:txBody>
      </p:sp>
    </p:spTree>
    <p:extLst>
      <p:ext uri="{BB962C8B-B14F-4D97-AF65-F5344CB8AC3E}">
        <p14:creationId xmlns:p14="http://schemas.microsoft.com/office/powerpoint/2010/main" val="17629869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6252" y="4336573"/>
            <a:ext cx="8318034" cy="297454"/>
          </a:xfrm>
          <a:prstGeom prst="rect">
            <a:avLst/>
          </a:prstGeom>
          <a:noFill/>
        </p:spPr>
        <p:txBody>
          <a:bodyPr wrap="square" rtlCol="0">
            <a:spAutoFit/>
          </a:bodyPr>
          <a:lstStyle/>
          <a:p>
            <a:pPr algn="ctr" defTabSz="609468"/>
            <a:r>
              <a:rPr lang="en-US" sz="1333" b="1" dirty="0">
                <a:solidFill>
                  <a:prstClr val="white">
                    <a:lumMod val="65000"/>
                  </a:prstClr>
                </a:solidFill>
                <a:latin typeface="Arial" pitchFamily="34" charset="0"/>
                <a:cs typeface="Arial" pitchFamily="34" charset="0"/>
              </a:rPr>
              <a:t>Our Locations: China | Costa Rica | India | Mauritius | Philippines | Poland | Singapore | U.K. | U.S.A.</a:t>
            </a:r>
          </a:p>
        </p:txBody>
      </p:sp>
      <p:sp>
        <p:nvSpPr>
          <p:cNvPr id="7" name="TextBox 6"/>
          <p:cNvSpPr txBox="1"/>
          <p:nvPr/>
        </p:nvSpPr>
        <p:spPr>
          <a:xfrm>
            <a:off x="2025638" y="2840535"/>
            <a:ext cx="8012927" cy="707886"/>
          </a:xfrm>
          <a:prstGeom prst="rect">
            <a:avLst/>
          </a:prstGeom>
          <a:noFill/>
        </p:spPr>
        <p:txBody>
          <a:bodyPr wrap="square" rtlCol="0">
            <a:spAutoFit/>
          </a:bodyPr>
          <a:lstStyle/>
          <a:p>
            <a:pPr algn="ctr" defTabSz="609468"/>
            <a:r>
              <a:rPr lang="en-US" sz="4000" b="1" spc="-50" dirty="0">
                <a:solidFill>
                  <a:prstClr val="black">
                    <a:lumMod val="65000"/>
                    <a:lumOff val="35000"/>
                  </a:prstClr>
                </a:solidFill>
                <a:latin typeface="Arial" pitchFamily="34" charset="0"/>
                <a:cs typeface="Arial" pitchFamily="34" charset="0"/>
              </a:rPr>
              <a:t>Thank You</a:t>
            </a:r>
          </a:p>
        </p:txBody>
      </p:sp>
      <p:sp>
        <p:nvSpPr>
          <p:cNvPr id="2" name="Slide Number Placeholder 1"/>
          <p:cNvSpPr>
            <a:spLocks noGrp="1"/>
          </p:cNvSpPr>
          <p:nvPr>
            <p:ph type="sldNum" sz="quarter" idx="4"/>
          </p:nvPr>
        </p:nvSpPr>
        <p:spPr/>
        <p:txBody>
          <a:bodyPr/>
          <a:lstStyle/>
          <a:p>
            <a:fld id="{B2D16DD7-B5C5-45A5-A717-315AD83FA21E}" type="slidenum">
              <a:rPr lang="en-IN" smtClean="0">
                <a:solidFill>
                  <a:prstClr val="white"/>
                </a:solidFill>
              </a:rPr>
              <a:pPr/>
              <a:t>92</a:t>
            </a:fld>
            <a:endParaRPr lang="en-IN" dirty="0">
              <a:solidFill>
                <a:prstClr val="white"/>
              </a:solidFill>
            </a:endParaRPr>
          </a:p>
        </p:txBody>
      </p:sp>
    </p:spTree>
    <p:extLst>
      <p:ext uri="{BB962C8B-B14F-4D97-AF65-F5344CB8AC3E}">
        <p14:creationId xmlns:p14="http://schemas.microsoft.com/office/powerpoint/2010/main" val="2176451307"/>
      </p:ext>
    </p:extLst>
  </p:cSld>
  <p:clrMapOvr>
    <a:masterClrMapping/>
  </p:clrMapOvr>
</p:sld>
</file>

<file path=ppt/theme/theme1.xml><?xml version="1.0" encoding="utf-8"?>
<a:theme xmlns:a="http://schemas.openxmlformats.org/drawingml/2006/main" name="3_Office Theme">
  <a:themeElements>
    <a:clrScheme name="CSS Corp">
      <a:dk1>
        <a:sysClr val="windowText" lastClr="000000"/>
      </a:dk1>
      <a:lt1>
        <a:sysClr val="window" lastClr="FFFFFF"/>
      </a:lt1>
      <a:dk2>
        <a:srgbClr val="5A595C"/>
      </a:dk2>
      <a:lt2>
        <a:srgbClr val="EEECE1"/>
      </a:lt2>
      <a:accent1>
        <a:srgbClr val="26ABE2"/>
      </a:accent1>
      <a:accent2>
        <a:srgbClr val="00B0F0"/>
      </a:accent2>
      <a:accent3>
        <a:srgbClr val="00B050"/>
      </a:accent3>
      <a:accent4>
        <a:srgbClr val="FFC000"/>
      </a:accent4>
      <a:accent5>
        <a:srgbClr val="262626"/>
      </a:accent5>
      <a:accent6>
        <a:srgbClr val="F68724"/>
      </a:accent6>
      <a:hlink>
        <a:srgbClr val="0070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9797</TotalTime>
  <Words>4295</Words>
  <Application>Microsoft Office PowerPoint</Application>
  <PresentationFormat>Widescreen</PresentationFormat>
  <Paragraphs>1889</Paragraphs>
  <Slides>92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Agency FB</vt:lpstr>
      <vt:lpstr>Arial</vt:lpstr>
      <vt:lpstr>Calibri</vt:lpstr>
      <vt:lpstr>Wingdings</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Smitha Hemmigae</dc:creator>
  <cp:lastModifiedBy>Neetu Srivastava</cp:lastModifiedBy>
  <cp:revision>742</cp:revision>
  <dcterms:created xsi:type="dcterms:W3CDTF">2016-06-30T15:09:23Z</dcterms:created>
  <dcterms:modified xsi:type="dcterms:W3CDTF">2019-01-23T08:31:01Z</dcterms:modified>
</cp:coreProperties>
</file>