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81"/>
  </p:notesMasterIdLst>
  <p:sldIdLst>
    <p:sldId id="344" r:id="rId2"/>
    <p:sldId id="431" r:id="rId3"/>
    <p:sldId id="432" r:id="rId4"/>
    <p:sldId id="433" r:id="rId5"/>
    <p:sldId id="434" r:id="rId6"/>
    <p:sldId id="439" r:id="rId7"/>
    <p:sldId id="440" r:id="rId8"/>
    <p:sldId id="441" r:id="rId9"/>
    <p:sldId id="453" r:id="rId10"/>
    <p:sldId id="449" r:id="rId11"/>
    <p:sldId id="457" r:id="rId12"/>
    <p:sldId id="450" r:id="rId13"/>
    <p:sldId id="443" r:id="rId14"/>
    <p:sldId id="454" r:id="rId15"/>
    <p:sldId id="455" r:id="rId16"/>
    <p:sldId id="458" r:id="rId17"/>
    <p:sldId id="460" r:id="rId18"/>
    <p:sldId id="459" r:id="rId19"/>
    <p:sldId id="461" r:id="rId20"/>
    <p:sldId id="462" r:id="rId21"/>
    <p:sldId id="463" r:id="rId22"/>
    <p:sldId id="442" r:id="rId23"/>
    <p:sldId id="448" r:id="rId24"/>
    <p:sldId id="464" r:id="rId25"/>
    <p:sldId id="465" r:id="rId26"/>
    <p:sldId id="456" r:id="rId27"/>
    <p:sldId id="467" r:id="rId28"/>
    <p:sldId id="468" r:id="rId29"/>
    <p:sldId id="466" r:id="rId30"/>
    <p:sldId id="469" r:id="rId31"/>
    <p:sldId id="470" r:id="rId32"/>
    <p:sldId id="471" r:id="rId33"/>
    <p:sldId id="472" r:id="rId34"/>
    <p:sldId id="473" r:id="rId35"/>
    <p:sldId id="474" r:id="rId36"/>
    <p:sldId id="475" r:id="rId37"/>
    <p:sldId id="476" r:id="rId38"/>
    <p:sldId id="477" r:id="rId39"/>
    <p:sldId id="478" r:id="rId40"/>
    <p:sldId id="483" r:id="rId41"/>
    <p:sldId id="484" r:id="rId42"/>
    <p:sldId id="479" r:id="rId43"/>
    <p:sldId id="480" r:id="rId44"/>
    <p:sldId id="481" r:id="rId45"/>
    <p:sldId id="482" r:id="rId46"/>
    <p:sldId id="486" r:id="rId47"/>
    <p:sldId id="485" r:id="rId48"/>
    <p:sldId id="487" r:id="rId49"/>
    <p:sldId id="488" r:id="rId50"/>
    <p:sldId id="489" r:id="rId51"/>
    <p:sldId id="490" r:id="rId52"/>
    <p:sldId id="491" r:id="rId53"/>
    <p:sldId id="492" r:id="rId54"/>
    <p:sldId id="493" r:id="rId55"/>
    <p:sldId id="494" r:id="rId56"/>
    <p:sldId id="495" r:id="rId57"/>
    <p:sldId id="496" r:id="rId58"/>
    <p:sldId id="497" r:id="rId59"/>
    <p:sldId id="498" r:id="rId60"/>
    <p:sldId id="499" r:id="rId61"/>
    <p:sldId id="501" r:id="rId62"/>
    <p:sldId id="500" r:id="rId63"/>
    <p:sldId id="502" r:id="rId64"/>
    <p:sldId id="503" r:id="rId65"/>
    <p:sldId id="504" r:id="rId66"/>
    <p:sldId id="505" r:id="rId67"/>
    <p:sldId id="506" r:id="rId68"/>
    <p:sldId id="507" r:id="rId69"/>
    <p:sldId id="508" r:id="rId70"/>
    <p:sldId id="509" r:id="rId71"/>
    <p:sldId id="510" r:id="rId72"/>
    <p:sldId id="511" r:id="rId73"/>
    <p:sldId id="512" r:id="rId74"/>
    <p:sldId id="513" r:id="rId75"/>
    <p:sldId id="514" r:id="rId76"/>
    <p:sldId id="515" r:id="rId77"/>
    <p:sldId id="516" r:id="rId78"/>
    <p:sldId id="517" r:id="rId79"/>
    <p:sldId id="417"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47E"/>
    <a:srgbClr val="005F8E"/>
    <a:srgbClr val="008CD2"/>
    <a:srgbClr val="006496"/>
    <a:srgbClr val="004B70"/>
    <a:srgbClr val="0070A8"/>
    <a:srgbClr val="005782"/>
    <a:srgbClr val="111111"/>
    <a:srgbClr val="003248"/>
    <a:srgbClr val="024C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79" autoAdjust="0"/>
    <p:restoredTop sz="90775" autoAdjust="0"/>
  </p:normalViewPr>
  <p:slideViewPr>
    <p:cSldViewPr snapToGrid="0">
      <p:cViewPr varScale="1">
        <p:scale>
          <a:sx n="72" d="100"/>
          <a:sy n="72" d="100"/>
        </p:scale>
        <p:origin x="972" y="54"/>
      </p:cViewPr>
      <p:guideLst/>
    </p:cSldViewPr>
  </p:slideViewPr>
  <p:notesTextViewPr>
    <p:cViewPr>
      <p:scale>
        <a:sx n="1" d="1"/>
        <a:sy n="1" d="1"/>
      </p:scale>
      <p:origin x="0" y="0"/>
    </p:cViewPr>
  </p:notesTextViewPr>
  <p:sorterViewPr>
    <p:cViewPr>
      <p:scale>
        <a:sx n="100" d="100"/>
        <a:sy n="100" d="100"/>
      </p:scale>
      <p:origin x="0" y="-10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B9A856-DCE9-4A27-8CDF-1EEEB4499AD5}" type="datetimeFigureOut">
              <a:rPr lang="en-US" smtClean="0"/>
              <a:t>6/14/2019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4D3437-9AF9-40E5-A28C-F01F842CB9F0}" type="slidenum">
              <a:rPr lang="en-US" smtClean="0"/>
              <a:t>‹#›</a:t>
            </a:fld>
            <a:endParaRPr lang="en-US"/>
          </a:p>
        </p:txBody>
      </p:sp>
    </p:spTree>
    <p:extLst>
      <p:ext uri="{BB962C8B-B14F-4D97-AF65-F5344CB8AC3E}">
        <p14:creationId xmlns:p14="http://schemas.microsoft.com/office/powerpoint/2010/main" val="619696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F08B029-C4FE-4F9B-A430-5E8F5056301B}"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047945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F4D3437-9AF9-40E5-A28C-F01F842CB9F0}" type="slidenum">
              <a:rPr lang="en-US" smtClean="0"/>
              <a:t>56</a:t>
            </a:fld>
            <a:endParaRPr lang="en-US"/>
          </a:p>
        </p:txBody>
      </p:sp>
    </p:spTree>
    <p:extLst>
      <p:ext uri="{BB962C8B-B14F-4D97-AF65-F5344CB8AC3E}">
        <p14:creationId xmlns:p14="http://schemas.microsoft.com/office/powerpoint/2010/main" val="1848418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F4D3437-9AF9-40E5-A28C-F01F842CB9F0}" type="slidenum">
              <a:rPr lang="en-US" smtClean="0"/>
              <a:t>57</a:t>
            </a:fld>
            <a:endParaRPr lang="en-US"/>
          </a:p>
        </p:txBody>
      </p:sp>
    </p:spTree>
    <p:extLst>
      <p:ext uri="{BB962C8B-B14F-4D97-AF65-F5344CB8AC3E}">
        <p14:creationId xmlns:p14="http://schemas.microsoft.com/office/powerpoint/2010/main" val="24912136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F4D3437-9AF9-40E5-A28C-F01F842CB9F0}" type="slidenum">
              <a:rPr lang="en-US" smtClean="0"/>
              <a:t>58</a:t>
            </a:fld>
            <a:endParaRPr lang="en-US"/>
          </a:p>
        </p:txBody>
      </p:sp>
    </p:spTree>
    <p:extLst>
      <p:ext uri="{BB962C8B-B14F-4D97-AF65-F5344CB8AC3E}">
        <p14:creationId xmlns:p14="http://schemas.microsoft.com/office/powerpoint/2010/main" val="2877929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F4D3437-9AF9-40E5-A28C-F01F842CB9F0}" type="slidenum">
              <a:rPr lang="en-US" smtClean="0"/>
              <a:t>59</a:t>
            </a:fld>
            <a:endParaRPr lang="en-US"/>
          </a:p>
        </p:txBody>
      </p:sp>
    </p:spTree>
    <p:extLst>
      <p:ext uri="{BB962C8B-B14F-4D97-AF65-F5344CB8AC3E}">
        <p14:creationId xmlns:p14="http://schemas.microsoft.com/office/powerpoint/2010/main" val="36098197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F4D3437-9AF9-40E5-A28C-F01F842CB9F0}" type="slidenum">
              <a:rPr lang="en-US" smtClean="0"/>
              <a:t>60</a:t>
            </a:fld>
            <a:endParaRPr lang="en-US"/>
          </a:p>
        </p:txBody>
      </p:sp>
    </p:spTree>
    <p:extLst>
      <p:ext uri="{BB962C8B-B14F-4D97-AF65-F5344CB8AC3E}">
        <p14:creationId xmlns:p14="http://schemas.microsoft.com/office/powerpoint/2010/main" val="36710252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F4D3437-9AF9-40E5-A28C-F01F842CB9F0}" type="slidenum">
              <a:rPr lang="en-US" smtClean="0"/>
              <a:t>61</a:t>
            </a:fld>
            <a:endParaRPr lang="en-US"/>
          </a:p>
        </p:txBody>
      </p:sp>
    </p:spTree>
    <p:extLst>
      <p:ext uri="{BB962C8B-B14F-4D97-AF65-F5344CB8AC3E}">
        <p14:creationId xmlns:p14="http://schemas.microsoft.com/office/powerpoint/2010/main" val="3392708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F4D3437-9AF9-40E5-A28C-F01F842CB9F0}" type="slidenum">
              <a:rPr lang="en-US" smtClean="0"/>
              <a:t>62</a:t>
            </a:fld>
            <a:endParaRPr lang="en-US"/>
          </a:p>
        </p:txBody>
      </p:sp>
    </p:spTree>
    <p:extLst>
      <p:ext uri="{BB962C8B-B14F-4D97-AF65-F5344CB8AC3E}">
        <p14:creationId xmlns:p14="http://schemas.microsoft.com/office/powerpoint/2010/main" val="8398114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F4D3437-9AF9-40E5-A28C-F01F842CB9F0}" type="slidenum">
              <a:rPr lang="en-US" smtClean="0"/>
              <a:t>63</a:t>
            </a:fld>
            <a:endParaRPr lang="en-US"/>
          </a:p>
        </p:txBody>
      </p:sp>
    </p:spTree>
    <p:extLst>
      <p:ext uri="{BB962C8B-B14F-4D97-AF65-F5344CB8AC3E}">
        <p14:creationId xmlns:p14="http://schemas.microsoft.com/office/powerpoint/2010/main" val="13431843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F4D3437-9AF9-40E5-A28C-F01F842CB9F0}" type="slidenum">
              <a:rPr lang="en-US" smtClean="0"/>
              <a:t>64</a:t>
            </a:fld>
            <a:endParaRPr lang="en-US"/>
          </a:p>
        </p:txBody>
      </p:sp>
    </p:spTree>
    <p:extLst>
      <p:ext uri="{BB962C8B-B14F-4D97-AF65-F5344CB8AC3E}">
        <p14:creationId xmlns:p14="http://schemas.microsoft.com/office/powerpoint/2010/main" val="1537382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F4D3437-9AF9-40E5-A28C-F01F842CB9F0}" type="slidenum">
              <a:rPr lang="en-US" smtClean="0"/>
              <a:t>65</a:t>
            </a:fld>
            <a:endParaRPr lang="en-US"/>
          </a:p>
        </p:txBody>
      </p:sp>
    </p:spTree>
    <p:extLst>
      <p:ext uri="{BB962C8B-B14F-4D97-AF65-F5344CB8AC3E}">
        <p14:creationId xmlns:p14="http://schemas.microsoft.com/office/powerpoint/2010/main" val="2397923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works for smaller projects; however, when the project gets bigger and you have a lot of intermediate components that just accept props and pass them on to child components, this will get nasty and hard to maintain. When this happens, it's better to create a container component unique to the leaf component, and this will ease the burden on the intermediate components.</a:t>
            </a:r>
            <a:endParaRPr lang="en-IN" dirty="0"/>
          </a:p>
        </p:txBody>
      </p:sp>
      <p:sp>
        <p:nvSpPr>
          <p:cNvPr id="4" name="Slide Number Placeholder 3"/>
          <p:cNvSpPr>
            <a:spLocks noGrp="1"/>
          </p:cNvSpPr>
          <p:nvPr>
            <p:ph type="sldNum" sz="quarter" idx="10"/>
          </p:nvPr>
        </p:nvSpPr>
        <p:spPr/>
        <p:txBody>
          <a:bodyPr/>
          <a:lstStyle/>
          <a:p>
            <a:fld id="{7F4D3437-9AF9-40E5-A28C-F01F842CB9F0}" type="slidenum">
              <a:rPr lang="en-US" smtClean="0"/>
              <a:t>21</a:t>
            </a:fld>
            <a:endParaRPr lang="en-US"/>
          </a:p>
        </p:txBody>
      </p:sp>
    </p:spTree>
    <p:extLst>
      <p:ext uri="{BB962C8B-B14F-4D97-AF65-F5344CB8AC3E}">
        <p14:creationId xmlns:p14="http://schemas.microsoft.com/office/powerpoint/2010/main" val="27097985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F4D3437-9AF9-40E5-A28C-F01F842CB9F0}" type="slidenum">
              <a:rPr lang="en-US" smtClean="0"/>
              <a:t>66</a:t>
            </a:fld>
            <a:endParaRPr lang="en-US"/>
          </a:p>
        </p:txBody>
      </p:sp>
    </p:spTree>
    <p:extLst>
      <p:ext uri="{BB962C8B-B14F-4D97-AF65-F5344CB8AC3E}">
        <p14:creationId xmlns:p14="http://schemas.microsoft.com/office/powerpoint/2010/main" val="33532296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F4D3437-9AF9-40E5-A28C-F01F842CB9F0}" type="slidenum">
              <a:rPr lang="en-US" smtClean="0"/>
              <a:t>67</a:t>
            </a:fld>
            <a:endParaRPr lang="en-US"/>
          </a:p>
        </p:txBody>
      </p:sp>
    </p:spTree>
    <p:extLst>
      <p:ext uri="{BB962C8B-B14F-4D97-AF65-F5344CB8AC3E}">
        <p14:creationId xmlns:p14="http://schemas.microsoft.com/office/powerpoint/2010/main" val="27132930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F4D3437-9AF9-40E5-A28C-F01F842CB9F0}" type="slidenum">
              <a:rPr lang="en-US" smtClean="0"/>
              <a:t>68</a:t>
            </a:fld>
            <a:endParaRPr lang="en-US"/>
          </a:p>
        </p:txBody>
      </p:sp>
    </p:spTree>
    <p:extLst>
      <p:ext uri="{BB962C8B-B14F-4D97-AF65-F5344CB8AC3E}">
        <p14:creationId xmlns:p14="http://schemas.microsoft.com/office/powerpoint/2010/main" val="21420464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F4D3437-9AF9-40E5-A28C-F01F842CB9F0}" type="slidenum">
              <a:rPr lang="en-US" smtClean="0"/>
              <a:t>69</a:t>
            </a:fld>
            <a:endParaRPr lang="en-US"/>
          </a:p>
        </p:txBody>
      </p:sp>
    </p:spTree>
    <p:extLst>
      <p:ext uri="{BB962C8B-B14F-4D97-AF65-F5344CB8AC3E}">
        <p14:creationId xmlns:p14="http://schemas.microsoft.com/office/powerpoint/2010/main" val="1701016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F4D3437-9AF9-40E5-A28C-F01F842CB9F0}" type="slidenum">
              <a:rPr lang="en-US" smtClean="0"/>
              <a:t>70</a:t>
            </a:fld>
            <a:endParaRPr lang="en-US"/>
          </a:p>
        </p:txBody>
      </p:sp>
    </p:spTree>
    <p:extLst>
      <p:ext uri="{BB962C8B-B14F-4D97-AF65-F5344CB8AC3E}">
        <p14:creationId xmlns:p14="http://schemas.microsoft.com/office/powerpoint/2010/main" val="17576835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F4D3437-9AF9-40E5-A28C-F01F842CB9F0}" type="slidenum">
              <a:rPr lang="en-US" smtClean="0"/>
              <a:t>71</a:t>
            </a:fld>
            <a:endParaRPr lang="en-US"/>
          </a:p>
        </p:txBody>
      </p:sp>
    </p:spTree>
    <p:extLst>
      <p:ext uri="{BB962C8B-B14F-4D97-AF65-F5344CB8AC3E}">
        <p14:creationId xmlns:p14="http://schemas.microsoft.com/office/powerpoint/2010/main" val="11737174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F4D3437-9AF9-40E5-A28C-F01F842CB9F0}" type="slidenum">
              <a:rPr lang="en-US" smtClean="0"/>
              <a:t>72</a:t>
            </a:fld>
            <a:endParaRPr lang="en-US"/>
          </a:p>
        </p:txBody>
      </p:sp>
    </p:spTree>
    <p:extLst>
      <p:ext uri="{BB962C8B-B14F-4D97-AF65-F5344CB8AC3E}">
        <p14:creationId xmlns:p14="http://schemas.microsoft.com/office/powerpoint/2010/main" val="33541249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F4D3437-9AF9-40E5-A28C-F01F842CB9F0}" type="slidenum">
              <a:rPr lang="en-US" smtClean="0"/>
              <a:t>73</a:t>
            </a:fld>
            <a:endParaRPr lang="en-US"/>
          </a:p>
        </p:txBody>
      </p:sp>
    </p:spTree>
    <p:extLst>
      <p:ext uri="{BB962C8B-B14F-4D97-AF65-F5344CB8AC3E}">
        <p14:creationId xmlns:p14="http://schemas.microsoft.com/office/powerpoint/2010/main" val="42455579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F4D3437-9AF9-40E5-A28C-F01F842CB9F0}" type="slidenum">
              <a:rPr lang="en-US" smtClean="0"/>
              <a:t>74</a:t>
            </a:fld>
            <a:endParaRPr lang="en-US"/>
          </a:p>
        </p:txBody>
      </p:sp>
    </p:spTree>
    <p:extLst>
      <p:ext uri="{BB962C8B-B14F-4D97-AF65-F5344CB8AC3E}">
        <p14:creationId xmlns:p14="http://schemas.microsoft.com/office/powerpoint/2010/main" val="37009734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F4D3437-9AF9-40E5-A28C-F01F842CB9F0}" type="slidenum">
              <a:rPr lang="en-US" smtClean="0"/>
              <a:t>75</a:t>
            </a:fld>
            <a:endParaRPr lang="en-US"/>
          </a:p>
        </p:txBody>
      </p:sp>
    </p:spTree>
    <p:extLst>
      <p:ext uri="{BB962C8B-B14F-4D97-AF65-F5344CB8AC3E}">
        <p14:creationId xmlns:p14="http://schemas.microsoft.com/office/powerpoint/2010/main" val="1320479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F4D3437-9AF9-40E5-A28C-F01F842CB9F0}" type="slidenum">
              <a:rPr lang="en-US" smtClean="0"/>
              <a:t>40</a:t>
            </a:fld>
            <a:endParaRPr lang="en-US"/>
          </a:p>
        </p:txBody>
      </p:sp>
    </p:spTree>
    <p:extLst>
      <p:ext uri="{BB962C8B-B14F-4D97-AF65-F5344CB8AC3E}">
        <p14:creationId xmlns:p14="http://schemas.microsoft.com/office/powerpoint/2010/main" val="30302992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F4D3437-9AF9-40E5-A28C-F01F842CB9F0}" type="slidenum">
              <a:rPr lang="en-US" smtClean="0"/>
              <a:t>76</a:t>
            </a:fld>
            <a:endParaRPr lang="en-US"/>
          </a:p>
        </p:txBody>
      </p:sp>
    </p:spTree>
    <p:extLst>
      <p:ext uri="{BB962C8B-B14F-4D97-AF65-F5344CB8AC3E}">
        <p14:creationId xmlns:p14="http://schemas.microsoft.com/office/powerpoint/2010/main" val="2148575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F4D3437-9AF9-40E5-A28C-F01F842CB9F0}" type="slidenum">
              <a:rPr lang="en-US" smtClean="0"/>
              <a:t>77</a:t>
            </a:fld>
            <a:endParaRPr lang="en-US"/>
          </a:p>
        </p:txBody>
      </p:sp>
    </p:spTree>
    <p:extLst>
      <p:ext uri="{BB962C8B-B14F-4D97-AF65-F5344CB8AC3E}">
        <p14:creationId xmlns:p14="http://schemas.microsoft.com/office/powerpoint/2010/main" val="13833157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F4D3437-9AF9-40E5-A28C-F01F842CB9F0}" type="slidenum">
              <a:rPr lang="en-US" smtClean="0"/>
              <a:t>78</a:t>
            </a:fld>
            <a:endParaRPr lang="en-US"/>
          </a:p>
        </p:txBody>
      </p:sp>
    </p:spTree>
    <p:extLst>
      <p:ext uri="{BB962C8B-B14F-4D97-AF65-F5344CB8AC3E}">
        <p14:creationId xmlns:p14="http://schemas.microsoft.com/office/powerpoint/2010/main" val="11130321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36"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F08B029-C4FE-4F9B-A430-5E8F5056301B}" type="slidenum">
              <a:rPr lang="en-US" smtClean="0">
                <a:solidFill>
                  <a:prstClr val="black"/>
                </a:solidFill>
              </a:rPr>
              <a:pPr/>
              <a:t>79</a:t>
            </a:fld>
            <a:endParaRPr lang="en-US" dirty="0">
              <a:solidFill>
                <a:prstClr val="black"/>
              </a:solidFill>
            </a:endParaRPr>
          </a:p>
        </p:txBody>
      </p:sp>
    </p:spTree>
    <p:extLst>
      <p:ext uri="{BB962C8B-B14F-4D97-AF65-F5344CB8AC3E}">
        <p14:creationId xmlns:p14="http://schemas.microsoft.com/office/powerpoint/2010/main" val="1239699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F4D3437-9AF9-40E5-A28C-F01F842CB9F0}" type="slidenum">
              <a:rPr lang="en-US" smtClean="0"/>
              <a:t>41</a:t>
            </a:fld>
            <a:endParaRPr lang="en-US"/>
          </a:p>
        </p:txBody>
      </p:sp>
    </p:spTree>
    <p:extLst>
      <p:ext uri="{BB962C8B-B14F-4D97-AF65-F5344CB8AC3E}">
        <p14:creationId xmlns:p14="http://schemas.microsoft.com/office/powerpoint/2010/main" val="1659890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F4D3437-9AF9-40E5-A28C-F01F842CB9F0}" type="slidenum">
              <a:rPr lang="en-US" smtClean="0"/>
              <a:t>51</a:t>
            </a:fld>
            <a:endParaRPr lang="en-US"/>
          </a:p>
        </p:txBody>
      </p:sp>
    </p:spTree>
    <p:extLst>
      <p:ext uri="{BB962C8B-B14F-4D97-AF65-F5344CB8AC3E}">
        <p14:creationId xmlns:p14="http://schemas.microsoft.com/office/powerpoint/2010/main" val="4130244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F4D3437-9AF9-40E5-A28C-F01F842CB9F0}" type="slidenum">
              <a:rPr lang="en-US" smtClean="0"/>
              <a:t>52</a:t>
            </a:fld>
            <a:endParaRPr lang="en-US"/>
          </a:p>
        </p:txBody>
      </p:sp>
    </p:spTree>
    <p:extLst>
      <p:ext uri="{BB962C8B-B14F-4D97-AF65-F5344CB8AC3E}">
        <p14:creationId xmlns:p14="http://schemas.microsoft.com/office/powerpoint/2010/main" val="3448453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F4D3437-9AF9-40E5-A28C-F01F842CB9F0}" type="slidenum">
              <a:rPr lang="en-US" smtClean="0"/>
              <a:t>53</a:t>
            </a:fld>
            <a:endParaRPr lang="en-US"/>
          </a:p>
        </p:txBody>
      </p:sp>
    </p:spTree>
    <p:extLst>
      <p:ext uri="{BB962C8B-B14F-4D97-AF65-F5344CB8AC3E}">
        <p14:creationId xmlns:p14="http://schemas.microsoft.com/office/powerpoint/2010/main" val="421863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F4D3437-9AF9-40E5-A28C-F01F842CB9F0}" type="slidenum">
              <a:rPr lang="en-US" smtClean="0"/>
              <a:t>54</a:t>
            </a:fld>
            <a:endParaRPr lang="en-US"/>
          </a:p>
        </p:txBody>
      </p:sp>
    </p:spTree>
    <p:extLst>
      <p:ext uri="{BB962C8B-B14F-4D97-AF65-F5344CB8AC3E}">
        <p14:creationId xmlns:p14="http://schemas.microsoft.com/office/powerpoint/2010/main" val="1762964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F4D3437-9AF9-40E5-A28C-F01F842CB9F0}" type="slidenum">
              <a:rPr lang="en-US" smtClean="0"/>
              <a:t>55</a:t>
            </a:fld>
            <a:endParaRPr lang="en-US"/>
          </a:p>
        </p:txBody>
      </p:sp>
    </p:spTree>
    <p:extLst>
      <p:ext uri="{BB962C8B-B14F-4D97-AF65-F5344CB8AC3E}">
        <p14:creationId xmlns:p14="http://schemas.microsoft.com/office/powerpoint/2010/main" val="3896316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3" name="Rectangle 12"/>
          <p:cNvSpPr/>
          <p:nvPr userDrawn="1"/>
        </p:nvSpPr>
        <p:spPr>
          <a:xfrm>
            <a:off x="1" y="6386393"/>
            <a:ext cx="12192000" cy="495775"/>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468"/>
            <a:endParaRPr lang="en-US" sz="3199" dirty="0">
              <a:solidFill>
                <a:prstClr val="white"/>
              </a:solidFill>
            </a:endParaRPr>
          </a:p>
        </p:txBody>
      </p:sp>
      <p:sp>
        <p:nvSpPr>
          <p:cNvPr id="15" name="TextBox 14"/>
          <p:cNvSpPr txBox="1"/>
          <p:nvPr userDrawn="1"/>
        </p:nvSpPr>
        <p:spPr>
          <a:xfrm>
            <a:off x="142655" y="6522385"/>
            <a:ext cx="5052998" cy="230832"/>
          </a:xfrm>
          <a:prstGeom prst="rect">
            <a:avLst/>
          </a:prstGeom>
          <a:noFill/>
        </p:spPr>
        <p:txBody>
          <a:bodyPr wrap="square" rtlCol="0" anchor="ctr">
            <a:spAutoFit/>
          </a:bodyPr>
          <a:lstStyle/>
          <a:p>
            <a:pPr>
              <a:defRPr/>
            </a:pPr>
            <a:r>
              <a:rPr lang="en-US" sz="900" dirty="0">
                <a:solidFill>
                  <a:prstClr val="white"/>
                </a:solidFill>
                <a:latin typeface="Arial" pitchFamily="34" charset="0"/>
                <a:cs typeface="Arial" pitchFamily="34" charset="0"/>
              </a:rPr>
              <a:t>© CSS Corp  |  Confidential – For private circulation and viewing only |  www.csscorp.com</a:t>
            </a:r>
          </a:p>
        </p:txBody>
      </p:sp>
      <p:sp>
        <p:nvSpPr>
          <p:cNvPr id="6" name="Slide Number Placeholder 5"/>
          <p:cNvSpPr>
            <a:spLocks noGrp="1"/>
          </p:cNvSpPr>
          <p:nvPr>
            <p:ph type="sldNum" sz="quarter" idx="4"/>
          </p:nvPr>
        </p:nvSpPr>
        <p:spPr>
          <a:xfrm>
            <a:off x="6073852" y="6486602"/>
            <a:ext cx="725104" cy="307776"/>
          </a:xfrm>
          <a:prstGeom prst="rect">
            <a:avLst/>
          </a:prstGeom>
        </p:spPr>
        <p:txBody>
          <a:bodyPr/>
          <a:lstStyle>
            <a:lvl1pPr algn="ctr">
              <a:defRPr sz="1200" b="0">
                <a:solidFill>
                  <a:schemeClr val="bg1"/>
                </a:solidFill>
              </a:defRPr>
            </a:lvl1pPr>
          </a:lstStyle>
          <a:p>
            <a:fld id="{B2D16DD7-B5C5-45A5-A717-315AD83FA21E}" type="slidenum">
              <a:rPr lang="en-IN" smtClean="0">
                <a:solidFill>
                  <a:prstClr val="white"/>
                </a:solidFill>
              </a:rPr>
              <a:pPr/>
              <a:t>‹#›</a:t>
            </a:fld>
            <a:endParaRPr lang="en-IN" dirty="0">
              <a:solidFill>
                <a:prstClr val="white"/>
              </a:solidFill>
            </a:endParaRPr>
          </a:p>
        </p:txBody>
      </p:sp>
      <p:sp>
        <p:nvSpPr>
          <p:cNvPr id="8" name="TextBox 7"/>
          <p:cNvSpPr txBox="1"/>
          <p:nvPr userDrawn="1"/>
        </p:nvSpPr>
        <p:spPr>
          <a:xfrm>
            <a:off x="7397087" y="6445208"/>
            <a:ext cx="4632000" cy="374571"/>
          </a:xfrm>
          <a:prstGeom prst="roundRect">
            <a:avLst/>
          </a:prstGeom>
          <a:noFill/>
        </p:spPr>
        <p:txBody>
          <a:bodyPr wrap="square" rtlCol="0">
            <a:spAutoFit/>
          </a:bodyPr>
          <a:lstStyle/>
          <a:p>
            <a:pPr algn="r" defTabSz="609468"/>
            <a:r>
              <a:rPr lang="en-US" sz="1600" dirty="0">
                <a:solidFill>
                  <a:prstClr val="white"/>
                </a:solidFill>
                <a:latin typeface="Arial" pitchFamily="34" charset="0"/>
                <a:cs typeface="Arial" pitchFamily="34" charset="0"/>
              </a:rPr>
              <a:t>Customer Engagement Reimagined</a:t>
            </a:r>
          </a:p>
        </p:txBody>
      </p:sp>
    </p:spTree>
    <p:extLst>
      <p:ext uri="{BB962C8B-B14F-4D97-AF65-F5344CB8AC3E}">
        <p14:creationId xmlns:p14="http://schemas.microsoft.com/office/powerpoint/2010/main" val="1474262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attern">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125010"/>
            <a:ext cx="12192000" cy="5238723"/>
          </a:xfrm>
          <a:prstGeom prst="rect">
            <a:avLst/>
          </a:prstGeom>
        </p:spPr>
      </p:pic>
      <p:sp>
        <p:nvSpPr>
          <p:cNvPr id="5" name="Rectangle 4"/>
          <p:cNvSpPr/>
          <p:nvPr userDrawn="1"/>
        </p:nvSpPr>
        <p:spPr>
          <a:xfrm>
            <a:off x="1" y="6386393"/>
            <a:ext cx="12192000" cy="495775"/>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468"/>
            <a:endParaRPr lang="en-US" sz="3199" dirty="0">
              <a:solidFill>
                <a:prstClr val="white"/>
              </a:solidFill>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12704" y="1126604"/>
            <a:ext cx="12234879" cy="296475"/>
          </a:xfrm>
          <a:prstGeom prst="rect">
            <a:avLst/>
          </a:prstGeom>
        </p:spPr>
      </p:pic>
      <p:sp>
        <p:nvSpPr>
          <p:cNvPr id="8" name="TextBox 7"/>
          <p:cNvSpPr txBox="1"/>
          <p:nvPr userDrawn="1"/>
        </p:nvSpPr>
        <p:spPr>
          <a:xfrm>
            <a:off x="142655" y="6522385"/>
            <a:ext cx="5052998" cy="230832"/>
          </a:xfrm>
          <a:prstGeom prst="rect">
            <a:avLst/>
          </a:prstGeom>
          <a:noFill/>
        </p:spPr>
        <p:txBody>
          <a:bodyPr wrap="square" rtlCol="0" anchor="ctr">
            <a:spAutoFit/>
          </a:bodyPr>
          <a:lstStyle/>
          <a:p>
            <a:pPr>
              <a:defRPr/>
            </a:pPr>
            <a:r>
              <a:rPr lang="en-US" sz="900" dirty="0">
                <a:solidFill>
                  <a:prstClr val="white"/>
                </a:solidFill>
                <a:latin typeface="Arial" pitchFamily="34" charset="0"/>
                <a:cs typeface="Arial" pitchFamily="34" charset="0"/>
              </a:rPr>
              <a:t>© CSS Corp  |  Confidential – For private circulation and viewing only |  www.csscorp.com</a:t>
            </a:r>
          </a:p>
        </p:txBody>
      </p:sp>
      <p:sp>
        <p:nvSpPr>
          <p:cNvPr id="11" name="Slide Number Placeholder 5"/>
          <p:cNvSpPr>
            <a:spLocks noGrp="1"/>
          </p:cNvSpPr>
          <p:nvPr>
            <p:ph type="sldNum" sz="quarter" idx="4"/>
          </p:nvPr>
        </p:nvSpPr>
        <p:spPr>
          <a:xfrm>
            <a:off x="6073852" y="6486602"/>
            <a:ext cx="725104" cy="307776"/>
          </a:xfrm>
          <a:prstGeom prst="rect">
            <a:avLst/>
          </a:prstGeom>
        </p:spPr>
        <p:txBody>
          <a:bodyPr/>
          <a:lstStyle>
            <a:lvl1pPr algn="ctr">
              <a:defRPr sz="1200" b="0">
                <a:solidFill>
                  <a:schemeClr val="bg1"/>
                </a:solidFill>
              </a:defRPr>
            </a:lvl1pPr>
          </a:lstStyle>
          <a:p>
            <a:fld id="{B2D16DD7-B5C5-45A5-A717-315AD83FA21E}" type="slidenum">
              <a:rPr lang="en-IN" smtClean="0">
                <a:solidFill>
                  <a:prstClr val="white"/>
                </a:solidFill>
              </a:rPr>
              <a:pPr/>
              <a:t>‹#›</a:t>
            </a:fld>
            <a:endParaRPr lang="en-IN" dirty="0">
              <a:solidFill>
                <a:prstClr val="white"/>
              </a:solidFill>
            </a:endParaRPr>
          </a:p>
        </p:txBody>
      </p:sp>
      <p:sp>
        <p:nvSpPr>
          <p:cNvPr id="10" name="TextBox 9"/>
          <p:cNvSpPr txBox="1"/>
          <p:nvPr userDrawn="1"/>
        </p:nvSpPr>
        <p:spPr>
          <a:xfrm>
            <a:off x="7397087" y="6445208"/>
            <a:ext cx="4632000" cy="374571"/>
          </a:xfrm>
          <a:prstGeom prst="roundRect">
            <a:avLst/>
          </a:prstGeom>
          <a:noFill/>
        </p:spPr>
        <p:txBody>
          <a:bodyPr wrap="square" rtlCol="0">
            <a:spAutoFit/>
          </a:bodyPr>
          <a:lstStyle/>
          <a:p>
            <a:pPr algn="r" defTabSz="609468"/>
            <a:r>
              <a:rPr lang="en-US" sz="1600" dirty="0">
                <a:solidFill>
                  <a:prstClr val="white"/>
                </a:solidFill>
                <a:latin typeface="Arial" pitchFamily="34" charset="0"/>
                <a:cs typeface="Arial" pitchFamily="34" charset="0"/>
              </a:rPr>
              <a:t>Customer Engagement Reimagined</a:t>
            </a:r>
          </a:p>
        </p:txBody>
      </p:sp>
    </p:spTree>
    <p:extLst>
      <p:ext uri="{BB962C8B-B14F-4D97-AF65-F5344CB8AC3E}">
        <p14:creationId xmlns:p14="http://schemas.microsoft.com/office/powerpoint/2010/main" val="1302398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ttern 2">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126603"/>
            <a:ext cx="12192000" cy="5248230"/>
          </a:xfrm>
          <a:prstGeom prst="rect">
            <a:avLst/>
          </a:prstGeom>
        </p:spPr>
      </p:pic>
      <p:sp>
        <p:nvSpPr>
          <p:cNvPr id="5" name="Rectangle 4"/>
          <p:cNvSpPr/>
          <p:nvPr userDrawn="1"/>
        </p:nvSpPr>
        <p:spPr>
          <a:xfrm>
            <a:off x="1" y="6386393"/>
            <a:ext cx="12192000" cy="495775"/>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468"/>
            <a:endParaRPr lang="en-US" sz="3199" dirty="0">
              <a:solidFill>
                <a:prstClr val="white"/>
              </a:solidFill>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12704" y="1126604"/>
            <a:ext cx="12234879" cy="296475"/>
          </a:xfrm>
          <a:prstGeom prst="rect">
            <a:avLst/>
          </a:prstGeom>
        </p:spPr>
      </p:pic>
      <p:sp>
        <p:nvSpPr>
          <p:cNvPr id="15" name="Slide Number Placeholder 5"/>
          <p:cNvSpPr>
            <a:spLocks noGrp="1"/>
          </p:cNvSpPr>
          <p:nvPr>
            <p:ph type="sldNum" sz="quarter" idx="4"/>
          </p:nvPr>
        </p:nvSpPr>
        <p:spPr>
          <a:xfrm>
            <a:off x="6073852" y="6486602"/>
            <a:ext cx="725104" cy="307776"/>
          </a:xfrm>
          <a:prstGeom prst="rect">
            <a:avLst/>
          </a:prstGeom>
        </p:spPr>
        <p:txBody>
          <a:bodyPr/>
          <a:lstStyle>
            <a:lvl1pPr algn="ctr">
              <a:defRPr sz="1200" b="0">
                <a:solidFill>
                  <a:schemeClr val="bg1"/>
                </a:solidFill>
              </a:defRPr>
            </a:lvl1pPr>
          </a:lstStyle>
          <a:p>
            <a:fld id="{B2D16DD7-B5C5-45A5-A717-315AD83FA21E}" type="slidenum">
              <a:rPr lang="en-IN" smtClean="0">
                <a:solidFill>
                  <a:prstClr val="white"/>
                </a:solidFill>
              </a:rPr>
              <a:pPr/>
              <a:t>‹#›</a:t>
            </a:fld>
            <a:endParaRPr lang="en-IN" dirty="0">
              <a:solidFill>
                <a:prstClr val="white"/>
              </a:solidFill>
            </a:endParaRPr>
          </a:p>
        </p:txBody>
      </p:sp>
      <p:sp>
        <p:nvSpPr>
          <p:cNvPr id="11" name="TextBox 10"/>
          <p:cNvSpPr txBox="1"/>
          <p:nvPr userDrawn="1"/>
        </p:nvSpPr>
        <p:spPr>
          <a:xfrm>
            <a:off x="142655" y="6522385"/>
            <a:ext cx="5052998" cy="230832"/>
          </a:xfrm>
          <a:prstGeom prst="rect">
            <a:avLst/>
          </a:prstGeom>
          <a:noFill/>
        </p:spPr>
        <p:txBody>
          <a:bodyPr wrap="square" rtlCol="0" anchor="ctr">
            <a:spAutoFit/>
          </a:bodyPr>
          <a:lstStyle/>
          <a:p>
            <a:pPr>
              <a:defRPr/>
            </a:pPr>
            <a:r>
              <a:rPr lang="en-US" sz="900" dirty="0">
                <a:solidFill>
                  <a:prstClr val="white"/>
                </a:solidFill>
                <a:latin typeface="Arial" pitchFamily="34" charset="0"/>
                <a:cs typeface="Arial" pitchFamily="34" charset="0"/>
              </a:rPr>
              <a:t>© CSS Corp  |  Confidential – For private circulation and viewing only |  www.csscorp.com</a:t>
            </a:r>
          </a:p>
        </p:txBody>
      </p:sp>
      <p:sp>
        <p:nvSpPr>
          <p:cNvPr id="10" name="TextBox 9"/>
          <p:cNvSpPr txBox="1"/>
          <p:nvPr userDrawn="1"/>
        </p:nvSpPr>
        <p:spPr>
          <a:xfrm>
            <a:off x="7397087" y="6445208"/>
            <a:ext cx="4632000" cy="374571"/>
          </a:xfrm>
          <a:prstGeom prst="roundRect">
            <a:avLst/>
          </a:prstGeom>
          <a:noFill/>
        </p:spPr>
        <p:txBody>
          <a:bodyPr wrap="square" rtlCol="0">
            <a:spAutoFit/>
          </a:bodyPr>
          <a:lstStyle/>
          <a:p>
            <a:pPr algn="r" defTabSz="609468"/>
            <a:r>
              <a:rPr lang="en-US" sz="1600" dirty="0">
                <a:solidFill>
                  <a:prstClr val="white"/>
                </a:solidFill>
                <a:latin typeface="Arial" pitchFamily="34" charset="0"/>
                <a:cs typeface="Arial" pitchFamily="34" charset="0"/>
              </a:rPr>
              <a:t>Customer Engagement Reimagined</a:t>
            </a:r>
          </a:p>
        </p:txBody>
      </p:sp>
    </p:spTree>
    <p:extLst>
      <p:ext uri="{BB962C8B-B14F-4D97-AF65-F5344CB8AC3E}">
        <p14:creationId xmlns:p14="http://schemas.microsoft.com/office/powerpoint/2010/main" val="3381810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1126603"/>
            <a:ext cx="12192000" cy="5275476"/>
          </a:xfrm>
          <a:prstGeom prst="rect">
            <a:avLst/>
          </a:prstGeom>
        </p:spPr>
      </p:pic>
      <p:sp>
        <p:nvSpPr>
          <p:cNvPr id="13" name="Rectangle 12"/>
          <p:cNvSpPr/>
          <p:nvPr userDrawn="1"/>
        </p:nvSpPr>
        <p:spPr>
          <a:xfrm>
            <a:off x="1" y="6386393"/>
            <a:ext cx="12192000" cy="495775"/>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468"/>
            <a:endParaRPr lang="en-US" sz="3199" dirty="0">
              <a:solidFill>
                <a:prstClr val="white"/>
              </a:solidFill>
            </a:endParaRPr>
          </a:p>
        </p:txBody>
      </p:sp>
      <p:sp>
        <p:nvSpPr>
          <p:cNvPr id="15" name="TextBox 14"/>
          <p:cNvSpPr txBox="1"/>
          <p:nvPr userDrawn="1"/>
        </p:nvSpPr>
        <p:spPr>
          <a:xfrm>
            <a:off x="142655" y="6525074"/>
            <a:ext cx="3752069" cy="230832"/>
          </a:xfrm>
          <a:prstGeom prst="rect">
            <a:avLst/>
          </a:prstGeom>
          <a:noFill/>
        </p:spPr>
        <p:txBody>
          <a:bodyPr wrap="square" rtlCol="0" anchor="ctr">
            <a:spAutoFit/>
          </a:bodyPr>
          <a:lstStyle/>
          <a:p>
            <a:pPr>
              <a:defRPr/>
            </a:pPr>
            <a:r>
              <a:rPr lang="en-US" sz="900" dirty="0">
                <a:solidFill>
                  <a:prstClr val="white"/>
                </a:solidFill>
                <a:latin typeface="Arial" pitchFamily="34" charset="0"/>
                <a:cs typeface="Arial" pitchFamily="34" charset="0"/>
              </a:rPr>
              <a:t>© CSS Corp  |  Confidential  |  www.csscorp.com</a:t>
            </a:r>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2704" y="1126604"/>
            <a:ext cx="12234879" cy="296475"/>
          </a:xfrm>
          <a:prstGeom prst="rect">
            <a:avLst/>
          </a:prstGeom>
        </p:spPr>
      </p:pic>
      <p:sp>
        <p:nvSpPr>
          <p:cNvPr id="8" name="Slide Number Placeholder 5"/>
          <p:cNvSpPr>
            <a:spLocks noGrp="1"/>
          </p:cNvSpPr>
          <p:nvPr>
            <p:ph type="sldNum" sz="quarter" idx="4"/>
          </p:nvPr>
        </p:nvSpPr>
        <p:spPr>
          <a:xfrm>
            <a:off x="6073852" y="6486602"/>
            <a:ext cx="725104" cy="307776"/>
          </a:xfrm>
          <a:prstGeom prst="rect">
            <a:avLst/>
          </a:prstGeom>
        </p:spPr>
        <p:txBody>
          <a:bodyPr/>
          <a:lstStyle>
            <a:lvl1pPr algn="ctr">
              <a:defRPr sz="1200" b="1">
                <a:solidFill>
                  <a:schemeClr val="bg1"/>
                </a:solidFill>
                <a:latin typeface="Arial" panose="020B0604020202020204" pitchFamily="34" charset="0"/>
                <a:cs typeface="Arial" panose="020B0604020202020204" pitchFamily="34" charset="0"/>
              </a:defRPr>
            </a:lvl1pPr>
          </a:lstStyle>
          <a:p>
            <a:fld id="{B2D16DD7-B5C5-45A5-A717-315AD83FA21E}" type="slidenum">
              <a:rPr lang="en-IN" smtClean="0">
                <a:solidFill>
                  <a:prstClr val="white"/>
                </a:solidFill>
              </a:rPr>
              <a:pPr/>
              <a:t>‹#›</a:t>
            </a:fld>
            <a:endParaRPr lang="en-IN" dirty="0">
              <a:solidFill>
                <a:prstClr val="white"/>
              </a:solidFill>
            </a:endParaRPr>
          </a:p>
        </p:txBody>
      </p:sp>
      <p:sp>
        <p:nvSpPr>
          <p:cNvPr id="9" name="TextBox 8"/>
          <p:cNvSpPr txBox="1"/>
          <p:nvPr userDrawn="1"/>
        </p:nvSpPr>
        <p:spPr>
          <a:xfrm>
            <a:off x="7397087" y="6445208"/>
            <a:ext cx="4632000" cy="374571"/>
          </a:xfrm>
          <a:prstGeom prst="roundRect">
            <a:avLst/>
          </a:prstGeom>
          <a:noFill/>
        </p:spPr>
        <p:txBody>
          <a:bodyPr wrap="square" rtlCol="0">
            <a:spAutoFit/>
          </a:bodyPr>
          <a:lstStyle/>
          <a:p>
            <a:pPr algn="r" defTabSz="609468"/>
            <a:r>
              <a:rPr lang="en-US" sz="1600" dirty="0">
                <a:solidFill>
                  <a:prstClr val="white"/>
                </a:solidFill>
                <a:latin typeface="Arial" pitchFamily="34" charset="0"/>
                <a:cs typeface="Arial" pitchFamily="34" charset="0"/>
              </a:rPr>
              <a:t>Customer Engagement Reimagined</a:t>
            </a:r>
          </a:p>
        </p:txBody>
      </p:sp>
    </p:spTree>
    <p:extLst>
      <p:ext uri="{BB962C8B-B14F-4D97-AF65-F5344CB8AC3E}">
        <p14:creationId xmlns:p14="http://schemas.microsoft.com/office/powerpoint/2010/main" val="3812302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b="29989"/>
          <a:stretch/>
        </p:blipFill>
        <p:spPr>
          <a:xfrm>
            <a:off x="9936298" y="293355"/>
            <a:ext cx="1998947" cy="511864"/>
          </a:xfrm>
          <a:prstGeom prst="rect">
            <a:avLst/>
          </a:prstGeom>
        </p:spPr>
      </p:pic>
      <p:sp>
        <p:nvSpPr>
          <p:cNvPr id="6" name="TextBox 5"/>
          <p:cNvSpPr txBox="1"/>
          <p:nvPr userDrawn="1"/>
        </p:nvSpPr>
        <p:spPr>
          <a:xfrm>
            <a:off x="142655" y="6522385"/>
            <a:ext cx="5052998" cy="230832"/>
          </a:xfrm>
          <a:prstGeom prst="rect">
            <a:avLst/>
          </a:prstGeom>
          <a:noFill/>
        </p:spPr>
        <p:txBody>
          <a:bodyPr wrap="square" rtlCol="0" anchor="ctr">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bg1"/>
                </a:solidFill>
                <a:latin typeface="Arial" pitchFamily="34" charset="0"/>
                <a:cs typeface="Arial" pitchFamily="34" charset="0"/>
              </a:rPr>
              <a:t>© CSS Corp  |  Confidential – For private circulation and viewing only |  www.csscorp.com</a:t>
            </a:r>
          </a:p>
        </p:txBody>
      </p:sp>
      <p:sp>
        <p:nvSpPr>
          <p:cNvPr id="8" name="Slide Number Placeholder 5"/>
          <p:cNvSpPr>
            <a:spLocks noGrp="1"/>
          </p:cNvSpPr>
          <p:nvPr>
            <p:ph type="sldNum" sz="quarter" idx="4"/>
          </p:nvPr>
        </p:nvSpPr>
        <p:spPr>
          <a:xfrm>
            <a:off x="6073852" y="6486602"/>
            <a:ext cx="725104" cy="307776"/>
          </a:xfrm>
          <a:prstGeom prst="rect">
            <a:avLst/>
          </a:prstGeom>
        </p:spPr>
        <p:txBody>
          <a:bodyPr/>
          <a:lstStyle>
            <a:lvl1pPr algn="ctr">
              <a:defRPr sz="1200" b="0">
                <a:solidFill>
                  <a:schemeClr val="bg1"/>
                </a:solidFill>
              </a:defRPr>
            </a:lvl1pPr>
          </a:lstStyle>
          <a:p>
            <a:fld id="{B2D16DD7-B5C5-45A5-A717-315AD83FA21E}" type="slidenum">
              <a:rPr lang="en-IN" smtClean="0"/>
              <a:pPr/>
              <a:t>‹#›</a:t>
            </a:fld>
            <a:endParaRPr lang="en-IN" dirty="0"/>
          </a:p>
        </p:txBody>
      </p:sp>
    </p:spTree>
    <p:extLst>
      <p:ext uri="{BB962C8B-B14F-4D97-AF65-F5344CB8AC3E}">
        <p14:creationId xmlns:p14="http://schemas.microsoft.com/office/powerpoint/2010/main" val="3435487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TextBox 11"/>
          <p:cNvSpPr txBox="1"/>
          <p:nvPr userDrawn="1"/>
        </p:nvSpPr>
        <p:spPr>
          <a:xfrm>
            <a:off x="3725336" y="6231470"/>
            <a:ext cx="184779" cy="584647"/>
          </a:xfrm>
          <a:prstGeom prst="rect">
            <a:avLst/>
          </a:prstGeom>
          <a:noFill/>
        </p:spPr>
        <p:txBody>
          <a:bodyPr wrap="none" rtlCol="0">
            <a:spAutoFit/>
          </a:bodyPr>
          <a:lstStyle/>
          <a:p>
            <a:pPr defTabSz="609468"/>
            <a:endParaRPr lang="en-US" sz="3199" dirty="0">
              <a:solidFill>
                <a:prstClr val="black"/>
              </a:solidFill>
            </a:endParaRPr>
          </a:p>
        </p:txBody>
      </p:sp>
      <p:pic>
        <p:nvPicPr>
          <p:cNvPr id="3" name="Picture 2"/>
          <p:cNvPicPr>
            <a:picLocks noChangeAspect="1"/>
          </p:cNvPicPr>
          <p:nvPr userDrawn="1"/>
        </p:nvPicPr>
        <p:blipFill rotWithShape="1">
          <a:blip r:embed="rId7" cstate="print">
            <a:extLst>
              <a:ext uri="{28A0092B-C50C-407E-A947-70E740481C1C}">
                <a14:useLocalDpi xmlns:a14="http://schemas.microsoft.com/office/drawing/2010/main" val="0"/>
              </a:ext>
            </a:extLst>
          </a:blip>
          <a:srcRect b="22522"/>
          <a:stretch/>
        </p:blipFill>
        <p:spPr>
          <a:xfrm>
            <a:off x="9936298" y="293354"/>
            <a:ext cx="1998947" cy="566455"/>
          </a:xfrm>
          <a:prstGeom prst="rect">
            <a:avLst/>
          </a:prstGeom>
        </p:spPr>
      </p:pic>
      <p:sp>
        <p:nvSpPr>
          <p:cNvPr id="4" name="Rectangle 3"/>
          <p:cNvSpPr/>
          <p:nvPr userDrawn="1"/>
        </p:nvSpPr>
        <p:spPr>
          <a:xfrm>
            <a:off x="1" y="6386393"/>
            <a:ext cx="12192000" cy="495775"/>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468"/>
            <a:endParaRPr lang="en-US" sz="3199" dirty="0">
              <a:solidFill>
                <a:prstClr val="white"/>
              </a:solidFill>
            </a:endParaRPr>
          </a:p>
        </p:txBody>
      </p:sp>
      <p:sp>
        <p:nvSpPr>
          <p:cNvPr id="6" name="TextBox 5"/>
          <p:cNvSpPr txBox="1"/>
          <p:nvPr userDrawn="1"/>
        </p:nvSpPr>
        <p:spPr>
          <a:xfrm>
            <a:off x="142655" y="6509685"/>
            <a:ext cx="5129218" cy="230832"/>
          </a:xfrm>
          <a:prstGeom prst="rect">
            <a:avLst/>
          </a:prstGeom>
          <a:noFill/>
        </p:spPr>
        <p:txBody>
          <a:bodyPr wrap="square" rtlCol="0" anchor="ctr">
            <a:spAutoFit/>
          </a:bodyPr>
          <a:lstStyle/>
          <a:p>
            <a:pPr>
              <a:defRPr/>
            </a:pPr>
            <a:r>
              <a:rPr lang="en-US" sz="900" dirty="0">
                <a:solidFill>
                  <a:prstClr val="white"/>
                </a:solidFill>
                <a:latin typeface="Arial" pitchFamily="34" charset="0"/>
                <a:cs typeface="Arial" pitchFamily="34" charset="0"/>
              </a:rPr>
              <a:t>© CSS Corp  |  Confidential – For private circulation and viewing only  |  www.csscorp.com</a:t>
            </a:r>
          </a:p>
        </p:txBody>
      </p:sp>
      <p:pic>
        <p:nvPicPr>
          <p:cNvPr id="7" name="Picture 6"/>
          <p:cNvPicPr>
            <a:picLocks noChangeAspect="1"/>
          </p:cNvPicPr>
          <p:nvPr userDrawn="1"/>
        </p:nvPicPr>
        <p:blipFill rotWithShape="1">
          <a:blip r:embed="rId8">
            <a:extLst>
              <a:ext uri="{28A0092B-C50C-407E-A947-70E740481C1C}">
                <a14:useLocalDpi xmlns:a14="http://schemas.microsoft.com/office/drawing/2010/main" val="0"/>
              </a:ext>
            </a:extLst>
          </a:blip>
          <a:srcRect/>
          <a:stretch/>
        </p:blipFill>
        <p:spPr>
          <a:xfrm>
            <a:off x="-12704" y="1126604"/>
            <a:ext cx="12234879" cy="296475"/>
          </a:xfrm>
          <a:prstGeom prst="rect">
            <a:avLst/>
          </a:prstGeom>
        </p:spPr>
      </p:pic>
      <p:sp>
        <p:nvSpPr>
          <p:cNvPr id="9" name="Slide Number Placeholder 5"/>
          <p:cNvSpPr>
            <a:spLocks noGrp="1"/>
          </p:cNvSpPr>
          <p:nvPr>
            <p:ph type="sldNum" sz="quarter" idx="4"/>
          </p:nvPr>
        </p:nvSpPr>
        <p:spPr>
          <a:xfrm>
            <a:off x="6073852" y="6486602"/>
            <a:ext cx="725104" cy="307776"/>
          </a:xfrm>
          <a:prstGeom prst="rect">
            <a:avLst/>
          </a:prstGeom>
        </p:spPr>
        <p:txBody>
          <a:bodyPr/>
          <a:lstStyle>
            <a:lvl1pPr algn="ctr">
              <a:defRPr sz="1200" b="0">
                <a:solidFill>
                  <a:schemeClr val="bg1"/>
                </a:solidFill>
                <a:latin typeface="Arial" panose="020B0604020202020204" pitchFamily="34" charset="0"/>
                <a:cs typeface="Arial" panose="020B0604020202020204" pitchFamily="34" charset="0"/>
              </a:defRPr>
            </a:lvl1pPr>
          </a:lstStyle>
          <a:p>
            <a:pPr defTabSz="609468"/>
            <a:fld id="{B2D16DD7-B5C5-45A5-A717-315AD83FA21E}" type="slidenum">
              <a:rPr lang="en-IN" smtClean="0">
                <a:solidFill>
                  <a:prstClr val="white"/>
                </a:solidFill>
              </a:rPr>
              <a:pPr defTabSz="609468"/>
              <a:t>‹#›</a:t>
            </a:fld>
            <a:endParaRPr lang="en-IN" dirty="0">
              <a:solidFill>
                <a:prstClr val="white"/>
              </a:solidFill>
            </a:endParaRPr>
          </a:p>
        </p:txBody>
      </p:sp>
      <p:sp>
        <p:nvSpPr>
          <p:cNvPr id="10" name="TextBox 9"/>
          <p:cNvSpPr txBox="1"/>
          <p:nvPr userDrawn="1"/>
        </p:nvSpPr>
        <p:spPr>
          <a:xfrm>
            <a:off x="7397087" y="6445208"/>
            <a:ext cx="4632000" cy="374571"/>
          </a:xfrm>
          <a:prstGeom prst="roundRect">
            <a:avLst/>
          </a:prstGeom>
          <a:noFill/>
        </p:spPr>
        <p:txBody>
          <a:bodyPr wrap="square" rtlCol="0">
            <a:spAutoFit/>
          </a:bodyPr>
          <a:lstStyle/>
          <a:p>
            <a:pPr algn="r" defTabSz="609468"/>
            <a:r>
              <a:rPr lang="en-US" sz="1600" dirty="0">
                <a:solidFill>
                  <a:prstClr val="white"/>
                </a:solidFill>
                <a:latin typeface="Arial" pitchFamily="34" charset="0"/>
                <a:cs typeface="Arial" pitchFamily="34" charset="0"/>
              </a:rPr>
              <a:t>Customer Engagement Reimagined</a:t>
            </a:r>
          </a:p>
        </p:txBody>
      </p:sp>
    </p:spTree>
    <p:extLst>
      <p:ext uri="{BB962C8B-B14F-4D97-AF65-F5344CB8AC3E}">
        <p14:creationId xmlns:p14="http://schemas.microsoft.com/office/powerpoint/2010/main" val="3018897965"/>
      </p:ext>
    </p:extLst>
  </p:cSld>
  <p:clrMap bg1="lt1" tx1="dk1" bg2="lt2" tx2="dk2" accent1="accent1" accent2="accent2" accent3="accent3" accent4="accent4" accent5="accent5" accent6="accent6" hlink="hlink" folHlink="folHlink"/>
  <p:sldLayoutIdLst>
    <p:sldLayoutId id="2147483684" r:id="rId1"/>
    <p:sldLayoutId id="2147483686" r:id="rId2"/>
    <p:sldLayoutId id="2147483687" r:id="rId3"/>
    <p:sldLayoutId id="2147483724" r:id="rId4"/>
    <p:sldLayoutId id="2147483732" r:id="rId5"/>
  </p:sldLayoutIdLst>
  <p:hf hdr="0" dt="0"/>
  <p:txStyles>
    <p:titleStyle>
      <a:lvl1pPr algn="ctr" defTabSz="609448" rtl="0" eaLnBrk="1" latinLnBrk="0" hangingPunct="1">
        <a:spcBef>
          <a:spcPct val="0"/>
        </a:spcBef>
        <a:buNone/>
        <a:defRPr sz="5865" kern="1200">
          <a:solidFill>
            <a:schemeClr val="tx1"/>
          </a:solidFill>
          <a:latin typeface="+mj-lt"/>
          <a:ea typeface="+mj-ea"/>
          <a:cs typeface="+mj-cs"/>
        </a:defRPr>
      </a:lvl1pPr>
    </p:titleStyle>
    <p:bodyStyle>
      <a:lvl1pPr marL="457086" indent="-457086" algn="l" defTabSz="609448" rtl="0" eaLnBrk="1" latinLnBrk="0" hangingPunct="1">
        <a:spcBef>
          <a:spcPct val="20000"/>
        </a:spcBef>
        <a:buFont typeface="Arial"/>
        <a:buChar char="•"/>
        <a:defRPr sz="4266" kern="1200">
          <a:solidFill>
            <a:schemeClr val="tx1"/>
          </a:solidFill>
          <a:latin typeface="+mn-lt"/>
          <a:ea typeface="+mn-ea"/>
          <a:cs typeface="+mn-cs"/>
        </a:defRPr>
      </a:lvl1pPr>
      <a:lvl2pPr marL="990352" indent="-380905" algn="l" defTabSz="609448" rtl="0" eaLnBrk="1" latinLnBrk="0" hangingPunct="1">
        <a:spcBef>
          <a:spcPct val="20000"/>
        </a:spcBef>
        <a:buFont typeface="Arial"/>
        <a:buChar char="–"/>
        <a:defRPr sz="3732" kern="1200">
          <a:solidFill>
            <a:schemeClr val="tx1"/>
          </a:solidFill>
          <a:latin typeface="+mn-lt"/>
          <a:ea typeface="+mn-ea"/>
          <a:cs typeface="+mn-cs"/>
        </a:defRPr>
      </a:lvl2pPr>
      <a:lvl3pPr marL="1523619" indent="-304724" algn="l" defTabSz="609448" rtl="0" eaLnBrk="1" latinLnBrk="0" hangingPunct="1">
        <a:spcBef>
          <a:spcPct val="20000"/>
        </a:spcBef>
        <a:buFont typeface="Arial"/>
        <a:buChar char="•"/>
        <a:defRPr sz="3199" kern="1200">
          <a:solidFill>
            <a:schemeClr val="tx1"/>
          </a:solidFill>
          <a:latin typeface="+mn-lt"/>
          <a:ea typeface="+mn-ea"/>
          <a:cs typeface="+mn-cs"/>
        </a:defRPr>
      </a:lvl3pPr>
      <a:lvl4pPr marL="2133067" indent="-304724" algn="l" defTabSz="609448" rtl="0" eaLnBrk="1" latinLnBrk="0" hangingPunct="1">
        <a:spcBef>
          <a:spcPct val="20000"/>
        </a:spcBef>
        <a:buFont typeface="Arial"/>
        <a:buChar char="–"/>
        <a:defRPr sz="2666" kern="1200">
          <a:solidFill>
            <a:schemeClr val="tx1"/>
          </a:solidFill>
          <a:latin typeface="+mn-lt"/>
          <a:ea typeface="+mn-ea"/>
          <a:cs typeface="+mn-cs"/>
        </a:defRPr>
      </a:lvl4pPr>
      <a:lvl5pPr marL="2742514" indent="-304724" algn="l" defTabSz="609448" rtl="0" eaLnBrk="1" latinLnBrk="0" hangingPunct="1">
        <a:spcBef>
          <a:spcPct val="20000"/>
        </a:spcBef>
        <a:buFont typeface="Arial"/>
        <a:buChar char="»"/>
        <a:defRPr sz="2666" kern="1200">
          <a:solidFill>
            <a:schemeClr val="tx1"/>
          </a:solidFill>
          <a:latin typeface="+mn-lt"/>
          <a:ea typeface="+mn-ea"/>
          <a:cs typeface="+mn-cs"/>
        </a:defRPr>
      </a:lvl5pPr>
      <a:lvl6pPr marL="3351962" indent="-304724" algn="l" defTabSz="609448" rtl="0" eaLnBrk="1" latinLnBrk="0" hangingPunct="1">
        <a:spcBef>
          <a:spcPct val="20000"/>
        </a:spcBef>
        <a:buFont typeface="Arial"/>
        <a:buChar char="•"/>
        <a:defRPr sz="2666" kern="1200">
          <a:solidFill>
            <a:schemeClr val="tx1"/>
          </a:solidFill>
          <a:latin typeface="+mn-lt"/>
          <a:ea typeface="+mn-ea"/>
          <a:cs typeface="+mn-cs"/>
        </a:defRPr>
      </a:lvl6pPr>
      <a:lvl7pPr marL="3961409" indent="-304724" algn="l" defTabSz="609448" rtl="0" eaLnBrk="1" latinLnBrk="0" hangingPunct="1">
        <a:spcBef>
          <a:spcPct val="20000"/>
        </a:spcBef>
        <a:buFont typeface="Arial"/>
        <a:buChar char="•"/>
        <a:defRPr sz="2666" kern="1200">
          <a:solidFill>
            <a:schemeClr val="tx1"/>
          </a:solidFill>
          <a:latin typeface="+mn-lt"/>
          <a:ea typeface="+mn-ea"/>
          <a:cs typeface="+mn-cs"/>
        </a:defRPr>
      </a:lvl7pPr>
      <a:lvl8pPr marL="4570857" indent="-304724" algn="l" defTabSz="609448" rtl="0" eaLnBrk="1" latinLnBrk="0" hangingPunct="1">
        <a:spcBef>
          <a:spcPct val="20000"/>
        </a:spcBef>
        <a:buFont typeface="Arial"/>
        <a:buChar char="•"/>
        <a:defRPr sz="2666" kern="1200">
          <a:solidFill>
            <a:schemeClr val="tx1"/>
          </a:solidFill>
          <a:latin typeface="+mn-lt"/>
          <a:ea typeface="+mn-ea"/>
          <a:cs typeface="+mn-cs"/>
        </a:defRPr>
      </a:lvl8pPr>
      <a:lvl9pPr marL="5180305" indent="-304724" algn="l" defTabSz="609448" rtl="0" eaLnBrk="1" latinLnBrk="0" hangingPunct="1">
        <a:spcBef>
          <a:spcPct val="20000"/>
        </a:spcBef>
        <a:buFont typeface="Arial"/>
        <a:buChar char="•"/>
        <a:defRPr sz="2666" kern="1200">
          <a:solidFill>
            <a:schemeClr val="tx1"/>
          </a:solidFill>
          <a:latin typeface="+mn-lt"/>
          <a:ea typeface="+mn-ea"/>
          <a:cs typeface="+mn-cs"/>
        </a:defRPr>
      </a:lvl9pPr>
    </p:bodyStyle>
    <p:otherStyle>
      <a:defPPr>
        <a:defRPr lang="en-US"/>
      </a:defPPr>
      <a:lvl1pPr marL="0" algn="l" defTabSz="609448" rtl="0" eaLnBrk="1" latinLnBrk="0" hangingPunct="1">
        <a:defRPr sz="2399" kern="1200">
          <a:solidFill>
            <a:schemeClr val="tx1"/>
          </a:solidFill>
          <a:latin typeface="+mn-lt"/>
          <a:ea typeface="+mn-ea"/>
          <a:cs typeface="+mn-cs"/>
        </a:defRPr>
      </a:lvl1pPr>
      <a:lvl2pPr marL="609448" algn="l" defTabSz="609448" rtl="0" eaLnBrk="1" latinLnBrk="0" hangingPunct="1">
        <a:defRPr sz="2399" kern="1200">
          <a:solidFill>
            <a:schemeClr val="tx1"/>
          </a:solidFill>
          <a:latin typeface="+mn-lt"/>
          <a:ea typeface="+mn-ea"/>
          <a:cs typeface="+mn-cs"/>
        </a:defRPr>
      </a:lvl2pPr>
      <a:lvl3pPr marL="1218895" algn="l" defTabSz="609448" rtl="0" eaLnBrk="1" latinLnBrk="0" hangingPunct="1">
        <a:defRPr sz="2399" kern="1200">
          <a:solidFill>
            <a:schemeClr val="tx1"/>
          </a:solidFill>
          <a:latin typeface="+mn-lt"/>
          <a:ea typeface="+mn-ea"/>
          <a:cs typeface="+mn-cs"/>
        </a:defRPr>
      </a:lvl3pPr>
      <a:lvl4pPr marL="1828343" algn="l" defTabSz="609448" rtl="0" eaLnBrk="1" latinLnBrk="0" hangingPunct="1">
        <a:defRPr sz="2399" kern="1200">
          <a:solidFill>
            <a:schemeClr val="tx1"/>
          </a:solidFill>
          <a:latin typeface="+mn-lt"/>
          <a:ea typeface="+mn-ea"/>
          <a:cs typeface="+mn-cs"/>
        </a:defRPr>
      </a:lvl4pPr>
      <a:lvl5pPr marL="2437790" algn="l" defTabSz="609448" rtl="0" eaLnBrk="1" latinLnBrk="0" hangingPunct="1">
        <a:defRPr sz="2399" kern="1200">
          <a:solidFill>
            <a:schemeClr val="tx1"/>
          </a:solidFill>
          <a:latin typeface="+mn-lt"/>
          <a:ea typeface="+mn-ea"/>
          <a:cs typeface="+mn-cs"/>
        </a:defRPr>
      </a:lvl5pPr>
      <a:lvl6pPr marL="3047238" algn="l" defTabSz="609448" rtl="0" eaLnBrk="1" latinLnBrk="0" hangingPunct="1">
        <a:defRPr sz="2399" kern="1200">
          <a:solidFill>
            <a:schemeClr val="tx1"/>
          </a:solidFill>
          <a:latin typeface="+mn-lt"/>
          <a:ea typeface="+mn-ea"/>
          <a:cs typeface="+mn-cs"/>
        </a:defRPr>
      </a:lvl6pPr>
      <a:lvl7pPr marL="3656686" algn="l" defTabSz="609448" rtl="0" eaLnBrk="1" latinLnBrk="0" hangingPunct="1">
        <a:defRPr sz="2399" kern="1200">
          <a:solidFill>
            <a:schemeClr val="tx1"/>
          </a:solidFill>
          <a:latin typeface="+mn-lt"/>
          <a:ea typeface="+mn-ea"/>
          <a:cs typeface="+mn-cs"/>
        </a:defRPr>
      </a:lvl7pPr>
      <a:lvl8pPr marL="4266133" algn="l" defTabSz="609448" rtl="0" eaLnBrk="1" latinLnBrk="0" hangingPunct="1">
        <a:defRPr sz="2399" kern="1200">
          <a:solidFill>
            <a:schemeClr val="tx1"/>
          </a:solidFill>
          <a:latin typeface="+mn-lt"/>
          <a:ea typeface="+mn-ea"/>
          <a:cs typeface="+mn-cs"/>
        </a:defRPr>
      </a:lvl8pPr>
      <a:lvl9pPr marL="4875581" algn="l" defTabSz="609448"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hyperlink" Target="https://hackernoon.com/virtual-dom-in-reactjs-43a3fdb1d130"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8" y="3412"/>
            <a:ext cx="12188283" cy="6851176"/>
          </a:xfrm>
          <a:prstGeom prst="rect">
            <a:avLst/>
          </a:prstGeom>
        </p:spPr>
      </p:pic>
      <p:sp>
        <p:nvSpPr>
          <p:cNvPr id="10" name="TextBox 9"/>
          <p:cNvSpPr txBox="1"/>
          <p:nvPr/>
        </p:nvSpPr>
        <p:spPr>
          <a:xfrm>
            <a:off x="6202017" y="4829292"/>
            <a:ext cx="5989983" cy="954107"/>
          </a:xfrm>
          <a:prstGeom prst="rect">
            <a:avLst/>
          </a:prstGeom>
          <a:solidFill>
            <a:srgbClr val="1782AF">
              <a:alpha val="49020"/>
            </a:srgbClr>
          </a:solidFill>
          <a:ln>
            <a:noFill/>
          </a:ln>
        </p:spPr>
        <p:txBody>
          <a:bodyPr wrap="square" rtlCol="0">
            <a:spAutoFit/>
          </a:bodyPr>
          <a:lstStyle/>
          <a:p>
            <a:pPr algn="r" defTabSz="609468"/>
            <a:r>
              <a:rPr lang="en-US" sz="3200" b="1" dirty="0" err="1">
                <a:solidFill>
                  <a:prstClr val="white"/>
                </a:solidFill>
                <a:latin typeface="Arial" panose="020B0604020202020204" pitchFamily="34" charset="0"/>
                <a:cs typeface="Arial" panose="020B0604020202020204" pitchFamily="34" charset="0"/>
              </a:rPr>
              <a:t>ReactJS</a:t>
            </a:r>
            <a:endParaRPr lang="en-US" sz="3200" b="1" dirty="0">
              <a:solidFill>
                <a:prstClr val="white"/>
              </a:solidFill>
              <a:latin typeface="Arial" panose="020B0604020202020204" pitchFamily="34" charset="0"/>
              <a:cs typeface="Arial" panose="020B0604020202020204" pitchFamily="34" charset="0"/>
            </a:endParaRPr>
          </a:p>
          <a:p>
            <a:pPr algn="r" defTabSz="609468"/>
            <a:r>
              <a:rPr lang="en-US" sz="2400" i="1" dirty="0">
                <a:solidFill>
                  <a:prstClr val="white"/>
                </a:solidFill>
                <a:latin typeface="Arial" panose="020B0604020202020204" pitchFamily="34" charset="0"/>
                <a:cs typeface="Arial" panose="020B0604020202020204" pitchFamily="34" charset="0"/>
              </a:rPr>
              <a:t>Neetu Srivastava</a:t>
            </a:r>
          </a:p>
        </p:txBody>
      </p:sp>
      <p:sp>
        <p:nvSpPr>
          <p:cNvPr id="5" name="Slide Number Placeholder 4"/>
          <p:cNvSpPr>
            <a:spLocks noGrp="1"/>
          </p:cNvSpPr>
          <p:nvPr>
            <p:ph type="sldNum" sz="quarter" idx="4"/>
          </p:nvPr>
        </p:nvSpPr>
        <p:spPr/>
        <p:txBody>
          <a:bodyPr/>
          <a:lstStyle/>
          <a:p>
            <a:fld id="{B2D16DD7-B5C5-45A5-A717-315AD83FA21E}" type="slidenum">
              <a:rPr lang="en-IN" smtClean="0">
                <a:solidFill>
                  <a:prstClr val="white"/>
                </a:solidFill>
              </a:rPr>
              <a:pPr/>
              <a:t>1</a:t>
            </a:fld>
            <a:endParaRPr lang="en-IN" dirty="0">
              <a:solidFill>
                <a:prstClr val="white"/>
              </a:solidFill>
            </a:endParaRPr>
          </a:p>
        </p:txBody>
      </p:sp>
      <p:pic>
        <p:nvPicPr>
          <p:cNvPr id="8" name="Picture 7"/>
          <p:cNvPicPr>
            <a:picLocks noChangeAspect="1"/>
          </p:cNvPicPr>
          <p:nvPr/>
        </p:nvPicPr>
        <p:blipFill rotWithShape="1">
          <a:blip r:embed="rId4" cstate="email">
            <a:biLevel thresh="25000"/>
            <a:extLst>
              <a:ext uri="{28A0092B-C50C-407E-A947-70E740481C1C}">
                <a14:useLocalDpi xmlns:a14="http://schemas.microsoft.com/office/drawing/2010/main"/>
              </a:ext>
            </a:extLst>
          </a:blip>
          <a:srcRect b="26090"/>
          <a:stretch/>
        </p:blipFill>
        <p:spPr>
          <a:xfrm>
            <a:off x="9949038" y="251374"/>
            <a:ext cx="1998947" cy="540363"/>
          </a:xfrm>
          <a:prstGeom prst="rect">
            <a:avLst/>
          </a:prstGeom>
        </p:spPr>
      </p:pic>
    </p:spTree>
    <p:extLst>
      <p:ext uri="{BB962C8B-B14F-4D97-AF65-F5344CB8AC3E}">
        <p14:creationId xmlns:p14="http://schemas.microsoft.com/office/powerpoint/2010/main" val="1385561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10</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JSX</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118970"/>
            <a:ext cx="11123344" cy="5078313"/>
          </a:xfrm>
          <a:prstGeom prst="rect">
            <a:avLst/>
          </a:prstGeom>
          <a:noFill/>
        </p:spPr>
        <p:txBody>
          <a:bodyPr wrap="square" rtlCol="0">
            <a:spAutoFit/>
          </a:bodyPr>
          <a:lstStyle/>
          <a:p>
            <a:r>
              <a:rPr lang="en-IN" dirty="0"/>
              <a:t>	</a:t>
            </a:r>
            <a:r>
              <a:rPr lang="en-IN" b="1" dirty="0"/>
              <a:t>JSX = </a:t>
            </a:r>
            <a:r>
              <a:rPr lang="en-IN" b="1" dirty="0" err="1"/>
              <a:t>Javascript</a:t>
            </a:r>
            <a:r>
              <a:rPr lang="en-IN" b="1" dirty="0"/>
              <a:t> + XML</a:t>
            </a:r>
          </a:p>
          <a:p>
            <a:endParaRPr lang="en-IN" dirty="0"/>
          </a:p>
          <a:p>
            <a:r>
              <a:rPr lang="en-US" b="1" dirty="0"/>
              <a:t>		</a:t>
            </a:r>
            <a:r>
              <a:rPr lang="en-US" b="1" dirty="0" err="1"/>
              <a:t>const</a:t>
            </a:r>
            <a:r>
              <a:rPr lang="en-US" b="1" dirty="0"/>
              <a:t> </a:t>
            </a:r>
            <a:r>
              <a:rPr lang="en-US" dirty="0"/>
              <a:t>element = &lt;h1&gt;Hello, world!&lt;/h1&gt;;</a:t>
            </a:r>
          </a:p>
          <a:p>
            <a:endParaRPr lang="en-US" dirty="0"/>
          </a:p>
          <a:p>
            <a:pPr marL="285750" indent="-285750">
              <a:buFont typeface="Arial" panose="020B0604020202020204" pitchFamily="34" charset="0"/>
              <a:buChar char="•"/>
            </a:pPr>
            <a:r>
              <a:rPr lang="en-US" dirty="0"/>
              <a:t>React uses JSX for templating instead of regular JavaScript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JSX looks like a regular HTML</a:t>
            </a:r>
          </a:p>
          <a:p>
            <a:endParaRPr lang="en-US" dirty="0"/>
          </a:p>
          <a:p>
            <a:pPr marL="285750" indent="-285750">
              <a:buFont typeface="Arial" panose="020B0604020202020204" pitchFamily="34" charset="0"/>
              <a:buChar char="•"/>
            </a:pPr>
            <a:r>
              <a:rPr lang="en-US" dirty="0"/>
              <a:t>JSX is a preprocessor step that adds XML syntax to JavaScript </a:t>
            </a:r>
          </a:p>
          <a:p>
            <a:endParaRPr lang="en-US" dirty="0"/>
          </a:p>
          <a:p>
            <a:pPr marL="285750" indent="-285750">
              <a:buFont typeface="Arial" panose="020B0604020202020204" pitchFamily="34" charset="0"/>
              <a:buChar char="•"/>
            </a:pPr>
            <a:r>
              <a:rPr lang="en-US" dirty="0"/>
              <a:t>React can be used without JSX but JSX makes React a lot more elegant</a:t>
            </a:r>
          </a:p>
          <a:p>
            <a:endParaRPr lang="en-US" dirty="0"/>
          </a:p>
          <a:p>
            <a:pPr marL="285750" indent="-285750">
              <a:buFont typeface="Arial" panose="020B0604020202020204" pitchFamily="34" charset="0"/>
              <a:buChar char="•"/>
            </a:pPr>
            <a:r>
              <a:rPr lang="en-US" dirty="0"/>
              <a:t>Just like XML, JSX tags have a tag name, attributes, and children</a:t>
            </a:r>
          </a:p>
          <a:p>
            <a:endParaRPr lang="en-US" dirty="0"/>
          </a:p>
          <a:p>
            <a:pPr marL="285750" indent="-285750">
              <a:buFont typeface="Arial" panose="020B0604020202020204" pitchFamily="34" charset="0"/>
              <a:buChar char="•"/>
            </a:pPr>
            <a:r>
              <a:rPr lang="en-US" dirty="0"/>
              <a:t>If an attribute value is enclosed in quotes, the value is a string. Otherwise, wrap the value in braces and the value is the enclosed JavaScript expression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is faster because it performs optimization while compiling code to JavaScript</a:t>
            </a:r>
          </a:p>
        </p:txBody>
      </p:sp>
    </p:spTree>
    <p:extLst>
      <p:ext uri="{BB962C8B-B14F-4D97-AF65-F5344CB8AC3E}">
        <p14:creationId xmlns:p14="http://schemas.microsoft.com/office/powerpoint/2010/main" val="78556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11</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JSX</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118970"/>
            <a:ext cx="11123344" cy="4801314"/>
          </a:xfrm>
          <a:prstGeom prst="rect">
            <a:avLst/>
          </a:prstGeom>
          <a:noFill/>
        </p:spPr>
        <p:txBody>
          <a:bodyPr wrap="square" rtlCol="0">
            <a:spAutoFit/>
          </a:bodyPr>
          <a:lstStyle/>
          <a:p>
            <a:r>
              <a:rPr lang="en-US" b="1" dirty="0"/>
              <a:t>Nested Elements</a:t>
            </a:r>
          </a:p>
          <a:p>
            <a:r>
              <a:rPr lang="en-US" dirty="0"/>
              <a:t>If we want to return more elements, we need to wrap it with one container element.</a:t>
            </a:r>
          </a:p>
          <a:p>
            <a:endParaRPr lang="en-US" dirty="0"/>
          </a:p>
          <a:p>
            <a:r>
              <a:rPr lang="en-US" b="1" dirty="0"/>
              <a:t>Attributes</a:t>
            </a:r>
          </a:p>
          <a:p>
            <a:r>
              <a:rPr lang="en-US" dirty="0"/>
              <a:t>We can use our own custom attributes in addition to regular HTML properties and attributes. When we want to add custom attribute, we need to use </a:t>
            </a:r>
            <a:r>
              <a:rPr lang="en-US" b="1" dirty="0"/>
              <a:t>data-</a:t>
            </a:r>
            <a:r>
              <a:rPr lang="en-US" dirty="0"/>
              <a:t>prefix.</a:t>
            </a:r>
          </a:p>
          <a:p>
            <a:endParaRPr lang="en-US" dirty="0"/>
          </a:p>
          <a:p>
            <a:r>
              <a:rPr lang="en-US" b="1" dirty="0"/>
              <a:t>JavaScript Expressions</a:t>
            </a:r>
          </a:p>
          <a:p>
            <a:r>
              <a:rPr lang="en-US" dirty="0"/>
              <a:t>JavaScript expressions can be used inside of JSX. We just need to wrap it with curly brackets </a:t>
            </a:r>
            <a:r>
              <a:rPr lang="en-US" b="1" dirty="0"/>
              <a:t>{}</a:t>
            </a:r>
          </a:p>
          <a:p>
            <a:endParaRPr lang="en-US" b="1" dirty="0"/>
          </a:p>
          <a:p>
            <a:r>
              <a:rPr lang="en-US" b="1" dirty="0"/>
              <a:t>Note:</a:t>
            </a:r>
          </a:p>
          <a:p>
            <a:pPr marL="285750" indent="-285750">
              <a:buFont typeface="Arial" panose="020B0604020202020204" pitchFamily="34" charset="0"/>
              <a:buChar char="•"/>
            </a:pPr>
            <a:r>
              <a:rPr lang="en-US" dirty="0"/>
              <a:t>We cannot use </a:t>
            </a:r>
            <a:r>
              <a:rPr lang="en-US" b="1" dirty="0"/>
              <a:t>if else</a:t>
            </a:r>
            <a:r>
              <a:rPr lang="en-US" dirty="0"/>
              <a:t> statements inside JSX, instead we can use </a:t>
            </a:r>
            <a:r>
              <a:rPr lang="en-US" b="1" dirty="0"/>
              <a:t>conditional (ternary)</a:t>
            </a:r>
            <a:r>
              <a:rPr lang="en-US" dirty="0"/>
              <a:t> expressions</a:t>
            </a:r>
          </a:p>
          <a:p>
            <a:pPr marL="285750" indent="-285750">
              <a:buFont typeface="Arial" panose="020B0604020202020204" pitchFamily="34" charset="0"/>
              <a:buChar char="•"/>
            </a:pPr>
            <a:r>
              <a:rPr lang="en-US" dirty="0"/>
              <a:t>When writing comments, we need to put curly brackets </a:t>
            </a:r>
            <a:r>
              <a:rPr lang="en-US" b="1" dirty="0"/>
              <a:t>{}</a:t>
            </a:r>
            <a:r>
              <a:rPr lang="en-US" dirty="0"/>
              <a:t> when we want to write comment within children section of a tag</a:t>
            </a:r>
          </a:p>
          <a:p>
            <a:pPr marL="285750" indent="-285750">
              <a:buFont typeface="Arial" panose="020B0604020202020204" pitchFamily="34" charset="0"/>
              <a:buChar char="•"/>
            </a:pPr>
            <a:r>
              <a:rPr lang="en-US" dirty="0"/>
              <a:t>HTML tags always use </a:t>
            </a:r>
            <a:r>
              <a:rPr lang="en-US" b="1" dirty="0"/>
              <a:t>lowercase</a:t>
            </a:r>
            <a:r>
              <a:rPr lang="en-US" dirty="0"/>
              <a:t> tag names, while React components start with </a:t>
            </a:r>
            <a:r>
              <a:rPr lang="en-US" b="1" dirty="0"/>
              <a:t>Uppercase</a:t>
            </a:r>
            <a:endParaRPr lang="en-US" dirty="0"/>
          </a:p>
          <a:p>
            <a:pPr marL="285750" indent="-285750">
              <a:buFont typeface="Arial" panose="020B0604020202020204" pitchFamily="34" charset="0"/>
              <a:buChar char="•"/>
            </a:pPr>
            <a:r>
              <a:rPr lang="en-US" dirty="0"/>
              <a:t>You should use </a:t>
            </a:r>
            <a:r>
              <a:rPr lang="en-US" b="1" dirty="0" err="1"/>
              <a:t>className</a:t>
            </a:r>
            <a:r>
              <a:rPr lang="en-US" dirty="0"/>
              <a:t> and </a:t>
            </a:r>
            <a:r>
              <a:rPr lang="en-US" b="1" dirty="0" err="1"/>
              <a:t>htmlFor</a:t>
            </a:r>
            <a:r>
              <a:rPr lang="en-US" dirty="0"/>
              <a:t> as XML attribute names instead of </a:t>
            </a:r>
            <a:r>
              <a:rPr lang="en-US" b="1" dirty="0"/>
              <a:t>class</a:t>
            </a:r>
            <a:r>
              <a:rPr lang="en-US" dirty="0"/>
              <a:t> and </a:t>
            </a:r>
            <a:r>
              <a:rPr lang="en-US" b="1" dirty="0"/>
              <a:t>for</a:t>
            </a:r>
            <a:endParaRPr lang="en-US" dirty="0"/>
          </a:p>
          <a:p>
            <a:endParaRPr lang="en-US" dirty="0"/>
          </a:p>
        </p:txBody>
      </p:sp>
    </p:spTree>
    <p:extLst>
      <p:ext uri="{BB962C8B-B14F-4D97-AF65-F5344CB8AC3E}">
        <p14:creationId xmlns:p14="http://schemas.microsoft.com/office/powerpoint/2010/main" val="1467172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12</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JSX</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118970"/>
            <a:ext cx="11123344" cy="2585323"/>
          </a:xfrm>
          <a:prstGeom prst="rect">
            <a:avLst/>
          </a:prstGeom>
          <a:noFill/>
        </p:spPr>
        <p:txBody>
          <a:bodyPr wrap="square" rtlCol="0">
            <a:spAutoFit/>
          </a:bodyPr>
          <a:lstStyle/>
          <a:p>
            <a:r>
              <a:rPr lang="en-IN" dirty="0"/>
              <a:t>&lt;script&gt;</a:t>
            </a:r>
          </a:p>
          <a:p>
            <a:r>
              <a:rPr lang="en-IN" dirty="0"/>
              <a:t>	</a:t>
            </a:r>
            <a:r>
              <a:rPr lang="en-IN" dirty="0" err="1"/>
              <a:t>var</a:t>
            </a:r>
            <a:r>
              <a:rPr lang="en-IN" dirty="0"/>
              <a:t> </a:t>
            </a:r>
            <a:r>
              <a:rPr lang="en-IN" dirty="0" err="1"/>
              <a:t>helloEl</a:t>
            </a:r>
            <a:r>
              <a:rPr lang="en-IN" dirty="0"/>
              <a:t> = </a:t>
            </a:r>
            <a:r>
              <a:rPr lang="en-IN" dirty="0" err="1"/>
              <a:t>React.createElement</a:t>
            </a:r>
            <a:r>
              <a:rPr lang="en-IN" dirty="0"/>
              <a:t>('div', { </a:t>
            </a:r>
            <a:r>
              <a:rPr lang="en-IN" dirty="0" err="1"/>
              <a:t>className</a:t>
            </a:r>
            <a:r>
              <a:rPr lang="en-IN" dirty="0"/>
              <a:t>: 'hello' }, '</a:t>
            </a:r>
            <a:r>
              <a:rPr lang="en-IN" dirty="0" err="1"/>
              <a:t>Hello,world</a:t>
            </a:r>
            <a:r>
              <a:rPr lang="en-IN" dirty="0"/>
              <a:t>!');</a:t>
            </a:r>
          </a:p>
          <a:p>
            <a:r>
              <a:rPr lang="en-IN" dirty="0"/>
              <a:t>	</a:t>
            </a:r>
            <a:r>
              <a:rPr lang="en-IN" dirty="0" err="1"/>
              <a:t>React.render</a:t>
            </a:r>
            <a:r>
              <a:rPr lang="en-IN" dirty="0"/>
              <a:t>(</a:t>
            </a:r>
            <a:r>
              <a:rPr lang="en-IN" dirty="0" err="1"/>
              <a:t>helloEl,document.body</a:t>
            </a:r>
            <a:r>
              <a:rPr lang="en-IN" dirty="0"/>
              <a:t>);</a:t>
            </a:r>
          </a:p>
          <a:p>
            <a:r>
              <a:rPr lang="en-IN" dirty="0"/>
              <a:t>&lt;/script&gt;</a:t>
            </a:r>
          </a:p>
          <a:p>
            <a:endParaRPr lang="en-IN" dirty="0"/>
          </a:p>
          <a:p>
            <a:r>
              <a:rPr lang="en-IN" dirty="0"/>
              <a:t>&lt;script type="text/babel"&gt;</a:t>
            </a:r>
          </a:p>
          <a:p>
            <a:r>
              <a:rPr lang="en-IN" dirty="0"/>
              <a:t>	</a:t>
            </a:r>
            <a:r>
              <a:rPr lang="en-IN" dirty="0" err="1"/>
              <a:t>var</a:t>
            </a:r>
            <a:r>
              <a:rPr lang="en-IN" dirty="0"/>
              <a:t> </a:t>
            </a:r>
            <a:r>
              <a:rPr lang="en-IN" dirty="0" err="1"/>
              <a:t>helloEl</a:t>
            </a:r>
            <a:r>
              <a:rPr lang="en-IN" dirty="0"/>
              <a:t> = &lt;div </a:t>
            </a:r>
            <a:r>
              <a:rPr lang="en-IN" dirty="0" err="1"/>
              <a:t>className</a:t>
            </a:r>
            <a:r>
              <a:rPr lang="en-IN" dirty="0"/>
              <a:t>: "hello"&gt;Hello, world!&lt;/div&gt;;</a:t>
            </a:r>
          </a:p>
          <a:p>
            <a:r>
              <a:rPr lang="en-IN" dirty="0"/>
              <a:t>	</a:t>
            </a:r>
            <a:r>
              <a:rPr lang="en-IN" dirty="0" err="1"/>
              <a:t>React.render</a:t>
            </a:r>
            <a:r>
              <a:rPr lang="en-IN" dirty="0"/>
              <a:t>(</a:t>
            </a:r>
            <a:r>
              <a:rPr lang="en-IN" dirty="0" err="1"/>
              <a:t>helloEl,document.body</a:t>
            </a:r>
            <a:r>
              <a:rPr lang="en-IN" dirty="0"/>
              <a:t>);</a:t>
            </a:r>
          </a:p>
          <a:p>
            <a:r>
              <a:rPr lang="en-IN" dirty="0"/>
              <a:t>&lt;/script&gt;</a:t>
            </a:r>
            <a:endParaRPr lang="en-US" dirty="0"/>
          </a:p>
        </p:txBody>
      </p:sp>
    </p:spTree>
    <p:extLst>
      <p:ext uri="{BB962C8B-B14F-4D97-AF65-F5344CB8AC3E}">
        <p14:creationId xmlns:p14="http://schemas.microsoft.com/office/powerpoint/2010/main" val="130591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13</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Components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118970"/>
            <a:ext cx="11123344" cy="3416320"/>
          </a:xfrm>
          <a:prstGeom prst="rect">
            <a:avLst/>
          </a:prstGeom>
          <a:noFill/>
        </p:spPr>
        <p:txBody>
          <a:bodyPr wrap="square" rtlCol="0">
            <a:spAutoFit/>
          </a:bodyPr>
          <a:lstStyle/>
          <a:p>
            <a:pPr marL="285750" indent="-285750" fontAlgn="base">
              <a:buFont typeface="Arial" panose="020B0604020202020204" pitchFamily="34" charset="0"/>
              <a:buChar char="•"/>
            </a:pPr>
            <a:r>
              <a:rPr lang="en-IN" dirty="0"/>
              <a:t>React Components split the UI into independent and reusable building blocks of web application</a:t>
            </a:r>
          </a:p>
          <a:p>
            <a:pPr fontAlgn="base"/>
            <a:endParaRPr lang="en-IN" dirty="0"/>
          </a:p>
          <a:p>
            <a:pPr marL="285750" indent="-285750" fontAlgn="base">
              <a:buFont typeface="Arial" panose="020B0604020202020204" pitchFamily="34" charset="0"/>
              <a:buChar char="•"/>
            </a:pPr>
            <a:r>
              <a:rPr lang="en-IN" dirty="0"/>
              <a:t>React components are basically just idempotent functions (same input produces same output)</a:t>
            </a:r>
          </a:p>
          <a:p>
            <a:pPr fontAlgn="base"/>
            <a:endParaRPr lang="en-IN" dirty="0"/>
          </a:p>
          <a:p>
            <a:pPr marL="285750" indent="-285750" fontAlgn="base">
              <a:buFont typeface="Arial" panose="020B0604020202020204" pitchFamily="34" charset="0"/>
              <a:buChar char="•"/>
            </a:pPr>
            <a:r>
              <a:rPr lang="en-IN" dirty="0"/>
              <a:t>React components describe UI at any point in time, just like a server-rendered app.</a:t>
            </a:r>
          </a:p>
          <a:p>
            <a:pPr marL="285750" indent="-285750" fontAlgn="base">
              <a:buFont typeface="Arial" panose="020B0604020202020204" pitchFamily="34" charset="0"/>
              <a:buChar char="•"/>
            </a:pPr>
            <a:endParaRPr lang="en-IN" dirty="0"/>
          </a:p>
          <a:p>
            <a:pPr marL="285750" indent="-285750" fontAlgn="base">
              <a:buFont typeface="Arial" panose="020B0604020202020204" pitchFamily="34" charset="0"/>
              <a:buChar char="•"/>
            </a:pPr>
            <a:r>
              <a:rPr lang="en-US" dirty="0"/>
              <a:t>Conceptually, components are like JavaScript functions. They accept arbitrary inputs (called "props") and return React elements describing what should appear on the </a:t>
            </a:r>
            <a:r>
              <a:rPr lang="en-IN" dirty="0"/>
              <a:t>screen.</a:t>
            </a:r>
          </a:p>
          <a:p>
            <a:pPr marL="285750" indent="-285750" fontAlgn="base">
              <a:buFont typeface="Arial" panose="020B0604020202020204" pitchFamily="34" charset="0"/>
              <a:buChar char="•"/>
            </a:pPr>
            <a:endParaRPr lang="en-IN" dirty="0"/>
          </a:p>
          <a:p>
            <a:pPr marL="285750" indent="-285750" fontAlgn="base">
              <a:buFont typeface="Arial" panose="020B0604020202020204" pitchFamily="34" charset="0"/>
              <a:buChar char="•"/>
            </a:pPr>
            <a:r>
              <a:rPr lang="en-US" dirty="0"/>
              <a:t>In  </a:t>
            </a:r>
            <a:r>
              <a:rPr lang="en-US" b="1" dirty="0" err="1"/>
              <a:t>ReactJS</a:t>
            </a:r>
            <a:r>
              <a:rPr lang="en-US" dirty="0"/>
              <a:t>, creating a  </a:t>
            </a:r>
            <a:r>
              <a:rPr lang="en-US" b="1" dirty="0"/>
              <a:t>Component</a:t>
            </a:r>
            <a:r>
              <a:rPr lang="en-US" dirty="0"/>
              <a:t> is like the creation of your own new tag by you.</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dirty="0"/>
              <a:t>Each  </a:t>
            </a:r>
            <a:r>
              <a:rPr lang="en-US" b="1" dirty="0"/>
              <a:t>property</a:t>
            </a:r>
            <a:r>
              <a:rPr lang="en-US" dirty="0"/>
              <a:t> of  </a:t>
            </a:r>
            <a:r>
              <a:rPr lang="en-US" b="1" dirty="0"/>
              <a:t>Component</a:t>
            </a:r>
            <a:r>
              <a:rPr lang="en-US" dirty="0"/>
              <a:t> will correspond to an  </a:t>
            </a:r>
            <a:r>
              <a:rPr lang="en-US" b="1" dirty="0"/>
              <a:t>attribute</a:t>
            </a:r>
            <a:r>
              <a:rPr lang="en-US" dirty="0"/>
              <a:t> of tag.</a:t>
            </a:r>
            <a:endParaRPr lang="en-IN" dirty="0"/>
          </a:p>
        </p:txBody>
      </p:sp>
    </p:spTree>
    <p:extLst>
      <p:ext uri="{BB962C8B-B14F-4D97-AF65-F5344CB8AC3E}">
        <p14:creationId xmlns:p14="http://schemas.microsoft.com/office/powerpoint/2010/main" val="3168736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14</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Components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pic>
        <p:nvPicPr>
          <p:cNvPr id="5" name="Picture 4"/>
          <p:cNvPicPr>
            <a:picLocks noChangeAspect="1"/>
          </p:cNvPicPr>
          <p:nvPr/>
        </p:nvPicPr>
        <p:blipFill>
          <a:blip r:embed="rId2"/>
          <a:stretch>
            <a:fillRect/>
          </a:stretch>
        </p:blipFill>
        <p:spPr>
          <a:xfrm>
            <a:off x="1682191" y="1557338"/>
            <a:ext cx="8528609" cy="3986212"/>
          </a:xfrm>
          <a:prstGeom prst="rect">
            <a:avLst/>
          </a:prstGeom>
        </p:spPr>
      </p:pic>
    </p:spTree>
    <p:extLst>
      <p:ext uri="{BB962C8B-B14F-4D97-AF65-F5344CB8AC3E}">
        <p14:creationId xmlns:p14="http://schemas.microsoft.com/office/powerpoint/2010/main" val="3912385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15</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Components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pic>
        <p:nvPicPr>
          <p:cNvPr id="6" name="Picture 5"/>
          <p:cNvPicPr>
            <a:picLocks noChangeAspect="1"/>
          </p:cNvPicPr>
          <p:nvPr/>
        </p:nvPicPr>
        <p:blipFill>
          <a:blip r:embed="rId2"/>
          <a:stretch>
            <a:fillRect/>
          </a:stretch>
        </p:blipFill>
        <p:spPr>
          <a:xfrm>
            <a:off x="1319278" y="1357312"/>
            <a:ext cx="9610660" cy="4829176"/>
          </a:xfrm>
          <a:prstGeom prst="rect">
            <a:avLst/>
          </a:prstGeom>
        </p:spPr>
      </p:pic>
    </p:spTree>
    <p:extLst>
      <p:ext uri="{BB962C8B-B14F-4D97-AF65-F5344CB8AC3E}">
        <p14:creationId xmlns:p14="http://schemas.microsoft.com/office/powerpoint/2010/main" val="4214787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16</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Types of Component</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39334" y="1162056"/>
            <a:ext cx="11009030" cy="5262979"/>
          </a:xfrm>
          <a:prstGeom prst="rect">
            <a:avLst/>
          </a:prstGeom>
          <a:noFill/>
        </p:spPr>
        <p:txBody>
          <a:bodyPr wrap="square" rtlCol="0">
            <a:spAutoFit/>
          </a:bodyPr>
          <a:lstStyle/>
          <a:p>
            <a:pPr fontAlgn="base"/>
            <a:r>
              <a:rPr lang="en-IN" sz="2400" b="1" dirty="0"/>
              <a:t>1 - Class Component vs. Functional Component</a:t>
            </a:r>
          </a:p>
          <a:p>
            <a:pPr fontAlgn="base"/>
            <a:endParaRPr lang="en-IN" sz="2400" b="1" dirty="0"/>
          </a:p>
          <a:p>
            <a:pPr fontAlgn="base"/>
            <a:r>
              <a:rPr lang="en-US" b="1" dirty="0"/>
              <a:t>Functional components </a:t>
            </a:r>
          </a:p>
          <a:p>
            <a:pPr marL="285750" indent="-285750" fontAlgn="base">
              <a:buFont typeface="Arial" panose="020B0604020202020204" pitchFamily="34" charset="0"/>
              <a:buChar char="•"/>
            </a:pPr>
            <a:r>
              <a:rPr lang="en-US" dirty="0"/>
              <a:t>These</a:t>
            </a:r>
            <a:r>
              <a:rPr lang="en-US" b="1" dirty="0"/>
              <a:t> </a:t>
            </a:r>
            <a:r>
              <a:rPr lang="en-US" dirty="0"/>
              <a:t>are just JavaScript functions. They take in an optional input, which we call props. </a:t>
            </a:r>
          </a:p>
          <a:p>
            <a:pPr marL="285750" indent="-285750" fontAlgn="base">
              <a:buFont typeface="Arial" panose="020B0604020202020204" pitchFamily="34" charset="0"/>
              <a:buChar char="•"/>
            </a:pPr>
            <a:endParaRPr lang="en-US" dirty="0"/>
          </a:p>
          <a:p>
            <a:pPr lvl="0" eaLnBrk="0" fontAlgn="base" hangingPunct="0">
              <a:spcBef>
                <a:spcPct val="0"/>
              </a:spcBef>
              <a:spcAft>
                <a:spcPct val="0"/>
              </a:spcAft>
            </a:pPr>
            <a:r>
              <a:rPr lang="en-US" altLang="en-US" b="1" dirty="0"/>
              <a:t>Class components </a:t>
            </a:r>
          </a:p>
          <a:p>
            <a:pPr marL="285750" lvl="0" indent="-285750" eaLnBrk="0" fontAlgn="base" hangingPunct="0">
              <a:spcBef>
                <a:spcPct val="0"/>
              </a:spcBef>
              <a:spcAft>
                <a:spcPct val="0"/>
              </a:spcAft>
              <a:buFont typeface="Arial" panose="020B0604020202020204" pitchFamily="34" charset="0"/>
              <a:buChar char="•"/>
            </a:pPr>
            <a:r>
              <a:rPr lang="en-US" altLang="en-US" dirty="0"/>
              <a:t>These components offer more features, and with more features comes more baggage</a:t>
            </a:r>
          </a:p>
          <a:p>
            <a:pPr lvl="0" eaLnBrk="0" fontAlgn="base" hangingPunct="0">
              <a:spcBef>
                <a:spcPct val="0"/>
              </a:spcBef>
              <a:spcAft>
                <a:spcPct val="0"/>
              </a:spcAft>
            </a:pPr>
            <a:endParaRPr lang="en-US" altLang="en-US" dirty="0"/>
          </a:p>
          <a:p>
            <a:pPr marL="285750" lvl="0" indent="-285750" eaLnBrk="0" fontAlgn="base" hangingPunct="0">
              <a:spcBef>
                <a:spcPct val="0"/>
              </a:spcBef>
              <a:spcAft>
                <a:spcPct val="0"/>
              </a:spcAft>
              <a:buFont typeface="Arial" panose="020B0604020202020204" pitchFamily="34" charset="0"/>
              <a:buChar char="•"/>
            </a:pPr>
            <a:r>
              <a:rPr lang="en-US" altLang="en-US" dirty="0"/>
              <a:t>The primary reason to choose class components over functional components is that they can have stat</a:t>
            </a:r>
          </a:p>
          <a:p>
            <a:pPr lvl="0" eaLnBrk="0" fontAlgn="base" hangingPunct="0">
              <a:spcBef>
                <a:spcPct val="0"/>
              </a:spcBef>
              <a:spcAft>
                <a:spcPct val="0"/>
              </a:spcAft>
            </a:pPr>
            <a:endParaRPr lang="en-US" altLang="en-US" dirty="0"/>
          </a:p>
          <a:p>
            <a:pPr marL="285750" lvl="0" indent="-285750" eaLnBrk="0" fontAlgn="base" hangingPunct="0">
              <a:spcBef>
                <a:spcPct val="0"/>
              </a:spcBef>
              <a:spcAft>
                <a:spcPct val="0"/>
              </a:spcAft>
              <a:buFont typeface="Arial" panose="020B0604020202020204" pitchFamily="34" charset="0"/>
              <a:buChar char="•"/>
            </a:pPr>
            <a:r>
              <a:rPr lang="en-US" altLang="en-US" dirty="0"/>
              <a:t>C</a:t>
            </a:r>
            <a:r>
              <a:rPr lang="en-US" dirty="0"/>
              <a:t>onstructor method accepts props as input. Inside the constructor, </a:t>
            </a:r>
            <a:r>
              <a:rPr lang="en-US" b="1" dirty="0"/>
              <a:t>super()</a:t>
            </a:r>
            <a:r>
              <a:rPr lang="en-US" dirty="0"/>
              <a:t> is to be called to pass down whatever is being inherited from the parent class</a:t>
            </a:r>
          </a:p>
          <a:p>
            <a:pPr lvl="0" eaLnBrk="0" fontAlgn="base" hangingPunct="0">
              <a:spcBef>
                <a:spcPct val="0"/>
              </a:spcBef>
              <a:spcAft>
                <a:spcPct val="0"/>
              </a:spcAft>
            </a:pPr>
            <a:endParaRPr lang="en-US" dirty="0"/>
          </a:p>
          <a:p>
            <a:pPr marL="285750" lvl="0" indent="-285750" eaLnBrk="0" fontAlgn="base" hangingPunct="0">
              <a:spcBef>
                <a:spcPct val="0"/>
              </a:spcBef>
              <a:spcAft>
                <a:spcPct val="0"/>
              </a:spcAft>
              <a:buFont typeface="Arial" panose="020B0604020202020204" pitchFamily="34" charset="0"/>
              <a:buChar char="•"/>
            </a:pPr>
            <a:r>
              <a:rPr lang="en-US" altLang="en-US" dirty="0"/>
              <a:t>Constructor is optional while defining a component</a:t>
            </a:r>
          </a:p>
          <a:p>
            <a:pPr lvl="0" eaLnBrk="0" fontAlgn="base" hangingPunct="0">
              <a:spcBef>
                <a:spcPct val="0"/>
              </a:spcBef>
              <a:spcAft>
                <a:spcPct val="0"/>
              </a:spcAft>
            </a:pPr>
            <a:endParaRPr lang="en-US" altLang="en-US" dirty="0"/>
          </a:p>
          <a:p>
            <a:pPr marL="285750" lvl="0" indent="-285750" eaLnBrk="0" fontAlgn="base" hangingPunct="0">
              <a:spcBef>
                <a:spcPct val="0"/>
              </a:spcBef>
              <a:spcAft>
                <a:spcPct val="0"/>
              </a:spcAft>
              <a:buFont typeface="Arial" panose="020B0604020202020204" pitchFamily="34" charset="0"/>
              <a:buChar char="•"/>
            </a:pPr>
            <a:r>
              <a:rPr lang="en-US" altLang="en-US" b="1" dirty="0" err="1"/>
              <a:t>this.props</a:t>
            </a:r>
            <a:r>
              <a:rPr lang="en-US" altLang="en-US" dirty="0"/>
              <a:t> used inside the </a:t>
            </a:r>
            <a:r>
              <a:rPr lang="en-US" altLang="en-US" b="1" dirty="0"/>
              <a:t>render()</a:t>
            </a:r>
            <a:r>
              <a:rPr lang="en-US" altLang="en-US" dirty="0"/>
              <a:t> will work regardless of whether the constructor is defined or not</a:t>
            </a:r>
          </a:p>
          <a:p>
            <a:pPr lvl="0" eaLnBrk="0" fontAlgn="base" hangingPunct="0">
              <a:spcBef>
                <a:spcPct val="0"/>
              </a:spcBef>
              <a:spcAft>
                <a:spcPct val="0"/>
              </a:spcAft>
            </a:pPr>
            <a:endParaRPr lang="en-US" altLang="en-US" dirty="0"/>
          </a:p>
          <a:p>
            <a:pPr marL="285750" indent="-285750" eaLnBrk="0" fontAlgn="base" hangingPunct="0">
              <a:spcBef>
                <a:spcPct val="0"/>
              </a:spcBef>
              <a:spcAft>
                <a:spcPct val="0"/>
              </a:spcAft>
              <a:buFont typeface="Arial" panose="020B0604020202020204" pitchFamily="34" charset="0"/>
              <a:buChar char="•"/>
            </a:pPr>
            <a:r>
              <a:rPr lang="en-US" altLang="en-US" dirty="0"/>
              <a:t>If constructor is being used, </a:t>
            </a:r>
            <a:r>
              <a:rPr lang="en-US" altLang="en-US" b="1" dirty="0"/>
              <a:t>super() </a:t>
            </a:r>
            <a:r>
              <a:rPr lang="en-US" altLang="en-US" dirty="0"/>
              <a:t>is mandatory</a:t>
            </a:r>
          </a:p>
        </p:txBody>
      </p:sp>
      <p:sp>
        <p:nvSpPr>
          <p:cNvPr id="8" name="Rectangle 3"/>
          <p:cNvSpPr>
            <a:spLocks noChangeArrowheads="1"/>
          </p:cNvSpPr>
          <p:nvPr/>
        </p:nvSpPr>
        <p:spPr bwMode="auto">
          <a:xfrm>
            <a:off x="0" y="42980"/>
            <a:ext cx="184731" cy="371240"/>
          </a:xfrm>
          <a:prstGeom prst="rect">
            <a:avLst/>
          </a:prstGeom>
          <a:solidFill>
            <a:srgbClr val="F5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761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0" y="43934"/>
            <a:ext cx="184731" cy="369332"/>
          </a:xfrm>
          <a:prstGeom prst="rect">
            <a:avLst/>
          </a:prstGeom>
          <a:solidFill>
            <a:srgbClr val="F5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8"/>
          <p:cNvSpPr>
            <a:spLocks noChangeArrowheads="1"/>
          </p:cNvSpPr>
          <p:nvPr/>
        </p:nvSpPr>
        <p:spPr bwMode="auto">
          <a:xfrm>
            <a:off x="0" y="43934"/>
            <a:ext cx="184731" cy="369332"/>
          </a:xfrm>
          <a:prstGeom prst="rect">
            <a:avLst/>
          </a:prstGeom>
          <a:solidFill>
            <a:srgbClr val="F5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6035648"/>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17</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Types of Component</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39334" y="1162056"/>
            <a:ext cx="11009030" cy="1754326"/>
          </a:xfrm>
          <a:prstGeom prst="rect">
            <a:avLst/>
          </a:prstGeom>
          <a:noFill/>
        </p:spPr>
        <p:txBody>
          <a:bodyPr wrap="square" rtlCol="0">
            <a:spAutoFit/>
          </a:bodyPr>
          <a:lstStyle/>
          <a:p>
            <a:pPr marL="285750" indent="-285750" eaLnBrk="0" fontAlgn="base" hangingPunct="0">
              <a:spcBef>
                <a:spcPct val="0"/>
              </a:spcBef>
              <a:spcAft>
                <a:spcPct val="0"/>
              </a:spcAft>
              <a:buFont typeface="Arial" panose="020B0604020202020204" pitchFamily="34" charset="0"/>
              <a:buChar char="•"/>
            </a:pPr>
            <a:endParaRPr lang="en-US" altLang="en-US" b="1" dirty="0"/>
          </a:p>
          <a:p>
            <a:pPr marL="285750" indent="-285750" eaLnBrk="0" fontAlgn="base" hangingPunct="0">
              <a:spcBef>
                <a:spcPct val="0"/>
              </a:spcBef>
              <a:spcAft>
                <a:spcPct val="0"/>
              </a:spcAft>
              <a:buFont typeface="Arial" panose="020B0604020202020204" pitchFamily="34" charset="0"/>
              <a:buChar char="•"/>
            </a:pPr>
            <a:r>
              <a:rPr lang="en-US" altLang="en-US" b="1" dirty="0"/>
              <a:t>super(props)</a:t>
            </a:r>
            <a:r>
              <a:rPr lang="en-US" altLang="en-US" dirty="0"/>
              <a:t> should be used if you're going to call </a:t>
            </a:r>
            <a:r>
              <a:rPr lang="en-US" altLang="en-US" b="1" dirty="0" err="1"/>
              <a:t>this.props</a:t>
            </a:r>
            <a:r>
              <a:rPr lang="en-US" altLang="en-US" dirty="0"/>
              <a:t> inside the constructor. Otherwise, using </a:t>
            </a:r>
            <a:r>
              <a:rPr lang="en-US" altLang="en-US" b="1" dirty="0"/>
              <a:t>super()</a:t>
            </a:r>
            <a:r>
              <a:rPr lang="en-US" altLang="en-US" dirty="0"/>
              <a:t> alone is sufficient. </a:t>
            </a:r>
          </a:p>
          <a:p>
            <a:pPr marL="285750" indent="-285750" eaLnBrk="0" fontAlgn="base" hangingPunct="0">
              <a:spcBef>
                <a:spcPct val="0"/>
              </a:spcBef>
              <a:spcAft>
                <a:spcPct val="0"/>
              </a:spcAft>
              <a:buFont typeface="Arial" panose="020B0604020202020204" pitchFamily="34" charset="0"/>
              <a:buChar char="•"/>
            </a:pPr>
            <a:endParaRPr lang="en-US" altLang="en-US" dirty="0"/>
          </a:p>
          <a:p>
            <a:pPr lvl="0" eaLnBrk="0" fontAlgn="base" hangingPunct="0">
              <a:spcBef>
                <a:spcPct val="0"/>
              </a:spcBef>
              <a:spcAft>
                <a:spcPct val="0"/>
              </a:spcAft>
            </a:pPr>
            <a:r>
              <a:rPr lang="en-US" altLang="en-US" b="1" dirty="0"/>
              <a:t>Note:</a:t>
            </a:r>
          </a:p>
          <a:p>
            <a:pPr lvl="0" eaLnBrk="0" fontAlgn="base" hangingPunct="0">
              <a:spcBef>
                <a:spcPct val="0"/>
              </a:spcBef>
              <a:spcAft>
                <a:spcPct val="0"/>
              </a:spcAft>
            </a:pPr>
            <a:r>
              <a:rPr lang="en-US" altLang="en-US" dirty="0"/>
              <a:t>However, it is recommended that Class components should always call the base constructor with props. </a:t>
            </a:r>
            <a:endParaRPr lang="en-US" altLang="en-US" b="1" dirty="0"/>
          </a:p>
        </p:txBody>
      </p:sp>
      <p:sp>
        <p:nvSpPr>
          <p:cNvPr id="8" name="Rectangle 3"/>
          <p:cNvSpPr>
            <a:spLocks noChangeArrowheads="1"/>
          </p:cNvSpPr>
          <p:nvPr/>
        </p:nvSpPr>
        <p:spPr bwMode="auto">
          <a:xfrm>
            <a:off x="0" y="42980"/>
            <a:ext cx="184731" cy="371240"/>
          </a:xfrm>
          <a:prstGeom prst="rect">
            <a:avLst/>
          </a:prstGeom>
          <a:solidFill>
            <a:srgbClr val="F5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761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0" y="43934"/>
            <a:ext cx="184731" cy="369332"/>
          </a:xfrm>
          <a:prstGeom prst="rect">
            <a:avLst/>
          </a:prstGeom>
          <a:solidFill>
            <a:srgbClr val="F5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8"/>
          <p:cNvSpPr>
            <a:spLocks noChangeArrowheads="1"/>
          </p:cNvSpPr>
          <p:nvPr/>
        </p:nvSpPr>
        <p:spPr bwMode="auto">
          <a:xfrm>
            <a:off x="0" y="43934"/>
            <a:ext cx="184731" cy="369332"/>
          </a:xfrm>
          <a:prstGeom prst="rect">
            <a:avLst/>
          </a:prstGeom>
          <a:solidFill>
            <a:srgbClr val="F5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70321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18</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Types of Component</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08178" y="1182126"/>
            <a:ext cx="11123344" cy="4339650"/>
          </a:xfrm>
          <a:prstGeom prst="rect">
            <a:avLst/>
          </a:prstGeom>
          <a:noFill/>
        </p:spPr>
        <p:txBody>
          <a:bodyPr wrap="square" rtlCol="0">
            <a:spAutoFit/>
          </a:bodyPr>
          <a:lstStyle/>
          <a:p>
            <a:pPr eaLnBrk="0" fontAlgn="base" hangingPunct="0">
              <a:spcBef>
                <a:spcPct val="0"/>
              </a:spcBef>
              <a:spcAft>
                <a:spcPct val="0"/>
              </a:spcAft>
            </a:pPr>
            <a:r>
              <a:rPr lang="en-IN" sz="2400" b="1" dirty="0"/>
              <a:t>2 - </a:t>
            </a:r>
            <a:r>
              <a:rPr lang="en-IN" sz="2400" b="1" dirty="0" err="1"/>
              <a:t>Stateful</a:t>
            </a:r>
            <a:r>
              <a:rPr lang="en-IN" sz="2400" b="1" dirty="0"/>
              <a:t> Component vs. Stateless Component</a:t>
            </a: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err="1"/>
              <a:t>Stateful</a:t>
            </a:r>
            <a:r>
              <a:rPr lang="en-US" b="1" dirty="0"/>
              <a:t> components </a:t>
            </a:r>
          </a:p>
          <a:p>
            <a:pPr marL="285750" indent="-285750" fontAlgn="base">
              <a:buFont typeface="Arial" panose="020B0604020202020204" pitchFamily="34" charset="0"/>
              <a:buChar char="•"/>
            </a:pPr>
            <a:r>
              <a:rPr lang="en-US" dirty="0" err="1"/>
              <a:t>Stateful</a:t>
            </a:r>
            <a:r>
              <a:rPr lang="en-US" dirty="0"/>
              <a:t> components are components that have state</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dirty="0" err="1"/>
              <a:t>Stateful</a:t>
            </a:r>
            <a:r>
              <a:rPr lang="en-US" dirty="0"/>
              <a:t> components are always class component</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dirty="0" err="1"/>
              <a:t>Stateful</a:t>
            </a:r>
            <a:r>
              <a:rPr lang="en-US" dirty="0"/>
              <a:t> components states’ get initialized in the constructor. There is an alternative syntax proposed to make this easier called </a:t>
            </a:r>
            <a:r>
              <a:rPr lang="en-US" b="1" dirty="0"/>
              <a:t>class fields</a:t>
            </a:r>
            <a:r>
              <a:rPr lang="en-US" dirty="0"/>
              <a:t>. It's not a part of the ECMAScript specification yet, but If Babel </a:t>
            </a:r>
            <a:r>
              <a:rPr lang="en-US" dirty="0" err="1"/>
              <a:t>transpiler</a:t>
            </a:r>
            <a:r>
              <a:rPr lang="en-US" dirty="0"/>
              <a:t> is there, this syntax would work out of the box</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dirty="0"/>
              <a:t>React components are equipped with a method called </a:t>
            </a:r>
            <a:r>
              <a:rPr lang="en-US" b="1" dirty="0" err="1"/>
              <a:t>setState</a:t>
            </a:r>
            <a:r>
              <a:rPr lang="en-US" b="1" dirty="0"/>
              <a:t>()</a:t>
            </a:r>
            <a:r>
              <a:rPr lang="en-US" dirty="0"/>
              <a:t> for updating the state. </a:t>
            </a:r>
            <a:r>
              <a:rPr lang="en-US" b="1" dirty="0" err="1"/>
              <a:t>setState</a:t>
            </a:r>
            <a:r>
              <a:rPr lang="en-US" b="1" dirty="0"/>
              <a:t>()</a:t>
            </a:r>
            <a:r>
              <a:rPr lang="en-US" dirty="0"/>
              <a:t> accepts an object that contains the new state.</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dirty="0"/>
              <a:t>The </a:t>
            </a:r>
            <a:r>
              <a:rPr lang="en-US" b="1" dirty="0" err="1"/>
              <a:t>setState</a:t>
            </a:r>
            <a:r>
              <a:rPr lang="en-US" b="1" dirty="0"/>
              <a:t>()</a:t>
            </a:r>
            <a:r>
              <a:rPr lang="en-US" dirty="0"/>
              <a:t> </a:t>
            </a:r>
            <a:r>
              <a:rPr lang="en-US" dirty="0" err="1"/>
              <a:t>rerenders</a:t>
            </a:r>
            <a:r>
              <a:rPr lang="en-US" dirty="0"/>
              <a:t> the component, and you have a working </a:t>
            </a:r>
            <a:r>
              <a:rPr lang="en-US" dirty="0" err="1"/>
              <a:t>stateful</a:t>
            </a:r>
            <a:r>
              <a:rPr lang="en-US" dirty="0"/>
              <a:t> component.</a:t>
            </a:r>
          </a:p>
        </p:txBody>
      </p:sp>
      <p:sp>
        <p:nvSpPr>
          <p:cNvPr id="8" name="Rectangle 3"/>
          <p:cNvSpPr>
            <a:spLocks noChangeArrowheads="1"/>
          </p:cNvSpPr>
          <p:nvPr/>
        </p:nvSpPr>
        <p:spPr bwMode="auto">
          <a:xfrm>
            <a:off x="0" y="42980"/>
            <a:ext cx="184731" cy="371240"/>
          </a:xfrm>
          <a:prstGeom prst="rect">
            <a:avLst/>
          </a:prstGeom>
          <a:solidFill>
            <a:srgbClr val="F5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761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0" y="43934"/>
            <a:ext cx="184731" cy="369332"/>
          </a:xfrm>
          <a:prstGeom prst="rect">
            <a:avLst/>
          </a:prstGeom>
          <a:solidFill>
            <a:srgbClr val="F5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0006748"/>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19</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Types of Component</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08178" y="1182126"/>
            <a:ext cx="11123344" cy="4062651"/>
          </a:xfrm>
          <a:prstGeom prst="rect">
            <a:avLst/>
          </a:prstGeom>
          <a:noFill/>
        </p:spPr>
        <p:txBody>
          <a:bodyPr wrap="square" rtlCol="0">
            <a:spAutoFit/>
          </a:bodyPr>
          <a:lstStyle/>
          <a:p>
            <a:pPr eaLnBrk="0" fontAlgn="base" hangingPunct="0">
              <a:spcBef>
                <a:spcPct val="0"/>
              </a:spcBef>
              <a:spcAft>
                <a:spcPct val="0"/>
              </a:spcAft>
            </a:pPr>
            <a:r>
              <a:rPr lang="en-IN" sz="2400" b="1" dirty="0"/>
              <a:t>2 - </a:t>
            </a:r>
            <a:r>
              <a:rPr lang="en-IN" sz="2400" b="1" dirty="0" err="1"/>
              <a:t>Stateful</a:t>
            </a:r>
            <a:r>
              <a:rPr lang="en-IN" sz="2400" b="1" dirty="0"/>
              <a:t> Component vs. Stateless Component</a:t>
            </a: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t>Stateless components </a:t>
            </a:r>
          </a:p>
          <a:p>
            <a:pPr marL="285750" indent="-285750" fontAlgn="base">
              <a:buFont typeface="Arial" panose="020B0604020202020204" pitchFamily="34" charset="0"/>
              <a:buChar char="•"/>
            </a:pPr>
            <a:r>
              <a:rPr lang="en-US" dirty="0"/>
              <a:t>Stateless components are components that do not have state</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dirty="0"/>
              <a:t>Stateless components can be class component or functional component</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IN" dirty="0"/>
              <a:t>Stateless components can't have lifecycle hooks</a:t>
            </a:r>
          </a:p>
          <a:p>
            <a:pPr marL="285750" indent="-285750" fontAlgn="base">
              <a:buFont typeface="Arial" panose="020B0604020202020204" pitchFamily="34" charset="0"/>
              <a:buChar char="•"/>
            </a:pPr>
            <a:endParaRPr lang="en-IN" dirty="0"/>
          </a:p>
          <a:p>
            <a:pPr marL="285750" indent="-285750" fontAlgn="base">
              <a:buFont typeface="Arial" panose="020B0604020202020204" pitchFamily="34" charset="0"/>
              <a:buChar char="•"/>
            </a:pPr>
            <a:r>
              <a:rPr lang="en-US" dirty="0"/>
              <a:t>Stateless components do not support </a:t>
            </a:r>
            <a:r>
              <a:rPr lang="en-US" b="1" dirty="0"/>
              <a:t>Refs</a:t>
            </a:r>
          </a:p>
          <a:p>
            <a:pPr marL="285750" indent="-285750" fontAlgn="base">
              <a:buFont typeface="Arial" panose="020B0604020202020204" pitchFamily="34" charset="0"/>
              <a:buChar char="•"/>
            </a:pPr>
            <a:endParaRPr lang="en-US" b="1" dirty="0"/>
          </a:p>
          <a:p>
            <a:pPr fontAlgn="base"/>
            <a:r>
              <a:rPr lang="en-US" b="1" dirty="0"/>
              <a:t>Note:</a:t>
            </a:r>
          </a:p>
          <a:p>
            <a:pPr fontAlgn="base"/>
            <a:r>
              <a:rPr lang="en-US" dirty="0"/>
              <a:t>However, as of React v16, there are no performance benefits from using stateless functional components over class components. </a:t>
            </a:r>
          </a:p>
        </p:txBody>
      </p:sp>
      <p:sp>
        <p:nvSpPr>
          <p:cNvPr id="8" name="Rectangle 3"/>
          <p:cNvSpPr>
            <a:spLocks noChangeArrowheads="1"/>
          </p:cNvSpPr>
          <p:nvPr/>
        </p:nvSpPr>
        <p:spPr bwMode="auto">
          <a:xfrm>
            <a:off x="0" y="42980"/>
            <a:ext cx="184731" cy="371240"/>
          </a:xfrm>
          <a:prstGeom prst="rect">
            <a:avLst/>
          </a:prstGeom>
          <a:solidFill>
            <a:srgbClr val="F5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761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0" y="43934"/>
            <a:ext cx="184731" cy="369332"/>
          </a:xfrm>
          <a:prstGeom prst="rect">
            <a:avLst/>
          </a:prstGeom>
          <a:solidFill>
            <a:srgbClr val="F5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24267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What is </a:t>
            </a:r>
            <a:r>
              <a:rPr lang="en-IN" sz="3200" b="1" i="1" spc="-67" dirty="0" err="1">
                <a:solidFill>
                  <a:schemeClr val="bg1">
                    <a:lumMod val="50000"/>
                  </a:schemeClr>
                </a:solidFill>
                <a:latin typeface="Arial" pitchFamily="34" charset="0"/>
                <a:cs typeface="Arial" pitchFamily="34" charset="0"/>
              </a:rPr>
              <a:t>ReactJS</a:t>
            </a:r>
            <a:r>
              <a:rPr lang="en-IN" sz="3200" b="1" i="1" spc="-67" dirty="0">
                <a:solidFill>
                  <a:schemeClr val="bg1">
                    <a:lumMod val="50000"/>
                  </a:schemeClr>
                </a:solidFill>
                <a:latin typeface="Arial" pitchFamily="34" charset="0"/>
                <a:cs typeface="Arial" pitchFamily="34" charset="0"/>
              </a:rPr>
              <a:t>?</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404730"/>
            <a:ext cx="11123344" cy="2893100"/>
          </a:xfrm>
          <a:prstGeom prst="rect">
            <a:avLst/>
          </a:prstGeom>
          <a:noFill/>
        </p:spPr>
        <p:txBody>
          <a:bodyPr wrap="square" rtlCol="0">
            <a:spAutoFit/>
          </a:bodyPr>
          <a:lstStyle/>
          <a:p>
            <a:pPr marL="285750" lvl="0" indent="-285750" fontAlgn="base">
              <a:buFont typeface="Arial" panose="020B0604020202020204" pitchFamily="34" charset="0"/>
              <a:buChar char="•"/>
            </a:pPr>
            <a:r>
              <a:rPr lang="en-IN" dirty="0"/>
              <a:t>React is a </a:t>
            </a:r>
            <a:r>
              <a:rPr lang="en-US" dirty="0"/>
              <a:t>JavaScript Library For Building User Interfaces, </a:t>
            </a:r>
            <a:r>
              <a:rPr lang="en-IN" dirty="0"/>
              <a:t>developed by Facebook</a:t>
            </a:r>
          </a:p>
          <a:p>
            <a:pPr marL="285750" lvl="0" indent="-285750" fontAlgn="base">
              <a:buFont typeface="Arial" panose="020B0604020202020204" pitchFamily="34" charset="0"/>
              <a:buChar char="•"/>
            </a:pPr>
            <a:endParaRPr lang="en-IN" dirty="0"/>
          </a:p>
          <a:p>
            <a:pPr marL="285750" indent="-285750" fontAlgn="base">
              <a:buFont typeface="Arial" panose="020B0604020202020204" pitchFamily="34" charset="0"/>
              <a:buChar char="•"/>
            </a:pPr>
            <a:r>
              <a:rPr lang="en-IN" dirty="0"/>
              <a:t>It is currently one of the most popular JavaScript libraries</a:t>
            </a:r>
          </a:p>
          <a:p>
            <a:pPr marL="285750" indent="-285750" fontAlgn="base">
              <a:buFont typeface="Arial" panose="020B0604020202020204" pitchFamily="34" charset="0"/>
              <a:buChar char="•"/>
            </a:pPr>
            <a:endParaRPr lang="en-IN" dirty="0"/>
          </a:p>
          <a:p>
            <a:pPr marL="285750" indent="-285750" fontAlgn="base">
              <a:buFont typeface="Arial" panose="020B0604020202020204" pitchFamily="34" charset="0"/>
              <a:buChar char="•"/>
            </a:pPr>
            <a:r>
              <a:rPr lang="en-IN" dirty="0"/>
              <a:t>React is a view layer library, not a framework like Backbone, Angular etc. It is used for handling the view layer for web and mobile apps </a:t>
            </a:r>
          </a:p>
          <a:p>
            <a:pPr marL="285750" indent="-285750" fontAlgn="base">
              <a:buFont typeface="Arial" panose="020B0604020202020204" pitchFamily="34" charset="0"/>
              <a:buChar char="•"/>
            </a:pPr>
            <a:endParaRPr lang="en-IN" dirty="0"/>
          </a:p>
          <a:p>
            <a:pPr marL="285750" lvl="0" indent="-285750" fontAlgn="base">
              <a:buFont typeface="Arial" panose="020B0604020202020204" pitchFamily="34" charset="0"/>
              <a:buChar char="•"/>
            </a:pPr>
            <a:r>
              <a:rPr lang="en-IN" dirty="0"/>
              <a:t>We can't use React to build a fully-functional web app</a:t>
            </a:r>
          </a:p>
          <a:p>
            <a:pPr marL="285750" lvl="0" indent="-285750" fontAlgn="base">
              <a:buFont typeface="Arial" panose="020B0604020202020204" pitchFamily="34" charset="0"/>
              <a:buChar char="•"/>
            </a:pPr>
            <a:endParaRPr lang="en-IN" dirty="0"/>
          </a:p>
          <a:p>
            <a:pPr marL="285750" indent="-285750">
              <a:buFont typeface="Arial" panose="020B0604020202020204" pitchFamily="34" charset="0"/>
              <a:buChar char="•"/>
            </a:pPr>
            <a:r>
              <a:rPr lang="en-IN" dirty="0"/>
              <a:t>It allows us to create reusable UI components.</a:t>
            </a:r>
          </a:p>
        </p:txBody>
      </p:sp>
    </p:spTree>
    <p:extLst>
      <p:ext uri="{BB962C8B-B14F-4D97-AF65-F5344CB8AC3E}">
        <p14:creationId xmlns:p14="http://schemas.microsoft.com/office/powerpoint/2010/main" val="1949332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20</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Types of Component</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08178" y="1182126"/>
            <a:ext cx="11123344" cy="4062651"/>
          </a:xfrm>
          <a:prstGeom prst="rect">
            <a:avLst/>
          </a:prstGeom>
          <a:noFill/>
        </p:spPr>
        <p:txBody>
          <a:bodyPr wrap="square" rtlCol="0">
            <a:spAutoFit/>
          </a:bodyPr>
          <a:lstStyle/>
          <a:p>
            <a:pPr eaLnBrk="0" fontAlgn="base" hangingPunct="0">
              <a:spcBef>
                <a:spcPct val="0"/>
              </a:spcBef>
              <a:spcAft>
                <a:spcPct val="0"/>
              </a:spcAft>
            </a:pPr>
            <a:r>
              <a:rPr lang="en-IN" sz="2400" b="1" dirty="0"/>
              <a:t>2 - Container Component vs. Presentational Component</a:t>
            </a: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t>Presentational components </a:t>
            </a:r>
          </a:p>
          <a:p>
            <a:pPr marL="285750" indent="-285750">
              <a:buFont typeface="Arial" panose="020B0604020202020204" pitchFamily="34" charset="0"/>
              <a:buChar char="•"/>
            </a:pPr>
            <a:r>
              <a:rPr lang="en-US" dirty="0"/>
              <a:t>Presentational components are coupled with the view or how things look</a:t>
            </a:r>
          </a:p>
          <a:p>
            <a:endParaRPr lang="en-US" dirty="0"/>
          </a:p>
          <a:p>
            <a:pPr marL="285750" indent="-285750">
              <a:buFont typeface="Arial" panose="020B0604020202020204" pitchFamily="34" charset="0"/>
              <a:buChar char="•"/>
            </a:pPr>
            <a:r>
              <a:rPr lang="en-US" dirty="0"/>
              <a:t>These components accept props from their container counterpart and render them</a:t>
            </a:r>
          </a:p>
          <a:p>
            <a:endParaRPr lang="en-US" dirty="0"/>
          </a:p>
          <a:p>
            <a:pPr marL="285750" indent="-285750">
              <a:buFont typeface="Arial" panose="020B0604020202020204" pitchFamily="34" charset="0"/>
              <a:buChar char="•"/>
            </a:pPr>
            <a:r>
              <a:rPr lang="en-US" dirty="0"/>
              <a:t>Everything that has to do with describing the UI should go here</a:t>
            </a:r>
          </a:p>
          <a:p>
            <a:endParaRPr lang="en-US" dirty="0"/>
          </a:p>
          <a:p>
            <a:pPr marL="285750" indent="-285750">
              <a:buFont typeface="Arial" panose="020B0604020202020204" pitchFamily="34" charset="0"/>
              <a:buChar char="•"/>
            </a:pPr>
            <a:r>
              <a:rPr lang="en-US" dirty="0"/>
              <a:t>Presentational components are reusable and should stay decoupled from the behavioral layer</a:t>
            </a:r>
          </a:p>
          <a:p>
            <a:endParaRPr lang="en-US" dirty="0"/>
          </a:p>
          <a:p>
            <a:pPr marL="285750" indent="-285750">
              <a:buFont typeface="Arial" panose="020B0604020202020204" pitchFamily="34" charset="0"/>
              <a:buChar char="•"/>
            </a:pPr>
            <a:r>
              <a:rPr lang="en-US" dirty="0"/>
              <a:t>Functional components should be used for creating presentational components unless a state is required</a:t>
            </a:r>
          </a:p>
          <a:p>
            <a:endParaRPr lang="en-US" dirty="0"/>
          </a:p>
          <a:p>
            <a:pPr marL="285750" indent="-285750">
              <a:buFont typeface="Arial" panose="020B0604020202020204" pitchFamily="34" charset="0"/>
              <a:buChar char="•"/>
            </a:pPr>
            <a:r>
              <a:rPr lang="en-US" dirty="0"/>
              <a:t>If a presentational component requires a state, it should be concerned with the UI state and not actual data</a:t>
            </a:r>
          </a:p>
        </p:txBody>
      </p:sp>
      <p:sp>
        <p:nvSpPr>
          <p:cNvPr id="8" name="Rectangle 3"/>
          <p:cNvSpPr>
            <a:spLocks noChangeArrowheads="1"/>
          </p:cNvSpPr>
          <p:nvPr/>
        </p:nvSpPr>
        <p:spPr bwMode="auto">
          <a:xfrm>
            <a:off x="0" y="42980"/>
            <a:ext cx="184731" cy="371240"/>
          </a:xfrm>
          <a:prstGeom prst="rect">
            <a:avLst/>
          </a:prstGeom>
          <a:solidFill>
            <a:srgbClr val="F5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761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0" y="43934"/>
            <a:ext cx="184731" cy="369332"/>
          </a:xfrm>
          <a:prstGeom prst="rect">
            <a:avLst/>
          </a:prstGeom>
          <a:solidFill>
            <a:srgbClr val="F5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0714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21</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Types of Component</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08178" y="1182126"/>
            <a:ext cx="11123344" cy="3508653"/>
          </a:xfrm>
          <a:prstGeom prst="rect">
            <a:avLst/>
          </a:prstGeom>
          <a:noFill/>
        </p:spPr>
        <p:txBody>
          <a:bodyPr wrap="square" rtlCol="0">
            <a:spAutoFit/>
          </a:bodyPr>
          <a:lstStyle/>
          <a:p>
            <a:pPr eaLnBrk="0" fontAlgn="base" hangingPunct="0">
              <a:spcBef>
                <a:spcPct val="0"/>
              </a:spcBef>
              <a:spcAft>
                <a:spcPct val="0"/>
              </a:spcAft>
            </a:pPr>
            <a:r>
              <a:rPr lang="en-IN" sz="2400" b="1" dirty="0"/>
              <a:t>2 - Container Component vs. Presentational Component</a:t>
            </a: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t>Container components </a:t>
            </a:r>
          </a:p>
          <a:p>
            <a:pPr marL="285750" indent="-285750">
              <a:buFont typeface="Arial" panose="020B0604020202020204" pitchFamily="34" charset="0"/>
              <a:buChar char="•"/>
            </a:pPr>
            <a:r>
              <a:rPr lang="en-US" dirty="0"/>
              <a:t>Container components deal with the behavioral part</a:t>
            </a:r>
          </a:p>
          <a:p>
            <a:endParaRPr lang="en-US" dirty="0"/>
          </a:p>
          <a:p>
            <a:pPr marL="285750" indent="-285750">
              <a:buFont typeface="Arial" panose="020B0604020202020204" pitchFamily="34" charset="0"/>
              <a:buChar char="•"/>
            </a:pPr>
            <a:r>
              <a:rPr lang="en-US" dirty="0"/>
              <a:t>Container component tells the presentational component what should be rendered using props</a:t>
            </a:r>
          </a:p>
          <a:p>
            <a:endParaRPr lang="en-US" dirty="0"/>
          </a:p>
          <a:p>
            <a:pPr marL="285750" indent="-285750">
              <a:buFont typeface="Arial" panose="020B0604020202020204" pitchFamily="34" charset="0"/>
              <a:buChar char="•"/>
            </a:pPr>
            <a:r>
              <a:rPr lang="en-US" dirty="0"/>
              <a:t>If you're using Redux, a container component contains the code that dispatches an action to a store. Alternatively, this is the place where you should place your API calls and store the result into the component's state</a:t>
            </a:r>
          </a:p>
          <a:p>
            <a:endParaRPr lang="en-US" dirty="0"/>
          </a:p>
          <a:p>
            <a:pPr marL="285750" indent="-285750">
              <a:buFont typeface="Arial" panose="020B0604020202020204" pitchFamily="34" charset="0"/>
              <a:buChar char="•"/>
            </a:pPr>
            <a:r>
              <a:rPr lang="en-US" dirty="0"/>
              <a:t>The usual structure is that there is a container component at the top that passes down the data to its child presentational components as props. </a:t>
            </a:r>
          </a:p>
        </p:txBody>
      </p:sp>
      <p:sp>
        <p:nvSpPr>
          <p:cNvPr id="8" name="Rectangle 3"/>
          <p:cNvSpPr>
            <a:spLocks noChangeArrowheads="1"/>
          </p:cNvSpPr>
          <p:nvPr/>
        </p:nvSpPr>
        <p:spPr bwMode="auto">
          <a:xfrm>
            <a:off x="0" y="42980"/>
            <a:ext cx="184731" cy="371240"/>
          </a:xfrm>
          <a:prstGeom prst="rect">
            <a:avLst/>
          </a:prstGeom>
          <a:solidFill>
            <a:srgbClr val="F5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761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0" y="43934"/>
            <a:ext cx="184731" cy="369332"/>
          </a:xfrm>
          <a:prstGeom prst="rect">
            <a:avLst/>
          </a:prstGeom>
          <a:solidFill>
            <a:srgbClr val="F5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6825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22</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Creating Components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118970"/>
            <a:ext cx="11123344" cy="2308324"/>
          </a:xfrm>
          <a:prstGeom prst="rect">
            <a:avLst/>
          </a:prstGeom>
          <a:noFill/>
        </p:spPr>
        <p:txBody>
          <a:bodyPr wrap="square" rtlCol="0">
            <a:spAutoFit/>
          </a:bodyPr>
          <a:lstStyle/>
          <a:p>
            <a:pPr marL="285750" indent="-285750" fontAlgn="base">
              <a:buFont typeface="Arial" panose="020B0604020202020204" pitchFamily="34" charset="0"/>
              <a:buChar char="•"/>
            </a:pPr>
            <a:r>
              <a:rPr lang="en-IN" dirty="0"/>
              <a:t>It can be created in </a:t>
            </a:r>
            <a:r>
              <a:rPr lang="en-US" dirty="0"/>
              <a:t>3 ways</a:t>
            </a:r>
          </a:p>
          <a:p>
            <a:pPr marL="742950" lvl="1" indent="-285750" fontAlgn="base">
              <a:buFont typeface="Arial" panose="020B0604020202020204" pitchFamily="34" charset="0"/>
              <a:buChar char="•"/>
            </a:pPr>
            <a:r>
              <a:rPr lang="en-IN" dirty="0"/>
              <a:t>Using </a:t>
            </a:r>
            <a:r>
              <a:rPr lang="en-IN" b="1" dirty="0" err="1"/>
              <a:t>React.createClass</a:t>
            </a:r>
            <a:r>
              <a:rPr lang="en-IN" b="1" dirty="0"/>
              <a:t>()</a:t>
            </a:r>
          </a:p>
          <a:p>
            <a:pPr marL="742950" lvl="1" indent="-285750" fontAlgn="base">
              <a:buFont typeface="Arial" panose="020B0604020202020204" pitchFamily="34" charset="0"/>
              <a:buChar char="•"/>
            </a:pPr>
            <a:r>
              <a:rPr lang="en-IN" dirty="0"/>
              <a:t>Using a</a:t>
            </a:r>
            <a:r>
              <a:rPr lang="en-IN" b="1" dirty="0"/>
              <a:t> Class</a:t>
            </a:r>
          </a:p>
          <a:p>
            <a:pPr marL="742950" lvl="1" indent="-285750" fontAlgn="base">
              <a:buFont typeface="Arial" panose="020B0604020202020204" pitchFamily="34" charset="0"/>
              <a:buChar char="•"/>
            </a:pPr>
            <a:r>
              <a:rPr lang="en-US" dirty="0"/>
              <a:t>Using a </a:t>
            </a:r>
            <a:r>
              <a:rPr lang="en-US" b="1" dirty="0"/>
              <a:t>Stateless Functional Component</a:t>
            </a:r>
            <a:endParaRPr lang="en-IN" b="1" dirty="0"/>
          </a:p>
          <a:p>
            <a:pPr lvl="0" fontAlgn="base"/>
            <a:endParaRPr lang="en-IN" dirty="0"/>
          </a:p>
          <a:p>
            <a:pPr marL="285750" lvl="0" indent="-285750" fontAlgn="base">
              <a:buFont typeface="Arial" panose="020B0604020202020204" pitchFamily="34" charset="0"/>
              <a:buChar char="•"/>
            </a:pPr>
            <a:r>
              <a:rPr lang="en-IN" dirty="0"/>
              <a:t>The only required method is </a:t>
            </a:r>
            <a:r>
              <a:rPr lang="en-IN" b="1" dirty="0"/>
              <a:t>render()</a:t>
            </a:r>
          </a:p>
          <a:p>
            <a:pPr marL="285750" lvl="0" indent="-285750" fontAlgn="base">
              <a:buFont typeface="Arial" panose="020B0604020202020204" pitchFamily="34" charset="0"/>
              <a:buChar char="•"/>
            </a:pPr>
            <a:endParaRPr lang="en-IN" dirty="0"/>
          </a:p>
          <a:p>
            <a:pPr marL="285750" lvl="0" indent="-285750" fontAlgn="base">
              <a:buFont typeface="Arial" panose="020B0604020202020204" pitchFamily="34" charset="0"/>
              <a:buChar char="•"/>
            </a:pPr>
            <a:r>
              <a:rPr lang="en-IN" dirty="0"/>
              <a:t>Inserted into DOM using </a:t>
            </a:r>
            <a:r>
              <a:rPr lang="en-IN" b="1" dirty="0" err="1"/>
              <a:t>ReactDOM.render</a:t>
            </a:r>
            <a:r>
              <a:rPr lang="en-IN" b="1" dirty="0"/>
              <a:t>()</a:t>
            </a:r>
          </a:p>
        </p:txBody>
      </p:sp>
    </p:spTree>
    <p:extLst>
      <p:ext uri="{BB962C8B-B14F-4D97-AF65-F5344CB8AC3E}">
        <p14:creationId xmlns:p14="http://schemas.microsoft.com/office/powerpoint/2010/main" val="3035821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23</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Props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118970"/>
            <a:ext cx="11123344" cy="3693319"/>
          </a:xfrm>
          <a:prstGeom prst="rect">
            <a:avLst/>
          </a:prstGeom>
          <a:noFill/>
        </p:spPr>
        <p:txBody>
          <a:bodyPr wrap="square" rtlCol="0">
            <a:spAutoFit/>
          </a:bodyPr>
          <a:lstStyle/>
          <a:p>
            <a:pPr marL="285750" indent="-285750">
              <a:buFont typeface="Arial" panose="020B0604020202020204" pitchFamily="34" charset="0"/>
              <a:buChar char="•"/>
            </a:pPr>
            <a:r>
              <a:rPr lang="en-US" dirty="0"/>
              <a:t>Props stands for ‘Properties’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Basically, the  </a:t>
            </a:r>
            <a:r>
              <a:rPr lang="en-US" b="1" dirty="0"/>
              <a:t>props</a:t>
            </a:r>
            <a:r>
              <a:rPr lang="en-US" dirty="0"/>
              <a:t> is an object. It stores the values of </a:t>
            </a:r>
            <a:r>
              <a:rPr lang="en-US" b="1" dirty="0"/>
              <a:t>attributes</a:t>
            </a:r>
            <a:r>
              <a:rPr lang="en-US" dirty="0"/>
              <a:t> of a Tag. </a:t>
            </a:r>
          </a:p>
          <a:p>
            <a:endParaRPr lang="en-US" dirty="0"/>
          </a:p>
          <a:p>
            <a:pPr marL="285750" indent="-285750">
              <a:buFont typeface="Arial" panose="020B0604020202020204" pitchFamily="34" charset="0"/>
              <a:buChar char="•"/>
            </a:pPr>
            <a:r>
              <a:rPr lang="en-US" dirty="0"/>
              <a:t>Props is the only way to input data. (Or you can use Redux)</a:t>
            </a:r>
          </a:p>
          <a:p>
            <a:endParaRPr lang="en-US" dirty="0"/>
          </a:p>
          <a:p>
            <a:pPr marL="285750" indent="-285750">
              <a:buFont typeface="Arial" panose="020B0604020202020204" pitchFamily="34" charset="0"/>
              <a:buChar char="•"/>
            </a:pPr>
            <a:r>
              <a:rPr lang="en-US" dirty="0"/>
              <a:t>Props is to be passed into the Component via attributes</a:t>
            </a:r>
          </a:p>
          <a:p>
            <a:endParaRPr lang="en-US" dirty="0"/>
          </a:p>
          <a:p>
            <a:pPr marL="285750" indent="-285750">
              <a:buFont typeface="Arial" panose="020B0604020202020204" pitchFamily="34" charset="0"/>
              <a:buChar char="•"/>
            </a:pPr>
            <a:r>
              <a:rPr lang="en-IN" dirty="0"/>
              <a:t>Props are immutable</a:t>
            </a:r>
          </a:p>
          <a:p>
            <a:endParaRPr lang="en-IN" dirty="0"/>
          </a:p>
          <a:p>
            <a:pPr marL="285750" indent="-285750">
              <a:buFont typeface="Arial" panose="020B0604020202020204" pitchFamily="34" charset="0"/>
              <a:buChar char="•"/>
            </a:pPr>
            <a:r>
              <a:rPr lang="en-US" dirty="0"/>
              <a:t>Container component will define data that can be changed</a:t>
            </a:r>
          </a:p>
          <a:p>
            <a:endParaRPr lang="en-US" dirty="0"/>
          </a:p>
          <a:p>
            <a:pPr marL="285750" indent="-285750">
              <a:buFont typeface="Arial" panose="020B0604020202020204" pitchFamily="34" charset="0"/>
              <a:buChar char="•"/>
            </a:pPr>
            <a:r>
              <a:rPr lang="en-US" dirty="0"/>
              <a:t>Child Component will received data from parent component via props and can be a</a:t>
            </a:r>
            <a:r>
              <a:rPr lang="en-IN" dirty="0" err="1"/>
              <a:t>ccessed</a:t>
            </a:r>
            <a:r>
              <a:rPr lang="en-IN" dirty="0"/>
              <a:t> via </a:t>
            </a:r>
            <a:r>
              <a:rPr lang="en-IN" b="1" dirty="0" err="1"/>
              <a:t>this.props</a:t>
            </a:r>
            <a:endParaRPr lang="en-IN" dirty="0"/>
          </a:p>
        </p:txBody>
      </p:sp>
    </p:spTree>
    <p:extLst>
      <p:ext uri="{BB962C8B-B14F-4D97-AF65-F5344CB8AC3E}">
        <p14:creationId xmlns:p14="http://schemas.microsoft.com/office/powerpoint/2010/main" val="3884231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24</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Default Props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256994"/>
            <a:ext cx="11123344" cy="2308324"/>
          </a:xfrm>
          <a:prstGeom prst="rect">
            <a:avLst/>
          </a:prstGeom>
          <a:noFill/>
        </p:spPr>
        <p:txBody>
          <a:bodyPr wrap="square" rtlCol="0">
            <a:spAutoFit/>
          </a:bodyPr>
          <a:lstStyle/>
          <a:p>
            <a:r>
              <a:rPr lang="en-US" dirty="0"/>
              <a:t>A default property values can also be set directly on the component constructor instead of adding it to the </a:t>
            </a:r>
            <a:r>
              <a:rPr lang="en-US" b="1" dirty="0" err="1"/>
              <a:t>reactDom.render</a:t>
            </a:r>
            <a:r>
              <a:rPr lang="en-US" b="1" dirty="0"/>
              <a:t>()</a:t>
            </a:r>
            <a:r>
              <a:rPr lang="en-US" dirty="0"/>
              <a:t> element.</a:t>
            </a:r>
          </a:p>
          <a:p>
            <a:endParaRPr lang="en-US" dirty="0"/>
          </a:p>
          <a:p>
            <a:r>
              <a:rPr lang="en-US" b="1" dirty="0"/>
              <a:t>Example:</a:t>
            </a:r>
          </a:p>
          <a:p>
            <a:r>
              <a:rPr lang="en-IN" dirty="0" err="1"/>
              <a:t>ComponentClass.defaultProps</a:t>
            </a:r>
            <a:r>
              <a:rPr lang="en-IN" dirty="0"/>
              <a:t> = {</a:t>
            </a:r>
          </a:p>
          <a:p>
            <a:r>
              <a:rPr lang="en-IN" dirty="0"/>
              <a:t>Property_name:“</a:t>
            </a:r>
            <a:r>
              <a:rPr lang="en-IN" dirty="0" err="1"/>
              <a:t>property_value</a:t>
            </a:r>
            <a:r>
              <a:rPr lang="en-IN" dirty="0"/>
              <a:t>"</a:t>
            </a:r>
          </a:p>
          <a:p>
            <a:r>
              <a:rPr lang="en-IN" dirty="0"/>
              <a:t>}</a:t>
            </a:r>
          </a:p>
          <a:p>
            <a:endParaRPr lang="en-US" dirty="0"/>
          </a:p>
        </p:txBody>
      </p:sp>
    </p:spTree>
    <p:extLst>
      <p:ext uri="{BB962C8B-B14F-4D97-AF65-F5344CB8AC3E}">
        <p14:creationId xmlns:p14="http://schemas.microsoft.com/office/powerpoint/2010/main" val="4038681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25</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Props Validation</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256994"/>
            <a:ext cx="11123344" cy="3139321"/>
          </a:xfrm>
          <a:prstGeom prst="rect">
            <a:avLst/>
          </a:prstGeom>
          <a:noFill/>
        </p:spPr>
        <p:txBody>
          <a:bodyPr wrap="square" rtlCol="0">
            <a:spAutoFit/>
          </a:bodyPr>
          <a:lstStyle/>
          <a:p>
            <a:pPr marL="285750" indent="-285750">
              <a:buFont typeface="Arial" panose="020B0604020202020204" pitchFamily="34" charset="0"/>
              <a:buChar char="•"/>
            </a:pPr>
            <a:r>
              <a:rPr lang="en-US" dirty="0"/>
              <a:t>Properties validation is a useful way to force the correct usage of the components</a:t>
            </a:r>
          </a:p>
          <a:p>
            <a:endParaRPr lang="en-US" dirty="0"/>
          </a:p>
          <a:p>
            <a:pPr marL="285750" indent="-285750">
              <a:buFont typeface="Arial" panose="020B0604020202020204" pitchFamily="34" charset="0"/>
              <a:buChar char="•"/>
            </a:pPr>
            <a:r>
              <a:rPr lang="en-US" dirty="0"/>
              <a:t>This helps during development to avoid future bugs and problems</a:t>
            </a:r>
          </a:p>
          <a:p>
            <a:endParaRPr lang="en-US" dirty="0"/>
          </a:p>
          <a:p>
            <a:pPr marL="285750" indent="-285750">
              <a:buFont typeface="Arial" panose="020B0604020202020204" pitchFamily="34" charset="0"/>
              <a:buChar char="•"/>
            </a:pPr>
            <a:r>
              <a:rPr lang="en-US" dirty="0"/>
              <a:t>It also makes the code more readable, since we can see how each component should be used</a:t>
            </a:r>
          </a:p>
          <a:p>
            <a:pPr marL="285750" indent="-285750">
              <a:buFont typeface="Arial" panose="020B0604020202020204" pitchFamily="34" charset="0"/>
              <a:buChar char="•"/>
            </a:pPr>
            <a:endParaRPr lang="en-US" dirty="0"/>
          </a:p>
          <a:p>
            <a:r>
              <a:rPr lang="en-US" b="1" dirty="0"/>
              <a:t>Example:</a:t>
            </a:r>
          </a:p>
          <a:p>
            <a:r>
              <a:rPr lang="en-IN" dirty="0" err="1"/>
              <a:t>ComponentClass.propTypes</a:t>
            </a:r>
            <a:r>
              <a:rPr lang="en-IN" dirty="0"/>
              <a:t> = {</a:t>
            </a:r>
          </a:p>
          <a:p>
            <a:r>
              <a:rPr lang="en-IN" dirty="0" err="1"/>
              <a:t>Property_name</a:t>
            </a:r>
            <a:r>
              <a:rPr lang="en-IN" dirty="0"/>
              <a:t>: </a:t>
            </a:r>
            <a:r>
              <a:rPr lang="en-IN" dirty="0" err="1"/>
              <a:t>validation_rule</a:t>
            </a:r>
            <a:endParaRPr lang="en-IN" dirty="0"/>
          </a:p>
          <a:p>
            <a:r>
              <a:rPr lang="en-IN" dirty="0"/>
              <a: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3820393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26</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State</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118970"/>
            <a:ext cx="11123344" cy="3416320"/>
          </a:xfrm>
          <a:prstGeom prst="rect">
            <a:avLst/>
          </a:prstGeom>
          <a:noFill/>
        </p:spPr>
        <p:txBody>
          <a:bodyPr wrap="square" rtlCol="0">
            <a:spAutoFit/>
          </a:bodyPr>
          <a:lstStyle/>
          <a:p>
            <a:pPr marL="285750" indent="-285750">
              <a:buFont typeface="Arial" panose="020B0604020202020204" pitchFamily="34" charset="0"/>
              <a:buChar char="•"/>
            </a:pPr>
            <a:r>
              <a:rPr lang="en-IN" dirty="0"/>
              <a:t>Represents internal state or private data of the component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When a component's state data changes, its re-render the component i.e. the rendered </a:t>
            </a:r>
            <a:r>
              <a:rPr lang="en-IN" dirty="0" err="1"/>
              <a:t>markup</a:t>
            </a:r>
            <a:r>
              <a:rPr lang="en-IN" dirty="0"/>
              <a:t> will be updated by re-invoking render() method</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Can’t read from outside Component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dirty="0"/>
              <a:t>Can be accessed via </a:t>
            </a:r>
            <a:r>
              <a:rPr lang="en-IN" b="1" dirty="0" err="1"/>
              <a:t>this.state</a:t>
            </a:r>
            <a:endParaRPr lang="en-IN"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IN" dirty="0"/>
              <a:t>Can be updated by </a:t>
            </a:r>
            <a:r>
              <a:rPr lang="en-IN" b="1" dirty="0" err="1"/>
              <a:t>this.setState</a:t>
            </a:r>
            <a:r>
              <a:rPr lang="en-IN" b="1" dirty="0"/>
              <a:t>()</a:t>
            </a:r>
          </a:p>
          <a:p>
            <a:pPr marL="285750" indent="-285750">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567287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27</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Applying Style to React Components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330852" y="1173957"/>
            <a:ext cx="11123344" cy="5632311"/>
          </a:xfrm>
          <a:prstGeom prst="rect">
            <a:avLst/>
          </a:prstGeom>
          <a:noFill/>
        </p:spPr>
        <p:txBody>
          <a:bodyPr wrap="square" rtlCol="0">
            <a:spAutoFit/>
          </a:bodyPr>
          <a:lstStyle/>
          <a:p>
            <a:r>
              <a:rPr lang="en-US" dirty="0"/>
              <a:t>Four ways are there to style React Components</a:t>
            </a:r>
          </a:p>
          <a:p>
            <a:endParaRPr lang="en-US" dirty="0"/>
          </a:p>
          <a:p>
            <a:pPr marL="285750" indent="-285750">
              <a:buFont typeface="Arial" panose="020B0604020202020204" pitchFamily="34" charset="0"/>
              <a:buChar char="•"/>
            </a:pPr>
            <a:r>
              <a:rPr lang="en-IN" b="1" dirty="0"/>
              <a:t>CSS Stylesheet - </a:t>
            </a:r>
            <a:r>
              <a:rPr lang="en-US" dirty="0"/>
              <a:t>When application is more complex then regular </a:t>
            </a:r>
            <a:r>
              <a:rPr lang="en-US" b="1" dirty="0"/>
              <a:t>CSS stylesheets </a:t>
            </a:r>
            <a:r>
              <a:rPr lang="en-US" dirty="0"/>
              <a:t>are recommended</a:t>
            </a:r>
            <a:r>
              <a:rPr lang="en-US" b="1" dirty="0"/>
              <a:t>.</a:t>
            </a:r>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IN" b="1" dirty="0"/>
              <a:t>Inline styling - </a:t>
            </a:r>
            <a:r>
              <a:rPr lang="en-US" dirty="0"/>
              <a:t>If few style properties have to be added, then </a:t>
            </a:r>
            <a:r>
              <a:rPr lang="en-US" b="1" dirty="0"/>
              <a:t>inline styling</a:t>
            </a:r>
            <a:r>
              <a:rPr lang="en-US" dirty="0"/>
              <a:t> is the best option. In React, inline styles are not specified as a string. Instead they are specified with an object whose </a:t>
            </a:r>
            <a:r>
              <a:rPr lang="en-US" b="1" dirty="0"/>
              <a:t>key</a:t>
            </a:r>
            <a:r>
              <a:rPr lang="en-US" dirty="0"/>
              <a:t> is the </a:t>
            </a:r>
            <a:r>
              <a:rPr lang="en-US" b="1" dirty="0" err="1"/>
              <a:t>camelCased</a:t>
            </a:r>
            <a:r>
              <a:rPr lang="en-US" dirty="0"/>
              <a:t> version of the style name, and whose value is the style’s value, usually a string.</a:t>
            </a:r>
          </a:p>
          <a:p>
            <a:pPr marL="285750" indent="-285750">
              <a:buFont typeface="Arial" panose="020B0604020202020204" pitchFamily="34" charset="0"/>
              <a:buChar char="•"/>
            </a:pPr>
            <a:endParaRPr lang="en-US" b="1" dirty="0"/>
          </a:p>
          <a:p>
            <a:pPr marL="285750" indent="-285750" eaLnBrk="0" fontAlgn="base" hangingPunct="0">
              <a:spcBef>
                <a:spcPct val="0"/>
              </a:spcBef>
              <a:spcAft>
                <a:spcPct val="0"/>
              </a:spcAft>
              <a:buFont typeface="Arial" panose="020B0604020202020204" pitchFamily="34" charset="0"/>
              <a:buChar char="•"/>
            </a:pPr>
            <a:r>
              <a:rPr lang="en-US" b="1" dirty="0"/>
              <a:t>CSS-in-JS- </a:t>
            </a:r>
            <a:r>
              <a:rPr lang="en-US" dirty="0"/>
              <a:t>A CSS-in-JS is a CSS file in the form of JS object literals. To define styles, CSS-in-JS uses object. </a:t>
            </a:r>
            <a:r>
              <a:rPr lang="en-US" altLang="en-US" dirty="0"/>
              <a:t>Similar to </a:t>
            </a:r>
            <a:r>
              <a:rPr lang="en-US" altLang="en-US" dirty="0" err="1"/>
              <a:t>css</a:t>
            </a:r>
            <a:r>
              <a:rPr lang="en-US" altLang="en-US" dirty="0"/>
              <a:t> we import </a:t>
            </a:r>
            <a:r>
              <a:rPr lang="en-US" altLang="en-US" dirty="0" err="1"/>
              <a:t>css</a:t>
            </a:r>
            <a:r>
              <a:rPr lang="en-US" altLang="en-US" dirty="0"/>
              <a:t> file </a:t>
            </a:r>
          </a:p>
          <a:p>
            <a:pPr eaLnBrk="0" fontAlgn="base" hangingPunct="0">
              <a:spcBef>
                <a:spcPct val="0"/>
              </a:spcBef>
              <a:spcAft>
                <a:spcPct val="0"/>
              </a:spcAft>
            </a:pPr>
            <a:r>
              <a:rPr lang="en-US" altLang="en-US" dirty="0"/>
              <a:t>     </a:t>
            </a:r>
            <a:r>
              <a:rPr lang="en-US" altLang="en-US" b="1" dirty="0"/>
              <a:t> Example</a:t>
            </a:r>
            <a:r>
              <a:rPr lang="en-US" altLang="en-US" dirty="0"/>
              <a:t>:</a:t>
            </a:r>
            <a:r>
              <a:rPr lang="en-IN" dirty="0"/>
              <a:t>	export default {</a:t>
            </a:r>
          </a:p>
          <a:p>
            <a:r>
              <a:rPr lang="en-IN" dirty="0"/>
              <a:t>				Container: {</a:t>
            </a:r>
          </a:p>
          <a:p>
            <a:r>
              <a:rPr lang="en-IN" dirty="0"/>
              <a:t>						margin: '40px',</a:t>
            </a:r>
          </a:p>
          <a:p>
            <a:r>
              <a:rPr lang="en-IN" dirty="0"/>
              <a:t>						border: '5px dotted green'</a:t>
            </a:r>
          </a:p>
          <a:p>
            <a:r>
              <a:rPr lang="en-IN" dirty="0"/>
              <a:t>					},</a:t>
            </a:r>
          </a:p>
          <a:p>
            <a:r>
              <a:rPr lang="en-IN" dirty="0"/>
              <a:t>			         }</a:t>
            </a:r>
          </a:p>
          <a:p>
            <a:pPr lvl="1" eaLnBrk="0" fontAlgn="base" hangingPunct="0">
              <a:spcBef>
                <a:spcPct val="0"/>
              </a:spcBef>
              <a:spcAft>
                <a:spcPct val="0"/>
              </a:spcAft>
            </a:pPr>
            <a:r>
              <a:rPr lang="en-US" altLang="en-US" dirty="0"/>
              <a:t>	import styles from './filename.js</a:t>
            </a:r>
          </a:p>
          <a:p>
            <a:pPr lvl="1" eaLnBrk="0" fontAlgn="base" hangingPunct="0">
              <a:spcBef>
                <a:spcPct val="0"/>
              </a:spcBef>
              <a:spcAft>
                <a:spcPct val="0"/>
              </a:spcAft>
            </a:pPr>
            <a:r>
              <a:rPr lang="en-US" altLang="en-US" dirty="0"/>
              <a:t>	Then we access to </a:t>
            </a:r>
            <a:r>
              <a:rPr lang="en-US" altLang="en-US" dirty="0" err="1"/>
              <a:t>className</a:t>
            </a:r>
            <a:r>
              <a:rPr lang="en-US" altLang="en-US" dirty="0"/>
              <a:t> as we access to object</a:t>
            </a:r>
          </a:p>
          <a:p>
            <a:pPr lvl="1" eaLnBrk="0" fontAlgn="base" hangingPunct="0">
              <a:spcBef>
                <a:spcPct val="0"/>
              </a:spcBef>
              <a:spcAft>
                <a:spcPct val="0"/>
              </a:spcAft>
            </a:pPr>
            <a:endParaRPr lang="en-US" altLang="en-US" dirty="0"/>
          </a:p>
          <a:p>
            <a:endParaRPr lang="en-IN" dirty="0"/>
          </a:p>
        </p:txBody>
      </p:sp>
      <p:sp>
        <p:nvSpPr>
          <p:cNvPr id="5" name="Rectangle 1"/>
          <p:cNvSpPr>
            <a:spLocks noChangeArrowheads="1"/>
          </p:cNvSpPr>
          <p:nvPr/>
        </p:nvSpPr>
        <p:spPr bwMode="auto">
          <a:xfrm>
            <a:off x="0" y="-138499"/>
            <a:ext cx="3532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457" tIns="0" rIns="17457"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0" y="-138499"/>
            <a:ext cx="3532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457" tIns="0" rIns="17457"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5899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28</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Applying Style to React Components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330852" y="1173957"/>
            <a:ext cx="11123344" cy="6740307"/>
          </a:xfrm>
          <a:prstGeom prst="rect">
            <a:avLst/>
          </a:prstGeom>
          <a:noFill/>
        </p:spPr>
        <p:txBody>
          <a:bodyPr wrap="square" rtlCol="0">
            <a:spAutoFit/>
          </a:bodyPr>
          <a:lstStyle/>
          <a:p>
            <a:pPr lvl="1" eaLnBrk="0" fontAlgn="base" hangingPunct="0">
              <a:spcBef>
                <a:spcPct val="0"/>
              </a:spcBef>
              <a:spcAft>
                <a:spcPct val="0"/>
              </a:spcAft>
            </a:pPr>
            <a:endParaRPr lang="en-US" altLang="en-US" dirty="0"/>
          </a:p>
          <a:p>
            <a:pPr marL="285750" indent="-285750">
              <a:buFont typeface="Arial" panose="020B0604020202020204" pitchFamily="34" charset="0"/>
              <a:buChar char="•"/>
            </a:pPr>
            <a:r>
              <a:rPr lang="en-US" b="1" dirty="0"/>
              <a:t>Styled-components - Styled-components </a:t>
            </a:r>
            <a:r>
              <a:rPr lang="en-US" dirty="0"/>
              <a:t>is a library for React and React Native that allows you to use component-level styles in your application that are written with a mixture of JavaScript and CSS.</a:t>
            </a:r>
          </a:p>
          <a:p>
            <a:pPr marL="285750" indent="-285750">
              <a:buFont typeface="Arial" panose="020B0604020202020204" pitchFamily="34" charset="0"/>
              <a:buChar char="•"/>
            </a:pPr>
            <a:endParaRPr lang="en-US" dirty="0"/>
          </a:p>
          <a:p>
            <a:pPr lvl="1" eaLnBrk="0" fontAlgn="base" hangingPunct="0">
              <a:spcBef>
                <a:spcPct val="0"/>
              </a:spcBef>
              <a:spcAft>
                <a:spcPct val="0"/>
              </a:spcAft>
              <a:buFontTx/>
              <a:buChar char="•"/>
            </a:pPr>
            <a:r>
              <a:rPr lang="en-US" altLang="en-US" dirty="0"/>
              <a:t>First we need to install styled-components library</a:t>
            </a:r>
          </a:p>
          <a:p>
            <a:pPr lvl="1" eaLnBrk="0" fontAlgn="base" hangingPunct="0">
              <a:spcBef>
                <a:spcPct val="0"/>
              </a:spcBef>
              <a:spcAft>
                <a:spcPct val="0"/>
              </a:spcAft>
              <a:buFontTx/>
              <a:buChar char="•"/>
            </a:pPr>
            <a:endParaRPr lang="en-US" altLang="en-US" dirty="0"/>
          </a:p>
          <a:p>
            <a:pPr lvl="1" eaLnBrk="0" fontAlgn="base" hangingPunct="0">
              <a:spcBef>
                <a:spcPct val="0"/>
              </a:spcBef>
              <a:spcAft>
                <a:spcPct val="0"/>
              </a:spcAft>
              <a:buFontTx/>
              <a:buChar char="•"/>
            </a:pPr>
            <a:r>
              <a:rPr lang="en-US" altLang="en-US" dirty="0" err="1"/>
              <a:t>npm</a:t>
            </a:r>
            <a:r>
              <a:rPr lang="en-US" altLang="en-US" dirty="0"/>
              <a:t> install styled-components –save</a:t>
            </a:r>
          </a:p>
          <a:p>
            <a:pPr lvl="1" eaLnBrk="0" fontAlgn="base" hangingPunct="0">
              <a:spcBef>
                <a:spcPct val="0"/>
              </a:spcBef>
              <a:spcAft>
                <a:spcPct val="0"/>
              </a:spcAft>
              <a:buFontTx/>
              <a:buChar char="•"/>
            </a:pPr>
            <a:endParaRPr lang="en-US" altLang="en-US" dirty="0"/>
          </a:p>
          <a:p>
            <a:pPr lvl="1" eaLnBrk="0" fontAlgn="base" hangingPunct="0">
              <a:spcBef>
                <a:spcPct val="0"/>
              </a:spcBef>
              <a:spcAft>
                <a:spcPct val="0"/>
              </a:spcAft>
              <a:buFontTx/>
              <a:buChar char="•"/>
            </a:pPr>
            <a:r>
              <a:rPr lang="en-US" altLang="en-US" dirty="0"/>
              <a:t>Now we can create a variable by selecting a particular html element where we store our style keys </a:t>
            </a:r>
          </a:p>
          <a:p>
            <a:pPr lvl="1" eaLnBrk="0" fontAlgn="base" hangingPunct="0">
              <a:spcBef>
                <a:spcPct val="0"/>
              </a:spcBef>
              <a:spcAft>
                <a:spcPct val="0"/>
              </a:spcAft>
            </a:pPr>
            <a:r>
              <a:rPr lang="en-US" altLang="en-US" dirty="0"/>
              <a:t>	</a:t>
            </a:r>
          </a:p>
          <a:p>
            <a:pPr lvl="1" eaLnBrk="0" fontAlgn="base" hangingPunct="0">
              <a:spcBef>
                <a:spcPct val="0"/>
              </a:spcBef>
              <a:spcAft>
                <a:spcPct val="0"/>
              </a:spcAft>
            </a:pPr>
            <a:r>
              <a:rPr lang="en-US" altLang="en-US" dirty="0"/>
              <a:t>	Example:</a:t>
            </a:r>
          </a:p>
          <a:p>
            <a:pPr lvl="1" eaLnBrk="0" fontAlgn="base" hangingPunct="0">
              <a:spcBef>
                <a:spcPct val="0"/>
              </a:spcBef>
              <a:spcAft>
                <a:spcPct val="0"/>
              </a:spcAft>
            </a:pPr>
            <a:r>
              <a:rPr lang="en-US" altLang="en-US" dirty="0"/>
              <a:t>		</a:t>
            </a:r>
            <a:r>
              <a:rPr lang="en-US" altLang="en-US" dirty="0" err="1"/>
              <a:t>const</a:t>
            </a:r>
            <a:r>
              <a:rPr lang="en-US" altLang="en-US" dirty="0"/>
              <a:t> </a:t>
            </a:r>
            <a:r>
              <a:rPr lang="en-US" altLang="en-US" dirty="0" err="1"/>
              <a:t>Div</a:t>
            </a:r>
            <a:r>
              <a:rPr lang="en-US" altLang="en-US" dirty="0"/>
              <a:t> = </a:t>
            </a:r>
            <a:r>
              <a:rPr lang="en-US" altLang="en-US" dirty="0" err="1"/>
              <a:t>styled.htmlElement`color</a:t>
            </a:r>
            <a:r>
              <a:rPr lang="en-US" altLang="en-US" dirty="0"/>
              <a:t>: pink;`</a:t>
            </a:r>
          </a:p>
          <a:p>
            <a:pPr lvl="1" eaLnBrk="0" fontAlgn="base" hangingPunct="0">
              <a:spcBef>
                <a:spcPct val="0"/>
              </a:spcBef>
              <a:spcAft>
                <a:spcPct val="0"/>
              </a:spcAft>
              <a:buFontTx/>
              <a:buChar char="•"/>
            </a:pPr>
            <a:endParaRPr lang="en-US" altLang="en-US" dirty="0"/>
          </a:p>
          <a:p>
            <a:pPr lvl="1" eaLnBrk="0" fontAlgn="base" hangingPunct="0">
              <a:spcBef>
                <a:spcPct val="0"/>
              </a:spcBef>
              <a:spcAft>
                <a:spcPct val="0"/>
              </a:spcAft>
              <a:buFontTx/>
              <a:buChar char="•"/>
            </a:pPr>
            <a:r>
              <a:rPr lang="en-US" altLang="en-US" dirty="0"/>
              <a:t>Then we use the name of our variable as a wrapper &lt;</a:t>
            </a:r>
            <a:r>
              <a:rPr lang="en-US" altLang="en-US" dirty="0" err="1"/>
              <a:t>Div</a:t>
            </a:r>
            <a:r>
              <a:rPr lang="en-US" altLang="en-US" dirty="0"/>
              <a:t>&gt;&lt;/</a:t>
            </a:r>
            <a:r>
              <a:rPr lang="en-US" altLang="en-US" dirty="0" err="1"/>
              <a:t>Div</a:t>
            </a:r>
            <a:r>
              <a:rPr lang="en-US" altLang="en-US" dirty="0"/>
              <a:t>&gt; kind of react component</a:t>
            </a:r>
          </a:p>
          <a:p>
            <a:pPr lvl="0" eaLnBrk="0" fontAlgn="base" hangingPunct="0">
              <a:spcBef>
                <a:spcPct val="0"/>
              </a:spcBef>
              <a:spcAft>
                <a:spcPct val="0"/>
              </a:spcAft>
            </a:pPr>
            <a:endParaRPr lang="en-US" altLang="en-US" dirty="0">
              <a:latin typeface="Arial" panose="020B0604020202020204" pitchFamily="34" charset="0"/>
            </a:endParaRPr>
          </a:p>
          <a:p>
            <a:pPr lvl="1" eaLnBrk="0" fontAlgn="base" hangingPunct="0">
              <a:spcBef>
                <a:spcPct val="0"/>
              </a:spcBef>
              <a:spcAft>
                <a:spcPct val="0"/>
              </a:spcAft>
            </a:pPr>
            <a:endParaRPr lang="en-US" altLang="en-US" dirty="0"/>
          </a:p>
          <a:p>
            <a:pPr lvl="0" eaLnBrk="0" fontAlgn="base" hangingPunct="0">
              <a:spcBef>
                <a:spcPct val="0"/>
              </a:spcBef>
              <a:spcAft>
                <a:spcPct val="0"/>
              </a:spcAft>
            </a:pPr>
            <a:endParaRPr lang="en-US" alt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b="1" dirty="0"/>
          </a:p>
          <a:p>
            <a:endParaRPr lang="en-IN" b="1" dirty="0"/>
          </a:p>
          <a:p>
            <a:endParaRPr lang="en-US" dirty="0"/>
          </a:p>
          <a:p>
            <a:pPr marL="285750" indent="-285750">
              <a:buFont typeface="Arial" panose="020B0604020202020204" pitchFamily="34" charset="0"/>
              <a:buChar char="•"/>
            </a:pPr>
            <a:endParaRPr lang="en-IN" dirty="0"/>
          </a:p>
          <a:p>
            <a:endParaRPr lang="en-IN" dirty="0"/>
          </a:p>
        </p:txBody>
      </p:sp>
      <p:sp>
        <p:nvSpPr>
          <p:cNvPr id="5" name="Rectangle 1"/>
          <p:cNvSpPr>
            <a:spLocks noChangeArrowheads="1"/>
          </p:cNvSpPr>
          <p:nvPr/>
        </p:nvSpPr>
        <p:spPr bwMode="auto">
          <a:xfrm>
            <a:off x="0" y="-138499"/>
            <a:ext cx="3532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457" tIns="0" rIns="17457"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0" y="-138499"/>
            <a:ext cx="3532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457" tIns="0" rIns="17457"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6980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29</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Component API</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245582"/>
            <a:ext cx="11123344" cy="2308324"/>
          </a:xfrm>
          <a:prstGeom prst="rect">
            <a:avLst/>
          </a:prstGeom>
          <a:noFill/>
        </p:spPr>
        <p:txBody>
          <a:bodyPr wrap="square" rtlCol="0">
            <a:spAutoFit/>
          </a:bodyPr>
          <a:lstStyle/>
          <a:p>
            <a:r>
              <a:rPr lang="en-US" dirty="0"/>
              <a:t>Three useful methods or API of React Component: </a:t>
            </a:r>
          </a:p>
          <a:p>
            <a:pPr marL="285750" indent="-285750">
              <a:buFont typeface="Arial" panose="020B0604020202020204" pitchFamily="34" charset="0"/>
              <a:buChar char="•"/>
            </a:pPr>
            <a:r>
              <a:rPr lang="en-US" b="1" dirty="0" err="1"/>
              <a:t>setState</a:t>
            </a:r>
            <a:r>
              <a:rPr lang="en-US" b="1" dirty="0"/>
              <a:t>() </a:t>
            </a:r>
            <a:r>
              <a:rPr lang="en-US" dirty="0"/>
              <a:t>– This method is used to update the state of the component. It says with the  </a:t>
            </a:r>
            <a:r>
              <a:rPr lang="en-US" b="1" dirty="0"/>
              <a:t>React</a:t>
            </a:r>
            <a:r>
              <a:rPr lang="en-US" dirty="0"/>
              <a:t> that "let's  </a:t>
            </a:r>
            <a:r>
              <a:rPr lang="en-US" b="1" dirty="0"/>
              <a:t>re-render</a:t>
            </a:r>
            <a:r>
              <a:rPr lang="en-US" dirty="0"/>
              <a:t> the </a:t>
            </a:r>
            <a:r>
              <a:rPr lang="en-US" b="1" dirty="0"/>
              <a:t>Component</a:t>
            </a:r>
            <a:r>
              <a:rPr lang="en-US" dirty="0"/>
              <a:t> on interface based on changes of the status.</a:t>
            </a:r>
          </a:p>
          <a:p>
            <a:endParaRPr lang="en-US" dirty="0"/>
          </a:p>
          <a:p>
            <a:pPr marL="285750" indent="-285750">
              <a:buFont typeface="Arial" panose="020B0604020202020204" pitchFamily="34" charset="0"/>
              <a:buChar char="•"/>
            </a:pPr>
            <a:r>
              <a:rPr lang="en-US" b="1" dirty="0" err="1"/>
              <a:t>forceUpdate</a:t>
            </a:r>
            <a:r>
              <a:rPr lang="en-US" b="1" dirty="0"/>
              <a:t>() </a:t>
            </a:r>
            <a:r>
              <a:rPr lang="en-US" dirty="0"/>
              <a:t>– This method is used to forcefully update the </a:t>
            </a:r>
            <a:r>
              <a:rPr lang="en-US" b="1" dirty="0"/>
              <a:t>Component</a:t>
            </a:r>
            <a:r>
              <a:rPr lang="en-US" dirty="0"/>
              <a:t> or </a:t>
            </a:r>
            <a:r>
              <a:rPr lang="en-US" b="1" dirty="0"/>
              <a:t>re-render</a:t>
            </a:r>
            <a:r>
              <a:rPr lang="en-US" dirty="0"/>
              <a:t> the </a:t>
            </a:r>
            <a:r>
              <a:rPr lang="en-US" b="1" dirty="0"/>
              <a:t>Component</a:t>
            </a:r>
            <a:r>
              <a:rPr lang="en-US" dirty="0"/>
              <a:t> manually without the change in state.</a:t>
            </a:r>
          </a:p>
          <a:p>
            <a:endParaRPr lang="en-US" dirty="0"/>
          </a:p>
          <a:p>
            <a:pPr marL="285750" indent="-285750">
              <a:buFont typeface="Arial" panose="020B0604020202020204" pitchFamily="34" charset="0"/>
              <a:buChar char="•"/>
            </a:pPr>
            <a:r>
              <a:rPr lang="en-US" b="1" dirty="0" err="1"/>
              <a:t>ReactDOM.findDOMNode</a:t>
            </a:r>
            <a:r>
              <a:rPr lang="en-US" b="1" dirty="0"/>
              <a:t>() </a:t>
            </a:r>
            <a:r>
              <a:rPr lang="en-US" dirty="0"/>
              <a:t>– This method is used </a:t>
            </a:r>
            <a:r>
              <a:rPr lang="en-IN" dirty="0"/>
              <a:t>to find a </a:t>
            </a:r>
            <a:r>
              <a:rPr lang="en-IN" b="1" dirty="0"/>
              <a:t>Node</a:t>
            </a:r>
            <a:r>
              <a:rPr lang="en-IN" dirty="0"/>
              <a:t> in </a:t>
            </a:r>
            <a:r>
              <a:rPr lang="en-IN" b="1" dirty="0"/>
              <a:t>DOM</a:t>
            </a:r>
            <a:r>
              <a:rPr lang="en-IN" dirty="0"/>
              <a:t> and perform </a:t>
            </a:r>
            <a:r>
              <a:rPr lang="en-IN" b="1" dirty="0"/>
              <a:t>DOM</a:t>
            </a:r>
            <a:r>
              <a:rPr lang="en-IN" dirty="0"/>
              <a:t> manipulation.</a:t>
            </a:r>
          </a:p>
        </p:txBody>
      </p:sp>
    </p:spTree>
    <p:extLst>
      <p:ext uri="{BB962C8B-B14F-4D97-AF65-F5344CB8AC3E}">
        <p14:creationId xmlns:p14="http://schemas.microsoft.com/office/powerpoint/2010/main" val="721892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Why was React developed?</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404730"/>
            <a:ext cx="11123344" cy="2585323"/>
          </a:xfrm>
          <a:prstGeom prst="rect">
            <a:avLst/>
          </a:prstGeom>
          <a:noFill/>
        </p:spPr>
        <p:txBody>
          <a:bodyPr wrap="square" rtlCol="0">
            <a:spAutoFit/>
          </a:bodyPr>
          <a:lstStyle/>
          <a:p>
            <a:pPr marL="285750" lvl="0" indent="-285750" fontAlgn="base">
              <a:buFont typeface="Arial" panose="020B0604020202020204" pitchFamily="34" charset="0"/>
              <a:buChar char="•"/>
            </a:pPr>
            <a:r>
              <a:rPr lang="en-IN" dirty="0"/>
              <a:t>Complexity of two-way data binding</a:t>
            </a:r>
          </a:p>
          <a:p>
            <a:pPr marL="285750" lvl="0" indent="-285750" fontAlgn="base">
              <a:buFont typeface="Arial" panose="020B0604020202020204" pitchFamily="34" charset="0"/>
              <a:buChar char="•"/>
            </a:pPr>
            <a:endParaRPr lang="en-IN" dirty="0"/>
          </a:p>
          <a:p>
            <a:pPr marL="285750" lvl="0" indent="-285750" fontAlgn="base">
              <a:buFont typeface="Arial" panose="020B0604020202020204" pitchFamily="34" charset="0"/>
              <a:buChar char="•"/>
            </a:pPr>
            <a:r>
              <a:rPr lang="en-IN" dirty="0"/>
              <a:t>Bad UX from using "cascading updates" of DOM tree</a:t>
            </a:r>
          </a:p>
          <a:p>
            <a:pPr marL="285750" lvl="0" indent="-285750" fontAlgn="base">
              <a:buFont typeface="Arial" panose="020B0604020202020204" pitchFamily="34" charset="0"/>
              <a:buChar char="•"/>
            </a:pPr>
            <a:endParaRPr lang="en-IN" dirty="0"/>
          </a:p>
          <a:p>
            <a:pPr marL="285750" lvl="0" indent="-285750" fontAlgn="base">
              <a:buFont typeface="Arial" panose="020B0604020202020204" pitchFamily="34" charset="0"/>
              <a:buChar char="•"/>
            </a:pPr>
            <a:r>
              <a:rPr lang="en-IN" dirty="0"/>
              <a:t>A lot of data on a page changing over time</a:t>
            </a:r>
          </a:p>
          <a:p>
            <a:pPr marL="285750" lvl="0" indent="-285750" fontAlgn="base">
              <a:buFont typeface="Arial" panose="020B0604020202020204" pitchFamily="34" charset="0"/>
              <a:buChar char="•"/>
            </a:pPr>
            <a:endParaRPr lang="en-IN" dirty="0"/>
          </a:p>
          <a:p>
            <a:pPr marL="285750" lvl="0" indent="-285750" fontAlgn="base">
              <a:buFont typeface="Arial" panose="020B0604020202020204" pitchFamily="34" charset="0"/>
              <a:buChar char="•"/>
            </a:pPr>
            <a:r>
              <a:rPr lang="en-IN" dirty="0"/>
              <a:t>Complexity of Facebook's UI architecture</a:t>
            </a:r>
          </a:p>
          <a:p>
            <a:pPr marL="285750" lvl="0" indent="-285750" fontAlgn="base">
              <a:buFont typeface="Arial" panose="020B0604020202020204" pitchFamily="34" charset="0"/>
              <a:buChar char="•"/>
            </a:pPr>
            <a:endParaRPr lang="en-IN" dirty="0"/>
          </a:p>
          <a:p>
            <a:pPr marL="285750" lvl="0" indent="-285750" fontAlgn="base">
              <a:buFont typeface="Arial" panose="020B0604020202020204" pitchFamily="34" charset="0"/>
              <a:buChar char="•"/>
            </a:pPr>
            <a:r>
              <a:rPr lang="en-IN" dirty="0"/>
              <a:t>Shift from MVC mentality</a:t>
            </a:r>
          </a:p>
        </p:txBody>
      </p:sp>
    </p:spTree>
    <p:extLst>
      <p:ext uri="{BB962C8B-B14F-4D97-AF65-F5344CB8AC3E}">
        <p14:creationId xmlns:p14="http://schemas.microsoft.com/office/powerpoint/2010/main" val="18880759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30</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Component Lifecycle</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245582"/>
            <a:ext cx="11123344" cy="4524315"/>
          </a:xfrm>
          <a:prstGeom prst="rect">
            <a:avLst/>
          </a:prstGeom>
          <a:noFill/>
        </p:spPr>
        <p:txBody>
          <a:bodyPr wrap="square" rtlCol="0">
            <a:spAutoFit/>
          </a:bodyPr>
          <a:lstStyle/>
          <a:p>
            <a:pPr fontAlgn="base"/>
            <a:r>
              <a:rPr lang="en-US" dirty="0"/>
              <a:t>Every React Component has a lifecycle of its own, lifecycle of a component can be defined as the series of methods that are invoked in different stages of the component’s existence. A React Component can go through four stages of its life as follows.</a:t>
            </a:r>
          </a:p>
          <a:p>
            <a:pPr marL="285750" indent="-285750" fontAlgn="base">
              <a:buFont typeface="Arial" panose="020B0604020202020204" pitchFamily="34" charset="0"/>
              <a:buChar char="•"/>
            </a:pPr>
            <a:r>
              <a:rPr lang="en-US" b="1" dirty="0"/>
              <a:t>Initialization:</a:t>
            </a:r>
            <a:r>
              <a:rPr lang="en-US" dirty="0"/>
              <a:t> This is the stage where the component is constructed with the given Props and default state. This is done in the constructor of a Component Class.</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b="1" dirty="0"/>
              <a:t>Mounting:</a:t>
            </a:r>
            <a:r>
              <a:rPr lang="en-US" dirty="0"/>
              <a:t> Mounting is the stage of rendering the JSX returned by the render method itself.</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b="1" dirty="0"/>
              <a:t>Updating:</a:t>
            </a:r>
            <a:r>
              <a:rPr lang="en-US" dirty="0"/>
              <a:t> Updating is the stage when the state of a component is updated and the application is repainted.</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b="1" dirty="0"/>
              <a:t>Unmounting:</a:t>
            </a:r>
            <a:r>
              <a:rPr lang="en-US" dirty="0"/>
              <a:t> As the name suggests Unmounting is the final step of the component lifecycle where the component is removed from the page.</a:t>
            </a:r>
          </a:p>
          <a:p>
            <a:pPr marL="285750" indent="-285750" fontAlgn="base">
              <a:buFont typeface="Arial" panose="020B0604020202020204" pitchFamily="34" charset="0"/>
              <a:buChar char="•"/>
            </a:pPr>
            <a:endParaRPr lang="en-US" dirty="0"/>
          </a:p>
          <a:p>
            <a:pPr fontAlgn="base"/>
            <a:r>
              <a:rPr lang="en-US" dirty="0"/>
              <a:t>React provides the developers a set of predefined functions that if present is invoked around specific events in the lifetime of the component. Developers are supposed to override the functions with desired logic to execute accordingly.</a:t>
            </a:r>
          </a:p>
        </p:txBody>
      </p:sp>
    </p:spTree>
    <p:extLst>
      <p:ext uri="{BB962C8B-B14F-4D97-AF65-F5344CB8AC3E}">
        <p14:creationId xmlns:p14="http://schemas.microsoft.com/office/powerpoint/2010/main" val="46151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31</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Component Lifecycle</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245582"/>
            <a:ext cx="11123344" cy="369332"/>
          </a:xfrm>
          <a:prstGeom prst="rect">
            <a:avLst/>
          </a:prstGeom>
          <a:noFill/>
        </p:spPr>
        <p:txBody>
          <a:bodyPr wrap="square" rtlCol="0">
            <a:spAutoFit/>
          </a:bodyPr>
          <a:lstStyle/>
          <a:p>
            <a:pPr fontAlgn="base"/>
            <a:endParaRPr lang="en-US" dirty="0"/>
          </a:p>
        </p:txBody>
      </p:sp>
      <p:pic>
        <p:nvPicPr>
          <p:cNvPr id="2050" name="Picture 2" descr="https://cdn-images-1.medium.com/max/1000/1*sn-ftowp0_VVRbeUAFECM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711" y="1343769"/>
            <a:ext cx="9525000" cy="4400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31104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32</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Component Lifecycle - </a:t>
            </a:r>
            <a:r>
              <a:rPr lang="en-IN" sz="3200" b="1" i="1" spc="-67" dirty="0" err="1">
                <a:solidFill>
                  <a:schemeClr val="bg1">
                    <a:lumMod val="50000"/>
                  </a:schemeClr>
                </a:solidFill>
                <a:latin typeface="Arial" pitchFamily="34" charset="0"/>
                <a:cs typeface="Arial" pitchFamily="34" charset="0"/>
              </a:rPr>
              <a:t>Initilaization</a:t>
            </a:r>
            <a:endParaRPr lang="en-IN" sz="3200" b="1" i="1" spc="-67" dirty="0">
              <a:solidFill>
                <a:schemeClr val="bg1">
                  <a:lumMod val="50000"/>
                </a:schemeClr>
              </a:solidFill>
              <a:latin typeface="Arial" pitchFamily="34" charset="0"/>
              <a:cs typeface="Arial" pitchFamily="34" charset="0"/>
            </a:endParaRP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333330"/>
            <a:ext cx="11123344" cy="3139321"/>
          </a:xfrm>
          <a:prstGeom prst="rect">
            <a:avLst/>
          </a:prstGeom>
          <a:noFill/>
        </p:spPr>
        <p:txBody>
          <a:bodyPr wrap="square" rtlCol="0">
            <a:spAutoFit/>
          </a:bodyPr>
          <a:lstStyle/>
          <a:p>
            <a:pPr fontAlgn="base"/>
            <a:r>
              <a:rPr lang="en-US" b="1" dirty="0"/>
              <a:t>Initialization</a:t>
            </a:r>
            <a:r>
              <a:rPr lang="en-US" dirty="0"/>
              <a:t>: In this phase the developer has to define the props and initial state of the component this is generally done in the constructor of the component. The following code snippet describes the initialization process.</a:t>
            </a:r>
          </a:p>
          <a:p>
            <a:pPr fontAlgn="base"/>
            <a:endParaRPr lang="en-US" dirty="0"/>
          </a:p>
          <a:p>
            <a:pPr fontAlgn="base"/>
            <a:r>
              <a:rPr lang="en-US" dirty="0"/>
              <a:t>class Clock extends </a:t>
            </a:r>
            <a:r>
              <a:rPr lang="en-US" dirty="0" err="1"/>
              <a:t>React.Component</a:t>
            </a:r>
            <a:r>
              <a:rPr lang="en-US" dirty="0"/>
              <a:t> { </a:t>
            </a:r>
          </a:p>
          <a:p>
            <a:pPr fontAlgn="base"/>
            <a:r>
              <a:rPr lang="en-US" dirty="0"/>
              <a:t>    constructor(props) </a:t>
            </a:r>
          </a:p>
          <a:p>
            <a:pPr fontAlgn="base"/>
            <a:r>
              <a:rPr lang="en-US" dirty="0"/>
              <a:t>    {    </a:t>
            </a:r>
          </a:p>
          <a:p>
            <a:pPr fontAlgn="base"/>
            <a:r>
              <a:rPr lang="en-US" dirty="0"/>
              <a:t>	super(props);  </a:t>
            </a:r>
          </a:p>
          <a:p>
            <a:pPr fontAlgn="base"/>
            <a:r>
              <a:rPr lang="en-US" dirty="0"/>
              <a:t>          </a:t>
            </a:r>
          </a:p>
          <a:p>
            <a:pPr fontAlgn="base"/>
            <a:r>
              <a:rPr lang="en-US" dirty="0"/>
              <a:t>	</a:t>
            </a:r>
            <a:r>
              <a:rPr lang="en-US" dirty="0" err="1"/>
              <a:t>this.state</a:t>
            </a:r>
            <a:r>
              <a:rPr lang="en-US" dirty="0"/>
              <a:t> = { date : new Date() };  </a:t>
            </a:r>
          </a:p>
          <a:p>
            <a:pPr fontAlgn="base"/>
            <a:r>
              <a:rPr lang="en-US" dirty="0"/>
              <a:t>    } </a:t>
            </a:r>
          </a:p>
          <a:p>
            <a:pPr fontAlgn="base"/>
            <a:r>
              <a:rPr lang="en-US" dirty="0"/>
              <a:t>} </a:t>
            </a:r>
          </a:p>
        </p:txBody>
      </p:sp>
    </p:spTree>
    <p:extLst>
      <p:ext uri="{BB962C8B-B14F-4D97-AF65-F5344CB8AC3E}">
        <p14:creationId xmlns:p14="http://schemas.microsoft.com/office/powerpoint/2010/main" val="14578112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33</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Component Lifecycle - Mounting</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245582"/>
            <a:ext cx="11123344" cy="3416320"/>
          </a:xfrm>
          <a:prstGeom prst="rect">
            <a:avLst/>
          </a:prstGeom>
          <a:noFill/>
        </p:spPr>
        <p:txBody>
          <a:bodyPr wrap="square" rtlCol="0">
            <a:spAutoFit/>
          </a:bodyPr>
          <a:lstStyle/>
          <a:p>
            <a:pPr fontAlgn="base"/>
            <a:r>
              <a:rPr lang="en-US" b="1" dirty="0"/>
              <a:t>Mounting</a:t>
            </a:r>
            <a:r>
              <a:rPr lang="en-US" dirty="0"/>
              <a:t>: Mounting is the phase of the component </a:t>
            </a:r>
            <a:r>
              <a:rPr lang="en-US" dirty="0" err="1"/>
              <a:t>lifecyle</a:t>
            </a:r>
            <a:r>
              <a:rPr lang="en-US" dirty="0"/>
              <a:t> when the initialization of the component is completed and the component is mounted on the DOM and rendered for the first time in the webpage. </a:t>
            </a:r>
          </a:p>
          <a:p>
            <a:pPr fontAlgn="base"/>
            <a:endParaRPr lang="en-US" dirty="0"/>
          </a:p>
          <a:p>
            <a:pPr fontAlgn="base"/>
            <a:r>
              <a:rPr lang="en-US" dirty="0"/>
              <a:t>Mounting phase consists of two such predefined functions as described below.</a:t>
            </a:r>
          </a:p>
          <a:p>
            <a:pPr fontAlgn="base"/>
            <a:endParaRPr lang="en-US" dirty="0"/>
          </a:p>
          <a:p>
            <a:pPr fontAlgn="base"/>
            <a:r>
              <a:rPr lang="en-US" b="1" dirty="0"/>
              <a:t>1- </a:t>
            </a:r>
            <a:r>
              <a:rPr lang="en-US" b="1" dirty="0" err="1"/>
              <a:t>componentWillMount</a:t>
            </a:r>
            <a:r>
              <a:rPr lang="en-US" b="1" dirty="0"/>
              <a:t>() Function</a:t>
            </a:r>
            <a:r>
              <a:rPr lang="en-US" dirty="0"/>
              <a:t>: As the name clearly suggests, this function is invoked right before the component is mounted on the DOM i.e. this function gets invoked once before the render() function is executed for the first time.</a:t>
            </a:r>
          </a:p>
          <a:p>
            <a:pPr fontAlgn="base"/>
            <a:endParaRPr lang="en-US" dirty="0"/>
          </a:p>
          <a:p>
            <a:pPr fontAlgn="base"/>
            <a:r>
              <a:rPr lang="en-US" b="1" dirty="0"/>
              <a:t>2- </a:t>
            </a:r>
            <a:r>
              <a:rPr lang="en-US" b="1" dirty="0" err="1"/>
              <a:t>componentDidMount</a:t>
            </a:r>
            <a:r>
              <a:rPr lang="en-US" b="1" dirty="0"/>
              <a:t>() Function</a:t>
            </a:r>
            <a:r>
              <a:rPr lang="en-US" dirty="0"/>
              <a:t>: Similarly as the previous one this function is invoked right after the component is mounted on the DOM i.e. this function gets invoked once after the render() function is executed for the first time.</a:t>
            </a:r>
          </a:p>
          <a:p>
            <a:pPr fontAlgn="base"/>
            <a:endParaRPr lang="en-US" dirty="0"/>
          </a:p>
        </p:txBody>
      </p:sp>
    </p:spTree>
    <p:extLst>
      <p:ext uri="{BB962C8B-B14F-4D97-AF65-F5344CB8AC3E}">
        <p14:creationId xmlns:p14="http://schemas.microsoft.com/office/powerpoint/2010/main" val="25787201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34</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Component Lifecycle -</a:t>
            </a:r>
            <a:r>
              <a:rPr lang="en-IN" sz="3200" b="1" i="1" spc="-67" dirty="0" err="1">
                <a:solidFill>
                  <a:schemeClr val="bg1">
                    <a:lumMod val="50000"/>
                  </a:schemeClr>
                </a:solidFill>
                <a:latin typeface="Arial" pitchFamily="34" charset="0"/>
                <a:cs typeface="Arial" pitchFamily="34" charset="0"/>
              </a:rPr>
              <a:t>Updation</a:t>
            </a:r>
            <a:endParaRPr lang="en-IN" sz="3200" b="1" i="1" spc="-67" dirty="0">
              <a:solidFill>
                <a:schemeClr val="bg1">
                  <a:lumMod val="50000"/>
                </a:schemeClr>
              </a:solidFill>
              <a:latin typeface="Arial" pitchFamily="34" charset="0"/>
              <a:cs typeface="Arial" pitchFamily="34" charset="0"/>
            </a:endParaRP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245582"/>
            <a:ext cx="11123344" cy="4801314"/>
          </a:xfrm>
          <a:prstGeom prst="rect">
            <a:avLst/>
          </a:prstGeom>
          <a:noFill/>
        </p:spPr>
        <p:txBody>
          <a:bodyPr wrap="square" rtlCol="0">
            <a:spAutoFit/>
          </a:bodyPr>
          <a:lstStyle/>
          <a:p>
            <a:pPr fontAlgn="base"/>
            <a:r>
              <a:rPr lang="en-US" b="1" dirty="0" err="1"/>
              <a:t>Updation</a:t>
            </a:r>
            <a:r>
              <a:rPr lang="en-US" b="1" dirty="0"/>
              <a:t>: </a:t>
            </a:r>
            <a:r>
              <a:rPr lang="en-US" dirty="0"/>
              <a:t>This is the phase where the states and props of a component are updated followed by some user events such as clicking, pressing a key on keyboard etc. The following are the descriptions of functions that are invoked at different points of </a:t>
            </a:r>
            <a:r>
              <a:rPr lang="en-US" dirty="0" err="1"/>
              <a:t>Updation</a:t>
            </a:r>
            <a:r>
              <a:rPr lang="en-US" dirty="0"/>
              <a:t> phase.</a:t>
            </a:r>
          </a:p>
          <a:p>
            <a:pPr fontAlgn="base"/>
            <a:endParaRPr lang="en-US" dirty="0"/>
          </a:p>
          <a:p>
            <a:pPr fontAlgn="base"/>
            <a:r>
              <a:rPr lang="en-US" b="1" dirty="0"/>
              <a:t>1- </a:t>
            </a:r>
            <a:r>
              <a:rPr lang="en-US" b="1" dirty="0" err="1"/>
              <a:t>componentWillRecieveProps</a:t>
            </a:r>
            <a:r>
              <a:rPr lang="en-US" b="1" dirty="0"/>
              <a:t>() Function</a:t>
            </a:r>
            <a:r>
              <a:rPr lang="en-US" dirty="0"/>
              <a:t>: This is a Props exclusive Function and is independent of States. This function is invoked before a mounted component gets its props reassigned. The function is passed the new set of Props which may or may not be identical to the original Props. Thus checking is a mandatory step in this regards. The following code snippet shows a sample use-case.</a:t>
            </a:r>
          </a:p>
          <a:p>
            <a:pPr fontAlgn="base"/>
            <a:r>
              <a:rPr lang="en-US" dirty="0"/>
              <a:t>	</a:t>
            </a:r>
          </a:p>
          <a:p>
            <a:pPr fontAlgn="base"/>
            <a:r>
              <a:rPr lang="en-US" dirty="0"/>
              <a:t>	</a:t>
            </a:r>
            <a:r>
              <a:rPr lang="en-US" dirty="0" err="1"/>
              <a:t>componentWillRecieveProps</a:t>
            </a:r>
            <a:r>
              <a:rPr lang="en-US" dirty="0"/>
              <a:t>(</a:t>
            </a:r>
            <a:r>
              <a:rPr lang="en-US" dirty="0" err="1"/>
              <a:t>newProps</a:t>
            </a:r>
            <a:r>
              <a:rPr lang="en-US" dirty="0"/>
              <a:t>) </a:t>
            </a:r>
          </a:p>
          <a:p>
            <a:pPr fontAlgn="base"/>
            <a:r>
              <a:rPr lang="en-US" dirty="0"/>
              <a:t>	{ </a:t>
            </a:r>
          </a:p>
          <a:p>
            <a:pPr fontAlgn="base"/>
            <a:r>
              <a:rPr lang="en-US" dirty="0"/>
              <a:t>   		 if (</a:t>
            </a:r>
            <a:r>
              <a:rPr lang="en-US" dirty="0" err="1"/>
              <a:t>this.props</a:t>
            </a:r>
            <a:r>
              <a:rPr lang="en-US" dirty="0"/>
              <a:t> !== </a:t>
            </a:r>
            <a:r>
              <a:rPr lang="en-US" dirty="0" err="1"/>
              <a:t>newProps</a:t>
            </a:r>
            <a:r>
              <a:rPr lang="en-US" dirty="0"/>
              <a:t>)</a:t>
            </a:r>
          </a:p>
          <a:p>
            <a:pPr fontAlgn="base"/>
            <a:r>
              <a:rPr lang="en-US" dirty="0"/>
              <a:t>		 { </a:t>
            </a:r>
          </a:p>
          <a:p>
            <a:pPr fontAlgn="base"/>
            <a:r>
              <a:rPr lang="en-US" dirty="0"/>
              <a:t>        			console.log(" New Props have been assigned "); </a:t>
            </a:r>
          </a:p>
          <a:p>
            <a:pPr fontAlgn="base"/>
            <a:r>
              <a:rPr lang="en-US" dirty="0"/>
              <a:t>        			// Use </a:t>
            </a:r>
            <a:r>
              <a:rPr lang="en-US" dirty="0" err="1"/>
              <a:t>this.setState</a:t>
            </a:r>
            <a:r>
              <a:rPr lang="en-US" dirty="0"/>
              <a:t>() to </a:t>
            </a:r>
            <a:r>
              <a:rPr lang="en-US" dirty="0" err="1"/>
              <a:t>rerender</a:t>
            </a:r>
            <a:r>
              <a:rPr lang="en-US" dirty="0"/>
              <a:t> the page. </a:t>
            </a:r>
          </a:p>
          <a:p>
            <a:pPr fontAlgn="base"/>
            <a:r>
              <a:rPr lang="en-US" dirty="0"/>
              <a:t>    		} </a:t>
            </a:r>
          </a:p>
          <a:p>
            <a:pPr fontAlgn="base"/>
            <a:r>
              <a:rPr lang="en-US" dirty="0"/>
              <a:t>	} </a:t>
            </a:r>
          </a:p>
        </p:txBody>
      </p:sp>
    </p:spTree>
    <p:extLst>
      <p:ext uri="{BB962C8B-B14F-4D97-AF65-F5344CB8AC3E}">
        <p14:creationId xmlns:p14="http://schemas.microsoft.com/office/powerpoint/2010/main" val="9659654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35</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Component Lifecycle - </a:t>
            </a:r>
            <a:r>
              <a:rPr lang="en-IN" sz="3200" b="1" i="1" spc="-67" dirty="0" err="1">
                <a:solidFill>
                  <a:schemeClr val="bg1">
                    <a:lumMod val="50000"/>
                  </a:schemeClr>
                </a:solidFill>
                <a:latin typeface="Arial" pitchFamily="34" charset="0"/>
                <a:cs typeface="Arial" pitchFamily="34" charset="0"/>
              </a:rPr>
              <a:t>Updation</a:t>
            </a:r>
            <a:endParaRPr lang="en-IN" sz="3200" b="1" i="1" spc="-67" dirty="0">
              <a:solidFill>
                <a:schemeClr val="bg1">
                  <a:lumMod val="50000"/>
                </a:schemeClr>
              </a:solidFill>
              <a:latin typeface="Arial" pitchFamily="34" charset="0"/>
              <a:cs typeface="Arial" pitchFamily="34" charset="0"/>
            </a:endParaRP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245582"/>
            <a:ext cx="11123344" cy="4801314"/>
          </a:xfrm>
          <a:prstGeom prst="rect">
            <a:avLst/>
          </a:prstGeom>
          <a:noFill/>
        </p:spPr>
        <p:txBody>
          <a:bodyPr wrap="square" rtlCol="0">
            <a:spAutoFit/>
          </a:bodyPr>
          <a:lstStyle/>
          <a:p>
            <a:pPr fontAlgn="base"/>
            <a:r>
              <a:rPr lang="en-US" b="1" dirty="0"/>
              <a:t>2- </a:t>
            </a:r>
            <a:r>
              <a:rPr lang="en-US" b="1" dirty="0" err="1"/>
              <a:t>setState</a:t>
            </a:r>
            <a:r>
              <a:rPr lang="en-US" b="1" dirty="0"/>
              <a:t>() Function</a:t>
            </a:r>
            <a:r>
              <a:rPr lang="en-US" dirty="0"/>
              <a:t>: This is not particularly a Lifecycle function and can be invoked explicitly at any instant. This function is used to update the State of a component. </a:t>
            </a:r>
          </a:p>
          <a:p>
            <a:pPr fontAlgn="base"/>
            <a:endParaRPr lang="en-US" dirty="0"/>
          </a:p>
          <a:p>
            <a:pPr fontAlgn="base"/>
            <a:r>
              <a:rPr lang="en-US" b="1" dirty="0"/>
              <a:t>3-</a:t>
            </a:r>
            <a:r>
              <a:rPr lang="en-US" dirty="0"/>
              <a:t> </a:t>
            </a:r>
            <a:r>
              <a:rPr lang="en-IN" b="1" dirty="0" err="1"/>
              <a:t>shouldComponentUpdate</a:t>
            </a:r>
            <a:r>
              <a:rPr lang="en-IN" b="1" dirty="0"/>
              <a:t>() Function</a:t>
            </a:r>
            <a:r>
              <a:rPr lang="en-IN" dirty="0"/>
              <a:t>:</a:t>
            </a:r>
            <a:r>
              <a:rPr lang="en-US" dirty="0"/>
              <a:t>By default, every state or props update re-render the page but this may not always be the desired outcome, sometimes it is desired that on updating the page will not be repainted. </a:t>
            </a:r>
          </a:p>
          <a:p>
            <a:pPr fontAlgn="base"/>
            <a:endParaRPr lang="en-US" dirty="0"/>
          </a:p>
          <a:p>
            <a:pPr fontAlgn="base"/>
            <a:r>
              <a:rPr lang="en-US" dirty="0"/>
              <a:t>The </a:t>
            </a:r>
            <a:r>
              <a:rPr lang="en-US" dirty="0" err="1"/>
              <a:t>shouldComponentUpdate</a:t>
            </a:r>
            <a:r>
              <a:rPr lang="en-US" dirty="0"/>
              <a:t>() Function fulfills the requirement by letting React know whether the component’s output will be affected by the update or not. </a:t>
            </a:r>
          </a:p>
          <a:p>
            <a:pPr fontAlgn="base"/>
            <a:endParaRPr lang="en-US" dirty="0"/>
          </a:p>
          <a:p>
            <a:pPr fontAlgn="base"/>
            <a:r>
              <a:rPr lang="en-US" dirty="0" err="1"/>
              <a:t>shouldComponentUpdate</a:t>
            </a:r>
            <a:r>
              <a:rPr lang="en-US" dirty="0"/>
              <a:t>() is invoked before rendering an already mounted component when new props or state are being received. </a:t>
            </a:r>
          </a:p>
          <a:p>
            <a:pPr fontAlgn="base"/>
            <a:endParaRPr lang="en-US" dirty="0"/>
          </a:p>
          <a:p>
            <a:pPr fontAlgn="base"/>
            <a:r>
              <a:rPr lang="en-US" dirty="0"/>
              <a:t>If </a:t>
            </a:r>
            <a:r>
              <a:rPr lang="en-US" dirty="0" err="1"/>
              <a:t>shouldComponentUpdate</a:t>
            </a:r>
            <a:r>
              <a:rPr lang="en-US" dirty="0"/>
              <a:t>()  returned false then the subsequent steps of rendering will not be carried out. </a:t>
            </a:r>
          </a:p>
          <a:p>
            <a:pPr fontAlgn="base"/>
            <a:endParaRPr lang="en-US" dirty="0"/>
          </a:p>
          <a:p>
            <a:pPr fontAlgn="base"/>
            <a:r>
              <a:rPr lang="en-US" dirty="0"/>
              <a:t>This function can’t be used in case of </a:t>
            </a:r>
            <a:r>
              <a:rPr lang="en-US" dirty="0" err="1"/>
              <a:t>forceUpdate</a:t>
            </a:r>
            <a:r>
              <a:rPr lang="en-US" dirty="0"/>
              <a:t>(). </a:t>
            </a:r>
          </a:p>
          <a:p>
            <a:pPr fontAlgn="base"/>
            <a:endParaRPr lang="en-US" dirty="0"/>
          </a:p>
          <a:p>
            <a:pPr fontAlgn="base"/>
            <a:r>
              <a:rPr lang="en-US" dirty="0"/>
              <a:t>The Function takes the new Props and new State as the arguments and returns whether to re-render or not.</a:t>
            </a:r>
          </a:p>
        </p:txBody>
      </p:sp>
    </p:spTree>
    <p:extLst>
      <p:ext uri="{BB962C8B-B14F-4D97-AF65-F5344CB8AC3E}">
        <p14:creationId xmlns:p14="http://schemas.microsoft.com/office/powerpoint/2010/main" val="15115666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36</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Component Lifecycle - </a:t>
            </a:r>
            <a:r>
              <a:rPr lang="en-IN" sz="3200" b="1" i="1" spc="-67" dirty="0" err="1">
                <a:solidFill>
                  <a:schemeClr val="bg1">
                    <a:lumMod val="50000"/>
                  </a:schemeClr>
                </a:solidFill>
                <a:latin typeface="Arial" pitchFamily="34" charset="0"/>
                <a:cs typeface="Arial" pitchFamily="34" charset="0"/>
              </a:rPr>
              <a:t>Updation</a:t>
            </a:r>
            <a:endParaRPr lang="en-IN" sz="3200" b="1" i="1" spc="-67" dirty="0">
              <a:solidFill>
                <a:schemeClr val="bg1">
                  <a:lumMod val="50000"/>
                </a:schemeClr>
              </a:solidFill>
              <a:latin typeface="Arial" pitchFamily="34" charset="0"/>
              <a:cs typeface="Arial" pitchFamily="34" charset="0"/>
            </a:endParaRP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245582"/>
            <a:ext cx="11123344" cy="2031325"/>
          </a:xfrm>
          <a:prstGeom prst="rect">
            <a:avLst/>
          </a:prstGeom>
          <a:noFill/>
        </p:spPr>
        <p:txBody>
          <a:bodyPr wrap="square" rtlCol="0">
            <a:spAutoFit/>
          </a:bodyPr>
          <a:lstStyle/>
          <a:p>
            <a:pPr fontAlgn="base"/>
            <a:r>
              <a:rPr lang="en-US" b="1" dirty="0"/>
              <a:t>3- </a:t>
            </a:r>
            <a:r>
              <a:rPr lang="en-US" b="1" dirty="0" err="1"/>
              <a:t>componentWillUpdate</a:t>
            </a:r>
            <a:r>
              <a:rPr lang="en-US" b="1" dirty="0"/>
              <a:t>() Function</a:t>
            </a:r>
            <a:r>
              <a:rPr lang="en-US" dirty="0"/>
              <a:t>: As the name clearly suggests, this function is invoked before the component is </a:t>
            </a:r>
            <a:r>
              <a:rPr lang="en-US" dirty="0" err="1"/>
              <a:t>rerendered</a:t>
            </a:r>
            <a:r>
              <a:rPr lang="en-US" dirty="0"/>
              <a:t> i.e. this function gets invoked once before the render() function is executed after the </a:t>
            </a:r>
            <a:r>
              <a:rPr lang="en-US" dirty="0" err="1"/>
              <a:t>updation</a:t>
            </a:r>
            <a:r>
              <a:rPr lang="en-US" dirty="0"/>
              <a:t> of State or Props.</a:t>
            </a:r>
          </a:p>
          <a:p>
            <a:pPr fontAlgn="base"/>
            <a:endParaRPr lang="en-US" dirty="0"/>
          </a:p>
          <a:p>
            <a:pPr fontAlgn="base"/>
            <a:r>
              <a:rPr lang="en-US" b="1" dirty="0"/>
              <a:t>4- </a:t>
            </a:r>
            <a:r>
              <a:rPr lang="en-US" b="1" dirty="0" err="1"/>
              <a:t>componentDidUpdate</a:t>
            </a:r>
            <a:r>
              <a:rPr lang="en-US" b="1" dirty="0"/>
              <a:t>() Function</a:t>
            </a:r>
            <a:r>
              <a:rPr lang="en-US" dirty="0"/>
              <a:t>: Similarly this function is invoked after the component is </a:t>
            </a:r>
            <a:r>
              <a:rPr lang="en-US" dirty="0" err="1"/>
              <a:t>rerendered</a:t>
            </a:r>
            <a:r>
              <a:rPr lang="en-US" dirty="0"/>
              <a:t> i.e. this function gets invoked once after the render() function is executed after the </a:t>
            </a:r>
            <a:r>
              <a:rPr lang="en-US" dirty="0" err="1"/>
              <a:t>updation</a:t>
            </a:r>
            <a:r>
              <a:rPr lang="en-US" dirty="0"/>
              <a:t> of State or Props.</a:t>
            </a:r>
          </a:p>
          <a:p>
            <a:pPr fontAlgn="base"/>
            <a:endParaRPr lang="en-US" dirty="0"/>
          </a:p>
        </p:txBody>
      </p:sp>
    </p:spTree>
    <p:extLst>
      <p:ext uri="{BB962C8B-B14F-4D97-AF65-F5344CB8AC3E}">
        <p14:creationId xmlns:p14="http://schemas.microsoft.com/office/powerpoint/2010/main" val="17665270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37</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Component Lifecycle - Unmounting</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245582"/>
            <a:ext cx="11123344" cy="1754326"/>
          </a:xfrm>
          <a:prstGeom prst="rect">
            <a:avLst/>
          </a:prstGeom>
          <a:noFill/>
        </p:spPr>
        <p:txBody>
          <a:bodyPr wrap="square" rtlCol="0">
            <a:spAutoFit/>
          </a:bodyPr>
          <a:lstStyle/>
          <a:p>
            <a:pPr fontAlgn="base"/>
            <a:r>
              <a:rPr lang="en-US" b="1" dirty="0"/>
              <a:t>Unmounting</a:t>
            </a:r>
            <a:r>
              <a:rPr lang="en-US" dirty="0"/>
              <a:t>: This is the final phase of the </a:t>
            </a:r>
            <a:r>
              <a:rPr lang="en-US" dirty="0" err="1"/>
              <a:t>lifeycle</a:t>
            </a:r>
            <a:r>
              <a:rPr lang="en-US" dirty="0"/>
              <a:t> of the component that is the phase of unmounting the component from the DOM. The following function is the sole member of this phase.</a:t>
            </a:r>
          </a:p>
          <a:p>
            <a:pPr fontAlgn="base"/>
            <a:endParaRPr lang="en-US" b="1" dirty="0"/>
          </a:p>
          <a:p>
            <a:pPr fontAlgn="base"/>
            <a:r>
              <a:rPr lang="en-US" b="1" dirty="0"/>
              <a:t>1- </a:t>
            </a:r>
            <a:r>
              <a:rPr lang="en-US" b="1" dirty="0" err="1"/>
              <a:t>componentWillUnmount</a:t>
            </a:r>
            <a:r>
              <a:rPr lang="en-US" b="1" dirty="0"/>
              <a:t>() Function</a:t>
            </a:r>
            <a:r>
              <a:rPr lang="en-US" dirty="0"/>
              <a:t>: This function is invoked before the component is finally unmounted from the DOM i.e. this function gets invoked once before the component is removed from the page and this denotes the end of the lifecycle.</a:t>
            </a:r>
          </a:p>
        </p:txBody>
      </p:sp>
    </p:spTree>
    <p:extLst>
      <p:ext uri="{BB962C8B-B14F-4D97-AF65-F5344CB8AC3E}">
        <p14:creationId xmlns:p14="http://schemas.microsoft.com/office/powerpoint/2010/main" val="42581974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38</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Forms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245582"/>
            <a:ext cx="11123344" cy="2308324"/>
          </a:xfrm>
          <a:prstGeom prst="rect">
            <a:avLst/>
          </a:prstGeom>
          <a:noFill/>
        </p:spPr>
        <p:txBody>
          <a:bodyPr wrap="square" rtlCol="0">
            <a:spAutoFit/>
          </a:bodyPr>
          <a:lstStyle/>
          <a:p>
            <a:pPr marL="285750" indent="-285750" fontAlgn="base">
              <a:buFont typeface="Arial" panose="020B0604020202020204" pitchFamily="34" charset="0"/>
              <a:buChar char="•"/>
            </a:pPr>
            <a:r>
              <a:rPr lang="en-US" dirty="0"/>
              <a:t>HTML form elements work a little bit differently from other DOM elements in React, because form elements naturally keep some internal state. </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dirty="0"/>
              <a:t>Form has the default HTML form behavior of browsing to a new page when the user submits the form. </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dirty="0"/>
              <a:t>But in most cases, it’s convenient to have a JavaScript function that handles the submission of the form and has access to the data that the user entered into the form. The standard way to achieve this is with a technique called ‘</a:t>
            </a:r>
            <a:r>
              <a:rPr lang="en-US" b="1" dirty="0"/>
              <a:t>Controlled Components</a:t>
            </a:r>
            <a:r>
              <a:rPr lang="en-US" dirty="0"/>
              <a:t>’.</a:t>
            </a:r>
          </a:p>
        </p:txBody>
      </p:sp>
    </p:spTree>
    <p:extLst>
      <p:ext uri="{BB962C8B-B14F-4D97-AF65-F5344CB8AC3E}">
        <p14:creationId xmlns:p14="http://schemas.microsoft.com/office/powerpoint/2010/main" val="37426627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39</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Controlled Components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245582"/>
            <a:ext cx="11123344" cy="2308324"/>
          </a:xfrm>
          <a:prstGeom prst="rect">
            <a:avLst/>
          </a:prstGeom>
          <a:noFill/>
        </p:spPr>
        <p:txBody>
          <a:bodyPr wrap="square" rtlCol="0">
            <a:spAutoFit/>
          </a:bodyPr>
          <a:lstStyle/>
          <a:p>
            <a:pPr marL="285750" indent="-285750" fontAlgn="base">
              <a:buFont typeface="Arial" panose="020B0604020202020204" pitchFamily="34" charset="0"/>
              <a:buChar char="•"/>
            </a:pPr>
            <a:r>
              <a:rPr lang="en-US" dirty="0"/>
              <a:t>In HTML, form elements such as &lt;input&gt;, &lt;</a:t>
            </a:r>
            <a:r>
              <a:rPr lang="en-US" dirty="0" err="1"/>
              <a:t>textarea</a:t>
            </a:r>
            <a:r>
              <a:rPr lang="en-US" dirty="0"/>
              <a:t>&gt;, and &lt;select&gt; typically maintain their own state and update it based on user input. In React, mutable state is typically kept in the state property of components, and only updated with </a:t>
            </a:r>
            <a:r>
              <a:rPr lang="en-US" dirty="0" err="1"/>
              <a:t>setState</a:t>
            </a:r>
            <a:r>
              <a:rPr lang="en-US" dirty="0"/>
              <a:t>().</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dirty="0"/>
              <a:t>The above two can be combined by making the React state be the “single source of truth”. Then the React component that renders a form also controls what happens in that form on subsequent user input. </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dirty="0"/>
              <a:t>An input form element whose value is controlled by React in this way is called a “</a:t>
            </a:r>
            <a:r>
              <a:rPr lang="en-US" b="1" dirty="0"/>
              <a:t>controlled component</a:t>
            </a:r>
            <a:r>
              <a:rPr lang="en-US" dirty="0"/>
              <a:t>”.</a:t>
            </a:r>
          </a:p>
        </p:txBody>
      </p:sp>
    </p:spTree>
    <p:extLst>
      <p:ext uri="{BB962C8B-B14F-4D97-AF65-F5344CB8AC3E}">
        <p14:creationId xmlns:p14="http://schemas.microsoft.com/office/powerpoint/2010/main" val="1792965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4</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React Features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118970"/>
            <a:ext cx="11123344" cy="5355312"/>
          </a:xfrm>
          <a:prstGeom prst="rect">
            <a:avLst/>
          </a:prstGeom>
          <a:noFill/>
        </p:spPr>
        <p:txBody>
          <a:bodyPr wrap="square" rtlCol="0">
            <a:spAutoFit/>
          </a:bodyPr>
          <a:lstStyle/>
          <a:p>
            <a:pPr marL="285750" lvl="0" indent="-285750" fontAlgn="base">
              <a:buFont typeface="Arial" panose="020B0604020202020204" pitchFamily="34" charset="0"/>
              <a:buChar char="•"/>
            </a:pPr>
            <a:r>
              <a:rPr lang="en-US" b="1" dirty="0"/>
              <a:t>Renders UI and responds to events</a:t>
            </a:r>
            <a:endParaRPr lang="en-IN" b="1" dirty="0"/>
          </a:p>
          <a:p>
            <a:r>
              <a:rPr lang="en-IN" dirty="0"/>
              <a:t>	It focuses solely on providing rendering and event handling of client-side user interface.</a:t>
            </a:r>
          </a:p>
          <a:p>
            <a:r>
              <a:rPr lang="en-IN" b="1" dirty="0"/>
              <a:t>	Rendering</a:t>
            </a:r>
            <a:r>
              <a:rPr lang="en-IN" dirty="0"/>
              <a:t> is the conversion of data that describes the state of the user interface into document object 	model objects that the browser can use to produce a user interface that the user can see and interact with.</a:t>
            </a:r>
          </a:p>
          <a:p>
            <a:r>
              <a:rPr lang="en-IN" b="1" dirty="0"/>
              <a:t>	Event handling</a:t>
            </a:r>
            <a:r>
              <a:rPr lang="en-IN" dirty="0"/>
              <a:t> lets the programmer detect when a user interacts with their program and to specify how 	the program should respond. </a:t>
            </a:r>
          </a:p>
          <a:p>
            <a:pPr marL="285750" lvl="0" indent="-285750" fontAlgn="base">
              <a:buFont typeface="Arial" panose="020B0604020202020204" pitchFamily="34" charset="0"/>
              <a:buChar char="•"/>
            </a:pPr>
            <a:endParaRPr lang="en-IN" dirty="0"/>
          </a:p>
          <a:p>
            <a:pPr marL="285750" lvl="0" indent="-285750" fontAlgn="base">
              <a:buFont typeface="Arial" panose="020B0604020202020204" pitchFamily="34" charset="0"/>
              <a:buChar char="•"/>
            </a:pPr>
            <a:r>
              <a:rPr lang="en-US" b="1" dirty="0"/>
              <a:t>JSX</a:t>
            </a:r>
            <a:r>
              <a:rPr lang="en-US" dirty="0"/>
              <a:t> - JSX is JavaScript syntax extension. It isn't necessary to use JSX in React development, but it is recommended.</a:t>
            </a:r>
          </a:p>
          <a:p>
            <a:pPr marL="285750" lvl="0" indent="-285750" fontAlgn="base">
              <a:buFont typeface="Arial" panose="020B0604020202020204" pitchFamily="34" charset="0"/>
              <a:buChar char="•"/>
            </a:pPr>
            <a:endParaRPr lang="en-IN" dirty="0"/>
          </a:p>
          <a:p>
            <a:pPr marL="285750" lvl="0" indent="-285750" fontAlgn="base">
              <a:buFont typeface="Arial" panose="020B0604020202020204" pitchFamily="34" charset="0"/>
              <a:buChar char="•"/>
            </a:pPr>
            <a:r>
              <a:rPr lang="en-US" b="1" dirty="0"/>
              <a:t>Components </a:t>
            </a:r>
            <a:r>
              <a:rPr lang="en-US" dirty="0"/>
              <a:t>- React is all about components. You need to think of everything as a component. This will help you maintain the code when working on larger scale projects.</a:t>
            </a:r>
          </a:p>
          <a:p>
            <a:pPr marL="285750" lvl="0" indent="-285750" fontAlgn="base">
              <a:buFont typeface="Arial" panose="020B0604020202020204" pitchFamily="34" charset="0"/>
              <a:buChar char="•"/>
            </a:pPr>
            <a:endParaRPr lang="en-IN" dirty="0"/>
          </a:p>
          <a:p>
            <a:pPr marL="285750" lvl="0" indent="-285750" fontAlgn="base">
              <a:buFont typeface="Arial" panose="020B0604020202020204" pitchFamily="34" charset="0"/>
              <a:buChar char="•"/>
            </a:pPr>
            <a:r>
              <a:rPr lang="en-US" b="1" dirty="0"/>
              <a:t>Unidirectional data flow</a:t>
            </a:r>
            <a:r>
              <a:rPr lang="en-US" dirty="0"/>
              <a:t> - React implements one-way data flow which makes it easy to reason about your app. </a:t>
            </a:r>
          </a:p>
          <a:p>
            <a:pPr marL="285750" lvl="0" indent="-285750" fontAlgn="base">
              <a:buFont typeface="Arial" panose="020B0604020202020204" pitchFamily="34" charset="0"/>
              <a:buChar char="•"/>
            </a:pPr>
            <a:endParaRPr lang="en-US" dirty="0"/>
          </a:p>
          <a:p>
            <a:pPr marL="285750" indent="-285750">
              <a:buFont typeface="Arial" panose="020B0604020202020204" pitchFamily="34" charset="0"/>
              <a:buChar char="•"/>
            </a:pPr>
            <a:r>
              <a:rPr lang="en-IN" b="1" dirty="0"/>
              <a:t>Virtual DOM </a:t>
            </a:r>
            <a:r>
              <a:rPr lang="en-IN" dirty="0"/>
              <a:t>- </a:t>
            </a:r>
            <a:r>
              <a:rPr lang="en-US" dirty="0"/>
              <a:t>It also uses the concept of Virtual DOM, creates an in-memory data structure cache, enumerates the resulting differences, and then updates the browser’s </a:t>
            </a:r>
            <a:r>
              <a:rPr lang="en-IN" dirty="0"/>
              <a:t>displayed DOM efficiently.</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b="1" dirty="0"/>
              <a:t>Server-side rendering </a:t>
            </a:r>
            <a:r>
              <a:rPr lang="en-US" dirty="0"/>
              <a:t>- One of the unique features of React.js is not only it can perform on the client side, but it can also be rendered on the server side, and they can work together inter-operably.</a:t>
            </a:r>
            <a:endParaRPr lang="en-IN" b="1" dirty="0"/>
          </a:p>
        </p:txBody>
      </p:sp>
    </p:spTree>
    <p:extLst>
      <p:ext uri="{BB962C8B-B14F-4D97-AF65-F5344CB8AC3E}">
        <p14:creationId xmlns:p14="http://schemas.microsoft.com/office/powerpoint/2010/main" val="40141103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40</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Controlled Components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pic>
        <p:nvPicPr>
          <p:cNvPr id="1026" name="Picture 2" descr="https://d33wubrfki0l68.cloudfront.net/d92387dc57d2689c2b02e5f511b2b13c6b22433b/dbafb/assets/images/controlled-vs-uncontrolled/controlled-flo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8297" y="1885418"/>
            <a:ext cx="10102252" cy="347035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16280" y="1249680"/>
            <a:ext cx="10165080" cy="923330"/>
          </a:xfrm>
          <a:prstGeom prst="rect">
            <a:avLst/>
          </a:prstGeom>
          <a:noFill/>
        </p:spPr>
        <p:txBody>
          <a:bodyPr wrap="square" rtlCol="0">
            <a:spAutoFit/>
          </a:bodyPr>
          <a:lstStyle/>
          <a:p>
            <a:r>
              <a:rPr lang="en-US" altLang="en-US" dirty="0">
                <a:solidFill>
                  <a:srgbClr val="000000"/>
                </a:solidFill>
                <a:latin typeface="Alegreya"/>
              </a:rPr>
              <a:t>Every time we type a new character, event handler is called. It takes in the new value of the input and sets it in the state.</a:t>
            </a:r>
            <a:r>
              <a:rPr lang="en-US" altLang="en-US" sz="1200" dirty="0"/>
              <a:t> </a:t>
            </a:r>
            <a:endParaRPr lang="en-US" altLang="en-US" sz="2000" dirty="0">
              <a:latin typeface="Arial" panose="020B0604020202020204" pitchFamily="34" charset="0"/>
            </a:endParaRPr>
          </a:p>
          <a:p>
            <a:endParaRPr lang="en-IN" dirty="0"/>
          </a:p>
        </p:txBody>
      </p:sp>
      <p:sp>
        <p:nvSpPr>
          <p:cNvPr id="7" name="Rectangle 3"/>
          <p:cNvSpPr>
            <a:spLocks noChangeArrowheads="1"/>
          </p:cNvSpPr>
          <p:nvPr/>
        </p:nvSpPr>
        <p:spPr bwMode="auto">
          <a:xfrm>
            <a:off x="0" y="-184666"/>
            <a:ext cx="184731" cy="369332"/>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p:cNvSpPr txBox="1"/>
          <p:nvPr/>
        </p:nvSpPr>
        <p:spPr>
          <a:xfrm>
            <a:off x="526570" y="5539834"/>
            <a:ext cx="11084132" cy="923330"/>
          </a:xfrm>
          <a:prstGeom prst="rect">
            <a:avLst/>
          </a:prstGeom>
          <a:noFill/>
        </p:spPr>
        <p:txBody>
          <a:bodyPr wrap="square" rtlCol="0">
            <a:spAutoFit/>
          </a:bodyPr>
          <a:lstStyle/>
          <a:p>
            <a:r>
              <a:rPr lang="en-US" altLang="en-US" dirty="0">
                <a:solidFill>
                  <a:srgbClr val="000000"/>
                </a:solidFill>
                <a:latin typeface="Alegreya"/>
              </a:rPr>
              <a:t>This means your data (state) and UI (inputs) are always in sync. The state gives the value to the input, and the input asks the Form to change the current value.</a:t>
            </a:r>
            <a:r>
              <a:rPr lang="en-US" altLang="en-US" sz="1200" dirty="0"/>
              <a:t> </a:t>
            </a:r>
            <a:endParaRPr lang="en-US" altLang="en-US" sz="2000" dirty="0">
              <a:latin typeface="Arial" panose="020B0604020202020204" pitchFamily="34" charset="0"/>
            </a:endParaRPr>
          </a:p>
          <a:p>
            <a:endParaRPr lang="en-IN" dirty="0"/>
          </a:p>
        </p:txBody>
      </p:sp>
      <p:sp>
        <p:nvSpPr>
          <p:cNvPr id="9" name="Rectangle 4"/>
          <p:cNvSpPr>
            <a:spLocks noChangeArrowheads="1"/>
          </p:cNvSpPr>
          <p:nvPr/>
        </p:nvSpPr>
        <p:spPr bwMode="auto">
          <a:xfrm>
            <a:off x="0" y="-184666"/>
            <a:ext cx="184731" cy="369332"/>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68118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41</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Controlled Components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16280" y="1249680"/>
            <a:ext cx="10165080" cy="1200329"/>
          </a:xfrm>
          <a:prstGeom prst="rect">
            <a:avLst/>
          </a:prstGeom>
          <a:noFill/>
        </p:spPr>
        <p:txBody>
          <a:bodyPr wrap="square" rtlCol="0">
            <a:spAutoFit/>
          </a:bodyPr>
          <a:lstStyle/>
          <a:p>
            <a:r>
              <a:rPr lang="en-US" b="1" dirty="0"/>
              <a:t>Use cases:</a:t>
            </a:r>
          </a:p>
          <a:p>
            <a:pPr marL="285750" indent="-285750">
              <a:buFont typeface="Arial" panose="020B0604020202020204" pitchFamily="34" charset="0"/>
              <a:buChar char="•"/>
            </a:pPr>
            <a:r>
              <a:rPr lang="en-US" dirty="0"/>
              <a:t>Disabling the button unless all fields have valid data</a:t>
            </a:r>
          </a:p>
          <a:p>
            <a:endParaRPr lang="en-US" dirty="0"/>
          </a:p>
          <a:p>
            <a:pPr marL="285750" indent="-285750">
              <a:buFont typeface="Arial" panose="020B0604020202020204" pitchFamily="34" charset="0"/>
              <a:buChar char="•"/>
            </a:pPr>
            <a:r>
              <a:rPr lang="en-US" dirty="0"/>
              <a:t>Enforcing a specific input format, like credit card numbers</a:t>
            </a:r>
          </a:p>
        </p:txBody>
      </p:sp>
      <p:sp>
        <p:nvSpPr>
          <p:cNvPr id="7" name="Rectangle 3"/>
          <p:cNvSpPr>
            <a:spLocks noChangeArrowheads="1"/>
          </p:cNvSpPr>
          <p:nvPr/>
        </p:nvSpPr>
        <p:spPr bwMode="auto">
          <a:xfrm>
            <a:off x="0" y="-184666"/>
            <a:ext cx="184731" cy="369332"/>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0" y="-184666"/>
            <a:ext cx="184731" cy="369332"/>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18146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42</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Controlled Components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245582"/>
            <a:ext cx="11123344" cy="2862322"/>
          </a:xfrm>
          <a:prstGeom prst="rect">
            <a:avLst/>
          </a:prstGeom>
          <a:noFill/>
        </p:spPr>
        <p:txBody>
          <a:bodyPr wrap="square" rtlCol="0">
            <a:spAutoFit/>
          </a:bodyPr>
          <a:lstStyle/>
          <a:p>
            <a:pPr marL="285750" indent="-285750" fontAlgn="base">
              <a:buFont typeface="Arial" panose="020B0604020202020204" pitchFamily="34" charset="0"/>
              <a:buChar char="•"/>
            </a:pPr>
            <a:r>
              <a:rPr lang="en-US" b="1" dirty="0"/>
              <a:t>The input Tag-  </a:t>
            </a:r>
            <a:r>
              <a:rPr lang="en-US" dirty="0"/>
              <a:t>In HTML and React both, &lt;input&gt; element defines it text by value.</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b="1" dirty="0"/>
              <a:t>The </a:t>
            </a:r>
            <a:r>
              <a:rPr lang="en-US" b="1" dirty="0" err="1"/>
              <a:t>textarea</a:t>
            </a:r>
            <a:r>
              <a:rPr lang="en-US" b="1" dirty="0"/>
              <a:t> Tag </a:t>
            </a:r>
            <a:r>
              <a:rPr lang="en-US" dirty="0"/>
              <a:t>- In HTML, a &lt;</a:t>
            </a:r>
            <a:r>
              <a:rPr lang="en-US" dirty="0" err="1"/>
              <a:t>textarea</a:t>
            </a:r>
            <a:r>
              <a:rPr lang="en-US" dirty="0"/>
              <a:t>&gt; element defines its text by its children but in React, a &lt;</a:t>
            </a:r>
            <a:r>
              <a:rPr lang="en-US" dirty="0" err="1"/>
              <a:t>textarea</a:t>
            </a:r>
            <a:r>
              <a:rPr lang="en-US" dirty="0"/>
              <a:t>&gt; uses a value attribute instead. </a:t>
            </a:r>
          </a:p>
          <a:p>
            <a:pPr marL="285750" indent="-285750" fontAlgn="base">
              <a:buFont typeface="Arial" panose="020B0604020202020204" pitchFamily="34" charset="0"/>
              <a:buChar char="•"/>
            </a:pPr>
            <a:endParaRPr lang="en-US" b="1" dirty="0"/>
          </a:p>
          <a:p>
            <a:pPr marL="285750" indent="-285750" fontAlgn="base">
              <a:buFont typeface="Arial" panose="020B0604020202020204" pitchFamily="34" charset="0"/>
              <a:buChar char="•"/>
            </a:pPr>
            <a:r>
              <a:rPr lang="en-US" b="1" dirty="0"/>
              <a:t>The select Tag - </a:t>
            </a:r>
            <a:r>
              <a:rPr lang="en-US" dirty="0"/>
              <a:t>In HTML, &lt;select&gt; creates a drop-down list and use </a:t>
            </a:r>
            <a:r>
              <a:rPr lang="en-US" b="1" dirty="0"/>
              <a:t>selected</a:t>
            </a:r>
            <a:r>
              <a:rPr lang="en-US" dirty="0"/>
              <a:t> attribute for selecting option but React, instead of using </a:t>
            </a:r>
            <a:r>
              <a:rPr lang="en-US" b="1" dirty="0"/>
              <a:t>selected</a:t>
            </a:r>
            <a:r>
              <a:rPr lang="en-US" dirty="0"/>
              <a:t> attribute, uses a value attribute on the root select tag. This is more convenient in a controlled component because you only need to update it in one place. </a:t>
            </a:r>
          </a:p>
          <a:p>
            <a:pPr marL="285750" indent="-285750" fontAlgn="base">
              <a:buFont typeface="Arial" panose="020B0604020202020204" pitchFamily="34" charset="0"/>
              <a:buChar char="•"/>
            </a:pPr>
            <a:endParaRPr lang="en-US" dirty="0"/>
          </a:p>
        </p:txBody>
      </p:sp>
    </p:spTree>
    <p:extLst>
      <p:ext uri="{BB962C8B-B14F-4D97-AF65-F5344CB8AC3E}">
        <p14:creationId xmlns:p14="http://schemas.microsoft.com/office/powerpoint/2010/main" val="21056660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43</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Controlled Components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245582"/>
            <a:ext cx="11123344" cy="1200329"/>
          </a:xfrm>
          <a:prstGeom prst="rect">
            <a:avLst/>
          </a:prstGeom>
          <a:noFill/>
        </p:spPr>
        <p:txBody>
          <a:bodyPr wrap="square" rtlCol="0">
            <a:spAutoFit/>
          </a:bodyPr>
          <a:lstStyle/>
          <a:p>
            <a:pPr fontAlgn="base"/>
            <a:r>
              <a:rPr lang="en-US" b="1" dirty="0"/>
              <a:t>Handling Multiple Inputs</a:t>
            </a:r>
          </a:p>
          <a:p>
            <a:pPr fontAlgn="base"/>
            <a:endParaRPr lang="en-US" b="1" dirty="0"/>
          </a:p>
          <a:p>
            <a:pPr fontAlgn="base"/>
            <a:r>
              <a:rPr lang="en-US" dirty="0"/>
              <a:t>When we need to handle multiple controlled input elements, we can add a </a:t>
            </a:r>
            <a:r>
              <a:rPr lang="en-US" b="1" dirty="0"/>
              <a:t>name attribute </a:t>
            </a:r>
            <a:r>
              <a:rPr lang="en-US" dirty="0"/>
              <a:t>to each element and let the handler function choose what to do based on the value of </a:t>
            </a:r>
            <a:r>
              <a:rPr lang="en-US" b="1" dirty="0"/>
              <a:t>event.target.name</a:t>
            </a:r>
            <a:r>
              <a:rPr lang="en-US" dirty="0"/>
              <a:t>.</a:t>
            </a:r>
          </a:p>
        </p:txBody>
      </p:sp>
    </p:spTree>
    <p:extLst>
      <p:ext uri="{BB962C8B-B14F-4D97-AF65-F5344CB8AC3E}">
        <p14:creationId xmlns:p14="http://schemas.microsoft.com/office/powerpoint/2010/main" val="14874446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44</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Uncontrolled Components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25533"/>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245582"/>
            <a:ext cx="11123344" cy="2585323"/>
          </a:xfrm>
          <a:prstGeom prst="rect">
            <a:avLst/>
          </a:prstGeom>
          <a:noFill/>
        </p:spPr>
        <p:txBody>
          <a:bodyPr wrap="square" rtlCol="0">
            <a:spAutoFit/>
          </a:bodyPr>
          <a:lstStyle/>
          <a:p>
            <a:pPr marL="285750" indent="-285750" fontAlgn="base">
              <a:buFont typeface="Arial" panose="020B0604020202020204" pitchFamily="34" charset="0"/>
              <a:buChar char="•"/>
            </a:pPr>
            <a:r>
              <a:rPr lang="en-US" dirty="0"/>
              <a:t>Sometimes using </a:t>
            </a:r>
            <a:r>
              <a:rPr lang="en-US" b="1" dirty="0"/>
              <a:t>controlled components</a:t>
            </a:r>
            <a:r>
              <a:rPr lang="en-US" dirty="0"/>
              <a:t> becomes tedious, because you need to write an event handler for every way your data can change and pipe all of the input state through a React component. </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dirty="0"/>
              <a:t>This can become particularly annoying when you are converting a preexisting codebase to React, or integrating a React application with a non-React library. </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dirty="0"/>
              <a:t>In these situations, </a:t>
            </a:r>
            <a:r>
              <a:rPr lang="en-US" b="1" dirty="0"/>
              <a:t>uncontrolled components</a:t>
            </a:r>
            <a:r>
              <a:rPr lang="en-US" dirty="0"/>
              <a:t> are the alternative technique for implementing input forms. In </a:t>
            </a:r>
            <a:r>
              <a:rPr lang="en-US" b="1" dirty="0"/>
              <a:t>Uncontrolled components </a:t>
            </a:r>
            <a:r>
              <a:rPr lang="en-US" dirty="0"/>
              <a:t>data is handled by the DOM itself.</a:t>
            </a:r>
          </a:p>
          <a:p>
            <a:pPr fontAlgn="base"/>
            <a:endParaRPr lang="en-US" dirty="0"/>
          </a:p>
        </p:txBody>
      </p:sp>
    </p:spTree>
    <p:extLst>
      <p:ext uri="{BB962C8B-B14F-4D97-AF65-F5344CB8AC3E}">
        <p14:creationId xmlns:p14="http://schemas.microsoft.com/office/powerpoint/2010/main" val="4543106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45</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Uncontrolled Components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553326" y="1233714"/>
            <a:ext cx="10825874" cy="646331"/>
          </a:xfrm>
          <a:prstGeom prst="rect">
            <a:avLst/>
          </a:prstGeom>
          <a:noFill/>
        </p:spPr>
        <p:txBody>
          <a:bodyPr wrap="square" rtlCol="0">
            <a:spAutoFit/>
          </a:bodyPr>
          <a:lstStyle/>
          <a:p>
            <a:pPr marL="285750" indent="-285750">
              <a:buFont typeface="Arial" panose="020B0604020202020204" pitchFamily="34" charset="0"/>
              <a:buChar char="•"/>
            </a:pPr>
            <a:r>
              <a:rPr lang="en-US" dirty="0"/>
              <a:t>With </a:t>
            </a:r>
            <a:r>
              <a:rPr lang="en-US" b="1" dirty="0"/>
              <a:t>uncontrolled component</a:t>
            </a:r>
            <a:r>
              <a:rPr lang="en-US" dirty="0"/>
              <a:t>, instead of writing an event handler for every state update, </a:t>
            </a:r>
            <a:r>
              <a:rPr lang="en-US" b="1" dirty="0"/>
              <a:t>ref</a:t>
            </a:r>
            <a:r>
              <a:rPr lang="en-US" dirty="0"/>
              <a:t> is used to get form values from the DOM.</a:t>
            </a:r>
            <a:endParaRPr lang="en-IN" dirty="0"/>
          </a:p>
        </p:txBody>
      </p:sp>
    </p:spTree>
    <p:extLst>
      <p:ext uri="{BB962C8B-B14F-4D97-AF65-F5344CB8AC3E}">
        <p14:creationId xmlns:p14="http://schemas.microsoft.com/office/powerpoint/2010/main" val="26200575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46</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Controlled or Uncontrolled Components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553326" y="1233714"/>
            <a:ext cx="10825874" cy="2031325"/>
          </a:xfrm>
          <a:prstGeom prst="rect">
            <a:avLst/>
          </a:prstGeom>
          <a:noFill/>
        </p:spPr>
        <p:txBody>
          <a:bodyPr wrap="square" rtlCol="0">
            <a:spAutoFit/>
          </a:bodyPr>
          <a:lstStyle/>
          <a:p>
            <a:pPr lvl="0" eaLnBrk="0" fontAlgn="base" hangingPunct="0">
              <a:spcBef>
                <a:spcPct val="0"/>
              </a:spcBef>
              <a:spcAft>
                <a:spcPct val="0"/>
              </a:spcAft>
            </a:pPr>
            <a:r>
              <a:rPr lang="en-US" altLang="en-US" dirty="0"/>
              <a:t>Both the controlled and uncontrolled form fields have their merit. Evaluate your specific situation and pick the approach  what works for you is good enough.</a:t>
            </a:r>
          </a:p>
          <a:p>
            <a:pPr lvl="0" eaLnBrk="0" fontAlgn="base" hangingPunct="0">
              <a:spcBef>
                <a:spcPct val="0"/>
              </a:spcBef>
              <a:spcAft>
                <a:spcPct val="0"/>
              </a:spcAft>
            </a:pPr>
            <a:r>
              <a:rPr lang="en-US" altLang="en-US" dirty="0"/>
              <a:t>If your form is incredibly simple in terms of UI feedback, uncontrolled with refs is entirely fine. You don’t have to listen to what the various articles are saying is “bad.”</a:t>
            </a:r>
          </a:p>
          <a:p>
            <a:pPr lvl="0" eaLnBrk="0" fontAlgn="base" hangingPunct="0">
              <a:spcBef>
                <a:spcPct val="0"/>
              </a:spcBef>
              <a:spcAft>
                <a:spcPct val="0"/>
              </a:spcAft>
            </a:pPr>
            <a:br>
              <a:rPr lang="en-US" altLang="en-US" dirty="0"/>
            </a:br>
            <a:endParaRPr lang="en-US" altLang="en-US" dirty="0"/>
          </a:p>
          <a:p>
            <a:pPr marL="285750" indent="-285750">
              <a:buFont typeface="Arial" panose="020B0604020202020204" pitchFamily="34" charset="0"/>
              <a:buChar char="•"/>
            </a:pPr>
            <a:endParaRPr lang="en-IN" dirty="0"/>
          </a:p>
        </p:txBody>
      </p:sp>
      <p:graphicFrame>
        <p:nvGraphicFramePr>
          <p:cNvPr id="3" name="Table 2"/>
          <p:cNvGraphicFramePr>
            <a:graphicFrameLocks noGrp="1"/>
          </p:cNvGraphicFramePr>
          <p:nvPr/>
        </p:nvGraphicFramePr>
        <p:xfrm>
          <a:off x="543601" y="2436140"/>
          <a:ext cx="11109900" cy="3529232"/>
        </p:xfrm>
        <a:graphic>
          <a:graphicData uri="http://schemas.openxmlformats.org/drawingml/2006/table">
            <a:tbl>
              <a:tblPr/>
              <a:tblGrid>
                <a:gridCol w="5107244">
                  <a:extLst>
                    <a:ext uri="{9D8B030D-6E8A-4147-A177-3AD203B41FA5}">
                      <a16:colId xmlns:a16="http://schemas.microsoft.com/office/drawing/2014/main" val="3609322022"/>
                    </a:ext>
                  </a:extLst>
                </a:gridCol>
                <a:gridCol w="3323772">
                  <a:extLst>
                    <a:ext uri="{9D8B030D-6E8A-4147-A177-3AD203B41FA5}">
                      <a16:colId xmlns:a16="http://schemas.microsoft.com/office/drawing/2014/main" val="2481677635"/>
                    </a:ext>
                  </a:extLst>
                </a:gridCol>
                <a:gridCol w="2678884">
                  <a:extLst>
                    <a:ext uri="{9D8B030D-6E8A-4147-A177-3AD203B41FA5}">
                      <a16:colId xmlns:a16="http://schemas.microsoft.com/office/drawing/2014/main" val="863884898"/>
                    </a:ext>
                  </a:extLst>
                </a:gridCol>
              </a:tblGrid>
              <a:tr h="199210">
                <a:tc>
                  <a:txBody>
                    <a:bodyPr/>
                    <a:lstStyle/>
                    <a:p>
                      <a:r>
                        <a:rPr lang="en-IN" sz="2100" dirty="0">
                          <a:effectLst/>
                        </a:rPr>
                        <a:t>Feature</a:t>
                      </a:r>
                    </a:p>
                  </a:txBody>
                  <a:tcPr marL="109150" marR="109150" marT="50377" marB="5037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AFAFA"/>
                    </a:solidFill>
                  </a:tcPr>
                </a:tc>
                <a:tc>
                  <a:txBody>
                    <a:bodyPr/>
                    <a:lstStyle/>
                    <a:p>
                      <a:r>
                        <a:rPr lang="en-IN" sz="2100" dirty="0">
                          <a:effectLst/>
                        </a:rPr>
                        <a:t>Uncontrolled</a:t>
                      </a:r>
                    </a:p>
                  </a:txBody>
                  <a:tcPr marL="109150" marR="109150" marT="50377" marB="5037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AFAFA"/>
                    </a:solidFill>
                  </a:tcPr>
                </a:tc>
                <a:tc>
                  <a:txBody>
                    <a:bodyPr/>
                    <a:lstStyle/>
                    <a:p>
                      <a:r>
                        <a:rPr lang="en-IN" sz="2100" dirty="0">
                          <a:effectLst/>
                        </a:rPr>
                        <a:t>Controlled</a:t>
                      </a:r>
                    </a:p>
                  </a:txBody>
                  <a:tcPr marL="109150" marR="109150" marT="50377" marB="5037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AFAFA"/>
                    </a:solidFill>
                  </a:tcPr>
                </a:tc>
                <a:extLst>
                  <a:ext uri="{0D108BD9-81ED-4DB2-BD59-A6C34878D82A}">
                    <a16:rowId xmlns:a16="http://schemas.microsoft.com/office/drawing/2014/main" val="754663275"/>
                  </a:ext>
                </a:extLst>
              </a:tr>
              <a:tr h="502234">
                <a:tc>
                  <a:txBody>
                    <a:bodyPr/>
                    <a:lstStyle/>
                    <a:p>
                      <a:r>
                        <a:rPr lang="en-US" sz="2100" dirty="0">
                          <a:effectLst/>
                        </a:rPr>
                        <a:t>one-time value retrieval (e.g. on submit)</a:t>
                      </a:r>
                    </a:p>
                  </a:txBody>
                  <a:tcPr marL="109150" marR="109150" marT="50377" marB="5037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AFAFA"/>
                    </a:solidFill>
                  </a:tcPr>
                </a:tc>
                <a:tc>
                  <a:txBody>
                    <a:bodyPr/>
                    <a:lstStyle/>
                    <a:p>
                      <a:r>
                        <a:rPr lang="en-IN" sz="2100" dirty="0">
                          <a:effectLst/>
                        </a:rPr>
                        <a:t>✅</a:t>
                      </a:r>
                    </a:p>
                  </a:txBody>
                  <a:tcPr marL="109150" marR="109150" marT="50377" marB="5037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AFAFA"/>
                    </a:solidFill>
                  </a:tcPr>
                </a:tc>
                <a:tc>
                  <a:txBody>
                    <a:bodyPr/>
                    <a:lstStyle/>
                    <a:p>
                      <a:r>
                        <a:rPr lang="en-IN" sz="2100" dirty="0">
                          <a:effectLst/>
                        </a:rPr>
                        <a:t>✅</a:t>
                      </a:r>
                    </a:p>
                  </a:txBody>
                  <a:tcPr marL="109150" marR="109150" marT="50377" marB="5037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AFAFA"/>
                    </a:solidFill>
                  </a:tcPr>
                </a:tc>
                <a:extLst>
                  <a:ext uri="{0D108BD9-81ED-4DB2-BD59-A6C34878D82A}">
                    <a16:rowId xmlns:a16="http://schemas.microsoft.com/office/drawing/2014/main" val="4290157917"/>
                  </a:ext>
                </a:extLst>
              </a:tr>
              <a:tr h="350722">
                <a:tc>
                  <a:txBody>
                    <a:bodyPr/>
                    <a:lstStyle/>
                    <a:p>
                      <a:r>
                        <a:rPr lang="en-IN" sz="2100" kern="1200" dirty="0">
                          <a:solidFill>
                            <a:schemeClr val="tx1"/>
                          </a:solidFill>
                          <a:effectLst/>
                          <a:latin typeface="+mn-lt"/>
                          <a:ea typeface="+mn-ea"/>
                          <a:cs typeface="+mn-cs"/>
                        </a:rPr>
                        <a:t>validating on submit</a:t>
                      </a:r>
                    </a:p>
                  </a:txBody>
                  <a:tcPr marL="109150" marR="109150" marT="50377" marB="5037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AFAFA"/>
                    </a:solidFill>
                  </a:tcPr>
                </a:tc>
                <a:tc>
                  <a:txBody>
                    <a:bodyPr/>
                    <a:lstStyle/>
                    <a:p>
                      <a:r>
                        <a:rPr lang="en-IN" sz="2100" dirty="0">
                          <a:effectLst/>
                        </a:rPr>
                        <a:t>✅</a:t>
                      </a:r>
                    </a:p>
                  </a:txBody>
                  <a:tcPr marL="109150" marR="109150" marT="50377" marB="5037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AFAFA"/>
                    </a:solidFill>
                  </a:tcPr>
                </a:tc>
                <a:tc>
                  <a:txBody>
                    <a:bodyPr/>
                    <a:lstStyle/>
                    <a:p>
                      <a:r>
                        <a:rPr lang="en-IN" sz="2100" dirty="0">
                          <a:effectLst/>
                        </a:rPr>
                        <a:t>✅</a:t>
                      </a:r>
                    </a:p>
                  </a:txBody>
                  <a:tcPr marL="109150" marR="109150" marT="50377" marB="5037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AFAFA"/>
                    </a:solidFill>
                  </a:tcPr>
                </a:tc>
                <a:extLst>
                  <a:ext uri="{0D108BD9-81ED-4DB2-BD59-A6C34878D82A}">
                    <a16:rowId xmlns:a16="http://schemas.microsoft.com/office/drawing/2014/main" val="2919227353"/>
                  </a:ext>
                </a:extLst>
              </a:tr>
              <a:tr h="350722">
                <a:tc>
                  <a:txBody>
                    <a:bodyPr/>
                    <a:lstStyle/>
                    <a:p>
                      <a:pPr marL="0" algn="l" defTabSz="609448" rtl="0" eaLnBrk="1" latinLnBrk="0" hangingPunct="1"/>
                      <a:r>
                        <a:rPr lang="en-IN" sz="2100" kern="1200" dirty="0">
                          <a:solidFill>
                            <a:schemeClr val="tx1"/>
                          </a:solidFill>
                          <a:effectLst/>
                          <a:latin typeface="+mn-lt"/>
                          <a:ea typeface="+mn-ea"/>
                          <a:cs typeface="+mn-cs"/>
                        </a:rPr>
                        <a:t>instant field validation</a:t>
                      </a:r>
                    </a:p>
                  </a:txBody>
                  <a:tcPr marL="109150" marR="109150" marT="50377" marB="5037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AFAFA"/>
                    </a:solidFill>
                  </a:tcPr>
                </a:tc>
                <a:tc>
                  <a:txBody>
                    <a:bodyPr/>
                    <a:lstStyle/>
                    <a:p>
                      <a:r>
                        <a:rPr lang="en-IN" sz="2100" dirty="0">
                          <a:effectLst/>
                        </a:rPr>
                        <a:t>❌</a:t>
                      </a:r>
                    </a:p>
                  </a:txBody>
                  <a:tcPr marL="109150" marR="109150" marT="50377" marB="5037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AFAFA"/>
                    </a:solidFill>
                  </a:tcPr>
                </a:tc>
                <a:tc>
                  <a:txBody>
                    <a:bodyPr/>
                    <a:lstStyle/>
                    <a:p>
                      <a:r>
                        <a:rPr lang="en-IN" sz="2100" dirty="0">
                          <a:effectLst/>
                        </a:rPr>
                        <a:t>✅</a:t>
                      </a:r>
                    </a:p>
                  </a:txBody>
                  <a:tcPr marL="109150" marR="109150" marT="50377" marB="5037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AFAFA"/>
                    </a:solidFill>
                  </a:tcPr>
                </a:tc>
                <a:extLst>
                  <a:ext uri="{0D108BD9-81ED-4DB2-BD59-A6C34878D82A}">
                    <a16:rowId xmlns:a16="http://schemas.microsoft.com/office/drawing/2014/main" val="3127721490"/>
                  </a:ext>
                </a:extLst>
              </a:tr>
              <a:tr h="502234">
                <a:tc>
                  <a:txBody>
                    <a:bodyPr/>
                    <a:lstStyle/>
                    <a:p>
                      <a:pPr marL="0" algn="l" defTabSz="609448" rtl="0" eaLnBrk="1" latinLnBrk="0" hangingPunct="1"/>
                      <a:r>
                        <a:rPr lang="en-IN" sz="2100" kern="1200" dirty="0">
                          <a:solidFill>
                            <a:schemeClr val="tx1"/>
                          </a:solidFill>
                          <a:effectLst/>
                          <a:latin typeface="+mn-lt"/>
                          <a:ea typeface="+mn-ea"/>
                          <a:cs typeface="+mn-cs"/>
                        </a:rPr>
                        <a:t>conditionally disabling submit button</a:t>
                      </a:r>
                    </a:p>
                  </a:txBody>
                  <a:tcPr marL="109150" marR="109150" marT="50377" marB="5037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AFAFA"/>
                    </a:solidFill>
                  </a:tcPr>
                </a:tc>
                <a:tc>
                  <a:txBody>
                    <a:bodyPr/>
                    <a:lstStyle/>
                    <a:p>
                      <a:r>
                        <a:rPr lang="en-IN" sz="2100" dirty="0">
                          <a:effectLst/>
                        </a:rPr>
                        <a:t>❌</a:t>
                      </a:r>
                    </a:p>
                  </a:txBody>
                  <a:tcPr marL="109150" marR="109150" marT="50377" marB="5037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AFAFA"/>
                    </a:solidFill>
                  </a:tcPr>
                </a:tc>
                <a:tc>
                  <a:txBody>
                    <a:bodyPr/>
                    <a:lstStyle/>
                    <a:p>
                      <a:r>
                        <a:rPr lang="en-IN" sz="2100" dirty="0">
                          <a:effectLst/>
                        </a:rPr>
                        <a:t>✅</a:t>
                      </a:r>
                    </a:p>
                  </a:txBody>
                  <a:tcPr marL="109150" marR="109150" marT="50377" marB="5037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AFAFA"/>
                    </a:solidFill>
                  </a:tcPr>
                </a:tc>
                <a:extLst>
                  <a:ext uri="{0D108BD9-81ED-4DB2-BD59-A6C34878D82A}">
                    <a16:rowId xmlns:a16="http://schemas.microsoft.com/office/drawing/2014/main" val="49526471"/>
                  </a:ext>
                </a:extLst>
              </a:tr>
              <a:tr h="350722">
                <a:tc>
                  <a:txBody>
                    <a:bodyPr/>
                    <a:lstStyle/>
                    <a:p>
                      <a:r>
                        <a:rPr lang="en-IN" sz="2100" dirty="0">
                          <a:effectLst/>
                        </a:rPr>
                        <a:t>enforcing input format</a:t>
                      </a:r>
                    </a:p>
                  </a:txBody>
                  <a:tcPr marL="109150" marR="109150" marT="50377" marB="5037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AFAFA"/>
                    </a:solidFill>
                  </a:tcPr>
                </a:tc>
                <a:tc>
                  <a:txBody>
                    <a:bodyPr/>
                    <a:lstStyle/>
                    <a:p>
                      <a:r>
                        <a:rPr lang="en-IN" sz="2100" dirty="0">
                          <a:effectLst/>
                        </a:rPr>
                        <a:t>❌</a:t>
                      </a:r>
                    </a:p>
                  </a:txBody>
                  <a:tcPr marL="109150" marR="109150" marT="50377" marB="5037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AFAFA"/>
                    </a:solidFill>
                  </a:tcPr>
                </a:tc>
                <a:tc>
                  <a:txBody>
                    <a:bodyPr/>
                    <a:lstStyle/>
                    <a:p>
                      <a:r>
                        <a:rPr lang="en-IN" sz="2100">
                          <a:effectLst/>
                        </a:rPr>
                        <a:t>✅</a:t>
                      </a:r>
                    </a:p>
                  </a:txBody>
                  <a:tcPr marL="109150" marR="109150" marT="50377" marB="5037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AFAFA"/>
                    </a:solidFill>
                  </a:tcPr>
                </a:tc>
                <a:extLst>
                  <a:ext uri="{0D108BD9-81ED-4DB2-BD59-A6C34878D82A}">
                    <a16:rowId xmlns:a16="http://schemas.microsoft.com/office/drawing/2014/main" val="2124196188"/>
                  </a:ext>
                </a:extLst>
              </a:tr>
              <a:tr h="350722">
                <a:tc>
                  <a:txBody>
                    <a:bodyPr/>
                    <a:lstStyle/>
                    <a:p>
                      <a:r>
                        <a:rPr lang="en-US" sz="2100" dirty="0">
                          <a:effectLst/>
                        </a:rPr>
                        <a:t>several inputs for one piece of data</a:t>
                      </a:r>
                    </a:p>
                  </a:txBody>
                  <a:tcPr marL="109150" marR="109150" marT="50377" marB="5037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AFAFA"/>
                    </a:solidFill>
                  </a:tcPr>
                </a:tc>
                <a:tc>
                  <a:txBody>
                    <a:bodyPr/>
                    <a:lstStyle/>
                    <a:p>
                      <a:r>
                        <a:rPr lang="en-IN" sz="2100" dirty="0">
                          <a:effectLst/>
                        </a:rPr>
                        <a:t>❌</a:t>
                      </a:r>
                    </a:p>
                  </a:txBody>
                  <a:tcPr marL="109150" marR="109150" marT="50377" marB="5037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AFAFA"/>
                    </a:solidFill>
                  </a:tcPr>
                </a:tc>
                <a:tc>
                  <a:txBody>
                    <a:bodyPr/>
                    <a:lstStyle/>
                    <a:p>
                      <a:r>
                        <a:rPr lang="en-IN" sz="2100">
                          <a:effectLst/>
                        </a:rPr>
                        <a:t>✅</a:t>
                      </a:r>
                    </a:p>
                  </a:txBody>
                  <a:tcPr marL="109150" marR="109150" marT="50377" marB="5037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AFAFA"/>
                    </a:solidFill>
                  </a:tcPr>
                </a:tc>
                <a:extLst>
                  <a:ext uri="{0D108BD9-81ED-4DB2-BD59-A6C34878D82A}">
                    <a16:rowId xmlns:a16="http://schemas.microsoft.com/office/drawing/2014/main" val="2300329341"/>
                  </a:ext>
                </a:extLst>
              </a:tr>
              <a:tr h="320681">
                <a:tc>
                  <a:txBody>
                    <a:bodyPr/>
                    <a:lstStyle/>
                    <a:p>
                      <a:r>
                        <a:rPr lang="en-IN" sz="2100" kern="1200" dirty="0">
                          <a:solidFill>
                            <a:schemeClr val="tx1"/>
                          </a:solidFill>
                          <a:effectLst/>
                          <a:latin typeface="+mn-lt"/>
                          <a:ea typeface="+mn-ea"/>
                          <a:cs typeface="+mn-cs"/>
                        </a:rPr>
                        <a:t>dynamic inputs</a:t>
                      </a:r>
                    </a:p>
                  </a:txBody>
                  <a:tcPr marL="109150" marR="109150" marT="50377" marB="5037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AFAFA"/>
                    </a:solidFill>
                  </a:tcPr>
                </a:tc>
                <a:tc>
                  <a:txBody>
                    <a:bodyPr/>
                    <a:lstStyle/>
                    <a:p>
                      <a:r>
                        <a:rPr lang="en-IN" sz="2100" dirty="0">
                          <a:effectLst/>
                        </a:rPr>
                        <a:t>❌</a:t>
                      </a:r>
                    </a:p>
                  </a:txBody>
                  <a:tcPr marL="109150" marR="109150" marT="50377" marB="5037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AFAFA"/>
                    </a:solidFill>
                  </a:tcPr>
                </a:tc>
                <a:tc>
                  <a:txBody>
                    <a:bodyPr/>
                    <a:lstStyle/>
                    <a:p>
                      <a:r>
                        <a:rPr lang="en-IN" sz="2100" dirty="0">
                          <a:effectLst/>
                        </a:rPr>
                        <a:t>✅</a:t>
                      </a:r>
                    </a:p>
                  </a:txBody>
                  <a:tcPr marL="109150" marR="109150" marT="50377" marB="5037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AFAFA"/>
                    </a:solidFill>
                  </a:tcPr>
                </a:tc>
                <a:extLst>
                  <a:ext uri="{0D108BD9-81ED-4DB2-BD59-A6C34878D82A}">
                    <a16:rowId xmlns:a16="http://schemas.microsoft.com/office/drawing/2014/main" val="728601967"/>
                  </a:ext>
                </a:extLst>
              </a:tr>
            </a:tbl>
          </a:graphicData>
        </a:graphic>
      </p:graphicFrame>
    </p:spTree>
    <p:extLst>
      <p:ext uri="{BB962C8B-B14F-4D97-AF65-F5344CB8AC3E}">
        <p14:creationId xmlns:p14="http://schemas.microsoft.com/office/powerpoint/2010/main" val="35146335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47</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Refs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553326" y="1233714"/>
            <a:ext cx="10825874" cy="3139321"/>
          </a:xfrm>
          <a:prstGeom prst="rect">
            <a:avLst/>
          </a:prstGeom>
          <a:noFill/>
        </p:spPr>
        <p:txBody>
          <a:bodyPr wrap="square" rtlCol="0">
            <a:spAutoFit/>
          </a:bodyPr>
          <a:lstStyle/>
          <a:p>
            <a:pPr eaLnBrk="0" fontAlgn="base" hangingPunct="0">
              <a:spcBef>
                <a:spcPct val="0"/>
              </a:spcBef>
              <a:spcAft>
                <a:spcPct val="0"/>
              </a:spcAft>
            </a:pPr>
            <a:r>
              <a:rPr lang="en-US" dirty="0"/>
              <a:t>Refs provide a way to access DOM nodes or React elements created in the render method.</a:t>
            </a:r>
          </a:p>
          <a:p>
            <a:pPr lvl="0" eaLnBrk="0" fontAlgn="base" hangingPunct="0">
              <a:spcBef>
                <a:spcPct val="0"/>
              </a:spcBef>
              <a:spcAft>
                <a:spcPct val="0"/>
              </a:spcAft>
            </a:pPr>
            <a:endParaRPr lang="en-US" dirty="0"/>
          </a:p>
          <a:p>
            <a:pPr lvl="0" eaLnBrk="0" fontAlgn="base" hangingPunct="0">
              <a:spcBef>
                <a:spcPct val="0"/>
              </a:spcBef>
              <a:spcAft>
                <a:spcPct val="0"/>
              </a:spcAft>
            </a:pPr>
            <a:r>
              <a:rPr lang="en-US" b="1" dirty="0"/>
              <a:t>Creating Refs</a:t>
            </a:r>
          </a:p>
          <a:p>
            <a:pPr lvl="0" eaLnBrk="0" fontAlgn="base" hangingPunct="0">
              <a:spcBef>
                <a:spcPct val="0"/>
              </a:spcBef>
              <a:spcAft>
                <a:spcPct val="0"/>
              </a:spcAft>
            </a:pPr>
            <a:endParaRPr lang="en-US" b="1" dirty="0"/>
          </a:p>
          <a:p>
            <a:pPr lvl="0" eaLnBrk="0" fontAlgn="base" hangingPunct="0">
              <a:spcBef>
                <a:spcPct val="0"/>
              </a:spcBef>
              <a:spcAft>
                <a:spcPct val="0"/>
              </a:spcAft>
            </a:pPr>
            <a:r>
              <a:rPr lang="en-US" dirty="0"/>
              <a:t>1- Using </a:t>
            </a:r>
            <a:r>
              <a:rPr lang="en-US" b="1" dirty="0" err="1"/>
              <a:t>React.createRef</a:t>
            </a:r>
            <a:r>
              <a:rPr lang="en-US" b="1" dirty="0"/>
              <a:t>()</a:t>
            </a:r>
          </a:p>
          <a:p>
            <a:pPr lvl="0" eaLnBrk="0" fontAlgn="base" hangingPunct="0">
              <a:spcBef>
                <a:spcPct val="0"/>
              </a:spcBef>
              <a:spcAft>
                <a:spcPct val="0"/>
              </a:spcAft>
            </a:pPr>
            <a:endParaRPr lang="en-US" b="1" dirty="0"/>
          </a:p>
          <a:p>
            <a:pPr eaLnBrk="0" fontAlgn="base" hangingPunct="0">
              <a:spcBef>
                <a:spcPct val="0"/>
              </a:spcBef>
              <a:spcAft>
                <a:spcPct val="0"/>
              </a:spcAft>
            </a:pPr>
            <a:r>
              <a:rPr lang="en-US" dirty="0"/>
              <a:t>2- Using </a:t>
            </a:r>
            <a:r>
              <a:rPr lang="en-IN" b="1" dirty="0"/>
              <a:t>String Refs</a:t>
            </a:r>
          </a:p>
          <a:p>
            <a:pPr eaLnBrk="0" fontAlgn="base" hangingPunct="0">
              <a:spcBef>
                <a:spcPct val="0"/>
              </a:spcBef>
              <a:spcAft>
                <a:spcPct val="0"/>
              </a:spcAft>
            </a:pPr>
            <a:endParaRPr lang="en-IN" b="1" dirty="0"/>
          </a:p>
          <a:p>
            <a:pPr eaLnBrk="0" fontAlgn="base" hangingPunct="0">
              <a:spcBef>
                <a:spcPct val="0"/>
              </a:spcBef>
              <a:spcAft>
                <a:spcPct val="0"/>
              </a:spcAft>
            </a:pPr>
            <a:r>
              <a:rPr lang="en-IN" dirty="0"/>
              <a:t>3- Using </a:t>
            </a:r>
            <a:r>
              <a:rPr lang="en-IN" b="1" dirty="0" err="1"/>
              <a:t>Callback</a:t>
            </a:r>
            <a:r>
              <a:rPr lang="en-IN" b="1" dirty="0"/>
              <a:t> refs</a:t>
            </a:r>
          </a:p>
          <a:p>
            <a:pPr eaLnBrk="0" fontAlgn="base" hangingPunct="0">
              <a:spcBef>
                <a:spcPct val="0"/>
              </a:spcBef>
              <a:spcAft>
                <a:spcPct val="0"/>
              </a:spcAft>
            </a:pPr>
            <a:endParaRPr lang="en-IN" b="1" dirty="0"/>
          </a:p>
          <a:p>
            <a:pPr lvl="0" eaLnBrk="0" fontAlgn="base" hangingPunct="0">
              <a:spcBef>
                <a:spcPct val="0"/>
              </a:spcBef>
              <a:spcAft>
                <a:spcPct val="0"/>
              </a:spcAft>
            </a:pPr>
            <a:endParaRPr lang="en-IN" dirty="0"/>
          </a:p>
        </p:txBody>
      </p:sp>
    </p:spTree>
    <p:extLst>
      <p:ext uri="{BB962C8B-B14F-4D97-AF65-F5344CB8AC3E}">
        <p14:creationId xmlns:p14="http://schemas.microsoft.com/office/powerpoint/2010/main" val="34421194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48</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Refs – </a:t>
            </a:r>
            <a:r>
              <a:rPr lang="en-IN" sz="3200" b="1" i="1" spc="-67" dirty="0" err="1">
                <a:solidFill>
                  <a:schemeClr val="bg1">
                    <a:lumMod val="50000"/>
                  </a:schemeClr>
                </a:solidFill>
                <a:latin typeface="Arial" pitchFamily="34" charset="0"/>
                <a:cs typeface="Arial" pitchFamily="34" charset="0"/>
              </a:rPr>
              <a:t>React.createRef</a:t>
            </a:r>
            <a:r>
              <a:rPr lang="en-IN" sz="3200" b="1" i="1" spc="-67" dirty="0">
                <a:solidFill>
                  <a:schemeClr val="bg1">
                    <a:lumMod val="50000"/>
                  </a:schemeClr>
                </a:solidFill>
                <a:latin typeface="Arial" pitchFamily="34" charset="0"/>
                <a:cs typeface="Arial" pitchFamily="34" charset="0"/>
              </a:rPr>
              <a:t>()</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30852" y="1259402"/>
            <a:ext cx="10825874" cy="5078313"/>
          </a:xfrm>
          <a:prstGeom prst="rect">
            <a:avLst/>
          </a:prstGeom>
          <a:noFill/>
        </p:spPr>
        <p:txBody>
          <a:bodyPr wrap="square" rtlCol="0">
            <a:spAutoFit/>
          </a:bodyPr>
          <a:lstStyle/>
          <a:p>
            <a:pPr lvl="0" eaLnBrk="0" fontAlgn="base" hangingPunct="0">
              <a:spcBef>
                <a:spcPct val="0"/>
              </a:spcBef>
              <a:spcAft>
                <a:spcPct val="0"/>
              </a:spcAft>
            </a:pPr>
            <a:r>
              <a:rPr lang="en-US" dirty="0"/>
              <a:t>1- Using </a:t>
            </a:r>
            <a:r>
              <a:rPr lang="en-US" b="1" dirty="0" err="1"/>
              <a:t>React.createRef</a:t>
            </a:r>
            <a:r>
              <a:rPr lang="en-US" b="1" dirty="0"/>
              <a:t>() </a:t>
            </a:r>
          </a:p>
          <a:p>
            <a:pPr lvl="0" eaLnBrk="0" fontAlgn="base" hangingPunct="0">
              <a:spcBef>
                <a:spcPct val="0"/>
              </a:spcBef>
              <a:spcAft>
                <a:spcPct val="0"/>
              </a:spcAft>
            </a:pPr>
            <a:r>
              <a:rPr lang="en-US" altLang="en-US" dirty="0"/>
              <a:t>Refs can be created by using the </a:t>
            </a:r>
            <a:r>
              <a:rPr lang="en-US" altLang="en-US" b="1" dirty="0" err="1"/>
              <a:t>React.createRef</a:t>
            </a:r>
            <a:r>
              <a:rPr lang="en-US" altLang="en-US" b="1" dirty="0"/>
              <a:t>()</a:t>
            </a:r>
            <a:r>
              <a:rPr lang="en-US" altLang="en-US" dirty="0"/>
              <a:t> function and attached to an HTML element in a React component via the ref attribute.</a:t>
            </a:r>
          </a:p>
          <a:p>
            <a:pPr lvl="0" eaLnBrk="0" fontAlgn="base" hangingPunct="0">
              <a:spcBef>
                <a:spcPct val="0"/>
              </a:spcBef>
              <a:spcAft>
                <a:spcPct val="0"/>
              </a:spcAft>
            </a:pPr>
            <a:r>
              <a:rPr lang="en-US" altLang="en-US" dirty="0"/>
              <a:t>A ref is usually created inside a component's constructor so as to make it usable throughout the component. </a:t>
            </a:r>
          </a:p>
          <a:p>
            <a:pPr lvl="0" eaLnBrk="0" fontAlgn="base" hangingPunct="0">
              <a:spcBef>
                <a:spcPct val="0"/>
              </a:spcBef>
              <a:spcAft>
                <a:spcPct val="0"/>
              </a:spcAft>
            </a:pPr>
            <a:r>
              <a:rPr lang="en-US" altLang="en-US" b="1" dirty="0"/>
              <a:t>Example:</a:t>
            </a:r>
          </a:p>
          <a:p>
            <a:r>
              <a:rPr lang="en-US" altLang="en-US" dirty="0"/>
              <a:t>	</a:t>
            </a:r>
            <a:r>
              <a:rPr lang="en-IN" dirty="0"/>
              <a:t>class </a:t>
            </a:r>
            <a:r>
              <a:rPr lang="en-IN" dirty="0" err="1"/>
              <a:t>NameForm</a:t>
            </a:r>
            <a:r>
              <a:rPr lang="en-IN" dirty="0"/>
              <a:t> extends </a:t>
            </a:r>
            <a:r>
              <a:rPr lang="en-IN" dirty="0" err="1"/>
              <a:t>React.Component</a:t>
            </a:r>
            <a:r>
              <a:rPr lang="en-IN" dirty="0"/>
              <a:t> {</a:t>
            </a:r>
          </a:p>
          <a:p>
            <a:r>
              <a:rPr lang="en-IN" dirty="0"/>
              <a:t>		constructor(props){</a:t>
            </a:r>
          </a:p>
          <a:p>
            <a:r>
              <a:rPr lang="en-IN" dirty="0"/>
              <a:t>			….</a:t>
            </a:r>
          </a:p>
          <a:p>
            <a:r>
              <a:rPr lang="en-IN" dirty="0"/>
              <a:t>			</a:t>
            </a:r>
            <a:r>
              <a:rPr lang="en-IN" dirty="0" err="1"/>
              <a:t>this.input</a:t>
            </a:r>
            <a:r>
              <a:rPr lang="en-IN" dirty="0"/>
              <a:t>=</a:t>
            </a:r>
            <a:r>
              <a:rPr lang="en-IN" dirty="0" err="1"/>
              <a:t>React.createRef</a:t>
            </a:r>
            <a:r>
              <a:rPr lang="en-IN" dirty="0"/>
              <a:t>();}</a:t>
            </a:r>
          </a:p>
          <a:p>
            <a:r>
              <a:rPr lang="en-IN" dirty="0"/>
              <a:t>		render() {</a:t>
            </a:r>
          </a:p>
          <a:p>
            <a:r>
              <a:rPr lang="en-IN" dirty="0"/>
              <a:t>		return (	………</a:t>
            </a:r>
          </a:p>
          <a:p>
            <a:r>
              <a:rPr lang="en-IN" dirty="0"/>
              <a:t>			&lt;input type="text" ref={</a:t>
            </a:r>
            <a:r>
              <a:rPr lang="en-IN" dirty="0" err="1"/>
              <a:t>this.input</a:t>
            </a:r>
            <a:r>
              <a:rPr lang="en-IN" dirty="0"/>
              <a:t>} /&gt;</a:t>
            </a:r>
          </a:p>
          <a:p>
            <a:r>
              <a:rPr lang="en-IN" dirty="0"/>
              <a:t>		             )</a:t>
            </a:r>
          </a:p>
          <a:p>
            <a:r>
              <a:rPr lang="en-IN" dirty="0"/>
              <a:t>		}</a:t>
            </a:r>
          </a:p>
          <a:p>
            <a:pPr eaLnBrk="0" fontAlgn="base" hangingPunct="0">
              <a:spcBef>
                <a:spcPct val="0"/>
              </a:spcBef>
              <a:spcAft>
                <a:spcPct val="0"/>
              </a:spcAft>
            </a:pPr>
            <a:r>
              <a:rPr lang="en-US" altLang="en-US" dirty="0"/>
              <a:t>When the </a:t>
            </a:r>
            <a:r>
              <a:rPr lang="en-US" altLang="en-US" b="1" dirty="0"/>
              <a:t>ref attribute </a:t>
            </a:r>
            <a:r>
              <a:rPr lang="en-US" altLang="en-US" dirty="0"/>
              <a:t>is used on an HTML element, the ref created in the constructor with </a:t>
            </a:r>
            <a:r>
              <a:rPr lang="en-US" altLang="en-US" dirty="0" err="1"/>
              <a:t>React.createRef</a:t>
            </a:r>
            <a:r>
              <a:rPr lang="en-US" altLang="en-US" dirty="0"/>
              <a:t>() receives the underlying DOM element in the </a:t>
            </a:r>
            <a:r>
              <a:rPr lang="en-US" altLang="en-US" b="1" dirty="0"/>
              <a:t>current</a:t>
            </a:r>
            <a:r>
              <a:rPr lang="en-US" altLang="en-US" dirty="0"/>
              <a:t> and its value in </a:t>
            </a:r>
            <a:r>
              <a:rPr lang="en-US" altLang="en-US" b="1" dirty="0"/>
              <a:t>value</a:t>
            </a:r>
            <a:r>
              <a:rPr lang="en-US" altLang="en-US" dirty="0"/>
              <a:t>.</a:t>
            </a:r>
          </a:p>
          <a:p>
            <a:pPr eaLnBrk="0" fontAlgn="base" hangingPunct="0">
              <a:spcBef>
                <a:spcPct val="0"/>
              </a:spcBef>
              <a:spcAft>
                <a:spcPct val="0"/>
              </a:spcAft>
            </a:pPr>
            <a:r>
              <a:rPr lang="en-US" altLang="en-US" b="1" dirty="0"/>
              <a:t>Example:</a:t>
            </a:r>
          </a:p>
          <a:p>
            <a:pPr lvl="0" eaLnBrk="0" fontAlgn="base" hangingPunct="0">
              <a:spcBef>
                <a:spcPct val="0"/>
              </a:spcBef>
              <a:spcAft>
                <a:spcPct val="0"/>
              </a:spcAft>
            </a:pPr>
            <a:r>
              <a:rPr lang="en-IN" dirty="0"/>
              <a:t>		</a:t>
            </a:r>
            <a:r>
              <a:rPr lang="en-IN" dirty="0" err="1"/>
              <a:t>this.input.current.value</a:t>
            </a:r>
            <a:endParaRPr lang="en-IN" dirty="0"/>
          </a:p>
        </p:txBody>
      </p:sp>
      <p:sp>
        <p:nvSpPr>
          <p:cNvPr id="3" name="Rectangle 1"/>
          <p:cNvSpPr>
            <a:spLocks noChangeArrowheads="1"/>
          </p:cNvSpPr>
          <p:nvPr/>
        </p:nvSpPr>
        <p:spPr bwMode="auto">
          <a:xfrm>
            <a:off x="0" y="43934"/>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55441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49</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Refs – String Refs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30852" y="1259402"/>
            <a:ext cx="10825874" cy="4524315"/>
          </a:xfrm>
          <a:prstGeom prst="rect">
            <a:avLst/>
          </a:prstGeom>
          <a:noFill/>
        </p:spPr>
        <p:txBody>
          <a:bodyPr wrap="square" rtlCol="0">
            <a:spAutoFit/>
          </a:bodyPr>
          <a:lstStyle/>
          <a:p>
            <a:pPr lvl="0" eaLnBrk="0" fontAlgn="base" hangingPunct="0">
              <a:spcBef>
                <a:spcPct val="0"/>
              </a:spcBef>
              <a:spcAft>
                <a:spcPct val="0"/>
              </a:spcAft>
            </a:pPr>
            <a:r>
              <a:rPr lang="en-US" dirty="0"/>
              <a:t>2- Using </a:t>
            </a:r>
            <a:r>
              <a:rPr lang="en-US" b="1" dirty="0"/>
              <a:t>String Refs</a:t>
            </a:r>
          </a:p>
          <a:p>
            <a:pPr lvl="0" eaLnBrk="0" fontAlgn="base" hangingPunct="0">
              <a:spcBef>
                <a:spcPct val="0"/>
              </a:spcBef>
              <a:spcAft>
                <a:spcPct val="0"/>
              </a:spcAft>
            </a:pPr>
            <a:endParaRPr lang="en-US" b="1" dirty="0"/>
          </a:p>
          <a:p>
            <a:pPr lvl="0" eaLnBrk="0" fontAlgn="base" hangingPunct="0">
              <a:spcBef>
                <a:spcPct val="0"/>
              </a:spcBef>
              <a:spcAft>
                <a:spcPct val="0"/>
              </a:spcAft>
            </a:pPr>
            <a:r>
              <a:rPr lang="en-US" dirty="0"/>
              <a:t>There is another way to set refs is </a:t>
            </a:r>
            <a:r>
              <a:rPr lang="en-US" b="1" dirty="0"/>
              <a:t>String Refs</a:t>
            </a:r>
            <a:r>
              <a:rPr lang="en-US" dirty="0"/>
              <a:t>, but it's considered legacy and likely to be deprecated soon.</a:t>
            </a:r>
          </a:p>
          <a:p>
            <a:pPr lvl="0" eaLnBrk="0" fontAlgn="base" hangingPunct="0">
              <a:spcBef>
                <a:spcPct val="0"/>
              </a:spcBef>
              <a:spcAft>
                <a:spcPct val="0"/>
              </a:spcAft>
            </a:pPr>
            <a:endParaRPr lang="en-US" altLang="en-US" dirty="0"/>
          </a:p>
          <a:p>
            <a:pPr lvl="0" eaLnBrk="0" fontAlgn="base" hangingPunct="0">
              <a:spcBef>
                <a:spcPct val="0"/>
              </a:spcBef>
              <a:spcAft>
                <a:spcPct val="0"/>
              </a:spcAft>
            </a:pPr>
            <a:r>
              <a:rPr lang="en-US" dirty="0"/>
              <a:t>With string refs, you'll see the markup of the input tag set to something like:</a:t>
            </a:r>
          </a:p>
          <a:p>
            <a:pPr lvl="0" eaLnBrk="0" fontAlgn="base" hangingPunct="0">
              <a:spcBef>
                <a:spcPct val="0"/>
              </a:spcBef>
              <a:spcAft>
                <a:spcPct val="0"/>
              </a:spcAft>
            </a:pPr>
            <a:endParaRPr lang="en-US" altLang="en-US" dirty="0"/>
          </a:p>
          <a:p>
            <a:pPr lvl="0" eaLnBrk="0" fontAlgn="base" hangingPunct="0">
              <a:spcBef>
                <a:spcPct val="0"/>
              </a:spcBef>
              <a:spcAft>
                <a:spcPct val="0"/>
              </a:spcAft>
            </a:pPr>
            <a:r>
              <a:rPr lang="en-US" altLang="en-US" dirty="0"/>
              <a:t>	</a:t>
            </a:r>
            <a:r>
              <a:rPr lang="en-US" dirty="0"/>
              <a:t>&lt;input type="text" ref="</a:t>
            </a:r>
            <a:r>
              <a:rPr lang="en-US" dirty="0" err="1"/>
              <a:t>textInput</a:t>
            </a:r>
            <a:r>
              <a:rPr lang="en-US" dirty="0"/>
              <a:t>" /&gt; </a:t>
            </a:r>
          </a:p>
          <a:p>
            <a:pPr lvl="0" eaLnBrk="0" fontAlgn="base" hangingPunct="0">
              <a:spcBef>
                <a:spcPct val="0"/>
              </a:spcBef>
              <a:spcAft>
                <a:spcPct val="0"/>
              </a:spcAft>
            </a:pPr>
            <a:endParaRPr lang="en-US" altLang="en-US" dirty="0"/>
          </a:p>
          <a:p>
            <a:pPr eaLnBrk="0" fontAlgn="base" hangingPunct="0">
              <a:spcBef>
                <a:spcPct val="0"/>
              </a:spcBef>
              <a:spcAft>
                <a:spcPct val="0"/>
              </a:spcAft>
            </a:pPr>
            <a:r>
              <a:rPr lang="en-US" altLang="en-US" dirty="0"/>
              <a:t>And then on the component, we'd get the value like this: </a:t>
            </a:r>
          </a:p>
          <a:p>
            <a:pPr eaLnBrk="0" fontAlgn="base" hangingPunct="0">
              <a:spcBef>
                <a:spcPct val="0"/>
              </a:spcBef>
              <a:spcAft>
                <a:spcPct val="0"/>
              </a:spcAft>
            </a:pPr>
            <a:r>
              <a:rPr lang="en-US" altLang="en-US" dirty="0"/>
              <a:t>	</a:t>
            </a:r>
          </a:p>
          <a:p>
            <a:pPr eaLnBrk="0" fontAlgn="base" hangingPunct="0">
              <a:spcBef>
                <a:spcPct val="0"/>
              </a:spcBef>
              <a:spcAft>
                <a:spcPct val="0"/>
              </a:spcAft>
            </a:pPr>
            <a:r>
              <a:rPr lang="en-US" altLang="en-US" dirty="0"/>
              <a:t>	</a:t>
            </a:r>
            <a:r>
              <a:rPr lang="en-US" altLang="en-US" dirty="0" err="1"/>
              <a:t>this.refs.textInput.value</a:t>
            </a:r>
            <a:endParaRPr lang="en-US" altLang="en-US" dirty="0"/>
          </a:p>
          <a:p>
            <a:pPr lvl="0" eaLnBrk="0" fontAlgn="base" hangingPunct="0">
              <a:spcBef>
                <a:spcPct val="0"/>
              </a:spcBef>
              <a:spcAft>
                <a:spcPct val="0"/>
              </a:spcAft>
            </a:pPr>
            <a:endParaRPr lang="en-US" altLang="en-US" dirty="0"/>
          </a:p>
          <a:p>
            <a:pPr lvl="0" eaLnBrk="0" fontAlgn="base" hangingPunct="0">
              <a:spcBef>
                <a:spcPct val="0"/>
              </a:spcBef>
              <a:spcAft>
                <a:spcPct val="0"/>
              </a:spcAft>
            </a:pPr>
            <a:r>
              <a:rPr lang="en-US" b="1" dirty="0"/>
              <a:t>  </a:t>
            </a:r>
          </a:p>
          <a:p>
            <a:pPr lvl="0" eaLnBrk="0" fontAlgn="base" hangingPunct="0">
              <a:spcBef>
                <a:spcPct val="0"/>
              </a:spcBef>
              <a:spcAft>
                <a:spcPct val="0"/>
              </a:spcAft>
            </a:pPr>
            <a:endParaRPr lang="en-US" b="1" dirty="0"/>
          </a:p>
          <a:p>
            <a:pPr eaLnBrk="0" fontAlgn="base" hangingPunct="0">
              <a:spcBef>
                <a:spcPct val="0"/>
              </a:spcBef>
              <a:spcAft>
                <a:spcPct val="0"/>
              </a:spcAft>
            </a:pPr>
            <a:endParaRPr lang="en-IN" b="1" dirty="0"/>
          </a:p>
          <a:p>
            <a:pPr lvl="0" eaLnBrk="0" fontAlgn="base" hangingPunct="0">
              <a:spcBef>
                <a:spcPct val="0"/>
              </a:spcBef>
              <a:spcAft>
                <a:spcPct val="0"/>
              </a:spcAft>
            </a:pPr>
            <a:endParaRPr lang="en-IN" dirty="0"/>
          </a:p>
        </p:txBody>
      </p:sp>
      <p:sp>
        <p:nvSpPr>
          <p:cNvPr id="3" name="Rectangle 1"/>
          <p:cNvSpPr>
            <a:spLocks noChangeArrowheads="1"/>
          </p:cNvSpPr>
          <p:nvPr/>
        </p:nvSpPr>
        <p:spPr bwMode="auto">
          <a:xfrm>
            <a:off x="0" y="43934"/>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42517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5</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Who uses React?</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pic>
        <p:nvPicPr>
          <p:cNvPr id="25" name="Picture 24" descr="https://s3.amazonaws.com/media-p.slid.es/uploads/alexanderfarennikov/images/1200508/logo-teradek.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214" y="1243648"/>
            <a:ext cx="1983740" cy="809817"/>
          </a:xfrm>
          <a:prstGeom prst="rect">
            <a:avLst/>
          </a:prstGeom>
          <a:noFill/>
          <a:ln>
            <a:noFill/>
          </a:ln>
        </p:spPr>
      </p:pic>
      <p:pic>
        <p:nvPicPr>
          <p:cNvPr id="26" name="Picture 25" descr="https://s3.amazonaws.com/media-p.slid.es/uploads/alexanderfarennikov/images/1200510/instagram-logo.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7753" y="1284910"/>
            <a:ext cx="2468245" cy="774700"/>
          </a:xfrm>
          <a:prstGeom prst="rect">
            <a:avLst/>
          </a:prstGeom>
          <a:noFill/>
          <a:ln>
            <a:noFill/>
          </a:ln>
        </p:spPr>
      </p:pic>
      <p:pic>
        <p:nvPicPr>
          <p:cNvPr id="27" name="Picture 26" descr="https://s3.amazonaws.com/media-p.slid.es/uploads/alexanderfarennikov/images/1200512/Netflix_Web_Logo.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73362" y="1287738"/>
            <a:ext cx="2436495" cy="765727"/>
          </a:xfrm>
          <a:prstGeom prst="rect">
            <a:avLst/>
          </a:prstGeom>
          <a:noFill/>
          <a:ln>
            <a:noFill/>
          </a:ln>
        </p:spPr>
      </p:pic>
      <p:pic>
        <p:nvPicPr>
          <p:cNvPr id="28" name="Picture 27" descr="https://s3.amazonaws.com/media-p.slid.es/uploads/alexanderfarennikov/images/1200513/khan-academy_logo_www.DocuSign.co_.png"/>
          <p:cNvPicPr/>
          <p:nvPr/>
        </p:nvPicPr>
        <p:blipFill>
          <a:blip r:embed="rId5">
            <a:extLst>
              <a:ext uri="{28A0092B-C50C-407E-A947-70E740481C1C}">
                <a14:useLocalDpi xmlns:a14="http://schemas.microsoft.com/office/drawing/2010/main" val="0"/>
              </a:ext>
            </a:extLst>
          </a:blip>
          <a:srcRect/>
          <a:stretch>
            <a:fillRect/>
          </a:stretch>
        </p:blipFill>
        <p:spPr bwMode="auto">
          <a:xfrm>
            <a:off x="8663635" y="1284694"/>
            <a:ext cx="3335020" cy="876935"/>
          </a:xfrm>
          <a:prstGeom prst="rect">
            <a:avLst/>
          </a:prstGeom>
          <a:noFill/>
          <a:ln>
            <a:noFill/>
          </a:ln>
        </p:spPr>
      </p:pic>
      <p:pic>
        <p:nvPicPr>
          <p:cNvPr id="29" name="Picture 28" descr="https://s3.amazonaws.com/media-p.slid.es/uploads/alexanderfarennikov/images/1200516/reddit_logo_85525217_a_l.jpg"/>
          <p:cNvPicPr/>
          <p:nvPr/>
        </p:nvPicPr>
        <p:blipFill>
          <a:blip r:embed="rId6">
            <a:extLst>
              <a:ext uri="{28A0092B-C50C-407E-A947-70E740481C1C}">
                <a14:useLocalDpi xmlns:a14="http://schemas.microsoft.com/office/drawing/2010/main" val="0"/>
              </a:ext>
            </a:extLst>
          </a:blip>
          <a:srcRect/>
          <a:stretch>
            <a:fillRect/>
          </a:stretch>
        </p:blipFill>
        <p:spPr bwMode="auto">
          <a:xfrm>
            <a:off x="6883022" y="2557404"/>
            <a:ext cx="4123720" cy="1232485"/>
          </a:xfrm>
          <a:prstGeom prst="rect">
            <a:avLst/>
          </a:prstGeom>
          <a:noFill/>
          <a:ln>
            <a:noFill/>
          </a:ln>
        </p:spPr>
      </p:pic>
      <p:pic>
        <p:nvPicPr>
          <p:cNvPr id="30" name="Picture 29" descr="https://s3.amazonaws.com/media-p.slid.es/uploads/alexanderfarennikov/images/1200517/asana-logo.png"/>
          <p:cNvPicPr/>
          <p:nvPr/>
        </p:nvPicPr>
        <p:blipFill>
          <a:blip r:embed="rId7">
            <a:extLst>
              <a:ext uri="{28A0092B-C50C-407E-A947-70E740481C1C}">
                <a14:useLocalDpi xmlns:a14="http://schemas.microsoft.com/office/drawing/2010/main" val="0"/>
              </a:ext>
            </a:extLst>
          </a:blip>
          <a:srcRect/>
          <a:stretch>
            <a:fillRect/>
          </a:stretch>
        </p:blipFill>
        <p:spPr bwMode="auto">
          <a:xfrm>
            <a:off x="628032" y="2648417"/>
            <a:ext cx="5750560" cy="1009650"/>
          </a:xfrm>
          <a:prstGeom prst="rect">
            <a:avLst/>
          </a:prstGeom>
          <a:noFill/>
          <a:ln>
            <a:noFill/>
          </a:ln>
        </p:spPr>
      </p:pic>
      <p:pic>
        <p:nvPicPr>
          <p:cNvPr id="31" name="Picture 30" descr="https://s3.amazonaws.com/media-p.slid.es/uploads/alexanderfarennikov/images/1200518/airbnb_horizontal_lockup_print.jpg"/>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7235" y="4244597"/>
            <a:ext cx="5199130" cy="1461762"/>
          </a:xfrm>
          <a:prstGeom prst="rect">
            <a:avLst/>
          </a:prstGeom>
          <a:noFill/>
          <a:ln>
            <a:noFill/>
          </a:ln>
        </p:spPr>
      </p:pic>
      <p:pic>
        <p:nvPicPr>
          <p:cNvPr id="32" name="Picture 31" descr="https://s3.amazonaws.com/media-p.slid.es/uploads/alexanderfarennikov/images/1200519/facebook_logo.png"/>
          <p:cNvPicPr/>
          <p:nvPr/>
        </p:nvPicPr>
        <p:blipFill>
          <a:blip r:embed="rId9">
            <a:extLst>
              <a:ext uri="{28A0092B-C50C-407E-A947-70E740481C1C}">
                <a14:useLocalDpi xmlns:a14="http://schemas.microsoft.com/office/drawing/2010/main" val="0"/>
              </a:ext>
            </a:extLst>
          </a:blip>
          <a:srcRect/>
          <a:stretch>
            <a:fillRect/>
          </a:stretch>
        </p:blipFill>
        <p:spPr bwMode="auto">
          <a:xfrm>
            <a:off x="5194732" y="4205215"/>
            <a:ext cx="6231890" cy="1317004"/>
          </a:xfrm>
          <a:prstGeom prst="rect">
            <a:avLst/>
          </a:prstGeom>
          <a:noFill/>
          <a:ln>
            <a:noFill/>
          </a:ln>
        </p:spPr>
      </p:pic>
    </p:spTree>
    <p:extLst>
      <p:ext uri="{BB962C8B-B14F-4D97-AF65-F5344CB8AC3E}">
        <p14:creationId xmlns:p14="http://schemas.microsoft.com/office/powerpoint/2010/main" val="15917617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50</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Refs – </a:t>
            </a:r>
            <a:r>
              <a:rPr lang="en-IN" sz="3200" b="1" i="1" spc="-67" dirty="0" err="1">
                <a:solidFill>
                  <a:schemeClr val="bg1">
                    <a:lumMod val="50000"/>
                  </a:schemeClr>
                </a:solidFill>
                <a:latin typeface="Arial" pitchFamily="34" charset="0"/>
                <a:cs typeface="Arial" pitchFamily="34" charset="0"/>
              </a:rPr>
              <a:t>Callback</a:t>
            </a:r>
            <a:r>
              <a:rPr lang="en-IN" sz="3200" b="1" i="1" spc="-67" dirty="0">
                <a:solidFill>
                  <a:schemeClr val="bg1">
                    <a:lumMod val="50000"/>
                  </a:schemeClr>
                </a:solidFill>
                <a:latin typeface="Arial" pitchFamily="34" charset="0"/>
                <a:cs typeface="Arial" pitchFamily="34" charset="0"/>
              </a:rPr>
              <a:t> Refs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30852" y="1259402"/>
            <a:ext cx="10825874" cy="6463308"/>
          </a:xfrm>
          <a:prstGeom prst="rect">
            <a:avLst/>
          </a:prstGeom>
          <a:noFill/>
        </p:spPr>
        <p:txBody>
          <a:bodyPr wrap="square" rtlCol="0">
            <a:spAutoFit/>
          </a:bodyPr>
          <a:lstStyle/>
          <a:p>
            <a:pPr lvl="0" eaLnBrk="0" fontAlgn="base" hangingPunct="0">
              <a:spcBef>
                <a:spcPct val="0"/>
              </a:spcBef>
              <a:spcAft>
                <a:spcPct val="0"/>
              </a:spcAft>
            </a:pPr>
            <a:r>
              <a:rPr lang="en-US" dirty="0"/>
              <a:t>3- Using </a:t>
            </a:r>
            <a:r>
              <a:rPr lang="en-US" b="1" dirty="0"/>
              <a:t>Callback Refs</a:t>
            </a:r>
          </a:p>
          <a:p>
            <a:pPr lvl="0" eaLnBrk="0" fontAlgn="base" hangingPunct="0">
              <a:spcBef>
                <a:spcPct val="0"/>
              </a:spcBef>
              <a:spcAft>
                <a:spcPct val="0"/>
              </a:spcAft>
            </a:pPr>
            <a:endParaRPr lang="en-US" b="1" dirty="0"/>
          </a:p>
          <a:p>
            <a:pPr lvl="0" eaLnBrk="0" fontAlgn="base" hangingPunct="0">
              <a:spcBef>
                <a:spcPct val="0"/>
              </a:spcBef>
              <a:spcAft>
                <a:spcPct val="0"/>
              </a:spcAft>
            </a:pPr>
            <a:r>
              <a:rPr lang="en-US" altLang="en-US" dirty="0"/>
              <a:t>The </a:t>
            </a:r>
            <a:r>
              <a:rPr lang="en-US" altLang="en-US" b="1" dirty="0"/>
              <a:t>callback ref</a:t>
            </a:r>
            <a:r>
              <a:rPr lang="en-US" altLang="en-US" dirty="0"/>
              <a:t> is another way of using refs in React. To use refs in this way we set the </a:t>
            </a:r>
            <a:r>
              <a:rPr lang="en-US" altLang="en-US" b="1" dirty="0"/>
              <a:t>ref property </a:t>
            </a:r>
            <a:r>
              <a:rPr lang="en-US" altLang="en-US" dirty="0"/>
              <a:t>to a </a:t>
            </a:r>
            <a:r>
              <a:rPr lang="en-US" altLang="en-US" b="1" dirty="0"/>
              <a:t>callback function</a:t>
            </a:r>
            <a:r>
              <a:rPr lang="en-US" altLang="en-US" dirty="0"/>
              <a:t>. When we set a ref, React will call this function, </a:t>
            </a:r>
            <a:r>
              <a:rPr lang="en-US" altLang="en-US" b="1" dirty="0"/>
              <a:t>passing the element</a:t>
            </a:r>
            <a:r>
              <a:rPr lang="en-US" altLang="en-US" dirty="0"/>
              <a:t> as the </a:t>
            </a:r>
            <a:r>
              <a:rPr lang="en-US" altLang="en-US" b="1" dirty="0"/>
              <a:t>first argument</a:t>
            </a:r>
            <a:r>
              <a:rPr lang="en-US" altLang="en-US" dirty="0"/>
              <a:t>.</a:t>
            </a:r>
          </a:p>
          <a:p>
            <a:pPr lvl="0" eaLnBrk="0" fontAlgn="base" hangingPunct="0">
              <a:spcBef>
                <a:spcPct val="0"/>
              </a:spcBef>
              <a:spcAft>
                <a:spcPct val="0"/>
              </a:spcAft>
            </a:pPr>
            <a:r>
              <a:rPr lang="en-US" altLang="en-US" b="1" dirty="0"/>
              <a:t>Example:</a:t>
            </a:r>
          </a:p>
          <a:p>
            <a:r>
              <a:rPr lang="en-US" b="1" dirty="0"/>
              <a:t>  </a:t>
            </a:r>
            <a:r>
              <a:rPr lang="en-IN" dirty="0"/>
              <a:t>class </a:t>
            </a:r>
            <a:r>
              <a:rPr lang="en-IN" dirty="0" err="1"/>
              <a:t>NameForm</a:t>
            </a:r>
            <a:r>
              <a:rPr lang="en-IN" dirty="0"/>
              <a:t> extends </a:t>
            </a:r>
            <a:r>
              <a:rPr lang="en-IN" dirty="0" err="1"/>
              <a:t>React.Component</a:t>
            </a:r>
            <a:r>
              <a:rPr lang="en-IN" dirty="0"/>
              <a:t> {</a:t>
            </a:r>
          </a:p>
          <a:p>
            <a:r>
              <a:rPr lang="en-IN" dirty="0"/>
              <a:t>		constructor(props){</a:t>
            </a:r>
          </a:p>
          <a:p>
            <a:r>
              <a:rPr lang="en-IN" dirty="0"/>
              <a:t>			</a:t>
            </a:r>
            <a:r>
              <a:rPr lang="en-IN" dirty="0" err="1"/>
              <a:t>this.textInput</a:t>
            </a:r>
            <a:r>
              <a:rPr lang="en-IN" dirty="0"/>
              <a:t> = null;</a:t>
            </a:r>
          </a:p>
          <a:p>
            <a:r>
              <a:rPr lang="en-IN" dirty="0"/>
              <a:t> 			</a:t>
            </a:r>
            <a:r>
              <a:rPr lang="en-IN" dirty="0" err="1"/>
              <a:t>this.setTextInputRef</a:t>
            </a:r>
            <a:r>
              <a:rPr lang="en-IN" dirty="0"/>
              <a:t> = element =&gt; {</a:t>
            </a:r>
          </a:p>
          <a:p>
            <a:r>
              <a:rPr lang="en-IN" dirty="0"/>
              <a:t>      					</a:t>
            </a:r>
            <a:r>
              <a:rPr lang="en-IN" dirty="0" err="1"/>
              <a:t>this.textInput</a:t>
            </a:r>
            <a:r>
              <a:rPr lang="en-IN" dirty="0"/>
              <a:t> = element;</a:t>
            </a:r>
          </a:p>
          <a:p>
            <a:r>
              <a:rPr lang="en-IN" dirty="0"/>
              <a:t>;}</a:t>
            </a:r>
          </a:p>
          <a:p>
            <a:r>
              <a:rPr lang="en-IN" dirty="0"/>
              <a:t>		render() {</a:t>
            </a:r>
          </a:p>
          <a:p>
            <a:r>
              <a:rPr lang="en-IN" dirty="0"/>
              <a:t>		return (	………</a:t>
            </a:r>
          </a:p>
          <a:p>
            <a:r>
              <a:rPr lang="en-IN" dirty="0"/>
              <a:t>			&lt;input type="text" ref={</a:t>
            </a:r>
            <a:r>
              <a:rPr lang="en-US" altLang="en-US" dirty="0" err="1"/>
              <a:t>this.setTextInputRef</a:t>
            </a:r>
            <a:r>
              <a:rPr lang="en-US" altLang="en-US" dirty="0"/>
              <a:t> </a:t>
            </a:r>
            <a:r>
              <a:rPr lang="en-IN" dirty="0"/>
              <a:t>} /&gt;</a:t>
            </a:r>
          </a:p>
          <a:p>
            <a:r>
              <a:rPr lang="en-IN" dirty="0"/>
              <a:t>		             )</a:t>
            </a:r>
          </a:p>
          <a:p>
            <a:r>
              <a:rPr lang="en-IN" dirty="0"/>
              <a:t>		}</a:t>
            </a:r>
          </a:p>
          <a:p>
            <a:pPr eaLnBrk="0" fontAlgn="base" hangingPunct="0">
              <a:spcBef>
                <a:spcPct val="0"/>
              </a:spcBef>
              <a:spcAft>
                <a:spcPct val="0"/>
              </a:spcAft>
            </a:pPr>
            <a:r>
              <a:rPr lang="en-US" altLang="en-US" dirty="0"/>
              <a:t>And then on the component, we'd get the value like this: </a:t>
            </a:r>
          </a:p>
          <a:p>
            <a:pPr eaLnBrk="0" fontAlgn="base" hangingPunct="0">
              <a:spcBef>
                <a:spcPct val="0"/>
              </a:spcBef>
              <a:spcAft>
                <a:spcPct val="0"/>
              </a:spcAft>
            </a:pPr>
            <a:r>
              <a:rPr lang="en-US" altLang="en-US" dirty="0"/>
              <a:t>		</a:t>
            </a:r>
            <a:r>
              <a:rPr lang="en-US" altLang="en-US" dirty="0" err="1"/>
              <a:t>this.textInput.value</a:t>
            </a:r>
            <a:endParaRPr lang="en-US" altLang="en-US" dirty="0"/>
          </a:p>
          <a:p>
            <a:endParaRPr lang="en-IN" dirty="0"/>
          </a:p>
          <a:p>
            <a:pPr lvl="0" eaLnBrk="0" fontAlgn="base" hangingPunct="0">
              <a:spcBef>
                <a:spcPct val="0"/>
              </a:spcBef>
              <a:spcAft>
                <a:spcPct val="0"/>
              </a:spcAft>
            </a:pPr>
            <a:endParaRPr lang="en-US" b="1" dirty="0"/>
          </a:p>
          <a:p>
            <a:pPr lvl="0" eaLnBrk="0" fontAlgn="base" hangingPunct="0">
              <a:spcBef>
                <a:spcPct val="0"/>
              </a:spcBef>
              <a:spcAft>
                <a:spcPct val="0"/>
              </a:spcAft>
            </a:pPr>
            <a:endParaRPr lang="en-US" b="1" dirty="0"/>
          </a:p>
          <a:p>
            <a:pPr eaLnBrk="0" fontAlgn="base" hangingPunct="0">
              <a:spcBef>
                <a:spcPct val="0"/>
              </a:spcBef>
              <a:spcAft>
                <a:spcPct val="0"/>
              </a:spcAft>
            </a:pPr>
            <a:endParaRPr lang="en-IN" b="1" dirty="0"/>
          </a:p>
          <a:p>
            <a:pPr lvl="0" eaLnBrk="0" fontAlgn="base" hangingPunct="0">
              <a:spcBef>
                <a:spcPct val="0"/>
              </a:spcBef>
              <a:spcAft>
                <a:spcPct val="0"/>
              </a:spcAft>
            </a:pPr>
            <a:endParaRPr lang="en-IN" dirty="0"/>
          </a:p>
        </p:txBody>
      </p:sp>
      <p:sp>
        <p:nvSpPr>
          <p:cNvPr id="3" name="Rectangle 1"/>
          <p:cNvSpPr>
            <a:spLocks noChangeArrowheads="1"/>
          </p:cNvSpPr>
          <p:nvPr/>
        </p:nvSpPr>
        <p:spPr bwMode="auto">
          <a:xfrm>
            <a:off x="0" y="43934"/>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5"/>
          <p:cNvSpPr>
            <a:spLocks noChangeArrowheads="1"/>
          </p:cNvSpPr>
          <p:nvPr/>
        </p:nvSpPr>
        <p:spPr bwMode="auto">
          <a:xfrm>
            <a:off x="0" y="13180"/>
            <a:ext cx="184731" cy="430839"/>
          </a:xfrm>
          <a:prstGeom prst="rect">
            <a:avLst/>
          </a:prstGeom>
          <a:solidFill>
            <a:srgbClr val="2D2D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6176" rIns="9144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21655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51</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Refs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16280" y="1249680"/>
            <a:ext cx="10165080" cy="1477328"/>
          </a:xfrm>
          <a:prstGeom prst="rect">
            <a:avLst/>
          </a:prstGeom>
          <a:noFill/>
        </p:spPr>
        <p:txBody>
          <a:bodyPr wrap="square" rtlCol="0">
            <a:spAutoFit/>
          </a:bodyPr>
          <a:lstStyle/>
          <a:p>
            <a:r>
              <a:rPr lang="en-US" b="1" dirty="0"/>
              <a:t>Use cases:</a:t>
            </a:r>
          </a:p>
          <a:p>
            <a:pPr marL="285750" indent="-285750">
              <a:buFont typeface="Arial" panose="020B0604020202020204" pitchFamily="34" charset="0"/>
              <a:buChar char="•"/>
            </a:pPr>
            <a:r>
              <a:rPr lang="en-US" dirty="0"/>
              <a:t>Managing focus</a:t>
            </a:r>
          </a:p>
          <a:p>
            <a:pPr marL="285750" indent="-285750">
              <a:buFont typeface="Arial" panose="020B0604020202020204" pitchFamily="34" charset="0"/>
              <a:buChar char="•"/>
            </a:pPr>
            <a:r>
              <a:rPr lang="en-US" dirty="0"/>
              <a:t>Text selection</a:t>
            </a:r>
          </a:p>
          <a:p>
            <a:pPr marL="285750" indent="-285750">
              <a:buFont typeface="Arial" panose="020B0604020202020204" pitchFamily="34" charset="0"/>
              <a:buChar char="•"/>
            </a:pPr>
            <a:r>
              <a:rPr lang="en-US" dirty="0"/>
              <a:t>Media playback</a:t>
            </a:r>
          </a:p>
          <a:p>
            <a:pPr marL="285750" indent="-285750">
              <a:buFont typeface="Arial" panose="020B0604020202020204" pitchFamily="34" charset="0"/>
              <a:buChar char="•"/>
            </a:pPr>
            <a:r>
              <a:rPr lang="en-US" dirty="0"/>
              <a:t>Triggering Imperative Animations etc.</a:t>
            </a:r>
          </a:p>
        </p:txBody>
      </p:sp>
      <p:sp>
        <p:nvSpPr>
          <p:cNvPr id="7" name="Rectangle 3"/>
          <p:cNvSpPr>
            <a:spLocks noChangeArrowheads="1"/>
          </p:cNvSpPr>
          <p:nvPr/>
        </p:nvSpPr>
        <p:spPr bwMode="auto">
          <a:xfrm>
            <a:off x="0" y="-184666"/>
            <a:ext cx="184731" cy="369332"/>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0" y="-184666"/>
            <a:ext cx="184731" cy="369332"/>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720620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52</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Keys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16280" y="1249680"/>
            <a:ext cx="10165080" cy="2585323"/>
          </a:xfrm>
          <a:prstGeom prst="rect">
            <a:avLst/>
          </a:prstGeom>
          <a:noFill/>
        </p:spPr>
        <p:txBody>
          <a:bodyPr wrap="square" rtlCol="0">
            <a:spAutoFit/>
          </a:bodyPr>
          <a:lstStyle/>
          <a:p>
            <a:r>
              <a:rPr lang="en-US" dirty="0"/>
              <a:t>In React, while handling arrays, utilization of the 'key' attribute on each element can be crucial for avoiding needless re-render performance hits.</a:t>
            </a:r>
          </a:p>
          <a:p>
            <a:endParaRPr lang="en-US" dirty="0"/>
          </a:p>
          <a:p>
            <a:pPr marL="285750" indent="-285750">
              <a:buFont typeface="Arial" panose="020B0604020202020204" pitchFamily="34" charset="0"/>
              <a:buChar char="•"/>
            </a:pPr>
            <a:r>
              <a:rPr lang="en-US" dirty="0"/>
              <a:t>A </a:t>
            </a:r>
            <a:r>
              <a:rPr lang="en-US" b="1" dirty="0"/>
              <a:t>Key</a:t>
            </a:r>
            <a:r>
              <a:rPr lang="en-US" dirty="0"/>
              <a:t> is a special string attribute which is to be included when creating lists of elements. </a:t>
            </a:r>
          </a:p>
          <a:p>
            <a:endParaRPr lang="en-US" dirty="0"/>
          </a:p>
          <a:p>
            <a:pPr marL="285750" indent="-285750">
              <a:buFont typeface="Arial" panose="020B0604020202020204" pitchFamily="34" charset="0"/>
              <a:buChar char="•"/>
            </a:pPr>
            <a:r>
              <a:rPr lang="en-US" b="1" dirty="0"/>
              <a:t>Keys</a:t>
            </a:r>
            <a:r>
              <a:rPr lang="en-US" dirty="0"/>
              <a:t> are useful when working with dynamically created components or when lists are altered by the users. </a:t>
            </a:r>
          </a:p>
          <a:p>
            <a:endParaRPr lang="en-US" dirty="0"/>
          </a:p>
          <a:p>
            <a:pPr marL="285750" indent="-285750">
              <a:buFont typeface="Arial" panose="020B0604020202020204" pitchFamily="34" charset="0"/>
              <a:buChar char="•"/>
            </a:pPr>
            <a:r>
              <a:rPr lang="en-US" dirty="0"/>
              <a:t>Setting the </a:t>
            </a:r>
            <a:r>
              <a:rPr lang="en-US" b="1" dirty="0"/>
              <a:t>key</a:t>
            </a:r>
            <a:r>
              <a:rPr lang="en-US" dirty="0"/>
              <a:t> value will keep the components uniquely identified after the change.</a:t>
            </a:r>
          </a:p>
        </p:txBody>
      </p:sp>
      <p:sp>
        <p:nvSpPr>
          <p:cNvPr id="7" name="Rectangle 3"/>
          <p:cNvSpPr>
            <a:spLocks noChangeArrowheads="1"/>
          </p:cNvSpPr>
          <p:nvPr/>
        </p:nvSpPr>
        <p:spPr bwMode="auto">
          <a:xfrm>
            <a:off x="0" y="-184666"/>
            <a:ext cx="184731" cy="369332"/>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0" y="-184666"/>
            <a:ext cx="184731" cy="369332"/>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69827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53</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Keys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16280" y="1249680"/>
            <a:ext cx="10165080" cy="4524315"/>
          </a:xfrm>
          <a:prstGeom prst="rect">
            <a:avLst/>
          </a:prstGeom>
          <a:noFill/>
        </p:spPr>
        <p:txBody>
          <a:bodyPr wrap="square" rtlCol="0">
            <a:spAutoFit/>
          </a:bodyPr>
          <a:lstStyle/>
          <a:p>
            <a:r>
              <a:rPr lang="en-US" b="1" dirty="0"/>
              <a:t>Let us start with an array</a:t>
            </a:r>
          </a:p>
          <a:p>
            <a:endParaRPr lang="en-US" dirty="0"/>
          </a:p>
          <a:p>
            <a:r>
              <a:rPr lang="en-US" dirty="0"/>
              <a:t>	</a:t>
            </a:r>
            <a:r>
              <a:rPr lang="en-US" dirty="0" err="1"/>
              <a:t>const</a:t>
            </a:r>
            <a:r>
              <a:rPr lang="en-US" dirty="0"/>
              <a:t> courses = [{  Name: “AngularJS", }, { Name: “</a:t>
            </a:r>
            <a:r>
              <a:rPr lang="en-US" dirty="0" err="1"/>
              <a:t>ReactJS</a:t>
            </a:r>
            <a:r>
              <a:rPr lang="en-US" dirty="0"/>
              <a:t>", }, {  Name: “</a:t>
            </a:r>
            <a:r>
              <a:rPr lang="en-US" dirty="0" err="1"/>
              <a:t>VueJS</a:t>
            </a:r>
            <a:r>
              <a:rPr lang="en-US" dirty="0"/>
              <a:t>", }]</a:t>
            </a:r>
          </a:p>
          <a:p>
            <a:endParaRPr lang="en-US" dirty="0"/>
          </a:p>
          <a:p>
            <a:r>
              <a:rPr lang="en-IN" dirty="0"/>
              <a:t>	&lt;div&gt;</a:t>
            </a:r>
          </a:p>
          <a:p>
            <a:r>
              <a:rPr lang="en-IN" dirty="0"/>
              <a:t>   	 	{ </a:t>
            </a:r>
            <a:r>
              <a:rPr lang="en-IN" dirty="0" err="1"/>
              <a:t>courses.map</a:t>
            </a:r>
            <a:r>
              <a:rPr lang="en-IN" dirty="0"/>
              <a:t>((course, index) =&gt; ( &lt;span key={index}&gt;{course.name}&lt;/span&gt;)) }</a:t>
            </a:r>
          </a:p>
          <a:p>
            <a:r>
              <a:rPr lang="en-IN" dirty="0"/>
              <a:t>	&lt;/div&gt;</a:t>
            </a:r>
            <a:r>
              <a:rPr lang="en-US" dirty="0"/>
              <a:t> </a:t>
            </a:r>
          </a:p>
          <a:p>
            <a:endParaRPr lang="en-US" dirty="0"/>
          </a:p>
          <a:p>
            <a:r>
              <a:rPr lang="en-US" b="1" dirty="0"/>
              <a:t>Output will be like this:</a:t>
            </a:r>
          </a:p>
          <a:p>
            <a:endParaRPr lang="en-US" dirty="0"/>
          </a:p>
          <a:p>
            <a:r>
              <a:rPr lang="en-IN" dirty="0"/>
              <a:t>	&lt;div&gt;</a:t>
            </a:r>
          </a:p>
          <a:p>
            <a:r>
              <a:rPr lang="en-IN" dirty="0"/>
              <a:t>    		&lt;span key=’0’&gt;AngularJS&lt;/span&gt;</a:t>
            </a:r>
          </a:p>
          <a:p>
            <a:r>
              <a:rPr lang="en-IN" dirty="0"/>
              <a:t>   		&lt;span key=’1’&gt;</a:t>
            </a:r>
            <a:r>
              <a:rPr lang="en-IN" dirty="0" err="1"/>
              <a:t>ReactJS</a:t>
            </a:r>
            <a:r>
              <a:rPr lang="en-IN" dirty="0"/>
              <a:t>&lt;/span&gt;</a:t>
            </a:r>
          </a:p>
          <a:p>
            <a:r>
              <a:rPr lang="en-IN" dirty="0"/>
              <a:t>    		&lt;span key=’2’&gt;</a:t>
            </a:r>
            <a:r>
              <a:rPr lang="en-IN" dirty="0" err="1"/>
              <a:t>VueJS</a:t>
            </a:r>
            <a:r>
              <a:rPr lang="en-IN" dirty="0"/>
              <a:t>&lt;/span&gt;</a:t>
            </a:r>
          </a:p>
          <a:p>
            <a:r>
              <a:rPr lang="en-IN" dirty="0"/>
              <a:t>	&lt;/div&gt;</a:t>
            </a:r>
            <a:endParaRPr lang="en-US" dirty="0"/>
          </a:p>
          <a:p>
            <a:endParaRPr lang="en-US" dirty="0"/>
          </a:p>
        </p:txBody>
      </p:sp>
      <p:sp>
        <p:nvSpPr>
          <p:cNvPr id="7" name="Rectangle 3"/>
          <p:cNvSpPr>
            <a:spLocks noChangeArrowheads="1"/>
          </p:cNvSpPr>
          <p:nvPr/>
        </p:nvSpPr>
        <p:spPr bwMode="auto">
          <a:xfrm>
            <a:off x="0" y="-184666"/>
            <a:ext cx="184731" cy="369332"/>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0" y="-184666"/>
            <a:ext cx="184731" cy="369332"/>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0" y="67017"/>
            <a:ext cx="0" cy="323165"/>
          </a:xfrm>
          <a:prstGeom prst="rect">
            <a:avLst/>
          </a:prstGeom>
          <a:solidFill>
            <a:srgbClr val="29292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55412"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137062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54</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Keys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16280" y="1249680"/>
            <a:ext cx="10165080" cy="5078313"/>
          </a:xfrm>
          <a:prstGeom prst="rect">
            <a:avLst/>
          </a:prstGeom>
          <a:noFill/>
        </p:spPr>
        <p:txBody>
          <a:bodyPr wrap="square" rtlCol="0">
            <a:spAutoFit/>
          </a:bodyPr>
          <a:lstStyle/>
          <a:p>
            <a:r>
              <a:rPr lang="en-US" b="1" dirty="0"/>
              <a:t>Now, a new course has been added at the beginning</a:t>
            </a:r>
          </a:p>
          <a:p>
            <a:endParaRPr lang="en-US" dirty="0"/>
          </a:p>
          <a:p>
            <a:r>
              <a:rPr lang="en-US" dirty="0"/>
              <a:t>	</a:t>
            </a:r>
            <a:r>
              <a:rPr lang="en-IN" dirty="0"/>
              <a:t>[{ Name: “RPA"}, {  Name: “AngularJS", }, { Name: “</a:t>
            </a:r>
            <a:r>
              <a:rPr lang="en-IN" dirty="0" err="1"/>
              <a:t>ReactJS</a:t>
            </a:r>
            <a:r>
              <a:rPr lang="en-IN" dirty="0"/>
              <a:t>", }, {  Name: “</a:t>
            </a:r>
            <a:r>
              <a:rPr lang="en-IN" dirty="0" err="1"/>
              <a:t>VueJS</a:t>
            </a:r>
            <a:r>
              <a:rPr lang="en-IN" dirty="0"/>
              <a:t>", }]</a:t>
            </a:r>
          </a:p>
          <a:p>
            <a:r>
              <a:rPr lang="en-IN" dirty="0"/>
              <a:t>	&lt;div&gt;</a:t>
            </a:r>
          </a:p>
          <a:p>
            <a:r>
              <a:rPr lang="en-IN" dirty="0"/>
              <a:t>   	 	{ </a:t>
            </a:r>
            <a:r>
              <a:rPr lang="en-IN" dirty="0" err="1"/>
              <a:t>courses.map</a:t>
            </a:r>
            <a:r>
              <a:rPr lang="en-IN" dirty="0"/>
              <a:t>((course, index) =&gt; ( &lt;span key={index}&gt;{course.name}&lt;/span&gt;)) }</a:t>
            </a:r>
          </a:p>
          <a:p>
            <a:r>
              <a:rPr lang="en-IN" dirty="0"/>
              <a:t>	&lt;/div&gt;</a:t>
            </a:r>
            <a:r>
              <a:rPr lang="en-US" dirty="0"/>
              <a:t> </a:t>
            </a:r>
          </a:p>
          <a:p>
            <a:endParaRPr lang="en-US" dirty="0"/>
          </a:p>
          <a:p>
            <a:r>
              <a:rPr lang="en-US" b="1" dirty="0"/>
              <a:t>Output will be like this:</a:t>
            </a:r>
          </a:p>
          <a:p>
            <a:endParaRPr lang="en-US" dirty="0"/>
          </a:p>
          <a:p>
            <a:r>
              <a:rPr lang="en-IN" dirty="0"/>
              <a:t>	&lt;div&gt;</a:t>
            </a:r>
          </a:p>
          <a:p>
            <a:r>
              <a:rPr lang="en-IN" dirty="0"/>
              <a:t>    		&lt;span key=’0’&gt;RPA&lt;/span&gt;</a:t>
            </a:r>
          </a:p>
          <a:p>
            <a:r>
              <a:rPr lang="en-IN" dirty="0"/>
              <a:t>   		&lt;span key=’1’&gt;AngularJS&lt;/span&gt;</a:t>
            </a:r>
          </a:p>
          <a:p>
            <a:r>
              <a:rPr lang="en-IN" dirty="0"/>
              <a:t>    		&lt;span key=’2’&gt;</a:t>
            </a:r>
            <a:r>
              <a:rPr lang="en-IN" dirty="0" err="1"/>
              <a:t>ReactJS</a:t>
            </a:r>
            <a:r>
              <a:rPr lang="en-IN" dirty="0"/>
              <a:t>&lt;/span&gt;</a:t>
            </a:r>
          </a:p>
          <a:p>
            <a:r>
              <a:rPr lang="en-IN" dirty="0"/>
              <a:t>		&lt;span key=’3’&gt;</a:t>
            </a:r>
            <a:r>
              <a:rPr lang="en-IN" dirty="0" err="1"/>
              <a:t>VueJS</a:t>
            </a:r>
            <a:r>
              <a:rPr lang="en-IN" dirty="0"/>
              <a:t>&lt;/span&gt;</a:t>
            </a:r>
          </a:p>
          <a:p>
            <a:endParaRPr lang="en-IN" dirty="0"/>
          </a:p>
          <a:p>
            <a:r>
              <a:rPr lang="en-IN" dirty="0"/>
              <a:t>	&lt;/div&gt;</a:t>
            </a:r>
            <a:endParaRPr lang="en-US" dirty="0"/>
          </a:p>
          <a:p>
            <a:endParaRPr lang="en-IN" dirty="0"/>
          </a:p>
          <a:p>
            <a:endParaRPr lang="en-US" dirty="0"/>
          </a:p>
        </p:txBody>
      </p:sp>
      <p:sp>
        <p:nvSpPr>
          <p:cNvPr id="7" name="Rectangle 3"/>
          <p:cNvSpPr>
            <a:spLocks noChangeArrowheads="1"/>
          </p:cNvSpPr>
          <p:nvPr/>
        </p:nvSpPr>
        <p:spPr bwMode="auto">
          <a:xfrm>
            <a:off x="0" y="-184666"/>
            <a:ext cx="184731" cy="369332"/>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0" y="-184666"/>
            <a:ext cx="184731" cy="369332"/>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0" y="67017"/>
            <a:ext cx="0" cy="323165"/>
          </a:xfrm>
          <a:prstGeom prst="rect">
            <a:avLst/>
          </a:prstGeom>
          <a:solidFill>
            <a:srgbClr val="29292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55412"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21587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55</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296268"/>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Keys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16280" y="1249680"/>
            <a:ext cx="10165080" cy="4308872"/>
          </a:xfrm>
          <a:prstGeom prst="rect">
            <a:avLst/>
          </a:prstGeom>
          <a:noFill/>
        </p:spPr>
        <p:txBody>
          <a:bodyPr wrap="square" rtlCol="0">
            <a:spAutoFit/>
          </a:bodyPr>
          <a:lstStyle/>
          <a:p>
            <a:r>
              <a:rPr lang="en-IN" b="1" dirty="0" err="1"/>
              <a:t>Explaination</a:t>
            </a:r>
            <a:r>
              <a:rPr lang="en-IN" b="1" dirty="0"/>
              <a:t>:</a:t>
            </a:r>
          </a:p>
          <a:p>
            <a:endParaRPr lang="en-IN" dirty="0"/>
          </a:p>
          <a:p>
            <a:r>
              <a:rPr lang="en-US" altLang="en-US" dirty="0"/>
              <a:t>Each time a change occurs in our array, a new list of courses &lt;span&gt; component objects are created. The React reconciler will compare the newly created objects with the current versions it has in the DOM. If any differences are detected between certain properties, it will redraw the components believing that it's the same object, but properties have changed.</a:t>
            </a:r>
          </a:p>
          <a:p>
            <a:endParaRPr lang="en-US" altLang="en-US" sz="2000" dirty="0">
              <a:solidFill>
                <a:srgbClr val="0A0A0A"/>
              </a:solidFill>
              <a:latin typeface="Palatino Linotype" panose="02040502050505030304" pitchFamily="18" charset="0"/>
              <a:cs typeface="Times New Roman" panose="02020603050405020304" pitchFamily="18" charset="0"/>
            </a:endParaRPr>
          </a:p>
          <a:p>
            <a:r>
              <a:rPr lang="en-US" dirty="0"/>
              <a:t>The reconciler will look at the key, and the component properties (in our simplified case, the content or children), and then look through its previous list of components to see if it matches any previous combinations.</a:t>
            </a:r>
          </a:p>
          <a:p>
            <a:endParaRPr lang="en-US" altLang="en-US" sz="2000" dirty="0">
              <a:latin typeface="Arial" panose="020B0604020202020204" pitchFamily="34" charset="0"/>
            </a:endParaRPr>
          </a:p>
          <a:p>
            <a:r>
              <a:rPr lang="en-US" dirty="0"/>
              <a:t>As our list uses the array index position as its key, when ‘RPA' arrives and shifts all the components down one position, every comparison now fails due to React noticing that the keys do not match their previous properties!</a:t>
            </a:r>
            <a:endParaRPr lang="en-US" altLang="en-US" sz="2000" dirty="0">
              <a:latin typeface="Arial" panose="020B0604020202020204" pitchFamily="34" charset="0"/>
            </a:endParaRPr>
          </a:p>
          <a:p>
            <a:endParaRPr lang="en-US" dirty="0"/>
          </a:p>
        </p:txBody>
      </p:sp>
      <p:sp>
        <p:nvSpPr>
          <p:cNvPr id="7" name="Rectangle 3"/>
          <p:cNvSpPr>
            <a:spLocks noChangeArrowheads="1"/>
          </p:cNvSpPr>
          <p:nvPr/>
        </p:nvSpPr>
        <p:spPr bwMode="auto">
          <a:xfrm>
            <a:off x="0" y="-184666"/>
            <a:ext cx="184731" cy="369332"/>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0" y="-184666"/>
            <a:ext cx="184731" cy="369332"/>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0" y="67017"/>
            <a:ext cx="0" cy="323165"/>
          </a:xfrm>
          <a:prstGeom prst="rect">
            <a:avLst/>
          </a:prstGeom>
          <a:solidFill>
            <a:srgbClr val="29292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55412"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99675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56</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Keys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16280" y="1249680"/>
            <a:ext cx="10967720" cy="5078313"/>
          </a:xfrm>
          <a:prstGeom prst="rect">
            <a:avLst/>
          </a:prstGeom>
          <a:noFill/>
        </p:spPr>
        <p:txBody>
          <a:bodyPr wrap="square" rtlCol="0">
            <a:spAutoFit/>
          </a:bodyPr>
          <a:lstStyle/>
          <a:p>
            <a:r>
              <a:rPr lang="en-IN" b="1" dirty="0"/>
              <a:t>Solution:</a:t>
            </a:r>
          </a:p>
          <a:p>
            <a:endParaRPr lang="en-IN" dirty="0"/>
          </a:p>
          <a:p>
            <a:r>
              <a:rPr lang="en-US" dirty="0"/>
              <a:t>If we clearly define a key which is static, unique, </a:t>
            </a:r>
            <a:r>
              <a:rPr lang="en-US" i="1" dirty="0"/>
              <a:t>and</a:t>
            </a:r>
            <a:r>
              <a:rPr lang="en-US" dirty="0"/>
              <a:t> uniquely associated with the properties it is related to, React can acknowledge that it's the same component, even when it has changed its position.</a:t>
            </a:r>
          </a:p>
          <a:p>
            <a:endParaRPr lang="en-US" dirty="0"/>
          </a:p>
          <a:p>
            <a:r>
              <a:rPr lang="en-IN" dirty="0"/>
              <a:t>	&lt;div&gt;</a:t>
            </a:r>
          </a:p>
          <a:p>
            <a:r>
              <a:rPr lang="en-IN" dirty="0"/>
              <a:t>   	      { </a:t>
            </a:r>
            <a:r>
              <a:rPr lang="en-IN" dirty="0" err="1"/>
              <a:t>courses.map</a:t>
            </a:r>
            <a:r>
              <a:rPr lang="en-IN" dirty="0"/>
              <a:t>((course, index) =&gt; ( &lt;span key={`key-${course.name}`}&gt;{course.name}&lt;/span&gt;)) }</a:t>
            </a:r>
          </a:p>
          <a:p>
            <a:r>
              <a:rPr lang="en-IN" dirty="0"/>
              <a:t>	&lt;/div&gt;</a:t>
            </a:r>
          </a:p>
          <a:p>
            <a:endParaRPr lang="en-IN" dirty="0"/>
          </a:p>
          <a:p>
            <a:r>
              <a:rPr lang="en-IN" dirty="0"/>
              <a:t>Now output will be like this:</a:t>
            </a:r>
          </a:p>
          <a:p>
            <a:endParaRPr lang="en-IN" dirty="0"/>
          </a:p>
          <a:p>
            <a:r>
              <a:rPr lang="en-IN" dirty="0"/>
              <a:t>	&lt;div&gt;</a:t>
            </a:r>
          </a:p>
          <a:p>
            <a:r>
              <a:rPr lang="en-IN" dirty="0"/>
              <a:t>    		&lt;span key=’key-AngularJS’&gt;AngularJS&lt;/span&gt;</a:t>
            </a:r>
          </a:p>
          <a:p>
            <a:r>
              <a:rPr lang="en-IN" dirty="0"/>
              <a:t>   		&lt;span key=’key-</a:t>
            </a:r>
            <a:r>
              <a:rPr lang="en-IN" dirty="0" err="1"/>
              <a:t>ReactJS</a:t>
            </a:r>
            <a:r>
              <a:rPr lang="en-IN" dirty="0"/>
              <a:t>’&gt;</a:t>
            </a:r>
            <a:r>
              <a:rPr lang="en-IN" dirty="0" err="1"/>
              <a:t>ReactJS</a:t>
            </a:r>
            <a:r>
              <a:rPr lang="en-IN" dirty="0"/>
              <a:t>&lt;/span&gt;</a:t>
            </a:r>
          </a:p>
          <a:p>
            <a:r>
              <a:rPr lang="en-IN" dirty="0"/>
              <a:t>    		&lt;span key=’key-</a:t>
            </a:r>
            <a:r>
              <a:rPr lang="en-IN" dirty="0" err="1"/>
              <a:t>VueJS</a:t>
            </a:r>
            <a:r>
              <a:rPr lang="en-IN" dirty="0"/>
              <a:t>’&gt;</a:t>
            </a:r>
            <a:r>
              <a:rPr lang="en-IN" dirty="0" err="1"/>
              <a:t>VueJS</a:t>
            </a:r>
            <a:r>
              <a:rPr lang="en-IN" dirty="0"/>
              <a:t>&lt;/span&gt;</a:t>
            </a:r>
          </a:p>
          <a:p>
            <a:r>
              <a:rPr lang="en-IN" dirty="0"/>
              <a:t>	&lt;/div&gt;</a:t>
            </a:r>
          </a:p>
          <a:p>
            <a:endParaRPr lang="en-IN" dirty="0"/>
          </a:p>
          <a:p>
            <a:endParaRPr lang="en-US" dirty="0"/>
          </a:p>
        </p:txBody>
      </p:sp>
      <p:sp>
        <p:nvSpPr>
          <p:cNvPr id="7" name="Rectangle 3"/>
          <p:cNvSpPr>
            <a:spLocks noChangeArrowheads="1"/>
          </p:cNvSpPr>
          <p:nvPr/>
        </p:nvSpPr>
        <p:spPr bwMode="auto">
          <a:xfrm>
            <a:off x="0" y="-184666"/>
            <a:ext cx="184731" cy="369332"/>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0" y="-184666"/>
            <a:ext cx="184731" cy="369332"/>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0" y="67017"/>
            <a:ext cx="0" cy="323165"/>
          </a:xfrm>
          <a:prstGeom prst="rect">
            <a:avLst/>
          </a:prstGeom>
          <a:solidFill>
            <a:srgbClr val="29292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55412"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200883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57</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Keys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16280" y="1148082"/>
            <a:ext cx="10967720" cy="4801314"/>
          </a:xfrm>
          <a:prstGeom prst="rect">
            <a:avLst/>
          </a:prstGeom>
          <a:noFill/>
        </p:spPr>
        <p:txBody>
          <a:bodyPr wrap="square" rtlCol="0">
            <a:spAutoFit/>
          </a:bodyPr>
          <a:lstStyle/>
          <a:p>
            <a:r>
              <a:rPr lang="en-US" b="1" dirty="0"/>
              <a:t>Now, a new course has been added at the beginning</a:t>
            </a:r>
          </a:p>
          <a:p>
            <a:r>
              <a:rPr lang="en-US" dirty="0"/>
              <a:t>	</a:t>
            </a:r>
            <a:r>
              <a:rPr lang="en-IN" dirty="0"/>
              <a:t>[{ Name: “RPA"}, {  Name: “AngularJS", }, { Name: “</a:t>
            </a:r>
            <a:r>
              <a:rPr lang="en-IN" dirty="0" err="1"/>
              <a:t>ReactJS</a:t>
            </a:r>
            <a:r>
              <a:rPr lang="en-IN" dirty="0"/>
              <a:t>", }, {  Name: “</a:t>
            </a:r>
            <a:r>
              <a:rPr lang="en-IN" dirty="0" err="1"/>
              <a:t>VueJS</a:t>
            </a:r>
            <a:r>
              <a:rPr lang="en-IN" dirty="0"/>
              <a:t>", }]</a:t>
            </a:r>
          </a:p>
          <a:p>
            <a:r>
              <a:rPr lang="en-IN" dirty="0"/>
              <a:t>	&lt;div&gt;</a:t>
            </a:r>
          </a:p>
          <a:p>
            <a:r>
              <a:rPr lang="en-IN" dirty="0"/>
              <a:t>   	      { </a:t>
            </a:r>
            <a:r>
              <a:rPr lang="en-IN" dirty="0" err="1"/>
              <a:t>courses.map</a:t>
            </a:r>
            <a:r>
              <a:rPr lang="en-IN" dirty="0"/>
              <a:t>((course, index) =&gt; ( &lt;span key={`key-${course.name}`}&gt;{course.name}&lt;/span&gt;)) }</a:t>
            </a:r>
          </a:p>
          <a:p>
            <a:r>
              <a:rPr lang="en-IN" dirty="0"/>
              <a:t>	&lt;/div&gt;</a:t>
            </a:r>
          </a:p>
          <a:p>
            <a:endParaRPr lang="en-IN" dirty="0"/>
          </a:p>
          <a:p>
            <a:r>
              <a:rPr lang="en-US" b="1" dirty="0"/>
              <a:t>Output will be like this:</a:t>
            </a:r>
          </a:p>
          <a:p>
            <a:r>
              <a:rPr lang="en-IN" dirty="0"/>
              <a:t>	&lt;div&gt;</a:t>
            </a:r>
          </a:p>
          <a:p>
            <a:r>
              <a:rPr lang="en-IN" dirty="0"/>
              <a:t>		&lt;span key=’key-RPA’&gt;RPA&lt;/span&gt;</a:t>
            </a:r>
          </a:p>
          <a:p>
            <a:r>
              <a:rPr lang="en-IN" dirty="0"/>
              <a:t>    		&lt;span key=’key-AngularJS’&gt;AngularJS&lt;/span&gt;</a:t>
            </a:r>
          </a:p>
          <a:p>
            <a:r>
              <a:rPr lang="en-IN" dirty="0"/>
              <a:t>   		&lt;span key=’key-</a:t>
            </a:r>
            <a:r>
              <a:rPr lang="en-IN" dirty="0" err="1"/>
              <a:t>ReactJS</a:t>
            </a:r>
            <a:r>
              <a:rPr lang="en-IN" dirty="0"/>
              <a:t>’&gt;</a:t>
            </a:r>
            <a:r>
              <a:rPr lang="en-IN" dirty="0" err="1"/>
              <a:t>ReactJS</a:t>
            </a:r>
            <a:r>
              <a:rPr lang="en-IN" dirty="0"/>
              <a:t>&lt;/span&gt;</a:t>
            </a:r>
          </a:p>
          <a:p>
            <a:r>
              <a:rPr lang="en-IN" dirty="0"/>
              <a:t>    		&lt;span key=’key-</a:t>
            </a:r>
            <a:r>
              <a:rPr lang="en-IN" dirty="0" err="1"/>
              <a:t>VueJS</a:t>
            </a:r>
            <a:r>
              <a:rPr lang="en-IN" dirty="0"/>
              <a:t>’&gt;</a:t>
            </a:r>
            <a:r>
              <a:rPr lang="en-IN" dirty="0" err="1"/>
              <a:t>VueJS</a:t>
            </a:r>
            <a:r>
              <a:rPr lang="en-IN" dirty="0"/>
              <a:t>&lt;/span&gt;</a:t>
            </a:r>
          </a:p>
          <a:p>
            <a:r>
              <a:rPr lang="en-IN" dirty="0"/>
              <a:t>	&lt;/div&gt;</a:t>
            </a:r>
          </a:p>
          <a:p>
            <a:endParaRPr lang="en-IN" dirty="0"/>
          </a:p>
          <a:p>
            <a:r>
              <a:rPr lang="en-US" dirty="0"/>
              <a:t>The keys are now unique to their data object (rather than their array position), so when we do our object comparison the reconciler will see that some components haven't changed, they have simply moved, only the new component will be created and inserted at the front of the list, not affecting the components after it.</a:t>
            </a:r>
            <a:endParaRPr lang="en-IN" dirty="0"/>
          </a:p>
        </p:txBody>
      </p:sp>
      <p:sp>
        <p:nvSpPr>
          <p:cNvPr id="7" name="Rectangle 3"/>
          <p:cNvSpPr>
            <a:spLocks noChangeArrowheads="1"/>
          </p:cNvSpPr>
          <p:nvPr/>
        </p:nvSpPr>
        <p:spPr bwMode="auto">
          <a:xfrm>
            <a:off x="0" y="-184666"/>
            <a:ext cx="184731" cy="369332"/>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0" y="-184666"/>
            <a:ext cx="184731" cy="369332"/>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0" y="67017"/>
            <a:ext cx="0" cy="323165"/>
          </a:xfrm>
          <a:prstGeom prst="rect">
            <a:avLst/>
          </a:prstGeom>
          <a:solidFill>
            <a:srgbClr val="29292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55412"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451818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58</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Handling Events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16280" y="1148082"/>
            <a:ext cx="10967720" cy="5355312"/>
          </a:xfrm>
          <a:prstGeom prst="rect">
            <a:avLst/>
          </a:prstGeom>
          <a:noFill/>
        </p:spPr>
        <p:txBody>
          <a:bodyPr wrap="square" rtlCol="0">
            <a:spAutoFit/>
          </a:bodyPr>
          <a:lstStyle/>
          <a:p>
            <a:r>
              <a:rPr lang="en-US" dirty="0"/>
              <a:t>Handling events with React elements is very similar to handling events on DOM elements. There are some syntactic differences:</a:t>
            </a:r>
          </a:p>
          <a:p>
            <a:endParaRPr lang="en-US" dirty="0"/>
          </a:p>
          <a:p>
            <a:pPr marL="285750" indent="-285750">
              <a:buFont typeface="Arial" panose="020B0604020202020204" pitchFamily="34" charset="0"/>
              <a:buChar char="•"/>
            </a:pPr>
            <a:r>
              <a:rPr lang="en-US" dirty="0"/>
              <a:t>React events are named using </a:t>
            </a:r>
            <a:r>
              <a:rPr lang="en-US" dirty="0" err="1"/>
              <a:t>camelCase</a:t>
            </a:r>
            <a:r>
              <a:rPr lang="en-US" dirty="0"/>
              <a:t>, rather than lowercase</a:t>
            </a:r>
          </a:p>
          <a:p>
            <a:endParaRPr lang="en-US" dirty="0"/>
          </a:p>
          <a:p>
            <a:pPr marL="285750" indent="-285750">
              <a:buFont typeface="Arial" panose="020B0604020202020204" pitchFamily="34" charset="0"/>
              <a:buChar char="•"/>
            </a:pPr>
            <a:r>
              <a:rPr lang="en-US" dirty="0"/>
              <a:t>With JSX you pass a function as the event handler, rather than a string</a:t>
            </a:r>
          </a:p>
          <a:p>
            <a:pPr marL="285750" indent="-285750">
              <a:buFont typeface="Arial" panose="020B0604020202020204" pitchFamily="34" charset="0"/>
              <a:buChar char="•"/>
            </a:pPr>
            <a:endParaRPr lang="en-US" dirty="0"/>
          </a:p>
          <a:p>
            <a:r>
              <a:rPr lang="en-IN" b="1" dirty="0"/>
              <a:t>	For </a:t>
            </a:r>
            <a:r>
              <a:rPr lang="en-IN" b="1" dirty="0" err="1"/>
              <a:t>example,in</a:t>
            </a:r>
            <a:r>
              <a:rPr lang="en-IN" b="1" dirty="0"/>
              <a:t> HTML:</a:t>
            </a:r>
          </a:p>
          <a:p>
            <a:r>
              <a:rPr lang="en-IN" dirty="0"/>
              <a:t> </a:t>
            </a:r>
          </a:p>
          <a:p>
            <a:r>
              <a:rPr lang="en-IN" dirty="0"/>
              <a:t>		&lt;button </a:t>
            </a:r>
            <a:r>
              <a:rPr lang="en-IN" dirty="0" err="1"/>
              <a:t>onclick</a:t>
            </a:r>
            <a:r>
              <a:rPr lang="en-IN" dirty="0"/>
              <a:t>=“</a:t>
            </a:r>
            <a:r>
              <a:rPr lang="en-IN" dirty="0" err="1"/>
              <a:t>handleChange</a:t>
            </a:r>
            <a:r>
              <a:rPr lang="en-IN" dirty="0"/>
              <a:t>()"&gt;</a:t>
            </a:r>
          </a:p>
          <a:p>
            <a:r>
              <a:rPr lang="en-IN" dirty="0"/>
              <a:t>  			Change </a:t>
            </a:r>
            <a:r>
              <a:rPr lang="en-IN" dirty="0" err="1"/>
              <a:t>color</a:t>
            </a:r>
            <a:endParaRPr lang="en-IN" dirty="0"/>
          </a:p>
          <a:p>
            <a:r>
              <a:rPr lang="en-IN" dirty="0"/>
              <a:t>		&lt;/button&gt;</a:t>
            </a:r>
          </a:p>
          <a:p>
            <a:endParaRPr lang="en-IN" dirty="0"/>
          </a:p>
          <a:p>
            <a:r>
              <a:rPr lang="en-IN" b="1" dirty="0"/>
              <a:t>	In React:</a:t>
            </a:r>
          </a:p>
          <a:p>
            <a:r>
              <a:rPr lang="en-IN" dirty="0"/>
              <a:t> </a:t>
            </a:r>
          </a:p>
          <a:p>
            <a:r>
              <a:rPr lang="en-IN" dirty="0"/>
              <a:t>		&lt;button </a:t>
            </a:r>
            <a:r>
              <a:rPr lang="en-IN" dirty="0" err="1"/>
              <a:t>onClick</a:t>
            </a:r>
            <a:r>
              <a:rPr lang="en-IN" dirty="0"/>
              <a:t>={</a:t>
            </a:r>
            <a:r>
              <a:rPr lang="en-IN" dirty="0" err="1"/>
              <a:t>handleChange</a:t>
            </a:r>
            <a:r>
              <a:rPr lang="en-IN" dirty="0"/>
              <a:t>}&gt;</a:t>
            </a:r>
          </a:p>
          <a:p>
            <a:r>
              <a:rPr lang="en-IN" dirty="0"/>
              <a:t>  		 	Change </a:t>
            </a:r>
            <a:r>
              <a:rPr lang="en-IN" dirty="0" err="1"/>
              <a:t>color</a:t>
            </a:r>
            <a:endParaRPr lang="en-IN" dirty="0"/>
          </a:p>
          <a:p>
            <a:r>
              <a:rPr lang="en-IN" dirty="0"/>
              <a:t>		&lt;/button&gt;</a:t>
            </a:r>
          </a:p>
          <a:p>
            <a:endParaRPr lang="en-US" dirty="0"/>
          </a:p>
        </p:txBody>
      </p:sp>
      <p:sp>
        <p:nvSpPr>
          <p:cNvPr id="7" name="Rectangle 3"/>
          <p:cNvSpPr>
            <a:spLocks noChangeArrowheads="1"/>
          </p:cNvSpPr>
          <p:nvPr/>
        </p:nvSpPr>
        <p:spPr bwMode="auto">
          <a:xfrm>
            <a:off x="0" y="-184666"/>
            <a:ext cx="184731" cy="369332"/>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0" y="-184666"/>
            <a:ext cx="184731" cy="369332"/>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0" y="67017"/>
            <a:ext cx="0" cy="323165"/>
          </a:xfrm>
          <a:prstGeom prst="rect">
            <a:avLst/>
          </a:prstGeom>
          <a:solidFill>
            <a:srgbClr val="29292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55412"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1465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59</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Handling Events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16280" y="1148082"/>
            <a:ext cx="10967720" cy="5170646"/>
          </a:xfrm>
          <a:prstGeom prst="rect">
            <a:avLst/>
          </a:prstGeom>
          <a:noFill/>
        </p:spPr>
        <p:txBody>
          <a:bodyPr wrap="square" rtlCol="0">
            <a:spAutoFit/>
          </a:bodyPr>
          <a:lstStyle/>
          <a:p>
            <a:pPr marL="285750" lvl="0" indent="-285750" eaLnBrk="0" fontAlgn="base" hangingPunct="0">
              <a:spcBef>
                <a:spcPct val="0"/>
              </a:spcBef>
              <a:spcAft>
                <a:spcPct val="0"/>
              </a:spcAft>
              <a:buFont typeface="Arial" panose="020B0604020202020204" pitchFamily="34" charset="0"/>
              <a:buChar char="•"/>
            </a:pPr>
            <a:r>
              <a:rPr lang="en-US" altLang="en-US" dirty="0"/>
              <a:t>Another difference is that you cannot return false to prevent default behavior in React. You must call </a:t>
            </a:r>
            <a:r>
              <a:rPr lang="en-US" altLang="en-US" dirty="0" err="1"/>
              <a:t>preventDefault</a:t>
            </a:r>
            <a:r>
              <a:rPr lang="en-US" altLang="en-US" dirty="0"/>
              <a:t> explicitly</a:t>
            </a:r>
          </a:p>
          <a:p>
            <a:pPr eaLnBrk="0" fontAlgn="base" hangingPunct="0">
              <a:spcBef>
                <a:spcPct val="0"/>
              </a:spcBef>
              <a:spcAft>
                <a:spcPct val="0"/>
              </a:spcAft>
            </a:pPr>
            <a:r>
              <a:rPr lang="en-US" altLang="en-US" sz="2400" dirty="0">
                <a:solidFill>
                  <a:srgbClr val="000000"/>
                </a:solidFill>
                <a:latin typeface="Segoe UI" panose="020B0502040204020203" pitchFamily="34" charset="0"/>
                <a:cs typeface="Segoe UI" panose="020B0502040204020203" pitchFamily="34" charset="0"/>
              </a:rPr>
              <a:t>    </a:t>
            </a:r>
            <a:r>
              <a:rPr lang="en-IN" b="1" dirty="0"/>
              <a:t>For </a:t>
            </a:r>
            <a:r>
              <a:rPr lang="en-IN" b="1" dirty="0" err="1"/>
              <a:t>example,in</a:t>
            </a:r>
            <a:r>
              <a:rPr lang="en-IN" b="1" dirty="0"/>
              <a:t> HTML:</a:t>
            </a:r>
          </a:p>
          <a:p>
            <a:pPr eaLnBrk="0" fontAlgn="base" hangingPunct="0">
              <a:spcBef>
                <a:spcPct val="0"/>
              </a:spcBef>
              <a:spcAft>
                <a:spcPct val="0"/>
              </a:spcAft>
            </a:pPr>
            <a:endParaRPr lang="en-IN" b="1" dirty="0"/>
          </a:p>
          <a:p>
            <a:r>
              <a:rPr lang="en-IN" dirty="0"/>
              <a:t>	&lt;a </a:t>
            </a:r>
            <a:r>
              <a:rPr lang="en-IN" dirty="0" err="1"/>
              <a:t>href</a:t>
            </a:r>
            <a:r>
              <a:rPr lang="en-IN" dirty="0"/>
              <a:t>="#" </a:t>
            </a:r>
            <a:r>
              <a:rPr lang="en-IN" dirty="0" err="1"/>
              <a:t>onclick</a:t>
            </a:r>
            <a:r>
              <a:rPr lang="en-IN" dirty="0"/>
              <a:t>="console.log('The link was clicked.'); return false"&gt;</a:t>
            </a:r>
          </a:p>
          <a:p>
            <a:r>
              <a:rPr lang="en-IN" dirty="0"/>
              <a:t>  		Click me</a:t>
            </a:r>
          </a:p>
          <a:p>
            <a:r>
              <a:rPr lang="en-IN" dirty="0"/>
              <a:t>	&lt;/a&gt;</a:t>
            </a:r>
          </a:p>
          <a:p>
            <a:endParaRPr lang="en-IN" dirty="0"/>
          </a:p>
          <a:p>
            <a:r>
              <a:rPr lang="en-IN" b="1" dirty="0"/>
              <a:t>       In React:</a:t>
            </a:r>
          </a:p>
          <a:p>
            <a:r>
              <a:rPr lang="en-IN" dirty="0"/>
              <a:t> </a:t>
            </a:r>
          </a:p>
          <a:p>
            <a:r>
              <a:rPr lang="en-IN" dirty="0"/>
              <a:t>	function </a:t>
            </a:r>
            <a:r>
              <a:rPr lang="en-IN" dirty="0" err="1"/>
              <a:t>handleClick</a:t>
            </a:r>
            <a:r>
              <a:rPr lang="en-IN" dirty="0"/>
              <a:t>(event) {</a:t>
            </a:r>
          </a:p>
          <a:p>
            <a:r>
              <a:rPr lang="en-IN" dirty="0"/>
              <a:t>    		</a:t>
            </a:r>
            <a:r>
              <a:rPr lang="en-IN" dirty="0" err="1"/>
              <a:t>event.preventDefault</a:t>
            </a:r>
            <a:r>
              <a:rPr lang="en-IN" dirty="0"/>
              <a:t>();</a:t>
            </a:r>
          </a:p>
          <a:p>
            <a:r>
              <a:rPr lang="en-IN" dirty="0"/>
              <a:t>    		console.log('The link was clicked.');</a:t>
            </a:r>
          </a:p>
          <a:p>
            <a:r>
              <a:rPr lang="en-IN" dirty="0"/>
              <a:t> 	 }</a:t>
            </a:r>
          </a:p>
          <a:p>
            <a:r>
              <a:rPr lang="en-IN" dirty="0"/>
              <a:t>   	</a:t>
            </a:r>
          </a:p>
          <a:p>
            <a:r>
              <a:rPr lang="en-IN" dirty="0"/>
              <a:t>    	&lt;a </a:t>
            </a:r>
            <a:r>
              <a:rPr lang="en-IN" dirty="0" err="1"/>
              <a:t>href</a:t>
            </a:r>
            <a:r>
              <a:rPr lang="en-IN" dirty="0"/>
              <a:t>="#" </a:t>
            </a:r>
            <a:r>
              <a:rPr lang="en-IN" dirty="0" err="1"/>
              <a:t>onClick</a:t>
            </a:r>
            <a:r>
              <a:rPr lang="en-IN" dirty="0"/>
              <a:t>={</a:t>
            </a:r>
            <a:r>
              <a:rPr lang="en-IN" dirty="0" err="1"/>
              <a:t>handleClick</a:t>
            </a:r>
            <a:r>
              <a:rPr lang="en-IN" dirty="0"/>
              <a:t>}&gt;</a:t>
            </a:r>
          </a:p>
          <a:p>
            <a:r>
              <a:rPr lang="en-IN" dirty="0"/>
              <a:t>     		 Click me</a:t>
            </a:r>
          </a:p>
          <a:p>
            <a:r>
              <a:rPr lang="en-IN" dirty="0"/>
              <a:t>    	&lt;/a&gt;</a:t>
            </a:r>
          </a:p>
        </p:txBody>
      </p:sp>
      <p:sp>
        <p:nvSpPr>
          <p:cNvPr id="7" name="Rectangle 3"/>
          <p:cNvSpPr>
            <a:spLocks noChangeArrowheads="1"/>
          </p:cNvSpPr>
          <p:nvPr/>
        </p:nvSpPr>
        <p:spPr bwMode="auto">
          <a:xfrm>
            <a:off x="0" y="-184666"/>
            <a:ext cx="184731" cy="369332"/>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0" y="-184666"/>
            <a:ext cx="184731" cy="369332"/>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0" y="67017"/>
            <a:ext cx="0" cy="323165"/>
          </a:xfrm>
          <a:prstGeom prst="rect">
            <a:avLst/>
          </a:prstGeom>
          <a:solidFill>
            <a:srgbClr val="29292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55412"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27019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6</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Why should We use React?</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118970"/>
            <a:ext cx="11123344" cy="2031325"/>
          </a:xfrm>
          <a:prstGeom prst="rect">
            <a:avLst/>
          </a:prstGeom>
          <a:noFill/>
        </p:spPr>
        <p:txBody>
          <a:bodyPr wrap="square" rtlCol="0">
            <a:spAutoFit/>
          </a:bodyPr>
          <a:lstStyle/>
          <a:p>
            <a:pPr marL="285750" lvl="0" indent="-285750" fontAlgn="base">
              <a:buFont typeface="Arial" panose="020B0604020202020204" pitchFamily="34" charset="0"/>
              <a:buChar char="•"/>
            </a:pPr>
            <a:r>
              <a:rPr lang="en-IN" dirty="0"/>
              <a:t>Easy to read and understand views</a:t>
            </a:r>
          </a:p>
          <a:p>
            <a:pPr lvl="0" fontAlgn="base"/>
            <a:endParaRPr lang="en-IN" dirty="0"/>
          </a:p>
          <a:p>
            <a:pPr marL="285750" lvl="0" indent="-285750" fontAlgn="base">
              <a:buFont typeface="Arial" panose="020B0604020202020204" pitchFamily="34" charset="0"/>
              <a:buChar char="•"/>
            </a:pPr>
            <a:r>
              <a:rPr lang="en-IN" dirty="0"/>
              <a:t>Concept of components is the </a:t>
            </a:r>
            <a:r>
              <a:rPr lang="en-IN" i="1" dirty="0"/>
              <a:t>future</a:t>
            </a:r>
            <a:r>
              <a:rPr lang="en-IN" dirty="0"/>
              <a:t> of web development</a:t>
            </a:r>
          </a:p>
          <a:p>
            <a:pPr lvl="0" fontAlgn="base"/>
            <a:endParaRPr lang="en-IN" dirty="0"/>
          </a:p>
          <a:p>
            <a:pPr marL="285750" lvl="0" indent="-285750" fontAlgn="base">
              <a:buFont typeface="Arial" panose="020B0604020202020204" pitchFamily="34" charset="0"/>
              <a:buChar char="•"/>
            </a:pPr>
            <a:r>
              <a:rPr lang="en-IN" dirty="0"/>
              <a:t>If your page uses a lot of fast updating data or real time data - React is the way to go</a:t>
            </a:r>
          </a:p>
          <a:p>
            <a:pPr lvl="0" fontAlgn="base"/>
            <a:endParaRPr lang="en-IN" dirty="0"/>
          </a:p>
          <a:p>
            <a:pPr marL="285750" lvl="0" indent="-285750" fontAlgn="base">
              <a:buFont typeface="Arial" panose="020B0604020202020204" pitchFamily="34" charset="0"/>
              <a:buChar char="•"/>
            </a:pPr>
            <a:r>
              <a:rPr lang="en-IN" dirty="0"/>
              <a:t>Once you and your team is over the </a:t>
            </a:r>
            <a:r>
              <a:rPr lang="en-IN" dirty="0" err="1"/>
              <a:t>React's</a:t>
            </a:r>
            <a:r>
              <a:rPr lang="en-IN" dirty="0"/>
              <a:t> learning curve, developing your app will become a lot faster</a:t>
            </a:r>
          </a:p>
        </p:txBody>
      </p:sp>
    </p:spTree>
    <p:extLst>
      <p:ext uri="{BB962C8B-B14F-4D97-AF65-F5344CB8AC3E}">
        <p14:creationId xmlns:p14="http://schemas.microsoft.com/office/powerpoint/2010/main" val="41013514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60</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Handling Events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16280" y="1148082"/>
            <a:ext cx="10967720" cy="5632311"/>
          </a:xfrm>
          <a:prstGeom prst="rect">
            <a:avLst/>
          </a:prstGeom>
          <a:noFill/>
        </p:spPr>
        <p:txBody>
          <a:bodyPr wrap="square" rtlCol="0">
            <a:spAutoFit/>
          </a:bodyPr>
          <a:lstStyle/>
          <a:p>
            <a:pPr marL="285750" lvl="0" indent="-285750" eaLnBrk="0" fontAlgn="base" hangingPunct="0">
              <a:spcBef>
                <a:spcPct val="0"/>
              </a:spcBef>
              <a:spcAft>
                <a:spcPct val="0"/>
              </a:spcAft>
              <a:buFont typeface="Arial" panose="020B0604020202020204" pitchFamily="34" charset="0"/>
              <a:buChar char="•"/>
            </a:pPr>
            <a:r>
              <a:rPr lang="en-US" altLang="en-US" dirty="0"/>
              <a:t>In React, there is no need to call </a:t>
            </a:r>
            <a:r>
              <a:rPr lang="en-US" altLang="en-US" dirty="0" err="1"/>
              <a:t>addEventListener</a:t>
            </a:r>
            <a:r>
              <a:rPr lang="en-US" altLang="en-US" dirty="0"/>
              <a:t> to add listeners to a DOM element after it is created. Instead, just provide a listener when the element is initially rendered</a:t>
            </a:r>
          </a:p>
          <a:p>
            <a:pPr marL="285750" lvl="0" indent="-285750" eaLnBrk="0" fontAlgn="base" hangingPunct="0">
              <a:spcBef>
                <a:spcPct val="0"/>
              </a:spcBef>
              <a:spcAft>
                <a:spcPct val="0"/>
              </a:spcAft>
              <a:buFont typeface="Arial" panose="020B0604020202020204" pitchFamily="34" charset="0"/>
              <a:buChar char="•"/>
            </a:pPr>
            <a:endParaRPr lang="en-US" altLang="en-US" dirty="0"/>
          </a:p>
          <a:p>
            <a:pPr marL="285750" indent="-285750" eaLnBrk="0" fontAlgn="base" hangingPunct="0">
              <a:spcBef>
                <a:spcPct val="0"/>
              </a:spcBef>
              <a:spcAft>
                <a:spcPct val="0"/>
              </a:spcAft>
              <a:buFont typeface="Arial" panose="020B0604020202020204" pitchFamily="34" charset="0"/>
              <a:buChar char="•"/>
            </a:pPr>
            <a:r>
              <a:rPr lang="en-US" dirty="0"/>
              <a:t>Common pattern for an event handler is to be a method on the class which is to be bound using </a:t>
            </a:r>
            <a:r>
              <a:rPr lang="en-US" b="1" dirty="0" err="1"/>
              <a:t>handler.bind</a:t>
            </a:r>
            <a:r>
              <a:rPr lang="en-US" b="1" dirty="0"/>
              <a:t>(this) </a:t>
            </a:r>
            <a:r>
              <a:rPr lang="en-US" dirty="0"/>
              <a:t>else </a:t>
            </a:r>
            <a:r>
              <a:rPr lang="en-US" altLang="en-US" b="1" dirty="0"/>
              <a:t>this</a:t>
            </a:r>
            <a:r>
              <a:rPr lang="en-US" altLang="en-US" dirty="0"/>
              <a:t> will be undefined when the function is actually called</a:t>
            </a:r>
            <a:endParaRPr lang="en-US" altLang="en-US" sz="2400"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endParaRPr lang="en-US" altLang="en-US" b="1" dirty="0"/>
          </a:p>
          <a:p>
            <a:pPr lvl="0" eaLnBrk="0" fontAlgn="base" hangingPunct="0">
              <a:spcBef>
                <a:spcPct val="0"/>
              </a:spcBef>
              <a:spcAft>
                <a:spcPct val="0"/>
              </a:spcAft>
            </a:pPr>
            <a:r>
              <a:rPr lang="en-US" altLang="en-US" b="1" dirty="0"/>
              <a:t>     For Example:</a:t>
            </a:r>
          </a:p>
          <a:p>
            <a:r>
              <a:rPr lang="en-IN" dirty="0"/>
              <a:t>	class XYZ extends </a:t>
            </a:r>
            <a:r>
              <a:rPr lang="en-IN" dirty="0" err="1"/>
              <a:t>React.Component</a:t>
            </a:r>
            <a:r>
              <a:rPr lang="en-IN" dirty="0"/>
              <a:t>{</a:t>
            </a:r>
          </a:p>
          <a:p>
            <a:r>
              <a:rPr lang="en-IN" dirty="0"/>
              <a:t>  		constructor(props) {</a:t>
            </a:r>
          </a:p>
          <a:p>
            <a:r>
              <a:rPr lang="en-IN" dirty="0"/>
              <a:t>    			super(props);</a:t>
            </a:r>
          </a:p>
          <a:p>
            <a:r>
              <a:rPr lang="en-IN" dirty="0"/>
              <a:t>        			</a:t>
            </a:r>
            <a:r>
              <a:rPr lang="en-IN" dirty="0" err="1"/>
              <a:t>this.handleClick</a:t>
            </a:r>
            <a:r>
              <a:rPr lang="en-IN" dirty="0"/>
              <a:t> = </a:t>
            </a:r>
            <a:r>
              <a:rPr lang="en-IN" dirty="0" err="1"/>
              <a:t>this.handleClick.bind</a:t>
            </a:r>
            <a:r>
              <a:rPr lang="en-IN" dirty="0"/>
              <a:t>(this);  }</a:t>
            </a:r>
          </a:p>
          <a:p>
            <a:r>
              <a:rPr lang="en-IN" dirty="0"/>
              <a:t>  		</a:t>
            </a:r>
            <a:r>
              <a:rPr lang="en-IN" dirty="0" err="1"/>
              <a:t>handleClick</a:t>
            </a:r>
            <a:r>
              <a:rPr lang="en-IN" dirty="0"/>
              <a:t>(event)  { …… }</a:t>
            </a:r>
          </a:p>
          <a:p>
            <a:r>
              <a:rPr lang="en-IN" dirty="0"/>
              <a:t>  		render()  {</a:t>
            </a:r>
          </a:p>
          <a:p>
            <a:r>
              <a:rPr lang="en-IN" dirty="0"/>
              <a:t>    			return (</a:t>
            </a:r>
          </a:p>
          <a:p>
            <a:r>
              <a:rPr lang="en-IN" dirty="0"/>
              <a:t>      			&lt;button </a:t>
            </a:r>
            <a:r>
              <a:rPr lang="en-IN" dirty="0" err="1"/>
              <a:t>onClick</a:t>
            </a:r>
            <a:r>
              <a:rPr lang="en-IN" dirty="0"/>
              <a:t>={</a:t>
            </a:r>
            <a:r>
              <a:rPr lang="en-IN" dirty="0" err="1"/>
              <a:t>this.handleClick</a:t>
            </a:r>
            <a:r>
              <a:rPr lang="en-IN" dirty="0"/>
              <a:t>}&gt;</a:t>
            </a:r>
          </a:p>
          <a:p>
            <a:r>
              <a:rPr lang="en-IN" dirty="0"/>
              <a:t>        				Click</a:t>
            </a:r>
          </a:p>
          <a:p>
            <a:r>
              <a:rPr lang="en-IN" dirty="0"/>
              <a:t>      			&lt;/button&gt;</a:t>
            </a:r>
          </a:p>
          <a:p>
            <a:r>
              <a:rPr lang="en-IN" dirty="0"/>
              <a:t>    		); } }</a:t>
            </a:r>
          </a:p>
          <a:p>
            <a:pPr lvl="0" eaLnBrk="0" fontAlgn="base" hangingPunct="0">
              <a:spcBef>
                <a:spcPct val="0"/>
              </a:spcBef>
              <a:spcAft>
                <a:spcPct val="0"/>
              </a:spcAft>
            </a:pPr>
            <a:endParaRPr lang="en-US" altLang="en-US" b="1" dirty="0"/>
          </a:p>
          <a:p>
            <a:pPr lvl="0" eaLnBrk="0" fontAlgn="base" hangingPunct="0">
              <a:spcBef>
                <a:spcPct val="0"/>
              </a:spcBef>
              <a:spcAft>
                <a:spcPct val="0"/>
              </a:spcAft>
            </a:pPr>
            <a:r>
              <a:rPr lang="en-US" altLang="en-US" b="1" dirty="0"/>
              <a:t>	</a:t>
            </a:r>
          </a:p>
        </p:txBody>
      </p:sp>
      <p:sp>
        <p:nvSpPr>
          <p:cNvPr id="7" name="Rectangle 3"/>
          <p:cNvSpPr>
            <a:spLocks noChangeArrowheads="1"/>
          </p:cNvSpPr>
          <p:nvPr/>
        </p:nvSpPr>
        <p:spPr bwMode="auto">
          <a:xfrm>
            <a:off x="0" y="-184666"/>
            <a:ext cx="184731" cy="369332"/>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0" y="-184666"/>
            <a:ext cx="184731" cy="369332"/>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0" y="67017"/>
            <a:ext cx="0" cy="323165"/>
          </a:xfrm>
          <a:prstGeom prst="rect">
            <a:avLst/>
          </a:prstGeom>
          <a:solidFill>
            <a:srgbClr val="29292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55412"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4"/>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74956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61</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Handling Events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16280" y="1148082"/>
            <a:ext cx="10967720" cy="4247317"/>
          </a:xfrm>
          <a:prstGeom prst="rect">
            <a:avLst/>
          </a:prstGeom>
          <a:noFill/>
        </p:spPr>
        <p:txBody>
          <a:bodyPr wrap="square" rtlCol="0">
            <a:spAutoFit/>
          </a:bodyPr>
          <a:lstStyle/>
          <a:p>
            <a:pPr marL="285750" lvl="0" indent="-285750" eaLnBrk="0" fontAlgn="base" hangingPunct="0">
              <a:spcBef>
                <a:spcPct val="0"/>
              </a:spcBef>
              <a:spcAft>
                <a:spcPct val="0"/>
              </a:spcAft>
              <a:buFont typeface="Arial" panose="020B0604020202020204" pitchFamily="34" charset="0"/>
              <a:buChar char="•"/>
            </a:pPr>
            <a:r>
              <a:rPr lang="en-US" dirty="0"/>
              <a:t>Another method is to use class fields to correctly bind callbacks</a:t>
            </a:r>
          </a:p>
          <a:p>
            <a:pPr lvl="0" eaLnBrk="0" fontAlgn="base" hangingPunct="0">
              <a:spcBef>
                <a:spcPct val="0"/>
              </a:spcBef>
              <a:spcAft>
                <a:spcPct val="0"/>
              </a:spcAft>
            </a:pPr>
            <a:r>
              <a:rPr lang="en-US" altLang="en-US" b="1" dirty="0"/>
              <a:t>     For Example:</a:t>
            </a:r>
          </a:p>
          <a:p>
            <a:r>
              <a:rPr lang="en-IN" dirty="0"/>
              <a:t>	class XYZ extends </a:t>
            </a:r>
            <a:r>
              <a:rPr lang="en-IN" dirty="0" err="1"/>
              <a:t>React.Component</a:t>
            </a:r>
            <a:r>
              <a:rPr lang="en-IN" dirty="0"/>
              <a:t>{</a:t>
            </a:r>
          </a:p>
          <a:p>
            <a:r>
              <a:rPr lang="en-IN" dirty="0"/>
              <a:t>  		constructor(props) {</a:t>
            </a:r>
          </a:p>
          <a:p>
            <a:r>
              <a:rPr lang="en-IN" dirty="0"/>
              <a:t>    			super(props);</a:t>
            </a:r>
          </a:p>
          <a:p>
            <a:r>
              <a:rPr lang="en-IN" dirty="0"/>
              <a:t>		}</a:t>
            </a:r>
          </a:p>
          <a:p>
            <a:r>
              <a:rPr lang="en-IN" dirty="0"/>
              <a:t>         		</a:t>
            </a:r>
            <a:r>
              <a:rPr lang="en-IN" dirty="0" err="1"/>
              <a:t>handleClick</a:t>
            </a:r>
            <a:r>
              <a:rPr lang="en-IN" dirty="0"/>
              <a:t> = (event) =&gt;</a:t>
            </a:r>
          </a:p>
          <a:p>
            <a:r>
              <a:rPr lang="en-IN" dirty="0"/>
              <a:t>		{ …… }</a:t>
            </a:r>
          </a:p>
          <a:p>
            <a:r>
              <a:rPr lang="en-IN" dirty="0"/>
              <a:t>  		render()  {</a:t>
            </a:r>
          </a:p>
          <a:p>
            <a:r>
              <a:rPr lang="en-IN" dirty="0"/>
              <a:t>    			return (</a:t>
            </a:r>
          </a:p>
          <a:p>
            <a:r>
              <a:rPr lang="en-IN" dirty="0"/>
              <a:t>      			&lt;button </a:t>
            </a:r>
            <a:r>
              <a:rPr lang="en-IN" dirty="0" err="1"/>
              <a:t>onClick</a:t>
            </a:r>
            <a:r>
              <a:rPr lang="en-IN" dirty="0"/>
              <a:t>={ </a:t>
            </a:r>
            <a:r>
              <a:rPr lang="en-IN" dirty="0" err="1"/>
              <a:t>this.handleClick</a:t>
            </a:r>
            <a:r>
              <a:rPr lang="en-IN" dirty="0"/>
              <a:t> }&gt;</a:t>
            </a:r>
          </a:p>
          <a:p>
            <a:r>
              <a:rPr lang="en-IN" dirty="0"/>
              <a:t>        				Click</a:t>
            </a:r>
          </a:p>
          <a:p>
            <a:r>
              <a:rPr lang="en-IN" dirty="0"/>
              <a:t>      			&lt;/button&gt;</a:t>
            </a:r>
          </a:p>
          <a:p>
            <a:r>
              <a:rPr lang="en-IN" dirty="0"/>
              <a:t>    		); } }</a:t>
            </a:r>
          </a:p>
          <a:p>
            <a:pPr lvl="0" eaLnBrk="0" fontAlgn="base" hangingPunct="0">
              <a:spcBef>
                <a:spcPct val="0"/>
              </a:spcBef>
              <a:spcAft>
                <a:spcPct val="0"/>
              </a:spcAft>
            </a:pPr>
            <a:endParaRPr lang="en-US" altLang="en-US" b="1" dirty="0"/>
          </a:p>
        </p:txBody>
      </p:sp>
      <p:sp>
        <p:nvSpPr>
          <p:cNvPr id="7" name="Rectangle 3"/>
          <p:cNvSpPr>
            <a:spLocks noChangeArrowheads="1"/>
          </p:cNvSpPr>
          <p:nvPr/>
        </p:nvSpPr>
        <p:spPr bwMode="auto">
          <a:xfrm>
            <a:off x="0" y="-184666"/>
            <a:ext cx="184731" cy="369332"/>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0" y="-184666"/>
            <a:ext cx="184731" cy="369332"/>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0" y="67017"/>
            <a:ext cx="0" cy="323165"/>
          </a:xfrm>
          <a:prstGeom prst="rect">
            <a:avLst/>
          </a:prstGeom>
          <a:solidFill>
            <a:srgbClr val="29292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55412"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4"/>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84370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62</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Handling Events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16280" y="1148082"/>
            <a:ext cx="10967720" cy="4247317"/>
          </a:xfrm>
          <a:prstGeom prst="rect">
            <a:avLst/>
          </a:prstGeom>
          <a:noFill/>
        </p:spPr>
        <p:txBody>
          <a:bodyPr wrap="square" rtlCol="0">
            <a:spAutoFit/>
          </a:bodyPr>
          <a:lstStyle/>
          <a:p>
            <a:pPr marL="285750" lvl="0" indent="-285750" eaLnBrk="0" fontAlgn="base" hangingPunct="0">
              <a:spcBef>
                <a:spcPct val="0"/>
              </a:spcBef>
              <a:spcAft>
                <a:spcPct val="0"/>
              </a:spcAft>
              <a:buFont typeface="Arial" panose="020B0604020202020204" pitchFamily="34" charset="0"/>
              <a:buChar char="•"/>
            </a:pPr>
            <a:r>
              <a:rPr lang="en-US" dirty="0"/>
              <a:t>If you aren’t using class fields syntax, you can use an arrow function in the callback</a:t>
            </a:r>
            <a:endParaRPr lang="en-US" altLang="en-US" b="1" dirty="0"/>
          </a:p>
          <a:p>
            <a:pPr lvl="0" eaLnBrk="0" fontAlgn="base" hangingPunct="0">
              <a:spcBef>
                <a:spcPct val="0"/>
              </a:spcBef>
              <a:spcAft>
                <a:spcPct val="0"/>
              </a:spcAft>
            </a:pPr>
            <a:r>
              <a:rPr lang="en-US" altLang="en-US" b="1" dirty="0"/>
              <a:t>     For Example:</a:t>
            </a:r>
          </a:p>
          <a:p>
            <a:r>
              <a:rPr lang="en-IN" dirty="0"/>
              <a:t>	class XYZ extends </a:t>
            </a:r>
            <a:r>
              <a:rPr lang="en-IN" dirty="0" err="1"/>
              <a:t>React.Component</a:t>
            </a:r>
            <a:r>
              <a:rPr lang="en-IN" dirty="0"/>
              <a:t>{</a:t>
            </a:r>
          </a:p>
          <a:p>
            <a:r>
              <a:rPr lang="en-IN" dirty="0"/>
              <a:t>  		constructor(props) {</a:t>
            </a:r>
          </a:p>
          <a:p>
            <a:r>
              <a:rPr lang="en-IN" dirty="0"/>
              <a:t>    			super(props);</a:t>
            </a:r>
          </a:p>
          <a:p>
            <a:r>
              <a:rPr lang="en-IN" dirty="0"/>
              <a:t>		}</a:t>
            </a:r>
          </a:p>
          <a:p>
            <a:r>
              <a:rPr lang="en-IN" dirty="0"/>
              <a:t>         		</a:t>
            </a:r>
            <a:r>
              <a:rPr lang="en-IN" dirty="0" err="1"/>
              <a:t>handleClick</a:t>
            </a:r>
            <a:r>
              <a:rPr lang="en-IN" dirty="0"/>
              <a:t> (event)</a:t>
            </a:r>
          </a:p>
          <a:p>
            <a:r>
              <a:rPr lang="en-IN" dirty="0"/>
              <a:t>		{ …… }</a:t>
            </a:r>
          </a:p>
          <a:p>
            <a:r>
              <a:rPr lang="en-IN" dirty="0"/>
              <a:t>  		render()  {</a:t>
            </a:r>
          </a:p>
          <a:p>
            <a:r>
              <a:rPr lang="en-IN" dirty="0"/>
              <a:t>    			return (</a:t>
            </a:r>
          </a:p>
          <a:p>
            <a:r>
              <a:rPr lang="en-IN" dirty="0"/>
              <a:t>      			&lt;button </a:t>
            </a:r>
            <a:r>
              <a:rPr lang="en-IN" dirty="0" err="1"/>
              <a:t>onClick</a:t>
            </a:r>
            <a:r>
              <a:rPr lang="en-IN" dirty="0"/>
              <a:t>={(e) =&gt; </a:t>
            </a:r>
            <a:r>
              <a:rPr lang="en-IN" dirty="0" err="1"/>
              <a:t>this.handleClick</a:t>
            </a:r>
            <a:r>
              <a:rPr lang="en-IN" dirty="0"/>
              <a:t>(e)}&gt;</a:t>
            </a:r>
          </a:p>
          <a:p>
            <a:r>
              <a:rPr lang="en-IN" dirty="0"/>
              <a:t>        				Click</a:t>
            </a:r>
          </a:p>
          <a:p>
            <a:r>
              <a:rPr lang="en-IN" dirty="0"/>
              <a:t>      			&lt;/button&gt;</a:t>
            </a:r>
          </a:p>
          <a:p>
            <a:r>
              <a:rPr lang="en-IN" dirty="0"/>
              <a:t>    		); } }</a:t>
            </a:r>
          </a:p>
          <a:p>
            <a:pPr lvl="0" eaLnBrk="0" fontAlgn="base" hangingPunct="0">
              <a:spcBef>
                <a:spcPct val="0"/>
              </a:spcBef>
              <a:spcAft>
                <a:spcPct val="0"/>
              </a:spcAft>
            </a:pPr>
            <a:endParaRPr lang="en-US" altLang="en-US" b="1" dirty="0"/>
          </a:p>
        </p:txBody>
      </p:sp>
      <p:sp>
        <p:nvSpPr>
          <p:cNvPr id="7" name="Rectangle 3"/>
          <p:cNvSpPr>
            <a:spLocks noChangeArrowheads="1"/>
          </p:cNvSpPr>
          <p:nvPr/>
        </p:nvSpPr>
        <p:spPr bwMode="auto">
          <a:xfrm>
            <a:off x="0" y="-184666"/>
            <a:ext cx="184731" cy="369332"/>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0" y="-184666"/>
            <a:ext cx="184731" cy="369332"/>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0" y="67017"/>
            <a:ext cx="0" cy="323165"/>
          </a:xfrm>
          <a:prstGeom prst="rect">
            <a:avLst/>
          </a:prstGeom>
          <a:solidFill>
            <a:srgbClr val="29292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55412"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4"/>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685197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63</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Synthetic Events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497052" y="1167202"/>
            <a:ext cx="10967720" cy="4801314"/>
          </a:xfrm>
          <a:prstGeom prst="rect">
            <a:avLst/>
          </a:prstGeom>
          <a:noFill/>
        </p:spPr>
        <p:txBody>
          <a:bodyPr wrap="square" rtlCol="0">
            <a:spAutoFit/>
          </a:bodyPr>
          <a:lstStyle/>
          <a:p>
            <a:pPr marL="285750" lvl="0" indent="-285750" eaLnBrk="0" fontAlgn="base" hangingPunct="0">
              <a:spcBef>
                <a:spcPct val="0"/>
              </a:spcBef>
              <a:spcAft>
                <a:spcPct val="0"/>
              </a:spcAft>
              <a:buFont typeface="Arial" panose="020B0604020202020204" pitchFamily="34" charset="0"/>
              <a:buChar char="•"/>
            </a:pPr>
            <a:r>
              <a:rPr lang="en-US" altLang="en-US" dirty="0"/>
              <a:t>In React, event handlers will be passed instances of </a:t>
            </a:r>
            <a:r>
              <a:rPr lang="en-US" altLang="en-US" dirty="0" err="1"/>
              <a:t>SyntheticEvent</a:t>
            </a:r>
            <a:endParaRPr lang="en-US" altLang="en-US" dirty="0"/>
          </a:p>
          <a:p>
            <a:pPr lvl="0" eaLnBrk="0" fontAlgn="base" hangingPunct="0">
              <a:spcBef>
                <a:spcPct val="0"/>
              </a:spcBef>
              <a:spcAft>
                <a:spcPct val="0"/>
              </a:spcAft>
            </a:pPr>
            <a:endParaRPr lang="en-US" altLang="en-US" dirty="0"/>
          </a:p>
          <a:p>
            <a:pPr marL="285750" lvl="0" indent="-285750" eaLnBrk="0" fontAlgn="base" hangingPunct="0">
              <a:spcBef>
                <a:spcPct val="0"/>
              </a:spcBef>
              <a:spcAft>
                <a:spcPct val="0"/>
              </a:spcAft>
              <a:buFont typeface="Arial" panose="020B0604020202020204" pitchFamily="34" charset="0"/>
              <a:buChar char="•"/>
            </a:pPr>
            <a:r>
              <a:rPr lang="en-US" altLang="en-US" dirty="0"/>
              <a:t>Synthetic Event is a cross-browser wrapper around the browser’s native event</a:t>
            </a:r>
          </a:p>
          <a:p>
            <a:pPr lvl="0" eaLnBrk="0" fontAlgn="base" hangingPunct="0">
              <a:spcBef>
                <a:spcPct val="0"/>
              </a:spcBef>
              <a:spcAft>
                <a:spcPct val="0"/>
              </a:spcAft>
            </a:pPr>
            <a:endParaRPr lang="en-US" altLang="en-US" dirty="0"/>
          </a:p>
          <a:p>
            <a:pPr marL="285750" lvl="0" indent="-285750" eaLnBrk="0" fontAlgn="base" hangingPunct="0">
              <a:spcBef>
                <a:spcPct val="0"/>
              </a:spcBef>
              <a:spcAft>
                <a:spcPct val="0"/>
              </a:spcAft>
              <a:buFont typeface="Arial" panose="020B0604020202020204" pitchFamily="34" charset="0"/>
              <a:buChar char="•"/>
            </a:pPr>
            <a:r>
              <a:rPr lang="en-US" altLang="en-US" dirty="0"/>
              <a:t>It has the same interface as the browser’s native event, including </a:t>
            </a:r>
            <a:r>
              <a:rPr lang="en-US" altLang="en-US" dirty="0" err="1"/>
              <a:t>stopPropagation</a:t>
            </a:r>
            <a:r>
              <a:rPr lang="en-US" altLang="en-US" dirty="0"/>
              <a:t>() and </a:t>
            </a:r>
            <a:r>
              <a:rPr lang="en-US" altLang="en-US" dirty="0" err="1"/>
              <a:t>preventDefault</a:t>
            </a:r>
            <a:r>
              <a:rPr lang="en-US" altLang="en-US" dirty="0"/>
              <a:t>(), except the events work identically across all browsers</a:t>
            </a:r>
          </a:p>
          <a:p>
            <a:pPr lvl="0" eaLnBrk="0" fontAlgn="base" hangingPunct="0">
              <a:spcBef>
                <a:spcPct val="0"/>
              </a:spcBef>
              <a:spcAft>
                <a:spcPct val="0"/>
              </a:spcAft>
            </a:pPr>
            <a:endParaRPr lang="en-US" altLang="en-US" dirty="0"/>
          </a:p>
          <a:p>
            <a:pPr marL="285750" lvl="0" indent="-285750" eaLnBrk="0" fontAlgn="base" hangingPunct="0">
              <a:spcBef>
                <a:spcPct val="0"/>
              </a:spcBef>
              <a:spcAft>
                <a:spcPct val="0"/>
              </a:spcAft>
              <a:buFont typeface="Arial" panose="020B0604020202020204" pitchFamily="34" charset="0"/>
              <a:buChar char="•"/>
            </a:pPr>
            <a:r>
              <a:rPr lang="en-US" altLang="en-US" dirty="0"/>
              <a:t>If you find that you need the underlying browser event for some reason, simply use the </a:t>
            </a:r>
            <a:r>
              <a:rPr lang="en-US" altLang="en-US" dirty="0" err="1"/>
              <a:t>nativeEvent</a:t>
            </a:r>
            <a:r>
              <a:rPr lang="en-US" altLang="en-US" dirty="0"/>
              <a:t> attribute to get it</a:t>
            </a:r>
          </a:p>
          <a:p>
            <a:pPr marL="285750" lvl="0" indent="-285750" eaLnBrk="0" fontAlgn="base" hangingPunct="0">
              <a:spcBef>
                <a:spcPct val="0"/>
              </a:spcBef>
              <a:spcAft>
                <a:spcPct val="0"/>
              </a:spcAft>
              <a:buFont typeface="Arial" panose="020B0604020202020204" pitchFamily="34" charset="0"/>
              <a:buChar char="•"/>
            </a:pPr>
            <a:endParaRPr lang="en-US" altLang="en-US" dirty="0"/>
          </a:p>
          <a:p>
            <a:pPr marL="285750" indent="-285750">
              <a:buFont typeface="Arial" panose="020B0604020202020204" pitchFamily="34" charset="0"/>
              <a:buChar char="•"/>
            </a:pPr>
            <a:r>
              <a:rPr lang="en-IN" dirty="0"/>
              <a:t> The </a:t>
            </a:r>
            <a:r>
              <a:rPr lang="en-IN" dirty="0" err="1"/>
              <a:t>SyntheticEvent</a:t>
            </a:r>
            <a:r>
              <a:rPr lang="en-IN" dirty="0"/>
              <a:t> is pooled. This means that the </a:t>
            </a:r>
            <a:r>
              <a:rPr lang="en-IN" dirty="0" err="1"/>
              <a:t>SyntheticEvent</a:t>
            </a:r>
            <a:r>
              <a:rPr lang="en-IN" dirty="0"/>
              <a:t> object will be reused and all properties will be nullified after the event </a:t>
            </a:r>
            <a:r>
              <a:rPr lang="en-IN" dirty="0" err="1"/>
              <a:t>callback</a:t>
            </a:r>
            <a:r>
              <a:rPr lang="en-IN" dirty="0"/>
              <a:t> has been invoked. This is for performance reasons. As such, you cannot access the event in an asynchronous way.</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To access the event properties in an asynchronous way, </a:t>
            </a:r>
            <a:r>
              <a:rPr lang="en-IN" dirty="0" err="1"/>
              <a:t>event.persist</a:t>
            </a:r>
            <a:r>
              <a:rPr lang="en-IN" dirty="0"/>
              <a:t>() should call on the event, which will remove the synthetic event from the pool and allow references to the event to be retained by user code.</a:t>
            </a:r>
          </a:p>
          <a:p>
            <a:pPr marL="285750" indent="-285750">
              <a:buFont typeface="Arial" panose="020B0604020202020204" pitchFamily="34" charset="0"/>
              <a:buChar char="•"/>
            </a:pPr>
            <a:endParaRPr lang="en-IN" dirty="0"/>
          </a:p>
        </p:txBody>
      </p:sp>
      <p:sp>
        <p:nvSpPr>
          <p:cNvPr id="7" name="Rectangle 3"/>
          <p:cNvSpPr>
            <a:spLocks noChangeArrowheads="1"/>
          </p:cNvSpPr>
          <p:nvPr/>
        </p:nvSpPr>
        <p:spPr bwMode="auto">
          <a:xfrm>
            <a:off x="0" y="-184666"/>
            <a:ext cx="184731" cy="369332"/>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0" y="-184666"/>
            <a:ext cx="184731" cy="369332"/>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0" y="67017"/>
            <a:ext cx="0" cy="323165"/>
          </a:xfrm>
          <a:prstGeom prst="rect">
            <a:avLst/>
          </a:prstGeom>
          <a:solidFill>
            <a:srgbClr val="29292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55412"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4"/>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268755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64</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React Router - Introduction</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497052" y="1167202"/>
            <a:ext cx="10967720" cy="4832092"/>
          </a:xfrm>
          <a:prstGeom prst="rect">
            <a:avLst/>
          </a:prstGeom>
          <a:noFill/>
        </p:spPr>
        <p:txBody>
          <a:bodyPr wrap="square" rtlCol="0">
            <a:spAutoFit/>
          </a:bodyPr>
          <a:lstStyle/>
          <a:p>
            <a:pPr lvl="0" eaLnBrk="0" fontAlgn="base" hangingPunct="0">
              <a:spcBef>
                <a:spcPct val="0"/>
              </a:spcBef>
              <a:spcAft>
                <a:spcPct val="0"/>
              </a:spcAft>
            </a:pPr>
            <a:r>
              <a:rPr lang="en-US" dirty="0"/>
              <a:t>React router is a routing library built on top of the react which is used to create the routing in react apps.</a:t>
            </a:r>
          </a:p>
          <a:p>
            <a:pPr marL="285750" lvl="0" indent="-285750" eaLnBrk="0" fontAlgn="base" hangingPunct="0">
              <a:spcBef>
                <a:spcPct val="0"/>
              </a:spcBef>
              <a:spcAft>
                <a:spcPct val="0"/>
              </a:spcAft>
              <a:buFont typeface="Arial" panose="020B0604020202020204" pitchFamily="34" charset="0"/>
              <a:buChar char="•"/>
            </a:pPr>
            <a:endParaRPr lang="en-US" dirty="0"/>
          </a:p>
          <a:p>
            <a:pPr eaLnBrk="0" fontAlgn="base" hangingPunct="0">
              <a:spcBef>
                <a:spcPct val="0"/>
              </a:spcBef>
              <a:spcAft>
                <a:spcPct val="0"/>
              </a:spcAft>
            </a:pPr>
            <a:r>
              <a:rPr lang="en-US" dirty="0"/>
              <a:t>With the React paradigm, every piece of the UI is a component that manages its own self-contained state (data) and functions.</a:t>
            </a:r>
          </a:p>
          <a:p>
            <a:pPr lvl="0" eaLnBrk="0" fontAlgn="base" hangingPunct="0">
              <a:spcBef>
                <a:spcPct val="0"/>
              </a:spcBef>
              <a:spcAft>
                <a:spcPct val="0"/>
              </a:spcAft>
            </a:pPr>
            <a:endParaRPr lang="en-US" dirty="0"/>
          </a:p>
          <a:p>
            <a:pPr lvl="0" eaLnBrk="0" fontAlgn="base" hangingPunct="0">
              <a:spcBef>
                <a:spcPct val="0"/>
              </a:spcBef>
              <a:spcAft>
                <a:spcPct val="0"/>
              </a:spcAft>
            </a:pPr>
            <a:r>
              <a:rPr lang="en-US" altLang="en-US" dirty="0"/>
              <a:t>React, like other front-end JavaScript frameworks, is useful for creating Single Page Applications (SPAs). These are web apps that do not need a full page reload on change of view. Instead they swap views into or out from a section of the page as the user navigates through the app.</a:t>
            </a:r>
          </a:p>
          <a:p>
            <a:pPr lvl="0" eaLnBrk="0" fontAlgn="base" hangingPunct="0">
              <a:spcBef>
                <a:spcPct val="0"/>
              </a:spcBef>
              <a:spcAft>
                <a:spcPct val="0"/>
              </a:spcAft>
            </a:pPr>
            <a:endParaRPr lang="en-US" altLang="en-US" dirty="0"/>
          </a:p>
          <a:p>
            <a:pPr lvl="0" eaLnBrk="0" fontAlgn="base" hangingPunct="0">
              <a:spcBef>
                <a:spcPct val="0"/>
              </a:spcBef>
              <a:spcAft>
                <a:spcPct val="0"/>
              </a:spcAft>
            </a:pPr>
            <a:r>
              <a:rPr lang="en-US" altLang="en-US" dirty="0"/>
              <a:t>Though SPAs provide a fluid navigation experience for users, routing features of traditional websites are expected.</a:t>
            </a:r>
          </a:p>
          <a:p>
            <a:pPr lvl="0" eaLnBrk="0" fontAlgn="base" hangingPunct="0">
              <a:spcBef>
                <a:spcPct val="0"/>
              </a:spcBef>
              <a:spcAft>
                <a:spcPct val="0"/>
              </a:spcAft>
            </a:pPr>
            <a:endParaRPr lang="en-US" altLang="en-US" dirty="0"/>
          </a:p>
          <a:p>
            <a:pPr lvl="0" eaLnBrk="0" fontAlgn="base" hangingPunct="0">
              <a:spcBef>
                <a:spcPct val="0"/>
              </a:spcBef>
              <a:spcAft>
                <a:spcPct val="0"/>
              </a:spcAft>
            </a:pPr>
            <a:r>
              <a:rPr lang="en-US" altLang="en-US" dirty="0"/>
              <a:t>For instance:</a:t>
            </a:r>
          </a:p>
          <a:p>
            <a:pPr lvl="0" eaLnBrk="0" fontAlgn="base" hangingPunct="0">
              <a:spcBef>
                <a:spcPct val="0"/>
              </a:spcBef>
              <a:spcAft>
                <a:spcPct val="0"/>
              </a:spcAft>
              <a:buFontTx/>
              <a:buChar char="•"/>
            </a:pPr>
            <a:r>
              <a:rPr lang="en-US" altLang="en-US" dirty="0"/>
              <a:t>every view on the screen should have its own specific URL so I can bookmark the page.</a:t>
            </a:r>
          </a:p>
          <a:p>
            <a:pPr lvl="0" eaLnBrk="0" fontAlgn="base" hangingPunct="0">
              <a:spcBef>
                <a:spcPct val="0"/>
              </a:spcBef>
              <a:spcAft>
                <a:spcPct val="0"/>
              </a:spcAft>
              <a:buFontTx/>
              <a:buChar char="•"/>
            </a:pPr>
            <a:r>
              <a:rPr lang="en-US" altLang="en-US" dirty="0"/>
              <a:t>The forward and back button should move me forward or backward in my browsing history.</a:t>
            </a:r>
          </a:p>
          <a:p>
            <a:pPr lvl="0" eaLnBrk="0" fontAlgn="base" hangingPunct="0">
              <a:spcBef>
                <a:spcPct val="0"/>
              </a:spcBef>
              <a:spcAft>
                <a:spcPct val="0"/>
              </a:spcAft>
              <a:buFontTx/>
              <a:buChar char="•"/>
            </a:pPr>
            <a:r>
              <a:rPr lang="en-US" altLang="en-US" dirty="0"/>
              <a:t>Nested views and those with parameters should be supported, such as example.com/products/shoes/101</a:t>
            </a:r>
            <a:r>
              <a:rPr lang="en-US" altLang="en-US" dirty="0">
                <a:latin typeface="medium-content-serif-font"/>
              </a:rPr>
              <a:t>.</a:t>
            </a:r>
            <a:endParaRPr lang="en-US" altLang="en-US" dirty="0">
              <a:latin typeface="medium-content-sans-serif-font"/>
            </a:endParaRPr>
          </a:p>
          <a:p>
            <a:pPr lvl="0" eaLnBrk="0" fontAlgn="base" hangingPunct="0">
              <a:spcBef>
                <a:spcPct val="0"/>
              </a:spcBef>
              <a:spcAft>
                <a:spcPct val="0"/>
              </a:spcAft>
            </a:pPr>
            <a:endParaRPr lang="en-US" altLang="en-US" sz="2000"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endParaRPr lang="en-IN" dirty="0"/>
          </a:p>
        </p:txBody>
      </p:sp>
      <p:sp>
        <p:nvSpPr>
          <p:cNvPr id="7" name="Rectangle 3"/>
          <p:cNvSpPr>
            <a:spLocks noChangeArrowheads="1"/>
          </p:cNvSpPr>
          <p:nvPr/>
        </p:nvSpPr>
        <p:spPr bwMode="auto">
          <a:xfrm>
            <a:off x="0" y="-184666"/>
            <a:ext cx="184731" cy="369332"/>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0" y="-184666"/>
            <a:ext cx="184731" cy="369332"/>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0" y="67017"/>
            <a:ext cx="0" cy="323165"/>
          </a:xfrm>
          <a:prstGeom prst="rect">
            <a:avLst/>
          </a:prstGeom>
          <a:solidFill>
            <a:srgbClr val="29292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55412"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4"/>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0" y="90100"/>
            <a:ext cx="3532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457" tIns="0" rIns="17457"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226613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65</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React Router - Installation</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374394" y="1174623"/>
            <a:ext cx="10967720" cy="1477328"/>
          </a:xfrm>
          <a:prstGeom prst="rect">
            <a:avLst/>
          </a:prstGeom>
          <a:noFill/>
        </p:spPr>
        <p:txBody>
          <a:bodyPr wrap="square" rtlCol="0">
            <a:spAutoFit/>
          </a:bodyPr>
          <a:lstStyle/>
          <a:p>
            <a:pPr lvl="0" eaLnBrk="0" fontAlgn="base" hangingPunct="0">
              <a:spcBef>
                <a:spcPct val="0"/>
              </a:spcBef>
              <a:spcAft>
                <a:spcPct val="0"/>
              </a:spcAft>
            </a:pPr>
            <a:r>
              <a:rPr lang="en-US" altLang="en-US" dirty="0"/>
              <a:t>To install the react router you need to download the react-router-</a:t>
            </a:r>
            <a:r>
              <a:rPr lang="en-US" altLang="en-US" dirty="0" err="1"/>
              <a:t>dom</a:t>
            </a:r>
            <a:r>
              <a:rPr lang="en-US" altLang="en-US" dirty="0"/>
              <a:t> package by running the following commands.</a:t>
            </a:r>
          </a:p>
          <a:p>
            <a:pPr lvl="0" eaLnBrk="0" fontAlgn="base" hangingPunct="0">
              <a:spcBef>
                <a:spcPct val="0"/>
              </a:spcBef>
              <a:spcAft>
                <a:spcPct val="0"/>
              </a:spcAft>
            </a:pPr>
            <a:endParaRPr lang="en-US" altLang="en-US" dirty="0"/>
          </a:p>
          <a:p>
            <a:pPr lvl="0" eaLnBrk="0" fontAlgn="base" hangingPunct="0">
              <a:spcBef>
                <a:spcPct val="0"/>
              </a:spcBef>
              <a:spcAft>
                <a:spcPct val="0"/>
              </a:spcAft>
            </a:pPr>
            <a:endParaRPr lang="en-US" altLang="en-US" dirty="0"/>
          </a:p>
          <a:p>
            <a:pPr lvl="0" eaLnBrk="0" fontAlgn="base" hangingPunct="0">
              <a:spcBef>
                <a:spcPct val="0"/>
              </a:spcBef>
              <a:spcAft>
                <a:spcPct val="0"/>
              </a:spcAft>
            </a:pPr>
            <a:r>
              <a:rPr lang="en-US" altLang="en-US" dirty="0"/>
              <a:t>	</a:t>
            </a:r>
            <a:r>
              <a:rPr lang="en-US" altLang="en-US" dirty="0" err="1"/>
              <a:t>npm</a:t>
            </a:r>
            <a:r>
              <a:rPr lang="en-US" altLang="en-US" dirty="0"/>
              <a:t> install react-router-</a:t>
            </a:r>
            <a:r>
              <a:rPr lang="en-US" altLang="en-US" dirty="0" err="1"/>
              <a:t>dom</a:t>
            </a:r>
            <a:endParaRPr lang="en-US" altLang="en-US" dirty="0"/>
          </a:p>
          <a:p>
            <a:pPr lvl="0" eaLnBrk="0" fontAlgn="base" hangingPunct="0">
              <a:spcBef>
                <a:spcPct val="0"/>
              </a:spcBef>
              <a:spcAft>
                <a:spcPct val="0"/>
              </a:spcAft>
            </a:pPr>
            <a:r>
              <a:rPr lang="en-US" altLang="en-US" dirty="0"/>
              <a:t>	</a:t>
            </a:r>
            <a:r>
              <a:rPr lang="en-US" altLang="en-US" dirty="0" err="1"/>
              <a:t>npm</a:t>
            </a:r>
            <a:r>
              <a:rPr lang="en-US" altLang="en-US" dirty="0"/>
              <a:t> start //to run dev server </a:t>
            </a:r>
          </a:p>
        </p:txBody>
      </p:sp>
      <p:sp>
        <p:nvSpPr>
          <p:cNvPr id="7" name="Rectangle 3"/>
          <p:cNvSpPr>
            <a:spLocks noChangeArrowheads="1"/>
          </p:cNvSpPr>
          <p:nvPr/>
        </p:nvSpPr>
        <p:spPr bwMode="auto">
          <a:xfrm>
            <a:off x="0" y="-184666"/>
            <a:ext cx="184731" cy="369332"/>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0" y="-184666"/>
            <a:ext cx="184731" cy="369332"/>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0" y="67017"/>
            <a:ext cx="0" cy="323165"/>
          </a:xfrm>
          <a:prstGeom prst="rect">
            <a:avLst/>
          </a:prstGeom>
          <a:solidFill>
            <a:srgbClr val="29292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55412"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4"/>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0" y="90100"/>
            <a:ext cx="3532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457" tIns="0" rIns="17457"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74191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66</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Implementing Routing</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374394" y="1174623"/>
            <a:ext cx="10967720" cy="2031325"/>
          </a:xfrm>
          <a:prstGeom prst="rect">
            <a:avLst/>
          </a:prstGeom>
          <a:noFill/>
        </p:spPr>
        <p:txBody>
          <a:bodyPr wrap="square" rtlCol="0">
            <a:spAutoFit/>
          </a:bodyPr>
          <a:lstStyle/>
          <a:p>
            <a:pPr lvl="0" eaLnBrk="0" fontAlgn="base" hangingPunct="0">
              <a:spcBef>
                <a:spcPct val="0"/>
              </a:spcBef>
              <a:spcAft>
                <a:spcPct val="0"/>
              </a:spcAft>
            </a:pPr>
            <a:r>
              <a:rPr lang="en-US" dirty="0"/>
              <a:t>Following are the three components of React Router which help us to implement the routing</a:t>
            </a:r>
          </a:p>
          <a:p>
            <a:pPr lvl="0" eaLnBrk="0" fontAlgn="base" hangingPunct="0">
              <a:spcBef>
                <a:spcPct val="0"/>
              </a:spcBef>
              <a:spcAft>
                <a:spcPct val="0"/>
              </a:spcAft>
            </a:pPr>
            <a:r>
              <a:rPr lang="en-US" dirty="0"/>
              <a:t> </a:t>
            </a:r>
          </a:p>
          <a:p>
            <a:pPr marL="285750" lvl="0" indent="-285750" eaLnBrk="0" fontAlgn="base" hangingPunct="0">
              <a:spcBef>
                <a:spcPct val="0"/>
              </a:spcBef>
              <a:spcAft>
                <a:spcPct val="0"/>
              </a:spcAft>
              <a:buFont typeface="Arial" panose="020B0604020202020204" pitchFamily="34" charset="0"/>
              <a:buChar char="•"/>
            </a:pPr>
            <a:r>
              <a:rPr lang="en-US" b="1" dirty="0"/>
              <a:t>Route</a:t>
            </a:r>
          </a:p>
          <a:p>
            <a:pPr lvl="0" eaLnBrk="0" fontAlgn="base" hangingPunct="0">
              <a:spcBef>
                <a:spcPct val="0"/>
              </a:spcBef>
              <a:spcAft>
                <a:spcPct val="0"/>
              </a:spcAft>
            </a:pPr>
            <a:endParaRPr lang="en-US" b="1" dirty="0"/>
          </a:p>
          <a:p>
            <a:pPr marL="285750" lvl="0" indent="-285750" eaLnBrk="0" fontAlgn="base" hangingPunct="0">
              <a:spcBef>
                <a:spcPct val="0"/>
              </a:spcBef>
              <a:spcAft>
                <a:spcPct val="0"/>
              </a:spcAft>
              <a:buFont typeface="Arial" panose="020B0604020202020204" pitchFamily="34" charset="0"/>
              <a:buChar char="•"/>
            </a:pPr>
            <a:r>
              <a:rPr lang="en-US" b="1" dirty="0"/>
              <a:t>Link</a:t>
            </a:r>
          </a:p>
          <a:p>
            <a:pPr lvl="0" eaLnBrk="0" fontAlgn="base" hangingPunct="0">
              <a:spcBef>
                <a:spcPct val="0"/>
              </a:spcBef>
              <a:spcAft>
                <a:spcPct val="0"/>
              </a:spcAft>
            </a:pPr>
            <a:endParaRPr lang="en-US" b="1" dirty="0"/>
          </a:p>
          <a:p>
            <a:pPr marL="285750" lvl="0" indent="-285750" eaLnBrk="0" fontAlgn="base" hangingPunct="0">
              <a:spcBef>
                <a:spcPct val="0"/>
              </a:spcBef>
              <a:spcAft>
                <a:spcPct val="0"/>
              </a:spcAft>
              <a:buFont typeface="Arial" panose="020B0604020202020204" pitchFamily="34" charset="0"/>
              <a:buChar char="•"/>
            </a:pPr>
            <a:r>
              <a:rPr lang="en-US" b="1" dirty="0" err="1"/>
              <a:t>BrowserRouter</a:t>
            </a:r>
            <a:endParaRPr lang="en-US" altLang="en-US" b="1" dirty="0"/>
          </a:p>
        </p:txBody>
      </p:sp>
      <p:sp>
        <p:nvSpPr>
          <p:cNvPr id="7" name="Rectangle 3"/>
          <p:cNvSpPr>
            <a:spLocks noChangeArrowheads="1"/>
          </p:cNvSpPr>
          <p:nvPr/>
        </p:nvSpPr>
        <p:spPr bwMode="auto">
          <a:xfrm>
            <a:off x="0" y="-184666"/>
            <a:ext cx="184731" cy="369332"/>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0" y="-184666"/>
            <a:ext cx="184731" cy="369332"/>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0" y="67017"/>
            <a:ext cx="0" cy="323165"/>
          </a:xfrm>
          <a:prstGeom prst="rect">
            <a:avLst/>
          </a:prstGeom>
          <a:solidFill>
            <a:srgbClr val="29292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55412"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4"/>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0" y="90100"/>
            <a:ext cx="3532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457" tIns="0" rIns="17457"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78718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67</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Implementing Routing using Router and Route</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553326" y="1114011"/>
            <a:ext cx="10967720" cy="5632311"/>
          </a:xfrm>
          <a:prstGeom prst="rect">
            <a:avLst/>
          </a:prstGeom>
          <a:noFill/>
        </p:spPr>
        <p:txBody>
          <a:bodyPr wrap="square" rtlCol="0">
            <a:spAutoFit/>
          </a:bodyPr>
          <a:lstStyle/>
          <a:p>
            <a:r>
              <a:rPr lang="en-US" dirty="0"/>
              <a:t>In the Route component, we need to pass the two props</a:t>
            </a:r>
          </a:p>
          <a:p>
            <a:pPr marL="285750" indent="-285750">
              <a:buFont typeface="Arial" panose="020B0604020202020204" pitchFamily="34" charset="0"/>
              <a:buChar char="•"/>
            </a:pPr>
            <a:r>
              <a:rPr lang="en-US" b="1" dirty="0"/>
              <a:t>path</a:t>
            </a:r>
            <a:r>
              <a:rPr lang="en-US" dirty="0"/>
              <a:t>: it means we need to specify the path</a:t>
            </a:r>
          </a:p>
          <a:p>
            <a:pPr marL="285750" indent="-285750">
              <a:buFont typeface="Arial" panose="020B0604020202020204" pitchFamily="34" charset="0"/>
              <a:buChar char="•"/>
            </a:pPr>
            <a:r>
              <a:rPr lang="en-US" b="1" dirty="0"/>
              <a:t>component: </a:t>
            </a:r>
            <a:r>
              <a:rPr lang="en-US" dirty="0"/>
              <a:t>which component user needs to see when they will navigate to that path</a:t>
            </a:r>
          </a:p>
          <a:p>
            <a:endParaRPr lang="en-US" dirty="0"/>
          </a:p>
          <a:p>
            <a:r>
              <a:rPr lang="en-US" b="1" dirty="0"/>
              <a:t>Index.js file code:</a:t>
            </a:r>
          </a:p>
          <a:p>
            <a:r>
              <a:rPr lang="en-US" altLang="en-US" dirty="0"/>
              <a:t>	import { Route, Link, </a:t>
            </a:r>
            <a:r>
              <a:rPr lang="en-US" altLang="en-US" dirty="0" err="1"/>
              <a:t>BrowserRouter</a:t>
            </a:r>
            <a:r>
              <a:rPr lang="en-US" altLang="en-US" dirty="0"/>
              <a:t> as Router } from 'react-router-</a:t>
            </a:r>
            <a:r>
              <a:rPr lang="en-US" altLang="en-US" dirty="0" err="1"/>
              <a:t>dom</a:t>
            </a:r>
            <a:r>
              <a:rPr lang="en-US" altLang="en-US" dirty="0"/>
              <a:t>'</a:t>
            </a:r>
            <a:br>
              <a:rPr lang="en-US" altLang="en-US" dirty="0"/>
            </a:br>
            <a:r>
              <a:rPr lang="en-US" altLang="en-US" dirty="0"/>
              <a:t>	import App from './App'</a:t>
            </a:r>
            <a:br>
              <a:rPr lang="en-US" altLang="en-US" dirty="0"/>
            </a:br>
            <a:r>
              <a:rPr lang="en-US" altLang="en-US" dirty="0"/>
              <a:t>	import Users from './users'</a:t>
            </a:r>
            <a:br>
              <a:rPr lang="en-US" altLang="en-US" dirty="0"/>
            </a:br>
            <a:r>
              <a:rPr lang="en-US" altLang="en-US" dirty="0"/>
              <a:t>	import Contact from './contact‘</a:t>
            </a:r>
          </a:p>
          <a:p>
            <a:r>
              <a:rPr lang="en-US" altLang="en-US" dirty="0"/>
              <a:t>	</a:t>
            </a:r>
            <a:r>
              <a:rPr lang="en-US" altLang="en-US" dirty="0" err="1"/>
              <a:t>const</a:t>
            </a:r>
            <a:r>
              <a:rPr lang="en-US" altLang="en-US" dirty="0"/>
              <a:t> routing = (</a:t>
            </a:r>
            <a:br>
              <a:rPr lang="en-US" altLang="en-US" dirty="0"/>
            </a:br>
            <a:r>
              <a:rPr lang="en-US" altLang="en-US" dirty="0"/>
              <a:t>	&lt;Router&gt;</a:t>
            </a:r>
            <a:br>
              <a:rPr lang="en-US" altLang="en-US" dirty="0"/>
            </a:br>
            <a:r>
              <a:rPr lang="en-US" altLang="en-US" dirty="0"/>
              <a:t>		&lt;div&gt;</a:t>
            </a:r>
            <a:br>
              <a:rPr lang="en-US" altLang="en-US" dirty="0"/>
            </a:br>
            <a:r>
              <a:rPr lang="en-US" altLang="en-US" dirty="0"/>
              <a:t>			&lt;Route path="/" component={App} /&gt;</a:t>
            </a:r>
            <a:br>
              <a:rPr lang="en-US" altLang="en-US" dirty="0"/>
            </a:br>
            <a:r>
              <a:rPr lang="en-US" altLang="en-US" dirty="0"/>
              <a:t>			&lt;Route path="/users" component={Users} /&gt;</a:t>
            </a:r>
            <a:br>
              <a:rPr lang="en-US" altLang="en-US" dirty="0"/>
            </a:br>
            <a:r>
              <a:rPr lang="en-US" altLang="en-US" dirty="0"/>
              <a:t>			&lt;Route path="/contact" component={Contact} /&gt;</a:t>
            </a:r>
            <a:br>
              <a:rPr lang="en-US" altLang="en-US" dirty="0"/>
            </a:br>
            <a:r>
              <a:rPr lang="en-US" altLang="en-US" dirty="0"/>
              <a:t>		&lt;/div&gt;</a:t>
            </a:r>
            <a:br>
              <a:rPr lang="en-US" altLang="en-US" dirty="0"/>
            </a:br>
            <a:r>
              <a:rPr lang="en-US" altLang="en-US" dirty="0"/>
              <a:t>	&lt;/Router&gt;</a:t>
            </a:r>
            <a:br>
              <a:rPr lang="en-US" altLang="en-US" dirty="0"/>
            </a:br>
            <a:r>
              <a:rPr lang="en-US" altLang="en-US" dirty="0"/>
              <a:t>	)</a:t>
            </a:r>
          </a:p>
          <a:p>
            <a:r>
              <a:rPr lang="en-US" altLang="en-US" dirty="0"/>
              <a:t>	</a:t>
            </a:r>
            <a:r>
              <a:rPr lang="en-US" altLang="en-US" dirty="0" err="1"/>
              <a:t>ReactDOM.render</a:t>
            </a:r>
            <a:r>
              <a:rPr lang="en-US" altLang="en-US" dirty="0"/>
              <a:t>(routing, </a:t>
            </a:r>
            <a:r>
              <a:rPr lang="en-US" altLang="en-US" dirty="0" err="1"/>
              <a:t>document.getElementById</a:t>
            </a:r>
            <a:r>
              <a:rPr lang="en-US" altLang="en-US" dirty="0"/>
              <a:t>('root')) </a:t>
            </a:r>
          </a:p>
          <a:p>
            <a:endParaRPr lang="en-US" dirty="0"/>
          </a:p>
        </p:txBody>
      </p:sp>
      <p:sp>
        <p:nvSpPr>
          <p:cNvPr id="7" name="Rectangle 3"/>
          <p:cNvSpPr>
            <a:spLocks noChangeArrowheads="1"/>
          </p:cNvSpPr>
          <p:nvPr/>
        </p:nvSpPr>
        <p:spPr bwMode="auto">
          <a:xfrm>
            <a:off x="0" y="-184666"/>
            <a:ext cx="184731" cy="369332"/>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0" y="-184666"/>
            <a:ext cx="184731" cy="369332"/>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0" y="67017"/>
            <a:ext cx="0" cy="323165"/>
          </a:xfrm>
          <a:prstGeom prst="rect">
            <a:avLst/>
          </a:prstGeom>
          <a:solidFill>
            <a:srgbClr val="29292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55412"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4"/>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0" y="90100"/>
            <a:ext cx="3532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457" tIns="0" rIns="17457"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238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68</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Implementing Routing using Router and Route</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553326" y="1114011"/>
            <a:ext cx="10967720" cy="5632311"/>
          </a:xfrm>
          <a:prstGeom prst="rect">
            <a:avLst/>
          </a:prstGeom>
          <a:noFill/>
        </p:spPr>
        <p:txBody>
          <a:bodyPr wrap="square" rtlCol="0">
            <a:spAutoFit/>
          </a:bodyPr>
          <a:lstStyle/>
          <a:p>
            <a:r>
              <a:rPr lang="en-US" dirty="0"/>
              <a:t>But still, Home component is also rendered in the screen this happens because of our home path is ’/’ and users path is ‘/users’ </a:t>
            </a:r>
            <a:r>
              <a:rPr lang="en-US" b="1" dirty="0"/>
              <a:t>slash</a:t>
            </a:r>
            <a:r>
              <a:rPr lang="en-US" dirty="0"/>
              <a:t> is same in both paths so that it renders both components to stop this behavior we need to use the exact prop.</a:t>
            </a:r>
          </a:p>
          <a:p>
            <a:endParaRPr lang="en-US" dirty="0"/>
          </a:p>
          <a:p>
            <a:r>
              <a:rPr lang="en-US" b="1" dirty="0"/>
              <a:t>Index.js file code:</a:t>
            </a:r>
          </a:p>
          <a:p>
            <a:r>
              <a:rPr lang="en-US" altLang="en-US" dirty="0"/>
              <a:t>	import { Route, Link, </a:t>
            </a:r>
            <a:r>
              <a:rPr lang="en-US" altLang="en-US" dirty="0" err="1"/>
              <a:t>BrowserRouter</a:t>
            </a:r>
            <a:r>
              <a:rPr lang="en-US" altLang="en-US" dirty="0"/>
              <a:t> as Router } from 'react-router-</a:t>
            </a:r>
            <a:r>
              <a:rPr lang="en-US" altLang="en-US" dirty="0" err="1"/>
              <a:t>dom</a:t>
            </a:r>
            <a:r>
              <a:rPr lang="en-US" altLang="en-US" dirty="0"/>
              <a:t>'</a:t>
            </a:r>
            <a:br>
              <a:rPr lang="en-US" altLang="en-US" dirty="0"/>
            </a:br>
            <a:r>
              <a:rPr lang="en-US" altLang="en-US" dirty="0"/>
              <a:t>	import App from './App'</a:t>
            </a:r>
            <a:br>
              <a:rPr lang="en-US" altLang="en-US" dirty="0"/>
            </a:br>
            <a:r>
              <a:rPr lang="en-US" altLang="en-US" dirty="0"/>
              <a:t>	import Users from './users'</a:t>
            </a:r>
            <a:br>
              <a:rPr lang="en-US" altLang="en-US" dirty="0"/>
            </a:br>
            <a:r>
              <a:rPr lang="en-US" altLang="en-US" dirty="0"/>
              <a:t>	import Contact from './contact‘</a:t>
            </a:r>
          </a:p>
          <a:p>
            <a:r>
              <a:rPr lang="en-US" altLang="en-US" dirty="0"/>
              <a:t>	</a:t>
            </a:r>
            <a:r>
              <a:rPr lang="en-US" altLang="en-US" dirty="0" err="1"/>
              <a:t>const</a:t>
            </a:r>
            <a:r>
              <a:rPr lang="en-US" altLang="en-US" dirty="0"/>
              <a:t> routing = (</a:t>
            </a:r>
            <a:br>
              <a:rPr lang="en-US" altLang="en-US" dirty="0"/>
            </a:br>
            <a:r>
              <a:rPr lang="en-US" altLang="en-US" dirty="0"/>
              <a:t>	&lt;Router&gt;</a:t>
            </a:r>
            <a:br>
              <a:rPr lang="en-US" altLang="en-US" dirty="0"/>
            </a:br>
            <a:r>
              <a:rPr lang="en-US" altLang="en-US" dirty="0"/>
              <a:t>		&lt;div&gt;</a:t>
            </a:r>
            <a:br>
              <a:rPr lang="en-US" altLang="en-US" dirty="0"/>
            </a:br>
            <a:r>
              <a:rPr lang="en-US" altLang="en-US" dirty="0"/>
              <a:t>			&lt;Route </a:t>
            </a:r>
            <a:r>
              <a:rPr lang="en-US" altLang="en-US" b="1" dirty="0"/>
              <a:t>exact</a:t>
            </a:r>
            <a:r>
              <a:rPr lang="en-US" altLang="en-US" dirty="0"/>
              <a:t> path="/" component={App} /&gt;</a:t>
            </a:r>
            <a:br>
              <a:rPr lang="en-US" altLang="en-US" dirty="0"/>
            </a:br>
            <a:r>
              <a:rPr lang="en-US" altLang="en-US" dirty="0"/>
              <a:t>			&lt;Route path="/users" component={Users} /&gt;</a:t>
            </a:r>
            <a:br>
              <a:rPr lang="en-US" altLang="en-US" dirty="0"/>
            </a:br>
            <a:r>
              <a:rPr lang="en-US" altLang="en-US" dirty="0"/>
              <a:t>			&lt;Route path="/contact" component={Contact} /&gt;</a:t>
            </a:r>
            <a:br>
              <a:rPr lang="en-US" altLang="en-US" dirty="0"/>
            </a:br>
            <a:r>
              <a:rPr lang="en-US" altLang="en-US" dirty="0"/>
              <a:t>		&lt;/div&gt;</a:t>
            </a:r>
            <a:br>
              <a:rPr lang="en-US" altLang="en-US" dirty="0"/>
            </a:br>
            <a:r>
              <a:rPr lang="en-US" altLang="en-US" dirty="0"/>
              <a:t>	&lt;/Router&gt;</a:t>
            </a:r>
            <a:br>
              <a:rPr lang="en-US" altLang="en-US" dirty="0"/>
            </a:br>
            <a:r>
              <a:rPr lang="en-US" altLang="en-US" dirty="0"/>
              <a:t>	)</a:t>
            </a:r>
          </a:p>
          <a:p>
            <a:r>
              <a:rPr lang="en-US" altLang="en-US" dirty="0"/>
              <a:t>	</a:t>
            </a:r>
            <a:r>
              <a:rPr lang="en-US" altLang="en-US" dirty="0" err="1"/>
              <a:t>ReactDOM.render</a:t>
            </a:r>
            <a:r>
              <a:rPr lang="en-US" altLang="en-US" dirty="0"/>
              <a:t>(routing, </a:t>
            </a:r>
            <a:r>
              <a:rPr lang="en-US" altLang="en-US" dirty="0" err="1"/>
              <a:t>document.getElementById</a:t>
            </a:r>
            <a:r>
              <a:rPr lang="en-US" altLang="en-US" dirty="0"/>
              <a:t>('root')) </a:t>
            </a:r>
          </a:p>
          <a:p>
            <a:endParaRPr lang="en-US" dirty="0"/>
          </a:p>
        </p:txBody>
      </p:sp>
      <p:sp>
        <p:nvSpPr>
          <p:cNvPr id="7" name="Rectangle 3"/>
          <p:cNvSpPr>
            <a:spLocks noChangeArrowheads="1"/>
          </p:cNvSpPr>
          <p:nvPr/>
        </p:nvSpPr>
        <p:spPr bwMode="auto">
          <a:xfrm>
            <a:off x="0" y="-184666"/>
            <a:ext cx="184731" cy="369332"/>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0" y="-184666"/>
            <a:ext cx="184731" cy="369332"/>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0" y="67017"/>
            <a:ext cx="0" cy="323165"/>
          </a:xfrm>
          <a:prstGeom prst="rect">
            <a:avLst/>
          </a:prstGeom>
          <a:solidFill>
            <a:srgbClr val="29292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55412"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4"/>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0" y="90100"/>
            <a:ext cx="3532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457" tIns="0" rIns="17457"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0091121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69</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Adding Navigation using Link component</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553326" y="1114011"/>
            <a:ext cx="10967720" cy="5632311"/>
          </a:xfrm>
          <a:prstGeom prst="rect">
            <a:avLst/>
          </a:prstGeom>
          <a:noFill/>
        </p:spPr>
        <p:txBody>
          <a:bodyPr wrap="square" rtlCol="0">
            <a:spAutoFit/>
          </a:bodyPr>
          <a:lstStyle/>
          <a:p>
            <a:r>
              <a:rPr lang="en-US" b="1" dirty="0"/>
              <a:t>Index.js file code:</a:t>
            </a:r>
          </a:p>
          <a:p>
            <a:r>
              <a:rPr lang="en-US" altLang="en-US" dirty="0"/>
              <a:t>	</a:t>
            </a:r>
            <a:r>
              <a:rPr lang="en-US" altLang="en-US" dirty="0" err="1"/>
              <a:t>const</a:t>
            </a:r>
            <a:r>
              <a:rPr lang="en-US" altLang="en-US" dirty="0"/>
              <a:t> routing = (</a:t>
            </a:r>
            <a:br>
              <a:rPr lang="en-US" altLang="en-US" dirty="0"/>
            </a:br>
            <a:r>
              <a:rPr lang="en-US" altLang="en-US" dirty="0"/>
              <a:t>	</a:t>
            </a:r>
            <a:r>
              <a:rPr lang="en-IN" dirty="0"/>
              <a:t>&lt;Router&gt;</a:t>
            </a:r>
          </a:p>
          <a:p>
            <a:r>
              <a:rPr lang="en-IN" dirty="0"/>
              <a:t>		&lt;div&gt;</a:t>
            </a:r>
          </a:p>
          <a:p>
            <a:r>
              <a:rPr lang="en-IN" dirty="0"/>
              <a:t>			&lt;</a:t>
            </a:r>
            <a:r>
              <a:rPr lang="en-IN" dirty="0" err="1"/>
              <a:t>ul</a:t>
            </a:r>
            <a:r>
              <a:rPr lang="en-IN" dirty="0"/>
              <a:t>&gt;</a:t>
            </a:r>
          </a:p>
          <a:p>
            <a:r>
              <a:rPr lang="en-IN" dirty="0"/>
              <a:t>				&lt;li&gt;</a:t>
            </a:r>
          </a:p>
          <a:p>
            <a:r>
              <a:rPr lang="en-IN" dirty="0"/>
              <a:t>					&lt;Link to="/"&gt;Home&lt;/Link&gt;</a:t>
            </a:r>
          </a:p>
          <a:p>
            <a:r>
              <a:rPr lang="en-IN" dirty="0"/>
              <a:t>				&lt;/li&gt;</a:t>
            </a:r>
          </a:p>
          <a:p>
            <a:r>
              <a:rPr lang="en-IN" dirty="0"/>
              <a:t>				&lt;li&gt;</a:t>
            </a:r>
          </a:p>
          <a:p>
            <a:r>
              <a:rPr lang="en-IN" dirty="0"/>
              <a:t>					&lt;Link to="/users"&gt;Users&lt;/Link&gt;</a:t>
            </a:r>
          </a:p>
          <a:p>
            <a:r>
              <a:rPr lang="en-IN" dirty="0"/>
              <a:t>				&lt;/li&gt;</a:t>
            </a:r>
          </a:p>
          <a:p>
            <a:r>
              <a:rPr lang="en-IN" dirty="0"/>
              <a:t>				&lt;li&gt;</a:t>
            </a:r>
          </a:p>
          <a:p>
            <a:r>
              <a:rPr lang="en-IN" dirty="0"/>
              <a:t>					&lt;Link to="/contact"&gt;Contact&lt;/Link&gt;</a:t>
            </a:r>
          </a:p>
          <a:p>
            <a:r>
              <a:rPr lang="en-IN" dirty="0"/>
              <a:t>				&lt;/li&gt;</a:t>
            </a:r>
          </a:p>
          <a:p>
            <a:r>
              <a:rPr lang="en-IN" dirty="0"/>
              <a:t>			&lt;/</a:t>
            </a:r>
            <a:r>
              <a:rPr lang="en-IN" dirty="0" err="1"/>
              <a:t>ul</a:t>
            </a:r>
            <a:r>
              <a:rPr lang="en-IN" dirty="0"/>
              <a:t>&gt;</a:t>
            </a:r>
          </a:p>
          <a:p>
            <a:r>
              <a:rPr lang="en-IN" dirty="0"/>
              <a:t>			&lt;Route exact path="/" component={App} /&gt;</a:t>
            </a:r>
          </a:p>
          <a:p>
            <a:r>
              <a:rPr lang="en-IN" dirty="0"/>
              <a:t>			&lt;Route path="/users" component={Users} /&gt;</a:t>
            </a:r>
          </a:p>
          <a:p>
            <a:r>
              <a:rPr lang="en-IN" dirty="0"/>
              <a:t>			&lt;Route path="/contact" component={Contact} /&gt;</a:t>
            </a:r>
          </a:p>
          <a:p>
            <a:r>
              <a:rPr lang="en-IN" dirty="0"/>
              <a:t>			&lt;/div&gt; &lt;/Router&gt;)</a:t>
            </a:r>
          </a:p>
          <a:p>
            <a:endParaRPr lang="en-US" dirty="0"/>
          </a:p>
        </p:txBody>
      </p:sp>
      <p:sp>
        <p:nvSpPr>
          <p:cNvPr id="7" name="Rectangle 3"/>
          <p:cNvSpPr>
            <a:spLocks noChangeArrowheads="1"/>
          </p:cNvSpPr>
          <p:nvPr/>
        </p:nvSpPr>
        <p:spPr bwMode="auto">
          <a:xfrm>
            <a:off x="0" y="-184666"/>
            <a:ext cx="184731" cy="369332"/>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0" y="-184666"/>
            <a:ext cx="184731" cy="369332"/>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0" y="67017"/>
            <a:ext cx="0" cy="323165"/>
          </a:xfrm>
          <a:prstGeom prst="rect">
            <a:avLst/>
          </a:prstGeom>
          <a:solidFill>
            <a:srgbClr val="29292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55412"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4"/>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0" y="90100"/>
            <a:ext cx="3532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457" tIns="0" rIns="17457"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1549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7</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Is switching to React easy?</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118970"/>
            <a:ext cx="11123344" cy="646331"/>
          </a:xfrm>
          <a:prstGeom prst="rect">
            <a:avLst/>
          </a:prstGeom>
          <a:noFill/>
        </p:spPr>
        <p:txBody>
          <a:bodyPr wrap="square" rtlCol="0">
            <a:spAutoFit/>
          </a:bodyPr>
          <a:lstStyle/>
          <a:p>
            <a:pPr marL="285750" indent="-285750" fontAlgn="base">
              <a:buFont typeface="Arial" panose="020B0604020202020204" pitchFamily="34" charset="0"/>
              <a:buChar char="•"/>
            </a:pPr>
            <a:r>
              <a:rPr lang="en-IN" dirty="0"/>
              <a:t>Understanding how it works will take time and will slow us down at first (but once we get it, things will start happening much faster)</a:t>
            </a:r>
          </a:p>
        </p:txBody>
      </p:sp>
    </p:spTree>
    <p:extLst>
      <p:ext uri="{BB962C8B-B14F-4D97-AF65-F5344CB8AC3E}">
        <p14:creationId xmlns:p14="http://schemas.microsoft.com/office/powerpoint/2010/main" val="210972698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70</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Adding 404 pages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553326" y="1114011"/>
            <a:ext cx="10967720" cy="2862322"/>
          </a:xfrm>
          <a:prstGeom prst="rect">
            <a:avLst/>
          </a:prstGeom>
          <a:noFill/>
        </p:spPr>
        <p:txBody>
          <a:bodyPr wrap="square" rtlCol="0">
            <a:spAutoFit/>
          </a:bodyPr>
          <a:lstStyle/>
          <a:p>
            <a:r>
              <a:rPr lang="en-US" b="1" dirty="0"/>
              <a:t>What is a 404 page?</a:t>
            </a:r>
          </a:p>
          <a:p>
            <a:r>
              <a:rPr lang="en-US" dirty="0"/>
              <a:t>A 404 page is also called not found page it means when a user navigates to the wrong path that doesn’t present in the website we need to show the not found page.</a:t>
            </a:r>
          </a:p>
          <a:p>
            <a:endParaRPr lang="en-US" dirty="0"/>
          </a:p>
          <a:p>
            <a:r>
              <a:rPr lang="en-US" b="1" dirty="0"/>
              <a:t>How to add a 404 page in react?</a:t>
            </a:r>
          </a:p>
          <a:p>
            <a:r>
              <a:rPr lang="en-US" dirty="0"/>
              <a:t>we need to import another component called Switch which is provided by the react router.</a:t>
            </a:r>
          </a:p>
          <a:p>
            <a:endParaRPr lang="en-US" dirty="0"/>
          </a:p>
          <a:p>
            <a:r>
              <a:rPr lang="en-US" b="1" dirty="0"/>
              <a:t>What is Switch?</a:t>
            </a:r>
          </a:p>
          <a:p>
            <a:r>
              <a:rPr lang="en-US" dirty="0"/>
              <a:t>Switch component helps us to render the components only when path matches otherwise it fallbacks to the not found component.</a:t>
            </a:r>
          </a:p>
        </p:txBody>
      </p:sp>
      <p:sp>
        <p:nvSpPr>
          <p:cNvPr id="7" name="Rectangle 3"/>
          <p:cNvSpPr>
            <a:spLocks noChangeArrowheads="1"/>
          </p:cNvSpPr>
          <p:nvPr/>
        </p:nvSpPr>
        <p:spPr bwMode="auto">
          <a:xfrm>
            <a:off x="0" y="-184666"/>
            <a:ext cx="184731" cy="369332"/>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0" y="-184666"/>
            <a:ext cx="184731" cy="369332"/>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0" y="67017"/>
            <a:ext cx="0" cy="323165"/>
          </a:xfrm>
          <a:prstGeom prst="rect">
            <a:avLst/>
          </a:prstGeom>
          <a:solidFill>
            <a:srgbClr val="29292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55412"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4"/>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0" y="90100"/>
            <a:ext cx="3532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457" tIns="0" rIns="17457"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51691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71</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Adding 404 pages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553326" y="1114011"/>
            <a:ext cx="10967720" cy="5355312"/>
          </a:xfrm>
          <a:prstGeom prst="rect">
            <a:avLst/>
          </a:prstGeom>
          <a:noFill/>
        </p:spPr>
        <p:txBody>
          <a:bodyPr wrap="square" rtlCol="0">
            <a:spAutoFit/>
          </a:bodyPr>
          <a:lstStyle/>
          <a:p>
            <a:r>
              <a:rPr lang="en-US" altLang="en-US" b="1" dirty="0"/>
              <a:t>Code:</a:t>
            </a:r>
          </a:p>
          <a:p>
            <a:r>
              <a:rPr lang="en-US" altLang="en-US" dirty="0" err="1"/>
              <a:t>const</a:t>
            </a:r>
            <a:r>
              <a:rPr lang="en-US" altLang="en-US" dirty="0"/>
              <a:t> routing = (</a:t>
            </a:r>
            <a:r>
              <a:rPr lang="en-IN" dirty="0"/>
              <a:t>&lt;Router&gt;</a:t>
            </a:r>
          </a:p>
          <a:p>
            <a:r>
              <a:rPr lang="en-IN" dirty="0"/>
              <a:t>		&lt;div&gt; &lt;</a:t>
            </a:r>
            <a:r>
              <a:rPr lang="en-IN" dirty="0" err="1"/>
              <a:t>ul</a:t>
            </a:r>
            <a:r>
              <a:rPr lang="en-IN" dirty="0"/>
              <a:t>&gt;</a:t>
            </a:r>
          </a:p>
          <a:p>
            <a:r>
              <a:rPr lang="en-IN" dirty="0"/>
              <a:t>				&lt;li&gt;</a:t>
            </a:r>
          </a:p>
          <a:p>
            <a:r>
              <a:rPr lang="en-IN" dirty="0"/>
              <a:t>					&lt;Link to="/"&gt;Home&lt;/Link&gt;</a:t>
            </a:r>
          </a:p>
          <a:p>
            <a:r>
              <a:rPr lang="en-IN" dirty="0"/>
              <a:t>				&lt;/li&gt;</a:t>
            </a:r>
          </a:p>
          <a:p>
            <a:r>
              <a:rPr lang="en-IN" dirty="0"/>
              <a:t>				&lt;li&gt;</a:t>
            </a:r>
          </a:p>
          <a:p>
            <a:r>
              <a:rPr lang="en-IN" dirty="0"/>
              <a:t>					&lt;Link to="/users"&gt;Users&lt;/Link&gt;</a:t>
            </a:r>
          </a:p>
          <a:p>
            <a:r>
              <a:rPr lang="en-IN" dirty="0"/>
              <a:t>				&lt;/li&gt;</a:t>
            </a:r>
          </a:p>
          <a:p>
            <a:r>
              <a:rPr lang="en-IN" dirty="0"/>
              <a:t>				&lt;li&gt;</a:t>
            </a:r>
          </a:p>
          <a:p>
            <a:r>
              <a:rPr lang="en-IN" dirty="0"/>
              <a:t>					&lt;Link to="/contact"&gt;Contact&lt;/Link&gt;</a:t>
            </a:r>
          </a:p>
          <a:p>
            <a:r>
              <a:rPr lang="en-IN" dirty="0"/>
              <a:t>				&lt;/li&gt;</a:t>
            </a:r>
          </a:p>
          <a:p>
            <a:r>
              <a:rPr lang="en-IN" dirty="0"/>
              <a:t>			&lt;/</a:t>
            </a:r>
            <a:r>
              <a:rPr lang="en-IN" dirty="0" err="1"/>
              <a:t>ul</a:t>
            </a:r>
            <a:r>
              <a:rPr lang="en-IN" dirty="0"/>
              <a:t>&gt;</a:t>
            </a:r>
          </a:p>
          <a:p>
            <a:r>
              <a:rPr lang="en-IN" dirty="0"/>
              <a:t>			&lt;Switch&gt;</a:t>
            </a:r>
          </a:p>
          <a:p>
            <a:r>
              <a:rPr lang="en-IN" dirty="0"/>
              <a:t>			&lt;Route exact path="/" component={App} /&gt;</a:t>
            </a:r>
          </a:p>
          <a:p>
            <a:r>
              <a:rPr lang="en-IN" dirty="0"/>
              <a:t>			&lt;Route path="/users" component={Users} /&gt;</a:t>
            </a:r>
          </a:p>
          <a:p>
            <a:r>
              <a:rPr lang="en-IN" dirty="0"/>
              <a:t>			&lt;Route path="/contact" component={Contact} /&gt;</a:t>
            </a:r>
          </a:p>
          <a:p>
            <a:r>
              <a:rPr lang="en-IN" dirty="0"/>
              <a:t>			&lt;Route component={</a:t>
            </a:r>
            <a:r>
              <a:rPr lang="en-IN" dirty="0" err="1"/>
              <a:t>NotFound</a:t>
            </a:r>
            <a:r>
              <a:rPr lang="en-IN" dirty="0"/>
              <a:t>} /&gt;</a:t>
            </a:r>
          </a:p>
          <a:p>
            <a:r>
              <a:rPr lang="en-IN" dirty="0"/>
              <a:t>			&lt;/div&gt;  &lt;/Switch&gt; &lt;/Router&gt;)</a:t>
            </a:r>
          </a:p>
        </p:txBody>
      </p:sp>
      <p:sp>
        <p:nvSpPr>
          <p:cNvPr id="7" name="Rectangle 3"/>
          <p:cNvSpPr>
            <a:spLocks noChangeArrowheads="1"/>
          </p:cNvSpPr>
          <p:nvPr/>
        </p:nvSpPr>
        <p:spPr bwMode="auto">
          <a:xfrm>
            <a:off x="0" y="-184666"/>
            <a:ext cx="184731" cy="369332"/>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0" y="-184666"/>
            <a:ext cx="184731" cy="369332"/>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0" y="67017"/>
            <a:ext cx="0" cy="323165"/>
          </a:xfrm>
          <a:prstGeom prst="rect">
            <a:avLst/>
          </a:prstGeom>
          <a:solidFill>
            <a:srgbClr val="29292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55412"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4"/>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0" y="90100"/>
            <a:ext cx="3532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457" tIns="0" rIns="17457"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91185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72</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URL Parameters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553326" y="1114011"/>
            <a:ext cx="10967720" cy="5355312"/>
          </a:xfrm>
          <a:prstGeom prst="rect">
            <a:avLst/>
          </a:prstGeom>
          <a:noFill/>
        </p:spPr>
        <p:txBody>
          <a:bodyPr wrap="square" rtlCol="0">
            <a:spAutoFit/>
          </a:bodyPr>
          <a:lstStyle/>
          <a:p>
            <a:r>
              <a:rPr lang="en-US" dirty="0"/>
              <a:t>URL parameters helps us to render the same component based on its dynamic </a:t>
            </a:r>
            <a:r>
              <a:rPr lang="en-US" dirty="0" err="1"/>
              <a:t>url</a:t>
            </a:r>
            <a:r>
              <a:rPr lang="en-US" dirty="0"/>
              <a:t>. </a:t>
            </a:r>
          </a:p>
          <a:p>
            <a:r>
              <a:rPr lang="en-US" dirty="0"/>
              <a:t>Assume that they are different users with id 1,2,3.</a:t>
            </a:r>
          </a:p>
          <a:p>
            <a:r>
              <a:rPr lang="en-US" b="1" dirty="0"/>
              <a:t>Code:</a:t>
            </a:r>
          </a:p>
          <a:p>
            <a:r>
              <a:rPr lang="en-US" altLang="en-US" dirty="0" err="1"/>
              <a:t>const</a:t>
            </a:r>
            <a:r>
              <a:rPr lang="en-US" altLang="en-US" dirty="0"/>
              <a:t> routing = (</a:t>
            </a:r>
            <a:r>
              <a:rPr lang="en-IN" dirty="0"/>
              <a:t>&lt;Router&gt;</a:t>
            </a:r>
          </a:p>
          <a:p>
            <a:r>
              <a:rPr lang="en-IN" dirty="0"/>
              <a:t>		&lt;div&gt;	&lt;</a:t>
            </a:r>
            <a:r>
              <a:rPr lang="en-IN" dirty="0" err="1"/>
              <a:t>ul</a:t>
            </a:r>
            <a:r>
              <a:rPr lang="en-IN" dirty="0"/>
              <a:t>&gt;	&lt;li&gt;</a:t>
            </a:r>
          </a:p>
          <a:p>
            <a:r>
              <a:rPr lang="en-IN" dirty="0"/>
              <a:t>					&lt;Link to="/"&gt;Home&lt;/Link&gt;</a:t>
            </a:r>
          </a:p>
          <a:p>
            <a:r>
              <a:rPr lang="en-IN" dirty="0"/>
              <a:t>				&lt;/li&gt;</a:t>
            </a:r>
          </a:p>
          <a:p>
            <a:r>
              <a:rPr lang="en-IN" dirty="0"/>
              <a:t>				&lt;li&gt;</a:t>
            </a:r>
          </a:p>
          <a:p>
            <a:r>
              <a:rPr lang="en-IN" dirty="0"/>
              <a:t>					&lt;Link to="/users"&gt;Users&lt;/Link&gt;</a:t>
            </a:r>
          </a:p>
          <a:p>
            <a:r>
              <a:rPr lang="en-IN" dirty="0"/>
              <a:t>				&lt;/li&gt;</a:t>
            </a:r>
          </a:p>
          <a:p>
            <a:r>
              <a:rPr lang="en-IN" dirty="0"/>
              <a:t>				&lt;li&gt;</a:t>
            </a:r>
          </a:p>
          <a:p>
            <a:r>
              <a:rPr lang="en-IN" dirty="0"/>
              <a:t>					&lt;Link to="/contact"&gt;Contact&lt;/Link&gt;</a:t>
            </a:r>
          </a:p>
          <a:p>
            <a:r>
              <a:rPr lang="en-IN" dirty="0"/>
              <a:t>				&lt;/li&gt;</a:t>
            </a:r>
          </a:p>
          <a:p>
            <a:r>
              <a:rPr lang="en-IN" dirty="0"/>
              <a:t>			&lt;/</a:t>
            </a:r>
            <a:r>
              <a:rPr lang="en-IN" dirty="0" err="1"/>
              <a:t>ul</a:t>
            </a:r>
            <a:r>
              <a:rPr lang="en-IN" dirty="0"/>
              <a:t>&gt;</a:t>
            </a:r>
          </a:p>
          <a:p>
            <a:r>
              <a:rPr lang="en-IN" dirty="0"/>
              <a:t>			&lt;Switch&gt;	&lt;Route exact path="/" component={App} /&gt;</a:t>
            </a:r>
          </a:p>
          <a:p>
            <a:r>
              <a:rPr lang="en-IN" dirty="0"/>
              <a:t>				&lt;Route path="/users/:id" component={Users} /&gt;</a:t>
            </a:r>
          </a:p>
          <a:p>
            <a:r>
              <a:rPr lang="en-IN" dirty="0"/>
              <a:t>				&lt;Route path="/contact" component={Contact} /&gt;</a:t>
            </a:r>
          </a:p>
          <a:p>
            <a:r>
              <a:rPr lang="en-IN" dirty="0"/>
              <a:t>				&lt;Route component={</a:t>
            </a:r>
            <a:r>
              <a:rPr lang="en-IN" dirty="0" err="1"/>
              <a:t>NotFound</a:t>
            </a:r>
            <a:r>
              <a:rPr lang="en-IN" dirty="0"/>
              <a:t>} /&gt;</a:t>
            </a:r>
          </a:p>
          <a:p>
            <a:r>
              <a:rPr lang="en-IN" dirty="0"/>
              <a:t>			&lt;/div&gt;  &lt;/Switch&gt; &lt;/Router&gt;)</a:t>
            </a:r>
          </a:p>
        </p:txBody>
      </p:sp>
      <p:sp>
        <p:nvSpPr>
          <p:cNvPr id="7" name="Rectangle 3"/>
          <p:cNvSpPr>
            <a:spLocks noChangeArrowheads="1"/>
          </p:cNvSpPr>
          <p:nvPr/>
        </p:nvSpPr>
        <p:spPr bwMode="auto">
          <a:xfrm>
            <a:off x="0" y="-184666"/>
            <a:ext cx="184731" cy="369332"/>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0" y="-184666"/>
            <a:ext cx="184731" cy="369332"/>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0" y="67017"/>
            <a:ext cx="0" cy="323165"/>
          </a:xfrm>
          <a:prstGeom prst="rect">
            <a:avLst/>
          </a:prstGeom>
          <a:solidFill>
            <a:srgbClr val="29292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55412"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4"/>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0" y="90100"/>
            <a:ext cx="3532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457" tIns="0" rIns="17457"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8346400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73</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Nested Routes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553326" y="1114011"/>
            <a:ext cx="10967720" cy="2585323"/>
          </a:xfrm>
          <a:prstGeom prst="rect">
            <a:avLst/>
          </a:prstGeom>
          <a:noFill/>
        </p:spPr>
        <p:txBody>
          <a:bodyPr wrap="square" rtlCol="0">
            <a:spAutoFit/>
          </a:bodyPr>
          <a:lstStyle/>
          <a:p>
            <a:r>
              <a:rPr lang="en-US" dirty="0"/>
              <a:t>Nested routing helps us to render the sub-routes.</a:t>
            </a:r>
          </a:p>
          <a:p>
            <a:endParaRPr lang="en-US" dirty="0"/>
          </a:p>
          <a:p>
            <a:r>
              <a:rPr lang="en-US" b="1" dirty="0"/>
              <a:t>How to implement a nested routing?</a:t>
            </a:r>
          </a:p>
          <a:p>
            <a:endParaRPr lang="en-US" b="1" dirty="0"/>
          </a:p>
          <a:p>
            <a:r>
              <a:rPr lang="en-US" dirty="0"/>
              <a:t>In the component, we need to import the react router components because we need to implement the sub-routes inside the Component.</a:t>
            </a:r>
          </a:p>
          <a:p>
            <a:endParaRPr lang="en-US" dirty="0"/>
          </a:p>
          <a:p>
            <a:r>
              <a:rPr lang="en-US" b="1" dirty="0"/>
              <a:t>Example: </a:t>
            </a:r>
            <a:r>
              <a:rPr lang="en-US" dirty="0"/>
              <a:t>Defining sub-routes in </a:t>
            </a:r>
            <a:r>
              <a:rPr lang="en-US" b="1" dirty="0"/>
              <a:t>Users.js </a:t>
            </a:r>
            <a:r>
              <a:rPr lang="en-US" dirty="0"/>
              <a:t>component </a:t>
            </a:r>
          </a:p>
          <a:p>
            <a:endParaRPr lang="en-IN" dirty="0"/>
          </a:p>
        </p:txBody>
      </p:sp>
      <p:sp>
        <p:nvSpPr>
          <p:cNvPr id="7" name="Rectangle 3"/>
          <p:cNvSpPr>
            <a:spLocks noChangeArrowheads="1"/>
          </p:cNvSpPr>
          <p:nvPr/>
        </p:nvSpPr>
        <p:spPr bwMode="auto">
          <a:xfrm>
            <a:off x="0" y="-184666"/>
            <a:ext cx="184731" cy="369332"/>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0" y="-184666"/>
            <a:ext cx="184731" cy="369332"/>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0" y="67017"/>
            <a:ext cx="0" cy="323165"/>
          </a:xfrm>
          <a:prstGeom prst="rect">
            <a:avLst/>
          </a:prstGeom>
          <a:solidFill>
            <a:srgbClr val="29292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55412"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4"/>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0" y="90100"/>
            <a:ext cx="3532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457" tIns="0" rIns="17457"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28067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74</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Nested Routes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553326" y="1114011"/>
            <a:ext cx="10967720" cy="5632311"/>
          </a:xfrm>
          <a:prstGeom prst="rect">
            <a:avLst/>
          </a:prstGeom>
          <a:noFill/>
        </p:spPr>
        <p:txBody>
          <a:bodyPr wrap="square" rtlCol="0">
            <a:spAutoFit/>
          </a:bodyPr>
          <a:lstStyle/>
          <a:p>
            <a:r>
              <a:rPr lang="en-US" b="1" dirty="0"/>
              <a:t>Example: </a:t>
            </a:r>
            <a:r>
              <a:rPr lang="en-US" dirty="0"/>
              <a:t>Defining sub-routes in </a:t>
            </a:r>
            <a:r>
              <a:rPr lang="en-US" b="1" dirty="0"/>
              <a:t>Users.js </a:t>
            </a:r>
            <a:r>
              <a:rPr lang="en-US" dirty="0"/>
              <a:t>component </a:t>
            </a:r>
          </a:p>
          <a:p>
            <a:r>
              <a:rPr lang="en-IN" dirty="0" err="1"/>
              <a:t>const</a:t>
            </a:r>
            <a:r>
              <a:rPr lang="en-IN" dirty="0"/>
              <a:t> User = ({ match }) =&gt; &lt;p&gt;{match.params.id}&lt;/p&gt;;</a:t>
            </a:r>
          </a:p>
          <a:p>
            <a:r>
              <a:rPr lang="en-IN" dirty="0"/>
              <a:t>class Users extends </a:t>
            </a:r>
            <a:r>
              <a:rPr lang="en-IN" dirty="0" err="1"/>
              <a:t>React.Component</a:t>
            </a:r>
            <a:r>
              <a:rPr lang="en-IN" dirty="0"/>
              <a:t> {</a:t>
            </a:r>
          </a:p>
          <a:p>
            <a:r>
              <a:rPr lang="en-IN" dirty="0"/>
              <a:t>	render() {</a:t>
            </a:r>
          </a:p>
          <a:p>
            <a:r>
              <a:rPr lang="en-IN" dirty="0"/>
              <a:t>		return (</a:t>
            </a:r>
          </a:p>
          <a:p>
            <a:r>
              <a:rPr lang="en-IN" dirty="0"/>
              <a:t>			&lt;div&gt;</a:t>
            </a:r>
          </a:p>
          <a:p>
            <a:r>
              <a:rPr lang="en-IN" dirty="0"/>
              <a:t>				&lt;h1&gt;Users&lt;/h1&gt;</a:t>
            </a:r>
          </a:p>
          <a:p>
            <a:r>
              <a:rPr lang="en-IN" dirty="0"/>
              <a:t>				&lt;strong&gt;select a user&lt;/strong&gt;</a:t>
            </a:r>
          </a:p>
          <a:p>
            <a:r>
              <a:rPr lang="en-IN" dirty="0"/>
              <a:t>				&lt;</a:t>
            </a:r>
            <a:r>
              <a:rPr lang="en-IN" dirty="0" err="1"/>
              <a:t>ul</a:t>
            </a:r>
            <a:r>
              <a:rPr lang="en-IN" dirty="0"/>
              <a:t>&gt;	&lt;li&gt;</a:t>
            </a:r>
          </a:p>
          <a:p>
            <a:r>
              <a:rPr lang="en-IN" dirty="0"/>
              <a:t>						&lt;Link to="/users/1"&gt;User 1 &lt;/Link&gt;</a:t>
            </a:r>
          </a:p>
          <a:p>
            <a:r>
              <a:rPr lang="en-IN" dirty="0"/>
              <a:t>					&lt;/li&gt;</a:t>
            </a:r>
          </a:p>
          <a:p>
            <a:r>
              <a:rPr lang="en-IN" dirty="0"/>
              <a:t>					&lt;li&gt;</a:t>
            </a:r>
          </a:p>
          <a:p>
            <a:r>
              <a:rPr lang="en-IN" dirty="0"/>
              <a:t>						&lt;Link to="/users/2"&gt;User 2 &lt;/Link&gt;</a:t>
            </a:r>
          </a:p>
          <a:p>
            <a:r>
              <a:rPr lang="en-IN" dirty="0"/>
              <a:t>					&lt;/li&gt;</a:t>
            </a:r>
          </a:p>
          <a:p>
            <a:r>
              <a:rPr lang="en-IN" dirty="0"/>
              <a:t>					&lt;li&gt;</a:t>
            </a:r>
          </a:p>
          <a:p>
            <a:r>
              <a:rPr lang="en-IN" dirty="0"/>
              <a:t>						&lt;Link to="/users/3"&gt;User 3 &lt;/Link&gt;</a:t>
            </a:r>
          </a:p>
          <a:p>
            <a:r>
              <a:rPr lang="en-IN" dirty="0"/>
              <a:t>					&lt;/li&gt;</a:t>
            </a:r>
          </a:p>
          <a:p>
            <a:r>
              <a:rPr lang="en-IN" dirty="0"/>
              <a:t>				&lt;/</a:t>
            </a:r>
            <a:r>
              <a:rPr lang="en-IN" dirty="0" err="1"/>
              <a:t>ul</a:t>
            </a:r>
            <a:r>
              <a:rPr lang="en-IN" dirty="0"/>
              <a:t>&gt;</a:t>
            </a:r>
          </a:p>
          <a:p>
            <a:r>
              <a:rPr lang="en-IN" dirty="0"/>
              <a:t>&lt;Route exact path="/users/:id" component={User} /&gt; &lt;/div&gt;) } }</a:t>
            </a:r>
          </a:p>
          <a:p>
            <a:endParaRPr lang="en-IN" dirty="0"/>
          </a:p>
        </p:txBody>
      </p:sp>
      <p:sp>
        <p:nvSpPr>
          <p:cNvPr id="7" name="Rectangle 3"/>
          <p:cNvSpPr>
            <a:spLocks noChangeArrowheads="1"/>
          </p:cNvSpPr>
          <p:nvPr/>
        </p:nvSpPr>
        <p:spPr bwMode="auto">
          <a:xfrm>
            <a:off x="0" y="-184666"/>
            <a:ext cx="184731" cy="369332"/>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0" y="-184666"/>
            <a:ext cx="184731" cy="369332"/>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0" y="67017"/>
            <a:ext cx="0" cy="323165"/>
          </a:xfrm>
          <a:prstGeom prst="rect">
            <a:avLst/>
          </a:prstGeom>
          <a:solidFill>
            <a:srgbClr val="29292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55412"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4"/>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0" y="90100"/>
            <a:ext cx="3532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457" tIns="0" rIns="17457"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25341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75</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active Styles </a:t>
            </a:r>
            <a:r>
              <a:rPr lang="en-IN" sz="3200" b="1" i="1" spc="-67" dirty="0">
                <a:solidFill>
                  <a:schemeClr val="bg1">
                    <a:lumMod val="50000"/>
                  </a:schemeClr>
                </a:solidFill>
                <a:latin typeface="Arial" pitchFamily="34" charset="0"/>
                <a:cs typeface="Arial" pitchFamily="34" charset="0"/>
              </a:rPr>
              <a:t>using </a:t>
            </a:r>
            <a:r>
              <a:rPr lang="en-IN" sz="3200" b="1" i="1" spc="-67" dirty="0" err="1">
                <a:solidFill>
                  <a:schemeClr val="bg1">
                    <a:lumMod val="50000"/>
                  </a:schemeClr>
                </a:solidFill>
                <a:latin typeface="Arial" pitchFamily="34" charset="0"/>
                <a:cs typeface="Arial" pitchFamily="34" charset="0"/>
              </a:rPr>
              <a:t>NavLink</a:t>
            </a:r>
            <a:endParaRPr lang="en-IN" sz="3200" b="1" i="1" spc="-67" dirty="0">
              <a:solidFill>
                <a:schemeClr val="bg1">
                  <a:lumMod val="50000"/>
                </a:schemeClr>
              </a:solidFill>
              <a:latin typeface="Arial" pitchFamily="34" charset="0"/>
              <a:cs typeface="Arial" pitchFamily="34" charset="0"/>
            </a:endParaRP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553326" y="1114011"/>
            <a:ext cx="10967720" cy="3416320"/>
          </a:xfrm>
          <a:prstGeom prst="rect">
            <a:avLst/>
          </a:prstGeom>
          <a:noFill/>
        </p:spPr>
        <p:txBody>
          <a:bodyPr wrap="square" rtlCol="0">
            <a:spAutoFit/>
          </a:bodyPr>
          <a:lstStyle/>
          <a:p>
            <a:r>
              <a:rPr lang="en-US" b="1" dirty="0" err="1"/>
              <a:t>NavLink</a:t>
            </a:r>
            <a:endParaRPr lang="en-US" b="1" dirty="0"/>
          </a:p>
          <a:p>
            <a:r>
              <a:rPr lang="en-US" dirty="0"/>
              <a:t>It is used to style the active routes so that user knows on which page he or she is currently browsing on the website.</a:t>
            </a:r>
          </a:p>
          <a:p>
            <a:endParaRPr lang="en-US" dirty="0"/>
          </a:p>
          <a:p>
            <a:r>
              <a:rPr lang="en-US" b="1" dirty="0"/>
              <a:t>What is the difference between </a:t>
            </a:r>
            <a:r>
              <a:rPr lang="en-US" b="1" dirty="0" err="1"/>
              <a:t>NavLink</a:t>
            </a:r>
            <a:r>
              <a:rPr lang="en-US" b="1" dirty="0"/>
              <a:t> and Link?</a:t>
            </a:r>
          </a:p>
          <a:p>
            <a:r>
              <a:rPr lang="en-US" dirty="0"/>
              <a:t>The link is used to navigate the different routes on the site. But </a:t>
            </a:r>
            <a:r>
              <a:rPr lang="en-US" dirty="0" err="1"/>
              <a:t>NavLink</a:t>
            </a:r>
            <a:r>
              <a:rPr lang="en-US" dirty="0"/>
              <a:t> is used to add the style attributes to the active routes.</a:t>
            </a:r>
          </a:p>
          <a:p>
            <a:endParaRPr lang="en-US" dirty="0"/>
          </a:p>
          <a:p>
            <a:r>
              <a:rPr lang="en-US" dirty="0"/>
              <a:t>We need to add a new prop called </a:t>
            </a:r>
            <a:r>
              <a:rPr lang="en-US" b="1" dirty="0" err="1"/>
              <a:t>activeClassName</a:t>
            </a:r>
            <a:r>
              <a:rPr lang="en-US" dirty="0"/>
              <a:t> to the </a:t>
            </a:r>
            <a:r>
              <a:rPr lang="en-US" dirty="0" err="1"/>
              <a:t>NavLink</a:t>
            </a:r>
            <a:r>
              <a:rPr lang="en-US" dirty="0"/>
              <a:t> component so that it applies that class whenever the route it is active.</a:t>
            </a:r>
          </a:p>
          <a:p>
            <a:endParaRPr lang="en-US" dirty="0"/>
          </a:p>
          <a:p>
            <a:endParaRPr lang="en-US" dirty="0"/>
          </a:p>
          <a:p>
            <a:endParaRPr lang="en-US" dirty="0"/>
          </a:p>
        </p:txBody>
      </p:sp>
      <p:sp>
        <p:nvSpPr>
          <p:cNvPr id="7" name="Rectangle 3"/>
          <p:cNvSpPr>
            <a:spLocks noChangeArrowheads="1"/>
          </p:cNvSpPr>
          <p:nvPr/>
        </p:nvSpPr>
        <p:spPr bwMode="auto">
          <a:xfrm>
            <a:off x="0" y="-184666"/>
            <a:ext cx="184731" cy="369332"/>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0" y="-184666"/>
            <a:ext cx="184731" cy="369332"/>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0" y="67017"/>
            <a:ext cx="0" cy="323165"/>
          </a:xfrm>
          <a:prstGeom prst="rect">
            <a:avLst/>
          </a:prstGeom>
          <a:solidFill>
            <a:srgbClr val="29292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55412"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4"/>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0" y="90100"/>
            <a:ext cx="3532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457" tIns="0" rIns="17457"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4627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76</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active Styles </a:t>
            </a:r>
            <a:r>
              <a:rPr lang="en-IN" sz="3200" b="1" i="1" spc="-67" dirty="0">
                <a:solidFill>
                  <a:schemeClr val="bg1">
                    <a:lumMod val="50000"/>
                  </a:schemeClr>
                </a:solidFill>
                <a:latin typeface="Arial" pitchFamily="34" charset="0"/>
                <a:cs typeface="Arial" pitchFamily="34" charset="0"/>
              </a:rPr>
              <a:t>using </a:t>
            </a:r>
            <a:r>
              <a:rPr lang="en-IN" sz="3200" b="1" i="1" spc="-67" dirty="0" err="1">
                <a:solidFill>
                  <a:schemeClr val="bg1">
                    <a:lumMod val="50000"/>
                  </a:schemeClr>
                </a:solidFill>
                <a:latin typeface="Arial" pitchFamily="34" charset="0"/>
                <a:cs typeface="Arial" pitchFamily="34" charset="0"/>
              </a:rPr>
              <a:t>NavLink</a:t>
            </a:r>
            <a:endParaRPr lang="en-IN" sz="3200" b="1" i="1" spc="-67" dirty="0">
              <a:solidFill>
                <a:schemeClr val="bg1">
                  <a:lumMod val="50000"/>
                </a:schemeClr>
              </a:solidFill>
              <a:latin typeface="Arial" pitchFamily="34" charset="0"/>
              <a:cs typeface="Arial" pitchFamily="34" charset="0"/>
            </a:endParaRP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308673" y="1114011"/>
            <a:ext cx="11650695" cy="4801314"/>
          </a:xfrm>
          <a:prstGeom prst="rect">
            <a:avLst/>
          </a:prstGeom>
          <a:noFill/>
        </p:spPr>
        <p:txBody>
          <a:bodyPr wrap="square" rtlCol="0">
            <a:spAutoFit/>
          </a:bodyPr>
          <a:lstStyle/>
          <a:p>
            <a:r>
              <a:rPr lang="en-US" b="1" dirty="0"/>
              <a:t>Example: </a:t>
            </a:r>
            <a:r>
              <a:rPr lang="en-US" altLang="en-US" dirty="0" err="1"/>
              <a:t>const</a:t>
            </a:r>
            <a:r>
              <a:rPr lang="en-US" altLang="en-US" dirty="0"/>
              <a:t> routing = (</a:t>
            </a:r>
            <a:r>
              <a:rPr lang="en-IN" dirty="0"/>
              <a:t>&lt;Router&gt;</a:t>
            </a:r>
          </a:p>
          <a:p>
            <a:r>
              <a:rPr lang="en-IN" dirty="0"/>
              <a:t>		&lt;div&gt;	&lt;</a:t>
            </a:r>
            <a:r>
              <a:rPr lang="en-IN" dirty="0" err="1"/>
              <a:t>ul</a:t>
            </a:r>
            <a:r>
              <a:rPr lang="en-IN" dirty="0"/>
              <a:t>&gt;	&lt;li&gt;</a:t>
            </a:r>
          </a:p>
          <a:p>
            <a:r>
              <a:rPr lang="en-IN" dirty="0"/>
              <a:t>				&lt;</a:t>
            </a:r>
            <a:r>
              <a:rPr lang="en-IN" dirty="0" err="1"/>
              <a:t>NavLink</a:t>
            </a:r>
            <a:r>
              <a:rPr lang="en-IN" dirty="0"/>
              <a:t> </a:t>
            </a:r>
            <a:r>
              <a:rPr lang="en-US" altLang="en-US" dirty="0"/>
              <a:t>exact </a:t>
            </a:r>
            <a:r>
              <a:rPr lang="en-US" altLang="en-US" dirty="0" err="1"/>
              <a:t>activeClassName</a:t>
            </a:r>
            <a:r>
              <a:rPr lang="en-US" altLang="en-US" dirty="0"/>
              <a:t>="active" </a:t>
            </a:r>
            <a:r>
              <a:rPr lang="en-IN" dirty="0"/>
              <a:t> to="/"&gt;Home&lt;/Link&gt;</a:t>
            </a:r>
          </a:p>
          <a:p>
            <a:r>
              <a:rPr lang="en-IN" dirty="0"/>
              <a:t>				&lt;/li&gt;</a:t>
            </a:r>
          </a:p>
          <a:p>
            <a:r>
              <a:rPr lang="en-IN" dirty="0"/>
              <a:t>				&lt;li&gt;</a:t>
            </a:r>
          </a:p>
          <a:p>
            <a:r>
              <a:rPr lang="en-IN" dirty="0"/>
              <a:t>				&lt;</a:t>
            </a:r>
            <a:r>
              <a:rPr lang="en-IN" dirty="0" err="1"/>
              <a:t>NavLink</a:t>
            </a:r>
            <a:r>
              <a:rPr lang="en-IN" dirty="0"/>
              <a:t> </a:t>
            </a:r>
            <a:r>
              <a:rPr lang="en-US" altLang="en-US" dirty="0" err="1"/>
              <a:t>activeClassName</a:t>
            </a:r>
            <a:r>
              <a:rPr lang="en-US" altLang="en-US" dirty="0"/>
              <a:t>="active" </a:t>
            </a:r>
            <a:r>
              <a:rPr lang="en-IN" dirty="0"/>
              <a:t>to="/users"&gt;Users&lt;/Link&gt;</a:t>
            </a:r>
          </a:p>
          <a:p>
            <a:r>
              <a:rPr lang="en-IN" dirty="0"/>
              <a:t>				&lt;/li&gt;</a:t>
            </a:r>
          </a:p>
          <a:p>
            <a:r>
              <a:rPr lang="en-IN" dirty="0"/>
              <a:t>				&lt;li&gt;</a:t>
            </a:r>
          </a:p>
          <a:p>
            <a:r>
              <a:rPr lang="en-IN" dirty="0"/>
              <a:t>				&lt;</a:t>
            </a:r>
            <a:r>
              <a:rPr lang="en-IN" dirty="0" err="1"/>
              <a:t>NavLink</a:t>
            </a:r>
            <a:r>
              <a:rPr lang="en-IN" dirty="0"/>
              <a:t> </a:t>
            </a:r>
            <a:r>
              <a:rPr lang="en-US" altLang="en-US" dirty="0" err="1"/>
              <a:t>activeClassName</a:t>
            </a:r>
            <a:r>
              <a:rPr lang="en-US" altLang="en-US" dirty="0"/>
              <a:t>="active" </a:t>
            </a:r>
            <a:r>
              <a:rPr lang="en-IN" dirty="0"/>
              <a:t>to="/contact"&gt;Contact&lt;/Link&gt;</a:t>
            </a:r>
          </a:p>
          <a:p>
            <a:r>
              <a:rPr lang="en-IN" dirty="0"/>
              <a:t>				&lt;/li&gt;</a:t>
            </a:r>
          </a:p>
          <a:p>
            <a:r>
              <a:rPr lang="en-IN" dirty="0"/>
              <a:t>			&lt;/</a:t>
            </a:r>
            <a:r>
              <a:rPr lang="en-IN" dirty="0" err="1"/>
              <a:t>ul</a:t>
            </a:r>
            <a:r>
              <a:rPr lang="en-IN" dirty="0"/>
              <a:t>&gt;</a:t>
            </a:r>
          </a:p>
          <a:p>
            <a:r>
              <a:rPr lang="en-IN" dirty="0"/>
              <a:t>			&lt;Switch&gt;	&lt;Route exact path="/" component={App} /&gt;</a:t>
            </a:r>
          </a:p>
          <a:p>
            <a:r>
              <a:rPr lang="en-IN" dirty="0"/>
              <a:t>				&lt;Route path="/users/:id" component={Users} /&gt;</a:t>
            </a:r>
          </a:p>
          <a:p>
            <a:r>
              <a:rPr lang="en-IN" dirty="0"/>
              <a:t>				&lt;Route path="/contact" component={Contact} /&gt;</a:t>
            </a:r>
          </a:p>
          <a:p>
            <a:r>
              <a:rPr lang="en-IN" dirty="0"/>
              <a:t>				&lt;Route component={</a:t>
            </a:r>
            <a:r>
              <a:rPr lang="en-IN" dirty="0" err="1"/>
              <a:t>NotFound</a:t>
            </a:r>
            <a:r>
              <a:rPr lang="en-IN" dirty="0"/>
              <a:t>} /&gt;</a:t>
            </a:r>
          </a:p>
          <a:p>
            <a:r>
              <a:rPr lang="en-IN" dirty="0"/>
              <a:t>			&lt;/div&gt;  &lt;/Switch&gt; &lt;/Router&gt;)</a:t>
            </a:r>
          </a:p>
          <a:p>
            <a:endParaRPr lang="en-IN" dirty="0"/>
          </a:p>
        </p:txBody>
      </p:sp>
      <p:sp>
        <p:nvSpPr>
          <p:cNvPr id="7" name="Rectangle 3"/>
          <p:cNvSpPr>
            <a:spLocks noChangeArrowheads="1"/>
          </p:cNvSpPr>
          <p:nvPr/>
        </p:nvSpPr>
        <p:spPr bwMode="auto">
          <a:xfrm>
            <a:off x="0" y="-184666"/>
            <a:ext cx="184731" cy="369332"/>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0" y="-184666"/>
            <a:ext cx="184731" cy="369332"/>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0" y="67017"/>
            <a:ext cx="0" cy="323165"/>
          </a:xfrm>
          <a:prstGeom prst="rect">
            <a:avLst/>
          </a:prstGeom>
          <a:solidFill>
            <a:srgbClr val="29292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55412"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4"/>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0" y="90100"/>
            <a:ext cx="3532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457" tIns="0" rIns="17457"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72864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77</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Programmatic Navigation</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308673" y="1114011"/>
            <a:ext cx="11650695" cy="3139321"/>
          </a:xfrm>
          <a:prstGeom prst="rect">
            <a:avLst/>
          </a:prstGeom>
          <a:noFill/>
        </p:spPr>
        <p:txBody>
          <a:bodyPr wrap="square" rtlCol="0">
            <a:spAutoFit/>
          </a:bodyPr>
          <a:lstStyle/>
          <a:p>
            <a:r>
              <a:rPr lang="en-US" b="1" dirty="0"/>
              <a:t>What is Programmatic navigation?</a:t>
            </a:r>
          </a:p>
          <a:p>
            <a:r>
              <a:rPr lang="en-US" dirty="0"/>
              <a:t>It means we need to redirect the user when an event happens on that route.</a:t>
            </a:r>
          </a:p>
          <a:p>
            <a:r>
              <a:rPr lang="en-US" dirty="0"/>
              <a:t>For example, when a user is successfully logged in he or she will be redirected to the home page.</a:t>
            </a:r>
          </a:p>
          <a:p>
            <a:endParaRPr lang="en-US" dirty="0"/>
          </a:p>
          <a:p>
            <a:r>
              <a:rPr lang="en-US" b="1" dirty="0"/>
              <a:t>How to Navigate Programmatically in react router?</a:t>
            </a:r>
          </a:p>
          <a:p>
            <a:r>
              <a:rPr lang="en-US" dirty="0"/>
              <a:t>To navigate programmatically we need to take the help of </a:t>
            </a:r>
            <a:r>
              <a:rPr lang="en-US" b="1" dirty="0"/>
              <a:t>history object </a:t>
            </a:r>
            <a:r>
              <a:rPr lang="en-US" dirty="0"/>
              <a:t>which is passed by the react router.</a:t>
            </a:r>
          </a:p>
          <a:p>
            <a:endParaRPr lang="en-US" dirty="0"/>
          </a:p>
          <a:p>
            <a:r>
              <a:rPr lang="en-US" dirty="0"/>
              <a:t>There is a </a:t>
            </a:r>
            <a:r>
              <a:rPr lang="en-US" b="1" dirty="0"/>
              <a:t>push</a:t>
            </a:r>
            <a:r>
              <a:rPr lang="en-US" dirty="0"/>
              <a:t> method available in the history object by using the push method we redirect the user to the other page on certain event.</a:t>
            </a:r>
          </a:p>
          <a:p>
            <a:endParaRPr lang="en-US" dirty="0"/>
          </a:p>
          <a:p>
            <a:endParaRPr lang="en-US" dirty="0"/>
          </a:p>
        </p:txBody>
      </p:sp>
      <p:sp>
        <p:nvSpPr>
          <p:cNvPr id="7" name="Rectangle 3"/>
          <p:cNvSpPr>
            <a:spLocks noChangeArrowheads="1"/>
          </p:cNvSpPr>
          <p:nvPr/>
        </p:nvSpPr>
        <p:spPr bwMode="auto">
          <a:xfrm>
            <a:off x="0" y="-184666"/>
            <a:ext cx="184731" cy="369332"/>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0" y="-184666"/>
            <a:ext cx="184731" cy="369332"/>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0" y="67017"/>
            <a:ext cx="0" cy="323165"/>
          </a:xfrm>
          <a:prstGeom prst="rect">
            <a:avLst/>
          </a:prstGeom>
          <a:solidFill>
            <a:srgbClr val="29292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55412"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4"/>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0" y="90100"/>
            <a:ext cx="3532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457" tIns="0" rIns="17457"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174304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78</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Programmatic Navigation</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308673" y="1114011"/>
            <a:ext cx="11650695" cy="4524315"/>
          </a:xfrm>
          <a:prstGeom prst="rect">
            <a:avLst/>
          </a:prstGeom>
          <a:noFill/>
        </p:spPr>
        <p:txBody>
          <a:bodyPr wrap="square" rtlCol="0">
            <a:spAutoFit/>
          </a:bodyPr>
          <a:lstStyle/>
          <a:p>
            <a:r>
              <a:rPr lang="en-IN" b="1" dirty="0"/>
              <a:t>Example:</a:t>
            </a:r>
          </a:p>
          <a:p>
            <a:r>
              <a:rPr lang="en-IN" dirty="0"/>
              <a:t>	class Contact extends </a:t>
            </a:r>
            <a:r>
              <a:rPr lang="en-IN" dirty="0" err="1"/>
              <a:t>React.Component</a:t>
            </a:r>
            <a:r>
              <a:rPr lang="en-IN" dirty="0"/>
              <a:t> </a:t>
            </a:r>
          </a:p>
          <a:p>
            <a:r>
              <a:rPr lang="en-IN" dirty="0"/>
              <a:t>	{</a:t>
            </a:r>
          </a:p>
          <a:p>
            <a:r>
              <a:rPr lang="en-IN" dirty="0"/>
              <a:t>		</a:t>
            </a:r>
            <a:r>
              <a:rPr lang="en-IN" dirty="0" err="1"/>
              <a:t>onSubmit</a:t>
            </a:r>
            <a:r>
              <a:rPr lang="en-IN" dirty="0"/>
              <a:t> = () =&gt; {</a:t>
            </a:r>
          </a:p>
          <a:p>
            <a:r>
              <a:rPr lang="en-IN" dirty="0"/>
              <a:t>				</a:t>
            </a:r>
            <a:r>
              <a:rPr lang="en-IN" dirty="0" err="1"/>
              <a:t>this.props.history.push</a:t>
            </a:r>
            <a:r>
              <a:rPr lang="en-IN" dirty="0"/>
              <a:t>('/')</a:t>
            </a:r>
          </a:p>
          <a:p>
            <a:r>
              <a:rPr lang="en-IN" dirty="0"/>
              <a:t>			             }</a:t>
            </a:r>
          </a:p>
          <a:p>
            <a:r>
              <a:rPr lang="en-IN" dirty="0"/>
              <a:t>		render() {</a:t>
            </a:r>
          </a:p>
          <a:p>
            <a:r>
              <a:rPr lang="en-IN" dirty="0"/>
              <a:t>			return (</a:t>
            </a:r>
          </a:p>
          <a:p>
            <a:r>
              <a:rPr lang="en-IN" dirty="0"/>
              <a:t>				&lt;form&gt;</a:t>
            </a:r>
          </a:p>
          <a:p>
            <a:r>
              <a:rPr lang="en-IN" dirty="0"/>
              <a:t>					&lt;input placeholder="name" type="name" /&gt;</a:t>
            </a:r>
          </a:p>
          <a:p>
            <a:r>
              <a:rPr lang="en-IN" dirty="0"/>
              <a:t>					&lt;input placeholder="email" type="email" /&gt;</a:t>
            </a:r>
          </a:p>
          <a:p>
            <a:r>
              <a:rPr lang="en-IN" dirty="0"/>
              <a:t>					&lt;button </a:t>
            </a:r>
            <a:r>
              <a:rPr lang="en-IN" dirty="0" err="1"/>
              <a:t>onClick</a:t>
            </a:r>
            <a:r>
              <a:rPr lang="en-IN" dirty="0"/>
              <a:t>={</a:t>
            </a:r>
            <a:r>
              <a:rPr lang="en-IN" dirty="0" err="1"/>
              <a:t>this.onSubmit</a:t>
            </a:r>
            <a:r>
              <a:rPr lang="en-IN" dirty="0"/>
              <a:t>}&gt;Submit&lt;/button&gt;</a:t>
            </a:r>
          </a:p>
          <a:p>
            <a:r>
              <a:rPr lang="en-IN" dirty="0"/>
              <a:t>				&lt;/form&gt;</a:t>
            </a:r>
          </a:p>
          <a:p>
            <a:r>
              <a:rPr lang="en-IN" dirty="0"/>
              <a:t>			          )</a:t>
            </a:r>
          </a:p>
          <a:p>
            <a:r>
              <a:rPr lang="en-IN" dirty="0"/>
              <a:t>	}</a:t>
            </a:r>
          </a:p>
          <a:p>
            <a:r>
              <a:rPr lang="en-IN" dirty="0"/>
              <a:t>}</a:t>
            </a:r>
          </a:p>
        </p:txBody>
      </p:sp>
      <p:sp>
        <p:nvSpPr>
          <p:cNvPr id="7" name="Rectangle 3"/>
          <p:cNvSpPr>
            <a:spLocks noChangeArrowheads="1"/>
          </p:cNvSpPr>
          <p:nvPr/>
        </p:nvSpPr>
        <p:spPr bwMode="auto">
          <a:xfrm>
            <a:off x="0" y="-184666"/>
            <a:ext cx="184731" cy="369332"/>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0" y="-184666"/>
            <a:ext cx="184731" cy="369332"/>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0" y="67017"/>
            <a:ext cx="0" cy="323165"/>
          </a:xfrm>
          <a:prstGeom prst="rect">
            <a:avLst/>
          </a:prstGeom>
          <a:solidFill>
            <a:srgbClr val="29292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55412"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4"/>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0" y="90100"/>
            <a:ext cx="3532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457" tIns="0" rIns="17457"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116580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36252" y="4336573"/>
            <a:ext cx="8318034" cy="297454"/>
          </a:xfrm>
          <a:prstGeom prst="rect">
            <a:avLst/>
          </a:prstGeom>
          <a:noFill/>
        </p:spPr>
        <p:txBody>
          <a:bodyPr wrap="square" rtlCol="0">
            <a:spAutoFit/>
          </a:bodyPr>
          <a:lstStyle/>
          <a:p>
            <a:pPr algn="ctr" defTabSz="609468"/>
            <a:r>
              <a:rPr lang="en-US" sz="1333" b="1" dirty="0">
                <a:solidFill>
                  <a:prstClr val="white">
                    <a:lumMod val="65000"/>
                  </a:prstClr>
                </a:solidFill>
                <a:latin typeface="Arial" pitchFamily="34" charset="0"/>
                <a:cs typeface="Arial" pitchFamily="34" charset="0"/>
              </a:rPr>
              <a:t>Our Locations: China | Costa Rica | India | Mauritius | Philippines | Poland | Singapore | U.K. | U.S.A.</a:t>
            </a:r>
          </a:p>
        </p:txBody>
      </p:sp>
      <p:sp>
        <p:nvSpPr>
          <p:cNvPr id="7" name="TextBox 6"/>
          <p:cNvSpPr txBox="1"/>
          <p:nvPr/>
        </p:nvSpPr>
        <p:spPr>
          <a:xfrm>
            <a:off x="2025638" y="2840535"/>
            <a:ext cx="8012927" cy="707886"/>
          </a:xfrm>
          <a:prstGeom prst="rect">
            <a:avLst/>
          </a:prstGeom>
          <a:noFill/>
        </p:spPr>
        <p:txBody>
          <a:bodyPr wrap="square" rtlCol="0">
            <a:spAutoFit/>
          </a:bodyPr>
          <a:lstStyle/>
          <a:p>
            <a:pPr algn="ctr" defTabSz="609468"/>
            <a:r>
              <a:rPr lang="en-US" sz="4000" b="1" spc="-50" dirty="0">
                <a:solidFill>
                  <a:prstClr val="black">
                    <a:lumMod val="65000"/>
                    <a:lumOff val="35000"/>
                  </a:prstClr>
                </a:solidFill>
                <a:latin typeface="Arial" pitchFamily="34" charset="0"/>
                <a:cs typeface="Arial" pitchFamily="34" charset="0"/>
              </a:rPr>
              <a:t>Thank You</a:t>
            </a:r>
          </a:p>
        </p:txBody>
      </p:sp>
      <p:sp>
        <p:nvSpPr>
          <p:cNvPr id="2" name="Slide Number Placeholder 1"/>
          <p:cNvSpPr>
            <a:spLocks noGrp="1"/>
          </p:cNvSpPr>
          <p:nvPr>
            <p:ph type="sldNum" sz="quarter" idx="4"/>
          </p:nvPr>
        </p:nvSpPr>
        <p:spPr/>
        <p:txBody>
          <a:bodyPr/>
          <a:lstStyle/>
          <a:p>
            <a:fld id="{B2D16DD7-B5C5-45A5-A717-315AD83FA21E}" type="slidenum">
              <a:rPr lang="en-IN" smtClean="0">
                <a:solidFill>
                  <a:prstClr val="white"/>
                </a:solidFill>
              </a:rPr>
              <a:pPr/>
              <a:t>79</a:t>
            </a:fld>
            <a:endParaRPr lang="en-IN" dirty="0">
              <a:solidFill>
                <a:prstClr val="white"/>
              </a:solidFill>
            </a:endParaRPr>
          </a:p>
        </p:txBody>
      </p:sp>
    </p:spTree>
    <p:extLst>
      <p:ext uri="{BB962C8B-B14F-4D97-AF65-F5344CB8AC3E}">
        <p14:creationId xmlns:p14="http://schemas.microsoft.com/office/powerpoint/2010/main" val="2176451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8</a:t>
            </a:fld>
            <a:endParaRPr lang="en-IN" dirty="0">
              <a:latin typeface="Arial" panose="020B0604020202020204" pitchFamily="34" charset="0"/>
              <a:cs typeface="Arial" panose="020B0604020202020204" pitchFamily="34" charset="0"/>
            </a:endParaRP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2881605" y="2577077"/>
            <a:ext cx="6631685" cy="1015663"/>
          </a:xfrm>
          <a:prstGeom prst="rect">
            <a:avLst/>
          </a:prstGeom>
          <a:noFill/>
        </p:spPr>
        <p:txBody>
          <a:bodyPr wrap="square" rtlCol="0">
            <a:spAutoFit/>
          </a:bodyPr>
          <a:lstStyle/>
          <a:p>
            <a:pPr fontAlgn="base"/>
            <a:r>
              <a:rPr lang="en-IN" sz="6000" b="1" dirty="0"/>
              <a:t>React Fundamentals</a:t>
            </a:r>
          </a:p>
        </p:txBody>
      </p:sp>
    </p:spTree>
    <p:extLst>
      <p:ext uri="{BB962C8B-B14F-4D97-AF65-F5344CB8AC3E}">
        <p14:creationId xmlns:p14="http://schemas.microsoft.com/office/powerpoint/2010/main" val="739049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9</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330852" y="323224"/>
            <a:ext cx="9291921" cy="584775"/>
          </a:xfrm>
          <a:prstGeom prst="rect">
            <a:avLst/>
          </a:prstGeom>
          <a:noFill/>
        </p:spPr>
        <p:txBody>
          <a:bodyPr wrap="square" rtlCol="0">
            <a:spAutoFit/>
          </a:bodyPr>
          <a:lstStyle/>
          <a:p>
            <a:pPr fontAlgn="base"/>
            <a:r>
              <a:rPr lang="en-IN" sz="3200" b="1" i="1" spc="-67" dirty="0">
                <a:solidFill>
                  <a:schemeClr val="bg1">
                    <a:lumMod val="50000"/>
                  </a:schemeClr>
                </a:solidFill>
                <a:latin typeface="Arial" pitchFamily="34" charset="0"/>
                <a:cs typeface="Arial" pitchFamily="34" charset="0"/>
              </a:rPr>
              <a:t>Virtual DOM</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118970"/>
            <a:ext cx="11123344" cy="1754326"/>
          </a:xfrm>
          <a:prstGeom prst="rect">
            <a:avLst/>
          </a:prstGeom>
          <a:noFill/>
        </p:spPr>
        <p:txBody>
          <a:bodyPr wrap="square" rtlCol="0">
            <a:spAutoFit/>
          </a:bodyPr>
          <a:lstStyle/>
          <a:p>
            <a:pPr marL="285750" indent="-285750">
              <a:buFont typeface="Arial" panose="020B0604020202020204" pitchFamily="34" charset="0"/>
              <a:buChar char="•"/>
            </a:pPr>
            <a:r>
              <a:rPr lang="en-US" dirty="0"/>
              <a:t>Manipulate DOM is high cost</a:t>
            </a:r>
          </a:p>
          <a:p>
            <a:endParaRPr lang="en-US" dirty="0"/>
          </a:p>
          <a:p>
            <a:pPr marL="285750" indent="-285750">
              <a:buFont typeface="Arial" panose="020B0604020202020204" pitchFamily="34" charset="0"/>
              <a:buChar char="•"/>
            </a:pPr>
            <a:r>
              <a:rPr lang="en-US" dirty="0"/>
              <a:t>React first assembles the </a:t>
            </a:r>
            <a:r>
              <a:rPr lang="en-US" i="1" dirty="0"/>
              <a:t>entire </a:t>
            </a:r>
            <a:r>
              <a:rPr lang="en-US" dirty="0"/>
              <a:t>structure of app </a:t>
            </a:r>
            <a:r>
              <a:rPr lang="en-US" b="1" dirty="0"/>
              <a:t>in-memory</a:t>
            </a:r>
            <a:r>
              <a:rPr lang="en-US" dirty="0"/>
              <a:t>, using those objects. Then, it </a:t>
            </a:r>
            <a:r>
              <a:rPr lang="en-US" b="1" dirty="0"/>
              <a:t>converts </a:t>
            </a:r>
            <a:r>
              <a:rPr lang="en-US" dirty="0"/>
              <a:t>that structure    into </a:t>
            </a:r>
            <a:r>
              <a:rPr lang="en-US" b="1" dirty="0"/>
              <a:t>actual DOM nodes </a:t>
            </a:r>
            <a:r>
              <a:rPr lang="en-US" dirty="0"/>
              <a:t>and inserts them </a:t>
            </a:r>
            <a:r>
              <a:rPr lang="en-IN" dirty="0"/>
              <a:t>in browser’s DOM</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hlinkClick r:id="rId2"/>
              </a:rPr>
              <a:t>https://hackernoon.com/virtual-dom-in-reactjs-43a3fdb1d130</a:t>
            </a:r>
            <a:r>
              <a:rPr lang="en-US" dirty="0"/>
              <a:t> </a:t>
            </a:r>
          </a:p>
        </p:txBody>
      </p:sp>
      <p:pic>
        <p:nvPicPr>
          <p:cNvPr id="5" name="Picture 4"/>
          <p:cNvPicPr>
            <a:picLocks noChangeAspect="1"/>
          </p:cNvPicPr>
          <p:nvPr/>
        </p:nvPicPr>
        <p:blipFill>
          <a:blip r:embed="rId3"/>
          <a:stretch>
            <a:fillRect/>
          </a:stretch>
        </p:blipFill>
        <p:spPr>
          <a:xfrm>
            <a:off x="3786918" y="2900593"/>
            <a:ext cx="5572331" cy="3282796"/>
          </a:xfrm>
          <a:prstGeom prst="rect">
            <a:avLst/>
          </a:prstGeom>
        </p:spPr>
      </p:pic>
    </p:spTree>
    <p:extLst>
      <p:ext uri="{BB962C8B-B14F-4D97-AF65-F5344CB8AC3E}">
        <p14:creationId xmlns:p14="http://schemas.microsoft.com/office/powerpoint/2010/main" val="311025344"/>
      </p:ext>
    </p:extLst>
  </p:cSld>
  <p:clrMapOvr>
    <a:masterClrMapping/>
  </p:clrMapOvr>
</p:sld>
</file>

<file path=ppt/theme/theme1.xml><?xml version="1.0" encoding="utf-8"?>
<a:theme xmlns:a="http://schemas.openxmlformats.org/drawingml/2006/main" name="3_Office Theme">
  <a:themeElements>
    <a:clrScheme name="CSS Corp">
      <a:dk1>
        <a:sysClr val="windowText" lastClr="000000"/>
      </a:dk1>
      <a:lt1>
        <a:sysClr val="window" lastClr="FFFFFF"/>
      </a:lt1>
      <a:dk2>
        <a:srgbClr val="5A595C"/>
      </a:dk2>
      <a:lt2>
        <a:srgbClr val="EEECE1"/>
      </a:lt2>
      <a:accent1>
        <a:srgbClr val="26ABE2"/>
      </a:accent1>
      <a:accent2>
        <a:srgbClr val="00B0F0"/>
      </a:accent2>
      <a:accent3>
        <a:srgbClr val="00B050"/>
      </a:accent3>
      <a:accent4>
        <a:srgbClr val="FFC000"/>
      </a:accent4>
      <a:accent5>
        <a:srgbClr val="262626"/>
      </a:accent5>
      <a:accent6>
        <a:srgbClr val="F68724"/>
      </a:accent6>
      <a:hlink>
        <a:srgbClr val="0070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SS Corp">
    <a:dk1>
      <a:sysClr val="windowText" lastClr="000000"/>
    </a:dk1>
    <a:lt1>
      <a:sysClr val="window" lastClr="FFFFFF"/>
    </a:lt1>
    <a:dk2>
      <a:srgbClr val="5A595C"/>
    </a:dk2>
    <a:lt2>
      <a:srgbClr val="EEECE1"/>
    </a:lt2>
    <a:accent1>
      <a:srgbClr val="26ABE2"/>
    </a:accent1>
    <a:accent2>
      <a:srgbClr val="00B0F0"/>
    </a:accent2>
    <a:accent3>
      <a:srgbClr val="00B050"/>
    </a:accent3>
    <a:accent4>
      <a:srgbClr val="FFC000"/>
    </a:accent4>
    <a:accent5>
      <a:srgbClr val="262626"/>
    </a:accent5>
    <a:accent6>
      <a:srgbClr val="F68724"/>
    </a:accent6>
    <a:hlink>
      <a:srgbClr val="0070C0"/>
    </a:hlink>
    <a:folHlink>
      <a:srgbClr val="800080"/>
    </a:folHlink>
  </a:clrScheme>
</a:themeOverride>
</file>

<file path=ppt/theme/themeOverride2.xml><?xml version="1.0" encoding="utf-8"?>
<a:themeOverride xmlns:a="http://schemas.openxmlformats.org/drawingml/2006/main">
  <a:clrScheme name="CSS Corp">
    <a:dk1>
      <a:sysClr val="windowText" lastClr="000000"/>
    </a:dk1>
    <a:lt1>
      <a:sysClr val="window" lastClr="FFFFFF"/>
    </a:lt1>
    <a:dk2>
      <a:srgbClr val="5A595C"/>
    </a:dk2>
    <a:lt2>
      <a:srgbClr val="EEECE1"/>
    </a:lt2>
    <a:accent1>
      <a:srgbClr val="26ABE2"/>
    </a:accent1>
    <a:accent2>
      <a:srgbClr val="00B0F0"/>
    </a:accent2>
    <a:accent3>
      <a:srgbClr val="00B050"/>
    </a:accent3>
    <a:accent4>
      <a:srgbClr val="FFC000"/>
    </a:accent4>
    <a:accent5>
      <a:srgbClr val="262626"/>
    </a:accent5>
    <a:accent6>
      <a:srgbClr val="F68724"/>
    </a:accent6>
    <a:hlink>
      <a:srgbClr val="0070C0"/>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26414</TotalTime>
  <Words>3717</Words>
  <Application>Microsoft Office PowerPoint</Application>
  <PresentationFormat>Widescreen</PresentationFormat>
  <Paragraphs>1273</Paragraphs>
  <Slides>79</Slides>
  <Notes>33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79</vt:i4>
      </vt:variant>
    </vt:vector>
  </HeadingPairs>
  <TitlesOfParts>
    <vt:vector size="88" baseType="lpstr">
      <vt:lpstr>Alegreya</vt:lpstr>
      <vt:lpstr>Arial</vt:lpstr>
      <vt:lpstr>Calibri</vt:lpstr>
      <vt:lpstr>medium-content-sans-serif-font</vt:lpstr>
      <vt:lpstr>medium-content-serif-font</vt:lpstr>
      <vt:lpstr>Palatino Linotype</vt:lpstr>
      <vt:lpstr>Segoe UI</vt:lpstr>
      <vt:lpstr>Times New Roman</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Smitha Hemmigae</dc:creator>
  <cp:lastModifiedBy>Neetu Srivastava</cp:lastModifiedBy>
  <cp:revision>949</cp:revision>
  <dcterms:created xsi:type="dcterms:W3CDTF">2016-06-30T15:09:23Z</dcterms:created>
  <dcterms:modified xsi:type="dcterms:W3CDTF">2019-06-14T04:58:14Z</dcterms:modified>
</cp:coreProperties>
</file>