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2" r:id="rId5"/>
    <p:sldId id="257" r:id="rId6"/>
    <p:sldId id="263" r:id="rId7"/>
    <p:sldId id="258" r:id="rId8"/>
    <p:sldId id="267" r:id="rId9"/>
    <p:sldId id="260" r:id="rId10"/>
    <p:sldId id="261" r:id="rId11"/>
    <p:sldId id="269" r:id="rId12"/>
    <p:sldId id="25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4660"/>
  </p:normalViewPr>
  <p:slideViewPr>
    <p:cSldViewPr snapToGrid="0" showGuides="1">
      <p:cViewPr varScale="1">
        <p:scale>
          <a:sx n="135" d="100"/>
          <a:sy n="135" d="100"/>
        </p:scale>
        <p:origin x="150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27E19-A9C1-4196-A11E-DB6C7976F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4D62F-0E63-4DFD-BD9B-95FE73387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A1C16-47BA-4F0D-A4F9-67682451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ACC-F9A8-4709-940A-30E190542976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776C1-F50B-411D-865E-A21988786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6BE1B-6A65-422C-8761-097A1281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55A6-728B-400A-AE4E-7D7088584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8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F7F55-2F75-43ED-A877-C219CF98F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14383-831C-498A-9DFD-9DDFCFF0B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B73DA-A95F-47A2-91F4-B6352D450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ACC-F9A8-4709-940A-30E190542976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6FC73-F02A-4CF2-BCA1-720AD2D0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5185E-9DA2-45D6-8299-37790DB6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55A6-728B-400A-AE4E-7D7088584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83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F6E13F-F418-44E7-961C-C3B7D804E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BE034-7638-4AB1-9704-2B6ACF85B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99959-2722-4ED0-AD3F-83596DA7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ACC-F9A8-4709-940A-30E190542976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0A51B-17FC-4446-9722-923D7B83F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08706-01CF-4184-A182-B2C5E1E8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55A6-728B-400A-AE4E-7D7088584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8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D993C-DD7B-4F86-9FD2-316424D0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5055D-F65F-486B-BB42-610514CDF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93790-01D1-43C1-9271-CD2D9D7F4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ACC-F9A8-4709-940A-30E190542976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7191C-8F87-4967-80D1-7EF39EB0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68616-E7D2-4F7A-8AA8-7734A7B38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55A6-728B-400A-AE4E-7D7088584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81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9EA32-468B-4D9E-B50A-A58D33832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FCA2F-FFE3-4C53-A1BE-DD65E6DA2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F80E-EBE9-480A-B567-E5E19AB1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ACC-F9A8-4709-940A-30E190542976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59A5E-DF43-422A-BA40-10A356EC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DC014-8A31-4111-9D09-CCC0B3C8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55A6-728B-400A-AE4E-7D7088584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3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51060-ED7A-45E5-B7B1-85FBAE14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006D4-6D55-4653-A2E1-7C11063DB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7188A-591E-4971-A477-A5F24A1CE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EA9D7-37E4-43A2-A0FF-FD3BD7D9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ACC-F9A8-4709-940A-30E190542976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29E37-9DEF-41A5-9078-258992FDF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97C1F-59A2-447F-AF1E-7852C312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55A6-728B-400A-AE4E-7D7088584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5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7A56D-9BA5-42CB-A8AF-E296ED29C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6E69F-7363-44C2-8337-F47C67657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1CD4E-CDFB-43FC-8125-E8A99A5F3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ED5297-C4AE-4984-BC6D-7831F6943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678B2-C9B4-4276-A75A-F2BD25949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27B9DA-9597-4A0E-81E7-27FCABB7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ACC-F9A8-4709-940A-30E190542976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922A22-CEC4-42F7-BD0E-6243DD86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FA5F83-FDE5-4B41-8737-03D3ABB65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55A6-728B-400A-AE4E-7D7088584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9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51146-96B5-4ACA-A2B8-8DD5ABA2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44172D-57AD-455A-837D-82418EA4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ACC-F9A8-4709-940A-30E190542976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F1A31-4490-4044-817C-42570A37B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43A35-FF5C-4F0F-A0B7-8E9E6E44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55A6-728B-400A-AE4E-7D7088584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F0EEC-9BEB-4EB6-A677-DC244684B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ACC-F9A8-4709-940A-30E190542976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05E13-94FA-4465-BD09-B4D5DEAAE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B4FF1-FD28-4ED5-81FF-A4878FA7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55A6-728B-400A-AE4E-7D7088584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2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CD34-6CE2-4DDF-85F1-213197ABF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EEEB-B93D-4A52-98EA-74EDABEDC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3BDC6-6269-4C3B-ABD1-95CFCBB50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93FE1-0DFC-4B25-A7E5-DB5F0ADA1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ACC-F9A8-4709-940A-30E190542976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82A4D-0DD4-4202-87FA-F589C9406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5C228-7B60-4661-9BF2-B112CC04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55A6-728B-400A-AE4E-7D7088584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0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0579-760C-49D0-929A-89BEAEEA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4F4650-A7E2-4A8F-96EA-623CF29CF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EA27F-7489-47F7-B77C-0AB8BF14C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B1010-C34F-48A0-BED4-92FF76D4D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ACC-F9A8-4709-940A-30E190542976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BE6D2-E414-4A61-AD4B-C0A7BD48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69E20-D0BA-4439-B6F2-81A235223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55A6-728B-400A-AE4E-7D7088584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2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922DC-E5DE-4F6D-8BD7-141DCE56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B8FE4-18F1-4084-B07D-095CE3117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1CA19-795E-4423-8219-73D409FFC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4AACC-F9A8-4709-940A-30E190542976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A95BB-4214-42CC-9A03-F764D5094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947FD-9645-4CBA-94EA-9A2188DD5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755A6-728B-400A-AE4E-7D7088584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8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AD58A-330B-44B1-B8E3-6ACC7A815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Deep learning for single-cell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9C511-A2FE-4DC3-896B-11A4CA694F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Yuan Tian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Staff Scientist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Fred Hutchinson Cancer Research Center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2348705-836B-4BE9-9CD7-50BCC7AFF074}"/>
              </a:ext>
            </a:extLst>
          </p:cNvPr>
          <p:cNvGrpSpPr/>
          <p:nvPr/>
        </p:nvGrpSpPr>
        <p:grpSpPr>
          <a:xfrm>
            <a:off x="1311349" y="5735636"/>
            <a:ext cx="9569302" cy="571633"/>
            <a:chOff x="1538175" y="5735634"/>
            <a:chExt cx="9569302" cy="57163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8D9CE0F-58BB-4E34-902E-E4C7CEAFD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8175" y="5735637"/>
              <a:ext cx="571630" cy="57163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F71FB8-9A96-4AEF-B33C-8F76C8B896F2}"/>
                </a:ext>
              </a:extLst>
            </p:cNvPr>
            <p:cNvSpPr txBox="1"/>
            <p:nvPr/>
          </p:nvSpPr>
          <p:spPr>
            <a:xfrm>
              <a:off x="2109805" y="5867563"/>
              <a:ext cx="34120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https://www.linkedin.com/in/ytianimmune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AE74788-9D8C-4C72-8FC8-E3AA9E4B1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0826" y="5735634"/>
              <a:ext cx="571630" cy="57163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C61B26-0F81-480A-9BF5-C7599BA6AF2A}"/>
                </a:ext>
              </a:extLst>
            </p:cNvPr>
            <p:cNvSpPr txBox="1"/>
            <p:nvPr/>
          </p:nvSpPr>
          <p:spPr>
            <a:xfrm>
              <a:off x="6132456" y="5867560"/>
              <a:ext cx="207486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https://github.com/naity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901E72B-160E-447B-A0DA-55761D746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  <a14:imgEffect>
                        <a14:brightnessContrast bright="-46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0480" y="5735635"/>
              <a:ext cx="571630" cy="57163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EDD16E3-60DA-4EA1-BE37-B36D5F1E2A95}"/>
                </a:ext>
              </a:extLst>
            </p:cNvPr>
            <p:cNvSpPr txBox="1"/>
            <p:nvPr/>
          </p:nvSpPr>
          <p:spPr>
            <a:xfrm>
              <a:off x="8832111" y="5867561"/>
              <a:ext cx="227536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https://twitter.com/_ytian_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7554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D5DD9-C927-463E-A392-D0BA4181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CITE-seq simultaneously measures gene expression and</a:t>
            </a:r>
            <a:r>
              <a:rPr lang="en-US" sz="3200"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surface protein </a:t>
            </a:r>
            <a:r>
              <a:rPr lang="en-US" sz="3200"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 a single-cell level</a:t>
            </a:r>
            <a:endParaRPr lang="en-US" sz="3200" dirty="0">
              <a:solidFill>
                <a:schemeClr val="accent2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FCB2CC-69DE-42E5-A28C-6A4D16131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844" y="2234788"/>
            <a:ext cx="5204309" cy="394217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10B883-8D42-4B27-9CF9-6ACDCE0628DD}"/>
              </a:ext>
            </a:extLst>
          </p:cNvPr>
          <p:cNvSpPr txBox="1"/>
          <p:nvPr/>
        </p:nvSpPr>
        <p:spPr>
          <a:xfrm>
            <a:off x="8168313" y="6176963"/>
            <a:ext cx="2855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Image source: 10x Genomics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B75E-BC3E-46C9-8B2B-460DD373B968}"/>
              </a:ext>
            </a:extLst>
          </p:cNvPr>
          <p:cNvSpPr txBox="1"/>
          <p:nvPr/>
        </p:nvSpPr>
        <p:spPr>
          <a:xfrm>
            <a:off x="838200" y="1694215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CITE-seq: Cellular Indexing of Transcriptomes and Epitopes by Sequencing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110639-AC0B-4EB4-9453-E39489F98BEB}"/>
              </a:ext>
            </a:extLst>
          </p:cNvPr>
          <p:cNvSpPr/>
          <p:nvPr/>
        </p:nvSpPr>
        <p:spPr>
          <a:xfrm>
            <a:off x="3090530" y="5628167"/>
            <a:ext cx="2048540" cy="720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D59179-4081-4DB2-BB1E-3F011D901311}"/>
              </a:ext>
            </a:extLst>
          </p:cNvPr>
          <p:cNvSpPr/>
          <p:nvPr/>
        </p:nvSpPr>
        <p:spPr>
          <a:xfrm>
            <a:off x="7547407" y="4908130"/>
            <a:ext cx="2048540" cy="720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74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3EE4A-FF3A-4423-88E8-1C187B3F7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CITE-seq count matrices for RNA and proteins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2908FE-36A0-4A1D-88D8-6F2DFEE22E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233724"/>
              </p:ext>
            </p:extLst>
          </p:nvPr>
        </p:nvGraphicFramePr>
        <p:xfrm>
          <a:off x="838199" y="2316480"/>
          <a:ext cx="5116035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23207">
                  <a:extLst>
                    <a:ext uri="{9D8B030D-6E8A-4147-A177-3AD203B41FA5}">
                      <a16:colId xmlns:a16="http://schemas.microsoft.com/office/drawing/2014/main" val="2050510054"/>
                    </a:ext>
                  </a:extLst>
                </a:gridCol>
                <a:gridCol w="1023207">
                  <a:extLst>
                    <a:ext uri="{9D8B030D-6E8A-4147-A177-3AD203B41FA5}">
                      <a16:colId xmlns:a16="http://schemas.microsoft.com/office/drawing/2014/main" val="2515901442"/>
                    </a:ext>
                  </a:extLst>
                </a:gridCol>
                <a:gridCol w="1023207">
                  <a:extLst>
                    <a:ext uri="{9D8B030D-6E8A-4147-A177-3AD203B41FA5}">
                      <a16:colId xmlns:a16="http://schemas.microsoft.com/office/drawing/2014/main" val="2661260313"/>
                    </a:ext>
                  </a:extLst>
                </a:gridCol>
                <a:gridCol w="1023207">
                  <a:extLst>
                    <a:ext uri="{9D8B030D-6E8A-4147-A177-3AD203B41FA5}">
                      <a16:colId xmlns:a16="http://schemas.microsoft.com/office/drawing/2014/main" val="2072372851"/>
                    </a:ext>
                  </a:extLst>
                </a:gridCol>
                <a:gridCol w="1023207">
                  <a:extLst>
                    <a:ext uri="{9D8B030D-6E8A-4147-A177-3AD203B41FA5}">
                      <a16:colId xmlns:a16="http://schemas.microsoft.com/office/drawing/2014/main" val="3586297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Gene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4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Cell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53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Cell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775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Cell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55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610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Cell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941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369130-5D99-4A4F-AD3C-EB6D9CB99E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1573216"/>
              </p:ext>
            </p:extLst>
          </p:nvPr>
        </p:nvGraphicFramePr>
        <p:xfrm>
          <a:off x="6237763" y="2316480"/>
          <a:ext cx="5116035" cy="22250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23207">
                  <a:extLst>
                    <a:ext uri="{9D8B030D-6E8A-4147-A177-3AD203B41FA5}">
                      <a16:colId xmlns:a16="http://schemas.microsoft.com/office/drawing/2014/main" val="2050510054"/>
                    </a:ext>
                  </a:extLst>
                </a:gridCol>
                <a:gridCol w="1138751">
                  <a:extLst>
                    <a:ext uri="{9D8B030D-6E8A-4147-A177-3AD203B41FA5}">
                      <a16:colId xmlns:a16="http://schemas.microsoft.com/office/drawing/2014/main" val="2515901442"/>
                    </a:ext>
                  </a:extLst>
                </a:gridCol>
                <a:gridCol w="1162493">
                  <a:extLst>
                    <a:ext uri="{9D8B030D-6E8A-4147-A177-3AD203B41FA5}">
                      <a16:colId xmlns:a16="http://schemas.microsoft.com/office/drawing/2014/main" val="2661260313"/>
                    </a:ext>
                  </a:extLst>
                </a:gridCol>
                <a:gridCol w="531628">
                  <a:extLst>
                    <a:ext uri="{9D8B030D-6E8A-4147-A177-3AD203B41FA5}">
                      <a16:colId xmlns:a16="http://schemas.microsoft.com/office/drawing/2014/main" val="2072372851"/>
                    </a:ext>
                  </a:extLst>
                </a:gridCol>
                <a:gridCol w="1259956">
                  <a:extLst>
                    <a:ext uri="{9D8B030D-6E8A-4147-A177-3AD203B41FA5}">
                      <a16:colId xmlns:a16="http://schemas.microsoft.com/office/drawing/2014/main" val="3586297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Protein1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Protein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Protein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4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Cell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53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Cell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775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Cell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55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610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Cell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94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022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9FAB6-4192-4239-A19E-F66F045D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Autoencoder architecture for CITE-seq data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FCE9D7-3E39-41CD-AA4B-31366EA1A4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181" y="1825625"/>
            <a:ext cx="945963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241ED2-6257-4117-9B49-ACD3ACDFA7C2}"/>
              </a:ext>
            </a:extLst>
          </p:cNvPr>
          <p:cNvSpPr/>
          <p:nvPr/>
        </p:nvSpPr>
        <p:spPr>
          <a:xfrm>
            <a:off x="1366181" y="3317358"/>
            <a:ext cx="887921" cy="290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4A1A39-D538-47D7-A44C-A952C0E261D8}"/>
              </a:ext>
            </a:extLst>
          </p:cNvPr>
          <p:cNvSpPr/>
          <p:nvPr/>
        </p:nvSpPr>
        <p:spPr>
          <a:xfrm>
            <a:off x="1256311" y="5372616"/>
            <a:ext cx="887921" cy="290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37F771-C92C-416C-93B3-1389141C6CD0}"/>
              </a:ext>
            </a:extLst>
          </p:cNvPr>
          <p:cNvSpPr/>
          <p:nvPr/>
        </p:nvSpPr>
        <p:spPr>
          <a:xfrm>
            <a:off x="9937897" y="3341797"/>
            <a:ext cx="887921" cy="290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C8F07B-D71B-40D7-AB8F-A6369B09B56E}"/>
              </a:ext>
            </a:extLst>
          </p:cNvPr>
          <p:cNvSpPr/>
          <p:nvPr/>
        </p:nvSpPr>
        <p:spPr>
          <a:xfrm>
            <a:off x="9937897" y="5372616"/>
            <a:ext cx="887921" cy="290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88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EA935-68C4-4780-8952-86D6A7F73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Implementation of a CITE-seq autoencoder using </a:t>
            </a:r>
            <a:r>
              <a:rPr lang="en-US" sz="3200" dirty="0" err="1">
                <a:solidFill>
                  <a:schemeClr val="accent2"/>
                </a:solidFill>
              </a:rPr>
              <a:t>Pytorch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E8164-95C1-4B64-B3EE-3BF67C681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https://github.com/naity/citeseq_autoencoder</a:t>
            </a:r>
          </a:p>
        </p:txBody>
      </p:sp>
    </p:spTree>
    <p:extLst>
      <p:ext uri="{BB962C8B-B14F-4D97-AF65-F5344CB8AC3E}">
        <p14:creationId xmlns:p14="http://schemas.microsoft.com/office/powerpoint/2010/main" val="361454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218E-FF6D-4E4E-8856-89434157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Deep learning is a subset of machine learning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B7AB6D4-5516-4D4C-8CF6-E99257BA03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88" y="1825625"/>
            <a:ext cx="797862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905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424CB-4200-45C6-8F69-A6FE9D64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Deep learning requires less feature engineering than traditional machine learning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8A4B48-11FE-4A6F-BBA1-0A594260F8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198" y="1825625"/>
            <a:ext cx="742760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64E009-8796-4A80-B233-42710F6C3D56}"/>
              </a:ext>
            </a:extLst>
          </p:cNvPr>
          <p:cNvSpPr txBox="1"/>
          <p:nvPr/>
        </p:nvSpPr>
        <p:spPr>
          <a:xfrm>
            <a:off x="8168313" y="6176963"/>
            <a:ext cx="1874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Image source: </a:t>
            </a:r>
            <a:r>
              <a:rPr lang="en-US" sz="1600" dirty="0" err="1"/>
              <a:t>idm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507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F9DB-39FC-4595-AF47-EE551236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200" b="0" i="0" u="none" strike="noStrike" dirty="0">
                <a:solidFill>
                  <a:srgbClr val="FF8000"/>
                </a:solidFill>
                <a:effectLst/>
                <a:latin typeface="Arial" panose="020B0604020202020204" pitchFamily="34" charset="0"/>
              </a:rPr>
              <a:t>Deep learning is revolutionizing many aspects of our lives including medicine </a:t>
            </a:r>
            <a:endParaRPr lang="en-US" sz="32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2350129-40CA-4EF5-9815-937DEF93EE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D680EF-4A17-4224-8F7D-40E32B07A2DC}"/>
              </a:ext>
            </a:extLst>
          </p:cNvPr>
          <p:cNvSpPr txBox="1"/>
          <p:nvPr/>
        </p:nvSpPr>
        <p:spPr>
          <a:xfrm>
            <a:off x="9242325" y="6176963"/>
            <a:ext cx="2111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Image source: Nvidia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2D40C6-3D0B-4AAF-ADBB-9178922B1218}"/>
              </a:ext>
            </a:extLst>
          </p:cNvPr>
          <p:cNvSpPr/>
          <p:nvPr/>
        </p:nvSpPr>
        <p:spPr>
          <a:xfrm>
            <a:off x="3778102" y="2821172"/>
            <a:ext cx="1545265" cy="285661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0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9926A-F8FE-4C94-9837-A05DEA26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Supervised deep learning for image classification</a:t>
            </a:r>
          </a:p>
        </p:txBody>
      </p:sp>
      <p:pic>
        <p:nvPicPr>
          <p:cNvPr id="4" name="Picture 2" descr="https://cdn-images-1.medium.com/max/1600/1*Eyngrm5JLNJGdf_dJR4sUA.gif">
            <a:extLst>
              <a:ext uri="{FF2B5EF4-FFF2-40B4-BE49-F238E27FC236}">
                <a16:creationId xmlns:a16="http://schemas.microsoft.com/office/drawing/2014/main" id="{1A4F3339-1453-41E1-A787-5DB17E40C7E9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005" y="1825625"/>
            <a:ext cx="774199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B84320-E944-414A-8B2A-0348EF9A2B55}"/>
              </a:ext>
            </a:extLst>
          </p:cNvPr>
          <p:cNvSpPr txBox="1"/>
          <p:nvPr/>
        </p:nvSpPr>
        <p:spPr>
          <a:xfrm>
            <a:off x="9409037" y="6023074"/>
            <a:ext cx="1944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source: Google</a:t>
            </a:r>
          </a:p>
        </p:txBody>
      </p:sp>
    </p:spTree>
    <p:extLst>
      <p:ext uri="{BB962C8B-B14F-4D97-AF65-F5344CB8AC3E}">
        <p14:creationId xmlns:p14="http://schemas.microsoft.com/office/powerpoint/2010/main" val="297053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4BCDD-038F-4E24-8049-E63EF813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0" i="0" u="none" strike="noStrike" dirty="0">
                <a:solidFill>
                  <a:srgbClr val="FF8000"/>
                </a:solidFill>
                <a:effectLst/>
                <a:latin typeface="Arial" panose="020B0604020202020204" pitchFamily="34" charset="0"/>
              </a:rPr>
              <a:t>Detecting pneumonia using </a:t>
            </a:r>
            <a:r>
              <a:rPr lang="en-US" sz="3200" dirty="0">
                <a:solidFill>
                  <a:schemeClr val="accent2"/>
                </a:solidFill>
              </a:rPr>
              <a:t>supervised </a:t>
            </a:r>
            <a:r>
              <a:rPr lang="en-US" sz="3200" b="0" i="0" u="none" strike="noStrike" dirty="0">
                <a:solidFill>
                  <a:srgbClr val="FF8000"/>
                </a:solidFill>
                <a:effectLst/>
                <a:latin typeface="Arial" panose="020B0604020202020204" pitchFamily="34" charset="0"/>
              </a:rPr>
              <a:t>deep learning</a:t>
            </a:r>
            <a:endParaRPr lang="en-US" sz="3200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88620E4A-73C7-4307-8AFC-A89282BA12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415547"/>
            <a:ext cx="2992243" cy="255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D861E2EB-83D8-42B8-B5E6-CCE9476BF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752" y="2754317"/>
            <a:ext cx="2811349" cy="189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F1B975D3-722B-4993-9CB2-F6960429C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10" y="2917422"/>
            <a:ext cx="2082744" cy="153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1601D3E-9A57-4D49-9F28-273641319BD5}"/>
              </a:ext>
            </a:extLst>
          </p:cNvPr>
          <p:cNvSpPr txBox="1"/>
          <p:nvPr/>
        </p:nvSpPr>
        <p:spPr>
          <a:xfrm>
            <a:off x="8463182" y="2564526"/>
            <a:ext cx="163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Pneumonia?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38E98D-F1F3-45A8-A1AF-417C28A3D376}"/>
              </a:ext>
            </a:extLst>
          </p:cNvPr>
          <p:cNvSpPr txBox="1"/>
          <p:nvPr/>
        </p:nvSpPr>
        <p:spPr>
          <a:xfrm>
            <a:off x="7134906" y="5848486"/>
            <a:ext cx="4218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Read more: </a:t>
            </a:r>
            <a:r>
              <a:rPr lang="en-US" u="sng" dirty="0">
                <a:solidFill>
                  <a:srgbClr val="0097A7"/>
                </a:solidFill>
                <a:latin typeface="Arial" panose="020B0604020202020204" pitchFamily="34" charset="0"/>
              </a:rPr>
              <a:t>medium.com/@yuan_tian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0C59C3-D3F6-4F62-817B-96A515ED627F}"/>
              </a:ext>
            </a:extLst>
          </p:cNvPr>
          <p:cNvSpPr txBox="1"/>
          <p:nvPr/>
        </p:nvSpPr>
        <p:spPr>
          <a:xfrm>
            <a:off x="8017038" y="4449425"/>
            <a:ext cx="252888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Accuracy:</a:t>
            </a:r>
            <a:endParaRPr lang="en-US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CC4125"/>
                </a:solidFill>
                <a:effectLst/>
                <a:latin typeface="Arial" panose="020B0604020202020204" pitchFamily="34" charset="0"/>
              </a:rPr>
              <a:t>91%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B598AD-C1F4-446F-8E6E-A82AFDB8485A}"/>
              </a:ext>
            </a:extLst>
          </p:cNvPr>
          <p:cNvSpPr txBox="1"/>
          <p:nvPr/>
        </p:nvSpPr>
        <p:spPr>
          <a:xfrm>
            <a:off x="1204588" y="2046215"/>
            <a:ext cx="2488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Chest X-Ray Images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D50E2D-A348-4E84-88A9-D76B16DC99A9}"/>
              </a:ext>
            </a:extLst>
          </p:cNvPr>
          <p:cNvCxnSpPr>
            <a:cxnSpLocks/>
          </p:cNvCxnSpPr>
          <p:nvPr/>
        </p:nvCxnSpPr>
        <p:spPr>
          <a:xfrm>
            <a:off x="4049486" y="3608614"/>
            <a:ext cx="5470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BFC0F0-3116-4A45-B6B0-926743A8808A}"/>
              </a:ext>
            </a:extLst>
          </p:cNvPr>
          <p:cNvCxnSpPr>
            <a:cxnSpLocks/>
          </p:cNvCxnSpPr>
          <p:nvPr/>
        </p:nvCxnSpPr>
        <p:spPr>
          <a:xfrm>
            <a:off x="7581900" y="3608614"/>
            <a:ext cx="5470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816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93CF-0E4D-4930-90E2-E6C0C38F0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Unsupervised deep learning applications for </a:t>
            </a:r>
            <a:br>
              <a:rPr lang="en-US" sz="3200" dirty="0">
                <a:solidFill>
                  <a:schemeClr val="accent2"/>
                </a:solidFill>
              </a:rPr>
            </a:br>
            <a:r>
              <a:rPr lang="en-US" sz="3200" dirty="0">
                <a:solidFill>
                  <a:schemeClr val="accent2"/>
                </a:solidFill>
              </a:rPr>
              <a:t>biomedical data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AB6F6C-92A2-41EC-B6C6-B4EFE47F74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651"/>
          <a:stretch/>
        </p:blipFill>
        <p:spPr>
          <a:xfrm>
            <a:off x="2848934" y="1757917"/>
            <a:ext cx="6494132" cy="24242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AB43D4-C2ED-4C2D-BF98-FF7CAA581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837"/>
          <a:stretch/>
        </p:blipFill>
        <p:spPr>
          <a:xfrm>
            <a:off x="2848934" y="4249369"/>
            <a:ext cx="6494132" cy="213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EC3A5-AED2-4714-ACA8-DBF2F4C1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Single-cell sequencing reveals cellular heterogeneity that is masked by bulk sequencing methods</a:t>
            </a: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4F0DA040-9FFD-4E11-BED6-613C5A703A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45" y="1825625"/>
            <a:ext cx="913431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514F69-ABEF-4FAE-8D65-21C3611B60B7}"/>
              </a:ext>
            </a:extLst>
          </p:cNvPr>
          <p:cNvSpPr txBox="1"/>
          <p:nvPr/>
        </p:nvSpPr>
        <p:spPr>
          <a:xfrm>
            <a:off x="8498531" y="6176963"/>
            <a:ext cx="2693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Image source: LC Sciences</a:t>
            </a:r>
          </a:p>
        </p:txBody>
      </p:sp>
    </p:spTree>
    <p:extLst>
      <p:ext uri="{BB962C8B-B14F-4D97-AF65-F5344CB8AC3E}">
        <p14:creationId xmlns:p14="http://schemas.microsoft.com/office/powerpoint/2010/main" val="3286160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87659-873B-4759-B264-03C6EC5F1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Use autoencoders for single-cell sequencing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17DFC95-F8C7-4B64-9EA1-D39148A80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14278"/>
            <a:ext cx="10515600" cy="341306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E80820-9169-4099-A39B-6676F855F7B6}"/>
              </a:ext>
            </a:extLst>
          </p:cNvPr>
          <p:cNvSpPr txBox="1"/>
          <p:nvPr/>
        </p:nvSpPr>
        <p:spPr>
          <a:xfrm>
            <a:off x="6568516" y="5707825"/>
            <a:ext cx="4785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Image source: </a:t>
            </a:r>
            <a:r>
              <a:rPr lang="en-US" sz="1600" dirty="0" err="1"/>
              <a:t>Eraslan</a:t>
            </a:r>
            <a:r>
              <a:rPr lang="en-US" sz="1600" dirty="0"/>
              <a:t> et al. Nat Rev Genet . 2019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E2A78C-7DE7-42D4-BBBE-D24B04003615}"/>
              </a:ext>
            </a:extLst>
          </p:cNvPr>
          <p:cNvSpPr txBox="1"/>
          <p:nvPr/>
        </p:nvSpPr>
        <p:spPr>
          <a:xfrm>
            <a:off x="3891515" y="4785233"/>
            <a:ext cx="478528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Dimensionality reduction, clustering…</a:t>
            </a:r>
          </a:p>
        </p:txBody>
      </p:sp>
    </p:spTree>
    <p:extLst>
      <p:ext uri="{BB962C8B-B14F-4D97-AF65-F5344CB8AC3E}">
        <p14:creationId xmlns:p14="http://schemas.microsoft.com/office/powerpoint/2010/main" val="1294908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288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Office Theme</vt:lpstr>
      <vt:lpstr>Deep learning for single-cell analysis</vt:lpstr>
      <vt:lpstr>Deep learning is a subset of machine learning </vt:lpstr>
      <vt:lpstr>Deep learning requires less feature engineering than traditional machine learning</vt:lpstr>
      <vt:lpstr>Deep learning is revolutionizing many aspects of our lives including medicine </vt:lpstr>
      <vt:lpstr>Supervised deep learning for image classification</vt:lpstr>
      <vt:lpstr>Detecting pneumonia using supervised deep learning</vt:lpstr>
      <vt:lpstr>Unsupervised deep learning applications for  biomedical data </vt:lpstr>
      <vt:lpstr>Single-cell sequencing reveals cellular heterogeneity that is masked by bulk sequencing methods</vt:lpstr>
      <vt:lpstr>Use autoencoders for single-cell sequencing data</vt:lpstr>
      <vt:lpstr>CITE-seq simultaneously measures gene expression and surface protein at a single-cell level</vt:lpstr>
      <vt:lpstr>CITE-seq count matrices for RNA and proteins </vt:lpstr>
      <vt:lpstr>Autoencoder architecture for CITE-seq data</vt:lpstr>
      <vt:lpstr>Implementation of a CITE-seq autoencoder using Pytorch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single-cell analysis</dc:title>
  <dc:creator>Tian, Yuan</dc:creator>
  <cp:lastModifiedBy>Tian, Yuan</cp:lastModifiedBy>
  <cp:revision>88</cp:revision>
  <dcterms:created xsi:type="dcterms:W3CDTF">2021-06-22T23:32:59Z</dcterms:created>
  <dcterms:modified xsi:type="dcterms:W3CDTF">2021-06-26T22:57:21Z</dcterms:modified>
</cp:coreProperties>
</file>