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88.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65.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90"/>
  </p:notesMasterIdLst>
  <p:sldIdLst>
    <p:sldId id="256" r:id="rId2"/>
    <p:sldId id="257" r:id="rId3"/>
    <p:sldId id="258" r:id="rId4"/>
    <p:sldId id="277" r:id="rId5"/>
    <p:sldId id="259" r:id="rId6"/>
    <p:sldId id="260" r:id="rId7"/>
    <p:sldId id="272" r:id="rId8"/>
    <p:sldId id="273" r:id="rId9"/>
    <p:sldId id="278" r:id="rId10"/>
    <p:sldId id="261" r:id="rId11"/>
    <p:sldId id="267" r:id="rId12"/>
    <p:sldId id="268" r:id="rId13"/>
    <p:sldId id="269" r:id="rId14"/>
    <p:sldId id="270" r:id="rId15"/>
    <p:sldId id="279" r:id="rId16"/>
    <p:sldId id="271" r:id="rId17"/>
    <p:sldId id="262" r:id="rId18"/>
    <p:sldId id="263" r:id="rId19"/>
    <p:sldId id="264" r:id="rId20"/>
    <p:sldId id="265" r:id="rId21"/>
    <p:sldId id="266" r:id="rId22"/>
    <p:sldId id="275"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280" r:id="rId43"/>
    <p:sldId id="281" r:id="rId44"/>
    <p:sldId id="282" r:id="rId45"/>
    <p:sldId id="283" r:id="rId46"/>
    <p:sldId id="284" r:id="rId47"/>
    <p:sldId id="285" r:id="rId48"/>
    <p:sldId id="286" r:id="rId49"/>
    <p:sldId id="287"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76" autoAdjust="0"/>
    <p:restoredTop sz="94624" autoAdjust="0"/>
  </p:normalViewPr>
  <p:slideViewPr>
    <p:cSldViewPr>
      <p:cViewPr varScale="1">
        <p:scale>
          <a:sx n="92" d="100"/>
          <a:sy n="92" d="100"/>
        </p:scale>
        <p:origin x="-792"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customXml" Target="../customXml/item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9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FCBFD8-2E9E-43C5-9ED2-E925011299FD}" type="datetimeFigureOut">
              <a:rPr lang="en-US" smtClean="0"/>
              <a:pPr/>
              <a:t>6/10/2021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6A81F2-0FF0-41FF-8E31-B7D58F05035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3ADA331-816D-4D1C-912D-5713D1D7E447}" type="slidenum">
              <a:rPr lang="en-IN" smtClean="0"/>
              <a:pPr/>
              <a:t>58</a:t>
            </a:fld>
            <a:endParaRPr lang="en-IN"/>
          </a:p>
        </p:txBody>
      </p:sp>
      <p:sp>
        <p:nvSpPr>
          <p:cNvPr id="5" name="Date Placeholder 4"/>
          <p:cNvSpPr>
            <a:spLocks noGrp="1"/>
          </p:cNvSpPr>
          <p:nvPr>
            <p:ph type="dt" idx="11"/>
          </p:nvPr>
        </p:nvSpPr>
        <p:spPr/>
        <p:txBody>
          <a:bodyPr/>
          <a:lstStyle/>
          <a:p>
            <a:fld id="{D8063588-638E-4D15-9887-2CFF882AC6D2}" type="datetimeFigureOut">
              <a:rPr lang="en-US" smtClean="0"/>
              <a:pPr/>
              <a:t>6/10/2021</a:t>
            </a:fld>
            <a:endParaRPr lang="en-IN"/>
          </a:p>
        </p:txBody>
      </p:sp>
      <p:sp>
        <p:nvSpPr>
          <p:cNvPr id="6" name="Footer Placeholder 5"/>
          <p:cNvSpPr>
            <a:spLocks noGrp="1"/>
          </p:cNvSpPr>
          <p:nvPr>
            <p:ph type="ftr" sz="quarter" idx="12"/>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017BDF7-4753-4509-8D3C-4596CBACFCEC}" type="datetime4">
              <a:rPr lang="en-US" smtClean="0"/>
              <a:pPr/>
              <a:t>June 10, 2021</a:t>
            </a:fld>
            <a:endParaRPr lang="en-IN"/>
          </a:p>
        </p:txBody>
      </p:sp>
      <p:sp>
        <p:nvSpPr>
          <p:cNvPr id="17" name="Footer Placeholder 16"/>
          <p:cNvSpPr>
            <a:spLocks noGrp="1"/>
          </p:cNvSpPr>
          <p:nvPr>
            <p:ph type="ftr" sz="quarter" idx="11"/>
          </p:nvPr>
        </p:nvSpPr>
        <p:spPr/>
        <p:txBody>
          <a:bodyPr/>
          <a:lstStyle/>
          <a:p>
            <a:r>
              <a:rPr lang="en-IN" smtClean="0"/>
              <a:t>www.ashutoshksingh.in</a:t>
            </a:r>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7450CD0-A01C-411F-BE2D-097B8E03410C}" type="slidenum">
              <a:rPr lang="en-IN" smtClean="0"/>
              <a:pPr/>
              <a:t>‹#›</a:t>
            </a:fld>
            <a:endParaRPr lang="en-IN"/>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66A989-11AF-433D-99E6-5E272AF97C1E}" type="datetime4">
              <a:rPr lang="en-US" smtClean="0"/>
              <a:pPr/>
              <a:t>June 10, 2021</a:t>
            </a:fld>
            <a:endParaRPr lang="en-IN"/>
          </a:p>
        </p:txBody>
      </p:sp>
      <p:sp>
        <p:nvSpPr>
          <p:cNvPr id="5" name="Footer Placeholder 4"/>
          <p:cNvSpPr>
            <a:spLocks noGrp="1"/>
          </p:cNvSpPr>
          <p:nvPr>
            <p:ph type="ftr" sz="quarter" idx="11"/>
          </p:nvPr>
        </p:nvSpPr>
        <p:spPr/>
        <p:txBody>
          <a:bodyPr/>
          <a:lstStyle/>
          <a:p>
            <a:r>
              <a:rPr lang="en-IN" smtClean="0"/>
              <a:t>www.ashutoshksingh.in</a:t>
            </a:r>
            <a:endParaRPr lang="en-IN"/>
          </a:p>
        </p:txBody>
      </p:sp>
      <p:sp>
        <p:nvSpPr>
          <p:cNvPr id="6" name="Slide Number Placeholder 5"/>
          <p:cNvSpPr>
            <a:spLocks noGrp="1"/>
          </p:cNvSpPr>
          <p:nvPr>
            <p:ph type="sldNum" sz="quarter" idx="12"/>
          </p:nvPr>
        </p:nvSpPr>
        <p:spPr/>
        <p:txBody>
          <a:bodyPr/>
          <a:lstStyle/>
          <a:p>
            <a:fld id="{97450CD0-A01C-411F-BE2D-097B8E03410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C7761F-A658-4614-A31D-7F5C8AF21245}" type="datetime4">
              <a:rPr lang="en-US" smtClean="0"/>
              <a:pPr/>
              <a:t>June 10, 2021</a:t>
            </a:fld>
            <a:endParaRPr lang="en-IN"/>
          </a:p>
        </p:txBody>
      </p:sp>
      <p:sp>
        <p:nvSpPr>
          <p:cNvPr id="5" name="Footer Placeholder 4"/>
          <p:cNvSpPr>
            <a:spLocks noGrp="1"/>
          </p:cNvSpPr>
          <p:nvPr>
            <p:ph type="ftr" sz="quarter" idx="11"/>
          </p:nvPr>
        </p:nvSpPr>
        <p:spPr/>
        <p:txBody>
          <a:bodyPr/>
          <a:lstStyle/>
          <a:p>
            <a:r>
              <a:rPr lang="en-IN" smtClean="0"/>
              <a:t>www.ashutoshksingh.in</a:t>
            </a:r>
            <a:endParaRPr lang="en-IN"/>
          </a:p>
        </p:txBody>
      </p:sp>
      <p:sp>
        <p:nvSpPr>
          <p:cNvPr id="6" name="Slide Number Placeholder 5"/>
          <p:cNvSpPr>
            <a:spLocks noGrp="1"/>
          </p:cNvSpPr>
          <p:nvPr>
            <p:ph type="sldNum" sz="quarter" idx="12"/>
          </p:nvPr>
        </p:nvSpPr>
        <p:spPr/>
        <p:txBody>
          <a:bodyPr/>
          <a:lstStyle/>
          <a:p>
            <a:fld id="{97450CD0-A01C-411F-BE2D-097B8E03410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1EE3D4F-7775-4F14-95D7-694BD0D64694}" type="datetime4">
              <a:rPr lang="en-US" smtClean="0"/>
              <a:pPr/>
              <a:t>June 10, 2021</a:t>
            </a:fld>
            <a:endParaRPr lang="en-IN"/>
          </a:p>
        </p:txBody>
      </p:sp>
      <p:sp>
        <p:nvSpPr>
          <p:cNvPr id="5" name="Footer Placeholder 4"/>
          <p:cNvSpPr>
            <a:spLocks noGrp="1"/>
          </p:cNvSpPr>
          <p:nvPr>
            <p:ph type="ftr" sz="quarter" idx="11"/>
          </p:nvPr>
        </p:nvSpPr>
        <p:spPr/>
        <p:txBody>
          <a:bodyPr/>
          <a:lstStyle/>
          <a:p>
            <a:r>
              <a:rPr lang="en-IN" smtClean="0"/>
              <a:t>www.ashutoshksingh.in</a:t>
            </a:r>
            <a:endParaRPr lang="en-IN"/>
          </a:p>
        </p:txBody>
      </p:sp>
      <p:sp>
        <p:nvSpPr>
          <p:cNvPr id="6" name="Slide Number Placeholder 5"/>
          <p:cNvSpPr>
            <a:spLocks noGrp="1"/>
          </p:cNvSpPr>
          <p:nvPr>
            <p:ph type="sldNum" sz="quarter" idx="12"/>
          </p:nvPr>
        </p:nvSpPr>
        <p:spPr/>
        <p:txBody>
          <a:bodyPr/>
          <a:lstStyle/>
          <a:p>
            <a:fld id="{97450CD0-A01C-411F-BE2D-097B8E03410C}" type="slidenum">
              <a:rPr lang="en-IN" smtClean="0"/>
              <a:pPr/>
              <a:t>‹#›</a:t>
            </a:fld>
            <a:endParaRPr lang="en-IN"/>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6B4BAA-6531-49AA-B10A-13AD2653D449}" type="datetime4">
              <a:rPr lang="en-US" smtClean="0"/>
              <a:pPr/>
              <a:t>June 10, 2021</a:t>
            </a:fld>
            <a:endParaRPr lang="en-IN"/>
          </a:p>
        </p:txBody>
      </p:sp>
      <p:sp>
        <p:nvSpPr>
          <p:cNvPr id="5" name="Footer Placeholder 4"/>
          <p:cNvSpPr>
            <a:spLocks noGrp="1"/>
          </p:cNvSpPr>
          <p:nvPr>
            <p:ph type="ftr" sz="quarter" idx="11"/>
          </p:nvPr>
        </p:nvSpPr>
        <p:spPr>
          <a:xfrm>
            <a:off x="800100" y="4629150"/>
            <a:ext cx="4000500" cy="342900"/>
          </a:xfrm>
        </p:spPr>
        <p:txBody>
          <a:bodyPr/>
          <a:lstStyle/>
          <a:p>
            <a:r>
              <a:rPr lang="en-IN" smtClean="0"/>
              <a:t>www.ashutoshksingh.in</a:t>
            </a:r>
            <a:endParaRPr lang="en-IN"/>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fld id="{97450CD0-A01C-411F-BE2D-097B8E03410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8469D2A-D467-4444-9D44-A46DD1EFF553}" type="datetime4">
              <a:rPr lang="en-US" smtClean="0"/>
              <a:pPr/>
              <a:t>June 10, 2021</a:t>
            </a:fld>
            <a:endParaRPr lang="en-IN"/>
          </a:p>
        </p:txBody>
      </p:sp>
      <p:sp>
        <p:nvSpPr>
          <p:cNvPr id="6" name="Footer Placeholder 5"/>
          <p:cNvSpPr>
            <a:spLocks noGrp="1"/>
          </p:cNvSpPr>
          <p:nvPr>
            <p:ph type="ftr" sz="quarter" idx="11"/>
          </p:nvPr>
        </p:nvSpPr>
        <p:spPr/>
        <p:txBody>
          <a:bodyPr/>
          <a:lstStyle/>
          <a:p>
            <a:r>
              <a:rPr lang="en-IN" smtClean="0"/>
              <a:t>www.ashutoshksingh.in</a:t>
            </a:r>
            <a:endParaRPr lang="en-IN"/>
          </a:p>
        </p:txBody>
      </p:sp>
      <p:sp>
        <p:nvSpPr>
          <p:cNvPr id="7" name="Slide Number Placeholder 6"/>
          <p:cNvSpPr>
            <a:spLocks noGrp="1"/>
          </p:cNvSpPr>
          <p:nvPr>
            <p:ph type="sldNum" sz="quarter" idx="12"/>
          </p:nvPr>
        </p:nvSpPr>
        <p:spPr/>
        <p:txBody>
          <a:bodyPr/>
          <a:lstStyle/>
          <a:p>
            <a:fld id="{97450CD0-A01C-411F-BE2D-097B8E03410C}" type="slidenum">
              <a:rPr lang="en-IN" smtClean="0"/>
              <a:pPr/>
              <a:t>‹#›</a:t>
            </a:fld>
            <a:endParaRPr lang="en-IN"/>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0A82FAF-169B-4A34-9288-EE8B1B9EE0AE}" type="datetime4">
              <a:rPr lang="en-US" smtClean="0"/>
              <a:pPr/>
              <a:t>June 10, 2021</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Slide Number Placeholder 8"/>
          <p:cNvSpPr>
            <a:spLocks noGrp="1"/>
          </p:cNvSpPr>
          <p:nvPr>
            <p:ph type="sldNum" sz="quarter" idx="12"/>
          </p:nvPr>
        </p:nvSpPr>
        <p:spPr/>
        <p:txBody>
          <a:bodyPr/>
          <a:lstStyle/>
          <a:p>
            <a:fld id="{97450CD0-A01C-411F-BE2D-097B8E03410C}" type="slidenum">
              <a:rPr lang="en-IN" smtClean="0"/>
              <a:pPr/>
              <a:t>‹#›</a:t>
            </a:fld>
            <a:endParaRPr lang="en-IN"/>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2BB4EC7-40C0-4722-A896-F6CC010EB37E}" type="datetime4">
              <a:rPr lang="en-US" smtClean="0"/>
              <a:pPr/>
              <a:t>June 10, 2021</a:t>
            </a:fld>
            <a:endParaRPr lang="en-IN"/>
          </a:p>
        </p:txBody>
      </p:sp>
      <p:sp>
        <p:nvSpPr>
          <p:cNvPr id="4" name="Footer Placeholder 3"/>
          <p:cNvSpPr>
            <a:spLocks noGrp="1"/>
          </p:cNvSpPr>
          <p:nvPr>
            <p:ph type="ftr" sz="quarter" idx="11"/>
          </p:nvPr>
        </p:nvSpPr>
        <p:spPr/>
        <p:txBody>
          <a:bodyPr/>
          <a:lstStyle/>
          <a:p>
            <a:r>
              <a:rPr lang="en-IN" smtClean="0"/>
              <a:t>www.ashutoshksingh.in</a:t>
            </a:r>
            <a:endParaRPr lang="en-IN"/>
          </a:p>
        </p:txBody>
      </p:sp>
      <p:sp>
        <p:nvSpPr>
          <p:cNvPr id="5" name="Slide Number Placeholder 4"/>
          <p:cNvSpPr>
            <a:spLocks noGrp="1"/>
          </p:cNvSpPr>
          <p:nvPr>
            <p:ph type="sldNum" sz="quarter" idx="12"/>
          </p:nvPr>
        </p:nvSpPr>
        <p:spPr/>
        <p:txBody>
          <a:bodyPr/>
          <a:lstStyle/>
          <a:p>
            <a:fld id="{97450CD0-A01C-411F-BE2D-097B8E03410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8B2E5-A9E1-400D-8E23-F67160A69E6D}" type="datetime4">
              <a:rPr lang="en-US" smtClean="0"/>
              <a:pPr/>
              <a:t>June 10, 2021</a:t>
            </a:fld>
            <a:endParaRPr lang="en-IN"/>
          </a:p>
        </p:txBody>
      </p:sp>
      <p:sp>
        <p:nvSpPr>
          <p:cNvPr id="3" name="Footer Placeholder 2"/>
          <p:cNvSpPr>
            <a:spLocks noGrp="1"/>
          </p:cNvSpPr>
          <p:nvPr>
            <p:ph type="ftr" sz="quarter" idx="11"/>
          </p:nvPr>
        </p:nvSpPr>
        <p:spPr/>
        <p:txBody>
          <a:bodyPr/>
          <a:lstStyle/>
          <a:p>
            <a:r>
              <a:rPr lang="en-IN" smtClean="0"/>
              <a:t>www.ashutoshksingh.in</a:t>
            </a:r>
            <a:endParaRPr lang="en-IN"/>
          </a:p>
        </p:txBody>
      </p:sp>
      <p:sp>
        <p:nvSpPr>
          <p:cNvPr id="4" name="Slide Number Placeholder 3"/>
          <p:cNvSpPr>
            <a:spLocks noGrp="1"/>
          </p:cNvSpPr>
          <p:nvPr>
            <p:ph type="sldNum" sz="quarter" idx="12"/>
          </p:nvPr>
        </p:nvSpPr>
        <p:spPr/>
        <p:txBody>
          <a:bodyPr/>
          <a:lstStyle/>
          <a:p>
            <a:fld id="{97450CD0-A01C-411F-BE2D-097B8E03410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4D63D2-EEA7-4C1E-8A47-A19FEF1FFEBC}" type="datetime4">
              <a:rPr lang="en-US" smtClean="0"/>
              <a:pPr/>
              <a:t>June 10, 2021</a:t>
            </a:fld>
            <a:endParaRPr lang="en-IN"/>
          </a:p>
        </p:txBody>
      </p:sp>
      <p:sp>
        <p:nvSpPr>
          <p:cNvPr id="6" name="Footer Placeholder 5"/>
          <p:cNvSpPr>
            <a:spLocks noGrp="1"/>
          </p:cNvSpPr>
          <p:nvPr>
            <p:ph type="ftr" sz="quarter" idx="11"/>
          </p:nvPr>
        </p:nvSpPr>
        <p:spPr/>
        <p:txBody>
          <a:bodyPr/>
          <a:lstStyle/>
          <a:p>
            <a:r>
              <a:rPr lang="en-IN" smtClean="0"/>
              <a:t>www.ashutoshksingh.in</a:t>
            </a:r>
            <a:endParaRPr lang="en-IN"/>
          </a:p>
        </p:txBody>
      </p:sp>
      <p:sp>
        <p:nvSpPr>
          <p:cNvPr id="7" name="Slide Number Placeholder 6"/>
          <p:cNvSpPr>
            <a:spLocks noGrp="1"/>
          </p:cNvSpPr>
          <p:nvPr>
            <p:ph type="sldNum" sz="quarter" idx="12"/>
          </p:nvPr>
        </p:nvSpPr>
        <p:spPr/>
        <p:txBody>
          <a:bodyPr/>
          <a:lstStyle/>
          <a:p>
            <a:fld id="{97450CD0-A01C-411F-BE2D-097B8E03410C}" type="slidenum">
              <a:rPr lang="en-IN" smtClean="0"/>
              <a:pPr/>
              <a:t>‹#›</a:t>
            </a:fld>
            <a:endParaRPr lang="en-IN"/>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432361-3C7E-4CC0-AD7C-313C65892080}" type="datetime4">
              <a:rPr lang="en-US" smtClean="0"/>
              <a:pPr/>
              <a:t>June 10, 2021</a:t>
            </a:fld>
            <a:endParaRPr lang="en-IN"/>
          </a:p>
        </p:txBody>
      </p:sp>
      <p:sp>
        <p:nvSpPr>
          <p:cNvPr id="6" name="Footer Placeholder 5"/>
          <p:cNvSpPr>
            <a:spLocks noGrp="1"/>
          </p:cNvSpPr>
          <p:nvPr>
            <p:ph type="ftr" sz="quarter" idx="11"/>
          </p:nvPr>
        </p:nvSpPr>
        <p:spPr>
          <a:xfrm>
            <a:off x="914400" y="4629150"/>
            <a:ext cx="3886200" cy="342900"/>
          </a:xfrm>
        </p:spPr>
        <p:txBody>
          <a:bodyPr/>
          <a:lstStyle/>
          <a:p>
            <a:r>
              <a:rPr lang="en-IN" smtClean="0"/>
              <a:t>www.ashutoshksingh.in</a:t>
            </a:r>
            <a:endParaRPr lang="en-IN"/>
          </a:p>
        </p:txBody>
      </p:sp>
      <p:sp>
        <p:nvSpPr>
          <p:cNvPr id="7" name="Slide Number Placeholder 6"/>
          <p:cNvSpPr>
            <a:spLocks noGrp="1"/>
          </p:cNvSpPr>
          <p:nvPr>
            <p:ph type="sldNum" sz="quarter" idx="12"/>
          </p:nvPr>
        </p:nvSpPr>
        <p:spPr>
          <a:xfrm>
            <a:off x="146304" y="4656582"/>
            <a:ext cx="457200" cy="342900"/>
          </a:xfrm>
        </p:spPr>
        <p:txBody>
          <a:bodyPr/>
          <a:lstStyle/>
          <a:p>
            <a:fld id="{97450CD0-A01C-411F-BE2D-097B8E03410C}" type="slidenum">
              <a:rPr lang="en-IN" smtClean="0"/>
              <a:pPr/>
              <a:t>‹#›</a:t>
            </a:fld>
            <a:endParaRPr lang="en-IN"/>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5AC601AB-316C-4FC4-AA50-727BDCF27654}" type="datetime4">
              <a:rPr lang="en-US" smtClean="0"/>
              <a:pPr/>
              <a:t>June 10, 2021</a:t>
            </a:fld>
            <a:endParaRPr lang="en-IN"/>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r>
              <a:rPr lang="en-IN" smtClean="0"/>
              <a:t>www.ashutoshksingh.in</a:t>
            </a:r>
            <a:endParaRPr lang="en-IN"/>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7450CD0-A01C-411F-BE2D-097B8E03410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00150"/>
            <a:ext cx="8610600" cy="1314450"/>
          </a:xfrm>
        </p:spPr>
        <p:txBody>
          <a:bodyPr>
            <a:normAutofit fontScale="90000"/>
          </a:bodyPr>
          <a:lstStyle/>
          <a:p>
            <a:pPr algn="ctr"/>
            <a:r>
              <a:rPr lang="en-US" b="1" dirty="0" smtClean="0">
                <a:solidFill>
                  <a:schemeClr val="bg1"/>
                </a:solidFill>
              </a:rPr>
              <a:t/>
            </a:r>
            <a:br>
              <a:rPr lang="en-US" b="1" dirty="0" smtClean="0">
                <a:solidFill>
                  <a:schemeClr val="bg1"/>
                </a:solidFill>
              </a:rPr>
            </a:br>
            <a:r>
              <a:rPr sz="4400" b="1" smtClean="0">
                <a:solidFill>
                  <a:schemeClr val="bg1"/>
                </a:solidFill>
              </a:rPr>
              <a:t>Unit-4: </a:t>
            </a:r>
            <a:r>
              <a:rPr lang="en-US" sz="4400" b="1" dirty="0" smtClean="0">
                <a:solidFill>
                  <a:schemeClr val="bg1"/>
                </a:solidFill>
              </a:rPr>
              <a:t>Transport Layer</a:t>
            </a:r>
            <a:r>
              <a:rPr lang="en-US" b="1" dirty="0" smtClean="0"/>
              <a:t/>
            </a:r>
            <a:br>
              <a:rPr lang="en-US" b="1" dirty="0" smtClean="0"/>
            </a:br>
            <a:r>
              <a:rPr lang="en-US" sz="3600" b="1" dirty="0" smtClean="0"/>
              <a:t/>
            </a:r>
            <a:br>
              <a:rPr lang="en-US" sz="3600" b="1" dirty="0" smtClean="0"/>
            </a:br>
            <a:endParaRPr lang="en-IN" sz="3600"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200" dirty="0" smtClean="0"/>
              <a:t>Addressing</a:t>
            </a:r>
            <a:endParaRPr lang="en-IN" sz="3000" dirty="0"/>
          </a:p>
        </p:txBody>
      </p:sp>
      <p:sp>
        <p:nvSpPr>
          <p:cNvPr id="3" name="Content Placeholder 2"/>
          <p:cNvSpPr>
            <a:spLocks noGrp="1"/>
          </p:cNvSpPr>
          <p:nvPr>
            <p:ph sz="quarter" idx="1"/>
          </p:nvPr>
        </p:nvSpPr>
        <p:spPr>
          <a:xfrm>
            <a:off x="0" y="1143000"/>
            <a:ext cx="8686800" cy="3394472"/>
          </a:xfrm>
        </p:spPr>
        <p:txBody>
          <a:bodyPr>
            <a:normAutofit/>
          </a:bodyPr>
          <a:lstStyle/>
          <a:p>
            <a:r>
              <a:rPr lang="en-IN" sz="2800" dirty="0" smtClean="0"/>
              <a:t>In order to deliver the message from one process to another, an addressing scheme is required.</a:t>
            </a:r>
          </a:p>
          <a:p>
            <a:r>
              <a:rPr lang="en-IN" sz="2800" dirty="0" smtClean="0"/>
              <a:t>Several process may be running on a system at a time.</a:t>
            </a:r>
          </a:p>
          <a:p>
            <a:r>
              <a:rPr lang="en-IN" sz="2800" dirty="0" smtClean="0"/>
              <a:t>In order to identify the correct process out of the various running processes, transport layer uses an addressing scheme called </a:t>
            </a:r>
            <a:r>
              <a:rPr lang="en-IN" sz="2800" dirty="0" smtClean="0">
                <a:solidFill>
                  <a:srgbClr val="FF0000"/>
                </a:solidFill>
              </a:rPr>
              <a:t>port number </a:t>
            </a:r>
            <a:r>
              <a:rPr lang="en-IN" sz="2800" dirty="0" smtClean="0"/>
              <a:t>(port address).</a:t>
            </a:r>
          </a:p>
          <a:p>
            <a:r>
              <a:rPr lang="en-IN" sz="2800" dirty="0" smtClean="0"/>
              <a:t>Each process has a specific port number.</a:t>
            </a:r>
            <a:endParaRPr lang="en-US"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10</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9E4D2990-81F8-44C3-AF72-ADF3C0595DE5}"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200" dirty="0" smtClean="0"/>
              <a:t>Addressing (Cont’d)</a:t>
            </a:r>
            <a:endParaRPr lang="en-IN" sz="3000" dirty="0"/>
          </a:p>
        </p:txBody>
      </p:sp>
      <p:sp>
        <p:nvSpPr>
          <p:cNvPr id="3" name="Content Placeholder 2"/>
          <p:cNvSpPr>
            <a:spLocks noGrp="1"/>
          </p:cNvSpPr>
          <p:nvPr>
            <p:ph sz="quarter" idx="1"/>
          </p:nvPr>
        </p:nvSpPr>
        <p:spPr>
          <a:xfrm>
            <a:off x="0" y="1143000"/>
            <a:ext cx="8686800" cy="3394472"/>
          </a:xfrm>
        </p:spPr>
        <p:txBody>
          <a:bodyPr>
            <a:normAutofit/>
          </a:bodyPr>
          <a:lstStyle/>
          <a:p>
            <a:r>
              <a:rPr lang="en-IN" sz="2800" dirty="0" smtClean="0"/>
              <a:t>In order to deliver data from one process to another, address is required.</a:t>
            </a:r>
          </a:p>
          <a:p>
            <a:r>
              <a:rPr lang="en-IN" sz="2800" dirty="0" smtClean="0"/>
              <a:t>In order to deliver data from one node to another, MAC address is required.</a:t>
            </a:r>
          </a:p>
          <a:p>
            <a:r>
              <a:rPr lang="en-IN" sz="2800" dirty="0" smtClean="0"/>
              <a:t>Such an address is implemented at Data Link Layer and is called Physical Addressing.</a:t>
            </a:r>
          </a:p>
        </p:txBody>
      </p:sp>
      <p:sp>
        <p:nvSpPr>
          <p:cNvPr id="7" name="Slide Number Placeholder 6"/>
          <p:cNvSpPr>
            <a:spLocks noGrp="1"/>
          </p:cNvSpPr>
          <p:nvPr>
            <p:ph type="sldNum" sz="quarter" idx="12"/>
          </p:nvPr>
        </p:nvSpPr>
        <p:spPr/>
        <p:txBody>
          <a:bodyPr/>
          <a:lstStyle/>
          <a:p>
            <a:fld id="{97450CD0-A01C-411F-BE2D-097B8E03410C}" type="slidenum">
              <a:rPr lang="en-IN" smtClean="0"/>
              <a:pPr/>
              <a:t>11</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18A4F687-31DC-4842-8703-09FE5AC857FD}"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200" dirty="0" smtClean="0"/>
              <a:t>Addressing (Cont’d)</a:t>
            </a:r>
            <a:endParaRPr lang="en-IN" sz="3000" dirty="0"/>
          </a:p>
        </p:txBody>
      </p:sp>
      <p:sp>
        <p:nvSpPr>
          <p:cNvPr id="3" name="Content Placeholder 2"/>
          <p:cNvSpPr>
            <a:spLocks noGrp="1"/>
          </p:cNvSpPr>
          <p:nvPr>
            <p:ph sz="quarter" idx="1"/>
          </p:nvPr>
        </p:nvSpPr>
        <p:spPr>
          <a:xfrm>
            <a:off x="0" y="1143000"/>
            <a:ext cx="8686800" cy="3394472"/>
          </a:xfrm>
        </p:spPr>
        <p:txBody>
          <a:bodyPr>
            <a:normAutofit/>
          </a:bodyPr>
          <a:lstStyle/>
          <a:p>
            <a:r>
              <a:rPr lang="en-IN" sz="2800" dirty="0" smtClean="0"/>
              <a:t>In order to deliver data from one network to another, IP address is required.</a:t>
            </a:r>
          </a:p>
          <a:p>
            <a:r>
              <a:rPr lang="en-IN" sz="2800" dirty="0" smtClean="0"/>
              <a:t>Such an address is implemented at Network Layer and is called </a:t>
            </a:r>
            <a:r>
              <a:rPr lang="en-IN" sz="2800" dirty="0" smtClean="0">
                <a:solidFill>
                  <a:srgbClr val="FF0000"/>
                </a:solidFill>
              </a:rPr>
              <a:t>Logical Addressing  </a:t>
            </a:r>
            <a:r>
              <a:rPr lang="en-IN" sz="2800" dirty="0" smtClean="0"/>
              <a:t>or</a:t>
            </a:r>
            <a:r>
              <a:rPr lang="en-IN" sz="2800" dirty="0" smtClean="0">
                <a:solidFill>
                  <a:srgbClr val="FF0000"/>
                </a:solidFill>
              </a:rPr>
              <a:t> IP addressing</a:t>
            </a:r>
            <a:r>
              <a:rPr lang="en-IN" sz="2800" dirty="0" smtClean="0"/>
              <a:t>.</a:t>
            </a:r>
          </a:p>
          <a:p>
            <a:r>
              <a:rPr lang="en-IN" sz="2800" dirty="0" smtClean="0"/>
              <a:t>Similarly, in order to deliver data from a process running on source to process running on destination, transport layer defines the </a:t>
            </a:r>
            <a:r>
              <a:rPr lang="en-IN" sz="2800" dirty="0" smtClean="0">
                <a:solidFill>
                  <a:srgbClr val="FF0000"/>
                </a:solidFill>
              </a:rPr>
              <a:t>Service Point Address </a:t>
            </a:r>
            <a:r>
              <a:rPr lang="en-IN" sz="2800" dirty="0" smtClean="0"/>
              <a:t>or</a:t>
            </a:r>
            <a:r>
              <a:rPr lang="en-IN" sz="2800" dirty="0" smtClean="0">
                <a:solidFill>
                  <a:srgbClr val="FF0000"/>
                </a:solidFill>
              </a:rPr>
              <a:t> Port Numbers.</a:t>
            </a:r>
          </a:p>
        </p:txBody>
      </p:sp>
      <p:sp>
        <p:nvSpPr>
          <p:cNvPr id="7" name="Slide Number Placeholder 6"/>
          <p:cNvSpPr>
            <a:spLocks noGrp="1"/>
          </p:cNvSpPr>
          <p:nvPr>
            <p:ph type="sldNum" sz="quarter" idx="12"/>
          </p:nvPr>
        </p:nvSpPr>
        <p:spPr/>
        <p:txBody>
          <a:bodyPr/>
          <a:lstStyle/>
          <a:p>
            <a:fld id="{97450CD0-A01C-411F-BE2D-097B8E03410C}" type="slidenum">
              <a:rPr lang="en-IN" smtClean="0"/>
              <a:pPr/>
              <a:t>12</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EDDC5CC-6555-4A17-9286-855B44BB4F63}"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200" dirty="0" smtClean="0"/>
              <a:t>Port Numbers</a:t>
            </a:r>
            <a:endParaRPr lang="en-IN" sz="3000" dirty="0"/>
          </a:p>
        </p:txBody>
      </p:sp>
      <p:sp>
        <p:nvSpPr>
          <p:cNvPr id="3" name="Content Placeholder 2"/>
          <p:cNvSpPr>
            <a:spLocks noGrp="1"/>
          </p:cNvSpPr>
          <p:nvPr>
            <p:ph sz="quarter" idx="1"/>
          </p:nvPr>
        </p:nvSpPr>
        <p:spPr>
          <a:xfrm>
            <a:off x="0" y="1143000"/>
            <a:ext cx="8686800" cy="3394472"/>
          </a:xfrm>
        </p:spPr>
        <p:txBody>
          <a:bodyPr>
            <a:normAutofit/>
          </a:bodyPr>
          <a:lstStyle/>
          <a:p>
            <a:r>
              <a:rPr lang="en-IN" sz="2800" dirty="0" smtClean="0"/>
              <a:t>Each communicating process is assigned a specific port number.</a:t>
            </a:r>
          </a:p>
          <a:p>
            <a:r>
              <a:rPr lang="en-IN" sz="2800" dirty="0" smtClean="0"/>
              <a:t>In order to select among multiple processes running on a destination host, a port number is required.</a:t>
            </a:r>
          </a:p>
          <a:p>
            <a:r>
              <a:rPr lang="en-IN" sz="2800" dirty="0" smtClean="0"/>
              <a:t>The port numbers are 16-bit integers between 0 and 65,535.</a:t>
            </a:r>
          </a:p>
          <a:p>
            <a:r>
              <a:rPr lang="en-IN" sz="2800" dirty="0" smtClean="0"/>
              <a:t>Port numbers are assigned by Internet Assigned Number Authority (IANA).</a:t>
            </a:r>
          </a:p>
          <a:p>
            <a:endParaRPr lang="en-IN" sz="2800" dirty="0" smtClean="0">
              <a:solidFill>
                <a:srgbClr val="FF0000"/>
              </a:solidFill>
            </a:endParaRPr>
          </a:p>
        </p:txBody>
      </p:sp>
      <p:sp>
        <p:nvSpPr>
          <p:cNvPr id="7" name="Slide Number Placeholder 6"/>
          <p:cNvSpPr>
            <a:spLocks noGrp="1"/>
          </p:cNvSpPr>
          <p:nvPr>
            <p:ph type="sldNum" sz="quarter" idx="12"/>
          </p:nvPr>
        </p:nvSpPr>
        <p:spPr/>
        <p:txBody>
          <a:bodyPr/>
          <a:lstStyle/>
          <a:p>
            <a:fld id="{97450CD0-A01C-411F-BE2D-097B8E03410C}" type="slidenum">
              <a:rPr lang="en-IN" smtClean="0"/>
              <a:pPr/>
              <a:t>13</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9FABC40B-634F-413F-8F83-53A43833A4DB}"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200" dirty="0" smtClean="0"/>
              <a:t>Port Numbers (Cont’d)</a:t>
            </a:r>
            <a:endParaRPr lang="en-IN" sz="3000" dirty="0"/>
          </a:p>
        </p:txBody>
      </p:sp>
      <p:sp>
        <p:nvSpPr>
          <p:cNvPr id="3" name="Content Placeholder 2"/>
          <p:cNvSpPr>
            <a:spLocks noGrp="1"/>
          </p:cNvSpPr>
          <p:nvPr>
            <p:ph sz="quarter" idx="1"/>
          </p:nvPr>
        </p:nvSpPr>
        <p:spPr>
          <a:xfrm>
            <a:off x="0" y="1143000"/>
            <a:ext cx="8686800" cy="3394472"/>
          </a:xfrm>
        </p:spPr>
        <p:txBody>
          <a:bodyPr>
            <a:normAutofit/>
          </a:bodyPr>
          <a:lstStyle/>
          <a:p>
            <a:r>
              <a:rPr lang="en-IN" sz="2800" dirty="0" smtClean="0"/>
              <a:t>IANA has divided the port numbers in three categories:</a:t>
            </a:r>
          </a:p>
          <a:p>
            <a:pPr lvl="1">
              <a:buFont typeface="Wingdings" pitchFamily="2" charset="2"/>
              <a:buChar char="q"/>
            </a:pPr>
            <a:r>
              <a:rPr lang="en-IN" b="1" dirty="0" smtClean="0"/>
              <a:t>Well Known Ports: </a:t>
            </a:r>
            <a:r>
              <a:rPr lang="en-IN" dirty="0" smtClean="0"/>
              <a:t>The</a:t>
            </a:r>
            <a:r>
              <a:rPr lang="en-IN" b="1" dirty="0" smtClean="0"/>
              <a:t> </a:t>
            </a:r>
            <a:r>
              <a:rPr lang="en-IN" dirty="0" smtClean="0"/>
              <a:t>ports ranging from 0 to 1023.</a:t>
            </a:r>
          </a:p>
          <a:p>
            <a:pPr lvl="1">
              <a:buNone/>
            </a:pPr>
            <a:r>
              <a:rPr lang="en-IN" dirty="0" smtClean="0"/>
              <a:t>                For e.g.: </a:t>
            </a:r>
            <a:r>
              <a:rPr lang="en-IN" b="1" dirty="0" smtClean="0"/>
              <a:t>HTTP: 80</a:t>
            </a:r>
            <a:r>
              <a:rPr lang="en-IN" dirty="0" smtClean="0"/>
              <a:t>, </a:t>
            </a:r>
            <a:r>
              <a:rPr lang="en-IN" b="1" dirty="0" smtClean="0"/>
              <a:t>SMTP: 25</a:t>
            </a:r>
            <a:r>
              <a:rPr lang="en-IN" dirty="0" smtClean="0"/>
              <a:t>, </a:t>
            </a:r>
            <a:r>
              <a:rPr lang="en-IN" b="1" dirty="0" smtClean="0"/>
              <a:t>FTP: 20, 21</a:t>
            </a:r>
            <a:r>
              <a:rPr lang="en-IN" dirty="0" smtClean="0"/>
              <a:t>.</a:t>
            </a:r>
          </a:p>
          <a:p>
            <a:pPr lvl="1">
              <a:buFont typeface="Wingdings" pitchFamily="2" charset="2"/>
              <a:buChar char="q"/>
            </a:pPr>
            <a:r>
              <a:rPr lang="en-IN" b="1" dirty="0" smtClean="0"/>
              <a:t>Registered Ports:  </a:t>
            </a:r>
            <a:r>
              <a:rPr lang="en-IN" dirty="0" smtClean="0"/>
              <a:t>The ports ranging from 1024 to 49,151. These are not controlled by IANA.</a:t>
            </a:r>
          </a:p>
          <a:p>
            <a:pPr lvl="1">
              <a:buFont typeface="Wingdings" pitchFamily="2" charset="2"/>
              <a:buChar char="q"/>
            </a:pPr>
            <a:r>
              <a:rPr lang="en-IN" b="1" dirty="0" smtClean="0"/>
              <a:t>Dynamic Ports:</a:t>
            </a:r>
            <a:r>
              <a:rPr lang="en-IN" dirty="0" smtClean="0"/>
              <a:t> The ports ranging from 49,152 to 65,535. These can be used by any process.</a:t>
            </a:r>
            <a:endParaRPr lang="en-IN" b="1" dirty="0" smtClean="0"/>
          </a:p>
          <a:p>
            <a:pPr lvl="1">
              <a:buNone/>
            </a:pPr>
            <a:endParaRPr lang="en-IN" dirty="0" smtClean="0"/>
          </a:p>
          <a:p>
            <a:pPr lvl="1">
              <a:buNone/>
            </a:pPr>
            <a:endParaRPr lang="en-IN"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14</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78F0B75D-6471-4049-B4F2-C1F535318A31}"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Port Numbers (Cont’d)</a:t>
            </a:r>
            <a:endParaRPr lang="en-IN" dirty="0"/>
          </a:p>
        </p:txBody>
      </p:sp>
      <p:sp>
        <p:nvSpPr>
          <p:cNvPr id="3" name="Date Placeholder 2"/>
          <p:cNvSpPr>
            <a:spLocks noGrp="1"/>
          </p:cNvSpPr>
          <p:nvPr>
            <p:ph type="dt" sz="half" idx="10"/>
          </p:nvPr>
        </p:nvSpPr>
        <p:spPr/>
        <p:txBody>
          <a:bodyPr/>
          <a:lstStyle/>
          <a:p>
            <a:fld id="{51EE3D4F-7775-4F14-95D7-694BD0D64694}" type="datetime4">
              <a:rPr lang="en-US" smtClean="0"/>
              <a:pPr/>
              <a:t>June 10, 2021</a:t>
            </a:fld>
            <a:endParaRPr lang="en-IN"/>
          </a:p>
        </p:txBody>
      </p:sp>
      <p:sp>
        <p:nvSpPr>
          <p:cNvPr id="4" name="Footer Placeholder 3"/>
          <p:cNvSpPr>
            <a:spLocks noGrp="1"/>
          </p:cNvSpPr>
          <p:nvPr>
            <p:ph type="ftr" sz="quarter" idx="11"/>
          </p:nvPr>
        </p:nvSpPr>
        <p:spPr/>
        <p:txBody>
          <a:bodyPr/>
          <a:lstStyle/>
          <a:p>
            <a:r>
              <a:rPr lang="en-IN" smtClean="0"/>
              <a:t>www.ashutoshksingh.in</a:t>
            </a:r>
            <a:endParaRPr lang="en-IN"/>
          </a:p>
        </p:txBody>
      </p:sp>
      <p:sp>
        <p:nvSpPr>
          <p:cNvPr id="5" name="Slide Number Placeholder 4"/>
          <p:cNvSpPr>
            <a:spLocks noGrp="1"/>
          </p:cNvSpPr>
          <p:nvPr>
            <p:ph type="sldNum" sz="quarter" idx="12"/>
          </p:nvPr>
        </p:nvSpPr>
        <p:spPr/>
        <p:txBody>
          <a:bodyPr/>
          <a:lstStyle/>
          <a:p>
            <a:fld id="{97450CD0-A01C-411F-BE2D-097B8E03410C}" type="slidenum">
              <a:rPr lang="en-IN" smtClean="0"/>
              <a:pPr/>
              <a:t>15</a:t>
            </a:fld>
            <a:endParaRPr lang="en-IN"/>
          </a:p>
        </p:txBody>
      </p:sp>
      <p:pic>
        <p:nvPicPr>
          <p:cNvPr id="7" name="Content Placeholder 6" descr="port-numbers.jpg.optimal.jpg"/>
          <p:cNvPicPr>
            <a:picLocks noGrp="1" noChangeAspect="1"/>
          </p:cNvPicPr>
          <p:nvPr>
            <p:ph sz="quarter" idx="1"/>
          </p:nvPr>
        </p:nvPicPr>
        <p:blipFill>
          <a:blip r:embed="rId2"/>
          <a:stretch>
            <a:fillRect/>
          </a:stretch>
        </p:blipFill>
        <p:spPr>
          <a:xfrm>
            <a:off x="1676400" y="1428750"/>
            <a:ext cx="5495925" cy="267176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200" dirty="0" smtClean="0"/>
              <a:t>Socket Address</a:t>
            </a:r>
            <a:endParaRPr lang="en-IN" sz="3000" dirty="0"/>
          </a:p>
        </p:txBody>
      </p:sp>
      <p:sp>
        <p:nvSpPr>
          <p:cNvPr id="3" name="Content Placeholder 2"/>
          <p:cNvSpPr>
            <a:spLocks noGrp="1"/>
          </p:cNvSpPr>
          <p:nvPr>
            <p:ph sz="quarter" idx="1"/>
          </p:nvPr>
        </p:nvSpPr>
        <p:spPr>
          <a:xfrm>
            <a:off x="0" y="1143000"/>
            <a:ext cx="8686800" cy="3394472"/>
          </a:xfrm>
        </p:spPr>
        <p:txBody>
          <a:bodyPr>
            <a:normAutofit/>
          </a:bodyPr>
          <a:lstStyle/>
          <a:p>
            <a:r>
              <a:rPr lang="en-IN" sz="2800" dirty="0" smtClean="0"/>
              <a:t>Socket address is a combination of IP address and port number.</a:t>
            </a:r>
          </a:p>
          <a:p>
            <a:r>
              <a:rPr lang="en-IN" dirty="0" smtClean="0"/>
              <a:t>In order to provide communication between two different processes on different networks, both IP address and port number, i.e. socket address is required</a:t>
            </a:r>
          </a:p>
          <a:p>
            <a:pPr lvl="1">
              <a:buNone/>
            </a:pPr>
            <a:endParaRPr lang="en-IN"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16</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429BD76C-63F3-4F73-B243-EFA5E975648B}"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200" dirty="0" smtClean="0"/>
              <a:t>Flow Control</a:t>
            </a:r>
            <a:endParaRPr lang="en-IN" sz="3000" dirty="0"/>
          </a:p>
        </p:txBody>
      </p:sp>
      <p:sp>
        <p:nvSpPr>
          <p:cNvPr id="3" name="Content Placeholder 2"/>
          <p:cNvSpPr>
            <a:spLocks noGrp="1"/>
          </p:cNvSpPr>
          <p:nvPr>
            <p:ph sz="quarter" idx="1"/>
          </p:nvPr>
        </p:nvSpPr>
        <p:spPr>
          <a:xfrm>
            <a:off x="0" y="1143000"/>
            <a:ext cx="8686800" cy="3394472"/>
          </a:xfrm>
        </p:spPr>
        <p:txBody>
          <a:bodyPr>
            <a:normAutofit/>
          </a:bodyPr>
          <a:lstStyle/>
          <a:p>
            <a:r>
              <a:rPr lang="en-IN" sz="2800" dirty="0" smtClean="0"/>
              <a:t>Like data link layer, transport layer also performs flow control.</a:t>
            </a:r>
          </a:p>
          <a:p>
            <a:r>
              <a:rPr lang="en-IN" sz="2800" dirty="0" smtClean="0"/>
              <a:t>However, flow control at transport layer is performed end-to-end rather than node-to-node.</a:t>
            </a:r>
          </a:p>
          <a:p>
            <a:r>
              <a:rPr lang="en-IN" sz="2800" dirty="0" smtClean="0"/>
              <a:t>Transport Layer uses a sliding window protocol to perform flow control.</a:t>
            </a:r>
          </a:p>
          <a:p>
            <a:pPr>
              <a:buNone/>
            </a:pPr>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17</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341154DA-448A-4392-9205-1FC3249A0900}"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200" dirty="0" smtClean="0"/>
              <a:t>Error Control</a:t>
            </a:r>
            <a:endParaRPr lang="en-IN" sz="3000" dirty="0"/>
          </a:p>
        </p:txBody>
      </p:sp>
      <p:sp>
        <p:nvSpPr>
          <p:cNvPr id="3" name="Content Placeholder 2"/>
          <p:cNvSpPr>
            <a:spLocks noGrp="1"/>
          </p:cNvSpPr>
          <p:nvPr>
            <p:ph sz="quarter" idx="1"/>
          </p:nvPr>
        </p:nvSpPr>
        <p:spPr>
          <a:xfrm>
            <a:off x="0" y="1143000"/>
            <a:ext cx="8686800" cy="3394472"/>
          </a:xfrm>
        </p:spPr>
        <p:txBody>
          <a:bodyPr>
            <a:normAutofit/>
          </a:bodyPr>
          <a:lstStyle/>
          <a:p>
            <a:r>
              <a:rPr lang="en-IN" sz="2800" dirty="0" smtClean="0"/>
              <a:t>Transport layer also provides end-to-end error control facility.</a:t>
            </a:r>
          </a:p>
          <a:p>
            <a:r>
              <a:rPr lang="en-IN" sz="2800" dirty="0" smtClean="0"/>
              <a:t>Transport layer deals with several different types of errors:</a:t>
            </a:r>
          </a:p>
          <a:p>
            <a:pPr lvl="1">
              <a:buFont typeface="Wingdings" pitchFamily="2" charset="2"/>
              <a:buChar char="q"/>
            </a:pPr>
            <a:r>
              <a:rPr lang="en-IN" dirty="0" smtClean="0"/>
              <a:t> Error due to damaged bits.</a:t>
            </a:r>
          </a:p>
          <a:p>
            <a:pPr lvl="1">
              <a:buFont typeface="Wingdings" pitchFamily="2" charset="2"/>
              <a:buChar char="q"/>
            </a:pPr>
            <a:r>
              <a:rPr lang="en-IN" dirty="0" smtClean="0"/>
              <a:t>Error due to non delivery of TPDUs (Transport Protocol Data Units).</a:t>
            </a:r>
          </a:p>
          <a:p>
            <a:pPr lvl="1">
              <a:buFont typeface="Wingdings" pitchFamily="2" charset="2"/>
              <a:buChar char="q"/>
            </a:pPr>
            <a:r>
              <a:rPr lang="en-IN" dirty="0" smtClean="0"/>
              <a:t>Error due to duplicate delivery of TPDUs</a:t>
            </a:r>
          </a:p>
          <a:p>
            <a:pPr lvl="1">
              <a:buFont typeface="Wingdings" pitchFamily="2" charset="2"/>
              <a:buChar char="q"/>
            </a:pPr>
            <a:r>
              <a:rPr lang="en-IN" dirty="0" smtClean="0"/>
              <a:t>Error due to delivery of TPDU to a wrong destination</a:t>
            </a:r>
          </a:p>
        </p:txBody>
      </p:sp>
      <p:sp>
        <p:nvSpPr>
          <p:cNvPr id="7" name="Slide Number Placeholder 6"/>
          <p:cNvSpPr>
            <a:spLocks noGrp="1"/>
          </p:cNvSpPr>
          <p:nvPr>
            <p:ph type="sldNum" sz="quarter" idx="12"/>
          </p:nvPr>
        </p:nvSpPr>
        <p:spPr/>
        <p:txBody>
          <a:bodyPr/>
          <a:lstStyle/>
          <a:p>
            <a:fld id="{97450CD0-A01C-411F-BE2D-097B8E03410C}" type="slidenum">
              <a:rPr lang="en-IN" smtClean="0"/>
              <a:pPr/>
              <a:t>18</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CE614D46-6DFC-4219-B7DD-E9D20645E0B5}"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200" b="1" dirty="0" smtClean="0"/>
              <a:t>Congestion Control</a:t>
            </a:r>
            <a:endParaRPr lang="en-IN" sz="3000" b="1" dirty="0"/>
          </a:p>
        </p:txBody>
      </p:sp>
      <p:sp>
        <p:nvSpPr>
          <p:cNvPr id="3" name="Content Placeholder 2"/>
          <p:cNvSpPr>
            <a:spLocks noGrp="1"/>
          </p:cNvSpPr>
          <p:nvPr>
            <p:ph sz="quarter" idx="1"/>
          </p:nvPr>
        </p:nvSpPr>
        <p:spPr>
          <a:xfrm>
            <a:off x="0" y="1143000"/>
            <a:ext cx="8686800" cy="3394472"/>
          </a:xfrm>
        </p:spPr>
        <p:txBody>
          <a:bodyPr>
            <a:normAutofit/>
          </a:bodyPr>
          <a:lstStyle/>
          <a:p>
            <a:r>
              <a:rPr lang="en-IN" dirty="0" smtClean="0"/>
              <a:t>Transport layer also handles congestion in the networks</a:t>
            </a:r>
          </a:p>
          <a:p>
            <a:r>
              <a:rPr lang="en-IN" dirty="0" smtClean="0"/>
              <a:t>Several congestion control algorithms are used to avoid congestion.</a:t>
            </a:r>
          </a:p>
        </p:txBody>
      </p:sp>
      <p:sp>
        <p:nvSpPr>
          <p:cNvPr id="7" name="Slide Number Placeholder 6"/>
          <p:cNvSpPr>
            <a:spLocks noGrp="1"/>
          </p:cNvSpPr>
          <p:nvPr>
            <p:ph type="sldNum" sz="quarter" idx="12"/>
          </p:nvPr>
        </p:nvSpPr>
        <p:spPr/>
        <p:txBody>
          <a:bodyPr/>
          <a:lstStyle/>
          <a:p>
            <a:fld id="{97450CD0-A01C-411F-BE2D-097B8E03410C}" type="slidenum">
              <a:rPr lang="en-IN" smtClean="0"/>
              <a:pPr/>
              <a:t>19</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01F7A89A-3F10-44C3-9654-3B9C393FE192}"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r>
              <a:rPr lang="en-IN" dirty="0" smtClean="0"/>
              <a:t> </a:t>
            </a:r>
            <a:endParaRPr lang="en-IN" dirty="0"/>
          </a:p>
        </p:txBody>
      </p:sp>
      <p:sp>
        <p:nvSpPr>
          <p:cNvPr id="3" name="Content Placeholder 2"/>
          <p:cNvSpPr>
            <a:spLocks noGrp="1"/>
          </p:cNvSpPr>
          <p:nvPr>
            <p:ph sz="quarter" idx="1"/>
          </p:nvPr>
        </p:nvSpPr>
        <p:spPr>
          <a:xfrm>
            <a:off x="0" y="1143000"/>
            <a:ext cx="8686800" cy="3394472"/>
          </a:xfrm>
        </p:spPr>
        <p:txBody>
          <a:bodyPr>
            <a:normAutofit/>
          </a:bodyPr>
          <a:lstStyle/>
          <a:p>
            <a:r>
              <a:rPr lang="en-US" sz="2800" dirty="0"/>
              <a:t>The transport layer is located between the application layer and the network layer. </a:t>
            </a:r>
            <a:endParaRPr lang="en-US" sz="2800" dirty="0" smtClean="0"/>
          </a:p>
          <a:p>
            <a:pPr lvl="0"/>
            <a:r>
              <a:rPr lang="en-US" sz="2800" dirty="0" smtClean="0"/>
              <a:t>It is a 4</a:t>
            </a:r>
            <a:r>
              <a:rPr lang="en-US" sz="2800" baseline="30000" dirty="0" smtClean="0"/>
              <a:t>th</a:t>
            </a:r>
            <a:r>
              <a:rPr lang="en-US" sz="2800" dirty="0" smtClean="0"/>
              <a:t> layer from the bottom.</a:t>
            </a:r>
          </a:p>
          <a:p>
            <a:r>
              <a:rPr lang="en-IN" sz="2800" dirty="0" smtClean="0"/>
              <a:t>It is responsible for message delivery from process running in source computer to the process running in the destination computer.</a:t>
            </a:r>
          </a:p>
          <a:p>
            <a:r>
              <a:rPr lang="en-IN" sz="2800" dirty="0" smtClean="0"/>
              <a:t>It does not perform any function in the intermediate nodes.</a:t>
            </a:r>
            <a:endParaRPr lang="en-IN" sz="2800" dirty="0"/>
          </a:p>
        </p:txBody>
      </p:sp>
      <p:sp>
        <p:nvSpPr>
          <p:cNvPr id="7" name="Slide Number Placeholder 6"/>
          <p:cNvSpPr>
            <a:spLocks noGrp="1"/>
          </p:cNvSpPr>
          <p:nvPr>
            <p:ph type="sldNum" sz="quarter" idx="12"/>
          </p:nvPr>
        </p:nvSpPr>
        <p:spPr/>
        <p:txBody>
          <a:bodyPr/>
          <a:lstStyle/>
          <a:p>
            <a:fld id="{97450CD0-A01C-411F-BE2D-097B8E03410C}" type="slidenum">
              <a:rPr lang="en-IN" smtClean="0"/>
              <a:pPr/>
              <a:t>2</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36C12D17-F552-48D2-9FE4-88974A5F22FD}"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b="1" dirty="0" smtClean="0"/>
              <a:t>Transport Layer Services</a:t>
            </a:r>
            <a:endParaRPr lang="en-IN" b="1" dirty="0"/>
          </a:p>
        </p:txBody>
      </p:sp>
      <p:sp>
        <p:nvSpPr>
          <p:cNvPr id="3" name="Content Placeholder 2"/>
          <p:cNvSpPr>
            <a:spLocks noGrp="1"/>
          </p:cNvSpPr>
          <p:nvPr>
            <p:ph sz="quarter" idx="1"/>
          </p:nvPr>
        </p:nvSpPr>
        <p:spPr>
          <a:xfrm>
            <a:off x="0" y="1143000"/>
            <a:ext cx="8686800" cy="3394472"/>
          </a:xfrm>
        </p:spPr>
        <p:txBody>
          <a:bodyPr>
            <a:normAutofit/>
          </a:bodyPr>
          <a:lstStyle/>
          <a:p>
            <a:r>
              <a:rPr lang="en-IN" dirty="0" smtClean="0"/>
              <a:t>Transport layer protocols can provide two types of services:</a:t>
            </a:r>
          </a:p>
          <a:p>
            <a:pPr lvl="1">
              <a:buFont typeface="Wingdings" pitchFamily="2" charset="2"/>
              <a:buChar char="q"/>
            </a:pPr>
            <a:r>
              <a:rPr lang="en-IN" dirty="0" smtClean="0"/>
              <a:t>Connection Oriented Service</a:t>
            </a:r>
          </a:p>
          <a:p>
            <a:pPr lvl="1">
              <a:buFont typeface="Wingdings" pitchFamily="2" charset="2"/>
              <a:buChar char="q"/>
            </a:pPr>
            <a:r>
              <a:rPr lang="en-IN" dirty="0" smtClean="0"/>
              <a:t>Connectionless Service</a:t>
            </a:r>
          </a:p>
        </p:txBody>
      </p:sp>
      <p:sp>
        <p:nvSpPr>
          <p:cNvPr id="7" name="Slide Number Placeholder 6"/>
          <p:cNvSpPr>
            <a:spLocks noGrp="1"/>
          </p:cNvSpPr>
          <p:nvPr>
            <p:ph type="sldNum" sz="quarter" idx="12"/>
          </p:nvPr>
        </p:nvSpPr>
        <p:spPr/>
        <p:txBody>
          <a:bodyPr/>
          <a:lstStyle/>
          <a:p>
            <a:fld id="{97450CD0-A01C-411F-BE2D-097B8E03410C}" type="slidenum">
              <a:rPr lang="en-IN" smtClean="0"/>
              <a:pPr/>
              <a:t>20</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BB95C166-F3EA-4D59-AA81-CCDF0A427EA1}"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200" b="1" dirty="0" smtClean="0"/>
              <a:t>Connection Oriented Service</a:t>
            </a:r>
            <a:endParaRPr lang="en-IN" sz="3200" b="1" dirty="0"/>
          </a:p>
        </p:txBody>
      </p:sp>
      <p:sp>
        <p:nvSpPr>
          <p:cNvPr id="3" name="Content Placeholder 2"/>
          <p:cNvSpPr>
            <a:spLocks noGrp="1"/>
          </p:cNvSpPr>
          <p:nvPr>
            <p:ph sz="quarter" idx="1"/>
          </p:nvPr>
        </p:nvSpPr>
        <p:spPr>
          <a:xfrm>
            <a:off x="0" y="1143000"/>
            <a:ext cx="8686800" cy="3394472"/>
          </a:xfrm>
        </p:spPr>
        <p:txBody>
          <a:bodyPr>
            <a:normAutofit/>
          </a:bodyPr>
          <a:lstStyle/>
          <a:p>
            <a:r>
              <a:rPr lang="en-IN" dirty="0" smtClean="0"/>
              <a:t>In connection oriented service, a connection is first established between sender and the receiver.</a:t>
            </a:r>
          </a:p>
          <a:p>
            <a:r>
              <a:rPr lang="en-IN" dirty="0" smtClean="0"/>
              <a:t>Then, transfer of user data takes place.</a:t>
            </a:r>
          </a:p>
          <a:p>
            <a:r>
              <a:rPr lang="en-IN" dirty="0" smtClean="0"/>
              <a:t>At the end, connection is released.</a:t>
            </a:r>
          </a:p>
          <a:p>
            <a:r>
              <a:rPr lang="en-IN" dirty="0" smtClean="0"/>
              <a:t>The connection oriented service is generally reliable.</a:t>
            </a:r>
          </a:p>
          <a:p>
            <a:r>
              <a:rPr lang="en-IN" dirty="0" smtClean="0"/>
              <a:t>Transport  layer protocols that provide connection oriented services are TCP and SCTP (Stream Control Transmission Protocol). </a:t>
            </a:r>
          </a:p>
          <a:p>
            <a:endParaRPr lang="en-IN"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21</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4C099752-9BF8-450F-AFDC-4FF740AD8597}"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200" b="1" dirty="0" smtClean="0"/>
              <a:t>Connectionless Service</a:t>
            </a:r>
            <a:endParaRPr lang="en-IN" sz="3200" b="1" dirty="0"/>
          </a:p>
        </p:txBody>
      </p:sp>
      <p:sp>
        <p:nvSpPr>
          <p:cNvPr id="3" name="Content Placeholder 2"/>
          <p:cNvSpPr>
            <a:spLocks noGrp="1"/>
          </p:cNvSpPr>
          <p:nvPr>
            <p:ph sz="quarter" idx="1"/>
          </p:nvPr>
        </p:nvSpPr>
        <p:spPr>
          <a:xfrm>
            <a:off x="0" y="1143000"/>
            <a:ext cx="8686800" cy="3394472"/>
          </a:xfrm>
        </p:spPr>
        <p:txBody>
          <a:bodyPr>
            <a:normAutofit/>
          </a:bodyPr>
          <a:lstStyle/>
          <a:p>
            <a:r>
              <a:rPr lang="en-IN" dirty="0" smtClean="0"/>
              <a:t>In the service, the packets are sent from sender to receiver without the establishment of connection.</a:t>
            </a:r>
          </a:p>
          <a:p>
            <a:r>
              <a:rPr lang="en-IN" dirty="0" smtClean="0"/>
              <a:t>In such service, packets are not numbered.</a:t>
            </a:r>
          </a:p>
          <a:p>
            <a:r>
              <a:rPr lang="en-IN" dirty="0" smtClean="0"/>
              <a:t>The packets may be lost, corrupted, delayed or disordered.</a:t>
            </a:r>
          </a:p>
          <a:p>
            <a:r>
              <a:rPr lang="en-IN" dirty="0" smtClean="0"/>
              <a:t>Connectionless service is unreliable.</a:t>
            </a:r>
          </a:p>
          <a:p>
            <a:r>
              <a:rPr lang="en-IN" dirty="0" smtClean="0"/>
              <a:t>Transport layer protocol that provides this service is UDP (User Datagram Protocol).</a:t>
            </a:r>
          </a:p>
        </p:txBody>
      </p:sp>
      <p:sp>
        <p:nvSpPr>
          <p:cNvPr id="7" name="Slide Number Placeholder 6"/>
          <p:cNvSpPr>
            <a:spLocks noGrp="1"/>
          </p:cNvSpPr>
          <p:nvPr>
            <p:ph type="sldNum" sz="quarter" idx="12"/>
          </p:nvPr>
        </p:nvSpPr>
        <p:spPr/>
        <p:txBody>
          <a:bodyPr/>
          <a:lstStyle/>
          <a:p>
            <a:fld id="{97450CD0-A01C-411F-BE2D-097B8E03410C}" type="slidenum">
              <a:rPr lang="en-IN" smtClean="0"/>
              <a:pPr/>
              <a:t>22</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24C450EA-673B-4E24-B63D-72E0C640BC8A}"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200400"/>
            <a:ext cx="7772400" cy="971550"/>
          </a:xfrm>
        </p:spPr>
        <p:txBody>
          <a:bodyPr>
            <a:normAutofit/>
          </a:bodyPr>
          <a:lstStyle/>
          <a:p>
            <a:endParaRPr lang="en-IN" sz="2800" dirty="0"/>
          </a:p>
        </p:txBody>
      </p:sp>
      <p:sp>
        <p:nvSpPr>
          <p:cNvPr id="2" name="Title 1"/>
          <p:cNvSpPr>
            <a:spLocks noGrp="1"/>
          </p:cNvSpPr>
          <p:nvPr>
            <p:ph type="ctrTitle"/>
          </p:nvPr>
        </p:nvSpPr>
        <p:spPr>
          <a:xfrm>
            <a:off x="533400" y="1200150"/>
            <a:ext cx="8610600" cy="1314450"/>
          </a:xfrm>
        </p:spPr>
        <p:txBody>
          <a:bodyPr>
            <a:normAutofit fontScale="90000"/>
          </a:bodyPr>
          <a:lstStyle/>
          <a:p>
            <a:pPr algn="ctr"/>
            <a:r>
              <a:rPr lang="en-US" sz="4700" b="1" dirty="0" smtClean="0"/>
              <a:t>Transmission Control Protocol (TCP)</a:t>
            </a:r>
            <a:r>
              <a:rPr lang="en-US" sz="3600" b="1" dirty="0" smtClean="0"/>
              <a:t/>
            </a:r>
            <a:br>
              <a:rPr lang="en-US" sz="3600" b="1" dirty="0" smtClean="0"/>
            </a:br>
            <a:endParaRPr lang="en-IN" sz="3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 </a:t>
            </a:r>
            <a:endParaRPr lang="en-IN" dirty="0"/>
          </a:p>
        </p:txBody>
      </p:sp>
      <p:sp>
        <p:nvSpPr>
          <p:cNvPr id="3" name="Content Placeholder 2"/>
          <p:cNvSpPr>
            <a:spLocks noGrp="1"/>
          </p:cNvSpPr>
          <p:nvPr>
            <p:ph sz="quarter" idx="1"/>
          </p:nvPr>
        </p:nvSpPr>
        <p:spPr>
          <a:xfrm>
            <a:off x="0" y="1143000"/>
            <a:ext cx="8686800" cy="3394472"/>
          </a:xfrm>
        </p:spPr>
        <p:txBody>
          <a:bodyPr>
            <a:normAutofit/>
          </a:bodyPr>
          <a:lstStyle/>
          <a:p>
            <a:r>
              <a:rPr lang="en-IN" sz="2800" dirty="0" smtClean="0"/>
              <a:t>Process-to-Process Communication</a:t>
            </a:r>
          </a:p>
          <a:p>
            <a:r>
              <a:rPr lang="en-IN" sz="2800" dirty="0" smtClean="0"/>
              <a:t>TCP Header</a:t>
            </a:r>
          </a:p>
          <a:p>
            <a:r>
              <a:rPr lang="en-IN" sz="2800" dirty="0" smtClean="0"/>
              <a:t>TCP Services</a:t>
            </a:r>
          </a:p>
          <a:p>
            <a:r>
              <a:rPr lang="en-IN" sz="2800" dirty="0" smtClean="0"/>
              <a:t>TCP Segments </a:t>
            </a:r>
          </a:p>
          <a:p>
            <a:r>
              <a:rPr lang="en-IN" sz="2800" dirty="0" smtClean="0"/>
              <a:t>Sequence Number and Acknowledgement Number</a:t>
            </a:r>
          </a:p>
          <a:p>
            <a:r>
              <a:rPr lang="en-IN" sz="2800" dirty="0" smtClean="0"/>
              <a:t>TCP Operation</a:t>
            </a:r>
          </a:p>
        </p:txBody>
      </p:sp>
      <p:sp>
        <p:nvSpPr>
          <p:cNvPr id="7" name="Slide Number Placeholder 6"/>
          <p:cNvSpPr>
            <a:spLocks noGrp="1"/>
          </p:cNvSpPr>
          <p:nvPr>
            <p:ph type="sldNum" sz="quarter" idx="12"/>
          </p:nvPr>
        </p:nvSpPr>
        <p:spPr/>
        <p:txBody>
          <a:bodyPr/>
          <a:lstStyle/>
          <a:p>
            <a:fld id="{97450CD0-A01C-411F-BE2D-097B8E03410C}" type="slidenum">
              <a:rPr lang="en-IN" smtClean="0"/>
              <a:pPr/>
              <a:t>24</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36C12D17-F552-48D2-9FE4-88974A5F22FD}"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Process-to-Process Communication</a:t>
            </a:r>
            <a:endParaRPr lang="en-IN" dirty="0"/>
          </a:p>
        </p:txBody>
      </p:sp>
      <p:sp>
        <p:nvSpPr>
          <p:cNvPr id="3" name="Date Placeholder 2"/>
          <p:cNvSpPr>
            <a:spLocks noGrp="1"/>
          </p:cNvSpPr>
          <p:nvPr>
            <p:ph type="dt" sz="half" idx="10"/>
          </p:nvPr>
        </p:nvSpPr>
        <p:spPr/>
        <p:txBody>
          <a:bodyPr/>
          <a:lstStyle/>
          <a:p>
            <a:fld id="{51EE3D4F-7775-4F14-95D7-694BD0D64694}" type="datetime4">
              <a:rPr lang="en-US" smtClean="0"/>
              <a:pPr/>
              <a:t>June 10, 2021</a:t>
            </a:fld>
            <a:endParaRPr lang="en-IN"/>
          </a:p>
        </p:txBody>
      </p:sp>
      <p:sp>
        <p:nvSpPr>
          <p:cNvPr id="4" name="Footer Placeholder 3"/>
          <p:cNvSpPr>
            <a:spLocks noGrp="1"/>
          </p:cNvSpPr>
          <p:nvPr>
            <p:ph type="ftr" sz="quarter" idx="11"/>
          </p:nvPr>
        </p:nvSpPr>
        <p:spPr/>
        <p:txBody>
          <a:bodyPr/>
          <a:lstStyle/>
          <a:p>
            <a:r>
              <a:rPr lang="en-IN" dirty="0" smtClean="0"/>
              <a:t>www.ashutoshksingh.in</a:t>
            </a:r>
            <a:endParaRPr lang="en-IN" dirty="0"/>
          </a:p>
        </p:txBody>
      </p:sp>
      <p:sp>
        <p:nvSpPr>
          <p:cNvPr id="5" name="Slide Number Placeholder 4"/>
          <p:cNvSpPr>
            <a:spLocks noGrp="1"/>
          </p:cNvSpPr>
          <p:nvPr>
            <p:ph type="sldNum" sz="quarter" idx="12"/>
          </p:nvPr>
        </p:nvSpPr>
        <p:spPr/>
        <p:txBody>
          <a:bodyPr/>
          <a:lstStyle/>
          <a:p>
            <a:fld id="{97450CD0-A01C-411F-BE2D-097B8E03410C}" type="slidenum">
              <a:rPr lang="en-IN" smtClean="0"/>
              <a:pPr/>
              <a:t>25</a:t>
            </a:fld>
            <a:endParaRPr lang="en-IN"/>
          </a:p>
        </p:txBody>
      </p:sp>
      <p:sp>
        <p:nvSpPr>
          <p:cNvPr id="7" name="Content Placeholder 6"/>
          <p:cNvSpPr>
            <a:spLocks noGrp="1"/>
          </p:cNvSpPr>
          <p:nvPr>
            <p:ph sz="quarter" idx="1"/>
          </p:nvPr>
        </p:nvSpPr>
        <p:spPr>
          <a:xfrm>
            <a:off x="381000" y="1085850"/>
            <a:ext cx="8534400" cy="3429000"/>
          </a:xfrm>
        </p:spPr>
        <p:txBody>
          <a:bodyPr/>
          <a:lstStyle/>
          <a:p>
            <a:endParaRPr lang="en-IN"/>
          </a:p>
        </p:txBody>
      </p:sp>
      <p:pic>
        <p:nvPicPr>
          <p:cNvPr id="1026" name="Picture 2"/>
          <p:cNvPicPr>
            <a:picLocks noChangeAspect="1" noChangeArrowheads="1"/>
          </p:cNvPicPr>
          <p:nvPr/>
        </p:nvPicPr>
        <p:blipFill>
          <a:blip r:embed="rId2"/>
          <a:srcRect/>
          <a:stretch>
            <a:fillRect/>
          </a:stretch>
        </p:blipFill>
        <p:spPr bwMode="auto">
          <a:xfrm>
            <a:off x="381000" y="1200150"/>
            <a:ext cx="8582025"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TCP Services</a:t>
            </a:r>
            <a:endParaRPr lang="en-IN" dirty="0"/>
          </a:p>
        </p:txBody>
      </p:sp>
      <p:sp>
        <p:nvSpPr>
          <p:cNvPr id="3" name="Date Placeholder 2"/>
          <p:cNvSpPr>
            <a:spLocks noGrp="1"/>
          </p:cNvSpPr>
          <p:nvPr>
            <p:ph type="dt" sz="half" idx="10"/>
          </p:nvPr>
        </p:nvSpPr>
        <p:spPr/>
        <p:txBody>
          <a:bodyPr/>
          <a:lstStyle/>
          <a:p>
            <a:fld id="{51EE3D4F-7775-4F14-95D7-694BD0D64694}" type="datetime4">
              <a:rPr lang="en-US" smtClean="0"/>
              <a:pPr/>
              <a:t>June 10, 2021</a:t>
            </a:fld>
            <a:endParaRPr lang="en-IN" dirty="0"/>
          </a:p>
        </p:txBody>
      </p:sp>
      <p:sp>
        <p:nvSpPr>
          <p:cNvPr id="4" name="Footer Placeholder 3"/>
          <p:cNvSpPr>
            <a:spLocks noGrp="1"/>
          </p:cNvSpPr>
          <p:nvPr>
            <p:ph type="ftr" sz="quarter" idx="11"/>
          </p:nvPr>
        </p:nvSpPr>
        <p:spPr/>
        <p:txBody>
          <a:bodyPr/>
          <a:lstStyle/>
          <a:p>
            <a:r>
              <a:rPr lang="en-IN" smtClean="0"/>
              <a:t>www.ashutoshksingh.in</a:t>
            </a:r>
            <a:endParaRPr lang="en-IN"/>
          </a:p>
        </p:txBody>
      </p:sp>
      <p:sp>
        <p:nvSpPr>
          <p:cNvPr id="5" name="Slide Number Placeholder 4"/>
          <p:cNvSpPr>
            <a:spLocks noGrp="1"/>
          </p:cNvSpPr>
          <p:nvPr>
            <p:ph type="sldNum" sz="quarter" idx="12"/>
          </p:nvPr>
        </p:nvSpPr>
        <p:spPr/>
        <p:txBody>
          <a:bodyPr/>
          <a:lstStyle/>
          <a:p>
            <a:fld id="{97450CD0-A01C-411F-BE2D-097B8E03410C}" type="slidenum">
              <a:rPr lang="en-IN" smtClean="0"/>
              <a:pPr/>
              <a:t>26</a:t>
            </a:fld>
            <a:endParaRPr lang="en-IN"/>
          </a:p>
        </p:txBody>
      </p:sp>
      <p:pic>
        <p:nvPicPr>
          <p:cNvPr id="9" name="Content Placeholder 8" descr="Untitled.jpg"/>
          <p:cNvPicPr>
            <a:picLocks noGrp="1" noChangeAspect="1"/>
          </p:cNvPicPr>
          <p:nvPr>
            <p:ph sz="quarter" idx="1"/>
          </p:nvPr>
        </p:nvPicPr>
        <p:blipFill>
          <a:blip r:embed="rId2"/>
          <a:stretch>
            <a:fillRect/>
          </a:stretch>
        </p:blipFill>
        <p:spPr>
          <a:xfrm>
            <a:off x="1295400" y="1123950"/>
            <a:ext cx="6324600" cy="3276600"/>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TCP Header</a:t>
            </a:r>
            <a:endParaRPr lang="en-IN" dirty="0"/>
          </a:p>
        </p:txBody>
      </p:sp>
      <p:sp>
        <p:nvSpPr>
          <p:cNvPr id="3" name="Date Placeholder 2"/>
          <p:cNvSpPr>
            <a:spLocks noGrp="1"/>
          </p:cNvSpPr>
          <p:nvPr>
            <p:ph type="dt" sz="half" idx="10"/>
          </p:nvPr>
        </p:nvSpPr>
        <p:spPr/>
        <p:txBody>
          <a:bodyPr/>
          <a:lstStyle/>
          <a:p>
            <a:fld id="{51EE3D4F-7775-4F14-95D7-694BD0D64694}" type="datetime4">
              <a:rPr lang="en-US" smtClean="0"/>
              <a:pPr/>
              <a:t>June 10, 2021</a:t>
            </a:fld>
            <a:endParaRPr lang="en-IN"/>
          </a:p>
        </p:txBody>
      </p:sp>
      <p:sp>
        <p:nvSpPr>
          <p:cNvPr id="4" name="Footer Placeholder 3"/>
          <p:cNvSpPr>
            <a:spLocks noGrp="1"/>
          </p:cNvSpPr>
          <p:nvPr>
            <p:ph type="ftr" sz="quarter" idx="11"/>
          </p:nvPr>
        </p:nvSpPr>
        <p:spPr/>
        <p:txBody>
          <a:bodyPr/>
          <a:lstStyle/>
          <a:p>
            <a:r>
              <a:rPr lang="en-IN" smtClean="0"/>
              <a:t>www.ashutoshksingh.in</a:t>
            </a:r>
            <a:endParaRPr lang="en-IN"/>
          </a:p>
        </p:txBody>
      </p:sp>
      <p:sp>
        <p:nvSpPr>
          <p:cNvPr id="5" name="Slide Number Placeholder 4"/>
          <p:cNvSpPr>
            <a:spLocks noGrp="1"/>
          </p:cNvSpPr>
          <p:nvPr>
            <p:ph type="sldNum" sz="quarter" idx="12"/>
          </p:nvPr>
        </p:nvSpPr>
        <p:spPr/>
        <p:txBody>
          <a:bodyPr/>
          <a:lstStyle/>
          <a:p>
            <a:fld id="{97450CD0-A01C-411F-BE2D-097B8E03410C}" type="slidenum">
              <a:rPr lang="en-IN" smtClean="0"/>
              <a:pPr/>
              <a:t>27</a:t>
            </a:fld>
            <a:endParaRPr lang="en-IN"/>
          </a:p>
        </p:txBody>
      </p:sp>
      <p:sp>
        <p:nvSpPr>
          <p:cNvPr id="6" name="Content Placeholder 5"/>
          <p:cNvSpPr>
            <a:spLocks noGrp="1"/>
          </p:cNvSpPr>
          <p:nvPr>
            <p:ph sz="quarter" idx="1"/>
          </p:nvPr>
        </p:nvSpPr>
        <p:spPr/>
        <p:txBody>
          <a:bodyPr>
            <a:normAutofit/>
          </a:bodyPr>
          <a:lstStyle/>
          <a:p>
            <a:r>
              <a:rPr lang="en-IN" sz="2000" dirty="0" smtClean="0"/>
              <a:t>TCP is the primary transport protocol used to provide reliable, full-duplex connections. </a:t>
            </a:r>
          </a:p>
          <a:p>
            <a:r>
              <a:rPr lang="en-IN" sz="2000" dirty="0" smtClean="0"/>
              <a:t>The most common use of TCP is to exchange TCP data encapsulated in an IP datagram. </a:t>
            </a:r>
          </a:p>
          <a:p>
            <a:r>
              <a:rPr lang="en-IN" sz="2000" dirty="0" smtClean="0"/>
              <a:t>Although IP is implemented on both hosts and routers, TCP is typically implemented on hosts only to provide reliable end-to-end data delivery.</a:t>
            </a:r>
          </a:p>
          <a:p>
            <a:pPr>
              <a:buNone/>
            </a:pPr>
            <a:endParaRPr lang="en-IN" dirty="0"/>
          </a:p>
        </p:txBody>
      </p:sp>
      <p:pic>
        <p:nvPicPr>
          <p:cNvPr id="7" name="Picture 6" descr="tcp_encap.gif"/>
          <p:cNvPicPr>
            <a:picLocks noChangeAspect="1"/>
          </p:cNvPicPr>
          <p:nvPr/>
        </p:nvPicPr>
        <p:blipFill>
          <a:blip r:embed="rId2"/>
          <a:stretch>
            <a:fillRect/>
          </a:stretch>
        </p:blipFill>
        <p:spPr>
          <a:xfrm>
            <a:off x="1752600" y="3257550"/>
            <a:ext cx="5638800" cy="130492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TCP Header (Cont’d)</a:t>
            </a:r>
            <a:endParaRPr lang="en-IN" dirty="0"/>
          </a:p>
        </p:txBody>
      </p:sp>
      <p:sp>
        <p:nvSpPr>
          <p:cNvPr id="3" name="Date Placeholder 2"/>
          <p:cNvSpPr>
            <a:spLocks noGrp="1"/>
          </p:cNvSpPr>
          <p:nvPr>
            <p:ph type="dt" sz="half" idx="10"/>
          </p:nvPr>
        </p:nvSpPr>
        <p:spPr/>
        <p:txBody>
          <a:bodyPr/>
          <a:lstStyle/>
          <a:p>
            <a:fld id="{51EE3D4F-7775-4F14-95D7-694BD0D64694}" type="datetime4">
              <a:rPr lang="en-US" smtClean="0"/>
              <a:pPr/>
              <a:t>June 10, 2021</a:t>
            </a:fld>
            <a:endParaRPr lang="en-IN" dirty="0"/>
          </a:p>
        </p:txBody>
      </p:sp>
      <p:sp>
        <p:nvSpPr>
          <p:cNvPr id="4" name="Footer Placeholder 3"/>
          <p:cNvSpPr>
            <a:spLocks noGrp="1"/>
          </p:cNvSpPr>
          <p:nvPr>
            <p:ph type="ftr" sz="quarter" idx="11"/>
          </p:nvPr>
        </p:nvSpPr>
        <p:spPr/>
        <p:txBody>
          <a:bodyPr/>
          <a:lstStyle/>
          <a:p>
            <a:r>
              <a:rPr lang="en-IN" smtClean="0"/>
              <a:t>www.ashutoshksingh.in</a:t>
            </a:r>
            <a:endParaRPr lang="en-IN"/>
          </a:p>
        </p:txBody>
      </p:sp>
      <p:sp>
        <p:nvSpPr>
          <p:cNvPr id="5" name="Slide Number Placeholder 4"/>
          <p:cNvSpPr>
            <a:spLocks noGrp="1"/>
          </p:cNvSpPr>
          <p:nvPr>
            <p:ph type="sldNum" sz="quarter" idx="12"/>
          </p:nvPr>
        </p:nvSpPr>
        <p:spPr/>
        <p:txBody>
          <a:bodyPr/>
          <a:lstStyle/>
          <a:p>
            <a:fld id="{97450CD0-A01C-411F-BE2D-097B8E03410C}" type="slidenum">
              <a:rPr lang="en-IN" smtClean="0"/>
              <a:pPr/>
              <a:t>28</a:t>
            </a:fld>
            <a:endParaRPr lang="en-IN"/>
          </a:p>
        </p:txBody>
      </p:sp>
      <p:pic>
        <p:nvPicPr>
          <p:cNvPr id="8" name="Content Placeholder 7" descr="TCP-Header-Format.png"/>
          <p:cNvPicPr>
            <a:picLocks noGrp="1" noChangeAspect="1"/>
          </p:cNvPicPr>
          <p:nvPr>
            <p:ph sz="quarter" idx="1"/>
          </p:nvPr>
        </p:nvPicPr>
        <p:blipFill>
          <a:blip r:embed="rId2"/>
          <a:stretch>
            <a:fillRect/>
          </a:stretch>
        </p:blipFill>
        <p:spPr>
          <a:xfrm>
            <a:off x="1371600" y="1123950"/>
            <a:ext cx="5761558" cy="34290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857250"/>
          </a:xfrm>
        </p:spPr>
        <p:txBody>
          <a:bodyPr>
            <a:normAutofit/>
          </a:bodyPr>
          <a:lstStyle/>
          <a:p>
            <a:r>
              <a:rPr lang="en-IN" dirty="0" smtClean="0"/>
              <a:t>TCP Header (Cont’d </a:t>
            </a:r>
            <a:endParaRPr lang="en-IN" dirty="0"/>
          </a:p>
        </p:txBody>
      </p:sp>
      <p:sp>
        <p:nvSpPr>
          <p:cNvPr id="3" name="Content Placeholder 2"/>
          <p:cNvSpPr>
            <a:spLocks noGrp="1"/>
          </p:cNvSpPr>
          <p:nvPr>
            <p:ph sz="quarter" idx="1"/>
          </p:nvPr>
        </p:nvSpPr>
        <p:spPr>
          <a:xfrm>
            <a:off x="0" y="742950"/>
            <a:ext cx="8686800" cy="4095750"/>
          </a:xfrm>
        </p:spPr>
        <p:txBody>
          <a:bodyPr>
            <a:noAutofit/>
          </a:bodyPr>
          <a:lstStyle/>
          <a:p>
            <a:r>
              <a:rPr lang="fr-FR" sz="2800" b="1" dirty="0" smtClean="0">
                <a:solidFill>
                  <a:srgbClr val="FF0000"/>
                </a:solidFill>
              </a:rPr>
              <a:t>Source and Destination Port </a:t>
            </a:r>
            <a:r>
              <a:rPr lang="fr-FR" sz="2800" b="1" dirty="0" err="1" smtClean="0">
                <a:solidFill>
                  <a:srgbClr val="FF0000"/>
                </a:solidFill>
              </a:rPr>
              <a:t>Number</a:t>
            </a:r>
            <a:r>
              <a:rPr lang="fr-FR" sz="2800" b="1" dirty="0" smtClean="0">
                <a:solidFill>
                  <a:srgbClr val="FF0000"/>
                </a:solidFill>
              </a:rPr>
              <a:t>:</a:t>
            </a:r>
            <a:r>
              <a:rPr lang="fr-FR" sz="2800" b="1" dirty="0" smtClean="0"/>
              <a:t> </a:t>
            </a:r>
            <a:r>
              <a:rPr lang="en-IN" sz="2400" dirty="0" smtClean="0"/>
              <a:t>Identification of the sending and receiving application. Along with the source and destination IP addresses in the IP Header identify the connection as a socket.</a:t>
            </a:r>
          </a:p>
          <a:p>
            <a:r>
              <a:rPr lang="en-IN" sz="2400" b="1" dirty="0" smtClean="0">
                <a:solidFill>
                  <a:srgbClr val="FF0000"/>
                </a:solidFill>
              </a:rPr>
              <a:t>Sequence Number:</a:t>
            </a:r>
            <a:r>
              <a:rPr lang="en-IN" sz="2400" dirty="0" smtClean="0"/>
              <a:t> The sequence number of the first data byte in this segment. If the SYN bit is set, the sequence number is the initial sequence number and the first data byte is initial sequence number + 1.</a:t>
            </a:r>
          </a:p>
          <a:p>
            <a:r>
              <a:rPr lang="en-IN" sz="2400" b="1" dirty="0" smtClean="0">
                <a:solidFill>
                  <a:srgbClr val="FF0000"/>
                </a:solidFill>
              </a:rPr>
              <a:t>Acknowledgement Number: </a:t>
            </a:r>
            <a:r>
              <a:rPr lang="en-IN" sz="2400" dirty="0" smtClean="0"/>
              <a:t>If the ACK bit is set, this field contains the value of the next sequence number the sender of the segment is expecting to receive. Once a connection is established this is always sent.</a:t>
            </a:r>
          </a:p>
          <a:p>
            <a:pPr>
              <a:buNone/>
            </a:pPr>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29</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r>
              <a:rPr lang="en-IN" dirty="0" smtClean="0"/>
              <a:t> (Cont’d)</a:t>
            </a:r>
            <a:endParaRPr lang="en-IN" dirty="0"/>
          </a:p>
        </p:txBody>
      </p:sp>
      <p:sp>
        <p:nvSpPr>
          <p:cNvPr id="3" name="Content Placeholder 2"/>
          <p:cNvSpPr>
            <a:spLocks noGrp="1"/>
          </p:cNvSpPr>
          <p:nvPr>
            <p:ph sz="quarter" idx="1"/>
          </p:nvPr>
        </p:nvSpPr>
        <p:spPr>
          <a:xfrm>
            <a:off x="0" y="1047750"/>
            <a:ext cx="8686800" cy="3394472"/>
          </a:xfrm>
        </p:spPr>
        <p:txBody>
          <a:bodyPr>
            <a:noAutofit/>
          </a:bodyPr>
          <a:lstStyle/>
          <a:p>
            <a:r>
              <a:rPr lang="en-IN" sz="2400" dirty="0" smtClean="0"/>
              <a:t>Data Link Layer is responsible for delivery of frames between two neighbouring nodes over a link.</a:t>
            </a:r>
          </a:p>
          <a:p>
            <a:pPr lvl="3">
              <a:buFont typeface="Wingdings" pitchFamily="2" charset="2"/>
              <a:buChar char="q"/>
            </a:pPr>
            <a:r>
              <a:rPr lang="en-IN" sz="1800" dirty="0" smtClean="0"/>
              <a:t> </a:t>
            </a:r>
            <a:r>
              <a:rPr lang="en-IN" sz="2400" dirty="0" smtClean="0">
                <a:solidFill>
                  <a:srgbClr val="FF0000"/>
                </a:solidFill>
              </a:rPr>
              <a:t>This is called node-to-node delivery.</a:t>
            </a:r>
          </a:p>
          <a:p>
            <a:r>
              <a:rPr lang="en-IN" sz="2400" dirty="0" smtClean="0"/>
              <a:t>Network Layer is responsible for delivery of </a:t>
            </a:r>
            <a:r>
              <a:rPr lang="en-IN" sz="2400" dirty="0" err="1" smtClean="0"/>
              <a:t>datagrams</a:t>
            </a:r>
            <a:r>
              <a:rPr lang="en-IN" sz="2400" dirty="0" smtClean="0"/>
              <a:t> between two hosts.</a:t>
            </a:r>
          </a:p>
          <a:p>
            <a:pPr lvl="3">
              <a:buFont typeface="Wingdings" pitchFamily="2" charset="2"/>
              <a:buChar char="q"/>
            </a:pPr>
            <a:r>
              <a:rPr lang="en-IN" sz="1800" dirty="0" smtClean="0"/>
              <a:t>  </a:t>
            </a:r>
            <a:r>
              <a:rPr lang="en-IN" sz="2400" dirty="0" smtClean="0">
                <a:solidFill>
                  <a:srgbClr val="FF0000"/>
                </a:solidFill>
              </a:rPr>
              <a:t>This is called host-to-host delivery.</a:t>
            </a:r>
          </a:p>
          <a:p>
            <a:r>
              <a:rPr lang="en-IN" sz="2400" dirty="0" smtClean="0"/>
              <a:t>Transport Layer is responsible for delivery of entire message from one process running on source to another process running on destination.</a:t>
            </a:r>
          </a:p>
          <a:p>
            <a:pPr lvl="3">
              <a:buFont typeface="Wingdings" pitchFamily="2" charset="2"/>
              <a:buChar char="q"/>
            </a:pPr>
            <a:r>
              <a:rPr lang="en-IN" sz="1800" dirty="0" smtClean="0"/>
              <a:t>  </a:t>
            </a:r>
            <a:r>
              <a:rPr lang="en-IN" sz="2400" dirty="0" smtClean="0">
                <a:solidFill>
                  <a:srgbClr val="FF0000"/>
                </a:solidFill>
              </a:rPr>
              <a:t>This is called process-to-process delivery.</a:t>
            </a:r>
            <a:endParaRPr lang="en-IN" sz="2400" dirty="0">
              <a:solidFill>
                <a:srgbClr val="FF0000"/>
              </a:solidFill>
            </a:endParaRPr>
          </a:p>
        </p:txBody>
      </p:sp>
      <p:sp>
        <p:nvSpPr>
          <p:cNvPr id="7" name="Slide Number Placeholder 6"/>
          <p:cNvSpPr>
            <a:spLocks noGrp="1"/>
          </p:cNvSpPr>
          <p:nvPr>
            <p:ph type="sldNum" sz="quarter" idx="12"/>
          </p:nvPr>
        </p:nvSpPr>
        <p:spPr/>
        <p:txBody>
          <a:bodyPr/>
          <a:lstStyle/>
          <a:p>
            <a:fld id="{97450CD0-A01C-411F-BE2D-097B8E03410C}" type="slidenum">
              <a:rPr lang="en-IN" smtClean="0"/>
              <a:pPr/>
              <a:t>3</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238BFF44-3B32-4D9B-A0D0-524F4A48F8B9}"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857250"/>
          </a:xfrm>
        </p:spPr>
        <p:txBody>
          <a:bodyPr>
            <a:normAutofit/>
          </a:bodyPr>
          <a:lstStyle/>
          <a:p>
            <a:r>
              <a:rPr lang="en-IN" dirty="0" smtClean="0"/>
              <a:t>TCP Header (Cont’d </a:t>
            </a:r>
            <a:endParaRPr lang="en-IN" dirty="0"/>
          </a:p>
        </p:txBody>
      </p:sp>
      <p:sp>
        <p:nvSpPr>
          <p:cNvPr id="3" name="Content Placeholder 2"/>
          <p:cNvSpPr>
            <a:spLocks noGrp="1"/>
          </p:cNvSpPr>
          <p:nvPr>
            <p:ph sz="quarter" idx="1"/>
          </p:nvPr>
        </p:nvSpPr>
        <p:spPr>
          <a:xfrm>
            <a:off x="0" y="742950"/>
            <a:ext cx="8686800" cy="4095750"/>
          </a:xfrm>
        </p:spPr>
        <p:txBody>
          <a:bodyPr>
            <a:noAutofit/>
          </a:bodyPr>
          <a:lstStyle/>
          <a:p>
            <a:r>
              <a:rPr lang="fr-FR" sz="2400" b="1" dirty="0" smtClean="0">
                <a:solidFill>
                  <a:srgbClr val="FF0000"/>
                </a:solidFill>
              </a:rPr>
              <a:t>Header </a:t>
            </a:r>
            <a:r>
              <a:rPr lang="fr-FR" sz="2400" b="1" dirty="0" err="1" smtClean="0">
                <a:solidFill>
                  <a:srgbClr val="FF0000"/>
                </a:solidFill>
              </a:rPr>
              <a:t>Length</a:t>
            </a:r>
            <a:r>
              <a:rPr lang="fr-FR" sz="2400" b="1" dirty="0" smtClean="0">
                <a:solidFill>
                  <a:srgbClr val="FF0000"/>
                </a:solidFill>
              </a:rPr>
              <a:t>: </a:t>
            </a:r>
            <a:r>
              <a:rPr lang="en-IN" sz="2000" dirty="0" smtClean="0"/>
              <a:t>The number of 32-bit words in the TCP header. This indicates where the data begins. The length of the TCP header is always a multiple of 32 bits.</a:t>
            </a:r>
          </a:p>
          <a:p>
            <a:r>
              <a:rPr lang="en-IN" sz="2400" b="1" dirty="0" smtClean="0">
                <a:solidFill>
                  <a:srgbClr val="FF0000"/>
                </a:solidFill>
              </a:rPr>
              <a:t>Flags: </a:t>
            </a:r>
            <a:r>
              <a:rPr lang="en-IN" sz="2000" dirty="0" smtClean="0"/>
              <a:t>There are six flags in the TCP header. One or more can be turned on at the same time. </a:t>
            </a:r>
          </a:p>
          <a:p>
            <a:pPr lvl="1">
              <a:buFont typeface="Wingdings" pitchFamily="2" charset="2"/>
              <a:buChar char="q"/>
            </a:pPr>
            <a:r>
              <a:rPr lang="en-IN" sz="2000" b="1" dirty="0" smtClean="0"/>
              <a:t>URG - </a:t>
            </a:r>
            <a:r>
              <a:rPr lang="en-IN" sz="2000" dirty="0" smtClean="0"/>
              <a:t>The URGENT POINTER field contains valid data </a:t>
            </a:r>
          </a:p>
          <a:p>
            <a:pPr lvl="1">
              <a:buFont typeface="Wingdings" pitchFamily="2" charset="2"/>
              <a:buChar char="q"/>
            </a:pPr>
            <a:r>
              <a:rPr lang="en-IN" sz="2000" b="1" dirty="0" smtClean="0"/>
              <a:t>ACK</a:t>
            </a:r>
            <a:r>
              <a:rPr lang="en-IN" sz="2000" dirty="0" smtClean="0"/>
              <a:t> </a:t>
            </a:r>
            <a:r>
              <a:rPr lang="en-IN" sz="2000" b="1" dirty="0" smtClean="0"/>
              <a:t>-</a:t>
            </a:r>
            <a:r>
              <a:rPr lang="en-IN" sz="2000" dirty="0" smtClean="0"/>
              <a:t> The acknowledgement number is valid </a:t>
            </a:r>
          </a:p>
          <a:p>
            <a:pPr lvl="1">
              <a:buFont typeface="Wingdings" pitchFamily="2" charset="2"/>
              <a:buChar char="q"/>
            </a:pPr>
            <a:r>
              <a:rPr lang="en-IN" sz="2000" b="1" dirty="0" smtClean="0"/>
              <a:t>PSH</a:t>
            </a:r>
            <a:r>
              <a:rPr lang="en-IN" sz="2000" dirty="0" smtClean="0"/>
              <a:t> </a:t>
            </a:r>
            <a:r>
              <a:rPr lang="en-IN" sz="2000" b="1" dirty="0" smtClean="0"/>
              <a:t>- </a:t>
            </a:r>
            <a:r>
              <a:rPr lang="en-IN" sz="2000" dirty="0" smtClean="0"/>
              <a:t>The receiver should pass this data to the application as soon as possible </a:t>
            </a:r>
          </a:p>
          <a:p>
            <a:pPr lvl="1">
              <a:buFont typeface="Wingdings" pitchFamily="2" charset="2"/>
              <a:buChar char="q"/>
            </a:pPr>
            <a:r>
              <a:rPr lang="en-IN" sz="2000" b="1" dirty="0" smtClean="0"/>
              <a:t>RST</a:t>
            </a:r>
            <a:r>
              <a:rPr lang="en-IN" sz="2000" dirty="0" smtClean="0"/>
              <a:t> </a:t>
            </a:r>
            <a:r>
              <a:rPr lang="en-IN" sz="2000" b="1" dirty="0" smtClean="0"/>
              <a:t>-  </a:t>
            </a:r>
            <a:r>
              <a:rPr lang="en-IN" sz="2000" dirty="0" smtClean="0"/>
              <a:t>Reset the connection </a:t>
            </a:r>
          </a:p>
          <a:p>
            <a:pPr lvl="1">
              <a:buFont typeface="Wingdings" pitchFamily="2" charset="2"/>
              <a:buChar char="q"/>
            </a:pPr>
            <a:r>
              <a:rPr lang="en-IN" sz="2000" b="1" dirty="0" smtClean="0"/>
              <a:t>SYN</a:t>
            </a:r>
            <a:r>
              <a:rPr lang="en-IN" sz="2000" dirty="0" smtClean="0"/>
              <a:t> </a:t>
            </a:r>
            <a:r>
              <a:rPr lang="en-IN" sz="2000" b="1" dirty="0" smtClean="0"/>
              <a:t>- </a:t>
            </a:r>
            <a:r>
              <a:rPr lang="en-IN" sz="2000" dirty="0" smtClean="0"/>
              <a:t>Synchronize sequence numbers to initiate a connection. </a:t>
            </a:r>
          </a:p>
          <a:p>
            <a:pPr lvl="1">
              <a:buFont typeface="Wingdings" pitchFamily="2" charset="2"/>
              <a:buChar char="q"/>
            </a:pPr>
            <a:r>
              <a:rPr lang="en-IN" sz="2000" b="1" dirty="0" smtClean="0"/>
              <a:t>FIN</a:t>
            </a:r>
            <a:r>
              <a:rPr lang="en-IN" sz="2000" dirty="0" smtClean="0"/>
              <a:t> </a:t>
            </a:r>
            <a:r>
              <a:rPr lang="en-IN" sz="2000" b="1" dirty="0" smtClean="0"/>
              <a:t>- </a:t>
            </a:r>
            <a:r>
              <a:rPr lang="en-IN" sz="2000" dirty="0" smtClean="0"/>
              <a:t>The sender is finished sending data.</a:t>
            </a:r>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30</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857250"/>
          </a:xfrm>
        </p:spPr>
        <p:txBody>
          <a:bodyPr>
            <a:normAutofit/>
          </a:bodyPr>
          <a:lstStyle/>
          <a:p>
            <a:r>
              <a:rPr lang="en-IN" dirty="0" smtClean="0"/>
              <a:t>TCP Header (Cont’d </a:t>
            </a:r>
            <a:endParaRPr lang="en-IN" dirty="0"/>
          </a:p>
        </p:txBody>
      </p:sp>
      <p:sp>
        <p:nvSpPr>
          <p:cNvPr id="3" name="Content Placeholder 2"/>
          <p:cNvSpPr>
            <a:spLocks noGrp="1"/>
          </p:cNvSpPr>
          <p:nvPr>
            <p:ph sz="quarter" idx="1"/>
          </p:nvPr>
        </p:nvSpPr>
        <p:spPr>
          <a:xfrm>
            <a:off x="0" y="742950"/>
            <a:ext cx="8686800" cy="4095750"/>
          </a:xfrm>
        </p:spPr>
        <p:txBody>
          <a:bodyPr>
            <a:noAutofit/>
          </a:bodyPr>
          <a:lstStyle/>
          <a:p>
            <a:r>
              <a:rPr lang="fr-FR" sz="2800" b="1" dirty="0" err="1" smtClean="0">
                <a:solidFill>
                  <a:srgbClr val="FF0000"/>
                </a:solidFill>
              </a:rPr>
              <a:t>Window</a:t>
            </a:r>
            <a:r>
              <a:rPr lang="fr-FR" sz="2800" b="1" dirty="0" smtClean="0">
                <a:solidFill>
                  <a:srgbClr val="FF0000"/>
                </a:solidFill>
              </a:rPr>
              <a:t> Size:</a:t>
            </a:r>
            <a:r>
              <a:rPr lang="en-IN" sz="2400" dirty="0" smtClean="0"/>
              <a:t> This is the number of bytes, starting with the one specified by the acknowledgment number field, that the receiver is willing to accept. This is a 16-bit field, limiting the window to 65535 bytes.</a:t>
            </a:r>
          </a:p>
          <a:p>
            <a:r>
              <a:rPr lang="en-IN" sz="2800" b="1" dirty="0" smtClean="0">
                <a:solidFill>
                  <a:srgbClr val="FF0000"/>
                </a:solidFill>
              </a:rPr>
              <a:t>Checksum: </a:t>
            </a:r>
            <a:r>
              <a:rPr lang="en-IN" sz="2400" dirty="0" smtClean="0"/>
              <a:t>This is a mandatory field that must be calculated and stored by the sender, and then verified by the receiver.</a:t>
            </a:r>
          </a:p>
          <a:p>
            <a:r>
              <a:rPr lang="en-IN" sz="2800" b="1" dirty="0" smtClean="0">
                <a:solidFill>
                  <a:srgbClr val="FF0000"/>
                </a:solidFill>
              </a:rPr>
              <a:t>Urgent Pointer: </a:t>
            </a:r>
            <a:r>
              <a:rPr lang="en-IN" sz="2400" dirty="0" smtClean="0"/>
              <a:t>The urgent pointer is valid only if the URG flag is set. TCP's urgent mode is a way for the sender to transmit emergency data to the other end. This feature is rarely used. </a:t>
            </a:r>
          </a:p>
          <a:p>
            <a:endParaRPr lang="en-IN" sz="2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31</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857250"/>
          </a:xfrm>
        </p:spPr>
        <p:txBody>
          <a:bodyPr>
            <a:normAutofit/>
          </a:bodyPr>
          <a:lstStyle/>
          <a:p>
            <a:r>
              <a:rPr lang="en-IN" dirty="0" smtClean="0"/>
              <a:t>TCP Segments </a:t>
            </a:r>
            <a:endParaRPr lang="en-IN" dirty="0"/>
          </a:p>
        </p:txBody>
      </p:sp>
      <p:sp>
        <p:nvSpPr>
          <p:cNvPr id="3" name="Content Placeholder 2"/>
          <p:cNvSpPr>
            <a:spLocks noGrp="1"/>
          </p:cNvSpPr>
          <p:nvPr>
            <p:ph sz="quarter" idx="1"/>
          </p:nvPr>
        </p:nvSpPr>
        <p:spPr>
          <a:xfrm>
            <a:off x="0" y="742950"/>
            <a:ext cx="8686800" cy="4095750"/>
          </a:xfrm>
        </p:spPr>
        <p:txBody>
          <a:bodyPr>
            <a:noAutofit/>
          </a:bodyPr>
          <a:lstStyle/>
          <a:p>
            <a:r>
              <a:rPr lang="en-IN" sz="2800" dirty="0" smtClean="0"/>
              <a:t>The IP layer, as a service provider for TCP, needs to send data in packets, not as stream of bytes</a:t>
            </a:r>
          </a:p>
          <a:p>
            <a:r>
              <a:rPr lang="en-IN" sz="2800" dirty="0" smtClean="0"/>
              <a:t> TCP groups a number of bytes together into a packet called a segment</a:t>
            </a:r>
          </a:p>
          <a:p>
            <a:r>
              <a:rPr lang="en-IN" sz="2800" dirty="0" smtClean="0"/>
              <a:t>Segment encapsulated into an IP datagram</a:t>
            </a:r>
          </a:p>
          <a:p>
            <a:r>
              <a:rPr lang="en-IN" sz="2800" dirty="0" smtClean="0"/>
              <a:t> Each segment can be a different size</a:t>
            </a:r>
          </a:p>
          <a:p>
            <a:r>
              <a:rPr lang="en-IN" sz="2800" dirty="0" smtClean="0"/>
              <a:t> Process transparent to sending/receiving processes</a:t>
            </a: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32</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TCP Segments (Cont’d)</a:t>
            </a:r>
            <a:endParaRPr lang="en-IN" dirty="0"/>
          </a:p>
        </p:txBody>
      </p:sp>
      <p:sp>
        <p:nvSpPr>
          <p:cNvPr id="3" name="Date Placeholder 2"/>
          <p:cNvSpPr>
            <a:spLocks noGrp="1"/>
          </p:cNvSpPr>
          <p:nvPr>
            <p:ph type="dt" sz="half" idx="10"/>
          </p:nvPr>
        </p:nvSpPr>
        <p:spPr/>
        <p:txBody>
          <a:bodyPr/>
          <a:lstStyle/>
          <a:p>
            <a:fld id="{51EE3D4F-7775-4F14-95D7-694BD0D64694}" type="datetime4">
              <a:rPr lang="en-US" smtClean="0"/>
              <a:pPr/>
              <a:t>June 10, 2021</a:t>
            </a:fld>
            <a:endParaRPr lang="en-IN"/>
          </a:p>
        </p:txBody>
      </p:sp>
      <p:sp>
        <p:nvSpPr>
          <p:cNvPr id="4" name="Footer Placeholder 3"/>
          <p:cNvSpPr>
            <a:spLocks noGrp="1"/>
          </p:cNvSpPr>
          <p:nvPr>
            <p:ph type="ftr" sz="quarter" idx="11"/>
          </p:nvPr>
        </p:nvSpPr>
        <p:spPr/>
        <p:txBody>
          <a:bodyPr/>
          <a:lstStyle/>
          <a:p>
            <a:r>
              <a:rPr lang="en-IN" smtClean="0"/>
              <a:t>www.ashutoshksingh.in</a:t>
            </a:r>
            <a:endParaRPr lang="en-IN"/>
          </a:p>
        </p:txBody>
      </p:sp>
      <p:sp>
        <p:nvSpPr>
          <p:cNvPr id="5" name="Slide Number Placeholder 4"/>
          <p:cNvSpPr>
            <a:spLocks noGrp="1"/>
          </p:cNvSpPr>
          <p:nvPr>
            <p:ph type="sldNum" sz="quarter" idx="12"/>
          </p:nvPr>
        </p:nvSpPr>
        <p:spPr/>
        <p:txBody>
          <a:bodyPr/>
          <a:lstStyle/>
          <a:p>
            <a:fld id="{97450CD0-A01C-411F-BE2D-097B8E03410C}" type="slidenum">
              <a:rPr lang="en-IN" smtClean="0"/>
              <a:pPr/>
              <a:t>33</a:t>
            </a:fld>
            <a:endParaRPr lang="en-IN"/>
          </a:p>
        </p:txBody>
      </p:sp>
      <p:pic>
        <p:nvPicPr>
          <p:cNvPr id="7" name="Content Placeholder 6" descr="Untitled.jpg"/>
          <p:cNvPicPr>
            <a:picLocks noGrp="1" noChangeAspect="1"/>
          </p:cNvPicPr>
          <p:nvPr>
            <p:ph sz="quarter" idx="1"/>
          </p:nvPr>
        </p:nvPicPr>
        <p:blipFill>
          <a:blip r:embed="rId2"/>
          <a:stretch>
            <a:fillRect/>
          </a:stretch>
        </p:blipFill>
        <p:spPr>
          <a:xfrm>
            <a:off x="1524000" y="1276350"/>
            <a:ext cx="5443537" cy="3238500"/>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200" dirty="0" smtClean="0"/>
              <a:t>TCP Properties</a:t>
            </a:r>
            <a:endParaRPr lang="en-IN" sz="3000" dirty="0"/>
          </a:p>
        </p:txBody>
      </p:sp>
      <p:sp>
        <p:nvSpPr>
          <p:cNvPr id="3" name="Content Placeholder 2"/>
          <p:cNvSpPr>
            <a:spLocks noGrp="1"/>
          </p:cNvSpPr>
          <p:nvPr>
            <p:ph sz="quarter" idx="1"/>
          </p:nvPr>
        </p:nvSpPr>
        <p:spPr>
          <a:xfrm>
            <a:off x="0" y="1143000"/>
            <a:ext cx="8686800" cy="3394472"/>
          </a:xfrm>
        </p:spPr>
        <p:txBody>
          <a:bodyPr>
            <a:normAutofit lnSpcReduction="10000"/>
          </a:bodyPr>
          <a:lstStyle/>
          <a:p>
            <a:r>
              <a:rPr lang="en-IN" sz="2800" dirty="0" smtClean="0"/>
              <a:t>Full-Duplex Service</a:t>
            </a:r>
          </a:p>
          <a:p>
            <a:pPr lvl="1">
              <a:buFont typeface="Wingdings" pitchFamily="2" charset="2"/>
              <a:buChar char="q"/>
            </a:pPr>
            <a:r>
              <a:rPr lang="en-IN" dirty="0" smtClean="0"/>
              <a:t>Segments can flow in both directions </a:t>
            </a:r>
          </a:p>
          <a:p>
            <a:pPr lvl="1">
              <a:buFont typeface="Wingdings" pitchFamily="2" charset="2"/>
              <a:buChar char="q"/>
            </a:pPr>
            <a:r>
              <a:rPr lang="en-IN" dirty="0" smtClean="0"/>
              <a:t>Each TCP has sending &amp; receiving buffers</a:t>
            </a:r>
          </a:p>
          <a:p>
            <a:r>
              <a:rPr lang="en-IN" sz="2800" dirty="0" smtClean="0"/>
              <a:t>Connection-Oriented Service</a:t>
            </a:r>
          </a:p>
          <a:p>
            <a:pPr lvl="1">
              <a:buFont typeface="Wingdings" pitchFamily="2" charset="2"/>
              <a:buChar char="q"/>
            </a:pPr>
            <a:r>
              <a:rPr lang="en-IN" dirty="0" smtClean="0"/>
              <a:t> Source TCP informs destination TCP &amp; gets approval from destination</a:t>
            </a:r>
          </a:p>
          <a:p>
            <a:pPr lvl="1">
              <a:buFont typeface="Wingdings" pitchFamily="2" charset="2"/>
              <a:buChar char="q"/>
            </a:pPr>
            <a:r>
              <a:rPr lang="en-IN" dirty="0" smtClean="0"/>
              <a:t> Source &amp; destination TCP exchange data in both directions</a:t>
            </a:r>
          </a:p>
          <a:p>
            <a:pPr lvl="1">
              <a:buFont typeface="Wingdings" pitchFamily="2" charset="2"/>
              <a:buChar char="q"/>
            </a:pPr>
            <a:r>
              <a:rPr lang="en-IN" dirty="0" smtClean="0"/>
              <a:t>When both complete Source &amp; destination destroy their buffers</a:t>
            </a:r>
          </a:p>
          <a:p>
            <a:r>
              <a:rPr lang="en-IN" sz="2800" dirty="0" smtClean="0"/>
              <a:t>Reliable Service</a:t>
            </a:r>
            <a:endParaRPr lang="en-US"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34</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B2B1ECEC-E682-46A1-A6D7-D5B095A5C412}"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200" dirty="0" smtClean="0"/>
              <a:t/>
            </a:r>
            <a:br>
              <a:rPr lang="en-IN" sz="3200" dirty="0" smtClean="0"/>
            </a:br>
            <a:r>
              <a:rPr lang="en-IN" sz="3200" dirty="0" smtClean="0"/>
              <a:t/>
            </a:r>
            <a:br>
              <a:rPr lang="en-IN" sz="3200" dirty="0" smtClean="0"/>
            </a:br>
            <a:r>
              <a:rPr lang="en-IN" sz="3200" dirty="0" smtClean="0"/>
              <a:t>  Sequence Number (</a:t>
            </a:r>
            <a:r>
              <a:rPr lang="en-IN" sz="3200" dirty="0" err="1" smtClean="0"/>
              <a:t>Syn</a:t>
            </a:r>
            <a:r>
              <a:rPr lang="en-IN" sz="3200" dirty="0" smtClean="0"/>
              <a:t> no.)</a:t>
            </a:r>
            <a:endParaRPr lang="en-IN" sz="3000" dirty="0"/>
          </a:p>
        </p:txBody>
      </p:sp>
      <p:sp>
        <p:nvSpPr>
          <p:cNvPr id="3" name="Content Placeholder 2"/>
          <p:cNvSpPr>
            <a:spLocks noGrp="1"/>
          </p:cNvSpPr>
          <p:nvPr>
            <p:ph sz="quarter" idx="1"/>
          </p:nvPr>
        </p:nvSpPr>
        <p:spPr>
          <a:xfrm>
            <a:off x="0" y="1143000"/>
            <a:ext cx="8686800" cy="3394472"/>
          </a:xfrm>
        </p:spPr>
        <p:txBody>
          <a:bodyPr>
            <a:normAutofit fontScale="92500"/>
          </a:bodyPr>
          <a:lstStyle/>
          <a:p>
            <a:r>
              <a:rPr lang="en-IN" sz="2800" dirty="0" smtClean="0"/>
              <a:t>Packets in TCP are called </a:t>
            </a:r>
            <a:r>
              <a:rPr lang="en-IN" sz="2800" dirty="0" smtClean="0">
                <a:solidFill>
                  <a:srgbClr val="FF0000"/>
                </a:solidFill>
              </a:rPr>
              <a:t>segments</a:t>
            </a:r>
            <a:r>
              <a:rPr lang="en-IN" sz="2800" dirty="0" smtClean="0"/>
              <a:t>.</a:t>
            </a:r>
          </a:p>
          <a:p>
            <a:r>
              <a:rPr lang="en-IN" sz="2800" dirty="0" smtClean="0"/>
              <a:t>All bytes in a TCP connection are numbered. </a:t>
            </a:r>
          </a:p>
          <a:p>
            <a:r>
              <a:rPr lang="en-IN" sz="2800" dirty="0" smtClean="0"/>
              <a:t>Number does not start with 0.</a:t>
            </a:r>
          </a:p>
          <a:p>
            <a:r>
              <a:rPr lang="en-IN" sz="2800" dirty="0" smtClean="0"/>
              <a:t>Initially, TCP generates random number between 0 to 2^32-1.</a:t>
            </a:r>
          </a:p>
          <a:p>
            <a:r>
              <a:rPr lang="en-IN" sz="2800" dirty="0" smtClean="0"/>
              <a:t>After bytes numbered, sequence number assigned to each segment.</a:t>
            </a:r>
          </a:p>
          <a:p>
            <a:r>
              <a:rPr lang="en-IN" sz="2800" dirty="0" smtClean="0"/>
              <a:t>Sequence number for each segment is the number of the first byte carried in that segment</a:t>
            </a:r>
            <a:endParaRPr lang="en-US"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35</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B2B1ECEC-E682-46A1-A6D7-D5B095A5C412}"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Date Placeholder 2"/>
          <p:cNvSpPr>
            <a:spLocks noGrp="1"/>
          </p:cNvSpPr>
          <p:nvPr>
            <p:ph type="dt" sz="half" idx="10"/>
          </p:nvPr>
        </p:nvSpPr>
        <p:spPr/>
        <p:txBody>
          <a:bodyPr/>
          <a:lstStyle/>
          <a:p>
            <a:fld id="{51EE3D4F-7775-4F14-95D7-694BD0D64694}" type="datetime4">
              <a:rPr lang="en-US" smtClean="0"/>
              <a:pPr/>
              <a:t>June 10, 2021</a:t>
            </a:fld>
            <a:endParaRPr lang="en-IN"/>
          </a:p>
        </p:txBody>
      </p:sp>
      <p:sp>
        <p:nvSpPr>
          <p:cNvPr id="4" name="Footer Placeholder 3"/>
          <p:cNvSpPr>
            <a:spLocks noGrp="1"/>
          </p:cNvSpPr>
          <p:nvPr>
            <p:ph type="ftr" sz="quarter" idx="11"/>
          </p:nvPr>
        </p:nvSpPr>
        <p:spPr/>
        <p:txBody>
          <a:bodyPr/>
          <a:lstStyle/>
          <a:p>
            <a:r>
              <a:rPr lang="en-IN" smtClean="0"/>
              <a:t>www.ashutoshksingh.in</a:t>
            </a:r>
            <a:endParaRPr lang="en-IN"/>
          </a:p>
        </p:txBody>
      </p:sp>
      <p:sp>
        <p:nvSpPr>
          <p:cNvPr id="5" name="Slide Number Placeholder 4"/>
          <p:cNvSpPr>
            <a:spLocks noGrp="1"/>
          </p:cNvSpPr>
          <p:nvPr>
            <p:ph type="sldNum" sz="quarter" idx="12"/>
          </p:nvPr>
        </p:nvSpPr>
        <p:spPr/>
        <p:txBody>
          <a:bodyPr/>
          <a:lstStyle/>
          <a:p>
            <a:fld id="{97450CD0-A01C-411F-BE2D-097B8E03410C}" type="slidenum">
              <a:rPr lang="en-IN" smtClean="0"/>
              <a:pPr/>
              <a:t>36</a:t>
            </a:fld>
            <a:endParaRPr lang="en-IN"/>
          </a:p>
        </p:txBody>
      </p:sp>
      <p:sp>
        <p:nvSpPr>
          <p:cNvPr id="6" name="Content Placeholder 5"/>
          <p:cNvSpPr>
            <a:spLocks noGrp="1"/>
          </p:cNvSpPr>
          <p:nvPr>
            <p:ph sz="quarter" idx="1"/>
          </p:nvPr>
        </p:nvSpPr>
        <p:spPr/>
        <p:txBody>
          <a:bodyPr/>
          <a:lstStyle/>
          <a:p>
            <a:pPr>
              <a:buNone/>
            </a:pPr>
            <a:r>
              <a:rPr lang="en-IN" dirty="0" smtClean="0"/>
              <a:t>    Imagine a TCP connection is transferring a file of 6000 bytes. The first byte is numbered 10010. What are the sequence numbers for each segment if data is sent in five segments with the first four segments carrying 1,000 bytes and the last segment carrying 2,000 bytes?</a:t>
            </a:r>
          </a:p>
          <a:p>
            <a:pPr>
              <a:buNone/>
            </a:pP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a:t>
            </a:r>
            <a:endParaRPr lang="en-IN" dirty="0"/>
          </a:p>
        </p:txBody>
      </p:sp>
      <p:sp>
        <p:nvSpPr>
          <p:cNvPr id="3" name="Date Placeholder 2"/>
          <p:cNvSpPr>
            <a:spLocks noGrp="1"/>
          </p:cNvSpPr>
          <p:nvPr>
            <p:ph type="dt" sz="half" idx="10"/>
          </p:nvPr>
        </p:nvSpPr>
        <p:spPr/>
        <p:txBody>
          <a:bodyPr/>
          <a:lstStyle/>
          <a:p>
            <a:fld id="{51EE3D4F-7775-4F14-95D7-694BD0D64694}" type="datetime4">
              <a:rPr lang="en-US" smtClean="0"/>
              <a:pPr/>
              <a:t>June 10, 2021</a:t>
            </a:fld>
            <a:endParaRPr lang="en-IN"/>
          </a:p>
        </p:txBody>
      </p:sp>
      <p:sp>
        <p:nvSpPr>
          <p:cNvPr id="4" name="Footer Placeholder 3"/>
          <p:cNvSpPr>
            <a:spLocks noGrp="1"/>
          </p:cNvSpPr>
          <p:nvPr>
            <p:ph type="ftr" sz="quarter" idx="11"/>
          </p:nvPr>
        </p:nvSpPr>
        <p:spPr/>
        <p:txBody>
          <a:bodyPr/>
          <a:lstStyle/>
          <a:p>
            <a:r>
              <a:rPr lang="en-IN" smtClean="0"/>
              <a:t>www.ashutoshksingh.in</a:t>
            </a:r>
            <a:endParaRPr lang="en-IN"/>
          </a:p>
        </p:txBody>
      </p:sp>
      <p:sp>
        <p:nvSpPr>
          <p:cNvPr id="5" name="Slide Number Placeholder 4"/>
          <p:cNvSpPr>
            <a:spLocks noGrp="1"/>
          </p:cNvSpPr>
          <p:nvPr>
            <p:ph type="sldNum" sz="quarter" idx="12"/>
          </p:nvPr>
        </p:nvSpPr>
        <p:spPr/>
        <p:txBody>
          <a:bodyPr/>
          <a:lstStyle/>
          <a:p>
            <a:fld id="{97450CD0-A01C-411F-BE2D-097B8E03410C}" type="slidenum">
              <a:rPr lang="en-IN" smtClean="0"/>
              <a:pPr/>
              <a:t>37</a:t>
            </a:fld>
            <a:endParaRPr lang="en-IN"/>
          </a:p>
        </p:txBody>
      </p:sp>
      <p:sp>
        <p:nvSpPr>
          <p:cNvPr id="6" name="Content Placeholder 5"/>
          <p:cNvSpPr>
            <a:spLocks noGrp="1"/>
          </p:cNvSpPr>
          <p:nvPr>
            <p:ph sz="quarter" idx="1"/>
          </p:nvPr>
        </p:nvSpPr>
        <p:spPr/>
        <p:txBody>
          <a:bodyPr/>
          <a:lstStyle/>
          <a:p>
            <a:pPr>
              <a:buNone/>
            </a:pPr>
            <a:r>
              <a:rPr lang="en-IN" dirty="0" smtClean="0"/>
              <a:t>    The following shows the sequence number for each segment:</a:t>
            </a:r>
          </a:p>
          <a:p>
            <a:pPr>
              <a:buNone/>
            </a:pPr>
            <a:r>
              <a:rPr lang="en-IN" dirty="0" smtClean="0"/>
              <a:t>     Segment 1               Î10,010 (10,010 to 11,009)</a:t>
            </a:r>
          </a:p>
          <a:p>
            <a:pPr>
              <a:buNone/>
            </a:pPr>
            <a:r>
              <a:rPr lang="en-IN" dirty="0" smtClean="0"/>
              <a:t>     Segment 2               Î11,010 (11,010 to 12,009)</a:t>
            </a:r>
          </a:p>
          <a:p>
            <a:pPr>
              <a:buNone/>
            </a:pPr>
            <a:r>
              <a:rPr lang="en-IN" dirty="0" smtClean="0"/>
              <a:t>     Segment 3               Î12,010 (12,010 to 13,009)</a:t>
            </a:r>
          </a:p>
          <a:p>
            <a:pPr>
              <a:buNone/>
            </a:pPr>
            <a:r>
              <a:rPr lang="en-IN" dirty="0" smtClean="0"/>
              <a:t>     Segment 4               Î13,010 (13,010 to 14,009)</a:t>
            </a:r>
          </a:p>
          <a:p>
            <a:pPr>
              <a:buNone/>
            </a:pPr>
            <a:r>
              <a:rPr lang="en-IN" dirty="0" smtClean="0"/>
              <a:t>     Segment 5               Î14,010 (14,010 to 16,009)</a:t>
            </a:r>
          </a:p>
          <a:p>
            <a:pPr>
              <a:buNone/>
            </a:pPr>
            <a:endParaRPr lang="en-IN" dirty="0"/>
          </a:p>
        </p:txBody>
      </p:sp>
      <p:sp>
        <p:nvSpPr>
          <p:cNvPr id="7" name="Right Arrow 6"/>
          <p:cNvSpPr/>
          <p:nvPr/>
        </p:nvSpPr>
        <p:spPr>
          <a:xfrm>
            <a:off x="2743200" y="1733550"/>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a:t>
            </a:r>
            <a:endParaRPr lang="en-IN" dirty="0"/>
          </a:p>
        </p:txBody>
      </p:sp>
      <p:sp>
        <p:nvSpPr>
          <p:cNvPr id="8" name="Right Arrow 7"/>
          <p:cNvSpPr/>
          <p:nvPr/>
        </p:nvSpPr>
        <p:spPr>
          <a:xfrm>
            <a:off x="2743200" y="2190750"/>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a:t>
            </a:r>
            <a:endParaRPr lang="en-IN" dirty="0"/>
          </a:p>
        </p:txBody>
      </p:sp>
      <p:sp>
        <p:nvSpPr>
          <p:cNvPr id="9" name="Right Arrow 8"/>
          <p:cNvSpPr/>
          <p:nvPr/>
        </p:nvSpPr>
        <p:spPr>
          <a:xfrm>
            <a:off x="2743200" y="2647950"/>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a:t>
            </a:r>
            <a:endParaRPr lang="en-IN" dirty="0"/>
          </a:p>
        </p:txBody>
      </p:sp>
      <p:sp>
        <p:nvSpPr>
          <p:cNvPr id="10" name="Right Arrow 9"/>
          <p:cNvSpPr/>
          <p:nvPr/>
        </p:nvSpPr>
        <p:spPr>
          <a:xfrm>
            <a:off x="2743200" y="3105150"/>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a:t>
            </a:r>
            <a:endParaRPr lang="en-IN" dirty="0"/>
          </a:p>
        </p:txBody>
      </p:sp>
      <p:sp>
        <p:nvSpPr>
          <p:cNvPr id="11" name="Right Arrow 10"/>
          <p:cNvSpPr/>
          <p:nvPr/>
        </p:nvSpPr>
        <p:spPr>
          <a:xfrm>
            <a:off x="2743200" y="3562350"/>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200" dirty="0" smtClean="0"/>
              <a:t>Acknowledgement number (</a:t>
            </a:r>
            <a:r>
              <a:rPr lang="en-IN" sz="3200" dirty="0" err="1" smtClean="0"/>
              <a:t>Ack</a:t>
            </a:r>
            <a:r>
              <a:rPr lang="en-IN" sz="3200" dirty="0" smtClean="0"/>
              <a:t> no)</a:t>
            </a:r>
            <a:endParaRPr lang="en-IN" sz="3000" dirty="0"/>
          </a:p>
        </p:txBody>
      </p:sp>
      <p:sp>
        <p:nvSpPr>
          <p:cNvPr id="3" name="Content Placeholder 2"/>
          <p:cNvSpPr>
            <a:spLocks noGrp="1"/>
          </p:cNvSpPr>
          <p:nvPr>
            <p:ph sz="quarter" idx="1"/>
          </p:nvPr>
        </p:nvSpPr>
        <p:spPr>
          <a:xfrm>
            <a:off x="0" y="1143000"/>
            <a:ext cx="8686800" cy="3394472"/>
          </a:xfrm>
        </p:spPr>
        <p:txBody>
          <a:bodyPr>
            <a:normAutofit fontScale="92500" lnSpcReduction="10000"/>
          </a:bodyPr>
          <a:lstStyle/>
          <a:p>
            <a:r>
              <a:rPr lang="en-IN" sz="2800" dirty="0" smtClean="0"/>
              <a:t>Communication in TCP is full duplex</a:t>
            </a:r>
          </a:p>
          <a:p>
            <a:r>
              <a:rPr lang="en-IN" sz="2800" dirty="0" smtClean="0"/>
              <a:t>Each party numbers bytes, usually with a different starting byte number.</a:t>
            </a:r>
          </a:p>
          <a:p>
            <a:r>
              <a:rPr lang="en-IN" sz="2800" dirty="0" smtClean="0"/>
              <a:t>The sequence number in each direction shows the number of the first byte carried by the segment</a:t>
            </a:r>
          </a:p>
          <a:p>
            <a:r>
              <a:rPr lang="en-IN" sz="2800" dirty="0" smtClean="0"/>
              <a:t>Each party also uses an </a:t>
            </a:r>
            <a:r>
              <a:rPr lang="en-IN" sz="2800" dirty="0" err="1" smtClean="0"/>
              <a:t>ack</a:t>
            </a:r>
            <a:r>
              <a:rPr lang="en-IN" sz="2800" dirty="0" smtClean="0"/>
              <a:t> no to confirm bytes it received</a:t>
            </a:r>
          </a:p>
          <a:p>
            <a:r>
              <a:rPr lang="en-IN" sz="2800" dirty="0" err="1" smtClean="0"/>
              <a:t>Ack</a:t>
            </a:r>
            <a:r>
              <a:rPr lang="en-IN" sz="2800" dirty="0" smtClean="0"/>
              <a:t> no indicates number of next byte that the party expects to receive</a:t>
            </a:r>
            <a:endParaRPr lang="en-US"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38</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5778BCE3-0D4A-4835-B342-0C964D518D77}"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200" dirty="0" smtClean="0"/>
              <a:t>TCP Operation</a:t>
            </a:r>
          </a:p>
        </p:txBody>
      </p:sp>
      <p:pic>
        <p:nvPicPr>
          <p:cNvPr id="13" name="Content Placeholder 12" descr="Untitled.jpg"/>
          <p:cNvPicPr>
            <a:picLocks noGrp="1" noChangeAspect="1"/>
          </p:cNvPicPr>
          <p:nvPr>
            <p:ph sz="quarter" idx="1"/>
          </p:nvPr>
        </p:nvPicPr>
        <p:blipFill>
          <a:blip r:embed="rId2"/>
          <a:stretch>
            <a:fillRect/>
          </a:stretch>
        </p:blipFill>
        <p:spPr>
          <a:xfrm>
            <a:off x="4876800" y="1047750"/>
            <a:ext cx="3848100" cy="3324225"/>
          </a:xfrm>
        </p:spPr>
      </p:pic>
      <p:sp>
        <p:nvSpPr>
          <p:cNvPr id="7" name="Slide Number Placeholder 6"/>
          <p:cNvSpPr>
            <a:spLocks noGrp="1"/>
          </p:cNvSpPr>
          <p:nvPr>
            <p:ph type="sldNum" sz="quarter" idx="12"/>
          </p:nvPr>
        </p:nvSpPr>
        <p:spPr/>
        <p:txBody>
          <a:bodyPr/>
          <a:lstStyle/>
          <a:p>
            <a:fld id="{97450CD0-A01C-411F-BE2D-097B8E03410C}" type="slidenum">
              <a:rPr lang="en-IN" smtClean="0"/>
              <a:pPr/>
              <a:t>39</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60E8B39F-8060-45AF-B1D7-39540D09C8AF}" type="datetime4">
              <a:rPr lang="en-US" smtClean="0"/>
              <a:pPr/>
              <a:t>June 10, 2021</a:t>
            </a:fld>
            <a:endParaRPr lang="en-IN"/>
          </a:p>
        </p:txBody>
      </p:sp>
      <p:graphicFrame>
        <p:nvGraphicFramePr>
          <p:cNvPr id="10" name="Table 9"/>
          <p:cNvGraphicFramePr>
            <a:graphicFrameLocks noGrp="1"/>
          </p:cNvGraphicFramePr>
          <p:nvPr/>
        </p:nvGraphicFramePr>
        <p:xfrm>
          <a:off x="1371600" y="3867150"/>
          <a:ext cx="6096000" cy="370840"/>
        </p:xfrm>
        <a:graphic>
          <a:graphicData uri="http://schemas.openxmlformats.org/drawingml/2006/table">
            <a:tbl>
              <a:tblPr firstRow="1" bandRow="1">
                <a:tableStyleId>{2D5ABB26-0587-4C30-8999-92F81FD0307C}</a:tableStyleId>
              </a:tblPr>
              <a:tblGrid>
                <a:gridCol w="3048000"/>
                <a:gridCol w="3048000"/>
              </a:tblGrid>
              <a:tr h="370840">
                <a:tc>
                  <a:txBody>
                    <a:bodyPr/>
                    <a:lstStyle/>
                    <a:p>
                      <a:endParaRPr lang="en-IN" dirty="0"/>
                    </a:p>
                  </a:txBody>
                  <a:tcPr/>
                </a:tc>
                <a:tc>
                  <a:txBody>
                    <a:bodyPr/>
                    <a:lstStyle/>
                    <a:p>
                      <a:endParaRPr lang="en-IN" dirty="0"/>
                    </a:p>
                  </a:txBody>
                  <a:tcPr/>
                </a:tc>
              </a:tr>
            </a:tbl>
          </a:graphicData>
        </a:graphic>
      </p:graphicFrame>
      <p:sp>
        <p:nvSpPr>
          <p:cNvPr id="16" name="TextBox 15"/>
          <p:cNvSpPr txBox="1"/>
          <p:nvPr/>
        </p:nvSpPr>
        <p:spPr>
          <a:xfrm>
            <a:off x="228600" y="1123950"/>
            <a:ext cx="4648200" cy="3170099"/>
          </a:xfrm>
          <a:prstGeom prst="rect">
            <a:avLst/>
          </a:prstGeom>
          <a:noFill/>
        </p:spPr>
        <p:txBody>
          <a:bodyPr wrap="square" rtlCol="0">
            <a:spAutoFit/>
          </a:bodyPr>
          <a:lstStyle/>
          <a:p>
            <a:r>
              <a:rPr lang="en-IN" sz="2000" b="1" dirty="0" smtClean="0">
                <a:solidFill>
                  <a:srgbClr val="FF0000"/>
                </a:solidFill>
              </a:rPr>
              <a:t>Encapsulation: </a:t>
            </a:r>
            <a:r>
              <a:rPr lang="en-IN" sz="2000" b="1" dirty="0" smtClean="0"/>
              <a:t>the data moves from upper layer to the lower layer, and  each layer includes a bundle of information known as a header along with the actual data. </a:t>
            </a:r>
          </a:p>
          <a:p>
            <a:endParaRPr lang="en-IN" sz="2000" b="1" dirty="0" smtClean="0"/>
          </a:p>
          <a:p>
            <a:r>
              <a:rPr lang="en-IN" sz="2000" b="1" dirty="0" err="1" smtClean="0">
                <a:solidFill>
                  <a:srgbClr val="FF0000"/>
                </a:solidFill>
              </a:rPr>
              <a:t>Decapsulation</a:t>
            </a:r>
            <a:r>
              <a:rPr lang="en-IN" sz="2000" b="1" dirty="0" smtClean="0">
                <a:solidFill>
                  <a:srgbClr val="FF0000"/>
                </a:solidFill>
              </a:rPr>
              <a:t>: </a:t>
            </a:r>
            <a:r>
              <a:rPr lang="en-IN" sz="2000" b="1" dirty="0" smtClean="0"/>
              <a:t>the data moves from the lower layer to the upper layers, and each layer unpacks the corresponding headers to obtain the actual data</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r>
              <a:rPr lang="en-IN" dirty="0" smtClean="0"/>
              <a:t> (Cont’d)</a:t>
            </a:r>
            <a:endParaRPr lang="en-IN" dirty="0"/>
          </a:p>
        </p:txBody>
      </p:sp>
      <p:sp>
        <p:nvSpPr>
          <p:cNvPr id="3" name="Date Placeholder 2"/>
          <p:cNvSpPr>
            <a:spLocks noGrp="1"/>
          </p:cNvSpPr>
          <p:nvPr>
            <p:ph type="dt" sz="half" idx="10"/>
          </p:nvPr>
        </p:nvSpPr>
        <p:spPr/>
        <p:txBody>
          <a:bodyPr/>
          <a:lstStyle/>
          <a:p>
            <a:fld id="{51EE3D4F-7775-4F14-95D7-694BD0D64694}" type="datetime4">
              <a:rPr lang="en-US" smtClean="0"/>
              <a:pPr/>
              <a:t>June 10, 2021</a:t>
            </a:fld>
            <a:endParaRPr lang="en-IN"/>
          </a:p>
        </p:txBody>
      </p:sp>
      <p:sp>
        <p:nvSpPr>
          <p:cNvPr id="4" name="Footer Placeholder 3"/>
          <p:cNvSpPr>
            <a:spLocks noGrp="1"/>
          </p:cNvSpPr>
          <p:nvPr>
            <p:ph type="ftr" sz="quarter" idx="11"/>
          </p:nvPr>
        </p:nvSpPr>
        <p:spPr/>
        <p:txBody>
          <a:bodyPr/>
          <a:lstStyle/>
          <a:p>
            <a:r>
              <a:rPr lang="en-IN" dirty="0" smtClean="0"/>
              <a:t>www.ashutoshksingh.in</a:t>
            </a:r>
            <a:endParaRPr lang="en-IN" dirty="0"/>
          </a:p>
        </p:txBody>
      </p:sp>
      <p:sp>
        <p:nvSpPr>
          <p:cNvPr id="5" name="Slide Number Placeholder 4"/>
          <p:cNvSpPr>
            <a:spLocks noGrp="1"/>
          </p:cNvSpPr>
          <p:nvPr>
            <p:ph type="sldNum" sz="quarter" idx="12"/>
          </p:nvPr>
        </p:nvSpPr>
        <p:spPr/>
        <p:txBody>
          <a:bodyPr/>
          <a:lstStyle/>
          <a:p>
            <a:fld id="{97450CD0-A01C-411F-BE2D-097B8E03410C}" type="slidenum">
              <a:rPr lang="en-IN" smtClean="0"/>
              <a:pPr/>
              <a:t>4</a:t>
            </a:fld>
            <a:endParaRPr lang="en-IN"/>
          </a:p>
        </p:txBody>
      </p:sp>
      <p:pic>
        <p:nvPicPr>
          <p:cNvPr id="8" name="Content Placeholder 7" descr="WhatsApp Image 2020-04-16 at 2.24.34 PM.jpeg"/>
          <p:cNvPicPr>
            <a:picLocks noGrp="1" noChangeAspect="1"/>
          </p:cNvPicPr>
          <p:nvPr>
            <p:ph sz="quarter" idx="1"/>
          </p:nvPr>
        </p:nvPicPr>
        <p:blipFill>
          <a:blip r:embed="rId2"/>
          <a:stretch>
            <a:fillRect/>
          </a:stretch>
        </p:blipFill>
        <p:spPr>
          <a:xfrm>
            <a:off x="1143000" y="1047750"/>
            <a:ext cx="6781800" cy="3429000"/>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200" dirty="0" smtClean="0"/>
              <a:t>TCP Operation (Cont’d)</a:t>
            </a:r>
            <a:endParaRPr lang="en-IN" sz="3000" dirty="0"/>
          </a:p>
        </p:txBody>
      </p:sp>
      <p:sp>
        <p:nvSpPr>
          <p:cNvPr id="7" name="Slide Number Placeholder 6"/>
          <p:cNvSpPr>
            <a:spLocks noGrp="1"/>
          </p:cNvSpPr>
          <p:nvPr>
            <p:ph type="sldNum" sz="quarter" idx="12"/>
          </p:nvPr>
        </p:nvSpPr>
        <p:spPr/>
        <p:txBody>
          <a:bodyPr/>
          <a:lstStyle/>
          <a:p>
            <a:fld id="{97450CD0-A01C-411F-BE2D-097B8E03410C}" type="slidenum">
              <a:rPr lang="en-IN" smtClean="0"/>
              <a:pPr/>
              <a:t>40</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60E8B39F-8060-45AF-B1D7-39540D09C8AF}" type="datetime4">
              <a:rPr lang="en-US" smtClean="0"/>
              <a:pPr/>
              <a:t>June 10, 2021</a:t>
            </a:fld>
            <a:endParaRPr lang="en-IN"/>
          </a:p>
        </p:txBody>
      </p:sp>
      <p:graphicFrame>
        <p:nvGraphicFramePr>
          <p:cNvPr id="10" name="Table 9"/>
          <p:cNvGraphicFramePr>
            <a:graphicFrameLocks noGrp="1"/>
          </p:cNvGraphicFramePr>
          <p:nvPr/>
        </p:nvGraphicFramePr>
        <p:xfrm>
          <a:off x="1371600" y="3867150"/>
          <a:ext cx="6096000" cy="370840"/>
        </p:xfrm>
        <a:graphic>
          <a:graphicData uri="http://schemas.openxmlformats.org/drawingml/2006/table">
            <a:tbl>
              <a:tblPr firstRow="1" bandRow="1">
                <a:tableStyleId>{2D5ABB26-0587-4C30-8999-92F81FD0307C}</a:tableStyleId>
              </a:tblPr>
              <a:tblGrid>
                <a:gridCol w="3048000"/>
                <a:gridCol w="3048000"/>
              </a:tblGrid>
              <a:tr h="370840">
                <a:tc>
                  <a:txBody>
                    <a:bodyPr/>
                    <a:lstStyle/>
                    <a:p>
                      <a:endParaRPr lang="en-IN" dirty="0"/>
                    </a:p>
                  </a:txBody>
                  <a:tcPr/>
                </a:tc>
                <a:tc>
                  <a:txBody>
                    <a:bodyPr/>
                    <a:lstStyle/>
                    <a:p>
                      <a:endParaRPr lang="en-IN" dirty="0"/>
                    </a:p>
                  </a:txBody>
                  <a:tcPr/>
                </a:tc>
              </a:tr>
            </a:tbl>
          </a:graphicData>
        </a:graphic>
      </p:graphicFrame>
      <p:pic>
        <p:nvPicPr>
          <p:cNvPr id="12" name="Content Placeholder 11" descr="Untitled.png"/>
          <p:cNvPicPr>
            <a:picLocks noGrp="1" noChangeAspect="1"/>
          </p:cNvPicPr>
          <p:nvPr>
            <p:ph sz="quarter" idx="1"/>
          </p:nvPr>
        </p:nvPicPr>
        <p:blipFill>
          <a:blip r:embed="rId2"/>
          <a:stretch>
            <a:fillRect/>
          </a:stretch>
        </p:blipFill>
        <p:spPr>
          <a:xfrm>
            <a:off x="5105400" y="1123950"/>
            <a:ext cx="3657600" cy="3296110"/>
          </a:xfrm>
        </p:spPr>
      </p:pic>
      <p:sp>
        <p:nvSpPr>
          <p:cNvPr id="14" name="Rectangle 13"/>
          <p:cNvSpPr/>
          <p:nvPr/>
        </p:nvSpPr>
        <p:spPr>
          <a:xfrm>
            <a:off x="381000" y="1276350"/>
            <a:ext cx="4724400" cy="2585323"/>
          </a:xfrm>
          <a:prstGeom prst="rect">
            <a:avLst/>
          </a:prstGeom>
        </p:spPr>
        <p:txBody>
          <a:bodyPr wrap="square">
            <a:spAutoFit/>
          </a:bodyPr>
          <a:lstStyle/>
          <a:p>
            <a:r>
              <a:rPr lang="en-IN" b="1" dirty="0" smtClean="0">
                <a:solidFill>
                  <a:srgbClr val="FF0000"/>
                </a:solidFill>
              </a:rPr>
              <a:t>Multiplexing: </a:t>
            </a:r>
            <a:r>
              <a:rPr lang="en-IN" b="1" dirty="0" smtClean="0"/>
              <a:t>Transport layer gathers chunks of data it receives from different sockets and encapsulate them with transport headers. Passing these resulting segments to the network layer is called multiplexing.</a:t>
            </a:r>
          </a:p>
          <a:p>
            <a:endParaRPr lang="en-IN" b="1" dirty="0" smtClean="0">
              <a:solidFill>
                <a:srgbClr val="FF0000"/>
              </a:solidFill>
            </a:endParaRPr>
          </a:p>
          <a:p>
            <a:r>
              <a:rPr lang="en-IN" b="1" dirty="0" err="1" smtClean="0">
                <a:solidFill>
                  <a:srgbClr val="FF0000"/>
                </a:solidFill>
              </a:rPr>
              <a:t>Demultiplexing</a:t>
            </a:r>
            <a:r>
              <a:rPr lang="en-IN" b="1" dirty="0" smtClean="0">
                <a:solidFill>
                  <a:srgbClr val="FF0000"/>
                </a:solidFill>
              </a:rPr>
              <a:t>: </a:t>
            </a:r>
            <a:r>
              <a:rPr lang="en-IN" b="1" dirty="0" smtClean="0"/>
              <a:t>The reverse process which is delivering data to the correct socket by the transport layer is called </a:t>
            </a:r>
            <a:r>
              <a:rPr lang="en-IN" b="1" dirty="0" err="1" smtClean="0"/>
              <a:t>demultiplexing</a:t>
            </a:r>
            <a:r>
              <a:rPr lang="en-IN" b="1" dirty="0" smtClean="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14550"/>
            <a:ext cx="7772400" cy="857250"/>
          </a:xfrm>
        </p:spPr>
        <p:txBody>
          <a:bodyPr>
            <a:normAutofit fontScale="90000"/>
          </a:bodyPr>
          <a:lstStyle/>
          <a:p>
            <a:r>
              <a:rPr lang="en-IN" dirty="0" smtClean="0"/>
              <a:t>                   </a:t>
            </a:r>
            <a:r>
              <a:rPr lang="en-IN" sz="6600" b="1" dirty="0" smtClean="0"/>
              <a:t>Thank You</a:t>
            </a:r>
            <a:endParaRPr lang="en-IN" sz="6600" b="1" dirty="0"/>
          </a:p>
        </p:txBody>
      </p:sp>
      <p:sp>
        <p:nvSpPr>
          <p:cNvPr id="7" name="Slide Number Placeholder 6"/>
          <p:cNvSpPr>
            <a:spLocks noGrp="1"/>
          </p:cNvSpPr>
          <p:nvPr>
            <p:ph type="sldNum" sz="quarter" idx="12"/>
          </p:nvPr>
        </p:nvSpPr>
        <p:spPr/>
        <p:txBody>
          <a:bodyPr/>
          <a:lstStyle/>
          <a:p>
            <a:fld id="{97450CD0-A01C-411F-BE2D-097B8E03410C}" type="slidenum">
              <a:rPr lang="en-IN" smtClean="0"/>
              <a:pPr/>
              <a:t>41</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1B52C2B2-9EF0-4509-8CC2-D732D404BAD8}"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200400"/>
            <a:ext cx="7772400" cy="971550"/>
          </a:xfrm>
        </p:spPr>
        <p:txBody>
          <a:bodyPr lIns="85904" tIns="42953" rIns="85904" bIns="42953">
            <a:normAutofit fontScale="92500" lnSpcReduction="10000"/>
          </a:bodyPr>
          <a:lstStyle/>
          <a:p>
            <a:pPr algn="r"/>
            <a:r>
              <a:rPr lang="en-IN" sz="3400" b="1" dirty="0" err="1" smtClean="0"/>
              <a:t>Ashutosh</a:t>
            </a:r>
            <a:r>
              <a:rPr lang="en-IN" sz="3400" b="1" dirty="0" smtClean="0"/>
              <a:t> Kumar Singh</a:t>
            </a:r>
          </a:p>
          <a:p>
            <a:pPr algn="r"/>
            <a:r>
              <a:rPr lang="en-IN" b="1" dirty="0" smtClean="0">
                <a:solidFill>
                  <a:schemeClr val="tx2">
                    <a:lumMod val="50000"/>
                  </a:schemeClr>
                </a:solidFill>
              </a:rPr>
              <a:t>www.ashutoshksingh.in</a:t>
            </a:r>
          </a:p>
          <a:p>
            <a:endParaRPr lang="en-IN" dirty="0"/>
          </a:p>
        </p:txBody>
      </p:sp>
      <p:sp>
        <p:nvSpPr>
          <p:cNvPr id="2" name="Title 1"/>
          <p:cNvSpPr>
            <a:spLocks noGrp="1"/>
          </p:cNvSpPr>
          <p:nvPr>
            <p:ph type="ctrTitle"/>
          </p:nvPr>
        </p:nvSpPr>
        <p:spPr>
          <a:xfrm>
            <a:off x="533400" y="1200150"/>
            <a:ext cx="8610600" cy="1314451"/>
          </a:xfrm>
        </p:spPr>
        <p:txBody>
          <a:bodyPr lIns="85904" tIns="42953" rIns="85904">
            <a:normAutofit fontScale="90000"/>
          </a:bodyPr>
          <a:lstStyle/>
          <a:p>
            <a:r>
              <a:rPr lang="en-IN" sz="4500" b="1" dirty="0" smtClean="0"/>
              <a:t>User Datagram Protocol (UDP)</a:t>
            </a:r>
            <a:br>
              <a:rPr lang="en-IN" sz="4500" b="1" dirty="0" smtClean="0"/>
            </a:br>
            <a:endParaRPr lang="en-IN" dirty="0"/>
          </a:p>
        </p:txBody>
      </p:sp>
      <p:sp>
        <p:nvSpPr>
          <p:cNvPr id="4" name="Date Placeholder 3"/>
          <p:cNvSpPr>
            <a:spLocks noGrp="1"/>
          </p:cNvSpPr>
          <p:nvPr>
            <p:ph type="dt" sz="half" idx="10"/>
          </p:nvPr>
        </p:nvSpPr>
        <p:spPr/>
        <p:txBody>
          <a:bodyPr lIns="77925" tIns="38963" rIns="77925" bIns="38963"/>
          <a:lstStyle/>
          <a:p>
            <a:fld id="{85CDC1F3-C6BF-465F-92E5-02F2B45D681E}" type="datetime4">
              <a:rPr lang="en-US" smtClean="0"/>
              <a:pPr/>
              <a:t>June 10, 2021</a:t>
            </a:fld>
            <a:endParaRPr lang="en-US"/>
          </a:p>
        </p:txBody>
      </p:sp>
      <p:sp>
        <p:nvSpPr>
          <p:cNvPr id="5" name="Slide Number Placeholder 4"/>
          <p:cNvSpPr>
            <a:spLocks noGrp="1"/>
          </p:cNvSpPr>
          <p:nvPr>
            <p:ph type="sldNum" sz="quarter" idx="12"/>
          </p:nvPr>
        </p:nvSpPr>
        <p:spPr/>
        <p:txBody>
          <a:bodyPr/>
          <a:lstStyle/>
          <a:p>
            <a:fld id="{FB59BE64-6659-4ED7-905A-3506208B884A}" type="slidenum">
              <a:rPr lang="en-US" smtClean="0"/>
              <a:pPr/>
              <a:t>42</a:t>
            </a:fld>
            <a:endParaRPr lang="en-US"/>
          </a:p>
        </p:txBody>
      </p:sp>
      <p:sp>
        <p:nvSpPr>
          <p:cNvPr id="6" name="Footer Placeholder 5"/>
          <p:cNvSpPr>
            <a:spLocks noGrp="1"/>
          </p:cNvSpPr>
          <p:nvPr>
            <p:ph type="ftr" sz="quarter" idx="11"/>
          </p:nvPr>
        </p:nvSpPr>
        <p:spPr/>
        <p:txBody>
          <a:bodyPr lIns="77925" tIns="38963" rIns="77925" bIns="38963"/>
          <a:lstStyle/>
          <a:p>
            <a:r>
              <a:rPr lang="en-US" smtClean="0"/>
              <a:t>www.ashutoshksingh.in</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723" y="171450"/>
            <a:ext cx="7772400" cy="857250"/>
          </a:xfrm>
        </p:spPr>
        <p:txBody>
          <a:bodyPr lIns="77925" tIns="38963" rIns="77925">
            <a:normAutofit/>
          </a:bodyPr>
          <a:lstStyle/>
          <a:p>
            <a:r>
              <a:rPr lang="en-US" sz="3700" b="1" dirty="0" smtClean="0">
                <a:solidFill>
                  <a:schemeClr val="tx1">
                    <a:lumMod val="75000"/>
                    <a:lumOff val="25000"/>
                  </a:schemeClr>
                </a:solidFill>
              </a:rPr>
              <a:t>User Datagram Protocol (UDP)</a:t>
            </a:r>
            <a:endParaRPr lang="en-US" sz="3700" b="1" dirty="0">
              <a:solidFill>
                <a:schemeClr val="tx1">
                  <a:lumMod val="75000"/>
                  <a:lumOff val="25000"/>
                </a:schemeClr>
              </a:solidFill>
            </a:endParaRPr>
          </a:p>
        </p:txBody>
      </p:sp>
      <p:sp>
        <p:nvSpPr>
          <p:cNvPr id="3" name="Content Placeholder 2"/>
          <p:cNvSpPr>
            <a:spLocks noGrp="1"/>
          </p:cNvSpPr>
          <p:nvPr>
            <p:ph sz="quarter" idx="1"/>
          </p:nvPr>
        </p:nvSpPr>
        <p:spPr>
          <a:xfrm>
            <a:off x="703386" y="1257300"/>
            <a:ext cx="7772400" cy="3429000"/>
          </a:xfrm>
        </p:spPr>
        <p:txBody>
          <a:bodyPr lIns="77925" tIns="38963" rIns="77925" bIns="38963">
            <a:normAutofit/>
          </a:bodyPr>
          <a:lstStyle/>
          <a:p>
            <a:pPr algn="just">
              <a:buFont typeface="Arial" pitchFamily="34" charset="0"/>
              <a:buChar char="•"/>
            </a:pPr>
            <a:r>
              <a:rPr lang="en-US" dirty="0" smtClean="0"/>
              <a:t> </a:t>
            </a:r>
            <a:r>
              <a:rPr lang="en-US" sz="2700" b="1" dirty="0" smtClean="0"/>
              <a:t>The User Datagram Protocol (UDP) is called a connectionless, unreliable transport protocol. </a:t>
            </a:r>
          </a:p>
          <a:p>
            <a:pPr algn="just">
              <a:buFont typeface="Arial" pitchFamily="34" charset="0"/>
              <a:buChar char="•"/>
            </a:pPr>
            <a:r>
              <a:rPr lang="en-US" sz="2700" b="1" dirty="0" smtClean="0"/>
              <a:t> It does not add anything to the services of IP except to provide process-to-process communication instead of host-to-host communication.</a:t>
            </a:r>
          </a:p>
          <a:p>
            <a:pPr algn="just">
              <a:buNone/>
            </a:pPr>
            <a:endParaRPr lang="en-US" dirty="0" smtClean="0"/>
          </a:p>
          <a:p>
            <a:endParaRPr lang="en-US" dirty="0"/>
          </a:p>
        </p:txBody>
      </p:sp>
      <p:sp>
        <p:nvSpPr>
          <p:cNvPr id="4" name="Date Placeholder 3"/>
          <p:cNvSpPr>
            <a:spLocks noGrp="1"/>
          </p:cNvSpPr>
          <p:nvPr>
            <p:ph type="dt" sz="half" idx="10"/>
          </p:nvPr>
        </p:nvSpPr>
        <p:spPr/>
        <p:txBody>
          <a:bodyPr lIns="77925" tIns="38963" rIns="77925" bIns="38963"/>
          <a:lstStyle/>
          <a:p>
            <a:fld id="{72482C33-B511-4DF5-86AF-A91AEC8252A1}" type="datetime4">
              <a:rPr lang="en-US" smtClean="0"/>
              <a:pPr/>
              <a:t>June 10, 2021</a:t>
            </a:fld>
            <a:endParaRPr lang="en-US"/>
          </a:p>
        </p:txBody>
      </p:sp>
      <p:sp>
        <p:nvSpPr>
          <p:cNvPr id="5" name="Slide Number Placeholder 4"/>
          <p:cNvSpPr>
            <a:spLocks noGrp="1"/>
          </p:cNvSpPr>
          <p:nvPr>
            <p:ph type="sldNum" sz="quarter" idx="12"/>
          </p:nvPr>
        </p:nvSpPr>
        <p:spPr/>
        <p:txBody>
          <a:bodyPr/>
          <a:lstStyle/>
          <a:p>
            <a:fld id="{FB59BE64-6659-4ED7-905A-3506208B884A}" type="slidenum">
              <a:rPr lang="en-US" smtClean="0"/>
              <a:pPr/>
              <a:t>43</a:t>
            </a:fld>
            <a:endParaRPr lang="en-US"/>
          </a:p>
        </p:txBody>
      </p:sp>
      <p:sp>
        <p:nvSpPr>
          <p:cNvPr id="6" name="Footer Placeholder 5"/>
          <p:cNvSpPr>
            <a:spLocks noGrp="1"/>
          </p:cNvSpPr>
          <p:nvPr>
            <p:ph type="ftr" sz="quarter" idx="11"/>
          </p:nvPr>
        </p:nvSpPr>
        <p:spPr/>
        <p:txBody>
          <a:bodyPr lIns="77925" tIns="38963" rIns="77925" bIns="38963"/>
          <a:lstStyle/>
          <a:p>
            <a:r>
              <a:rPr lang="en-US" smtClean="0"/>
              <a:t>www.ashutoshksingh.in</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77925" tIns="38963" rIns="77925">
            <a:normAutofit/>
          </a:bodyPr>
          <a:lstStyle/>
          <a:p>
            <a:r>
              <a:rPr lang="en-US" sz="3700" b="1" dirty="0" smtClean="0">
                <a:solidFill>
                  <a:schemeClr val="tx1">
                    <a:lumMod val="75000"/>
                    <a:lumOff val="25000"/>
                  </a:schemeClr>
                </a:solidFill>
              </a:rPr>
              <a:t>User Datagram Protocol (UDP)</a:t>
            </a:r>
            <a:endParaRPr lang="en-US" sz="3700" b="1" dirty="0">
              <a:solidFill>
                <a:schemeClr val="tx1">
                  <a:lumMod val="75000"/>
                  <a:lumOff val="25000"/>
                </a:schemeClr>
              </a:solidFill>
            </a:endParaRPr>
          </a:p>
        </p:txBody>
      </p:sp>
      <p:sp>
        <p:nvSpPr>
          <p:cNvPr id="3" name="Content Placeholder 2"/>
          <p:cNvSpPr>
            <a:spLocks noGrp="1"/>
          </p:cNvSpPr>
          <p:nvPr>
            <p:ph sz="quarter" idx="1"/>
          </p:nvPr>
        </p:nvSpPr>
        <p:spPr/>
        <p:txBody>
          <a:bodyPr lIns="77925" tIns="38963" rIns="77925" bIns="38963"/>
          <a:lstStyle/>
          <a:p>
            <a:r>
              <a:rPr lang="en-US" sz="2700" b="1" dirty="0" smtClean="0"/>
              <a:t>Connection less</a:t>
            </a:r>
          </a:p>
          <a:p>
            <a:pPr lvl="1"/>
            <a:r>
              <a:rPr lang="en-US" sz="2700" b="1" dirty="0" smtClean="0"/>
              <a:t>Unreliable</a:t>
            </a:r>
          </a:p>
          <a:p>
            <a:pPr lvl="1"/>
            <a:r>
              <a:rPr lang="en-US" sz="2700" b="1" dirty="0" smtClean="0"/>
              <a:t>No-order</a:t>
            </a:r>
          </a:p>
          <a:p>
            <a:pPr lvl="0">
              <a:buClr>
                <a:srgbClr val="F0AD00"/>
              </a:buClr>
            </a:pPr>
            <a:r>
              <a:rPr lang="en-US" sz="2700" b="1" dirty="0" smtClean="0">
                <a:solidFill>
                  <a:prstClr val="black"/>
                </a:solidFill>
              </a:rPr>
              <a:t>Port Number</a:t>
            </a:r>
          </a:p>
          <a:p>
            <a:pPr lvl="1">
              <a:buClr>
                <a:srgbClr val="F0AD00"/>
              </a:buClr>
            </a:pPr>
            <a:r>
              <a:rPr lang="en-US" sz="2700" b="1" dirty="0" smtClean="0">
                <a:solidFill>
                  <a:prstClr val="black"/>
                </a:solidFill>
              </a:rPr>
              <a:t>Max port number (2</a:t>
            </a:r>
            <a:r>
              <a:rPr lang="en-US" sz="2700" b="1" baseline="30000" dirty="0" smtClean="0">
                <a:solidFill>
                  <a:prstClr val="black"/>
                </a:solidFill>
              </a:rPr>
              <a:t>16</a:t>
            </a:r>
            <a:r>
              <a:rPr lang="en-US" sz="2700" b="1" dirty="0" smtClean="0">
                <a:solidFill>
                  <a:prstClr val="black"/>
                </a:solidFill>
              </a:rPr>
              <a:t>-1) i.e. 65535 where 0 to 1023 are called well known port number.</a:t>
            </a:r>
          </a:p>
          <a:p>
            <a:pPr lvl="0">
              <a:buClr>
                <a:srgbClr val="F0AD00"/>
              </a:buClr>
            </a:pPr>
            <a:r>
              <a:rPr lang="en-US" sz="2700" b="1" dirty="0" smtClean="0">
                <a:solidFill>
                  <a:prstClr val="black"/>
                </a:solidFill>
              </a:rPr>
              <a:t>UDP header is of 8 Bytes</a:t>
            </a:r>
          </a:p>
          <a:p>
            <a:pPr lvl="1"/>
            <a:endParaRPr lang="en-US" dirty="0" smtClean="0"/>
          </a:p>
        </p:txBody>
      </p:sp>
      <p:sp>
        <p:nvSpPr>
          <p:cNvPr id="4" name="Date Placeholder 3"/>
          <p:cNvSpPr>
            <a:spLocks noGrp="1"/>
          </p:cNvSpPr>
          <p:nvPr>
            <p:ph type="dt" sz="half" idx="10"/>
          </p:nvPr>
        </p:nvSpPr>
        <p:spPr/>
        <p:txBody>
          <a:bodyPr lIns="77925" tIns="38963" rIns="77925" bIns="38963"/>
          <a:lstStyle/>
          <a:p>
            <a:fld id="{D561A617-713D-43F4-881A-8A065709B5DF}" type="datetime4">
              <a:rPr lang="en-US" smtClean="0"/>
              <a:pPr/>
              <a:t>June 10, 2021</a:t>
            </a:fld>
            <a:endParaRPr lang="en-US"/>
          </a:p>
        </p:txBody>
      </p:sp>
      <p:sp>
        <p:nvSpPr>
          <p:cNvPr id="5" name="Slide Number Placeholder 4"/>
          <p:cNvSpPr>
            <a:spLocks noGrp="1"/>
          </p:cNvSpPr>
          <p:nvPr>
            <p:ph type="sldNum" sz="quarter" idx="12"/>
          </p:nvPr>
        </p:nvSpPr>
        <p:spPr/>
        <p:txBody>
          <a:bodyPr/>
          <a:lstStyle/>
          <a:p>
            <a:fld id="{FB59BE64-6659-4ED7-905A-3506208B884A}" type="slidenum">
              <a:rPr lang="en-US" smtClean="0"/>
              <a:pPr/>
              <a:t>44</a:t>
            </a:fld>
            <a:endParaRPr lang="en-US"/>
          </a:p>
        </p:txBody>
      </p:sp>
      <p:sp>
        <p:nvSpPr>
          <p:cNvPr id="6" name="Footer Placeholder 5"/>
          <p:cNvSpPr>
            <a:spLocks noGrp="1"/>
          </p:cNvSpPr>
          <p:nvPr>
            <p:ph type="ftr" sz="quarter" idx="11"/>
          </p:nvPr>
        </p:nvSpPr>
        <p:spPr/>
        <p:txBody>
          <a:bodyPr lIns="77925" tIns="38963" rIns="77925" bIns="38963"/>
          <a:lstStyle/>
          <a:p>
            <a:r>
              <a:rPr lang="en-US" smtClean="0"/>
              <a:t>www.ashutoshksingh.in</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77925" tIns="38963" rIns="77925">
            <a:normAutofit/>
          </a:bodyPr>
          <a:lstStyle/>
          <a:p>
            <a:r>
              <a:rPr lang="en-US" sz="3700" b="1" dirty="0" smtClean="0">
                <a:solidFill>
                  <a:schemeClr val="tx1">
                    <a:lumMod val="75000"/>
                    <a:lumOff val="25000"/>
                  </a:schemeClr>
                </a:solidFill>
              </a:rPr>
              <a:t>User datagram format</a:t>
            </a:r>
            <a:endParaRPr lang="en-US" sz="3700" b="1" dirty="0">
              <a:solidFill>
                <a:schemeClr val="tx1">
                  <a:lumMod val="75000"/>
                  <a:lumOff val="25000"/>
                </a:schemeClr>
              </a:solidFill>
            </a:endParaRPr>
          </a:p>
        </p:txBody>
      </p:sp>
      <p:pic>
        <p:nvPicPr>
          <p:cNvPr id="4" name="Picture 6"/>
          <p:cNvPicPr>
            <a:picLocks noGrp="1" noChangeAspect="1" noChangeArrowheads="1"/>
          </p:cNvPicPr>
          <p:nvPr>
            <p:ph sz="quarter" idx="1"/>
          </p:nvPr>
        </p:nvPicPr>
        <p:blipFill>
          <a:blip r:embed="rId2"/>
          <a:stretch>
            <a:fillRect/>
          </a:stretch>
        </p:blipFill>
        <p:spPr bwMode="auto">
          <a:xfrm>
            <a:off x="914402" y="1420939"/>
            <a:ext cx="7772400" cy="2758826"/>
          </a:xfrm>
          <a:prstGeom prst="rect">
            <a:avLst/>
          </a:prstGeom>
          <a:noFill/>
          <a:ln w="9525">
            <a:noFill/>
            <a:miter lim="800000"/>
            <a:headEnd/>
            <a:tailEnd/>
          </a:ln>
          <a:effectLst/>
        </p:spPr>
      </p:pic>
      <p:sp>
        <p:nvSpPr>
          <p:cNvPr id="5" name="Date Placeholder 4"/>
          <p:cNvSpPr>
            <a:spLocks noGrp="1"/>
          </p:cNvSpPr>
          <p:nvPr>
            <p:ph type="dt" sz="half" idx="10"/>
          </p:nvPr>
        </p:nvSpPr>
        <p:spPr/>
        <p:txBody>
          <a:bodyPr lIns="77925" tIns="38963" rIns="77925" bIns="38963"/>
          <a:lstStyle/>
          <a:p>
            <a:fld id="{6999C56B-C798-48C7-B94C-B91AC4AB55A9}" type="datetime4">
              <a:rPr lang="en-US" smtClean="0"/>
              <a:pPr/>
              <a:t>June 10, 2021</a:t>
            </a:fld>
            <a:endParaRPr lang="en-US"/>
          </a:p>
        </p:txBody>
      </p:sp>
      <p:sp>
        <p:nvSpPr>
          <p:cNvPr id="6" name="Slide Number Placeholder 5"/>
          <p:cNvSpPr>
            <a:spLocks noGrp="1"/>
          </p:cNvSpPr>
          <p:nvPr>
            <p:ph type="sldNum" sz="quarter" idx="12"/>
          </p:nvPr>
        </p:nvSpPr>
        <p:spPr/>
        <p:txBody>
          <a:bodyPr/>
          <a:lstStyle/>
          <a:p>
            <a:fld id="{FB59BE64-6659-4ED7-905A-3506208B884A}" type="slidenum">
              <a:rPr lang="en-US" smtClean="0"/>
              <a:pPr/>
              <a:t>45</a:t>
            </a:fld>
            <a:endParaRPr lang="en-US"/>
          </a:p>
        </p:txBody>
      </p:sp>
      <p:sp>
        <p:nvSpPr>
          <p:cNvPr id="7" name="Footer Placeholder 6"/>
          <p:cNvSpPr>
            <a:spLocks noGrp="1"/>
          </p:cNvSpPr>
          <p:nvPr>
            <p:ph type="ftr" sz="quarter" idx="11"/>
          </p:nvPr>
        </p:nvSpPr>
        <p:spPr/>
        <p:txBody>
          <a:bodyPr lIns="77925" tIns="38963" rIns="77925" bIns="38963"/>
          <a:lstStyle/>
          <a:p>
            <a:r>
              <a:rPr lang="en-US" smtClean="0"/>
              <a:t>www.ashutoshksingh.in</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77925" tIns="38963" rIns="77925">
            <a:normAutofit/>
          </a:bodyPr>
          <a:lstStyle/>
          <a:p>
            <a:r>
              <a:rPr lang="en-US" sz="3700" b="1" dirty="0" smtClean="0">
                <a:solidFill>
                  <a:schemeClr val="tx1">
                    <a:lumMod val="75000"/>
                    <a:lumOff val="25000"/>
                  </a:schemeClr>
                </a:solidFill>
              </a:rPr>
              <a:t>User datagram format</a:t>
            </a:r>
            <a:endParaRPr lang="en-US" sz="3700" b="1" dirty="0">
              <a:solidFill>
                <a:schemeClr val="tx1">
                  <a:lumMod val="75000"/>
                  <a:lumOff val="25000"/>
                </a:schemeClr>
              </a:solidFill>
            </a:endParaRPr>
          </a:p>
        </p:txBody>
      </p:sp>
      <p:pic>
        <p:nvPicPr>
          <p:cNvPr id="4" name="Picture 6"/>
          <p:cNvPicPr>
            <a:picLocks noGrp="1" noChangeAspect="1" noChangeArrowheads="1"/>
          </p:cNvPicPr>
          <p:nvPr>
            <p:ph sz="quarter" idx="1"/>
          </p:nvPr>
        </p:nvPicPr>
        <p:blipFill>
          <a:blip r:embed="rId2"/>
          <a:srcRect/>
          <a:stretch>
            <a:fillRect/>
          </a:stretch>
        </p:blipFill>
        <p:spPr bwMode="auto">
          <a:xfrm>
            <a:off x="492923" y="1617984"/>
            <a:ext cx="4219754" cy="2895750"/>
          </a:xfrm>
          <a:prstGeom prst="rect">
            <a:avLst/>
          </a:prstGeom>
          <a:noFill/>
          <a:ln w="9525">
            <a:noFill/>
            <a:miter lim="800000"/>
            <a:headEnd/>
            <a:tailEnd/>
          </a:ln>
          <a:effectLst/>
        </p:spPr>
      </p:pic>
      <p:sp>
        <p:nvSpPr>
          <p:cNvPr id="5" name="Rectangle 4"/>
          <p:cNvSpPr/>
          <p:nvPr/>
        </p:nvSpPr>
        <p:spPr>
          <a:xfrm>
            <a:off x="5134708" y="1600200"/>
            <a:ext cx="3798277" cy="1309793"/>
          </a:xfrm>
          <a:prstGeom prst="rect">
            <a:avLst/>
          </a:prstGeom>
        </p:spPr>
        <p:style>
          <a:lnRef idx="2">
            <a:schemeClr val="accent2"/>
          </a:lnRef>
          <a:fillRef idx="1">
            <a:schemeClr val="lt1"/>
          </a:fillRef>
          <a:effectRef idx="0">
            <a:schemeClr val="accent2"/>
          </a:effectRef>
          <a:fontRef idx="minor">
            <a:schemeClr val="dk1"/>
          </a:fontRef>
        </p:style>
        <p:txBody>
          <a:bodyPr wrap="square" lIns="77925" tIns="38963" rIns="77925" bIns="38963">
            <a:spAutoFit/>
          </a:bodyPr>
          <a:lstStyle/>
          <a:p>
            <a:pPr lvl="0">
              <a:buClr>
                <a:srgbClr val="F0AD00"/>
              </a:buClr>
            </a:pPr>
            <a:r>
              <a:rPr lang="en-US" sz="2000" dirty="0">
                <a:solidFill>
                  <a:srgbClr val="C00000"/>
                </a:solidFill>
              </a:rPr>
              <a:t>Port Number</a:t>
            </a:r>
          </a:p>
          <a:p>
            <a:pPr lvl="1">
              <a:buClr>
                <a:srgbClr val="F0AD00"/>
              </a:buClr>
            </a:pPr>
            <a:r>
              <a:rPr lang="en-US" sz="2000" dirty="0">
                <a:solidFill>
                  <a:prstClr val="black"/>
                </a:solidFill>
              </a:rPr>
              <a:t>Max port number (2</a:t>
            </a:r>
            <a:r>
              <a:rPr lang="en-US" sz="2000" baseline="30000" dirty="0">
                <a:solidFill>
                  <a:prstClr val="black"/>
                </a:solidFill>
              </a:rPr>
              <a:t>16</a:t>
            </a:r>
            <a:r>
              <a:rPr lang="en-US" sz="2000" dirty="0">
                <a:solidFill>
                  <a:prstClr val="black"/>
                </a:solidFill>
              </a:rPr>
              <a:t>-1) </a:t>
            </a:r>
            <a:r>
              <a:rPr lang="en-US" sz="2000" dirty="0" err="1">
                <a:solidFill>
                  <a:prstClr val="black"/>
                </a:solidFill>
              </a:rPr>
              <a:t>ie</a:t>
            </a:r>
            <a:r>
              <a:rPr lang="en-US" sz="2000" dirty="0">
                <a:solidFill>
                  <a:prstClr val="black"/>
                </a:solidFill>
              </a:rPr>
              <a:t> 65535 where 0 to 1023 are called well known port number.</a:t>
            </a:r>
          </a:p>
        </p:txBody>
      </p:sp>
      <p:sp>
        <p:nvSpPr>
          <p:cNvPr id="6" name="Date Placeholder 5"/>
          <p:cNvSpPr>
            <a:spLocks noGrp="1"/>
          </p:cNvSpPr>
          <p:nvPr>
            <p:ph type="dt" sz="half" idx="10"/>
          </p:nvPr>
        </p:nvSpPr>
        <p:spPr/>
        <p:txBody>
          <a:bodyPr lIns="77925" tIns="38963" rIns="77925" bIns="38963"/>
          <a:lstStyle/>
          <a:p>
            <a:fld id="{FC39AFB1-3F88-4570-83F5-F3390A275943}" type="datetime4">
              <a:rPr lang="en-US" smtClean="0"/>
              <a:pPr/>
              <a:t>June 10, 2021</a:t>
            </a:fld>
            <a:endParaRPr lang="en-US"/>
          </a:p>
        </p:txBody>
      </p:sp>
      <p:sp>
        <p:nvSpPr>
          <p:cNvPr id="7" name="Slide Number Placeholder 6"/>
          <p:cNvSpPr>
            <a:spLocks noGrp="1"/>
          </p:cNvSpPr>
          <p:nvPr>
            <p:ph type="sldNum" sz="quarter" idx="12"/>
          </p:nvPr>
        </p:nvSpPr>
        <p:spPr/>
        <p:txBody>
          <a:bodyPr/>
          <a:lstStyle/>
          <a:p>
            <a:fld id="{FB59BE64-6659-4ED7-905A-3506208B884A}" type="slidenum">
              <a:rPr lang="en-US" smtClean="0"/>
              <a:pPr/>
              <a:t>46</a:t>
            </a:fld>
            <a:endParaRPr lang="en-US"/>
          </a:p>
        </p:txBody>
      </p:sp>
      <p:sp>
        <p:nvSpPr>
          <p:cNvPr id="8" name="Footer Placeholder 7"/>
          <p:cNvSpPr>
            <a:spLocks noGrp="1"/>
          </p:cNvSpPr>
          <p:nvPr>
            <p:ph type="ftr" sz="quarter" idx="11"/>
          </p:nvPr>
        </p:nvSpPr>
        <p:spPr/>
        <p:txBody>
          <a:bodyPr lIns="77925" tIns="38963" rIns="77925" bIns="38963"/>
          <a:lstStyle/>
          <a:p>
            <a:r>
              <a:rPr lang="en-US" smtClean="0"/>
              <a:t>www.ashutoshksingh.in</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77925" tIns="38963" rIns="77925"/>
          <a:lstStyle/>
          <a:p>
            <a:r>
              <a:rPr lang="en-US" sz="4100" b="1" dirty="0" smtClean="0"/>
              <a:t>User datagram format</a:t>
            </a:r>
            <a:endParaRPr lang="en-US" b="1" dirty="0"/>
          </a:p>
        </p:txBody>
      </p:sp>
      <p:pic>
        <p:nvPicPr>
          <p:cNvPr id="4" name="Picture 6"/>
          <p:cNvPicPr>
            <a:picLocks noGrp="1" noChangeAspect="1" noChangeArrowheads="1"/>
          </p:cNvPicPr>
          <p:nvPr>
            <p:ph sz="quarter" idx="1"/>
          </p:nvPr>
        </p:nvPicPr>
        <p:blipFill>
          <a:blip r:embed="rId2"/>
          <a:srcRect/>
          <a:stretch>
            <a:fillRect/>
          </a:stretch>
        </p:blipFill>
        <p:spPr bwMode="auto">
          <a:xfrm>
            <a:off x="492923" y="1617984"/>
            <a:ext cx="4219754" cy="2895750"/>
          </a:xfrm>
          <a:prstGeom prst="rect">
            <a:avLst/>
          </a:prstGeom>
          <a:noFill/>
          <a:ln w="9525">
            <a:noFill/>
            <a:miter lim="800000"/>
            <a:headEnd/>
            <a:tailEnd/>
          </a:ln>
          <a:effectLst/>
        </p:spPr>
      </p:pic>
      <p:sp>
        <p:nvSpPr>
          <p:cNvPr id="5" name="Rectangle 4"/>
          <p:cNvSpPr/>
          <p:nvPr/>
        </p:nvSpPr>
        <p:spPr>
          <a:xfrm>
            <a:off x="5134708" y="1600200"/>
            <a:ext cx="3798277" cy="3033342"/>
          </a:xfrm>
          <a:prstGeom prst="rect">
            <a:avLst/>
          </a:prstGeom>
        </p:spPr>
        <p:txBody>
          <a:bodyPr wrap="square" lIns="77925" tIns="38963" rIns="77925" bIns="38963">
            <a:spAutoFit/>
          </a:bodyPr>
          <a:lstStyle/>
          <a:p>
            <a:pPr lvl="0">
              <a:buClr>
                <a:srgbClr val="F0AD00"/>
              </a:buClr>
            </a:pPr>
            <a:r>
              <a:rPr lang="en-US" sz="2400" dirty="0" smtClean="0">
                <a:solidFill>
                  <a:srgbClr val="C00000"/>
                </a:solidFill>
              </a:rPr>
              <a:t>Total Length</a:t>
            </a:r>
            <a:endParaRPr lang="en-US" sz="2400" dirty="0">
              <a:solidFill>
                <a:srgbClr val="C00000"/>
              </a:solidFill>
            </a:endParaRPr>
          </a:p>
          <a:p>
            <a:pPr lvl="1">
              <a:buClr>
                <a:srgbClr val="F0AD00"/>
              </a:buClr>
            </a:pPr>
            <a:r>
              <a:rPr lang="en-US" sz="2400" dirty="0" smtClean="0">
                <a:solidFill>
                  <a:prstClr val="black"/>
                </a:solidFill>
              </a:rPr>
              <a:t>(</a:t>
            </a:r>
            <a:r>
              <a:rPr lang="en-US" sz="2400" dirty="0">
                <a:solidFill>
                  <a:prstClr val="black"/>
                </a:solidFill>
              </a:rPr>
              <a:t>2</a:t>
            </a:r>
            <a:r>
              <a:rPr lang="en-US" sz="2400" baseline="30000" dirty="0">
                <a:solidFill>
                  <a:prstClr val="black"/>
                </a:solidFill>
              </a:rPr>
              <a:t>16</a:t>
            </a:r>
            <a:r>
              <a:rPr lang="en-US" sz="2400" dirty="0">
                <a:solidFill>
                  <a:prstClr val="black"/>
                </a:solidFill>
              </a:rPr>
              <a:t>-1) </a:t>
            </a:r>
            <a:r>
              <a:rPr lang="en-US" sz="2400" dirty="0" err="1">
                <a:solidFill>
                  <a:prstClr val="black"/>
                </a:solidFill>
              </a:rPr>
              <a:t>ie</a:t>
            </a:r>
            <a:r>
              <a:rPr lang="en-US" sz="2400" dirty="0">
                <a:solidFill>
                  <a:prstClr val="black"/>
                </a:solidFill>
              </a:rPr>
              <a:t> </a:t>
            </a:r>
            <a:r>
              <a:rPr lang="en-US" sz="2400" dirty="0" smtClean="0">
                <a:solidFill>
                  <a:prstClr val="black"/>
                </a:solidFill>
              </a:rPr>
              <a:t>65535 it means max segment size will be 65535.</a:t>
            </a:r>
          </a:p>
          <a:p>
            <a:pPr lvl="1">
              <a:buClr>
                <a:srgbClr val="F0AD00"/>
              </a:buClr>
            </a:pPr>
            <a:endParaRPr lang="en-US" sz="2400" dirty="0">
              <a:solidFill>
                <a:prstClr val="black"/>
              </a:solidFill>
            </a:endParaRPr>
          </a:p>
          <a:p>
            <a:pPr lvl="1">
              <a:buClr>
                <a:srgbClr val="F0AD00"/>
              </a:buClr>
            </a:pPr>
            <a:r>
              <a:rPr lang="en-US" sz="2400" dirty="0" smtClean="0">
                <a:solidFill>
                  <a:prstClr val="black"/>
                </a:solidFill>
              </a:rPr>
              <a:t>We know header size is 8 Byte so payload will be 65527 </a:t>
            </a:r>
            <a:endParaRPr lang="en-US" sz="2400" dirty="0">
              <a:solidFill>
                <a:prstClr val="black"/>
              </a:solidFill>
            </a:endParaRPr>
          </a:p>
        </p:txBody>
      </p:sp>
      <p:sp>
        <p:nvSpPr>
          <p:cNvPr id="6" name="Date Placeholder 5"/>
          <p:cNvSpPr>
            <a:spLocks noGrp="1"/>
          </p:cNvSpPr>
          <p:nvPr>
            <p:ph type="dt" sz="half" idx="10"/>
          </p:nvPr>
        </p:nvSpPr>
        <p:spPr/>
        <p:txBody>
          <a:bodyPr lIns="77925" tIns="38963" rIns="77925" bIns="38963"/>
          <a:lstStyle/>
          <a:p>
            <a:fld id="{295AC59A-3211-4381-A57F-3A4565430421}" type="datetime4">
              <a:rPr lang="en-US" smtClean="0"/>
              <a:pPr/>
              <a:t>June 10, 2021</a:t>
            </a:fld>
            <a:endParaRPr lang="en-US"/>
          </a:p>
        </p:txBody>
      </p:sp>
      <p:sp>
        <p:nvSpPr>
          <p:cNvPr id="7" name="Slide Number Placeholder 6"/>
          <p:cNvSpPr>
            <a:spLocks noGrp="1"/>
          </p:cNvSpPr>
          <p:nvPr>
            <p:ph type="sldNum" sz="quarter" idx="12"/>
          </p:nvPr>
        </p:nvSpPr>
        <p:spPr/>
        <p:txBody>
          <a:bodyPr/>
          <a:lstStyle/>
          <a:p>
            <a:fld id="{FB59BE64-6659-4ED7-905A-3506208B884A}" type="slidenum">
              <a:rPr lang="en-US" smtClean="0"/>
              <a:pPr/>
              <a:t>47</a:t>
            </a:fld>
            <a:endParaRPr lang="en-US"/>
          </a:p>
        </p:txBody>
      </p:sp>
      <p:sp>
        <p:nvSpPr>
          <p:cNvPr id="8" name="Footer Placeholder 7"/>
          <p:cNvSpPr>
            <a:spLocks noGrp="1"/>
          </p:cNvSpPr>
          <p:nvPr>
            <p:ph type="ftr" sz="quarter" idx="11"/>
          </p:nvPr>
        </p:nvSpPr>
        <p:spPr/>
        <p:txBody>
          <a:bodyPr lIns="77925" tIns="38963" rIns="77925" bIns="38963"/>
          <a:lstStyle/>
          <a:p>
            <a:r>
              <a:rPr lang="en-US" smtClean="0"/>
              <a:t>www.ashutoshksingh.in</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77925" tIns="38963" rIns="77925"/>
          <a:lstStyle/>
          <a:p>
            <a:r>
              <a:rPr lang="en-US" sz="4100" b="1" dirty="0" smtClean="0"/>
              <a:t>User datagram format</a:t>
            </a:r>
            <a:endParaRPr lang="en-US" b="1" dirty="0"/>
          </a:p>
        </p:txBody>
      </p:sp>
      <p:pic>
        <p:nvPicPr>
          <p:cNvPr id="4" name="Picture 6"/>
          <p:cNvPicPr>
            <a:picLocks noGrp="1" noChangeAspect="1" noChangeArrowheads="1"/>
          </p:cNvPicPr>
          <p:nvPr>
            <p:ph sz="quarter" idx="1"/>
          </p:nvPr>
        </p:nvPicPr>
        <p:blipFill>
          <a:blip r:embed="rId2"/>
          <a:srcRect/>
          <a:stretch>
            <a:fillRect/>
          </a:stretch>
        </p:blipFill>
        <p:spPr bwMode="auto">
          <a:xfrm>
            <a:off x="492923" y="1617984"/>
            <a:ext cx="4219754" cy="2895750"/>
          </a:xfrm>
          <a:prstGeom prst="rect">
            <a:avLst/>
          </a:prstGeom>
          <a:noFill/>
          <a:ln w="9525">
            <a:noFill/>
            <a:miter lim="800000"/>
            <a:headEnd/>
            <a:tailEnd/>
          </a:ln>
          <a:effectLst/>
        </p:spPr>
      </p:pic>
      <p:sp>
        <p:nvSpPr>
          <p:cNvPr id="5" name="Rectangle 4"/>
          <p:cNvSpPr/>
          <p:nvPr/>
        </p:nvSpPr>
        <p:spPr>
          <a:xfrm>
            <a:off x="5134708" y="1600200"/>
            <a:ext cx="3798277" cy="2648621"/>
          </a:xfrm>
          <a:prstGeom prst="rect">
            <a:avLst/>
          </a:prstGeom>
        </p:spPr>
        <p:txBody>
          <a:bodyPr wrap="square" lIns="77925" tIns="38963" rIns="77925" bIns="38963">
            <a:spAutoFit/>
          </a:bodyPr>
          <a:lstStyle/>
          <a:p>
            <a:pPr lvl="0">
              <a:buClr>
                <a:srgbClr val="F0AD00"/>
              </a:buClr>
            </a:pPr>
            <a:r>
              <a:rPr lang="en-US" sz="2700" dirty="0" smtClean="0">
                <a:solidFill>
                  <a:srgbClr val="C00000"/>
                </a:solidFill>
              </a:rPr>
              <a:t>Checksum</a:t>
            </a:r>
            <a:endParaRPr lang="en-US" sz="2700" dirty="0">
              <a:solidFill>
                <a:srgbClr val="C00000"/>
              </a:solidFill>
            </a:endParaRPr>
          </a:p>
          <a:p>
            <a:pPr lvl="1">
              <a:buClr>
                <a:srgbClr val="F0AD00"/>
              </a:buClr>
            </a:pPr>
            <a:r>
              <a:rPr lang="en-US" sz="2000" dirty="0" smtClean="0">
                <a:solidFill>
                  <a:prstClr val="black"/>
                </a:solidFill>
              </a:rPr>
              <a:t>It is used for error control</a:t>
            </a:r>
          </a:p>
          <a:p>
            <a:pPr lvl="1">
              <a:buClr>
                <a:srgbClr val="F0AD00"/>
              </a:buClr>
            </a:pPr>
            <a:endParaRPr lang="en-US" sz="2000" dirty="0">
              <a:solidFill>
                <a:prstClr val="black"/>
              </a:solidFill>
            </a:endParaRPr>
          </a:p>
          <a:p>
            <a:pPr lvl="1">
              <a:buClr>
                <a:srgbClr val="F0AD00"/>
              </a:buClr>
            </a:pPr>
            <a:r>
              <a:rPr lang="en-US" sz="2000" dirty="0" smtClean="0">
                <a:solidFill>
                  <a:prstClr val="black"/>
                </a:solidFill>
              </a:rPr>
              <a:t>Checksum=UDP header + UDP data + pseudo header of  IP</a:t>
            </a:r>
          </a:p>
          <a:p>
            <a:pPr lvl="1">
              <a:buClr>
                <a:srgbClr val="F0AD00"/>
              </a:buClr>
            </a:pPr>
            <a:endParaRPr lang="en-US" sz="2000" dirty="0">
              <a:solidFill>
                <a:prstClr val="black"/>
              </a:solidFill>
            </a:endParaRPr>
          </a:p>
          <a:p>
            <a:pPr lvl="1">
              <a:buClr>
                <a:srgbClr val="F0AD00"/>
              </a:buClr>
            </a:pPr>
            <a:r>
              <a:rPr lang="en-US" sz="2000" dirty="0" smtClean="0">
                <a:solidFill>
                  <a:prstClr val="black"/>
                </a:solidFill>
              </a:rPr>
              <a:t>Checksum is optional in IPv4 but not in IPv6</a:t>
            </a:r>
            <a:endParaRPr lang="en-US" sz="2000" dirty="0">
              <a:solidFill>
                <a:prstClr val="black"/>
              </a:solidFill>
            </a:endParaRPr>
          </a:p>
        </p:txBody>
      </p:sp>
      <p:sp>
        <p:nvSpPr>
          <p:cNvPr id="6" name="Date Placeholder 5"/>
          <p:cNvSpPr>
            <a:spLocks noGrp="1"/>
          </p:cNvSpPr>
          <p:nvPr>
            <p:ph type="dt" sz="half" idx="10"/>
          </p:nvPr>
        </p:nvSpPr>
        <p:spPr/>
        <p:txBody>
          <a:bodyPr lIns="77925" tIns="38963" rIns="77925" bIns="38963"/>
          <a:lstStyle/>
          <a:p>
            <a:fld id="{9BBD8549-37E1-47F4-81B0-D59E58BBB665}" type="datetime4">
              <a:rPr lang="en-US" smtClean="0"/>
              <a:pPr/>
              <a:t>June 10, 2021</a:t>
            </a:fld>
            <a:endParaRPr lang="en-US"/>
          </a:p>
        </p:txBody>
      </p:sp>
      <p:sp>
        <p:nvSpPr>
          <p:cNvPr id="7" name="Slide Number Placeholder 6"/>
          <p:cNvSpPr>
            <a:spLocks noGrp="1"/>
          </p:cNvSpPr>
          <p:nvPr>
            <p:ph type="sldNum" sz="quarter" idx="12"/>
          </p:nvPr>
        </p:nvSpPr>
        <p:spPr/>
        <p:txBody>
          <a:bodyPr/>
          <a:lstStyle/>
          <a:p>
            <a:fld id="{FB59BE64-6659-4ED7-905A-3506208B884A}" type="slidenum">
              <a:rPr lang="en-US" smtClean="0"/>
              <a:pPr/>
              <a:t>48</a:t>
            </a:fld>
            <a:endParaRPr lang="en-US"/>
          </a:p>
        </p:txBody>
      </p:sp>
      <p:sp>
        <p:nvSpPr>
          <p:cNvPr id="8" name="Footer Placeholder 7"/>
          <p:cNvSpPr>
            <a:spLocks noGrp="1"/>
          </p:cNvSpPr>
          <p:nvPr>
            <p:ph type="ftr" sz="quarter" idx="11"/>
          </p:nvPr>
        </p:nvSpPr>
        <p:spPr/>
        <p:txBody>
          <a:bodyPr lIns="77925" tIns="38963" rIns="77925" bIns="38963"/>
          <a:lstStyle/>
          <a:p>
            <a:r>
              <a:rPr lang="en-US" smtClean="0"/>
              <a:t>www.ashutoshksingh.in</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77925" tIns="38963" rIns="77925"/>
          <a:lstStyle/>
          <a:p>
            <a:r>
              <a:rPr lang="en-US" b="1" dirty="0" smtClean="0"/>
              <a:t>UDP Application</a:t>
            </a:r>
            <a:endParaRPr lang="en-US" b="1" dirty="0"/>
          </a:p>
        </p:txBody>
      </p:sp>
      <p:sp>
        <p:nvSpPr>
          <p:cNvPr id="3" name="Content Placeholder 2"/>
          <p:cNvSpPr>
            <a:spLocks noGrp="1"/>
          </p:cNvSpPr>
          <p:nvPr>
            <p:ph sz="quarter" idx="1"/>
          </p:nvPr>
        </p:nvSpPr>
        <p:spPr/>
        <p:txBody>
          <a:bodyPr lIns="77925" tIns="38963" rIns="77925" bIns="38963">
            <a:normAutofit/>
          </a:bodyPr>
          <a:lstStyle/>
          <a:p>
            <a:r>
              <a:rPr lang="en-US" sz="2700" dirty="0" smtClean="0"/>
              <a:t>Query response protocol</a:t>
            </a:r>
          </a:p>
          <a:p>
            <a:pPr lvl="1">
              <a:buFont typeface="Wingdings" pitchFamily="2" charset="2"/>
              <a:buChar char="q"/>
            </a:pPr>
            <a:r>
              <a:rPr lang="en-US" sz="2700" dirty="0" smtClean="0"/>
              <a:t>One request one reply (DNS, DHCP)</a:t>
            </a:r>
          </a:p>
          <a:p>
            <a:r>
              <a:rPr lang="en-US" sz="2700" dirty="0" smtClean="0"/>
              <a:t>Speed (Online Game, Voice over IP)</a:t>
            </a:r>
          </a:p>
          <a:p>
            <a:r>
              <a:rPr lang="en-US" sz="2700" dirty="0" smtClean="0"/>
              <a:t>Broad Casting / multicasting (RIP)</a:t>
            </a:r>
          </a:p>
          <a:p>
            <a:r>
              <a:rPr lang="en-US" sz="2700" dirty="0" smtClean="0"/>
              <a:t>Continuous Streaming (YouTube, Skype)</a:t>
            </a:r>
            <a:endParaRPr lang="en-US" sz="2700" dirty="0"/>
          </a:p>
        </p:txBody>
      </p:sp>
      <p:sp>
        <p:nvSpPr>
          <p:cNvPr id="4" name="Date Placeholder 3"/>
          <p:cNvSpPr>
            <a:spLocks noGrp="1"/>
          </p:cNvSpPr>
          <p:nvPr>
            <p:ph type="dt" sz="half" idx="10"/>
          </p:nvPr>
        </p:nvSpPr>
        <p:spPr/>
        <p:txBody>
          <a:bodyPr lIns="77925" tIns="38963" rIns="77925" bIns="38963"/>
          <a:lstStyle/>
          <a:p>
            <a:fld id="{BBE171E6-A1E7-42A5-BF2F-31B8E0E2F45F}" type="datetime4">
              <a:rPr lang="en-US" smtClean="0"/>
              <a:pPr/>
              <a:t>June 10, 2021</a:t>
            </a:fld>
            <a:endParaRPr lang="en-US"/>
          </a:p>
        </p:txBody>
      </p:sp>
      <p:sp>
        <p:nvSpPr>
          <p:cNvPr id="5" name="Slide Number Placeholder 4"/>
          <p:cNvSpPr>
            <a:spLocks noGrp="1"/>
          </p:cNvSpPr>
          <p:nvPr>
            <p:ph type="sldNum" sz="quarter" idx="12"/>
          </p:nvPr>
        </p:nvSpPr>
        <p:spPr/>
        <p:txBody>
          <a:bodyPr/>
          <a:lstStyle/>
          <a:p>
            <a:fld id="{FB59BE64-6659-4ED7-905A-3506208B884A}" type="slidenum">
              <a:rPr lang="en-US" smtClean="0"/>
              <a:pPr/>
              <a:t>49</a:t>
            </a:fld>
            <a:endParaRPr lang="en-US"/>
          </a:p>
        </p:txBody>
      </p:sp>
      <p:sp>
        <p:nvSpPr>
          <p:cNvPr id="6" name="Footer Placeholder 5"/>
          <p:cNvSpPr>
            <a:spLocks noGrp="1"/>
          </p:cNvSpPr>
          <p:nvPr>
            <p:ph type="ftr" sz="quarter" idx="11"/>
          </p:nvPr>
        </p:nvSpPr>
        <p:spPr/>
        <p:txBody>
          <a:bodyPr lIns="77925" tIns="38963" rIns="77925" bIns="38963"/>
          <a:lstStyle/>
          <a:p>
            <a:r>
              <a:rPr lang="en-US" smtClean="0"/>
              <a:t>www.ashutoshksingh.in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1450"/>
            <a:ext cx="7772400" cy="857250"/>
          </a:xfrm>
        </p:spPr>
        <p:txBody>
          <a:bodyPr/>
          <a:lstStyle/>
          <a:p>
            <a:r>
              <a:rPr lang="en-IN" b="1" dirty="0" smtClean="0"/>
              <a:t>Responsibilities of Transport Layer</a:t>
            </a:r>
            <a:r>
              <a:rPr lang="en-IN" dirty="0" smtClean="0"/>
              <a:t> </a:t>
            </a:r>
            <a:endParaRPr lang="en-IN" dirty="0"/>
          </a:p>
        </p:txBody>
      </p:sp>
      <p:sp>
        <p:nvSpPr>
          <p:cNvPr id="3" name="Content Placeholder 2"/>
          <p:cNvSpPr>
            <a:spLocks noGrp="1"/>
          </p:cNvSpPr>
          <p:nvPr>
            <p:ph sz="quarter" idx="1"/>
          </p:nvPr>
        </p:nvSpPr>
        <p:spPr>
          <a:xfrm>
            <a:off x="0" y="666750"/>
            <a:ext cx="8686800" cy="4095750"/>
          </a:xfrm>
        </p:spPr>
        <p:txBody>
          <a:bodyPr>
            <a:noAutofit/>
          </a:bodyPr>
          <a:lstStyle/>
          <a:p>
            <a:r>
              <a:rPr lang="en-IN" sz="2200" dirty="0" smtClean="0"/>
              <a:t>The transport layer delivers the message from one process to another process running on two different hosts.</a:t>
            </a:r>
            <a:endParaRPr lang="en-US" sz="2200" dirty="0" smtClean="0"/>
          </a:p>
          <a:p>
            <a:pPr lvl="0"/>
            <a:r>
              <a:rPr lang="en-IN" sz="2200" dirty="0" smtClean="0"/>
              <a:t>Thus, it has to perform number of functions to ensure the accurate delivery of message.</a:t>
            </a:r>
          </a:p>
          <a:p>
            <a:pPr lvl="0"/>
            <a:r>
              <a:rPr lang="en-IN" sz="2200" dirty="0" smtClean="0"/>
              <a:t>The different responsibilities (functions) of transport layer are: </a:t>
            </a:r>
          </a:p>
          <a:p>
            <a:pPr lvl="1">
              <a:buFont typeface="Wingdings" pitchFamily="2" charset="2"/>
              <a:buChar char="q"/>
            </a:pPr>
            <a:r>
              <a:rPr lang="en-IN" sz="2000" dirty="0" smtClean="0"/>
              <a:t>Establishing, Maintaining &amp; Releasing Connection</a:t>
            </a:r>
          </a:p>
          <a:p>
            <a:pPr lvl="1">
              <a:buFont typeface="Wingdings" pitchFamily="2" charset="2"/>
              <a:buChar char="q"/>
            </a:pPr>
            <a:r>
              <a:rPr lang="en-IN" sz="2000" dirty="0" smtClean="0"/>
              <a:t>Addressing</a:t>
            </a:r>
          </a:p>
          <a:p>
            <a:pPr lvl="1">
              <a:buFont typeface="Wingdings" pitchFamily="2" charset="2"/>
              <a:buChar char="q"/>
            </a:pPr>
            <a:r>
              <a:rPr lang="en-IN" sz="2000" dirty="0" smtClean="0"/>
              <a:t>Data Transfer</a:t>
            </a:r>
          </a:p>
          <a:p>
            <a:pPr lvl="1">
              <a:buFont typeface="Wingdings" pitchFamily="2" charset="2"/>
              <a:buChar char="q"/>
            </a:pPr>
            <a:r>
              <a:rPr lang="en-IN" sz="2000" dirty="0" smtClean="0"/>
              <a:t>Flow Control</a:t>
            </a:r>
          </a:p>
          <a:p>
            <a:pPr lvl="1">
              <a:buFont typeface="Wingdings" pitchFamily="2" charset="2"/>
              <a:buChar char="q"/>
            </a:pPr>
            <a:r>
              <a:rPr lang="en-IN" sz="2000" dirty="0" smtClean="0"/>
              <a:t>Error Control</a:t>
            </a:r>
          </a:p>
          <a:p>
            <a:pPr lvl="1">
              <a:buFont typeface="Wingdings" pitchFamily="2" charset="2"/>
              <a:buChar char="q"/>
            </a:pPr>
            <a:r>
              <a:rPr lang="en-IN" sz="2000" dirty="0" smtClean="0"/>
              <a:t>Congestion Control</a:t>
            </a:r>
          </a:p>
        </p:txBody>
      </p:sp>
      <p:sp>
        <p:nvSpPr>
          <p:cNvPr id="7" name="Slide Number Placeholder 6"/>
          <p:cNvSpPr>
            <a:spLocks noGrp="1"/>
          </p:cNvSpPr>
          <p:nvPr>
            <p:ph type="sldNum" sz="quarter" idx="12"/>
          </p:nvPr>
        </p:nvSpPr>
        <p:spPr/>
        <p:txBody>
          <a:bodyPr/>
          <a:lstStyle/>
          <a:p>
            <a:fld id="{97450CD0-A01C-411F-BE2D-097B8E03410C}" type="slidenum">
              <a:rPr lang="en-IN" smtClean="0"/>
              <a:pPr/>
              <a:t>5</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2"/>
          <p:cNvSpPr txBox="1"/>
          <p:nvPr/>
        </p:nvSpPr>
        <p:spPr>
          <a:xfrm>
            <a:off x="3461442" y="3265398"/>
            <a:ext cx="4767321" cy="1175543"/>
          </a:xfrm>
          <a:prstGeom prst="rect">
            <a:avLst/>
          </a:prstGeom>
          <a:noFill/>
          <a:ln>
            <a:noFill/>
          </a:ln>
        </p:spPr>
        <p:txBody>
          <a:bodyPr lIns="0" tIns="0" rIns="0" bIns="0"/>
          <a:lstStyle/>
          <a:p>
            <a:pPr algn="ctr"/>
            <a:endParaRPr lang="en-IN" sz="2900" spc="-1" dirty="0">
              <a:latin typeface="Arial"/>
            </a:endParaRPr>
          </a:p>
        </p:txBody>
      </p:sp>
      <p:sp>
        <p:nvSpPr>
          <p:cNvPr id="4" name="Rectangle 3"/>
          <p:cNvSpPr/>
          <p:nvPr/>
        </p:nvSpPr>
        <p:spPr>
          <a:xfrm>
            <a:off x="3825950" y="2404248"/>
            <a:ext cx="1627763" cy="360745"/>
          </a:xfrm>
          <a:prstGeom prst="rect">
            <a:avLst/>
          </a:prstGeom>
        </p:spPr>
        <p:txBody>
          <a:bodyPr wrap="none" lIns="82936" tIns="41468" rIns="82936" bIns="41468">
            <a:spAutoFit/>
          </a:bodyPr>
          <a:lstStyle/>
          <a:p>
            <a:r>
              <a:rPr lang="en-IN" spc="-1" dirty="0" smtClean="0">
                <a:solidFill>
                  <a:srgbClr val="FFFFFF"/>
                </a:solidFill>
                <a:latin typeface="Arial"/>
              </a:rPr>
              <a:t>Session Layer</a:t>
            </a:r>
            <a:endParaRPr lang="en-IN" spc="-1" dirty="0">
              <a:solidFill>
                <a:srgbClr val="FFFFFF"/>
              </a:solidFill>
              <a:latin typeface="Arial"/>
            </a:endParaRPr>
          </a:p>
        </p:txBody>
      </p:sp>
      <p:sp>
        <p:nvSpPr>
          <p:cNvPr id="5" name="Rectangle 4"/>
          <p:cNvSpPr/>
          <p:nvPr/>
        </p:nvSpPr>
        <p:spPr>
          <a:xfrm>
            <a:off x="1945440" y="1258516"/>
            <a:ext cx="6289920" cy="1037853"/>
          </a:xfrm>
          <a:prstGeom prst="rect">
            <a:avLst/>
          </a:prstGeom>
        </p:spPr>
        <p:txBody>
          <a:bodyPr wrap="square" lIns="82936" tIns="41468" rIns="82936" bIns="41468">
            <a:spAutoFit/>
          </a:bodyPr>
          <a:lstStyle/>
          <a:p>
            <a:r>
              <a:rPr lang="en-IN" sz="4400" spc="-1" dirty="0" smtClean="0">
                <a:solidFill>
                  <a:srgbClr val="FFFFFF"/>
                </a:solidFill>
                <a:latin typeface="Arial"/>
              </a:rPr>
              <a:t>Session Layer</a:t>
            </a:r>
          </a:p>
          <a:p>
            <a:endParaRPr lang="en-IN" spc="-1" dirty="0">
              <a:solidFill>
                <a:srgbClr val="FFFFFF"/>
              </a:solidFill>
              <a:latin typeface="Arial"/>
            </a:endParaRPr>
          </a:p>
        </p:txBody>
      </p:sp>
      <p:sp>
        <p:nvSpPr>
          <p:cNvPr id="6" name="Rectangle 5"/>
          <p:cNvSpPr/>
          <p:nvPr/>
        </p:nvSpPr>
        <p:spPr>
          <a:xfrm>
            <a:off x="3773300" y="3262926"/>
            <a:ext cx="5157961" cy="1102486"/>
          </a:xfrm>
          <a:prstGeom prst="rect">
            <a:avLst/>
          </a:prstGeom>
        </p:spPr>
        <p:txBody>
          <a:bodyPr wrap="none" lIns="82936" tIns="41468" rIns="82936" bIns="41468">
            <a:spAutoFit/>
          </a:bodyPr>
          <a:lstStyle/>
          <a:p>
            <a:pPr algn="r">
              <a:lnSpc>
                <a:spcPct val="80000"/>
              </a:lnSpc>
              <a:spcBef>
                <a:spcPts val="526"/>
              </a:spcBef>
              <a:buClr>
                <a:schemeClr val="accent1"/>
              </a:buClr>
              <a:buSzPct val="85000"/>
            </a:pPr>
            <a:r>
              <a:rPr lang="en-IN" sz="3000" b="1" dirty="0" err="1">
                <a:solidFill>
                  <a:schemeClr val="tx2"/>
                </a:solidFill>
              </a:rPr>
              <a:t>Ashutosh</a:t>
            </a:r>
            <a:r>
              <a:rPr lang="en-IN" sz="3000" b="1" dirty="0">
                <a:solidFill>
                  <a:schemeClr val="tx2"/>
                </a:solidFill>
              </a:rPr>
              <a:t> Kumar Singh</a:t>
            </a:r>
          </a:p>
          <a:p>
            <a:pPr algn="r">
              <a:lnSpc>
                <a:spcPct val="80000"/>
              </a:lnSpc>
              <a:spcBef>
                <a:spcPts val="526"/>
              </a:spcBef>
              <a:buClr>
                <a:schemeClr val="accent1"/>
              </a:buClr>
              <a:buSzPct val="85000"/>
            </a:pPr>
            <a:r>
              <a:rPr lang="en-IN" sz="2400" b="1" dirty="0">
                <a:solidFill>
                  <a:schemeClr val="tx2">
                    <a:lumMod val="50000"/>
                  </a:schemeClr>
                </a:solidFill>
              </a:rPr>
              <a:t>www.ashutoshksingh.in</a:t>
            </a:r>
          </a:p>
          <a:p>
            <a:r>
              <a:rPr lang="en-IN" spc="-1" dirty="0" smtClean="0">
                <a:solidFill>
                  <a:srgbClr val="FFFFFF"/>
                </a:solidFill>
                <a:latin typeface="Arial"/>
              </a:rPr>
              <a:t>n Layer</a:t>
            </a:r>
            <a:endParaRPr lang="en-IN" spc="-1" dirty="0">
              <a:solidFill>
                <a:srgbClr val="FFFFFF"/>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57172" y="512994"/>
            <a:ext cx="8228763" cy="858473"/>
          </a:xfrm>
          <a:prstGeom prst="rect">
            <a:avLst/>
          </a:prstGeom>
          <a:noFill/>
          <a:ln>
            <a:noFill/>
          </a:ln>
        </p:spPr>
        <p:txBody>
          <a:bodyPr lIns="0" tIns="0" rIns="0" bIns="0" anchor="ctr"/>
          <a:lstStyle/>
          <a:p>
            <a:endParaRPr lang="en-IN" sz="4000" spc="-1" dirty="0">
              <a:solidFill>
                <a:srgbClr val="C7243A"/>
              </a:solidFill>
              <a:latin typeface="Arial"/>
            </a:endParaRPr>
          </a:p>
        </p:txBody>
      </p:sp>
      <p:sp>
        <p:nvSpPr>
          <p:cNvPr id="90" name="TextShape 2"/>
          <p:cNvSpPr txBox="1"/>
          <p:nvPr/>
        </p:nvSpPr>
        <p:spPr>
          <a:xfrm>
            <a:off x="457172" y="1502083"/>
            <a:ext cx="8228763" cy="3200090"/>
          </a:xfrm>
          <a:prstGeom prst="rect">
            <a:avLst/>
          </a:prstGeom>
          <a:noFill/>
          <a:ln>
            <a:noFill/>
          </a:ln>
        </p:spPr>
        <p:txBody>
          <a:bodyPr lIns="0" tIns="0" rIns="0" bIns="0">
            <a:normAutofit/>
          </a:bodyPr>
          <a:lstStyle/>
          <a:p>
            <a:endParaRPr lang="en-IN" sz="2900" spc="-1" dirty="0">
              <a:latin typeface="Arial"/>
            </a:endParaRPr>
          </a:p>
        </p:txBody>
      </p:sp>
      <p:pic>
        <p:nvPicPr>
          <p:cNvPr id="91" name="Picture 90"/>
          <p:cNvPicPr/>
          <p:nvPr/>
        </p:nvPicPr>
        <p:blipFill>
          <a:blip r:embed="rId2"/>
          <a:stretch/>
        </p:blipFill>
        <p:spPr>
          <a:xfrm>
            <a:off x="1630797" y="557077"/>
            <a:ext cx="5926577" cy="4069012"/>
          </a:xfrm>
          <a:prstGeom prst="rect">
            <a:avLst/>
          </a:prstGeom>
          <a:ln>
            <a:noFill/>
          </a:ln>
        </p:spPr>
      </p:pic>
      <p:sp>
        <p:nvSpPr>
          <p:cNvPr id="5" name="Date Placeholder 4"/>
          <p:cNvSpPr>
            <a:spLocks noGrp="1"/>
          </p:cNvSpPr>
          <p:nvPr>
            <p:ph type="dt" sz="half" idx="10"/>
          </p:nvPr>
        </p:nvSpPr>
        <p:spPr/>
        <p:txBody>
          <a:bodyPr lIns="82936" tIns="41468" rIns="82936" bIns="41468"/>
          <a:lstStyle/>
          <a:p>
            <a:fld id="{FBF4443B-5517-47E6-B7B1-527CCD2273E4}" type="datetime4">
              <a:rPr lang="en-US" sz="1300" spc="-1" smtClean="0">
                <a:solidFill>
                  <a:srgbClr val="FFFFFF"/>
                </a:solidFill>
                <a:latin typeface="Times New Roman"/>
              </a:rPr>
              <a:pPr/>
              <a:t>June 10, 2021</a:t>
            </a:fld>
            <a:endParaRPr lang="en-IN" sz="1300" spc="-1" dirty="0">
              <a:solidFill>
                <a:srgbClr val="FFFFFF"/>
              </a:solidFill>
              <a:latin typeface="Times New Roman"/>
            </a:endParaRPr>
          </a:p>
        </p:txBody>
      </p:sp>
      <p:sp>
        <p:nvSpPr>
          <p:cNvPr id="6" name="Slide Number Placeholder 5"/>
          <p:cNvSpPr>
            <a:spLocks noGrp="1"/>
          </p:cNvSpPr>
          <p:nvPr>
            <p:ph type="sldNum" sz="quarter" idx="12"/>
          </p:nvPr>
        </p:nvSpPr>
        <p:spPr/>
        <p:txBody>
          <a:bodyPr/>
          <a:lstStyle/>
          <a:p>
            <a:pPr algn="r"/>
            <a:fld id="{339EC174-7667-47A3-968C-0A2519D2764A}" type="slidenum">
              <a:rPr lang="en-IN" sz="1300" spc="-1" smtClean="0">
                <a:latin typeface="Times New Roman"/>
              </a:rPr>
              <a:pPr algn="r"/>
              <a:t>51</a:t>
            </a:fld>
            <a:endParaRPr lang="en-IN" sz="1300" spc="-1" dirty="0">
              <a:latin typeface="Times New Roman"/>
            </a:endParaRPr>
          </a:p>
        </p:txBody>
      </p:sp>
      <p:sp>
        <p:nvSpPr>
          <p:cNvPr id="7" name="Footer Placeholder 6"/>
          <p:cNvSpPr>
            <a:spLocks noGrp="1"/>
          </p:cNvSpPr>
          <p:nvPr>
            <p:ph type="ftr" sz="quarter" idx="11"/>
          </p:nvPr>
        </p:nvSpPr>
        <p:spPr/>
        <p:txBody>
          <a:bodyPr lIns="82936" tIns="41468" rIns="82936" bIns="41468"/>
          <a:lstStyle/>
          <a:p>
            <a:pPr algn="ctr"/>
            <a:r>
              <a:rPr lang="en-IN" sz="1300" spc="-1" dirty="0" smtClean="0">
                <a:solidFill>
                  <a:srgbClr val="FFFFFF"/>
                </a:solidFill>
                <a:latin typeface="Times New Roman"/>
              </a:rPr>
              <a:t>www.ashutoshksingh.in</a:t>
            </a:r>
            <a:endParaRPr lang="en-IN" sz="1300" spc="-1" dirty="0">
              <a:solidFill>
                <a:srgbClr val="FFFFFF"/>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457172" y="512994"/>
            <a:ext cx="8228763" cy="858473"/>
          </a:xfrm>
          <a:prstGeom prst="rect">
            <a:avLst/>
          </a:prstGeom>
          <a:noFill/>
          <a:ln>
            <a:noFill/>
          </a:ln>
        </p:spPr>
        <p:txBody>
          <a:bodyPr lIns="0" tIns="0" rIns="0" bIns="0" anchor="ctr"/>
          <a:lstStyle/>
          <a:p>
            <a:r>
              <a:rPr lang="en-IN" sz="4000" spc="-1" dirty="0">
                <a:solidFill>
                  <a:srgbClr val="C7243A"/>
                </a:solidFill>
                <a:latin typeface="Arial"/>
              </a:rPr>
              <a:t>Responsibility of Session Layer</a:t>
            </a:r>
          </a:p>
        </p:txBody>
      </p:sp>
      <p:sp>
        <p:nvSpPr>
          <p:cNvPr id="93" name="TextShape 2"/>
          <p:cNvSpPr txBox="1"/>
          <p:nvPr/>
        </p:nvSpPr>
        <p:spPr>
          <a:xfrm>
            <a:off x="457172" y="1502083"/>
            <a:ext cx="8228763" cy="2683830"/>
          </a:xfrm>
          <a:prstGeom prst="rect">
            <a:avLst/>
          </a:prstGeom>
          <a:noFill/>
          <a:ln>
            <a:noFill/>
          </a:ln>
        </p:spPr>
        <p:txBody>
          <a:bodyPr lIns="0" tIns="0" rIns="0" bIns="0">
            <a:normAutofit lnSpcReduction="10000"/>
          </a:bodyPr>
          <a:lstStyle/>
          <a:p>
            <a:pPr marL="391824" indent="-293868">
              <a:spcAft>
                <a:spcPts val="1282"/>
              </a:spcAft>
              <a:buClr>
                <a:srgbClr val="000000"/>
              </a:buClr>
              <a:buSzPct val="45000"/>
              <a:buFont typeface="Wingdings" charset="2"/>
              <a:buChar char=""/>
            </a:pPr>
            <a:r>
              <a:rPr lang="en-IN" sz="2900" spc="-1" dirty="0">
                <a:latin typeface="Arial"/>
              </a:rPr>
              <a:t>Authentication</a:t>
            </a:r>
          </a:p>
          <a:p>
            <a:pPr marL="391824" indent="-293868">
              <a:spcAft>
                <a:spcPts val="1282"/>
              </a:spcAft>
              <a:buClr>
                <a:srgbClr val="000000"/>
              </a:buClr>
              <a:buSzPct val="45000"/>
              <a:buFont typeface="Wingdings" charset="2"/>
              <a:buChar char=""/>
            </a:pPr>
            <a:r>
              <a:rPr lang="en-IN" sz="2900" spc="-1" dirty="0">
                <a:latin typeface="Arial"/>
              </a:rPr>
              <a:t>Authorization</a:t>
            </a:r>
          </a:p>
          <a:p>
            <a:pPr marL="391824" indent="-293868">
              <a:spcAft>
                <a:spcPts val="1282"/>
              </a:spcAft>
              <a:buClr>
                <a:srgbClr val="000000"/>
              </a:buClr>
              <a:buSzPct val="45000"/>
              <a:buFont typeface="Wingdings" charset="2"/>
              <a:buChar char=""/>
            </a:pPr>
            <a:r>
              <a:rPr lang="en-IN" sz="2900" spc="-1" dirty="0">
                <a:latin typeface="Arial"/>
              </a:rPr>
              <a:t>Session Restoration</a:t>
            </a:r>
          </a:p>
          <a:p>
            <a:pPr marL="391824" indent="-293868">
              <a:spcAft>
                <a:spcPts val="1282"/>
              </a:spcAft>
              <a:buClr>
                <a:srgbClr val="000000"/>
              </a:buClr>
              <a:buSzPct val="45000"/>
              <a:buFont typeface="Wingdings" charset="2"/>
              <a:buChar char=""/>
            </a:pPr>
            <a:r>
              <a:rPr lang="en-IN" sz="2900" spc="-1" dirty="0">
                <a:latin typeface="Arial"/>
              </a:rPr>
              <a:t>Dialog Control</a:t>
            </a:r>
          </a:p>
          <a:p>
            <a:pPr marL="391824" indent="-293868">
              <a:spcAft>
                <a:spcPts val="1282"/>
              </a:spcAft>
              <a:buClr>
                <a:srgbClr val="000000"/>
              </a:buClr>
              <a:buSzPct val="45000"/>
              <a:buFont typeface="Wingdings" charset="2"/>
              <a:buChar char=""/>
            </a:pPr>
            <a:r>
              <a:rPr lang="en-IN" sz="2900" spc="-1" dirty="0" err="1">
                <a:latin typeface="Arial"/>
              </a:rPr>
              <a:t>Syncronization</a:t>
            </a:r>
            <a:endParaRPr lang="en-IN" sz="2900" spc="-1" dirty="0">
              <a:latin typeface="Arial"/>
            </a:endParaRPr>
          </a:p>
        </p:txBody>
      </p:sp>
      <p:sp>
        <p:nvSpPr>
          <p:cNvPr id="4" name="Date Placeholder 3"/>
          <p:cNvSpPr>
            <a:spLocks noGrp="1"/>
          </p:cNvSpPr>
          <p:nvPr>
            <p:ph type="dt" sz="half" idx="10"/>
          </p:nvPr>
        </p:nvSpPr>
        <p:spPr/>
        <p:txBody>
          <a:bodyPr lIns="82936" tIns="41468" rIns="82936" bIns="41468"/>
          <a:lstStyle/>
          <a:p>
            <a:fld id="{76472F9A-7D5B-48C9-9961-E6F7058649C0}" type="datetime4">
              <a:rPr lang="en-US" sz="1300" spc="-1" smtClean="0">
                <a:solidFill>
                  <a:srgbClr val="FFFFFF"/>
                </a:solidFill>
                <a:latin typeface="Times New Roman"/>
              </a:rPr>
              <a:pPr/>
              <a:t>June 10, 2021</a:t>
            </a:fld>
            <a:endParaRPr lang="en-IN" sz="1300" spc="-1" dirty="0">
              <a:solidFill>
                <a:srgbClr val="FFFFFF"/>
              </a:solidFill>
              <a:latin typeface="Times New Roman"/>
            </a:endParaRPr>
          </a:p>
        </p:txBody>
      </p:sp>
      <p:sp>
        <p:nvSpPr>
          <p:cNvPr id="5" name="Slide Number Placeholder 4"/>
          <p:cNvSpPr>
            <a:spLocks noGrp="1"/>
          </p:cNvSpPr>
          <p:nvPr>
            <p:ph type="sldNum" sz="quarter" idx="12"/>
          </p:nvPr>
        </p:nvSpPr>
        <p:spPr/>
        <p:txBody>
          <a:bodyPr/>
          <a:lstStyle/>
          <a:p>
            <a:pPr algn="r"/>
            <a:fld id="{339EC174-7667-47A3-968C-0A2519D2764A}" type="slidenum">
              <a:rPr lang="en-IN" sz="1300" spc="-1" smtClean="0">
                <a:latin typeface="Times New Roman"/>
              </a:rPr>
              <a:pPr algn="r"/>
              <a:t>52</a:t>
            </a:fld>
            <a:endParaRPr lang="en-IN" sz="1300" spc="-1" dirty="0">
              <a:latin typeface="Times New Roman"/>
            </a:endParaRPr>
          </a:p>
        </p:txBody>
      </p:sp>
      <p:sp>
        <p:nvSpPr>
          <p:cNvPr id="6" name="Footer Placeholder 5"/>
          <p:cNvSpPr>
            <a:spLocks noGrp="1"/>
          </p:cNvSpPr>
          <p:nvPr>
            <p:ph type="ftr" sz="quarter" idx="11"/>
          </p:nvPr>
        </p:nvSpPr>
        <p:spPr/>
        <p:txBody>
          <a:bodyPr lIns="82936" tIns="41468" rIns="82936" bIns="41468"/>
          <a:lstStyle/>
          <a:p>
            <a:pPr algn="ctr"/>
            <a:r>
              <a:rPr lang="en-IN" sz="1300" spc="-1" dirty="0" smtClean="0">
                <a:solidFill>
                  <a:srgbClr val="FFFFFF"/>
                </a:solidFill>
                <a:latin typeface="Times New Roman"/>
              </a:rPr>
              <a:t>www.ashutoshksingh.in</a:t>
            </a:r>
            <a:endParaRPr lang="en-IN" sz="1300" spc="-1" dirty="0">
              <a:solidFill>
                <a:srgbClr val="FFFFFF"/>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57172" y="512994"/>
            <a:ext cx="8228763" cy="858473"/>
          </a:xfrm>
          <a:prstGeom prst="rect">
            <a:avLst/>
          </a:prstGeom>
          <a:noFill/>
          <a:ln>
            <a:noFill/>
          </a:ln>
        </p:spPr>
        <p:txBody>
          <a:bodyPr lIns="0" tIns="0" rIns="0" bIns="0" anchor="ctr"/>
          <a:lstStyle/>
          <a:p>
            <a:r>
              <a:rPr lang="en-IN" sz="4000" spc="-1" dirty="0">
                <a:solidFill>
                  <a:srgbClr val="C7243A"/>
                </a:solidFill>
                <a:latin typeface="Arial"/>
              </a:rPr>
              <a:t>Responsibility of Session Layer</a:t>
            </a:r>
          </a:p>
        </p:txBody>
      </p:sp>
      <p:sp>
        <p:nvSpPr>
          <p:cNvPr id="95" name="TextShape 2"/>
          <p:cNvSpPr txBox="1"/>
          <p:nvPr/>
        </p:nvSpPr>
        <p:spPr>
          <a:xfrm>
            <a:off x="457172" y="1502083"/>
            <a:ext cx="8228763" cy="2683830"/>
          </a:xfrm>
          <a:prstGeom prst="rect">
            <a:avLst/>
          </a:prstGeom>
          <a:noFill/>
          <a:ln>
            <a:noFill/>
          </a:ln>
        </p:spPr>
        <p:txBody>
          <a:bodyPr lIns="0" tIns="0" rIns="0" bIns="0">
            <a:normAutofit lnSpcReduction="10000"/>
          </a:bodyPr>
          <a:lstStyle/>
          <a:p>
            <a:pPr marL="391824" indent="-293868">
              <a:spcAft>
                <a:spcPts val="1282"/>
              </a:spcAft>
              <a:buClr>
                <a:srgbClr val="000000"/>
              </a:buClr>
              <a:buSzPct val="45000"/>
              <a:buFont typeface="Wingdings" charset="2"/>
              <a:buChar char=""/>
            </a:pPr>
            <a:r>
              <a:rPr lang="en-IN" sz="2900" b="1" spc="-1" dirty="0">
                <a:latin typeface="Arial"/>
              </a:rPr>
              <a:t>Authentication</a:t>
            </a:r>
            <a:endParaRPr lang="en-IN" sz="2900" spc="-1" dirty="0">
              <a:latin typeface="Arial"/>
            </a:endParaRPr>
          </a:p>
          <a:p>
            <a:pPr marL="391824" indent="-293868">
              <a:spcAft>
                <a:spcPts val="1282"/>
              </a:spcAft>
              <a:buClr>
                <a:srgbClr val="000000"/>
              </a:buClr>
              <a:buSzPct val="45000"/>
              <a:buFont typeface="Wingdings" charset="2"/>
              <a:buChar char=""/>
            </a:pPr>
            <a:r>
              <a:rPr lang="en-IN" sz="2900" spc="-1" dirty="0">
                <a:latin typeface="Arial"/>
              </a:rPr>
              <a:t>Authorization</a:t>
            </a:r>
          </a:p>
          <a:p>
            <a:pPr marL="391824" indent="-293868">
              <a:spcAft>
                <a:spcPts val="1282"/>
              </a:spcAft>
              <a:buClr>
                <a:srgbClr val="000000"/>
              </a:buClr>
              <a:buSzPct val="45000"/>
              <a:buFont typeface="Wingdings" charset="2"/>
              <a:buChar char=""/>
            </a:pPr>
            <a:r>
              <a:rPr lang="en-IN" sz="2900" spc="-1" dirty="0">
                <a:latin typeface="Arial"/>
              </a:rPr>
              <a:t>Session Restoration</a:t>
            </a:r>
          </a:p>
          <a:p>
            <a:pPr marL="391824" indent="-293868">
              <a:spcAft>
                <a:spcPts val="1282"/>
              </a:spcAft>
              <a:buClr>
                <a:srgbClr val="000000"/>
              </a:buClr>
              <a:buSzPct val="45000"/>
              <a:buFont typeface="Wingdings" charset="2"/>
              <a:buChar char=""/>
            </a:pPr>
            <a:r>
              <a:rPr lang="en-IN" sz="2900" spc="-1" dirty="0">
                <a:latin typeface="Arial"/>
              </a:rPr>
              <a:t>Dialog Control</a:t>
            </a:r>
          </a:p>
          <a:p>
            <a:pPr marL="391824" indent="-293868">
              <a:spcAft>
                <a:spcPts val="1282"/>
              </a:spcAft>
              <a:buClr>
                <a:srgbClr val="000000"/>
              </a:buClr>
              <a:buSzPct val="45000"/>
              <a:buFont typeface="Wingdings" charset="2"/>
              <a:buChar char=""/>
            </a:pPr>
            <a:r>
              <a:rPr lang="en-IN" sz="2900" spc="-1" dirty="0" err="1">
                <a:latin typeface="Arial"/>
              </a:rPr>
              <a:t>Syncronization</a:t>
            </a:r>
            <a:endParaRPr lang="en-IN" sz="2900" spc="-1" dirty="0">
              <a:latin typeface="Arial"/>
            </a:endParaRPr>
          </a:p>
        </p:txBody>
      </p:sp>
      <p:pic>
        <p:nvPicPr>
          <p:cNvPr id="96" name="Picture 95"/>
          <p:cNvPicPr/>
          <p:nvPr/>
        </p:nvPicPr>
        <p:blipFill>
          <a:blip r:embed="rId2"/>
          <a:stretch/>
        </p:blipFill>
        <p:spPr>
          <a:xfrm>
            <a:off x="4835243" y="1734579"/>
            <a:ext cx="3705376" cy="2412476"/>
          </a:xfrm>
          <a:prstGeom prst="rect">
            <a:avLst/>
          </a:prstGeom>
          <a:ln>
            <a:noFill/>
          </a:ln>
        </p:spPr>
      </p:pic>
      <p:sp>
        <p:nvSpPr>
          <p:cNvPr id="5" name="Date Placeholder 4"/>
          <p:cNvSpPr>
            <a:spLocks noGrp="1"/>
          </p:cNvSpPr>
          <p:nvPr>
            <p:ph type="dt" sz="half" idx="10"/>
          </p:nvPr>
        </p:nvSpPr>
        <p:spPr/>
        <p:txBody>
          <a:bodyPr lIns="82936" tIns="41468" rIns="82936" bIns="41468"/>
          <a:lstStyle/>
          <a:p>
            <a:fld id="{D9CE02F1-EE07-46D0-9784-535F2CA836E0}" type="datetime4">
              <a:rPr lang="en-US" sz="1300" spc="-1" smtClean="0">
                <a:solidFill>
                  <a:srgbClr val="FFFFFF"/>
                </a:solidFill>
                <a:latin typeface="Times New Roman"/>
              </a:rPr>
              <a:pPr/>
              <a:t>June 10, 2021</a:t>
            </a:fld>
            <a:endParaRPr lang="en-IN" sz="1300" spc="-1" dirty="0">
              <a:solidFill>
                <a:srgbClr val="FFFFFF"/>
              </a:solidFill>
              <a:latin typeface="Times New Roman"/>
            </a:endParaRPr>
          </a:p>
        </p:txBody>
      </p:sp>
      <p:sp>
        <p:nvSpPr>
          <p:cNvPr id="6" name="Slide Number Placeholder 5"/>
          <p:cNvSpPr>
            <a:spLocks noGrp="1"/>
          </p:cNvSpPr>
          <p:nvPr>
            <p:ph type="sldNum" sz="quarter" idx="12"/>
          </p:nvPr>
        </p:nvSpPr>
        <p:spPr/>
        <p:txBody>
          <a:bodyPr/>
          <a:lstStyle/>
          <a:p>
            <a:pPr algn="r"/>
            <a:fld id="{339EC174-7667-47A3-968C-0A2519D2764A}" type="slidenum">
              <a:rPr lang="en-IN" sz="1300" spc="-1" smtClean="0">
                <a:latin typeface="Times New Roman"/>
              </a:rPr>
              <a:pPr algn="r"/>
              <a:t>53</a:t>
            </a:fld>
            <a:endParaRPr lang="en-IN" sz="1300" spc="-1" dirty="0">
              <a:latin typeface="Times New Roman"/>
            </a:endParaRPr>
          </a:p>
        </p:txBody>
      </p:sp>
      <p:sp>
        <p:nvSpPr>
          <p:cNvPr id="7" name="Footer Placeholder 6"/>
          <p:cNvSpPr>
            <a:spLocks noGrp="1"/>
          </p:cNvSpPr>
          <p:nvPr>
            <p:ph type="ftr" sz="quarter" idx="11"/>
          </p:nvPr>
        </p:nvSpPr>
        <p:spPr/>
        <p:txBody>
          <a:bodyPr lIns="82936" tIns="41468" rIns="82936" bIns="41468"/>
          <a:lstStyle/>
          <a:p>
            <a:pPr algn="ctr"/>
            <a:r>
              <a:rPr lang="en-IN" sz="1300" spc="-1" dirty="0" smtClean="0">
                <a:solidFill>
                  <a:srgbClr val="FFFFFF"/>
                </a:solidFill>
                <a:latin typeface="Times New Roman"/>
              </a:rPr>
              <a:t>www.ashutoshksingh.in</a:t>
            </a:r>
            <a:endParaRPr lang="en-IN" sz="1300" spc="-1" dirty="0">
              <a:solidFill>
                <a:srgbClr val="FFFFFF"/>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457172" y="512994"/>
            <a:ext cx="8228763" cy="858473"/>
          </a:xfrm>
          <a:prstGeom prst="rect">
            <a:avLst/>
          </a:prstGeom>
          <a:noFill/>
          <a:ln>
            <a:noFill/>
          </a:ln>
        </p:spPr>
        <p:txBody>
          <a:bodyPr lIns="0" tIns="0" rIns="0" bIns="0" anchor="ctr"/>
          <a:lstStyle/>
          <a:p>
            <a:r>
              <a:rPr lang="en-IN" sz="4000" spc="-1" dirty="0">
                <a:solidFill>
                  <a:srgbClr val="C7243A"/>
                </a:solidFill>
                <a:latin typeface="Arial"/>
              </a:rPr>
              <a:t>Responsibility of Session Layer</a:t>
            </a:r>
          </a:p>
        </p:txBody>
      </p:sp>
      <p:sp>
        <p:nvSpPr>
          <p:cNvPr id="98" name="TextShape 2"/>
          <p:cNvSpPr txBox="1"/>
          <p:nvPr/>
        </p:nvSpPr>
        <p:spPr>
          <a:xfrm>
            <a:off x="457172" y="1502083"/>
            <a:ext cx="8228763" cy="2683830"/>
          </a:xfrm>
          <a:prstGeom prst="rect">
            <a:avLst/>
          </a:prstGeom>
          <a:noFill/>
          <a:ln>
            <a:noFill/>
          </a:ln>
        </p:spPr>
        <p:txBody>
          <a:bodyPr lIns="0" tIns="0" rIns="0" bIns="0">
            <a:normAutofit lnSpcReduction="10000"/>
          </a:bodyPr>
          <a:lstStyle/>
          <a:p>
            <a:pPr marL="391824" indent="-293868">
              <a:spcAft>
                <a:spcPts val="1282"/>
              </a:spcAft>
              <a:buClr>
                <a:srgbClr val="000000"/>
              </a:buClr>
              <a:buSzPct val="45000"/>
              <a:buFont typeface="Wingdings" charset="2"/>
              <a:buChar char=""/>
            </a:pPr>
            <a:r>
              <a:rPr lang="en-IN" sz="2900" spc="-1" dirty="0">
                <a:latin typeface="Arial"/>
              </a:rPr>
              <a:t>Authentication</a:t>
            </a:r>
          </a:p>
          <a:p>
            <a:pPr marL="391824" indent="-293868">
              <a:spcAft>
                <a:spcPts val="1282"/>
              </a:spcAft>
              <a:buClr>
                <a:srgbClr val="000000"/>
              </a:buClr>
              <a:buSzPct val="45000"/>
              <a:buFont typeface="Wingdings" charset="2"/>
              <a:buChar char=""/>
            </a:pPr>
            <a:r>
              <a:rPr lang="en-IN" sz="2900" b="1" spc="-1" dirty="0">
                <a:latin typeface="Arial"/>
              </a:rPr>
              <a:t>Authorization</a:t>
            </a:r>
            <a:endParaRPr lang="en-IN" sz="2900" spc="-1" dirty="0">
              <a:latin typeface="Arial"/>
            </a:endParaRPr>
          </a:p>
          <a:p>
            <a:pPr marL="391824" indent="-293868">
              <a:spcAft>
                <a:spcPts val="1282"/>
              </a:spcAft>
              <a:buClr>
                <a:srgbClr val="000000"/>
              </a:buClr>
              <a:buSzPct val="45000"/>
              <a:buFont typeface="Wingdings" charset="2"/>
              <a:buChar char=""/>
            </a:pPr>
            <a:r>
              <a:rPr lang="en-IN" sz="2900" spc="-1" dirty="0">
                <a:latin typeface="Arial"/>
              </a:rPr>
              <a:t>Session Restoration</a:t>
            </a:r>
          </a:p>
          <a:p>
            <a:pPr marL="391824" indent="-293868">
              <a:spcAft>
                <a:spcPts val="1282"/>
              </a:spcAft>
              <a:buClr>
                <a:srgbClr val="000000"/>
              </a:buClr>
              <a:buSzPct val="45000"/>
              <a:buFont typeface="Wingdings" charset="2"/>
              <a:buChar char=""/>
            </a:pPr>
            <a:r>
              <a:rPr lang="en-IN" sz="2900" spc="-1" dirty="0">
                <a:latin typeface="Arial"/>
              </a:rPr>
              <a:t>Dialog Control</a:t>
            </a:r>
          </a:p>
          <a:p>
            <a:pPr marL="391824" indent="-293868">
              <a:spcAft>
                <a:spcPts val="1282"/>
              </a:spcAft>
              <a:buClr>
                <a:srgbClr val="000000"/>
              </a:buClr>
              <a:buSzPct val="45000"/>
              <a:buFont typeface="Wingdings" charset="2"/>
              <a:buChar char=""/>
            </a:pPr>
            <a:r>
              <a:rPr lang="en-IN" sz="2900" spc="-1" dirty="0" err="1">
                <a:latin typeface="Arial"/>
              </a:rPr>
              <a:t>Syncronization</a:t>
            </a:r>
            <a:endParaRPr lang="en-IN" sz="2900" spc="-1" dirty="0">
              <a:latin typeface="Arial"/>
            </a:endParaRPr>
          </a:p>
        </p:txBody>
      </p:sp>
      <p:pic>
        <p:nvPicPr>
          <p:cNvPr id="99" name="Picture 98"/>
          <p:cNvPicPr/>
          <p:nvPr/>
        </p:nvPicPr>
        <p:blipFill>
          <a:blip r:embed="rId2"/>
          <a:stretch/>
        </p:blipFill>
        <p:spPr>
          <a:xfrm>
            <a:off x="4835243" y="1734579"/>
            <a:ext cx="3705376" cy="2412476"/>
          </a:xfrm>
          <a:prstGeom prst="rect">
            <a:avLst/>
          </a:prstGeom>
          <a:ln>
            <a:noFill/>
          </a:ln>
        </p:spPr>
      </p:pic>
      <p:sp>
        <p:nvSpPr>
          <p:cNvPr id="5" name="Date Placeholder 4"/>
          <p:cNvSpPr>
            <a:spLocks noGrp="1"/>
          </p:cNvSpPr>
          <p:nvPr>
            <p:ph type="dt" sz="half" idx="10"/>
          </p:nvPr>
        </p:nvSpPr>
        <p:spPr/>
        <p:txBody>
          <a:bodyPr lIns="82936" tIns="41468" rIns="82936" bIns="41468"/>
          <a:lstStyle/>
          <a:p>
            <a:fld id="{3FA33C00-C6F7-466A-B94E-13C4666DC4DE}" type="datetime4">
              <a:rPr lang="en-US" sz="1300" spc="-1" smtClean="0">
                <a:solidFill>
                  <a:srgbClr val="FFFFFF"/>
                </a:solidFill>
                <a:latin typeface="Times New Roman"/>
              </a:rPr>
              <a:pPr/>
              <a:t>June 10, 2021</a:t>
            </a:fld>
            <a:endParaRPr lang="en-IN" sz="1300" spc="-1" dirty="0">
              <a:solidFill>
                <a:srgbClr val="FFFFFF"/>
              </a:solidFill>
              <a:latin typeface="Times New Roman"/>
            </a:endParaRPr>
          </a:p>
        </p:txBody>
      </p:sp>
      <p:sp>
        <p:nvSpPr>
          <p:cNvPr id="6" name="Slide Number Placeholder 5"/>
          <p:cNvSpPr>
            <a:spLocks noGrp="1"/>
          </p:cNvSpPr>
          <p:nvPr>
            <p:ph type="sldNum" sz="quarter" idx="12"/>
          </p:nvPr>
        </p:nvSpPr>
        <p:spPr/>
        <p:txBody>
          <a:bodyPr/>
          <a:lstStyle/>
          <a:p>
            <a:pPr algn="r"/>
            <a:fld id="{339EC174-7667-47A3-968C-0A2519D2764A}" type="slidenum">
              <a:rPr lang="en-IN" sz="1300" spc="-1" smtClean="0">
                <a:latin typeface="Times New Roman"/>
              </a:rPr>
              <a:pPr algn="r"/>
              <a:t>54</a:t>
            </a:fld>
            <a:endParaRPr lang="en-IN" sz="1300" spc="-1" dirty="0">
              <a:latin typeface="Times New Roman"/>
            </a:endParaRPr>
          </a:p>
        </p:txBody>
      </p:sp>
      <p:sp>
        <p:nvSpPr>
          <p:cNvPr id="7" name="Footer Placeholder 6"/>
          <p:cNvSpPr>
            <a:spLocks noGrp="1"/>
          </p:cNvSpPr>
          <p:nvPr>
            <p:ph type="ftr" sz="quarter" idx="11"/>
          </p:nvPr>
        </p:nvSpPr>
        <p:spPr/>
        <p:txBody>
          <a:bodyPr lIns="82936" tIns="41468" rIns="82936" bIns="41468"/>
          <a:lstStyle/>
          <a:p>
            <a:pPr algn="ctr"/>
            <a:r>
              <a:rPr lang="en-IN" sz="1300" spc="-1" dirty="0" smtClean="0">
                <a:solidFill>
                  <a:srgbClr val="FFFFFF"/>
                </a:solidFill>
                <a:latin typeface="Times New Roman"/>
              </a:rPr>
              <a:t>www.ashutoshksingh.in</a:t>
            </a:r>
            <a:endParaRPr lang="en-IN" sz="1300" spc="-1" dirty="0">
              <a:solidFill>
                <a:srgbClr val="FFFFFF"/>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457172" y="512994"/>
            <a:ext cx="8228763" cy="858473"/>
          </a:xfrm>
          <a:prstGeom prst="rect">
            <a:avLst/>
          </a:prstGeom>
          <a:noFill/>
          <a:ln>
            <a:noFill/>
          </a:ln>
        </p:spPr>
        <p:txBody>
          <a:bodyPr lIns="0" tIns="0" rIns="0" bIns="0" anchor="ctr"/>
          <a:lstStyle/>
          <a:p>
            <a:r>
              <a:rPr lang="en-IN" sz="4000" spc="-1" dirty="0">
                <a:solidFill>
                  <a:srgbClr val="C7243A"/>
                </a:solidFill>
                <a:latin typeface="Arial"/>
              </a:rPr>
              <a:t>Responsibility of Session Layer</a:t>
            </a:r>
          </a:p>
        </p:txBody>
      </p:sp>
      <p:sp>
        <p:nvSpPr>
          <p:cNvPr id="101" name="TextShape 2"/>
          <p:cNvSpPr txBox="1"/>
          <p:nvPr/>
        </p:nvSpPr>
        <p:spPr>
          <a:xfrm>
            <a:off x="457172" y="1502083"/>
            <a:ext cx="8228763" cy="2683830"/>
          </a:xfrm>
          <a:prstGeom prst="rect">
            <a:avLst/>
          </a:prstGeom>
          <a:noFill/>
          <a:ln>
            <a:noFill/>
          </a:ln>
        </p:spPr>
        <p:txBody>
          <a:bodyPr lIns="0" tIns="0" rIns="0" bIns="0">
            <a:normAutofit lnSpcReduction="10000"/>
          </a:bodyPr>
          <a:lstStyle/>
          <a:p>
            <a:pPr marL="391824" indent="-293868">
              <a:spcAft>
                <a:spcPts val="1282"/>
              </a:spcAft>
              <a:buClr>
                <a:srgbClr val="000000"/>
              </a:buClr>
              <a:buSzPct val="45000"/>
              <a:buFont typeface="Wingdings" charset="2"/>
              <a:buChar char=""/>
            </a:pPr>
            <a:r>
              <a:rPr lang="en-IN" sz="2900" spc="-1" dirty="0">
                <a:latin typeface="Arial"/>
              </a:rPr>
              <a:t>Authentication</a:t>
            </a:r>
          </a:p>
          <a:p>
            <a:pPr marL="391824" indent="-293868">
              <a:spcAft>
                <a:spcPts val="1282"/>
              </a:spcAft>
              <a:buClr>
                <a:srgbClr val="000000"/>
              </a:buClr>
              <a:buSzPct val="45000"/>
              <a:buFont typeface="Wingdings" charset="2"/>
              <a:buChar char=""/>
            </a:pPr>
            <a:r>
              <a:rPr lang="en-IN" sz="2900" spc="-1" dirty="0">
                <a:latin typeface="Arial"/>
              </a:rPr>
              <a:t>Authorization</a:t>
            </a:r>
          </a:p>
          <a:p>
            <a:pPr marL="391824" indent="-293868">
              <a:spcAft>
                <a:spcPts val="1282"/>
              </a:spcAft>
              <a:buClr>
                <a:srgbClr val="000000"/>
              </a:buClr>
              <a:buSzPct val="45000"/>
              <a:buFont typeface="Wingdings" charset="2"/>
              <a:buChar char=""/>
            </a:pPr>
            <a:r>
              <a:rPr lang="en-IN" sz="2900" b="1" spc="-1" dirty="0">
                <a:latin typeface="Arial"/>
              </a:rPr>
              <a:t>Session Restoration</a:t>
            </a:r>
            <a:endParaRPr lang="en-IN" sz="2900" spc="-1" dirty="0">
              <a:latin typeface="Arial"/>
            </a:endParaRPr>
          </a:p>
          <a:p>
            <a:pPr marL="391824" indent="-293868">
              <a:spcAft>
                <a:spcPts val="1282"/>
              </a:spcAft>
              <a:buClr>
                <a:srgbClr val="000000"/>
              </a:buClr>
              <a:buSzPct val="45000"/>
              <a:buFont typeface="Wingdings" charset="2"/>
              <a:buChar char=""/>
            </a:pPr>
            <a:r>
              <a:rPr lang="en-IN" sz="2900" spc="-1" dirty="0">
                <a:latin typeface="Arial"/>
              </a:rPr>
              <a:t>Dialog Control</a:t>
            </a:r>
          </a:p>
          <a:p>
            <a:pPr marL="391824" indent="-293868">
              <a:spcAft>
                <a:spcPts val="1282"/>
              </a:spcAft>
              <a:buClr>
                <a:srgbClr val="000000"/>
              </a:buClr>
              <a:buSzPct val="45000"/>
              <a:buFont typeface="Wingdings" charset="2"/>
              <a:buChar char=""/>
            </a:pPr>
            <a:r>
              <a:rPr lang="en-IN" sz="2900" spc="-1" dirty="0" err="1">
                <a:latin typeface="Arial"/>
              </a:rPr>
              <a:t>Syncronization</a:t>
            </a:r>
            <a:endParaRPr lang="en-IN" sz="2900" spc="-1" dirty="0">
              <a:latin typeface="Arial"/>
            </a:endParaRPr>
          </a:p>
        </p:txBody>
      </p:sp>
      <p:pic>
        <p:nvPicPr>
          <p:cNvPr id="102" name="Picture 101"/>
          <p:cNvPicPr/>
          <p:nvPr/>
        </p:nvPicPr>
        <p:blipFill>
          <a:blip r:embed="rId2"/>
          <a:stretch/>
        </p:blipFill>
        <p:spPr>
          <a:xfrm>
            <a:off x="4767647" y="1566085"/>
            <a:ext cx="4094952" cy="915617"/>
          </a:xfrm>
          <a:prstGeom prst="rect">
            <a:avLst/>
          </a:prstGeom>
          <a:ln>
            <a:noFill/>
          </a:ln>
        </p:spPr>
      </p:pic>
      <p:pic>
        <p:nvPicPr>
          <p:cNvPr id="103" name="Picture 102"/>
          <p:cNvPicPr/>
          <p:nvPr/>
        </p:nvPicPr>
        <p:blipFill>
          <a:blip r:embed="rId3"/>
          <a:stretch/>
        </p:blipFill>
        <p:spPr>
          <a:xfrm>
            <a:off x="4759157" y="2612318"/>
            <a:ext cx="4298720" cy="2187816"/>
          </a:xfrm>
          <a:prstGeom prst="rect">
            <a:avLst/>
          </a:prstGeom>
          <a:ln>
            <a:noFill/>
          </a:ln>
        </p:spPr>
      </p:pic>
      <p:sp>
        <p:nvSpPr>
          <p:cNvPr id="104" name="CustomShape 3"/>
          <p:cNvSpPr/>
          <p:nvPr/>
        </p:nvSpPr>
        <p:spPr>
          <a:xfrm>
            <a:off x="5877921" y="2155162"/>
            <a:ext cx="1044964" cy="326540"/>
          </a:xfrm>
          <a:prstGeom prst="ellipse">
            <a:avLst/>
          </a:prstGeom>
          <a:noFill/>
          <a:ln>
            <a:solidFill>
              <a:srgbClr val="EF413D"/>
            </a:solidFill>
          </a:ln>
        </p:spPr>
        <p:style>
          <a:lnRef idx="0">
            <a:scrgbClr r="0" g="0" b="0"/>
          </a:lnRef>
          <a:fillRef idx="0">
            <a:scrgbClr r="0" g="0" b="0"/>
          </a:fillRef>
          <a:effectRef idx="0">
            <a:scrgbClr r="0" g="0" b="0"/>
          </a:effectRef>
          <a:fontRef idx="minor"/>
        </p:style>
      </p:sp>
      <p:sp>
        <p:nvSpPr>
          <p:cNvPr id="105" name="CustomShape 4"/>
          <p:cNvSpPr/>
          <p:nvPr/>
        </p:nvSpPr>
        <p:spPr>
          <a:xfrm>
            <a:off x="8033485" y="3592264"/>
            <a:ext cx="1044964" cy="326540"/>
          </a:xfrm>
          <a:prstGeom prst="ellipse">
            <a:avLst/>
          </a:prstGeom>
          <a:noFill/>
          <a:ln>
            <a:solidFill>
              <a:srgbClr val="EF413D"/>
            </a:solidFill>
          </a:ln>
        </p:spPr>
        <p:style>
          <a:lnRef idx="0">
            <a:scrgbClr r="0" g="0" b="0"/>
          </a:lnRef>
          <a:fillRef idx="0">
            <a:scrgbClr r="0" g="0" b="0"/>
          </a:fillRef>
          <a:effectRef idx="0">
            <a:scrgbClr r="0" g="0" b="0"/>
          </a:effectRef>
          <a:fontRef idx="minor"/>
        </p:style>
      </p:sp>
      <p:sp>
        <p:nvSpPr>
          <p:cNvPr id="8" name="Date Placeholder 7"/>
          <p:cNvSpPr>
            <a:spLocks noGrp="1"/>
          </p:cNvSpPr>
          <p:nvPr>
            <p:ph type="dt" sz="half" idx="10"/>
          </p:nvPr>
        </p:nvSpPr>
        <p:spPr/>
        <p:txBody>
          <a:bodyPr lIns="82936" tIns="41468" rIns="82936" bIns="41468"/>
          <a:lstStyle/>
          <a:p>
            <a:fld id="{DA9D29FF-F697-4914-A488-09123B2C74AE}" type="datetime4">
              <a:rPr lang="en-US" sz="1300" spc="-1" smtClean="0">
                <a:solidFill>
                  <a:srgbClr val="FFFFFF"/>
                </a:solidFill>
                <a:latin typeface="Times New Roman"/>
              </a:rPr>
              <a:pPr/>
              <a:t>June 10, 2021</a:t>
            </a:fld>
            <a:endParaRPr lang="en-IN" sz="1300" spc="-1" dirty="0">
              <a:solidFill>
                <a:srgbClr val="FFFFFF"/>
              </a:solidFill>
              <a:latin typeface="Times New Roman"/>
            </a:endParaRPr>
          </a:p>
        </p:txBody>
      </p:sp>
      <p:sp>
        <p:nvSpPr>
          <p:cNvPr id="9" name="Slide Number Placeholder 8"/>
          <p:cNvSpPr>
            <a:spLocks noGrp="1"/>
          </p:cNvSpPr>
          <p:nvPr>
            <p:ph type="sldNum" sz="quarter" idx="12"/>
          </p:nvPr>
        </p:nvSpPr>
        <p:spPr/>
        <p:txBody>
          <a:bodyPr/>
          <a:lstStyle/>
          <a:p>
            <a:pPr algn="r"/>
            <a:fld id="{339EC174-7667-47A3-968C-0A2519D2764A}" type="slidenum">
              <a:rPr lang="en-IN" sz="1300" spc="-1" smtClean="0">
                <a:latin typeface="Times New Roman"/>
              </a:rPr>
              <a:pPr algn="r"/>
              <a:t>55</a:t>
            </a:fld>
            <a:endParaRPr lang="en-IN" sz="1300" spc="-1" dirty="0">
              <a:latin typeface="Times New Roman"/>
            </a:endParaRPr>
          </a:p>
        </p:txBody>
      </p:sp>
      <p:sp>
        <p:nvSpPr>
          <p:cNvPr id="10" name="Footer Placeholder 9"/>
          <p:cNvSpPr>
            <a:spLocks noGrp="1"/>
          </p:cNvSpPr>
          <p:nvPr>
            <p:ph type="ftr" sz="quarter" idx="11"/>
          </p:nvPr>
        </p:nvSpPr>
        <p:spPr/>
        <p:txBody>
          <a:bodyPr lIns="82936" tIns="41468" rIns="82936" bIns="41468"/>
          <a:lstStyle/>
          <a:p>
            <a:pPr algn="ctr"/>
            <a:r>
              <a:rPr lang="en-IN" sz="1300" spc="-1" dirty="0" smtClean="0">
                <a:solidFill>
                  <a:srgbClr val="FFFFFF"/>
                </a:solidFill>
                <a:latin typeface="Times New Roman"/>
              </a:rPr>
              <a:t>www.ashutoshksingh.in</a:t>
            </a:r>
            <a:endParaRPr lang="en-IN" sz="1300" spc="-1" dirty="0">
              <a:solidFill>
                <a:srgbClr val="FFFFFF"/>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457172" y="512994"/>
            <a:ext cx="8228763" cy="858473"/>
          </a:xfrm>
          <a:prstGeom prst="rect">
            <a:avLst/>
          </a:prstGeom>
          <a:noFill/>
          <a:ln>
            <a:noFill/>
          </a:ln>
        </p:spPr>
        <p:txBody>
          <a:bodyPr lIns="0" tIns="0" rIns="0" bIns="0" anchor="ctr"/>
          <a:lstStyle/>
          <a:p>
            <a:r>
              <a:rPr lang="en-IN" sz="4000" spc="-1" dirty="0">
                <a:solidFill>
                  <a:srgbClr val="C7243A"/>
                </a:solidFill>
                <a:latin typeface="Arial"/>
              </a:rPr>
              <a:t>Responsibility of Session Layer</a:t>
            </a:r>
          </a:p>
        </p:txBody>
      </p:sp>
      <p:sp>
        <p:nvSpPr>
          <p:cNvPr id="107" name="TextShape 2"/>
          <p:cNvSpPr txBox="1"/>
          <p:nvPr/>
        </p:nvSpPr>
        <p:spPr>
          <a:xfrm>
            <a:off x="457172" y="1502083"/>
            <a:ext cx="8228763" cy="2683830"/>
          </a:xfrm>
          <a:prstGeom prst="rect">
            <a:avLst/>
          </a:prstGeom>
          <a:noFill/>
          <a:ln>
            <a:noFill/>
          </a:ln>
        </p:spPr>
        <p:txBody>
          <a:bodyPr lIns="0" tIns="0" rIns="0" bIns="0">
            <a:normAutofit lnSpcReduction="10000"/>
          </a:bodyPr>
          <a:lstStyle/>
          <a:p>
            <a:pPr marL="391824" indent="-293868">
              <a:spcAft>
                <a:spcPts val="1282"/>
              </a:spcAft>
              <a:buClr>
                <a:srgbClr val="000000"/>
              </a:buClr>
              <a:buSzPct val="45000"/>
              <a:buFont typeface="Wingdings" charset="2"/>
              <a:buChar char=""/>
            </a:pPr>
            <a:r>
              <a:rPr lang="en-IN" sz="2900" spc="-1" dirty="0">
                <a:latin typeface="Arial"/>
              </a:rPr>
              <a:t>Authentication</a:t>
            </a:r>
          </a:p>
          <a:p>
            <a:pPr marL="391824" indent="-293868">
              <a:spcAft>
                <a:spcPts val="1282"/>
              </a:spcAft>
              <a:buClr>
                <a:srgbClr val="000000"/>
              </a:buClr>
              <a:buSzPct val="45000"/>
              <a:buFont typeface="Wingdings" charset="2"/>
              <a:buChar char=""/>
            </a:pPr>
            <a:r>
              <a:rPr lang="en-IN" sz="2900" spc="-1" dirty="0">
                <a:latin typeface="Arial"/>
              </a:rPr>
              <a:t>Authorization</a:t>
            </a:r>
          </a:p>
          <a:p>
            <a:pPr marL="391824" indent="-293868">
              <a:spcAft>
                <a:spcPts val="1282"/>
              </a:spcAft>
              <a:buClr>
                <a:srgbClr val="000000"/>
              </a:buClr>
              <a:buSzPct val="45000"/>
              <a:buFont typeface="Wingdings" charset="2"/>
              <a:buChar char=""/>
            </a:pPr>
            <a:r>
              <a:rPr lang="en-IN" sz="2900" b="1" spc="-1" dirty="0">
                <a:latin typeface="Arial"/>
              </a:rPr>
              <a:t>Session Restoration</a:t>
            </a:r>
            <a:endParaRPr lang="en-IN" sz="2900" spc="-1" dirty="0">
              <a:latin typeface="Arial"/>
            </a:endParaRPr>
          </a:p>
          <a:p>
            <a:pPr marL="391824" indent="-293868">
              <a:spcAft>
                <a:spcPts val="1282"/>
              </a:spcAft>
              <a:buClr>
                <a:srgbClr val="000000"/>
              </a:buClr>
              <a:buSzPct val="45000"/>
              <a:buFont typeface="Wingdings" charset="2"/>
              <a:buChar char=""/>
            </a:pPr>
            <a:r>
              <a:rPr lang="en-IN" sz="2900" spc="-1" dirty="0">
                <a:latin typeface="Arial"/>
              </a:rPr>
              <a:t>Dialog Control</a:t>
            </a:r>
          </a:p>
          <a:p>
            <a:pPr marL="391824" indent="-293868">
              <a:spcAft>
                <a:spcPts val="1282"/>
              </a:spcAft>
              <a:buClr>
                <a:srgbClr val="000000"/>
              </a:buClr>
              <a:buSzPct val="45000"/>
              <a:buFont typeface="Wingdings" charset="2"/>
              <a:buChar char=""/>
            </a:pPr>
            <a:r>
              <a:rPr lang="en-IN" sz="2900" spc="-1" dirty="0" err="1">
                <a:latin typeface="Arial"/>
              </a:rPr>
              <a:t>Syncronization</a:t>
            </a:r>
            <a:endParaRPr lang="en-IN" sz="2900" spc="-1" dirty="0">
              <a:latin typeface="Arial"/>
            </a:endParaRPr>
          </a:p>
        </p:txBody>
      </p:sp>
      <p:sp>
        <p:nvSpPr>
          <p:cNvPr id="108" name="Line 3"/>
          <p:cNvSpPr/>
          <p:nvPr/>
        </p:nvSpPr>
        <p:spPr>
          <a:xfrm>
            <a:off x="5224819" y="2677626"/>
            <a:ext cx="3396132" cy="0"/>
          </a:xfrm>
          <a:prstGeom prst="line">
            <a:avLst/>
          </a:prstGeom>
          <a:ln w="38160">
            <a:solidFill>
              <a:srgbClr val="000000"/>
            </a:solidFill>
            <a:custDash>
              <a:ds d="100000" sp="100000"/>
            </a:custDash>
            <a:round/>
          </a:ln>
        </p:spPr>
        <p:style>
          <a:lnRef idx="0">
            <a:scrgbClr r="0" g="0" b="0"/>
          </a:lnRef>
          <a:fillRef idx="0">
            <a:scrgbClr r="0" g="0" b="0"/>
          </a:fillRef>
          <a:effectRef idx="0">
            <a:scrgbClr r="0" g="0" b="0"/>
          </a:effectRef>
          <a:fontRef idx="minor"/>
        </p:style>
      </p:sp>
      <p:sp>
        <p:nvSpPr>
          <p:cNvPr id="5" name="Date Placeholder 4"/>
          <p:cNvSpPr>
            <a:spLocks noGrp="1"/>
          </p:cNvSpPr>
          <p:nvPr>
            <p:ph type="dt" sz="half" idx="10"/>
          </p:nvPr>
        </p:nvSpPr>
        <p:spPr/>
        <p:txBody>
          <a:bodyPr lIns="82936" tIns="41468" rIns="82936" bIns="41468"/>
          <a:lstStyle/>
          <a:p>
            <a:fld id="{6E81B3FD-1FE9-4812-944A-1A70FA31BC79}" type="datetime4">
              <a:rPr lang="en-US" sz="1300" spc="-1" smtClean="0">
                <a:solidFill>
                  <a:srgbClr val="FFFFFF"/>
                </a:solidFill>
                <a:latin typeface="Times New Roman"/>
              </a:rPr>
              <a:pPr/>
              <a:t>June 10, 2021</a:t>
            </a:fld>
            <a:endParaRPr lang="en-IN" sz="1300" spc="-1" dirty="0">
              <a:solidFill>
                <a:srgbClr val="FFFFFF"/>
              </a:solidFill>
              <a:latin typeface="Times New Roman"/>
            </a:endParaRPr>
          </a:p>
        </p:txBody>
      </p:sp>
      <p:sp>
        <p:nvSpPr>
          <p:cNvPr id="6" name="Slide Number Placeholder 5"/>
          <p:cNvSpPr>
            <a:spLocks noGrp="1"/>
          </p:cNvSpPr>
          <p:nvPr>
            <p:ph type="sldNum" sz="quarter" idx="12"/>
          </p:nvPr>
        </p:nvSpPr>
        <p:spPr/>
        <p:txBody>
          <a:bodyPr/>
          <a:lstStyle/>
          <a:p>
            <a:pPr algn="r"/>
            <a:fld id="{339EC174-7667-47A3-968C-0A2519D2764A}" type="slidenum">
              <a:rPr lang="en-IN" sz="1300" spc="-1" smtClean="0">
                <a:latin typeface="Times New Roman"/>
              </a:rPr>
              <a:pPr algn="r"/>
              <a:t>56</a:t>
            </a:fld>
            <a:endParaRPr lang="en-IN" sz="1300" spc="-1" dirty="0">
              <a:latin typeface="Times New Roman"/>
            </a:endParaRPr>
          </a:p>
        </p:txBody>
      </p:sp>
      <p:sp>
        <p:nvSpPr>
          <p:cNvPr id="7" name="Footer Placeholder 6"/>
          <p:cNvSpPr>
            <a:spLocks noGrp="1"/>
          </p:cNvSpPr>
          <p:nvPr>
            <p:ph type="ftr" sz="quarter" idx="11"/>
          </p:nvPr>
        </p:nvSpPr>
        <p:spPr/>
        <p:txBody>
          <a:bodyPr lIns="82936" tIns="41468" rIns="82936" bIns="41468"/>
          <a:lstStyle/>
          <a:p>
            <a:pPr algn="ctr"/>
            <a:r>
              <a:rPr lang="en-IN" sz="1300" spc="-1" dirty="0" smtClean="0">
                <a:solidFill>
                  <a:srgbClr val="FFFFFF"/>
                </a:solidFill>
                <a:latin typeface="Times New Roman"/>
              </a:rPr>
              <a:t>www.ashutoshksingh.in</a:t>
            </a:r>
            <a:endParaRPr lang="en-IN" sz="1300" spc="-1" dirty="0">
              <a:solidFill>
                <a:srgbClr val="FFFFFF"/>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457172" y="512994"/>
            <a:ext cx="8228763" cy="858473"/>
          </a:xfrm>
          <a:prstGeom prst="rect">
            <a:avLst/>
          </a:prstGeom>
          <a:noFill/>
          <a:ln>
            <a:noFill/>
          </a:ln>
        </p:spPr>
        <p:txBody>
          <a:bodyPr lIns="0" tIns="0" rIns="0" bIns="0" anchor="ctr"/>
          <a:lstStyle/>
          <a:p>
            <a:r>
              <a:rPr lang="en-IN" sz="4000" spc="-1" dirty="0">
                <a:solidFill>
                  <a:srgbClr val="C7243A"/>
                </a:solidFill>
                <a:latin typeface="Arial"/>
              </a:rPr>
              <a:t>Responsibility of Session Layer</a:t>
            </a:r>
          </a:p>
        </p:txBody>
      </p:sp>
      <p:sp>
        <p:nvSpPr>
          <p:cNvPr id="110" name="TextShape 2"/>
          <p:cNvSpPr txBox="1"/>
          <p:nvPr/>
        </p:nvSpPr>
        <p:spPr>
          <a:xfrm>
            <a:off x="457172" y="1502083"/>
            <a:ext cx="8228763" cy="2683830"/>
          </a:xfrm>
          <a:prstGeom prst="rect">
            <a:avLst/>
          </a:prstGeom>
          <a:noFill/>
          <a:ln>
            <a:noFill/>
          </a:ln>
        </p:spPr>
        <p:txBody>
          <a:bodyPr lIns="0" tIns="0" rIns="0" bIns="0">
            <a:normAutofit lnSpcReduction="10000"/>
          </a:bodyPr>
          <a:lstStyle/>
          <a:p>
            <a:pPr marL="391824" indent="-293868">
              <a:spcAft>
                <a:spcPts val="1282"/>
              </a:spcAft>
              <a:buClr>
                <a:srgbClr val="000000"/>
              </a:buClr>
              <a:buSzPct val="45000"/>
              <a:buFont typeface="Wingdings" charset="2"/>
              <a:buChar char=""/>
            </a:pPr>
            <a:r>
              <a:rPr lang="en-IN" sz="2900" spc="-1" dirty="0">
                <a:latin typeface="Arial"/>
              </a:rPr>
              <a:t>Authentication</a:t>
            </a:r>
          </a:p>
          <a:p>
            <a:pPr marL="391824" indent="-293868">
              <a:spcAft>
                <a:spcPts val="1282"/>
              </a:spcAft>
              <a:buClr>
                <a:srgbClr val="000000"/>
              </a:buClr>
              <a:buSzPct val="45000"/>
              <a:buFont typeface="Wingdings" charset="2"/>
              <a:buChar char=""/>
            </a:pPr>
            <a:r>
              <a:rPr lang="en-IN" sz="2900" spc="-1" dirty="0">
                <a:latin typeface="Arial"/>
              </a:rPr>
              <a:t>Authorization</a:t>
            </a:r>
          </a:p>
          <a:p>
            <a:pPr marL="391824" indent="-293868">
              <a:spcAft>
                <a:spcPts val="1282"/>
              </a:spcAft>
              <a:buClr>
                <a:srgbClr val="000000"/>
              </a:buClr>
              <a:buSzPct val="45000"/>
              <a:buFont typeface="Wingdings" charset="2"/>
              <a:buChar char=""/>
            </a:pPr>
            <a:r>
              <a:rPr lang="en-IN" sz="2900" spc="-1" dirty="0">
                <a:latin typeface="Arial"/>
              </a:rPr>
              <a:t>Session Restoration</a:t>
            </a:r>
          </a:p>
          <a:p>
            <a:pPr marL="391824" indent="-293868">
              <a:spcAft>
                <a:spcPts val="1282"/>
              </a:spcAft>
              <a:buClr>
                <a:srgbClr val="000000"/>
              </a:buClr>
              <a:buSzPct val="45000"/>
              <a:buFont typeface="Wingdings" charset="2"/>
              <a:buChar char=""/>
            </a:pPr>
            <a:r>
              <a:rPr lang="en-IN" sz="2900" b="1" spc="-1" dirty="0">
                <a:latin typeface="Arial"/>
              </a:rPr>
              <a:t>Dialog Control</a:t>
            </a:r>
            <a:endParaRPr lang="en-IN" sz="2900" spc="-1" dirty="0">
              <a:latin typeface="Arial"/>
            </a:endParaRPr>
          </a:p>
          <a:p>
            <a:pPr marL="391824" indent="-293868">
              <a:spcAft>
                <a:spcPts val="1282"/>
              </a:spcAft>
              <a:buClr>
                <a:srgbClr val="000000"/>
              </a:buClr>
              <a:buSzPct val="45000"/>
              <a:buFont typeface="Wingdings" charset="2"/>
              <a:buChar char=""/>
            </a:pPr>
            <a:r>
              <a:rPr lang="en-IN" sz="2900" spc="-1" dirty="0" smtClean="0">
                <a:latin typeface="Arial"/>
              </a:rPr>
              <a:t>Synchronization</a:t>
            </a:r>
            <a:endParaRPr lang="en-IN" sz="2900" spc="-1" dirty="0">
              <a:latin typeface="Arial"/>
            </a:endParaRPr>
          </a:p>
        </p:txBody>
      </p:sp>
      <p:sp>
        <p:nvSpPr>
          <p:cNvPr id="111" name="CustomShape 3"/>
          <p:cNvSpPr/>
          <p:nvPr/>
        </p:nvSpPr>
        <p:spPr>
          <a:xfrm>
            <a:off x="4898267" y="1763315"/>
            <a:ext cx="3461443" cy="1306159"/>
          </a:xfrm>
          <a:prstGeom prst="wedgeRoundRectCallout">
            <a:avLst>
              <a:gd name="adj1" fmla="val -91662"/>
              <a:gd name="adj2" fmla="val 79541"/>
              <a:gd name="adj3" fmla="val 16667"/>
            </a:avLst>
          </a:prstGeom>
          <a:solidFill>
            <a:srgbClr val="7477B8"/>
          </a:solidFill>
          <a:ln>
            <a:solidFill>
              <a:srgbClr val="3465A4"/>
            </a:solidFill>
          </a:ln>
        </p:spPr>
        <p:style>
          <a:lnRef idx="0">
            <a:scrgbClr r="0" g="0" b="0"/>
          </a:lnRef>
          <a:fillRef idx="0">
            <a:scrgbClr r="0" g="0" b="0"/>
          </a:fillRef>
          <a:effectRef idx="0">
            <a:scrgbClr r="0" g="0" b="0"/>
          </a:effectRef>
          <a:fontRef idx="minor"/>
        </p:style>
        <p:txBody>
          <a:bodyPr wrap="none" lIns="81630" tIns="40815" rIns="81630" bIns="40815" anchor="ctr"/>
          <a:lstStyle/>
          <a:p>
            <a:r>
              <a:rPr lang="en-IN" sz="1600" spc="-1" dirty="0">
                <a:solidFill>
                  <a:srgbClr val="FFFFFF"/>
                </a:solidFill>
                <a:latin typeface="Arial"/>
              </a:rPr>
              <a:t>Amount of data sent</a:t>
            </a:r>
          </a:p>
          <a:p>
            <a:pPr algn="ctr"/>
            <a:endParaRPr lang="en-IN" sz="1600" spc="-1" dirty="0">
              <a:solidFill>
                <a:srgbClr val="FFFFFF"/>
              </a:solidFill>
              <a:latin typeface="Arial"/>
            </a:endParaRPr>
          </a:p>
          <a:p>
            <a:pPr algn="ctr"/>
            <a:endParaRPr lang="en-IN" sz="1600" spc="-1" dirty="0">
              <a:solidFill>
                <a:srgbClr val="FFFFFF"/>
              </a:solidFill>
              <a:latin typeface="Arial"/>
            </a:endParaRPr>
          </a:p>
          <a:p>
            <a:pPr algn="ctr"/>
            <a:r>
              <a:rPr lang="en-IN" sz="1600" spc="-1" dirty="0">
                <a:solidFill>
                  <a:srgbClr val="FFFFFF"/>
                </a:solidFill>
                <a:latin typeface="Arial"/>
              </a:rPr>
              <a:t>Which device communicate first</a:t>
            </a:r>
          </a:p>
        </p:txBody>
      </p:sp>
      <p:sp>
        <p:nvSpPr>
          <p:cNvPr id="5" name="Date Placeholder 4"/>
          <p:cNvSpPr>
            <a:spLocks noGrp="1"/>
          </p:cNvSpPr>
          <p:nvPr>
            <p:ph type="dt" sz="half" idx="10"/>
          </p:nvPr>
        </p:nvSpPr>
        <p:spPr/>
        <p:txBody>
          <a:bodyPr lIns="82936" tIns="41468" rIns="82936" bIns="41468"/>
          <a:lstStyle/>
          <a:p>
            <a:fld id="{592EA70E-5D5E-4C29-B285-AB689EF73CE7}" type="datetime4">
              <a:rPr lang="en-US" sz="1300" spc="-1" smtClean="0">
                <a:solidFill>
                  <a:srgbClr val="FFFFFF"/>
                </a:solidFill>
                <a:latin typeface="Times New Roman"/>
              </a:rPr>
              <a:pPr/>
              <a:t>June 10, 2021</a:t>
            </a:fld>
            <a:endParaRPr lang="en-IN" sz="1300" spc="-1" dirty="0">
              <a:solidFill>
                <a:srgbClr val="FFFFFF"/>
              </a:solidFill>
              <a:latin typeface="Times New Roman"/>
            </a:endParaRPr>
          </a:p>
        </p:txBody>
      </p:sp>
      <p:sp>
        <p:nvSpPr>
          <p:cNvPr id="6" name="Slide Number Placeholder 5"/>
          <p:cNvSpPr>
            <a:spLocks noGrp="1"/>
          </p:cNvSpPr>
          <p:nvPr>
            <p:ph type="sldNum" sz="quarter" idx="12"/>
          </p:nvPr>
        </p:nvSpPr>
        <p:spPr/>
        <p:txBody>
          <a:bodyPr/>
          <a:lstStyle/>
          <a:p>
            <a:pPr algn="r"/>
            <a:fld id="{339EC174-7667-47A3-968C-0A2519D2764A}" type="slidenum">
              <a:rPr lang="en-IN" sz="1300" spc="-1" smtClean="0">
                <a:latin typeface="Times New Roman"/>
              </a:rPr>
              <a:pPr algn="r"/>
              <a:t>57</a:t>
            </a:fld>
            <a:endParaRPr lang="en-IN" sz="1300" spc="-1" dirty="0">
              <a:latin typeface="Times New Roman"/>
            </a:endParaRPr>
          </a:p>
        </p:txBody>
      </p:sp>
      <p:sp>
        <p:nvSpPr>
          <p:cNvPr id="7" name="Footer Placeholder 6"/>
          <p:cNvSpPr>
            <a:spLocks noGrp="1"/>
          </p:cNvSpPr>
          <p:nvPr>
            <p:ph type="ftr" sz="quarter" idx="11"/>
          </p:nvPr>
        </p:nvSpPr>
        <p:spPr/>
        <p:txBody>
          <a:bodyPr lIns="82936" tIns="41468" rIns="82936" bIns="41468"/>
          <a:lstStyle/>
          <a:p>
            <a:pPr algn="ctr"/>
            <a:r>
              <a:rPr lang="en-IN" sz="1300" spc="-1" dirty="0" smtClean="0">
                <a:solidFill>
                  <a:srgbClr val="FFFFFF"/>
                </a:solidFill>
                <a:latin typeface="Times New Roman"/>
              </a:rPr>
              <a:t>www.ashutoshksingh.in</a:t>
            </a:r>
            <a:endParaRPr lang="en-IN" sz="1300" spc="-1" dirty="0">
              <a:solidFill>
                <a:srgbClr val="FFFFFF"/>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457172" y="512994"/>
            <a:ext cx="8228763" cy="858473"/>
          </a:xfrm>
          <a:prstGeom prst="rect">
            <a:avLst/>
          </a:prstGeom>
          <a:noFill/>
          <a:ln>
            <a:noFill/>
          </a:ln>
        </p:spPr>
        <p:txBody>
          <a:bodyPr lIns="0" tIns="0" rIns="0" bIns="0" anchor="ctr"/>
          <a:lstStyle/>
          <a:p>
            <a:r>
              <a:rPr lang="en-IN" sz="4000" spc="-1" dirty="0">
                <a:solidFill>
                  <a:srgbClr val="C7243A"/>
                </a:solidFill>
                <a:latin typeface="Arial"/>
              </a:rPr>
              <a:t>Responsibility of Session Layer</a:t>
            </a:r>
          </a:p>
        </p:txBody>
      </p:sp>
      <p:sp>
        <p:nvSpPr>
          <p:cNvPr id="113" name="TextShape 2"/>
          <p:cNvSpPr txBox="1"/>
          <p:nvPr/>
        </p:nvSpPr>
        <p:spPr>
          <a:xfrm>
            <a:off x="457172" y="1502083"/>
            <a:ext cx="8228763" cy="2683830"/>
          </a:xfrm>
          <a:prstGeom prst="rect">
            <a:avLst/>
          </a:prstGeom>
          <a:noFill/>
          <a:ln>
            <a:noFill/>
          </a:ln>
        </p:spPr>
        <p:txBody>
          <a:bodyPr lIns="0" tIns="0" rIns="0" bIns="0">
            <a:normAutofit lnSpcReduction="10000"/>
          </a:bodyPr>
          <a:lstStyle/>
          <a:p>
            <a:pPr marL="391824" indent="-293868">
              <a:spcAft>
                <a:spcPts val="1282"/>
              </a:spcAft>
              <a:buClr>
                <a:srgbClr val="000000"/>
              </a:buClr>
              <a:buSzPct val="45000"/>
              <a:buFont typeface="Wingdings" charset="2"/>
              <a:buChar char=""/>
            </a:pPr>
            <a:r>
              <a:rPr lang="en-IN" sz="2900" spc="-1" dirty="0">
                <a:latin typeface="Arial"/>
              </a:rPr>
              <a:t>Authentication</a:t>
            </a:r>
          </a:p>
          <a:p>
            <a:pPr marL="391824" indent="-293868">
              <a:spcAft>
                <a:spcPts val="1282"/>
              </a:spcAft>
              <a:buClr>
                <a:srgbClr val="000000"/>
              </a:buClr>
              <a:buSzPct val="45000"/>
              <a:buFont typeface="Wingdings" charset="2"/>
              <a:buChar char=""/>
            </a:pPr>
            <a:r>
              <a:rPr lang="en-IN" sz="2900" spc="-1" dirty="0">
                <a:latin typeface="Arial"/>
              </a:rPr>
              <a:t>Authorization</a:t>
            </a:r>
          </a:p>
          <a:p>
            <a:pPr marL="391824" indent="-293868">
              <a:spcAft>
                <a:spcPts val="1282"/>
              </a:spcAft>
              <a:buClr>
                <a:srgbClr val="000000"/>
              </a:buClr>
              <a:buSzPct val="45000"/>
              <a:buFont typeface="Wingdings" charset="2"/>
              <a:buChar char=""/>
            </a:pPr>
            <a:r>
              <a:rPr lang="en-IN" sz="2900" spc="-1" dirty="0">
                <a:latin typeface="Arial"/>
              </a:rPr>
              <a:t>Session Restoration</a:t>
            </a:r>
          </a:p>
          <a:p>
            <a:pPr marL="391824" indent="-293868">
              <a:spcAft>
                <a:spcPts val="1282"/>
              </a:spcAft>
              <a:buClr>
                <a:srgbClr val="000000"/>
              </a:buClr>
              <a:buSzPct val="45000"/>
              <a:buFont typeface="Wingdings" charset="2"/>
              <a:buChar char=""/>
            </a:pPr>
            <a:r>
              <a:rPr lang="en-IN" sz="2900" spc="-1" dirty="0">
                <a:latin typeface="Arial"/>
              </a:rPr>
              <a:t>Dialog Control</a:t>
            </a:r>
          </a:p>
          <a:p>
            <a:pPr marL="391824" indent="-293868">
              <a:spcAft>
                <a:spcPts val="1282"/>
              </a:spcAft>
              <a:buClr>
                <a:srgbClr val="000000"/>
              </a:buClr>
              <a:buSzPct val="45000"/>
              <a:buFont typeface="Wingdings" charset="2"/>
              <a:buChar char=""/>
            </a:pPr>
            <a:r>
              <a:rPr lang="en-IN" sz="2900" b="1" spc="-1" dirty="0" smtClean="0">
                <a:latin typeface="Arial"/>
              </a:rPr>
              <a:t>Synchronization</a:t>
            </a:r>
            <a:endParaRPr lang="en-IN" sz="2900" spc="-1" dirty="0">
              <a:latin typeface="Arial"/>
            </a:endParaRPr>
          </a:p>
        </p:txBody>
      </p:sp>
      <p:sp>
        <p:nvSpPr>
          <p:cNvPr id="4" name="Date Placeholder 3"/>
          <p:cNvSpPr>
            <a:spLocks noGrp="1"/>
          </p:cNvSpPr>
          <p:nvPr>
            <p:ph type="dt" sz="half" idx="10"/>
          </p:nvPr>
        </p:nvSpPr>
        <p:spPr/>
        <p:txBody>
          <a:bodyPr lIns="82936" tIns="41468" rIns="82936" bIns="41468"/>
          <a:lstStyle/>
          <a:p>
            <a:fld id="{8FFD4266-6E5C-4593-A22C-A2FB89063A98}" type="datetime4">
              <a:rPr lang="en-US" sz="1300" spc="-1" smtClean="0">
                <a:solidFill>
                  <a:srgbClr val="FFFFFF"/>
                </a:solidFill>
                <a:latin typeface="Times New Roman"/>
              </a:rPr>
              <a:pPr/>
              <a:t>June 10, 2021</a:t>
            </a:fld>
            <a:endParaRPr lang="en-IN" sz="1300" spc="-1" dirty="0">
              <a:solidFill>
                <a:srgbClr val="FFFFFF"/>
              </a:solidFill>
              <a:latin typeface="Times New Roman"/>
            </a:endParaRPr>
          </a:p>
        </p:txBody>
      </p:sp>
      <p:sp>
        <p:nvSpPr>
          <p:cNvPr id="5" name="Slide Number Placeholder 4"/>
          <p:cNvSpPr>
            <a:spLocks noGrp="1"/>
          </p:cNvSpPr>
          <p:nvPr>
            <p:ph type="sldNum" sz="quarter" idx="12"/>
          </p:nvPr>
        </p:nvSpPr>
        <p:spPr/>
        <p:txBody>
          <a:bodyPr/>
          <a:lstStyle/>
          <a:p>
            <a:pPr algn="r"/>
            <a:fld id="{339EC174-7667-47A3-968C-0A2519D2764A}" type="slidenum">
              <a:rPr lang="en-IN" sz="1300" spc="-1" smtClean="0">
                <a:latin typeface="Times New Roman"/>
              </a:rPr>
              <a:pPr algn="r"/>
              <a:t>58</a:t>
            </a:fld>
            <a:endParaRPr lang="en-IN" sz="1300" spc="-1" dirty="0">
              <a:latin typeface="Times New Roman"/>
            </a:endParaRPr>
          </a:p>
        </p:txBody>
      </p:sp>
      <p:sp>
        <p:nvSpPr>
          <p:cNvPr id="6" name="Footer Placeholder 5"/>
          <p:cNvSpPr>
            <a:spLocks noGrp="1"/>
          </p:cNvSpPr>
          <p:nvPr>
            <p:ph type="ftr" sz="quarter" idx="11"/>
          </p:nvPr>
        </p:nvSpPr>
        <p:spPr/>
        <p:txBody>
          <a:bodyPr lIns="82936" tIns="41468" rIns="82936" bIns="41468"/>
          <a:lstStyle/>
          <a:p>
            <a:pPr algn="ctr"/>
            <a:r>
              <a:rPr lang="en-IN" sz="1300" spc="-1" dirty="0" smtClean="0">
                <a:solidFill>
                  <a:srgbClr val="FFFFFF"/>
                </a:solidFill>
                <a:latin typeface="Times New Roman"/>
              </a:rPr>
              <a:t>www.ashutoshksingh.in</a:t>
            </a:r>
            <a:endParaRPr lang="en-IN" sz="1300" spc="-1" dirty="0">
              <a:solidFill>
                <a:srgbClr val="FFFFFF"/>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200400"/>
            <a:ext cx="7772400" cy="971550"/>
          </a:xfrm>
        </p:spPr>
        <p:txBody>
          <a:bodyPr lIns="91428" tIns="45715" rIns="91428" bIns="45715">
            <a:normAutofit fontScale="92500" lnSpcReduction="20000"/>
          </a:bodyPr>
          <a:lstStyle/>
          <a:p>
            <a:pPr algn="r"/>
            <a:r>
              <a:rPr lang="en-IN" sz="3600" b="1" dirty="0" err="1" smtClean="0"/>
              <a:t>Ashutosh</a:t>
            </a:r>
            <a:r>
              <a:rPr lang="en-IN" sz="3600" b="1" dirty="0" smtClean="0"/>
              <a:t> Kumar Singh</a:t>
            </a:r>
          </a:p>
          <a:p>
            <a:pPr algn="r"/>
            <a:r>
              <a:rPr lang="en-IN" sz="2800" b="1" dirty="0" smtClean="0">
                <a:solidFill>
                  <a:schemeClr val="tx2">
                    <a:lumMod val="50000"/>
                  </a:schemeClr>
                </a:solidFill>
              </a:rPr>
              <a:t>www.ashutoshksingh.in</a:t>
            </a:r>
          </a:p>
          <a:p>
            <a:endParaRPr lang="en-IN" sz="2800" dirty="0"/>
          </a:p>
        </p:txBody>
      </p:sp>
      <p:sp>
        <p:nvSpPr>
          <p:cNvPr id="2" name="Title 1"/>
          <p:cNvSpPr>
            <a:spLocks noGrp="1"/>
          </p:cNvSpPr>
          <p:nvPr>
            <p:ph type="ctrTitle"/>
          </p:nvPr>
        </p:nvSpPr>
        <p:spPr>
          <a:xfrm>
            <a:off x="533400" y="1200150"/>
            <a:ext cx="8610600" cy="1314450"/>
          </a:xfrm>
        </p:spPr>
        <p:txBody>
          <a:bodyPr lIns="91428" tIns="45715" rIns="91428">
            <a:normAutofit fontScale="90000"/>
          </a:bodyPr>
          <a:lstStyle/>
          <a:p>
            <a:r>
              <a:rPr lang="en-IN" sz="4800" b="1" dirty="0" smtClean="0"/>
              <a:t>Presentation Layer</a:t>
            </a:r>
            <a:br>
              <a:rPr lang="en-IN" sz="4800" b="1" dirty="0" smtClean="0"/>
            </a:b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000" dirty="0" smtClean="0"/>
              <a:t>Establishing, Maintaining &amp; Releasing Connection:</a:t>
            </a:r>
            <a:endParaRPr lang="en-IN" sz="3000" dirty="0"/>
          </a:p>
        </p:txBody>
      </p:sp>
      <p:sp>
        <p:nvSpPr>
          <p:cNvPr id="3" name="Content Placeholder 2"/>
          <p:cNvSpPr>
            <a:spLocks noGrp="1"/>
          </p:cNvSpPr>
          <p:nvPr>
            <p:ph sz="quarter" idx="1"/>
          </p:nvPr>
        </p:nvSpPr>
        <p:spPr>
          <a:xfrm>
            <a:off x="0" y="1143000"/>
            <a:ext cx="8686800" cy="3394472"/>
          </a:xfrm>
        </p:spPr>
        <p:txBody>
          <a:bodyPr>
            <a:normAutofit/>
          </a:bodyPr>
          <a:lstStyle/>
          <a:p>
            <a:r>
              <a:rPr lang="en-IN" sz="2800" dirty="0" smtClean="0"/>
              <a:t>The transport layer establishes, maintains &amp; releases end-to-end transport connection on the request of upper layers.</a:t>
            </a:r>
          </a:p>
          <a:p>
            <a:r>
              <a:rPr lang="en-IN" sz="2800" dirty="0" smtClean="0"/>
              <a:t>Establishing a connection involves allocation of buffers for storing user data, synchronizing the sequence numbers of packets, etc.</a:t>
            </a:r>
          </a:p>
          <a:p>
            <a:r>
              <a:rPr lang="en-IN" sz="2800" dirty="0" smtClean="0"/>
              <a:t>A connection is released at the request of upper layer.</a:t>
            </a:r>
          </a:p>
          <a:p>
            <a:pPr>
              <a:buNone/>
            </a:pPr>
            <a:endParaRPr lang="en-US"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6</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B2B1ECEC-E682-46A1-A6D7-D5B095A5C412}"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57171" y="512994"/>
            <a:ext cx="8228437" cy="858146"/>
          </a:xfrm>
          <a:prstGeom prst="rect">
            <a:avLst/>
          </a:prstGeom>
          <a:noFill/>
          <a:ln>
            <a:noFill/>
          </a:ln>
        </p:spPr>
        <p:style>
          <a:lnRef idx="0">
            <a:scrgbClr r="0" g="0" b="0"/>
          </a:lnRef>
          <a:fillRef idx="0">
            <a:scrgbClr r="0" g="0" b="0"/>
          </a:fillRef>
          <a:effectRef idx="0">
            <a:scrgbClr r="0" g="0" b="0"/>
          </a:effectRef>
          <a:fontRef idx="minor"/>
        </p:style>
      </p:sp>
      <p:sp>
        <p:nvSpPr>
          <p:cNvPr id="86" name="CustomShape 2"/>
          <p:cNvSpPr/>
          <p:nvPr/>
        </p:nvSpPr>
        <p:spPr>
          <a:xfrm>
            <a:off x="457171" y="1502083"/>
            <a:ext cx="8228437" cy="3199763"/>
          </a:xfrm>
          <a:prstGeom prst="rect">
            <a:avLst/>
          </a:prstGeom>
          <a:noFill/>
          <a:ln>
            <a:noFill/>
          </a:ln>
        </p:spPr>
        <p:style>
          <a:lnRef idx="0">
            <a:scrgbClr r="0" g="0" b="0"/>
          </a:lnRef>
          <a:fillRef idx="0">
            <a:scrgbClr r="0" g="0" b="0"/>
          </a:fillRef>
          <a:effectRef idx="0">
            <a:scrgbClr r="0" g="0" b="0"/>
          </a:effectRef>
          <a:fontRef idx="minor"/>
        </p:style>
      </p:sp>
      <p:sp>
        <p:nvSpPr>
          <p:cNvPr id="87" name="CustomShape 3"/>
          <p:cNvSpPr/>
          <p:nvPr/>
        </p:nvSpPr>
        <p:spPr>
          <a:xfrm>
            <a:off x="2971617" y="1534737"/>
            <a:ext cx="2416479" cy="391848"/>
          </a:xfrm>
          <a:custGeom>
            <a:avLst/>
            <a:gdLst/>
            <a:ahLst/>
            <a:cxnLst/>
            <a:rect l="0" t="0" r="r" b="b"/>
            <a:pathLst>
              <a:path w="7402" h="1202">
                <a:moveTo>
                  <a:pt x="0" y="300"/>
                </a:moveTo>
                <a:lnTo>
                  <a:pt x="5550" y="300"/>
                </a:lnTo>
                <a:lnTo>
                  <a:pt x="5550" y="0"/>
                </a:lnTo>
                <a:lnTo>
                  <a:pt x="7401" y="600"/>
                </a:lnTo>
                <a:lnTo>
                  <a:pt x="5550" y="1201"/>
                </a:lnTo>
                <a:lnTo>
                  <a:pt x="5550" y="900"/>
                </a:lnTo>
                <a:lnTo>
                  <a:pt x="0" y="900"/>
                </a:lnTo>
                <a:lnTo>
                  <a:pt x="925" y="600"/>
                </a:lnTo>
                <a:lnTo>
                  <a:pt x="0" y="300"/>
                </a:lnTo>
              </a:path>
            </a:pathLst>
          </a:custGeom>
          <a:solidFill>
            <a:srgbClr val="FAA61A"/>
          </a:solidFill>
          <a:ln>
            <a:solidFill>
              <a:srgbClr val="3465A4"/>
            </a:solidFill>
          </a:ln>
        </p:spPr>
        <p:style>
          <a:lnRef idx="0">
            <a:scrgbClr r="0" g="0" b="0"/>
          </a:lnRef>
          <a:fillRef idx="0">
            <a:scrgbClr r="0" g="0" b="0"/>
          </a:fillRef>
          <a:effectRef idx="0">
            <a:scrgbClr r="0" g="0" b="0"/>
          </a:effectRef>
          <a:fontRef idx="minor"/>
        </p:style>
      </p:sp>
      <p:graphicFrame>
        <p:nvGraphicFramePr>
          <p:cNvPr id="88" name="Table 4"/>
          <p:cNvGraphicFramePr/>
          <p:nvPr/>
        </p:nvGraphicFramePr>
        <p:xfrm>
          <a:off x="829445" y="1012273"/>
          <a:ext cx="1946245" cy="3508403"/>
        </p:xfrm>
        <a:graphic>
          <a:graphicData uri="http://schemas.openxmlformats.org/drawingml/2006/table">
            <a:tbl>
              <a:tblPr/>
              <a:tblGrid>
                <a:gridCol w="1946245"/>
              </a:tblGrid>
              <a:tr h="468258">
                <a:tc>
                  <a:txBody>
                    <a:bodyPr/>
                    <a:lstStyle/>
                    <a:p>
                      <a:r>
                        <a:rPr lang="en-IN" sz="2000" b="0" strike="noStrike" spc="-1">
                          <a:latin typeface="Arial"/>
                        </a:rPr>
                        <a:t>Application</a:t>
                      </a:r>
                    </a:p>
                  </a:txBody>
                  <a:tcPr marL="81638" marR="81638" marT="41471" marB="41471">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00161">
                <a:tc>
                  <a:txBody>
                    <a:bodyPr/>
                    <a:lstStyle/>
                    <a:p>
                      <a:r>
                        <a:rPr lang="en-IN" sz="2000" b="0" strike="noStrike" spc="-1">
                          <a:latin typeface="Arial"/>
                        </a:rPr>
                        <a:t>Presentation</a:t>
                      </a:r>
                    </a:p>
                  </a:txBody>
                  <a:tcPr marL="81638" marR="81638" marT="41471" marB="41471">
                    <a:lnL w="720">
                      <a:solidFill>
                        <a:srgbClr val="FFFFFF"/>
                      </a:solidFill>
                    </a:lnL>
                    <a:lnR w="720">
                      <a:solidFill>
                        <a:srgbClr val="FFFFFF"/>
                      </a:solidFill>
                    </a:lnR>
                    <a:lnT w="720">
                      <a:solidFill>
                        <a:srgbClr val="FFFFFF"/>
                      </a:solidFill>
                    </a:lnT>
                    <a:lnB w="720">
                      <a:solidFill>
                        <a:srgbClr val="FFFFFF"/>
                      </a:solidFill>
                    </a:lnB>
                    <a:solidFill>
                      <a:srgbClr val="BC312E"/>
                    </a:solidFill>
                  </a:tcPr>
                </a:tc>
              </a:tr>
              <a:tr h="468258">
                <a:tc>
                  <a:txBody>
                    <a:bodyPr/>
                    <a:lstStyle/>
                    <a:p>
                      <a:r>
                        <a:rPr lang="en-IN" sz="2000" b="0" strike="noStrike" spc="-1">
                          <a:latin typeface="Arial"/>
                        </a:rPr>
                        <a:t>Session</a:t>
                      </a:r>
                    </a:p>
                  </a:txBody>
                  <a:tcPr marL="81638" marR="81638" marT="41471" marB="41471">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68258">
                <a:tc>
                  <a:txBody>
                    <a:bodyPr/>
                    <a:lstStyle/>
                    <a:p>
                      <a:r>
                        <a:rPr lang="en-IN" sz="2000" b="0" strike="noStrike" spc="-1">
                          <a:latin typeface="Arial"/>
                        </a:rPr>
                        <a:t>Network</a:t>
                      </a:r>
                    </a:p>
                  </a:txBody>
                  <a:tcPr marL="81638" marR="81638" marT="41471" marB="41471">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68258">
                <a:tc>
                  <a:txBody>
                    <a:bodyPr/>
                    <a:lstStyle/>
                    <a:p>
                      <a:r>
                        <a:rPr lang="en-IN" sz="2000" b="0" strike="noStrike" spc="-1">
                          <a:latin typeface="Arial"/>
                        </a:rPr>
                        <a:t>Transport</a:t>
                      </a:r>
                    </a:p>
                  </a:txBody>
                  <a:tcPr marL="81638" marR="81638" marT="41471" marB="41471">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68258">
                <a:tc>
                  <a:txBody>
                    <a:bodyPr/>
                    <a:lstStyle/>
                    <a:p>
                      <a:r>
                        <a:rPr lang="en-IN" sz="2000" b="0" strike="noStrike" spc="-1">
                          <a:latin typeface="Arial"/>
                        </a:rPr>
                        <a:t>Data Link</a:t>
                      </a:r>
                    </a:p>
                  </a:txBody>
                  <a:tcPr marL="81638" marR="81638" marT="41471" marB="41471">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66952">
                <a:tc>
                  <a:txBody>
                    <a:bodyPr/>
                    <a:lstStyle/>
                    <a:p>
                      <a:r>
                        <a:rPr lang="en-IN" sz="2000" b="0" strike="noStrike" spc="-1">
                          <a:latin typeface="Arial"/>
                        </a:rPr>
                        <a:t>Physical</a:t>
                      </a:r>
                    </a:p>
                  </a:txBody>
                  <a:tcPr marL="81638" marR="81638" marT="41471" marB="41471">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graphicFrame>
        <p:nvGraphicFramePr>
          <p:cNvPr id="89" name="Table 5"/>
          <p:cNvGraphicFramePr/>
          <p:nvPr/>
        </p:nvGraphicFramePr>
        <p:xfrm>
          <a:off x="5466793" y="1012600"/>
          <a:ext cx="1947551" cy="3509709"/>
        </p:xfrm>
        <a:graphic>
          <a:graphicData uri="http://schemas.openxmlformats.org/drawingml/2006/table">
            <a:tbl>
              <a:tblPr/>
              <a:tblGrid>
                <a:gridCol w="1947551"/>
              </a:tblGrid>
              <a:tr h="468258">
                <a:tc>
                  <a:txBody>
                    <a:bodyPr/>
                    <a:lstStyle/>
                    <a:p>
                      <a:r>
                        <a:rPr lang="en-IN" sz="2000" b="0" strike="noStrike" spc="-1">
                          <a:latin typeface="Arial"/>
                        </a:rPr>
                        <a:t>Application</a:t>
                      </a:r>
                    </a:p>
                  </a:txBody>
                  <a:tcPr marL="81638" marR="81638" marT="41471" marB="41471">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00161">
                <a:tc>
                  <a:txBody>
                    <a:bodyPr/>
                    <a:lstStyle/>
                    <a:p>
                      <a:r>
                        <a:rPr lang="en-IN" sz="2000" b="0" strike="noStrike" spc="-1">
                          <a:latin typeface="Arial"/>
                        </a:rPr>
                        <a:t>Presentation</a:t>
                      </a:r>
                    </a:p>
                  </a:txBody>
                  <a:tcPr marL="81638" marR="81638" marT="41471" marB="41471">
                    <a:lnL w="720">
                      <a:solidFill>
                        <a:srgbClr val="FFFFFF"/>
                      </a:solidFill>
                    </a:lnL>
                    <a:lnR w="720">
                      <a:solidFill>
                        <a:srgbClr val="FFFFFF"/>
                      </a:solidFill>
                    </a:lnR>
                    <a:lnT w="720">
                      <a:solidFill>
                        <a:srgbClr val="FFFFFF"/>
                      </a:solidFill>
                    </a:lnT>
                    <a:lnB w="720">
                      <a:solidFill>
                        <a:srgbClr val="FFFFFF"/>
                      </a:solidFill>
                    </a:lnB>
                    <a:solidFill>
                      <a:srgbClr val="BC312E"/>
                    </a:solidFill>
                  </a:tcPr>
                </a:tc>
              </a:tr>
              <a:tr h="468258">
                <a:tc>
                  <a:txBody>
                    <a:bodyPr/>
                    <a:lstStyle/>
                    <a:p>
                      <a:r>
                        <a:rPr lang="en-IN" sz="2000" b="0" strike="noStrike" spc="-1">
                          <a:latin typeface="Arial"/>
                        </a:rPr>
                        <a:t>Session</a:t>
                      </a:r>
                    </a:p>
                  </a:txBody>
                  <a:tcPr marL="81638" marR="81638" marT="41471" marB="41471">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68258">
                <a:tc>
                  <a:txBody>
                    <a:bodyPr/>
                    <a:lstStyle/>
                    <a:p>
                      <a:r>
                        <a:rPr lang="en-IN" sz="2000" b="0" strike="noStrike" spc="-1">
                          <a:latin typeface="Arial"/>
                        </a:rPr>
                        <a:t>Network</a:t>
                      </a:r>
                    </a:p>
                  </a:txBody>
                  <a:tcPr marL="81638" marR="81638" marT="41471" marB="41471">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68258">
                <a:tc>
                  <a:txBody>
                    <a:bodyPr/>
                    <a:lstStyle/>
                    <a:p>
                      <a:r>
                        <a:rPr lang="en-IN" sz="2000" b="0" strike="noStrike" spc="-1">
                          <a:latin typeface="Arial"/>
                        </a:rPr>
                        <a:t>Transport</a:t>
                      </a:r>
                    </a:p>
                  </a:txBody>
                  <a:tcPr marL="81638" marR="81638" marT="41471" marB="41471">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68258">
                <a:tc>
                  <a:txBody>
                    <a:bodyPr/>
                    <a:lstStyle/>
                    <a:p>
                      <a:r>
                        <a:rPr lang="en-IN" sz="2000" b="0" strike="noStrike" spc="-1">
                          <a:latin typeface="Arial"/>
                        </a:rPr>
                        <a:t>Data Link</a:t>
                      </a:r>
                    </a:p>
                  </a:txBody>
                  <a:tcPr marL="81638" marR="81638" marT="41471" marB="41471">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68258">
                <a:tc>
                  <a:txBody>
                    <a:bodyPr/>
                    <a:lstStyle/>
                    <a:p>
                      <a:r>
                        <a:rPr lang="en-IN" sz="2000" b="0" strike="noStrike" spc="-1">
                          <a:latin typeface="Arial"/>
                        </a:rPr>
                        <a:t>Physical</a:t>
                      </a:r>
                    </a:p>
                  </a:txBody>
                  <a:tcPr marL="81638" marR="81638" marT="41471" marB="41471">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
        <p:nvSpPr>
          <p:cNvPr id="7" name="Date Placeholder 6"/>
          <p:cNvSpPr>
            <a:spLocks noGrp="1"/>
          </p:cNvSpPr>
          <p:nvPr>
            <p:ph type="dt" sz="half" idx="10"/>
          </p:nvPr>
        </p:nvSpPr>
        <p:spPr/>
        <p:txBody>
          <a:bodyPr lIns="82936" tIns="41468" rIns="82936" bIns="41468"/>
          <a:lstStyle/>
          <a:p>
            <a:fld id="{853B103F-8332-4214-BFBE-46AEC82DD652}" type="datetime4">
              <a:rPr lang="en-US" smtClean="0"/>
              <a:pPr/>
              <a:t>June 10, 2021</a:t>
            </a:fld>
            <a:endParaRPr lang="en-US"/>
          </a:p>
        </p:txBody>
      </p:sp>
      <p:sp>
        <p:nvSpPr>
          <p:cNvPr id="8" name="Slide Number Placeholder 7"/>
          <p:cNvSpPr>
            <a:spLocks noGrp="1"/>
          </p:cNvSpPr>
          <p:nvPr>
            <p:ph type="sldNum" sz="quarter" idx="12"/>
          </p:nvPr>
        </p:nvSpPr>
        <p:spPr/>
        <p:txBody>
          <a:bodyPr/>
          <a:lstStyle/>
          <a:p>
            <a:fld id="{6F42FDE4-A7DD-41A7-A0A6-9B649FB43336}" type="slidenum">
              <a:rPr kumimoji="0" lang="en-US" smtClean="0"/>
              <a:pPr/>
              <a:t>60</a:t>
            </a:fld>
            <a:endParaRPr kumimoji="0" lang="en-US"/>
          </a:p>
        </p:txBody>
      </p:sp>
      <p:sp>
        <p:nvSpPr>
          <p:cNvPr id="9" name="Footer Placeholder 8"/>
          <p:cNvSpPr>
            <a:spLocks noGrp="1"/>
          </p:cNvSpPr>
          <p:nvPr>
            <p:ph type="ftr" sz="quarter" idx="11"/>
          </p:nvPr>
        </p:nvSpPr>
        <p:spPr/>
        <p:txBody>
          <a:bodyPr lIns="82936" tIns="41468" rIns="82936" bIns="41468"/>
          <a:lstStyle/>
          <a:p>
            <a:r>
              <a:rPr kumimoji="0" lang="en-US" smtClean="0"/>
              <a:t>www.ashutoshksingh.in</a:t>
            </a:r>
            <a:endParaRPr kumimoji="0"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7" presetClass="entr"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additive="repl">
                                        <p:cTn id="7" dur="1000"/>
                                        <p:tgtEl>
                                          <p:spTgt spid="88"/>
                                        </p:tgtEl>
                                      </p:cBhvr>
                                    </p:animEffect>
                                    <p:anim calcmode="lin" valueType="num">
                                      <p:cBhvr additive="repl">
                                        <p:cTn id="8" dur="1000" fill="hold"/>
                                        <p:tgtEl>
                                          <p:spTgt spid="88"/>
                                        </p:tgtEl>
                                        <p:attrNameLst>
                                          <p:attrName>ppt_x</p:attrName>
                                        </p:attrNameLst>
                                      </p:cBhvr>
                                      <p:tavLst>
                                        <p:tav tm="0">
                                          <p:val>
                                            <p:strVal val="#ppt_x"/>
                                          </p:val>
                                        </p:tav>
                                        <p:tav tm="100000">
                                          <p:val>
                                            <p:strVal val="#ppt_x"/>
                                          </p:val>
                                        </p:tav>
                                      </p:tavLst>
                                    </p:anim>
                                    <p:anim calcmode="lin" valueType="num">
                                      <p:cBhvr additive="repl">
                                        <p:cTn id="9" dur="1000" fill="hold"/>
                                        <p:tgtEl>
                                          <p:spTgt spid="8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fill="hold" nodeType="after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additive="repl">
                                        <p:cTn id="13" dur="1000"/>
                                        <p:tgtEl>
                                          <p:spTgt spid="89"/>
                                        </p:tgtEl>
                                      </p:cBhvr>
                                    </p:animEffect>
                                    <p:anim calcmode="lin" valueType="num">
                                      <p:cBhvr additive="repl">
                                        <p:cTn id="14" dur="1000" fill="hold"/>
                                        <p:tgtEl>
                                          <p:spTgt spid="89"/>
                                        </p:tgtEl>
                                        <p:attrNameLst>
                                          <p:attrName>ppt_x</p:attrName>
                                        </p:attrNameLst>
                                      </p:cBhvr>
                                      <p:tavLst>
                                        <p:tav tm="0">
                                          <p:val>
                                            <p:strVal val="#ppt_x"/>
                                          </p:val>
                                        </p:tav>
                                        <p:tav tm="100000">
                                          <p:val>
                                            <p:strVal val="#ppt_x"/>
                                          </p:val>
                                        </p:tav>
                                      </p:tavLst>
                                    </p:anim>
                                    <p:anim calcmode="lin" valueType="num">
                                      <p:cBhvr additive="repl">
                                        <p:cTn id="15" dur="1000" fill="hold"/>
                                        <p:tgtEl>
                                          <p:spTgt spid="8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9" presetClass="entr" fill="hold" nodeType="after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additive="repl">
                                        <p:cTn id="19" dur="1000" fill="hold"/>
                                        <p:tgtEl>
                                          <p:spTgt spid="87"/>
                                        </p:tgtEl>
                                        <p:attrNameLst>
                                          <p:attrName>ppt_x</p:attrName>
                                        </p:attrNameLst>
                                      </p:cBhvr>
                                      <p:tavLst>
                                        <p:tav tm="0">
                                          <p:val>
                                            <p:strVal val="#ppt_x-.2"/>
                                          </p:val>
                                        </p:tav>
                                        <p:tav tm="100000">
                                          <p:val>
                                            <p:strVal val="#ppt_x"/>
                                          </p:val>
                                        </p:tav>
                                      </p:tavLst>
                                    </p:anim>
                                    <p:anim calcmode="lin" valueType="num">
                                      <p:cBhvr additive="repl">
                                        <p:cTn id="20" dur="1000" fill="hold"/>
                                        <p:tgtEl>
                                          <p:spTgt spid="87"/>
                                        </p:tgtEl>
                                        <p:attrNameLst>
                                          <p:attrName>ppt_y</p:attrName>
                                        </p:attrNameLst>
                                      </p:cBhvr>
                                      <p:tavLst>
                                        <p:tav tm="0">
                                          <p:val>
                                            <p:strVal val="#ppt_y"/>
                                          </p:val>
                                        </p:tav>
                                        <p:tav tm="100000">
                                          <p:val>
                                            <p:strVal val="#ppt_y"/>
                                          </p:val>
                                        </p:tav>
                                      </p:tavLst>
                                    </p:anim>
                                    <p:animEffect transition="in" filter="wipe(right)">
                                      <p:cBhvr additive="repl">
                                        <p:cTn id="21"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24799" y="359988"/>
            <a:ext cx="8228437" cy="858146"/>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4000" spc="-1" dirty="0">
                <a:solidFill>
                  <a:srgbClr val="C7243A"/>
                </a:solidFill>
                <a:latin typeface="Arial"/>
              </a:rPr>
              <a:t>Responsibility of Presentation Layer</a:t>
            </a:r>
            <a:endParaRPr lang="en-IN" sz="4000" spc="-1" dirty="0">
              <a:latin typeface="Arial"/>
            </a:endParaRPr>
          </a:p>
        </p:txBody>
      </p:sp>
      <p:sp>
        <p:nvSpPr>
          <p:cNvPr id="91" name="CustomShape 2"/>
          <p:cNvSpPr/>
          <p:nvPr/>
        </p:nvSpPr>
        <p:spPr>
          <a:xfrm>
            <a:off x="457171" y="1469429"/>
            <a:ext cx="8228437" cy="2683504"/>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91824" indent="-293541">
              <a:spcAft>
                <a:spcPts val="1282"/>
              </a:spcAft>
              <a:buClr>
                <a:srgbClr val="000000"/>
              </a:buClr>
              <a:buSzPct val="45000"/>
              <a:buFont typeface="Wingdings" charset="2"/>
              <a:buChar char=""/>
            </a:pPr>
            <a:r>
              <a:rPr lang="en-IN" sz="2900" spc="-1" dirty="0">
                <a:latin typeface="Arial"/>
              </a:rPr>
              <a:t>Translation</a:t>
            </a:r>
          </a:p>
          <a:p>
            <a:pPr marL="391824" indent="-293541">
              <a:spcAft>
                <a:spcPts val="1282"/>
              </a:spcAft>
              <a:buClr>
                <a:srgbClr val="000000"/>
              </a:buClr>
              <a:buSzPct val="45000"/>
              <a:buFont typeface="Wingdings" charset="2"/>
              <a:buChar char=""/>
            </a:pPr>
            <a:r>
              <a:rPr lang="en-IN" sz="2900" spc="-1" dirty="0">
                <a:latin typeface="Arial"/>
              </a:rPr>
              <a:t>Encryption/Decryption</a:t>
            </a:r>
          </a:p>
          <a:p>
            <a:pPr marL="391824" indent="-293541">
              <a:spcAft>
                <a:spcPts val="1282"/>
              </a:spcAft>
              <a:buClr>
                <a:srgbClr val="000000"/>
              </a:buClr>
              <a:buSzPct val="45000"/>
              <a:buFont typeface="Wingdings" charset="2"/>
              <a:buChar char=""/>
            </a:pPr>
            <a:r>
              <a:rPr lang="en-IN" sz="2900" spc="-1" dirty="0">
                <a:latin typeface="Arial"/>
              </a:rPr>
              <a:t>Compression/Decompression</a:t>
            </a:r>
          </a:p>
        </p:txBody>
      </p:sp>
      <p:sp>
        <p:nvSpPr>
          <p:cNvPr id="4" name="Date Placeholder 3"/>
          <p:cNvSpPr>
            <a:spLocks noGrp="1"/>
          </p:cNvSpPr>
          <p:nvPr>
            <p:ph type="dt" sz="half" idx="10"/>
          </p:nvPr>
        </p:nvSpPr>
        <p:spPr/>
        <p:txBody>
          <a:bodyPr lIns="82936" tIns="41468" rIns="82936" bIns="41468"/>
          <a:lstStyle/>
          <a:p>
            <a:fld id="{5DA243B7-BA8C-4AEF-A37C-176A2E13123F}" type="datetime4">
              <a:rPr lang="en-US" smtClean="0"/>
              <a:pPr/>
              <a:t>June 10, 2021</a:t>
            </a:fld>
            <a:endParaRPr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61</a:t>
            </a:fld>
            <a:endParaRPr kumimoji="0" lang="en-US"/>
          </a:p>
        </p:txBody>
      </p:sp>
      <p:sp>
        <p:nvSpPr>
          <p:cNvPr id="6" name="Footer Placeholder 5"/>
          <p:cNvSpPr>
            <a:spLocks noGrp="1"/>
          </p:cNvSpPr>
          <p:nvPr>
            <p:ph type="ftr" sz="quarter" idx="11"/>
          </p:nvPr>
        </p:nvSpPr>
        <p:spPr/>
        <p:txBody>
          <a:bodyPr lIns="82936" tIns="41468" rIns="82936" bIns="41468"/>
          <a:lstStyle/>
          <a:p>
            <a:r>
              <a:rPr kumimoji="0" lang="en-US" smtClean="0"/>
              <a:t>www.ashutoshksingh.in</a:t>
            </a:r>
            <a:endParaRPr kumimoji="0"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0" presetClass="entr"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animEffect transition="in" filter="fade">
                                      <p:cBhvr additive="repl">
                                        <p:cTn id="7" dur="1000"/>
                                        <p:tgtEl>
                                          <p:spTgt spid="91">
                                            <p:txEl>
                                              <p:pRg st="0" end="0"/>
                                            </p:txEl>
                                          </p:spTgt>
                                        </p:tgtEl>
                                      </p:cBhvr>
                                    </p:animEffect>
                                    <p:anim calcmode="lin" valueType="num">
                                      <p:cBhvr additive="repl">
                                        <p:cTn id="8" dur="1000" fill="hold"/>
                                        <p:tgtEl>
                                          <p:spTgt spid="91">
                                            <p:txEl>
                                              <p:pRg st="0" end="0"/>
                                            </p:txEl>
                                          </p:spTgt>
                                        </p:tgtEl>
                                        <p:attrNameLst>
                                          <p:attrName>ppt_x</p:attrName>
                                        </p:attrNameLst>
                                      </p:cBhvr>
                                      <p:tavLst>
                                        <p:tav tm="0">
                                          <p:val>
                                            <p:strVal val="#ppt_x-.1"/>
                                          </p:val>
                                        </p:tav>
                                        <p:tav tm="100000">
                                          <p:val>
                                            <p:strVal val="#ppt_x"/>
                                          </p:val>
                                        </p:tav>
                                      </p:tavLst>
                                    </p:anim>
                                    <p:anim calcmode="lin" valueType="num">
                                      <p:cBhvr additive="repl">
                                        <p:cTn id="9" dur="1000" fill="hold"/>
                                        <p:tgtEl>
                                          <p:spTgt spid="91">
                                            <p:txEl>
                                              <p:pRg st="0" end="0"/>
                                            </p:txEl>
                                          </p:spTgt>
                                        </p:tgtEl>
                                        <p:attrNameLst>
                                          <p:attrName>ppt_y</p:attrName>
                                        </p:attrNameLst>
                                      </p:cBhvr>
                                      <p:tavLst>
                                        <p:tav tm="0">
                                          <p:val>
                                            <p:strVal val="#ppt_y"/>
                                          </p:val>
                                        </p:tav>
                                        <p:tav tm="100000">
                                          <p:val>
                                            <p:strVal val="#ppt_y"/>
                                          </p:val>
                                        </p:tav>
                                      </p:tavLst>
                                    </p:anim>
                                  </p:childTnLst>
                                </p:cTn>
                              </p:par>
                            </p:childTnLst>
                          </p:cTn>
                        </p:par>
                        <p:par>
                          <p:cTn id="10" fill="hold">
                            <p:stCondLst>
                              <p:cond delay="1000"/>
                            </p:stCondLst>
                            <p:childTnLst>
                              <p:par>
                                <p:cTn id="11" presetID="40" presetClass="entr" fill="hold" nodeType="afterEffect">
                                  <p:stCondLst>
                                    <p:cond delay="0"/>
                                  </p:stCondLst>
                                  <p:childTnLst>
                                    <p:set>
                                      <p:cBhvr>
                                        <p:cTn id="12" dur="1" fill="hold">
                                          <p:stCondLst>
                                            <p:cond delay="0"/>
                                          </p:stCondLst>
                                        </p:cTn>
                                        <p:tgtEl>
                                          <p:spTgt spid="91">
                                            <p:txEl>
                                              <p:pRg st="1" end="1"/>
                                            </p:txEl>
                                          </p:spTgt>
                                        </p:tgtEl>
                                        <p:attrNameLst>
                                          <p:attrName>style.visibility</p:attrName>
                                        </p:attrNameLst>
                                      </p:cBhvr>
                                      <p:to>
                                        <p:strVal val="visible"/>
                                      </p:to>
                                    </p:set>
                                    <p:animEffect transition="in" filter="fade">
                                      <p:cBhvr additive="repl">
                                        <p:cTn id="13" dur="1000"/>
                                        <p:tgtEl>
                                          <p:spTgt spid="91">
                                            <p:txEl>
                                              <p:pRg st="1" end="1"/>
                                            </p:txEl>
                                          </p:spTgt>
                                        </p:tgtEl>
                                      </p:cBhvr>
                                    </p:animEffect>
                                    <p:anim calcmode="lin" valueType="num">
                                      <p:cBhvr additive="repl">
                                        <p:cTn id="14" dur="1000" fill="hold"/>
                                        <p:tgtEl>
                                          <p:spTgt spid="91">
                                            <p:txEl>
                                              <p:pRg st="1" end="1"/>
                                            </p:txEl>
                                          </p:spTgt>
                                        </p:tgtEl>
                                        <p:attrNameLst>
                                          <p:attrName>ppt_x</p:attrName>
                                        </p:attrNameLst>
                                      </p:cBhvr>
                                      <p:tavLst>
                                        <p:tav tm="0">
                                          <p:val>
                                            <p:strVal val="#ppt_x-.1"/>
                                          </p:val>
                                        </p:tav>
                                        <p:tav tm="100000">
                                          <p:val>
                                            <p:strVal val="#ppt_x"/>
                                          </p:val>
                                        </p:tav>
                                      </p:tavLst>
                                    </p:anim>
                                    <p:anim calcmode="lin" valueType="num">
                                      <p:cBhvr additive="repl">
                                        <p:cTn id="15" dur="1000" fill="hold"/>
                                        <p:tgtEl>
                                          <p:spTgt spid="91">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40" presetClass="entr" fill="hold" nodeType="afterEffect">
                                  <p:stCondLst>
                                    <p:cond delay="0"/>
                                  </p:stCondLst>
                                  <p:childTnLst>
                                    <p:set>
                                      <p:cBhvr>
                                        <p:cTn id="18" dur="1" fill="hold">
                                          <p:stCondLst>
                                            <p:cond delay="0"/>
                                          </p:stCondLst>
                                        </p:cTn>
                                        <p:tgtEl>
                                          <p:spTgt spid="91">
                                            <p:txEl>
                                              <p:pRg st="2" end="2"/>
                                            </p:txEl>
                                          </p:spTgt>
                                        </p:tgtEl>
                                        <p:attrNameLst>
                                          <p:attrName>style.visibility</p:attrName>
                                        </p:attrNameLst>
                                      </p:cBhvr>
                                      <p:to>
                                        <p:strVal val="visible"/>
                                      </p:to>
                                    </p:set>
                                    <p:animEffect transition="in" filter="fade">
                                      <p:cBhvr additive="repl">
                                        <p:cTn id="19" dur="1000"/>
                                        <p:tgtEl>
                                          <p:spTgt spid="91">
                                            <p:txEl>
                                              <p:pRg st="2" end="2"/>
                                            </p:txEl>
                                          </p:spTgt>
                                        </p:tgtEl>
                                      </p:cBhvr>
                                    </p:animEffect>
                                    <p:anim calcmode="lin" valueType="num">
                                      <p:cBhvr additive="repl">
                                        <p:cTn id="20" dur="1000" fill="hold"/>
                                        <p:tgtEl>
                                          <p:spTgt spid="91">
                                            <p:txEl>
                                              <p:pRg st="2" end="2"/>
                                            </p:txEl>
                                          </p:spTgt>
                                        </p:tgtEl>
                                        <p:attrNameLst>
                                          <p:attrName>ppt_x</p:attrName>
                                        </p:attrNameLst>
                                      </p:cBhvr>
                                      <p:tavLst>
                                        <p:tav tm="0">
                                          <p:val>
                                            <p:strVal val="#ppt_x-.1"/>
                                          </p:val>
                                        </p:tav>
                                        <p:tav tm="100000">
                                          <p:val>
                                            <p:strVal val="#ppt_x"/>
                                          </p:val>
                                        </p:tav>
                                      </p:tavLst>
                                    </p:anim>
                                    <p:anim calcmode="lin" valueType="num">
                                      <p:cBhvr additive="repl">
                                        <p:cTn id="21" dur="1000" fill="hold"/>
                                        <p:tgtEl>
                                          <p:spTgt spid="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57171" y="512994"/>
            <a:ext cx="8228437" cy="858146"/>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4000" spc="-1" dirty="0">
                <a:solidFill>
                  <a:srgbClr val="C7243A"/>
                </a:solidFill>
                <a:latin typeface="Arial"/>
              </a:rPr>
              <a:t>Responsibility of Presentation Layer</a:t>
            </a:r>
            <a:endParaRPr lang="en-IN" sz="4000" spc="-1" dirty="0">
              <a:latin typeface="Arial"/>
            </a:endParaRPr>
          </a:p>
        </p:txBody>
      </p:sp>
      <p:sp>
        <p:nvSpPr>
          <p:cNvPr id="93" name="CustomShape 2"/>
          <p:cNvSpPr/>
          <p:nvPr/>
        </p:nvSpPr>
        <p:spPr>
          <a:xfrm>
            <a:off x="457171" y="1502083"/>
            <a:ext cx="8228437" cy="2683504"/>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91824" indent="-293541">
              <a:spcAft>
                <a:spcPts val="1282"/>
              </a:spcAft>
              <a:buClr>
                <a:srgbClr val="000000"/>
              </a:buClr>
              <a:buSzPct val="45000"/>
              <a:buFont typeface="Wingdings" charset="2"/>
              <a:buChar char=""/>
            </a:pPr>
            <a:r>
              <a:rPr lang="en-IN" sz="2900" b="1" spc="-1" dirty="0">
                <a:latin typeface="Arial"/>
              </a:rPr>
              <a:t>Translation</a:t>
            </a:r>
            <a:endParaRPr lang="en-IN" sz="2900" spc="-1" dirty="0">
              <a:latin typeface="Arial"/>
            </a:endParaRPr>
          </a:p>
          <a:p>
            <a:pPr marL="391824" indent="-293541">
              <a:spcAft>
                <a:spcPts val="1282"/>
              </a:spcAft>
              <a:buClr>
                <a:srgbClr val="000000"/>
              </a:buClr>
              <a:buSzPct val="45000"/>
              <a:buFont typeface="Wingdings" charset="2"/>
              <a:buChar char=""/>
            </a:pPr>
            <a:r>
              <a:rPr lang="en-IN" sz="2900" spc="-1" dirty="0">
                <a:latin typeface="Arial"/>
              </a:rPr>
              <a:t>Encryption/Decryption</a:t>
            </a:r>
          </a:p>
          <a:p>
            <a:pPr marL="391824" indent="-293541">
              <a:spcAft>
                <a:spcPts val="1282"/>
              </a:spcAft>
              <a:buClr>
                <a:srgbClr val="000000"/>
              </a:buClr>
              <a:buSzPct val="45000"/>
              <a:buFont typeface="Wingdings" charset="2"/>
              <a:buChar char=""/>
            </a:pPr>
            <a:r>
              <a:rPr lang="en-IN" sz="2900" spc="-1" dirty="0">
                <a:latin typeface="Arial"/>
              </a:rPr>
              <a:t>Compression/Decompression</a:t>
            </a:r>
          </a:p>
        </p:txBody>
      </p:sp>
      <p:sp>
        <p:nvSpPr>
          <p:cNvPr id="94" name="CustomShape 3"/>
          <p:cNvSpPr/>
          <p:nvPr/>
        </p:nvSpPr>
        <p:spPr>
          <a:xfrm>
            <a:off x="5943232" y="1698007"/>
            <a:ext cx="2873650" cy="1502083"/>
          </a:xfrm>
          <a:prstGeom prst="rect">
            <a:avLst/>
          </a:prstGeom>
          <a:solidFill>
            <a:srgbClr val="FAA61A"/>
          </a:solidFill>
          <a:ln>
            <a:solidFill>
              <a:srgbClr val="3465A4"/>
            </a:solidFill>
          </a:ln>
          <a:effectLst>
            <a:outerShdw dist="101823" dir="2700000">
              <a:srgbClr val="808080"/>
            </a:outerShdw>
          </a:effectLst>
        </p:spPr>
        <p:style>
          <a:lnRef idx="0">
            <a:scrgbClr r="0" g="0" b="0"/>
          </a:lnRef>
          <a:fillRef idx="0">
            <a:scrgbClr r="0" g="0" b="0"/>
          </a:fillRef>
          <a:effectRef idx="0">
            <a:scrgbClr r="0" g="0" b="0"/>
          </a:effectRef>
          <a:fontRef idx="minor"/>
        </p:style>
        <p:txBody>
          <a:bodyPr lIns="81630" tIns="40815" rIns="81630" bIns="40815" anchor="ctr"/>
          <a:lstStyle/>
          <a:p>
            <a:pPr algn="ctr"/>
            <a:r>
              <a:rPr lang="en-IN" sz="1600" spc="-1" dirty="0">
                <a:latin typeface="Arial"/>
              </a:rPr>
              <a:t>Presentation Layer changes information from its sender dependent format into a common format that will be accepted by the </a:t>
            </a:r>
            <a:r>
              <a:rPr lang="en-IN" sz="1600" spc="-1" dirty="0" err="1">
                <a:latin typeface="Arial"/>
              </a:rPr>
              <a:t>recieving</a:t>
            </a:r>
            <a:r>
              <a:rPr lang="en-IN" sz="1600" spc="-1" dirty="0">
                <a:latin typeface="Arial"/>
              </a:rPr>
              <a:t> device.</a:t>
            </a:r>
          </a:p>
        </p:txBody>
      </p:sp>
      <p:sp>
        <p:nvSpPr>
          <p:cNvPr id="5" name="Date Placeholder 4"/>
          <p:cNvSpPr>
            <a:spLocks noGrp="1"/>
          </p:cNvSpPr>
          <p:nvPr>
            <p:ph type="dt" sz="half" idx="10"/>
          </p:nvPr>
        </p:nvSpPr>
        <p:spPr/>
        <p:txBody>
          <a:bodyPr lIns="82936" tIns="41468" rIns="82936" bIns="41468"/>
          <a:lstStyle/>
          <a:p>
            <a:fld id="{E6433066-4B3E-4567-8BDF-678F98B9DC2D}" type="datetime4">
              <a:rPr lang="en-US" smtClean="0"/>
              <a:pPr/>
              <a:t>June 10, 2021</a:t>
            </a:fld>
            <a:endParaRPr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62</a:t>
            </a:fld>
            <a:endParaRPr kumimoji="0" lang="en-US"/>
          </a:p>
        </p:txBody>
      </p:sp>
      <p:sp>
        <p:nvSpPr>
          <p:cNvPr id="7" name="Footer Placeholder 6"/>
          <p:cNvSpPr>
            <a:spLocks noGrp="1"/>
          </p:cNvSpPr>
          <p:nvPr>
            <p:ph type="ftr" sz="quarter" idx="11"/>
          </p:nvPr>
        </p:nvSpPr>
        <p:spPr/>
        <p:txBody>
          <a:bodyPr lIns="82936" tIns="41468" rIns="82936" bIns="41468"/>
          <a:lstStyle/>
          <a:p>
            <a:r>
              <a:rPr kumimoji="0" lang="en-US" smtClean="0"/>
              <a:t>www.ashutoshksingh.in</a:t>
            </a:r>
            <a:endParaRPr kumimoji="0"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0" presetClass="entr"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anim calcmode="lin" valueType="num">
                                      <p:cBhvr additive="repl">
                                        <p:cTn id="7" dur="1000" fill="hold"/>
                                        <p:tgtEl>
                                          <p:spTgt spid="93">
                                            <p:txEl>
                                              <p:pRg st="0" end="0"/>
                                            </p:txEl>
                                          </p:spTgt>
                                        </p:tgtEl>
                                        <p:attrNameLst>
                                          <p:attrName>ppt_w</p:attrName>
                                        </p:attrNameLst>
                                      </p:cBhvr>
                                      <p:tavLst>
                                        <p:tav tm="0">
                                          <p:val>
                                            <p:strVal val="#ppt_w+.3"/>
                                          </p:val>
                                        </p:tav>
                                        <p:tav tm="100000">
                                          <p:val>
                                            <p:strVal val="#ppt_w"/>
                                          </p:val>
                                        </p:tav>
                                      </p:tavLst>
                                    </p:anim>
                                    <p:anim calcmode="lin" valueType="num">
                                      <p:cBhvr additive="repl">
                                        <p:cTn id="8" dur="1000" fill="hold"/>
                                        <p:tgtEl>
                                          <p:spTgt spid="93">
                                            <p:txEl>
                                              <p:pRg st="0" end="0"/>
                                            </p:txEl>
                                          </p:spTgt>
                                        </p:tgtEl>
                                        <p:attrNameLst>
                                          <p:attrName>ppt_h</p:attrName>
                                        </p:attrNameLst>
                                      </p:cBhvr>
                                      <p:tavLst>
                                        <p:tav tm="0">
                                          <p:val>
                                            <p:strVal val="#ppt_h"/>
                                          </p:val>
                                        </p:tav>
                                        <p:tav tm="100000">
                                          <p:val>
                                            <p:strVal val="#ppt_h"/>
                                          </p:val>
                                        </p:tav>
                                      </p:tavLst>
                                    </p:anim>
                                    <p:animEffect transition="in" filter="fade">
                                      <p:cBhvr additive="repl">
                                        <p:cTn id="9" dur="1000"/>
                                        <p:tgtEl>
                                          <p:spTgt spid="93">
                                            <p:txEl>
                                              <p:pRg st="0" end="0"/>
                                            </p:txEl>
                                          </p:spTgt>
                                        </p:tgtEl>
                                      </p:cBhvr>
                                    </p:animEffect>
                                  </p:childTnLst>
                                </p:cTn>
                              </p:par>
                            </p:childTnLst>
                          </p:cTn>
                        </p:par>
                        <p:par>
                          <p:cTn id="10" fill="hold">
                            <p:stCondLst>
                              <p:cond delay="1000"/>
                            </p:stCondLst>
                            <p:childTnLst>
                              <p:par>
                                <p:cTn id="11" presetID="6" presetClass="entr" presetSubtype="16" fill="hold" nodeType="after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circle(in)">
                                      <p:cBhvr additive="repl">
                                        <p:cTn id="13" dur="2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171" y="512994"/>
            <a:ext cx="8228437" cy="858146"/>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4000" spc="-1" dirty="0">
                <a:solidFill>
                  <a:srgbClr val="C7243A"/>
                </a:solidFill>
                <a:latin typeface="Arial"/>
              </a:rPr>
              <a:t>Responsibility of Presentation Layer</a:t>
            </a:r>
            <a:endParaRPr lang="en-IN" sz="4000" spc="-1" dirty="0">
              <a:latin typeface="Arial"/>
            </a:endParaRPr>
          </a:p>
        </p:txBody>
      </p:sp>
      <p:sp>
        <p:nvSpPr>
          <p:cNvPr id="96" name="CustomShape 2"/>
          <p:cNvSpPr/>
          <p:nvPr/>
        </p:nvSpPr>
        <p:spPr>
          <a:xfrm>
            <a:off x="457171" y="1502083"/>
            <a:ext cx="8228437" cy="2683504"/>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91824" indent="-293541">
              <a:spcAft>
                <a:spcPts val="1282"/>
              </a:spcAft>
              <a:buClr>
                <a:srgbClr val="000000"/>
              </a:buClr>
              <a:buSzPct val="45000"/>
              <a:buFont typeface="Wingdings" charset="2"/>
              <a:buChar char=""/>
            </a:pPr>
            <a:r>
              <a:rPr lang="en-IN" sz="2900" b="1" spc="-1" dirty="0">
                <a:latin typeface="Arial"/>
              </a:rPr>
              <a:t>Translation</a:t>
            </a:r>
            <a:endParaRPr lang="en-IN" sz="2900" spc="-1" dirty="0">
              <a:latin typeface="Arial"/>
            </a:endParaRPr>
          </a:p>
          <a:p>
            <a:pPr marL="391824" indent="-293541">
              <a:spcAft>
                <a:spcPts val="1282"/>
              </a:spcAft>
              <a:buClr>
                <a:srgbClr val="000000"/>
              </a:buClr>
              <a:buSzPct val="45000"/>
              <a:buFont typeface="Wingdings" charset="2"/>
              <a:buChar char=""/>
            </a:pPr>
            <a:r>
              <a:rPr lang="en-IN" sz="2900" spc="-1" dirty="0">
                <a:latin typeface="Arial"/>
              </a:rPr>
              <a:t>Encryption/Decryption</a:t>
            </a:r>
          </a:p>
          <a:p>
            <a:pPr marL="391824" indent="-293541">
              <a:spcAft>
                <a:spcPts val="1282"/>
              </a:spcAft>
              <a:buClr>
                <a:srgbClr val="000000"/>
              </a:buClr>
              <a:buSzPct val="45000"/>
              <a:buFont typeface="Wingdings" charset="2"/>
              <a:buChar char=""/>
            </a:pPr>
            <a:r>
              <a:rPr lang="en-IN" sz="2900" spc="-1" dirty="0">
                <a:latin typeface="Arial"/>
              </a:rPr>
              <a:t>Compression/Decompression</a:t>
            </a:r>
          </a:p>
        </p:txBody>
      </p:sp>
      <p:pic>
        <p:nvPicPr>
          <p:cNvPr id="97" name="Picture 96"/>
          <p:cNvPicPr/>
          <p:nvPr/>
        </p:nvPicPr>
        <p:blipFill>
          <a:blip r:embed="rId2"/>
          <a:stretch/>
        </p:blipFill>
        <p:spPr>
          <a:xfrm>
            <a:off x="4963578" y="1469429"/>
            <a:ext cx="1524014" cy="914311"/>
          </a:xfrm>
          <a:prstGeom prst="rect">
            <a:avLst/>
          </a:prstGeom>
          <a:ln>
            <a:noFill/>
          </a:ln>
        </p:spPr>
      </p:pic>
      <p:sp>
        <p:nvSpPr>
          <p:cNvPr id="98" name="TextShape 3"/>
          <p:cNvSpPr txBox="1"/>
          <p:nvPr/>
        </p:nvSpPr>
        <p:spPr>
          <a:xfrm>
            <a:off x="5355439" y="1698007"/>
            <a:ext cx="705677" cy="314131"/>
          </a:xfrm>
          <a:prstGeom prst="rect">
            <a:avLst/>
          </a:prstGeom>
          <a:noFill/>
          <a:ln>
            <a:noFill/>
          </a:ln>
        </p:spPr>
        <p:txBody>
          <a:bodyPr lIns="81630" tIns="40815" rIns="81630" bIns="40815"/>
          <a:lstStyle/>
          <a:p>
            <a:r>
              <a:rPr lang="en-IN" sz="1600" spc="-1" dirty="0">
                <a:latin typeface="Arial"/>
              </a:rPr>
              <a:t>ASCII</a:t>
            </a:r>
          </a:p>
        </p:txBody>
      </p:sp>
      <p:pic>
        <p:nvPicPr>
          <p:cNvPr id="99" name="Picture 98"/>
          <p:cNvPicPr/>
          <p:nvPr/>
        </p:nvPicPr>
        <p:blipFill>
          <a:blip r:embed="rId2"/>
          <a:stretch/>
        </p:blipFill>
        <p:spPr>
          <a:xfrm>
            <a:off x="7282418" y="1469429"/>
            <a:ext cx="1524014" cy="914311"/>
          </a:xfrm>
          <a:prstGeom prst="rect">
            <a:avLst/>
          </a:prstGeom>
          <a:ln>
            <a:noFill/>
          </a:ln>
        </p:spPr>
      </p:pic>
      <p:sp>
        <p:nvSpPr>
          <p:cNvPr id="100" name="TextShape 4"/>
          <p:cNvSpPr txBox="1"/>
          <p:nvPr/>
        </p:nvSpPr>
        <p:spPr>
          <a:xfrm>
            <a:off x="7543986" y="1698007"/>
            <a:ext cx="946345" cy="314131"/>
          </a:xfrm>
          <a:prstGeom prst="rect">
            <a:avLst/>
          </a:prstGeom>
          <a:noFill/>
          <a:ln>
            <a:noFill/>
          </a:ln>
        </p:spPr>
        <p:txBody>
          <a:bodyPr lIns="81630" tIns="40815" rIns="81630" bIns="40815"/>
          <a:lstStyle/>
          <a:p>
            <a:r>
              <a:rPr lang="en-IN" sz="1600" spc="-1" dirty="0">
                <a:latin typeface="Arial"/>
              </a:rPr>
              <a:t>EBCDIC</a:t>
            </a:r>
          </a:p>
        </p:txBody>
      </p:sp>
      <p:sp>
        <p:nvSpPr>
          <p:cNvPr id="101" name="CustomShape 5"/>
          <p:cNvSpPr/>
          <p:nvPr/>
        </p:nvSpPr>
        <p:spPr>
          <a:xfrm>
            <a:off x="6465723" y="1828624"/>
            <a:ext cx="816705" cy="261232"/>
          </a:xfrm>
          <a:custGeom>
            <a:avLst/>
            <a:gdLst/>
            <a:ahLst/>
            <a:cxnLst/>
            <a:rect l="0" t="0" r="r" b="b"/>
            <a:pathLst>
              <a:path w="2503" h="802">
                <a:moveTo>
                  <a:pt x="0" y="400"/>
                </a:moveTo>
                <a:lnTo>
                  <a:pt x="498" y="0"/>
                </a:lnTo>
                <a:lnTo>
                  <a:pt x="498" y="200"/>
                </a:lnTo>
                <a:lnTo>
                  <a:pt x="2003" y="200"/>
                </a:lnTo>
                <a:lnTo>
                  <a:pt x="2003" y="0"/>
                </a:lnTo>
                <a:lnTo>
                  <a:pt x="2502" y="400"/>
                </a:lnTo>
                <a:lnTo>
                  <a:pt x="2003" y="801"/>
                </a:lnTo>
                <a:lnTo>
                  <a:pt x="2003" y="600"/>
                </a:lnTo>
                <a:lnTo>
                  <a:pt x="498" y="600"/>
                </a:lnTo>
                <a:lnTo>
                  <a:pt x="498" y="801"/>
                </a:lnTo>
                <a:lnTo>
                  <a:pt x="0" y="400"/>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9" name="Date Placeholder 8"/>
          <p:cNvSpPr>
            <a:spLocks noGrp="1"/>
          </p:cNvSpPr>
          <p:nvPr>
            <p:ph type="dt" sz="half" idx="10"/>
          </p:nvPr>
        </p:nvSpPr>
        <p:spPr/>
        <p:txBody>
          <a:bodyPr lIns="82936" tIns="41468" rIns="82936" bIns="41468"/>
          <a:lstStyle/>
          <a:p>
            <a:fld id="{663A5E58-AE77-45A8-BB85-F819D05BDDB8}" type="datetime4">
              <a:rPr lang="en-US" smtClean="0"/>
              <a:pPr/>
              <a:t>June 10, 2021</a:t>
            </a:fld>
            <a:endParaRPr lang="en-US"/>
          </a:p>
        </p:txBody>
      </p:sp>
      <p:sp>
        <p:nvSpPr>
          <p:cNvPr id="10" name="Slide Number Placeholder 9"/>
          <p:cNvSpPr>
            <a:spLocks noGrp="1"/>
          </p:cNvSpPr>
          <p:nvPr>
            <p:ph type="sldNum" sz="quarter" idx="12"/>
          </p:nvPr>
        </p:nvSpPr>
        <p:spPr/>
        <p:txBody>
          <a:bodyPr/>
          <a:lstStyle/>
          <a:p>
            <a:fld id="{6F42FDE4-A7DD-41A7-A0A6-9B649FB43336}" type="slidenum">
              <a:rPr kumimoji="0" lang="en-US" smtClean="0"/>
              <a:pPr/>
              <a:t>63</a:t>
            </a:fld>
            <a:endParaRPr kumimoji="0" lang="en-US"/>
          </a:p>
        </p:txBody>
      </p:sp>
      <p:sp>
        <p:nvSpPr>
          <p:cNvPr id="11" name="Footer Placeholder 10"/>
          <p:cNvSpPr>
            <a:spLocks noGrp="1"/>
          </p:cNvSpPr>
          <p:nvPr>
            <p:ph type="ftr" sz="quarter" idx="11"/>
          </p:nvPr>
        </p:nvSpPr>
        <p:spPr/>
        <p:txBody>
          <a:bodyPr lIns="82936" tIns="41468" rIns="82936" bIns="41468"/>
          <a:lstStyle/>
          <a:p>
            <a:r>
              <a:rPr kumimoji="0" lang="en-US" smtClean="0"/>
              <a:t>www.ashutoshksingh.in</a:t>
            </a:r>
            <a:endParaRPr kumimoji="0"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repl">
                                        <p:cTn id="7" dur="500" fill="hold"/>
                                        <p:tgtEl>
                                          <p:spTgt spid="97"/>
                                        </p:tgtEl>
                                        <p:attrNameLst>
                                          <p:attrName>ppt_x</p:attrName>
                                        </p:attrNameLst>
                                      </p:cBhvr>
                                      <p:tavLst>
                                        <p:tav tm="0">
                                          <p:val>
                                            <p:strVal val="#ppt_x"/>
                                          </p:val>
                                        </p:tav>
                                        <p:tav tm="100000">
                                          <p:val>
                                            <p:strVal val="#ppt_x"/>
                                          </p:val>
                                        </p:tav>
                                      </p:tavLst>
                                    </p:anim>
                                    <p:anim calcmode="lin" valueType="num">
                                      <p:cBhvr additive="repl">
                                        <p:cTn id="8" dur="500" fill="hold"/>
                                        <p:tgtEl>
                                          <p:spTgt spid="97"/>
                                        </p:tgtEl>
                                        <p:attrNameLst>
                                          <p:attrName>ppt_y</p:attrName>
                                        </p:attrNameLst>
                                      </p:cBhvr>
                                      <p:tavLst>
                                        <p:tav tm="0">
                                          <p:val>
                                            <p:strVal val="1+#ppt_h/2"/>
                                          </p:val>
                                        </p:tav>
                                        <p:tav tm="100000">
                                          <p:val>
                                            <p:strVal val="#ppt_y"/>
                                          </p:val>
                                        </p:tav>
                                      </p:tavLst>
                                    </p:anim>
                                  </p:childTnLst>
                                </p:cTn>
                              </p:par>
                              <p:par>
                                <p:cTn id="9" presetID="1" presetClass="entr" fill="hold" nodeType="withEffect">
                                  <p:stCondLst>
                                    <p:cond delay="0"/>
                                  </p:stCondLst>
                                  <p:childTnLst>
                                    <p:set>
                                      <p:cBhvr>
                                        <p:cTn id="10" dur="1" fill="hold">
                                          <p:stCondLst>
                                            <p:cond delay="0"/>
                                          </p:stCondLst>
                                        </p:cTn>
                                        <p:tgtEl>
                                          <p:spTgt spid="98">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99"/>
                                        </p:tgtEl>
                                        <p:attrNameLst>
                                          <p:attrName>style.visibility</p:attrName>
                                        </p:attrNameLst>
                                      </p:cBhvr>
                                      <p:to>
                                        <p:strVal val="visible"/>
                                      </p:to>
                                    </p:set>
                                    <p:anim calcmode="lin" valueType="num">
                                      <p:cBhvr additive="repl">
                                        <p:cTn id="14" dur="500" fill="hold"/>
                                        <p:tgtEl>
                                          <p:spTgt spid="99"/>
                                        </p:tgtEl>
                                        <p:attrNameLst>
                                          <p:attrName>ppt_x</p:attrName>
                                        </p:attrNameLst>
                                      </p:cBhvr>
                                      <p:tavLst>
                                        <p:tav tm="0">
                                          <p:val>
                                            <p:strVal val="#ppt_x"/>
                                          </p:val>
                                        </p:tav>
                                        <p:tav tm="100000">
                                          <p:val>
                                            <p:strVal val="#ppt_x"/>
                                          </p:val>
                                        </p:tav>
                                      </p:tavLst>
                                    </p:anim>
                                    <p:anim calcmode="lin" valueType="num">
                                      <p:cBhvr additive="repl">
                                        <p:cTn id="15" dur="500" fill="hold"/>
                                        <p:tgtEl>
                                          <p:spTgt spid="99"/>
                                        </p:tgtEl>
                                        <p:attrNameLst>
                                          <p:attrName>ppt_y</p:attrName>
                                        </p:attrNameLst>
                                      </p:cBhvr>
                                      <p:tavLst>
                                        <p:tav tm="0">
                                          <p:val>
                                            <p:strVal val="1+#ppt_h/2"/>
                                          </p:val>
                                        </p:tav>
                                        <p:tav tm="100000">
                                          <p:val>
                                            <p:strVal val="#ppt_y"/>
                                          </p:val>
                                        </p:tav>
                                      </p:tavLst>
                                    </p:anim>
                                  </p:childTnLst>
                                </p:cTn>
                              </p:par>
                              <p:par>
                                <p:cTn id="16" presetID="1" presetClass="entr" fill="hold" nodeType="withEffect">
                                  <p:stCondLst>
                                    <p:cond delay="0"/>
                                  </p:stCondLst>
                                  <p:childTnLst>
                                    <p:set>
                                      <p:cBhvr>
                                        <p:cTn id="17" dur="1" fill="hold">
                                          <p:stCondLst>
                                            <p:cond delay="0"/>
                                          </p:stCondLst>
                                        </p:cTn>
                                        <p:tgtEl>
                                          <p:spTgt spid="100">
                                            <p:txEl>
                                              <p:pRg st="0" end="0"/>
                                            </p:txEl>
                                          </p:spTgt>
                                        </p:tgtEl>
                                        <p:attrNameLst>
                                          <p:attrName>style.visibility</p:attrName>
                                        </p:attrNameLst>
                                      </p:cBhvr>
                                      <p:to>
                                        <p:strVal val="visible"/>
                                      </p:to>
                                    </p:set>
                                  </p:childTnLst>
                                </p:cTn>
                              </p:par>
                            </p:childTnLst>
                          </p:cTn>
                        </p:par>
                        <p:par>
                          <p:cTn id="18" fill="hold">
                            <p:stCondLst>
                              <p:cond delay="1000"/>
                            </p:stCondLst>
                            <p:childTnLst>
                              <p:par>
                                <p:cTn id="19" presetID="50" presetClass="entr" fill="hold" nodeType="afterEffect">
                                  <p:stCondLst>
                                    <p:cond delay="0"/>
                                  </p:stCondLst>
                                  <p:childTnLst>
                                    <p:set>
                                      <p:cBhvr>
                                        <p:cTn id="20" dur="1" fill="hold">
                                          <p:stCondLst>
                                            <p:cond delay="0"/>
                                          </p:stCondLst>
                                        </p:cTn>
                                        <p:tgtEl>
                                          <p:spTgt spid="101"/>
                                        </p:tgtEl>
                                        <p:attrNameLst>
                                          <p:attrName>style.visibility</p:attrName>
                                        </p:attrNameLst>
                                      </p:cBhvr>
                                      <p:to>
                                        <p:strVal val="visible"/>
                                      </p:to>
                                    </p:set>
                                    <p:anim calcmode="lin" valueType="num">
                                      <p:cBhvr additive="repl">
                                        <p:cTn id="21" dur="1000" fill="hold"/>
                                        <p:tgtEl>
                                          <p:spTgt spid="101"/>
                                        </p:tgtEl>
                                        <p:attrNameLst>
                                          <p:attrName>ppt_w</p:attrName>
                                        </p:attrNameLst>
                                      </p:cBhvr>
                                      <p:tavLst>
                                        <p:tav tm="0">
                                          <p:val>
                                            <p:strVal val="#ppt_w+.3"/>
                                          </p:val>
                                        </p:tav>
                                        <p:tav tm="100000">
                                          <p:val>
                                            <p:strVal val="#ppt_w"/>
                                          </p:val>
                                        </p:tav>
                                      </p:tavLst>
                                    </p:anim>
                                    <p:anim calcmode="lin" valueType="num">
                                      <p:cBhvr additive="repl">
                                        <p:cTn id="22" dur="1000" fill="hold"/>
                                        <p:tgtEl>
                                          <p:spTgt spid="101"/>
                                        </p:tgtEl>
                                        <p:attrNameLst>
                                          <p:attrName>ppt_h</p:attrName>
                                        </p:attrNameLst>
                                      </p:cBhvr>
                                      <p:tavLst>
                                        <p:tav tm="0">
                                          <p:val>
                                            <p:strVal val="#ppt_h"/>
                                          </p:val>
                                        </p:tav>
                                        <p:tav tm="100000">
                                          <p:val>
                                            <p:strVal val="#ppt_h"/>
                                          </p:val>
                                        </p:tav>
                                      </p:tavLst>
                                    </p:anim>
                                    <p:animEffect transition="in" filter="fade">
                                      <p:cBhvr additive="repl">
                                        <p:cTn id="23"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171" y="512994"/>
            <a:ext cx="8228437" cy="858146"/>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4000" spc="-1" dirty="0">
                <a:solidFill>
                  <a:srgbClr val="C7243A"/>
                </a:solidFill>
                <a:latin typeface="Arial"/>
              </a:rPr>
              <a:t>Responsibility of Presentation Layer</a:t>
            </a:r>
            <a:endParaRPr lang="en-IN" sz="4000" spc="-1" dirty="0">
              <a:latin typeface="Arial"/>
            </a:endParaRPr>
          </a:p>
        </p:txBody>
      </p:sp>
      <p:sp>
        <p:nvSpPr>
          <p:cNvPr id="103" name="CustomShape 2"/>
          <p:cNvSpPr/>
          <p:nvPr/>
        </p:nvSpPr>
        <p:spPr>
          <a:xfrm>
            <a:off x="457171" y="1502083"/>
            <a:ext cx="8228437" cy="2683504"/>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91824" indent="-293541">
              <a:spcAft>
                <a:spcPts val="1282"/>
              </a:spcAft>
              <a:buClr>
                <a:srgbClr val="000000"/>
              </a:buClr>
              <a:buSzPct val="45000"/>
              <a:buFont typeface="Wingdings" charset="2"/>
              <a:buChar char=""/>
            </a:pPr>
            <a:r>
              <a:rPr lang="en-IN" sz="2900" spc="-1" dirty="0">
                <a:latin typeface="Arial"/>
              </a:rPr>
              <a:t>Translation</a:t>
            </a:r>
          </a:p>
          <a:p>
            <a:pPr marL="391824" indent="-293541">
              <a:spcAft>
                <a:spcPts val="1282"/>
              </a:spcAft>
              <a:buClr>
                <a:srgbClr val="000000"/>
              </a:buClr>
              <a:buSzPct val="45000"/>
              <a:buFont typeface="Wingdings" charset="2"/>
              <a:buChar char=""/>
            </a:pPr>
            <a:r>
              <a:rPr lang="en-IN" sz="2900" b="1" spc="-1" dirty="0">
                <a:latin typeface="Arial"/>
              </a:rPr>
              <a:t>Encryption/Decryption</a:t>
            </a:r>
            <a:endParaRPr lang="en-IN" sz="2900" spc="-1" dirty="0">
              <a:latin typeface="Arial"/>
            </a:endParaRPr>
          </a:p>
          <a:p>
            <a:pPr marL="391824" indent="-293541">
              <a:spcAft>
                <a:spcPts val="1282"/>
              </a:spcAft>
              <a:buClr>
                <a:srgbClr val="000000"/>
              </a:buClr>
              <a:buSzPct val="45000"/>
              <a:buFont typeface="Wingdings" charset="2"/>
              <a:buChar char=""/>
            </a:pPr>
            <a:r>
              <a:rPr lang="en-IN" sz="2900" spc="-1" dirty="0">
                <a:latin typeface="Arial"/>
              </a:rPr>
              <a:t>Compression/Decompression</a:t>
            </a:r>
          </a:p>
        </p:txBody>
      </p:sp>
      <p:sp>
        <p:nvSpPr>
          <p:cNvPr id="104" name="CustomShape 3"/>
          <p:cNvSpPr/>
          <p:nvPr/>
        </p:nvSpPr>
        <p:spPr>
          <a:xfrm>
            <a:off x="5812611" y="2122508"/>
            <a:ext cx="3069581" cy="1077581"/>
          </a:xfrm>
          <a:prstGeom prst="rect">
            <a:avLst/>
          </a:prstGeom>
          <a:solidFill>
            <a:srgbClr val="FAA61A"/>
          </a:solidFill>
          <a:ln>
            <a:solidFill>
              <a:srgbClr val="3465A4"/>
            </a:solidFill>
          </a:ln>
          <a:effectLst>
            <a:outerShdw dist="101823" dir="2700000">
              <a:srgbClr val="808080"/>
            </a:outerShdw>
          </a:effectLst>
        </p:spPr>
        <p:style>
          <a:lnRef idx="0">
            <a:scrgbClr r="0" g="0" b="0"/>
          </a:lnRef>
          <a:fillRef idx="0">
            <a:scrgbClr r="0" g="0" b="0"/>
          </a:fillRef>
          <a:effectRef idx="0">
            <a:scrgbClr r="0" g="0" b="0"/>
          </a:effectRef>
          <a:fontRef idx="minor"/>
        </p:style>
        <p:txBody>
          <a:bodyPr wrap="none" lIns="81630" tIns="40815" rIns="81630" bIns="40815" anchor="ctr"/>
          <a:lstStyle/>
          <a:p>
            <a:pPr algn="ctr"/>
            <a:r>
              <a:rPr lang="en-IN" sz="1600" spc="-1" dirty="0" err="1">
                <a:latin typeface="Arial"/>
              </a:rPr>
              <a:t>Encription</a:t>
            </a:r>
            <a:r>
              <a:rPr lang="en-IN" sz="1600" spc="-1" dirty="0">
                <a:latin typeface="Arial"/>
              </a:rPr>
              <a:t> is a process in </a:t>
            </a:r>
          </a:p>
          <a:p>
            <a:pPr algn="ctr"/>
            <a:r>
              <a:rPr lang="en-IN" sz="1600" spc="-1" dirty="0">
                <a:latin typeface="Arial"/>
              </a:rPr>
              <a:t>which the data is converted </a:t>
            </a:r>
          </a:p>
          <a:p>
            <a:pPr algn="ctr"/>
            <a:r>
              <a:rPr lang="en-IN" sz="1600" spc="-1" dirty="0">
                <a:latin typeface="Arial"/>
              </a:rPr>
              <a:t>into a form that prevents </a:t>
            </a:r>
          </a:p>
          <a:p>
            <a:pPr algn="ctr"/>
            <a:r>
              <a:rPr lang="en-IN" sz="1600" spc="-1" dirty="0">
                <a:latin typeface="Arial"/>
              </a:rPr>
              <a:t>unauthorized user from reading.</a:t>
            </a:r>
          </a:p>
        </p:txBody>
      </p:sp>
      <p:sp>
        <p:nvSpPr>
          <p:cNvPr id="5" name="Date Placeholder 4"/>
          <p:cNvSpPr>
            <a:spLocks noGrp="1"/>
          </p:cNvSpPr>
          <p:nvPr>
            <p:ph type="dt" sz="half" idx="10"/>
          </p:nvPr>
        </p:nvSpPr>
        <p:spPr/>
        <p:txBody>
          <a:bodyPr lIns="82936" tIns="41468" rIns="82936" bIns="41468"/>
          <a:lstStyle/>
          <a:p>
            <a:fld id="{A5BC0D29-0A3D-4A2D-9FDE-A8E252BAD433}" type="datetime4">
              <a:rPr lang="en-US" smtClean="0"/>
              <a:pPr/>
              <a:t>June 10, 2021</a:t>
            </a:fld>
            <a:endParaRPr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64</a:t>
            </a:fld>
            <a:endParaRPr kumimoji="0" lang="en-US"/>
          </a:p>
        </p:txBody>
      </p:sp>
      <p:sp>
        <p:nvSpPr>
          <p:cNvPr id="7" name="Footer Placeholder 6"/>
          <p:cNvSpPr>
            <a:spLocks noGrp="1"/>
          </p:cNvSpPr>
          <p:nvPr>
            <p:ph type="ftr" sz="quarter" idx="11"/>
          </p:nvPr>
        </p:nvSpPr>
        <p:spPr/>
        <p:txBody>
          <a:bodyPr lIns="82936" tIns="41468" rIns="82936" bIns="41468"/>
          <a:lstStyle/>
          <a:p>
            <a:r>
              <a:rPr kumimoji="0" lang="en-US" smtClean="0"/>
              <a:t>www.ashutoshksingh.in</a:t>
            </a:r>
            <a:endParaRPr kumimoji="0"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0" presetClass="entr" fill="hold" nodeType="clickEffect">
                                  <p:stCondLst>
                                    <p:cond delay="0"/>
                                  </p:stCondLst>
                                  <p:childTnLst>
                                    <p:set>
                                      <p:cBhvr>
                                        <p:cTn id="6" dur="1" fill="hold">
                                          <p:stCondLst>
                                            <p:cond delay="0"/>
                                          </p:stCondLst>
                                        </p:cTn>
                                        <p:tgtEl>
                                          <p:spTgt spid="103">
                                            <p:txEl>
                                              <p:pRg st="1" end="1"/>
                                            </p:txEl>
                                          </p:spTgt>
                                        </p:tgtEl>
                                        <p:attrNameLst>
                                          <p:attrName>style.visibility</p:attrName>
                                        </p:attrNameLst>
                                      </p:cBhvr>
                                      <p:to>
                                        <p:strVal val="visible"/>
                                      </p:to>
                                    </p:set>
                                    <p:anim calcmode="lin" valueType="num">
                                      <p:cBhvr additive="repl">
                                        <p:cTn id="7" dur="1000" fill="hold"/>
                                        <p:tgtEl>
                                          <p:spTgt spid="103">
                                            <p:txEl>
                                              <p:pRg st="1" end="1"/>
                                            </p:txEl>
                                          </p:spTgt>
                                        </p:tgtEl>
                                        <p:attrNameLst>
                                          <p:attrName>ppt_w</p:attrName>
                                        </p:attrNameLst>
                                      </p:cBhvr>
                                      <p:tavLst>
                                        <p:tav tm="0">
                                          <p:val>
                                            <p:strVal val="#ppt_w+.3"/>
                                          </p:val>
                                        </p:tav>
                                        <p:tav tm="100000">
                                          <p:val>
                                            <p:strVal val="#ppt_w"/>
                                          </p:val>
                                        </p:tav>
                                      </p:tavLst>
                                    </p:anim>
                                    <p:anim calcmode="lin" valueType="num">
                                      <p:cBhvr additive="repl">
                                        <p:cTn id="8" dur="1000" fill="hold"/>
                                        <p:tgtEl>
                                          <p:spTgt spid="103">
                                            <p:txEl>
                                              <p:pRg st="1" end="1"/>
                                            </p:txEl>
                                          </p:spTgt>
                                        </p:tgtEl>
                                        <p:attrNameLst>
                                          <p:attrName>ppt_h</p:attrName>
                                        </p:attrNameLst>
                                      </p:cBhvr>
                                      <p:tavLst>
                                        <p:tav tm="0">
                                          <p:val>
                                            <p:strVal val="#ppt_h"/>
                                          </p:val>
                                        </p:tav>
                                        <p:tav tm="100000">
                                          <p:val>
                                            <p:strVal val="#ppt_h"/>
                                          </p:val>
                                        </p:tav>
                                      </p:tavLst>
                                    </p:anim>
                                    <p:animEffect transition="in" filter="fade">
                                      <p:cBhvr additive="repl">
                                        <p:cTn id="9" dur="1000"/>
                                        <p:tgtEl>
                                          <p:spTgt spid="103">
                                            <p:txEl>
                                              <p:pRg st="1" end="1"/>
                                            </p:txEl>
                                          </p:spTgt>
                                        </p:tgtEl>
                                      </p:cBhvr>
                                    </p:animEffect>
                                  </p:childTnLst>
                                </p:cTn>
                              </p:par>
                            </p:childTnLst>
                          </p:cTn>
                        </p:par>
                        <p:par>
                          <p:cTn id="10" fill="hold">
                            <p:stCondLst>
                              <p:cond delay="1000"/>
                            </p:stCondLst>
                            <p:childTnLst>
                              <p:par>
                                <p:cTn id="11" presetID="6" presetClass="entr" presetSubtype="16" fill="hold" nodeType="afterEffect">
                                  <p:stCondLst>
                                    <p:cond delay="0"/>
                                  </p:stCondLst>
                                  <p:childTnLst>
                                    <p:set>
                                      <p:cBhvr>
                                        <p:cTn id="12" dur="1" fill="hold">
                                          <p:stCondLst>
                                            <p:cond delay="0"/>
                                          </p:stCondLst>
                                        </p:cTn>
                                        <p:tgtEl>
                                          <p:spTgt spid="104"/>
                                        </p:tgtEl>
                                        <p:attrNameLst>
                                          <p:attrName>style.visibility</p:attrName>
                                        </p:attrNameLst>
                                      </p:cBhvr>
                                      <p:to>
                                        <p:strVal val="visible"/>
                                      </p:to>
                                    </p:set>
                                    <p:animEffect transition="in" filter="circle(in)">
                                      <p:cBhvr additive="repl">
                                        <p:cTn id="13" dur="2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7171" y="512994"/>
            <a:ext cx="8228437" cy="858146"/>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4000" spc="-1" dirty="0">
                <a:solidFill>
                  <a:srgbClr val="C7243A"/>
                </a:solidFill>
                <a:latin typeface="Arial"/>
              </a:rPr>
              <a:t>Responsibility of Presentation Layer</a:t>
            </a:r>
            <a:endParaRPr lang="en-IN" sz="4000" spc="-1" dirty="0">
              <a:latin typeface="Arial"/>
            </a:endParaRPr>
          </a:p>
        </p:txBody>
      </p:sp>
      <p:sp>
        <p:nvSpPr>
          <p:cNvPr id="106" name="CustomShape 2"/>
          <p:cNvSpPr/>
          <p:nvPr/>
        </p:nvSpPr>
        <p:spPr>
          <a:xfrm>
            <a:off x="457171" y="1502083"/>
            <a:ext cx="8228437" cy="2683504"/>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91824" indent="-293541">
              <a:spcAft>
                <a:spcPts val="1282"/>
              </a:spcAft>
              <a:buClr>
                <a:srgbClr val="000000"/>
              </a:buClr>
              <a:buSzPct val="45000"/>
              <a:buFont typeface="Wingdings" charset="2"/>
              <a:buChar char=""/>
            </a:pPr>
            <a:r>
              <a:rPr lang="en-IN" sz="2900" spc="-1" dirty="0">
                <a:latin typeface="Arial"/>
              </a:rPr>
              <a:t>Translation</a:t>
            </a:r>
          </a:p>
          <a:p>
            <a:pPr marL="391824" indent="-293541">
              <a:spcAft>
                <a:spcPts val="1282"/>
              </a:spcAft>
              <a:buClr>
                <a:srgbClr val="000000"/>
              </a:buClr>
              <a:buSzPct val="45000"/>
              <a:buFont typeface="Wingdings" charset="2"/>
              <a:buChar char=""/>
            </a:pPr>
            <a:r>
              <a:rPr lang="en-IN" sz="2900" b="1" spc="-1" dirty="0">
                <a:latin typeface="Arial"/>
              </a:rPr>
              <a:t>Encryption/Decryption</a:t>
            </a:r>
            <a:endParaRPr lang="en-IN" sz="2900" spc="-1" dirty="0">
              <a:latin typeface="Arial"/>
            </a:endParaRPr>
          </a:p>
          <a:p>
            <a:pPr marL="391824" indent="-293541">
              <a:spcAft>
                <a:spcPts val="1282"/>
              </a:spcAft>
              <a:buClr>
                <a:srgbClr val="000000"/>
              </a:buClr>
              <a:buSzPct val="45000"/>
              <a:buFont typeface="Wingdings" charset="2"/>
              <a:buChar char=""/>
            </a:pPr>
            <a:r>
              <a:rPr lang="en-IN" sz="2900" spc="-1" dirty="0">
                <a:latin typeface="Arial"/>
              </a:rPr>
              <a:t>Compression/Decompression</a:t>
            </a:r>
          </a:p>
        </p:txBody>
      </p:sp>
      <p:pic>
        <p:nvPicPr>
          <p:cNvPr id="107" name="Picture 106"/>
          <p:cNvPicPr/>
          <p:nvPr/>
        </p:nvPicPr>
        <p:blipFill>
          <a:blip r:embed="rId2"/>
          <a:stretch/>
        </p:blipFill>
        <p:spPr>
          <a:xfrm>
            <a:off x="5224819" y="1665353"/>
            <a:ext cx="3755012" cy="1795969"/>
          </a:xfrm>
          <a:prstGeom prst="rect">
            <a:avLst/>
          </a:prstGeom>
          <a:ln>
            <a:noFill/>
          </a:ln>
        </p:spPr>
      </p:pic>
      <p:sp>
        <p:nvSpPr>
          <p:cNvPr id="5" name="Date Placeholder 4"/>
          <p:cNvSpPr>
            <a:spLocks noGrp="1"/>
          </p:cNvSpPr>
          <p:nvPr>
            <p:ph type="dt" sz="half" idx="10"/>
          </p:nvPr>
        </p:nvSpPr>
        <p:spPr/>
        <p:txBody>
          <a:bodyPr lIns="82936" tIns="41468" rIns="82936" bIns="41468"/>
          <a:lstStyle/>
          <a:p>
            <a:fld id="{90450103-689E-4433-B42D-1B40BA94E303}" type="datetime4">
              <a:rPr lang="en-US" smtClean="0"/>
              <a:pPr/>
              <a:t>June 10, 2021</a:t>
            </a:fld>
            <a:endParaRPr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65</a:t>
            </a:fld>
            <a:endParaRPr kumimoji="0" lang="en-US"/>
          </a:p>
        </p:txBody>
      </p:sp>
      <p:sp>
        <p:nvSpPr>
          <p:cNvPr id="7" name="Footer Placeholder 6"/>
          <p:cNvSpPr>
            <a:spLocks noGrp="1"/>
          </p:cNvSpPr>
          <p:nvPr>
            <p:ph type="ftr" sz="quarter" idx="11"/>
          </p:nvPr>
        </p:nvSpPr>
        <p:spPr/>
        <p:txBody>
          <a:bodyPr lIns="82936" tIns="41468" rIns="82936" bIns="41468"/>
          <a:lstStyle/>
          <a:p>
            <a:r>
              <a:rPr kumimoji="0" lang="en-US" smtClean="0"/>
              <a:t>www.ashutoshksingh.in</a:t>
            </a:r>
            <a:endParaRPr kumimoji="0"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2" fill="hold">
                                          <p:stCondLst>
                                            <p:cond delay="0"/>
                                          </p:stCondLst>
                                        </p:cTn>
                                        <p:tgtEl>
                                          <p:spTgt spid="107"/>
                                        </p:tgtEl>
                                        <p:attrNameLst>
                                          <p:attrName>style.visibility</p:attrName>
                                        </p:attrNameLst>
                                      </p:cBhvr>
                                      <p:to>
                                        <p:strVal val="visible"/>
                                      </p:to>
                                    </p:set>
                                    <p:animEffect transition="in" filter="wheel(1)">
                                      <p:cBhvr additive="repl">
                                        <p:cTn id="7" dur="5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57171" y="512994"/>
            <a:ext cx="8228437" cy="858146"/>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4000" spc="-1" dirty="0">
                <a:solidFill>
                  <a:srgbClr val="C7243A"/>
                </a:solidFill>
                <a:latin typeface="Arial"/>
              </a:rPr>
              <a:t>Responsibility of Presentation Layer</a:t>
            </a:r>
            <a:endParaRPr lang="en-IN" sz="4000" spc="-1" dirty="0">
              <a:latin typeface="Arial"/>
            </a:endParaRPr>
          </a:p>
        </p:txBody>
      </p:sp>
      <p:sp>
        <p:nvSpPr>
          <p:cNvPr id="109" name="CustomShape 2"/>
          <p:cNvSpPr/>
          <p:nvPr/>
        </p:nvSpPr>
        <p:spPr>
          <a:xfrm>
            <a:off x="457171" y="1502083"/>
            <a:ext cx="8228437" cy="2683504"/>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91824" indent="-293541">
              <a:spcAft>
                <a:spcPts val="1282"/>
              </a:spcAft>
              <a:buClr>
                <a:srgbClr val="000000"/>
              </a:buClr>
              <a:buSzPct val="45000"/>
              <a:buFont typeface="Wingdings" charset="2"/>
              <a:buChar char=""/>
            </a:pPr>
            <a:r>
              <a:rPr lang="en-IN" sz="2900" spc="-1" dirty="0">
                <a:latin typeface="Arial"/>
              </a:rPr>
              <a:t>Translation</a:t>
            </a:r>
          </a:p>
          <a:p>
            <a:pPr marL="391824" indent="-293541">
              <a:spcAft>
                <a:spcPts val="1282"/>
              </a:spcAft>
              <a:buClr>
                <a:srgbClr val="000000"/>
              </a:buClr>
              <a:buSzPct val="45000"/>
              <a:buFont typeface="Wingdings" charset="2"/>
              <a:buChar char=""/>
            </a:pPr>
            <a:r>
              <a:rPr lang="en-IN" sz="2900" spc="-1" dirty="0">
                <a:latin typeface="Arial"/>
              </a:rPr>
              <a:t>Encryption/Decryption</a:t>
            </a:r>
          </a:p>
          <a:p>
            <a:pPr marL="391824" indent="-293541">
              <a:spcAft>
                <a:spcPts val="1282"/>
              </a:spcAft>
              <a:buClr>
                <a:srgbClr val="000000"/>
              </a:buClr>
              <a:buSzPct val="45000"/>
              <a:buFont typeface="Wingdings" charset="2"/>
              <a:buChar char=""/>
            </a:pPr>
            <a:r>
              <a:rPr lang="en-IN" sz="2900" b="1" spc="-1" dirty="0">
                <a:latin typeface="Arial"/>
              </a:rPr>
              <a:t>Compression/Decompression</a:t>
            </a:r>
            <a:endParaRPr lang="en-IN" sz="2900" spc="-1" dirty="0">
              <a:latin typeface="Arial"/>
            </a:endParaRPr>
          </a:p>
        </p:txBody>
      </p:sp>
      <p:sp>
        <p:nvSpPr>
          <p:cNvPr id="110" name="CustomShape 3"/>
          <p:cNvSpPr/>
          <p:nvPr/>
        </p:nvSpPr>
        <p:spPr>
          <a:xfrm>
            <a:off x="6139162" y="2873552"/>
            <a:ext cx="2873650" cy="920189"/>
          </a:xfrm>
          <a:prstGeom prst="rect">
            <a:avLst/>
          </a:prstGeom>
          <a:solidFill>
            <a:srgbClr val="FAA61A"/>
          </a:solidFill>
          <a:ln>
            <a:solidFill>
              <a:srgbClr val="3465A4"/>
            </a:solidFill>
          </a:ln>
          <a:effectLst>
            <a:outerShdw dist="101823" dir="2700000">
              <a:srgbClr val="808080"/>
            </a:outerShdw>
          </a:effectLst>
        </p:spPr>
        <p:style>
          <a:lnRef idx="0">
            <a:scrgbClr r="0" g="0" b="0"/>
          </a:lnRef>
          <a:fillRef idx="0">
            <a:scrgbClr r="0" g="0" b="0"/>
          </a:fillRef>
          <a:effectRef idx="0">
            <a:scrgbClr r="0" g="0" b="0"/>
          </a:effectRef>
          <a:fontRef idx="minor"/>
        </p:style>
        <p:txBody>
          <a:bodyPr wrap="none" lIns="81630" tIns="40815" rIns="81630" bIns="40815" anchor="ctr"/>
          <a:lstStyle/>
          <a:p>
            <a:pPr algn="ctr"/>
            <a:r>
              <a:rPr lang="en-IN" sz="1600" spc="-1" dirty="0">
                <a:latin typeface="Arial"/>
              </a:rPr>
              <a:t>Compression is the process </a:t>
            </a:r>
          </a:p>
          <a:p>
            <a:pPr algn="ctr"/>
            <a:r>
              <a:rPr lang="en-IN" sz="1600" spc="-1" dirty="0">
                <a:latin typeface="Arial"/>
              </a:rPr>
              <a:t>that Reduces the number of </a:t>
            </a:r>
          </a:p>
          <a:p>
            <a:pPr algn="ctr"/>
            <a:r>
              <a:rPr lang="en-IN" sz="1600" spc="-1" dirty="0">
                <a:latin typeface="Arial"/>
              </a:rPr>
              <a:t>bits to Represent the</a:t>
            </a:r>
          </a:p>
          <a:p>
            <a:pPr algn="ctr"/>
            <a:r>
              <a:rPr lang="en-IN" sz="1600" spc="-1" dirty="0">
                <a:latin typeface="Arial"/>
              </a:rPr>
              <a:t> information. </a:t>
            </a:r>
          </a:p>
        </p:txBody>
      </p:sp>
      <p:sp>
        <p:nvSpPr>
          <p:cNvPr id="5" name="Date Placeholder 4"/>
          <p:cNvSpPr>
            <a:spLocks noGrp="1"/>
          </p:cNvSpPr>
          <p:nvPr>
            <p:ph type="dt" sz="half" idx="10"/>
          </p:nvPr>
        </p:nvSpPr>
        <p:spPr/>
        <p:txBody>
          <a:bodyPr lIns="82936" tIns="41468" rIns="82936" bIns="41468"/>
          <a:lstStyle/>
          <a:p>
            <a:fld id="{4FC3A792-5755-42AA-941A-5DB3D2919AC0}" type="datetime4">
              <a:rPr lang="en-US" smtClean="0"/>
              <a:pPr/>
              <a:t>June 10, 2021</a:t>
            </a:fld>
            <a:endParaRPr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66</a:t>
            </a:fld>
            <a:endParaRPr kumimoji="0" lang="en-US"/>
          </a:p>
        </p:txBody>
      </p:sp>
      <p:sp>
        <p:nvSpPr>
          <p:cNvPr id="7" name="Footer Placeholder 6"/>
          <p:cNvSpPr>
            <a:spLocks noGrp="1"/>
          </p:cNvSpPr>
          <p:nvPr>
            <p:ph type="ftr" sz="quarter" idx="11"/>
          </p:nvPr>
        </p:nvSpPr>
        <p:spPr/>
        <p:txBody>
          <a:bodyPr lIns="82936" tIns="41468" rIns="82936" bIns="41468"/>
          <a:lstStyle/>
          <a:p>
            <a:r>
              <a:rPr kumimoji="0" lang="en-US" smtClean="0"/>
              <a:t>www.ashutoshksingh.in</a:t>
            </a:r>
            <a:endParaRPr kumimoji="0"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0" presetClass="entr" fill="hold" nodeType="clickEffect">
                                  <p:stCondLst>
                                    <p:cond delay="0"/>
                                  </p:stCondLst>
                                  <p:childTnLst>
                                    <p:set>
                                      <p:cBhvr>
                                        <p:cTn id="6" dur="1" fill="hold">
                                          <p:stCondLst>
                                            <p:cond delay="0"/>
                                          </p:stCondLst>
                                        </p:cTn>
                                        <p:tgtEl>
                                          <p:spTgt spid="109">
                                            <p:txEl>
                                              <p:pRg st="2" end="2"/>
                                            </p:txEl>
                                          </p:spTgt>
                                        </p:tgtEl>
                                        <p:attrNameLst>
                                          <p:attrName>style.visibility</p:attrName>
                                        </p:attrNameLst>
                                      </p:cBhvr>
                                      <p:to>
                                        <p:strVal val="visible"/>
                                      </p:to>
                                    </p:set>
                                    <p:anim calcmode="lin" valueType="num">
                                      <p:cBhvr additive="repl">
                                        <p:cTn id="7" dur="1000" fill="hold"/>
                                        <p:tgtEl>
                                          <p:spTgt spid="109">
                                            <p:txEl>
                                              <p:pRg st="2" end="2"/>
                                            </p:txEl>
                                          </p:spTgt>
                                        </p:tgtEl>
                                        <p:attrNameLst>
                                          <p:attrName>ppt_w</p:attrName>
                                        </p:attrNameLst>
                                      </p:cBhvr>
                                      <p:tavLst>
                                        <p:tav tm="0">
                                          <p:val>
                                            <p:strVal val="#ppt_w+.3"/>
                                          </p:val>
                                        </p:tav>
                                        <p:tav tm="100000">
                                          <p:val>
                                            <p:strVal val="#ppt_w"/>
                                          </p:val>
                                        </p:tav>
                                      </p:tavLst>
                                    </p:anim>
                                    <p:anim calcmode="lin" valueType="num">
                                      <p:cBhvr additive="repl">
                                        <p:cTn id="8" dur="1000" fill="hold"/>
                                        <p:tgtEl>
                                          <p:spTgt spid="109">
                                            <p:txEl>
                                              <p:pRg st="2" end="2"/>
                                            </p:txEl>
                                          </p:spTgt>
                                        </p:tgtEl>
                                        <p:attrNameLst>
                                          <p:attrName>ppt_h</p:attrName>
                                        </p:attrNameLst>
                                      </p:cBhvr>
                                      <p:tavLst>
                                        <p:tav tm="0">
                                          <p:val>
                                            <p:strVal val="#ppt_h"/>
                                          </p:val>
                                        </p:tav>
                                        <p:tav tm="100000">
                                          <p:val>
                                            <p:strVal val="#ppt_h"/>
                                          </p:val>
                                        </p:tav>
                                      </p:tavLst>
                                    </p:anim>
                                    <p:animEffect transition="in" filter="fade">
                                      <p:cBhvr additive="repl">
                                        <p:cTn id="9" dur="1000"/>
                                        <p:tgtEl>
                                          <p:spTgt spid="109">
                                            <p:txEl>
                                              <p:pRg st="2" end="2"/>
                                            </p:txEl>
                                          </p:spTgt>
                                        </p:tgtEl>
                                      </p:cBhvr>
                                    </p:animEffect>
                                  </p:childTnLst>
                                </p:cTn>
                              </p:par>
                            </p:childTnLst>
                          </p:cTn>
                        </p:par>
                        <p:par>
                          <p:cTn id="10" fill="hold">
                            <p:stCondLst>
                              <p:cond delay="1000"/>
                            </p:stCondLst>
                            <p:childTnLst>
                              <p:par>
                                <p:cTn id="11" presetID="6" presetClass="entr" presetSubtype="16" fill="hold" nodeType="afterEffect">
                                  <p:stCondLst>
                                    <p:cond delay="0"/>
                                  </p:stCondLst>
                                  <p:childTnLst>
                                    <p:set>
                                      <p:cBhvr>
                                        <p:cTn id="12" dur="1" fill="hold">
                                          <p:stCondLst>
                                            <p:cond delay="0"/>
                                          </p:stCondLst>
                                        </p:cTn>
                                        <p:tgtEl>
                                          <p:spTgt spid="110"/>
                                        </p:tgtEl>
                                        <p:attrNameLst>
                                          <p:attrName>style.visibility</p:attrName>
                                        </p:attrNameLst>
                                      </p:cBhvr>
                                      <p:to>
                                        <p:strVal val="visible"/>
                                      </p:to>
                                    </p:set>
                                    <p:animEffect transition="in" filter="circle(in)">
                                      <p:cBhvr additive="repl">
                                        <p:cTn id="13"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457171" y="512994"/>
            <a:ext cx="8228437" cy="858146"/>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4000" spc="-1" dirty="0">
                <a:solidFill>
                  <a:srgbClr val="C7243A"/>
                </a:solidFill>
                <a:latin typeface="Arial"/>
              </a:rPr>
              <a:t>Responsibility of Presentation Layer</a:t>
            </a:r>
            <a:endParaRPr lang="en-IN" sz="4000" spc="-1" dirty="0">
              <a:latin typeface="Arial"/>
            </a:endParaRPr>
          </a:p>
        </p:txBody>
      </p:sp>
      <p:sp>
        <p:nvSpPr>
          <p:cNvPr id="112" name="CustomShape 2"/>
          <p:cNvSpPr/>
          <p:nvPr/>
        </p:nvSpPr>
        <p:spPr>
          <a:xfrm>
            <a:off x="457171" y="1502083"/>
            <a:ext cx="8228437" cy="2683504"/>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91824" indent="-293541">
              <a:spcAft>
                <a:spcPts val="1282"/>
              </a:spcAft>
              <a:buClr>
                <a:srgbClr val="000000"/>
              </a:buClr>
              <a:buSzPct val="45000"/>
              <a:buFont typeface="Wingdings" charset="2"/>
              <a:buChar char=""/>
            </a:pPr>
            <a:r>
              <a:rPr lang="en-IN" sz="2900" spc="-1" dirty="0">
                <a:latin typeface="Arial"/>
              </a:rPr>
              <a:t>Translation</a:t>
            </a:r>
          </a:p>
          <a:p>
            <a:pPr marL="391824" indent="-293541">
              <a:spcAft>
                <a:spcPts val="1282"/>
              </a:spcAft>
              <a:buClr>
                <a:srgbClr val="000000"/>
              </a:buClr>
              <a:buSzPct val="45000"/>
              <a:buFont typeface="Wingdings" charset="2"/>
              <a:buChar char=""/>
            </a:pPr>
            <a:r>
              <a:rPr lang="en-IN" sz="2900" spc="-1" dirty="0">
                <a:latin typeface="Arial"/>
              </a:rPr>
              <a:t>Encryption/Decryption</a:t>
            </a:r>
          </a:p>
          <a:p>
            <a:pPr marL="391824" indent="-293541">
              <a:spcAft>
                <a:spcPts val="1282"/>
              </a:spcAft>
              <a:buClr>
                <a:srgbClr val="000000"/>
              </a:buClr>
              <a:buSzPct val="45000"/>
              <a:buFont typeface="Wingdings" charset="2"/>
              <a:buChar char=""/>
            </a:pPr>
            <a:r>
              <a:rPr lang="en-IN" sz="2900" b="1" spc="-1" dirty="0">
                <a:latin typeface="Arial"/>
              </a:rPr>
              <a:t>Compression/Decompression</a:t>
            </a:r>
            <a:endParaRPr lang="en-IN" sz="2900" spc="-1" dirty="0">
              <a:latin typeface="Arial"/>
            </a:endParaRPr>
          </a:p>
        </p:txBody>
      </p:sp>
      <p:pic>
        <p:nvPicPr>
          <p:cNvPr id="113" name="Picture 112"/>
          <p:cNvPicPr/>
          <p:nvPr/>
        </p:nvPicPr>
        <p:blipFill>
          <a:blip r:embed="rId2"/>
          <a:stretch/>
        </p:blipFill>
        <p:spPr>
          <a:xfrm>
            <a:off x="6139167" y="1573269"/>
            <a:ext cx="2855364" cy="2541132"/>
          </a:xfrm>
          <a:prstGeom prst="rect">
            <a:avLst/>
          </a:prstGeom>
          <a:ln>
            <a:noFill/>
          </a:ln>
        </p:spPr>
      </p:pic>
      <p:sp>
        <p:nvSpPr>
          <p:cNvPr id="5" name="Date Placeholder 4"/>
          <p:cNvSpPr>
            <a:spLocks noGrp="1"/>
          </p:cNvSpPr>
          <p:nvPr>
            <p:ph type="dt" sz="half" idx="10"/>
          </p:nvPr>
        </p:nvSpPr>
        <p:spPr/>
        <p:txBody>
          <a:bodyPr lIns="82936" tIns="41468" rIns="82936" bIns="41468"/>
          <a:lstStyle/>
          <a:p>
            <a:fld id="{F92F2760-9037-437C-A324-4F6319352D6D}" type="datetime4">
              <a:rPr lang="en-US" smtClean="0"/>
              <a:pPr/>
              <a:t>June 10, 2021</a:t>
            </a:fld>
            <a:endParaRPr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67</a:t>
            </a:fld>
            <a:endParaRPr kumimoji="0" lang="en-US"/>
          </a:p>
        </p:txBody>
      </p:sp>
      <p:sp>
        <p:nvSpPr>
          <p:cNvPr id="7" name="Footer Placeholder 6"/>
          <p:cNvSpPr>
            <a:spLocks noGrp="1"/>
          </p:cNvSpPr>
          <p:nvPr>
            <p:ph type="ftr" sz="quarter" idx="11"/>
          </p:nvPr>
        </p:nvSpPr>
        <p:spPr/>
        <p:txBody>
          <a:bodyPr lIns="82936" tIns="41468" rIns="82936" bIns="41468"/>
          <a:lstStyle/>
          <a:p>
            <a:r>
              <a:rPr kumimoji="0" lang="en-US" smtClean="0"/>
              <a:t>www.ashutoshksingh.in</a:t>
            </a:r>
            <a:endParaRPr kumimoji="0"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checkerboard(across)">
                                      <p:cBhvr additive="repl">
                                        <p:cTn id="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457171" y="512994"/>
            <a:ext cx="8228437" cy="858146"/>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4000" spc="-1" dirty="0">
                <a:solidFill>
                  <a:srgbClr val="C7243A"/>
                </a:solidFill>
                <a:latin typeface="Arial"/>
              </a:rPr>
              <a:t>Responsibility of Presentation Layer</a:t>
            </a:r>
            <a:endParaRPr lang="en-IN" sz="4000" spc="-1" dirty="0">
              <a:latin typeface="Arial"/>
            </a:endParaRPr>
          </a:p>
        </p:txBody>
      </p:sp>
      <p:sp>
        <p:nvSpPr>
          <p:cNvPr id="115" name="CustomShape 2"/>
          <p:cNvSpPr/>
          <p:nvPr/>
        </p:nvSpPr>
        <p:spPr>
          <a:xfrm>
            <a:off x="457171" y="1502083"/>
            <a:ext cx="8228437" cy="2683504"/>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391824" indent="-293541">
              <a:spcAft>
                <a:spcPts val="1282"/>
              </a:spcAft>
              <a:buClr>
                <a:srgbClr val="000000"/>
              </a:buClr>
              <a:buSzPct val="45000"/>
              <a:buFont typeface="Wingdings" charset="2"/>
              <a:buChar char=""/>
            </a:pPr>
            <a:r>
              <a:rPr lang="en-IN" sz="2900" spc="-1" dirty="0">
                <a:latin typeface="Arial"/>
              </a:rPr>
              <a:t>Translation</a:t>
            </a:r>
          </a:p>
          <a:p>
            <a:pPr marL="391824" indent="-293541">
              <a:spcAft>
                <a:spcPts val="1282"/>
              </a:spcAft>
              <a:buClr>
                <a:srgbClr val="000000"/>
              </a:buClr>
              <a:buSzPct val="45000"/>
              <a:buFont typeface="Wingdings" charset="2"/>
              <a:buChar char=""/>
            </a:pPr>
            <a:r>
              <a:rPr lang="en-IN" sz="2900" spc="-1" dirty="0">
                <a:latin typeface="Arial"/>
              </a:rPr>
              <a:t>Encryption/Decryption</a:t>
            </a:r>
          </a:p>
          <a:p>
            <a:pPr marL="391824" indent="-293541">
              <a:spcAft>
                <a:spcPts val="1282"/>
              </a:spcAft>
              <a:buClr>
                <a:srgbClr val="000000"/>
              </a:buClr>
              <a:buSzPct val="45000"/>
              <a:buFont typeface="Wingdings" charset="2"/>
              <a:buChar char=""/>
            </a:pPr>
            <a:r>
              <a:rPr lang="en-IN" sz="2900" b="1" spc="-1" dirty="0">
                <a:latin typeface="Arial"/>
              </a:rPr>
              <a:t>Compression/Decompression</a:t>
            </a:r>
            <a:endParaRPr lang="en-IN" sz="2900" spc="-1" dirty="0">
              <a:latin typeface="Arial"/>
            </a:endParaRPr>
          </a:p>
          <a:p>
            <a:pPr marL="783648" lvl="3" indent="-195912">
              <a:spcAft>
                <a:spcPts val="1282"/>
              </a:spcAft>
              <a:buClr>
                <a:srgbClr val="000000"/>
              </a:buClr>
              <a:buSzPct val="45000"/>
              <a:buFont typeface="Wingdings" charset="2"/>
              <a:buChar char=""/>
            </a:pPr>
            <a:r>
              <a:rPr lang="en-IN" sz="2900" spc="-1" dirty="0">
                <a:latin typeface="Arial"/>
              </a:rPr>
              <a:t>Lossless Compression</a:t>
            </a:r>
          </a:p>
          <a:p>
            <a:pPr marL="783648" lvl="3" indent="-195912">
              <a:spcAft>
                <a:spcPts val="1282"/>
              </a:spcAft>
              <a:buClr>
                <a:srgbClr val="000000"/>
              </a:buClr>
              <a:buSzPct val="45000"/>
              <a:buFont typeface="Wingdings" charset="2"/>
              <a:buChar char=""/>
            </a:pPr>
            <a:r>
              <a:rPr lang="en-IN" sz="2900" spc="-1" dirty="0" err="1">
                <a:latin typeface="Arial"/>
              </a:rPr>
              <a:t>Lossy</a:t>
            </a:r>
            <a:r>
              <a:rPr lang="en-IN" sz="2900" spc="-1" dirty="0">
                <a:latin typeface="Arial"/>
              </a:rPr>
              <a:t> Compression</a:t>
            </a:r>
          </a:p>
        </p:txBody>
      </p:sp>
      <p:sp>
        <p:nvSpPr>
          <p:cNvPr id="4" name="Date Placeholder 3"/>
          <p:cNvSpPr>
            <a:spLocks noGrp="1"/>
          </p:cNvSpPr>
          <p:nvPr>
            <p:ph type="dt" sz="half" idx="10"/>
          </p:nvPr>
        </p:nvSpPr>
        <p:spPr/>
        <p:txBody>
          <a:bodyPr lIns="82936" tIns="41468" rIns="82936" bIns="41468"/>
          <a:lstStyle/>
          <a:p>
            <a:fld id="{C712D7D3-655A-4628-A342-AA3318DEF9BD}" type="datetime4">
              <a:rPr lang="en-US" smtClean="0"/>
              <a:pPr/>
              <a:t>June 10, 2021</a:t>
            </a:fld>
            <a:endParaRPr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68</a:t>
            </a:fld>
            <a:endParaRPr kumimoji="0" lang="en-US"/>
          </a:p>
        </p:txBody>
      </p:sp>
      <p:sp>
        <p:nvSpPr>
          <p:cNvPr id="6" name="Footer Placeholder 5"/>
          <p:cNvSpPr>
            <a:spLocks noGrp="1"/>
          </p:cNvSpPr>
          <p:nvPr>
            <p:ph type="ftr" sz="quarter" idx="11"/>
          </p:nvPr>
        </p:nvSpPr>
        <p:spPr/>
        <p:txBody>
          <a:bodyPr lIns="82936" tIns="41468" rIns="82936" bIns="41468"/>
          <a:lstStyle/>
          <a:p>
            <a:r>
              <a:rPr kumimoji="0" lang="en-US" smtClean="0"/>
              <a:t>www.ashutoshksingh.in</a:t>
            </a:r>
            <a:endParaRPr kumimoji="0"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5">
                                            <p:txEl>
                                              <p:pRg st="3" end="3"/>
                                            </p:txEl>
                                          </p:spTgt>
                                        </p:tgtEl>
                                        <p:attrNameLst>
                                          <p:attrName>style.visibility</p:attrName>
                                        </p:attrNameLst>
                                      </p:cBhvr>
                                      <p:to>
                                        <p:strVal val="visible"/>
                                      </p:to>
                                    </p:set>
                                    <p:animEffect transition="in" filter="blinds(horizontal)">
                                      <p:cBhvr additive="repl">
                                        <p:cTn id="7" dur="500"/>
                                        <p:tgtEl>
                                          <p:spTgt spid="115">
                                            <p:txEl>
                                              <p:pRg st="3" end="3"/>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15">
                                            <p:txEl>
                                              <p:pRg st="4" end="4"/>
                                            </p:txEl>
                                          </p:spTgt>
                                        </p:tgtEl>
                                        <p:attrNameLst>
                                          <p:attrName>style.visibility</p:attrName>
                                        </p:attrNameLst>
                                      </p:cBhvr>
                                      <p:to>
                                        <p:strVal val="visible"/>
                                      </p:to>
                                    </p:set>
                                    <p:animEffect transition="in" filter="blinds(horizontal)">
                                      <p:cBhvr additive="repl">
                                        <p:cTn id="11" dur="500"/>
                                        <p:tgtEl>
                                          <p:spTgt spid="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57171" y="512994"/>
            <a:ext cx="8228437" cy="858146"/>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4000" spc="-1" dirty="0">
                <a:solidFill>
                  <a:srgbClr val="C7243A"/>
                </a:solidFill>
                <a:latin typeface="Arial"/>
              </a:rPr>
              <a:t>Responsibility of Presentation Layer</a:t>
            </a:r>
            <a:endParaRPr lang="en-IN" sz="4000" spc="-1" dirty="0">
              <a:latin typeface="Arial"/>
            </a:endParaRPr>
          </a:p>
        </p:txBody>
      </p:sp>
      <p:sp>
        <p:nvSpPr>
          <p:cNvPr id="117" name="CustomShape 2"/>
          <p:cNvSpPr/>
          <p:nvPr/>
        </p:nvSpPr>
        <p:spPr>
          <a:xfrm>
            <a:off x="457171" y="1502083"/>
            <a:ext cx="8228437" cy="2683504"/>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91824" indent="-293541">
              <a:spcAft>
                <a:spcPts val="1282"/>
              </a:spcAft>
              <a:buClr>
                <a:srgbClr val="000000"/>
              </a:buClr>
              <a:buSzPct val="45000"/>
              <a:buFont typeface="Wingdings" charset="2"/>
              <a:buChar char=""/>
            </a:pPr>
            <a:r>
              <a:rPr lang="en-IN" sz="2900" spc="-1" dirty="0">
                <a:latin typeface="Arial"/>
              </a:rPr>
              <a:t>Translation</a:t>
            </a:r>
          </a:p>
          <a:p>
            <a:pPr marL="391824" indent="-293541">
              <a:spcAft>
                <a:spcPts val="1282"/>
              </a:spcAft>
              <a:buClr>
                <a:srgbClr val="000000"/>
              </a:buClr>
              <a:buSzPct val="45000"/>
              <a:buFont typeface="Wingdings" charset="2"/>
              <a:buChar char=""/>
            </a:pPr>
            <a:r>
              <a:rPr lang="en-IN" sz="2900" spc="-1" dirty="0">
                <a:latin typeface="Arial"/>
              </a:rPr>
              <a:t>Encryption/Decryption</a:t>
            </a:r>
          </a:p>
          <a:p>
            <a:pPr marL="391824" indent="-293541">
              <a:spcAft>
                <a:spcPts val="1282"/>
              </a:spcAft>
              <a:buClr>
                <a:srgbClr val="000000"/>
              </a:buClr>
              <a:buSzPct val="45000"/>
              <a:buFont typeface="Wingdings" charset="2"/>
              <a:buChar char=""/>
            </a:pPr>
            <a:r>
              <a:rPr lang="en-IN" sz="2900" spc="-1" dirty="0">
                <a:latin typeface="Arial"/>
              </a:rPr>
              <a:t>Compression/Decompression</a:t>
            </a:r>
          </a:p>
        </p:txBody>
      </p:sp>
      <p:sp>
        <p:nvSpPr>
          <p:cNvPr id="4" name="Date Placeholder 3"/>
          <p:cNvSpPr>
            <a:spLocks noGrp="1"/>
          </p:cNvSpPr>
          <p:nvPr>
            <p:ph type="dt" sz="half" idx="10"/>
          </p:nvPr>
        </p:nvSpPr>
        <p:spPr/>
        <p:txBody>
          <a:bodyPr lIns="82936" tIns="41468" rIns="82936" bIns="41468"/>
          <a:lstStyle/>
          <a:p>
            <a:fld id="{2C68C437-7311-44D3-A7B2-C798F14807D5}" type="datetime4">
              <a:rPr lang="en-US" smtClean="0"/>
              <a:pPr/>
              <a:t>June 10, 2021</a:t>
            </a:fld>
            <a:endParaRPr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69</a:t>
            </a:fld>
            <a:endParaRPr kumimoji="0" lang="en-US"/>
          </a:p>
        </p:txBody>
      </p:sp>
      <p:sp>
        <p:nvSpPr>
          <p:cNvPr id="6" name="Footer Placeholder 5"/>
          <p:cNvSpPr>
            <a:spLocks noGrp="1"/>
          </p:cNvSpPr>
          <p:nvPr>
            <p:ph type="ftr" sz="quarter" idx="11"/>
          </p:nvPr>
        </p:nvSpPr>
        <p:spPr/>
        <p:txBody>
          <a:bodyPr lIns="82936" tIns="41468" rIns="82936" bIns="41468"/>
          <a:lstStyle/>
          <a:p>
            <a:r>
              <a:rPr kumimoji="0" lang="en-US" smtClean="0"/>
              <a:t>www.ashutoshksingh.in</a:t>
            </a:r>
            <a:endParaRPr kumimoji="0" lang="en-US"/>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200" dirty="0" smtClean="0"/>
              <a:t>Connection Establishment</a:t>
            </a:r>
            <a:endParaRPr lang="en-IN" sz="3000" dirty="0"/>
          </a:p>
        </p:txBody>
      </p:sp>
      <p:sp>
        <p:nvSpPr>
          <p:cNvPr id="3" name="Content Placeholder 2"/>
          <p:cNvSpPr>
            <a:spLocks noGrp="1"/>
          </p:cNvSpPr>
          <p:nvPr>
            <p:ph sz="quarter" idx="1"/>
          </p:nvPr>
        </p:nvSpPr>
        <p:spPr>
          <a:xfrm>
            <a:off x="0" y="1143000"/>
            <a:ext cx="8686800" cy="3394472"/>
          </a:xfrm>
        </p:spPr>
        <p:txBody>
          <a:bodyPr>
            <a:normAutofit/>
          </a:bodyPr>
          <a:lstStyle/>
          <a:p>
            <a:r>
              <a:rPr lang="en-IN" sz="2800" dirty="0" smtClean="0"/>
              <a:t>Before communicating, the source device must first determine the availability of the other to exchange data.</a:t>
            </a:r>
          </a:p>
          <a:p>
            <a:r>
              <a:rPr lang="en-IN" sz="2800" dirty="0" smtClean="0"/>
              <a:t>Path must be found through the network by which the data can be sent.</a:t>
            </a:r>
          </a:p>
          <a:p>
            <a:r>
              <a:rPr lang="en-IN" sz="2800" dirty="0" smtClean="0"/>
              <a:t>This is called Connection Establishment.</a:t>
            </a:r>
            <a:endParaRPr lang="en-US"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7</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5778BCE3-0D4A-4835-B342-0C964D518D77}"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200400"/>
            <a:ext cx="7772400" cy="971550"/>
          </a:xfrm>
        </p:spPr>
        <p:txBody>
          <a:bodyPr>
            <a:normAutofit fontScale="92500" lnSpcReduction="20000"/>
          </a:bodyPr>
          <a:lstStyle/>
          <a:p>
            <a:pPr algn="r"/>
            <a:r>
              <a:rPr lang="en-IN" sz="3600" b="1" dirty="0" err="1" smtClean="0"/>
              <a:t>Ashutosh</a:t>
            </a:r>
            <a:r>
              <a:rPr lang="en-IN" sz="3600" b="1" dirty="0" smtClean="0"/>
              <a:t> Kumar Singh</a:t>
            </a:r>
          </a:p>
          <a:p>
            <a:pPr algn="r"/>
            <a:r>
              <a:rPr lang="en-IN" sz="2800" b="1" dirty="0" smtClean="0">
                <a:solidFill>
                  <a:schemeClr val="tx2">
                    <a:lumMod val="50000"/>
                  </a:schemeClr>
                </a:solidFill>
              </a:rPr>
              <a:t>www.ashutoshksingh.in</a:t>
            </a:r>
          </a:p>
          <a:p>
            <a:endParaRPr lang="en-IN" sz="2800" dirty="0"/>
          </a:p>
        </p:txBody>
      </p:sp>
      <p:sp>
        <p:nvSpPr>
          <p:cNvPr id="2" name="Title 1"/>
          <p:cNvSpPr>
            <a:spLocks noGrp="1"/>
          </p:cNvSpPr>
          <p:nvPr>
            <p:ph type="ctrTitle"/>
          </p:nvPr>
        </p:nvSpPr>
        <p:spPr>
          <a:xfrm>
            <a:off x="533400" y="1200150"/>
            <a:ext cx="8610600" cy="1314450"/>
          </a:xfrm>
        </p:spPr>
        <p:txBody>
          <a:bodyPr>
            <a:normAutofit fontScale="90000"/>
          </a:bodyPr>
          <a:lstStyle/>
          <a:p>
            <a:r>
              <a:rPr lang="en-IN" sz="4800" b="1" dirty="0" smtClean="0"/>
              <a:t>Cryptography: An Introduction</a:t>
            </a:r>
            <a:br>
              <a:rPr lang="en-IN" sz="4800" b="1" dirty="0" smtClean="0"/>
            </a:br>
            <a:endParaRPr lang="en-IN" sz="36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5979"/>
            <a:ext cx="8305800" cy="857250"/>
          </a:xfrm>
        </p:spPr>
        <p:txBody>
          <a:bodyPr>
            <a:normAutofit/>
          </a:bodyPr>
          <a:lstStyle/>
          <a:p>
            <a:r>
              <a:rPr lang="en-IN" dirty="0" smtClean="0">
                <a:solidFill>
                  <a:schemeClr val="hlink"/>
                </a:solidFill>
                <a:effectLst>
                  <a:outerShdw blurRad="38100" dist="38100" dir="2700000" algn="tl">
                    <a:srgbClr val="C0C0C0"/>
                  </a:outerShdw>
                </a:effectLst>
                <a:latin typeface="Times New Roman" pitchFamily="18" charset="0"/>
              </a:rPr>
              <a:t>Content</a:t>
            </a:r>
            <a:r>
              <a:rPr lang="en-IN" sz="4400" dirty="0" smtClean="0"/>
              <a:t> </a:t>
            </a:r>
            <a:endParaRPr lang="en-IN" sz="4400" dirty="0"/>
          </a:p>
        </p:txBody>
      </p:sp>
      <p:sp>
        <p:nvSpPr>
          <p:cNvPr id="3" name="Content Placeholder 2"/>
          <p:cNvSpPr>
            <a:spLocks noGrp="1"/>
          </p:cNvSpPr>
          <p:nvPr>
            <p:ph sz="quarter" idx="1"/>
          </p:nvPr>
        </p:nvSpPr>
        <p:spPr>
          <a:xfrm>
            <a:off x="228600" y="1123950"/>
            <a:ext cx="8686800" cy="3394472"/>
          </a:xfrm>
        </p:spPr>
        <p:txBody>
          <a:bodyPr>
            <a:normAutofit/>
          </a:bodyPr>
          <a:lstStyle/>
          <a:p>
            <a:r>
              <a:rPr lang="en-IN" sz="3600" dirty="0" smtClean="0"/>
              <a:t>Introduction</a:t>
            </a:r>
          </a:p>
          <a:p>
            <a:r>
              <a:rPr lang="en-IN" sz="3600" dirty="0" smtClean="0"/>
              <a:t>Security Goals</a:t>
            </a:r>
          </a:p>
          <a:p>
            <a:r>
              <a:rPr lang="en-IN" sz="3600" dirty="0" smtClean="0"/>
              <a:t>Cryptography</a:t>
            </a:r>
          </a:p>
          <a:p>
            <a:r>
              <a:rPr lang="en-IN" sz="3600" dirty="0" smtClean="0"/>
              <a:t>Symmetric and Asymmetric Cryptography</a:t>
            </a:r>
          </a:p>
          <a:p>
            <a:r>
              <a:rPr lang="en-US" sz="3600" dirty="0" smtClean="0"/>
              <a:t>RSA Cryptosystem</a:t>
            </a:r>
            <a:endParaRPr lang="en-IN" sz="36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71</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36C12D17-F552-48D2-9FE4-88974A5F22FD}"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9550"/>
            <a:ext cx="7772400" cy="857250"/>
          </a:xfrm>
        </p:spPr>
        <p:txBody>
          <a:bodyPr>
            <a:normAutofit/>
          </a:bodyPr>
          <a:lstStyle/>
          <a:p>
            <a:r>
              <a:rPr lang="en-IN" dirty="0" smtClean="0">
                <a:solidFill>
                  <a:schemeClr val="hlink"/>
                </a:solidFill>
                <a:effectLst>
                  <a:outerShdw blurRad="38100" dist="38100" dir="2700000" algn="tl">
                    <a:srgbClr val="C0C0C0"/>
                  </a:outerShdw>
                </a:effectLst>
                <a:latin typeface="Times New Roman" pitchFamily="18" charset="0"/>
              </a:rPr>
              <a:t>Introduction</a:t>
            </a:r>
          </a:p>
        </p:txBody>
      </p:sp>
      <p:sp>
        <p:nvSpPr>
          <p:cNvPr id="3" name="Date Placeholder 2"/>
          <p:cNvSpPr>
            <a:spLocks noGrp="1"/>
          </p:cNvSpPr>
          <p:nvPr>
            <p:ph type="dt" sz="half" idx="10"/>
          </p:nvPr>
        </p:nvSpPr>
        <p:spPr/>
        <p:txBody>
          <a:bodyPr/>
          <a:lstStyle/>
          <a:p>
            <a:fld id="{51EE3D4F-7775-4F14-95D7-694BD0D64694}" type="datetime4">
              <a:rPr lang="en-US" smtClean="0"/>
              <a:pPr/>
              <a:t>June 10, 2021</a:t>
            </a:fld>
            <a:endParaRPr lang="en-IN"/>
          </a:p>
        </p:txBody>
      </p:sp>
      <p:sp>
        <p:nvSpPr>
          <p:cNvPr id="4" name="Footer Placeholder 3"/>
          <p:cNvSpPr>
            <a:spLocks noGrp="1"/>
          </p:cNvSpPr>
          <p:nvPr>
            <p:ph type="ftr" sz="quarter" idx="11"/>
          </p:nvPr>
        </p:nvSpPr>
        <p:spPr/>
        <p:txBody>
          <a:bodyPr/>
          <a:lstStyle/>
          <a:p>
            <a:r>
              <a:rPr lang="en-IN" smtClean="0"/>
              <a:t>www.ashutoshksingh.in</a:t>
            </a:r>
            <a:endParaRPr lang="en-IN"/>
          </a:p>
        </p:txBody>
      </p:sp>
      <p:sp>
        <p:nvSpPr>
          <p:cNvPr id="5" name="Slide Number Placeholder 4"/>
          <p:cNvSpPr>
            <a:spLocks noGrp="1"/>
          </p:cNvSpPr>
          <p:nvPr>
            <p:ph type="sldNum" sz="quarter" idx="12"/>
          </p:nvPr>
        </p:nvSpPr>
        <p:spPr/>
        <p:txBody>
          <a:bodyPr/>
          <a:lstStyle/>
          <a:p>
            <a:fld id="{97450CD0-A01C-411F-BE2D-097B8E03410C}" type="slidenum">
              <a:rPr lang="en-IN" smtClean="0"/>
              <a:pPr/>
              <a:t>72</a:t>
            </a:fld>
            <a:endParaRPr lang="en-IN"/>
          </a:p>
        </p:txBody>
      </p:sp>
      <p:sp>
        <p:nvSpPr>
          <p:cNvPr id="6" name="Content Placeholder 5"/>
          <p:cNvSpPr>
            <a:spLocks noGrp="1"/>
          </p:cNvSpPr>
          <p:nvPr>
            <p:ph sz="quarter" idx="1"/>
          </p:nvPr>
        </p:nvSpPr>
        <p:spPr>
          <a:xfrm>
            <a:off x="304800" y="1123950"/>
            <a:ext cx="7772400" cy="3429000"/>
          </a:xfrm>
        </p:spPr>
        <p:txBody>
          <a:bodyPr>
            <a:normAutofit/>
          </a:bodyPr>
          <a:lstStyle/>
          <a:p>
            <a:pPr algn="just" eaLnBrk="0" hangingPunct="0"/>
            <a:r>
              <a:rPr lang="en-US" sz="2800" dirty="0" smtClean="0"/>
              <a:t>We are living in the information age. An information needs to be secured from attacks. </a:t>
            </a:r>
          </a:p>
          <a:p>
            <a:pPr algn="just" eaLnBrk="0" hangingPunct="0"/>
            <a:r>
              <a:rPr lang="en-US" sz="2800" dirty="0" smtClean="0"/>
              <a:t>To be secured, information needs to be hidden from </a:t>
            </a:r>
          </a:p>
          <a:p>
            <a:pPr lvl="1" algn="just" eaLnBrk="0" hangingPunct="0"/>
            <a:r>
              <a:rPr lang="en-US" sz="2800" dirty="0" smtClean="0"/>
              <a:t>unauthorized access (confidentiality), </a:t>
            </a:r>
          </a:p>
          <a:p>
            <a:pPr lvl="1" algn="just" eaLnBrk="0" hangingPunct="0"/>
            <a:r>
              <a:rPr lang="en-US" sz="2800" dirty="0" smtClean="0"/>
              <a:t>protected from unauthorized change (integrity), and </a:t>
            </a:r>
          </a:p>
          <a:p>
            <a:pPr lvl="1" algn="just" eaLnBrk="0" hangingPunct="0"/>
            <a:r>
              <a:rPr lang="en-US" sz="2800" dirty="0" smtClean="0"/>
              <a:t>available to an authorized entity when it is needed (availability).</a:t>
            </a:r>
          </a:p>
          <a:p>
            <a:pPr>
              <a:buNone/>
            </a:pPr>
            <a:endParaRPr lang="en-I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857250"/>
          </a:xfrm>
        </p:spPr>
        <p:txBody>
          <a:bodyPr>
            <a:normAutofit/>
          </a:bodyPr>
          <a:lstStyle/>
          <a:p>
            <a:r>
              <a:rPr lang="en-IN" sz="3600" dirty="0" smtClean="0">
                <a:solidFill>
                  <a:schemeClr val="hlink"/>
                </a:solidFill>
                <a:effectLst>
                  <a:outerShdw blurRad="38100" dist="38100" dir="2700000" algn="tl">
                    <a:srgbClr val="C0C0C0"/>
                  </a:outerShdw>
                </a:effectLst>
                <a:latin typeface="Times New Roman" pitchFamily="18" charset="0"/>
              </a:rPr>
              <a:t>Security Goals (CIA)</a:t>
            </a:r>
            <a:endParaRPr lang="en-IN" sz="3600" dirty="0">
              <a:solidFill>
                <a:schemeClr val="hlink"/>
              </a:solidFill>
              <a:effectLst>
                <a:outerShdw blurRad="38100" dist="38100" dir="2700000" algn="tl">
                  <a:srgbClr val="C0C0C0"/>
                </a:outerShdw>
              </a:effectLst>
              <a:latin typeface="Times New Roman" pitchFamily="18" charset="0"/>
            </a:endParaRPr>
          </a:p>
        </p:txBody>
      </p:sp>
      <p:sp>
        <p:nvSpPr>
          <p:cNvPr id="3" name="Content Placeholder 2"/>
          <p:cNvSpPr>
            <a:spLocks noGrp="1"/>
          </p:cNvSpPr>
          <p:nvPr>
            <p:ph sz="quarter" idx="1"/>
          </p:nvPr>
        </p:nvSpPr>
        <p:spPr>
          <a:xfrm>
            <a:off x="152400" y="742950"/>
            <a:ext cx="8686800" cy="4191000"/>
          </a:xfrm>
        </p:spPr>
        <p:txBody>
          <a:bodyPr>
            <a:noAutofit/>
          </a:bodyPr>
          <a:lstStyle/>
          <a:p>
            <a:r>
              <a:rPr lang="fr-FR" sz="2400" b="1" dirty="0" err="1" smtClean="0">
                <a:solidFill>
                  <a:srgbClr val="FF0000"/>
                </a:solidFill>
              </a:rPr>
              <a:t>Confidentiality</a:t>
            </a:r>
            <a:r>
              <a:rPr lang="fr-FR" sz="2400" b="1" dirty="0" smtClean="0">
                <a:solidFill>
                  <a:srgbClr val="FF0000"/>
                </a:solidFill>
              </a:rPr>
              <a:t>:</a:t>
            </a:r>
          </a:p>
          <a:p>
            <a:pPr lvl="1">
              <a:buFont typeface="Wingdings" pitchFamily="2" charset="2"/>
              <a:buChar char="q"/>
            </a:pPr>
            <a:r>
              <a:rPr lang="en-IN" sz="2000" dirty="0" smtClean="0"/>
              <a:t>Keep data and communication secret</a:t>
            </a:r>
          </a:p>
          <a:p>
            <a:pPr lvl="1">
              <a:buFont typeface="Wingdings" pitchFamily="2" charset="2"/>
              <a:buChar char="q"/>
            </a:pPr>
            <a:r>
              <a:rPr lang="en-IN" sz="2000" dirty="0" smtClean="0"/>
              <a:t>Privacy of personal financial/health records, etc.</a:t>
            </a:r>
          </a:p>
          <a:p>
            <a:pPr lvl="1">
              <a:buFont typeface="Wingdings" pitchFamily="2" charset="2"/>
              <a:buChar char="q"/>
            </a:pPr>
            <a:r>
              <a:rPr lang="en-IN" sz="2000" dirty="0" smtClean="0"/>
              <a:t>Military and commercial relevance</a:t>
            </a:r>
          </a:p>
          <a:p>
            <a:r>
              <a:rPr lang="en-IN" sz="2400" b="1" dirty="0" smtClean="0">
                <a:solidFill>
                  <a:srgbClr val="FF0000"/>
                </a:solidFill>
              </a:rPr>
              <a:t>Integrity:</a:t>
            </a:r>
          </a:p>
          <a:p>
            <a:pPr lvl="1">
              <a:buFont typeface="Wingdings" pitchFamily="2" charset="2"/>
              <a:buChar char="q"/>
            </a:pPr>
            <a:r>
              <a:rPr lang="en-IN" sz="2000" dirty="0" smtClean="0"/>
              <a:t>Protect reliability of data against tampering</a:t>
            </a:r>
          </a:p>
          <a:p>
            <a:pPr lvl="1">
              <a:buFont typeface="Wingdings" pitchFamily="2" charset="2"/>
              <a:buChar char="q"/>
            </a:pPr>
            <a:r>
              <a:rPr lang="en-IN" sz="2000" dirty="0" smtClean="0"/>
              <a:t>Can we be sure of the source and content of information?</a:t>
            </a:r>
          </a:p>
          <a:p>
            <a:r>
              <a:rPr lang="en-IN" sz="2400" b="1" dirty="0" smtClean="0">
                <a:solidFill>
                  <a:srgbClr val="FF0000"/>
                </a:solidFill>
              </a:rPr>
              <a:t>Availability:</a:t>
            </a:r>
          </a:p>
          <a:p>
            <a:pPr lvl="1">
              <a:buFont typeface="Wingdings" pitchFamily="2" charset="2"/>
              <a:buChar char="q"/>
            </a:pPr>
            <a:r>
              <a:rPr lang="en-IN" sz="2000" dirty="0" smtClean="0"/>
              <a:t>Data/resources should be accessible when needed</a:t>
            </a:r>
          </a:p>
          <a:p>
            <a:pPr lvl="1">
              <a:buFont typeface="Wingdings" pitchFamily="2" charset="2"/>
              <a:buChar char="q"/>
            </a:pPr>
            <a:r>
              <a:rPr lang="en-IN" sz="2000" dirty="0" smtClean="0"/>
              <a:t>Protection against denial of service attacks                                                 </a:t>
            </a:r>
            <a:r>
              <a:rPr lang="en-IN" sz="1400" dirty="0" smtClean="0">
                <a:solidFill>
                  <a:srgbClr val="FF0000"/>
                </a:solidFill>
              </a:rPr>
              <a:t>Source: Internet</a:t>
            </a:r>
          </a:p>
          <a:p>
            <a:pPr>
              <a:buNone/>
            </a:pPr>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73</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a:p>
        </p:txBody>
      </p:sp>
      <p:pic>
        <p:nvPicPr>
          <p:cNvPr id="10" name="Picture 9" descr="cyber-security-goals-cia-triad.png"/>
          <p:cNvPicPr>
            <a:picLocks noChangeAspect="1"/>
          </p:cNvPicPr>
          <p:nvPr/>
        </p:nvPicPr>
        <p:blipFill>
          <a:blip r:embed="rId2"/>
          <a:stretch>
            <a:fillRect/>
          </a:stretch>
        </p:blipFill>
        <p:spPr>
          <a:xfrm>
            <a:off x="5943600" y="1047750"/>
            <a:ext cx="2907039" cy="2895600"/>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772400" cy="857250"/>
          </a:xfrm>
        </p:spPr>
        <p:txBody>
          <a:bodyPr>
            <a:normAutofit/>
          </a:bodyPr>
          <a:lstStyle/>
          <a:p>
            <a:r>
              <a:rPr lang="en-US" sz="3600" dirty="0" smtClean="0">
                <a:solidFill>
                  <a:schemeClr val="hlink"/>
                </a:solidFill>
                <a:effectLst>
                  <a:outerShdw blurRad="38100" dist="38100" dir="2700000" algn="tl">
                    <a:srgbClr val="C0C0C0"/>
                  </a:outerShdw>
                </a:effectLst>
                <a:latin typeface="Times New Roman" pitchFamily="18" charset="0"/>
              </a:rPr>
              <a:t>Attacks</a:t>
            </a:r>
            <a:endParaRPr lang="en-IN" sz="3600" b="1" dirty="0"/>
          </a:p>
        </p:txBody>
      </p:sp>
      <p:sp>
        <p:nvSpPr>
          <p:cNvPr id="3" name="Content Placeholder 2"/>
          <p:cNvSpPr>
            <a:spLocks noGrp="1"/>
          </p:cNvSpPr>
          <p:nvPr>
            <p:ph sz="quarter" idx="1"/>
          </p:nvPr>
        </p:nvSpPr>
        <p:spPr>
          <a:xfrm>
            <a:off x="0" y="742950"/>
            <a:ext cx="8686800" cy="4095750"/>
          </a:xfrm>
        </p:spPr>
        <p:txBody>
          <a:bodyPr>
            <a:noAutofit/>
          </a:bodyPr>
          <a:lstStyle/>
          <a:p>
            <a:r>
              <a:rPr lang="en-IN" sz="2400" dirty="0" smtClean="0"/>
              <a:t>Our three goals of security, </a:t>
            </a:r>
            <a:r>
              <a:rPr lang="en-IN" sz="2400" b="1" dirty="0" smtClean="0"/>
              <a:t>confidentiality</a:t>
            </a:r>
            <a:r>
              <a:rPr lang="en-IN" sz="2400" dirty="0" smtClean="0"/>
              <a:t>, </a:t>
            </a:r>
            <a:r>
              <a:rPr lang="en-IN" sz="2400" b="1" dirty="0" smtClean="0"/>
              <a:t>integrity</a:t>
            </a:r>
            <a:r>
              <a:rPr lang="en-IN" sz="2400" dirty="0" smtClean="0"/>
              <a:t>, and </a:t>
            </a:r>
            <a:r>
              <a:rPr lang="en-IN" sz="2400" b="1" dirty="0" smtClean="0"/>
              <a:t>availability</a:t>
            </a:r>
            <a:r>
              <a:rPr lang="en-IN" sz="2400" dirty="0" smtClean="0"/>
              <a:t>, can be threatened by security attacks. </a:t>
            </a: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pPr>
              <a:buNone/>
            </a:pPr>
            <a:r>
              <a:rPr lang="en-IN" sz="2400" dirty="0" smtClean="0">
                <a:solidFill>
                  <a:srgbClr val="FF0000"/>
                </a:solidFill>
              </a:rPr>
              <a:t>                                                                                                               </a:t>
            </a:r>
            <a:r>
              <a:rPr lang="en-IN" sz="1400" dirty="0" smtClean="0">
                <a:solidFill>
                  <a:srgbClr val="FF0000"/>
                </a:solidFill>
              </a:rPr>
              <a:t>Source: DCN</a:t>
            </a:r>
            <a:endParaRPr lang="en-IN" sz="1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74</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a:p>
        </p:txBody>
      </p:sp>
      <p:pic>
        <p:nvPicPr>
          <p:cNvPr id="10" name="Picture 4"/>
          <p:cNvPicPr>
            <a:picLocks noChangeAspect="1" noChangeArrowheads="1"/>
          </p:cNvPicPr>
          <p:nvPr/>
        </p:nvPicPr>
        <p:blipFill>
          <a:blip r:embed="rId3"/>
          <a:srcRect/>
          <a:stretch>
            <a:fillRect/>
          </a:stretch>
        </p:blipFill>
        <p:spPr bwMode="auto">
          <a:xfrm>
            <a:off x="1066800" y="1809750"/>
            <a:ext cx="5637991" cy="2509409"/>
          </a:xfrm>
          <a:prstGeom prst="rect">
            <a:avLst/>
          </a:prstGeom>
          <a:noFill/>
          <a:ln w="9525">
            <a:noFill/>
            <a:miter lim="800000"/>
            <a:headEnd/>
            <a:tailEnd/>
          </a:ln>
        </p:spPr>
      </p:pic>
      <p:pic>
        <p:nvPicPr>
          <p:cNvPr id="11" name="Picture 5"/>
          <p:cNvPicPr>
            <a:picLocks noChangeAspect="1" noChangeArrowheads="1"/>
          </p:cNvPicPr>
          <p:nvPr/>
        </p:nvPicPr>
        <p:blipFill>
          <a:blip r:embed="rId4"/>
          <a:srcRect/>
          <a:stretch>
            <a:fillRect/>
          </a:stretch>
        </p:blipFill>
        <p:spPr bwMode="auto">
          <a:xfrm>
            <a:off x="1143000" y="3638550"/>
            <a:ext cx="1524000" cy="558800"/>
          </a:xfrm>
          <a:prstGeom prst="rect">
            <a:avLst/>
          </a:prstGeom>
          <a:noFill/>
          <a:ln w="9525">
            <a:noFill/>
            <a:miter lim="800000"/>
            <a:headEnd/>
            <a:tailEnd/>
          </a:ln>
        </p:spPr>
      </p:pic>
      <p:pic>
        <p:nvPicPr>
          <p:cNvPr id="12" name="Picture 6"/>
          <p:cNvPicPr>
            <a:picLocks noChangeAspect="1" noChangeArrowheads="1"/>
          </p:cNvPicPr>
          <p:nvPr/>
        </p:nvPicPr>
        <p:blipFill>
          <a:blip r:embed="rId5"/>
          <a:srcRect/>
          <a:stretch>
            <a:fillRect/>
          </a:stretch>
        </p:blipFill>
        <p:spPr bwMode="auto">
          <a:xfrm>
            <a:off x="3048000" y="4400550"/>
            <a:ext cx="1752600" cy="311150"/>
          </a:xfrm>
          <a:prstGeom prst="rect">
            <a:avLst/>
          </a:prstGeom>
          <a:noFill/>
          <a:ln w="9525">
            <a:noFill/>
            <a:miter lim="800000"/>
            <a:headEnd/>
            <a:tailEnd/>
          </a:ln>
        </p:spPr>
      </p:pic>
      <p:pic>
        <p:nvPicPr>
          <p:cNvPr id="13" name="Picture 8"/>
          <p:cNvPicPr>
            <a:picLocks noChangeAspect="1" noChangeArrowheads="1"/>
          </p:cNvPicPr>
          <p:nvPr/>
        </p:nvPicPr>
        <p:blipFill>
          <a:blip r:embed="rId6"/>
          <a:srcRect/>
          <a:stretch>
            <a:fillRect/>
          </a:stretch>
        </p:blipFill>
        <p:spPr bwMode="auto">
          <a:xfrm>
            <a:off x="5257800" y="3181350"/>
            <a:ext cx="1295400" cy="482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anim calcmode="lin" valueType="num">
                                      <p:cBhvr>
                                        <p:cTn id="13" dur="2000" fill="hold"/>
                                        <p:tgtEl>
                                          <p:spTgt spid="11"/>
                                        </p:tgtEl>
                                        <p:attrNameLst>
                                          <p:attrName>ppt_w</p:attrName>
                                        </p:attrNameLst>
                                      </p:cBhvr>
                                      <p:tavLst>
                                        <p:tav tm="0" fmla="#ppt_w*sin(2.5*pi*$)">
                                          <p:val>
                                            <p:fltVal val="0"/>
                                          </p:val>
                                        </p:tav>
                                        <p:tav tm="100000">
                                          <p:val>
                                            <p:fltVal val="1"/>
                                          </p:val>
                                        </p:tav>
                                      </p:tavLst>
                                    </p:anim>
                                    <p:anim calcmode="lin" valueType="num">
                                      <p:cBhvr>
                                        <p:cTn id="14" dur="2000" fill="hold"/>
                                        <p:tgtEl>
                                          <p:spTgt spid="1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bomb.wav"/>
                                        </p:tgtEl>
                                      </p:cMediaNode>
                                    </p:audio>
                                  </p:sub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000"/>
                                        <p:tgtEl>
                                          <p:spTgt spid="12"/>
                                        </p:tgtEl>
                                      </p:cBhvr>
                                    </p:animEffect>
                                    <p:anim calcmode="lin" valueType="num">
                                      <p:cBhvr>
                                        <p:cTn id="20" dur="2000" fill="hold"/>
                                        <p:tgtEl>
                                          <p:spTgt spid="12"/>
                                        </p:tgtEl>
                                        <p:attrNameLst>
                                          <p:attrName>ppt_w</p:attrName>
                                        </p:attrNameLst>
                                      </p:cBhvr>
                                      <p:tavLst>
                                        <p:tav tm="0" fmla="#ppt_w*sin(2.5*pi*$)">
                                          <p:val>
                                            <p:fltVal val="0"/>
                                          </p:val>
                                        </p:tav>
                                        <p:tav tm="100000">
                                          <p:val>
                                            <p:fltVal val="1"/>
                                          </p:val>
                                        </p:tav>
                                      </p:tavLst>
                                    </p:anim>
                                    <p:anim calcmode="lin" valueType="num">
                                      <p:cBhvr>
                                        <p:cTn id="21" dur="2000" fill="hold"/>
                                        <p:tgtEl>
                                          <p:spTgt spid="1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2" name="bomb.wav"/>
                                        </p:tgtEl>
                                      </p:cMediaNode>
                                    </p:audio>
                                  </p:subTnLst>
                                </p:cTn>
                              </p:par>
                            </p:childTnLst>
                          </p:cTn>
                        </p:par>
                      </p:childTnLst>
                    </p:cTn>
                  </p:par>
                  <p:par>
                    <p:cTn id="22" fill="hold">
                      <p:stCondLst>
                        <p:cond delay="indefinite"/>
                      </p:stCondLst>
                      <p:childTnLst>
                        <p:par>
                          <p:cTn id="23" fill="hold">
                            <p:stCondLst>
                              <p:cond delay="0"/>
                            </p:stCondLst>
                            <p:childTnLst>
                              <p:par>
                                <p:cTn id="24" presetID="45"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2000"/>
                                        <p:tgtEl>
                                          <p:spTgt spid="13"/>
                                        </p:tgtEl>
                                      </p:cBhvr>
                                    </p:animEffect>
                                    <p:anim calcmode="lin" valueType="num">
                                      <p:cBhvr>
                                        <p:cTn id="27" dur="2000" fill="hold"/>
                                        <p:tgtEl>
                                          <p:spTgt spid="13"/>
                                        </p:tgtEl>
                                        <p:attrNameLst>
                                          <p:attrName>ppt_w</p:attrName>
                                        </p:attrNameLst>
                                      </p:cBhvr>
                                      <p:tavLst>
                                        <p:tav tm="0" fmla="#ppt_w*sin(2.5*pi*$)">
                                          <p:val>
                                            <p:fltVal val="0"/>
                                          </p:val>
                                        </p:tav>
                                        <p:tav tm="100000">
                                          <p:val>
                                            <p:fltVal val="1"/>
                                          </p:val>
                                        </p:tav>
                                      </p:tavLst>
                                    </p:anim>
                                    <p:anim calcmode="lin" valueType="num">
                                      <p:cBhvr>
                                        <p:cTn id="28" dur="2000" fill="hold"/>
                                        <p:tgtEl>
                                          <p:spTgt spid="1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4"/>
                                            </p:cond>
                                          </p:stCondLst>
                                          <p:endCondLst>
                                            <p:cond evt="onStopAudio" delay="0">
                                              <p:tgtEl>
                                                <p:sldTgt/>
                                              </p:tgtEl>
                                            </p:cond>
                                          </p:endCondLst>
                                        </p:cTn>
                                        <p:tgtEl>
                                          <p:sndTgt r:embed="rId2" name="bomb.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857250"/>
          </a:xfrm>
        </p:spPr>
        <p:txBody>
          <a:bodyPr>
            <a:normAutofit/>
          </a:bodyPr>
          <a:lstStyle/>
          <a:p>
            <a:r>
              <a:rPr lang="en-IN" sz="3600" dirty="0" smtClean="0">
                <a:solidFill>
                  <a:schemeClr val="hlink"/>
                </a:solidFill>
                <a:effectLst>
                  <a:outerShdw blurRad="38100" dist="38100" dir="2700000" algn="tl">
                    <a:srgbClr val="C0C0C0"/>
                  </a:outerShdw>
                </a:effectLst>
                <a:latin typeface="Times New Roman" pitchFamily="18" charset="0"/>
              </a:rPr>
              <a:t>Cryptography</a:t>
            </a:r>
            <a:endParaRPr lang="en-IN" sz="3600" dirty="0">
              <a:solidFill>
                <a:schemeClr val="hlink"/>
              </a:solidFill>
              <a:effectLst>
                <a:outerShdw blurRad="38100" dist="38100" dir="2700000" algn="tl">
                  <a:srgbClr val="C0C0C0"/>
                </a:outerShdw>
              </a:effectLst>
              <a:latin typeface="Times New Roman" pitchFamily="18" charset="0"/>
            </a:endParaRPr>
          </a:p>
        </p:txBody>
      </p:sp>
      <p:sp>
        <p:nvSpPr>
          <p:cNvPr id="3" name="Content Placeholder 2"/>
          <p:cNvSpPr>
            <a:spLocks noGrp="1"/>
          </p:cNvSpPr>
          <p:nvPr>
            <p:ph sz="quarter" idx="1"/>
          </p:nvPr>
        </p:nvSpPr>
        <p:spPr>
          <a:xfrm>
            <a:off x="0" y="742950"/>
            <a:ext cx="8686800" cy="4095750"/>
          </a:xfrm>
        </p:spPr>
        <p:txBody>
          <a:bodyPr>
            <a:noAutofit/>
          </a:bodyPr>
          <a:lstStyle/>
          <a:p>
            <a:r>
              <a:rPr lang="en-IN" sz="3200" dirty="0" smtClean="0"/>
              <a:t>Cryptography is the art (and sometimes science) of secret writing.</a:t>
            </a:r>
          </a:p>
          <a:p>
            <a:r>
              <a:rPr lang="en-US" sz="3200" dirty="0" smtClean="0"/>
              <a:t>Cryptography is the science and art of transforming message to make them secure and immune to attacks.</a:t>
            </a:r>
            <a:endParaRPr lang="en-IN" sz="3200" dirty="0" smtClean="0"/>
          </a:p>
          <a:p>
            <a:r>
              <a:rPr lang="en-IN" sz="3200" dirty="0" smtClean="0">
                <a:solidFill>
                  <a:srgbClr val="FF0000"/>
                </a:solidFill>
              </a:rPr>
              <a:t>Cryptographers </a:t>
            </a:r>
            <a:r>
              <a:rPr lang="en-IN" sz="3200" dirty="0" smtClean="0"/>
              <a:t>create ciphers – Cryptography</a:t>
            </a:r>
          </a:p>
          <a:p>
            <a:r>
              <a:rPr lang="en-IN" sz="3200" dirty="0" smtClean="0">
                <a:solidFill>
                  <a:srgbClr val="FF0000"/>
                </a:solidFill>
              </a:rPr>
              <a:t>Cryptanalyst</a:t>
            </a:r>
            <a:r>
              <a:rPr lang="en-IN" sz="3200" dirty="0" smtClean="0"/>
              <a:t> break ciphers - Cryptanalysis</a:t>
            </a:r>
          </a:p>
          <a:p>
            <a:pPr>
              <a:buNone/>
            </a:pPr>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75</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772400" cy="857250"/>
          </a:xfrm>
        </p:spPr>
        <p:txBody>
          <a:bodyPr>
            <a:normAutofit/>
          </a:bodyPr>
          <a:lstStyle/>
          <a:p>
            <a:r>
              <a:rPr lang="en-IN" sz="3600" dirty="0" smtClean="0">
                <a:solidFill>
                  <a:schemeClr val="hlink"/>
                </a:solidFill>
                <a:effectLst>
                  <a:outerShdw blurRad="38100" dist="38100" dir="2700000" algn="tl">
                    <a:srgbClr val="C0C0C0"/>
                  </a:outerShdw>
                </a:effectLst>
                <a:latin typeface="Times New Roman" pitchFamily="18" charset="0"/>
              </a:rPr>
              <a:t>Cryptosystem</a:t>
            </a:r>
            <a:endParaRPr lang="en-IN" sz="3600" dirty="0">
              <a:solidFill>
                <a:schemeClr val="hlink"/>
              </a:solidFill>
              <a:effectLst>
                <a:outerShdw blurRad="38100" dist="38100" dir="2700000" algn="tl">
                  <a:srgbClr val="C0C0C0"/>
                </a:outerShdw>
              </a:effectLst>
              <a:latin typeface="Times New Roman" pitchFamily="18" charset="0"/>
            </a:endParaRPr>
          </a:p>
        </p:txBody>
      </p:sp>
      <p:sp>
        <p:nvSpPr>
          <p:cNvPr id="3" name="Content Placeholder 2"/>
          <p:cNvSpPr>
            <a:spLocks noGrp="1"/>
          </p:cNvSpPr>
          <p:nvPr>
            <p:ph sz="quarter" idx="1"/>
          </p:nvPr>
        </p:nvSpPr>
        <p:spPr>
          <a:xfrm>
            <a:off x="0" y="742950"/>
            <a:ext cx="8686800" cy="4095750"/>
          </a:xfrm>
        </p:spPr>
        <p:txBody>
          <a:bodyPr>
            <a:noAutofit/>
          </a:bodyPr>
          <a:lstStyle/>
          <a:p>
            <a:r>
              <a:rPr lang="en-IN" sz="3200" dirty="0" smtClean="0"/>
              <a:t>A cryptosystem is a 5-tuple consisting of </a:t>
            </a:r>
            <a:r>
              <a:rPr lang="en-IN" sz="3200" b="1" dirty="0" smtClean="0"/>
              <a:t>(E,D,M,K,C)</a:t>
            </a:r>
          </a:p>
          <a:p>
            <a:r>
              <a:rPr lang="en-IN" sz="2800" dirty="0" smtClean="0"/>
              <a:t>Where</a:t>
            </a:r>
          </a:p>
          <a:p>
            <a:pPr lvl="1">
              <a:buFont typeface="Wingdings" pitchFamily="2" charset="2"/>
              <a:buChar char="§"/>
            </a:pPr>
            <a:r>
              <a:rPr lang="en-IN" sz="2800" dirty="0" smtClean="0"/>
              <a:t>E is an encryption algorithm</a:t>
            </a:r>
          </a:p>
          <a:p>
            <a:pPr lvl="1">
              <a:buFont typeface="Wingdings" pitchFamily="2" charset="2"/>
              <a:buChar char="§"/>
            </a:pPr>
            <a:r>
              <a:rPr lang="en-IN" sz="2800" dirty="0" smtClean="0"/>
              <a:t>D is an decryption algorithm</a:t>
            </a:r>
          </a:p>
          <a:p>
            <a:pPr lvl="1">
              <a:buFont typeface="Wingdings" pitchFamily="2" charset="2"/>
              <a:buChar char="§"/>
            </a:pPr>
            <a:r>
              <a:rPr lang="en-IN" sz="2800" dirty="0" smtClean="0"/>
              <a:t>M is the set of plaintexts</a:t>
            </a:r>
          </a:p>
          <a:p>
            <a:pPr lvl="1">
              <a:buFont typeface="Wingdings" pitchFamily="2" charset="2"/>
              <a:buChar char="§"/>
            </a:pPr>
            <a:r>
              <a:rPr lang="en-IN" sz="2800" dirty="0" smtClean="0"/>
              <a:t>K is the set of keys</a:t>
            </a:r>
          </a:p>
          <a:p>
            <a:pPr lvl="1">
              <a:buFont typeface="Wingdings" pitchFamily="2" charset="2"/>
              <a:buChar char="§"/>
            </a:pPr>
            <a:r>
              <a:rPr lang="en-IN" sz="2800" dirty="0" smtClean="0"/>
              <a:t>C is the set of </a:t>
            </a:r>
            <a:r>
              <a:rPr lang="en-IN" sz="2800" dirty="0" err="1" smtClean="0"/>
              <a:t>ciphertexts</a:t>
            </a:r>
            <a:endParaRPr lang="en-IN" sz="2800" dirty="0" smtClean="0"/>
          </a:p>
          <a:p>
            <a:r>
              <a:rPr lang="en-IN" sz="2800" b="1" dirty="0" smtClean="0"/>
              <a:t>E:M×K→C                      D:C×K→M</a:t>
            </a:r>
            <a:endParaRPr lang="en-IN" sz="28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76</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857250"/>
          </a:xfrm>
        </p:spPr>
        <p:txBody>
          <a:bodyPr>
            <a:normAutofit/>
          </a:bodyPr>
          <a:lstStyle/>
          <a:p>
            <a:r>
              <a:rPr lang="en-IN" sz="3600" dirty="0" smtClean="0">
                <a:solidFill>
                  <a:schemeClr val="hlink"/>
                </a:solidFill>
                <a:effectLst>
                  <a:outerShdw blurRad="38100" dist="38100" dir="2700000" algn="tl">
                    <a:srgbClr val="C0C0C0"/>
                  </a:outerShdw>
                </a:effectLst>
                <a:latin typeface="Times New Roman" pitchFamily="18" charset="0"/>
              </a:rPr>
              <a:t>Confidentiality</a:t>
            </a:r>
            <a:endParaRPr lang="en-IN" sz="3600" dirty="0">
              <a:solidFill>
                <a:schemeClr val="hlink"/>
              </a:solidFill>
              <a:effectLst>
                <a:outerShdw blurRad="38100" dist="38100" dir="2700000" algn="tl">
                  <a:srgbClr val="C0C0C0"/>
                </a:outerShdw>
              </a:effectLst>
              <a:latin typeface="Times New Roman" pitchFamily="18" charset="0"/>
            </a:endParaRPr>
          </a:p>
        </p:txBody>
      </p:sp>
      <p:sp>
        <p:nvSpPr>
          <p:cNvPr id="3" name="Content Placeholder 2"/>
          <p:cNvSpPr>
            <a:spLocks noGrp="1"/>
          </p:cNvSpPr>
          <p:nvPr>
            <p:ph sz="quarter" idx="1"/>
          </p:nvPr>
        </p:nvSpPr>
        <p:spPr>
          <a:xfrm>
            <a:off x="0" y="742950"/>
            <a:ext cx="8686800" cy="4095750"/>
          </a:xfrm>
        </p:spPr>
        <p:txBody>
          <a:bodyPr>
            <a:noAutofit/>
          </a:bodyPr>
          <a:lstStyle/>
          <a:p>
            <a:r>
              <a:rPr lang="en-IN" sz="2800" dirty="0" smtClean="0"/>
              <a:t>We now look at the first goal of security, confidentiality. </a:t>
            </a:r>
          </a:p>
          <a:p>
            <a:r>
              <a:rPr lang="en-IN" sz="2800" dirty="0" smtClean="0"/>
              <a:t>Confidentiality can be achieved using ciphers. </a:t>
            </a:r>
          </a:p>
          <a:p>
            <a:r>
              <a:rPr lang="en-IN" sz="2800" dirty="0" smtClean="0"/>
              <a:t>Ciphers can be divided into two broad categories: </a:t>
            </a:r>
          </a:p>
          <a:p>
            <a:pPr lvl="1">
              <a:buFont typeface="Wingdings" pitchFamily="2" charset="2"/>
              <a:buChar char="q"/>
            </a:pPr>
            <a:r>
              <a:rPr lang="en-IN" sz="2800" dirty="0" smtClean="0"/>
              <a:t>Symmetric-key </a:t>
            </a:r>
          </a:p>
          <a:p>
            <a:pPr lvl="1">
              <a:buFont typeface="Wingdings" pitchFamily="2" charset="2"/>
              <a:buChar char="q"/>
            </a:pPr>
            <a:r>
              <a:rPr lang="en-IN" sz="2800" dirty="0" smtClean="0"/>
              <a:t> Asymmetric-key (Public-key).</a:t>
            </a:r>
          </a:p>
          <a:p>
            <a:endParaRPr lang="en-IN" sz="2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77</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772400" cy="857250"/>
          </a:xfrm>
        </p:spPr>
        <p:txBody>
          <a:bodyPr>
            <a:normAutofit/>
          </a:bodyPr>
          <a:lstStyle/>
          <a:p>
            <a:r>
              <a:rPr lang="en-IN" sz="3600" dirty="0" smtClean="0">
                <a:solidFill>
                  <a:schemeClr val="hlink"/>
                </a:solidFill>
                <a:effectLst>
                  <a:outerShdw blurRad="38100" dist="38100" dir="2700000" algn="tl">
                    <a:srgbClr val="C0C0C0"/>
                  </a:outerShdw>
                </a:effectLst>
                <a:latin typeface="Times New Roman" pitchFamily="18" charset="0"/>
              </a:rPr>
              <a:t>Symmetric-Key Cryptography</a:t>
            </a:r>
            <a:endParaRPr lang="en-IN" sz="3600" dirty="0">
              <a:solidFill>
                <a:schemeClr val="hlink"/>
              </a:solidFill>
              <a:effectLst>
                <a:outerShdw blurRad="38100" dist="38100" dir="2700000" algn="tl">
                  <a:srgbClr val="C0C0C0"/>
                </a:outerShdw>
              </a:effectLst>
              <a:latin typeface="Times New Roman" pitchFamily="18" charset="0"/>
            </a:endParaRPr>
          </a:p>
        </p:txBody>
      </p:sp>
      <p:sp>
        <p:nvSpPr>
          <p:cNvPr id="3" name="Content Placeholder 2"/>
          <p:cNvSpPr>
            <a:spLocks noGrp="1"/>
          </p:cNvSpPr>
          <p:nvPr>
            <p:ph sz="quarter" idx="1"/>
          </p:nvPr>
        </p:nvSpPr>
        <p:spPr>
          <a:xfrm>
            <a:off x="0" y="742950"/>
            <a:ext cx="8686800" cy="4095750"/>
          </a:xfrm>
        </p:spPr>
        <p:txBody>
          <a:bodyPr>
            <a:noAutofit/>
          </a:bodyPr>
          <a:lstStyle/>
          <a:p>
            <a:r>
              <a:rPr lang="en-US" sz="2800" dirty="0" smtClean="0"/>
              <a:t>A symmetric-key cryptography uses the same key for both encryption and decryption, and the key can be used for bidirectional communication, that is why it is called symmetric.</a:t>
            </a:r>
          </a:p>
          <a:p>
            <a:pPr>
              <a:buNone/>
            </a:pPr>
            <a:endParaRPr lang="en-IN" sz="2800" dirty="0" smtClean="0"/>
          </a:p>
          <a:p>
            <a:endParaRPr lang="en-IN" sz="2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pPr algn="r">
              <a:buNone/>
            </a:pPr>
            <a:r>
              <a:rPr lang="en-IN" sz="1400" dirty="0" smtClean="0">
                <a:solidFill>
                  <a:srgbClr val="FF0000"/>
                </a:solidFill>
              </a:rPr>
              <a:t>Source: DCN</a:t>
            </a:r>
            <a:endParaRPr lang="en-IN" sz="14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78</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a:p>
        </p:txBody>
      </p:sp>
      <p:pic>
        <p:nvPicPr>
          <p:cNvPr id="20" name="Picture 19" descr="sc.jpg"/>
          <p:cNvPicPr>
            <a:picLocks noChangeAspect="1"/>
          </p:cNvPicPr>
          <p:nvPr/>
        </p:nvPicPr>
        <p:blipFill>
          <a:blip r:embed="rId2"/>
          <a:stretch>
            <a:fillRect/>
          </a:stretch>
        </p:blipFill>
        <p:spPr>
          <a:xfrm>
            <a:off x="762000" y="2038350"/>
            <a:ext cx="7467600" cy="2383222"/>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857250"/>
          </a:xfrm>
        </p:spPr>
        <p:txBody>
          <a:bodyPr>
            <a:normAutofit/>
          </a:bodyPr>
          <a:lstStyle/>
          <a:p>
            <a:r>
              <a:rPr lang="en-IN" sz="3600" dirty="0" smtClean="0">
                <a:solidFill>
                  <a:schemeClr val="hlink"/>
                </a:solidFill>
                <a:effectLst>
                  <a:outerShdw blurRad="38100" dist="38100" dir="2700000" algn="tl">
                    <a:srgbClr val="C0C0C0"/>
                  </a:outerShdw>
                </a:effectLst>
                <a:latin typeface="Times New Roman" pitchFamily="18" charset="0"/>
              </a:rPr>
              <a:t>Types of Symmetric-Key Cryptography</a:t>
            </a:r>
            <a:endParaRPr lang="en-IN" sz="3600" dirty="0">
              <a:solidFill>
                <a:schemeClr val="hlink"/>
              </a:solidFill>
              <a:effectLst>
                <a:outerShdw blurRad="38100" dist="38100" dir="2700000" algn="tl">
                  <a:srgbClr val="C0C0C0"/>
                </a:outerShdw>
              </a:effectLst>
              <a:latin typeface="Times New Roman" pitchFamily="18" charset="0"/>
            </a:endParaRPr>
          </a:p>
        </p:txBody>
      </p:sp>
      <p:sp>
        <p:nvSpPr>
          <p:cNvPr id="3" name="Content Placeholder 2"/>
          <p:cNvSpPr>
            <a:spLocks noGrp="1"/>
          </p:cNvSpPr>
          <p:nvPr>
            <p:ph sz="quarter" idx="1"/>
          </p:nvPr>
        </p:nvSpPr>
        <p:spPr>
          <a:xfrm>
            <a:off x="381000" y="1047750"/>
            <a:ext cx="8305800" cy="4095750"/>
          </a:xfrm>
        </p:spPr>
        <p:txBody>
          <a:bodyPr>
            <a:noAutofit/>
          </a:bodyPr>
          <a:lstStyle/>
          <a:p>
            <a:r>
              <a:rPr lang="en-IN" sz="2800" dirty="0" smtClean="0">
                <a:solidFill>
                  <a:srgbClr val="FF0000"/>
                </a:solidFill>
              </a:rPr>
              <a:t>AES (Advanced Encryption Standard)</a:t>
            </a:r>
          </a:p>
          <a:p>
            <a:r>
              <a:rPr lang="en-IN" sz="2800" dirty="0" smtClean="0">
                <a:solidFill>
                  <a:srgbClr val="FF0000"/>
                </a:solidFill>
              </a:rPr>
              <a:t>DES (Data Encryption Standard)</a:t>
            </a:r>
          </a:p>
          <a:p>
            <a:r>
              <a:rPr lang="en-IN" sz="2800" dirty="0" smtClean="0"/>
              <a:t>RC4 (</a:t>
            </a:r>
            <a:r>
              <a:rPr lang="en-IN" sz="2800" dirty="0" err="1" smtClean="0"/>
              <a:t>Rivest</a:t>
            </a:r>
            <a:r>
              <a:rPr lang="en-IN" sz="2800" dirty="0" smtClean="0"/>
              <a:t> Cipher 4)</a:t>
            </a:r>
          </a:p>
          <a:p>
            <a:r>
              <a:rPr lang="en-IN" sz="2800" dirty="0" smtClean="0"/>
              <a:t>RC5 (</a:t>
            </a:r>
            <a:r>
              <a:rPr lang="en-IN" sz="2800" dirty="0" err="1" smtClean="0"/>
              <a:t>Rivest</a:t>
            </a:r>
            <a:r>
              <a:rPr lang="en-IN" sz="2800" dirty="0" smtClean="0"/>
              <a:t> Cipher 5)</a:t>
            </a:r>
          </a:p>
          <a:p>
            <a:r>
              <a:rPr lang="en-IN" sz="2800" dirty="0" smtClean="0"/>
              <a:t>RC6 (</a:t>
            </a:r>
            <a:r>
              <a:rPr lang="en-IN" sz="2800" dirty="0" err="1" smtClean="0"/>
              <a:t>Rivest</a:t>
            </a:r>
            <a:r>
              <a:rPr lang="en-IN" sz="2800" dirty="0" smtClean="0"/>
              <a:t> Cipher 6)</a:t>
            </a:r>
            <a:endParaRPr lang="en-US" sz="2800" dirty="0" smtClean="0"/>
          </a:p>
          <a:p>
            <a:pPr>
              <a:buNone/>
            </a:pPr>
            <a:endParaRPr lang="en-IN" sz="2800" dirty="0" smtClean="0"/>
          </a:p>
          <a:p>
            <a:endParaRPr lang="en-IN" sz="2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pPr algn="r">
              <a:buNone/>
            </a:pPr>
            <a:r>
              <a:rPr lang="en-IN" sz="1400" dirty="0" smtClean="0">
                <a:solidFill>
                  <a:srgbClr val="FF0000"/>
                </a:solidFill>
              </a:rPr>
              <a:t>Source: DCN</a:t>
            </a:r>
            <a:endParaRPr lang="en-IN" sz="14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79</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200" dirty="0" smtClean="0"/>
              <a:t>Connection Establishment (Cont’d)</a:t>
            </a:r>
            <a:endParaRPr lang="en-IN" sz="3000" dirty="0"/>
          </a:p>
        </p:txBody>
      </p:sp>
      <p:sp>
        <p:nvSpPr>
          <p:cNvPr id="3" name="Content Placeholder 2"/>
          <p:cNvSpPr>
            <a:spLocks noGrp="1"/>
          </p:cNvSpPr>
          <p:nvPr>
            <p:ph sz="quarter" idx="1"/>
          </p:nvPr>
        </p:nvSpPr>
        <p:spPr>
          <a:xfrm>
            <a:off x="0" y="1143000"/>
            <a:ext cx="8686800" cy="3394472"/>
          </a:xfrm>
        </p:spPr>
        <p:txBody>
          <a:bodyPr>
            <a:normAutofit/>
          </a:bodyPr>
          <a:lstStyle/>
          <a:p>
            <a:r>
              <a:rPr lang="en-IN" sz="2800" dirty="0" smtClean="0"/>
              <a:t>Connection establishment involves </a:t>
            </a:r>
            <a:r>
              <a:rPr lang="en-IN" sz="2800" b="1" dirty="0" smtClean="0"/>
              <a:t>Three-Way Handshaking </a:t>
            </a:r>
            <a:r>
              <a:rPr lang="en-IN" sz="2800" dirty="0" smtClean="0"/>
              <a:t>mechanism:</a:t>
            </a:r>
          </a:p>
        </p:txBody>
      </p:sp>
      <p:sp>
        <p:nvSpPr>
          <p:cNvPr id="7" name="Slide Number Placeholder 6"/>
          <p:cNvSpPr>
            <a:spLocks noGrp="1"/>
          </p:cNvSpPr>
          <p:nvPr>
            <p:ph type="sldNum" sz="quarter" idx="12"/>
          </p:nvPr>
        </p:nvSpPr>
        <p:spPr/>
        <p:txBody>
          <a:bodyPr/>
          <a:lstStyle/>
          <a:p>
            <a:fld id="{97450CD0-A01C-411F-BE2D-097B8E03410C}" type="slidenum">
              <a:rPr lang="en-IN" smtClean="0"/>
              <a:pPr/>
              <a:t>8</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60E8B39F-8060-45AF-B1D7-39540D09C8AF}" type="datetime4">
              <a:rPr lang="en-US" smtClean="0"/>
              <a:pPr/>
              <a:t>June 10, 2021</a:t>
            </a:fld>
            <a:endParaRPr lang="en-IN"/>
          </a:p>
        </p:txBody>
      </p:sp>
      <p:graphicFrame>
        <p:nvGraphicFramePr>
          <p:cNvPr id="10" name="Table 9"/>
          <p:cNvGraphicFramePr>
            <a:graphicFrameLocks noGrp="1"/>
          </p:cNvGraphicFramePr>
          <p:nvPr/>
        </p:nvGraphicFramePr>
        <p:xfrm>
          <a:off x="1371600" y="3867150"/>
          <a:ext cx="6096000" cy="370840"/>
        </p:xfrm>
        <a:graphic>
          <a:graphicData uri="http://schemas.openxmlformats.org/drawingml/2006/table">
            <a:tbl>
              <a:tblPr firstRow="1" bandRow="1">
                <a:tableStyleId>{2D5ABB26-0587-4C30-8999-92F81FD0307C}</a:tableStyleId>
              </a:tblPr>
              <a:tblGrid>
                <a:gridCol w="3048000"/>
                <a:gridCol w="3048000"/>
              </a:tblGrid>
              <a:tr h="370840">
                <a:tc>
                  <a:txBody>
                    <a:bodyPr/>
                    <a:lstStyle/>
                    <a:p>
                      <a:endParaRPr lang="en-IN" dirty="0"/>
                    </a:p>
                  </a:txBody>
                  <a:tcPr/>
                </a:tc>
                <a:tc>
                  <a:txBody>
                    <a:bodyPr/>
                    <a:lstStyle/>
                    <a:p>
                      <a:endParaRPr lang="en-IN" dirty="0"/>
                    </a:p>
                  </a:txBody>
                  <a:tcPr/>
                </a:tc>
              </a:tr>
            </a:tbl>
          </a:graphicData>
        </a:graphic>
      </p:graphicFrame>
      <p:graphicFrame>
        <p:nvGraphicFramePr>
          <p:cNvPr id="11" name="Table 10"/>
          <p:cNvGraphicFramePr>
            <a:graphicFrameLocks noGrp="1"/>
          </p:cNvGraphicFramePr>
          <p:nvPr/>
        </p:nvGraphicFramePr>
        <p:xfrm>
          <a:off x="381000" y="2114550"/>
          <a:ext cx="8229600" cy="2377440"/>
        </p:xfrm>
        <a:graphic>
          <a:graphicData uri="http://schemas.openxmlformats.org/drawingml/2006/table">
            <a:tbl>
              <a:tblPr firstRow="1" bandRow="1">
                <a:tableStyleId>{2D5ABB26-0587-4C30-8999-92F81FD0307C}</a:tableStyleId>
              </a:tblPr>
              <a:tblGrid>
                <a:gridCol w="5678424"/>
                <a:gridCol w="2551176"/>
              </a:tblGrid>
              <a:tr h="2362200">
                <a:tc>
                  <a:txBody>
                    <a:bodyPr/>
                    <a:lstStyle/>
                    <a:p>
                      <a:pPr lvl="1">
                        <a:buFont typeface="Wingdings" pitchFamily="2" charset="2"/>
                        <a:buChar char="q"/>
                      </a:pPr>
                      <a:r>
                        <a:rPr lang="en-IN" sz="2200" dirty="0" smtClean="0"/>
                        <a:t>The source sends a connection request packet to the destination.</a:t>
                      </a:r>
                    </a:p>
                    <a:p>
                      <a:pPr lvl="1">
                        <a:buFont typeface="Wingdings" pitchFamily="2" charset="2"/>
                        <a:buChar char="q"/>
                      </a:pPr>
                      <a:r>
                        <a:rPr lang="en-IN" sz="2200" dirty="0" smtClean="0"/>
                        <a:t>The destination returns a confirmation packet back to the source.</a:t>
                      </a:r>
                    </a:p>
                    <a:p>
                      <a:pPr lvl="1">
                        <a:buFont typeface="Wingdings" pitchFamily="2" charset="2"/>
                        <a:buChar char="q"/>
                      </a:pPr>
                      <a:r>
                        <a:rPr lang="en-IN" sz="2200" dirty="0" smtClean="0"/>
                        <a:t>The source returns a packet acknowledging the confirmation</a:t>
                      </a:r>
                      <a:endParaRPr lang="en-US" sz="2200" dirty="0" smtClean="0"/>
                    </a:p>
                    <a:p>
                      <a:endParaRPr lang="en-IN" dirty="0"/>
                    </a:p>
                  </a:txBody>
                  <a:tcPr/>
                </a:tc>
                <a:tc>
                  <a:txBody>
                    <a:bodyPr/>
                    <a:lstStyle/>
                    <a:p>
                      <a:endParaRPr lang="en-IN" dirty="0"/>
                    </a:p>
                  </a:txBody>
                  <a:tcPr/>
                </a:tc>
              </a:tr>
            </a:tbl>
          </a:graphicData>
        </a:graphic>
      </p:graphicFrame>
      <p:pic>
        <p:nvPicPr>
          <p:cNvPr id="12" name="Picture 11" descr="images.png"/>
          <p:cNvPicPr>
            <a:picLocks noChangeAspect="1"/>
          </p:cNvPicPr>
          <p:nvPr/>
        </p:nvPicPr>
        <p:blipFill>
          <a:blip r:embed="rId2"/>
          <a:stretch>
            <a:fillRect/>
          </a:stretch>
        </p:blipFill>
        <p:spPr>
          <a:xfrm>
            <a:off x="6170579" y="2190750"/>
            <a:ext cx="2363821" cy="2209800"/>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857250"/>
          </a:xfrm>
        </p:spPr>
        <p:txBody>
          <a:bodyPr>
            <a:normAutofit/>
          </a:bodyPr>
          <a:lstStyle/>
          <a:p>
            <a:r>
              <a:rPr lang="en-IN" sz="3600" dirty="0" smtClean="0">
                <a:solidFill>
                  <a:schemeClr val="hlink"/>
                </a:solidFill>
                <a:effectLst>
                  <a:outerShdw blurRad="38100" dist="38100" dir="2700000" algn="tl">
                    <a:srgbClr val="C0C0C0"/>
                  </a:outerShdw>
                </a:effectLst>
                <a:latin typeface="Times New Roman" pitchFamily="18" charset="0"/>
              </a:rPr>
              <a:t>Asymmetric-Key Ciphers</a:t>
            </a:r>
            <a:endParaRPr lang="en-IN" sz="3600" dirty="0">
              <a:solidFill>
                <a:schemeClr val="hlink"/>
              </a:solidFill>
              <a:effectLst>
                <a:outerShdw blurRad="38100" dist="38100" dir="2700000" algn="tl">
                  <a:srgbClr val="C0C0C0"/>
                </a:outerShdw>
              </a:effectLst>
              <a:latin typeface="Times New Roman" pitchFamily="18" charset="0"/>
            </a:endParaRPr>
          </a:p>
        </p:txBody>
      </p:sp>
      <p:sp>
        <p:nvSpPr>
          <p:cNvPr id="3" name="Content Placeholder 2"/>
          <p:cNvSpPr>
            <a:spLocks noGrp="1"/>
          </p:cNvSpPr>
          <p:nvPr>
            <p:ph sz="quarter" idx="1"/>
          </p:nvPr>
        </p:nvSpPr>
        <p:spPr>
          <a:xfrm>
            <a:off x="0" y="742950"/>
            <a:ext cx="8686800" cy="4095750"/>
          </a:xfrm>
        </p:spPr>
        <p:txBody>
          <a:bodyPr>
            <a:noAutofit/>
          </a:bodyPr>
          <a:lstStyle/>
          <a:p>
            <a:r>
              <a:rPr lang="en-US" sz="2800" dirty="0" smtClean="0"/>
              <a:t>An asymmetric-key cryptography uses the two different keys, one (public) for encryption and other (private) for decryption that is why it is called asymmetric.</a:t>
            </a:r>
          </a:p>
          <a:p>
            <a:pPr>
              <a:buNone/>
            </a:pPr>
            <a:endParaRPr lang="en-IN" sz="2800" dirty="0" smtClean="0"/>
          </a:p>
          <a:p>
            <a:endParaRPr lang="en-IN" sz="2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pPr>
              <a:buNone/>
            </a:pPr>
            <a:r>
              <a:rPr lang="en-IN" sz="1400" dirty="0" smtClean="0"/>
              <a:t>                                                                                                                                                                                               </a:t>
            </a:r>
            <a:r>
              <a:rPr lang="en-IN" sz="1400" dirty="0" smtClean="0">
                <a:solidFill>
                  <a:srgbClr val="FF0000"/>
                </a:solidFill>
              </a:rPr>
              <a:t>Source: DCN</a:t>
            </a:r>
          </a:p>
        </p:txBody>
      </p:sp>
      <p:sp>
        <p:nvSpPr>
          <p:cNvPr id="7" name="Slide Number Placeholder 6"/>
          <p:cNvSpPr>
            <a:spLocks noGrp="1"/>
          </p:cNvSpPr>
          <p:nvPr>
            <p:ph type="sldNum" sz="quarter" idx="12"/>
          </p:nvPr>
        </p:nvSpPr>
        <p:spPr/>
        <p:txBody>
          <a:bodyPr/>
          <a:lstStyle/>
          <a:p>
            <a:fld id="{97450CD0-A01C-411F-BE2D-097B8E03410C}" type="slidenum">
              <a:rPr lang="en-IN" smtClean="0"/>
              <a:pPr/>
              <a:t>80</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dirty="0"/>
          </a:p>
        </p:txBody>
      </p:sp>
      <p:pic>
        <p:nvPicPr>
          <p:cNvPr id="10" name="Picture 9" descr="ASC.jpg"/>
          <p:cNvPicPr>
            <a:picLocks noChangeAspect="1"/>
          </p:cNvPicPr>
          <p:nvPr/>
        </p:nvPicPr>
        <p:blipFill>
          <a:blip r:embed="rId2"/>
          <a:stretch>
            <a:fillRect/>
          </a:stretch>
        </p:blipFill>
        <p:spPr>
          <a:xfrm>
            <a:off x="685800" y="2190750"/>
            <a:ext cx="7391400" cy="2157412"/>
          </a:xfrm>
          <a:prstGeom prst="rect">
            <a:avLst/>
          </a:prstGeo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857250"/>
          </a:xfrm>
        </p:spPr>
        <p:txBody>
          <a:bodyPr>
            <a:normAutofit/>
          </a:bodyPr>
          <a:lstStyle/>
          <a:p>
            <a:r>
              <a:rPr lang="en-IN" sz="3600" dirty="0" smtClean="0">
                <a:solidFill>
                  <a:schemeClr val="hlink"/>
                </a:solidFill>
                <a:effectLst>
                  <a:outerShdw blurRad="38100" dist="38100" dir="2700000" algn="tl">
                    <a:srgbClr val="C0C0C0"/>
                  </a:outerShdw>
                </a:effectLst>
                <a:latin typeface="Times New Roman" pitchFamily="18" charset="0"/>
              </a:rPr>
              <a:t>Asymmetric-Key Ciphers (Cont’d)</a:t>
            </a:r>
            <a:endParaRPr lang="en-IN" sz="3600" dirty="0">
              <a:solidFill>
                <a:schemeClr val="hlink"/>
              </a:solidFill>
              <a:effectLst>
                <a:outerShdw blurRad="38100" dist="38100" dir="2700000" algn="tl">
                  <a:srgbClr val="C0C0C0"/>
                </a:outerShdw>
              </a:effectLst>
              <a:latin typeface="Times New Roman" pitchFamily="18" charset="0"/>
            </a:endParaRPr>
          </a:p>
        </p:txBody>
      </p:sp>
      <p:sp>
        <p:nvSpPr>
          <p:cNvPr id="3" name="Content Placeholder 2"/>
          <p:cNvSpPr>
            <a:spLocks noGrp="1"/>
          </p:cNvSpPr>
          <p:nvPr>
            <p:ph sz="quarter" idx="1"/>
          </p:nvPr>
        </p:nvSpPr>
        <p:spPr>
          <a:xfrm>
            <a:off x="0" y="742950"/>
            <a:ext cx="8686800" cy="4095750"/>
          </a:xfrm>
        </p:spPr>
        <p:txBody>
          <a:bodyPr>
            <a:noAutofit/>
          </a:bodyPr>
          <a:lstStyle/>
          <a:p>
            <a:pPr>
              <a:buNone/>
            </a:pPr>
            <a:endParaRPr lang="en-IN" sz="2800" dirty="0" smtClean="0"/>
          </a:p>
          <a:p>
            <a:endParaRPr lang="en-IN" sz="2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pPr>
              <a:buNone/>
            </a:pPr>
            <a:r>
              <a:rPr lang="en-IN" sz="1400" dirty="0" smtClean="0"/>
              <a:t>                                                                                                                                                                                              </a:t>
            </a:r>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r>
              <a:rPr lang="en-IN" sz="1400" dirty="0" smtClean="0"/>
              <a:t>                                                                                                                                                                                             </a:t>
            </a:r>
            <a:r>
              <a:rPr lang="en-IN" sz="1400" dirty="0" smtClean="0">
                <a:solidFill>
                  <a:srgbClr val="FF0000"/>
                </a:solidFill>
              </a:rPr>
              <a:t>Source: DCN</a:t>
            </a:r>
          </a:p>
        </p:txBody>
      </p:sp>
      <p:sp>
        <p:nvSpPr>
          <p:cNvPr id="7" name="Slide Number Placeholder 6"/>
          <p:cNvSpPr>
            <a:spLocks noGrp="1"/>
          </p:cNvSpPr>
          <p:nvPr>
            <p:ph type="sldNum" sz="quarter" idx="12"/>
          </p:nvPr>
        </p:nvSpPr>
        <p:spPr/>
        <p:txBody>
          <a:bodyPr/>
          <a:lstStyle/>
          <a:p>
            <a:fld id="{97450CD0-A01C-411F-BE2D-097B8E03410C}" type="slidenum">
              <a:rPr lang="en-IN" smtClean="0"/>
              <a:pPr/>
              <a:t>81</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dirty="0"/>
          </a:p>
        </p:txBody>
      </p:sp>
      <p:pic>
        <p:nvPicPr>
          <p:cNvPr id="11" name="Picture 10" descr="ASC.jpg"/>
          <p:cNvPicPr>
            <a:picLocks noChangeAspect="1"/>
          </p:cNvPicPr>
          <p:nvPr/>
        </p:nvPicPr>
        <p:blipFill>
          <a:blip r:embed="rId2"/>
          <a:stretch>
            <a:fillRect/>
          </a:stretch>
        </p:blipFill>
        <p:spPr>
          <a:xfrm>
            <a:off x="457200" y="742950"/>
            <a:ext cx="8001000" cy="3505200"/>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857250"/>
          </a:xfrm>
        </p:spPr>
        <p:txBody>
          <a:bodyPr>
            <a:normAutofit/>
          </a:bodyPr>
          <a:lstStyle/>
          <a:p>
            <a:r>
              <a:rPr lang="en-IN" sz="3600" dirty="0" smtClean="0">
                <a:solidFill>
                  <a:schemeClr val="hlink"/>
                </a:solidFill>
                <a:effectLst>
                  <a:outerShdw blurRad="38100" dist="38100" dir="2700000" algn="tl">
                    <a:srgbClr val="C0C0C0"/>
                  </a:outerShdw>
                </a:effectLst>
                <a:latin typeface="Times New Roman" pitchFamily="18" charset="0"/>
              </a:rPr>
              <a:t>Types of Asymmetric-Key Cryptography</a:t>
            </a:r>
            <a:endParaRPr lang="en-IN" sz="3600" dirty="0">
              <a:solidFill>
                <a:schemeClr val="hlink"/>
              </a:solidFill>
              <a:effectLst>
                <a:outerShdw blurRad="38100" dist="38100" dir="2700000" algn="tl">
                  <a:srgbClr val="C0C0C0"/>
                </a:outerShdw>
              </a:effectLst>
              <a:latin typeface="Times New Roman" pitchFamily="18" charset="0"/>
            </a:endParaRPr>
          </a:p>
        </p:txBody>
      </p:sp>
      <p:sp>
        <p:nvSpPr>
          <p:cNvPr id="3" name="Content Placeholder 2"/>
          <p:cNvSpPr>
            <a:spLocks noGrp="1"/>
          </p:cNvSpPr>
          <p:nvPr>
            <p:ph sz="quarter" idx="1"/>
          </p:nvPr>
        </p:nvSpPr>
        <p:spPr>
          <a:xfrm>
            <a:off x="0" y="1047750"/>
            <a:ext cx="8686800" cy="4095750"/>
          </a:xfrm>
        </p:spPr>
        <p:txBody>
          <a:bodyPr>
            <a:noAutofit/>
          </a:bodyPr>
          <a:lstStyle/>
          <a:p>
            <a:r>
              <a:rPr lang="en-IN" sz="2800" dirty="0" err="1" smtClean="0"/>
              <a:t>EIGamal</a:t>
            </a:r>
            <a:endParaRPr lang="en-IN" sz="2800" dirty="0" smtClean="0"/>
          </a:p>
          <a:p>
            <a:r>
              <a:rPr lang="en-IN" sz="2800" dirty="0" smtClean="0">
                <a:solidFill>
                  <a:srgbClr val="FF0000"/>
                </a:solidFill>
              </a:rPr>
              <a:t>RSA (</a:t>
            </a:r>
            <a:r>
              <a:rPr lang="en-IN" sz="2800" b="1" dirty="0" err="1" smtClean="0">
                <a:solidFill>
                  <a:srgbClr val="FF0000"/>
                </a:solidFill>
              </a:rPr>
              <a:t>Rivest</a:t>
            </a:r>
            <a:r>
              <a:rPr lang="en-IN" sz="2800" b="1" dirty="0" smtClean="0">
                <a:solidFill>
                  <a:srgbClr val="FF0000"/>
                </a:solidFill>
              </a:rPr>
              <a:t>, Shamir </a:t>
            </a:r>
            <a:r>
              <a:rPr lang="en-IN" sz="2800" dirty="0" smtClean="0">
                <a:solidFill>
                  <a:srgbClr val="FF0000"/>
                </a:solidFill>
              </a:rPr>
              <a:t>and</a:t>
            </a:r>
            <a:r>
              <a:rPr lang="en-IN" sz="2800" b="1" dirty="0" smtClean="0">
                <a:solidFill>
                  <a:srgbClr val="FF0000"/>
                </a:solidFill>
              </a:rPr>
              <a:t> </a:t>
            </a:r>
            <a:r>
              <a:rPr lang="en-IN" sz="2800" b="1" dirty="0" err="1" smtClean="0">
                <a:solidFill>
                  <a:srgbClr val="FF0000"/>
                </a:solidFill>
              </a:rPr>
              <a:t>Adleman</a:t>
            </a:r>
            <a:r>
              <a:rPr lang="en-IN" sz="2800" dirty="0" smtClean="0">
                <a:solidFill>
                  <a:srgbClr val="FF0000"/>
                </a:solidFill>
              </a:rPr>
              <a:t>)</a:t>
            </a:r>
          </a:p>
          <a:p>
            <a:r>
              <a:rPr lang="en-IN" sz="2800" dirty="0" smtClean="0"/>
              <a:t>DSA (Digital Signature Algorithm)</a:t>
            </a:r>
          </a:p>
          <a:p>
            <a:r>
              <a:rPr lang="en-IN" sz="2800" dirty="0" smtClean="0"/>
              <a:t>Elliptic Curve Cryptography</a:t>
            </a:r>
          </a:p>
          <a:p>
            <a:r>
              <a:rPr lang="en-IN" sz="2800" dirty="0" smtClean="0"/>
              <a:t>PKCS (Public Key Cryptography Standards)</a:t>
            </a:r>
          </a:p>
          <a:p>
            <a:pPr>
              <a:buNone/>
            </a:pPr>
            <a:endParaRPr lang="en-US" sz="2800" dirty="0" smtClean="0"/>
          </a:p>
          <a:p>
            <a:pPr>
              <a:buNone/>
            </a:pPr>
            <a:endParaRPr lang="en-IN" sz="2800" dirty="0" smtClean="0"/>
          </a:p>
          <a:p>
            <a:endParaRPr lang="en-IN" sz="2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pPr algn="r">
              <a:buNone/>
            </a:pPr>
            <a:endParaRPr lang="en-IN" sz="14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82</a:t>
            </a:fld>
            <a:endParaRPr lang="en-IN"/>
          </a:p>
        </p:txBody>
      </p:sp>
      <p:sp>
        <p:nvSpPr>
          <p:cNvPr id="8" name="Footer Placeholder 7"/>
          <p:cNvSpPr>
            <a:spLocks noGrp="1"/>
          </p:cNvSpPr>
          <p:nvPr>
            <p:ph type="ftr" sz="quarter" idx="11"/>
          </p:nvPr>
        </p:nvSpPr>
        <p:spPr/>
        <p:txBody>
          <a:bodyPr/>
          <a:lstStyle/>
          <a:p>
            <a:r>
              <a:rPr lang="en-IN" dirty="0" smtClean="0"/>
              <a:t>www.ashutoshksingh.in</a:t>
            </a:r>
            <a:endParaRPr lang="en-IN" dirty="0"/>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857250"/>
          </a:xfrm>
        </p:spPr>
        <p:txBody>
          <a:bodyPr>
            <a:normAutofit/>
          </a:bodyPr>
          <a:lstStyle/>
          <a:p>
            <a:r>
              <a:rPr lang="en-IN" sz="3600" dirty="0" smtClean="0">
                <a:solidFill>
                  <a:schemeClr val="hlink"/>
                </a:solidFill>
                <a:effectLst>
                  <a:outerShdw blurRad="38100" dist="38100" dir="2700000" algn="tl">
                    <a:srgbClr val="C0C0C0"/>
                  </a:outerShdw>
                </a:effectLst>
                <a:latin typeface="Times New Roman" pitchFamily="18" charset="0"/>
              </a:rPr>
              <a:t>RSA Cryptosystem</a:t>
            </a:r>
            <a:endParaRPr lang="en-IN" sz="3600" dirty="0">
              <a:solidFill>
                <a:schemeClr val="hlink"/>
              </a:solidFill>
              <a:effectLst>
                <a:outerShdw blurRad="38100" dist="38100" dir="2700000" algn="tl">
                  <a:srgbClr val="C0C0C0"/>
                </a:outerShdw>
              </a:effectLst>
              <a:latin typeface="Times New Roman" pitchFamily="18" charset="0"/>
            </a:endParaRPr>
          </a:p>
        </p:txBody>
      </p:sp>
      <p:sp>
        <p:nvSpPr>
          <p:cNvPr id="3" name="Content Placeholder 2"/>
          <p:cNvSpPr>
            <a:spLocks noGrp="1"/>
          </p:cNvSpPr>
          <p:nvPr>
            <p:ph sz="quarter" idx="1"/>
          </p:nvPr>
        </p:nvSpPr>
        <p:spPr>
          <a:xfrm>
            <a:off x="0" y="742950"/>
            <a:ext cx="8686800" cy="4095750"/>
          </a:xfrm>
        </p:spPr>
        <p:txBody>
          <a:bodyPr>
            <a:noAutofit/>
          </a:bodyPr>
          <a:lstStyle/>
          <a:p>
            <a:pPr algn="just"/>
            <a:r>
              <a:rPr lang="en-US" sz="2800" dirty="0" smtClean="0"/>
              <a:t>The RSA (</a:t>
            </a:r>
            <a:r>
              <a:rPr lang="en-US" sz="2800" dirty="0" err="1" smtClean="0"/>
              <a:t>Rivest,Shamir</a:t>
            </a:r>
            <a:r>
              <a:rPr lang="en-US" sz="2800" dirty="0" smtClean="0"/>
              <a:t> and </a:t>
            </a:r>
            <a:r>
              <a:rPr lang="en-US" sz="2800" dirty="0" err="1" smtClean="0"/>
              <a:t>Adleman</a:t>
            </a:r>
            <a:r>
              <a:rPr lang="en-US" sz="2800" dirty="0" smtClean="0"/>
              <a:t>) public key encryption algorithm was the first practical implementation of public key cryptography.</a:t>
            </a:r>
          </a:p>
          <a:p>
            <a:r>
              <a:rPr lang="en-US" sz="2800" dirty="0" smtClean="0"/>
              <a:t>It remains the most widely used public key encryption algorithm today.</a:t>
            </a:r>
          </a:p>
          <a:p>
            <a:r>
              <a:rPr lang="en-US" sz="2800" dirty="0" smtClean="0"/>
              <a:t>It is based on belief that it is easy to multiply two very large prime numbers but it is hard to factorize.</a:t>
            </a:r>
          </a:p>
          <a:p>
            <a:pPr>
              <a:buFont typeface="Arial" pitchFamily="34" charset="0"/>
              <a:buChar char="•"/>
            </a:pPr>
            <a:endParaRPr lang="en-US" sz="2800" dirty="0" smtClean="0"/>
          </a:p>
          <a:p>
            <a:pPr>
              <a:buNone/>
            </a:pPr>
            <a:endParaRPr lang="en-IN" sz="2800" dirty="0" smtClean="0"/>
          </a:p>
          <a:p>
            <a:endParaRPr lang="en-IN" sz="2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pPr>
              <a:buNone/>
            </a:pPr>
            <a:r>
              <a:rPr lang="en-IN" sz="1400" dirty="0" smtClean="0"/>
              <a:t>                                                                                                                                                                                               </a:t>
            </a:r>
          </a:p>
          <a:p>
            <a:pPr>
              <a:buNone/>
            </a:pPr>
            <a:r>
              <a:rPr lang="en-IN" sz="1400" dirty="0" smtClean="0">
                <a:solidFill>
                  <a:srgbClr val="FF0000"/>
                </a:solidFill>
              </a:rPr>
              <a:t>                                                                                                                                                                                              </a:t>
            </a:r>
          </a:p>
        </p:txBody>
      </p:sp>
      <p:sp>
        <p:nvSpPr>
          <p:cNvPr id="7" name="Slide Number Placeholder 6"/>
          <p:cNvSpPr>
            <a:spLocks noGrp="1"/>
          </p:cNvSpPr>
          <p:nvPr>
            <p:ph type="sldNum" sz="quarter" idx="12"/>
          </p:nvPr>
        </p:nvSpPr>
        <p:spPr/>
        <p:txBody>
          <a:bodyPr/>
          <a:lstStyle/>
          <a:p>
            <a:fld id="{97450CD0-A01C-411F-BE2D-097B8E03410C}" type="slidenum">
              <a:rPr lang="en-IN" smtClean="0"/>
              <a:pPr/>
              <a:t>83</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857250"/>
          </a:xfrm>
        </p:spPr>
        <p:txBody>
          <a:bodyPr>
            <a:normAutofit/>
          </a:bodyPr>
          <a:lstStyle/>
          <a:p>
            <a:r>
              <a:rPr lang="en-IN" sz="3600" dirty="0" smtClean="0">
                <a:solidFill>
                  <a:schemeClr val="hlink"/>
                </a:solidFill>
                <a:effectLst>
                  <a:outerShdw blurRad="38100" dist="38100" dir="2700000" algn="tl">
                    <a:srgbClr val="C0C0C0"/>
                  </a:outerShdw>
                </a:effectLst>
                <a:latin typeface="Times New Roman" pitchFamily="18" charset="0"/>
              </a:rPr>
              <a:t>RSA Cryptosystem (Cont’d)</a:t>
            </a:r>
            <a:endParaRPr lang="en-IN" sz="3600" dirty="0">
              <a:solidFill>
                <a:schemeClr val="hlink"/>
              </a:solidFill>
              <a:effectLst>
                <a:outerShdw blurRad="38100" dist="38100" dir="2700000" algn="tl">
                  <a:srgbClr val="C0C0C0"/>
                </a:outerShdw>
              </a:effectLst>
              <a:latin typeface="Times New Roman" pitchFamily="18" charset="0"/>
            </a:endParaRPr>
          </a:p>
        </p:txBody>
      </p:sp>
      <p:sp>
        <p:nvSpPr>
          <p:cNvPr id="3" name="Content Placeholder 2"/>
          <p:cNvSpPr>
            <a:spLocks noGrp="1"/>
          </p:cNvSpPr>
          <p:nvPr>
            <p:ph sz="quarter" idx="1"/>
          </p:nvPr>
        </p:nvSpPr>
        <p:spPr>
          <a:xfrm>
            <a:off x="0" y="742950"/>
            <a:ext cx="8686800" cy="4095750"/>
          </a:xfrm>
        </p:spPr>
        <p:txBody>
          <a:bodyPr>
            <a:noAutofit/>
          </a:bodyPr>
          <a:lstStyle/>
          <a:p>
            <a:pPr>
              <a:buNone/>
            </a:pPr>
            <a:endParaRPr lang="en-US" sz="2800" dirty="0" smtClean="0"/>
          </a:p>
          <a:p>
            <a:pPr>
              <a:buNone/>
            </a:pPr>
            <a:endParaRPr lang="en-US" sz="2800" dirty="0" smtClean="0"/>
          </a:p>
          <a:p>
            <a:pPr>
              <a:buNone/>
            </a:pPr>
            <a:endParaRPr lang="en-IN" sz="2800" dirty="0" smtClean="0"/>
          </a:p>
          <a:p>
            <a:endParaRPr lang="en-IN" sz="2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pPr>
              <a:buNone/>
            </a:pPr>
            <a:r>
              <a:rPr lang="en-IN" sz="1400" dirty="0" smtClean="0"/>
              <a:t>                                                                                                                                                                                               </a:t>
            </a:r>
          </a:p>
          <a:p>
            <a:pPr>
              <a:buNone/>
            </a:pPr>
            <a:r>
              <a:rPr lang="en-IN" sz="1400" dirty="0" smtClean="0">
                <a:solidFill>
                  <a:srgbClr val="FF0000"/>
                </a:solidFill>
              </a:rPr>
              <a:t>                                                                                                                                                                                              Source: DCN</a:t>
            </a:r>
          </a:p>
        </p:txBody>
      </p:sp>
      <p:sp>
        <p:nvSpPr>
          <p:cNvPr id="7" name="Slide Number Placeholder 6"/>
          <p:cNvSpPr>
            <a:spLocks noGrp="1"/>
          </p:cNvSpPr>
          <p:nvPr>
            <p:ph type="sldNum" sz="quarter" idx="12"/>
          </p:nvPr>
        </p:nvSpPr>
        <p:spPr/>
        <p:txBody>
          <a:bodyPr/>
          <a:lstStyle/>
          <a:p>
            <a:fld id="{97450CD0-A01C-411F-BE2D-097B8E03410C}" type="slidenum">
              <a:rPr lang="en-IN" smtClean="0"/>
              <a:pPr/>
              <a:t>84</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dirty="0"/>
          </a:p>
        </p:txBody>
      </p:sp>
      <p:pic>
        <p:nvPicPr>
          <p:cNvPr id="11" name="Picture 10" descr="RSA.jpg"/>
          <p:cNvPicPr>
            <a:picLocks noChangeAspect="1"/>
          </p:cNvPicPr>
          <p:nvPr/>
        </p:nvPicPr>
        <p:blipFill>
          <a:blip r:embed="rId2"/>
          <a:stretch>
            <a:fillRect/>
          </a:stretch>
        </p:blipFill>
        <p:spPr>
          <a:xfrm>
            <a:off x="762000" y="971550"/>
            <a:ext cx="7315200" cy="3219683"/>
          </a:xfrm>
          <a:prstGeom prst="rect">
            <a:avLst/>
          </a:prstGeo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857250"/>
          </a:xfrm>
        </p:spPr>
        <p:txBody>
          <a:bodyPr>
            <a:normAutofit/>
          </a:bodyPr>
          <a:lstStyle/>
          <a:p>
            <a:r>
              <a:rPr lang="en-IN" sz="3600" dirty="0" smtClean="0">
                <a:solidFill>
                  <a:schemeClr val="hlink"/>
                </a:solidFill>
                <a:effectLst>
                  <a:outerShdw blurRad="38100" dist="38100" dir="2700000" algn="tl">
                    <a:srgbClr val="C0C0C0"/>
                  </a:outerShdw>
                </a:effectLst>
                <a:latin typeface="Times New Roman" pitchFamily="18" charset="0"/>
              </a:rPr>
              <a:t>RSA Cryptosystem (Cont’d)</a:t>
            </a:r>
            <a:endParaRPr lang="en-IN" sz="3600" dirty="0">
              <a:solidFill>
                <a:schemeClr val="hlink"/>
              </a:solidFill>
              <a:effectLst>
                <a:outerShdw blurRad="38100" dist="38100" dir="2700000" algn="tl">
                  <a:srgbClr val="C0C0C0"/>
                </a:outerShdw>
              </a:effectLst>
              <a:latin typeface="Times New Roman" pitchFamily="18" charset="0"/>
            </a:endParaRPr>
          </a:p>
        </p:txBody>
      </p:sp>
      <p:sp>
        <p:nvSpPr>
          <p:cNvPr id="3" name="Content Placeholder 2"/>
          <p:cNvSpPr>
            <a:spLocks noGrp="1"/>
          </p:cNvSpPr>
          <p:nvPr>
            <p:ph sz="quarter" idx="1"/>
          </p:nvPr>
        </p:nvSpPr>
        <p:spPr>
          <a:xfrm>
            <a:off x="0" y="742950"/>
            <a:ext cx="9753600" cy="4095750"/>
          </a:xfrm>
        </p:spPr>
        <p:txBody>
          <a:bodyPr>
            <a:noAutofit/>
          </a:bodyPr>
          <a:lstStyle/>
          <a:p>
            <a:r>
              <a:rPr lang="en-US" sz="2800" dirty="0" smtClean="0"/>
              <a:t>Let n be product of two large prime numbers p and q </a:t>
            </a:r>
          </a:p>
          <a:p>
            <a:pPr lvl="1">
              <a:buFont typeface="Wingdings" pitchFamily="2" charset="2"/>
              <a:buChar char="§"/>
            </a:pPr>
            <a:r>
              <a:rPr lang="en-US" dirty="0" smtClean="0"/>
              <a:t>Large mean at least 512 bits  </a:t>
            </a:r>
          </a:p>
          <a:p>
            <a:pPr lvl="1">
              <a:buFont typeface="Wingdings" pitchFamily="2" charset="2"/>
              <a:buChar char="§"/>
            </a:pPr>
            <a:r>
              <a:rPr lang="en-US" dirty="0" smtClean="0"/>
              <a:t>n=</a:t>
            </a:r>
            <a:r>
              <a:rPr lang="en-US" dirty="0" err="1" smtClean="0"/>
              <a:t>p</a:t>
            </a:r>
            <a:r>
              <a:rPr lang="en-US" b="1" dirty="0" err="1" smtClean="0"/>
              <a:t>×</a:t>
            </a:r>
            <a:r>
              <a:rPr lang="en-US" dirty="0" err="1" smtClean="0"/>
              <a:t>q</a:t>
            </a:r>
            <a:r>
              <a:rPr lang="en-US" dirty="0" smtClean="0"/>
              <a:t>       </a:t>
            </a:r>
          </a:p>
          <a:p>
            <a:r>
              <a:rPr lang="en-US" sz="2800" dirty="0" smtClean="0"/>
              <a:t>Calculate   </a:t>
            </a:r>
            <a:r>
              <a:rPr lang="en-US" sz="2800" b="1" dirty="0" smtClean="0"/>
              <a:t>ø(n)=(p-1)×(q-1)          </a:t>
            </a:r>
          </a:p>
          <a:p>
            <a:r>
              <a:rPr lang="en-US" sz="2800" dirty="0" smtClean="0"/>
              <a:t>Select a special number </a:t>
            </a:r>
            <a:r>
              <a:rPr lang="en-US" sz="2800" b="1" dirty="0" smtClean="0"/>
              <a:t>e</a:t>
            </a:r>
            <a:r>
              <a:rPr lang="en-US" sz="2800" dirty="0" smtClean="0"/>
              <a:t> such that </a:t>
            </a:r>
            <a:r>
              <a:rPr lang="en-US" sz="2800" b="1" dirty="0" smtClean="0"/>
              <a:t>1&lt;e&lt;ø(n)</a:t>
            </a:r>
            <a:r>
              <a:rPr lang="en-US" sz="2800" dirty="0" smtClean="0"/>
              <a:t> and </a:t>
            </a:r>
            <a:r>
              <a:rPr lang="en-US" sz="2800" b="1" dirty="0" err="1" smtClean="0"/>
              <a:t>gcd</a:t>
            </a:r>
            <a:r>
              <a:rPr lang="en-US" sz="2800" b="1" dirty="0" smtClean="0"/>
              <a:t>(</a:t>
            </a:r>
            <a:r>
              <a:rPr lang="en-US" sz="2800" b="1" dirty="0" err="1" smtClean="0"/>
              <a:t>e,ø</a:t>
            </a:r>
            <a:r>
              <a:rPr lang="en-US" sz="2800" b="1" dirty="0" smtClean="0"/>
              <a:t>(n))=1</a:t>
            </a:r>
          </a:p>
          <a:p>
            <a:r>
              <a:rPr lang="en-US" sz="2800" dirty="0" smtClean="0"/>
              <a:t>Publish the pair of numbers </a:t>
            </a:r>
            <a:r>
              <a:rPr lang="en-US" sz="2800" b="1" dirty="0" smtClean="0"/>
              <a:t>(</a:t>
            </a:r>
            <a:r>
              <a:rPr lang="en-US" sz="2800" b="1" dirty="0" err="1" smtClean="0"/>
              <a:t>n,e</a:t>
            </a:r>
            <a:r>
              <a:rPr lang="en-US" sz="2800" b="1" dirty="0" smtClean="0"/>
              <a:t>) </a:t>
            </a:r>
            <a:r>
              <a:rPr lang="en-US" sz="2800" dirty="0" smtClean="0"/>
              <a:t>that is public key </a:t>
            </a:r>
          </a:p>
          <a:p>
            <a:r>
              <a:rPr lang="en-US" sz="2800" dirty="0" smtClean="0"/>
              <a:t>Calculate </a:t>
            </a:r>
            <a:r>
              <a:rPr lang="en-US" sz="2800" b="1" dirty="0" smtClean="0"/>
              <a:t>d</a:t>
            </a:r>
            <a:r>
              <a:rPr lang="en-US" sz="2800" dirty="0" smtClean="0"/>
              <a:t> such that </a:t>
            </a:r>
            <a:r>
              <a:rPr lang="en-US" sz="2800" b="1" dirty="0" smtClean="0"/>
              <a:t>(</a:t>
            </a:r>
            <a:r>
              <a:rPr lang="en-US" sz="2800" b="1" dirty="0" err="1" smtClean="0"/>
              <a:t>e×d</a:t>
            </a:r>
            <a:r>
              <a:rPr lang="en-US" sz="2800" b="1" dirty="0" smtClean="0"/>
              <a:t>)</a:t>
            </a:r>
            <a:r>
              <a:rPr lang="en-US" sz="2800" b="1" dirty="0" err="1" smtClean="0"/>
              <a:t>modø</a:t>
            </a:r>
            <a:r>
              <a:rPr lang="en-US" sz="2800" b="1" dirty="0" smtClean="0"/>
              <a:t>(n)=1</a:t>
            </a:r>
          </a:p>
          <a:p>
            <a:r>
              <a:rPr lang="en-US" sz="2800" b="1" dirty="0" smtClean="0"/>
              <a:t>d</a:t>
            </a:r>
            <a:r>
              <a:rPr lang="en-US" sz="2800" dirty="0" smtClean="0"/>
              <a:t> is the private key                                                </a:t>
            </a:r>
          </a:p>
          <a:p>
            <a:pPr algn="just"/>
            <a:endParaRPr lang="en-US" sz="2800" dirty="0" smtClean="0"/>
          </a:p>
          <a:p>
            <a:pPr>
              <a:buNone/>
            </a:pPr>
            <a:endParaRPr lang="en-IN" sz="2800" dirty="0" smtClean="0"/>
          </a:p>
          <a:p>
            <a:endParaRPr lang="en-IN" sz="2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pPr>
              <a:buNone/>
            </a:pPr>
            <a:r>
              <a:rPr lang="en-IN" sz="1400" dirty="0" smtClean="0"/>
              <a:t>                                                                                                                                                                                               </a:t>
            </a:r>
          </a:p>
          <a:p>
            <a:pPr>
              <a:buNone/>
            </a:pPr>
            <a:r>
              <a:rPr lang="en-IN" sz="1400" dirty="0" smtClean="0">
                <a:solidFill>
                  <a:srgbClr val="FF0000"/>
                </a:solidFill>
              </a:rPr>
              <a:t>                                                                                                                                                                                              </a:t>
            </a:r>
          </a:p>
        </p:txBody>
      </p:sp>
      <p:sp>
        <p:nvSpPr>
          <p:cNvPr id="7" name="Slide Number Placeholder 6"/>
          <p:cNvSpPr>
            <a:spLocks noGrp="1"/>
          </p:cNvSpPr>
          <p:nvPr>
            <p:ph type="sldNum" sz="quarter" idx="12"/>
          </p:nvPr>
        </p:nvSpPr>
        <p:spPr/>
        <p:txBody>
          <a:bodyPr/>
          <a:lstStyle/>
          <a:p>
            <a:fld id="{97450CD0-A01C-411F-BE2D-097B8E03410C}" type="slidenum">
              <a:rPr lang="en-IN" smtClean="0"/>
              <a:pPr/>
              <a:t>85</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857250"/>
          </a:xfrm>
        </p:spPr>
        <p:txBody>
          <a:bodyPr>
            <a:normAutofit/>
          </a:bodyPr>
          <a:lstStyle/>
          <a:p>
            <a:r>
              <a:rPr lang="en-IN" sz="3600" dirty="0" smtClean="0">
                <a:solidFill>
                  <a:schemeClr val="hlink"/>
                </a:solidFill>
                <a:effectLst>
                  <a:outerShdw blurRad="38100" dist="38100" dir="2700000" algn="tl">
                    <a:srgbClr val="C0C0C0"/>
                  </a:outerShdw>
                </a:effectLst>
                <a:latin typeface="Times New Roman" pitchFamily="18" charset="0"/>
              </a:rPr>
              <a:t>RSA Cryptosystem (Cont’d)</a:t>
            </a:r>
            <a:endParaRPr lang="en-IN" sz="3600" dirty="0">
              <a:solidFill>
                <a:schemeClr val="hlink"/>
              </a:solidFill>
              <a:effectLst>
                <a:outerShdw blurRad="38100" dist="38100" dir="2700000" algn="tl">
                  <a:srgbClr val="C0C0C0"/>
                </a:outerShdw>
              </a:effectLst>
              <a:latin typeface="Times New Roman" pitchFamily="18" charset="0"/>
            </a:endParaRPr>
          </a:p>
        </p:txBody>
      </p:sp>
      <p:sp>
        <p:nvSpPr>
          <p:cNvPr id="3" name="Content Placeholder 2"/>
          <p:cNvSpPr>
            <a:spLocks noGrp="1"/>
          </p:cNvSpPr>
          <p:nvPr>
            <p:ph sz="quarter" idx="1"/>
          </p:nvPr>
        </p:nvSpPr>
        <p:spPr>
          <a:xfrm>
            <a:off x="0" y="1047750"/>
            <a:ext cx="8686800" cy="4095750"/>
          </a:xfrm>
        </p:spPr>
        <p:txBody>
          <a:bodyPr>
            <a:noAutofit/>
          </a:bodyPr>
          <a:lstStyle/>
          <a:p>
            <a:pPr>
              <a:buFont typeface="Arial" pitchFamily="34" charset="0"/>
              <a:buChar char="•"/>
            </a:pPr>
            <a:r>
              <a:rPr lang="en-US" sz="2800" dirty="0" smtClean="0">
                <a:latin typeface="Arial" charset="0"/>
                <a:cs typeface="Arial" charset="0"/>
              </a:rPr>
              <a:t>Represent the plaintext M as a series of numbers</a:t>
            </a:r>
            <a:r>
              <a:rPr lang="en-US" sz="2800" dirty="0" smtClean="0"/>
              <a:t>.</a:t>
            </a:r>
          </a:p>
          <a:p>
            <a:pPr>
              <a:buFont typeface="Arial" pitchFamily="34" charset="0"/>
              <a:buChar char="•"/>
            </a:pPr>
            <a:r>
              <a:rPr lang="en-US" sz="2800" dirty="0" smtClean="0">
                <a:latin typeface="Arial" charset="0"/>
                <a:cs typeface="Arial" charset="0"/>
              </a:rPr>
              <a:t>The encryption process is</a:t>
            </a:r>
          </a:p>
          <a:p>
            <a:pPr>
              <a:buNone/>
            </a:pPr>
            <a:r>
              <a:rPr lang="en-US" sz="2800" dirty="0" smtClean="0"/>
              <a:t>                  </a:t>
            </a:r>
            <a:r>
              <a:rPr lang="en-GB" sz="2800" dirty="0" smtClean="0">
                <a:latin typeface="Arial" charset="0"/>
                <a:cs typeface="Arial" charset="0"/>
              </a:rPr>
              <a:t>C = M</a:t>
            </a:r>
            <a:r>
              <a:rPr lang="en-GB" sz="2800" baseline="30000" dirty="0" smtClean="0">
                <a:latin typeface="Arial" charset="0"/>
                <a:cs typeface="Arial" charset="0"/>
              </a:rPr>
              <a:t>e</a:t>
            </a:r>
            <a:r>
              <a:rPr lang="en-GB" sz="2800" dirty="0" smtClean="0">
                <a:latin typeface="Arial" charset="0"/>
                <a:cs typeface="Arial" charset="0"/>
              </a:rPr>
              <a:t> mod n         </a:t>
            </a:r>
          </a:p>
          <a:p>
            <a:pPr>
              <a:buFont typeface="Arial" pitchFamily="34" charset="0"/>
              <a:buChar char="•"/>
            </a:pPr>
            <a:r>
              <a:rPr lang="en-GB" sz="2800" dirty="0" smtClean="0">
                <a:latin typeface="Arial" charset="0"/>
                <a:cs typeface="Arial" charset="0"/>
              </a:rPr>
              <a:t>The decryption process is</a:t>
            </a:r>
          </a:p>
          <a:p>
            <a:pPr>
              <a:buNone/>
            </a:pPr>
            <a:r>
              <a:rPr lang="en-GB" sz="2800" dirty="0" smtClean="0">
                <a:latin typeface="Arial" charset="0"/>
                <a:cs typeface="Arial" charset="0"/>
              </a:rPr>
              <a:t>              M = </a:t>
            </a:r>
            <a:r>
              <a:rPr lang="en-GB" sz="2800" dirty="0" err="1" smtClean="0">
                <a:latin typeface="Arial" charset="0"/>
                <a:cs typeface="Arial" charset="0"/>
              </a:rPr>
              <a:t>C</a:t>
            </a:r>
            <a:r>
              <a:rPr lang="en-GB" sz="2800" baseline="30000" dirty="0" err="1" smtClean="0">
                <a:latin typeface="Arial" charset="0"/>
                <a:cs typeface="Arial" charset="0"/>
              </a:rPr>
              <a:t>d</a:t>
            </a:r>
            <a:r>
              <a:rPr lang="en-GB" sz="2800" dirty="0" smtClean="0">
                <a:latin typeface="Arial" charset="0"/>
                <a:cs typeface="Arial" charset="0"/>
              </a:rPr>
              <a:t> mod n</a:t>
            </a:r>
          </a:p>
          <a:p>
            <a:pPr algn="just"/>
            <a:endParaRPr lang="en-US" sz="2800" dirty="0" smtClean="0"/>
          </a:p>
          <a:p>
            <a:pPr>
              <a:buNone/>
            </a:pPr>
            <a:endParaRPr lang="en-IN" sz="2800" dirty="0" smtClean="0"/>
          </a:p>
          <a:p>
            <a:endParaRPr lang="en-IN" sz="2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pPr>
              <a:buNone/>
            </a:pPr>
            <a:r>
              <a:rPr lang="en-IN" sz="1400" dirty="0" smtClean="0"/>
              <a:t>                                                                                                                                                                                               </a:t>
            </a:r>
          </a:p>
          <a:p>
            <a:pPr>
              <a:buNone/>
            </a:pPr>
            <a:r>
              <a:rPr lang="en-IN" sz="1400" dirty="0" smtClean="0">
                <a:solidFill>
                  <a:srgbClr val="FF0000"/>
                </a:solidFill>
              </a:rPr>
              <a:t>                                                                                                                                                                                              </a:t>
            </a:r>
          </a:p>
        </p:txBody>
      </p:sp>
      <p:sp>
        <p:nvSpPr>
          <p:cNvPr id="7" name="Slide Number Placeholder 6"/>
          <p:cNvSpPr>
            <a:spLocks noGrp="1"/>
          </p:cNvSpPr>
          <p:nvPr>
            <p:ph type="sldNum" sz="quarter" idx="12"/>
          </p:nvPr>
        </p:nvSpPr>
        <p:spPr/>
        <p:txBody>
          <a:bodyPr/>
          <a:lstStyle/>
          <a:p>
            <a:fld id="{97450CD0-A01C-411F-BE2D-097B8E03410C}" type="slidenum">
              <a:rPr lang="en-IN" smtClean="0"/>
              <a:pPr/>
              <a:t>86</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857250"/>
          </a:xfrm>
        </p:spPr>
        <p:txBody>
          <a:bodyPr>
            <a:normAutofit/>
          </a:bodyPr>
          <a:lstStyle/>
          <a:p>
            <a:r>
              <a:rPr lang="en-IN" sz="3600" dirty="0" smtClean="0">
                <a:solidFill>
                  <a:schemeClr val="hlink"/>
                </a:solidFill>
                <a:effectLst>
                  <a:outerShdw blurRad="38100" dist="38100" dir="2700000" algn="tl">
                    <a:srgbClr val="C0C0C0"/>
                  </a:outerShdw>
                </a:effectLst>
                <a:latin typeface="Times New Roman" pitchFamily="18" charset="0"/>
              </a:rPr>
              <a:t>RSA Cryptosystem: Example</a:t>
            </a:r>
            <a:endParaRPr lang="en-IN" sz="3600" dirty="0">
              <a:solidFill>
                <a:schemeClr val="hlink"/>
              </a:solidFill>
              <a:effectLst>
                <a:outerShdw blurRad="38100" dist="38100" dir="2700000" algn="tl">
                  <a:srgbClr val="C0C0C0"/>
                </a:outerShdw>
              </a:effectLst>
              <a:latin typeface="Times New Roman" pitchFamily="18" charset="0"/>
            </a:endParaRPr>
          </a:p>
        </p:txBody>
      </p:sp>
      <p:sp>
        <p:nvSpPr>
          <p:cNvPr id="3" name="Content Placeholder 2"/>
          <p:cNvSpPr>
            <a:spLocks noGrp="1"/>
          </p:cNvSpPr>
          <p:nvPr>
            <p:ph sz="quarter" idx="1"/>
          </p:nvPr>
        </p:nvSpPr>
        <p:spPr>
          <a:xfrm>
            <a:off x="0" y="819150"/>
            <a:ext cx="9144000" cy="4095750"/>
          </a:xfrm>
        </p:spPr>
        <p:txBody>
          <a:bodyPr>
            <a:noAutofit/>
          </a:bodyPr>
          <a:lstStyle/>
          <a:p>
            <a:pPr>
              <a:buFont typeface="Arial" pitchFamily="34" charset="0"/>
              <a:buChar char="•"/>
            </a:pPr>
            <a:r>
              <a:rPr lang="en-US" sz="2000" dirty="0" smtClean="0"/>
              <a:t>Let p=7, q=11</a:t>
            </a:r>
          </a:p>
          <a:p>
            <a:pPr>
              <a:buNone/>
            </a:pPr>
            <a:r>
              <a:rPr lang="en-US" sz="2000" dirty="0" smtClean="0"/>
              <a:t>       n=7×11=77</a:t>
            </a:r>
          </a:p>
          <a:p>
            <a:pPr>
              <a:buNone/>
            </a:pPr>
            <a:r>
              <a:rPr lang="en-US" sz="2000" dirty="0" smtClean="0"/>
              <a:t>       ø(n)=(p-1)(q-1)=(7-1)(11-1)=6×10=60</a:t>
            </a:r>
          </a:p>
          <a:p>
            <a:pPr>
              <a:buNone/>
            </a:pPr>
            <a:r>
              <a:rPr lang="en-US" sz="2000" dirty="0" smtClean="0"/>
              <a:t>   select e as 13 as </a:t>
            </a:r>
            <a:r>
              <a:rPr lang="en-US" sz="2000" dirty="0" err="1" smtClean="0"/>
              <a:t>gcd</a:t>
            </a:r>
            <a:r>
              <a:rPr lang="en-US" sz="2000" dirty="0" smtClean="0"/>
              <a:t>(13,60)=1 and 13&lt;60</a:t>
            </a:r>
          </a:p>
          <a:p>
            <a:pPr>
              <a:buFont typeface="Arial" pitchFamily="34" charset="0"/>
              <a:buChar char="•"/>
            </a:pPr>
            <a:r>
              <a:rPr lang="en-US" sz="1800" dirty="0" smtClean="0"/>
              <a:t>The private key d=37 as (13×37)mod60=1</a:t>
            </a:r>
          </a:p>
          <a:p>
            <a:pPr>
              <a:buNone/>
            </a:pPr>
            <a:r>
              <a:rPr lang="en-US" sz="1800" dirty="0" smtClean="0"/>
              <a:t>    </a:t>
            </a:r>
            <a:r>
              <a:rPr lang="en-US" sz="1800" dirty="0" smtClean="0">
                <a:solidFill>
                  <a:srgbClr val="FF0000"/>
                </a:solidFill>
              </a:rPr>
              <a:t>(The Euclidean Algorithm is the process that you need to follow in order to compute d)</a:t>
            </a:r>
          </a:p>
          <a:p>
            <a:pPr>
              <a:buFont typeface="Arial" pitchFamily="34" charset="0"/>
              <a:buChar char="•"/>
            </a:pPr>
            <a:r>
              <a:rPr lang="en-US" sz="1800" dirty="0" smtClean="0"/>
              <a:t>Suppose that plaintext M=“F”, converting into numbers we get M=5   (0-25 alphabet set position of “F”)</a:t>
            </a:r>
          </a:p>
          <a:p>
            <a:pPr>
              <a:buNone/>
            </a:pPr>
            <a:r>
              <a:rPr lang="en-US" sz="1800" dirty="0" smtClean="0"/>
              <a:t>   Plain text M=5                              Cipher text C=26</a:t>
            </a:r>
          </a:p>
          <a:p>
            <a:pPr>
              <a:buNone/>
            </a:pPr>
            <a:r>
              <a:rPr lang="en-US" sz="1800" dirty="0" smtClean="0"/>
              <a:t>   C=5</a:t>
            </a:r>
            <a:r>
              <a:rPr lang="en-US" sz="1800" baseline="30000" dirty="0" smtClean="0"/>
              <a:t>13</a:t>
            </a:r>
            <a:r>
              <a:rPr lang="en-US" sz="1800" dirty="0" smtClean="0"/>
              <a:t>mod77=26                              M=26</a:t>
            </a:r>
            <a:r>
              <a:rPr lang="en-US" sz="1800" baseline="30000" dirty="0" smtClean="0"/>
              <a:t>37</a:t>
            </a:r>
            <a:r>
              <a:rPr lang="en-US" sz="1800" dirty="0" smtClean="0"/>
              <a:t> mod77=5</a:t>
            </a:r>
          </a:p>
          <a:p>
            <a:pPr>
              <a:buNone/>
            </a:pPr>
            <a:r>
              <a:rPr lang="en-US" sz="1800" dirty="0" smtClean="0"/>
              <a:t>                                                            (Plaintext=“F”)</a:t>
            </a:r>
            <a:endParaRPr lang="en-US" sz="1800" baseline="30000" dirty="0" smtClean="0"/>
          </a:p>
          <a:p>
            <a:pPr algn="just"/>
            <a:endParaRPr lang="en-US" sz="2800" dirty="0" smtClean="0"/>
          </a:p>
          <a:p>
            <a:pPr>
              <a:buNone/>
            </a:pPr>
            <a:endParaRPr lang="en-IN" sz="2800" dirty="0" smtClean="0"/>
          </a:p>
          <a:p>
            <a:endParaRPr lang="en-IN" sz="2400" dirty="0" smtClean="0"/>
          </a:p>
          <a:p>
            <a:endParaRPr lang="en-IN" sz="2400" b="1" dirty="0" smtClean="0">
              <a:solidFill>
                <a:srgbClr val="FF0000"/>
              </a:solidFill>
            </a:endParaRPr>
          </a:p>
          <a:p>
            <a:endParaRPr lang="en-IN" sz="2400" dirty="0" smtClean="0"/>
          </a:p>
          <a:p>
            <a:endParaRPr lang="fr-FR" sz="2400" b="1" dirty="0" smtClean="0">
              <a:solidFill>
                <a:srgbClr val="FF0000"/>
              </a:solidFill>
            </a:endParaRPr>
          </a:p>
          <a:p>
            <a:pPr>
              <a:buNone/>
            </a:pPr>
            <a:r>
              <a:rPr lang="en-IN" sz="1400" dirty="0" smtClean="0"/>
              <a:t>                                                                                                                                                                                               </a:t>
            </a:r>
          </a:p>
          <a:p>
            <a:pPr>
              <a:buNone/>
            </a:pPr>
            <a:r>
              <a:rPr lang="en-IN" sz="1400" dirty="0" smtClean="0">
                <a:solidFill>
                  <a:srgbClr val="FF0000"/>
                </a:solidFill>
              </a:rPr>
              <a:t>                                                                                                                                                                                              </a:t>
            </a:r>
          </a:p>
        </p:txBody>
      </p:sp>
      <p:sp>
        <p:nvSpPr>
          <p:cNvPr id="7" name="Slide Number Placeholder 6"/>
          <p:cNvSpPr>
            <a:spLocks noGrp="1"/>
          </p:cNvSpPr>
          <p:nvPr>
            <p:ph type="sldNum" sz="quarter" idx="12"/>
          </p:nvPr>
        </p:nvSpPr>
        <p:spPr/>
        <p:txBody>
          <a:bodyPr/>
          <a:lstStyle/>
          <a:p>
            <a:fld id="{97450CD0-A01C-411F-BE2D-097B8E03410C}" type="slidenum">
              <a:rPr lang="en-IN" smtClean="0"/>
              <a:pPr/>
              <a:t>87</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A6F4F4A6-708F-4D7B-A218-08D3D55A84BA}" type="datetime4">
              <a:rPr lang="en-US" smtClean="0"/>
              <a:pPr/>
              <a:t>June 10, 2021</a:t>
            </a:fld>
            <a:endParaRPr lang="en-IN"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14550"/>
            <a:ext cx="7772400" cy="857250"/>
          </a:xfrm>
        </p:spPr>
        <p:txBody>
          <a:bodyPr>
            <a:normAutofit fontScale="90000"/>
          </a:bodyPr>
          <a:lstStyle/>
          <a:p>
            <a:r>
              <a:rPr lang="en-IN" dirty="0" smtClean="0"/>
              <a:t>                   </a:t>
            </a:r>
            <a:r>
              <a:rPr lang="en-IN" sz="6600" b="1" dirty="0" smtClean="0"/>
              <a:t>Thank You</a:t>
            </a:r>
            <a:endParaRPr lang="en-IN" sz="6600" b="1" dirty="0"/>
          </a:p>
        </p:txBody>
      </p:sp>
      <p:sp>
        <p:nvSpPr>
          <p:cNvPr id="7" name="Slide Number Placeholder 6"/>
          <p:cNvSpPr>
            <a:spLocks noGrp="1"/>
          </p:cNvSpPr>
          <p:nvPr>
            <p:ph type="sldNum" sz="quarter" idx="12"/>
          </p:nvPr>
        </p:nvSpPr>
        <p:spPr/>
        <p:txBody>
          <a:bodyPr/>
          <a:lstStyle/>
          <a:p>
            <a:fld id="{97450CD0-A01C-411F-BE2D-097B8E03410C}" type="slidenum">
              <a:rPr lang="en-IN" smtClean="0"/>
              <a:pPr/>
              <a:t>88</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1B52C2B2-9EF0-4509-8CC2-D732D404BAD8}" type="datetime4">
              <a:rPr lang="en-US" smtClean="0"/>
              <a:pPr/>
              <a:t>June 10, 2021</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610600" cy="857250"/>
          </a:xfrm>
        </p:spPr>
        <p:txBody>
          <a:bodyPr>
            <a:noAutofit/>
          </a:bodyPr>
          <a:lstStyle/>
          <a:p>
            <a:r>
              <a:rPr lang="en-IN" sz="3200" dirty="0" smtClean="0"/>
              <a:t>Connection Release</a:t>
            </a:r>
            <a:endParaRPr lang="en-IN" sz="3000" dirty="0"/>
          </a:p>
        </p:txBody>
      </p:sp>
      <p:sp>
        <p:nvSpPr>
          <p:cNvPr id="3" name="Content Placeholder 2"/>
          <p:cNvSpPr>
            <a:spLocks noGrp="1"/>
          </p:cNvSpPr>
          <p:nvPr>
            <p:ph sz="quarter" idx="1"/>
          </p:nvPr>
        </p:nvSpPr>
        <p:spPr>
          <a:xfrm>
            <a:off x="0" y="1047750"/>
            <a:ext cx="8991600" cy="3394472"/>
          </a:xfrm>
        </p:spPr>
        <p:txBody>
          <a:bodyPr>
            <a:normAutofit/>
          </a:bodyPr>
          <a:lstStyle/>
          <a:p>
            <a:r>
              <a:rPr lang="en-IN" sz="2400" dirty="0" smtClean="0"/>
              <a:t>Once all of the data has been transferred, the connection must be released.</a:t>
            </a:r>
          </a:p>
          <a:p>
            <a:r>
              <a:rPr lang="en-IN" sz="2400" dirty="0" smtClean="0"/>
              <a:t>Connection establishment involves </a:t>
            </a:r>
            <a:r>
              <a:rPr lang="en-IN" sz="2400" b="1" dirty="0" smtClean="0"/>
              <a:t>Three-Way Handshaking</a:t>
            </a:r>
            <a:r>
              <a:rPr lang="en-IN" sz="2400" dirty="0" smtClean="0"/>
              <a:t> mechanism:</a:t>
            </a:r>
          </a:p>
          <a:p>
            <a:endParaRPr lang="en-IN" sz="2800" dirty="0" smtClean="0"/>
          </a:p>
          <a:p>
            <a:endParaRPr lang="en-IN" sz="2800" dirty="0" smtClean="0"/>
          </a:p>
        </p:txBody>
      </p:sp>
      <p:sp>
        <p:nvSpPr>
          <p:cNvPr id="7" name="Slide Number Placeholder 6"/>
          <p:cNvSpPr>
            <a:spLocks noGrp="1"/>
          </p:cNvSpPr>
          <p:nvPr>
            <p:ph type="sldNum" sz="quarter" idx="12"/>
          </p:nvPr>
        </p:nvSpPr>
        <p:spPr/>
        <p:txBody>
          <a:bodyPr/>
          <a:lstStyle/>
          <a:p>
            <a:fld id="{97450CD0-A01C-411F-BE2D-097B8E03410C}" type="slidenum">
              <a:rPr lang="en-IN" smtClean="0"/>
              <a:pPr/>
              <a:t>9</a:t>
            </a:fld>
            <a:endParaRPr lang="en-IN"/>
          </a:p>
        </p:txBody>
      </p:sp>
      <p:sp>
        <p:nvSpPr>
          <p:cNvPr id="8" name="Footer Placeholder 7"/>
          <p:cNvSpPr>
            <a:spLocks noGrp="1"/>
          </p:cNvSpPr>
          <p:nvPr>
            <p:ph type="ftr" sz="quarter" idx="11"/>
          </p:nvPr>
        </p:nvSpPr>
        <p:spPr/>
        <p:txBody>
          <a:bodyPr/>
          <a:lstStyle/>
          <a:p>
            <a:r>
              <a:rPr lang="en-IN" smtClean="0"/>
              <a:t>www.ashutoshksingh.in</a:t>
            </a:r>
            <a:endParaRPr lang="en-IN"/>
          </a:p>
        </p:txBody>
      </p:sp>
      <p:sp>
        <p:nvSpPr>
          <p:cNvPr id="9" name="Date Placeholder 8"/>
          <p:cNvSpPr>
            <a:spLocks noGrp="1"/>
          </p:cNvSpPr>
          <p:nvPr>
            <p:ph type="dt" sz="half" idx="10"/>
          </p:nvPr>
        </p:nvSpPr>
        <p:spPr/>
        <p:txBody>
          <a:bodyPr/>
          <a:lstStyle/>
          <a:p>
            <a:fld id="{60E8B39F-8060-45AF-B1D7-39540D09C8AF}" type="datetime4">
              <a:rPr lang="en-US" smtClean="0"/>
              <a:pPr/>
              <a:t>June 10, 2021</a:t>
            </a:fld>
            <a:endParaRPr lang="en-IN"/>
          </a:p>
        </p:txBody>
      </p:sp>
      <p:graphicFrame>
        <p:nvGraphicFramePr>
          <p:cNvPr id="10" name="Table 9"/>
          <p:cNvGraphicFramePr>
            <a:graphicFrameLocks noGrp="1"/>
          </p:cNvGraphicFramePr>
          <p:nvPr/>
        </p:nvGraphicFramePr>
        <p:xfrm>
          <a:off x="1371600" y="3867150"/>
          <a:ext cx="6096000" cy="370840"/>
        </p:xfrm>
        <a:graphic>
          <a:graphicData uri="http://schemas.openxmlformats.org/drawingml/2006/table">
            <a:tbl>
              <a:tblPr firstRow="1" bandRow="1">
                <a:tableStyleId>{2D5ABB26-0587-4C30-8999-92F81FD0307C}</a:tableStyleId>
              </a:tblPr>
              <a:tblGrid>
                <a:gridCol w="3048000"/>
                <a:gridCol w="3048000"/>
              </a:tblGrid>
              <a:tr h="370840">
                <a:tc>
                  <a:txBody>
                    <a:bodyPr/>
                    <a:lstStyle/>
                    <a:p>
                      <a:endParaRPr lang="en-IN" dirty="0"/>
                    </a:p>
                  </a:txBody>
                  <a:tcPr/>
                </a:tc>
                <a:tc>
                  <a:txBody>
                    <a:bodyPr/>
                    <a:lstStyle/>
                    <a:p>
                      <a:endParaRPr lang="en-IN" dirty="0"/>
                    </a:p>
                  </a:txBody>
                  <a:tcPr/>
                </a:tc>
              </a:tr>
            </a:tbl>
          </a:graphicData>
        </a:graphic>
      </p:graphicFrame>
      <p:graphicFrame>
        <p:nvGraphicFramePr>
          <p:cNvPr id="11" name="Table 10"/>
          <p:cNvGraphicFramePr>
            <a:graphicFrameLocks noGrp="1"/>
          </p:cNvGraphicFramePr>
          <p:nvPr/>
        </p:nvGraphicFramePr>
        <p:xfrm>
          <a:off x="228600" y="2038350"/>
          <a:ext cx="8534400" cy="2560320"/>
        </p:xfrm>
        <a:graphic>
          <a:graphicData uri="http://schemas.openxmlformats.org/drawingml/2006/table">
            <a:tbl>
              <a:tblPr firstRow="1" bandRow="1">
                <a:tableStyleId>{2D5ABB26-0587-4C30-8999-92F81FD0307C}</a:tableStyleId>
              </a:tblPr>
              <a:tblGrid>
                <a:gridCol w="5888736"/>
                <a:gridCol w="2645664"/>
              </a:tblGrid>
              <a:tr h="2362200">
                <a:tc>
                  <a:txBody>
                    <a:bodyPr/>
                    <a:lstStyle/>
                    <a:p>
                      <a:pPr lvl="1">
                        <a:buFont typeface="Wingdings" pitchFamily="2" charset="2"/>
                        <a:buChar char="q"/>
                      </a:pPr>
                      <a:r>
                        <a:rPr lang="en-IN" sz="2400" dirty="0" smtClean="0"/>
                        <a:t>The source sends a disconnect request packet to the destination.</a:t>
                      </a:r>
                    </a:p>
                    <a:p>
                      <a:pPr lvl="1">
                        <a:buFont typeface="Wingdings" pitchFamily="2" charset="2"/>
                        <a:buChar char="q"/>
                      </a:pPr>
                      <a:r>
                        <a:rPr lang="en-IN" sz="2400" dirty="0" smtClean="0"/>
                        <a:t>The destination returns a confirmation packet back to the source.</a:t>
                      </a:r>
                    </a:p>
                    <a:p>
                      <a:pPr lvl="1">
                        <a:buFont typeface="Wingdings" pitchFamily="2" charset="2"/>
                        <a:buChar char="q"/>
                      </a:pPr>
                      <a:r>
                        <a:rPr lang="en-IN" sz="2400" dirty="0" smtClean="0"/>
                        <a:t>The source returns a packet acknowledging the confirmation.</a:t>
                      </a:r>
                      <a:endParaRPr lang="en-US" sz="2400" dirty="0" smtClean="0"/>
                    </a:p>
                    <a:p>
                      <a:endParaRPr lang="en-IN" dirty="0"/>
                    </a:p>
                  </a:txBody>
                  <a:tcPr/>
                </a:tc>
                <a:tc>
                  <a:txBody>
                    <a:bodyPr/>
                    <a:lstStyle/>
                    <a:p>
                      <a:endParaRPr lang="en-IN" dirty="0"/>
                    </a:p>
                  </a:txBody>
                  <a:tcPr/>
                </a:tc>
              </a:tr>
            </a:tbl>
          </a:graphicData>
        </a:graphic>
      </p:graphicFrame>
      <p:pic>
        <p:nvPicPr>
          <p:cNvPr id="13" name="Picture 12" descr="images.png"/>
          <p:cNvPicPr>
            <a:picLocks noChangeAspect="1"/>
          </p:cNvPicPr>
          <p:nvPr/>
        </p:nvPicPr>
        <p:blipFill>
          <a:blip r:embed="rId2"/>
          <a:stretch>
            <a:fillRect/>
          </a:stretch>
        </p:blipFill>
        <p:spPr>
          <a:xfrm>
            <a:off x="6248400" y="2343150"/>
            <a:ext cx="2286000" cy="19812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AD314ACBBD024AB368ED7E36B4D55E" ma:contentTypeVersion="10" ma:contentTypeDescription="Create a new document." ma:contentTypeScope="" ma:versionID="d862014834ec707a5a355dc73b5ed7a9">
  <xsd:schema xmlns:xsd="http://www.w3.org/2001/XMLSchema" xmlns:xs="http://www.w3.org/2001/XMLSchema" xmlns:p="http://schemas.microsoft.com/office/2006/metadata/properties" xmlns:ns2="a069deda-dd54-4a17-8471-364442f6fb77" targetNamespace="http://schemas.microsoft.com/office/2006/metadata/properties" ma:root="true" ma:fieldsID="f3cfc8812596ac951d1e747123c5a07e" ns2:_="">
    <xsd:import namespace="a069deda-dd54-4a17-8471-364442f6fb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9deda-dd54-4a17-8471-364442f6f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9B2BBC-8FE2-428E-948E-57C9A29AE087}"/>
</file>

<file path=customXml/itemProps2.xml><?xml version="1.0" encoding="utf-8"?>
<ds:datastoreItem xmlns:ds="http://schemas.openxmlformats.org/officeDocument/2006/customXml" ds:itemID="{813FCB65-FDE1-49D6-A05C-2096FCC33767}"/>
</file>

<file path=customXml/itemProps3.xml><?xml version="1.0" encoding="utf-8"?>
<ds:datastoreItem xmlns:ds="http://schemas.openxmlformats.org/officeDocument/2006/customXml" ds:itemID="{DE339973-C132-4924-9543-EEC53D60B812}"/>
</file>

<file path=docProps/app.xml><?xml version="1.0" encoding="utf-8"?>
<Properties xmlns="http://schemas.openxmlformats.org/officeDocument/2006/extended-properties" xmlns:vt="http://schemas.openxmlformats.org/officeDocument/2006/docPropsVTypes">
  <Template>Equity</Template>
  <TotalTime>201</TotalTime>
  <Words>3269</Words>
  <Application>Microsoft Office PowerPoint</Application>
  <PresentationFormat>On-screen Show (16:9)</PresentationFormat>
  <Paragraphs>784</Paragraphs>
  <Slides>88</Slides>
  <Notes>1</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Equity</vt:lpstr>
      <vt:lpstr> Unit-4: Transport Layer  </vt:lpstr>
      <vt:lpstr>Introduction </vt:lpstr>
      <vt:lpstr>Introduction (Cont’d)</vt:lpstr>
      <vt:lpstr>Introduction (Cont’d)</vt:lpstr>
      <vt:lpstr>Responsibilities of Transport Layer </vt:lpstr>
      <vt:lpstr>Establishing, Maintaining &amp; Releasing Connection:</vt:lpstr>
      <vt:lpstr>Connection Establishment</vt:lpstr>
      <vt:lpstr>Connection Establishment (Cont’d)</vt:lpstr>
      <vt:lpstr>Connection Release</vt:lpstr>
      <vt:lpstr>Addressing</vt:lpstr>
      <vt:lpstr>Addressing (Cont’d)</vt:lpstr>
      <vt:lpstr>Addressing (Cont’d)</vt:lpstr>
      <vt:lpstr>Port Numbers</vt:lpstr>
      <vt:lpstr>Port Numbers (Cont’d)</vt:lpstr>
      <vt:lpstr>Port Numbers (Cont’d)</vt:lpstr>
      <vt:lpstr>Socket Address</vt:lpstr>
      <vt:lpstr>Flow Control</vt:lpstr>
      <vt:lpstr>Error Control</vt:lpstr>
      <vt:lpstr>Congestion Control</vt:lpstr>
      <vt:lpstr>Transport Layer Services</vt:lpstr>
      <vt:lpstr>Connection Oriented Service</vt:lpstr>
      <vt:lpstr>Connectionless Service</vt:lpstr>
      <vt:lpstr>Transmission Control Protocol (TCP) </vt:lpstr>
      <vt:lpstr>Contents </vt:lpstr>
      <vt:lpstr>Process-to-Process Communication</vt:lpstr>
      <vt:lpstr>TCP Services</vt:lpstr>
      <vt:lpstr>TCP Header</vt:lpstr>
      <vt:lpstr>TCP Header (Cont’d)</vt:lpstr>
      <vt:lpstr>TCP Header (Cont’d </vt:lpstr>
      <vt:lpstr>TCP Header (Cont’d </vt:lpstr>
      <vt:lpstr>TCP Header (Cont’d </vt:lpstr>
      <vt:lpstr>TCP Segments </vt:lpstr>
      <vt:lpstr>TCP Segments (Cont’d)</vt:lpstr>
      <vt:lpstr>TCP Properties</vt:lpstr>
      <vt:lpstr>    Sequence Number (Syn no.)</vt:lpstr>
      <vt:lpstr>Example</vt:lpstr>
      <vt:lpstr>Solution </vt:lpstr>
      <vt:lpstr>Acknowledgement number (Ack no)</vt:lpstr>
      <vt:lpstr>TCP Operation</vt:lpstr>
      <vt:lpstr>TCP Operation (Cont’d)</vt:lpstr>
      <vt:lpstr>                   Thank You</vt:lpstr>
      <vt:lpstr>User Datagram Protocol (UDP) </vt:lpstr>
      <vt:lpstr>User Datagram Protocol (UDP)</vt:lpstr>
      <vt:lpstr>User Datagram Protocol (UDP)</vt:lpstr>
      <vt:lpstr>User datagram format</vt:lpstr>
      <vt:lpstr>User datagram format</vt:lpstr>
      <vt:lpstr>User datagram format</vt:lpstr>
      <vt:lpstr>User datagram format</vt:lpstr>
      <vt:lpstr>UDP Application</vt:lpstr>
      <vt:lpstr>Slide 50</vt:lpstr>
      <vt:lpstr>Slide 51</vt:lpstr>
      <vt:lpstr>Slide 52</vt:lpstr>
      <vt:lpstr>Slide 53</vt:lpstr>
      <vt:lpstr>Slide 54</vt:lpstr>
      <vt:lpstr>Slide 55</vt:lpstr>
      <vt:lpstr>Slide 56</vt:lpstr>
      <vt:lpstr>Slide 57</vt:lpstr>
      <vt:lpstr>Slide 58</vt:lpstr>
      <vt:lpstr>Presentation Layer </vt:lpstr>
      <vt:lpstr>Slide 60</vt:lpstr>
      <vt:lpstr>Slide 61</vt:lpstr>
      <vt:lpstr>Slide 62</vt:lpstr>
      <vt:lpstr>Slide 63</vt:lpstr>
      <vt:lpstr>Slide 64</vt:lpstr>
      <vt:lpstr>Slide 65</vt:lpstr>
      <vt:lpstr>Slide 66</vt:lpstr>
      <vt:lpstr>Slide 67</vt:lpstr>
      <vt:lpstr>Slide 68</vt:lpstr>
      <vt:lpstr>Slide 69</vt:lpstr>
      <vt:lpstr>Cryptography: An Introduction </vt:lpstr>
      <vt:lpstr>Content </vt:lpstr>
      <vt:lpstr>Introduction</vt:lpstr>
      <vt:lpstr>Security Goals (CIA)</vt:lpstr>
      <vt:lpstr>Attacks</vt:lpstr>
      <vt:lpstr>Cryptography</vt:lpstr>
      <vt:lpstr>Cryptosystem</vt:lpstr>
      <vt:lpstr>Confidentiality</vt:lpstr>
      <vt:lpstr>Symmetric-Key Cryptography</vt:lpstr>
      <vt:lpstr>Types of Symmetric-Key Cryptography</vt:lpstr>
      <vt:lpstr>Asymmetric-Key Ciphers</vt:lpstr>
      <vt:lpstr>Asymmetric-Key Ciphers (Cont’d)</vt:lpstr>
      <vt:lpstr>Types of Asymmetric-Key Cryptography</vt:lpstr>
      <vt:lpstr>RSA Cryptosystem</vt:lpstr>
      <vt:lpstr>RSA Cryptosystem (Cont’d)</vt:lpstr>
      <vt:lpstr>RSA Cryptosystem (Cont’d)</vt:lpstr>
      <vt:lpstr>RSA Cryptosystem (Cont’d)</vt:lpstr>
      <vt:lpstr>RSA Cryptosystem: Example</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Layer (Introduction and its responsibilities)</dc:title>
  <dc:creator>ashu1</dc:creator>
  <cp:lastModifiedBy>ucer</cp:lastModifiedBy>
  <cp:revision>42</cp:revision>
  <dcterms:created xsi:type="dcterms:W3CDTF">2020-04-14T09:59:12Z</dcterms:created>
  <dcterms:modified xsi:type="dcterms:W3CDTF">2021-06-10T03:17:30Z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0x010100E4AD314ACBBD024AB368ED7E36B4D55E</vt:lpwstr>
  </property>
</Properties>
</file>