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0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8.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67.xml" ContentType="application/vnd.openxmlformats-officedocument.presentationml.slide+xml"/>
  <Override PartName="/ppt/slides/slide10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90.xml" ContentType="application/vnd.openxmlformats-officedocument.presentationml.slide+xml"/>
  <Override PartName="/ppt/slideMasters/slideMaster1.xml" ContentType="application/vnd.openxmlformats-officedocument.presentationml.slideMaster+xml"/>
  <Override PartName="/ppt/notesSlides/notesSlide45.xml" ContentType="application/vnd.openxmlformats-officedocument.presentationml.notesSlide+xml"/>
  <Override PartName="/ppt/notesSlides/notesSlide78.xml" ContentType="application/vnd.openxmlformats-officedocument.presentationml.notesSlide+xml"/>
  <Override PartName="/ppt/notesSlides/notesSlide30.xml" ContentType="application/vnd.openxmlformats-officedocument.presentationml.notesSlide+xml"/>
  <Override PartName="/ppt/notesSlides/notesSlide79.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77.xml" ContentType="application/vnd.openxmlformats-officedocument.presentationml.notesSlide+xml"/>
  <Override PartName="/ppt/notesSlides/notesSlide3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19.xml" ContentType="application/vnd.openxmlformats-officedocument.presentationml.notesSlide+xml"/>
  <Override PartName="/ppt/notesSlides/notesSlide86.xml" ContentType="application/vnd.openxmlformats-officedocument.presentationml.notesSlide+xml"/>
  <Override PartName="/ppt/notesSlides/notesSlide4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8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82.xml" ContentType="application/vnd.openxmlformats-officedocument.presentationml.notesSlide+xml"/>
  <Override PartName="/ppt/notesSlides/notesSlide24.xml" ContentType="application/vnd.openxmlformats-officedocument.presentationml.notesSlide+xml"/>
  <Override PartName="/ppt/notesSlides/notesSlide83.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84.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40.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1.xml" ContentType="application/vnd.openxmlformats-officedocument.presentationml.notesSlide+xml"/>
  <Override PartName="/ppt/notesSlides/notesSlide4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49.xml" ContentType="application/vnd.openxmlformats-officedocument.presentationml.notesSlide+xml"/>
  <Override PartName="/ppt/notesSlides/notesSlide42.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39.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38.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37.xml" ContentType="application/vnd.openxmlformats-officedocument.presentationml.notesSlide+xml"/>
  <Override PartName="/ppt/notesSlides/notesSlide90.xml" ContentType="application/vnd.openxmlformats-officedocument.presentationml.notesSlide+xml"/>
  <Override PartName="/ppt/notesSlides/notesSlide87.xml" ContentType="application/vnd.openxmlformats-officedocument.presentationml.notesSlide+xml"/>
  <Override PartName="/ppt/notesSlides/notesSlide15.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slideLayouts/slideLayout12.xml" ContentType="application/vnd.openxmlformats-officedocument.presentationml.slideLayout+xml"/>
  <Override PartName="/ppt/notesSlides/notesSlide117.xml" ContentType="application/vnd.openxmlformats-officedocument.presentationml.notesSlide+xml"/>
  <Override PartName="/ppt/slideLayouts/slideLayout11.xml" ContentType="application/vnd.openxmlformats-officedocument.presentationml.slideLayout+xml"/>
  <Override PartName="/ppt/notesSlides/notesSlide112.xml" ContentType="application/vnd.openxmlformats-officedocument.presentationml.notesSlide+xml"/>
  <Override PartName="/ppt/notesSlides/notesSlide1.xml" ContentType="application/vnd.openxmlformats-officedocument.presentationml.notesSlide+xml"/>
  <Override PartName="/ppt/notesSlides/notesSlide111.xml" ContentType="application/vnd.openxmlformats-officedocument.presentationml.notesSlide+xml"/>
  <Override PartName="/ppt/notesSlides/notesSlide107.xml" ContentType="application/vnd.openxmlformats-officedocument.presentationml.notesSlide+xml"/>
  <Override PartName="/ppt/notesSlides/notesSlide4.xml" ContentType="application/vnd.openxmlformats-officedocument.presentationml.notesSlide+xml"/>
  <Override PartName="/ppt/notesSlides/notesSlide108.xml" ContentType="application/vnd.openxmlformats-officedocument.presentationml.notesSlide+xml"/>
  <Override PartName="/ppt/notesSlides/notesSlide16.xml" ContentType="application/vnd.openxmlformats-officedocument.presentationml.notesSlide+xml"/>
  <Override PartName="/ppt/notesSlides/notesSlide109.xml" ContentType="application/vnd.openxmlformats-officedocument.presentationml.notesSlide+xml"/>
  <Override PartName="/ppt/notesSlides/notesSlide2.xml" ContentType="application/vnd.openxmlformats-officedocument.presentationml.notesSlide+xml"/>
  <Override PartName="/ppt/notesSlides/notesSlide110.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slideLayouts/slideLayout10.xml" ContentType="application/vnd.openxmlformats-officedocument.presentationml.slideLayout+xml"/>
  <Override PartName="/ppt/notesSlides/notesSlide126.xml" ContentType="application/vnd.openxmlformats-officedocument.presentationml.notesSlide+xml"/>
  <Override PartName="/ppt/slideLayouts/slideLayout5.xml" ContentType="application/vnd.openxmlformats-officedocument.presentationml.slideLayout+xml"/>
  <Override PartName="/ppt/notesSlides/notesSlide12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125.xml" ContentType="application/vnd.openxmlformats-officedocument.presentationml.notesSlide+xml"/>
  <Override PartName="/ppt/slideLayouts/slideLayout7.xml" ContentType="application/vnd.openxmlformats-officedocument.presentationml.slideLayout+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slideLayouts/slideLayout9.xml" ContentType="application/vnd.openxmlformats-officedocument.presentationml.slideLayout+xml"/>
  <Override PartName="/ppt/notesSlides/notesSlide123.xml" ContentType="application/vnd.openxmlformats-officedocument.presentationml.notesSlide+xml"/>
  <Override PartName="/ppt/slideLayouts/slideLayout8.xml" ContentType="application/vnd.openxmlformats-officedocument.presentationml.slideLayout+xml"/>
  <Override PartName="/ppt/notesSlides/notesSlide124.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91.xml" ContentType="application/vnd.openxmlformats-officedocument.presentationml.notesSlide+xml"/>
  <Override PartName="/ppt/notesSlides/notesSlide11.xml" ContentType="application/vnd.openxmlformats-officedocument.presentationml.notesSlide+xml"/>
  <Override PartName="/ppt/notesSlides/notesSlide106.xml" ContentType="application/vnd.openxmlformats-officedocument.presentationml.notesSlide+xml"/>
  <Override PartName="/ppt/notesSlides/notesSlide98.xml" ContentType="application/vnd.openxmlformats-officedocument.presentationml.notesSlide+xml"/>
  <Override PartName="/ppt/notesSlides/notesSlide10.xml" ContentType="application/vnd.openxmlformats-officedocument.presentationml.notesSlide+xml"/>
  <Override PartName="/ppt/notesSlides/notesSlide99.xml" ContentType="application/vnd.openxmlformats-officedocument.presentationml.notesSlide+xml"/>
  <Override PartName="/ppt/notesSlides/notesSlide9.xml" ContentType="application/vnd.openxmlformats-officedocument.presentationml.notesSlide+xml"/>
  <Override PartName="/ppt/notesSlides/notesSlide96.xml" ContentType="application/vnd.openxmlformats-officedocument.presentationml.notesSlide+xml"/>
  <Override PartName="/ppt/notesSlides/notesSlide95.xml" ContentType="application/vnd.openxmlformats-officedocument.presentationml.notesSlide+xml"/>
  <Override PartName="/ppt/notesSlides/notesSlide12.xml" ContentType="application/vnd.openxmlformats-officedocument.presentationml.notesSlide+xml"/>
  <Override PartName="/ppt/notesSlides/notesSlide9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100.xml" ContentType="application/vnd.openxmlformats-officedocument.presentationml.notesSlide+xml"/>
  <Override PartName="/ppt/notesSlides/notesSlide97.xml" ContentType="application/vnd.openxmlformats-officedocument.presentationml.notesSlide+xml"/>
  <Override PartName="/ppt/notesSlides/notesSlide10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4.xml" ContentType="application/vnd.openxmlformats-officedocument.presentationml.notesSlide+xml"/>
  <Override PartName="/ppt/notesSlides/notesSlide6.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4"/>
  </p:notesMasterIdLst>
  <p:handoutMasterIdLst>
    <p:handoutMasterId r:id="rId135"/>
  </p:handoutMasterIdLst>
  <p:sldIdLst>
    <p:sldId id="1089" r:id="rId2"/>
    <p:sldId id="1055" r:id="rId3"/>
    <p:sldId id="1051" r:id="rId4"/>
    <p:sldId id="1001" r:id="rId5"/>
    <p:sldId id="1053" r:id="rId6"/>
    <p:sldId id="1054" r:id="rId7"/>
    <p:sldId id="1058" r:id="rId8"/>
    <p:sldId id="1115" r:id="rId9"/>
    <p:sldId id="1116" r:id="rId10"/>
    <p:sldId id="1248" r:id="rId11"/>
    <p:sldId id="1249" r:id="rId12"/>
    <p:sldId id="1118" r:id="rId13"/>
    <p:sldId id="1119" r:id="rId14"/>
    <p:sldId id="1120" r:id="rId15"/>
    <p:sldId id="1250" r:id="rId16"/>
    <p:sldId id="1121" r:id="rId17"/>
    <p:sldId id="1122" r:id="rId18"/>
    <p:sldId id="1123" r:id="rId19"/>
    <p:sldId id="1126" r:id="rId20"/>
    <p:sldId id="1129" r:id="rId21"/>
    <p:sldId id="1130" r:id="rId22"/>
    <p:sldId id="1134" r:id="rId23"/>
    <p:sldId id="1135" r:id="rId24"/>
    <p:sldId id="1138" r:id="rId25"/>
    <p:sldId id="1139" r:id="rId26"/>
    <p:sldId id="1140" r:id="rId27"/>
    <p:sldId id="1141" r:id="rId28"/>
    <p:sldId id="1142" r:id="rId29"/>
    <p:sldId id="1143" r:id="rId30"/>
    <p:sldId id="1144" r:id="rId31"/>
    <p:sldId id="1148" r:id="rId32"/>
    <p:sldId id="1149" r:id="rId33"/>
    <p:sldId id="1150" r:id="rId34"/>
    <p:sldId id="1151" r:id="rId35"/>
    <p:sldId id="1153" r:id="rId36"/>
    <p:sldId id="1154" r:id="rId37"/>
    <p:sldId id="1251" r:id="rId38"/>
    <p:sldId id="1155" r:id="rId39"/>
    <p:sldId id="1156" r:id="rId40"/>
    <p:sldId id="1157" r:id="rId41"/>
    <p:sldId id="1158" r:id="rId42"/>
    <p:sldId id="1159" r:id="rId43"/>
    <p:sldId id="1160" r:id="rId44"/>
    <p:sldId id="1164" r:id="rId45"/>
    <p:sldId id="1165" r:id="rId46"/>
    <p:sldId id="1166" r:id="rId47"/>
    <p:sldId id="1167" r:id="rId48"/>
    <p:sldId id="1168" r:id="rId49"/>
    <p:sldId id="1169" r:id="rId50"/>
    <p:sldId id="1170" r:id="rId51"/>
    <p:sldId id="1171" r:id="rId52"/>
    <p:sldId id="1172" r:id="rId53"/>
    <p:sldId id="1173" r:id="rId54"/>
    <p:sldId id="1174" r:id="rId55"/>
    <p:sldId id="1180" r:id="rId56"/>
    <p:sldId id="1181" r:id="rId57"/>
    <p:sldId id="1182" r:id="rId58"/>
    <p:sldId id="1183" r:id="rId59"/>
    <p:sldId id="1184" r:id="rId60"/>
    <p:sldId id="1185" r:id="rId61"/>
    <p:sldId id="1186" r:id="rId62"/>
    <p:sldId id="1187" r:id="rId63"/>
    <p:sldId id="1188" r:id="rId64"/>
    <p:sldId id="1189" r:id="rId65"/>
    <p:sldId id="1190" r:id="rId66"/>
    <p:sldId id="1195" r:id="rId67"/>
    <p:sldId id="1196" r:id="rId68"/>
    <p:sldId id="1197" r:id="rId69"/>
    <p:sldId id="1198" r:id="rId70"/>
    <p:sldId id="1113" r:id="rId71"/>
    <p:sldId id="1059" r:id="rId72"/>
    <p:sldId id="1060" r:id="rId73"/>
    <p:sldId id="1061" r:id="rId74"/>
    <p:sldId id="1062" r:id="rId75"/>
    <p:sldId id="1063" r:id="rId76"/>
    <p:sldId id="1064" r:id="rId77"/>
    <p:sldId id="1065" r:id="rId78"/>
    <p:sldId id="1066" r:id="rId79"/>
    <p:sldId id="1067" r:id="rId80"/>
    <p:sldId id="1068" r:id="rId81"/>
    <p:sldId id="1069" r:id="rId82"/>
    <p:sldId id="1070" r:id="rId83"/>
    <p:sldId id="1071" r:id="rId84"/>
    <p:sldId id="1072" r:id="rId85"/>
    <p:sldId id="1073" r:id="rId86"/>
    <p:sldId id="1074" r:id="rId87"/>
    <p:sldId id="1075" r:id="rId88"/>
    <p:sldId id="1076" r:id="rId89"/>
    <p:sldId id="1077" r:id="rId90"/>
    <p:sldId id="1078" r:id="rId91"/>
    <p:sldId id="1079" r:id="rId92"/>
    <p:sldId id="1080" r:id="rId93"/>
    <p:sldId id="1081" r:id="rId94"/>
    <p:sldId id="1082" r:id="rId95"/>
    <p:sldId id="1086" r:id="rId96"/>
    <p:sldId id="1087" r:id="rId97"/>
    <p:sldId id="1088" r:id="rId98"/>
    <p:sldId id="1083" r:id="rId99"/>
    <p:sldId id="1084" r:id="rId100"/>
    <p:sldId id="1085" r:id="rId101"/>
    <p:sldId id="1201" r:id="rId102"/>
    <p:sldId id="1202" r:id="rId103"/>
    <p:sldId id="1204" r:id="rId104"/>
    <p:sldId id="1205" r:id="rId105"/>
    <p:sldId id="1208" r:id="rId106"/>
    <p:sldId id="1210" r:id="rId107"/>
    <p:sldId id="1213" r:id="rId108"/>
    <p:sldId id="1214" r:id="rId109"/>
    <p:sldId id="1215" r:id="rId110"/>
    <p:sldId id="1218" r:id="rId111"/>
    <p:sldId id="1219" r:id="rId112"/>
    <p:sldId id="1220" r:id="rId113"/>
    <p:sldId id="1221" r:id="rId114"/>
    <p:sldId id="1222" r:id="rId115"/>
    <p:sldId id="1223" r:id="rId116"/>
    <p:sldId id="1225" r:id="rId117"/>
    <p:sldId id="1226" r:id="rId118"/>
    <p:sldId id="1227" r:id="rId119"/>
    <p:sldId id="1228" r:id="rId120"/>
    <p:sldId id="1229" r:id="rId121"/>
    <p:sldId id="1230" r:id="rId122"/>
    <p:sldId id="1237" r:id="rId123"/>
    <p:sldId id="1238" r:id="rId124"/>
    <p:sldId id="1239" r:id="rId125"/>
    <p:sldId id="1240" r:id="rId126"/>
    <p:sldId id="1241" r:id="rId127"/>
    <p:sldId id="1242" r:id="rId128"/>
    <p:sldId id="1243" r:id="rId129"/>
    <p:sldId id="1244" r:id="rId130"/>
    <p:sldId id="1245" r:id="rId131"/>
    <p:sldId id="1246" r:id="rId132"/>
    <p:sldId id="1247" r:id="rId133"/>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6633"/>
    <a:srgbClr val="00CC00"/>
    <a:srgbClr val="3366FF"/>
    <a:srgbClr val="660066"/>
    <a:srgbClr val="6666FF"/>
    <a:srgbClr val="CC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552" autoAdjust="0"/>
  </p:normalViewPr>
  <p:slideViewPr>
    <p:cSldViewPr>
      <p:cViewPr>
        <p:scale>
          <a:sx n="75" d="100"/>
          <a:sy n="75" d="100"/>
        </p:scale>
        <p:origin x="-118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pPr>
              <a:defRPr/>
            </a:pPr>
            <a:r>
              <a:rPr lang="en-US"/>
              <a:t>9.#</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58A7B0E1-A978-4BF4-8971-F28E4A65B6E7}" type="slidenum">
              <a:rPr lang="en-US"/>
              <a:pPr>
                <a:defRPr/>
              </a:pPr>
              <a:t>‹#›</a:t>
            </a:fld>
            <a:endParaRPr lang="en-US" dirty="0"/>
          </a:p>
        </p:txBody>
      </p:sp>
    </p:spTree>
    <p:extLst>
      <p:ext uri="{BB962C8B-B14F-4D97-AF65-F5344CB8AC3E}">
        <p14:creationId xmlns:p14="http://schemas.microsoft.com/office/powerpoint/2010/main" val="3380582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itchFamily="18" charset="0"/>
              </a:defRPr>
            </a:lvl1pPr>
          </a:lstStyle>
          <a:p>
            <a:pPr>
              <a:defRPr/>
            </a:pPr>
            <a:endParaRPr lang="en-US"/>
          </a:p>
        </p:txBody>
      </p:sp>
      <p:sp>
        <p:nvSpPr>
          <p:cNvPr id="157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pPr>
              <a:defRPr/>
            </a:pPr>
            <a:r>
              <a:rPr lang="en-US"/>
              <a:t>9.#</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59F50A1D-7361-43C2-A453-879F0FD3B1D6}" type="slidenum">
              <a:rPr lang="en-US"/>
              <a:pPr>
                <a:defRPr/>
              </a:pPr>
              <a:t>‹#›</a:t>
            </a:fld>
            <a:endParaRPr lang="en-US" dirty="0"/>
          </a:p>
        </p:txBody>
      </p:sp>
    </p:spTree>
    <p:extLst>
      <p:ext uri="{BB962C8B-B14F-4D97-AF65-F5344CB8AC3E}">
        <p14:creationId xmlns:p14="http://schemas.microsoft.com/office/powerpoint/2010/main" val="372882358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
          <p:cNvSpPr>
            <a:spLocks noGrp="1" noChangeArrowheads="1"/>
          </p:cNvSpPr>
          <p:nvPr>
            <p:ph type="ftr" sz="quarter" idx="4"/>
          </p:nvPr>
        </p:nvSpPr>
        <p:spPr>
          <a:noFill/>
        </p:spPr>
        <p:txBody>
          <a:bodyPr/>
          <a:lstStyle/>
          <a:p>
            <a:r>
              <a:rPr lang="en-US" smtClean="0"/>
              <a:t>1.#</a:t>
            </a: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CEEBE804-D5F5-442D-90A1-69A5B413B65F}" type="slidenum">
              <a:rPr lang="en-US" smtClean="0"/>
              <a:pPr/>
              <a:t>12</a:t>
            </a:fld>
            <a:endParaRPr lang="en-US"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95E74-196B-4981-B050-EEAB7A6A8083}" type="slidenum">
              <a:rPr lang="en-US"/>
              <a:pPr/>
              <a:t>105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C3FED-F33C-4264-968B-E2514160D1E3}" type="slidenum">
              <a:rPr lang="en-US"/>
              <a:pPr/>
              <a:t>106</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F110A5-EBB0-4396-9142-D04963702BD1}" type="slidenum">
              <a:rPr lang="en-US"/>
              <a:pPr/>
              <a:t>107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CAEC4-B24D-4F6E-BA88-06B09105DACB}" type="slidenum">
              <a:rPr lang="en-US"/>
              <a:pPr/>
              <a:t>108</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D935A-1CBF-4B54-AA94-568C57D59C44}" type="slidenum">
              <a:rPr lang="en-US"/>
              <a:pPr/>
              <a:t>109</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6FB66-5870-4007-A2C0-747CA9895E0D}" type="slidenum">
              <a:rPr lang="en-US"/>
              <a:pPr/>
              <a:t>110</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38B60-98E0-496B-A66E-CC5905F565C1}" type="slidenum">
              <a:rPr lang="en-US"/>
              <a:pPr/>
              <a:t>111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A9381-8F08-46B7-8DDE-C65A4DD23D94}" type="slidenum">
              <a:rPr lang="en-US"/>
              <a:pPr/>
              <a:t>112</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C471C-0D0C-41E5-9A2F-E408049116FA}" type="slidenum">
              <a:rPr lang="en-US"/>
              <a:pPr/>
              <a:t>113</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9032D-0B63-4D18-94E5-99306ED124B9}" type="slidenum">
              <a:rPr lang="en-US"/>
              <a:pPr/>
              <a:t>114</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18D20325-9DA7-4654-94E0-3A65F523B333}" type="slidenum">
              <a:rPr lang="en-US" smtClean="0"/>
              <a:pPr/>
              <a:t>13</a:t>
            </a:fld>
            <a:endParaRPr lang="en-US"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BA908-5632-40A2-930D-BA98597C7C16}" type="slidenum">
              <a:rPr lang="en-US"/>
              <a:pPr/>
              <a:t>115</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51F75-9688-471E-8CA5-D9255F579378}" type="slidenum">
              <a:rPr lang="en-US"/>
              <a:pPr/>
              <a:t>116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C2DD0-0806-4958-857B-B5AA05AF38AA}" type="slidenum">
              <a:rPr lang="en-US"/>
              <a:pPr/>
              <a:t>117</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8682C-6394-4B53-9C43-6FA0C63370CC}" type="slidenum">
              <a:rPr lang="en-US"/>
              <a:pPr/>
              <a:t>118</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5781C-EADE-4C2D-B692-BE802A254FEF}" type="slidenum">
              <a:rPr lang="en-US"/>
              <a:pPr/>
              <a:t>119</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E1F66-3C7F-49CB-90C4-A219BBD07EFD}" type="slidenum">
              <a:rPr lang="en-US"/>
              <a:pPr/>
              <a:t>120</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4C6CE1-438B-4AB7-A017-F821A956965C}" type="slidenum">
              <a:rPr lang="en-US"/>
              <a:pPr/>
              <a:t>121</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E17FA-4DDB-40BF-A564-118D208A5F7C}" type="slidenum">
              <a:rPr lang="en-US"/>
              <a:pPr/>
              <a:t>122</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50CC3-612A-4F4D-9D3A-2AA684457EF9}" type="slidenum">
              <a:rPr lang="en-US"/>
              <a:pPr/>
              <a:t>123</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E566B-2499-47ED-927F-0BC3478466E0}" type="slidenum">
              <a:rPr lang="en-US"/>
              <a:pPr/>
              <a:t>124</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14D45455-945D-46BE-A1D8-E51D696DB759}" type="slidenum">
              <a:rPr lang="en-US" smtClean="0"/>
              <a:pPr/>
              <a:t>14</a:t>
            </a:fld>
            <a:endParaRPr lang="en-US"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9A819-261C-4F3F-8900-975C6A67BB38}" type="slidenum">
              <a:rPr lang="en-US"/>
              <a:pPr/>
              <a:t>125</a:t>
            </a:fld>
            <a:endParaRPr 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DA415-641C-49D5-B168-93EE60431490}" type="slidenum">
              <a:rPr lang="en-US"/>
              <a:pPr/>
              <a:t>126</a:t>
            </a:fld>
            <a:endParaRPr 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76378-2244-4170-91F2-0240F89D7A59}" type="slidenum">
              <a:rPr lang="en-US"/>
              <a:pPr/>
              <a:t>127</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790B9-F8C0-48DD-80DB-85F54EA694A3}" type="slidenum">
              <a:rPr lang="en-US"/>
              <a:pPr/>
              <a:t>128</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F6871-62F8-44D5-A91C-C33C3ECDCD93}" type="slidenum">
              <a:rPr lang="en-US"/>
              <a:pPr/>
              <a:t>129</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E0FCB-D822-4B41-876F-5BE7E628D5BF}" type="slidenum">
              <a:rPr lang="en-US"/>
              <a:pPr/>
              <a:t>130</a:t>
            </a:fld>
            <a:endParaRPr 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A96CF-3E4B-4B5E-B301-4BE34738A9E7}" type="slidenum">
              <a:rPr lang="en-US"/>
              <a:pPr/>
              <a:t>131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9E482-5909-4A3B-9A6B-FF005D4F520F}" type="slidenum">
              <a:rPr lang="en-US"/>
              <a:pPr/>
              <a:t>132</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6"/>
          <p:cNvSpPr>
            <a:spLocks noGrp="1" noChangeArrowheads="1"/>
          </p:cNvSpPr>
          <p:nvPr>
            <p:ph type="ftr" sz="quarter" idx="4"/>
          </p:nvPr>
        </p:nvSpPr>
        <p:spPr>
          <a:noFill/>
        </p:spPr>
        <p:txBody>
          <a:bodyPr/>
          <a:lstStyle/>
          <a:p>
            <a:r>
              <a:rPr lang="en-US" smtClean="0"/>
              <a:t>10.#</a:t>
            </a: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A78964BC-8DE5-4AEF-99C6-721594D134C3}" type="slidenum">
              <a:rPr lang="en-US" smtClean="0"/>
              <a:pPr/>
              <a:t>16</a:t>
            </a:fld>
            <a:endParaRPr lang="en-US"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45323093-8419-40A5-B70E-FB8C2ACE4B95}" type="slidenum">
              <a:rPr lang="en-US" smtClean="0"/>
              <a:pPr/>
              <a:t>17</a:t>
            </a:fld>
            <a:endParaRPr lang="en-US"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18F7EDBF-4FF2-4BC3-87EF-3C04515CF497}" type="slidenum">
              <a:rPr lang="en-US" smtClean="0"/>
              <a:pPr/>
              <a:t>18</a:t>
            </a:fld>
            <a:endParaRPr lang="en-US"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0A8BD9D-BEF5-45BE-8CED-F7208E7D316F}" type="slidenum">
              <a:rPr lang="en-US" smtClean="0"/>
              <a:pPr/>
              <a:t>19</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F74C78CB-ECAE-4719-B2BA-2119DAD42F17}" type="slidenum">
              <a:rPr lang="en-US" smtClean="0"/>
              <a:pPr/>
              <a:t>20</a:t>
            </a:fld>
            <a:endParaRPr lang="en-US"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0BFCF063-DD50-41D1-A703-CDBBD5F16CB8}" type="slidenum">
              <a:rPr lang="en-US" smtClean="0"/>
              <a:pPr/>
              <a:t>21</a:t>
            </a:fld>
            <a:endParaRPr lang="en-US"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6"/>
          <p:cNvSpPr>
            <a:spLocks noGrp="1" noChangeArrowheads="1"/>
          </p:cNvSpPr>
          <p:nvPr>
            <p:ph type="ftr" sz="quarter" idx="4"/>
          </p:nvPr>
        </p:nvSpPr>
        <p:spPr>
          <a:noFill/>
        </p:spPr>
        <p:txBody>
          <a:bodyPr/>
          <a:lstStyle/>
          <a:p>
            <a:r>
              <a:rPr lang="en-US" smtClean="0"/>
              <a:t>9.#</a:t>
            </a: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9DD8EB0B-DBA3-4C7E-989B-9A29712F5AD8}" type="slidenum">
              <a:rPr lang="en-US" smtClean="0"/>
              <a:pPr/>
              <a:t>22</a:t>
            </a:fld>
            <a:endParaRPr lang="en-US"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1FF0E15-C776-455F-B0D5-C8D1C4872851}" type="slidenum">
              <a:rPr lang="en-US" smtClean="0"/>
              <a:pPr/>
              <a:t>23</a:t>
            </a:fld>
            <a:endParaRPr lang="en-US"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2AAF4CDF-6E1A-4D69-AC2D-ED125DA17E12}" type="slidenum">
              <a:rPr lang="en-US" smtClean="0"/>
              <a:pPr/>
              <a:t>24</a:t>
            </a:fld>
            <a:endParaRPr lang="en-US"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28CF900F-5315-4DCB-A49F-121ECD044DE5}" type="slidenum">
              <a:rPr lang="en-US" smtClean="0"/>
              <a:pPr/>
              <a:t>25</a:t>
            </a:fld>
            <a:endParaRPr lang="en-US"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2D92D0F0-28E0-4AEF-A8E7-AF02877EB31A}" type="slidenum">
              <a:rPr lang="en-US" smtClean="0"/>
              <a:pPr/>
              <a:t>26</a:t>
            </a:fld>
            <a:endParaRPr lang="en-US"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E4F4571B-F262-4D57-BCCF-7B8C7A5A2CA3}" type="slidenum">
              <a:rPr lang="en-US" smtClean="0"/>
              <a:pPr/>
              <a:t>27</a:t>
            </a:fld>
            <a:endParaRPr lang="en-US"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B37C6CE6-1CC4-465D-836C-719A0C6C13F3}" type="slidenum">
              <a:rPr lang="en-US" smtClean="0"/>
              <a:pPr/>
              <a:t>28</a:t>
            </a:fld>
            <a:endParaRPr lang="en-US"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0159D7CF-73E7-4970-A06A-054D5D7B3DBE}" type="slidenum">
              <a:rPr lang="en-US" smtClean="0"/>
              <a:pPr/>
              <a:t>29</a:t>
            </a:fld>
            <a:endParaRPr lang="en-US"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68F73BBA-81A7-4A1F-BEEE-BDA2CD1A9328}" type="slidenum">
              <a:rPr lang="en-US" smtClean="0"/>
              <a:pPr/>
              <a:t>30</a:t>
            </a:fld>
            <a:endParaRPr lang="en-US"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43A68C92-03B1-441C-AC49-429CD99F3A17}" type="slidenum">
              <a:rPr lang="en-US" smtClean="0"/>
              <a:pPr/>
              <a:t>31</a:t>
            </a:fld>
            <a:endParaRPr lang="en-US"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97AB96DB-1494-45E0-94DF-A23BF5A24729}" type="slidenum">
              <a:rPr lang="en-US" smtClean="0"/>
              <a:pPr/>
              <a:t>4</a:t>
            </a:fld>
            <a:endParaRPr lang="en-US"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88BE2F81-3DD1-438C-AD1D-A586597A3141}" type="slidenum">
              <a:rPr lang="en-US" smtClean="0"/>
              <a:pPr/>
              <a:t>32</a:t>
            </a:fld>
            <a:endParaRPr lang="en-US"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9A1E973A-9C55-4C4B-B974-4A93777E3AEA}" type="slidenum">
              <a:rPr lang="en-US" smtClean="0"/>
              <a:pPr/>
              <a:t>33</a:t>
            </a:fld>
            <a:endParaRPr lang="en-US"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0921AC9-5488-4CEC-AD50-10EDC64DE4C4}" type="slidenum">
              <a:rPr lang="en-US" smtClean="0"/>
              <a:pPr/>
              <a:t>34</a:t>
            </a:fld>
            <a:endParaRPr lang="en-US"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277128B1-48C0-4C52-AF4A-0FD3305E3F48}" type="slidenum">
              <a:rPr lang="en-US" smtClean="0"/>
              <a:pPr/>
              <a:t>35</a:t>
            </a:fld>
            <a:endParaRPr lang="en-US"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12DA6621-5A08-46A1-B141-DCB8C001092C}" type="slidenum">
              <a:rPr lang="en-US" smtClean="0"/>
              <a:pPr/>
              <a:t>36</a:t>
            </a:fld>
            <a:endParaRPr lang="en-US"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B57D5C70-7950-4A4B-93D0-E0B7DEDC1550}" type="slidenum">
              <a:rPr lang="en-US" smtClean="0"/>
              <a:pPr/>
              <a:t>37</a:t>
            </a:fld>
            <a:endParaRPr lang="en-US"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BD2473C-C377-4DBD-B8CC-7788211FB0EA}" type="slidenum">
              <a:rPr lang="en-US" smtClean="0"/>
              <a:pPr/>
              <a:t>38</a:t>
            </a:fld>
            <a:endParaRPr lang="en-US"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421ECA8A-AA07-4CD7-AC5F-B5C0BA7CDFBD}" type="slidenum">
              <a:rPr lang="en-US" smtClean="0"/>
              <a:pPr/>
              <a:t>39</a:t>
            </a:fld>
            <a:endParaRPr lang="en-US"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0FF35994-AA0D-4E8B-94E4-EDCFC186D914}" type="slidenum">
              <a:rPr lang="en-US" smtClean="0"/>
              <a:pPr/>
              <a:t>40</a:t>
            </a:fld>
            <a:endParaRPr lang="en-US"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1797FB2D-D19F-401D-8E36-DBADCD0771A8}" type="slidenum">
              <a:rPr lang="en-US" smtClean="0"/>
              <a:pPr/>
              <a:t>41</a:t>
            </a:fld>
            <a:endParaRPr lang="en-US"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7685D32-4260-4D33-9C0C-4296D711DB27}" type="slidenum">
              <a:rPr lang="en-US" smtClean="0"/>
              <a:pPr/>
              <a:t>5</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28732BC6-7797-4930-B487-C668F98E7C79}" type="slidenum">
              <a:rPr lang="en-US" smtClean="0"/>
              <a:pPr/>
              <a:t>42</a:t>
            </a:fld>
            <a:endParaRPr lang="en-US"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7108B012-B14B-442D-BF9E-8A8EC57F81A0}" type="slidenum">
              <a:rPr lang="en-US" smtClean="0"/>
              <a:pPr/>
              <a:t>43</a:t>
            </a:fld>
            <a:endParaRPr lang="en-US"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8A2A806-3DE1-4F29-A1F3-2BB95064612E}" type="slidenum">
              <a:rPr lang="en-US" smtClean="0"/>
              <a:pPr/>
              <a:t>44</a:t>
            </a:fld>
            <a:endParaRPr lang="en-US"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9F7B8AD-FE00-4F88-871A-27CA2AC3854C}" type="slidenum">
              <a:rPr lang="en-US" smtClean="0"/>
              <a:pPr/>
              <a:t>45</a:t>
            </a:fld>
            <a:endParaRPr lang="en-US"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ADE27AA6-1FAF-4CB4-A86B-4C50E6F0B23B}" type="slidenum">
              <a:rPr lang="en-US" smtClean="0"/>
              <a:pPr/>
              <a:t>46</a:t>
            </a:fld>
            <a:endParaRPr lang="en-US"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CAE7C01C-1F4A-4BAA-BE22-A96B1CCA7A02}" type="slidenum">
              <a:rPr lang="en-US" smtClean="0"/>
              <a:pPr/>
              <a:t>47</a:t>
            </a:fld>
            <a:endParaRPr lang="en-US"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48D769E5-6299-42E5-B368-0A6D6C9D659F}" type="slidenum">
              <a:rPr lang="en-US" smtClean="0"/>
              <a:pPr/>
              <a:t>48</a:t>
            </a:fld>
            <a:endParaRPr lang="en-US"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D2564A9C-BE8A-4676-B2C5-AD4D841AF6F8}" type="slidenum">
              <a:rPr lang="en-US" smtClean="0"/>
              <a:pPr/>
              <a:t>49</a:t>
            </a:fld>
            <a:endParaRPr lang="en-US"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A9F1C806-5DDC-483C-9E57-850134C7E435}" type="slidenum">
              <a:rPr lang="en-US" smtClean="0"/>
              <a:pPr/>
              <a:t>50</a:t>
            </a:fld>
            <a:endParaRPr lang="en-US"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C3EB43E4-D6FB-44BA-A844-F5C114C1F110}" type="slidenum">
              <a:rPr lang="en-US" smtClean="0"/>
              <a:pPr/>
              <a:t>51</a:t>
            </a:fld>
            <a:endParaRPr lang="en-US"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1E9FA956-E9A2-4D27-9ADD-00D0AD26BD2A}" type="slidenum">
              <a:rPr lang="en-US" smtClean="0"/>
              <a:pPr/>
              <a:t>6</a:t>
            </a:fld>
            <a:endParaRPr lang="en-US"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7E10C3A-89EF-49C2-8368-23A1CE15B7D4}" type="slidenum">
              <a:rPr lang="en-US" smtClean="0"/>
              <a:pPr/>
              <a:t>52</a:t>
            </a:fld>
            <a:endParaRPr lang="en-US"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35A8B1B-C3F1-4650-8096-9E822F3880D0}" type="slidenum">
              <a:rPr lang="en-US" smtClean="0"/>
              <a:pPr/>
              <a:t>53</a:t>
            </a:fld>
            <a:endParaRPr lang="en-US"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45A7B66D-B8FD-43F1-AECA-102D954BF366}" type="slidenum">
              <a:rPr lang="en-US" smtClean="0"/>
              <a:pPr/>
              <a:t>54</a:t>
            </a:fld>
            <a:endParaRPr lang="en-US"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5B14E23C-DA2B-4B83-A7F8-AB81DAA8D312}" type="slidenum">
              <a:rPr lang="en-US" smtClean="0"/>
              <a:pPr/>
              <a:t>55</a:t>
            </a:fld>
            <a:endParaRPr lang="en-US"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F5C4F6B3-D601-4FD7-8374-B852000A83E2}" type="slidenum">
              <a:rPr lang="en-US" smtClean="0"/>
              <a:pPr/>
              <a:t>56</a:t>
            </a:fld>
            <a:endParaRPr lang="en-US"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BEBBC6FB-3A98-4659-BCF6-6921D26C5E11}" type="slidenum">
              <a:rPr lang="en-US" smtClean="0"/>
              <a:pPr/>
              <a:t>57</a:t>
            </a:fld>
            <a:endParaRPr lang="en-US"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24A8BBD2-4734-4C02-885A-CF9B2AE5C06A}" type="slidenum">
              <a:rPr lang="en-US" smtClean="0"/>
              <a:pPr/>
              <a:t>58</a:t>
            </a:fld>
            <a:endParaRPr lang="en-US"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5C663994-1DF3-4E55-B858-8D89D29551AC}" type="slidenum">
              <a:rPr lang="en-US" smtClean="0"/>
              <a:pPr/>
              <a:t>59</a:t>
            </a:fld>
            <a:endParaRPr lang="en-US"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9A2B9E36-80B0-4231-B850-4B49F3CCED99}" type="slidenum">
              <a:rPr lang="en-US" smtClean="0"/>
              <a:pPr/>
              <a:t>60</a:t>
            </a:fld>
            <a:endParaRPr lang="en-US"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B661C39C-4CBB-4E6B-BFAE-A86BEAC9091B}" type="slidenum">
              <a:rPr lang="en-US" smtClean="0"/>
              <a:pPr/>
              <a:t>61</a:t>
            </a:fld>
            <a:endParaRPr lang="en-US"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6"/>
          <p:cNvSpPr>
            <a:spLocks noGrp="1" noChangeArrowheads="1"/>
          </p:cNvSpPr>
          <p:nvPr>
            <p:ph type="ftr" sz="quarter" idx="4"/>
          </p:nvPr>
        </p:nvSpPr>
        <p:spPr>
          <a:noFill/>
        </p:spPr>
        <p:txBody>
          <a:bodyPr/>
          <a:lstStyle/>
          <a:p>
            <a:r>
              <a:rPr lang="en-US" smtClean="0"/>
              <a:t>10.#</a:t>
            </a: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8FF89AF8-90A9-4932-AAE4-25BEF5DAF308}" type="slidenum">
              <a:rPr lang="en-US" smtClean="0"/>
              <a:pPr/>
              <a:t>62</a:t>
            </a:fld>
            <a:endParaRPr lang="en-US"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9BF0A21F-9BF0-450B-A43B-221301AF2477}" type="slidenum">
              <a:rPr lang="en-US" smtClean="0"/>
              <a:pPr/>
              <a:t>63</a:t>
            </a:fld>
            <a:endParaRPr lang="en-US"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64335491-E67E-4696-B70F-191D071918D5}" type="slidenum">
              <a:rPr lang="en-US" smtClean="0"/>
              <a:pPr/>
              <a:t>64</a:t>
            </a:fld>
            <a:endParaRPr lang="en-US"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E1B81B72-1DED-4186-9095-E320A77E7EA1}" type="slidenum">
              <a:rPr lang="en-US" smtClean="0"/>
              <a:pPr/>
              <a:t>65</a:t>
            </a:fld>
            <a:endParaRPr lang="en-US"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D16A012B-8BFF-4584-8891-056A1B713EED}" type="slidenum">
              <a:rPr lang="en-US" smtClean="0"/>
              <a:pPr/>
              <a:t>66</a:t>
            </a:fld>
            <a:endParaRPr lang="en-US"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C569AC36-CE25-4BDE-BEC4-EE43073CF0BA}" type="slidenum">
              <a:rPr lang="en-US" smtClean="0"/>
              <a:pPr/>
              <a:t>67</a:t>
            </a:fld>
            <a:endParaRPr lang="en-US"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1B1D8929-DD35-4C92-BAD2-DF9C06374438}" type="slidenum">
              <a:rPr lang="en-US" smtClean="0"/>
              <a:pPr/>
              <a:t>68</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191BF5BE-49D7-43BE-BA30-6CCCCABD11AF}" type="slidenum">
              <a:rPr lang="en-US" smtClean="0"/>
              <a:pPr/>
              <a:t>69</a:t>
            </a:fld>
            <a:endParaRPr lang="en-US"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6"/>
          <p:cNvSpPr>
            <a:spLocks noGrp="1" noChangeArrowheads="1"/>
          </p:cNvSpPr>
          <p:nvPr>
            <p:ph type="ftr" sz="quarter" idx="4"/>
          </p:nvPr>
        </p:nvSpPr>
        <p:spPr>
          <a:noFill/>
        </p:spPr>
        <p:txBody>
          <a:bodyPr/>
          <a:lstStyle/>
          <a:p>
            <a:r>
              <a:rPr lang="en-US" smtClean="0"/>
              <a:t>10.#</a:t>
            </a: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6"/>
          <p:cNvSpPr>
            <a:spLocks noGrp="1" noChangeArrowheads="1"/>
          </p:cNvSpPr>
          <p:nvPr>
            <p:ph type="ftr" sz="quarter" idx="4"/>
          </p:nvPr>
        </p:nvSpPr>
        <p:spPr>
          <a:noFill/>
        </p:spPr>
        <p:txBody>
          <a:bodyPr/>
          <a:lstStyle/>
          <a:p>
            <a:r>
              <a:rPr lang="en-US" smtClean="0"/>
              <a:t>10.#</a:t>
            </a: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6"/>
          <p:cNvSpPr>
            <a:spLocks noGrp="1" noChangeArrowheads="1"/>
          </p:cNvSpPr>
          <p:nvPr>
            <p:ph type="ftr" sz="quarter" idx="4"/>
          </p:nvPr>
        </p:nvSpPr>
        <p:spPr>
          <a:noFill/>
        </p:spPr>
        <p:txBody>
          <a:bodyPr/>
          <a:lstStyle/>
          <a:p>
            <a:r>
              <a:rPr lang="en-US" smtClean="0"/>
              <a:t>10.#</a:t>
            </a: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6"/>
          <p:cNvSpPr>
            <a:spLocks noGrp="1" noChangeArrowheads="1"/>
          </p:cNvSpPr>
          <p:nvPr>
            <p:ph type="ftr" sz="quarter" idx="4"/>
          </p:nvPr>
        </p:nvSpPr>
        <p:spPr>
          <a:noFill/>
        </p:spPr>
        <p:txBody>
          <a:bodyPr/>
          <a:lstStyle/>
          <a:p>
            <a:r>
              <a:rPr lang="en-US" smtClean="0"/>
              <a:t>10.#</a:t>
            </a: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6"/>
          <p:cNvSpPr>
            <a:spLocks noGrp="1" noChangeArrowheads="1"/>
          </p:cNvSpPr>
          <p:nvPr>
            <p:ph type="ftr" sz="quarter" idx="4"/>
          </p:nvPr>
        </p:nvSpPr>
        <p:spPr>
          <a:noFill/>
        </p:spPr>
        <p:txBody>
          <a:bodyPr/>
          <a:lstStyle/>
          <a:p>
            <a:r>
              <a:rPr lang="en-US" smtClean="0"/>
              <a:t>10.#</a:t>
            </a: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6"/>
          <p:cNvSpPr>
            <a:spLocks noGrp="1" noChangeArrowheads="1"/>
          </p:cNvSpPr>
          <p:nvPr>
            <p:ph type="ftr" sz="quarter" idx="4"/>
          </p:nvPr>
        </p:nvSpPr>
        <p:spPr>
          <a:noFill/>
        </p:spPr>
        <p:txBody>
          <a:bodyPr/>
          <a:lstStyle/>
          <a:p>
            <a:r>
              <a:rPr lang="en-US" smtClean="0"/>
              <a:t>10.#</a:t>
            </a: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6"/>
          <p:cNvSpPr>
            <a:spLocks noGrp="1" noChangeArrowheads="1"/>
          </p:cNvSpPr>
          <p:nvPr>
            <p:ph type="ftr" sz="quarter" idx="4"/>
          </p:nvPr>
        </p:nvSpPr>
        <p:spPr>
          <a:noFill/>
        </p:spPr>
        <p:txBody>
          <a:bodyPr/>
          <a:lstStyle/>
          <a:p>
            <a:r>
              <a:rPr lang="en-US" smtClean="0"/>
              <a:t>10.#</a:t>
            </a: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6"/>
          <p:cNvSpPr>
            <a:spLocks noGrp="1" noChangeArrowheads="1"/>
          </p:cNvSpPr>
          <p:nvPr>
            <p:ph type="ftr" sz="quarter" idx="4"/>
          </p:nvPr>
        </p:nvSpPr>
        <p:spPr>
          <a:noFill/>
        </p:spPr>
        <p:txBody>
          <a:bodyPr/>
          <a:lstStyle/>
          <a:p>
            <a:r>
              <a:rPr lang="en-US" smtClean="0"/>
              <a:t>10.#</a:t>
            </a: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6"/>
          <p:cNvSpPr>
            <a:spLocks noGrp="1" noChangeArrowheads="1"/>
          </p:cNvSpPr>
          <p:nvPr>
            <p:ph type="ftr" sz="quarter" idx="4"/>
          </p:nvPr>
        </p:nvSpPr>
        <p:spPr>
          <a:noFill/>
        </p:spPr>
        <p:txBody>
          <a:bodyPr/>
          <a:lstStyle/>
          <a:p>
            <a:r>
              <a:rPr lang="en-US" smtClean="0"/>
              <a:t>10.#</a:t>
            </a: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6"/>
          <p:cNvSpPr>
            <a:spLocks noGrp="1" noChangeArrowheads="1"/>
          </p:cNvSpPr>
          <p:nvPr>
            <p:ph type="ftr" sz="quarter" idx="4"/>
          </p:nvPr>
        </p:nvSpPr>
        <p:spPr>
          <a:noFill/>
        </p:spPr>
        <p:txBody>
          <a:bodyPr/>
          <a:lstStyle/>
          <a:p>
            <a:r>
              <a:rPr lang="en-US" smtClean="0"/>
              <a:t>10.#</a:t>
            </a: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BD3535DD-A484-4A48-A57E-72F6CCD961BB}" type="slidenum">
              <a:rPr lang="en-US" smtClean="0"/>
              <a:pPr/>
              <a:t>79</a:t>
            </a:fld>
            <a:endParaRPr lang="en-US"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BF66B926-559A-4468-9277-8A22A1DE895D}" type="slidenum">
              <a:rPr lang="en-US" smtClean="0">
                <a:solidFill>
                  <a:srgbClr val="000000"/>
                </a:solidFill>
              </a:rPr>
              <a:pPr/>
              <a:t>80</a:t>
            </a:fld>
            <a:endParaRPr lang="en-US" smtClean="0">
              <a:solidFill>
                <a:srgbClr val="000000"/>
              </a:solidFill>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6"/>
          <p:cNvSpPr>
            <a:spLocks noGrp="1" noChangeArrowheads="1"/>
          </p:cNvSpPr>
          <p:nvPr>
            <p:ph type="ftr" sz="quarter" idx="4"/>
          </p:nvPr>
        </p:nvSpPr>
        <p:spPr>
          <a:noFill/>
        </p:spPr>
        <p:txBody>
          <a:bodyPr/>
          <a:lstStyle/>
          <a:p>
            <a:r>
              <a:rPr lang="en-US" smtClean="0"/>
              <a:t>10.#</a:t>
            </a: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6"/>
          <p:cNvSpPr>
            <a:spLocks noGrp="1" noChangeArrowheads="1"/>
          </p:cNvSpPr>
          <p:nvPr>
            <p:ph type="ftr" sz="quarter" idx="4"/>
          </p:nvPr>
        </p:nvSpPr>
        <p:spPr>
          <a:noFill/>
        </p:spPr>
        <p:txBody>
          <a:bodyPr/>
          <a:lstStyle/>
          <a:p>
            <a:r>
              <a:rPr lang="en-US" smtClean="0"/>
              <a:t>10.#</a:t>
            </a: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6"/>
          <p:cNvSpPr>
            <a:spLocks noGrp="1" noChangeArrowheads="1"/>
          </p:cNvSpPr>
          <p:nvPr>
            <p:ph type="ftr" sz="quarter" idx="4"/>
          </p:nvPr>
        </p:nvSpPr>
        <p:spPr>
          <a:noFill/>
        </p:spPr>
        <p:txBody>
          <a:bodyPr/>
          <a:lstStyle/>
          <a:p>
            <a:r>
              <a:rPr lang="en-US" smtClean="0"/>
              <a:t>10.#</a:t>
            </a: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6"/>
          <p:cNvSpPr>
            <a:spLocks noGrp="1" noChangeArrowheads="1"/>
          </p:cNvSpPr>
          <p:nvPr>
            <p:ph type="ftr" sz="quarter" idx="4"/>
          </p:nvPr>
        </p:nvSpPr>
        <p:spPr>
          <a:noFill/>
        </p:spPr>
        <p:txBody>
          <a:bodyPr/>
          <a:lstStyle/>
          <a:p>
            <a:r>
              <a:rPr lang="en-US" smtClean="0"/>
              <a:t>10.#</a:t>
            </a: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30663006-A609-4712-8F96-5037BD46EF8E}" type="slidenum">
              <a:rPr lang="en-US" smtClean="0">
                <a:solidFill>
                  <a:srgbClr val="000000"/>
                </a:solidFill>
              </a:rPr>
              <a:pPr/>
              <a:t>84</a:t>
            </a:fld>
            <a:endParaRPr lang="en-US" smtClean="0">
              <a:solidFill>
                <a:srgbClr val="000000"/>
              </a:solidFill>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6"/>
          <p:cNvSpPr>
            <a:spLocks noGrp="1" noChangeArrowheads="1"/>
          </p:cNvSpPr>
          <p:nvPr>
            <p:ph type="ftr" sz="quarter" idx="4"/>
          </p:nvPr>
        </p:nvSpPr>
        <p:spPr>
          <a:noFill/>
        </p:spPr>
        <p:txBody>
          <a:bodyPr/>
          <a:lstStyle/>
          <a:p>
            <a:r>
              <a:rPr lang="en-US" smtClean="0"/>
              <a:t>10.#</a:t>
            </a: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6"/>
          <p:cNvSpPr>
            <a:spLocks noGrp="1" noChangeArrowheads="1"/>
          </p:cNvSpPr>
          <p:nvPr>
            <p:ph type="ftr" sz="quarter" idx="4"/>
          </p:nvPr>
        </p:nvSpPr>
        <p:spPr>
          <a:noFill/>
        </p:spPr>
        <p:txBody>
          <a:bodyPr/>
          <a:lstStyle/>
          <a:p>
            <a:r>
              <a:rPr lang="en-US" smtClean="0"/>
              <a:t>10.#</a:t>
            </a: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6"/>
          <p:cNvSpPr>
            <a:spLocks noGrp="1" noChangeArrowheads="1"/>
          </p:cNvSpPr>
          <p:nvPr>
            <p:ph type="ftr" sz="quarter" idx="4"/>
          </p:nvPr>
        </p:nvSpPr>
        <p:spPr>
          <a:noFill/>
        </p:spPr>
        <p:txBody>
          <a:bodyPr/>
          <a:lstStyle/>
          <a:p>
            <a:r>
              <a:rPr lang="en-US" smtClean="0"/>
              <a:t>10.#</a:t>
            </a: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6"/>
          <p:cNvSpPr>
            <a:spLocks noGrp="1" noChangeArrowheads="1"/>
          </p:cNvSpPr>
          <p:nvPr>
            <p:ph type="ftr" sz="quarter" idx="4"/>
          </p:nvPr>
        </p:nvSpPr>
        <p:spPr>
          <a:noFill/>
        </p:spPr>
        <p:txBody>
          <a:bodyPr/>
          <a:lstStyle/>
          <a:p>
            <a:r>
              <a:rPr lang="en-US" smtClean="0"/>
              <a:t>10.#</a:t>
            </a: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6"/>
          <p:cNvSpPr>
            <a:spLocks noGrp="1" noChangeArrowheads="1"/>
          </p:cNvSpPr>
          <p:nvPr>
            <p:ph type="ftr" sz="quarter" idx="4"/>
          </p:nvPr>
        </p:nvSpPr>
        <p:spPr>
          <a:noFill/>
        </p:spPr>
        <p:txBody>
          <a:bodyPr/>
          <a:lstStyle/>
          <a:p>
            <a:r>
              <a:rPr lang="en-US" smtClean="0"/>
              <a:t>10.#</a:t>
            </a: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6"/>
          <p:cNvSpPr>
            <a:spLocks noGrp="1" noChangeArrowheads="1"/>
          </p:cNvSpPr>
          <p:nvPr>
            <p:ph type="ftr" sz="quarter" idx="4"/>
          </p:nvPr>
        </p:nvSpPr>
        <p:spPr>
          <a:noFill/>
        </p:spPr>
        <p:txBody>
          <a:bodyPr/>
          <a:lstStyle/>
          <a:p>
            <a:r>
              <a:rPr lang="en-US" smtClean="0"/>
              <a:t>10.#</a:t>
            </a: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6"/>
          <p:cNvSpPr>
            <a:spLocks noGrp="1" noChangeArrowheads="1"/>
          </p:cNvSpPr>
          <p:nvPr>
            <p:ph type="ftr" sz="quarter" idx="4"/>
          </p:nvPr>
        </p:nvSpPr>
        <p:spPr>
          <a:noFill/>
        </p:spPr>
        <p:txBody>
          <a:bodyPr/>
          <a:lstStyle/>
          <a:p>
            <a:r>
              <a:rPr lang="en-US" smtClean="0"/>
              <a:t>10.#</a:t>
            </a: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6"/>
          <p:cNvSpPr>
            <a:spLocks noGrp="1" noChangeArrowheads="1"/>
          </p:cNvSpPr>
          <p:nvPr>
            <p:ph type="ftr" sz="quarter" idx="4"/>
          </p:nvPr>
        </p:nvSpPr>
        <p:spPr>
          <a:noFill/>
        </p:spPr>
        <p:txBody>
          <a:bodyPr/>
          <a:lstStyle/>
          <a:p>
            <a:r>
              <a:rPr lang="en-US" smtClean="0"/>
              <a:t>10.#</a:t>
            </a: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6"/>
          <p:cNvSpPr>
            <a:spLocks noGrp="1" noChangeArrowheads="1"/>
          </p:cNvSpPr>
          <p:nvPr>
            <p:ph type="ftr" sz="quarter" idx="4"/>
          </p:nvPr>
        </p:nvSpPr>
        <p:spPr>
          <a:noFill/>
        </p:spPr>
        <p:txBody>
          <a:bodyPr/>
          <a:lstStyle/>
          <a:p>
            <a:r>
              <a:rPr lang="en-US" smtClean="0"/>
              <a:t>10.#</a:t>
            </a: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D704EF33-F184-4CF5-8F3A-110278B16BDA}" type="slidenum">
              <a:rPr lang="en-US" smtClean="0"/>
              <a:pPr/>
              <a:t>93</a:t>
            </a:fld>
            <a:endParaRPr lang="en-US"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6"/>
          <p:cNvSpPr>
            <a:spLocks noGrp="1" noChangeArrowheads="1"/>
          </p:cNvSpPr>
          <p:nvPr>
            <p:ph type="ftr" sz="quarter" idx="4"/>
          </p:nvPr>
        </p:nvSpPr>
        <p:spPr>
          <a:noFill/>
        </p:spPr>
        <p:txBody>
          <a:bodyPr/>
          <a:lstStyle/>
          <a:p>
            <a:r>
              <a:rPr lang="en-US" smtClean="0"/>
              <a:t>10.#</a:t>
            </a: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5228C27C-2724-40E0-BE66-B3787A4F1A53}" type="slidenum">
              <a:rPr lang="en-US" smtClean="0"/>
              <a:pPr/>
              <a:t>98</a:t>
            </a:fld>
            <a:endParaRPr lang="en-US"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DF3DD7F7-D2BC-4D99-8C05-675FF75FB0C3}" type="slidenum">
              <a:rPr lang="en-US" smtClean="0"/>
              <a:pPr/>
              <a:t>99</a:t>
            </a:fld>
            <a:endParaRPr lang="en-US"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D93CECA0-D632-4231-AB42-7DAA1E760752}" type="slidenum">
              <a:rPr lang="en-US" smtClean="0">
                <a:solidFill>
                  <a:srgbClr val="000000"/>
                </a:solidFill>
              </a:rPr>
              <a:pPr/>
              <a:t>100</a:t>
            </a:fld>
            <a:endParaRPr lang="en-US" smtClean="0">
              <a:solidFill>
                <a:srgbClr val="000000"/>
              </a:solidFill>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C64438-7709-49A9-BA6C-72FBD50BA7D7}" type="slidenum">
              <a:rPr lang="en-US"/>
              <a:pPr/>
              <a:t>101</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193F0-4998-4C62-943C-073F796ED015}" type="slidenum">
              <a:rPr lang="en-US"/>
              <a:pPr/>
              <a:t>102</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1611F-1A41-40F0-8013-A8C31E2CE225}" type="slidenum">
              <a:rPr lang="en-US"/>
              <a:pPr/>
              <a:t>103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F4550-775F-4302-9A5B-62BBBA50F7FF}" type="slidenum">
              <a:rPr lang="en-US"/>
              <a:pPr/>
              <a:t>104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3109F429-FD2E-4365-82F7-E352C18F6FD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9.</a:t>
            </a:r>
            <a:fld id="{E0DAD2C5-E4B9-4F8F-9FEE-91149AF1A69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9.</a:t>
            </a:r>
            <a:fld id="{1378D085-29A0-4748-8880-855C51B903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p:txBody>
          <a:bodyPr/>
          <a:lstStyle>
            <a:lvl1pPr>
              <a:defRPr/>
            </a:lvl1pPr>
          </a:lstStyle>
          <a:p>
            <a:pPr>
              <a:defRPr/>
            </a:pPr>
            <a:r>
              <a:rPr lang="en-US"/>
              <a:t>1.</a:t>
            </a:r>
            <a:fld id="{88ABFB4E-8663-419E-B1DD-32B77CB00B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9.</a:t>
            </a:r>
            <a:fld id="{6374B364-8DB7-433B-8D99-ED92434C13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9.</a:t>
            </a:r>
            <a:fld id="{9EB0690D-B40C-4DDC-AD29-04522EE7B2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9.</a:t>
            </a:r>
            <a:fld id="{2CD172F9-9716-4752-B237-E29FFA8397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9.</a:t>
            </a:r>
            <a:fld id="{1DD147E0-EB45-4792-9D52-D011A412E4B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9.</a:t>
            </a:r>
            <a:fld id="{66A40F30-4618-45AB-B5AE-015A062B7F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9.</a:t>
            </a:r>
            <a:fld id="{B3325A44-F2A4-4948-B466-EB03627EFD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9.</a:t>
            </a:r>
            <a:fld id="{328207F7-2BAD-4D82-BBCA-C7B4653AD01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9.</a:t>
            </a:r>
            <a:fld id="{EA9C4890-9DAE-417B-A7E5-0AB07C14D65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pPr>
              <a:defRPr/>
            </a:pPr>
            <a:r>
              <a:rPr lang="en-US"/>
              <a:t>9.</a:t>
            </a:r>
            <a:fld id="{A3CCFF59-7666-492E-B77F-B7D74AF092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6"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6.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9.png"/><Relationship Id="rId4" Type="http://schemas.openxmlformats.org/officeDocument/2006/relationships/image" Target="../media/image48.png"/></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9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a:noFill/>
        </p:spPr>
        <p:txBody>
          <a:bodyPr/>
          <a:lstStyle/>
          <a:p>
            <a:r>
              <a:rPr lang="en-US" smtClean="0"/>
              <a:t>1.</a:t>
            </a:r>
            <a:fld id="{2C2002EC-F0EF-49AB-BCFA-24E2940F09C8}" type="slidenum">
              <a:rPr lang="en-US" smtClean="0"/>
              <a:pPr/>
              <a:t>1</a:t>
            </a:fld>
            <a:endParaRPr lang="en-US" smtClean="0"/>
          </a:p>
        </p:txBody>
      </p:sp>
      <p:sp>
        <p:nvSpPr>
          <p:cNvPr id="4099" name="Rectangle 3"/>
          <p:cNvSpPr>
            <a:spLocks noChangeArrowheads="1"/>
          </p:cNvSpPr>
          <p:nvPr/>
        </p:nvSpPr>
        <p:spPr bwMode="auto">
          <a:xfrm>
            <a:off x="990600" y="1752600"/>
            <a:ext cx="6858000" cy="3478213"/>
          </a:xfrm>
          <a:prstGeom prst="rect">
            <a:avLst/>
          </a:prstGeom>
          <a:noFill/>
          <a:ln w="9525">
            <a:noFill/>
            <a:miter lim="800000"/>
            <a:headEnd/>
            <a:tailEnd/>
          </a:ln>
        </p:spPr>
        <p:txBody>
          <a:bodyPr>
            <a:spAutoFit/>
          </a:bodyPr>
          <a:lstStyle/>
          <a:p>
            <a:pPr algn="ctr"/>
            <a:r>
              <a:rPr lang="en-US" sz="4400">
                <a:solidFill>
                  <a:schemeClr val="tx2"/>
                </a:solidFill>
              </a:rPr>
              <a:t>UNIT - 2</a:t>
            </a:r>
          </a:p>
          <a:p>
            <a:pPr algn="ctr"/>
            <a:endParaRPr lang="en-US" sz="4400">
              <a:solidFill>
                <a:schemeClr val="tx2"/>
              </a:solidFill>
            </a:endParaRPr>
          </a:p>
          <a:p>
            <a:pPr algn="ctr"/>
            <a:r>
              <a:rPr lang="en-IN" sz="4400"/>
              <a:t>Medium Access Sub Layer 	</a:t>
            </a:r>
          </a:p>
          <a:p>
            <a:pPr algn="ctr"/>
            <a:endParaRPr lang="en-US" sz="4400"/>
          </a:p>
        </p:txBody>
      </p:sp>
      <p:sp>
        <p:nvSpPr>
          <p:cNvPr id="4100"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a:r>
              <a:rPr lang="en-US" sz="1200" b="0">
                <a:latin typeface="Times New Roman" pitchFamily="18" charset="0"/>
              </a:rPr>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10.</a:t>
            </a:r>
            <a:fld id="{1C979929-FBA7-4FC4-A774-86B7559AA2E5}" type="slidenum">
              <a:rPr lang="en-US" smtClean="0"/>
              <a:pPr/>
              <a:t>10</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1292225" cy="1077913"/>
          </a:xfrm>
          <a:prstGeom prst="rect">
            <a:avLst/>
          </a:prstGeom>
          <a:noFill/>
          <a:ln w="9525">
            <a:noFill/>
            <a:miter lim="800000"/>
            <a:headEnd/>
            <a:tailEnd/>
          </a:ln>
          <a:effectLst/>
        </p:spPr>
        <p:txBody>
          <a:bodyPr wrap="none">
            <a:spAutoFit/>
          </a:bodyPr>
          <a:lstStyle/>
          <a:p>
            <a:pPr marL="0" lvl="2" eaLnBrk="0" hangingPunct="0">
              <a:defRPr/>
            </a:pPr>
            <a:r>
              <a:rPr lang="en-US" i="0">
                <a:effectLst>
                  <a:outerShdw blurRad="38100" dist="38100" dir="2700000" algn="tl">
                    <a:srgbClr val="C0C0C0"/>
                  </a:outerShdw>
                </a:effectLst>
                <a:latin typeface="Times" pitchFamily="18" charset="0"/>
              </a:rPr>
              <a:t>FRAMING</a:t>
            </a:r>
            <a:endParaRPr lang="en-US" i="0" dirty="0">
              <a:effectLst>
                <a:outerShdw blurRad="38100" dist="38100" dir="2700000" algn="tl">
                  <a:srgbClr val="C0C0C0"/>
                </a:outerShdw>
              </a:effectLst>
              <a:latin typeface="Times"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4915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49158" name="Rectangle 6"/>
          <p:cNvSpPr>
            <a:spLocks noChangeArrowheads="1"/>
          </p:cNvSpPr>
          <p:nvPr/>
        </p:nvSpPr>
        <p:spPr bwMode="auto">
          <a:xfrm>
            <a:off x="304800" y="1676400"/>
            <a:ext cx="8458200" cy="3785652"/>
          </a:xfrm>
          <a:prstGeom prst="rect">
            <a:avLst/>
          </a:prstGeom>
          <a:noFill/>
          <a:ln w="9525">
            <a:noFill/>
            <a:miter lim="800000"/>
            <a:headEnd/>
            <a:tailEnd/>
          </a:ln>
        </p:spPr>
        <p:txBody>
          <a:bodyPr>
            <a:spAutoFit/>
          </a:bodyPr>
          <a:lstStyle/>
          <a:p>
            <a:pPr marL="457200" indent="-457200">
              <a:buAutoNum type="arabicPeriod"/>
            </a:pPr>
            <a:r>
              <a:rPr lang="en-US" sz="2000" dirty="0" smtClean="0"/>
              <a:t>In </a:t>
            </a:r>
            <a:r>
              <a:rPr lang="en-US" sz="2000" dirty="0"/>
              <a:t>a character-oriented protocol, data to be carried are 8-bit characters from a </a:t>
            </a:r>
            <a:r>
              <a:rPr lang="en-US" sz="2000" dirty="0" smtClean="0"/>
              <a:t>coding system such as ASCII . </a:t>
            </a:r>
          </a:p>
          <a:p>
            <a:endParaRPr lang="en-US" sz="2000" dirty="0" smtClean="0"/>
          </a:p>
          <a:p>
            <a:r>
              <a:rPr lang="en-US" sz="2000" dirty="0" smtClean="0"/>
              <a:t>2. The </a:t>
            </a:r>
            <a:r>
              <a:rPr lang="en-US" sz="2000" dirty="0"/>
              <a:t>header, which normally carries the source</a:t>
            </a:r>
          </a:p>
          <a:p>
            <a:r>
              <a:rPr lang="en-US" sz="2000" dirty="0"/>
              <a:t>and destination addresses and other control information, and the trailer, which </a:t>
            </a:r>
            <a:r>
              <a:rPr lang="en-US" sz="2000" dirty="0" smtClean="0"/>
              <a:t>carries error </a:t>
            </a:r>
            <a:r>
              <a:rPr lang="en-US" sz="2000" dirty="0"/>
              <a:t>detection or error correction redundant bits, are also multiples of 8 bits</a:t>
            </a:r>
            <a:r>
              <a:rPr lang="en-US" sz="2000" dirty="0" smtClean="0"/>
              <a:t>.</a:t>
            </a:r>
          </a:p>
          <a:p>
            <a:endParaRPr lang="en-US" sz="2000" dirty="0" smtClean="0"/>
          </a:p>
          <a:p>
            <a:r>
              <a:rPr lang="en-US" sz="2000" dirty="0" smtClean="0"/>
              <a:t>3.  </a:t>
            </a:r>
            <a:r>
              <a:rPr lang="en-US" sz="2000" dirty="0"/>
              <a:t>To </a:t>
            </a:r>
            <a:r>
              <a:rPr lang="en-US" sz="2000" dirty="0" smtClean="0"/>
              <a:t>separate one </a:t>
            </a:r>
            <a:r>
              <a:rPr lang="en-US" sz="2000" dirty="0"/>
              <a:t>frame from the next, an 8-bit (I-byte) flag is added at the beginning and the end of </a:t>
            </a:r>
            <a:r>
              <a:rPr lang="en-US" sz="2000" dirty="0" smtClean="0"/>
              <a:t>a frame</a:t>
            </a:r>
            <a:r>
              <a:rPr lang="en-US" sz="2000" dirty="0"/>
              <a:t>. The flag, composed of protocol-dependent special characters, signals the start or</a:t>
            </a:r>
          </a:p>
          <a:p>
            <a:r>
              <a:rPr lang="en-US" sz="2000" dirty="0"/>
              <a:t>end of a frame.</a:t>
            </a:r>
          </a:p>
        </p:txBody>
      </p:sp>
    </p:spTree>
    <p:extLst>
      <p:ext uri="{BB962C8B-B14F-4D97-AF65-F5344CB8AC3E}">
        <p14:creationId xmlns:p14="http://schemas.microsoft.com/office/powerpoint/2010/main" val="3008268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p:cNvSpPr>
            <a:spLocks noChangeArrowheads="1"/>
          </p:cNvSpPr>
          <p:nvPr/>
        </p:nvSpPr>
        <p:spPr bwMode="auto">
          <a:xfrm>
            <a:off x="838200" y="71438"/>
            <a:ext cx="8153400" cy="45720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10.4</a:t>
            </a:r>
            <a:r>
              <a:rPr lang="en-US" sz="2000" b="0" i="0" kern="0" dirty="0">
                <a:solidFill>
                  <a:srgbClr val="FF0000"/>
                </a:solidFill>
                <a:latin typeface="Times-BoldItalic"/>
              </a:rPr>
              <a:t>:  </a:t>
            </a:r>
            <a:r>
              <a:rPr lang="en-US" sz="2000" i="0" kern="0" dirty="0">
                <a:solidFill>
                  <a:srgbClr val="002060"/>
                </a:solidFill>
                <a:latin typeface="Times-BoldItalic"/>
              </a:rPr>
              <a:t>Standard polynomials</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39"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0"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1"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36"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7"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8"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6" name="Group 21"/>
              <p:cNvGrpSpPr>
                <a:grpSpLocks/>
              </p:cNvGrpSpPr>
              <p:nvPr/>
            </p:nvGrpSpPr>
            <p:grpSpPr bwMode="auto">
              <a:xfrm>
                <a:off x="144" y="368"/>
                <a:ext cx="432" cy="112"/>
                <a:chOff x="288" y="256"/>
                <a:chExt cx="432" cy="112"/>
              </a:xfrm>
              <a:grpFill/>
            </p:grpSpPr>
            <p:sp>
              <p:nvSpPr>
                <p:cNvPr id="33"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4"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5"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grpSp>
      <p:pic>
        <p:nvPicPr>
          <p:cNvPr id="4098" name="Picture 2"/>
          <p:cNvPicPr>
            <a:picLocks noChangeAspect="1" noChangeArrowheads="1"/>
          </p:cNvPicPr>
          <p:nvPr/>
        </p:nvPicPr>
        <p:blipFill>
          <a:blip r:embed="rId3">
            <a:extLst/>
          </a:blip>
          <a:srcRect/>
          <a:stretch>
            <a:fillRect/>
          </a:stretch>
        </p:blipFill>
        <p:spPr bwMode="auto">
          <a:xfrm>
            <a:off x="232541" y="1428751"/>
            <a:ext cx="8835259" cy="3400425"/>
          </a:xfrm>
          <a:prstGeom prst="rect">
            <a:avLst/>
          </a:prstGeom>
          <a:ln w="190500" cap="sq">
            <a:solidFill>
              <a:srgbClr val="0070C0"/>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p:spPr>
      </p:pic>
      <p:sp>
        <p:nvSpPr>
          <p:cNvPr id="156677"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BD34CE9A-CB69-4B84-8333-555CA19A3713}" type="slidenum">
              <a:rPr lang="en-US" sz="1200" i="0">
                <a:latin typeface="Arial" pitchFamily="34" charset="0"/>
              </a:rPr>
              <a:pPr/>
              <a:t>100</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9880F6AD-0190-4717-A9F2-4C56F2DC2CD4}" type="slidenum">
              <a:rPr lang="en-US"/>
              <a:pPr/>
              <a:t>101</a:t>
            </a:fld>
            <a:endParaRPr lang="en-US"/>
          </a:p>
        </p:txBody>
      </p:sp>
      <p:sp>
        <p:nvSpPr>
          <p:cNvPr id="10762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76227" name="Line 3"/>
          <p:cNvSpPr>
            <a:spLocks noChangeShapeType="1"/>
          </p:cNvSpPr>
          <p:nvPr/>
        </p:nvSpPr>
        <p:spPr bwMode="auto">
          <a:xfrm>
            <a:off x="0" y="1219200"/>
            <a:ext cx="8763000" cy="0"/>
          </a:xfrm>
          <a:prstGeom prst="line">
            <a:avLst/>
          </a:prstGeom>
          <a:noFill/>
          <a:ln w="19050">
            <a:solidFill>
              <a:schemeClr val="hlink"/>
            </a:solidFill>
            <a:round/>
            <a:headEnd/>
            <a:tailEnd/>
          </a:ln>
          <a:effectLst/>
        </p:spPr>
        <p:txBody>
          <a:bodyPr/>
          <a:lstStyle/>
          <a:p>
            <a:endParaRPr lang="en-IN"/>
          </a:p>
        </p:txBody>
      </p:sp>
      <p:sp>
        <p:nvSpPr>
          <p:cNvPr id="1076228" name="Text Box 4"/>
          <p:cNvSpPr txBox="1">
            <a:spLocks noChangeArrowheads="1"/>
          </p:cNvSpPr>
          <p:nvPr/>
        </p:nvSpPr>
        <p:spPr bwMode="auto">
          <a:xfrm>
            <a:off x="228600" y="381000"/>
            <a:ext cx="8458200" cy="769441"/>
          </a:xfrm>
          <a:prstGeom prst="rect">
            <a:avLst/>
          </a:prstGeom>
          <a:noFill/>
          <a:ln w="9525">
            <a:noFill/>
            <a:miter lim="800000"/>
            <a:headEnd/>
            <a:tailEnd/>
          </a:ln>
          <a:effectLst/>
        </p:spPr>
        <p:txBody>
          <a:bodyPr wrap="square">
            <a:spAutoFit/>
          </a:bodyPr>
          <a:lstStyle/>
          <a:p>
            <a:r>
              <a:rPr lang="en-US" sz="2400" i="0" baseline="0" dirty="0">
                <a:solidFill>
                  <a:schemeClr val="folHlink"/>
                </a:solidFill>
              </a:rPr>
              <a:t>Figure 12.1  </a:t>
            </a:r>
            <a:r>
              <a:rPr lang="en-US" sz="2000" baseline="0" dirty="0"/>
              <a:t>Data link layer divided into two </a:t>
            </a:r>
            <a:endParaRPr lang="en-US" sz="2000" baseline="0" dirty="0" smtClean="0"/>
          </a:p>
          <a:p>
            <a:r>
              <a:rPr lang="en-US" sz="2000" baseline="0" dirty="0" smtClean="0"/>
              <a:t>Functionality</a:t>
            </a:r>
            <a:r>
              <a:rPr lang="en-US" sz="2000" dirty="0" smtClean="0"/>
              <a:t> </a:t>
            </a:r>
            <a:r>
              <a:rPr lang="en-US" sz="2000" baseline="0" dirty="0" smtClean="0"/>
              <a:t>oriented sub-layers</a:t>
            </a:r>
            <a:endParaRPr lang="en-US" sz="2000" baseline="0" dirty="0"/>
          </a:p>
        </p:txBody>
      </p:sp>
      <p:sp>
        <p:nvSpPr>
          <p:cNvPr id="10762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76231" name="Picture 7"/>
          <p:cNvPicPr>
            <a:picLocks noChangeAspect="1" noChangeArrowheads="1"/>
          </p:cNvPicPr>
          <p:nvPr/>
        </p:nvPicPr>
        <p:blipFill>
          <a:blip r:embed="rId3"/>
          <a:srcRect/>
          <a:stretch>
            <a:fillRect/>
          </a:stretch>
        </p:blipFill>
        <p:spPr bwMode="auto">
          <a:xfrm>
            <a:off x="1635125" y="2038350"/>
            <a:ext cx="5375275"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EB42C512-2D39-43AE-9C8E-8B03985411BA}" type="slidenum">
              <a:rPr lang="en-US"/>
              <a:pPr/>
              <a:t>102</a:t>
            </a:fld>
            <a:endParaRPr lang="en-US"/>
          </a:p>
        </p:txBody>
      </p:sp>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78276" name="Text Box 4"/>
          <p:cNvSpPr txBox="1">
            <a:spLocks noChangeArrowheads="1"/>
          </p:cNvSpPr>
          <p:nvPr/>
        </p:nvSpPr>
        <p:spPr bwMode="auto">
          <a:xfrm>
            <a:off x="304800" y="381000"/>
            <a:ext cx="7010252" cy="461665"/>
          </a:xfrm>
          <a:prstGeom prst="rect">
            <a:avLst/>
          </a:prstGeom>
          <a:noFill/>
          <a:ln w="9525">
            <a:noFill/>
            <a:miter lim="800000"/>
            <a:headEnd/>
            <a:tailEnd/>
          </a:ln>
          <a:effectLst/>
        </p:spPr>
        <p:txBody>
          <a:bodyPr wrap="none">
            <a:spAutoFit/>
          </a:bodyPr>
          <a:lstStyle/>
          <a:p>
            <a:r>
              <a:rPr lang="en-US" sz="2400" i="0" baseline="0" dirty="0">
                <a:solidFill>
                  <a:schemeClr val="folHlink"/>
                </a:solidFill>
              </a:rPr>
              <a:t>Figure 12.2  </a:t>
            </a:r>
            <a:r>
              <a:rPr lang="en-US" sz="2000" baseline="0" dirty="0"/>
              <a:t>Taxonomy of multiple-access </a:t>
            </a:r>
            <a:r>
              <a:rPr lang="en-US" sz="2000" baseline="0" dirty="0" smtClean="0"/>
              <a:t>protocols</a:t>
            </a:r>
            <a:endParaRPr lang="en-US" sz="2000" baseline="0" dirty="0"/>
          </a:p>
        </p:txBody>
      </p:sp>
      <p:sp>
        <p:nvSpPr>
          <p:cNvPr id="1078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78279" name="Picture 7"/>
          <p:cNvPicPr>
            <a:picLocks noChangeAspect="1" noChangeArrowheads="1"/>
          </p:cNvPicPr>
          <p:nvPr/>
        </p:nvPicPr>
        <p:blipFill>
          <a:blip r:embed="rId3"/>
          <a:srcRect/>
          <a:stretch>
            <a:fillRect/>
          </a:stretch>
        </p:blipFill>
        <p:spPr bwMode="auto">
          <a:xfrm>
            <a:off x="990600" y="1897063"/>
            <a:ext cx="6554788" cy="3284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886921A9-D59D-4F06-9D63-D51F8C959622}" type="slidenum">
              <a:rPr lang="en-US"/>
              <a:pPr/>
              <a:t>103</a:t>
            </a:fld>
            <a:endParaRPr 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84420" name="Text Box 4"/>
          <p:cNvSpPr txBox="1">
            <a:spLocks noChangeArrowheads="1"/>
          </p:cNvSpPr>
          <p:nvPr/>
        </p:nvSpPr>
        <p:spPr bwMode="auto">
          <a:xfrm>
            <a:off x="304800" y="381000"/>
            <a:ext cx="54689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12.3  </a:t>
            </a:r>
            <a:r>
              <a:rPr lang="en-US" sz="2000" baseline="0"/>
              <a:t>Frames in a pure ALOHA network</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84423" name="Picture 7"/>
          <p:cNvPicPr>
            <a:picLocks noChangeAspect="1" noChangeArrowheads="1"/>
          </p:cNvPicPr>
          <p:nvPr/>
        </p:nvPicPr>
        <p:blipFill>
          <a:blip r:embed="rId3"/>
          <a:srcRect/>
          <a:stretch>
            <a:fillRect/>
          </a:stretch>
        </p:blipFill>
        <p:spPr bwMode="auto">
          <a:xfrm>
            <a:off x="219075" y="1600200"/>
            <a:ext cx="8620125" cy="406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FD3A99E8-9AA4-40E9-B28F-7C353F86D947}" type="slidenum">
              <a:rPr lang="en-US"/>
              <a:pPr/>
              <a:t>104</a:t>
            </a:fld>
            <a:endParaRPr lang="en-US"/>
          </a:p>
        </p:txBody>
      </p:sp>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86468" name="Text Box 4"/>
          <p:cNvSpPr txBox="1">
            <a:spLocks noChangeArrowheads="1"/>
          </p:cNvSpPr>
          <p:nvPr/>
        </p:nvSpPr>
        <p:spPr bwMode="auto">
          <a:xfrm>
            <a:off x="304800" y="381000"/>
            <a:ext cx="56721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12.4  </a:t>
            </a:r>
            <a:r>
              <a:rPr lang="it-IT" sz="2000" baseline="0"/>
              <a:t>Procedure for pure ALOHA protocol</a:t>
            </a:r>
            <a:endParaRPr lang="en-US" sz="2000" baseline="0"/>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86472" name="Picture 8"/>
          <p:cNvPicPr>
            <a:picLocks noChangeAspect="1" noChangeArrowheads="1"/>
          </p:cNvPicPr>
          <p:nvPr/>
        </p:nvPicPr>
        <p:blipFill>
          <a:blip r:embed="rId3"/>
          <a:srcRect/>
          <a:stretch>
            <a:fillRect/>
          </a:stretch>
        </p:blipFill>
        <p:spPr bwMode="auto">
          <a:xfrm>
            <a:off x="1150938" y="1206500"/>
            <a:ext cx="6088062" cy="473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B16AA095-BCD6-4470-A469-AEA975EFB346}" type="slidenum">
              <a:rPr lang="en-US"/>
              <a:pPr/>
              <a:t>105</a:t>
            </a:fld>
            <a:endParaRPr lang="en-US"/>
          </a:p>
        </p:txBody>
      </p:sp>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88516" name="Text Box 4"/>
          <p:cNvSpPr txBox="1">
            <a:spLocks noChangeArrowheads="1"/>
          </p:cNvSpPr>
          <p:nvPr/>
        </p:nvSpPr>
        <p:spPr bwMode="auto">
          <a:xfrm>
            <a:off x="304800" y="381000"/>
            <a:ext cx="62690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12.5  </a:t>
            </a:r>
            <a:r>
              <a:rPr lang="en-US" sz="2000" baseline="0"/>
              <a:t>Vulnerable time for pure ALOHA protocol</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88520" name="Picture 8"/>
          <p:cNvPicPr>
            <a:picLocks noChangeAspect="1" noChangeArrowheads="1"/>
          </p:cNvPicPr>
          <p:nvPr/>
        </p:nvPicPr>
        <p:blipFill>
          <a:blip r:embed="rId3"/>
          <a:srcRect/>
          <a:stretch>
            <a:fillRect/>
          </a:stretch>
        </p:blipFill>
        <p:spPr bwMode="auto">
          <a:xfrm>
            <a:off x="1008063" y="1376363"/>
            <a:ext cx="6992937" cy="449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0B21460A-B7A3-4DCB-8F72-5E8891DFC11D}" type="slidenum">
              <a:rPr lang="en-US"/>
              <a:pPr/>
              <a:t>106</a:t>
            </a:fld>
            <a:endParaRPr lang="en-US"/>
          </a:p>
        </p:txBody>
      </p:sp>
      <p:sp>
        <p:nvSpPr>
          <p:cNvPr id="11397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397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39722" name="Line 10"/>
          <p:cNvSpPr>
            <a:spLocks noChangeShapeType="1"/>
          </p:cNvSpPr>
          <p:nvPr/>
        </p:nvSpPr>
        <p:spPr bwMode="auto">
          <a:xfrm>
            <a:off x="458788" y="4953000"/>
            <a:ext cx="8153400" cy="0"/>
          </a:xfrm>
          <a:prstGeom prst="line">
            <a:avLst/>
          </a:prstGeom>
          <a:noFill/>
          <a:ln w="76200">
            <a:solidFill>
              <a:srgbClr val="009900"/>
            </a:solidFill>
            <a:round/>
            <a:headEnd/>
            <a:tailEnd/>
          </a:ln>
          <a:effectLst/>
        </p:spPr>
        <p:txBody>
          <a:bodyPr/>
          <a:lstStyle/>
          <a:p>
            <a:endParaRPr lang="en-IN"/>
          </a:p>
        </p:txBody>
      </p:sp>
      <p:sp>
        <p:nvSpPr>
          <p:cNvPr id="11397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The throughput for pure ALOHA is </a:t>
            </a:r>
            <a:br>
              <a:rPr lang="en-US" sz="3200" i="0" baseline="0">
                <a:latin typeface="Arial" pitchFamily="34" charset="0"/>
              </a:rPr>
            </a:br>
            <a:r>
              <a:rPr lang="en-US" sz="3200" i="0" baseline="0">
                <a:solidFill>
                  <a:schemeClr val="hlink"/>
                </a:solidFill>
                <a:latin typeface="Arial" pitchFamily="34" charset="0"/>
              </a:rPr>
              <a:t>S = G × e </a:t>
            </a:r>
            <a:r>
              <a:rPr lang="en-US" sz="3200" i="0" baseline="30000">
                <a:solidFill>
                  <a:schemeClr val="hlink"/>
                </a:solidFill>
                <a:latin typeface="Arial" pitchFamily="34" charset="0"/>
              </a:rPr>
              <a:t>−2G  </a:t>
            </a:r>
            <a:r>
              <a:rPr lang="en-US" sz="3200" i="0" baseline="0">
                <a:latin typeface="Arial" pitchFamily="34" charset="0"/>
              </a:rPr>
              <a:t>.</a:t>
            </a:r>
          </a:p>
          <a:p>
            <a:pPr algn="ctr"/>
            <a:r>
              <a:rPr lang="en-US" sz="3200" i="0" baseline="0">
                <a:latin typeface="Arial" pitchFamily="34" charset="0"/>
              </a:rPr>
              <a:t>The maximum throughput</a:t>
            </a:r>
          </a:p>
          <a:p>
            <a:pPr algn="ctr"/>
            <a:r>
              <a:rPr lang="en-US" sz="3200" i="0" baseline="0">
                <a:solidFill>
                  <a:schemeClr val="hlink"/>
                </a:solidFill>
                <a:latin typeface="Arial" pitchFamily="34" charset="0"/>
              </a:rPr>
              <a:t>S</a:t>
            </a:r>
            <a:r>
              <a:rPr lang="en-US" sz="3200" i="0" baseline="-18000">
                <a:solidFill>
                  <a:schemeClr val="hlink"/>
                </a:solidFill>
                <a:latin typeface="Arial" pitchFamily="34" charset="0"/>
              </a:rPr>
              <a:t>max</a:t>
            </a:r>
            <a:r>
              <a:rPr lang="en-US" sz="3200" i="0" baseline="0">
                <a:solidFill>
                  <a:schemeClr val="hlink"/>
                </a:solidFill>
                <a:latin typeface="Arial" pitchFamily="34" charset="0"/>
              </a:rPr>
              <a:t> = 0.184 </a:t>
            </a:r>
            <a:r>
              <a:rPr lang="en-US" sz="3200" i="0" baseline="0">
                <a:latin typeface="Arial" pitchFamily="34" charset="0"/>
              </a:rPr>
              <a:t>when G= (1/2).</a:t>
            </a:r>
          </a:p>
        </p:txBody>
      </p:sp>
      <p:grpSp>
        <p:nvGrpSpPr>
          <p:cNvPr id="2" name="Group 12"/>
          <p:cNvGrpSpPr>
            <a:grpSpLocks/>
          </p:cNvGrpSpPr>
          <p:nvPr/>
        </p:nvGrpSpPr>
        <p:grpSpPr bwMode="auto">
          <a:xfrm>
            <a:off x="457200" y="1981200"/>
            <a:ext cx="1143000" cy="566738"/>
            <a:chOff x="1200" y="1248"/>
            <a:chExt cx="720" cy="357"/>
          </a:xfrm>
        </p:grpSpPr>
        <p:pic>
          <p:nvPicPr>
            <p:cNvPr id="11397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397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6C39EAD1-F043-4FD1-9148-756171897860}" type="slidenum">
              <a:rPr lang="en-US"/>
              <a:pPr/>
              <a:t>107</a:t>
            </a:fld>
            <a:endParaRPr lang="en-US"/>
          </a:p>
        </p:txBody>
      </p:sp>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90564" name="Text Box 4"/>
          <p:cNvSpPr txBox="1">
            <a:spLocks noChangeArrowheads="1"/>
          </p:cNvSpPr>
          <p:nvPr/>
        </p:nvSpPr>
        <p:spPr bwMode="auto">
          <a:xfrm>
            <a:off x="304800" y="381000"/>
            <a:ext cx="5664200"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12.6  </a:t>
            </a:r>
            <a:r>
              <a:rPr lang="en-US" sz="2000" baseline="0"/>
              <a:t>Frames in a slotted ALOHA network</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90567" name="Picture 7"/>
          <p:cNvPicPr>
            <a:picLocks noChangeAspect="1" noChangeArrowheads="1"/>
          </p:cNvPicPr>
          <p:nvPr/>
        </p:nvPicPr>
        <p:blipFill>
          <a:blip r:embed="rId3"/>
          <a:srcRect/>
          <a:stretch>
            <a:fillRect/>
          </a:stretch>
        </p:blipFill>
        <p:spPr bwMode="auto">
          <a:xfrm>
            <a:off x="261938" y="1433513"/>
            <a:ext cx="8501062" cy="3976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BF23BDEF-3E22-40B4-AB2D-05BDA80F13D3}" type="slidenum">
              <a:rPr lang="en-US"/>
              <a:pPr/>
              <a:t>108</a:t>
            </a:fld>
            <a:endParaRPr lang="en-US"/>
          </a:p>
        </p:txBody>
      </p:sp>
      <p:sp>
        <p:nvSpPr>
          <p:cNvPr id="11417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17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41770"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IN"/>
          </a:p>
        </p:txBody>
      </p:sp>
      <p:sp>
        <p:nvSpPr>
          <p:cNvPr id="1141771"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The throughput for slotted ALOHA is </a:t>
            </a:r>
            <a:br>
              <a:rPr lang="en-US" sz="3200" i="0" baseline="0">
                <a:latin typeface="Arial" pitchFamily="34" charset="0"/>
              </a:rPr>
            </a:br>
            <a:r>
              <a:rPr lang="en-US" sz="3200" i="0" baseline="0">
                <a:solidFill>
                  <a:schemeClr val="hlink"/>
                </a:solidFill>
                <a:latin typeface="Arial" pitchFamily="34" charset="0"/>
              </a:rPr>
              <a:t>S = G × e</a:t>
            </a:r>
            <a:r>
              <a:rPr lang="en-US" sz="3200" i="0" baseline="30000">
                <a:solidFill>
                  <a:schemeClr val="hlink"/>
                </a:solidFill>
                <a:latin typeface="Arial" pitchFamily="34" charset="0"/>
              </a:rPr>
              <a:t>−G</a:t>
            </a:r>
            <a:r>
              <a:rPr lang="en-US" sz="3200" i="0" baseline="0">
                <a:latin typeface="Arial" pitchFamily="34" charset="0"/>
              </a:rPr>
              <a:t> .</a:t>
            </a:r>
          </a:p>
          <a:p>
            <a:pPr algn="ctr"/>
            <a:r>
              <a:rPr lang="en-US" sz="3200" i="0" baseline="0">
                <a:latin typeface="Arial" pitchFamily="34" charset="0"/>
              </a:rPr>
              <a:t>The maximum throughput </a:t>
            </a:r>
            <a:br>
              <a:rPr lang="en-US" sz="3200" i="0" baseline="0">
                <a:latin typeface="Arial" pitchFamily="34" charset="0"/>
              </a:rPr>
            </a:br>
            <a:r>
              <a:rPr lang="en-US" sz="3200" i="0" baseline="0">
                <a:solidFill>
                  <a:schemeClr val="hlink"/>
                </a:solidFill>
                <a:latin typeface="Arial" pitchFamily="34" charset="0"/>
              </a:rPr>
              <a:t>S</a:t>
            </a:r>
            <a:r>
              <a:rPr lang="en-US" sz="3200" i="0" baseline="-18000">
                <a:solidFill>
                  <a:schemeClr val="hlink"/>
                </a:solidFill>
                <a:latin typeface="Arial" pitchFamily="34" charset="0"/>
              </a:rPr>
              <a:t>max</a:t>
            </a:r>
            <a:r>
              <a:rPr lang="en-US" sz="3200" i="0" baseline="0">
                <a:solidFill>
                  <a:schemeClr val="hlink"/>
                </a:solidFill>
                <a:latin typeface="Arial" pitchFamily="34" charset="0"/>
              </a:rPr>
              <a:t> = 0.368</a:t>
            </a:r>
            <a:r>
              <a:rPr lang="en-US" sz="3200" i="0" baseline="0">
                <a:latin typeface="Arial" pitchFamily="34" charset="0"/>
              </a:rPr>
              <a:t> when G = 1.</a:t>
            </a:r>
          </a:p>
        </p:txBody>
      </p:sp>
      <p:grpSp>
        <p:nvGrpSpPr>
          <p:cNvPr id="2" name="Group 12"/>
          <p:cNvGrpSpPr>
            <a:grpSpLocks/>
          </p:cNvGrpSpPr>
          <p:nvPr/>
        </p:nvGrpSpPr>
        <p:grpSpPr bwMode="auto">
          <a:xfrm>
            <a:off x="457200" y="1981200"/>
            <a:ext cx="1143000" cy="566738"/>
            <a:chOff x="1200" y="1248"/>
            <a:chExt cx="720" cy="357"/>
          </a:xfrm>
        </p:grpSpPr>
        <p:pic>
          <p:nvPicPr>
            <p:cNvPr id="114177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417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0512EB40-FC98-4F86-81C7-9C8901BEE40B}" type="slidenum">
              <a:rPr lang="en-US"/>
              <a:pPr/>
              <a:t>109</a:t>
            </a:fld>
            <a:endParaRPr lang="en-US"/>
          </a:p>
        </p:txBody>
      </p:sp>
      <p:sp>
        <p:nvSpPr>
          <p:cNvPr id="10926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926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92612" name="Text Box 4"/>
          <p:cNvSpPr txBox="1">
            <a:spLocks noChangeArrowheads="1"/>
          </p:cNvSpPr>
          <p:nvPr/>
        </p:nvSpPr>
        <p:spPr bwMode="auto">
          <a:xfrm>
            <a:off x="304800" y="381000"/>
            <a:ext cx="6464300"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12.7  </a:t>
            </a:r>
            <a:r>
              <a:rPr lang="en-US" sz="2000" baseline="0"/>
              <a:t>Vulnerable time for slotted ALOHA protocol</a:t>
            </a:r>
          </a:p>
        </p:txBody>
      </p:sp>
      <p:sp>
        <p:nvSpPr>
          <p:cNvPr id="10926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92615" name="Picture 7"/>
          <p:cNvPicPr>
            <a:picLocks noChangeAspect="1" noChangeArrowheads="1"/>
          </p:cNvPicPr>
          <p:nvPr/>
        </p:nvPicPr>
        <p:blipFill>
          <a:blip r:embed="rId3"/>
          <a:srcRect/>
          <a:stretch>
            <a:fillRect/>
          </a:stretch>
        </p:blipFill>
        <p:spPr bwMode="auto">
          <a:xfrm>
            <a:off x="520700" y="1430338"/>
            <a:ext cx="7632700" cy="4360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10.</a:t>
            </a:r>
            <a:fld id="{1C979929-FBA7-4FC4-A774-86B7559AA2E5}" type="slidenum">
              <a:rPr lang="en-US" smtClean="0"/>
              <a:pPr/>
              <a:t>11</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1292225" cy="1077913"/>
          </a:xfrm>
          <a:prstGeom prst="rect">
            <a:avLst/>
          </a:prstGeom>
          <a:noFill/>
          <a:ln w="9525">
            <a:noFill/>
            <a:miter lim="800000"/>
            <a:headEnd/>
            <a:tailEnd/>
          </a:ln>
          <a:effectLst/>
        </p:spPr>
        <p:txBody>
          <a:bodyPr wrap="none">
            <a:spAutoFit/>
          </a:bodyPr>
          <a:lstStyle/>
          <a:p>
            <a:pPr marL="0" lvl="2" eaLnBrk="0" hangingPunct="0">
              <a:defRPr/>
            </a:pPr>
            <a:r>
              <a:rPr lang="en-US" i="0">
                <a:effectLst>
                  <a:outerShdw blurRad="38100" dist="38100" dir="2700000" algn="tl">
                    <a:srgbClr val="C0C0C0"/>
                  </a:outerShdw>
                </a:effectLst>
                <a:latin typeface="Times" pitchFamily="18" charset="0"/>
              </a:rPr>
              <a:t>FRAMING</a:t>
            </a:r>
            <a:endParaRPr lang="en-US" i="0" dirty="0">
              <a:effectLst>
                <a:outerShdw blurRad="38100" dist="38100" dir="2700000" algn="tl">
                  <a:srgbClr val="C0C0C0"/>
                </a:outerShdw>
              </a:effectLst>
              <a:latin typeface="Times"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4915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49158" name="Rectangle 6"/>
          <p:cNvSpPr>
            <a:spLocks noChangeArrowheads="1"/>
          </p:cNvSpPr>
          <p:nvPr/>
        </p:nvSpPr>
        <p:spPr bwMode="auto">
          <a:xfrm>
            <a:off x="304800" y="1676400"/>
            <a:ext cx="8458200" cy="2554545"/>
          </a:xfrm>
          <a:prstGeom prst="rect">
            <a:avLst/>
          </a:prstGeom>
          <a:noFill/>
          <a:ln w="9525">
            <a:noFill/>
            <a:miter lim="800000"/>
            <a:headEnd/>
            <a:tailEnd/>
          </a:ln>
        </p:spPr>
        <p:txBody>
          <a:bodyPr>
            <a:spAutoFit/>
          </a:bodyPr>
          <a:lstStyle/>
          <a:p>
            <a:r>
              <a:rPr lang="en-US" sz="2000" dirty="0"/>
              <a:t>Any pattern used for the flag could also be part of the information. If this </a:t>
            </a:r>
            <a:r>
              <a:rPr lang="en-US" sz="2000" dirty="0" err="1" smtClean="0"/>
              <a:t>happens,the</a:t>
            </a:r>
            <a:r>
              <a:rPr lang="en-US" sz="2000" dirty="0" smtClean="0"/>
              <a:t> </a:t>
            </a:r>
            <a:r>
              <a:rPr lang="en-US" sz="2000" dirty="0"/>
              <a:t>receiver, when it encounters this pattern in the middle of the data, thinks it </a:t>
            </a:r>
            <a:r>
              <a:rPr lang="en-US" sz="2000" dirty="0" err="1" smtClean="0"/>
              <a:t>hasreached</a:t>
            </a:r>
            <a:r>
              <a:rPr lang="en-US" sz="2000" dirty="0" smtClean="0"/>
              <a:t> </a:t>
            </a:r>
            <a:r>
              <a:rPr lang="en-US" sz="2000" dirty="0"/>
              <a:t>the end of the frame. </a:t>
            </a:r>
            <a:endParaRPr lang="en-US" sz="2000" dirty="0" smtClean="0"/>
          </a:p>
          <a:p>
            <a:endParaRPr lang="en-US" sz="2000" dirty="0"/>
          </a:p>
          <a:p>
            <a:endParaRPr lang="en-US" sz="2000" dirty="0" smtClean="0"/>
          </a:p>
          <a:p>
            <a:r>
              <a:rPr lang="en-US" sz="2000" dirty="0" smtClean="0"/>
              <a:t>To </a:t>
            </a:r>
            <a:r>
              <a:rPr lang="en-US" sz="2000" dirty="0"/>
              <a:t>fix this problem, a byte-stuffing strategy was added to</a:t>
            </a:r>
          </a:p>
          <a:p>
            <a:r>
              <a:rPr lang="en-US" sz="2000" dirty="0"/>
              <a:t>character-oriented framing.</a:t>
            </a:r>
          </a:p>
          <a:p>
            <a:pPr marL="457200" indent="-457200">
              <a:buAutoNum type="arabicPeriod"/>
            </a:pPr>
            <a:endParaRPr lang="en-US" sz="2000" dirty="0"/>
          </a:p>
        </p:txBody>
      </p:sp>
    </p:spTree>
    <p:extLst>
      <p:ext uri="{BB962C8B-B14F-4D97-AF65-F5344CB8AC3E}">
        <p14:creationId xmlns:p14="http://schemas.microsoft.com/office/powerpoint/2010/main" val="3526875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9A28690C-B243-43D8-B997-18442943F8CA}" type="slidenum">
              <a:rPr lang="en-US"/>
              <a:pPr/>
              <a:t>110</a:t>
            </a:fld>
            <a:endParaRPr lang="en-US"/>
          </a:p>
        </p:txBody>
      </p:sp>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94660" name="Text Box 4"/>
          <p:cNvSpPr txBox="1">
            <a:spLocks noChangeArrowheads="1"/>
          </p:cNvSpPr>
          <p:nvPr/>
        </p:nvSpPr>
        <p:spPr bwMode="auto">
          <a:xfrm>
            <a:off x="304800" y="381000"/>
            <a:ext cx="630078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12.8  </a:t>
            </a:r>
            <a:r>
              <a:rPr lang="en-US" sz="2000" baseline="0"/>
              <a:t>Space/time model of the collision in CSMA</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94663" name="Picture 7"/>
          <p:cNvPicPr>
            <a:picLocks noChangeAspect="1" noChangeArrowheads="1"/>
          </p:cNvPicPr>
          <p:nvPr/>
        </p:nvPicPr>
        <p:blipFill>
          <a:blip r:embed="rId3"/>
          <a:srcRect/>
          <a:stretch>
            <a:fillRect/>
          </a:stretch>
        </p:blipFill>
        <p:spPr bwMode="auto">
          <a:xfrm>
            <a:off x="196850" y="1066800"/>
            <a:ext cx="7880350" cy="5078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0BA78239-859F-4971-930D-DF0270D84AFC}" type="slidenum">
              <a:rPr lang="en-US"/>
              <a:pPr/>
              <a:t>111</a:t>
            </a:fld>
            <a:endParaRPr lang="en-US"/>
          </a:p>
        </p:txBody>
      </p:sp>
      <p:sp>
        <p:nvSpPr>
          <p:cNvPr id="10967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967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096708" name="Text Box 4"/>
          <p:cNvSpPr txBox="1">
            <a:spLocks noChangeArrowheads="1"/>
          </p:cNvSpPr>
          <p:nvPr/>
        </p:nvSpPr>
        <p:spPr bwMode="auto">
          <a:xfrm>
            <a:off x="304800" y="381000"/>
            <a:ext cx="453548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12.9  </a:t>
            </a:r>
            <a:r>
              <a:rPr lang="en-US" sz="2000" baseline="0"/>
              <a:t>Vulnerable time in CSMA</a:t>
            </a:r>
          </a:p>
        </p:txBody>
      </p:sp>
      <p:sp>
        <p:nvSpPr>
          <p:cNvPr id="10967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096711" name="Picture 7"/>
          <p:cNvPicPr>
            <a:picLocks noChangeAspect="1" noChangeArrowheads="1"/>
          </p:cNvPicPr>
          <p:nvPr/>
        </p:nvPicPr>
        <p:blipFill>
          <a:blip r:embed="rId3"/>
          <a:srcRect/>
          <a:stretch>
            <a:fillRect/>
          </a:stretch>
        </p:blipFill>
        <p:spPr bwMode="auto">
          <a:xfrm>
            <a:off x="228600" y="2035175"/>
            <a:ext cx="8839200" cy="329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F24F3073-16D0-4707-80DB-0D7614049ABB}" type="slidenum">
              <a:rPr lang="en-US"/>
              <a:pPr/>
              <a:t>112</a:t>
            </a:fld>
            <a:endParaRPr lang="en-US"/>
          </a:p>
        </p:txBody>
      </p:sp>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098755"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IN"/>
          </a:p>
        </p:txBody>
      </p:sp>
      <p:sp>
        <p:nvSpPr>
          <p:cNvPr id="1098756" name="Text Box 4"/>
          <p:cNvSpPr txBox="1">
            <a:spLocks noChangeArrowheads="1"/>
          </p:cNvSpPr>
          <p:nvPr/>
        </p:nvSpPr>
        <p:spPr bwMode="auto">
          <a:xfrm>
            <a:off x="304800" y="228600"/>
            <a:ext cx="59467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12.10  </a:t>
            </a:r>
            <a:r>
              <a:rPr lang="en-US" sz="2000" baseline="0"/>
              <a:t>Behavior of three persistence methods</a:t>
            </a:r>
          </a:p>
        </p:txBody>
      </p:sp>
      <p:sp>
        <p:nvSpPr>
          <p:cNvPr id="1098757"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1098759" name="Picture 7"/>
          <p:cNvPicPr>
            <a:picLocks noChangeAspect="1" noChangeArrowheads="1"/>
          </p:cNvPicPr>
          <p:nvPr/>
        </p:nvPicPr>
        <p:blipFill>
          <a:blip r:embed="rId3"/>
          <a:srcRect/>
          <a:stretch>
            <a:fillRect/>
          </a:stretch>
        </p:blipFill>
        <p:spPr bwMode="auto">
          <a:xfrm>
            <a:off x="1657350" y="914400"/>
            <a:ext cx="5100638" cy="5421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F305289A-1C58-4B54-9246-59D421A0C3A4}" type="slidenum">
              <a:rPr lang="en-US"/>
              <a:pPr/>
              <a:t>113</a:t>
            </a:fld>
            <a:endParaRPr lang="en-US"/>
          </a:p>
        </p:txBody>
      </p:sp>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00804" name="Text Box 4"/>
          <p:cNvSpPr txBox="1">
            <a:spLocks noChangeArrowheads="1"/>
          </p:cNvSpPr>
          <p:nvPr/>
        </p:nvSpPr>
        <p:spPr bwMode="auto">
          <a:xfrm>
            <a:off x="304800" y="381000"/>
            <a:ext cx="6559550"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12.11  </a:t>
            </a:r>
            <a:r>
              <a:rPr lang="en-US" sz="2000" baseline="0"/>
              <a:t>Flow diagram for three persistence methods</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00807" name="Picture 7"/>
          <p:cNvPicPr>
            <a:picLocks noChangeAspect="1" noChangeArrowheads="1"/>
          </p:cNvPicPr>
          <p:nvPr/>
        </p:nvPicPr>
        <p:blipFill>
          <a:blip r:embed="rId3"/>
          <a:srcRect/>
          <a:stretch>
            <a:fillRect/>
          </a:stretch>
        </p:blipFill>
        <p:spPr bwMode="auto">
          <a:xfrm>
            <a:off x="1870075" y="1173163"/>
            <a:ext cx="5064125" cy="4922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1208B9FE-2034-4A28-9B16-502A6180B2E7}" type="slidenum">
              <a:rPr lang="en-US"/>
              <a:pPr/>
              <a:t>114</a:t>
            </a:fld>
            <a:endParaRPr lang="en-US"/>
          </a:p>
        </p:txBody>
      </p:sp>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02852" name="Text Box 4"/>
          <p:cNvSpPr txBox="1">
            <a:spLocks noChangeArrowheads="1"/>
          </p:cNvSpPr>
          <p:nvPr/>
        </p:nvSpPr>
        <p:spPr bwMode="auto">
          <a:xfrm>
            <a:off x="304800" y="381000"/>
            <a:ext cx="5848350"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12.12  </a:t>
            </a:r>
            <a:r>
              <a:rPr lang="en-US" sz="2000" baseline="0"/>
              <a:t>Collision of the first bit in CSMA/CD</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02855" name="Picture 7"/>
          <p:cNvPicPr>
            <a:picLocks noChangeAspect="1" noChangeArrowheads="1"/>
          </p:cNvPicPr>
          <p:nvPr/>
        </p:nvPicPr>
        <p:blipFill>
          <a:blip r:embed="rId3"/>
          <a:srcRect/>
          <a:stretch>
            <a:fillRect/>
          </a:stretch>
        </p:blipFill>
        <p:spPr bwMode="auto">
          <a:xfrm>
            <a:off x="9525" y="2033588"/>
            <a:ext cx="9058275" cy="2614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0FB6092E-923B-48E6-96BB-C000F71901DB}" type="slidenum">
              <a:rPr lang="en-US"/>
              <a:pPr/>
              <a:t>115</a:t>
            </a:fld>
            <a:endParaRPr lang="en-US"/>
          </a:p>
        </p:txBody>
      </p:sp>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04900" name="Text Box 4"/>
          <p:cNvSpPr txBox="1">
            <a:spLocks noChangeArrowheads="1"/>
          </p:cNvSpPr>
          <p:nvPr/>
        </p:nvSpPr>
        <p:spPr bwMode="auto">
          <a:xfrm>
            <a:off x="304800" y="381000"/>
            <a:ext cx="5705475"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12.13 </a:t>
            </a:r>
            <a:r>
              <a:rPr lang="en-US" sz="2000" baseline="0"/>
              <a:t>Collision and abortion in CSMA/CD</a:t>
            </a:r>
            <a:endParaRPr lang="en-US" sz="3200" b="0" i="0" baseline="-18000">
              <a:latin typeface="Arial" pitchFamily="34" charset="0"/>
            </a:endParaRPr>
          </a:p>
          <a:p>
            <a:endParaRPr lang="en-US" sz="2000" baseline="0"/>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04903" name="Picture 7"/>
          <p:cNvPicPr>
            <a:picLocks noChangeAspect="1" noChangeArrowheads="1"/>
          </p:cNvPicPr>
          <p:nvPr/>
        </p:nvPicPr>
        <p:blipFill>
          <a:blip r:embed="rId3"/>
          <a:srcRect/>
          <a:stretch>
            <a:fillRect/>
          </a:stretch>
        </p:blipFill>
        <p:spPr bwMode="auto">
          <a:xfrm>
            <a:off x="73025" y="2081213"/>
            <a:ext cx="8994775" cy="2947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A06BB756-89DD-4C05-AC45-B60C99D9FBEC}" type="slidenum">
              <a:rPr lang="en-US"/>
              <a:pPr/>
              <a:t>116</a:t>
            </a:fld>
            <a:endParaRPr lang="en-US"/>
          </a:p>
        </p:txBody>
      </p:sp>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06948" name="Text Box 4"/>
          <p:cNvSpPr txBox="1">
            <a:spLocks noChangeArrowheads="1"/>
          </p:cNvSpPr>
          <p:nvPr/>
        </p:nvSpPr>
        <p:spPr bwMode="auto">
          <a:xfrm>
            <a:off x="304800" y="381000"/>
            <a:ext cx="53879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12.14  </a:t>
            </a:r>
            <a:r>
              <a:rPr lang="en-US" sz="2000" baseline="0"/>
              <a:t>Flow diagram for the CSMA/CD</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06951" name="Picture 7"/>
          <p:cNvPicPr>
            <a:picLocks noChangeAspect="1" noChangeArrowheads="1"/>
          </p:cNvPicPr>
          <p:nvPr/>
        </p:nvPicPr>
        <p:blipFill>
          <a:blip r:embed="rId3"/>
          <a:srcRect/>
          <a:stretch>
            <a:fillRect/>
          </a:stretch>
        </p:blipFill>
        <p:spPr bwMode="auto">
          <a:xfrm>
            <a:off x="1166813" y="1012825"/>
            <a:ext cx="6297612" cy="508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909D115C-00E4-4A4D-8090-8C98F422683B}" type="slidenum">
              <a:rPr lang="en-US"/>
              <a:pPr/>
              <a:t>117</a:t>
            </a:fld>
            <a:endParaRPr lang="en-US"/>
          </a:p>
        </p:txBody>
      </p:sp>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08996" name="Text Box 4"/>
          <p:cNvSpPr txBox="1">
            <a:spLocks noChangeArrowheads="1"/>
          </p:cNvSpPr>
          <p:nvPr/>
        </p:nvSpPr>
        <p:spPr bwMode="auto">
          <a:xfrm>
            <a:off x="304800" y="381000"/>
            <a:ext cx="76914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12.15  </a:t>
            </a:r>
            <a:r>
              <a:rPr lang="en-US" sz="2000" baseline="0"/>
              <a:t>Energy level during transmission, idleness, or collision</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08999" name="Picture 7"/>
          <p:cNvPicPr>
            <a:picLocks noChangeAspect="1" noChangeArrowheads="1"/>
          </p:cNvPicPr>
          <p:nvPr/>
        </p:nvPicPr>
        <p:blipFill>
          <a:blip r:embed="rId3"/>
          <a:srcRect/>
          <a:stretch>
            <a:fillRect/>
          </a:stretch>
        </p:blipFill>
        <p:spPr bwMode="auto">
          <a:xfrm>
            <a:off x="941388" y="2378075"/>
            <a:ext cx="7212012" cy="227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013C3359-9996-46E2-92EC-3334D97C5507}" type="slidenum">
              <a:rPr lang="en-US"/>
              <a:pPr/>
              <a:t>118</a:t>
            </a:fld>
            <a:endParaRPr lang="en-US"/>
          </a:p>
        </p:txBody>
      </p:sp>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11044" name="Text Box 4"/>
          <p:cNvSpPr txBox="1">
            <a:spLocks noChangeArrowheads="1"/>
          </p:cNvSpPr>
          <p:nvPr/>
        </p:nvSpPr>
        <p:spPr bwMode="auto">
          <a:xfrm>
            <a:off x="304800" y="381000"/>
            <a:ext cx="417512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12.16  </a:t>
            </a:r>
            <a:r>
              <a:rPr lang="en-US" sz="2000" baseline="0"/>
              <a:t>Timing in CSMA/CA</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11047" name="Picture 7"/>
          <p:cNvPicPr>
            <a:picLocks noChangeAspect="1" noChangeArrowheads="1"/>
          </p:cNvPicPr>
          <p:nvPr/>
        </p:nvPicPr>
        <p:blipFill>
          <a:blip r:embed="rId3"/>
          <a:srcRect/>
          <a:stretch>
            <a:fillRect/>
          </a:stretch>
        </p:blipFill>
        <p:spPr bwMode="auto">
          <a:xfrm>
            <a:off x="252413" y="2438400"/>
            <a:ext cx="8510587" cy="1944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40414A30-885D-4D74-AECB-02F67FE601E0}" type="slidenum">
              <a:rPr lang="en-US"/>
              <a:pPr/>
              <a:t>119</a:t>
            </a:fld>
            <a:endParaRPr lang="en-US"/>
          </a:p>
        </p:txBody>
      </p:sp>
      <p:sp>
        <p:nvSpPr>
          <p:cNvPr id="11438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381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4381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IN"/>
          </a:p>
        </p:txBody>
      </p:sp>
      <p:sp>
        <p:nvSpPr>
          <p:cNvPr id="114381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 CSMA/CA, the IFS can also be used to define the priority of a station or a frame.</a:t>
            </a:r>
          </a:p>
        </p:txBody>
      </p:sp>
      <p:grpSp>
        <p:nvGrpSpPr>
          <p:cNvPr id="2" name="Group 12"/>
          <p:cNvGrpSpPr>
            <a:grpSpLocks/>
          </p:cNvGrpSpPr>
          <p:nvPr/>
        </p:nvGrpSpPr>
        <p:grpSpPr bwMode="auto">
          <a:xfrm>
            <a:off x="457200" y="1981200"/>
            <a:ext cx="1143000" cy="566738"/>
            <a:chOff x="1200" y="1248"/>
            <a:chExt cx="720" cy="357"/>
          </a:xfrm>
        </p:grpSpPr>
        <p:pic>
          <p:nvPicPr>
            <p:cNvPr id="114382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438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p>
            <a:r>
              <a:rPr lang="en-US" smtClean="0"/>
              <a:t>11.</a:t>
            </a:r>
            <a:fld id="{2C73530F-1279-4F86-A74B-39EE8482CAF2}" type="slidenum">
              <a:rPr lang="en-US" smtClean="0"/>
              <a:pPr/>
              <a:t>12</a:t>
            </a:fld>
            <a:endParaRPr lang="en-US" smtClean="0"/>
          </a:p>
        </p:txBody>
      </p:sp>
      <p:sp>
        <p:nvSpPr>
          <p:cNvPr id="51203"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51204"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51205" name="Text Box 4"/>
          <p:cNvSpPr txBox="1">
            <a:spLocks noChangeArrowheads="1"/>
          </p:cNvSpPr>
          <p:nvPr/>
        </p:nvSpPr>
        <p:spPr bwMode="auto">
          <a:xfrm>
            <a:off x="304800" y="381000"/>
            <a:ext cx="605472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  </a:t>
            </a:r>
            <a:r>
              <a:rPr lang="en-US" sz="2000">
                <a:latin typeface="Times New Roman" pitchFamily="18" charset="0"/>
              </a:rPr>
              <a:t>A frame in a character-oriented protocol</a:t>
            </a:r>
          </a:p>
        </p:txBody>
      </p:sp>
      <p:sp>
        <p:nvSpPr>
          <p:cNvPr id="512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51207" name="Picture 6"/>
          <p:cNvPicPr>
            <a:picLocks noChangeAspect="1" noChangeArrowheads="1"/>
          </p:cNvPicPr>
          <p:nvPr/>
        </p:nvPicPr>
        <p:blipFill>
          <a:blip r:embed="rId3"/>
          <a:srcRect/>
          <a:stretch>
            <a:fillRect/>
          </a:stretch>
        </p:blipFill>
        <p:spPr bwMode="auto">
          <a:xfrm>
            <a:off x="685800" y="2600325"/>
            <a:ext cx="7158038" cy="99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13927158-A61A-48E3-B93C-73F9B54347BA}" type="slidenum">
              <a:rPr lang="en-US"/>
              <a:pPr/>
              <a:t>120</a:t>
            </a:fld>
            <a:endParaRPr lang="en-US"/>
          </a:p>
        </p:txBody>
      </p:sp>
      <p:sp>
        <p:nvSpPr>
          <p:cNvPr id="11458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58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45866" name="Line 10"/>
          <p:cNvSpPr>
            <a:spLocks noChangeShapeType="1"/>
          </p:cNvSpPr>
          <p:nvPr/>
        </p:nvSpPr>
        <p:spPr bwMode="auto">
          <a:xfrm>
            <a:off x="458788" y="5410200"/>
            <a:ext cx="8153400" cy="0"/>
          </a:xfrm>
          <a:prstGeom prst="line">
            <a:avLst/>
          </a:prstGeom>
          <a:noFill/>
          <a:ln w="76200">
            <a:solidFill>
              <a:srgbClr val="009900"/>
            </a:solidFill>
            <a:round/>
            <a:headEnd/>
            <a:tailEnd/>
          </a:ln>
          <a:effectLst/>
        </p:spPr>
        <p:txBody>
          <a:bodyPr/>
          <a:lstStyle/>
          <a:p>
            <a:endParaRPr lang="en-IN"/>
          </a:p>
        </p:txBody>
      </p:sp>
      <p:sp>
        <p:nvSpPr>
          <p:cNvPr id="1145867"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 CSMA/CA, if the station finds the channel busy, it does not restart the timer of the contention window;</a:t>
            </a:r>
          </a:p>
          <a:p>
            <a:pPr algn="ctr"/>
            <a:r>
              <a:rPr lang="en-US" sz="3200" i="0" baseline="0">
                <a:latin typeface="Arial" pitchFamily="34" charset="0"/>
              </a:rPr>
              <a:t>it stops the timer and restarts it when the channel becomes idle.</a:t>
            </a:r>
          </a:p>
        </p:txBody>
      </p:sp>
      <p:grpSp>
        <p:nvGrpSpPr>
          <p:cNvPr id="2" name="Group 12"/>
          <p:cNvGrpSpPr>
            <a:grpSpLocks/>
          </p:cNvGrpSpPr>
          <p:nvPr/>
        </p:nvGrpSpPr>
        <p:grpSpPr bwMode="auto">
          <a:xfrm>
            <a:off x="457200" y="1981200"/>
            <a:ext cx="1143000" cy="566738"/>
            <a:chOff x="1200" y="1248"/>
            <a:chExt cx="720" cy="357"/>
          </a:xfrm>
        </p:grpSpPr>
        <p:pic>
          <p:nvPicPr>
            <p:cNvPr id="114586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4587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8C918B5D-5480-422E-802B-682D5AD3D576}" type="slidenum">
              <a:rPr lang="en-US"/>
              <a:pPr/>
              <a:t>121</a:t>
            </a:fld>
            <a:endParaRPr lang="en-US"/>
          </a:p>
        </p:txBody>
      </p:sp>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13092" name="Text Box 4"/>
          <p:cNvSpPr txBox="1">
            <a:spLocks noChangeArrowheads="1"/>
          </p:cNvSpPr>
          <p:nvPr/>
        </p:nvSpPr>
        <p:spPr bwMode="auto">
          <a:xfrm>
            <a:off x="304800" y="381000"/>
            <a:ext cx="49863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12.17  </a:t>
            </a:r>
            <a:r>
              <a:rPr lang="en-US" sz="2000" baseline="0"/>
              <a:t>Flow diagram for CSMA/CA</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13095" name="Picture 7"/>
          <p:cNvPicPr>
            <a:picLocks noChangeAspect="1" noChangeArrowheads="1"/>
          </p:cNvPicPr>
          <p:nvPr/>
        </p:nvPicPr>
        <p:blipFill>
          <a:blip r:embed="rId3"/>
          <a:srcRect/>
          <a:stretch>
            <a:fillRect/>
          </a:stretch>
        </p:blipFill>
        <p:spPr bwMode="auto">
          <a:xfrm>
            <a:off x="2362200" y="1092200"/>
            <a:ext cx="3025775" cy="485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E0572D4E-A380-4865-89FB-1C3E44B1515D}" type="slidenum">
              <a:rPr lang="en-US"/>
              <a:pPr/>
              <a:t>122</a:t>
            </a:fld>
            <a:endParaRPr lang="en-US"/>
          </a:p>
        </p:txBody>
      </p:sp>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21284" name="Text Box 4"/>
          <p:cNvSpPr txBox="1">
            <a:spLocks noChangeArrowheads="1"/>
          </p:cNvSpPr>
          <p:nvPr/>
        </p:nvSpPr>
        <p:spPr bwMode="auto">
          <a:xfrm>
            <a:off x="304800" y="381000"/>
            <a:ext cx="6616700"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12.21  </a:t>
            </a:r>
            <a:r>
              <a:rPr lang="en-US" sz="2000" baseline="0"/>
              <a:t>Frequency-division multiple access (FDMA)</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21289" name="Picture 9"/>
          <p:cNvPicPr>
            <a:picLocks noChangeAspect="1" noChangeArrowheads="1"/>
          </p:cNvPicPr>
          <p:nvPr/>
        </p:nvPicPr>
        <p:blipFill>
          <a:blip r:embed="rId3"/>
          <a:srcRect/>
          <a:stretch>
            <a:fillRect/>
          </a:stretch>
        </p:blipFill>
        <p:spPr bwMode="auto">
          <a:xfrm>
            <a:off x="712788" y="1231900"/>
            <a:ext cx="7212012" cy="478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03769733-C974-4887-9615-C0886E2D3DA6}" type="slidenum">
              <a:rPr lang="en-US"/>
              <a:pPr/>
              <a:t>123</a:t>
            </a:fld>
            <a:endParaRPr lang="en-US"/>
          </a:p>
        </p:txBody>
      </p:sp>
      <p:sp>
        <p:nvSpPr>
          <p:cNvPr id="11499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49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4996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IN"/>
          </a:p>
        </p:txBody>
      </p:sp>
      <p:sp>
        <p:nvSpPr>
          <p:cNvPr id="114996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 FDMA, the available bandwidth </a:t>
            </a:r>
            <a:br>
              <a:rPr lang="en-US" sz="3200" i="0" baseline="0">
                <a:latin typeface="Arial" pitchFamily="34" charset="0"/>
              </a:rPr>
            </a:br>
            <a:r>
              <a:rPr lang="en-US" sz="3200" i="0" baseline="0">
                <a:latin typeface="Arial" pitchFamily="34" charset="0"/>
              </a:rPr>
              <a:t>of the common channel is divided into bands that are separated by guard bands.</a:t>
            </a:r>
          </a:p>
        </p:txBody>
      </p:sp>
      <p:grpSp>
        <p:nvGrpSpPr>
          <p:cNvPr id="2" name="Group 12"/>
          <p:cNvGrpSpPr>
            <a:grpSpLocks/>
          </p:cNvGrpSpPr>
          <p:nvPr/>
        </p:nvGrpSpPr>
        <p:grpSpPr bwMode="auto">
          <a:xfrm>
            <a:off x="457200" y="1981200"/>
            <a:ext cx="1143000" cy="566738"/>
            <a:chOff x="1200" y="1248"/>
            <a:chExt cx="720" cy="357"/>
          </a:xfrm>
        </p:grpSpPr>
        <p:pic>
          <p:nvPicPr>
            <p:cNvPr id="11499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499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D742FECE-8518-4496-848A-3BE0D4C48FB2}" type="slidenum">
              <a:rPr lang="en-US"/>
              <a:pPr/>
              <a:t>124</a:t>
            </a:fld>
            <a:endParaRPr lang="en-US"/>
          </a:p>
        </p:txBody>
      </p:sp>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23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23332" name="Text Box 4"/>
          <p:cNvSpPr txBox="1">
            <a:spLocks noChangeArrowheads="1"/>
          </p:cNvSpPr>
          <p:nvPr/>
        </p:nvSpPr>
        <p:spPr bwMode="auto">
          <a:xfrm>
            <a:off x="304800" y="381000"/>
            <a:ext cx="600868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12.22  </a:t>
            </a:r>
            <a:r>
              <a:rPr lang="en-US" sz="2000" baseline="0"/>
              <a:t>Time-division multiple access (TDMA)</a:t>
            </a:r>
          </a:p>
        </p:txBody>
      </p:sp>
      <p:sp>
        <p:nvSpPr>
          <p:cNvPr id="1123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23335" name="Picture 7"/>
          <p:cNvPicPr>
            <a:picLocks noChangeAspect="1" noChangeArrowheads="1"/>
          </p:cNvPicPr>
          <p:nvPr/>
        </p:nvPicPr>
        <p:blipFill>
          <a:blip r:embed="rId3"/>
          <a:srcRect/>
          <a:stretch>
            <a:fillRect/>
          </a:stretch>
        </p:blipFill>
        <p:spPr bwMode="auto">
          <a:xfrm>
            <a:off x="838200" y="1243013"/>
            <a:ext cx="7212013" cy="4776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D1F94007-B816-4549-8950-717F1248A73A}" type="slidenum">
              <a:rPr lang="en-US"/>
              <a:pPr/>
              <a:t>125</a:t>
            </a:fld>
            <a:endParaRPr lang="en-US"/>
          </a:p>
        </p:txBody>
      </p:sp>
      <p:sp>
        <p:nvSpPr>
          <p:cNvPr id="11520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20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5201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IN"/>
          </a:p>
        </p:txBody>
      </p:sp>
      <p:sp>
        <p:nvSpPr>
          <p:cNvPr id="115201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 TDMA, the bandwidth is just one channel that is timeshared between different stations.</a:t>
            </a:r>
          </a:p>
        </p:txBody>
      </p:sp>
      <p:grpSp>
        <p:nvGrpSpPr>
          <p:cNvPr id="2" name="Group 12"/>
          <p:cNvGrpSpPr>
            <a:grpSpLocks/>
          </p:cNvGrpSpPr>
          <p:nvPr/>
        </p:nvGrpSpPr>
        <p:grpSpPr bwMode="auto">
          <a:xfrm>
            <a:off x="457200" y="1981200"/>
            <a:ext cx="1143000" cy="566738"/>
            <a:chOff x="1200" y="1248"/>
            <a:chExt cx="720" cy="357"/>
          </a:xfrm>
        </p:grpSpPr>
        <p:pic>
          <p:nvPicPr>
            <p:cNvPr id="11520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520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12.</a:t>
            </a:r>
            <a:fld id="{481813CE-FB9D-4DE2-9ED8-52E0F430B4A4}" type="slidenum">
              <a:rPr lang="en-US"/>
              <a:pPr/>
              <a:t>126</a:t>
            </a:fld>
            <a:endParaRPr lang="en-US"/>
          </a:p>
        </p:txBody>
      </p:sp>
      <p:sp>
        <p:nvSpPr>
          <p:cNvPr id="1154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11540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IN"/>
          </a:p>
        </p:txBody>
      </p:sp>
      <p:sp>
        <p:nvSpPr>
          <p:cNvPr id="115405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IN"/>
          </a:p>
        </p:txBody>
      </p:sp>
      <p:sp>
        <p:nvSpPr>
          <p:cNvPr id="11540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 CDMA, one channel carries all transmissions simultaneously.</a:t>
            </a:r>
          </a:p>
        </p:txBody>
      </p:sp>
      <p:grpSp>
        <p:nvGrpSpPr>
          <p:cNvPr id="2" name="Group 12"/>
          <p:cNvGrpSpPr>
            <a:grpSpLocks/>
          </p:cNvGrpSpPr>
          <p:nvPr/>
        </p:nvGrpSpPr>
        <p:grpSpPr bwMode="auto">
          <a:xfrm>
            <a:off x="457200" y="1981200"/>
            <a:ext cx="1143000" cy="566738"/>
            <a:chOff x="1200" y="1248"/>
            <a:chExt cx="720" cy="357"/>
          </a:xfrm>
        </p:grpSpPr>
        <p:pic>
          <p:nvPicPr>
            <p:cNvPr id="115406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11540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396433A2-0C78-400D-8A76-036B785BF14F}" type="slidenum">
              <a:rPr lang="en-US"/>
              <a:pPr/>
              <a:t>127</a:t>
            </a:fld>
            <a:endParaRPr lang="en-US"/>
          </a:p>
        </p:txBody>
      </p:sp>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25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25380" name="Text Box 4"/>
          <p:cNvSpPr txBox="1">
            <a:spLocks noChangeArrowheads="1"/>
          </p:cNvSpPr>
          <p:nvPr/>
        </p:nvSpPr>
        <p:spPr bwMode="auto">
          <a:xfrm>
            <a:off x="304800" y="381000"/>
            <a:ext cx="620712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12.23  </a:t>
            </a:r>
            <a:r>
              <a:rPr lang="en-US" sz="2000" baseline="0"/>
              <a:t>Simple idea of communication with code</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25383" name="Picture 7"/>
          <p:cNvPicPr>
            <a:picLocks noChangeAspect="1" noChangeArrowheads="1"/>
          </p:cNvPicPr>
          <p:nvPr/>
        </p:nvPicPr>
        <p:blipFill>
          <a:blip r:embed="rId3"/>
          <a:srcRect/>
          <a:stretch>
            <a:fillRect/>
          </a:stretch>
        </p:blipFill>
        <p:spPr bwMode="auto">
          <a:xfrm>
            <a:off x="938213" y="1338263"/>
            <a:ext cx="7258050" cy="4300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BF51D636-9E06-48EA-B986-075702BCAF15}" type="slidenum">
              <a:rPr lang="en-US"/>
              <a:pPr/>
              <a:t>128</a:t>
            </a:fld>
            <a:endParaRPr lang="en-US"/>
          </a:p>
        </p:txBody>
      </p:sp>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27428" name="Text Box 4"/>
          <p:cNvSpPr txBox="1">
            <a:spLocks noChangeArrowheads="1"/>
          </p:cNvSpPr>
          <p:nvPr/>
        </p:nvSpPr>
        <p:spPr bwMode="auto">
          <a:xfrm>
            <a:off x="304800" y="381000"/>
            <a:ext cx="35893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12.24  </a:t>
            </a:r>
            <a:r>
              <a:rPr lang="en-US" sz="2000" baseline="0"/>
              <a:t>Chip sequences</a:t>
            </a: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27431" name="Picture 7"/>
          <p:cNvPicPr>
            <a:picLocks noChangeAspect="1" noChangeArrowheads="1"/>
          </p:cNvPicPr>
          <p:nvPr/>
        </p:nvPicPr>
        <p:blipFill>
          <a:blip r:embed="rId3"/>
          <a:srcRect/>
          <a:stretch>
            <a:fillRect/>
          </a:stretch>
        </p:blipFill>
        <p:spPr bwMode="auto">
          <a:xfrm>
            <a:off x="152400" y="2870200"/>
            <a:ext cx="8775700" cy="86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74354BDF-39BC-41A8-BECF-5318841C4E1E}" type="slidenum">
              <a:rPr lang="en-US"/>
              <a:pPr/>
              <a:t>129</a:t>
            </a:fld>
            <a:endParaRPr lang="en-US"/>
          </a:p>
        </p:txBody>
      </p:sp>
      <p:sp>
        <p:nvSpPr>
          <p:cNvPr id="1129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29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29476" name="Text Box 4"/>
          <p:cNvSpPr txBox="1">
            <a:spLocks noChangeArrowheads="1"/>
          </p:cNvSpPr>
          <p:nvPr/>
        </p:nvSpPr>
        <p:spPr bwMode="auto">
          <a:xfrm>
            <a:off x="304800" y="381000"/>
            <a:ext cx="51260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12.25  </a:t>
            </a:r>
            <a:r>
              <a:rPr lang="en-US" sz="2000" baseline="0"/>
              <a:t>Data representation in CDMA</a:t>
            </a:r>
          </a:p>
        </p:txBody>
      </p:sp>
      <p:sp>
        <p:nvSpPr>
          <p:cNvPr id="1129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29479" name="Picture 7"/>
          <p:cNvPicPr>
            <a:picLocks noChangeAspect="1" noChangeArrowheads="1"/>
          </p:cNvPicPr>
          <p:nvPr/>
        </p:nvPicPr>
        <p:blipFill>
          <a:blip r:embed="rId3"/>
          <a:srcRect/>
          <a:stretch>
            <a:fillRect/>
          </a:stretch>
        </p:blipFill>
        <p:spPr bwMode="auto">
          <a:xfrm>
            <a:off x="484188" y="3016250"/>
            <a:ext cx="8126412" cy="71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p:spPr>
        <p:txBody>
          <a:bodyPr/>
          <a:lstStyle/>
          <a:p>
            <a:r>
              <a:rPr lang="en-US" smtClean="0"/>
              <a:t>11.</a:t>
            </a:r>
            <a:fld id="{69FA3D93-03D8-4B5A-93C7-C178B450DF9A}" type="slidenum">
              <a:rPr lang="en-US" smtClean="0"/>
              <a:pPr/>
              <a:t>13</a:t>
            </a:fld>
            <a:endParaRPr lang="en-US" smtClean="0"/>
          </a:p>
        </p:txBody>
      </p:sp>
      <p:sp>
        <p:nvSpPr>
          <p:cNvPr id="5222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52228"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52229" name="Text Box 4"/>
          <p:cNvSpPr txBox="1">
            <a:spLocks noChangeArrowheads="1"/>
          </p:cNvSpPr>
          <p:nvPr/>
        </p:nvSpPr>
        <p:spPr bwMode="auto">
          <a:xfrm>
            <a:off x="304800" y="381000"/>
            <a:ext cx="477361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  </a:t>
            </a:r>
            <a:r>
              <a:rPr lang="en-US" sz="2000">
                <a:latin typeface="Times New Roman" pitchFamily="18" charset="0"/>
              </a:rPr>
              <a:t>Byte stuffing and unstuffing</a:t>
            </a:r>
          </a:p>
        </p:txBody>
      </p:sp>
      <p:sp>
        <p:nvSpPr>
          <p:cNvPr id="522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52231" name="Picture 6"/>
          <p:cNvPicPr>
            <a:picLocks noChangeAspect="1" noChangeArrowheads="1"/>
          </p:cNvPicPr>
          <p:nvPr/>
        </p:nvPicPr>
        <p:blipFill>
          <a:blip r:embed="rId3"/>
          <a:srcRect/>
          <a:stretch>
            <a:fillRect/>
          </a:stretch>
        </p:blipFill>
        <p:spPr bwMode="auto">
          <a:xfrm>
            <a:off x="609600" y="1574800"/>
            <a:ext cx="7331075" cy="406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D719D05D-CAB2-4657-A36A-D165DCDFF10D}" type="slidenum">
              <a:rPr lang="en-US"/>
              <a:pPr/>
              <a:t>130</a:t>
            </a:fld>
            <a:endParaRPr lang="en-US"/>
          </a:p>
        </p:txBody>
      </p:sp>
      <p:sp>
        <p:nvSpPr>
          <p:cNvPr id="1131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31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31524" name="Text Box 4"/>
          <p:cNvSpPr txBox="1">
            <a:spLocks noChangeArrowheads="1"/>
          </p:cNvSpPr>
          <p:nvPr/>
        </p:nvSpPr>
        <p:spPr bwMode="auto">
          <a:xfrm>
            <a:off x="304800" y="381000"/>
            <a:ext cx="48037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12.26  </a:t>
            </a:r>
            <a:r>
              <a:rPr lang="en-US" sz="2000" baseline="0"/>
              <a:t>Sharing channel in CDMA</a:t>
            </a:r>
          </a:p>
        </p:txBody>
      </p:sp>
      <p:sp>
        <p:nvSpPr>
          <p:cNvPr id="1131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31527" name="Picture 7"/>
          <p:cNvPicPr>
            <a:picLocks noChangeAspect="1" noChangeArrowheads="1"/>
          </p:cNvPicPr>
          <p:nvPr/>
        </p:nvPicPr>
        <p:blipFill>
          <a:blip r:embed="rId3"/>
          <a:srcRect/>
          <a:stretch>
            <a:fillRect/>
          </a:stretch>
        </p:blipFill>
        <p:spPr bwMode="auto">
          <a:xfrm>
            <a:off x="185738" y="1524000"/>
            <a:ext cx="8729662"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9B8B8155-1422-471C-8A70-D85540D18D7E}" type="slidenum">
              <a:rPr lang="en-US"/>
              <a:pPr/>
              <a:t>131</a:t>
            </a:fld>
            <a:endParaRPr lang="en-US"/>
          </a:p>
        </p:txBody>
      </p:sp>
      <p:sp>
        <p:nvSpPr>
          <p:cNvPr id="1133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33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33572" name="Text Box 4"/>
          <p:cNvSpPr txBox="1">
            <a:spLocks noChangeArrowheads="1"/>
          </p:cNvSpPr>
          <p:nvPr/>
        </p:nvSpPr>
        <p:spPr bwMode="auto">
          <a:xfrm>
            <a:off x="304800" y="381000"/>
            <a:ext cx="696912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12.27  </a:t>
            </a:r>
            <a:r>
              <a:rPr lang="en-US" sz="2000" baseline="0"/>
              <a:t>Digital signal created by four stations in CDMA</a:t>
            </a:r>
          </a:p>
        </p:txBody>
      </p:sp>
      <p:sp>
        <p:nvSpPr>
          <p:cNvPr id="1133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33575" name="Picture 7"/>
          <p:cNvPicPr>
            <a:picLocks noChangeAspect="1" noChangeArrowheads="1"/>
          </p:cNvPicPr>
          <p:nvPr/>
        </p:nvPicPr>
        <p:blipFill>
          <a:blip r:embed="rId3"/>
          <a:srcRect/>
          <a:stretch>
            <a:fillRect/>
          </a:stretch>
        </p:blipFill>
        <p:spPr bwMode="auto">
          <a:xfrm>
            <a:off x="279400" y="1552575"/>
            <a:ext cx="8026400"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12.</a:t>
            </a:r>
            <a:fld id="{E0FCEA6C-C0DB-4FA3-AA66-9B4C53222E8A}" type="slidenum">
              <a:rPr lang="en-US"/>
              <a:pPr/>
              <a:t>132</a:t>
            </a:fld>
            <a:endParaRPr lang="en-US"/>
          </a:p>
        </p:txBody>
      </p:sp>
      <p:sp>
        <p:nvSpPr>
          <p:cNvPr id="1135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1356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135620" name="Text Box 4"/>
          <p:cNvSpPr txBox="1">
            <a:spLocks noChangeArrowheads="1"/>
          </p:cNvSpPr>
          <p:nvPr/>
        </p:nvSpPr>
        <p:spPr bwMode="auto">
          <a:xfrm>
            <a:off x="304800" y="381000"/>
            <a:ext cx="73310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12.28  </a:t>
            </a:r>
            <a:r>
              <a:rPr lang="en-US" sz="2000" baseline="0"/>
              <a:t>Decoding of the composite signal for one in CDMA</a:t>
            </a:r>
          </a:p>
        </p:txBody>
      </p:sp>
      <p:sp>
        <p:nvSpPr>
          <p:cNvPr id="1135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135623" name="Picture 7"/>
          <p:cNvPicPr>
            <a:picLocks noChangeAspect="1" noChangeArrowheads="1"/>
          </p:cNvPicPr>
          <p:nvPr/>
        </p:nvPicPr>
        <p:blipFill>
          <a:blip r:embed="rId3"/>
          <a:srcRect/>
          <a:stretch>
            <a:fillRect/>
          </a:stretch>
        </p:blipFill>
        <p:spPr bwMode="auto">
          <a:xfrm>
            <a:off x="719138" y="1301750"/>
            <a:ext cx="7358062" cy="433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p>
            <a:r>
              <a:rPr lang="en-US" smtClean="0"/>
              <a:t>11.</a:t>
            </a:r>
            <a:fld id="{35795CC9-C6E7-4A3A-9B31-08116867D373}" type="slidenum">
              <a:rPr lang="en-US" smtClean="0"/>
              <a:pPr/>
              <a:t>14</a:t>
            </a:fld>
            <a:endParaRPr lang="en-US" smtClean="0"/>
          </a:p>
        </p:txBody>
      </p:sp>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325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5325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5326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Byte stuffing is the process of adding 1 extra byte whenever there is a flag or escape character in the text.</a:t>
            </a:r>
          </a:p>
        </p:txBody>
      </p:sp>
      <p:grpSp>
        <p:nvGrpSpPr>
          <p:cNvPr id="53261" name="Group 12"/>
          <p:cNvGrpSpPr>
            <a:grpSpLocks/>
          </p:cNvGrpSpPr>
          <p:nvPr/>
        </p:nvGrpSpPr>
        <p:grpSpPr bwMode="auto">
          <a:xfrm>
            <a:off x="457200" y="1981200"/>
            <a:ext cx="1143000" cy="566738"/>
            <a:chOff x="1200" y="1248"/>
            <a:chExt cx="720" cy="357"/>
          </a:xfrm>
        </p:grpSpPr>
        <p:pic>
          <p:nvPicPr>
            <p:cNvPr id="5326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5326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10.</a:t>
            </a:r>
            <a:fld id="{1C979929-FBA7-4FC4-A774-86B7559AA2E5}" type="slidenum">
              <a:rPr lang="en-US" smtClean="0"/>
              <a:pPr/>
              <a:t>15</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2154757" cy="1077218"/>
          </a:xfrm>
          <a:prstGeom prst="rect">
            <a:avLst/>
          </a:prstGeom>
          <a:noFill/>
          <a:ln w="9525">
            <a:noFill/>
            <a:miter lim="800000"/>
            <a:headEnd/>
            <a:tailEnd/>
          </a:ln>
          <a:effectLst/>
        </p:spPr>
        <p:txBody>
          <a:bodyPr wrap="none">
            <a:spAutoFit/>
          </a:bodyPr>
          <a:lstStyle/>
          <a:p>
            <a:pPr marL="0" lvl="2" eaLnBrk="0" hangingPunct="0">
              <a:defRPr/>
            </a:pPr>
            <a:r>
              <a:rPr lang="en-IN" i="0" dirty="0" smtClean="0">
                <a:effectLst>
                  <a:outerShdw blurRad="38100" dist="38100" dir="2700000" algn="tl">
                    <a:srgbClr val="C0C0C0"/>
                  </a:outerShdw>
                </a:effectLst>
                <a:latin typeface="Times" pitchFamily="18" charset="0"/>
              </a:rPr>
              <a:t>Bit stuffing</a:t>
            </a:r>
            <a:endParaRPr lang="en-US" i="0" dirty="0">
              <a:effectLst>
                <a:outerShdw blurRad="38100" dist="38100" dir="2700000" algn="tl">
                  <a:srgbClr val="C0C0C0"/>
                </a:outerShdw>
              </a:effectLst>
              <a:latin typeface="Times"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4915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49158" name="Rectangle 6"/>
          <p:cNvSpPr>
            <a:spLocks noChangeArrowheads="1"/>
          </p:cNvSpPr>
          <p:nvPr/>
        </p:nvSpPr>
        <p:spPr bwMode="auto">
          <a:xfrm>
            <a:off x="304800" y="1676400"/>
            <a:ext cx="8458200" cy="2554545"/>
          </a:xfrm>
          <a:prstGeom prst="rect">
            <a:avLst/>
          </a:prstGeom>
          <a:noFill/>
          <a:ln w="9525">
            <a:noFill/>
            <a:miter lim="800000"/>
            <a:headEnd/>
            <a:tailEnd/>
          </a:ln>
        </p:spPr>
        <p:txBody>
          <a:bodyPr>
            <a:spAutoFit/>
          </a:bodyPr>
          <a:lstStyle/>
          <a:p>
            <a:r>
              <a:rPr lang="en-US" sz="2000" dirty="0"/>
              <a:t>In a bit-oriented protocol, the data section of a frame is a sequence of bits to be </a:t>
            </a:r>
            <a:r>
              <a:rPr lang="en-US" sz="2000" dirty="0" smtClean="0"/>
              <a:t>interpreted by </a:t>
            </a:r>
            <a:r>
              <a:rPr lang="en-US" sz="2000" dirty="0"/>
              <a:t>the upper layer as text, graphic, audio, video, and so on. </a:t>
            </a:r>
            <a:r>
              <a:rPr lang="en-US" sz="2000" dirty="0" smtClean="0"/>
              <a:t> </a:t>
            </a:r>
            <a:r>
              <a:rPr lang="en-US" sz="2000" dirty="0"/>
              <a:t>we still need a delimiter to separate one frame </a:t>
            </a:r>
            <a:r>
              <a:rPr lang="en-US" sz="2000" dirty="0" err="1" smtClean="0"/>
              <a:t>fromthe</a:t>
            </a:r>
            <a:r>
              <a:rPr lang="en-US" sz="2000" dirty="0" smtClean="0"/>
              <a:t> </a:t>
            </a:r>
            <a:r>
              <a:rPr lang="en-US" sz="2000" dirty="0"/>
              <a:t>other. </a:t>
            </a:r>
            <a:endParaRPr lang="en-US" sz="2000" dirty="0" smtClean="0"/>
          </a:p>
          <a:p>
            <a:endParaRPr lang="en-US" sz="2000" dirty="0"/>
          </a:p>
          <a:p>
            <a:r>
              <a:rPr lang="en-US" sz="2000" dirty="0" smtClean="0"/>
              <a:t>Most </a:t>
            </a:r>
            <a:r>
              <a:rPr lang="en-US" sz="2000" dirty="0"/>
              <a:t>protocols use a special 8-bit pattern flag 01111110 as the delimiter </a:t>
            </a:r>
            <a:r>
              <a:rPr lang="en-US" sz="2000" dirty="0" smtClean="0"/>
              <a:t>to define </a:t>
            </a:r>
            <a:r>
              <a:rPr lang="en-US" sz="2000" dirty="0"/>
              <a:t>the beginning and the end of the frame.</a:t>
            </a:r>
          </a:p>
          <a:p>
            <a:pPr marL="457200" indent="-457200">
              <a:buAutoNum type="arabicPeriod"/>
            </a:pPr>
            <a:endParaRPr lang="en-US" sz="2000" dirty="0"/>
          </a:p>
        </p:txBody>
      </p:sp>
    </p:spTree>
    <p:extLst>
      <p:ext uri="{BB962C8B-B14F-4D97-AF65-F5344CB8AC3E}">
        <p14:creationId xmlns:p14="http://schemas.microsoft.com/office/powerpoint/2010/main" val="612343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p:spPr>
        <p:txBody>
          <a:bodyPr/>
          <a:lstStyle/>
          <a:p>
            <a:r>
              <a:rPr lang="en-US" smtClean="0"/>
              <a:t>11.</a:t>
            </a:r>
            <a:fld id="{AF383EA5-121E-4EBC-82CC-F56406EC9D0D}" type="slidenum">
              <a:rPr lang="en-US" smtClean="0"/>
              <a:pPr/>
              <a:t>16</a:t>
            </a:fld>
            <a:endParaRPr lang="en-US" smtClean="0"/>
          </a:p>
        </p:txBody>
      </p:sp>
      <p:sp>
        <p:nvSpPr>
          <p:cNvPr id="5427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5427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54277" name="Text Box 4"/>
          <p:cNvSpPr txBox="1">
            <a:spLocks noChangeArrowheads="1"/>
          </p:cNvSpPr>
          <p:nvPr/>
        </p:nvSpPr>
        <p:spPr bwMode="auto">
          <a:xfrm>
            <a:off x="304800" y="381000"/>
            <a:ext cx="53213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11.3  </a:t>
            </a:r>
            <a:r>
              <a:rPr lang="en-US" sz="2000">
                <a:latin typeface="Times New Roman" pitchFamily="18" charset="0"/>
              </a:rPr>
              <a:t>A frame in a bit-oriented protocol</a:t>
            </a:r>
          </a:p>
        </p:txBody>
      </p:sp>
      <p:sp>
        <p:nvSpPr>
          <p:cNvPr id="542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54279" name="Picture 6"/>
          <p:cNvPicPr>
            <a:picLocks noChangeAspect="1" noChangeArrowheads="1"/>
          </p:cNvPicPr>
          <p:nvPr/>
        </p:nvPicPr>
        <p:blipFill>
          <a:blip r:embed="rId3"/>
          <a:srcRect/>
          <a:stretch>
            <a:fillRect/>
          </a:stretch>
        </p:blipFill>
        <p:spPr bwMode="auto">
          <a:xfrm>
            <a:off x="666750" y="2778125"/>
            <a:ext cx="6800850" cy="126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p>
            <a:r>
              <a:rPr lang="en-US" smtClean="0"/>
              <a:t>11.</a:t>
            </a:r>
            <a:fld id="{A7C6545C-D95B-48F0-A46B-8960E9DB683E}" type="slidenum">
              <a:rPr lang="en-US" smtClean="0"/>
              <a:pPr/>
              <a:t>17</a:t>
            </a:fld>
            <a:endParaRPr lang="en-US" smtClean="0"/>
          </a:p>
        </p:txBody>
      </p:sp>
      <p:sp>
        <p:nvSpPr>
          <p:cNvPr id="552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553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53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553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53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553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553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5306" name="Line 9"/>
          <p:cNvSpPr>
            <a:spLocks noChangeShapeType="1"/>
          </p:cNvSpPr>
          <p:nvPr/>
        </p:nvSpPr>
        <p:spPr bwMode="auto">
          <a:xfrm>
            <a:off x="457200" y="2057400"/>
            <a:ext cx="8153400" cy="0"/>
          </a:xfrm>
          <a:prstGeom prst="line">
            <a:avLst/>
          </a:prstGeom>
          <a:noFill/>
          <a:ln w="76200">
            <a:solidFill>
              <a:srgbClr val="009900"/>
            </a:solidFill>
            <a:round/>
            <a:headEnd/>
            <a:tailEnd/>
          </a:ln>
        </p:spPr>
        <p:txBody>
          <a:bodyPr/>
          <a:lstStyle/>
          <a:p>
            <a:endParaRPr lang="en-IN"/>
          </a:p>
        </p:txBody>
      </p:sp>
      <p:sp>
        <p:nvSpPr>
          <p:cNvPr id="55307" name="Line 10"/>
          <p:cNvSpPr>
            <a:spLocks noChangeShapeType="1"/>
          </p:cNvSpPr>
          <p:nvPr/>
        </p:nvSpPr>
        <p:spPr bwMode="auto">
          <a:xfrm>
            <a:off x="458788" y="4800600"/>
            <a:ext cx="8153400" cy="0"/>
          </a:xfrm>
          <a:prstGeom prst="line">
            <a:avLst/>
          </a:prstGeom>
          <a:noFill/>
          <a:ln w="76200">
            <a:solidFill>
              <a:srgbClr val="009900"/>
            </a:solidFill>
            <a:round/>
            <a:headEnd/>
            <a:tailEnd/>
          </a:ln>
        </p:spPr>
        <p:txBody>
          <a:bodyPr/>
          <a:lstStyle/>
          <a:p>
            <a:endParaRPr lang="en-IN"/>
          </a:p>
        </p:txBody>
      </p:sp>
      <p:sp>
        <p:nvSpPr>
          <p:cNvPr id="55308" name="Rectangle 11"/>
          <p:cNvSpPr>
            <a:spLocks noChangeArrowheads="1"/>
          </p:cNvSpPr>
          <p:nvPr/>
        </p:nvSpPr>
        <p:spPr bwMode="auto">
          <a:xfrm>
            <a:off x="495300" y="2149475"/>
            <a:ext cx="8077200" cy="2528888"/>
          </a:xfrm>
          <a:prstGeom prst="rect">
            <a:avLst/>
          </a:prstGeom>
          <a:solidFill>
            <a:srgbClr val="99FF33"/>
          </a:solidFill>
          <a:ln w="76200" algn="ctr">
            <a:noFill/>
            <a:miter lim="800000"/>
            <a:headEnd/>
            <a:tailEnd/>
          </a:ln>
        </p:spPr>
        <p:txBody>
          <a:bodyPr>
            <a:spAutoFit/>
          </a:bodyPr>
          <a:lstStyle/>
          <a:p>
            <a:pPr algn="ctr"/>
            <a:r>
              <a:rPr lang="en-US"/>
              <a:t>Bit stuffing is the process of adding one extra 0 whenever five consecutive 1s follow a 0 in the data, so that the receiver does not mistake</a:t>
            </a:r>
          </a:p>
          <a:p>
            <a:pPr algn="ctr"/>
            <a:r>
              <a:rPr lang="en-US"/>
              <a:t>the pattern 0111110 for a flag.</a:t>
            </a:r>
          </a:p>
        </p:txBody>
      </p:sp>
      <p:grpSp>
        <p:nvGrpSpPr>
          <p:cNvPr id="55309" name="Group 12"/>
          <p:cNvGrpSpPr>
            <a:grpSpLocks/>
          </p:cNvGrpSpPr>
          <p:nvPr/>
        </p:nvGrpSpPr>
        <p:grpSpPr bwMode="auto">
          <a:xfrm>
            <a:off x="457200" y="1371600"/>
            <a:ext cx="1143000" cy="566738"/>
            <a:chOff x="1200" y="1248"/>
            <a:chExt cx="720" cy="357"/>
          </a:xfrm>
        </p:grpSpPr>
        <p:pic>
          <p:nvPicPr>
            <p:cNvPr id="5531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5531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p:spPr>
        <p:txBody>
          <a:bodyPr/>
          <a:lstStyle/>
          <a:p>
            <a:r>
              <a:rPr lang="en-US" smtClean="0"/>
              <a:t>11.</a:t>
            </a:r>
            <a:fld id="{932A2EEF-1F6E-4A2A-B364-4B5392D58C18}" type="slidenum">
              <a:rPr lang="en-US" smtClean="0"/>
              <a:pPr/>
              <a:t>18</a:t>
            </a:fld>
            <a:endParaRPr lang="en-US" smtClean="0"/>
          </a:p>
        </p:txBody>
      </p:sp>
      <p:sp>
        <p:nvSpPr>
          <p:cNvPr id="56323"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56324"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56325" name="Text Box 4"/>
          <p:cNvSpPr txBox="1">
            <a:spLocks noChangeArrowheads="1"/>
          </p:cNvSpPr>
          <p:nvPr/>
        </p:nvSpPr>
        <p:spPr bwMode="auto">
          <a:xfrm>
            <a:off x="304800" y="381000"/>
            <a:ext cx="46180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11.4  </a:t>
            </a:r>
            <a:r>
              <a:rPr lang="en-US" sz="2000">
                <a:latin typeface="Times New Roman" pitchFamily="18" charset="0"/>
              </a:rPr>
              <a:t>Bit stuffing and unstuffing</a:t>
            </a:r>
          </a:p>
        </p:txBody>
      </p:sp>
      <p:sp>
        <p:nvSpPr>
          <p:cNvPr id="563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56327" name="Picture 6"/>
          <p:cNvPicPr>
            <a:picLocks noChangeAspect="1" noChangeArrowheads="1"/>
          </p:cNvPicPr>
          <p:nvPr/>
        </p:nvPicPr>
        <p:blipFill>
          <a:blip r:embed="rId3"/>
          <a:srcRect/>
          <a:stretch>
            <a:fillRect/>
          </a:stretch>
        </p:blipFill>
        <p:spPr bwMode="auto">
          <a:xfrm>
            <a:off x="1081088" y="1697038"/>
            <a:ext cx="5776912" cy="4094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p:spPr>
        <p:txBody>
          <a:bodyPr/>
          <a:lstStyle/>
          <a:p>
            <a:r>
              <a:rPr lang="en-US" smtClean="0"/>
              <a:t>11.</a:t>
            </a:r>
            <a:fld id="{FFD4F589-C0C4-49F1-8393-6C0B7F9FC835}" type="slidenum">
              <a:rPr lang="en-US" smtClean="0"/>
              <a:pPr/>
              <a:t>19</a:t>
            </a:fld>
            <a:endParaRPr lang="en-US" smtClean="0"/>
          </a:p>
        </p:txBody>
      </p:sp>
      <p:sp>
        <p:nvSpPr>
          <p:cNvPr id="573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573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73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573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73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573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573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57354" name="Rectangle 11"/>
          <p:cNvSpPr>
            <a:spLocks noChangeArrowheads="1"/>
          </p:cNvSpPr>
          <p:nvPr/>
        </p:nvSpPr>
        <p:spPr bwMode="auto">
          <a:xfrm>
            <a:off x="0" y="2759075"/>
            <a:ext cx="8991600" cy="2062163"/>
          </a:xfrm>
          <a:prstGeom prst="rect">
            <a:avLst/>
          </a:prstGeom>
          <a:solidFill>
            <a:srgbClr val="99FF33"/>
          </a:solidFill>
          <a:ln w="76200" algn="ctr">
            <a:noFill/>
            <a:miter lim="800000"/>
            <a:headEnd/>
            <a:tailEnd/>
          </a:ln>
        </p:spPr>
        <p:txBody>
          <a:bodyPr>
            <a:spAutoFit/>
          </a:bodyPr>
          <a:lstStyle/>
          <a:p>
            <a:pPr algn="ctr"/>
            <a:r>
              <a:rPr lang="en-US"/>
              <a:t>Flow control refers to a set of procedures used to restrict  the amount of data</a:t>
            </a:r>
          </a:p>
          <a:p>
            <a:pPr algn="ctr"/>
            <a:r>
              <a:rPr lang="en-US"/>
              <a:t>that the sender can send  before</a:t>
            </a:r>
          </a:p>
          <a:p>
            <a:pPr algn="ctr"/>
            <a:r>
              <a:rPr lang="en-US"/>
              <a:t>waiting for acknowledgment.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0"/>
          </p:nvPr>
        </p:nvSpPr>
        <p:spPr>
          <a:xfrm>
            <a:off x="7010400" y="6381750"/>
            <a:ext cx="2133600" cy="476250"/>
          </a:xfrm>
          <a:noFill/>
        </p:spPr>
        <p:txBody>
          <a:bodyPr/>
          <a:lstStyle/>
          <a:p>
            <a:fld id="{6407DBEB-2CEC-4070-848E-7DB0268A1951}" type="slidenum">
              <a:rPr lang="en-US" smtClean="0"/>
              <a:pPr/>
              <a:t>2</a:t>
            </a:fld>
            <a:endParaRPr lang="en-US" smtClean="0"/>
          </a:p>
        </p:txBody>
      </p:sp>
      <p:sp>
        <p:nvSpPr>
          <p:cNvPr id="512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Data Link Layer</a:t>
            </a:r>
          </a:p>
        </p:txBody>
      </p:sp>
      <p:pic>
        <p:nvPicPr>
          <p:cNvPr id="5124" name="Picture 4"/>
          <p:cNvPicPr>
            <a:picLocks noChangeAspect="1" noChangeArrowheads="1"/>
          </p:cNvPicPr>
          <p:nvPr/>
        </p:nvPicPr>
        <p:blipFill>
          <a:blip r:embed="rId2"/>
          <a:srcRect/>
          <a:stretch>
            <a:fillRect/>
          </a:stretch>
        </p:blipFill>
        <p:spPr bwMode="auto">
          <a:xfrm>
            <a:off x="533400" y="1752600"/>
            <a:ext cx="7843838" cy="3786188"/>
          </a:xfrm>
          <a:prstGeom prst="rect">
            <a:avLst/>
          </a:prstGeom>
          <a:noFill/>
          <a:ln w="9525">
            <a:noFill/>
            <a:miter lim="800000"/>
            <a:headEnd/>
            <a:tailEnd/>
          </a:ln>
        </p:spPr>
      </p:pic>
      <p:sp>
        <p:nvSpPr>
          <p:cNvPr id="403461" name="Oval 5"/>
          <p:cNvSpPr>
            <a:spLocks noChangeArrowheads="1"/>
          </p:cNvSpPr>
          <p:nvPr/>
        </p:nvSpPr>
        <p:spPr bwMode="auto">
          <a:xfrm>
            <a:off x="5181600" y="3581400"/>
            <a:ext cx="2286000" cy="990600"/>
          </a:xfrm>
          <a:prstGeom prst="ellipse">
            <a:avLst/>
          </a:prstGeom>
          <a:noFill/>
          <a:ln w="76200">
            <a:solidFill>
              <a:srgbClr val="FF7C8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3461"/>
                                        </p:tgtEl>
                                        <p:attrNameLst>
                                          <p:attrName>style.visibility</p:attrName>
                                        </p:attrNameLst>
                                      </p:cBhvr>
                                      <p:to>
                                        <p:strVal val="visible"/>
                                      </p:to>
                                    </p:set>
                                    <p:animEffect transition="in" filter="dissolve">
                                      <p:cBhvr>
                                        <p:cTn id="7" dur="500"/>
                                        <p:tgtEl>
                                          <p:spTgt spid="40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p:spPr>
        <p:txBody>
          <a:bodyPr/>
          <a:lstStyle/>
          <a:p>
            <a:r>
              <a:rPr lang="en-US" smtClean="0"/>
              <a:t>11.</a:t>
            </a:r>
            <a:fld id="{1159B685-668F-4F2C-8BB8-89E129665F50}" type="slidenum">
              <a:rPr lang="en-US" smtClean="0"/>
              <a:pPr/>
              <a:t>20</a:t>
            </a:fld>
            <a:endParaRPr lang="en-US" smtClean="0"/>
          </a:p>
        </p:txBody>
      </p:sp>
      <p:sp>
        <p:nvSpPr>
          <p:cNvPr id="5837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5837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58373" name="Text Box 4"/>
          <p:cNvSpPr txBox="1">
            <a:spLocks noChangeArrowheads="1"/>
          </p:cNvSpPr>
          <p:nvPr/>
        </p:nvSpPr>
        <p:spPr bwMode="auto">
          <a:xfrm>
            <a:off x="304800" y="381000"/>
            <a:ext cx="68373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11.5  </a:t>
            </a:r>
            <a:r>
              <a:rPr lang="en-US" sz="2000">
                <a:latin typeface="Times New Roman" pitchFamily="18" charset="0"/>
              </a:rPr>
              <a:t>Taxonomy of protocols discussed in this chapter</a:t>
            </a:r>
          </a:p>
        </p:txBody>
      </p:sp>
      <p:sp>
        <p:nvSpPr>
          <p:cNvPr id="5837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58375" name="Picture 6"/>
          <p:cNvPicPr>
            <a:picLocks noChangeAspect="1" noChangeArrowheads="1"/>
          </p:cNvPicPr>
          <p:nvPr/>
        </p:nvPicPr>
        <p:blipFill>
          <a:blip r:embed="rId3"/>
          <a:srcRect/>
          <a:stretch>
            <a:fillRect/>
          </a:stretch>
        </p:blipFill>
        <p:spPr bwMode="auto">
          <a:xfrm>
            <a:off x="311150" y="1755775"/>
            <a:ext cx="8528050" cy="380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p>
            <a:r>
              <a:rPr lang="en-US" smtClean="0"/>
              <a:t>11.</a:t>
            </a:r>
            <a:fld id="{717FF74F-3E79-476A-8C6C-95FB9C9E0964}" type="slidenum">
              <a:rPr lang="en-US" smtClean="0"/>
              <a:pPr/>
              <a:t>21</a:t>
            </a:fld>
            <a:endParaRPr lang="en-US" smtClean="0"/>
          </a:p>
        </p:txBody>
      </p:sp>
      <p:sp>
        <p:nvSpPr>
          <p:cNvPr id="86118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1187" name="Text Box 3"/>
          <p:cNvSpPr txBox="1">
            <a:spLocks noChangeArrowheads="1"/>
          </p:cNvSpPr>
          <p:nvPr/>
        </p:nvSpPr>
        <p:spPr bwMode="auto">
          <a:xfrm>
            <a:off x="228600" y="406400"/>
            <a:ext cx="585311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charset="0"/>
              </a:rPr>
              <a:t>11-4   NOISELESS CHANNELS</a:t>
            </a:r>
          </a:p>
        </p:txBody>
      </p:sp>
      <p:sp>
        <p:nvSpPr>
          <p:cNvPr id="5939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1189" name="Rectangle 5"/>
          <p:cNvSpPr>
            <a:spLocks noChangeArrowheads="1"/>
          </p:cNvSpPr>
          <p:nvPr/>
        </p:nvSpPr>
        <p:spPr bwMode="auto">
          <a:xfrm>
            <a:off x="304800" y="1600200"/>
            <a:ext cx="8229600" cy="1373188"/>
          </a:xfrm>
          <a:prstGeom prst="rect">
            <a:avLst/>
          </a:prstGeom>
          <a:noFill/>
          <a:ln w="9525">
            <a:noFill/>
            <a:miter lim="800000"/>
            <a:headEnd/>
            <a:tailEnd/>
          </a:ln>
          <a:effectLst/>
        </p:spPr>
        <p:txBody>
          <a:bodyPr anchor="ctr">
            <a:spAutoFit/>
          </a:bodyPr>
          <a:lstStyle/>
          <a:p>
            <a:pPr algn="just">
              <a:defRPr/>
            </a:pPr>
            <a:r>
              <a:rPr lang="en-US" sz="2800">
                <a:effectLst>
                  <a:outerShdw blurRad="38100" dist="38100" dir="2700000" algn="tl">
                    <a:srgbClr val="C0C0C0"/>
                  </a:outerShdw>
                </a:effectLst>
                <a:latin typeface="Times New Roman" pitchFamily="18" charset="0"/>
              </a:rPr>
              <a:t>Let us first assume we have an ideal channel in which no frames are lost, duplicated, or corrupted. We introduce two protocols for this type of channel.</a:t>
            </a:r>
          </a:p>
        </p:txBody>
      </p:sp>
      <p:sp>
        <p:nvSpPr>
          <p:cNvPr id="59399" name="Rectangle 6"/>
          <p:cNvSpPr>
            <a:spLocks noChangeArrowheads="1"/>
          </p:cNvSpPr>
          <p:nvPr/>
        </p:nvSpPr>
        <p:spPr bwMode="auto">
          <a:xfrm>
            <a:off x="152400" y="4679950"/>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Simplest Protocol</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Stop-and-Wait Protocol</a:t>
            </a:r>
            <a:endParaRPr lang="en-US" sz="2400">
              <a:solidFill>
                <a:srgbClr val="0033CC"/>
              </a:solidFill>
              <a:latin typeface="Times New Roman" pitchFamily="18" charset="0"/>
            </a:endParaRPr>
          </a:p>
        </p:txBody>
      </p:sp>
      <p:sp>
        <p:nvSpPr>
          <p:cNvPr id="861191"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0"/>
          </p:nvPr>
        </p:nvSpPr>
        <p:spPr>
          <a:noFill/>
        </p:spPr>
        <p:txBody>
          <a:bodyPr/>
          <a:lstStyle/>
          <a:p>
            <a:r>
              <a:rPr lang="en-US" smtClean="0"/>
              <a:t>11.</a:t>
            </a:r>
            <a:fld id="{5398600A-23BB-46EE-8527-04C9A7D4C4EA}" type="slidenum">
              <a:rPr lang="en-US" smtClean="0"/>
              <a:pPr/>
              <a:t>22</a:t>
            </a:fld>
            <a:endParaRPr lang="en-US" smtClean="0"/>
          </a:p>
        </p:txBody>
      </p:sp>
      <p:sp>
        <p:nvSpPr>
          <p:cNvPr id="6349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6349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63493" name="Text Box 4"/>
          <p:cNvSpPr txBox="1">
            <a:spLocks noChangeArrowheads="1"/>
          </p:cNvSpPr>
          <p:nvPr/>
        </p:nvSpPr>
        <p:spPr bwMode="auto">
          <a:xfrm>
            <a:off x="304800" y="381000"/>
            <a:ext cx="51562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11.7  </a:t>
            </a:r>
            <a:r>
              <a:rPr lang="en-US" sz="2000">
                <a:latin typeface="Times New Roman" pitchFamily="18" charset="0"/>
              </a:rPr>
              <a:t>Flow diagram for Example 11.1</a:t>
            </a:r>
          </a:p>
        </p:txBody>
      </p:sp>
      <p:sp>
        <p:nvSpPr>
          <p:cNvPr id="634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63495" name="Picture 6"/>
          <p:cNvPicPr>
            <a:picLocks noChangeAspect="1" noChangeArrowheads="1"/>
          </p:cNvPicPr>
          <p:nvPr/>
        </p:nvPicPr>
        <p:blipFill>
          <a:blip r:embed="rId3"/>
          <a:srcRect/>
          <a:stretch>
            <a:fillRect/>
          </a:stretch>
        </p:blipFill>
        <p:spPr bwMode="auto">
          <a:xfrm>
            <a:off x="1635125" y="1824038"/>
            <a:ext cx="5146675" cy="312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p:spPr>
        <p:txBody>
          <a:bodyPr/>
          <a:lstStyle/>
          <a:p>
            <a:r>
              <a:rPr lang="en-US" smtClean="0"/>
              <a:t>11.</a:t>
            </a:r>
            <a:fld id="{B503D65A-C391-4173-8A55-BF6BD1450E4D}" type="slidenum">
              <a:rPr lang="en-US" smtClean="0"/>
              <a:pPr/>
              <a:t>23</a:t>
            </a:fld>
            <a:endParaRPr lang="en-US" smtClean="0"/>
          </a:p>
        </p:txBody>
      </p:sp>
      <p:sp>
        <p:nvSpPr>
          <p:cNvPr id="6451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6451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64517" name="Text Box 4"/>
          <p:cNvSpPr txBox="1">
            <a:spLocks noChangeArrowheads="1"/>
          </p:cNvSpPr>
          <p:nvPr/>
        </p:nvSpPr>
        <p:spPr bwMode="auto">
          <a:xfrm>
            <a:off x="304800" y="381000"/>
            <a:ext cx="53514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11.8  </a:t>
            </a:r>
            <a:r>
              <a:rPr lang="en-US" sz="2000">
                <a:latin typeface="Times New Roman" pitchFamily="18" charset="0"/>
              </a:rPr>
              <a:t>Design of Stop-and-Wait Protocol</a:t>
            </a:r>
          </a:p>
        </p:txBody>
      </p:sp>
      <p:sp>
        <p:nvSpPr>
          <p:cNvPr id="6451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64519" name="Picture 6"/>
          <p:cNvPicPr>
            <a:picLocks noChangeAspect="1" noChangeArrowheads="1"/>
          </p:cNvPicPr>
          <p:nvPr/>
        </p:nvPicPr>
        <p:blipFill>
          <a:blip r:embed="rId3"/>
          <a:srcRect/>
          <a:stretch>
            <a:fillRect/>
          </a:stretch>
        </p:blipFill>
        <p:spPr bwMode="auto">
          <a:xfrm>
            <a:off x="1047750" y="1127125"/>
            <a:ext cx="7029450"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p:spPr>
        <p:txBody>
          <a:bodyPr/>
          <a:lstStyle/>
          <a:p>
            <a:r>
              <a:rPr lang="en-US" smtClean="0"/>
              <a:t>11.</a:t>
            </a:r>
            <a:fld id="{459BFAEE-4BA8-482C-B23B-848E2B1134EF}" type="slidenum">
              <a:rPr lang="en-US" smtClean="0"/>
              <a:pPr/>
              <a:t>24</a:t>
            </a:fld>
            <a:endParaRPr lang="en-US" smtClean="0"/>
          </a:p>
        </p:txBody>
      </p:sp>
      <p:sp>
        <p:nvSpPr>
          <p:cNvPr id="675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675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675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675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675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675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675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67594" name="Rectangle 9"/>
          <p:cNvSpPr>
            <a:spLocks noChangeArrowheads="1"/>
          </p:cNvSpPr>
          <p:nvPr/>
        </p:nvSpPr>
        <p:spPr bwMode="auto">
          <a:xfrm>
            <a:off x="228600" y="1143000"/>
            <a:ext cx="8686800" cy="2654300"/>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Figure 11.9 shows an example of communication using this protocol. It is still very simple. The sender sends one frame and waits for feedback from the receiver. When the ACK arrives, the sender sends the next frame. Note that sending two frames in the protocol involves the sender in four events and the receiver in two events.</a:t>
            </a:r>
          </a:p>
        </p:txBody>
      </p:sp>
      <p:sp>
        <p:nvSpPr>
          <p:cNvPr id="67595"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0"/>
          </p:nvPr>
        </p:nvSpPr>
        <p:spPr>
          <a:noFill/>
        </p:spPr>
        <p:txBody>
          <a:bodyPr/>
          <a:lstStyle/>
          <a:p>
            <a:r>
              <a:rPr lang="en-US" smtClean="0"/>
              <a:t>11.</a:t>
            </a:r>
            <a:fld id="{B18C2309-A011-455B-B19B-2CB639ACA69B}" type="slidenum">
              <a:rPr lang="en-US" smtClean="0"/>
              <a:pPr/>
              <a:t>25</a:t>
            </a:fld>
            <a:endParaRPr lang="en-US" smtClean="0"/>
          </a:p>
        </p:txBody>
      </p:sp>
      <p:sp>
        <p:nvSpPr>
          <p:cNvPr id="6861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6861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68613" name="Text Box 4"/>
          <p:cNvSpPr txBox="1">
            <a:spLocks noChangeArrowheads="1"/>
          </p:cNvSpPr>
          <p:nvPr/>
        </p:nvSpPr>
        <p:spPr bwMode="auto">
          <a:xfrm>
            <a:off x="304800" y="381000"/>
            <a:ext cx="51562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11.9  </a:t>
            </a:r>
            <a:r>
              <a:rPr lang="en-US" sz="2000">
                <a:latin typeface="Times New Roman" pitchFamily="18" charset="0"/>
              </a:rPr>
              <a:t>Flow diagram for Example 11.2</a:t>
            </a:r>
          </a:p>
        </p:txBody>
      </p:sp>
      <p:sp>
        <p:nvSpPr>
          <p:cNvPr id="6861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68615" name="Picture 6"/>
          <p:cNvPicPr>
            <a:picLocks noChangeAspect="1" noChangeArrowheads="1"/>
          </p:cNvPicPr>
          <p:nvPr/>
        </p:nvPicPr>
        <p:blipFill>
          <a:blip r:embed="rId3"/>
          <a:srcRect/>
          <a:stretch>
            <a:fillRect/>
          </a:stretch>
        </p:blipFill>
        <p:spPr bwMode="auto">
          <a:xfrm>
            <a:off x="1316038" y="1712913"/>
            <a:ext cx="5237162" cy="3925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Slide Number Placeholder 1"/>
          <p:cNvSpPr>
            <a:spLocks noGrp="1"/>
          </p:cNvSpPr>
          <p:nvPr>
            <p:ph type="sldNum" sz="quarter" idx="10"/>
          </p:nvPr>
        </p:nvSpPr>
        <p:spPr>
          <a:noFill/>
        </p:spPr>
        <p:txBody>
          <a:bodyPr/>
          <a:lstStyle/>
          <a:p>
            <a:r>
              <a:rPr lang="en-US" smtClean="0"/>
              <a:t>11.</a:t>
            </a:r>
            <a:fld id="{21A631B5-532A-4DB5-AF41-C5D390DD6CEB}" type="slidenum">
              <a:rPr lang="en-US" smtClean="0"/>
              <a:pPr/>
              <a:t>26</a:t>
            </a:fld>
            <a:endParaRPr lang="en-US" smtClean="0"/>
          </a:p>
        </p:txBody>
      </p:sp>
      <p:sp>
        <p:nvSpPr>
          <p:cNvPr id="8622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2211" name="Text Box 3"/>
          <p:cNvSpPr txBox="1">
            <a:spLocks noChangeArrowheads="1"/>
          </p:cNvSpPr>
          <p:nvPr/>
        </p:nvSpPr>
        <p:spPr bwMode="auto">
          <a:xfrm>
            <a:off x="228600" y="406400"/>
            <a:ext cx="488156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charset="0"/>
              </a:rPr>
              <a:t>11-5   NOISY CHANNELS</a:t>
            </a:r>
          </a:p>
        </p:txBody>
      </p:sp>
      <p:sp>
        <p:nvSpPr>
          <p:cNvPr id="6963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2213" name="Rectangle 5"/>
          <p:cNvSpPr>
            <a:spLocks noChangeArrowheads="1"/>
          </p:cNvSpPr>
          <p:nvPr/>
        </p:nvSpPr>
        <p:spPr bwMode="auto">
          <a:xfrm>
            <a:off x="152400" y="1600200"/>
            <a:ext cx="8229600" cy="1800225"/>
          </a:xfrm>
          <a:prstGeom prst="rect">
            <a:avLst/>
          </a:prstGeom>
          <a:noFill/>
          <a:ln w="9525">
            <a:noFill/>
            <a:miter lim="800000"/>
            <a:headEnd/>
            <a:tailEnd/>
          </a:ln>
          <a:effectLst/>
        </p:spPr>
        <p:txBody>
          <a:bodyPr anchor="ctr">
            <a:spAutoFit/>
          </a:bodyPr>
          <a:lstStyle/>
          <a:p>
            <a:pPr algn="just">
              <a:defRPr/>
            </a:pPr>
            <a:r>
              <a:rPr lang="en-US" sz="2800">
                <a:effectLst>
                  <a:outerShdw blurRad="38100" dist="38100" dir="2700000" algn="tl">
                    <a:srgbClr val="C0C0C0"/>
                  </a:outerShdw>
                </a:effectLst>
                <a:latin typeface="Times New Roman" pitchFamily="18" charset="0"/>
              </a:rPr>
              <a:t>Although the Stop-and-Wait Protocol gives us an idea of how to add flow control to its predecessor, noiseless channels are nonexistent. We discuss three protocols in this section that use error control.</a:t>
            </a:r>
          </a:p>
        </p:txBody>
      </p:sp>
      <p:sp>
        <p:nvSpPr>
          <p:cNvPr id="69639" name="Rectangle 6"/>
          <p:cNvSpPr>
            <a:spLocks noChangeArrowheads="1"/>
          </p:cNvSpPr>
          <p:nvPr/>
        </p:nvSpPr>
        <p:spPr bwMode="auto">
          <a:xfrm>
            <a:off x="152400" y="4679950"/>
            <a:ext cx="6705600" cy="118745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Stop-and-Wait Automatic Repeat Request</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Go-Back-N Automatic Repeat Request</a:t>
            </a:r>
            <a:br>
              <a:rPr lang="fr-FR" sz="2400">
                <a:solidFill>
                  <a:srgbClr val="0033CC"/>
                </a:solidFill>
                <a:latin typeface="Times New Roman" pitchFamily="18" charset="0"/>
              </a:rPr>
            </a:br>
            <a:r>
              <a:rPr lang="en-US" sz="2400">
                <a:solidFill>
                  <a:srgbClr val="0033CC"/>
                </a:solidFill>
                <a:latin typeface="Times New Roman" pitchFamily="18" charset="0"/>
              </a:rPr>
              <a:t>Selective Repeat Automatic Repeat Request</a:t>
            </a:r>
          </a:p>
        </p:txBody>
      </p:sp>
      <p:sp>
        <p:nvSpPr>
          <p:cNvPr id="862215"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0"/>
          </p:nvPr>
        </p:nvSpPr>
        <p:spPr>
          <a:noFill/>
        </p:spPr>
        <p:txBody>
          <a:bodyPr/>
          <a:lstStyle/>
          <a:p>
            <a:r>
              <a:rPr lang="en-US" smtClean="0"/>
              <a:t>11.</a:t>
            </a:r>
            <a:fld id="{8FBD7FF2-461D-4493-85FE-5DF402A2B247}" type="slidenum">
              <a:rPr lang="en-US" smtClean="0"/>
              <a:pPr/>
              <a:t>27</a:t>
            </a:fld>
            <a:endParaRPr lang="en-US" smtClean="0"/>
          </a:p>
        </p:txBody>
      </p:sp>
      <p:sp>
        <p:nvSpPr>
          <p:cNvPr id="706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706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06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706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06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706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706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0666" name="Line 9"/>
          <p:cNvSpPr>
            <a:spLocks noChangeShapeType="1"/>
          </p:cNvSpPr>
          <p:nvPr/>
        </p:nvSpPr>
        <p:spPr bwMode="auto">
          <a:xfrm>
            <a:off x="457200" y="2286000"/>
            <a:ext cx="8153400" cy="0"/>
          </a:xfrm>
          <a:prstGeom prst="line">
            <a:avLst/>
          </a:prstGeom>
          <a:noFill/>
          <a:ln w="76200">
            <a:solidFill>
              <a:srgbClr val="009900"/>
            </a:solidFill>
            <a:round/>
            <a:headEnd/>
            <a:tailEnd/>
          </a:ln>
        </p:spPr>
        <p:txBody>
          <a:bodyPr/>
          <a:lstStyle/>
          <a:p>
            <a:endParaRPr lang="en-IN"/>
          </a:p>
        </p:txBody>
      </p:sp>
      <p:sp>
        <p:nvSpPr>
          <p:cNvPr id="70667" name="Line 10"/>
          <p:cNvSpPr>
            <a:spLocks noChangeShapeType="1"/>
          </p:cNvSpPr>
          <p:nvPr/>
        </p:nvSpPr>
        <p:spPr bwMode="auto">
          <a:xfrm>
            <a:off x="458788" y="4495800"/>
            <a:ext cx="8153400" cy="0"/>
          </a:xfrm>
          <a:prstGeom prst="line">
            <a:avLst/>
          </a:prstGeom>
          <a:noFill/>
          <a:ln w="76200">
            <a:solidFill>
              <a:srgbClr val="009900"/>
            </a:solidFill>
            <a:round/>
            <a:headEnd/>
            <a:tailEnd/>
          </a:ln>
        </p:spPr>
        <p:txBody>
          <a:bodyPr/>
          <a:lstStyle/>
          <a:p>
            <a:endParaRPr lang="en-IN"/>
          </a:p>
        </p:txBody>
      </p:sp>
      <p:sp>
        <p:nvSpPr>
          <p:cNvPr id="70668" name="Rectangle 11"/>
          <p:cNvSpPr>
            <a:spLocks noChangeArrowheads="1"/>
          </p:cNvSpPr>
          <p:nvPr/>
        </p:nvSpPr>
        <p:spPr bwMode="auto">
          <a:xfrm>
            <a:off x="495300" y="2378075"/>
            <a:ext cx="8077200" cy="2041525"/>
          </a:xfrm>
          <a:prstGeom prst="rect">
            <a:avLst/>
          </a:prstGeom>
          <a:solidFill>
            <a:srgbClr val="99FF33"/>
          </a:solidFill>
          <a:ln w="76200" algn="ctr">
            <a:noFill/>
            <a:miter lim="800000"/>
            <a:headEnd/>
            <a:tailEnd/>
          </a:ln>
        </p:spPr>
        <p:txBody>
          <a:bodyPr>
            <a:spAutoFit/>
          </a:bodyPr>
          <a:lstStyle/>
          <a:p>
            <a:pPr algn="ctr"/>
            <a:r>
              <a:rPr lang="en-US"/>
              <a:t>Error correction in Stop-and-Wait ARQ is done by keeping a copy of the sent frame and retransmitting of the frame when the timer expires.</a:t>
            </a:r>
          </a:p>
        </p:txBody>
      </p:sp>
      <p:grpSp>
        <p:nvGrpSpPr>
          <p:cNvPr id="70669" name="Group 12"/>
          <p:cNvGrpSpPr>
            <a:grpSpLocks/>
          </p:cNvGrpSpPr>
          <p:nvPr/>
        </p:nvGrpSpPr>
        <p:grpSpPr bwMode="auto">
          <a:xfrm>
            <a:off x="457200" y="1600200"/>
            <a:ext cx="1143000" cy="566738"/>
            <a:chOff x="1200" y="1248"/>
            <a:chExt cx="720" cy="357"/>
          </a:xfrm>
        </p:grpSpPr>
        <p:pic>
          <p:nvPicPr>
            <p:cNvPr id="7067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067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p:spPr>
        <p:txBody>
          <a:bodyPr/>
          <a:lstStyle/>
          <a:p>
            <a:r>
              <a:rPr lang="en-US" smtClean="0"/>
              <a:t>11.</a:t>
            </a:r>
            <a:fld id="{737B3BD3-E4FA-43BB-A7F5-B4F0946412AB}" type="slidenum">
              <a:rPr lang="en-US" smtClean="0"/>
              <a:pPr/>
              <a:t>28</a:t>
            </a:fld>
            <a:endParaRPr lang="en-US" smtClean="0"/>
          </a:p>
        </p:txBody>
      </p:sp>
      <p:sp>
        <p:nvSpPr>
          <p:cNvPr id="716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716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16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716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16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716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716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1690" name="Line 9"/>
          <p:cNvSpPr>
            <a:spLocks noChangeShapeType="1"/>
          </p:cNvSpPr>
          <p:nvPr/>
        </p:nvSpPr>
        <p:spPr bwMode="auto">
          <a:xfrm>
            <a:off x="457200" y="2286000"/>
            <a:ext cx="8153400" cy="0"/>
          </a:xfrm>
          <a:prstGeom prst="line">
            <a:avLst/>
          </a:prstGeom>
          <a:noFill/>
          <a:ln w="76200">
            <a:solidFill>
              <a:srgbClr val="009900"/>
            </a:solidFill>
            <a:round/>
            <a:headEnd/>
            <a:tailEnd/>
          </a:ln>
        </p:spPr>
        <p:txBody>
          <a:bodyPr/>
          <a:lstStyle/>
          <a:p>
            <a:endParaRPr lang="en-IN"/>
          </a:p>
        </p:txBody>
      </p:sp>
      <p:sp>
        <p:nvSpPr>
          <p:cNvPr id="71691" name="Line 10"/>
          <p:cNvSpPr>
            <a:spLocks noChangeShapeType="1"/>
          </p:cNvSpPr>
          <p:nvPr/>
        </p:nvSpPr>
        <p:spPr bwMode="auto">
          <a:xfrm>
            <a:off x="458788" y="4495800"/>
            <a:ext cx="8153400" cy="0"/>
          </a:xfrm>
          <a:prstGeom prst="line">
            <a:avLst/>
          </a:prstGeom>
          <a:noFill/>
          <a:ln w="76200">
            <a:solidFill>
              <a:srgbClr val="009900"/>
            </a:solidFill>
            <a:round/>
            <a:headEnd/>
            <a:tailEnd/>
          </a:ln>
        </p:spPr>
        <p:txBody>
          <a:bodyPr/>
          <a:lstStyle/>
          <a:p>
            <a:endParaRPr lang="en-IN"/>
          </a:p>
        </p:txBody>
      </p:sp>
      <p:sp>
        <p:nvSpPr>
          <p:cNvPr id="71692" name="Rectangle 11"/>
          <p:cNvSpPr>
            <a:spLocks noChangeArrowheads="1"/>
          </p:cNvSpPr>
          <p:nvPr/>
        </p:nvSpPr>
        <p:spPr bwMode="auto">
          <a:xfrm>
            <a:off x="495300" y="2378075"/>
            <a:ext cx="8077200" cy="2041525"/>
          </a:xfrm>
          <a:prstGeom prst="rect">
            <a:avLst/>
          </a:prstGeom>
          <a:solidFill>
            <a:srgbClr val="99FF33"/>
          </a:solidFill>
          <a:ln w="76200" algn="ctr">
            <a:noFill/>
            <a:miter lim="800000"/>
            <a:headEnd/>
            <a:tailEnd/>
          </a:ln>
        </p:spPr>
        <p:txBody>
          <a:bodyPr>
            <a:spAutoFit/>
          </a:bodyPr>
          <a:lstStyle/>
          <a:p>
            <a:pPr algn="ctr"/>
            <a:r>
              <a:rPr lang="en-US"/>
              <a:t>In Stop-and-Wait ARQ, we use sequence numbers to number the frames.</a:t>
            </a:r>
          </a:p>
          <a:p>
            <a:pPr algn="ctr"/>
            <a:r>
              <a:rPr lang="en-US"/>
              <a:t>The sequence numbers are based on modulo-2 arithmetic.</a:t>
            </a:r>
          </a:p>
        </p:txBody>
      </p:sp>
      <p:grpSp>
        <p:nvGrpSpPr>
          <p:cNvPr id="71693" name="Group 12"/>
          <p:cNvGrpSpPr>
            <a:grpSpLocks/>
          </p:cNvGrpSpPr>
          <p:nvPr/>
        </p:nvGrpSpPr>
        <p:grpSpPr bwMode="auto">
          <a:xfrm>
            <a:off x="457200" y="1643063"/>
            <a:ext cx="1143000" cy="566737"/>
            <a:chOff x="1200" y="1248"/>
            <a:chExt cx="720" cy="357"/>
          </a:xfrm>
        </p:grpSpPr>
        <p:pic>
          <p:nvPicPr>
            <p:cNvPr id="71694"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1695"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p:spPr>
        <p:txBody>
          <a:bodyPr/>
          <a:lstStyle/>
          <a:p>
            <a:r>
              <a:rPr lang="en-US" smtClean="0"/>
              <a:t>11.</a:t>
            </a:r>
            <a:fld id="{2D0CDF93-CE13-4C11-90D7-DA906E069298}" type="slidenum">
              <a:rPr lang="en-US" smtClean="0"/>
              <a:pPr/>
              <a:t>29</a:t>
            </a:fld>
            <a:endParaRPr lang="en-US" smtClean="0"/>
          </a:p>
        </p:txBody>
      </p:sp>
      <p:sp>
        <p:nvSpPr>
          <p:cNvPr id="727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727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27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727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27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727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727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2714" name="Line 9"/>
          <p:cNvSpPr>
            <a:spLocks noChangeShapeType="1"/>
          </p:cNvSpPr>
          <p:nvPr/>
        </p:nvSpPr>
        <p:spPr bwMode="auto">
          <a:xfrm>
            <a:off x="457200" y="2133600"/>
            <a:ext cx="8153400" cy="0"/>
          </a:xfrm>
          <a:prstGeom prst="line">
            <a:avLst/>
          </a:prstGeom>
          <a:noFill/>
          <a:ln w="76200">
            <a:solidFill>
              <a:srgbClr val="009900"/>
            </a:solidFill>
            <a:round/>
            <a:headEnd/>
            <a:tailEnd/>
          </a:ln>
        </p:spPr>
        <p:txBody>
          <a:bodyPr/>
          <a:lstStyle/>
          <a:p>
            <a:endParaRPr lang="en-IN"/>
          </a:p>
        </p:txBody>
      </p:sp>
      <p:sp>
        <p:nvSpPr>
          <p:cNvPr id="72715"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IN"/>
          </a:p>
        </p:txBody>
      </p:sp>
      <p:sp>
        <p:nvSpPr>
          <p:cNvPr id="72716"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p:spPr>
        <p:txBody>
          <a:bodyPr>
            <a:spAutoFit/>
          </a:bodyPr>
          <a:lstStyle/>
          <a:p>
            <a:pPr algn="ctr"/>
            <a:r>
              <a:rPr lang="en-US"/>
              <a:t>In Stop-and-Wait ARQ, the acknowledgment number always announces in modulo-2 arithmetic the sequence number of the next frame expected.</a:t>
            </a:r>
          </a:p>
        </p:txBody>
      </p:sp>
      <p:grpSp>
        <p:nvGrpSpPr>
          <p:cNvPr id="72717" name="Group 12"/>
          <p:cNvGrpSpPr>
            <a:grpSpLocks/>
          </p:cNvGrpSpPr>
          <p:nvPr/>
        </p:nvGrpSpPr>
        <p:grpSpPr bwMode="auto">
          <a:xfrm>
            <a:off x="457200" y="1447800"/>
            <a:ext cx="1143000" cy="566738"/>
            <a:chOff x="1200" y="1248"/>
            <a:chExt cx="720" cy="357"/>
          </a:xfrm>
        </p:grpSpPr>
        <p:pic>
          <p:nvPicPr>
            <p:cNvPr id="7271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271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r>
              <a:rPr lang="en-US" smtClean="0"/>
              <a:t>9.</a:t>
            </a:r>
            <a:fld id="{68ACD2DE-72FE-4638-8396-E33B686F7BA4}" type="slidenum">
              <a:rPr lang="en-US" smtClean="0"/>
              <a:pPr/>
              <a:t>3</a:t>
            </a:fld>
            <a:endParaRPr lang="en-US" smtClean="0"/>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60642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9.2.1  Three Types of addresses</a:t>
            </a:r>
          </a:p>
        </p:txBody>
      </p:sp>
      <p:sp>
        <p:nvSpPr>
          <p:cNvPr id="32779" name="Rectangle 10"/>
          <p:cNvSpPr>
            <a:spLocks noChangeArrowheads="1"/>
          </p:cNvSpPr>
          <p:nvPr/>
        </p:nvSpPr>
        <p:spPr bwMode="auto">
          <a:xfrm>
            <a:off x="381000" y="1293813"/>
            <a:ext cx="7924800" cy="94615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Some link-layer protocols define three types of addresses: unicast, multicast, and broadcast.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0"/>
          </p:nvPr>
        </p:nvSpPr>
        <p:spPr>
          <a:noFill/>
        </p:spPr>
        <p:txBody>
          <a:bodyPr/>
          <a:lstStyle/>
          <a:p>
            <a:r>
              <a:rPr lang="en-US" smtClean="0"/>
              <a:t>11.</a:t>
            </a:r>
            <a:fld id="{A0C42268-12A5-45EA-AB05-804D9FAC326D}" type="slidenum">
              <a:rPr lang="en-US" smtClean="0"/>
              <a:pPr/>
              <a:t>30</a:t>
            </a:fld>
            <a:endParaRPr lang="en-US" smtClean="0"/>
          </a:p>
        </p:txBody>
      </p:sp>
      <p:sp>
        <p:nvSpPr>
          <p:cNvPr id="7373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7373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73733" name="Text Box 4"/>
          <p:cNvSpPr txBox="1">
            <a:spLocks noChangeArrowheads="1"/>
          </p:cNvSpPr>
          <p:nvPr/>
        </p:nvSpPr>
        <p:spPr bwMode="auto">
          <a:xfrm>
            <a:off x="304800" y="381000"/>
            <a:ext cx="64785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11.10  </a:t>
            </a:r>
            <a:r>
              <a:rPr lang="en-US" sz="2000">
                <a:latin typeface="Times New Roman" pitchFamily="18" charset="0"/>
              </a:rPr>
              <a:t>Design of the Stop-and-Wait ARQ Protocol</a:t>
            </a:r>
          </a:p>
        </p:txBody>
      </p:sp>
      <p:sp>
        <p:nvSpPr>
          <p:cNvPr id="73734" name="Line 5"/>
          <p:cNvSpPr>
            <a:spLocks noChangeShapeType="1"/>
          </p:cNvSpPr>
          <p:nvPr/>
        </p:nvSpPr>
        <p:spPr bwMode="auto">
          <a:xfrm>
            <a:off x="152400" y="6324600"/>
            <a:ext cx="8763000" cy="0"/>
          </a:xfrm>
          <a:prstGeom prst="line">
            <a:avLst/>
          </a:prstGeom>
          <a:noFill/>
          <a:ln w="76200">
            <a:solidFill>
              <a:schemeClr val="hlink"/>
            </a:solidFill>
            <a:round/>
            <a:headEnd/>
            <a:tailEnd/>
          </a:ln>
        </p:spPr>
        <p:txBody>
          <a:bodyPr/>
          <a:lstStyle/>
          <a:p>
            <a:endParaRPr lang="en-IN"/>
          </a:p>
        </p:txBody>
      </p:sp>
      <p:pic>
        <p:nvPicPr>
          <p:cNvPr id="73735" name="Picture 6"/>
          <p:cNvPicPr>
            <a:picLocks noChangeAspect="1" noChangeArrowheads="1"/>
          </p:cNvPicPr>
          <p:nvPr/>
        </p:nvPicPr>
        <p:blipFill>
          <a:blip r:embed="rId3"/>
          <a:srcRect/>
          <a:stretch>
            <a:fillRect/>
          </a:stretch>
        </p:blipFill>
        <p:spPr bwMode="auto">
          <a:xfrm>
            <a:off x="1403350" y="1189038"/>
            <a:ext cx="6216650" cy="498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10"/>
          </p:nvPr>
        </p:nvSpPr>
        <p:spPr>
          <a:noFill/>
        </p:spPr>
        <p:txBody>
          <a:bodyPr/>
          <a:lstStyle/>
          <a:p>
            <a:r>
              <a:rPr lang="en-US" smtClean="0"/>
              <a:t>11.</a:t>
            </a:r>
            <a:fld id="{A3E4A020-9C69-4EE8-A080-A6ABC5EDEFF4}" type="slidenum">
              <a:rPr lang="en-US" smtClean="0"/>
              <a:pPr/>
              <a:t>31</a:t>
            </a:fld>
            <a:endParaRPr lang="en-US" smtClean="0"/>
          </a:p>
        </p:txBody>
      </p:sp>
      <p:sp>
        <p:nvSpPr>
          <p:cNvPr id="778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778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78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778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78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778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778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7834" name="Rectangle 9"/>
          <p:cNvSpPr>
            <a:spLocks noChangeArrowheads="1"/>
          </p:cNvSpPr>
          <p:nvPr/>
        </p:nvSpPr>
        <p:spPr bwMode="auto">
          <a:xfrm>
            <a:off x="228600" y="1143000"/>
            <a:ext cx="8534400" cy="350837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Figure 11.11 shows an example of </a:t>
            </a:r>
            <a:r>
              <a:rPr lang="en-US" sz="2800">
                <a:solidFill>
                  <a:schemeClr val="hlink"/>
                </a:solidFill>
                <a:latin typeface="Times New Roman" pitchFamily="18" charset="0"/>
              </a:rPr>
              <a:t>Stop-and-Wait ARQ</a:t>
            </a:r>
            <a:r>
              <a:rPr lang="en-US" sz="2800">
                <a:latin typeface="Times New Roman" pitchFamily="18" charset="0"/>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p>
        </p:txBody>
      </p:sp>
      <p:sp>
        <p:nvSpPr>
          <p:cNvPr id="77835"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0"/>
          </p:nvPr>
        </p:nvSpPr>
        <p:spPr>
          <a:noFill/>
        </p:spPr>
        <p:txBody>
          <a:bodyPr/>
          <a:lstStyle/>
          <a:p>
            <a:r>
              <a:rPr lang="en-US" smtClean="0"/>
              <a:t>11.</a:t>
            </a:r>
            <a:fld id="{CC6763B1-B4A3-4071-9BCC-0FA1804AA199}" type="slidenum">
              <a:rPr lang="en-US" smtClean="0"/>
              <a:pPr/>
              <a:t>32</a:t>
            </a:fld>
            <a:endParaRPr lang="en-US" smtClean="0"/>
          </a:p>
        </p:txBody>
      </p:sp>
      <p:sp>
        <p:nvSpPr>
          <p:cNvPr id="7885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7885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78853" name="Text Box 4"/>
          <p:cNvSpPr txBox="1">
            <a:spLocks noChangeArrowheads="1"/>
          </p:cNvSpPr>
          <p:nvPr/>
        </p:nvSpPr>
        <p:spPr bwMode="auto">
          <a:xfrm>
            <a:off x="304800" y="381000"/>
            <a:ext cx="53086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11.11  </a:t>
            </a:r>
            <a:r>
              <a:rPr lang="en-US" sz="2000">
                <a:latin typeface="Times New Roman" pitchFamily="18" charset="0"/>
              </a:rPr>
              <a:t>Flow diagram for Example 11.3</a:t>
            </a:r>
          </a:p>
        </p:txBody>
      </p:sp>
      <p:sp>
        <p:nvSpPr>
          <p:cNvPr id="78854"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78855" name="Picture 8"/>
          <p:cNvPicPr>
            <a:picLocks noChangeAspect="1" noChangeArrowheads="1"/>
          </p:cNvPicPr>
          <p:nvPr/>
        </p:nvPicPr>
        <p:blipFill>
          <a:blip r:embed="rId3"/>
          <a:srcRect/>
          <a:stretch>
            <a:fillRect/>
          </a:stretch>
        </p:blipFill>
        <p:spPr bwMode="auto">
          <a:xfrm>
            <a:off x="1343025" y="1108075"/>
            <a:ext cx="5895975" cy="521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0"/>
          </p:nvPr>
        </p:nvSpPr>
        <p:spPr>
          <a:noFill/>
        </p:spPr>
        <p:txBody>
          <a:bodyPr/>
          <a:lstStyle/>
          <a:p>
            <a:r>
              <a:rPr lang="en-US" smtClean="0"/>
              <a:t>11.</a:t>
            </a:r>
            <a:fld id="{30E096B3-64BA-4831-8BDA-DD817DA59B53}" type="slidenum">
              <a:rPr lang="en-US" smtClean="0"/>
              <a:pPr/>
              <a:t>33</a:t>
            </a:fld>
            <a:endParaRPr lang="en-US" smtClean="0"/>
          </a:p>
        </p:txBody>
      </p:sp>
      <p:sp>
        <p:nvSpPr>
          <p:cNvPr id="798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798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98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798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98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798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798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79882" name="Rectangle 9"/>
          <p:cNvSpPr>
            <a:spLocks noChangeArrowheads="1"/>
          </p:cNvSpPr>
          <p:nvPr/>
        </p:nvSpPr>
        <p:spPr bwMode="auto">
          <a:xfrm>
            <a:off x="228600" y="1143000"/>
            <a:ext cx="8686800" cy="2227263"/>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Assume that, in a Stop-and-Wait ARQ system, the bandwidth of the line is 1 Mbps, and 1 bit takes 20 ms to make a round trip. What is the bandwidth-delay product? If the system data frames are 1000 bits in length, what is the utilization percentage of the link?</a:t>
            </a:r>
          </a:p>
        </p:txBody>
      </p:sp>
      <p:sp>
        <p:nvSpPr>
          <p:cNvPr id="79883" name="Rectangle 10"/>
          <p:cNvSpPr>
            <a:spLocks noChangeArrowheads="1"/>
          </p:cNvSpPr>
          <p:nvPr/>
        </p:nvSpPr>
        <p:spPr bwMode="auto">
          <a:xfrm>
            <a:off x="228600" y="3581400"/>
            <a:ext cx="8686800" cy="946150"/>
          </a:xfrm>
          <a:prstGeom prst="rect">
            <a:avLst/>
          </a:prstGeom>
          <a:solidFill>
            <a:schemeClr val="bg1"/>
          </a:solidFill>
          <a:ln w="9525">
            <a:noFill/>
            <a:miter lim="800000"/>
            <a:headEnd/>
            <a:tailEnd/>
          </a:ln>
        </p:spPr>
        <p:txBody>
          <a:bodyPr>
            <a:spAutoFit/>
          </a:bodyPr>
          <a:lstStyle/>
          <a:p>
            <a:r>
              <a:rPr lang="en-US" sz="2800">
                <a:solidFill>
                  <a:schemeClr val="hlink"/>
                </a:solidFill>
                <a:latin typeface="Times New Roman" pitchFamily="18" charset="0"/>
              </a:rPr>
              <a:t>Solution</a:t>
            </a:r>
          </a:p>
          <a:p>
            <a:r>
              <a:rPr lang="en-US" sz="2800">
                <a:latin typeface="Times" charset="0"/>
              </a:rPr>
              <a:t>The bandwidth-delay product is</a:t>
            </a:r>
          </a:p>
        </p:txBody>
      </p:sp>
      <p:sp>
        <p:nvSpPr>
          <p:cNvPr id="79884" name="Text Box 12"/>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11.4</a:t>
            </a:r>
          </a:p>
        </p:txBody>
      </p:sp>
      <p:pic>
        <p:nvPicPr>
          <p:cNvPr id="79885" name="Picture 13"/>
          <p:cNvPicPr>
            <a:picLocks noChangeAspect="1" noChangeArrowheads="1"/>
          </p:cNvPicPr>
          <p:nvPr/>
        </p:nvPicPr>
        <p:blipFill>
          <a:blip r:embed="rId3"/>
          <a:srcRect/>
          <a:stretch>
            <a:fillRect/>
          </a:stretch>
        </p:blipFill>
        <p:spPr bwMode="auto">
          <a:xfrm>
            <a:off x="1905000" y="4776788"/>
            <a:ext cx="4167188" cy="404812"/>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0"/>
          </p:nvPr>
        </p:nvSpPr>
        <p:spPr>
          <a:noFill/>
        </p:spPr>
        <p:txBody>
          <a:bodyPr/>
          <a:lstStyle/>
          <a:p>
            <a:r>
              <a:rPr lang="en-US" smtClean="0"/>
              <a:t>11.</a:t>
            </a:r>
            <a:fld id="{1587E0CB-19E5-483C-A5EC-716D71BF42BA}" type="slidenum">
              <a:rPr lang="en-US" smtClean="0"/>
              <a:pPr/>
              <a:t>34</a:t>
            </a:fld>
            <a:endParaRPr lang="en-US" smtClean="0"/>
          </a:p>
        </p:txBody>
      </p:sp>
      <p:sp>
        <p:nvSpPr>
          <p:cNvPr id="808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09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09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09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09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09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09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0906" name="Rectangle 9"/>
          <p:cNvSpPr>
            <a:spLocks noChangeArrowheads="1"/>
          </p:cNvSpPr>
          <p:nvPr/>
        </p:nvSpPr>
        <p:spPr bwMode="auto">
          <a:xfrm>
            <a:off x="228600" y="1143000"/>
            <a:ext cx="8686800" cy="3081338"/>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The system can send 20,000 bits during the time it takes for the data to go from the sender to the receiver and then back again. However, the system sends only 1000 bits. We can say that the link utilization is only 1000/20,000, or </a:t>
            </a:r>
            <a:r>
              <a:rPr lang="en-US" sz="2800">
                <a:solidFill>
                  <a:schemeClr val="hlink"/>
                </a:solidFill>
                <a:latin typeface="Times New Roman" pitchFamily="18" charset="0"/>
              </a:rPr>
              <a:t>5</a:t>
            </a:r>
            <a:r>
              <a:rPr lang="en-US" sz="2800">
                <a:latin typeface="Times New Roman" pitchFamily="18" charset="0"/>
              </a:rPr>
              <a:t> percent. For this reason, for a link with a high bandwidth or long delay, the use of Stop-and-Wait ARQ wastes the capacity of the link.</a:t>
            </a:r>
          </a:p>
        </p:txBody>
      </p:sp>
      <p:sp>
        <p:nvSpPr>
          <p:cNvPr id="80907" name="Text Box 11"/>
          <p:cNvSpPr txBox="1">
            <a:spLocks noChangeArrowheads="1"/>
          </p:cNvSpPr>
          <p:nvPr/>
        </p:nvSpPr>
        <p:spPr bwMode="auto">
          <a:xfrm>
            <a:off x="1143000" y="0"/>
            <a:ext cx="4529138"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11.4 (continued)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p:cNvSpPr>
            <a:spLocks noGrp="1"/>
          </p:cNvSpPr>
          <p:nvPr>
            <p:ph type="sldNum" sz="quarter" idx="10"/>
          </p:nvPr>
        </p:nvSpPr>
        <p:spPr>
          <a:noFill/>
        </p:spPr>
        <p:txBody>
          <a:bodyPr/>
          <a:lstStyle/>
          <a:p>
            <a:r>
              <a:rPr lang="en-US" smtClean="0"/>
              <a:t>11.</a:t>
            </a:r>
            <a:fld id="{F1020A59-1F58-488F-BBEA-C2E734BBC262}" type="slidenum">
              <a:rPr lang="en-US" smtClean="0"/>
              <a:pPr/>
              <a:t>35</a:t>
            </a:fld>
            <a:endParaRPr lang="en-US" smtClean="0"/>
          </a:p>
        </p:txBody>
      </p:sp>
      <p:sp>
        <p:nvSpPr>
          <p:cNvPr id="829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29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29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29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29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29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29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2954" name="Line 9"/>
          <p:cNvSpPr>
            <a:spLocks noChangeShapeType="1"/>
          </p:cNvSpPr>
          <p:nvPr/>
        </p:nvSpPr>
        <p:spPr bwMode="auto">
          <a:xfrm>
            <a:off x="457200" y="2362200"/>
            <a:ext cx="8153400" cy="0"/>
          </a:xfrm>
          <a:prstGeom prst="line">
            <a:avLst/>
          </a:prstGeom>
          <a:noFill/>
          <a:ln w="76200">
            <a:solidFill>
              <a:srgbClr val="009900"/>
            </a:solidFill>
            <a:round/>
            <a:headEnd/>
            <a:tailEnd/>
          </a:ln>
        </p:spPr>
        <p:txBody>
          <a:bodyPr/>
          <a:lstStyle/>
          <a:p>
            <a:endParaRPr lang="en-IN"/>
          </a:p>
        </p:txBody>
      </p:sp>
      <p:sp>
        <p:nvSpPr>
          <p:cNvPr id="82955" name="Line 10"/>
          <p:cNvSpPr>
            <a:spLocks noChangeShapeType="1"/>
          </p:cNvSpPr>
          <p:nvPr/>
        </p:nvSpPr>
        <p:spPr bwMode="auto">
          <a:xfrm>
            <a:off x="458788" y="4572000"/>
            <a:ext cx="8153400" cy="0"/>
          </a:xfrm>
          <a:prstGeom prst="line">
            <a:avLst/>
          </a:prstGeom>
          <a:noFill/>
          <a:ln w="76200">
            <a:solidFill>
              <a:srgbClr val="009900"/>
            </a:solidFill>
            <a:round/>
            <a:headEnd/>
            <a:tailEnd/>
          </a:ln>
        </p:spPr>
        <p:txBody>
          <a:bodyPr/>
          <a:lstStyle/>
          <a:p>
            <a:endParaRPr lang="en-IN"/>
          </a:p>
        </p:txBody>
      </p:sp>
      <p:sp>
        <p:nvSpPr>
          <p:cNvPr id="82956" name="Rectangle 11"/>
          <p:cNvSpPr>
            <a:spLocks noChangeArrowheads="1"/>
          </p:cNvSpPr>
          <p:nvPr/>
        </p:nvSpPr>
        <p:spPr bwMode="auto">
          <a:xfrm>
            <a:off x="495300" y="2454275"/>
            <a:ext cx="8077200" cy="2041525"/>
          </a:xfrm>
          <a:prstGeom prst="rect">
            <a:avLst/>
          </a:prstGeom>
          <a:solidFill>
            <a:srgbClr val="99FF33"/>
          </a:solidFill>
          <a:ln w="76200" algn="ctr">
            <a:noFill/>
            <a:miter lim="800000"/>
            <a:headEnd/>
            <a:tailEnd/>
          </a:ln>
        </p:spPr>
        <p:txBody>
          <a:bodyPr>
            <a:spAutoFit/>
          </a:bodyPr>
          <a:lstStyle/>
          <a:p>
            <a:pPr algn="ctr"/>
            <a:r>
              <a:rPr lang="en-US"/>
              <a:t>In the Go-Back-N Protocol, the sequence numbers are modulo 2</a:t>
            </a:r>
            <a:r>
              <a:rPr lang="en-US" baseline="30000"/>
              <a:t>m</a:t>
            </a:r>
            <a:r>
              <a:rPr lang="en-US"/>
              <a:t>,</a:t>
            </a:r>
          </a:p>
          <a:p>
            <a:pPr algn="ctr"/>
            <a:r>
              <a:rPr lang="en-US"/>
              <a:t>where m is the size of the sequence number field in bits.</a:t>
            </a:r>
          </a:p>
        </p:txBody>
      </p:sp>
      <p:grpSp>
        <p:nvGrpSpPr>
          <p:cNvPr id="82957" name="Group 12"/>
          <p:cNvGrpSpPr>
            <a:grpSpLocks/>
          </p:cNvGrpSpPr>
          <p:nvPr/>
        </p:nvGrpSpPr>
        <p:grpSpPr bwMode="auto">
          <a:xfrm>
            <a:off x="457200" y="1719263"/>
            <a:ext cx="1143000" cy="566737"/>
            <a:chOff x="1200" y="1248"/>
            <a:chExt cx="720" cy="357"/>
          </a:xfrm>
        </p:grpSpPr>
        <p:pic>
          <p:nvPicPr>
            <p:cNvPr id="8295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8295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p:cNvSpPr>
            <a:spLocks noGrp="1"/>
          </p:cNvSpPr>
          <p:nvPr>
            <p:ph type="sldNum" sz="quarter" idx="10"/>
          </p:nvPr>
        </p:nvSpPr>
        <p:spPr>
          <a:noFill/>
        </p:spPr>
        <p:txBody>
          <a:bodyPr/>
          <a:lstStyle/>
          <a:p>
            <a:r>
              <a:rPr lang="en-US" smtClean="0"/>
              <a:t>11.</a:t>
            </a:r>
            <a:fld id="{7DF11E39-011F-422A-93FC-C3D41124484D}" type="slidenum">
              <a:rPr lang="en-US" smtClean="0"/>
              <a:pPr/>
              <a:t>36</a:t>
            </a:fld>
            <a:endParaRPr lang="en-US" smtClean="0"/>
          </a:p>
        </p:txBody>
      </p:sp>
      <p:sp>
        <p:nvSpPr>
          <p:cNvPr id="839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39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39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39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39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39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39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397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8397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8398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The send window is an abstract concept defining an imaginary box of size 2</a:t>
            </a:r>
            <a:r>
              <a:rPr lang="en-US" baseline="30000"/>
              <a:t>m</a:t>
            </a:r>
            <a:r>
              <a:rPr lang="en-US"/>
              <a:t> − 1 with three variables: Sf, Sn, and S</a:t>
            </a:r>
            <a:r>
              <a:rPr lang="en-US" baseline="-16000"/>
              <a:t>size</a:t>
            </a:r>
            <a:r>
              <a:rPr lang="en-US"/>
              <a:t>.</a:t>
            </a:r>
          </a:p>
        </p:txBody>
      </p:sp>
      <p:grpSp>
        <p:nvGrpSpPr>
          <p:cNvPr id="83981" name="Group 12"/>
          <p:cNvGrpSpPr>
            <a:grpSpLocks/>
          </p:cNvGrpSpPr>
          <p:nvPr/>
        </p:nvGrpSpPr>
        <p:grpSpPr bwMode="auto">
          <a:xfrm>
            <a:off x="457200" y="2024063"/>
            <a:ext cx="1143000" cy="566737"/>
            <a:chOff x="1200" y="1248"/>
            <a:chExt cx="720" cy="357"/>
          </a:xfrm>
        </p:grpSpPr>
        <p:pic>
          <p:nvPicPr>
            <p:cNvPr id="8398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8398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0"/>
          </p:nvPr>
        </p:nvSpPr>
        <p:spPr>
          <a:noFill/>
        </p:spPr>
        <p:txBody>
          <a:bodyPr/>
          <a:lstStyle/>
          <a:p>
            <a:r>
              <a:rPr lang="en-US" smtClean="0"/>
              <a:t>11.</a:t>
            </a:r>
            <a:fld id="{DF30B1AC-3AB0-47B4-85E7-87C710B0054E}" type="slidenum">
              <a:rPr lang="en-US" smtClean="0"/>
              <a:pPr/>
              <a:t>37</a:t>
            </a:fld>
            <a:endParaRPr lang="en-US" smtClean="0"/>
          </a:p>
        </p:txBody>
      </p:sp>
      <p:sp>
        <p:nvSpPr>
          <p:cNvPr id="819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19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19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19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19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19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19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1930" name="Rectangle 9"/>
          <p:cNvSpPr>
            <a:spLocks noChangeArrowheads="1"/>
          </p:cNvSpPr>
          <p:nvPr/>
        </p:nvSpPr>
        <p:spPr bwMode="auto">
          <a:xfrm>
            <a:off x="228600" y="990600"/>
            <a:ext cx="8229600" cy="180022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What is the utilization percentage of the link in Example 11.4 if we have a protocol that can send up to 15 frames before stopping and worrying about the acknowledgments?</a:t>
            </a:r>
          </a:p>
        </p:txBody>
      </p:sp>
      <p:sp>
        <p:nvSpPr>
          <p:cNvPr id="81931" name="Rectangle 10"/>
          <p:cNvSpPr>
            <a:spLocks noChangeArrowheads="1"/>
          </p:cNvSpPr>
          <p:nvPr/>
        </p:nvSpPr>
        <p:spPr bwMode="auto">
          <a:xfrm>
            <a:off x="228600" y="3335338"/>
            <a:ext cx="8686800" cy="523220"/>
          </a:xfrm>
          <a:prstGeom prst="rect">
            <a:avLst/>
          </a:prstGeom>
          <a:solidFill>
            <a:schemeClr val="bg1"/>
          </a:solidFill>
          <a:ln w="9525">
            <a:noFill/>
            <a:miter lim="800000"/>
            <a:headEnd/>
            <a:tailEnd/>
          </a:ln>
        </p:spPr>
        <p:txBody>
          <a:bodyPr>
            <a:spAutoFit/>
          </a:bodyPr>
          <a:lstStyle/>
          <a:p>
            <a:pPr algn="just"/>
            <a:endParaRPr lang="en-US" sz="2800" dirty="0">
              <a:latin typeface="Times" charset="0"/>
            </a:endParaRPr>
          </a:p>
        </p:txBody>
      </p:sp>
      <p:sp>
        <p:nvSpPr>
          <p:cNvPr id="81932"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11.5</a:t>
            </a:r>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228600" y="879475"/>
            <a:ext cx="8229601" cy="5140325"/>
          </a:xfrm>
          <a:prstGeom prst="rect">
            <a:avLst/>
          </a:prstGeom>
        </p:spPr>
      </p:pic>
    </p:spTree>
    <p:extLst>
      <p:ext uri="{BB962C8B-B14F-4D97-AF65-F5344CB8AC3E}">
        <p14:creationId xmlns:p14="http://schemas.microsoft.com/office/powerpoint/2010/main" val="1754620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0"/>
          </p:nvPr>
        </p:nvSpPr>
        <p:spPr>
          <a:noFill/>
        </p:spPr>
        <p:txBody>
          <a:bodyPr/>
          <a:lstStyle/>
          <a:p>
            <a:r>
              <a:rPr lang="en-US" smtClean="0"/>
              <a:t>11.</a:t>
            </a:r>
            <a:fld id="{C082E4E7-996C-48DB-8B85-3B5A5C4E1B3A}" type="slidenum">
              <a:rPr lang="en-US" smtClean="0"/>
              <a:pPr/>
              <a:t>38</a:t>
            </a:fld>
            <a:endParaRPr lang="en-US" smtClean="0"/>
          </a:p>
        </p:txBody>
      </p:sp>
      <p:sp>
        <p:nvSpPr>
          <p:cNvPr id="849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49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49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49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49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50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50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500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85003"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85004"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The send window can slide one</a:t>
            </a:r>
            <a:br>
              <a:rPr lang="en-US"/>
            </a:br>
            <a:r>
              <a:rPr lang="en-US"/>
              <a:t>or more slots when a valid acknowledgment arrives.</a:t>
            </a:r>
          </a:p>
        </p:txBody>
      </p:sp>
      <p:grpSp>
        <p:nvGrpSpPr>
          <p:cNvPr id="85005" name="Group 12"/>
          <p:cNvGrpSpPr>
            <a:grpSpLocks/>
          </p:cNvGrpSpPr>
          <p:nvPr/>
        </p:nvGrpSpPr>
        <p:grpSpPr bwMode="auto">
          <a:xfrm>
            <a:off x="457200" y="1981200"/>
            <a:ext cx="1143000" cy="566738"/>
            <a:chOff x="1200" y="1248"/>
            <a:chExt cx="720" cy="357"/>
          </a:xfrm>
        </p:grpSpPr>
        <p:pic>
          <p:nvPicPr>
            <p:cNvPr id="8500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8500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0"/>
          </p:nvPr>
        </p:nvSpPr>
        <p:spPr>
          <a:noFill/>
        </p:spPr>
        <p:txBody>
          <a:bodyPr/>
          <a:lstStyle/>
          <a:p>
            <a:r>
              <a:rPr lang="en-US" smtClean="0"/>
              <a:t>11.</a:t>
            </a:r>
            <a:fld id="{F24895C0-97E5-4117-B0DF-F5F0640F4241}" type="slidenum">
              <a:rPr lang="en-US" smtClean="0"/>
              <a:pPr/>
              <a:t>39</a:t>
            </a:fld>
            <a:endParaRPr lang="en-US" smtClean="0"/>
          </a:p>
        </p:txBody>
      </p:sp>
      <p:sp>
        <p:nvSpPr>
          <p:cNvPr id="86019"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86020"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86021" name="Text Box 4"/>
          <p:cNvSpPr txBox="1">
            <a:spLocks noChangeArrowheads="1"/>
          </p:cNvSpPr>
          <p:nvPr/>
        </p:nvSpPr>
        <p:spPr bwMode="auto">
          <a:xfrm>
            <a:off x="304800" y="381000"/>
            <a:ext cx="58562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11.13  </a:t>
            </a:r>
            <a:r>
              <a:rPr lang="en-US" sz="2000">
                <a:latin typeface="Times New Roman" pitchFamily="18" charset="0"/>
              </a:rPr>
              <a:t>Receive window for Go-Back-N ARQ</a:t>
            </a:r>
          </a:p>
        </p:txBody>
      </p:sp>
      <p:sp>
        <p:nvSpPr>
          <p:cNvPr id="8602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86023" name="Picture 6"/>
          <p:cNvPicPr>
            <a:picLocks noChangeAspect="1" noChangeArrowheads="1"/>
          </p:cNvPicPr>
          <p:nvPr/>
        </p:nvPicPr>
        <p:blipFill>
          <a:blip r:embed="rId3"/>
          <a:srcRect/>
          <a:stretch>
            <a:fillRect/>
          </a:stretch>
        </p:blipFill>
        <p:spPr bwMode="auto">
          <a:xfrm>
            <a:off x="696913" y="1844675"/>
            <a:ext cx="7761287" cy="341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The unicast link-layer addresses in the most common LAN, Ethernet, are 48 bits (six bytes) that are presented as 12 hexadecimal digits separated by colons. For example, the following is a link-layer address of a computer. The second digit needs to be an odd number.</a:t>
            </a:r>
          </a:p>
        </p:txBody>
      </p:sp>
      <p:grpSp>
        <p:nvGrpSpPr>
          <p:cNvPr id="33795" name="Group 23"/>
          <p:cNvGrpSpPr>
            <a:grpSpLocks/>
          </p:cNvGrpSpPr>
          <p:nvPr/>
        </p:nvGrpSpPr>
        <p:grpSpPr bwMode="auto">
          <a:xfrm>
            <a:off x="0" y="0"/>
            <a:ext cx="9144000" cy="609600"/>
            <a:chOff x="0" y="2448"/>
            <a:chExt cx="5760" cy="384"/>
          </a:xfrm>
        </p:grpSpPr>
        <p:sp>
          <p:nvSpPr>
            <p:cNvPr id="3379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03"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9.1</a:t>
              </a:r>
            </a:p>
          </p:txBody>
        </p:sp>
      </p:grpSp>
      <p:sp>
        <p:nvSpPr>
          <p:cNvPr id="33796" name="Rectangle 2"/>
          <p:cNvSpPr>
            <a:spLocks noChangeArrowheads="1"/>
          </p:cNvSpPr>
          <p:nvPr/>
        </p:nvSpPr>
        <p:spPr bwMode="auto">
          <a:xfrm>
            <a:off x="1981200" y="3911600"/>
            <a:ext cx="5148263" cy="701675"/>
          </a:xfrm>
          <a:prstGeom prst="rect">
            <a:avLst/>
          </a:prstGeom>
          <a:noFill/>
          <a:ln w="9525">
            <a:noFill/>
            <a:miter lim="800000"/>
            <a:headEnd/>
            <a:tailEnd/>
          </a:ln>
        </p:spPr>
        <p:txBody>
          <a:bodyPr wrap="none">
            <a:spAutoFit/>
          </a:bodyPr>
          <a:lstStyle/>
          <a:p>
            <a:pPr eaLnBrk="0" hangingPunct="0"/>
            <a:r>
              <a:rPr lang="en-US" sz="4000" i="0">
                <a:latin typeface="Arial Black" pitchFamily="34" charset="0"/>
              </a:rPr>
              <a:t>A</a:t>
            </a:r>
            <a:r>
              <a:rPr lang="en-US" sz="4000" i="0">
                <a:solidFill>
                  <a:srgbClr val="FF0000"/>
                </a:solidFill>
                <a:latin typeface="Arial Black" pitchFamily="34" charset="0"/>
              </a:rPr>
              <a:t>3</a:t>
            </a:r>
            <a:r>
              <a:rPr lang="en-US" sz="4000" i="0">
                <a:latin typeface="Arial Black" pitchFamily="34" charset="0"/>
              </a:rPr>
              <a:t>:34:45:11:92:F1</a:t>
            </a:r>
          </a:p>
        </p:txBody>
      </p:sp>
      <p:sp>
        <p:nvSpPr>
          <p:cNvPr id="33797"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9.</a:t>
            </a:r>
            <a:fld id="{9D834982-F47A-4119-A61F-6DB98D5B1E7E}" type="slidenum">
              <a:rPr lang="en-US" sz="1200" i="0">
                <a:latin typeface="Arial" pitchFamily="34" charset="0"/>
              </a:rPr>
              <a:pPr/>
              <a:t>4</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p:cNvSpPr>
            <a:spLocks noGrp="1"/>
          </p:cNvSpPr>
          <p:nvPr>
            <p:ph type="sldNum" sz="quarter" idx="10"/>
          </p:nvPr>
        </p:nvSpPr>
        <p:spPr>
          <a:noFill/>
        </p:spPr>
        <p:txBody>
          <a:bodyPr/>
          <a:lstStyle/>
          <a:p>
            <a:r>
              <a:rPr lang="en-US" smtClean="0"/>
              <a:t>11.</a:t>
            </a:r>
            <a:fld id="{4EFBBCDA-850B-4477-A88B-9F5FFAA1599F}" type="slidenum">
              <a:rPr lang="en-US" smtClean="0"/>
              <a:pPr/>
              <a:t>40</a:t>
            </a:fld>
            <a:endParaRPr lang="en-US" smtClean="0"/>
          </a:p>
        </p:txBody>
      </p:sp>
      <p:sp>
        <p:nvSpPr>
          <p:cNvPr id="870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870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70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870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70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870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870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87050" name="Line 9"/>
          <p:cNvSpPr>
            <a:spLocks noChangeShapeType="1"/>
          </p:cNvSpPr>
          <p:nvPr/>
        </p:nvSpPr>
        <p:spPr bwMode="auto">
          <a:xfrm>
            <a:off x="457200" y="1600200"/>
            <a:ext cx="8153400" cy="0"/>
          </a:xfrm>
          <a:prstGeom prst="line">
            <a:avLst/>
          </a:prstGeom>
          <a:noFill/>
          <a:ln w="76200">
            <a:solidFill>
              <a:srgbClr val="009900"/>
            </a:solidFill>
            <a:round/>
            <a:headEnd/>
            <a:tailEnd/>
          </a:ln>
        </p:spPr>
        <p:txBody>
          <a:bodyPr/>
          <a:lstStyle/>
          <a:p>
            <a:endParaRPr lang="en-IN"/>
          </a:p>
        </p:txBody>
      </p:sp>
      <p:sp>
        <p:nvSpPr>
          <p:cNvPr id="87051" name="Line 10"/>
          <p:cNvSpPr>
            <a:spLocks noChangeShapeType="1"/>
          </p:cNvSpPr>
          <p:nvPr/>
        </p:nvSpPr>
        <p:spPr bwMode="auto">
          <a:xfrm>
            <a:off x="457200" y="5334000"/>
            <a:ext cx="8153400" cy="0"/>
          </a:xfrm>
          <a:prstGeom prst="line">
            <a:avLst/>
          </a:prstGeom>
          <a:noFill/>
          <a:ln w="76200">
            <a:solidFill>
              <a:srgbClr val="009900"/>
            </a:solidFill>
            <a:round/>
            <a:headEnd/>
            <a:tailEnd/>
          </a:ln>
        </p:spPr>
        <p:txBody>
          <a:bodyPr/>
          <a:lstStyle/>
          <a:p>
            <a:endParaRPr lang="en-IN"/>
          </a:p>
        </p:txBody>
      </p:sp>
      <p:sp>
        <p:nvSpPr>
          <p:cNvPr id="87052" name="Rectangle 11"/>
          <p:cNvSpPr>
            <a:spLocks noChangeArrowheads="1"/>
          </p:cNvSpPr>
          <p:nvPr/>
        </p:nvSpPr>
        <p:spPr bwMode="auto">
          <a:xfrm>
            <a:off x="457200" y="1676400"/>
            <a:ext cx="8077200" cy="3540125"/>
          </a:xfrm>
          <a:prstGeom prst="rect">
            <a:avLst/>
          </a:prstGeom>
          <a:solidFill>
            <a:srgbClr val="99FF33"/>
          </a:solidFill>
          <a:ln w="76200" algn="ctr">
            <a:noFill/>
            <a:miter lim="800000"/>
            <a:headEnd/>
            <a:tailEnd/>
          </a:ln>
        </p:spPr>
        <p:txBody>
          <a:bodyPr>
            <a:spAutoFit/>
          </a:bodyPr>
          <a:lstStyle/>
          <a:p>
            <a:pPr algn="ctr"/>
            <a:r>
              <a:rPr lang="en-US"/>
              <a:t>The receive window is an abstract concept defining an imaginary box </a:t>
            </a:r>
          </a:p>
          <a:p>
            <a:pPr algn="ctr"/>
            <a:r>
              <a:rPr lang="en-US"/>
              <a:t>of size 1 with one single variable  R</a:t>
            </a:r>
            <a:r>
              <a:rPr lang="en-US" baseline="-16000"/>
              <a:t>n</a:t>
            </a:r>
            <a:r>
              <a:rPr lang="en-US"/>
              <a:t>. </a:t>
            </a:r>
            <a:br>
              <a:rPr lang="en-US"/>
            </a:br>
            <a:r>
              <a:rPr lang="en-US"/>
              <a:t>The window slides</a:t>
            </a:r>
          </a:p>
          <a:p>
            <a:pPr algn="ctr"/>
            <a:r>
              <a:rPr lang="en-US"/>
              <a:t>when a correct frame has arrived; sliding occurs one slot at a time.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p:cNvSpPr>
            <a:spLocks noGrp="1"/>
          </p:cNvSpPr>
          <p:nvPr>
            <p:ph type="sldNum" sz="quarter" idx="10"/>
          </p:nvPr>
        </p:nvSpPr>
        <p:spPr>
          <a:noFill/>
        </p:spPr>
        <p:txBody>
          <a:bodyPr/>
          <a:lstStyle/>
          <a:p>
            <a:r>
              <a:rPr lang="en-US" smtClean="0"/>
              <a:t>11.</a:t>
            </a:r>
            <a:fld id="{452FB1AE-A4D3-4ED6-A894-3A165E2F75C4}" type="slidenum">
              <a:rPr lang="en-US" smtClean="0"/>
              <a:pPr/>
              <a:t>41</a:t>
            </a:fld>
            <a:endParaRPr lang="en-US" smtClean="0"/>
          </a:p>
        </p:txBody>
      </p:sp>
      <p:sp>
        <p:nvSpPr>
          <p:cNvPr id="8806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88068" name="Line 3"/>
          <p:cNvSpPr>
            <a:spLocks noChangeShapeType="1"/>
          </p:cNvSpPr>
          <p:nvPr/>
        </p:nvSpPr>
        <p:spPr bwMode="auto">
          <a:xfrm>
            <a:off x="152400" y="762000"/>
            <a:ext cx="8763000" cy="0"/>
          </a:xfrm>
          <a:prstGeom prst="line">
            <a:avLst/>
          </a:prstGeom>
          <a:noFill/>
          <a:ln w="19050">
            <a:solidFill>
              <a:schemeClr val="hlink"/>
            </a:solidFill>
            <a:round/>
            <a:headEnd/>
            <a:tailEnd/>
          </a:ln>
        </p:spPr>
        <p:txBody>
          <a:bodyPr/>
          <a:lstStyle/>
          <a:p>
            <a:endParaRPr lang="en-IN"/>
          </a:p>
        </p:txBody>
      </p:sp>
      <p:sp>
        <p:nvSpPr>
          <p:cNvPr id="88069" name="Text Box 4"/>
          <p:cNvSpPr txBox="1">
            <a:spLocks noChangeArrowheads="1"/>
          </p:cNvSpPr>
          <p:nvPr/>
        </p:nvSpPr>
        <p:spPr bwMode="auto">
          <a:xfrm>
            <a:off x="304800" y="228600"/>
            <a:ext cx="48196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11.14  </a:t>
            </a:r>
            <a:r>
              <a:rPr lang="en-US" sz="2000">
                <a:latin typeface="Times New Roman" pitchFamily="18" charset="0"/>
              </a:rPr>
              <a:t>Design of Go-Back-N ARQ</a:t>
            </a:r>
          </a:p>
        </p:txBody>
      </p:sp>
      <p:sp>
        <p:nvSpPr>
          <p:cNvPr id="88070"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88071" name="Picture 6"/>
          <p:cNvPicPr>
            <a:picLocks noChangeAspect="1" noChangeArrowheads="1"/>
          </p:cNvPicPr>
          <p:nvPr/>
        </p:nvPicPr>
        <p:blipFill>
          <a:blip r:embed="rId3"/>
          <a:srcRect/>
          <a:stretch>
            <a:fillRect/>
          </a:stretch>
        </p:blipFill>
        <p:spPr bwMode="auto">
          <a:xfrm>
            <a:off x="1346200" y="914400"/>
            <a:ext cx="6197600" cy="524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p:cNvSpPr>
            <a:spLocks noGrp="1"/>
          </p:cNvSpPr>
          <p:nvPr>
            <p:ph type="sldNum" sz="quarter" idx="10"/>
          </p:nvPr>
        </p:nvSpPr>
        <p:spPr>
          <a:noFill/>
        </p:spPr>
        <p:txBody>
          <a:bodyPr/>
          <a:lstStyle/>
          <a:p>
            <a:r>
              <a:rPr lang="en-US" smtClean="0"/>
              <a:t>11.</a:t>
            </a:r>
            <a:fld id="{A64DAABD-5729-4E91-9774-3364699AD8CD}" type="slidenum">
              <a:rPr lang="en-US" smtClean="0"/>
              <a:pPr/>
              <a:t>42</a:t>
            </a:fld>
            <a:endParaRPr lang="en-US" smtClean="0"/>
          </a:p>
        </p:txBody>
      </p:sp>
      <p:sp>
        <p:nvSpPr>
          <p:cNvPr id="8909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8909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89093" name="Text Box 4"/>
          <p:cNvSpPr txBox="1">
            <a:spLocks noChangeArrowheads="1"/>
          </p:cNvSpPr>
          <p:nvPr/>
        </p:nvSpPr>
        <p:spPr bwMode="auto">
          <a:xfrm>
            <a:off x="304800" y="381000"/>
            <a:ext cx="54879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11.15  </a:t>
            </a:r>
            <a:r>
              <a:rPr lang="en-US" sz="2000">
                <a:latin typeface="Times New Roman" pitchFamily="18" charset="0"/>
              </a:rPr>
              <a:t>Window size for Go-Back-N ARQ</a:t>
            </a:r>
          </a:p>
        </p:txBody>
      </p:sp>
      <p:sp>
        <p:nvSpPr>
          <p:cNvPr id="89094"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89095" name="Picture 6"/>
          <p:cNvPicPr>
            <a:picLocks noChangeAspect="1" noChangeArrowheads="1"/>
          </p:cNvPicPr>
          <p:nvPr/>
        </p:nvPicPr>
        <p:blipFill>
          <a:blip r:embed="rId3"/>
          <a:srcRect/>
          <a:stretch>
            <a:fillRect/>
          </a:stretch>
        </p:blipFill>
        <p:spPr bwMode="auto">
          <a:xfrm>
            <a:off x="871538" y="1143000"/>
            <a:ext cx="7358062" cy="5138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p:cNvSpPr>
            <a:spLocks noGrp="1"/>
          </p:cNvSpPr>
          <p:nvPr>
            <p:ph type="sldNum" sz="quarter" idx="10"/>
          </p:nvPr>
        </p:nvSpPr>
        <p:spPr>
          <a:noFill/>
        </p:spPr>
        <p:txBody>
          <a:bodyPr/>
          <a:lstStyle/>
          <a:p>
            <a:r>
              <a:rPr lang="en-US" smtClean="0"/>
              <a:t>11.</a:t>
            </a:r>
            <a:fld id="{69F00A0E-FD9E-4971-884E-1A74F827BD93}" type="slidenum">
              <a:rPr lang="en-US" smtClean="0"/>
              <a:pPr/>
              <a:t>43</a:t>
            </a:fld>
            <a:endParaRPr lang="en-US" smtClean="0"/>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0122" name="Line 9"/>
          <p:cNvSpPr>
            <a:spLocks noChangeShapeType="1"/>
          </p:cNvSpPr>
          <p:nvPr/>
        </p:nvSpPr>
        <p:spPr bwMode="auto">
          <a:xfrm>
            <a:off x="457200" y="2286000"/>
            <a:ext cx="8153400" cy="0"/>
          </a:xfrm>
          <a:prstGeom prst="line">
            <a:avLst/>
          </a:prstGeom>
          <a:noFill/>
          <a:ln w="76200">
            <a:solidFill>
              <a:srgbClr val="009900"/>
            </a:solidFill>
            <a:round/>
            <a:headEnd/>
            <a:tailEnd/>
          </a:ln>
        </p:spPr>
        <p:txBody>
          <a:bodyPr/>
          <a:lstStyle/>
          <a:p>
            <a:endParaRPr lang="en-IN"/>
          </a:p>
        </p:txBody>
      </p:sp>
      <p:sp>
        <p:nvSpPr>
          <p:cNvPr id="90123" name="Line 10"/>
          <p:cNvSpPr>
            <a:spLocks noChangeShapeType="1"/>
          </p:cNvSpPr>
          <p:nvPr/>
        </p:nvSpPr>
        <p:spPr bwMode="auto">
          <a:xfrm>
            <a:off x="458788" y="4495800"/>
            <a:ext cx="8153400" cy="0"/>
          </a:xfrm>
          <a:prstGeom prst="line">
            <a:avLst/>
          </a:prstGeom>
          <a:noFill/>
          <a:ln w="76200">
            <a:solidFill>
              <a:srgbClr val="009900"/>
            </a:solidFill>
            <a:round/>
            <a:headEnd/>
            <a:tailEnd/>
          </a:ln>
        </p:spPr>
        <p:txBody>
          <a:bodyPr/>
          <a:lstStyle/>
          <a:p>
            <a:endParaRPr lang="en-IN"/>
          </a:p>
        </p:txBody>
      </p:sp>
      <p:sp>
        <p:nvSpPr>
          <p:cNvPr id="90124" name="Rectangle 11"/>
          <p:cNvSpPr>
            <a:spLocks noChangeArrowheads="1"/>
          </p:cNvSpPr>
          <p:nvPr/>
        </p:nvSpPr>
        <p:spPr bwMode="auto">
          <a:xfrm>
            <a:off x="495300" y="2378075"/>
            <a:ext cx="8077200" cy="2041525"/>
          </a:xfrm>
          <a:prstGeom prst="rect">
            <a:avLst/>
          </a:prstGeom>
          <a:solidFill>
            <a:srgbClr val="99FF33"/>
          </a:solidFill>
          <a:ln w="76200" algn="ctr">
            <a:noFill/>
            <a:miter lim="800000"/>
            <a:headEnd/>
            <a:tailEnd/>
          </a:ln>
        </p:spPr>
        <p:txBody>
          <a:bodyPr>
            <a:spAutoFit/>
          </a:bodyPr>
          <a:lstStyle/>
          <a:p>
            <a:pPr algn="ctr"/>
            <a:r>
              <a:rPr lang="en-US"/>
              <a:t>In Go-Back-N ARQ, the size of the send window must be less than 2</a:t>
            </a:r>
            <a:r>
              <a:rPr lang="en-US" baseline="30000"/>
              <a:t>m</a:t>
            </a:r>
            <a:r>
              <a:rPr lang="en-US"/>
              <a:t>;</a:t>
            </a:r>
          </a:p>
          <a:p>
            <a:pPr algn="ctr"/>
            <a:r>
              <a:rPr lang="en-US"/>
              <a:t>the size of the receiver window </a:t>
            </a:r>
            <a:br>
              <a:rPr lang="en-US"/>
            </a:br>
            <a:r>
              <a:rPr lang="en-US"/>
              <a:t>is always 1.</a:t>
            </a:r>
          </a:p>
        </p:txBody>
      </p:sp>
      <p:grpSp>
        <p:nvGrpSpPr>
          <p:cNvPr id="90125" name="Group 12"/>
          <p:cNvGrpSpPr>
            <a:grpSpLocks/>
          </p:cNvGrpSpPr>
          <p:nvPr/>
        </p:nvGrpSpPr>
        <p:grpSpPr bwMode="auto">
          <a:xfrm>
            <a:off x="457200" y="1600200"/>
            <a:ext cx="1143000" cy="566738"/>
            <a:chOff x="1200" y="1248"/>
            <a:chExt cx="720" cy="357"/>
          </a:xfrm>
        </p:grpSpPr>
        <p:pic>
          <p:nvPicPr>
            <p:cNvPr id="9012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9012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1"/>
          <p:cNvSpPr>
            <a:spLocks noGrp="1"/>
          </p:cNvSpPr>
          <p:nvPr>
            <p:ph type="sldNum" sz="quarter" idx="10"/>
          </p:nvPr>
        </p:nvSpPr>
        <p:spPr>
          <a:noFill/>
        </p:spPr>
        <p:txBody>
          <a:bodyPr/>
          <a:lstStyle/>
          <a:p>
            <a:r>
              <a:rPr lang="en-US" smtClean="0"/>
              <a:t>11.</a:t>
            </a:r>
            <a:fld id="{B3813519-1880-405D-ADA1-6794C6CD4FAC}" type="slidenum">
              <a:rPr lang="en-US" smtClean="0"/>
              <a:pPr/>
              <a:t>44</a:t>
            </a:fld>
            <a:endParaRPr lang="en-US" smtClean="0"/>
          </a:p>
        </p:txBody>
      </p:sp>
      <p:sp>
        <p:nvSpPr>
          <p:cNvPr id="942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942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42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942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42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942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942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4218"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11.6</a:t>
            </a:r>
          </a:p>
        </p:txBody>
      </p:sp>
      <p:sp>
        <p:nvSpPr>
          <p:cNvPr id="94219" name="Rectangle 12"/>
          <p:cNvSpPr>
            <a:spLocks noChangeArrowheads="1"/>
          </p:cNvSpPr>
          <p:nvPr/>
        </p:nvSpPr>
        <p:spPr bwMode="auto">
          <a:xfrm>
            <a:off x="228600" y="762000"/>
            <a:ext cx="8686800" cy="5643563"/>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Figure 11.16 shows an example of Go-Back-N. This is an example of a case where the forward channel is reliable, but the reverse is not. No data frames are lost, but some ACKs are delayed and one is lost. The example also shows how cumulative acknowledgments can help if acknowledgments are delayed or lost. After initialization, there are seven sender events. Request events are triggered by data from the network layer; arrival events are triggered by acknowledgments from the physical layer. There is no time-out event here because all outstanding frames are acknowledged before the timer expires. Note that although ACK 2 is lost, ACK 3 serves as both ACK 2 and ACK 3.</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p:cNvSpPr>
            <a:spLocks noGrp="1"/>
          </p:cNvSpPr>
          <p:nvPr>
            <p:ph type="sldNum" sz="quarter" idx="10"/>
          </p:nvPr>
        </p:nvSpPr>
        <p:spPr>
          <a:noFill/>
        </p:spPr>
        <p:txBody>
          <a:bodyPr/>
          <a:lstStyle/>
          <a:p>
            <a:r>
              <a:rPr lang="en-US" smtClean="0"/>
              <a:t>11.</a:t>
            </a:r>
            <a:fld id="{FD7EB6CE-EEFB-4121-9139-FA23867E68C1}" type="slidenum">
              <a:rPr lang="en-US" smtClean="0"/>
              <a:pPr/>
              <a:t>45</a:t>
            </a:fld>
            <a:endParaRPr lang="en-US" smtClean="0"/>
          </a:p>
        </p:txBody>
      </p:sp>
      <p:sp>
        <p:nvSpPr>
          <p:cNvPr id="9523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95236" name="Line 3"/>
          <p:cNvSpPr>
            <a:spLocks noChangeShapeType="1"/>
          </p:cNvSpPr>
          <p:nvPr/>
        </p:nvSpPr>
        <p:spPr bwMode="auto">
          <a:xfrm>
            <a:off x="152400" y="838200"/>
            <a:ext cx="8763000" cy="0"/>
          </a:xfrm>
          <a:prstGeom prst="line">
            <a:avLst/>
          </a:prstGeom>
          <a:noFill/>
          <a:ln w="19050">
            <a:solidFill>
              <a:schemeClr val="hlink"/>
            </a:solidFill>
            <a:round/>
            <a:headEnd/>
            <a:tailEnd/>
          </a:ln>
        </p:spPr>
        <p:txBody>
          <a:bodyPr/>
          <a:lstStyle/>
          <a:p>
            <a:endParaRPr lang="en-IN"/>
          </a:p>
        </p:txBody>
      </p:sp>
      <p:sp>
        <p:nvSpPr>
          <p:cNvPr id="95237" name="Text Box 4"/>
          <p:cNvSpPr txBox="1">
            <a:spLocks noChangeArrowheads="1"/>
          </p:cNvSpPr>
          <p:nvPr/>
        </p:nvSpPr>
        <p:spPr bwMode="auto">
          <a:xfrm>
            <a:off x="304800" y="228600"/>
            <a:ext cx="53086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11.16  </a:t>
            </a:r>
            <a:r>
              <a:rPr lang="en-US" sz="2000">
                <a:latin typeface="Times New Roman" pitchFamily="18" charset="0"/>
              </a:rPr>
              <a:t>Flow diagram for Example 11.6</a:t>
            </a:r>
          </a:p>
        </p:txBody>
      </p:sp>
      <p:sp>
        <p:nvSpPr>
          <p:cNvPr id="95238" name="Line 5"/>
          <p:cNvSpPr>
            <a:spLocks noChangeShapeType="1"/>
          </p:cNvSpPr>
          <p:nvPr/>
        </p:nvSpPr>
        <p:spPr bwMode="auto">
          <a:xfrm>
            <a:off x="152400" y="6324600"/>
            <a:ext cx="8763000" cy="0"/>
          </a:xfrm>
          <a:prstGeom prst="line">
            <a:avLst/>
          </a:prstGeom>
          <a:noFill/>
          <a:ln w="76200">
            <a:solidFill>
              <a:schemeClr val="hlink"/>
            </a:solidFill>
            <a:round/>
            <a:headEnd/>
            <a:tailEnd/>
          </a:ln>
        </p:spPr>
        <p:txBody>
          <a:bodyPr/>
          <a:lstStyle/>
          <a:p>
            <a:endParaRPr lang="en-IN"/>
          </a:p>
        </p:txBody>
      </p:sp>
      <p:pic>
        <p:nvPicPr>
          <p:cNvPr id="95239" name="Picture 6"/>
          <p:cNvPicPr>
            <a:picLocks noChangeAspect="1" noChangeArrowheads="1"/>
          </p:cNvPicPr>
          <p:nvPr/>
        </p:nvPicPr>
        <p:blipFill>
          <a:blip r:embed="rId3"/>
          <a:srcRect/>
          <a:stretch>
            <a:fillRect/>
          </a:stretch>
        </p:blipFill>
        <p:spPr bwMode="auto">
          <a:xfrm>
            <a:off x="712788" y="990600"/>
            <a:ext cx="7212012" cy="521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a:spLocks noGrp="1"/>
          </p:cNvSpPr>
          <p:nvPr>
            <p:ph type="sldNum" sz="quarter" idx="10"/>
          </p:nvPr>
        </p:nvSpPr>
        <p:spPr>
          <a:noFill/>
        </p:spPr>
        <p:txBody>
          <a:bodyPr/>
          <a:lstStyle/>
          <a:p>
            <a:r>
              <a:rPr lang="en-US" smtClean="0"/>
              <a:t>11.</a:t>
            </a:r>
            <a:fld id="{4B87C15C-E116-4919-B6A7-9CF91673E228}" type="slidenum">
              <a:rPr lang="en-US" smtClean="0"/>
              <a:pPr/>
              <a:t>46</a:t>
            </a:fld>
            <a:endParaRPr lang="en-US" smtClean="0"/>
          </a:p>
        </p:txBody>
      </p:sp>
      <p:sp>
        <p:nvSpPr>
          <p:cNvPr id="962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962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62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962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62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962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962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6266" name="Rectangle 9"/>
          <p:cNvSpPr>
            <a:spLocks noChangeArrowheads="1"/>
          </p:cNvSpPr>
          <p:nvPr/>
        </p:nvSpPr>
        <p:spPr bwMode="auto">
          <a:xfrm>
            <a:off x="228600" y="990600"/>
            <a:ext cx="8686800" cy="521652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Figure 11.17 shows what happens when a frame is lost. Frames 0, 1, 2, and 3 are sent. However, frame 1 is lost. The receiver receives frames 2 and 3, but they are discarded because they are received out of order. The sender receives no acknowledgment about frames 1, 2, or 3. Its timer finally expires. The sender sends all outstanding frames (1, 2, and 3) because it does not know what is wrong. Note that the resending of frames 1, 2, and 3 is the response to one single event. When the sender is responding to this event, it cannot accept the triggering of other events. This means that when ACK 2 arrives, the sender is still busy with sending frame 3. </a:t>
            </a:r>
          </a:p>
        </p:txBody>
      </p:sp>
      <p:sp>
        <p:nvSpPr>
          <p:cNvPr id="96267"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11.7</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p:cNvSpPr>
            <a:spLocks noGrp="1"/>
          </p:cNvSpPr>
          <p:nvPr>
            <p:ph type="sldNum" sz="quarter" idx="10"/>
          </p:nvPr>
        </p:nvSpPr>
        <p:spPr>
          <a:noFill/>
        </p:spPr>
        <p:txBody>
          <a:bodyPr/>
          <a:lstStyle/>
          <a:p>
            <a:r>
              <a:rPr lang="en-US" smtClean="0"/>
              <a:t>11.</a:t>
            </a:r>
            <a:fld id="{374E0420-12AA-4C89-97CE-23511909C4ED}" type="slidenum">
              <a:rPr lang="en-US" smtClean="0"/>
              <a:pPr/>
              <a:t>47</a:t>
            </a:fld>
            <a:endParaRPr lang="en-US" smtClean="0"/>
          </a:p>
        </p:txBody>
      </p:sp>
      <p:sp>
        <p:nvSpPr>
          <p:cNvPr id="972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972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72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972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72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972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972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7290" name="Rectangle 9"/>
          <p:cNvSpPr>
            <a:spLocks noChangeArrowheads="1"/>
          </p:cNvSpPr>
          <p:nvPr/>
        </p:nvSpPr>
        <p:spPr bwMode="auto">
          <a:xfrm>
            <a:off x="228600" y="1143000"/>
            <a:ext cx="8686800" cy="350837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The physical layer must wait until this event is completed and the data link layer goes back to its sleeping state. We have shown a vertical line to indicate the delay. It is the same story with ACK 3; but when ACK 3 arrives, the sender is busy responding to ACK 2. It happens again when ACK 4 arrives. Note that before the second timer expires, all outstanding frames have been sent and the timer is stopped.</a:t>
            </a:r>
          </a:p>
        </p:txBody>
      </p:sp>
      <p:sp>
        <p:nvSpPr>
          <p:cNvPr id="97291" name="Text Box 10"/>
          <p:cNvSpPr txBox="1">
            <a:spLocks noChangeArrowheads="1"/>
          </p:cNvSpPr>
          <p:nvPr/>
        </p:nvSpPr>
        <p:spPr bwMode="auto">
          <a:xfrm>
            <a:off x="1143000" y="0"/>
            <a:ext cx="4529138"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11.7 (continued)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p:cNvSpPr>
            <a:spLocks noGrp="1"/>
          </p:cNvSpPr>
          <p:nvPr>
            <p:ph type="sldNum" sz="quarter" idx="10"/>
          </p:nvPr>
        </p:nvSpPr>
        <p:spPr>
          <a:noFill/>
        </p:spPr>
        <p:txBody>
          <a:bodyPr/>
          <a:lstStyle/>
          <a:p>
            <a:r>
              <a:rPr lang="en-US" smtClean="0"/>
              <a:t>11.</a:t>
            </a:r>
            <a:fld id="{92F60FA1-FD8F-49F1-881A-DEF93BD3DB04}" type="slidenum">
              <a:rPr lang="en-US" smtClean="0"/>
              <a:pPr/>
              <a:t>48</a:t>
            </a:fld>
            <a:endParaRPr lang="en-US" smtClean="0"/>
          </a:p>
        </p:txBody>
      </p:sp>
      <p:sp>
        <p:nvSpPr>
          <p:cNvPr id="9830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98308" name="Line 3"/>
          <p:cNvSpPr>
            <a:spLocks noChangeShapeType="1"/>
          </p:cNvSpPr>
          <p:nvPr/>
        </p:nvSpPr>
        <p:spPr bwMode="auto">
          <a:xfrm>
            <a:off x="152400" y="685800"/>
            <a:ext cx="8763000" cy="0"/>
          </a:xfrm>
          <a:prstGeom prst="line">
            <a:avLst/>
          </a:prstGeom>
          <a:noFill/>
          <a:ln w="19050">
            <a:solidFill>
              <a:schemeClr val="hlink"/>
            </a:solidFill>
            <a:round/>
            <a:headEnd/>
            <a:tailEnd/>
          </a:ln>
        </p:spPr>
        <p:txBody>
          <a:bodyPr/>
          <a:lstStyle/>
          <a:p>
            <a:endParaRPr lang="en-IN"/>
          </a:p>
        </p:txBody>
      </p:sp>
      <p:sp>
        <p:nvSpPr>
          <p:cNvPr id="98309" name="Text Box 4"/>
          <p:cNvSpPr txBox="1">
            <a:spLocks noChangeArrowheads="1"/>
          </p:cNvSpPr>
          <p:nvPr/>
        </p:nvSpPr>
        <p:spPr bwMode="auto">
          <a:xfrm>
            <a:off x="304800" y="228600"/>
            <a:ext cx="53086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11.17  </a:t>
            </a:r>
            <a:r>
              <a:rPr lang="en-US" sz="2000">
                <a:latin typeface="Times New Roman" pitchFamily="18" charset="0"/>
              </a:rPr>
              <a:t>Flow diagram for Example 11.7</a:t>
            </a:r>
          </a:p>
        </p:txBody>
      </p:sp>
      <p:sp>
        <p:nvSpPr>
          <p:cNvPr id="98310"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98311" name="Picture 6"/>
          <p:cNvPicPr>
            <a:picLocks noChangeAspect="1" noChangeArrowheads="1"/>
          </p:cNvPicPr>
          <p:nvPr/>
        </p:nvPicPr>
        <p:blipFill>
          <a:blip r:embed="rId3"/>
          <a:srcRect/>
          <a:stretch>
            <a:fillRect/>
          </a:stretch>
        </p:blipFill>
        <p:spPr bwMode="auto">
          <a:xfrm>
            <a:off x="1600200" y="762000"/>
            <a:ext cx="5713413"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p:cNvSpPr>
            <a:spLocks noGrp="1"/>
          </p:cNvSpPr>
          <p:nvPr>
            <p:ph type="sldNum" sz="quarter" idx="10"/>
          </p:nvPr>
        </p:nvSpPr>
        <p:spPr>
          <a:noFill/>
        </p:spPr>
        <p:txBody>
          <a:bodyPr/>
          <a:lstStyle/>
          <a:p>
            <a:r>
              <a:rPr lang="en-US" smtClean="0"/>
              <a:t>11.</a:t>
            </a:r>
            <a:fld id="{75B3BC2B-9818-4B4C-B560-0B7CC89104AA}" type="slidenum">
              <a:rPr lang="en-US" smtClean="0"/>
              <a:pPr/>
              <a:t>49</a:t>
            </a:fld>
            <a:endParaRPr lang="en-US" smtClean="0"/>
          </a:p>
        </p:txBody>
      </p:sp>
      <p:sp>
        <p:nvSpPr>
          <p:cNvPr id="993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993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93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993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93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993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993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9933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9933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9934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Stop-and-Wait ARQ is a special case of Go-Back-N ARQ in which the size of the send window is 1.</a:t>
            </a:r>
          </a:p>
        </p:txBody>
      </p:sp>
      <p:grpSp>
        <p:nvGrpSpPr>
          <p:cNvPr id="99341" name="Group 12"/>
          <p:cNvGrpSpPr>
            <a:grpSpLocks/>
          </p:cNvGrpSpPr>
          <p:nvPr/>
        </p:nvGrpSpPr>
        <p:grpSpPr bwMode="auto">
          <a:xfrm>
            <a:off x="457200" y="1981200"/>
            <a:ext cx="1143000" cy="566738"/>
            <a:chOff x="1200" y="1248"/>
            <a:chExt cx="720" cy="357"/>
          </a:xfrm>
        </p:grpSpPr>
        <p:pic>
          <p:nvPicPr>
            <p:cNvPr id="9934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9934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0"/>
          <p:cNvSpPr txBox="1">
            <a:spLocks noChangeArrowheads="1"/>
          </p:cNvSpPr>
          <p:nvPr/>
        </p:nvSpPr>
        <p:spPr bwMode="auto">
          <a:xfrm>
            <a:off x="76200" y="696913"/>
            <a:ext cx="8839200" cy="2654300"/>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As we will see in Chapter 13, the multicast link-layer addresses in the most common LAN, Ethernet, are 48 bits (six bytes) that are presented as 12 hexadecimal digits separated by colons. The second digit, however, needs to be an even number in hexadecimal. The following shows a</a:t>
            </a:r>
          </a:p>
          <a:p>
            <a:pPr algn="just" eaLnBrk="0" hangingPunct="0"/>
            <a:r>
              <a:rPr lang="en-US" sz="2800" b="0" i="0">
                <a:latin typeface="Times New Roman" pitchFamily="18" charset="0"/>
                <a:cs typeface="Times New Roman" pitchFamily="18" charset="0"/>
              </a:rPr>
              <a:t>multicast address:</a:t>
            </a:r>
          </a:p>
        </p:txBody>
      </p:sp>
      <p:grpSp>
        <p:nvGrpSpPr>
          <p:cNvPr id="34819" name="Group 23"/>
          <p:cNvGrpSpPr>
            <a:grpSpLocks/>
          </p:cNvGrpSpPr>
          <p:nvPr/>
        </p:nvGrpSpPr>
        <p:grpSpPr bwMode="auto">
          <a:xfrm>
            <a:off x="0" y="0"/>
            <a:ext cx="9144000" cy="609600"/>
            <a:chOff x="0" y="2448"/>
            <a:chExt cx="5760" cy="384"/>
          </a:xfrm>
        </p:grpSpPr>
        <p:sp>
          <p:nvSpPr>
            <p:cNvPr id="3482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03"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9.2</a:t>
              </a:r>
            </a:p>
          </p:txBody>
        </p:sp>
      </p:grpSp>
      <p:sp>
        <p:nvSpPr>
          <p:cNvPr id="34820" name="Rectangle 1"/>
          <p:cNvSpPr>
            <a:spLocks noChangeArrowheads="1"/>
          </p:cNvSpPr>
          <p:nvPr/>
        </p:nvSpPr>
        <p:spPr bwMode="auto">
          <a:xfrm>
            <a:off x="1600200" y="4106863"/>
            <a:ext cx="5651500" cy="762000"/>
          </a:xfrm>
          <a:prstGeom prst="rect">
            <a:avLst/>
          </a:prstGeom>
          <a:noFill/>
          <a:ln w="9525">
            <a:noFill/>
            <a:miter lim="800000"/>
            <a:headEnd/>
            <a:tailEnd/>
          </a:ln>
        </p:spPr>
        <p:txBody>
          <a:bodyPr wrap="none">
            <a:spAutoFit/>
          </a:bodyPr>
          <a:lstStyle/>
          <a:p>
            <a:pPr eaLnBrk="0" hangingPunct="0"/>
            <a:r>
              <a:rPr lang="en-US" sz="4400" i="0">
                <a:latin typeface="Arial Black" pitchFamily="34" charset="0"/>
              </a:rPr>
              <a:t>A</a:t>
            </a:r>
            <a:r>
              <a:rPr lang="en-US" sz="4400" i="0">
                <a:solidFill>
                  <a:srgbClr val="FF0000"/>
                </a:solidFill>
                <a:latin typeface="Arial Black" pitchFamily="34" charset="0"/>
              </a:rPr>
              <a:t>2</a:t>
            </a:r>
            <a:r>
              <a:rPr lang="en-US" sz="4400" i="0">
                <a:latin typeface="Arial Black" pitchFamily="34" charset="0"/>
              </a:rPr>
              <a:t>:34:45:11:92:F1</a:t>
            </a:r>
            <a:endParaRPr lang="en-US" sz="4400">
              <a:latin typeface="Arial Black" pitchFamily="34" charset="0"/>
            </a:endParaRPr>
          </a:p>
        </p:txBody>
      </p:sp>
      <p:sp>
        <p:nvSpPr>
          <p:cNvPr id="34821"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9.</a:t>
            </a:r>
            <a:fld id="{3CD94419-F604-4B04-AAF2-A8433326F07D}" type="slidenum">
              <a:rPr lang="en-US" sz="1200" i="0">
                <a:latin typeface="Arial" pitchFamily="34" charset="0"/>
              </a:rPr>
              <a:pPr/>
              <a:t>5</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1"/>
          <p:cNvSpPr>
            <a:spLocks noGrp="1"/>
          </p:cNvSpPr>
          <p:nvPr>
            <p:ph type="sldNum" sz="quarter" idx="10"/>
          </p:nvPr>
        </p:nvSpPr>
        <p:spPr>
          <a:noFill/>
        </p:spPr>
        <p:txBody>
          <a:bodyPr/>
          <a:lstStyle/>
          <a:p>
            <a:r>
              <a:rPr lang="en-US" smtClean="0"/>
              <a:t>11.</a:t>
            </a:r>
            <a:fld id="{3695AEDD-A3A2-4C3A-9DA6-8001447351DB}" type="slidenum">
              <a:rPr lang="en-US" smtClean="0"/>
              <a:pPr/>
              <a:t>50</a:t>
            </a:fld>
            <a:endParaRPr lang="en-US" smtClean="0"/>
          </a:p>
        </p:txBody>
      </p:sp>
      <p:sp>
        <p:nvSpPr>
          <p:cNvPr id="10035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0035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00357" name="Text Box 4"/>
          <p:cNvSpPr txBox="1">
            <a:spLocks noChangeArrowheads="1"/>
          </p:cNvSpPr>
          <p:nvPr/>
        </p:nvSpPr>
        <p:spPr bwMode="auto">
          <a:xfrm>
            <a:off x="304800" y="381000"/>
            <a:ext cx="60721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11.18  </a:t>
            </a:r>
            <a:r>
              <a:rPr lang="en-US" sz="2000">
                <a:latin typeface="Times New Roman" pitchFamily="18" charset="0"/>
              </a:rPr>
              <a:t>Send window for Selective Repeat ARQ</a:t>
            </a:r>
          </a:p>
        </p:txBody>
      </p:sp>
      <p:sp>
        <p:nvSpPr>
          <p:cNvPr id="10035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00359" name="Picture 6"/>
          <p:cNvPicPr>
            <a:picLocks noChangeAspect="1" noChangeArrowheads="1"/>
          </p:cNvPicPr>
          <p:nvPr/>
        </p:nvPicPr>
        <p:blipFill>
          <a:blip r:embed="rId3"/>
          <a:srcRect/>
          <a:stretch>
            <a:fillRect/>
          </a:stretch>
        </p:blipFill>
        <p:spPr bwMode="auto">
          <a:xfrm>
            <a:off x="315913" y="2489200"/>
            <a:ext cx="8447087" cy="223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1"/>
          <p:cNvSpPr>
            <a:spLocks noGrp="1"/>
          </p:cNvSpPr>
          <p:nvPr>
            <p:ph type="sldNum" sz="quarter" idx="10"/>
          </p:nvPr>
        </p:nvSpPr>
        <p:spPr>
          <a:noFill/>
        </p:spPr>
        <p:txBody>
          <a:bodyPr/>
          <a:lstStyle/>
          <a:p>
            <a:r>
              <a:rPr lang="en-US" smtClean="0"/>
              <a:t>11.</a:t>
            </a:r>
            <a:fld id="{DCB6BA34-E80B-4E03-A6B7-E2540DABA160}" type="slidenum">
              <a:rPr lang="en-US" smtClean="0"/>
              <a:pPr/>
              <a:t>51</a:t>
            </a:fld>
            <a:endParaRPr lang="en-US" smtClean="0"/>
          </a:p>
        </p:txBody>
      </p:sp>
      <p:sp>
        <p:nvSpPr>
          <p:cNvPr id="101379"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01380"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01381" name="Text Box 4"/>
          <p:cNvSpPr txBox="1">
            <a:spLocks noChangeArrowheads="1"/>
          </p:cNvSpPr>
          <p:nvPr/>
        </p:nvSpPr>
        <p:spPr bwMode="auto">
          <a:xfrm>
            <a:off x="304800" y="381000"/>
            <a:ext cx="63531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11.19  </a:t>
            </a:r>
            <a:r>
              <a:rPr lang="en-US" sz="2000">
                <a:latin typeface="Times New Roman" pitchFamily="18" charset="0"/>
              </a:rPr>
              <a:t>Receive window for Selective Repeat ARQ</a:t>
            </a:r>
          </a:p>
        </p:txBody>
      </p:sp>
      <p:sp>
        <p:nvSpPr>
          <p:cNvPr id="10138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01383" name="Picture 6"/>
          <p:cNvPicPr>
            <a:picLocks noChangeAspect="1" noChangeArrowheads="1"/>
          </p:cNvPicPr>
          <p:nvPr/>
        </p:nvPicPr>
        <p:blipFill>
          <a:blip r:embed="rId3"/>
          <a:srcRect/>
          <a:stretch>
            <a:fillRect/>
          </a:stretch>
        </p:blipFill>
        <p:spPr bwMode="auto">
          <a:xfrm>
            <a:off x="609600" y="2300288"/>
            <a:ext cx="7486650" cy="2119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p:cNvSpPr>
            <a:spLocks noGrp="1"/>
          </p:cNvSpPr>
          <p:nvPr>
            <p:ph type="sldNum" sz="quarter" idx="10"/>
          </p:nvPr>
        </p:nvSpPr>
        <p:spPr>
          <a:noFill/>
        </p:spPr>
        <p:txBody>
          <a:bodyPr/>
          <a:lstStyle/>
          <a:p>
            <a:r>
              <a:rPr lang="en-US" smtClean="0"/>
              <a:t>11.</a:t>
            </a:r>
            <a:fld id="{4C6561B2-CFE5-4D4A-987A-883316C545BC}" type="slidenum">
              <a:rPr lang="en-US" smtClean="0"/>
              <a:pPr/>
              <a:t>52</a:t>
            </a:fld>
            <a:endParaRPr lang="en-US" smtClean="0"/>
          </a:p>
        </p:txBody>
      </p:sp>
      <p:sp>
        <p:nvSpPr>
          <p:cNvPr id="102403"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02404" name="Line 3"/>
          <p:cNvSpPr>
            <a:spLocks noChangeShapeType="1"/>
          </p:cNvSpPr>
          <p:nvPr/>
        </p:nvSpPr>
        <p:spPr bwMode="auto">
          <a:xfrm>
            <a:off x="152400" y="838200"/>
            <a:ext cx="8763000" cy="0"/>
          </a:xfrm>
          <a:prstGeom prst="line">
            <a:avLst/>
          </a:prstGeom>
          <a:noFill/>
          <a:ln w="19050">
            <a:solidFill>
              <a:schemeClr val="hlink"/>
            </a:solidFill>
            <a:round/>
            <a:headEnd/>
            <a:tailEnd/>
          </a:ln>
        </p:spPr>
        <p:txBody>
          <a:bodyPr/>
          <a:lstStyle/>
          <a:p>
            <a:endParaRPr lang="en-IN"/>
          </a:p>
        </p:txBody>
      </p:sp>
      <p:sp>
        <p:nvSpPr>
          <p:cNvPr id="102405" name="Text Box 4"/>
          <p:cNvSpPr txBox="1">
            <a:spLocks noChangeArrowheads="1"/>
          </p:cNvSpPr>
          <p:nvPr/>
        </p:nvSpPr>
        <p:spPr bwMode="auto">
          <a:xfrm>
            <a:off x="304800" y="228600"/>
            <a:ext cx="53165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11.20  </a:t>
            </a:r>
            <a:r>
              <a:rPr lang="en-US" sz="2000">
                <a:latin typeface="Times New Roman" pitchFamily="18" charset="0"/>
              </a:rPr>
              <a:t>Design of Selective Repeat ARQ</a:t>
            </a:r>
          </a:p>
        </p:txBody>
      </p:sp>
      <p:sp>
        <p:nvSpPr>
          <p:cNvPr id="102406"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102407" name="Picture 6"/>
          <p:cNvPicPr>
            <a:picLocks noChangeAspect="1" noChangeArrowheads="1"/>
          </p:cNvPicPr>
          <p:nvPr/>
        </p:nvPicPr>
        <p:blipFill>
          <a:blip r:embed="rId3"/>
          <a:srcRect/>
          <a:stretch>
            <a:fillRect/>
          </a:stretch>
        </p:blipFill>
        <p:spPr bwMode="auto">
          <a:xfrm>
            <a:off x="1574800" y="1022350"/>
            <a:ext cx="6197600" cy="522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p:cNvSpPr>
            <a:spLocks noGrp="1"/>
          </p:cNvSpPr>
          <p:nvPr>
            <p:ph type="sldNum" sz="quarter" idx="10"/>
          </p:nvPr>
        </p:nvSpPr>
        <p:spPr>
          <a:noFill/>
        </p:spPr>
        <p:txBody>
          <a:bodyPr/>
          <a:lstStyle/>
          <a:p>
            <a:r>
              <a:rPr lang="en-US" smtClean="0"/>
              <a:t>11.</a:t>
            </a:r>
            <a:fld id="{9E4C3A8E-9DC7-499B-A9AD-CAD153DC2DFE}" type="slidenum">
              <a:rPr lang="en-US" smtClean="0"/>
              <a:pPr/>
              <a:t>53</a:t>
            </a:fld>
            <a:endParaRPr lang="en-US" smtClean="0"/>
          </a:p>
        </p:txBody>
      </p:sp>
      <p:sp>
        <p:nvSpPr>
          <p:cNvPr id="10342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03428"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03429" name="Text Box 4"/>
          <p:cNvSpPr txBox="1">
            <a:spLocks noChangeArrowheads="1"/>
          </p:cNvSpPr>
          <p:nvPr/>
        </p:nvSpPr>
        <p:spPr bwMode="auto">
          <a:xfrm>
            <a:off x="304800" y="381000"/>
            <a:ext cx="56197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11.21  </a:t>
            </a:r>
            <a:r>
              <a:rPr lang="en-US" sz="2000">
                <a:latin typeface="Times New Roman" pitchFamily="18" charset="0"/>
              </a:rPr>
              <a:t>Selective Repeat ARQ, window size</a:t>
            </a:r>
          </a:p>
        </p:txBody>
      </p:sp>
      <p:sp>
        <p:nvSpPr>
          <p:cNvPr id="1034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03431" name="Picture 6"/>
          <p:cNvPicPr>
            <a:picLocks noChangeAspect="1" noChangeArrowheads="1"/>
          </p:cNvPicPr>
          <p:nvPr/>
        </p:nvPicPr>
        <p:blipFill>
          <a:blip r:embed="rId3"/>
          <a:srcRect/>
          <a:stretch>
            <a:fillRect/>
          </a:stretch>
        </p:blipFill>
        <p:spPr bwMode="auto">
          <a:xfrm>
            <a:off x="225425" y="1384300"/>
            <a:ext cx="8537575" cy="463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p:cNvSpPr>
            <a:spLocks noGrp="1"/>
          </p:cNvSpPr>
          <p:nvPr>
            <p:ph type="sldNum" sz="quarter" idx="10"/>
          </p:nvPr>
        </p:nvSpPr>
        <p:spPr>
          <a:noFill/>
        </p:spPr>
        <p:txBody>
          <a:bodyPr/>
          <a:lstStyle/>
          <a:p>
            <a:r>
              <a:rPr lang="en-US" smtClean="0"/>
              <a:t>11.</a:t>
            </a:r>
            <a:fld id="{B128198B-FF22-44FB-B4B6-AD5F8F88B72D}" type="slidenum">
              <a:rPr lang="en-US" smtClean="0"/>
              <a:pPr/>
              <a:t>54</a:t>
            </a:fld>
            <a:endParaRPr lang="en-US" smtClean="0"/>
          </a:p>
        </p:txBody>
      </p:sp>
      <p:sp>
        <p:nvSpPr>
          <p:cNvPr id="1044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044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044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044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044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044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044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0445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104459"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10446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In Selective Repeat ARQ, the size of the sender and receiver window</a:t>
            </a:r>
          </a:p>
          <a:p>
            <a:pPr algn="ctr"/>
            <a:r>
              <a:rPr lang="en-US"/>
              <a:t>must be at most one-half of 2</a:t>
            </a:r>
            <a:r>
              <a:rPr lang="en-US" baseline="30000"/>
              <a:t>m</a:t>
            </a:r>
            <a:r>
              <a:rPr lang="en-US"/>
              <a:t>.</a:t>
            </a:r>
          </a:p>
        </p:txBody>
      </p:sp>
      <p:grpSp>
        <p:nvGrpSpPr>
          <p:cNvPr id="104461" name="Group 12"/>
          <p:cNvGrpSpPr>
            <a:grpSpLocks/>
          </p:cNvGrpSpPr>
          <p:nvPr/>
        </p:nvGrpSpPr>
        <p:grpSpPr bwMode="auto">
          <a:xfrm>
            <a:off x="457200" y="1981200"/>
            <a:ext cx="1143000" cy="566738"/>
            <a:chOff x="1200" y="1248"/>
            <a:chExt cx="720" cy="357"/>
          </a:xfrm>
        </p:grpSpPr>
        <p:pic>
          <p:nvPicPr>
            <p:cNvPr id="10446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04463"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1"/>
          <p:cNvSpPr>
            <a:spLocks noGrp="1"/>
          </p:cNvSpPr>
          <p:nvPr>
            <p:ph type="sldNum" sz="quarter" idx="10"/>
          </p:nvPr>
        </p:nvSpPr>
        <p:spPr>
          <a:noFill/>
        </p:spPr>
        <p:txBody>
          <a:bodyPr/>
          <a:lstStyle/>
          <a:p>
            <a:r>
              <a:rPr lang="en-US" smtClean="0"/>
              <a:t>11.</a:t>
            </a:r>
            <a:fld id="{07325A91-0346-4AF7-BE6F-5E66910310CD}" type="slidenum">
              <a:rPr lang="en-US" smtClean="0"/>
              <a:pPr/>
              <a:t>55</a:t>
            </a:fld>
            <a:endParaRPr lang="en-US" smtClean="0"/>
          </a:p>
        </p:txBody>
      </p:sp>
      <p:sp>
        <p:nvSpPr>
          <p:cNvPr id="11059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1059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10597" name="Text Box 4"/>
          <p:cNvSpPr txBox="1">
            <a:spLocks noChangeArrowheads="1"/>
          </p:cNvSpPr>
          <p:nvPr/>
        </p:nvSpPr>
        <p:spPr bwMode="auto">
          <a:xfrm>
            <a:off x="304800" y="381000"/>
            <a:ext cx="624522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11.22  </a:t>
            </a:r>
            <a:r>
              <a:rPr lang="en-US" sz="2000">
                <a:latin typeface="Times New Roman" pitchFamily="18" charset="0"/>
              </a:rPr>
              <a:t>Delivery of data in Selective Repeat ARQ</a:t>
            </a:r>
          </a:p>
        </p:txBody>
      </p:sp>
      <p:sp>
        <p:nvSpPr>
          <p:cNvPr id="11059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10599" name="Picture 7"/>
          <p:cNvPicPr>
            <a:picLocks noChangeAspect="1" noChangeArrowheads="1"/>
          </p:cNvPicPr>
          <p:nvPr/>
        </p:nvPicPr>
        <p:blipFill>
          <a:blip r:embed="rId3"/>
          <a:srcRect/>
          <a:stretch>
            <a:fillRect/>
          </a:stretch>
        </p:blipFill>
        <p:spPr bwMode="auto">
          <a:xfrm>
            <a:off x="434975" y="2574925"/>
            <a:ext cx="7870825" cy="184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1"/>
          <p:cNvSpPr>
            <a:spLocks noGrp="1"/>
          </p:cNvSpPr>
          <p:nvPr>
            <p:ph type="sldNum" sz="quarter" idx="10"/>
          </p:nvPr>
        </p:nvSpPr>
        <p:spPr>
          <a:noFill/>
        </p:spPr>
        <p:txBody>
          <a:bodyPr/>
          <a:lstStyle/>
          <a:p>
            <a:r>
              <a:rPr lang="en-US" smtClean="0"/>
              <a:t>11.</a:t>
            </a:r>
            <a:fld id="{DE663AC3-C735-42B0-9E6E-7392FA147CFE}" type="slidenum">
              <a:rPr lang="en-US" smtClean="0"/>
              <a:pPr/>
              <a:t>56</a:t>
            </a:fld>
            <a:endParaRPr lang="en-US" smtClean="0"/>
          </a:p>
        </p:txBody>
      </p:sp>
      <p:sp>
        <p:nvSpPr>
          <p:cNvPr id="1116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116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16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116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16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16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116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1626" name="Rectangle 9"/>
          <p:cNvSpPr>
            <a:spLocks noChangeArrowheads="1"/>
          </p:cNvSpPr>
          <p:nvPr/>
        </p:nvSpPr>
        <p:spPr bwMode="auto">
          <a:xfrm>
            <a:off x="228600" y="1143000"/>
            <a:ext cx="8686800" cy="521652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This example is similar to Example 11.3 in which frame 1 is lost. We show how Selective Repeat behaves in this case. Figure 11.23 shows the situation. One main difference is the number of timers. Here, each frame sent or resent needs a timer, which means that the timers need to be numbered (0, 1, 2, and 3). The timer for frame 0 starts at the first request, but stops when the ACK for this frame arrives. The timer for frame 1 starts at the second request, restarts when a NAK arrives, and finally stops when the last ACK arrives. The other two timers start when the corresponding frames are sent and stop at the last arrival event.</a:t>
            </a:r>
          </a:p>
        </p:txBody>
      </p:sp>
      <p:sp>
        <p:nvSpPr>
          <p:cNvPr id="111627"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1"/>
          <p:cNvSpPr>
            <a:spLocks noGrp="1"/>
          </p:cNvSpPr>
          <p:nvPr>
            <p:ph type="sldNum" sz="quarter" idx="10"/>
          </p:nvPr>
        </p:nvSpPr>
        <p:spPr>
          <a:noFill/>
        </p:spPr>
        <p:txBody>
          <a:bodyPr/>
          <a:lstStyle/>
          <a:p>
            <a:r>
              <a:rPr lang="en-US" smtClean="0"/>
              <a:t>11.</a:t>
            </a:r>
            <a:fld id="{975D00A1-FFAF-4019-B592-5540E970CCD7}" type="slidenum">
              <a:rPr lang="en-US" smtClean="0"/>
              <a:pPr/>
              <a:t>57</a:t>
            </a:fld>
            <a:endParaRPr lang="en-US" smtClean="0"/>
          </a:p>
        </p:txBody>
      </p:sp>
      <p:sp>
        <p:nvSpPr>
          <p:cNvPr id="1126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126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26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126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26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26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126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2650" name="Rectangle 9"/>
          <p:cNvSpPr>
            <a:spLocks noChangeArrowheads="1"/>
          </p:cNvSpPr>
          <p:nvPr/>
        </p:nvSpPr>
        <p:spPr bwMode="auto">
          <a:xfrm>
            <a:off x="228600" y="1143000"/>
            <a:ext cx="8686800" cy="5216525"/>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At the receiver site we need to distinguish between the acceptance of a frame and its delivery to the network layer. At the second arrival, frame 2 arrives and is stored and marked, but it cannot be delivered because frame 1 is missing. At the next arrival, frame 3 arrives and is marked and stored, but still none of the frames can be delivered. Only at the last arrival, when finally a copy of frame 1 arrives, can frames 1, 2, and 3 be delivered to the network layer. There are two conditions for the delivery of frames to the network layer: First, a set of consecutive frames must have arrived. Second, the set starts from the beginning of the window. </a:t>
            </a:r>
          </a:p>
        </p:txBody>
      </p:sp>
      <p:sp>
        <p:nvSpPr>
          <p:cNvPr id="112651" name="Text Box 10"/>
          <p:cNvSpPr txBox="1">
            <a:spLocks noChangeArrowheads="1"/>
          </p:cNvSpPr>
          <p:nvPr/>
        </p:nvSpPr>
        <p:spPr bwMode="auto">
          <a:xfrm>
            <a:off x="1143000" y="0"/>
            <a:ext cx="4529138"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1"/>
          <p:cNvSpPr>
            <a:spLocks noGrp="1"/>
          </p:cNvSpPr>
          <p:nvPr>
            <p:ph type="sldNum" sz="quarter" idx="10"/>
          </p:nvPr>
        </p:nvSpPr>
        <p:spPr>
          <a:noFill/>
        </p:spPr>
        <p:txBody>
          <a:bodyPr/>
          <a:lstStyle/>
          <a:p>
            <a:r>
              <a:rPr lang="en-US" smtClean="0"/>
              <a:t>11.</a:t>
            </a:r>
            <a:fld id="{111244E7-82E4-4F99-86BE-528233EC1135}" type="slidenum">
              <a:rPr lang="en-US" smtClean="0"/>
              <a:pPr/>
              <a:t>58</a:t>
            </a:fld>
            <a:endParaRPr lang="en-US" smtClean="0"/>
          </a:p>
        </p:txBody>
      </p:sp>
      <p:sp>
        <p:nvSpPr>
          <p:cNvPr id="1136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136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36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136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36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36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136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3674" name="Rectangle 9"/>
          <p:cNvSpPr>
            <a:spLocks noChangeArrowheads="1"/>
          </p:cNvSpPr>
          <p:nvPr/>
        </p:nvSpPr>
        <p:spPr bwMode="auto">
          <a:xfrm>
            <a:off x="228600" y="1066800"/>
            <a:ext cx="8686800" cy="4362450"/>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Another important point is that a NAK is sent after the second arrival, but not after the third, although both situations look the same. The reason is that the protocol does not want to crowd the network with unnecessary NAKs and unnecessary resent frames. The second NAK would still be NAK1 to inform the sender to resend frame 1 again; this has already been done. The first NAK sent is remembered (using the nakSent variable) and is not sent again until the frame slides. A NAK is sent once for each window position and defines the first slot in the window.</a:t>
            </a:r>
          </a:p>
        </p:txBody>
      </p:sp>
      <p:sp>
        <p:nvSpPr>
          <p:cNvPr id="113675" name="Text Box 10"/>
          <p:cNvSpPr txBox="1">
            <a:spLocks noChangeArrowheads="1"/>
          </p:cNvSpPr>
          <p:nvPr/>
        </p:nvSpPr>
        <p:spPr bwMode="auto">
          <a:xfrm>
            <a:off x="1143000" y="0"/>
            <a:ext cx="4529138"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1"/>
          <p:cNvSpPr>
            <a:spLocks noGrp="1"/>
          </p:cNvSpPr>
          <p:nvPr>
            <p:ph type="sldNum" sz="quarter" idx="10"/>
          </p:nvPr>
        </p:nvSpPr>
        <p:spPr>
          <a:noFill/>
        </p:spPr>
        <p:txBody>
          <a:bodyPr/>
          <a:lstStyle/>
          <a:p>
            <a:r>
              <a:rPr lang="en-US" smtClean="0"/>
              <a:t>11.</a:t>
            </a:r>
            <a:fld id="{EBC4EB28-07B3-460D-A350-BE25A77BC3C9}" type="slidenum">
              <a:rPr lang="en-US" smtClean="0"/>
              <a:pPr/>
              <a:t>59</a:t>
            </a:fld>
            <a:endParaRPr lang="en-US" smtClean="0"/>
          </a:p>
        </p:txBody>
      </p:sp>
      <p:sp>
        <p:nvSpPr>
          <p:cNvPr id="1146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146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46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146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46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46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146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14698" name="Rectangle 9"/>
          <p:cNvSpPr>
            <a:spLocks noChangeArrowheads="1"/>
          </p:cNvSpPr>
          <p:nvPr/>
        </p:nvSpPr>
        <p:spPr bwMode="auto">
          <a:xfrm>
            <a:off x="76200" y="1066800"/>
            <a:ext cx="8915400" cy="2654300"/>
          </a:xfrm>
          <a:prstGeom prst="rect">
            <a:avLst/>
          </a:prstGeom>
          <a:solidFill>
            <a:schemeClr val="bg1"/>
          </a:solidFill>
          <a:ln w="9525">
            <a:noFill/>
            <a:miter lim="800000"/>
            <a:headEnd/>
            <a:tailEnd/>
          </a:ln>
        </p:spPr>
        <p:txBody>
          <a:bodyPr>
            <a:spAutoFit/>
          </a:bodyPr>
          <a:lstStyle/>
          <a:p>
            <a:pPr algn="just"/>
            <a:r>
              <a:rPr lang="en-US" sz="2800">
                <a:latin typeface="Times New Roman" pitchFamily="18" charset="0"/>
              </a:rPr>
              <a:t>The next point is about the ACKs. Notice that only two ACKs are sent here. The first one acknowledges only the first frame; the second one acknowledges three frames. In Selective Repeat, ACKs are sent when data are delivered to the network layer. If the data belonging to n frames are delivered in one shot, only one ACK is sent for all of them.</a:t>
            </a:r>
          </a:p>
        </p:txBody>
      </p:sp>
      <p:sp>
        <p:nvSpPr>
          <p:cNvPr id="114699" name="Text Box 10"/>
          <p:cNvSpPr txBox="1">
            <a:spLocks noChangeArrowheads="1"/>
          </p:cNvSpPr>
          <p:nvPr/>
        </p:nvSpPr>
        <p:spPr bwMode="auto">
          <a:xfrm>
            <a:off x="1143000" y="0"/>
            <a:ext cx="4529138" cy="579438"/>
          </a:xfrm>
          <a:prstGeom prst="rect">
            <a:avLst/>
          </a:prstGeom>
          <a:noFill/>
          <a:ln w="9525">
            <a:noFill/>
            <a:miter lim="800000"/>
            <a:headEnd/>
            <a:tailEnd/>
          </a:ln>
        </p:spPr>
        <p:txBody>
          <a:bodyPr wrap="none">
            <a:spAutoFit/>
          </a:bodyPr>
          <a:lstStyle/>
          <a:p>
            <a:r>
              <a:rPr lang="en-US">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0"/>
          <p:cNvSpPr txBox="1">
            <a:spLocks noChangeArrowheads="1"/>
          </p:cNvSpPr>
          <p:nvPr/>
        </p:nvSpPr>
        <p:spPr bwMode="auto">
          <a:xfrm>
            <a:off x="76200" y="696913"/>
            <a:ext cx="8839200" cy="1800225"/>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As we will see in Chapter 13, the broadcast link-layer addresses in the most common LAN, Ethernet, are 48 bits, all 1s, that are presented as 12 hexadecimal digits separated by colons. The following shows a broadcast address:</a:t>
            </a:r>
          </a:p>
        </p:txBody>
      </p:sp>
      <p:grpSp>
        <p:nvGrpSpPr>
          <p:cNvPr id="35843" name="Group 23"/>
          <p:cNvGrpSpPr>
            <a:grpSpLocks/>
          </p:cNvGrpSpPr>
          <p:nvPr/>
        </p:nvGrpSpPr>
        <p:grpSpPr bwMode="auto">
          <a:xfrm>
            <a:off x="0" y="0"/>
            <a:ext cx="9144000" cy="609600"/>
            <a:chOff x="0" y="2448"/>
            <a:chExt cx="5760" cy="384"/>
          </a:xfrm>
        </p:grpSpPr>
        <p:sp>
          <p:nvSpPr>
            <p:cNvPr id="3584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703"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9.3</a:t>
              </a:r>
            </a:p>
          </p:txBody>
        </p:sp>
      </p:grpSp>
      <p:pic>
        <p:nvPicPr>
          <p:cNvPr id="35844" name="Picture 2"/>
          <p:cNvPicPr>
            <a:picLocks noChangeAspect="1" noChangeArrowheads="1"/>
          </p:cNvPicPr>
          <p:nvPr/>
        </p:nvPicPr>
        <p:blipFill>
          <a:blip r:embed="rId3"/>
          <a:srcRect/>
          <a:stretch>
            <a:fillRect/>
          </a:stretch>
        </p:blipFill>
        <p:spPr bwMode="auto">
          <a:xfrm>
            <a:off x="1795463" y="3048000"/>
            <a:ext cx="5553075" cy="1371600"/>
          </a:xfrm>
          <a:prstGeom prst="rect">
            <a:avLst/>
          </a:prstGeom>
          <a:noFill/>
          <a:ln w="9525">
            <a:noFill/>
            <a:miter lim="800000"/>
            <a:headEnd/>
            <a:tailEnd/>
          </a:ln>
        </p:spPr>
      </p:pic>
      <p:sp>
        <p:nvSpPr>
          <p:cNvPr id="35845"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9.</a:t>
            </a:r>
            <a:fld id="{2CBF818C-A353-4C99-BE7C-B44BC831C6BE}" type="slidenum">
              <a:rPr lang="en-US" sz="1200" i="0">
                <a:latin typeface="Arial" pitchFamily="34" charset="0"/>
              </a:rPr>
              <a:pPr/>
              <a:t>6</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p:cNvSpPr>
          <p:nvPr>
            <p:ph type="sldNum" sz="quarter" idx="10"/>
          </p:nvPr>
        </p:nvSpPr>
        <p:spPr>
          <a:noFill/>
        </p:spPr>
        <p:txBody>
          <a:bodyPr/>
          <a:lstStyle/>
          <a:p>
            <a:r>
              <a:rPr lang="en-US" smtClean="0"/>
              <a:t>11.</a:t>
            </a:r>
            <a:fld id="{89DCA9F2-29AD-4C78-9502-FA4238C431BF}" type="slidenum">
              <a:rPr lang="en-US" smtClean="0"/>
              <a:pPr/>
              <a:t>60</a:t>
            </a:fld>
            <a:endParaRPr lang="en-US" smtClean="0"/>
          </a:p>
        </p:txBody>
      </p:sp>
      <p:sp>
        <p:nvSpPr>
          <p:cNvPr id="11571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1571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15717" name="Text Box 4"/>
          <p:cNvSpPr txBox="1">
            <a:spLocks noChangeArrowheads="1"/>
          </p:cNvSpPr>
          <p:nvPr/>
        </p:nvSpPr>
        <p:spPr bwMode="auto">
          <a:xfrm>
            <a:off x="304800" y="381000"/>
            <a:ext cx="53086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11.23  </a:t>
            </a:r>
            <a:r>
              <a:rPr lang="en-US" sz="2000">
                <a:latin typeface="Times New Roman" pitchFamily="18" charset="0"/>
              </a:rPr>
              <a:t>Flow diagram for Example 11.8</a:t>
            </a:r>
          </a:p>
        </p:txBody>
      </p:sp>
      <p:sp>
        <p:nvSpPr>
          <p:cNvPr id="11571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15719" name="Picture 6"/>
          <p:cNvPicPr>
            <a:picLocks noChangeAspect="1" noChangeArrowheads="1"/>
          </p:cNvPicPr>
          <p:nvPr/>
        </p:nvPicPr>
        <p:blipFill>
          <a:blip r:embed="rId3"/>
          <a:srcRect/>
          <a:stretch>
            <a:fillRect/>
          </a:stretch>
        </p:blipFill>
        <p:spPr bwMode="auto">
          <a:xfrm>
            <a:off x="989013" y="1219200"/>
            <a:ext cx="6856412" cy="4783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1"/>
          <p:cNvSpPr>
            <a:spLocks noGrp="1"/>
          </p:cNvSpPr>
          <p:nvPr>
            <p:ph type="sldNum" sz="quarter" idx="10"/>
          </p:nvPr>
        </p:nvSpPr>
        <p:spPr>
          <a:noFill/>
        </p:spPr>
        <p:txBody>
          <a:bodyPr/>
          <a:lstStyle/>
          <a:p>
            <a:r>
              <a:rPr lang="en-US" smtClean="0"/>
              <a:t>11.</a:t>
            </a:r>
            <a:fld id="{4E66C586-A6C8-43D4-850C-96634328F2BE}" type="slidenum">
              <a:rPr lang="en-US" smtClean="0"/>
              <a:pPr/>
              <a:t>61</a:t>
            </a:fld>
            <a:endParaRPr lang="en-US" smtClean="0"/>
          </a:p>
        </p:txBody>
      </p:sp>
      <p:sp>
        <p:nvSpPr>
          <p:cNvPr id="116739"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16740"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16741" name="Text Box 4"/>
          <p:cNvSpPr txBox="1">
            <a:spLocks noChangeArrowheads="1"/>
          </p:cNvSpPr>
          <p:nvPr/>
        </p:nvSpPr>
        <p:spPr bwMode="auto">
          <a:xfrm>
            <a:off x="304800" y="381000"/>
            <a:ext cx="65532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11.24  </a:t>
            </a:r>
            <a:r>
              <a:rPr lang="en-US" sz="2000">
                <a:latin typeface="Times New Roman" pitchFamily="18" charset="0"/>
              </a:rPr>
              <a:t>Design of piggybacking in Go-Back-N ARQ</a:t>
            </a:r>
          </a:p>
        </p:txBody>
      </p:sp>
      <p:sp>
        <p:nvSpPr>
          <p:cNvPr id="11674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16743" name="Picture 7"/>
          <p:cNvPicPr>
            <a:picLocks noChangeAspect="1" noChangeArrowheads="1"/>
          </p:cNvPicPr>
          <p:nvPr/>
        </p:nvPicPr>
        <p:blipFill>
          <a:blip r:embed="rId3"/>
          <a:srcRect/>
          <a:stretch>
            <a:fillRect/>
          </a:stretch>
        </p:blipFill>
        <p:spPr bwMode="auto">
          <a:xfrm>
            <a:off x="965200" y="1165225"/>
            <a:ext cx="6197600" cy="493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Slide Number Placeholder 1"/>
          <p:cNvSpPr>
            <a:spLocks noGrp="1"/>
          </p:cNvSpPr>
          <p:nvPr>
            <p:ph type="sldNum" sz="quarter" idx="10"/>
          </p:nvPr>
        </p:nvSpPr>
        <p:spPr>
          <a:noFill/>
        </p:spPr>
        <p:txBody>
          <a:bodyPr/>
          <a:lstStyle/>
          <a:p>
            <a:r>
              <a:rPr lang="en-US" smtClean="0"/>
              <a:t>11.</a:t>
            </a:r>
            <a:fld id="{FDC2A22E-05C7-4B38-9738-D7C7D7ED3F17}" type="slidenum">
              <a:rPr lang="en-US" smtClean="0"/>
              <a:pPr/>
              <a:t>62</a:t>
            </a:fld>
            <a:endParaRPr lang="en-US" smtClean="0"/>
          </a:p>
        </p:txBody>
      </p:sp>
      <p:sp>
        <p:nvSpPr>
          <p:cNvPr id="8632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3235" name="Text Box 3"/>
          <p:cNvSpPr txBox="1">
            <a:spLocks noChangeArrowheads="1"/>
          </p:cNvSpPr>
          <p:nvPr/>
        </p:nvSpPr>
        <p:spPr bwMode="auto">
          <a:xfrm>
            <a:off x="228600" y="406400"/>
            <a:ext cx="2408238"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charset="0"/>
              </a:rPr>
              <a:t>11-6   HDLC</a:t>
            </a:r>
          </a:p>
        </p:txBody>
      </p:sp>
      <p:sp>
        <p:nvSpPr>
          <p:cNvPr id="1177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3237" name="Rectangle 5"/>
          <p:cNvSpPr>
            <a:spLocks noChangeArrowheads="1"/>
          </p:cNvSpPr>
          <p:nvPr/>
        </p:nvSpPr>
        <p:spPr bwMode="auto">
          <a:xfrm>
            <a:off x="304800" y="1476375"/>
            <a:ext cx="8229600" cy="1800225"/>
          </a:xfrm>
          <a:prstGeom prst="rect">
            <a:avLst/>
          </a:prstGeom>
          <a:noFill/>
          <a:ln w="9525">
            <a:noFill/>
            <a:miter lim="800000"/>
            <a:headEnd/>
            <a:tailEnd/>
          </a:ln>
          <a:effectLst/>
        </p:spPr>
        <p:txBody>
          <a:bodyPr anchor="ctr">
            <a:spAutoFit/>
          </a:bodyPr>
          <a:lstStyle/>
          <a:p>
            <a:pPr algn="just">
              <a:defRPr/>
            </a:pPr>
            <a:r>
              <a:rPr lang="en-US" sz="2800">
                <a:solidFill>
                  <a:schemeClr val="hlink"/>
                </a:solidFill>
                <a:effectLst>
                  <a:outerShdw blurRad="38100" dist="38100" dir="2700000" algn="tl">
                    <a:srgbClr val="C0C0C0"/>
                  </a:outerShdw>
                </a:effectLst>
                <a:latin typeface="Times New Roman" pitchFamily="18" charset="0"/>
              </a:rPr>
              <a:t>High-level Data Link Control (HDLC)</a:t>
            </a:r>
            <a:r>
              <a:rPr lang="en-US" sz="2800">
                <a:effectLst>
                  <a:outerShdw blurRad="38100" dist="38100" dir="2700000" algn="tl">
                    <a:srgbClr val="C0C0C0"/>
                  </a:outerShdw>
                </a:effectLst>
                <a:latin typeface="Times New Roman" pitchFamily="18" charset="0"/>
              </a:rPr>
              <a:t> is a </a:t>
            </a:r>
            <a:r>
              <a:rPr lang="en-US" sz="2800">
                <a:solidFill>
                  <a:schemeClr val="hlink"/>
                </a:solidFill>
                <a:effectLst>
                  <a:outerShdw blurRad="38100" dist="38100" dir="2700000" algn="tl">
                    <a:srgbClr val="C0C0C0"/>
                  </a:outerShdw>
                </a:effectLst>
                <a:latin typeface="Times New Roman" pitchFamily="18" charset="0"/>
              </a:rPr>
              <a:t>bit-oriented</a:t>
            </a:r>
            <a:r>
              <a:rPr lang="en-US" sz="2800">
                <a:effectLst>
                  <a:outerShdw blurRad="38100" dist="38100" dir="2700000" algn="tl">
                    <a:srgbClr val="C0C0C0"/>
                  </a:outerShdw>
                </a:effectLst>
                <a:latin typeface="Times New Roman" pitchFamily="18" charset="0"/>
              </a:rPr>
              <a:t> protocol for communication over point-to-point and multipoint links. It implements the ARQ mechanisms we discussed in this chapter.</a:t>
            </a:r>
          </a:p>
        </p:txBody>
      </p:sp>
      <p:sp>
        <p:nvSpPr>
          <p:cNvPr id="117767" name="Rectangle 6"/>
          <p:cNvSpPr>
            <a:spLocks noChangeArrowheads="1"/>
          </p:cNvSpPr>
          <p:nvPr/>
        </p:nvSpPr>
        <p:spPr bwMode="auto">
          <a:xfrm>
            <a:off x="152400" y="4679950"/>
            <a:ext cx="6705600" cy="118745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Configurations and Transfer Modes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Frames</a:t>
            </a:r>
            <a:br>
              <a:rPr lang="fr-FR" sz="2400">
                <a:solidFill>
                  <a:srgbClr val="0033CC"/>
                </a:solidFill>
                <a:latin typeface="Times New Roman" pitchFamily="18" charset="0"/>
              </a:rPr>
            </a:br>
            <a:r>
              <a:rPr lang="fr-FR" sz="2400">
                <a:solidFill>
                  <a:srgbClr val="0033CC"/>
                </a:solidFill>
                <a:latin typeface="Times New Roman" pitchFamily="18" charset="0"/>
              </a:rPr>
              <a:t>Control Field</a:t>
            </a:r>
            <a:endParaRPr lang="en-US" sz="2400">
              <a:solidFill>
                <a:srgbClr val="0033CC"/>
              </a:solidFill>
              <a:latin typeface="Times New Roman" pitchFamily="18" charset="0"/>
            </a:endParaRPr>
          </a:p>
        </p:txBody>
      </p:sp>
      <p:sp>
        <p:nvSpPr>
          <p:cNvPr id="86323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p:cNvSpPr>
            <a:spLocks noGrp="1"/>
          </p:cNvSpPr>
          <p:nvPr>
            <p:ph type="sldNum" sz="quarter" idx="10"/>
          </p:nvPr>
        </p:nvSpPr>
        <p:spPr>
          <a:noFill/>
        </p:spPr>
        <p:txBody>
          <a:bodyPr/>
          <a:lstStyle/>
          <a:p>
            <a:r>
              <a:rPr lang="en-US" smtClean="0"/>
              <a:t>11.</a:t>
            </a:r>
            <a:fld id="{E414F14D-2E03-40E9-82CA-72DB15545957}" type="slidenum">
              <a:rPr lang="en-US" smtClean="0"/>
              <a:pPr/>
              <a:t>63</a:t>
            </a:fld>
            <a:endParaRPr lang="en-US" smtClean="0"/>
          </a:p>
        </p:txBody>
      </p:sp>
      <p:sp>
        <p:nvSpPr>
          <p:cNvPr id="118787"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18788"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18789" name="Text Box 4"/>
          <p:cNvSpPr txBox="1">
            <a:spLocks noChangeArrowheads="1"/>
          </p:cNvSpPr>
          <p:nvPr/>
        </p:nvSpPr>
        <p:spPr bwMode="auto">
          <a:xfrm>
            <a:off x="304800" y="381000"/>
            <a:ext cx="43703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11.25  </a:t>
            </a:r>
            <a:r>
              <a:rPr lang="en-US" sz="2000">
                <a:latin typeface="Times New Roman" pitchFamily="18" charset="0"/>
              </a:rPr>
              <a:t>Normal response mode</a:t>
            </a:r>
          </a:p>
        </p:txBody>
      </p:sp>
      <p:sp>
        <p:nvSpPr>
          <p:cNvPr id="1187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18791" name="Picture 6"/>
          <p:cNvPicPr>
            <a:picLocks noChangeAspect="1" noChangeArrowheads="1"/>
          </p:cNvPicPr>
          <p:nvPr/>
        </p:nvPicPr>
        <p:blipFill>
          <a:blip r:embed="rId3"/>
          <a:srcRect/>
          <a:stretch>
            <a:fillRect/>
          </a:stretch>
        </p:blipFill>
        <p:spPr bwMode="auto">
          <a:xfrm>
            <a:off x="322263" y="1493838"/>
            <a:ext cx="8364537" cy="4373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1"/>
          <p:cNvSpPr>
            <a:spLocks noGrp="1"/>
          </p:cNvSpPr>
          <p:nvPr>
            <p:ph type="sldNum" sz="quarter" idx="10"/>
          </p:nvPr>
        </p:nvSpPr>
        <p:spPr>
          <a:noFill/>
        </p:spPr>
        <p:txBody>
          <a:bodyPr/>
          <a:lstStyle/>
          <a:p>
            <a:r>
              <a:rPr lang="en-US" smtClean="0"/>
              <a:t>11.</a:t>
            </a:r>
            <a:fld id="{5A5D4CFA-D32B-44D3-BF26-E1907485D855}" type="slidenum">
              <a:rPr lang="en-US" smtClean="0"/>
              <a:pPr/>
              <a:t>64</a:t>
            </a:fld>
            <a:endParaRPr lang="en-US" smtClean="0"/>
          </a:p>
        </p:txBody>
      </p:sp>
      <p:sp>
        <p:nvSpPr>
          <p:cNvPr id="11981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1981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19813" name="Text Box 4"/>
          <p:cNvSpPr txBox="1">
            <a:spLocks noChangeArrowheads="1"/>
          </p:cNvSpPr>
          <p:nvPr/>
        </p:nvSpPr>
        <p:spPr bwMode="auto">
          <a:xfrm>
            <a:off x="304800" y="381000"/>
            <a:ext cx="51054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11.26  </a:t>
            </a:r>
            <a:r>
              <a:rPr lang="en-US" sz="2000">
                <a:latin typeface="Times New Roman" pitchFamily="18" charset="0"/>
              </a:rPr>
              <a:t>Asynchronous balanced mode</a:t>
            </a:r>
          </a:p>
        </p:txBody>
      </p:sp>
      <p:sp>
        <p:nvSpPr>
          <p:cNvPr id="119814"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119815" name="Picture 6"/>
          <p:cNvPicPr>
            <a:picLocks noChangeAspect="1" noChangeArrowheads="1"/>
          </p:cNvPicPr>
          <p:nvPr/>
        </p:nvPicPr>
        <p:blipFill>
          <a:blip r:embed="rId3"/>
          <a:srcRect/>
          <a:stretch>
            <a:fillRect/>
          </a:stretch>
        </p:blipFill>
        <p:spPr bwMode="auto">
          <a:xfrm>
            <a:off x="215900" y="2819400"/>
            <a:ext cx="8775700" cy="147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p:cNvSpPr>
            <a:spLocks noGrp="1"/>
          </p:cNvSpPr>
          <p:nvPr>
            <p:ph type="sldNum" sz="quarter" idx="10"/>
          </p:nvPr>
        </p:nvSpPr>
        <p:spPr>
          <a:noFill/>
        </p:spPr>
        <p:txBody>
          <a:bodyPr/>
          <a:lstStyle/>
          <a:p>
            <a:r>
              <a:rPr lang="en-US" smtClean="0"/>
              <a:t>11.</a:t>
            </a:r>
            <a:fld id="{865E1DFF-6513-4569-B4A4-BAB31FA74807}" type="slidenum">
              <a:rPr lang="en-US" smtClean="0"/>
              <a:pPr/>
              <a:t>65</a:t>
            </a:fld>
            <a:endParaRPr lang="en-US" smtClean="0"/>
          </a:p>
        </p:txBody>
      </p:sp>
      <p:sp>
        <p:nvSpPr>
          <p:cNvPr id="120835"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20836"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20837" name="Text Box 4"/>
          <p:cNvSpPr txBox="1">
            <a:spLocks noChangeArrowheads="1"/>
          </p:cNvSpPr>
          <p:nvPr/>
        </p:nvSpPr>
        <p:spPr bwMode="auto">
          <a:xfrm>
            <a:off x="304800" y="381000"/>
            <a:ext cx="34480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11.27  </a:t>
            </a:r>
            <a:r>
              <a:rPr lang="en-US" sz="2000">
                <a:latin typeface="Times New Roman" pitchFamily="18" charset="0"/>
              </a:rPr>
              <a:t>HDLC frames</a:t>
            </a:r>
          </a:p>
        </p:txBody>
      </p:sp>
      <p:sp>
        <p:nvSpPr>
          <p:cNvPr id="1208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20839" name="Picture 6"/>
          <p:cNvPicPr>
            <a:picLocks noChangeAspect="1" noChangeArrowheads="1"/>
          </p:cNvPicPr>
          <p:nvPr/>
        </p:nvPicPr>
        <p:blipFill>
          <a:blip r:embed="rId3"/>
          <a:srcRect/>
          <a:stretch>
            <a:fillRect/>
          </a:stretch>
        </p:blipFill>
        <p:spPr bwMode="auto">
          <a:xfrm>
            <a:off x="136525" y="1752600"/>
            <a:ext cx="8702675" cy="38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Slide Number Placeholder 1"/>
          <p:cNvSpPr>
            <a:spLocks noGrp="1"/>
          </p:cNvSpPr>
          <p:nvPr>
            <p:ph type="sldNum" sz="quarter" idx="10"/>
          </p:nvPr>
        </p:nvSpPr>
        <p:spPr>
          <a:noFill/>
        </p:spPr>
        <p:txBody>
          <a:bodyPr/>
          <a:lstStyle/>
          <a:p>
            <a:r>
              <a:rPr lang="en-US" smtClean="0"/>
              <a:t>11.</a:t>
            </a:r>
            <a:fld id="{0CE35DAB-33CC-4FAB-9DDD-88DA7E876D42}" type="slidenum">
              <a:rPr lang="en-US" smtClean="0"/>
              <a:pPr/>
              <a:t>66</a:t>
            </a:fld>
            <a:endParaRPr lang="en-US" smtClean="0"/>
          </a:p>
        </p:txBody>
      </p:sp>
      <p:sp>
        <p:nvSpPr>
          <p:cNvPr id="8642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64259" name="Text Box 3"/>
          <p:cNvSpPr txBox="1">
            <a:spLocks noChangeArrowheads="1"/>
          </p:cNvSpPr>
          <p:nvPr/>
        </p:nvSpPr>
        <p:spPr bwMode="auto">
          <a:xfrm>
            <a:off x="228600" y="406400"/>
            <a:ext cx="7092950"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charset="0"/>
              </a:rPr>
              <a:t>11-7   POINT-TO-POINT PROTOCOL</a:t>
            </a:r>
          </a:p>
        </p:txBody>
      </p:sp>
      <p:sp>
        <p:nvSpPr>
          <p:cNvPr id="12186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4261" name="Rectangle 5"/>
          <p:cNvSpPr>
            <a:spLocks noChangeArrowheads="1"/>
          </p:cNvSpPr>
          <p:nvPr/>
        </p:nvSpPr>
        <p:spPr bwMode="auto">
          <a:xfrm>
            <a:off x="304800" y="1430338"/>
            <a:ext cx="8229600" cy="2227262"/>
          </a:xfrm>
          <a:prstGeom prst="rect">
            <a:avLst/>
          </a:prstGeom>
          <a:noFill/>
          <a:ln w="9525">
            <a:noFill/>
            <a:miter lim="800000"/>
            <a:headEnd/>
            <a:tailEnd/>
          </a:ln>
          <a:effectLst/>
        </p:spPr>
        <p:txBody>
          <a:bodyPr anchor="ctr">
            <a:spAutoFit/>
          </a:bodyPr>
          <a:lstStyle/>
          <a:p>
            <a:pPr algn="just">
              <a:defRPr/>
            </a:pPr>
            <a:r>
              <a:rPr lang="en-US" sz="2800">
                <a:effectLst>
                  <a:outerShdw blurRad="38100" dist="38100" dir="2700000" algn="tl">
                    <a:srgbClr val="C0C0C0"/>
                  </a:outerShdw>
                </a:effectLst>
                <a:latin typeface="Times New Roman" pitchFamily="18" charset="0"/>
              </a:rPr>
              <a:t>Although HDLC is a general protocol that can be used for both point-to-point and multipoint configurations, one of the most common protocols for point-to-point access is the </a:t>
            </a:r>
            <a:r>
              <a:rPr lang="en-US" sz="2800">
                <a:solidFill>
                  <a:schemeClr val="hlink"/>
                </a:solidFill>
                <a:effectLst>
                  <a:outerShdw blurRad="38100" dist="38100" dir="2700000" algn="tl">
                    <a:srgbClr val="C0C0C0"/>
                  </a:outerShdw>
                </a:effectLst>
                <a:latin typeface="Times New Roman" pitchFamily="18" charset="0"/>
              </a:rPr>
              <a:t>Point-to-Point Protocol (PPP). </a:t>
            </a:r>
            <a:r>
              <a:rPr lang="en-US" sz="2800">
                <a:effectLst>
                  <a:outerShdw blurRad="38100" dist="38100" dir="2700000" algn="tl">
                    <a:srgbClr val="C0C0C0"/>
                  </a:outerShdw>
                </a:effectLst>
                <a:latin typeface="Times New Roman" pitchFamily="18" charset="0"/>
              </a:rPr>
              <a:t>PPP is a </a:t>
            </a:r>
            <a:r>
              <a:rPr lang="en-US" sz="2800">
                <a:solidFill>
                  <a:schemeClr val="hlink"/>
                </a:solidFill>
                <a:effectLst>
                  <a:outerShdw blurRad="38100" dist="38100" dir="2700000" algn="tl">
                    <a:srgbClr val="C0C0C0"/>
                  </a:outerShdw>
                </a:effectLst>
                <a:latin typeface="Times New Roman" pitchFamily="18" charset="0"/>
              </a:rPr>
              <a:t>byte-oriented</a:t>
            </a:r>
            <a:r>
              <a:rPr lang="en-US" sz="2800">
                <a:effectLst>
                  <a:outerShdw blurRad="38100" dist="38100" dir="2700000" algn="tl">
                    <a:srgbClr val="C0C0C0"/>
                  </a:outerShdw>
                </a:effectLst>
                <a:latin typeface="Times New Roman" pitchFamily="18" charset="0"/>
              </a:rPr>
              <a:t> protocol.</a:t>
            </a:r>
          </a:p>
        </p:txBody>
      </p:sp>
      <p:sp>
        <p:nvSpPr>
          <p:cNvPr id="121863" name="Rectangle 6"/>
          <p:cNvSpPr>
            <a:spLocks noChangeArrowheads="1"/>
          </p:cNvSpPr>
          <p:nvPr/>
        </p:nvSpPr>
        <p:spPr bwMode="auto">
          <a:xfrm>
            <a:off x="152400" y="467995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Framing</a:t>
            </a:r>
          </a:p>
          <a:p>
            <a:pPr>
              <a:buClr>
                <a:schemeClr val="tx1"/>
              </a:buClr>
              <a:buSzPct val="117000"/>
              <a:buFont typeface="Wingdings" pitchFamily="2" charset="2"/>
              <a:buNone/>
            </a:pPr>
            <a:r>
              <a:rPr lang="fr-FR" sz="2400">
                <a:solidFill>
                  <a:srgbClr val="0033CC"/>
                </a:solidFill>
                <a:latin typeface="Times New Roman" pitchFamily="18" charset="0"/>
              </a:rPr>
              <a:t>Transition Phases</a:t>
            </a:r>
          </a:p>
          <a:p>
            <a:pPr>
              <a:buClr>
                <a:schemeClr val="tx1"/>
              </a:buClr>
              <a:buSzPct val="117000"/>
              <a:buFont typeface="Wingdings" pitchFamily="2" charset="2"/>
              <a:buNone/>
            </a:pPr>
            <a:r>
              <a:rPr lang="fr-FR" sz="2400">
                <a:solidFill>
                  <a:srgbClr val="0033CC"/>
                </a:solidFill>
                <a:latin typeface="Times New Roman" pitchFamily="18" charset="0"/>
              </a:rPr>
              <a:t>Multiplexing</a:t>
            </a:r>
          </a:p>
          <a:p>
            <a:pPr>
              <a:buClr>
                <a:schemeClr val="tx1"/>
              </a:buClr>
              <a:buSzPct val="117000"/>
              <a:buFont typeface="Wingdings" pitchFamily="2" charset="2"/>
              <a:buNone/>
            </a:pPr>
            <a:r>
              <a:rPr lang="en-US" sz="2400">
                <a:solidFill>
                  <a:srgbClr val="0033CC"/>
                </a:solidFill>
                <a:latin typeface="Times New Roman" pitchFamily="18" charset="0"/>
              </a:rPr>
              <a:t>Multilink PPP</a:t>
            </a:r>
          </a:p>
        </p:txBody>
      </p:sp>
      <p:sp>
        <p:nvSpPr>
          <p:cNvPr id="864263"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1"/>
          <p:cNvSpPr>
            <a:spLocks noGrp="1"/>
          </p:cNvSpPr>
          <p:nvPr>
            <p:ph type="sldNum" sz="quarter" idx="10"/>
          </p:nvPr>
        </p:nvSpPr>
        <p:spPr>
          <a:noFill/>
        </p:spPr>
        <p:txBody>
          <a:bodyPr/>
          <a:lstStyle/>
          <a:p>
            <a:r>
              <a:rPr lang="en-US" smtClean="0"/>
              <a:t>11.</a:t>
            </a:r>
            <a:fld id="{16534F26-FFB2-4DFB-A25D-3BBF571C070B}" type="slidenum">
              <a:rPr lang="en-US" smtClean="0"/>
              <a:pPr/>
              <a:t>67</a:t>
            </a:fld>
            <a:endParaRPr lang="en-US" smtClean="0"/>
          </a:p>
        </p:txBody>
      </p:sp>
      <p:sp>
        <p:nvSpPr>
          <p:cNvPr id="122883"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22884"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22885" name="Text Box 4"/>
          <p:cNvSpPr txBox="1">
            <a:spLocks noChangeArrowheads="1"/>
          </p:cNvSpPr>
          <p:nvPr/>
        </p:nvSpPr>
        <p:spPr bwMode="auto">
          <a:xfrm>
            <a:off x="304800" y="381000"/>
            <a:ext cx="38766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11.32  </a:t>
            </a:r>
            <a:r>
              <a:rPr lang="en-US" sz="2000">
                <a:latin typeface="Times New Roman" pitchFamily="18" charset="0"/>
              </a:rPr>
              <a:t>PPP frame format</a:t>
            </a:r>
          </a:p>
        </p:txBody>
      </p:sp>
      <p:sp>
        <p:nvSpPr>
          <p:cNvPr id="12288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22887" name="Picture 6"/>
          <p:cNvPicPr>
            <a:picLocks noChangeAspect="1" noChangeArrowheads="1"/>
          </p:cNvPicPr>
          <p:nvPr/>
        </p:nvPicPr>
        <p:blipFill>
          <a:blip r:embed="rId3"/>
          <a:srcRect/>
          <a:stretch>
            <a:fillRect/>
          </a:stretch>
        </p:blipFill>
        <p:spPr bwMode="auto">
          <a:xfrm>
            <a:off x="228600" y="3043238"/>
            <a:ext cx="8437563" cy="1223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1"/>
          <p:cNvSpPr>
            <a:spLocks noGrp="1"/>
          </p:cNvSpPr>
          <p:nvPr>
            <p:ph type="sldNum" sz="quarter" idx="10"/>
          </p:nvPr>
        </p:nvSpPr>
        <p:spPr>
          <a:noFill/>
        </p:spPr>
        <p:txBody>
          <a:bodyPr/>
          <a:lstStyle/>
          <a:p>
            <a:r>
              <a:rPr lang="en-US" smtClean="0"/>
              <a:t>11.</a:t>
            </a:r>
            <a:fld id="{C081F104-3A40-49DF-A845-0D802C32698B}" type="slidenum">
              <a:rPr lang="en-US" smtClean="0"/>
              <a:pPr/>
              <a:t>68</a:t>
            </a:fld>
            <a:endParaRPr lang="en-US" smtClean="0"/>
          </a:p>
        </p:txBody>
      </p:sp>
      <p:sp>
        <p:nvSpPr>
          <p:cNvPr id="1239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a:latin typeface="Tahoma" pitchFamily="34" charset="0"/>
            </a:endParaRPr>
          </a:p>
        </p:txBody>
      </p:sp>
      <p:sp>
        <p:nvSpPr>
          <p:cNvPr id="1239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239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a:latin typeface="Tahoma" pitchFamily="34" charset="0"/>
            </a:endParaRPr>
          </a:p>
        </p:txBody>
      </p:sp>
      <p:sp>
        <p:nvSpPr>
          <p:cNvPr id="1239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239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a:latin typeface="Tahoma" pitchFamily="34" charset="0"/>
            </a:endParaRPr>
          </a:p>
        </p:txBody>
      </p:sp>
      <p:sp>
        <p:nvSpPr>
          <p:cNvPr id="1239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a:latin typeface="Tahoma" pitchFamily="34" charset="0"/>
            </a:endParaRPr>
          </a:p>
        </p:txBody>
      </p:sp>
      <p:sp>
        <p:nvSpPr>
          <p:cNvPr id="1239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a:latin typeface="Tahoma" pitchFamily="34" charset="0"/>
            </a:endParaRPr>
          </a:p>
        </p:txBody>
      </p:sp>
      <p:sp>
        <p:nvSpPr>
          <p:cNvPr id="123914"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IN"/>
          </a:p>
        </p:txBody>
      </p:sp>
      <p:sp>
        <p:nvSpPr>
          <p:cNvPr id="123915"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IN"/>
          </a:p>
        </p:txBody>
      </p:sp>
      <p:sp>
        <p:nvSpPr>
          <p:cNvPr id="123916"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a:r>
              <a:rPr lang="en-US"/>
              <a:t>PPP is a byte-oriented protocol using byte stuffing with the escape byte 01111101.</a:t>
            </a:r>
          </a:p>
        </p:txBody>
      </p:sp>
      <p:grpSp>
        <p:nvGrpSpPr>
          <p:cNvPr id="123917" name="Group 12"/>
          <p:cNvGrpSpPr>
            <a:grpSpLocks/>
          </p:cNvGrpSpPr>
          <p:nvPr/>
        </p:nvGrpSpPr>
        <p:grpSpPr bwMode="auto">
          <a:xfrm>
            <a:off x="457200" y="1947863"/>
            <a:ext cx="1143000" cy="566737"/>
            <a:chOff x="1200" y="1248"/>
            <a:chExt cx="720" cy="357"/>
          </a:xfrm>
        </p:grpSpPr>
        <p:pic>
          <p:nvPicPr>
            <p:cNvPr id="12391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2391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p:cNvSpPr>
            <a:spLocks noGrp="1"/>
          </p:cNvSpPr>
          <p:nvPr>
            <p:ph type="sldNum" sz="quarter" idx="10"/>
          </p:nvPr>
        </p:nvSpPr>
        <p:spPr>
          <a:noFill/>
        </p:spPr>
        <p:txBody>
          <a:bodyPr/>
          <a:lstStyle/>
          <a:p>
            <a:r>
              <a:rPr lang="en-US" smtClean="0"/>
              <a:t>11.</a:t>
            </a:r>
            <a:fld id="{0758DC1E-80CD-4EDE-9756-BFE1468E4A1A}" type="slidenum">
              <a:rPr lang="en-US" smtClean="0"/>
              <a:pPr/>
              <a:t>69</a:t>
            </a:fld>
            <a:endParaRPr lang="en-US" smtClean="0"/>
          </a:p>
        </p:txBody>
      </p:sp>
      <p:sp>
        <p:nvSpPr>
          <p:cNvPr id="124931" name="Line 2"/>
          <p:cNvSpPr>
            <a:spLocks noChangeShapeType="1"/>
          </p:cNvSpPr>
          <p:nvPr/>
        </p:nvSpPr>
        <p:spPr bwMode="auto">
          <a:xfrm>
            <a:off x="152400" y="152400"/>
            <a:ext cx="8763000" cy="0"/>
          </a:xfrm>
          <a:prstGeom prst="line">
            <a:avLst/>
          </a:prstGeom>
          <a:noFill/>
          <a:ln w="76200">
            <a:solidFill>
              <a:schemeClr val="hlink"/>
            </a:solidFill>
            <a:round/>
            <a:headEnd/>
            <a:tailEnd/>
          </a:ln>
        </p:spPr>
        <p:txBody>
          <a:bodyPr/>
          <a:lstStyle/>
          <a:p>
            <a:endParaRPr lang="en-IN"/>
          </a:p>
        </p:txBody>
      </p:sp>
      <p:sp>
        <p:nvSpPr>
          <p:cNvPr id="124932" name="Line 3"/>
          <p:cNvSpPr>
            <a:spLocks noChangeShapeType="1"/>
          </p:cNvSpPr>
          <p:nvPr/>
        </p:nvSpPr>
        <p:spPr bwMode="auto">
          <a:xfrm>
            <a:off x="152400" y="990600"/>
            <a:ext cx="8763000" cy="0"/>
          </a:xfrm>
          <a:prstGeom prst="line">
            <a:avLst/>
          </a:prstGeom>
          <a:noFill/>
          <a:ln w="19050">
            <a:solidFill>
              <a:schemeClr val="hlink"/>
            </a:solidFill>
            <a:round/>
            <a:headEnd/>
            <a:tailEnd/>
          </a:ln>
        </p:spPr>
        <p:txBody>
          <a:bodyPr/>
          <a:lstStyle/>
          <a:p>
            <a:endParaRPr lang="en-IN"/>
          </a:p>
        </p:txBody>
      </p:sp>
      <p:sp>
        <p:nvSpPr>
          <p:cNvPr id="124933" name="Text Box 4"/>
          <p:cNvSpPr txBox="1">
            <a:spLocks noChangeArrowheads="1"/>
          </p:cNvSpPr>
          <p:nvPr/>
        </p:nvSpPr>
        <p:spPr bwMode="auto">
          <a:xfrm>
            <a:off x="304800" y="381000"/>
            <a:ext cx="38274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11.33  </a:t>
            </a:r>
            <a:r>
              <a:rPr lang="en-US" sz="2000">
                <a:latin typeface="Times New Roman" pitchFamily="18" charset="0"/>
              </a:rPr>
              <a:t>Transition phases</a:t>
            </a:r>
          </a:p>
        </p:txBody>
      </p:sp>
      <p:sp>
        <p:nvSpPr>
          <p:cNvPr id="12493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124935" name="Picture 6"/>
          <p:cNvPicPr>
            <a:picLocks noChangeAspect="1" noChangeArrowheads="1"/>
          </p:cNvPicPr>
          <p:nvPr/>
        </p:nvPicPr>
        <p:blipFill>
          <a:blip r:embed="rId3"/>
          <a:srcRect/>
          <a:stretch>
            <a:fillRect/>
          </a:stretch>
        </p:blipFill>
        <p:spPr bwMode="auto">
          <a:xfrm>
            <a:off x="1976438" y="1506538"/>
            <a:ext cx="6481762" cy="397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p:spPr>
        <p:txBody>
          <a:bodyPr/>
          <a:lstStyle/>
          <a:p>
            <a:r>
              <a:rPr lang="en-US" smtClean="0"/>
              <a:t>10.</a:t>
            </a:r>
            <a:fld id="{8958FAE2-7048-4D35-94E2-AFFD4FBB94D6}" type="slidenum">
              <a:rPr lang="en-US" smtClean="0"/>
              <a:pPr/>
              <a:t>7</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1292225" cy="1077913"/>
          </a:xfrm>
          <a:prstGeom prst="rect">
            <a:avLst/>
          </a:prstGeom>
          <a:noFill/>
          <a:ln w="9525">
            <a:noFill/>
            <a:miter lim="800000"/>
            <a:headEnd/>
            <a:tailEnd/>
          </a:ln>
          <a:effectLst/>
        </p:spPr>
        <p:txBody>
          <a:bodyPr wrap="none">
            <a:spAutoFit/>
          </a:bodyPr>
          <a:lstStyle/>
          <a:p>
            <a:pPr marL="0" lvl="2" eaLnBrk="0" hangingPunct="0">
              <a:defRPr/>
            </a:pPr>
            <a:r>
              <a:rPr lang="en-US" i="0">
                <a:effectLst>
                  <a:outerShdw blurRad="38100" dist="38100" dir="2700000" algn="tl">
                    <a:srgbClr val="C0C0C0"/>
                  </a:outerShdw>
                </a:effectLst>
                <a:latin typeface="Times" pitchFamily="18" charset="0"/>
              </a:rPr>
              <a:t>FRAMING</a:t>
            </a:r>
            <a:endParaRPr lang="en-US" i="0" dirty="0">
              <a:effectLst>
                <a:outerShdw blurRad="38100" dist="38100" dir="2700000" algn="tl">
                  <a:srgbClr val="C0C0C0"/>
                </a:outerShdw>
              </a:effectLst>
              <a:latin typeface="Times"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48133"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48134" name="Rectangle 6"/>
          <p:cNvSpPr>
            <a:spLocks noChangeArrowheads="1"/>
          </p:cNvSpPr>
          <p:nvPr/>
        </p:nvSpPr>
        <p:spPr bwMode="auto">
          <a:xfrm>
            <a:off x="304800" y="1676400"/>
            <a:ext cx="8458200" cy="5508625"/>
          </a:xfrm>
          <a:prstGeom prst="rect">
            <a:avLst/>
          </a:prstGeom>
          <a:noFill/>
          <a:ln w="9525">
            <a:noFill/>
            <a:miter lim="800000"/>
            <a:headEnd/>
            <a:tailEnd/>
          </a:ln>
        </p:spPr>
        <p:txBody>
          <a:bodyPr>
            <a:spAutoFit/>
          </a:bodyPr>
          <a:lstStyle/>
          <a:p>
            <a:pPr algn="just" eaLnBrk="0" hangingPunct="0">
              <a:buFont typeface="Wingdings" pitchFamily="2" charset="2"/>
              <a:buChar char="q"/>
            </a:pPr>
            <a:r>
              <a:rPr lang="en-US"/>
              <a:t>Framing in the data link layer divides a message from one source to a destination by adding a sender address and a destination address. </a:t>
            </a:r>
          </a:p>
          <a:p>
            <a:pPr algn="just" eaLnBrk="0" hangingPunct="0"/>
            <a:endParaRPr lang="en-US"/>
          </a:p>
          <a:p>
            <a:pPr algn="just" eaLnBrk="0" hangingPunct="0">
              <a:buFont typeface="Wingdings" pitchFamily="2" charset="2"/>
              <a:buChar char="q"/>
            </a:pPr>
            <a:r>
              <a:rPr lang="en-US"/>
              <a:t>The destination address defines where the packet is to go; the sender address helps the recipient acknowledge the receipt.</a:t>
            </a:r>
            <a:endParaRPr lang="en-IN"/>
          </a:p>
          <a:p>
            <a:pPr algn="just" eaLnBrk="0" hangingPunct="0">
              <a:buFont typeface="Wingdings" pitchFamily="2" charset="2"/>
              <a:buChar char="q"/>
            </a:pPr>
            <a:endParaRPr lang="en-US"/>
          </a:p>
          <a:p>
            <a:pPr algn="just" eaLnBrk="0" hangingPunct="0"/>
            <a:endParaRPr lang="en-US">
              <a:latin typeface="Times-Roman"/>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Slide Number Placeholder 1"/>
          <p:cNvSpPr>
            <a:spLocks noGrp="1"/>
          </p:cNvSpPr>
          <p:nvPr>
            <p:ph type="sldNum" sz="quarter" idx="10"/>
          </p:nvPr>
        </p:nvSpPr>
        <p:spPr>
          <a:noFill/>
        </p:spPr>
        <p:txBody>
          <a:bodyPr/>
          <a:lstStyle/>
          <a:p>
            <a:r>
              <a:rPr lang="en-US" smtClean="0"/>
              <a:t>10.</a:t>
            </a:r>
            <a:fld id="{B6168D1C-6A2B-4D55-B7ED-641CCD39C573}" type="slidenum">
              <a:rPr lang="en-US" smtClean="0"/>
              <a:pPr/>
              <a:t>70</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2484438" cy="1077913"/>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ERROR HANDELING</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12595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125958" name="Rectangle 8"/>
          <p:cNvSpPr>
            <a:spLocks noChangeArrowheads="1"/>
          </p:cNvSpPr>
          <p:nvPr/>
        </p:nvSpPr>
        <p:spPr bwMode="auto">
          <a:xfrm>
            <a:off x="381000" y="1658938"/>
            <a:ext cx="8077200" cy="1570037"/>
          </a:xfrm>
          <a:prstGeom prst="rect">
            <a:avLst/>
          </a:prstGeom>
          <a:noFill/>
          <a:ln w="9525">
            <a:noFill/>
            <a:miter lim="800000"/>
            <a:headEnd/>
            <a:tailEnd/>
          </a:ln>
        </p:spPr>
        <p:txBody>
          <a:bodyPr>
            <a:spAutoFit/>
          </a:bodyPr>
          <a:lstStyle/>
          <a:p>
            <a:pPr algn="just" eaLnBrk="0" hangingPunct="0"/>
            <a:r>
              <a:rPr lang="en-US">
                <a:latin typeface="Times-Roman"/>
              </a:rPr>
              <a:t>Let us first discuss some issues related, directly or indirectly, to error detection and correction.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1"/>
          <p:cNvSpPr>
            <a:spLocks noGrp="1"/>
          </p:cNvSpPr>
          <p:nvPr>
            <p:ph type="sldNum" sz="quarter" idx="10"/>
          </p:nvPr>
        </p:nvSpPr>
        <p:spPr>
          <a:noFill/>
        </p:spPr>
        <p:txBody>
          <a:bodyPr/>
          <a:lstStyle/>
          <a:p>
            <a:r>
              <a:rPr lang="en-US" smtClean="0"/>
              <a:t>10.</a:t>
            </a:r>
            <a:fld id="{97F26A45-327F-43EB-9789-0C6167F11352}" type="slidenum">
              <a:rPr lang="en-US" smtClean="0"/>
              <a:pPr/>
              <a:t>71</a:t>
            </a:fld>
            <a:endParaRPr lang="en-US" smtClean="0"/>
          </a:p>
        </p:txBody>
      </p:sp>
      <p:sp>
        <p:nvSpPr>
          <p:cNvPr id="1269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269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69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269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69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69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269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4730750" cy="641350"/>
          </a:xfrm>
          <a:prstGeom prst="rect">
            <a:avLst/>
          </a:prstGeom>
          <a:noFill/>
          <a:ln>
            <a:noFill/>
          </a:ln>
          <a:extLst/>
        </p:spPr>
        <p:txBody>
          <a:bodyPr wrap="none">
            <a:spAutoFit/>
          </a:bodyPr>
          <a:lstStyle/>
          <a:p>
            <a:pPr eaLnBrk="0" hangingPunct="0">
              <a:defRPr/>
            </a:pPr>
            <a:r>
              <a:rPr lang="en-US" sz="3600">
                <a:solidFill>
                  <a:schemeClr val="hlink"/>
                </a:solidFill>
                <a:effectLst>
                  <a:outerShdw blurRad="38100" dist="38100" dir="2700000" algn="tl">
                    <a:srgbClr val="C0C0C0"/>
                  </a:outerShdw>
                </a:effectLst>
                <a:latin typeface="Times New Roman" pitchFamily="18" charset="0"/>
              </a:rPr>
              <a:t>10.10.1  Types of Errors</a:t>
            </a:r>
          </a:p>
        </p:txBody>
      </p:sp>
      <p:sp>
        <p:nvSpPr>
          <p:cNvPr id="126987" name="Rectangle 10"/>
          <p:cNvSpPr>
            <a:spLocks noChangeArrowheads="1"/>
          </p:cNvSpPr>
          <p:nvPr/>
        </p:nvSpPr>
        <p:spPr bwMode="auto">
          <a:xfrm>
            <a:off x="381000" y="1293813"/>
            <a:ext cx="7924800" cy="436245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Whenever bits flow from one point to another, they are subject to unpredictable changes because of interference. This interference can change the shape of the signal. The term single-bit error means that only 1 bit of a given data unit (such as a byte, character, or packet) is changed from 1 to 0 or from 0 to 10. The term burst error means that 2 or more bits in the data unit have changed from 1 to 0 or from 0 to 10. Figure 10.1 shows the effect of a single-bit and a burst error on a data unit.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1"/>
          <p:cNvSpPr>
            <a:spLocks noGrp="1"/>
          </p:cNvSpPr>
          <p:nvPr>
            <p:ph type="sldNum" sz="quarter" idx="10"/>
          </p:nvPr>
        </p:nvSpPr>
        <p:spPr>
          <a:noFill/>
        </p:spPr>
        <p:txBody>
          <a:bodyPr/>
          <a:lstStyle/>
          <a:p>
            <a:r>
              <a:rPr lang="en-US" smtClean="0"/>
              <a:t>10.</a:t>
            </a:r>
            <a:fld id="{BF821126-5897-429D-8239-329410A53B79}" type="slidenum">
              <a:rPr lang="en-US" smtClean="0"/>
              <a:pPr/>
              <a:t>72</a:t>
            </a:fld>
            <a:endParaRPr lang="en-US" smtClean="0"/>
          </a:p>
        </p:txBody>
      </p:sp>
      <p:sp>
        <p:nvSpPr>
          <p:cNvPr id="12800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10.1:  </a:t>
            </a:r>
            <a:r>
              <a:rPr lang="en-US" sz="2000">
                <a:latin typeface="Times-BoldItalic"/>
              </a:rPr>
              <a:t>Single-bit and burst error</a:t>
            </a:r>
          </a:p>
        </p:txBody>
      </p:sp>
      <p:pic>
        <p:nvPicPr>
          <p:cNvPr id="88066" name="Picture 2"/>
          <p:cNvPicPr>
            <a:picLocks noChangeAspect="1" noChangeArrowheads="1"/>
          </p:cNvPicPr>
          <p:nvPr/>
        </p:nvPicPr>
        <p:blipFill>
          <a:blip r:embed="rId3"/>
          <a:srcRect/>
          <a:stretch>
            <a:fillRect/>
          </a:stretch>
        </p:blipFill>
        <p:spPr bwMode="auto">
          <a:xfrm>
            <a:off x="304800" y="1608138"/>
            <a:ext cx="3308350" cy="1458912"/>
          </a:xfrm>
          <a:prstGeom prst="rect">
            <a:avLst/>
          </a:prstGeom>
          <a:noFill/>
          <a:ln w="9525">
            <a:noFill/>
            <a:miter lim="800000"/>
            <a:headEnd/>
            <a:tailEnd/>
          </a:ln>
        </p:spPr>
      </p:pic>
      <p:pic>
        <p:nvPicPr>
          <p:cNvPr id="88067" name="Picture 3"/>
          <p:cNvPicPr>
            <a:picLocks noChangeAspect="1" noChangeArrowheads="1"/>
          </p:cNvPicPr>
          <p:nvPr/>
        </p:nvPicPr>
        <p:blipFill>
          <a:blip r:embed="rId4"/>
          <a:srcRect/>
          <a:stretch>
            <a:fillRect/>
          </a:stretch>
        </p:blipFill>
        <p:spPr bwMode="auto">
          <a:xfrm>
            <a:off x="3603625" y="3657600"/>
            <a:ext cx="5083175" cy="1992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10"/>
          </p:nvPr>
        </p:nvSpPr>
        <p:spPr>
          <a:noFill/>
        </p:spPr>
        <p:txBody>
          <a:bodyPr/>
          <a:lstStyle/>
          <a:p>
            <a:r>
              <a:rPr lang="en-US" smtClean="0"/>
              <a:t>10.</a:t>
            </a:r>
            <a:fld id="{61568B35-3871-4CD8-8414-27D99BF84D5B}" type="slidenum">
              <a:rPr lang="en-US" smtClean="0"/>
              <a:pPr/>
              <a:t>73</a:t>
            </a:fld>
            <a:endParaRPr lang="en-US" smtClean="0"/>
          </a:p>
        </p:txBody>
      </p:sp>
      <p:sp>
        <p:nvSpPr>
          <p:cNvPr id="1290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290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90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290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90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290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290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4146550" cy="641350"/>
          </a:xfrm>
          <a:prstGeom prst="rect">
            <a:avLst/>
          </a:prstGeom>
          <a:noFill/>
          <a:ln>
            <a:noFill/>
          </a:ln>
          <a:extLst/>
        </p:spPr>
        <p:txBody>
          <a:bodyPr wrap="none">
            <a:spAutoFit/>
          </a:bodyPr>
          <a:lstStyle/>
          <a:p>
            <a:pPr eaLnBrk="0" hangingPunct="0">
              <a:defRPr/>
            </a:pPr>
            <a:r>
              <a:rPr lang="en-US" sz="3600">
                <a:solidFill>
                  <a:schemeClr val="hlink"/>
                </a:solidFill>
                <a:effectLst>
                  <a:outerShdw blurRad="38100" dist="38100" dir="2700000" algn="tl">
                    <a:srgbClr val="C0C0C0"/>
                  </a:outerShdw>
                </a:effectLst>
                <a:latin typeface="Times New Roman" pitchFamily="18" charset="0"/>
              </a:rPr>
              <a:t>10.10.2  Redundancy</a:t>
            </a:r>
          </a:p>
        </p:txBody>
      </p:sp>
      <p:sp>
        <p:nvSpPr>
          <p:cNvPr id="129035"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central concept in detecting or correcting errors is redundancy. To be able to detect or correct errors, we need to send some extra bits with our data. These redundant bits are added by the sender and removed by the receiver. Their presence allows the receiver to detect or correct corrupted bits.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1"/>
          <p:cNvSpPr>
            <a:spLocks noGrp="1"/>
          </p:cNvSpPr>
          <p:nvPr>
            <p:ph type="sldNum" sz="quarter" idx="10"/>
          </p:nvPr>
        </p:nvSpPr>
        <p:spPr>
          <a:noFill/>
        </p:spPr>
        <p:txBody>
          <a:bodyPr/>
          <a:lstStyle/>
          <a:p>
            <a:r>
              <a:rPr lang="en-US" smtClean="0"/>
              <a:t>10.</a:t>
            </a:r>
            <a:fld id="{5D687C86-8FB7-4639-AFB7-03938F0FFCBB}" type="slidenum">
              <a:rPr lang="en-US" smtClean="0"/>
              <a:pPr/>
              <a:t>74</a:t>
            </a:fld>
            <a:endParaRPr lang="en-US" smtClean="0"/>
          </a:p>
        </p:txBody>
      </p:sp>
      <p:sp>
        <p:nvSpPr>
          <p:cNvPr id="1300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300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00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300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00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00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300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7042150" cy="641350"/>
          </a:xfrm>
          <a:prstGeom prst="rect">
            <a:avLst/>
          </a:prstGeom>
          <a:noFill/>
          <a:ln>
            <a:noFill/>
          </a:ln>
          <a:extLst/>
        </p:spPr>
        <p:txBody>
          <a:bodyPr wrap="none">
            <a:spAutoFit/>
          </a:bodyPr>
          <a:lstStyle/>
          <a:p>
            <a:pPr eaLnBrk="0" hangingPunct="0">
              <a:defRPr/>
            </a:pPr>
            <a:r>
              <a:rPr lang="en-US" sz="3600">
                <a:solidFill>
                  <a:schemeClr val="hlink"/>
                </a:solidFill>
                <a:effectLst>
                  <a:outerShdw blurRad="38100" dist="38100" dir="2700000" algn="tl">
                    <a:srgbClr val="C0C0C0"/>
                  </a:outerShdw>
                </a:effectLst>
                <a:latin typeface="Times New Roman" pitchFamily="18" charset="0"/>
              </a:rPr>
              <a:t>10.10.3  Detection versus Correction</a:t>
            </a:r>
          </a:p>
        </p:txBody>
      </p:sp>
      <p:sp>
        <p:nvSpPr>
          <p:cNvPr id="130059" name="Rectangle 10"/>
          <p:cNvSpPr>
            <a:spLocks noChangeArrowheads="1"/>
          </p:cNvSpPr>
          <p:nvPr/>
        </p:nvSpPr>
        <p:spPr bwMode="auto">
          <a:xfrm>
            <a:off x="381000" y="1293813"/>
            <a:ext cx="7924800" cy="4400550"/>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sz="2800">
                <a:latin typeface="Times New Roman" pitchFamily="18" charset="0"/>
              </a:rPr>
              <a:t>The correction of errors is more difficult than the detection. </a:t>
            </a:r>
          </a:p>
          <a:p>
            <a:pPr algn="just" eaLnBrk="0" hangingPunct="0">
              <a:buFont typeface="Wingdings" pitchFamily="2" charset="2"/>
              <a:buChar char="q"/>
            </a:pPr>
            <a:r>
              <a:rPr lang="en-US" sz="2800">
                <a:latin typeface="Times New Roman" pitchFamily="18" charset="0"/>
              </a:rPr>
              <a:t>In error detection, we are only looking to see if any error has occurred. The answer is a simple yes or no. We are not even interested in the number of corrupted bits. A single-bit error is the same for us as a burst error. </a:t>
            </a:r>
          </a:p>
          <a:p>
            <a:pPr algn="just" eaLnBrk="0" hangingPunct="0">
              <a:buFont typeface="Wingdings" pitchFamily="2" charset="2"/>
              <a:buChar char="q"/>
            </a:pPr>
            <a:r>
              <a:rPr lang="en-US" sz="2800">
                <a:latin typeface="Times New Roman" pitchFamily="18" charset="0"/>
              </a:rPr>
              <a:t>In error correction, we need to know the exact number of bits that are corrupted and, more importantly, their location in the message.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1"/>
          <p:cNvSpPr>
            <a:spLocks noGrp="1"/>
          </p:cNvSpPr>
          <p:nvPr>
            <p:ph type="sldNum" sz="quarter" idx="10"/>
          </p:nvPr>
        </p:nvSpPr>
        <p:spPr>
          <a:noFill/>
        </p:spPr>
        <p:txBody>
          <a:bodyPr/>
          <a:lstStyle/>
          <a:p>
            <a:r>
              <a:rPr lang="en-US" smtClean="0"/>
              <a:t>10.</a:t>
            </a:r>
            <a:fld id="{582A82D5-C243-480C-AD2B-EBB3583B2A5D}" type="slidenum">
              <a:rPr lang="en-US" smtClean="0"/>
              <a:pPr/>
              <a:t>75</a:t>
            </a:fld>
            <a:endParaRPr lang="en-US" smtClean="0"/>
          </a:p>
        </p:txBody>
      </p:sp>
      <p:sp>
        <p:nvSpPr>
          <p:cNvPr id="1310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310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10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310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10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10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310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3155950" cy="641350"/>
          </a:xfrm>
          <a:prstGeom prst="rect">
            <a:avLst/>
          </a:prstGeom>
          <a:noFill/>
          <a:ln>
            <a:noFill/>
          </a:ln>
          <a:extLst/>
        </p:spPr>
        <p:txBody>
          <a:bodyPr wrap="none">
            <a:spAutoFit/>
          </a:bodyPr>
          <a:lstStyle/>
          <a:p>
            <a:pPr eaLnBrk="0" hangingPunct="0">
              <a:defRPr/>
            </a:pPr>
            <a:r>
              <a:rPr lang="en-US" sz="3600">
                <a:solidFill>
                  <a:schemeClr val="hlink"/>
                </a:solidFill>
                <a:effectLst>
                  <a:outerShdw blurRad="38100" dist="38100" dir="2700000" algn="tl">
                    <a:srgbClr val="C0C0C0"/>
                  </a:outerShdw>
                </a:effectLst>
                <a:latin typeface="Times New Roman" pitchFamily="18" charset="0"/>
              </a:rPr>
              <a:t>10.10.4  Coding</a:t>
            </a:r>
          </a:p>
        </p:txBody>
      </p:sp>
      <p:sp>
        <p:nvSpPr>
          <p:cNvPr id="131083" name="Rectangle 10"/>
          <p:cNvSpPr>
            <a:spLocks noChangeArrowheads="1"/>
          </p:cNvSpPr>
          <p:nvPr/>
        </p:nvSpPr>
        <p:spPr bwMode="auto">
          <a:xfrm>
            <a:off x="381000" y="1293813"/>
            <a:ext cx="7924800" cy="350837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Redundancy is achieved through various coding schemes. The sender adds redundant bits through a process that creates a relationship between the redundant bits and the actual data bits. The receiver checks the relationships between the two sets of bits to detect errors. The ratio of redundant bits to data bits and the robustness of the process are important factors in any coding scheme.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Slide Number Placeholder 1"/>
          <p:cNvSpPr>
            <a:spLocks noGrp="1"/>
          </p:cNvSpPr>
          <p:nvPr>
            <p:ph type="sldNum" sz="quarter" idx="10"/>
          </p:nvPr>
        </p:nvSpPr>
        <p:spPr>
          <a:noFill/>
        </p:spPr>
        <p:txBody>
          <a:bodyPr/>
          <a:lstStyle/>
          <a:p>
            <a:r>
              <a:rPr lang="en-US" smtClean="0"/>
              <a:t>10.</a:t>
            </a:r>
            <a:fld id="{868FF526-49B0-4223-ACF1-DB4271724C4E}" type="slidenum">
              <a:rPr lang="en-US" smtClean="0"/>
              <a:pPr/>
              <a:t>76</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4475163" cy="1066800"/>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10-2   BLOCK CODING</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132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132102" name="Rectangle 8"/>
          <p:cNvSpPr>
            <a:spLocks noChangeArrowheads="1"/>
          </p:cNvSpPr>
          <p:nvPr/>
        </p:nvSpPr>
        <p:spPr bwMode="auto">
          <a:xfrm>
            <a:off x="381000" y="1658938"/>
            <a:ext cx="8077200" cy="3990975"/>
          </a:xfrm>
          <a:prstGeom prst="rect">
            <a:avLst/>
          </a:prstGeom>
          <a:noFill/>
          <a:ln w="9525">
            <a:noFill/>
            <a:miter lim="800000"/>
            <a:headEnd/>
            <a:tailEnd/>
          </a:ln>
        </p:spPr>
        <p:txBody>
          <a:bodyPr>
            <a:spAutoFit/>
          </a:bodyPr>
          <a:lstStyle/>
          <a:p>
            <a:pPr algn="just" eaLnBrk="0" hangingPunct="0"/>
            <a:r>
              <a:rPr lang="en-US">
                <a:latin typeface="Times-Roman"/>
              </a:rPr>
              <a:t>In block coding, we divide our message into blocks, each of k bits, called datawords. We add r redundant bits to each block to make the length n = k + r. The resulting n-bit blocks are called codewords. How the extra r bits are chosen or calculated is something</a:t>
            </a:r>
          </a:p>
          <a:p>
            <a:pPr algn="just" eaLnBrk="0" hangingPunct="0"/>
            <a:r>
              <a:rPr lang="en-US">
                <a:latin typeface="Times-Roman"/>
              </a:rPr>
              <a:t>we will discuss later.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1"/>
          <p:cNvSpPr>
            <a:spLocks noGrp="1"/>
          </p:cNvSpPr>
          <p:nvPr>
            <p:ph type="sldNum" sz="quarter" idx="10"/>
          </p:nvPr>
        </p:nvSpPr>
        <p:spPr>
          <a:noFill/>
        </p:spPr>
        <p:txBody>
          <a:bodyPr/>
          <a:lstStyle/>
          <a:p>
            <a:r>
              <a:rPr lang="en-US" smtClean="0"/>
              <a:t>10.</a:t>
            </a:r>
            <a:fld id="{B234A732-11B6-48F9-83A6-AF270D9E839A}" type="slidenum">
              <a:rPr lang="en-US" smtClean="0"/>
              <a:pPr/>
              <a:t>77</a:t>
            </a:fld>
            <a:endParaRPr lang="en-US" smtClean="0"/>
          </a:p>
        </p:txBody>
      </p:sp>
      <p:sp>
        <p:nvSpPr>
          <p:cNvPr id="1331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331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31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331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31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31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331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45402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10.2.1  Error Detection</a:t>
            </a:r>
          </a:p>
        </p:txBody>
      </p:sp>
      <p:sp>
        <p:nvSpPr>
          <p:cNvPr id="133131" name="Rectangle 10"/>
          <p:cNvSpPr>
            <a:spLocks noChangeArrowheads="1"/>
          </p:cNvSpPr>
          <p:nvPr/>
        </p:nvSpPr>
        <p:spPr bwMode="auto">
          <a:xfrm>
            <a:off x="381000" y="1293813"/>
            <a:ext cx="7924800" cy="393541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How can errors be detected by using block coding? If the following two conditions are met, the receiver can detect a change in the original codeword.</a:t>
            </a:r>
          </a:p>
          <a:p>
            <a:pPr algn="just" eaLnBrk="0" hangingPunct="0"/>
            <a:endParaRPr lang="en-US" sz="2800">
              <a:latin typeface="Times New Roman" pitchFamily="18" charset="0"/>
            </a:endParaRPr>
          </a:p>
          <a:p>
            <a:pPr algn="just" eaLnBrk="0" hangingPunct="0"/>
            <a:r>
              <a:rPr lang="en-US" sz="2800">
                <a:latin typeface="Times New Roman" pitchFamily="18" charset="0"/>
              </a:rPr>
              <a:t>1. The receiver has (or can find) a list of valid</a:t>
            </a:r>
            <a:br>
              <a:rPr lang="en-US" sz="2800">
                <a:latin typeface="Times New Roman" pitchFamily="18" charset="0"/>
              </a:rPr>
            </a:br>
            <a:r>
              <a:rPr lang="en-US" sz="2800">
                <a:latin typeface="Times New Roman" pitchFamily="18" charset="0"/>
              </a:rPr>
              <a:t>      codewords.</a:t>
            </a:r>
          </a:p>
          <a:p>
            <a:pPr algn="just" eaLnBrk="0" hangingPunct="0"/>
            <a:endParaRPr lang="en-US" sz="2800">
              <a:latin typeface="Times New Roman" pitchFamily="18" charset="0"/>
            </a:endParaRPr>
          </a:p>
          <a:p>
            <a:pPr algn="just" eaLnBrk="0" hangingPunct="0"/>
            <a:r>
              <a:rPr lang="en-US" sz="2800">
                <a:latin typeface="Times New Roman" pitchFamily="18" charset="0"/>
              </a:rPr>
              <a:t>2. The original codeword has changed to an invalid</a:t>
            </a:r>
            <a:br>
              <a:rPr lang="en-US" sz="2800">
                <a:latin typeface="Times New Roman" pitchFamily="18" charset="0"/>
              </a:rPr>
            </a:br>
            <a:r>
              <a:rPr lang="en-US" sz="2800">
                <a:latin typeface="Times New Roman" pitchFamily="18" charset="0"/>
              </a:rPr>
              <a:t>     one.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3"/>
          <a:srcRect/>
          <a:stretch>
            <a:fillRect/>
          </a:stretch>
        </p:blipFill>
        <p:spPr bwMode="auto">
          <a:xfrm>
            <a:off x="381000" y="2057400"/>
            <a:ext cx="2673350" cy="2962275"/>
          </a:xfrm>
          <a:prstGeom prst="rect">
            <a:avLst/>
          </a:prstGeom>
          <a:noFill/>
          <a:ln w="9525">
            <a:noFill/>
            <a:miter lim="800000"/>
            <a:headEnd/>
            <a:tailEnd/>
          </a:ln>
        </p:spPr>
      </p:pic>
      <p:pic>
        <p:nvPicPr>
          <p:cNvPr id="89091" name="Picture 3"/>
          <p:cNvPicPr>
            <a:picLocks noChangeAspect="1" noChangeArrowheads="1"/>
          </p:cNvPicPr>
          <p:nvPr/>
        </p:nvPicPr>
        <p:blipFill>
          <a:blip r:embed="rId4"/>
          <a:srcRect/>
          <a:stretch>
            <a:fillRect/>
          </a:stretch>
        </p:blipFill>
        <p:spPr bwMode="auto">
          <a:xfrm>
            <a:off x="6013450" y="2057400"/>
            <a:ext cx="2673350" cy="2962275"/>
          </a:xfrm>
          <a:prstGeom prst="rect">
            <a:avLst/>
          </a:prstGeom>
          <a:noFill/>
          <a:ln w="9525">
            <a:noFill/>
            <a:miter lim="800000"/>
            <a:headEnd/>
            <a:tailEnd/>
          </a:ln>
        </p:spPr>
      </p:pic>
      <p:sp>
        <p:nvSpPr>
          <p:cNvPr id="134148" name="Slide Number Placeholder 1" hidden="1"/>
          <p:cNvSpPr>
            <a:spLocks noGrp="1"/>
          </p:cNvSpPr>
          <p:nvPr>
            <p:ph type="sldNum" sz="quarter" idx="10"/>
          </p:nvPr>
        </p:nvSpPr>
        <p:spPr>
          <a:noFill/>
        </p:spPr>
        <p:txBody>
          <a:bodyPr/>
          <a:lstStyle/>
          <a:p>
            <a:r>
              <a:rPr lang="en-US" smtClean="0"/>
              <a:t>10.</a:t>
            </a:r>
            <a:fld id="{D408D98F-DE64-4EEF-BE05-74D209C0D8C4}" type="slidenum">
              <a:rPr lang="en-US" smtClean="0"/>
              <a:pPr/>
              <a:t>78</a:t>
            </a:fld>
            <a:endParaRPr lang="en-US" smtClean="0"/>
          </a:p>
        </p:txBody>
      </p:sp>
      <p:sp>
        <p:nvSpPr>
          <p:cNvPr id="13414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10.2:  </a:t>
            </a:r>
            <a:r>
              <a:rPr lang="en-US" sz="2000">
                <a:latin typeface="Times-BoldItalic"/>
              </a:rPr>
              <a:t>Process of error detection in block coding</a:t>
            </a:r>
          </a:p>
        </p:txBody>
      </p:sp>
      <p:pic>
        <p:nvPicPr>
          <p:cNvPr id="21511" name="Picture 7"/>
          <p:cNvPicPr>
            <a:picLocks noChangeAspect="1" noChangeArrowheads="1"/>
          </p:cNvPicPr>
          <p:nvPr/>
        </p:nvPicPr>
        <p:blipFill>
          <a:blip r:embed="rId5"/>
          <a:srcRect/>
          <a:stretch>
            <a:fillRect/>
          </a:stretch>
        </p:blipFill>
        <p:spPr bwMode="auto">
          <a:xfrm>
            <a:off x="3886200" y="4114800"/>
            <a:ext cx="1096963" cy="492125"/>
          </a:xfrm>
          <a:prstGeom prst="rect">
            <a:avLst/>
          </a:prstGeom>
          <a:noFill/>
          <a:ln w="9525">
            <a:noFill/>
            <a:miter lim="800000"/>
            <a:headEnd/>
            <a:tailEnd/>
          </a:ln>
        </p:spPr>
      </p:pic>
      <p:pic>
        <p:nvPicPr>
          <p:cNvPr id="21512" name="Picture 8"/>
          <p:cNvPicPr>
            <a:picLocks noChangeAspect="1" noChangeArrowheads="1"/>
          </p:cNvPicPr>
          <p:nvPr/>
        </p:nvPicPr>
        <p:blipFill>
          <a:blip r:embed="rId6"/>
          <a:srcRect/>
          <a:stretch>
            <a:fillRect/>
          </a:stretch>
        </p:blipFill>
        <p:spPr bwMode="auto">
          <a:xfrm>
            <a:off x="2468563" y="4606925"/>
            <a:ext cx="4084637" cy="146050"/>
          </a:xfrm>
          <a:prstGeom prst="rect">
            <a:avLst/>
          </a:prstGeom>
          <a:noFill/>
          <a:ln w="9525">
            <a:noFill/>
            <a:miter lim="800000"/>
            <a:headEnd/>
            <a:tailEnd/>
          </a:ln>
        </p:spPr>
      </p:pic>
      <p:sp>
        <p:nvSpPr>
          <p:cNvPr id="134152"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AAA1C110-F399-4B0F-B6FA-B9CC2560F38A}" type="slidenum">
              <a:rPr lang="en-US" sz="1200" i="0">
                <a:latin typeface="Arial" pitchFamily="34" charset="0"/>
              </a:rPr>
              <a:pPr/>
              <a:t>78</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1512"/>
                                        </p:tgtEl>
                                        <p:attrNameLst>
                                          <p:attrName>style.visibility</p:attrName>
                                        </p:attrNameLst>
                                      </p:cBhvr>
                                      <p:to>
                                        <p:strVal val="visible"/>
                                      </p:to>
                                    </p:set>
                                    <p:animEffect transition="in" filter="wipe(left)">
                                      <p:cBhvr>
                                        <p:cTn id="11" dur="500"/>
                                        <p:tgtEl>
                                          <p:spTgt spid="215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151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9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0"/>
          <p:cNvSpPr txBox="1">
            <a:spLocks noChangeArrowheads="1"/>
          </p:cNvSpPr>
          <p:nvPr/>
        </p:nvSpPr>
        <p:spPr bwMode="auto">
          <a:xfrm>
            <a:off x="76200" y="696913"/>
            <a:ext cx="8839200" cy="1373187"/>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Let us assume that k = 2 and n = 3. Table 10.1 shows the list of datawords and codewords. Later, we will see how to derive a codeword from a dataword.</a:t>
            </a:r>
          </a:p>
        </p:txBody>
      </p:sp>
      <p:grpSp>
        <p:nvGrpSpPr>
          <p:cNvPr id="135171" name="Group 23"/>
          <p:cNvGrpSpPr>
            <a:grpSpLocks/>
          </p:cNvGrpSpPr>
          <p:nvPr/>
        </p:nvGrpSpPr>
        <p:grpSpPr bwMode="auto">
          <a:xfrm>
            <a:off x="0" y="0"/>
            <a:ext cx="9144000" cy="609600"/>
            <a:chOff x="0" y="2448"/>
            <a:chExt cx="5760" cy="384"/>
          </a:xfrm>
        </p:grpSpPr>
        <p:sp>
          <p:nvSpPr>
            <p:cNvPr id="13517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10.1</a:t>
              </a:r>
            </a:p>
          </p:txBody>
        </p:sp>
      </p:grpSp>
      <p:pic>
        <p:nvPicPr>
          <p:cNvPr id="1027" name="Picture 3"/>
          <p:cNvPicPr>
            <a:picLocks noChangeAspect="1" noChangeArrowheads="1"/>
          </p:cNvPicPr>
          <p:nvPr/>
        </p:nvPicPr>
        <p:blipFill>
          <a:blip r:embed="rId3"/>
          <a:srcRect/>
          <a:stretch>
            <a:fillRect/>
          </a:stretch>
        </p:blipFill>
        <p:spPr bwMode="auto">
          <a:xfrm>
            <a:off x="300038" y="4038600"/>
            <a:ext cx="8158162" cy="2279650"/>
          </a:xfrm>
          <a:prstGeom prst="rect">
            <a:avLst/>
          </a:prstGeom>
          <a:noFill/>
          <a:ln w="9525">
            <a:noFill/>
            <a:miter lim="800000"/>
            <a:headEnd/>
            <a:tailEnd/>
          </a:ln>
        </p:spPr>
      </p:pic>
      <p:sp>
        <p:nvSpPr>
          <p:cNvPr id="13" name="Rectangle 14"/>
          <p:cNvSpPr>
            <a:spLocks noChangeArrowheads="1"/>
          </p:cNvSpPr>
          <p:nvPr/>
        </p:nvSpPr>
        <p:spPr bwMode="auto">
          <a:xfrm>
            <a:off x="361950" y="2209800"/>
            <a:ext cx="8153400" cy="45720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10.1</a:t>
            </a:r>
            <a:r>
              <a:rPr lang="en-US" sz="2000" b="0" i="0" kern="0" dirty="0">
                <a:solidFill>
                  <a:srgbClr val="FF0000"/>
                </a:solidFill>
                <a:latin typeface="Times-BoldItalic"/>
              </a:rPr>
              <a:t>:  </a:t>
            </a:r>
            <a:r>
              <a:rPr lang="en-US" sz="2000" i="0" kern="0" dirty="0">
                <a:solidFill>
                  <a:srgbClr val="002060"/>
                </a:solidFill>
                <a:latin typeface="Times-BoldItalic"/>
              </a:rPr>
              <a:t>A code for error detection in Example 10.1</a:t>
            </a:r>
          </a:p>
        </p:txBody>
      </p:sp>
      <p:grpSp>
        <p:nvGrpSpPr>
          <p:cNvPr id="3" name="Group 1"/>
          <p:cNvGrpSpPr>
            <a:grpSpLocks/>
          </p:cNvGrpSpPr>
          <p:nvPr/>
        </p:nvGrpSpPr>
        <p:grpSpPr bwMode="auto">
          <a:xfrm>
            <a:off x="415925" y="2819400"/>
            <a:ext cx="8270875" cy="914400"/>
            <a:chOff x="244264" y="3048000"/>
            <a:chExt cx="8271510" cy="914400"/>
          </a:xfrm>
        </p:grpSpPr>
        <p:pic>
          <p:nvPicPr>
            <p:cNvPr id="135176" name="Picture 2"/>
            <p:cNvPicPr>
              <a:picLocks noChangeAspect="1" noChangeArrowheads="1"/>
            </p:cNvPicPr>
            <p:nvPr/>
          </p:nvPicPr>
          <p:blipFill>
            <a:blip r:embed="rId4"/>
            <a:srcRect/>
            <a:stretch>
              <a:fillRect/>
            </a:stretch>
          </p:blipFill>
          <p:spPr bwMode="auto">
            <a:xfrm>
              <a:off x="244264" y="3048000"/>
              <a:ext cx="8271510" cy="914400"/>
            </a:xfrm>
            <a:prstGeom prst="rect">
              <a:avLst/>
            </a:prstGeom>
            <a:noFill/>
            <a:ln w="9525">
              <a:noFill/>
              <a:miter lim="800000"/>
              <a:headEnd/>
              <a:tailEnd/>
            </a:ln>
          </p:spPr>
        </p:pic>
        <p:sp>
          <p:nvSpPr>
            <p:cNvPr id="135177" name="Rectangle 11"/>
            <p:cNvSpPr>
              <a:spLocks noChangeArrowheads="1"/>
            </p:cNvSpPr>
            <p:nvPr/>
          </p:nvSpPr>
          <p:spPr bwMode="auto">
            <a:xfrm>
              <a:off x="304800" y="3048000"/>
              <a:ext cx="8138160" cy="914400"/>
            </a:xfrm>
            <a:prstGeom prst="rect">
              <a:avLst/>
            </a:prstGeom>
            <a:noFill/>
            <a:ln w="101600" algn="ctr">
              <a:solidFill>
                <a:srgbClr val="0000CC"/>
              </a:solidFill>
              <a:round/>
              <a:headEnd/>
              <a:tailEnd/>
            </a:ln>
          </p:spPr>
          <p:txBody>
            <a:bodyPr/>
            <a:lstStyle/>
            <a:p>
              <a:pPr eaLnBrk="0" hangingPunct="0"/>
              <a:endParaRPr lang="en-US"/>
            </a:p>
          </p:txBody>
        </p:sp>
      </p:grpSp>
      <p:sp>
        <p:nvSpPr>
          <p:cNvPr id="135175"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4AE56AEF-C624-42DF-BECD-AD1F03833DF7}" type="slidenum">
              <a:rPr lang="en-US" sz="1200" i="0">
                <a:latin typeface="Arial" pitchFamily="34" charset="0"/>
              </a:rPr>
              <a:pPr/>
              <a:t>79</a:t>
            </a:fld>
            <a:endParaRPr lang="en-US" sz="1200" i="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ipe(up)">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10.</a:t>
            </a:r>
            <a:fld id="{1C979929-FBA7-4FC4-A774-86B7559AA2E5}" type="slidenum">
              <a:rPr lang="en-US" smtClean="0"/>
              <a:pPr/>
              <a:t>8</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1292225" cy="1077913"/>
          </a:xfrm>
          <a:prstGeom prst="rect">
            <a:avLst/>
          </a:prstGeom>
          <a:noFill/>
          <a:ln w="9525">
            <a:noFill/>
            <a:miter lim="800000"/>
            <a:headEnd/>
            <a:tailEnd/>
          </a:ln>
          <a:effectLst/>
        </p:spPr>
        <p:txBody>
          <a:bodyPr wrap="none">
            <a:spAutoFit/>
          </a:bodyPr>
          <a:lstStyle/>
          <a:p>
            <a:pPr marL="0" lvl="2" eaLnBrk="0" hangingPunct="0">
              <a:defRPr/>
            </a:pPr>
            <a:r>
              <a:rPr lang="en-US" i="0">
                <a:effectLst>
                  <a:outerShdw blurRad="38100" dist="38100" dir="2700000" algn="tl">
                    <a:srgbClr val="C0C0C0"/>
                  </a:outerShdw>
                </a:effectLst>
                <a:latin typeface="Times" pitchFamily="18" charset="0"/>
              </a:rPr>
              <a:t>FRAMING</a:t>
            </a:r>
            <a:endParaRPr lang="en-US" i="0" dirty="0">
              <a:effectLst>
                <a:outerShdw blurRad="38100" dist="38100" dir="2700000" algn="tl">
                  <a:srgbClr val="C0C0C0"/>
                </a:outerShdw>
              </a:effectLst>
              <a:latin typeface="Times" pitchFamily="18" charset="0"/>
            </a:endParaRP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4915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49158" name="Rectangle 6"/>
          <p:cNvSpPr>
            <a:spLocks noChangeArrowheads="1"/>
          </p:cNvSpPr>
          <p:nvPr/>
        </p:nvSpPr>
        <p:spPr bwMode="auto">
          <a:xfrm>
            <a:off x="304800" y="1676400"/>
            <a:ext cx="8458200" cy="5508625"/>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Fixed-Size Framing:</a:t>
            </a:r>
          </a:p>
          <a:p>
            <a:endParaRPr lang="en-IN">
              <a:latin typeface="Times New Roman" pitchFamily="18" charset="0"/>
              <a:cs typeface="Times New Roman" pitchFamily="18" charset="0"/>
            </a:endParaRPr>
          </a:p>
          <a:p>
            <a:pPr algn="just" eaLnBrk="0" hangingPunct="0">
              <a:buFont typeface="Wingdings" pitchFamily="2" charset="2"/>
              <a:buChar char="q"/>
            </a:pPr>
            <a:r>
              <a:rPr lang="en-US"/>
              <a:t>There is no need for defining the boundaries of the frames; the size itself can be used as a delimiter. </a:t>
            </a:r>
            <a:endParaRPr lang="en-IN"/>
          </a:p>
          <a:p>
            <a:pPr algn="just" eaLnBrk="0" hangingPunct="0">
              <a:buFont typeface="Wingdings" pitchFamily="2" charset="2"/>
              <a:buChar char="q"/>
            </a:pPr>
            <a:endParaRPr lang="en-US"/>
          </a:p>
          <a:p>
            <a:pPr algn="just" eaLnBrk="0" hangingPunct="0">
              <a:buFont typeface="Wingdings" pitchFamily="2" charset="2"/>
              <a:buChar char="q"/>
            </a:pPr>
            <a:r>
              <a:rPr lang="en-US"/>
              <a:t>An example of this type of framing is the ATM wide-area network, which uses frames of fixed size called cells.</a:t>
            </a:r>
            <a:endParaRPr lang="en-IN"/>
          </a:p>
          <a:p>
            <a:pPr algn="just" eaLnBrk="0" hangingPunct="0"/>
            <a:endParaRPr lang="en-US"/>
          </a:p>
          <a:p>
            <a:pPr algn="just" eaLnBrk="0" hangingPunct="0"/>
            <a:endParaRPr lang="en-US">
              <a:latin typeface="Times-Roman"/>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p:cNvSpPr>
            <a:spLocks noChangeArrowheads="1"/>
          </p:cNvSpPr>
          <p:nvPr/>
        </p:nvSpPr>
        <p:spPr bwMode="auto">
          <a:xfrm>
            <a:off x="838200" y="71438"/>
            <a:ext cx="8153400" cy="45720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10.2</a:t>
            </a:r>
            <a:r>
              <a:rPr lang="en-US" sz="2000" b="0" i="0" kern="0" dirty="0">
                <a:solidFill>
                  <a:srgbClr val="FF0000"/>
                </a:solidFill>
                <a:latin typeface="Times-BoldItalic"/>
              </a:rPr>
              <a:t>:  </a:t>
            </a:r>
            <a:r>
              <a:rPr lang="en-US" sz="2000" i="0" kern="0" dirty="0">
                <a:solidFill>
                  <a:srgbClr val="002060"/>
                </a:solidFill>
                <a:latin typeface="Times-BoldItalic"/>
              </a:rPr>
              <a:t>Simple parity-check code C(5, 4)</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39"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0"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1"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36"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7"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8"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6" name="Group 21"/>
              <p:cNvGrpSpPr>
                <a:grpSpLocks/>
              </p:cNvGrpSpPr>
              <p:nvPr/>
            </p:nvGrpSpPr>
            <p:grpSpPr bwMode="auto">
              <a:xfrm>
                <a:off x="144" y="368"/>
                <a:ext cx="432" cy="112"/>
                <a:chOff x="288" y="256"/>
                <a:chExt cx="432" cy="112"/>
              </a:xfrm>
              <a:grpFill/>
            </p:grpSpPr>
            <p:sp>
              <p:nvSpPr>
                <p:cNvPr id="33"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4"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5"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grpSp>
      <p:grpSp>
        <p:nvGrpSpPr>
          <p:cNvPr id="136196" name="Group 2"/>
          <p:cNvGrpSpPr>
            <a:grpSpLocks/>
          </p:cNvGrpSpPr>
          <p:nvPr/>
        </p:nvGrpSpPr>
        <p:grpSpPr bwMode="auto">
          <a:xfrm>
            <a:off x="428625" y="2209800"/>
            <a:ext cx="8310563" cy="2903538"/>
            <a:chOff x="428316" y="2209799"/>
            <a:chExt cx="8310625" cy="2904330"/>
          </a:xfrm>
        </p:grpSpPr>
        <p:pic>
          <p:nvPicPr>
            <p:cNvPr id="136198" name="Picture 2"/>
            <p:cNvPicPr>
              <a:picLocks noChangeAspect="1" noChangeArrowheads="1"/>
            </p:cNvPicPr>
            <p:nvPr/>
          </p:nvPicPr>
          <p:blipFill>
            <a:blip r:embed="rId3"/>
            <a:srcRect/>
            <a:stretch>
              <a:fillRect/>
            </a:stretch>
          </p:blipFill>
          <p:spPr bwMode="auto">
            <a:xfrm>
              <a:off x="428316" y="2209800"/>
              <a:ext cx="8310625" cy="2904329"/>
            </a:xfrm>
            <a:prstGeom prst="rect">
              <a:avLst/>
            </a:prstGeom>
            <a:noFill/>
            <a:ln w="9525">
              <a:noFill/>
              <a:miter lim="800000"/>
              <a:headEnd/>
              <a:tailEnd/>
            </a:ln>
          </p:spPr>
        </p:pic>
        <p:sp>
          <p:nvSpPr>
            <p:cNvPr id="136199" name="Rectangle 1"/>
            <p:cNvSpPr>
              <a:spLocks noChangeArrowheads="1"/>
            </p:cNvSpPr>
            <p:nvPr/>
          </p:nvSpPr>
          <p:spPr bwMode="auto">
            <a:xfrm>
              <a:off x="461141" y="2209799"/>
              <a:ext cx="8138160" cy="2834640"/>
            </a:xfrm>
            <a:prstGeom prst="rect">
              <a:avLst/>
            </a:prstGeom>
            <a:noFill/>
            <a:ln w="101600" algn="ctr">
              <a:solidFill>
                <a:srgbClr val="0000CC"/>
              </a:solidFill>
              <a:round/>
              <a:headEnd/>
              <a:tailEnd/>
            </a:ln>
          </p:spPr>
          <p:txBody>
            <a:bodyPr/>
            <a:lstStyle/>
            <a:p>
              <a:pPr eaLnBrk="0" hangingPunct="0"/>
              <a:endParaRPr lang="en-US"/>
            </a:p>
          </p:txBody>
        </p:sp>
      </p:grpSp>
      <p:sp>
        <p:nvSpPr>
          <p:cNvPr id="136197"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4F28848D-9F37-40AD-BB7D-763F0B93F193}" type="slidenum">
              <a:rPr lang="en-US" sz="1200" i="0">
                <a:latin typeface="Arial" pitchFamily="34" charset="0"/>
              </a:rPr>
              <a:pPr/>
              <a:t>80</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1"/>
          <p:cNvSpPr>
            <a:spLocks noGrp="1"/>
          </p:cNvSpPr>
          <p:nvPr>
            <p:ph type="sldNum" sz="quarter" idx="10"/>
          </p:nvPr>
        </p:nvSpPr>
        <p:spPr>
          <a:noFill/>
        </p:spPr>
        <p:txBody>
          <a:bodyPr/>
          <a:lstStyle/>
          <a:p>
            <a:r>
              <a:rPr lang="en-US" smtClean="0"/>
              <a:t>10.</a:t>
            </a:r>
            <a:fld id="{575B79B8-6D2F-4DA7-9185-BE2A37F5B0A7}" type="slidenum">
              <a:rPr lang="en-US" smtClean="0"/>
              <a:pPr/>
              <a:t>81</a:t>
            </a:fld>
            <a:endParaRPr lang="en-US" smtClean="0"/>
          </a:p>
        </p:txBody>
      </p:sp>
      <p:sp>
        <p:nvSpPr>
          <p:cNvPr id="13721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10.4:  </a:t>
            </a:r>
            <a:r>
              <a:rPr lang="en-US" sz="2000">
                <a:latin typeface="Times-BoldItalic"/>
              </a:rPr>
              <a:t>Encoder and decoder for simple parity-check code</a:t>
            </a:r>
          </a:p>
        </p:txBody>
      </p:sp>
      <p:pic>
        <p:nvPicPr>
          <p:cNvPr id="23556" name="Picture 4"/>
          <p:cNvPicPr>
            <a:picLocks noChangeAspect="1" noChangeArrowheads="1"/>
          </p:cNvPicPr>
          <p:nvPr/>
        </p:nvPicPr>
        <p:blipFill>
          <a:blip r:embed="rId3"/>
          <a:srcRect/>
          <a:stretch>
            <a:fillRect/>
          </a:stretch>
        </p:blipFill>
        <p:spPr bwMode="auto">
          <a:xfrm>
            <a:off x="193675" y="1600200"/>
            <a:ext cx="3295650" cy="3352800"/>
          </a:xfrm>
          <a:prstGeom prst="rect">
            <a:avLst/>
          </a:prstGeom>
          <a:noFill/>
          <a:ln w="9525">
            <a:noFill/>
            <a:miter lim="800000"/>
            <a:headEnd/>
            <a:tailEnd/>
          </a:ln>
        </p:spPr>
      </p:pic>
      <p:pic>
        <p:nvPicPr>
          <p:cNvPr id="23557" name="Picture 5"/>
          <p:cNvPicPr>
            <a:picLocks noChangeAspect="1" noChangeArrowheads="1"/>
          </p:cNvPicPr>
          <p:nvPr/>
        </p:nvPicPr>
        <p:blipFill>
          <a:blip r:embed="rId4"/>
          <a:srcRect/>
          <a:stretch>
            <a:fillRect/>
          </a:stretch>
        </p:blipFill>
        <p:spPr bwMode="auto">
          <a:xfrm>
            <a:off x="5345113" y="1600200"/>
            <a:ext cx="3646487" cy="3352800"/>
          </a:xfrm>
          <a:prstGeom prst="rect">
            <a:avLst/>
          </a:prstGeom>
          <a:noFill/>
          <a:ln w="9525">
            <a:noFill/>
            <a:miter lim="800000"/>
            <a:headEnd/>
            <a:tailEnd/>
          </a:ln>
        </p:spPr>
      </p:pic>
      <p:pic>
        <p:nvPicPr>
          <p:cNvPr id="23558" name="Picture 6"/>
          <p:cNvPicPr>
            <a:picLocks noChangeAspect="1" noChangeArrowheads="1"/>
          </p:cNvPicPr>
          <p:nvPr/>
        </p:nvPicPr>
        <p:blipFill>
          <a:blip r:embed="rId5"/>
          <a:srcRect/>
          <a:stretch>
            <a:fillRect/>
          </a:stretch>
        </p:blipFill>
        <p:spPr bwMode="auto">
          <a:xfrm>
            <a:off x="2286000" y="4419600"/>
            <a:ext cx="4598988" cy="271463"/>
          </a:xfrm>
          <a:prstGeom prst="rect">
            <a:avLst/>
          </a:prstGeom>
          <a:noFill/>
          <a:ln w="9525">
            <a:noFill/>
            <a:miter lim="800000"/>
            <a:headEnd/>
            <a:tailEnd/>
          </a:ln>
        </p:spPr>
      </p:pic>
      <p:pic>
        <p:nvPicPr>
          <p:cNvPr id="23559" name="Picture 7"/>
          <p:cNvPicPr>
            <a:picLocks noChangeAspect="1" noChangeArrowheads="1"/>
          </p:cNvPicPr>
          <p:nvPr/>
        </p:nvPicPr>
        <p:blipFill>
          <a:blip r:embed="rId6"/>
          <a:srcRect/>
          <a:stretch>
            <a:fillRect/>
          </a:stretch>
        </p:blipFill>
        <p:spPr bwMode="auto">
          <a:xfrm>
            <a:off x="3962400" y="3902075"/>
            <a:ext cx="960438" cy="444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3558"/>
                                        </p:tgtEl>
                                        <p:attrNameLst>
                                          <p:attrName>style.visibility</p:attrName>
                                        </p:attrNameLst>
                                      </p:cBhvr>
                                      <p:to>
                                        <p:strVal val="visible"/>
                                      </p:to>
                                    </p:set>
                                    <p:animEffect transition="in" filter="wipe(left)">
                                      <p:cBhvr>
                                        <p:cTn id="11" dur="500"/>
                                        <p:tgtEl>
                                          <p:spTgt spid="235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355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23559"/>
                                        </p:tgtEl>
                                        <p:attrNameLst>
                                          <p:attrName>style.visibility</p:attrName>
                                        </p:attrNameLst>
                                      </p:cBhvr>
                                      <p:to>
                                        <p:strVal val="visible"/>
                                      </p:to>
                                    </p:set>
                                    <p:animEffect transition="in" filter="fade">
                                      <p:cBhvr>
                                        <p:cTn id="20" dur="1000"/>
                                        <p:tgtEl>
                                          <p:spTgt spid="23559"/>
                                        </p:tgtEl>
                                      </p:cBhvr>
                                    </p:animEffect>
                                    <p:anim calcmode="lin" valueType="num">
                                      <p:cBhvr>
                                        <p:cTn id="21" dur="1000" fill="hold"/>
                                        <p:tgtEl>
                                          <p:spTgt spid="23559"/>
                                        </p:tgtEl>
                                        <p:attrNameLst>
                                          <p:attrName>ppt_x</p:attrName>
                                        </p:attrNameLst>
                                      </p:cBhvr>
                                      <p:tavLst>
                                        <p:tav tm="0">
                                          <p:val>
                                            <p:strVal val="#ppt_x"/>
                                          </p:val>
                                        </p:tav>
                                        <p:tav tm="100000">
                                          <p:val>
                                            <p:strVal val="#ppt_x"/>
                                          </p:val>
                                        </p:tav>
                                      </p:tavLst>
                                    </p:anim>
                                    <p:anim calcmode="lin" valueType="num">
                                      <p:cBhvr>
                                        <p:cTn id="22" dur="1000" fill="hold"/>
                                        <p:tgtEl>
                                          <p:spTgt spid="235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Slide Number Placeholder 1"/>
          <p:cNvSpPr>
            <a:spLocks noGrp="1"/>
          </p:cNvSpPr>
          <p:nvPr>
            <p:ph type="sldNum" sz="quarter" idx="10"/>
          </p:nvPr>
        </p:nvSpPr>
        <p:spPr>
          <a:noFill/>
        </p:spPr>
        <p:txBody>
          <a:bodyPr/>
          <a:lstStyle/>
          <a:p>
            <a:r>
              <a:rPr lang="en-US" smtClean="0"/>
              <a:t>10.</a:t>
            </a:r>
            <a:fld id="{90C989D6-A47C-4AD9-A48D-B5530C948D81}" type="slidenum">
              <a:rPr lang="en-US" smtClean="0"/>
              <a:pPr/>
              <a:t>82</a:t>
            </a:fld>
            <a:endParaRPr lang="en-US" smtClean="0"/>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4340225" cy="1066800"/>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pitchFamily="18" charset="0"/>
              </a:rPr>
              <a:t>10-3   CYCLIC CODES</a:t>
            </a:r>
          </a:p>
          <a:p>
            <a:pPr marL="0" lvl="2" eaLnBrk="0" hangingPunct="0">
              <a:defRPr/>
            </a:pPr>
            <a:endParaRPr lang="en-US" i="0" dirty="0">
              <a:effectLst>
                <a:outerShdw blurRad="38100" dist="38100" dir="2700000" algn="tl">
                  <a:srgbClr val="C0C0C0"/>
                </a:outerShdw>
              </a:effectLst>
              <a:latin typeface="Times" pitchFamily="18" charset="0"/>
            </a:endParaRPr>
          </a:p>
        </p:txBody>
      </p:sp>
      <p:sp>
        <p:nvSpPr>
          <p:cNvPr id="13824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138246" name="Rectangle 8"/>
          <p:cNvSpPr>
            <a:spLocks noChangeArrowheads="1"/>
          </p:cNvSpPr>
          <p:nvPr/>
        </p:nvSpPr>
        <p:spPr bwMode="auto">
          <a:xfrm>
            <a:off x="381000" y="1658938"/>
            <a:ext cx="8077200" cy="3503612"/>
          </a:xfrm>
          <a:prstGeom prst="rect">
            <a:avLst/>
          </a:prstGeom>
          <a:noFill/>
          <a:ln w="9525">
            <a:noFill/>
            <a:miter lim="800000"/>
            <a:headEnd/>
            <a:tailEnd/>
          </a:ln>
        </p:spPr>
        <p:txBody>
          <a:bodyPr>
            <a:spAutoFit/>
          </a:bodyPr>
          <a:lstStyle/>
          <a:p>
            <a:pPr algn="just" eaLnBrk="0" hangingPunct="0"/>
            <a:r>
              <a:rPr lang="en-US">
                <a:latin typeface="Times-Roman"/>
              </a:rPr>
              <a:t>Cyclic codes are special linear block codes with one extra property. In a cyclic code, if a codeword is cyclically shifted (rotated), the result is another codeword. For example, if 1011000 is a codeword and we cyclically left-shift, then 0110001 is also a codeword.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1"/>
          <p:cNvSpPr>
            <a:spLocks noGrp="1"/>
          </p:cNvSpPr>
          <p:nvPr>
            <p:ph type="sldNum" sz="quarter" idx="10"/>
          </p:nvPr>
        </p:nvSpPr>
        <p:spPr>
          <a:noFill/>
        </p:spPr>
        <p:txBody>
          <a:bodyPr/>
          <a:lstStyle/>
          <a:p>
            <a:r>
              <a:rPr lang="en-US" smtClean="0"/>
              <a:t>10.</a:t>
            </a:r>
            <a:fld id="{A688C9B7-71BF-4B01-BCB0-9ED6D55164B6}" type="slidenum">
              <a:rPr lang="en-US" smtClean="0"/>
              <a:pPr/>
              <a:t>83</a:t>
            </a:fld>
            <a:endParaRPr lang="en-US" smtClean="0"/>
          </a:p>
        </p:txBody>
      </p:sp>
      <p:sp>
        <p:nvSpPr>
          <p:cNvPr id="1392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39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92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39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9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39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39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65087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10.3.1  Cyclic Redundancy Check</a:t>
            </a:r>
          </a:p>
        </p:txBody>
      </p:sp>
      <p:sp>
        <p:nvSpPr>
          <p:cNvPr id="139275" name="Rectangle 10"/>
          <p:cNvSpPr>
            <a:spLocks noChangeArrowheads="1"/>
          </p:cNvSpPr>
          <p:nvPr/>
        </p:nvSpPr>
        <p:spPr bwMode="auto">
          <a:xfrm>
            <a:off x="381000" y="1293813"/>
            <a:ext cx="7924800" cy="265430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We can create cyclic codes to correct errors. However, the theoretical background required is beyond the scope of this book. In this section, we simply discuss a subset of. cyclic codes called the cyclic redundancy check (CRC), which is used in networks such as LANs and WANs.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p:cNvSpPr>
            <a:spLocks noChangeArrowheads="1"/>
          </p:cNvSpPr>
          <p:nvPr/>
        </p:nvSpPr>
        <p:spPr bwMode="auto">
          <a:xfrm>
            <a:off x="838200" y="71438"/>
            <a:ext cx="8153400" cy="45720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10.3</a:t>
            </a:r>
            <a:r>
              <a:rPr lang="en-US" sz="2000" b="0" i="0" kern="0" dirty="0">
                <a:solidFill>
                  <a:srgbClr val="FF0000"/>
                </a:solidFill>
                <a:latin typeface="Times-BoldItalic"/>
              </a:rPr>
              <a:t>:  </a:t>
            </a:r>
            <a:r>
              <a:rPr lang="en-US" sz="2000" i="0" kern="0" dirty="0">
                <a:solidFill>
                  <a:srgbClr val="002060"/>
                </a:solidFill>
                <a:latin typeface="Times-BoldItalic"/>
              </a:rPr>
              <a:t>A CRC code with C(7, 4)</a:t>
            </a:r>
          </a:p>
        </p:txBody>
      </p:sp>
      <p:grpSp>
        <p:nvGrpSpPr>
          <p:cNvPr id="2" name="Group 11"/>
          <p:cNvGrpSpPr>
            <a:grpSpLocks/>
          </p:cNvGrpSpPr>
          <p:nvPr/>
        </p:nvGrpSpPr>
        <p:grpSpPr bwMode="auto">
          <a:xfrm>
            <a:off x="3941" y="0"/>
            <a:ext cx="685800" cy="533400"/>
            <a:chOff x="144" y="144"/>
            <a:chExt cx="432" cy="336"/>
          </a:xfrm>
          <a:solidFill>
            <a:srgbClr val="3366FF"/>
          </a:solidFill>
        </p:grpSpPr>
        <p:grpSp>
          <p:nvGrpSpPr>
            <p:cNvPr id="3" name="Group 12"/>
            <p:cNvGrpSpPr>
              <a:grpSpLocks/>
            </p:cNvGrpSpPr>
            <p:nvPr/>
          </p:nvGrpSpPr>
          <p:grpSpPr bwMode="auto">
            <a:xfrm>
              <a:off x="144" y="256"/>
              <a:ext cx="432" cy="112"/>
              <a:chOff x="288" y="256"/>
              <a:chExt cx="432" cy="112"/>
            </a:xfrm>
            <a:grpFill/>
          </p:grpSpPr>
          <p:sp>
            <p:nvSpPr>
              <p:cNvPr id="39"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0"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41"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4" name="Group 16"/>
            <p:cNvGrpSpPr>
              <a:grpSpLocks/>
            </p:cNvGrpSpPr>
            <p:nvPr/>
          </p:nvGrpSpPr>
          <p:grpSpPr bwMode="auto">
            <a:xfrm>
              <a:off x="144" y="144"/>
              <a:ext cx="432" cy="336"/>
              <a:chOff x="144" y="144"/>
              <a:chExt cx="432" cy="336"/>
            </a:xfrm>
            <a:grpFill/>
          </p:grpSpPr>
          <p:grpSp>
            <p:nvGrpSpPr>
              <p:cNvPr id="5" name="Group 17"/>
              <p:cNvGrpSpPr>
                <a:grpSpLocks/>
              </p:cNvGrpSpPr>
              <p:nvPr/>
            </p:nvGrpSpPr>
            <p:grpSpPr bwMode="auto">
              <a:xfrm>
                <a:off x="144" y="144"/>
                <a:ext cx="432" cy="112"/>
                <a:chOff x="288" y="256"/>
                <a:chExt cx="432" cy="112"/>
              </a:xfrm>
              <a:grpFill/>
            </p:grpSpPr>
            <p:sp>
              <p:nvSpPr>
                <p:cNvPr id="36"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7"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8"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6" name="Group 21"/>
              <p:cNvGrpSpPr>
                <a:grpSpLocks/>
              </p:cNvGrpSpPr>
              <p:nvPr/>
            </p:nvGrpSpPr>
            <p:grpSpPr bwMode="auto">
              <a:xfrm>
                <a:off x="144" y="368"/>
                <a:ext cx="432" cy="112"/>
                <a:chOff x="288" y="256"/>
                <a:chExt cx="432" cy="112"/>
              </a:xfrm>
              <a:grpFill/>
            </p:grpSpPr>
            <p:sp>
              <p:nvSpPr>
                <p:cNvPr id="33"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4"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35"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grpSp>
      <p:grpSp>
        <p:nvGrpSpPr>
          <p:cNvPr id="140292" name="Group 1"/>
          <p:cNvGrpSpPr>
            <a:grpSpLocks/>
          </p:cNvGrpSpPr>
          <p:nvPr/>
        </p:nvGrpSpPr>
        <p:grpSpPr bwMode="auto">
          <a:xfrm>
            <a:off x="231775" y="2057400"/>
            <a:ext cx="8326438" cy="2676525"/>
            <a:chOff x="232541" y="2057400"/>
            <a:chExt cx="8325874" cy="2676241"/>
          </a:xfrm>
        </p:grpSpPr>
        <p:pic>
          <p:nvPicPr>
            <p:cNvPr id="140294" name="Picture 3"/>
            <p:cNvPicPr>
              <a:picLocks noChangeAspect="1" noChangeArrowheads="1"/>
            </p:cNvPicPr>
            <p:nvPr/>
          </p:nvPicPr>
          <p:blipFill>
            <a:blip r:embed="rId3"/>
            <a:srcRect/>
            <a:stretch>
              <a:fillRect/>
            </a:stretch>
          </p:blipFill>
          <p:spPr bwMode="auto">
            <a:xfrm>
              <a:off x="232541" y="2057400"/>
              <a:ext cx="8325874" cy="2676241"/>
            </a:xfrm>
            <a:prstGeom prst="rect">
              <a:avLst/>
            </a:prstGeom>
            <a:noFill/>
            <a:ln w="9525">
              <a:noFill/>
              <a:miter lim="800000"/>
              <a:headEnd/>
              <a:tailEnd/>
            </a:ln>
          </p:spPr>
        </p:pic>
        <p:sp>
          <p:nvSpPr>
            <p:cNvPr id="140295" name="Rectangle 17"/>
            <p:cNvSpPr>
              <a:spLocks noChangeArrowheads="1"/>
            </p:cNvSpPr>
            <p:nvPr/>
          </p:nvSpPr>
          <p:spPr bwMode="auto">
            <a:xfrm>
              <a:off x="381000" y="2057400"/>
              <a:ext cx="8046720" cy="2651760"/>
            </a:xfrm>
            <a:prstGeom prst="rect">
              <a:avLst/>
            </a:prstGeom>
            <a:noFill/>
            <a:ln w="101600" algn="ctr">
              <a:solidFill>
                <a:srgbClr val="0000CC"/>
              </a:solidFill>
              <a:round/>
              <a:headEnd/>
              <a:tailEnd/>
            </a:ln>
          </p:spPr>
          <p:txBody>
            <a:bodyPr/>
            <a:lstStyle/>
            <a:p>
              <a:pPr eaLnBrk="0" hangingPunct="0"/>
              <a:endParaRPr lang="en-US"/>
            </a:p>
          </p:txBody>
        </p:sp>
      </p:grpSp>
      <p:sp>
        <p:nvSpPr>
          <p:cNvPr id="140293"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838E6202-97BB-47A3-8464-A99736DC2D88}" type="slidenum">
              <a:rPr lang="en-US" sz="1200" i="0">
                <a:latin typeface="Arial" pitchFamily="34" charset="0"/>
              </a:rPr>
              <a:pPr/>
              <a:t>84</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1"/>
          <p:cNvSpPr>
            <a:spLocks noGrp="1"/>
          </p:cNvSpPr>
          <p:nvPr>
            <p:ph type="sldNum" sz="quarter" idx="10"/>
          </p:nvPr>
        </p:nvSpPr>
        <p:spPr>
          <a:noFill/>
        </p:spPr>
        <p:txBody>
          <a:bodyPr/>
          <a:lstStyle/>
          <a:p>
            <a:r>
              <a:rPr lang="en-US" smtClean="0"/>
              <a:t>10.</a:t>
            </a:r>
            <a:fld id="{19A54759-F911-4ABE-9832-FC4FB7141229}" type="slidenum">
              <a:rPr lang="en-US" smtClean="0"/>
              <a:pPr/>
              <a:t>85</a:t>
            </a:fld>
            <a:endParaRPr lang="en-US" smtClean="0"/>
          </a:p>
        </p:txBody>
      </p:sp>
      <p:sp>
        <p:nvSpPr>
          <p:cNvPr id="141315"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10.5:  </a:t>
            </a:r>
            <a:r>
              <a:rPr lang="en-US" sz="2000">
                <a:latin typeface="Times-BoldItalic"/>
              </a:rPr>
              <a:t>CRC encoder and decoder</a:t>
            </a:r>
          </a:p>
        </p:txBody>
      </p:sp>
      <p:pic>
        <p:nvPicPr>
          <p:cNvPr id="24580" name="Picture 4"/>
          <p:cNvPicPr>
            <a:picLocks noChangeAspect="1" noChangeArrowheads="1"/>
          </p:cNvPicPr>
          <p:nvPr/>
        </p:nvPicPr>
        <p:blipFill>
          <a:blip r:embed="rId3"/>
          <a:srcRect/>
          <a:stretch>
            <a:fillRect/>
          </a:stretch>
        </p:blipFill>
        <p:spPr bwMode="auto">
          <a:xfrm>
            <a:off x="117475" y="1066800"/>
            <a:ext cx="3011488" cy="4491038"/>
          </a:xfrm>
          <a:prstGeom prst="rect">
            <a:avLst/>
          </a:prstGeom>
          <a:noFill/>
          <a:ln w="9525">
            <a:noFill/>
            <a:miter lim="800000"/>
            <a:headEnd/>
            <a:tailEnd/>
          </a:ln>
        </p:spPr>
      </p:pic>
      <p:pic>
        <p:nvPicPr>
          <p:cNvPr id="24581" name="Picture 5"/>
          <p:cNvPicPr>
            <a:picLocks noChangeAspect="1" noChangeArrowheads="1"/>
          </p:cNvPicPr>
          <p:nvPr/>
        </p:nvPicPr>
        <p:blipFill>
          <a:blip r:embed="rId4"/>
          <a:srcRect/>
          <a:stretch>
            <a:fillRect/>
          </a:stretch>
        </p:blipFill>
        <p:spPr bwMode="auto">
          <a:xfrm>
            <a:off x="5410200" y="1066800"/>
            <a:ext cx="3579813" cy="4491038"/>
          </a:xfrm>
          <a:prstGeom prst="rect">
            <a:avLst/>
          </a:prstGeom>
          <a:noFill/>
          <a:ln w="9525">
            <a:noFill/>
            <a:miter lim="800000"/>
            <a:headEnd/>
            <a:tailEnd/>
          </a:ln>
        </p:spPr>
      </p:pic>
      <p:pic>
        <p:nvPicPr>
          <p:cNvPr id="24582" name="Picture 6"/>
          <p:cNvPicPr>
            <a:picLocks noChangeAspect="1" noChangeArrowheads="1"/>
          </p:cNvPicPr>
          <p:nvPr/>
        </p:nvPicPr>
        <p:blipFill>
          <a:blip r:embed="rId5"/>
          <a:srcRect/>
          <a:stretch>
            <a:fillRect/>
          </a:stretch>
        </p:blipFill>
        <p:spPr bwMode="auto">
          <a:xfrm>
            <a:off x="2895600" y="3200400"/>
            <a:ext cx="3001963" cy="795338"/>
          </a:xfrm>
          <a:prstGeom prst="rect">
            <a:avLst/>
          </a:prstGeom>
          <a:noFill/>
          <a:ln w="9525">
            <a:noFill/>
            <a:miter lim="800000"/>
            <a:headEnd/>
            <a:tailEnd/>
          </a:ln>
        </p:spPr>
      </p:pic>
      <p:pic>
        <p:nvPicPr>
          <p:cNvPr id="24583" name="Picture 7"/>
          <p:cNvPicPr>
            <a:picLocks noChangeAspect="1" noChangeArrowheads="1"/>
          </p:cNvPicPr>
          <p:nvPr/>
        </p:nvPicPr>
        <p:blipFill>
          <a:blip r:embed="rId6"/>
          <a:srcRect/>
          <a:stretch>
            <a:fillRect/>
          </a:stretch>
        </p:blipFill>
        <p:spPr bwMode="auto">
          <a:xfrm>
            <a:off x="3749675" y="4343400"/>
            <a:ext cx="958850" cy="444500"/>
          </a:xfrm>
          <a:prstGeom prst="rect">
            <a:avLst/>
          </a:prstGeom>
          <a:noFill/>
          <a:ln w="9525">
            <a:noFill/>
            <a:miter lim="800000"/>
            <a:headEnd/>
            <a:tailEnd/>
          </a:ln>
        </p:spPr>
      </p:pic>
      <p:pic>
        <p:nvPicPr>
          <p:cNvPr id="24584" name="Picture 8"/>
          <p:cNvPicPr>
            <a:picLocks noChangeAspect="1" noChangeArrowheads="1"/>
          </p:cNvPicPr>
          <p:nvPr/>
        </p:nvPicPr>
        <p:blipFill>
          <a:blip r:embed="rId7"/>
          <a:srcRect/>
          <a:stretch>
            <a:fillRect/>
          </a:stretch>
        </p:blipFill>
        <p:spPr bwMode="auto">
          <a:xfrm>
            <a:off x="2286000" y="4876800"/>
            <a:ext cx="4976813" cy="309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wipe(left)">
                                      <p:cBhvr>
                                        <p:cTn id="19" dur="500"/>
                                        <p:tgtEl>
                                          <p:spTgt spid="245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1"/>
          <p:cNvSpPr>
            <a:spLocks noGrp="1"/>
          </p:cNvSpPr>
          <p:nvPr>
            <p:ph type="sldNum" sz="quarter" idx="10"/>
          </p:nvPr>
        </p:nvSpPr>
        <p:spPr>
          <a:noFill/>
        </p:spPr>
        <p:txBody>
          <a:bodyPr/>
          <a:lstStyle/>
          <a:p>
            <a:r>
              <a:rPr lang="en-US" smtClean="0"/>
              <a:t>10.</a:t>
            </a:r>
            <a:fld id="{03687BBD-4DD8-432A-BFFB-BCD914F2FB27}" type="slidenum">
              <a:rPr lang="en-US" smtClean="0"/>
              <a:pPr/>
              <a:t>86</a:t>
            </a:fld>
            <a:endParaRPr lang="en-US" smtClean="0"/>
          </a:p>
        </p:txBody>
      </p:sp>
      <p:sp>
        <p:nvSpPr>
          <p:cNvPr id="14233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10.6:  </a:t>
            </a:r>
            <a:r>
              <a:rPr lang="en-US" sz="2000">
                <a:latin typeface="Times-BoldItalic"/>
              </a:rPr>
              <a:t>Division in CRC encoder</a:t>
            </a:r>
          </a:p>
        </p:txBody>
      </p:sp>
      <p:pic>
        <p:nvPicPr>
          <p:cNvPr id="25605" name="Picture 5"/>
          <p:cNvPicPr>
            <a:picLocks noChangeAspect="1" noChangeArrowheads="1"/>
          </p:cNvPicPr>
          <p:nvPr/>
        </p:nvPicPr>
        <p:blipFill>
          <a:blip r:embed="rId3"/>
          <a:srcRect/>
          <a:stretch>
            <a:fillRect/>
          </a:stretch>
        </p:blipFill>
        <p:spPr bwMode="auto">
          <a:xfrm>
            <a:off x="685800" y="1524000"/>
            <a:ext cx="7097713" cy="4032250"/>
          </a:xfrm>
          <a:prstGeom prst="rect">
            <a:avLst/>
          </a:prstGeom>
          <a:noFill/>
          <a:ln w="9525">
            <a:noFill/>
            <a:miter lim="800000"/>
            <a:headEnd/>
            <a:tailEnd/>
          </a:ln>
        </p:spPr>
      </p:pic>
      <p:pic>
        <p:nvPicPr>
          <p:cNvPr id="25604" name="Picture 4"/>
          <p:cNvPicPr>
            <a:picLocks noChangeAspect="1" noChangeArrowheads="1"/>
          </p:cNvPicPr>
          <p:nvPr/>
        </p:nvPicPr>
        <p:blipFill>
          <a:blip r:embed="rId4"/>
          <a:srcRect/>
          <a:stretch>
            <a:fillRect/>
          </a:stretch>
        </p:blipFill>
        <p:spPr bwMode="auto">
          <a:xfrm>
            <a:off x="1828800" y="928688"/>
            <a:ext cx="2008188" cy="823912"/>
          </a:xfrm>
          <a:prstGeom prst="rect">
            <a:avLst/>
          </a:prstGeom>
          <a:noFill/>
          <a:ln w="9525">
            <a:noFill/>
            <a:miter lim="800000"/>
            <a:headEnd/>
            <a:tailEnd/>
          </a:ln>
        </p:spPr>
      </p:pic>
      <p:pic>
        <p:nvPicPr>
          <p:cNvPr id="25606" name="Picture 6"/>
          <p:cNvPicPr>
            <a:picLocks noChangeAspect="1" noChangeArrowheads="1"/>
          </p:cNvPicPr>
          <p:nvPr/>
        </p:nvPicPr>
        <p:blipFill>
          <a:blip r:embed="rId5"/>
          <a:srcRect/>
          <a:stretch>
            <a:fillRect/>
          </a:stretch>
        </p:blipFill>
        <p:spPr bwMode="auto">
          <a:xfrm>
            <a:off x="1600200" y="5562600"/>
            <a:ext cx="2641600" cy="96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5605"/>
                                        </p:tgtEl>
                                        <p:attrNameLst>
                                          <p:attrName>style.visibility</p:attrName>
                                        </p:attrNameLst>
                                      </p:cBhvr>
                                      <p:to>
                                        <p:strVal val="visible"/>
                                      </p:to>
                                    </p:set>
                                    <p:animEffect transition="in" filter="wipe(up)">
                                      <p:cBhvr>
                                        <p:cTn id="11" dur="500"/>
                                        <p:tgtEl>
                                          <p:spTgt spid="256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5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1"/>
          <p:cNvSpPr>
            <a:spLocks noGrp="1"/>
          </p:cNvSpPr>
          <p:nvPr>
            <p:ph type="sldNum" sz="quarter" idx="10"/>
          </p:nvPr>
        </p:nvSpPr>
        <p:spPr>
          <a:noFill/>
        </p:spPr>
        <p:txBody>
          <a:bodyPr/>
          <a:lstStyle/>
          <a:p>
            <a:r>
              <a:rPr lang="en-US" smtClean="0"/>
              <a:t>10.</a:t>
            </a:r>
            <a:fld id="{FFBE8D6F-D07D-427F-A481-4EC90D5A5F24}" type="slidenum">
              <a:rPr lang="en-US" smtClean="0"/>
              <a:pPr/>
              <a:t>87</a:t>
            </a:fld>
            <a:endParaRPr lang="en-US" smtClean="0"/>
          </a:p>
        </p:txBody>
      </p:sp>
      <p:sp>
        <p:nvSpPr>
          <p:cNvPr id="14336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10.7:  </a:t>
            </a:r>
            <a:r>
              <a:rPr lang="en-US" sz="2000">
                <a:latin typeface="Times-BoldItalic"/>
              </a:rPr>
              <a:t>Division in the CRC decoder for two cases</a:t>
            </a:r>
          </a:p>
        </p:txBody>
      </p:sp>
      <p:pic>
        <p:nvPicPr>
          <p:cNvPr id="26628" name="Picture 4"/>
          <p:cNvPicPr>
            <a:picLocks noChangeAspect="1" noChangeArrowheads="1"/>
          </p:cNvPicPr>
          <p:nvPr/>
        </p:nvPicPr>
        <p:blipFill>
          <a:blip r:embed="rId3"/>
          <a:srcRect/>
          <a:stretch>
            <a:fillRect/>
          </a:stretch>
        </p:blipFill>
        <p:spPr bwMode="auto">
          <a:xfrm>
            <a:off x="228600" y="914400"/>
            <a:ext cx="4122738" cy="5178425"/>
          </a:xfrm>
          <a:prstGeom prst="rect">
            <a:avLst/>
          </a:prstGeom>
          <a:noFill/>
          <a:ln w="9525">
            <a:noFill/>
            <a:miter lim="800000"/>
            <a:headEnd/>
            <a:tailEnd/>
          </a:ln>
        </p:spPr>
      </p:pic>
      <p:pic>
        <p:nvPicPr>
          <p:cNvPr id="26630" name="Picture 6"/>
          <p:cNvPicPr>
            <a:picLocks noChangeAspect="1" noChangeArrowheads="1"/>
          </p:cNvPicPr>
          <p:nvPr/>
        </p:nvPicPr>
        <p:blipFill>
          <a:blip r:embed="rId4"/>
          <a:srcRect/>
          <a:stretch>
            <a:fillRect/>
          </a:stretch>
        </p:blipFill>
        <p:spPr bwMode="auto">
          <a:xfrm>
            <a:off x="4800600" y="914400"/>
            <a:ext cx="4097338" cy="5178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up)">
                                      <p:cBhvr>
                                        <p:cTn id="7" dur="2500"/>
                                        <p:tgtEl>
                                          <p:spTgt spid="2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wipe(up)">
                                      <p:cBhvr>
                                        <p:cTn id="12" dur="225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p:spPr>
        <p:txBody>
          <a:bodyPr/>
          <a:lstStyle/>
          <a:p>
            <a:r>
              <a:rPr lang="en-US" smtClean="0"/>
              <a:t>10.</a:t>
            </a:r>
            <a:fld id="{A7D3CE9F-6EAD-4124-B1B5-F1DCCDD0ABD2}" type="slidenum">
              <a:rPr lang="en-US" smtClean="0"/>
              <a:pPr/>
              <a:t>88</a:t>
            </a:fld>
            <a:endParaRPr lang="en-US" smtClean="0"/>
          </a:p>
        </p:txBody>
      </p:sp>
      <p:sp>
        <p:nvSpPr>
          <p:cNvPr id="1443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44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44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43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44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38925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10.3.2  Polynomials</a:t>
            </a:r>
          </a:p>
        </p:txBody>
      </p:sp>
      <p:sp>
        <p:nvSpPr>
          <p:cNvPr id="144395" name="Rectangle 10"/>
          <p:cNvSpPr>
            <a:spLocks noChangeArrowheads="1"/>
          </p:cNvSpPr>
          <p:nvPr/>
        </p:nvSpPr>
        <p:spPr bwMode="auto">
          <a:xfrm>
            <a:off x="381000" y="1293813"/>
            <a:ext cx="7924800" cy="350837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A better way to understand cyclic codes and how they can be analyzed is to represent them as polynomials. A pattern of 0s and 1s can be represented as a polynomial with coefficients of 0 and 10. The power of each term shows the position of the bit; the coefficient shows the value of the bit. Figure 10.8 shows a binary pattern and its polynomial representation.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1"/>
          <p:cNvSpPr>
            <a:spLocks noGrp="1"/>
          </p:cNvSpPr>
          <p:nvPr>
            <p:ph type="sldNum" sz="quarter" idx="10"/>
          </p:nvPr>
        </p:nvSpPr>
        <p:spPr>
          <a:noFill/>
        </p:spPr>
        <p:txBody>
          <a:bodyPr/>
          <a:lstStyle/>
          <a:p>
            <a:r>
              <a:rPr lang="en-US" smtClean="0"/>
              <a:t>10.</a:t>
            </a:r>
            <a:fld id="{5DE77563-E7CA-42E8-8211-DED8DF786979}" type="slidenum">
              <a:rPr lang="en-US" smtClean="0"/>
              <a:pPr/>
              <a:t>89</a:t>
            </a:fld>
            <a:endParaRPr lang="en-US" smtClean="0"/>
          </a:p>
        </p:txBody>
      </p:sp>
      <p:sp>
        <p:nvSpPr>
          <p:cNvPr id="14541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10.8:  </a:t>
            </a:r>
            <a:r>
              <a:rPr lang="en-US" sz="2000">
                <a:latin typeface="Times-BoldItalic"/>
              </a:rPr>
              <a:t>A polynomial to represent a binary word</a:t>
            </a:r>
          </a:p>
        </p:txBody>
      </p:sp>
      <p:pic>
        <p:nvPicPr>
          <p:cNvPr id="1026" name="Picture 2"/>
          <p:cNvPicPr>
            <a:picLocks noChangeAspect="1" noChangeArrowheads="1"/>
          </p:cNvPicPr>
          <p:nvPr/>
        </p:nvPicPr>
        <p:blipFill>
          <a:blip r:embed="rId3"/>
          <a:srcRect/>
          <a:stretch>
            <a:fillRect/>
          </a:stretch>
        </p:blipFill>
        <p:spPr bwMode="auto">
          <a:xfrm>
            <a:off x="457200" y="838200"/>
            <a:ext cx="6189663" cy="2741613"/>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010150" y="4002088"/>
            <a:ext cx="3524250" cy="2398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p>
            <a:r>
              <a:rPr lang="en-US" smtClean="0"/>
              <a:t>9.</a:t>
            </a:r>
            <a:fld id="{504C19FA-5E20-4436-8D48-9BBD0A4F0E82}" type="slidenum">
              <a:rPr lang="en-US" smtClean="0"/>
              <a:pPr/>
              <a:t>9</a:t>
            </a:fld>
            <a:endParaRPr lang="en-US" smtClean="0"/>
          </a:p>
        </p:txBody>
      </p:sp>
      <p:sp>
        <p:nvSpPr>
          <p:cNvPr id="50179" name="Rectangle 2"/>
          <p:cNvSpPr>
            <a:spLocks noChangeArrowheads="1"/>
          </p:cNvSpPr>
          <p:nvPr/>
        </p:nvSpPr>
        <p:spPr bwMode="auto">
          <a:xfrm>
            <a:off x="228600" y="838200"/>
            <a:ext cx="8534400" cy="4524375"/>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Variable-Size Framing:</a:t>
            </a:r>
          </a:p>
          <a:p>
            <a:endParaRPr lang="en-IN">
              <a:latin typeface="Times New Roman" pitchFamily="18" charset="0"/>
              <a:cs typeface="Times New Roman" pitchFamily="18" charset="0"/>
            </a:endParaRPr>
          </a:p>
          <a:p>
            <a:pPr algn="just" eaLnBrk="0" hangingPunct="0">
              <a:buFont typeface="Wingdings" pitchFamily="2" charset="2"/>
              <a:buChar char="q"/>
            </a:pPr>
            <a:r>
              <a:rPr lang="en-US"/>
              <a:t>We need a way to define the end of the frame and the beginning of the next. </a:t>
            </a:r>
            <a:endParaRPr lang="en-IN"/>
          </a:p>
          <a:p>
            <a:pPr algn="just" eaLnBrk="0" hangingPunct="0">
              <a:buFont typeface="Wingdings" pitchFamily="2" charset="2"/>
              <a:buChar char="q"/>
            </a:pPr>
            <a:endParaRPr lang="en-IN"/>
          </a:p>
          <a:p>
            <a:pPr algn="just" eaLnBrk="0" hangingPunct="0">
              <a:buFont typeface="Wingdings" pitchFamily="2" charset="2"/>
              <a:buChar char="q"/>
            </a:pPr>
            <a:endParaRPr lang="en-US"/>
          </a:p>
          <a:p>
            <a:pPr algn="just" eaLnBrk="0" hangingPunct="0">
              <a:buFont typeface="Wingdings" pitchFamily="2" charset="2"/>
              <a:buChar char="q"/>
            </a:pPr>
            <a:r>
              <a:rPr lang="en-US"/>
              <a:t>An example : two approaches were used for this purpose: a character-oriented approach and a bit-oriented approach</a:t>
            </a:r>
            <a:endParaRPr lang="en-I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1"/>
          <p:cNvSpPr>
            <a:spLocks noGrp="1"/>
          </p:cNvSpPr>
          <p:nvPr>
            <p:ph type="sldNum" sz="quarter" idx="10"/>
          </p:nvPr>
        </p:nvSpPr>
        <p:spPr>
          <a:noFill/>
        </p:spPr>
        <p:txBody>
          <a:bodyPr/>
          <a:lstStyle/>
          <a:p>
            <a:r>
              <a:rPr lang="en-US" smtClean="0"/>
              <a:t>10.</a:t>
            </a:r>
            <a:fld id="{2D9E3B00-7FDF-4AF3-B115-28078073BDFB}" type="slidenum">
              <a:rPr lang="en-US" smtClean="0"/>
              <a:pPr/>
              <a:t>90</a:t>
            </a:fld>
            <a:endParaRPr lang="en-US" smtClean="0"/>
          </a:p>
        </p:txBody>
      </p:sp>
      <p:sp>
        <p:nvSpPr>
          <p:cNvPr id="1464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46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64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46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6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64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46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68389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10.3.3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Encoder </a:t>
            </a:r>
            <a:r>
              <a:rPr lang="en-US" sz="3600" dirty="0">
                <a:solidFill>
                  <a:schemeClr val="hlink"/>
                </a:solidFill>
                <a:effectLst>
                  <a:outerShdw blurRad="38100" dist="38100" dir="2700000" algn="tl">
                    <a:srgbClr val="000000">
                      <a:alpha val="43137"/>
                    </a:srgbClr>
                  </a:outerShdw>
                </a:effectLst>
                <a:latin typeface="Times New Roman" pitchFamily="18" charset="0"/>
              </a:rPr>
              <a:t>Using Polynomials</a:t>
            </a:r>
          </a:p>
        </p:txBody>
      </p:sp>
      <p:sp>
        <p:nvSpPr>
          <p:cNvPr id="146443" name="Rectangle 10"/>
          <p:cNvSpPr>
            <a:spLocks noChangeArrowheads="1"/>
          </p:cNvSpPr>
          <p:nvPr/>
        </p:nvSpPr>
        <p:spPr bwMode="auto">
          <a:xfrm>
            <a:off x="381000" y="1293813"/>
            <a:ext cx="7924800" cy="2227262"/>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Now that we have discussed operations on polynomials, we show the creation of a codeword from a dataword. Figure 10.9 is the polynomial version of Figure 10.6. We can see that the process is shorter.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1"/>
          <p:cNvSpPr>
            <a:spLocks noGrp="1"/>
          </p:cNvSpPr>
          <p:nvPr>
            <p:ph type="sldNum" sz="quarter" idx="10"/>
          </p:nvPr>
        </p:nvSpPr>
        <p:spPr>
          <a:noFill/>
        </p:spPr>
        <p:txBody>
          <a:bodyPr/>
          <a:lstStyle/>
          <a:p>
            <a:r>
              <a:rPr lang="en-US" smtClean="0"/>
              <a:t>10.</a:t>
            </a:r>
            <a:fld id="{D84FFF20-3FBE-4415-93AE-8F9F8A04626D}" type="slidenum">
              <a:rPr lang="en-US" smtClean="0"/>
              <a:pPr/>
              <a:t>91</a:t>
            </a:fld>
            <a:endParaRPr lang="en-US" smtClean="0"/>
          </a:p>
        </p:txBody>
      </p:sp>
      <p:sp>
        <p:nvSpPr>
          <p:cNvPr id="14745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10.9:  </a:t>
            </a:r>
            <a:r>
              <a:rPr lang="en-US" sz="2000">
                <a:latin typeface="Times-BoldItalic"/>
              </a:rPr>
              <a:t>CRC division using polynomials</a:t>
            </a:r>
          </a:p>
        </p:txBody>
      </p:sp>
      <p:pic>
        <p:nvPicPr>
          <p:cNvPr id="2050" name="Picture 2"/>
          <p:cNvPicPr>
            <a:picLocks noChangeAspect="1" noChangeArrowheads="1"/>
          </p:cNvPicPr>
          <p:nvPr/>
        </p:nvPicPr>
        <p:blipFill>
          <a:blip r:embed="rId3"/>
          <a:srcRect/>
          <a:stretch>
            <a:fillRect/>
          </a:stretch>
        </p:blipFill>
        <p:spPr bwMode="auto">
          <a:xfrm>
            <a:off x="711200" y="914400"/>
            <a:ext cx="7670800" cy="5367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p:val>
                                            <p:fltVal val="0"/>
                                          </p:val>
                                        </p:tav>
                                        <p:tav tm="100000">
                                          <p:val>
                                            <p:strVal val="#ppt_w"/>
                                          </p:val>
                                        </p:tav>
                                      </p:tavLst>
                                    </p:anim>
                                    <p:anim calcmode="lin" valueType="num">
                                      <p:cBhvr>
                                        <p:cTn id="8" dur="2000" fill="hold"/>
                                        <p:tgtEl>
                                          <p:spTgt spid="2050"/>
                                        </p:tgtEl>
                                        <p:attrNameLst>
                                          <p:attrName>ppt_h</p:attrName>
                                        </p:attrNameLst>
                                      </p:cBhvr>
                                      <p:tavLst>
                                        <p:tav tm="0">
                                          <p:val>
                                            <p:fltVal val="0"/>
                                          </p:val>
                                        </p:tav>
                                        <p:tav tm="100000">
                                          <p:val>
                                            <p:strVal val="#ppt_h"/>
                                          </p:val>
                                        </p:tav>
                                      </p:tavLst>
                                    </p:anim>
                                    <p:animEffect transition="in" filter="fade">
                                      <p:cBhvr>
                                        <p:cTn id="9"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1"/>
          <p:cNvSpPr>
            <a:spLocks noGrp="1"/>
          </p:cNvSpPr>
          <p:nvPr>
            <p:ph type="sldNum" sz="quarter" idx="10"/>
          </p:nvPr>
        </p:nvSpPr>
        <p:spPr>
          <a:noFill/>
        </p:spPr>
        <p:txBody>
          <a:bodyPr/>
          <a:lstStyle/>
          <a:p>
            <a:r>
              <a:rPr lang="en-US" smtClean="0"/>
              <a:t>10.</a:t>
            </a:r>
            <a:fld id="{FF7D62B6-4F5F-4563-AD5B-2C2347B1F237}" type="slidenum">
              <a:rPr lang="en-US" smtClean="0"/>
              <a:pPr/>
              <a:t>92</a:t>
            </a:fld>
            <a:endParaRPr lang="en-US" smtClean="0"/>
          </a:p>
        </p:txBody>
      </p:sp>
      <p:sp>
        <p:nvSpPr>
          <p:cNvPr id="1484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48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84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48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8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484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48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43000" y="0"/>
            <a:ext cx="5518150" cy="641350"/>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10.3.4  Cyclic Code Analysis</a:t>
            </a:r>
          </a:p>
        </p:txBody>
      </p:sp>
      <p:sp>
        <p:nvSpPr>
          <p:cNvPr id="148491" name="Rectangle 10"/>
          <p:cNvSpPr>
            <a:spLocks noChangeArrowheads="1"/>
          </p:cNvSpPr>
          <p:nvPr/>
        </p:nvSpPr>
        <p:spPr bwMode="auto">
          <a:xfrm>
            <a:off x="381000" y="1293813"/>
            <a:ext cx="7924800" cy="137318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We can analyze a cyclic code to find its capabilities by using polynomials. We define the following, where f(x) is a polynomial with binary coefficients.</a:t>
            </a:r>
          </a:p>
        </p:txBody>
      </p:sp>
      <p:pic>
        <p:nvPicPr>
          <p:cNvPr id="148492" name="Picture 2"/>
          <p:cNvPicPr>
            <a:picLocks noChangeAspect="1" noChangeArrowheads="1"/>
          </p:cNvPicPr>
          <p:nvPr/>
        </p:nvPicPr>
        <p:blipFill>
          <a:blip r:embed="rId3"/>
          <a:srcRect/>
          <a:stretch>
            <a:fillRect/>
          </a:stretch>
        </p:blipFill>
        <p:spPr bwMode="auto">
          <a:xfrm>
            <a:off x="1711325" y="3352800"/>
            <a:ext cx="5264150" cy="668338"/>
          </a:xfrm>
          <a:prstGeom prst="rect">
            <a:avLst/>
          </a:prstGeom>
          <a:noFill/>
          <a:ln w="9525">
            <a:noFill/>
            <a:miter lim="800000"/>
            <a:headEnd/>
            <a:tailEnd/>
          </a:ln>
        </p:spPr>
      </p:pic>
      <p:pic>
        <p:nvPicPr>
          <p:cNvPr id="148493" name="Picture 3"/>
          <p:cNvPicPr>
            <a:picLocks noChangeAspect="1" noChangeArrowheads="1"/>
          </p:cNvPicPr>
          <p:nvPr/>
        </p:nvPicPr>
        <p:blipFill>
          <a:blip r:embed="rId4"/>
          <a:srcRect/>
          <a:stretch>
            <a:fillRect/>
          </a:stretch>
        </p:blipFill>
        <p:spPr bwMode="auto">
          <a:xfrm>
            <a:off x="931863" y="4419600"/>
            <a:ext cx="6823075" cy="703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0"/>
          <p:cNvSpPr txBox="1">
            <a:spLocks noChangeArrowheads="1"/>
          </p:cNvSpPr>
          <p:nvPr/>
        </p:nvSpPr>
        <p:spPr bwMode="auto">
          <a:xfrm>
            <a:off x="76200" y="696913"/>
            <a:ext cx="8839200" cy="1800225"/>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Which of the following g(x) values guarantees that a single-bit error is caught? x + 1, x</a:t>
            </a:r>
            <a:r>
              <a:rPr lang="en-US" sz="2800" b="0" i="0" baseline="30000">
                <a:latin typeface="Times New Roman" pitchFamily="18" charset="0"/>
                <a:cs typeface="Times New Roman" pitchFamily="18" charset="0"/>
              </a:rPr>
              <a:t>3 </a:t>
            </a:r>
            <a:r>
              <a:rPr lang="en-US" sz="2800" b="0" i="0">
                <a:latin typeface="Times New Roman" pitchFamily="18" charset="0"/>
                <a:cs typeface="Times New Roman" pitchFamily="18" charset="0"/>
              </a:rPr>
              <a:t>and  1</a:t>
            </a:r>
          </a:p>
          <a:p>
            <a:pPr algn="just" eaLnBrk="0" hangingPunct="0"/>
            <a:endParaRPr lang="en-US" sz="2800" b="0" i="0">
              <a:latin typeface="Times New Roman" pitchFamily="18" charset="0"/>
              <a:cs typeface="Times New Roman" pitchFamily="18" charset="0"/>
            </a:endParaRPr>
          </a:p>
          <a:p>
            <a:pPr algn="just" eaLnBrk="0" hangingPunct="0"/>
            <a:r>
              <a:rPr lang="en-US" sz="2800" i="0">
                <a:solidFill>
                  <a:srgbClr val="FF0000"/>
                </a:solidFill>
                <a:latin typeface="Times New Roman" pitchFamily="18" charset="0"/>
                <a:cs typeface="Times New Roman" pitchFamily="18" charset="0"/>
              </a:rPr>
              <a:t>Solution</a:t>
            </a:r>
          </a:p>
        </p:txBody>
      </p:sp>
      <p:grpSp>
        <p:nvGrpSpPr>
          <p:cNvPr id="149507" name="Group 23"/>
          <p:cNvGrpSpPr>
            <a:grpSpLocks/>
          </p:cNvGrpSpPr>
          <p:nvPr/>
        </p:nvGrpSpPr>
        <p:grpSpPr bwMode="auto">
          <a:xfrm>
            <a:off x="0" y="0"/>
            <a:ext cx="9144000" cy="609600"/>
            <a:chOff x="0" y="2448"/>
            <a:chExt cx="5760" cy="384"/>
          </a:xfrm>
        </p:grpSpPr>
        <p:sp>
          <p:nvSpPr>
            <p:cNvPr id="149510"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10.8</a:t>
              </a:r>
            </a:p>
          </p:txBody>
        </p:sp>
      </p:grpSp>
      <p:pic>
        <p:nvPicPr>
          <p:cNvPr id="149508" name="Picture 2"/>
          <p:cNvPicPr>
            <a:picLocks noChangeAspect="1" noChangeArrowheads="1"/>
          </p:cNvPicPr>
          <p:nvPr/>
        </p:nvPicPr>
        <p:blipFill>
          <a:blip r:embed="rId3"/>
          <a:srcRect/>
          <a:stretch>
            <a:fillRect/>
          </a:stretch>
        </p:blipFill>
        <p:spPr bwMode="auto">
          <a:xfrm>
            <a:off x="220663" y="2514600"/>
            <a:ext cx="8694737" cy="2589213"/>
          </a:xfrm>
          <a:prstGeom prst="rect">
            <a:avLst/>
          </a:prstGeom>
          <a:noFill/>
          <a:ln w="9525">
            <a:noFill/>
            <a:miter lim="800000"/>
            <a:headEnd/>
            <a:tailEnd/>
          </a:ln>
        </p:spPr>
      </p:pic>
      <p:sp>
        <p:nvSpPr>
          <p:cNvPr id="149509"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EEB739A5-8E0F-4EFF-8E4F-D0745A2D9CD2}" type="slidenum">
              <a:rPr lang="en-US" sz="1200" i="0">
                <a:latin typeface="Arial" pitchFamily="34" charset="0"/>
              </a:rPr>
              <a:pPr/>
              <a:t>93</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1"/>
          <p:cNvSpPr>
            <a:spLocks noGrp="1"/>
          </p:cNvSpPr>
          <p:nvPr>
            <p:ph type="sldNum" sz="quarter" idx="10"/>
          </p:nvPr>
        </p:nvSpPr>
        <p:spPr>
          <a:noFill/>
        </p:spPr>
        <p:txBody>
          <a:bodyPr/>
          <a:lstStyle/>
          <a:p>
            <a:r>
              <a:rPr lang="en-US" smtClean="0"/>
              <a:t>10.</a:t>
            </a:r>
            <a:fld id="{E0523BA6-5B55-42C3-89E3-BE92DB8E32FE}" type="slidenum">
              <a:rPr lang="en-US" smtClean="0"/>
              <a:pPr/>
              <a:t>94</a:t>
            </a:fld>
            <a:endParaRPr lang="en-US" smtClean="0"/>
          </a:p>
        </p:txBody>
      </p:sp>
      <p:sp>
        <p:nvSpPr>
          <p:cNvPr id="15053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10.10:  </a:t>
            </a:r>
            <a:r>
              <a:rPr lang="en-US" sz="2000">
                <a:latin typeface="Times-BoldItalic"/>
              </a:rPr>
              <a:t>Representation of isolated single-bit errors</a:t>
            </a:r>
          </a:p>
        </p:txBody>
      </p:sp>
      <p:pic>
        <p:nvPicPr>
          <p:cNvPr id="150532" name="Picture 2"/>
          <p:cNvPicPr>
            <a:picLocks noChangeAspect="1" noChangeArrowheads="1"/>
          </p:cNvPicPr>
          <p:nvPr/>
        </p:nvPicPr>
        <p:blipFill>
          <a:blip r:embed="rId3"/>
          <a:srcRect/>
          <a:stretch>
            <a:fillRect/>
          </a:stretch>
        </p:blipFill>
        <p:spPr bwMode="auto">
          <a:xfrm>
            <a:off x="914400" y="2362200"/>
            <a:ext cx="7253288" cy="169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p:cNvSpPr>
            <a:spLocks noGrp="1"/>
          </p:cNvSpPr>
          <p:nvPr>
            <p:ph type="sldNum" sz="quarter" idx="10"/>
          </p:nvPr>
        </p:nvSpPr>
        <p:spPr>
          <a:xfrm>
            <a:off x="7010400" y="6381750"/>
            <a:ext cx="2133600" cy="476250"/>
          </a:xfrm>
          <a:noFill/>
        </p:spPr>
        <p:txBody>
          <a:bodyPr/>
          <a:lstStyle/>
          <a:p>
            <a:fld id="{7025F653-4E56-462C-86E0-A639834940A0}" type="slidenum">
              <a:rPr lang="en-US" smtClean="0"/>
              <a:pPr/>
              <a:t>95</a:t>
            </a:fld>
            <a:endParaRPr lang="en-US" smtClean="0"/>
          </a:p>
        </p:txBody>
      </p:sp>
      <p:sp>
        <p:nvSpPr>
          <p:cNvPr id="15155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Strength of CRC</a:t>
            </a:r>
          </a:p>
        </p:txBody>
      </p:sp>
      <p:sp>
        <p:nvSpPr>
          <p:cNvPr id="45465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mtClean="0"/>
              <a:t>If </a:t>
            </a:r>
            <a:r>
              <a:rPr lang="en-US" b="1" i="1" smtClean="0">
                <a:latin typeface="Times New Roman" pitchFamily="18" charset="0"/>
                <a:cs typeface="Times New Roman" pitchFamily="18" charset="0"/>
              </a:rPr>
              <a:t>G</a:t>
            </a:r>
            <a:r>
              <a:rPr lang="en-US" b="1" smtClean="0">
                <a:latin typeface="Times New Roman" pitchFamily="18" charset="0"/>
                <a:cs typeface="Times New Roman" pitchFamily="18" charset="0"/>
              </a:rPr>
              <a:t>(</a:t>
            </a:r>
            <a:r>
              <a:rPr lang="en-US" b="1" i="1" smtClean="0">
                <a:latin typeface="Times New Roman" pitchFamily="18" charset="0"/>
                <a:cs typeface="Times New Roman" pitchFamily="18" charset="0"/>
              </a:rPr>
              <a:t>x</a:t>
            </a:r>
            <a:r>
              <a:rPr lang="en-US" b="1" smtClean="0">
                <a:latin typeface="Times New Roman" pitchFamily="18" charset="0"/>
                <a:cs typeface="Times New Roman" pitchFamily="18" charset="0"/>
              </a:rPr>
              <a:t>)</a:t>
            </a:r>
            <a:r>
              <a:rPr lang="en-US" smtClean="0"/>
              <a:t> contains at least two terms, then all single-bit errors can be detected</a:t>
            </a:r>
          </a:p>
          <a:p>
            <a:pPr>
              <a:lnSpc>
                <a:spcPct val="90000"/>
              </a:lnSpc>
            </a:pPr>
            <a:r>
              <a:rPr lang="en-US" smtClean="0"/>
              <a:t>If </a:t>
            </a:r>
            <a:r>
              <a:rPr lang="en-US" b="1" i="1" smtClean="0">
                <a:latin typeface="Times New Roman" pitchFamily="18" charset="0"/>
                <a:cs typeface="Times New Roman" pitchFamily="18" charset="0"/>
              </a:rPr>
              <a:t>G</a:t>
            </a:r>
            <a:r>
              <a:rPr lang="en-US" b="1" smtClean="0">
                <a:latin typeface="Times New Roman" pitchFamily="18" charset="0"/>
                <a:cs typeface="Times New Roman" pitchFamily="18" charset="0"/>
              </a:rPr>
              <a:t>(</a:t>
            </a:r>
            <a:r>
              <a:rPr lang="en-US" b="1" i="1" smtClean="0">
                <a:latin typeface="Times New Roman" pitchFamily="18" charset="0"/>
                <a:cs typeface="Times New Roman" pitchFamily="18" charset="0"/>
              </a:rPr>
              <a:t>x</a:t>
            </a:r>
            <a:r>
              <a:rPr lang="en-US" b="1" smtClean="0">
                <a:latin typeface="Times New Roman" pitchFamily="18" charset="0"/>
                <a:cs typeface="Times New Roman" pitchFamily="18" charset="0"/>
              </a:rPr>
              <a:t>)</a:t>
            </a:r>
            <a:r>
              <a:rPr lang="en-US" smtClean="0"/>
              <a:t> cannot divide </a:t>
            </a:r>
            <a:r>
              <a:rPr lang="en-US" i="1" smtClean="0">
                <a:latin typeface="Times New Roman" pitchFamily="18" charset="0"/>
                <a:cs typeface="Times New Roman" pitchFamily="18" charset="0"/>
              </a:rPr>
              <a:t>x</a:t>
            </a:r>
            <a:r>
              <a:rPr lang="en-US" i="1" baseline="30000" smtClean="0">
                <a:latin typeface="Times New Roman" pitchFamily="18" charset="0"/>
                <a:cs typeface="Times New Roman" pitchFamily="18" charset="0"/>
              </a:rPr>
              <a:t>t</a:t>
            </a:r>
            <a:r>
              <a:rPr lang="en-US" smtClean="0">
                <a:latin typeface="Times New Roman" pitchFamily="18" charset="0"/>
                <a:cs typeface="Times New Roman" pitchFamily="18" charset="0"/>
              </a:rPr>
              <a:t> + 1</a:t>
            </a:r>
            <a:r>
              <a:rPr lang="en-US" smtClean="0"/>
              <a:t> (</a:t>
            </a:r>
            <a:r>
              <a:rPr lang="en-US" smtClean="0">
                <a:latin typeface="Times New Roman" pitchFamily="18" charset="0"/>
                <a:cs typeface="Times New Roman" pitchFamily="18" charset="0"/>
              </a:rPr>
              <a:t>0</a:t>
            </a:r>
            <a:r>
              <a:rPr lang="en-US" smtClean="0">
                <a:latin typeface="Times New Roman" pitchFamily="18" charset="0"/>
                <a:cs typeface="Times New Roman" pitchFamily="18" charset="0"/>
                <a:sym typeface="Symbol" pitchFamily="18" charset="2"/>
              </a:rPr>
              <a:t> </a:t>
            </a:r>
            <a:r>
              <a:rPr lang="en-US" i="1" smtClean="0">
                <a:latin typeface="Times New Roman" pitchFamily="18" charset="0"/>
                <a:cs typeface="Times New Roman" pitchFamily="18" charset="0"/>
              </a:rPr>
              <a:t>t</a:t>
            </a:r>
            <a:r>
              <a:rPr lang="en-US" smtClean="0">
                <a:latin typeface="Times New Roman" pitchFamily="18" charset="0"/>
                <a:cs typeface="Times New Roman" pitchFamily="18" charset="0"/>
              </a:rPr>
              <a:t> &lt; </a:t>
            </a:r>
            <a:r>
              <a:rPr lang="en-US" i="1" smtClean="0">
                <a:latin typeface="Times New Roman" pitchFamily="18" charset="0"/>
                <a:cs typeface="Times New Roman" pitchFamily="18" charset="0"/>
              </a:rPr>
              <a:t>n</a:t>
            </a:r>
            <a:r>
              <a:rPr lang="en-US" smtClean="0"/>
              <a:t>), then all isolated double errors can be detected</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If </a:t>
            </a:r>
            <a:r>
              <a:rPr lang="en-US" b="1" i="1" smtClean="0">
                <a:latin typeface="Times New Roman" pitchFamily="18" charset="0"/>
                <a:cs typeface="Times New Roman" pitchFamily="18" charset="0"/>
              </a:rPr>
              <a:t>G</a:t>
            </a:r>
            <a:r>
              <a:rPr lang="en-US" b="1" smtClean="0">
                <a:latin typeface="Times New Roman" pitchFamily="18" charset="0"/>
                <a:cs typeface="Times New Roman" pitchFamily="18" charset="0"/>
              </a:rPr>
              <a:t>(</a:t>
            </a:r>
            <a:r>
              <a:rPr lang="en-US" b="1" i="1" smtClean="0">
                <a:latin typeface="Times New Roman" pitchFamily="18" charset="0"/>
                <a:cs typeface="Times New Roman" pitchFamily="18" charset="0"/>
              </a:rPr>
              <a:t>x</a:t>
            </a:r>
            <a:r>
              <a:rPr lang="en-US" b="1" smtClean="0">
                <a:latin typeface="Times New Roman" pitchFamily="18" charset="0"/>
                <a:cs typeface="Times New Roman" pitchFamily="18" charset="0"/>
              </a:rPr>
              <a:t>)</a:t>
            </a:r>
            <a:r>
              <a:rPr lang="en-US" smtClean="0"/>
              <a:t> contains a factor of </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x</a:t>
            </a:r>
            <a:r>
              <a:rPr lang="en-US" smtClean="0">
                <a:latin typeface="Times New Roman" pitchFamily="18" charset="0"/>
                <a:cs typeface="Times New Roman" pitchFamily="18" charset="0"/>
              </a:rPr>
              <a:t>+1)</a:t>
            </a:r>
            <a:r>
              <a:rPr lang="en-US" smtClean="0"/>
              <a:t>, all odd-numbered errors can be detected</a:t>
            </a:r>
          </a:p>
        </p:txBody>
      </p:sp>
      <p:pic>
        <p:nvPicPr>
          <p:cNvPr id="454660" name="Picture 4"/>
          <p:cNvPicPr>
            <a:picLocks noChangeAspect="1" noChangeArrowheads="1"/>
          </p:cNvPicPr>
          <p:nvPr/>
        </p:nvPicPr>
        <p:blipFill>
          <a:blip r:embed="rId2"/>
          <a:srcRect/>
          <a:stretch>
            <a:fillRect/>
          </a:stretch>
        </p:blipFill>
        <p:spPr bwMode="auto">
          <a:xfrm>
            <a:off x="1676400" y="3657600"/>
            <a:ext cx="6172200" cy="1452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46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46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5"/>
          <p:cNvSpPr>
            <a:spLocks noGrp="1"/>
          </p:cNvSpPr>
          <p:nvPr>
            <p:ph type="sldNum" sz="quarter" idx="10"/>
          </p:nvPr>
        </p:nvSpPr>
        <p:spPr>
          <a:xfrm>
            <a:off x="7010400" y="6381750"/>
            <a:ext cx="2133600" cy="476250"/>
          </a:xfrm>
          <a:noFill/>
        </p:spPr>
        <p:txBody>
          <a:bodyPr/>
          <a:lstStyle/>
          <a:p>
            <a:fld id="{73DF0879-D160-4BBD-AB3E-CF04144D3FFE}" type="slidenum">
              <a:rPr lang="en-US" smtClean="0"/>
              <a:pPr/>
              <a:t>96</a:t>
            </a:fld>
            <a:endParaRPr lang="en-US" smtClean="0"/>
          </a:p>
        </p:txBody>
      </p:sp>
      <p:sp>
        <p:nvSpPr>
          <p:cNvPr id="152579"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4000" smtClean="0"/>
              <a:t>Properties of Good Polynomial</a:t>
            </a:r>
          </a:p>
        </p:txBody>
      </p:sp>
      <p:sp>
        <p:nvSpPr>
          <p:cNvPr id="46080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It should have at least two terms</a:t>
            </a:r>
          </a:p>
          <a:p>
            <a:r>
              <a:rPr lang="en-US" smtClean="0"/>
              <a:t>The coefficient of the term </a:t>
            </a:r>
            <a:r>
              <a:rPr lang="en-US" i="1" smtClean="0">
                <a:latin typeface="Times New Roman" pitchFamily="18" charset="0"/>
                <a:cs typeface="Times New Roman" pitchFamily="18" charset="0"/>
              </a:rPr>
              <a:t>x</a:t>
            </a:r>
            <a:r>
              <a:rPr lang="en-US" baseline="30000" smtClean="0">
                <a:latin typeface="Times New Roman" pitchFamily="18" charset="0"/>
                <a:cs typeface="Times New Roman" pitchFamily="18" charset="0"/>
              </a:rPr>
              <a:t>0</a:t>
            </a:r>
            <a:r>
              <a:rPr lang="en-US" smtClean="0"/>
              <a:t> should be 1</a:t>
            </a:r>
          </a:p>
          <a:p>
            <a:r>
              <a:rPr lang="en-US" smtClean="0"/>
              <a:t>It should not divide </a:t>
            </a:r>
            <a:r>
              <a:rPr lang="en-US" i="1" smtClean="0">
                <a:latin typeface="Times New Roman" pitchFamily="18" charset="0"/>
                <a:cs typeface="Times New Roman" pitchFamily="18" charset="0"/>
              </a:rPr>
              <a:t>x</a:t>
            </a:r>
            <a:r>
              <a:rPr lang="en-US" i="1" baseline="30000" smtClean="0">
                <a:latin typeface="Times New Roman" pitchFamily="18" charset="0"/>
                <a:cs typeface="Times New Roman" pitchFamily="18" charset="0"/>
              </a:rPr>
              <a:t>t</a:t>
            </a:r>
            <a:r>
              <a:rPr lang="en-US" smtClean="0">
                <a:latin typeface="Times New Roman" pitchFamily="18" charset="0"/>
                <a:cs typeface="Times New Roman" pitchFamily="18" charset="0"/>
              </a:rPr>
              <a:t> + 1</a:t>
            </a:r>
            <a:r>
              <a:rPr lang="en-US" smtClean="0"/>
              <a:t>, for </a:t>
            </a:r>
            <a:r>
              <a:rPr lang="en-US" i="1" smtClean="0">
                <a:latin typeface="Times New Roman" pitchFamily="18" charset="0"/>
                <a:cs typeface="Times New Roman" pitchFamily="18" charset="0"/>
              </a:rPr>
              <a:t>t</a:t>
            </a:r>
            <a:r>
              <a:rPr lang="en-US" smtClean="0"/>
              <a:t> between 2 and </a:t>
            </a:r>
            <a:r>
              <a:rPr lang="en-US" i="1" smtClean="0">
                <a:latin typeface="Times New Roman" pitchFamily="18" charset="0"/>
                <a:cs typeface="Times New Roman" pitchFamily="18" charset="0"/>
              </a:rPr>
              <a:t>n</a:t>
            </a:r>
            <a:r>
              <a:rPr lang="en-US" smtClean="0">
                <a:latin typeface="Times New Roman" pitchFamily="18" charset="0"/>
                <a:cs typeface="Times New Roman" pitchFamily="18" charset="0"/>
              </a:rPr>
              <a:t> − 1</a:t>
            </a:r>
          </a:p>
          <a:p>
            <a:r>
              <a:rPr lang="en-US" smtClean="0"/>
              <a:t>It should have the factor </a:t>
            </a:r>
            <a:r>
              <a:rPr lang="en-US" i="1" smtClean="0">
                <a:latin typeface="Times New Roman" pitchFamily="18" charset="0"/>
                <a:cs typeface="Times New Roman" pitchFamily="18" charset="0"/>
              </a:rPr>
              <a:t>x</a:t>
            </a:r>
            <a:r>
              <a:rPr lang="en-US" smtClean="0">
                <a:latin typeface="Times New Roman" pitchFamily="18" charset="0"/>
                <a:cs typeface="Times New Roman" pitchFamily="18" charset="0"/>
              </a:rPr>
              <a:t> + 1</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p:cNvSpPr>
            <a:spLocks noGrp="1"/>
          </p:cNvSpPr>
          <p:nvPr>
            <p:ph type="sldNum" sz="quarter" idx="10"/>
          </p:nvPr>
        </p:nvSpPr>
        <p:spPr>
          <a:xfrm>
            <a:off x="7010400" y="6381750"/>
            <a:ext cx="2133600" cy="476250"/>
          </a:xfrm>
          <a:noFill/>
        </p:spPr>
        <p:txBody>
          <a:bodyPr/>
          <a:lstStyle/>
          <a:p>
            <a:fld id="{7621F135-CBBB-4B51-9B2D-E9B73E785712}" type="slidenum">
              <a:rPr lang="en-US" smtClean="0"/>
              <a:pPr/>
              <a:t>97</a:t>
            </a:fld>
            <a:endParaRPr lang="en-US" smtClean="0"/>
          </a:p>
        </p:txBody>
      </p:sp>
      <p:sp>
        <p:nvSpPr>
          <p:cNvPr id="15360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CRC's Strength Summary</a:t>
            </a:r>
          </a:p>
        </p:txBody>
      </p:sp>
      <p:sp>
        <p:nvSpPr>
          <p:cNvPr id="45773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All burst errors with L ≤ n will be detected</a:t>
            </a:r>
          </a:p>
          <a:p>
            <a:r>
              <a:rPr lang="en-US" smtClean="0"/>
              <a:t>All burst errors with L = n + 1 will be detected with probability 1 – (1/2)</a:t>
            </a:r>
            <a:r>
              <a:rPr lang="en-US" baseline="30000" smtClean="0"/>
              <a:t>n–1</a:t>
            </a:r>
            <a:endParaRPr lang="en-US" smtClean="0"/>
          </a:p>
          <a:p>
            <a:r>
              <a:rPr lang="en-US" smtClean="0"/>
              <a:t>All burst errors with L &gt; n + 1 will be detected with probability 1 – (1/2)</a:t>
            </a:r>
            <a:r>
              <a:rPr lang="en-US" baseline="30000" smtClean="0"/>
              <a:t>n</a:t>
            </a:r>
            <a:endParaRPr lang="en-US"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0"/>
          <p:cNvSpPr txBox="1">
            <a:spLocks noChangeArrowheads="1"/>
          </p:cNvSpPr>
          <p:nvPr/>
        </p:nvSpPr>
        <p:spPr bwMode="auto">
          <a:xfrm>
            <a:off x="76200" y="696913"/>
            <a:ext cx="8839200" cy="1800225"/>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Find the suitability of the following generators in relation to burst errors of different lengths: x</a:t>
            </a:r>
            <a:r>
              <a:rPr lang="en-US" sz="2800" b="0" i="0" baseline="30000">
                <a:latin typeface="Times New Roman" pitchFamily="18" charset="0"/>
                <a:cs typeface="Times New Roman" pitchFamily="18" charset="0"/>
              </a:rPr>
              <a:t>6</a:t>
            </a:r>
            <a:r>
              <a:rPr lang="en-US" sz="2800" b="0" i="0">
                <a:latin typeface="Times New Roman" pitchFamily="18" charset="0"/>
                <a:cs typeface="Times New Roman" pitchFamily="18" charset="0"/>
              </a:rPr>
              <a:t> + 1,  x</a:t>
            </a:r>
            <a:r>
              <a:rPr lang="en-US" sz="2800" b="0" i="0" baseline="30000">
                <a:latin typeface="Times New Roman" pitchFamily="18" charset="0"/>
                <a:cs typeface="Times New Roman" pitchFamily="18" charset="0"/>
              </a:rPr>
              <a:t>18</a:t>
            </a:r>
            <a:r>
              <a:rPr lang="en-US" sz="2800" b="0" i="0">
                <a:latin typeface="Times New Roman" pitchFamily="18" charset="0"/>
                <a:cs typeface="Times New Roman" pitchFamily="18" charset="0"/>
              </a:rPr>
              <a:t> + x</a:t>
            </a:r>
            <a:r>
              <a:rPr lang="en-US" sz="2800" b="0" i="0" baseline="30000">
                <a:latin typeface="Times New Roman" pitchFamily="18" charset="0"/>
                <a:cs typeface="Times New Roman" pitchFamily="18" charset="0"/>
              </a:rPr>
              <a:t>7</a:t>
            </a:r>
            <a:r>
              <a:rPr lang="en-US" sz="2800" b="0" i="0">
                <a:latin typeface="Times New Roman" pitchFamily="18" charset="0"/>
                <a:cs typeface="Times New Roman" pitchFamily="18" charset="0"/>
              </a:rPr>
              <a:t> + x + 1, and x</a:t>
            </a:r>
            <a:r>
              <a:rPr lang="en-US" sz="2800" b="0" i="0" baseline="30000">
                <a:latin typeface="Times New Roman" pitchFamily="18" charset="0"/>
                <a:cs typeface="Times New Roman" pitchFamily="18" charset="0"/>
              </a:rPr>
              <a:t>32</a:t>
            </a:r>
            <a:r>
              <a:rPr lang="en-US" sz="2800" b="0" i="0">
                <a:latin typeface="Times New Roman" pitchFamily="18" charset="0"/>
                <a:cs typeface="Times New Roman" pitchFamily="18" charset="0"/>
              </a:rPr>
              <a:t> + x</a:t>
            </a:r>
            <a:r>
              <a:rPr lang="en-US" sz="2800" b="0" i="0" baseline="30000">
                <a:latin typeface="Times New Roman" pitchFamily="18" charset="0"/>
                <a:cs typeface="Times New Roman" pitchFamily="18" charset="0"/>
              </a:rPr>
              <a:t>23</a:t>
            </a:r>
            <a:r>
              <a:rPr lang="en-US" sz="2800" b="0" i="0">
                <a:latin typeface="Times New Roman" pitchFamily="18" charset="0"/>
                <a:cs typeface="Times New Roman" pitchFamily="18" charset="0"/>
              </a:rPr>
              <a:t> + x</a:t>
            </a:r>
            <a:r>
              <a:rPr lang="en-US" sz="2800" b="0" i="0" baseline="30000">
                <a:latin typeface="Times New Roman" pitchFamily="18" charset="0"/>
                <a:cs typeface="Times New Roman" pitchFamily="18" charset="0"/>
              </a:rPr>
              <a:t>7</a:t>
            </a:r>
            <a:r>
              <a:rPr lang="en-US" sz="2800" b="0" i="0">
                <a:latin typeface="Times New Roman" pitchFamily="18" charset="0"/>
                <a:cs typeface="Times New Roman" pitchFamily="18" charset="0"/>
              </a:rPr>
              <a:t> + 10.</a:t>
            </a:r>
            <a:endParaRPr lang="en-US" sz="2800" i="0">
              <a:solidFill>
                <a:srgbClr val="FF0000"/>
              </a:solidFill>
              <a:latin typeface="Times New Roman" pitchFamily="18" charset="0"/>
              <a:cs typeface="Times New Roman" pitchFamily="18" charset="0"/>
            </a:endParaRPr>
          </a:p>
          <a:p>
            <a:pPr algn="just" eaLnBrk="0" hangingPunct="0"/>
            <a:r>
              <a:rPr lang="en-US" sz="2800" i="0">
                <a:solidFill>
                  <a:srgbClr val="FF0000"/>
                </a:solidFill>
                <a:latin typeface="Times New Roman" pitchFamily="18" charset="0"/>
                <a:cs typeface="Times New Roman" pitchFamily="18" charset="0"/>
              </a:rPr>
              <a:t>Solution</a:t>
            </a:r>
          </a:p>
        </p:txBody>
      </p:sp>
      <p:grpSp>
        <p:nvGrpSpPr>
          <p:cNvPr id="154627" name="Group 23"/>
          <p:cNvGrpSpPr>
            <a:grpSpLocks/>
          </p:cNvGrpSpPr>
          <p:nvPr/>
        </p:nvGrpSpPr>
        <p:grpSpPr bwMode="auto">
          <a:xfrm>
            <a:off x="0" y="0"/>
            <a:ext cx="9144000" cy="609600"/>
            <a:chOff x="0" y="2448"/>
            <a:chExt cx="5760" cy="384"/>
          </a:xfrm>
        </p:grpSpPr>
        <p:sp>
          <p:nvSpPr>
            <p:cNvPr id="154630"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10.9</a:t>
              </a:r>
            </a:p>
          </p:txBody>
        </p:sp>
      </p:grpSp>
      <p:pic>
        <p:nvPicPr>
          <p:cNvPr id="154628" name="Picture 5"/>
          <p:cNvPicPr>
            <a:picLocks noChangeAspect="1" noChangeArrowheads="1"/>
          </p:cNvPicPr>
          <p:nvPr/>
        </p:nvPicPr>
        <p:blipFill>
          <a:blip r:embed="rId3"/>
          <a:srcRect/>
          <a:stretch>
            <a:fillRect/>
          </a:stretch>
        </p:blipFill>
        <p:spPr bwMode="auto">
          <a:xfrm>
            <a:off x="196850" y="2719388"/>
            <a:ext cx="8642350" cy="2538412"/>
          </a:xfrm>
          <a:prstGeom prst="rect">
            <a:avLst/>
          </a:prstGeom>
          <a:noFill/>
          <a:ln w="9525">
            <a:noFill/>
            <a:miter lim="800000"/>
            <a:headEnd/>
            <a:tailEnd/>
          </a:ln>
        </p:spPr>
      </p:pic>
      <p:sp>
        <p:nvSpPr>
          <p:cNvPr id="154629"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57BF25F2-89A3-4D90-84E1-FA4171CE2B0D}" type="slidenum">
              <a:rPr lang="en-US" sz="1200" i="0">
                <a:latin typeface="Arial" pitchFamily="34" charset="0"/>
              </a:rPr>
              <a:pPr/>
              <a:t>98</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0"/>
          <p:cNvSpPr txBox="1">
            <a:spLocks noChangeArrowheads="1"/>
          </p:cNvSpPr>
          <p:nvPr/>
        </p:nvSpPr>
        <p:spPr bwMode="auto">
          <a:xfrm>
            <a:off x="76200" y="696913"/>
            <a:ext cx="8839200" cy="2227262"/>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Find the status of the following generators related to two isolated, single-bit errors: x + 1, x</a:t>
            </a:r>
            <a:r>
              <a:rPr lang="en-US" sz="2800" b="0" i="0" baseline="30000">
                <a:latin typeface="Times New Roman" pitchFamily="18" charset="0"/>
                <a:cs typeface="Times New Roman" pitchFamily="18" charset="0"/>
              </a:rPr>
              <a:t>4</a:t>
            </a:r>
            <a:r>
              <a:rPr lang="en-US" sz="2800" b="0" i="0">
                <a:latin typeface="Times New Roman" pitchFamily="18" charset="0"/>
                <a:cs typeface="Times New Roman" pitchFamily="18" charset="0"/>
              </a:rPr>
              <a:t> + 1, x</a:t>
            </a:r>
            <a:r>
              <a:rPr lang="en-US" sz="2800" b="0" i="0" baseline="30000">
                <a:latin typeface="Times New Roman" pitchFamily="18" charset="0"/>
                <a:cs typeface="Times New Roman" pitchFamily="18" charset="0"/>
              </a:rPr>
              <a:t>7</a:t>
            </a:r>
            <a:r>
              <a:rPr lang="en-US" sz="2800" b="0" i="0">
                <a:latin typeface="Times New Roman" pitchFamily="18" charset="0"/>
                <a:cs typeface="Times New Roman" pitchFamily="18" charset="0"/>
              </a:rPr>
              <a:t> + x</a:t>
            </a:r>
            <a:r>
              <a:rPr lang="en-US" sz="2800" b="0" i="0" baseline="30000">
                <a:latin typeface="Times New Roman" pitchFamily="18" charset="0"/>
                <a:cs typeface="Times New Roman" pitchFamily="18" charset="0"/>
              </a:rPr>
              <a:t>6</a:t>
            </a:r>
            <a:r>
              <a:rPr lang="en-US" sz="2800" b="0" i="0">
                <a:latin typeface="Times New Roman" pitchFamily="18" charset="0"/>
                <a:cs typeface="Times New Roman" pitchFamily="18" charset="0"/>
              </a:rPr>
              <a:t> + 1, and </a:t>
            </a:r>
            <a:br>
              <a:rPr lang="en-US" sz="2800" b="0" i="0">
                <a:latin typeface="Times New Roman" pitchFamily="18" charset="0"/>
                <a:cs typeface="Times New Roman" pitchFamily="18" charset="0"/>
              </a:rPr>
            </a:br>
            <a:r>
              <a:rPr lang="en-US" sz="2800" b="0" i="0">
                <a:latin typeface="Times New Roman" pitchFamily="18" charset="0"/>
                <a:cs typeface="Times New Roman" pitchFamily="18" charset="0"/>
              </a:rPr>
              <a:t>x</a:t>
            </a:r>
            <a:r>
              <a:rPr lang="en-US" sz="2800" b="0" i="0" baseline="30000">
                <a:latin typeface="Times New Roman" pitchFamily="18" charset="0"/>
                <a:cs typeface="Times New Roman" pitchFamily="18" charset="0"/>
              </a:rPr>
              <a:t>15</a:t>
            </a:r>
            <a:r>
              <a:rPr lang="en-US" sz="2800" b="0" i="0">
                <a:latin typeface="Times New Roman" pitchFamily="18" charset="0"/>
                <a:cs typeface="Times New Roman" pitchFamily="18" charset="0"/>
              </a:rPr>
              <a:t> + x</a:t>
            </a:r>
            <a:r>
              <a:rPr lang="en-US" sz="2800" b="0" i="0" baseline="30000">
                <a:latin typeface="Times New Roman" pitchFamily="18" charset="0"/>
                <a:cs typeface="Times New Roman" pitchFamily="18" charset="0"/>
              </a:rPr>
              <a:t>14</a:t>
            </a:r>
            <a:r>
              <a:rPr lang="en-US" sz="2800" b="0" i="0">
                <a:latin typeface="Times New Roman" pitchFamily="18" charset="0"/>
                <a:cs typeface="Times New Roman" pitchFamily="18" charset="0"/>
              </a:rPr>
              <a:t> + 1</a:t>
            </a:r>
          </a:p>
          <a:p>
            <a:pPr algn="just" eaLnBrk="0" hangingPunct="0"/>
            <a:endParaRPr lang="en-US" sz="2800" i="0">
              <a:solidFill>
                <a:srgbClr val="FF0000"/>
              </a:solidFill>
              <a:latin typeface="Times New Roman" pitchFamily="18" charset="0"/>
              <a:cs typeface="Times New Roman" pitchFamily="18" charset="0"/>
            </a:endParaRPr>
          </a:p>
          <a:p>
            <a:pPr algn="just" eaLnBrk="0" hangingPunct="0"/>
            <a:r>
              <a:rPr lang="en-US" sz="2800" i="0">
                <a:solidFill>
                  <a:srgbClr val="FF0000"/>
                </a:solidFill>
                <a:latin typeface="Times New Roman" pitchFamily="18" charset="0"/>
                <a:cs typeface="Times New Roman" pitchFamily="18" charset="0"/>
              </a:rPr>
              <a:t>Solution</a:t>
            </a:r>
          </a:p>
        </p:txBody>
      </p:sp>
      <p:grpSp>
        <p:nvGrpSpPr>
          <p:cNvPr id="155651" name="Group 23"/>
          <p:cNvGrpSpPr>
            <a:grpSpLocks/>
          </p:cNvGrpSpPr>
          <p:nvPr/>
        </p:nvGrpSpPr>
        <p:grpSpPr bwMode="auto">
          <a:xfrm>
            <a:off x="0" y="0"/>
            <a:ext cx="9144000" cy="609600"/>
            <a:chOff x="0" y="2448"/>
            <a:chExt cx="5760" cy="384"/>
          </a:xfrm>
        </p:grpSpPr>
        <p:sp>
          <p:nvSpPr>
            <p:cNvPr id="15565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2029" cy="371"/>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10.10</a:t>
              </a:r>
            </a:p>
          </p:txBody>
        </p:sp>
      </p:grpSp>
      <p:pic>
        <p:nvPicPr>
          <p:cNvPr id="155652" name="Picture 2"/>
          <p:cNvPicPr>
            <a:picLocks noChangeAspect="1" noChangeArrowheads="1"/>
          </p:cNvPicPr>
          <p:nvPr/>
        </p:nvPicPr>
        <p:blipFill>
          <a:blip r:embed="rId3"/>
          <a:srcRect/>
          <a:stretch>
            <a:fillRect/>
          </a:stretch>
        </p:blipFill>
        <p:spPr bwMode="auto">
          <a:xfrm>
            <a:off x="268288" y="3200400"/>
            <a:ext cx="8494712" cy="2327275"/>
          </a:xfrm>
          <a:prstGeom prst="rect">
            <a:avLst/>
          </a:prstGeom>
          <a:noFill/>
          <a:ln w="9525">
            <a:noFill/>
            <a:miter lim="800000"/>
            <a:headEnd/>
            <a:tailEnd/>
          </a:ln>
        </p:spPr>
      </p:pic>
      <p:sp>
        <p:nvSpPr>
          <p:cNvPr id="155653"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10.</a:t>
            </a:r>
            <a:fld id="{F9B133A2-27F7-4FF1-974A-35A405CEF132}" type="slidenum">
              <a:rPr lang="en-US" sz="1200" i="0">
                <a:latin typeface="Arial" pitchFamily="34" charset="0"/>
              </a:rPr>
              <a:pPr/>
              <a:t>99</a:t>
            </a:fld>
            <a:endParaRPr lang="en-US" sz="1200" i="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9" ma:contentTypeDescription="Create a new document." ma:contentTypeScope="" ma:versionID="aa6d28a35707ad07317af96a5bd2fb80">
  <xsd:schema xmlns:xsd="http://www.w3.org/2001/XMLSchema" xmlns:xs="http://www.w3.org/2001/XMLSchema" xmlns:p="http://schemas.microsoft.com/office/2006/metadata/properties" xmlns:ns2="a069deda-dd54-4a17-8471-364442f6fb77" targetNamespace="http://schemas.microsoft.com/office/2006/metadata/properties" ma:root="true" ma:fieldsID="15e8763c43606bd30294939a60311156"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320F5-1A50-48BF-9B6C-83E28435546E}"/>
</file>

<file path=customXml/itemProps2.xml><?xml version="1.0" encoding="utf-8"?>
<ds:datastoreItem xmlns:ds="http://schemas.openxmlformats.org/officeDocument/2006/customXml" ds:itemID="{76BA3C5F-B628-429B-BDFD-67060545AB12}"/>
</file>

<file path=customXml/itemProps3.xml><?xml version="1.0" encoding="utf-8"?>
<ds:datastoreItem xmlns:ds="http://schemas.openxmlformats.org/officeDocument/2006/customXml" ds:itemID="{62C47EB4-4615-4DC2-A30F-AA54AD542BF8}"/>
</file>

<file path=docProps/app.xml><?xml version="1.0" encoding="utf-8"?>
<Properties xmlns="http://schemas.openxmlformats.org/officeDocument/2006/extended-properties" xmlns:vt="http://schemas.openxmlformats.org/officeDocument/2006/docPropsVTypes">
  <Template/>
  <TotalTime>5446</TotalTime>
  <Words>4145</Words>
  <Application>Microsoft Office PowerPoint</Application>
  <PresentationFormat>On-screen Show (4:3)</PresentationFormat>
  <Paragraphs>534</Paragraphs>
  <Slides>132</Slides>
  <Notes>127</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Blends</vt:lpstr>
      <vt:lpstr>PowerPoint Presentation</vt:lpstr>
      <vt:lpstr>Data Link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 of CRC</vt:lpstr>
      <vt:lpstr>Properties of Good Polynomial</vt:lpstr>
      <vt:lpstr>CRC's Strength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Acer</cp:lastModifiedBy>
  <cp:revision>501</cp:revision>
  <dcterms:created xsi:type="dcterms:W3CDTF">2000-01-15T04:50:39Z</dcterms:created>
  <dcterms:modified xsi:type="dcterms:W3CDTF">2021-04-29T04:24:37Z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