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33"/>
  </p:notesMasterIdLst>
  <p:sldIdLst>
    <p:sldId id="256" r:id="rId2"/>
    <p:sldId id="257" r:id="rId3"/>
    <p:sldId id="286" r:id="rId4"/>
    <p:sldId id="291" r:id="rId5"/>
    <p:sldId id="288"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276"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varScale="1">
        <p:scale>
          <a:sx n="92" d="100"/>
          <a:sy n="92" d="100"/>
        </p:scale>
        <p:origin x="-74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FCBFD8-2E9E-43C5-9ED2-E925011299FD}" type="datetimeFigureOut">
              <a:rPr lang="en-US" smtClean="0"/>
              <a:pPr/>
              <a:t>5/12/2020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A81F2-0FF0-41FF-8E31-B7D58F05035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017BDF7-4753-4509-8D3C-4596CBACFCEC}" type="datetime4">
              <a:rPr lang="en-US" smtClean="0"/>
              <a:pPr/>
              <a:t>May 12, 2020</a:t>
            </a:fld>
            <a:endParaRPr lang="en-IN"/>
          </a:p>
        </p:txBody>
      </p:sp>
      <p:sp>
        <p:nvSpPr>
          <p:cNvPr id="17" name="Footer Placeholder 16"/>
          <p:cNvSpPr>
            <a:spLocks noGrp="1"/>
          </p:cNvSpPr>
          <p:nvPr>
            <p:ph type="ftr" sz="quarter" idx="11"/>
          </p:nvPr>
        </p:nvSpPr>
        <p:spPr/>
        <p:txBody>
          <a:bodyPr/>
          <a:lstStyle/>
          <a:p>
            <a:r>
              <a:rPr lang="en-IN" smtClean="0"/>
              <a:t>www.ashutoshksingh.in</a:t>
            </a:r>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7450CD0-A01C-411F-BE2D-097B8E03410C}" type="slidenum">
              <a:rPr lang="en-IN" smtClean="0"/>
              <a:pPr/>
              <a:t>‹#›</a:t>
            </a:fld>
            <a:endParaRPr lang="en-I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66A989-11AF-433D-99E6-5E272AF97C1E}" type="datetime4">
              <a:rPr lang="en-US" smtClean="0"/>
              <a:pPr/>
              <a:t>May 12, 2020</a:t>
            </a:fld>
            <a:endParaRPr lang="en-IN"/>
          </a:p>
        </p:txBody>
      </p:sp>
      <p:sp>
        <p:nvSpPr>
          <p:cNvPr id="5" name="Footer Placeholder 4"/>
          <p:cNvSpPr>
            <a:spLocks noGrp="1"/>
          </p:cNvSpPr>
          <p:nvPr>
            <p:ph type="ftr" sz="quarter" idx="11"/>
          </p:nvPr>
        </p:nvSpPr>
        <p:spPr/>
        <p:txBody>
          <a:bodyPr/>
          <a:lstStyle/>
          <a:p>
            <a:r>
              <a:rPr lang="en-IN" smtClean="0"/>
              <a:t>www.ashutoshksingh.in</a:t>
            </a:r>
            <a:endParaRPr lang="en-IN"/>
          </a:p>
        </p:txBody>
      </p:sp>
      <p:sp>
        <p:nvSpPr>
          <p:cNvPr id="6" name="Slide Number Placeholder 5"/>
          <p:cNvSpPr>
            <a:spLocks noGrp="1"/>
          </p:cNvSpPr>
          <p:nvPr>
            <p:ph type="sldNum" sz="quarter" idx="12"/>
          </p:nvPr>
        </p:nvSpPr>
        <p:spPr/>
        <p:txBody>
          <a:bodyPr/>
          <a:lstStyle/>
          <a:p>
            <a:fld id="{97450CD0-A01C-411F-BE2D-097B8E03410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C7761F-A658-4614-A31D-7F5C8AF21245}" type="datetime4">
              <a:rPr lang="en-US" smtClean="0"/>
              <a:pPr/>
              <a:t>May 12, 2020</a:t>
            </a:fld>
            <a:endParaRPr lang="en-IN"/>
          </a:p>
        </p:txBody>
      </p:sp>
      <p:sp>
        <p:nvSpPr>
          <p:cNvPr id="5" name="Footer Placeholder 4"/>
          <p:cNvSpPr>
            <a:spLocks noGrp="1"/>
          </p:cNvSpPr>
          <p:nvPr>
            <p:ph type="ftr" sz="quarter" idx="11"/>
          </p:nvPr>
        </p:nvSpPr>
        <p:spPr/>
        <p:txBody>
          <a:bodyPr/>
          <a:lstStyle/>
          <a:p>
            <a:r>
              <a:rPr lang="en-IN" smtClean="0"/>
              <a:t>www.ashutoshksingh.in</a:t>
            </a:r>
            <a:endParaRPr lang="en-IN"/>
          </a:p>
        </p:txBody>
      </p:sp>
      <p:sp>
        <p:nvSpPr>
          <p:cNvPr id="6" name="Slide Number Placeholder 5"/>
          <p:cNvSpPr>
            <a:spLocks noGrp="1"/>
          </p:cNvSpPr>
          <p:nvPr>
            <p:ph type="sldNum" sz="quarter" idx="12"/>
          </p:nvPr>
        </p:nvSpPr>
        <p:spPr/>
        <p:txBody>
          <a:bodyPr/>
          <a:lstStyle/>
          <a:p>
            <a:fld id="{97450CD0-A01C-411F-BE2D-097B8E03410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1EE3D4F-7775-4F14-95D7-694BD0D64694}" type="datetime4">
              <a:rPr lang="en-US" smtClean="0"/>
              <a:pPr/>
              <a:t>May 12, 2020</a:t>
            </a:fld>
            <a:endParaRPr lang="en-IN"/>
          </a:p>
        </p:txBody>
      </p:sp>
      <p:sp>
        <p:nvSpPr>
          <p:cNvPr id="5" name="Footer Placeholder 4"/>
          <p:cNvSpPr>
            <a:spLocks noGrp="1"/>
          </p:cNvSpPr>
          <p:nvPr>
            <p:ph type="ftr" sz="quarter" idx="11"/>
          </p:nvPr>
        </p:nvSpPr>
        <p:spPr/>
        <p:txBody>
          <a:bodyPr/>
          <a:lstStyle/>
          <a:p>
            <a:r>
              <a:rPr lang="en-IN" smtClean="0"/>
              <a:t>www.ashutoshksingh.in</a:t>
            </a:r>
            <a:endParaRPr lang="en-IN"/>
          </a:p>
        </p:txBody>
      </p:sp>
      <p:sp>
        <p:nvSpPr>
          <p:cNvPr id="6" name="Slide Number Placeholder 5"/>
          <p:cNvSpPr>
            <a:spLocks noGrp="1"/>
          </p:cNvSpPr>
          <p:nvPr>
            <p:ph type="sldNum" sz="quarter" idx="12"/>
          </p:nvPr>
        </p:nvSpPr>
        <p:spPr/>
        <p:txBody>
          <a:bodyPr/>
          <a:lstStyle/>
          <a:p>
            <a:fld id="{97450CD0-A01C-411F-BE2D-097B8E03410C}" type="slidenum">
              <a:rPr lang="en-IN" smtClean="0"/>
              <a:pPr/>
              <a:t>‹#›</a:t>
            </a:fld>
            <a:endParaRPr lang="en-I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6B4BAA-6531-49AA-B10A-13AD2653D449}" type="datetime4">
              <a:rPr lang="en-US" smtClean="0"/>
              <a:pPr/>
              <a:t>May 12, 2020</a:t>
            </a:fld>
            <a:endParaRPr lang="en-IN"/>
          </a:p>
        </p:txBody>
      </p:sp>
      <p:sp>
        <p:nvSpPr>
          <p:cNvPr id="5" name="Footer Placeholder 4"/>
          <p:cNvSpPr>
            <a:spLocks noGrp="1"/>
          </p:cNvSpPr>
          <p:nvPr>
            <p:ph type="ftr" sz="quarter" idx="11"/>
          </p:nvPr>
        </p:nvSpPr>
        <p:spPr>
          <a:xfrm>
            <a:off x="800100" y="4629150"/>
            <a:ext cx="4000500" cy="342900"/>
          </a:xfrm>
        </p:spPr>
        <p:txBody>
          <a:bodyPr/>
          <a:lstStyle/>
          <a:p>
            <a:r>
              <a:rPr lang="en-IN" smtClean="0"/>
              <a:t>www.ashutoshksingh.in</a:t>
            </a:r>
            <a:endParaRPr lang="en-IN"/>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fld id="{97450CD0-A01C-411F-BE2D-097B8E03410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469D2A-D467-4444-9D44-A46DD1EFF553}" type="datetime4">
              <a:rPr lang="en-US" smtClean="0"/>
              <a:pPr/>
              <a:t>May 12, 2020</a:t>
            </a:fld>
            <a:endParaRPr lang="en-IN"/>
          </a:p>
        </p:txBody>
      </p:sp>
      <p:sp>
        <p:nvSpPr>
          <p:cNvPr id="6" name="Footer Placeholder 5"/>
          <p:cNvSpPr>
            <a:spLocks noGrp="1"/>
          </p:cNvSpPr>
          <p:nvPr>
            <p:ph type="ftr" sz="quarter" idx="11"/>
          </p:nvPr>
        </p:nvSpPr>
        <p:spPr/>
        <p:txBody>
          <a:bodyPr/>
          <a:lstStyle/>
          <a:p>
            <a:r>
              <a:rPr lang="en-IN" smtClean="0"/>
              <a:t>www.ashutoshksingh.in</a:t>
            </a:r>
            <a:endParaRPr lang="en-IN"/>
          </a:p>
        </p:txBody>
      </p:sp>
      <p:sp>
        <p:nvSpPr>
          <p:cNvPr id="7" name="Slide Number Placeholder 6"/>
          <p:cNvSpPr>
            <a:spLocks noGrp="1"/>
          </p:cNvSpPr>
          <p:nvPr>
            <p:ph type="sldNum" sz="quarter" idx="12"/>
          </p:nvPr>
        </p:nvSpPr>
        <p:spPr/>
        <p:txBody>
          <a:bodyPr/>
          <a:lstStyle/>
          <a:p>
            <a:fld id="{97450CD0-A01C-411F-BE2D-097B8E03410C}" type="slidenum">
              <a:rPr lang="en-IN" smtClean="0"/>
              <a:pPr/>
              <a:t>‹#›</a:t>
            </a:fld>
            <a:endParaRPr lang="en-I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0A82FAF-169B-4A34-9288-EE8B1B9EE0AE}" type="datetime4">
              <a:rPr lang="en-US" smtClean="0"/>
              <a:pPr/>
              <a:t>May 12, 2020</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Slide Number Placeholder 8"/>
          <p:cNvSpPr>
            <a:spLocks noGrp="1"/>
          </p:cNvSpPr>
          <p:nvPr>
            <p:ph type="sldNum" sz="quarter" idx="12"/>
          </p:nvPr>
        </p:nvSpPr>
        <p:spPr/>
        <p:txBody>
          <a:bodyPr/>
          <a:lstStyle/>
          <a:p>
            <a:fld id="{97450CD0-A01C-411F-BE2D-097B8E03410C}" type="slidenum">
              <a:rPr lang="en-IN" smtClean="0"/>
              <a:pPr/>
              <a:t>‹#›</a:t>
            </a:fld>
            <a:endParaRPr lang="en-I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BB4EC7-40C0-4722-A896-F6CC010EB37E}" type="datetime4">
              <a:rPr lang="en-US" smtClean="0"/>
              <a:pPr/>
              <a:t>May 12, 2020</a:t>
            </a:fld>
            <a:endParaRPr lang="en-IN"/>
          </a:p>
        </p:txBody>
      </p:sp>
      <p:sp>
        <p:nvSpPr>
          <p:cNvPr id="4" name="Footer Placeholder 3"/>
          <p:cNvSpPr>
            <a:spLocks noGrp="1"/>
          </p:cNvSpPr>
          <p:nvPr>
            <p:ph type="ftr" sz="quarter" idx="11"/>
          </p:nvPr>
        </p:nvSpPr>
        <p:spPr/>
        <p:txBody>
          <a:bodyPr/>
          <a:lstStyle/>
          <a:p>
            <a:r>
              <a:rPr lang="en-IN" smtClean="0"/>
              <a:t>www.ashutoshksingh.in</a:t>
            </a:r>
            <a:endParaRPr lang="en-IN"/>
          </a:p>
        </p:txBody>
      </p:sp>
      <p:sp>
        <p:nvSpPr>
          <p:cNvPr id="5" name="Slide Number Placeholder 4"/>
          <p:cNvSpPr>
            <a:spLocks noGrp="1"/>
          </p:cNvSpPr>
          <p:nvPr>
            <p:ph type="sldNum" sz="quarter" idx="12"/>
          </p:nvPr>
        </p:nvSpPr>
        <p:spPr/>
        <p:txBody>
          <a:bodyPr/>
          <a:lstStyle/>
          <a:p>
            <a:fld id="{97450CD0-A01C-411F-BE2D-097B8E03410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8B2E5-A9E1-400D-8E23-F67160A69E6D}" type="datetime4">
              <a:rPr lang="en-US" smtClean="0"/>
              <a:pPr/>
              <a:t>May 12, 2020</a:t>
            </a:fld>
            <a:endParaRPr lang="en-IN"/>
          </a:p>
        </p:txBody>
      </p:sp>
      <p:sp>
        <p:nvSpPr>
          <p:cNvPr id="3" name="Footer Placeholder 2"/>
          <p:cNvSpPr>
            <a:spLocks noGrp="1"/>
          </p:cNvSpPr>
          <p:nvPr>
            <p:ph type="ftr" sz="quarter" idx="11"/>
          </p:nvPr>
        </p:nvSpPr>
        <p:spPr/>
        <p:txBody>
          <a:bodyPr/>
          <a:lstStyle/>
          <a:p>
            <a:r>
              <a:rPr lang="en-IN" smtClean="0"/>
              <a:t>www.ashutoshksingh.in</a:t>
            </a:r>
            <a:endParaRPr lang="en-IN"/>
          </a:p>
        </p:txBody>
      </p:sp>
      <p:sp>
        <p:nvSpPr>
          <p:cNvPr id="4" name="Slide Number Placeholder 3"/>
          <p:cNvSpPr>
            <a:spLocks noGrp="1"/>
          </p:cNvSpPr>
          <p:nvPr>
            <p:ph type="sldNum" sz="quarter" idx="12"/>
          </p:nvPr>
        </p:nvSpPr>
        <p:spPr/>
        <p:txBody>
          <a:bodyPr/>
          <a:lstStyle/>
          <a:p>
            <a:fld id="{97450CD0-A01C-411F-BE2D-097B8E03410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4D63D2-EEA7-4C1E-8A47-A19FEF1FFEBC}" type="datetime4">
              <a:rPr lang="en-US" smtClean="0"/>
              <a:pPr/>
              <a:t>May 12, 2020</a:t>
            </a:fld>
            <a:endParaRPr lang="en-IN"/>
          </a:p>
        </p:txBody>
      </p:sp>
      <p:sp>
        <p:nvSpPr>
          <p:cNvPr id="6" name="Footer Placeholder 5"/>
          <p:cNvSpPr>
            <a:spLocks noGrp="1"/>
          </p:cNvSpPr>
          <p:nvPr>
            <p:ph type="ftr" sz="quarter" idx="11"/>
          </p:nvPr>
        </p:nvSpPr>
        <p:spPr/>
        <p:txBody>
          <a:bodyPr/>
          <a:lstStyle/>
          <a:p>
            <a:r>
              <a:rPr lang="en-IN" smtClean="0"/>
              <a:t>www.ashutoshksingh.in</a:t>
            </a:r>
            <a:endParaRPr lang="en-IN"/>
          </a:p>
        </p:txBody>
      </p:sp>
      <p:sp>
        <p:nvSpPr>
          <p:cNvPr id="7" name="Slide Number Placeholder 6"/>
          <p:cNvSpPr>
            <a:spLocks noGrp="1"/>
          </p:cNvSpPr>
          <p:nvPr>
            <p:ph type="sldNum" sz="quarter" idx="12"/>
          </p:nvPr>
        </p:nvSpPr>
        <p:spPr/>
        <p:txBody>
          <a:bodyPr/>
          <a:lstStyle/>
          <a:p>
            <a:fld id="{97450CD0-A01C-411F-BE2D-097B8E03410C}" type="slidenum">
              <a:rPr lang="en-IN" smtClean="0"/>
              <a:pPr/>
              <a:t>‹#›</a:t>
            </a:fld>
            <a:endParaRPr lang="en-I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432361-3C7E-4CC0-AD7C-313C65892080}" type="datetime4">
              <a:rPr lang="en-US" smtClean="0"/>
              <a:pPr/>
              <a:t>May 12, 2020</a:t>
            </a:fld>
            <a:endParaRPr lang="en-IN"/>
          </a:p>
        </p:txBody>
      </p:sp>
      <p:sp>
        <p:nvSpPr>
          <p:cNvPr id="6" name="Footer Placeholder 5"/>
          <p:cNvSpPr>
            <a:spLocks noGrp="1"/>
          </p:cNvSpPr>
          <p:nvPr>
            <p:ph type="ftr" sz="quarter" idx="11"/>
          </p:nvPr>
        </p:nvSpPr>
        <p:spPr>
          <a:xfrm>
            <a:off x="914400" y="4629150"/>
            <a:ext cx="3886200" cy="342900"/>
          </a:xfrm>
        </p:spPr>
        <p:txBody>
          <a:bodyPr/>
          <a:lstStyle/>
          <a:p>
            <a:r>
              <a:rPr lang="en-IN" smtClean="0"/>
              <a:t>www.ashutoshksingh.in</a:t>
            </a:r>
            <a:endParaRPr lang="en-IN"/>
          </a:p>
        </p:txBody>
      </p:sp>
      <p:sp>
        <p:nvSpPr>
          <p:cNvPr id="7" name="Slide Number Placeholder 6"/>
          <p:cNvSpPr>
            <a:spLocks noGrp="1"/>
          </p:cNvSpPr>
          <p:nvPr>
            <p:ph type="sldNum" sz="quarter" idx="12"/>
          </p:nvPr>
        </p:nvSpPr>
        <p:spPr>
          <a:xfrm>
            <a:off x="146304" y="4656582"/>
            <a:ext cx="457200" cy="342900"/>
          </a:xfrm>
        </p:spPr>
        <p:txBody>
          <a:bodyPr/>
          <a:lstStyle/>
          <a:p>
            <a:fld id="{97450CD0-A01C-411F-BE2D-097B8E03410C}" type="slidenum">
              <a:rPr lang="en-IN" smtClean="0"/>
              <a:pPr/>
              <a:t>‹#›</a:t>
            </a:fld>
            <a:endParaRPr lang="en-I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5AC601AB-316C-4FC4-AA50-727BDCF27654}" type="datetime4">
              <a:rPr lang="en-US" smtClean="0"/>
              <a:pPr/>
              <a:t>May 12, 2020</a:t>
            </a:fld>
            <a:endParaRPr lang="en-IN"/>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r>
              <a:rPr lang="en-IN" smtClean="0"/>
              <a:t>www.ashutoshksingh.in</a:t>
            </a:r>
            <a:endParaRPr lang="en-IN"/>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7450CD0-A01C-411F-BE2D-097B8E03410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200400"/>
            <a:ext cx="7772400" cy="971550"/>
          </a:xfrm>
        </p:spPr>
        <p:txBody>
          <a:bodyPr>
            <a:normAutofit fontScale="92500" lnSpcReduction="20000"/>
          </a:bodyPr>
          <a:lstStyle/>
          <a:p>
            <a:pPr algn="r"/>
            <a:r>
              <a:rPr lang="en-IN" sz="3600" b="1" dirty="0" err="1" smtClean="0"/>
              <a:t>Ashutosh</a:t>
            </a:r>
            <a:r>
              <a:rPr lang="en-IN" sz="3600" b="1" dirty="0" smtClean="0"/>
              <a:t> Kumar Singh</a:t>
            </a:r>
          </a:p>
          <a:p>
            <a:pPr algn="r"/>
            <a:r>
              <a:rPr lang="en-IN" sz="2800" b="1" dirty="0" smtClean="0">
                <a:solidFill>
                  <a:schemeClr val="tx2">
                    <a:lumMod val="50000"/>
                  </a:schemeClr>
                </a:solidFill>
              </a:rPr>
              <a:t>www.ashutoshksingh.in</a:t>
            </a:r>
          </a:p>
          <a:p>
            <a:endParaRPr lang="en-IN" sz="2800" dirty="0"/>
          </a:p>
        </p:txBody>
      </p:sp>
      <p:sp>
        <p:nvSpPr>
          <p:cNvPr id="2" name="Title 1"/>
          <p:cNvSpPr>
            <a:spLocks noGrp="1"/>
          </p:cNvSpPr>
          <p:nvPr>
            <p:ph type="ctrTitle"/>
          </p:nvPr>
        </p:nvSpPr>
        <p:spPr>
          <a:xfrm>
            <a:off x="533400" y="1200150"/>
            <a:ext cx="8610600" cy="1314450"/>
          </a:xfrm>
        </p:spPr>
        <p:txBody>
          <a:bodyPr>
            <a:normAutofit fontScale="90000"/>
          </a:bodyPr>
          <a:lstStyle/>
          <a:p>
            <a:r>
              <a:rPr lang="en-IN" sz="4800" b="1" dirty="0" smtClean="0"/>
              <a:t>Unit-5 : Application Layer </a:t>
            </a:r>
            <a:r>
              <a:rPr lang="en-IN" sz="4800" b="1" dirty="0" smtClean="0"/>
              <a:t/>
            </a:r>
            <a:br>
              <a:rPr lang="en-IN" sz="4800" b="1" dirty="0" smtClean="0"/>
            </a:br>
            <a:endParaRPr lang="en-IN"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US" sz="3200" dirty="0" smtClean="0">
                <a:solidFill>
                  <a:schemeClr val="hlink"/>
                </a:solidFill>
                <a:effectLst>
                  <a:outerShdw blurRad="38100" dist="38100" dir="2700000" algn="tl">
                    <a:srgbClr val="C0C0C0"/>
                  </a:outerShdw>
                </a:effectLst>
                <a:latin typeface="Times New Roman" pitchFamily="18" charset="0"/>
              </a:rPr>
              <a:t>DNS </a:t>
            </a:r>
            <a:r>
              <a:rPr lang="en-US" sz="3200" dirty="0" smtClean="0">
                <a:solidFill>
                  <a:schemeClr val="hlink"/>
                </a:solidFill>
                <a:effectLst>
                  <a:outerShdw blurRad="38100" dist="38100" dir="2700000" algn="tl">
                    <a:srgbClr val="C0C0C0"/>
                  </a:outerShdw>
                </a:effectLst>
                <a:latin typeface="Times New Roman" pitchFamily="18" charset="0"/>
              </a:rPr>
              <a:t>in the Internet</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r>
              <a:rPr lang="en-US" sz="2400" b="1" dirty="0" smtClean="0"/>
              <a:t>Country </a:t>
            </a:r>
            <a:r>
              <a:rPr lang="en-US" sz="2400" b="1" dirty="0" smtClean="0"/>
              <a:t>Domains</a:t>
            </a:r>
            <a:r>
              <a:rPr lang="en-IN" sz="2400" b="1" dirty="0" smtClean="0"/>
              <a:t>: </a:t>
            </a:r>
            <a:r>
              <a:rPr lang="en-US" sz="2400" dirty="0" smtClean="0"/>
              <a:t>The </a:t>
            </a:r>
            <a:r>
              <a:rPr lang="en-US" sz="2400" dirty="0" smtClean="0"/>
              <a:t>country domains section uses two-character country abbreviations (e.g., </a:t>
            </a:r>
            <a:r>
              <a:rPr lang="en-US" sz="2400" dirty="0" smtClean="0"/>
              <a:t>us for</a:t>
            </a:r>
            <a:r>
              <a:rPr lang="en-IN" sz="2400" dirty="0" smtClean="0"/>
              <a:t> </a:t>
            </a:r>
            <a:r>
              <a:rPr lang="en-US" sz="2400" dirty="0" smtClean="0"/>
              <a:t>United States and in for India). </a:t>
            </a:r>
          </a:p>
          <a:p>
            <a:pPr>
              <a:buNone/>
            </a:pPr>
            <a:r>
              <a:rPr lang="en-US" sz="2400" dirty="0" smtClean="0"/>
              <a:t> </a:t>
            </a:r>
            <a:r>
              <a:rPr lang="en-US" sz="2400" dirty="0" smtClean="0"/>
              <a:t>                          </a:t>
            </a:r>
            <a:r>
              <a:rPr lang="en-US" sz="2400" b="1" dirty="0" smtClean="0"/>
              <a:t>Example </a:t>
            </a:r>
            <a:r>
              <a:rPr lang="en-US" sz="2400" dirty="0" smtClean="0"/>
              <a:t>www.ashutoshksingh.</a:t>
            </a:r>
            <a:r>
              <a:rPr lang="en-US" sz="2400" dirty="0" smtClean="0">
                <a:solidFill>
                  <a:srgbClr val="FF0000"/>
                </a:solidFill>
              </a:rPr>
              <a:t>in</a:t>
            </a:r>
            <a:endParaRPr lang="en-IN" sz="2400" dirty="0" smtClean="0">
              <a:solidFill>
                <a:srgbClr val="FF0000"/>
              </a:solidFill>
            </a:endParaRPr>
          </a:p>
          <a:p>
            <a:pPr>
              <a:buNone/>
            </a:pPr>
            <a:endParaRPr lang="en-IN" sz="2400" dirty="0" smtClean="0"/>
          </a:p>
          <a:p>
            <a:r>
              <a:rPr lang="en-IN" sz="2400" b="1" dirty="0" smtClean="0"/>
              <a:t>I</a:t>
            </a:r>
            <a:r>
              <a:rPr lang="en-IN" sz="2400" b="1" dirty="0" smtClean="0"/>
              <a:t>nverse domain: </a:t>
            </a:r>
            <a:r>
              <a:rPr lang="en-IN" sz="2400" dirty="0" smtClean="0"/>
              <a:t>It </a:t>
            </a:r>
            <a:r>
              <a:rPr lang="en-IN" sz="2400" dirty="0" smtClean="0"/>
              <a:t>is used to map an address to a name. This may happen, for example, when a server has received a request from a client to do a task. This type of query is called an </a:t>
            </a:r>
            <a:r>
              <a:rPr lang="en-IN" sz="2400" b="1" dirty="0" smtClean="0"/>
              <a:t>inverse</a:t>
            </a:r>
            <a:r>
              <a:rPr lang="en-IN" sz="2400" dirty="0" smtClean="0"/>
              <a:t> or pointer (PTR) query.</a:t>
            </a:r>
            <a:endParaRPr lang="en-IN" sz="2400" dirty="0" smtClean="0"/>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10</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US" sz="3200" dirty="0" smtClean="0">
                <a:solidFill>
                  <a:schemeClr val="hlink"/>
                </a:solidFill>
                <a:effectLst>
                  <a:outerShdw blurRad="38100" dist="38100" dir="2700000" algn="tl">
                    <a:srgbClr val="C0C0C0"/>
                  </a:outerShdw>
                </a:effectLst>
                <a:latin typeface="Times New Roman" pitchFamily="18" charset="0"/>
              </a:rPr>
              <a:t>TELNET</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r>
              <a:rPr lang="en-US" sz="2400" dirty="0" smtClean="0"/>
              <a:t>TELNET is an abbreviation for </a:t>
            </a:r>
            <a:r>
              <a:rPr lang="en-US" sz="2400" b="1" dirty="0" err="1" smtClean="0"/>
              <a:t>TErminaL</a:t>
            </a:r>
            <a:r>
              <a:rPr lang="en-US" sz="2400" b="1" dirty="0" smtClean="0"/>
              <a:t> </a:t>
            </a:r>
            <a:r>
              <a:rPr lang="en-US" sz="2400" b="1" dirty="0" err="1" smtClean="0"/>
              <a:t>NETwork</a:t>
            </a:r>
            <a:r>
              <a:rPr lang="en-US" sz="2400" dirty="0" smtClean="0"/>
              <a:t>. It is the standard TCP/IP protocol for </a:t>
            </a:r>
            <a:r>
              <a:rPr lang="en-US" sz="2400" dirty="0" smtClean="0"/>
              <a:t>virtual terminal </a:t>
            </a:r>
            <a:r>
              <a:rPr lang="en-US" sz="2400" dirty="0" smtClean="0"/>
              <a:t>service as proposed by the International Organization for Standards (ISO). </a:t>
            </a:r>
            <a:endParaRPr lang="en-US" sz="2400" dirty="0" smtClean="0"/>
          </a:p>
          <a:p>
            <a:r>
              <a:rPr lang="en-US" sz="2400" dirty="0" smtClean="0"/>
              <a:t>TELNET </a:t>
            </a:r>
            <a:r>
              <a:rPr lang="en-US" sz="2400" dirty="0" smtClean="0"/>
              <a:t>enables the establishment of a connection to a remote system in such a way that the local terminal appears to be a terminal at the remote system.</a:t>
            </a:r>
            <a:endParaRPr lang="en-IN" sz="2400" dirty="0" smtClean="0"/>
          </a:p>
          <a:p>
            <a:r>
              <a:rPr lang="en-US" sz="2400" dirty="0" smtClean="0"/>
              <a:t> </a:t>
            </a:r>
            <a:r>
              <a:rPr lang="en-US" sz="2400" b="1" dirty="0" smtClean="0"/>
              <a:t>Note</a:t>
            </a:r>
            <a:r>
              <a:rPr lang="en-US" sz="2400" b="1" dirty="0" smtClean="0"/>
              <a:t>:</a:t>
            </a:r>
            <a:r>
              <a:rPr lang="en-US" sz="2400" dirty="0" smtClean="0"/>
              <a:t> TELNET is a general purpose client/server application program.</a:t>
            </a:r>
            <a:endParaRPr lang="en-IN" sz="2400" dirty="0" smtClean="0"/>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11</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US" sz="3200" dirty="0" smtClean="0">
                <a:solidFill>
                  <a:schemeClr val="hlink"/>
                </a:solidFill>
                <a:effectLst>
                  <a:outerShdw blurRad="38100" dist="38100" dir="2700000" algn="tl">
                    <a:srgbClr val="C0C0C0"/>
                  </a:outerShdw>
                </a:effectLst>
                <a:latin typeface="Times New Roman" pitchFamily="18" charset="0"/>
              </a:rPr>
              <a:t>TELNET</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12</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1" name="Picture 10"/>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295400" y="1200150"/>
            <a:ext cx="5943600" cy="2667000"/>
          </a:xfrm>
          <a:prstGeom prst="rect">
            <a:avLst/>
          </a:prstGeom>
          <a:noFill/>
          <a:ln>
            <a:noFill/>
          </a:ln>
          <a:effectLs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US" sz="3200" dirty="0" smtClean="0">
                <a:solidFill>
                  <a:schemeClr val="hlink"/>
                </a:solidFill>
                <a:effectLst>
                  <a:outerShdw blurRad="38100" dist="38100" dir="2700000" algn="tl">
                    <a:srgbClr val="C0C0C0"/>
                  </a:outerShdw>
                </a:effectLst>
                <a:latin typeface="Times New Roman" pitchFamily="18" charset="0"/>
              </a:rPr>
              <a:t>Electronic Mail</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r>
              <a:rPr lang="en-IN" sz="2400" b="1" dirty="0" smtClean="0"/>
              <a:t>Electronic mail</a:t>
            </a:r>
            <a:r>
              <a:rPr lang="en-IN" sz="2400" dirty="0" smtClean="0"/>
              <a:t> (</a:t>
            </a:r>
            <a:r>
              <a:rPr lang="en-IN" sz="2400" b="1" dirty="0" smtClean="0"/>
              <a:t>email</a:t>
            </a:r>
            <a:r>
              <a:rPr lang="en-IN" sz="2400" dirty="0" smtClean="0"/>
              <a:t> or </a:t>
            </a:r>
            <a:r>
              <a:rPr lang="en-IN" sz="2400" b="1" dirty="0" smtClean="0"/>
              <a:t>e-mail</a:t>
            </a:r>
            <a:r>
              <a:rPr lang="en-IN" sz="2400" dirty="0" smtClean="0"/>
              <a:t>) is a method of exchanging messages ("mail") between people using electronic devices</a:t>
            </a:r>
            <a:r>
              <a:rPr lang="en-IN" sz="2400" dirty="0" smtClean="0"/>
              <a:t>.</a:t>
            </a: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13</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0" name="Picture 9"/>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514600" y="1733550"/>
            <a:ext cx="4572000" cy="2933700"/>
          </a:xfrm>
          <a:prstGeom prst="rect">
            <a:avLst/>
          </a:prstGeom>
          <a:noFill/>
          <a:ln>
            <a:noFill/>
          </a:ln>
          <a:effectLs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US" sz="3200" dirty="0" smtClean="0">
                <a:solidFill>
                  <a:schemeClr val="hlink"/>
                </a:solidFill>
                <a:effectLst>
                  <a:outerShdw blurRad="38100" dist="38100" dir="2700000" algn="tl">
                    <a:srgbClr val="C0C0C0"/>
                  </a:outerShdw>
                </a:effectLst>
                <a:latin typeface="Times New Roman" pitchFamily="18" charset="0"/>
              </a:rPr>
              <a:t>Electronic Mail</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r>
              <a:rPr lang="en-US" sz="2200" dirty="0" smtClean="0"/>
              <a:t>The </a:t>
            </a:r>
            <a:r>
              <a:rPr lang="en-US" sz="2200" b="1" dirty="0" smtClean="0"/>
              <a:t>local part </a:t>
            </a:r>
            <a:r>
              <a:rPr lang="en-US" sz="2200" dirty="0" smtClean="0"/>
              <a:t>defines the name of a special file, called the user mailbox, where all the mail received for a user is stored for retrieval by the message access agent</a:t>
            </a:r>
            <a:r>
              <a:rPr lang="en-US" sz="2200" dirty="0" smtClean="0"/>
              <a:t>.</a:t>
            </a:r>
            <a:endParaRPr lang="en-IN" sz="2200" dirty="0" smtClean="0"/>
          </a:p>
          <a:p>
            <a:r>
              <a:rPr lang="en-US" sz="2200" b="1" dirty="0" smtClean="0"/>
              <a:t>Domain Name</a:t>
            </a:r>
            <a:r>
              <a:rPr lang="en-US" sz="2200" dirty="0" smtClean="0"/>
              <a:t> </a:t>
            </a:r>
            <a:r>
              <a:rPr lang="en-IN" sz="2200" dirty="0" smtClean="0"/>
              <a:t>: </a:t>
            </a:r>
            <a:r>
              <a:rPr lang="en-US" sz="2200" dirty="0" smtClean="0"/>
              <a:t>The </a:t>
            </a:r>
            <a:r>
              <a:rPr lang="en-US" sz="2200" dirty="0" smtClean="0"/>
              <a:t>second part of the address is the domain name. An organization usually selects one or more hosts to receive and send e-mail; the hosts are sometimes called </a:t>
            </a:r>
            <a:r>
              <a:rPr lang="en-US" sz="2200" i="1" dirty="0" smtClean="0"/>
              <a:t>mail servers </a:t>
            </a:r>
            <a:r>
              <a:rPr lang="en-US" sz="2200" dirty="0" smtClean="0"/>
              <a:t>or </a:t>
            </a:r>
            <a:r>
              <a:rPr lang="en-US" sz="2200" i="1" dirty="0" smtClean="0"/>
              <a:t>exchangers.</a:t>
            </a:r>
            <a:endParaRPr lang="en-IN" sz="22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14</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2" name="Picture 11"/>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514600" y="2952750"/>
            <a:ext cx="4648200" cy="1600200"/>
          </a:xfrm>
          <a:prstGeom prst="rect">
            <a:avLst/>
          </a:prstGeom>
          <a:noFill/>
          <a:ln>
            <a:noFill/>
          </a:ln>
          <a:effectLs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US" sz="3200" dirty="0" smtClean="0">
                <a:solidFill>
                  <a:schemeClr val="hlink"/>
                </a:solidFill>
                <a:effectLst>
                  <a:outerShdw blurRad="38100" dist="38100" dir="2700000" algn="tl">
                    <a:srgbClr val="C0C0C0"/>
                  </a:outerShdw>
                </a:effectLst>
                <a:latin typeface="Times New Roman" pitchFamily="18" charset="0"/>
              </a:rPr>
              <a:t>MIME</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r>
              <a:rPr lang="en-US" sz="2400" dirty="0" smtClean="0"/>
              <a:t>MIME stands for Multipurpose </a:t>
            </a:r>
            <a:r>
              <a:rPr lang="en-US" sz="2400" dirty="0" smtClean="0"/>
              <a:t>Internet Mail </a:t>
            </a:r>
            <a:r>
              <a:rPr lang="en-US" sz="2400" dirty="0" smtClean="0"/>
              <a:t>Extensions</a:t>
            </a:r>
          </a:p>
          <a:p>
            <a:r>
              <a:rPr lang="en-US" sz="2400" dirty="0" smtClean="0"/>
              <a:t>MIME </a:t>
            </a:r>
            <a:r>
              <a:rPr lang="en-US" sz="2400" dirty="0" smtClean="0"/>
              <a:t>is a supplementary protocol that allows non-ASCII data to be sent through e-mail. </a:t>
            </a:r>
            <a:endParaRPr lang="en-US"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15</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0" name="Picture 9"/>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133600" y="1962150"/>
            <a:ext cx="4600575" cy="2438400"/>
          </a:xfrm>
          <a:prstGeom prst="rect">
            <a:avLst/>
          </a:prstGeom>
          <a:noFill/>
          <a:ln>
            <a:noFill/>
          </a:ln>
          <a:effectLs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US" sz="3200" dirty="0" smtClean="0">
                <a:solidFill>
                  <a:schemeClr val="hlink"/>
                </a:solidFill>
                <a:effectLst>
                  <a:outerShdw blurRad="38100" dist="38100" dir="2700000" algn="tl">
                    <a:srgbClr val="C0C0C0"/>
                  </a:outerShdw>
                </a:effectLst>
                <a:latin typeface="Times New Roman" pitchFamily="18" charset="0"/>
              </a:rPr>
              <a:t>MIME</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r>
              <a:rPr lang="en-US" sz="2400" dirty="0" smtClean="0"/>
              <a:t>MIME defines five headers that can be added to the original e-mail header section to define the transformation parameters:</a:t>
            </a:r>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16</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1" name="Picture 10"/>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905000" y="2190750"/>
            <a:ext cx="5486400" cy="2209800"/>
          </a:xfrm>
          <a:prstGeom prst="rect">
            <a:avLst/>
          </a:prstGeom>
          <a:noFill/>
          <a:ln>
            <a:noFill/>
          </a:ln>
          <a:effectLs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US" sz="3200" dirty="0" smtClean="0">
                <a:solidFill>
                  <a:schemeClr val="hlink"/>
                </a:solidFill>
                <a:effectLst>
                  <a:outerShdw blurRad="38100" dist="38100" dir="2700000" algn="tl">
                    <a:srgbClr val="C0C0C0"/>
                  </a:outerShdw>
                </a:effectLst>
                <a:latin typeface="Times New Roman" pitchFamily="18" charset="0"/>
              </a:rPr>
              <a:t>MIME</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r>
              <a:rPr lang="en-US" sz="2300" b="1" dirty="0" smtClean="0"/>
              <a:t>MIME-Version: </a:t>
            </a:r>
            <a:r>
              <a:rPr lang="en-US" sz="2300" dirty="0" smtClean="0"/>
              <a:t>This </a:t>
            </a:r>
            <a:r>
              <a:rPr lang="en-US" sz="2300" dirty="0" smtClean="0"/>
              <a:t>header defines the version of MIME used. The current version is 1.1.</a:t>
            </a:r>
            <a:endParaRPr lang="en-IN" sz="2300" dirty="0" smtClean="0"/>
          </a:p>
          <a:p>
            <a:r>
              <a:rPr lang="en-US" sz="2300" b="1" dirty="0" smtClean="0"/>
              <a:t>Content-Type</a:t>
            </a:r>
            <a:r>
              <a:rPr lang="en-US" sz="2300" dirty="0" smtClean="0"/>
              <a:t> </a:t>
            </a:r>
            <a:r>
              <a:rPr lang="en-IN" sz="2300" dirty="0" smtClean="0"/>
              <a:t>: </a:t>
            </a:r>
            <a:r>
              <a:rPr lang="en-US" sz="2300" dirty="0" smtClean="0"/>
              <a:t>This </a:t>
            </a:r>
            <a:r>
              <a:rPr lang="en-US" sz="2300" dirty="0" smtClean="0"/>
              <a:t>header defines the type of data used in the body of the message. The content type and the content subtype are separated by a slash.</a:t>
            </a:r>
            <a:endParaRPr lang="en-IN" sz="2300" dirty="0" smtClean="0"/>
          </a:p>
          <a:p>
            <a:r>
              <a:rPr lang="en-US" sz="2300" b="1" dirty="0" smtClean="0"/>
              <a:t>Content-Transfer-Encoding</a:t>
            </a:r>
            <a:r>
              <a:rPr lang="en-IN" sz="2300" b="1" dirty="0" smtClean="0"/>
              <a:t>: </a:t>
            </a:r>
            <a:r>
              <a:rPr lang="en-US" sz="2300" dirty="0" smtClean="0"/>
              <a:t>This </a:t>
            </a:r>
            <a:r>
              <a:rPr lang="en-US" sz="2300" dirty="0" smtClean="0"/>
              <a:t>header defines the method used to encode the messages into 0s and 1s for transport.</a:t>
            </a:r>
            <a:endParaRPr lang="en-IN" sz="2300" dirty="0" smtClean="0"/>
          </a:p>
          <a:p>
            <a:r>
              <a:rPr lang="en-US" sz="2300" b="1" dirty="0" smtClean="0"/>
              <a:t>Content-Id</a:t>
            </a:r>
            <a:r>
              <a:rPr lang="en-US" sz="2300" dirty="0" smtClean="0"/>
              <a:t> </a:t>
            </a:r>
            <a:r>
              <a:rPr lang="en-IN" sz="2300" dirty="0" smtClean="0"/>
              <a:t>: </a:t>
            </a:r>
            <a:r>
              <a:rPr lang="en-US" sz="2300" dirty="0" smtClean="0"/>
              <a:t>This </a:t>
            </a:r>
            <a:r>
              <a:rPr lang="en-US" sz="2300" dirty="0" smtClean="0"/>
              <a:t>header uniquely identifies the whole message in a multiple-message environment</a:t>
            </a:r>
            <a:r>
              <a:rPr lang="en-US" sz="2300" dirty="0" smtClean="0"/>
              <a:t>.</a:t>
            </a:r>
          </a:p>
          <a:p>
            <a:r>
              <a:rPr lang="en-US" sz="2300" b="1" dirty="0" smtClean="0"/>
              <a:t>Content-Description</a:t>
            </a:r>
            <a:r>
              <a:rPr lang="en-US" sz="2300" dirty="0" smtClean="0"/>
              <a:t> </a:t>
            </a:r>
            <a:r>
              <a:rPr lang="en-US" sz="2300" dirty="0" smtClean="0"/>
              <a:t>: </a:t>
            </a:r>
            <a:r>
              <a:rPr lang="en-US" sz="2300" dirty="0" smtClean="0"/>
              <a:t>This header defines whether the body is image, audio, or video</a:t>
            </a:r>
            <a:endParaRPr lang="en-IN" sz="23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17</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SMTP</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r>
              <a:rPr lang="en-US" sz="2400" dirty="0" smtClean="0"/>
              <a:t>SMTP </a:t>
            </a:r>
            <a:r>
              <a:rPr lang="en-US" sz="2400" dirty="0" smtClean="0"/>
              <a:t>stands for Simple Mail Transfer </a:t>
            </a:r>
            <a:r>
              <a:rPr lang="en-US" sz="2400" dirty="0" smtClean="0"/>
              <a:t>Protocol.</a:t>
            </a:r>
          </a:p>
          <a:p>
            <a:r>
              <a:rPr lang="en-US" sz="2400" dirty="0" smtClean="0"/>
              <a:t>The actual mail transfer is done through </a:t>
            </a:r>
            <a:r>
              <a:rPr lang="en-US" sz="2400" dirty="0" smtClean="0"/>
              <a:t>Message Transfer Agents (MTA). </a:t>
            </a:r>
          </a:p>
          <a:p>
            <a:r>
              <a:rPr lang="en-US" sz="2400" dirty="0" smtClean="0"/>
              <a:t>To </a:t>
            </a:r>
            <a:r>
              <a:rPr lang="en-US" sz="2400" dirty="0" smtClean="0"/>
              <a:t>send mail, a system must have the client MTA, and to receive mail, a system must have a server MTA. The formal protocol that defines the MTA client and server in the Internet is called the Simple Mail Transfer Protocol (SMTP</a:t>
            </a:r>
            <a:r>
              <a:rPr lang="en-US" sz="2400" dirty="0" smtClean="0"/>
              <a:t>).</a:t>
            </a:r>
          </a:p>
          <a:p>
            <a:r>
              <a:rPr lang="en-US" sz="2400" dirty="0" smtClean="0"/>
              <a:t>SMTP is used two times, between the sender and the sender's mail server and between the two mail servers. </a:t>
            </a:r>
            <a:endParaRPr lang="en-US" sz="2400" dirty="0" smtClean="0"/>
          </a:p>
          <a:p>
            <a:r>
              <a:rPr lang="en-US" sz="2400" dirty="0" smtClean="0"/>
              <a:t>SMTP </a:t>
            </a:r>
            <a:r>
              <a:rPr lang="en-US" sz="2400" dirty="0" smtClean="0"/>
              <a:t>simply defines how commands and responses must be sent back and forth.</a:t>
            </a:r>
            <a:endParaRPr lang="en-IN" sz="2400" dirty="0" smtClean="0"/>
          </a:p>
          <a:p>
            <a:endParaRPr lang="en-US" sz="20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18</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SMTP</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r>
              <a:rPr lang="en-US" sz="2400" b="1" dirty="0" smtClean="0"/>
              <a:t>Commands and </a:t>
            </a:r>
            <a:r>
              <a:rPr lang="en-US" sz="2400" b="1" dirty="0" smtClean="0"/>
              <a:t>Responses</a:t>
            </a:r>
            <a:r>
              <a:rPr lang="en-IN" sz="2400" b="1" dirty="0" smtClean="0"/>
              <a:t>: </a:t>
            </a:r>
            <a:r>
              <a:rPr lang="en-US" sz="2400" dirty="0" smtClean="0"/>
              <a:t>MTP </a:t>
            </a:r>
            <a:r>
              <a:rPr lang="en-US" sz="2400" dirty="0" smtClean="0"/>
              <a:t>uses commands and responses to transfer messages between an MTA client and an MTA server.</a:t>
            </a:r>
            <a:endParaRPr lang="en-IN" sz="2400" dirty="0" smtClean="0"/>
          </a:p>
          <a:p>
            <a:pPr>
              <a:buNone/>
            </a:pPr>
            <a:endParaRPr lang="en-US" sz="20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19</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0" name="Picture 9"/>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909762" y="2250632"/>
            <a:ext cx="5324475" cy="1006918"/>
          </a:xfrm>
          <a:prstGeom prst="rect">
            <a:avLst/>
          </a:prstGeom>
          <a:noFill/>
          <a:ln>
            <a:noFill/>
          </a:ln>
          <a:effectLs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979"/>
            <a:ext cx="8305800" cy="857250"/>
          </a:xfrm>
        </p:spPr>
        <p:txBody>
          <a:bodyPr>
            <a:normAutofit/>
          </a:bodyPr>
          <a:lstStyle/>
          <a:p>
            <a:r>
              <a:rPr lang="en-IN" dirty="0" smtClean="0">
                <a:solidFill>
                  <a:schemeClr val="hlink"/>
                </a:solidFill>
                <a:effectLst>
                  <a:outerShdw blurRad="38100" dist="38100" dir="2700000" algn="tl">
                    <a:srgbClr val="C0C0C0"/>
                  </a:outerShdw>
                </a:effectLst>
                <a:latin typeface="Times New Roman" pitchFamily="18" charset="0"/>
              </a:rPr>
              <a:t>Content</a:t>
            </a:r>
            <a:r>
              <a:rPr lang="en-IN" sz="4400" dirty="0" smtClean="0"/>
              <a:t> </a:t>
            </a:r>
            <a:endParaRPr lang="en-IN" sz="4400" dirty="0"/>
          </a:p>
        </p:txBody>
      </p:sp>
      <p:sp>
        <p:nvSpPr>
          <p:cNvPr id="3" name="Content Placeholder 2"/>
          <p:cNvSpPr>
            <a:spLocks noGrp="1"/>
          </p:cNvSpPr>
          <p:nvPr>
            <p:ph sz="quarter" idx="1"/>
          </p:nvPr>
        </p:nvSpPr>
        <p:spPr>
          <a:xfrm>
            <a:off x="228600" y="1123950"/>
            <a:ext cx="8686800" cy="3394472"/>
          </a:xfrm>
        </p:spPr>
        <p:txBody>
          <a:bodyPr>
            <a:normAutofit fontScale="55000" lnSpcReduction="20000"/>
          </a:bodyPr>
          <a:lstStyle/>
          <a:p>
            <a:r>
              <a:rPr lang="en-IN" sz="3600" b="1" dirty="0" smtClean="0"/>
              <a:t>DNS</a:t>
            </a:r>
            <a:endParaRPr lang="en-IN" sz="3600" b="1" dirty="0" smtClean="0"/>
          </a:p>
          <a:p>
            <a:r>
              <a:rPr lang="en-IN" sz="3600" b="1" dirty="0" smtClean="0"/>
              <a:t>TELNET</a:t>
            </a:r>
            <a:endParaRPr lang="en-IN" sz="3600" b="1" dirty="0" smtClean="0"/>
          </a:p>
          <a:p>
            <a:r>
              <a:rPr lang="en-IN" sz="3600" b="1" dirty="0" smtClean="0"/>
              <a:t>E-Mail</a:t>
            </a:r>
            <a:endParaRPr lang="en-IN" sz="3600" b="1" dirty="0" smtClean="0"/>
          </a:p>
          <a:p>
            <a:r>
              <a:rPr lang="en-US" sz="3600" b="1" dirty="0" smtClean="0"/>
              <a:t>MIME</a:t>
            </a:r>
            <a:endParaRPr lang="en-IN" sz="3600" b="1" dirty="0" smtClean="0"/>
          </a:p>
          <a:p>
            <a:r>
              <a:rPr lang="en-IN" sz="3600" b="1" dirty="0" smtClean="0"/>
              <a:t>POP3</a:t>
            </a:r>
          </a:p>
          <a:p>
            <a:r>
              <a:rPr lang="en-US" sz="3200" b="1" dirty="0" smtClean="0"/>
              <a:t>IMAP4</a:t>
            </a:r>
            <a:endParaRPr lang="en-IN" sz="3600" b="1" dirty="0" smtClean="0"/>
          </a:p>
          <a:p>
            <a:r>
              <a:rPr lang="en-US" sz="3600" b="1" dirty="0" smtClean="0"/>
              <a:t>SMTP</a:t>
            </a:r>
          </a:p>
          <a:p>
            <a:r>
              <a:rPr lang="en-US" sz="3600" b="1" dirty="0" smtClean="0"/>
              <a:t>FTP</a:t>
            </a:r>
          </a:p>
          <a:p>
            <a:r>
              <a:rPr lang="en-US" sz="3600" b="1" dirty="0" smtClean="0"/>
              <a:t>HTPP</a:t>
            </a:r>
          </a:p>
          <a:p>
            <a:r>
              <a:rPr lang="en-US" sz="3600" b="1" dirty="0" smtClean="0"/>
              <a:t>SNMP</a:t>
            </a:r>
          </a:p>
          <a:p>
            <a:endParaRPr lang="en-IN" sz="36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36C12D17-F552-48D2-9FE4-88974A5F22FD}" type="datetime4">
              <a:rPr lang="en-US" smtClean="0"/>
              <a:pPr/>
              <a:t>May 12, 2020</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Message Access Agent: POP and IMAP</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r>
              <a:rPr lang="en-US" sz="2000" dirty="0" smtClean="0"/>
              <a:t>SMTP is a </a:t>
            </a:r>
            <a:r>
              <a:rPr lang="en-US" sz="2000" i="1" dirty="0" smtClean="0"/>
              <a:t>push </a:t>
            </a:r>
            <a:r>
              <a:rPr lang="en-US" sz="2000" dirty="0" smtClean="0"/>
              <a:t>protocol; it pushes the message from the client to the server. In other words, the direction of the bulk: data (messages) is from the client to the server. </a:t>
            </a:r>
            <a:endParaRPr lang="en-US" sz="2000" dirty="0" smtClean="0"/>
          </a:p>
          <a:p>
            <a:r>
              <a:rPr lang="en-US" sz="2000" dirty="0" smtClean="0"/>
              <a:t>On </a:t>
            </a:r>
            <a:r>
              <a:rPr lang="en-US" sz="2000" dirty="0" smtClean="0"/>
              <a:t>the other hand, the third stage needs a </a:t>
            </a:r>
            <a:r>
              <a:rPr lang="en-US" sz="2000" i="1" dirty="0" smtClean="0"/>
              <a:t>pull </a:t>
            </a:r>
            <a:r>
              <a:rPr lang="en-US" sz="2000" dirty="0" smtClean="0"/>
              <a:t>protocol; the client must pull messages from the server. The direction of the bulk data is from the server to the client. The third stage uses a </a:t>
            </a:r>
            <a:r>
              <a:rPr lang="en-US" sz="2000" dirty="0" smtClean="0"/>
              <a:t>Message Access Agent</a:t>
            </a:r>
            <a:r>
              <a:rPr lang="en-US" sz="2000" dirty="0" smtClean="0"/>
              <a:t>.</a:t>
            </a:r>
            <a:endParaRPr lang="en-IN" sz="2000" dirty="0" smtClean="0"/>
          </a:p>
          <a:p>
            <a:pPr>
              <a:buNone/>
            </a:pPr>
            <a:endParaRPr lang="en-US" sz="20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20</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1" name="Picture 10"/>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981200" y="2266950"/>
            <a:ext cx="4665345" cy="2457450"/>
          </a:xfrm>
          <a:prstGeom prst="rect">
            <a:avLst/>
          </a:prstGeom>
          <a:noFill/>
          <a:ln>
            <a:noFill/>
          </a:ln>
          <a:effectLs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POP-3</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9144000" cy="4095750"/>
          </a:xfrm>
        </p:spPr>
        <p:txBody>
          <a:bodyPr>
            <a:noAutofit/>
          </a:bodyPr>
          <a:lstStyle/>
          <a:p>
            <a:r>
              <a:rPr lang="en-US" sz="2300" b="1" dirty="0" smtClean="0"/>
              <a:t>Post Office Protocol</a:t>
            </a:r>
            <a:r>
              <a:rPr lang="en-US" sz="2300" dirty="0" smtClean="0"/>
              <a:t>, version 3 (POP3) is simple and limited in functionality. </a:t>
            </a:r>
            <a:endParaRPr lang="en-US" sz="2300" dirty="0" smtClean="0"/>
          </a:p>
          <a:p>
            <a:r>
              <a:rPr lang="en-US" sz="2300" dirty="0" smtClean="0"/>
              <a:t>POP3 has two modes: the delete mode and the keep mode. </a:t>
            </a:r>
            <a:endParaRPr lang="en-US" sz="2300" dirty="0" smtClean="0"/>
          </a:p>
          <a:p>
            <a:r>
              <a:rPr lang="en-US" sz="2300" dirty="0" smtClean="0"/>
              <a:t>In </a:t>
            </a:r>
            <a:r>
              <a:rPr lang="en-US" sz="2300" dirty="0" smtClean="0"/>
              <a:t>the delete mode, the mail is deleted from the mailbox after each retrieval</a:t>
            </a:r>
            <a:r>
              <a:rPr lang="en-US" sz="2300" dirty="0" smtClean="0"/>
              <a:t>.</a:t>
            </a:r>
          </a:p>
          <a:p>
            <a:r>
              <a:rPr lang="en-US" sz="2300" dirty="0" smtClean="0"/>
              <a:t>In </a:t>
            </a:r>
            <a:r>
              <a:rPr lang="en-US" sz="2300" dirty="0" smtClean="0"/>
              <a:t>the keep mode, the mail remains in the mailbox after retrieval. </a:t>
            </a:r>
            <a:endParaRPr lang="en-US" sz="2300" dirty="0" smtClean="0"/>
          </a:p>
          <a:p>
            <a:r>
              <a:rPr lang="en-US" sz="2300" dirty="0" smtClean="0"/>
              <a:t>The delete mode is normally used when the user is working at her permanent computer and can save and organize the received mail after reading or replying. </a:t>
            </a:r>
          </a:p>
          <a:p>
            <a:r>
              <a:rPr lang="en-US" sz="2300" dirty="0" smtClean="0"/>
              <a:t>The </a:t>
            </a:r>
            <a:r>
              <a:rPr lang="en-US" sz="2300" dirty="0" smtClean="0"/>
              <a:t>keep mode is normally used when the user accesses her mail away from her primary computer (e.g., a laptop). The mail is read but kept in the system for later retrieval and organizing</a:t>
            </a:r>
            <a:endParaRPr lang="en-IN" sz="2300" dirty="0" smtClean="0"/>
          </a:p>
          <a:p>
            <a:pPr>
              <a:buNone/>
            </a:pPr>
            <a:endParaRPr lang="en-US" sz="20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21</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IMAP4</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9144000" cy="4095750"/>
          </a:xfrm>
        </p:spPr>
        <p:txBody>
          <a:bodyPr>
            <a:noAutofit/>
          </a:bodyPr>
          <a:lstStyle/>
          <a:p>
            <a:r>
              <a:rPr lang="en-US" sz="2400" dirty="0" smtClean="0"/>
              <a:t>Another mail access protocol is Internet Mail Access Protocol, version 4 (IMAP4</a:t>
            </a:r>
            <a:r>
              <a:rPr lang="en-US" sz="2400" dirty="0" smtClean="0"/>
              <a:t>).</a:t>
            </a:r>
            <a:r>
              <a:rPr lang="en-IN" sz="2400" dirty="0" smtClean="0"/>
              <a:t> </a:t>
            </a:r>
            <a:r>
              <a:rPr lang="en-US" sz="2400" dirty="0" smtClean="0"/>
              <a:t>IMAP4 </a:t>
            </a:r>
            <a:r>
              <a:rPr lang="en-US" sz="2400" dirty="0" smtClean="0"/>
              <a:t>is similar to POP3, but it has more features; IMAP4 is more powerful and more complex.</a:t>
            </a:r>
            <a:endParaRPr lang="en-IN" sz="2400" dirty="0" smtClean="0"/>
          </a:p>
          <a:p>
            <a:r>
              <a:rPr lang="en-US" sz="2400" dirty="0" smtClean="0"/>
              <a:t>POP3 </a:t>
            </a:r>
            <a:r>
              <a:rPr lang="en-US" sz="2400" dirty="0" smtClean="0"/>
              <a:t>is deficient in several ways. It does not allow the user to organize her mail on the server; the user cannot have different folders on the server.  POP3 does not allow the user to partially check the contents of the mail before downloading.</a:t>
            </a:r>
            <a:endParaRPr lang="en-IN" sz="2400" dirty="0" smtClean="0"/>
          </a:p>
          <a:p>
            <a:endParaRPr lang="en-US" sz="20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22</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IMAP4</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9144000" cy="4095750"/>
          </a:xfrm>
        </p:spPr>
        <p:txBody>
          <a:bodyPr>
            <a:noAutofit/>
          </a:bodyPr>
          <a:lstStyle/>
          <a:p>
            <a:pPr>
              <a:buNone/>
            </a:pPr>
            <a:r>
              <a:rPr lang="en-US" sz="2400" b="1" dirty="0" smtClean="0"/>
              <a:t>IMAP4 provides the following extra functions:</a:t>
            </a:r>
            <a:endParaRPr lang="en-IN" sz="2400" dirty="0" smtClean="0"/>
          </a:p>
          <a:p>
            <a:pPr lvl="0"/>
            <a:r>
              <a:rPr lang="en-US" sz="2400" dirty="0" smtClean="0"/>
              <a:t>A user can check the e-mail header prior to downloading.</a:t>
            </a:r>
            <a:endParaRPr lang="en-IN" sz="2400" dirty="0" smtClean="0"/>
          </a:p>
          <a:p>
            <a:pPr lvl="0"/>
            <a:r>
              <a:rPr lang="en-US" sz="2400" dirty="0" smtClean="0"/>
              <a:t>A user can search the contents of the e-mail for a specific string of characters prior to downloading.</a:t>
            </a:r>
            <a:endParaRPr lang="en-IN" sz="2400" dirty="0" smtClean="0"/>
          </a:p>
          <a:p>
            <a:pPr lvl="0"/>
            <a:r>
              <a:rPr lang="en-US" sz="2400" dirty="0" smtClean="0"/>
              <a:t>A user can partially download e-mail. This is especially useful if bandwidth is limited and the e-mail contains multimedia with high bandwidth requirements.</a:t>
            </a:r>
            <a:endParaRPr lang="en-IN" sz="2400" dirty="0" smtClean="0"/>
          </a:p>
          <a:p>
            <a:pPr lvl="0"/>
            <a:r>
              <a:rPr lang="en-US" sz="2400" dirty="0" smtClean="0"/>
              <a:t>A user can create, delete, or rename mailboxes on the mail server.</a:t>
            </a:r>
            <a:endParaRPr lang="en-IN" sz="2400" dirty="0" smtClean="0"/>
          </a:p>
          <a:p>
            <a:pPr lvl="0"/>
            <a:r>
              <a:rPr lang="en-US" sz="2400" dirty="0" smtClean="0"/>
              <a:t>A user can create a hierarchy of mailboxes in a folder for e-mail storage.</a:t>
            </a:r>
            <a:endParaRPr lang="en-IN" sz="2400" dirty="0" smtClean="0"/>
          </a:p>
          <a:p>
            <a:endParaRPr lang="en-US" sz="20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23</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FTP</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9144000" cy="4095750"/>
          </a:xfrm>
        </p:spPr>
        <p:txBody>
          <a:bodyPr>
            <a:noAutofit/>
          </a:bodyPr>
          <a:lstStyle/>
          <a:p>
            <a:r>
              <a:rPr lang="en-US" sz="2400" dirty="0" smtClean="0"/>
              <a:t>F</a:t>
            </a:r>
            <a:r>
              <a:rPr lang="en-US" sz="2400" dirty="0" smtClean="0"/>
              <a:t>TP </a:t>
            </a:r>
            <a:r>
              <a:rPr lang="en-US" sz="2400" dirty="0" smtClean="0"/>
              <a:t>stands for </a:t>
            </a:r>
            <a:r>
              <a:rPr lang="en-US" sz="2400" dirty="0" smtClean="0"/>
              <a:t>File </a:t>
            </a:r>
            <a:r>
              <a:rPr lang="en-US" sz="2400" dirty="0" smtClean="0"/>
              <a:t>Mail Transfer Protocol.</a:t>
            </a:r>
          </a:p>
          <a:p>
            <a:r>
              <a:rPr lang="en-US" sz="2400" dirty="0" smtClean="0"/>
              <a:t>File Transfer Protocol (FTP) is the standard mechanism provided by TCP/IP for copying a file from one host to another. Although transferring files from one system to another.</a:t>
            </a:r>
            <a:endParaRPr lang="en-IN" sz="2400" dirty="0" smtClean="0"/>
          </a:p>
          <a:p>
            <a:r>
              <a:rPr lang="en-US" sz="2400" dirty="0" smtClean="0"/>
              <a:t>FTP differs from other client/server applications in that it establishes two connections between the hosts. One connection is used for data transfer, the other for control information (commands and responses).</a:t>
            </a:r>
            <a:endParaRPr lang="en-IN" sz="2400" dirty="0" smtClean="0"/>
          </a:p>
          <a:p>
            <a:r>
              <a:rPr lang="en-US" sz="2400" dirty="0" smtClean="0"/>
              <a:t>The well-known port 21 is used for the control connection and the well-known port 20 for the data connection.</a:t>
            </a:r>
            <a:endParaRPr lang="en-IN" sz="24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24</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FTP</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9144000" cy="4095750"/>
          </a:xfrm>
        </p:spPr>
        <p:txBody>
          <a:bodyPr>
            <a:noAutofit/>
          </a:bodyPr>
          <a:lstStyle/>
          <a:p>
            <a:r>
              <a:rPr lang="en-US" sz="2200" dirty="0" smtClean="0"/>
              <a:t>The control connection remains connected during the entire interactive FTP session</a:t>
            </a:r>
            <a:r>
              <a:rPr lang="en-US" sz="2200" dirty="0" smtClean="0"/>
              <a:t>.</a:t>
            </a:r>
            <a:endParaRPr lang="en-IN" sz="2200" dirty="0" smtClean="0"/>
          </a:p>
          <a:p>
            <a:r>
              <a:rPr lang="en-US" sz="2200" dirty="0" smtClean="0"/>
              <a:t>The data connection is opened and then closed for each file transferred. It opens each time commands that involve transferring files are used, and it closes when the file is transferred.</a:t>
            </a:r>
            <a:endParaRPr lang="en-IN" sz="2200" dirty="0" smtClean="0"/>
          </a:p>
          <a:p>
            <a:endParaRPr lang="en-US" sz="24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25</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0" name="Picture 9"/>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600200" y="2266950"/>
            <a:ext cx="5095875" cy="2219325"/>
          </a:xfrm>
          <a:prstGeom prst="rect">
            <a:avLst/>
          </a:prstGeom>
          <a:noFill/>
          <a:ln>
            <a:noFill/>
          </a:ln>
          <a:effectLs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FTP</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9144000" cy="4095750"/>
          </a:xfrm>
        </p:spPr>
        <p:txBody>
          <a:bodyPr>
            <a:noAutofit/>
          </a:bodyPr>
          <a:lstStyle/>
          <a:p>
            <a:r>
              <a:rPr lang="en-US" sz="2000" dirty="0" smtClean="0"/>
              <a:t>We should remember that file transfer in FTP means one of three things</a:t>
            </a:r>
            <a:r>
              <a:rPr lang="en-US" sz="2000" dirty="0" smtClean="0"/>
              <a:t>:</a:t>
            </a:r>
          </a:p>
          <a:p>
            <a:pPr lvl="1">
              <a:buFont typeface="Wingdings" pitchFamily="2" charset="2"/>
              <a:buChar char="q"/>
            </a:pPr>
            <a:r>
              <a:rPr lang="en-US" sz="2000" dirty="0" smtClean="0"/>
              <a:t>A file is to be copied from the server to the client. This is called </a:t>
            </a:r>
            <a:r>
              <a:rPr lang="en-US" sz="2000" i="1" dirty="0" smtClean="0"/>
              <a:t>retrieving </a:t>
            </a:r>
            <a:r>
              <a:rPr lang="en-US" sz="2000" i="1" dirty="0" smtClean="0"/>
              <a:t>a file. </a:t>
            </a:r>
            <a:r>
              <a:rPr lang="en-US" sz="2000" dirty="0" smtClean="0"/>
              <a:t>It is done under the supervision of the RETR command,</a:t>
            </a:r>
            <a:endParaRPr lang="en-IN" sz="2000" dirty="0" smtClean="0"/>
          </a:p>
          <a:p>
            <a:pPr lvl="1">
              <a:buFont typeface="Wingdings" pitchFamily="2" charset="2"/>
              <a:buChar char="q"/>
            </a:pPr>
            <a:r>
              <a:rPr lang="en-US" sz="2000" dirty="0" smtClean="0"/>
              <a:t>A file is to be copied from the client to the server. This is called </a:t>
            </a:r>
            <a:r>
              <a:rPr lang="en-US" sz="2000" i="1" dirty="0" smtClean="0"/>
              <a:t>storing </a:t>
            </a:r>
            <a:r>
              <a:rPr lang="en-US" sz="2000" i="1" dirty="0" smtClean="0"/>
              <a:t>a file. </a:t>
            </a:r>
            <a:r>
              <a:rPr lang="en-US" sz="2000" dirty="0" smtClean="0"/>
              <a:t>It is done under the supervision of the STOR command.</a:t>
            </a:r>
            <a:endParaRPr lang="en-IN" sz="2000" dirty="0" smtClean="0"/>
          </a:p>
          <a:p>
            <a:pPr lvl="1">
              <a:buFont typeface="Wingdings" pitchFamily="2" charset="2"/>
              <a:buChar char="q"/>
            </a:pPr>
            <a:r>
              <a:rPr lang="en-US" sz="2000" dirty="0" smtClean="0"/>
              <a:t>A list of directory or file names is to be sent from the server to the client. It is done under the supervision of the LIST command. Note that FTP treats a list of directory or file names as a file. It is sent over the data connection</a:t>
            </a:r>
            <a:r>
              <a:rPr lang="en-US" sz="2200" dirty="0" smtClean="0"/>
              <a:t>.</a:t>
            </a:r>
            <a:endParaRPr lang="en-IN" sz="2200" dirty="0" smtClean="0"/>
          </a:p>
          <a:p>
            <a:endParaRPr lang="en-IN" sz="2400" dirty="0" smtClean="0"/>
          </a:p>
          <a:p>
            <a:pPr>
              <a:buNone/>
            </a:pPr>
            <a:endParaRPr lang="en-US" sz="24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26</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1" name="Picture 10"/>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3352800" y="3409950"/>
            <a:ext cx="4733925" cy="1343025"/>
          </a:xfrm>
          <a:prstGeom prst="rect">
            <a:avLst/>
          </a:prstGeom>
          <a:noFill/>
          <a:ln>
            <a:noFill/>
          </a:ln>
          <a:effectLs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HTTP</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9144000" cy="4095750"/>
          </a:xfrm>
        </p:spPr>
        <p:txBody>
          <a:bodyPr>
            <a:noAutofit/>
          </a:bodyPr>
          <a:lstStyle/>
          <a:p>
            <a:r>
              <a:rPr lang="en-US" sz="2400" dirty="0" smtClean="0"/>
              <a:t>HTTP stands for Hypertext Transfer Protocol.</a:t>
            </a:r>
          </a:p>
          <a:p>
            <a:r>
              <a:rPr lang="en-US" sz="2400" dirty="0" smtClean="0"/>
              <a:t>HTTP  is a protocol used mainly to access data on the World Wide Web. </a:t>
            </a:r>
          </a:p>
          <a:p>
            <a:r>
              <a:rPr lang="en-US" sz="2400" dirty="0" smtClean="0"/>
              <a:t>HTTP functions as a combination of FTP and SMTP. </a:t>
            </a:r>
          </a:p>
          <a:p>
            <a:r>
              <a:rPr lang="en-US" sz="2400" dirty="0" smtClean="0"/>
              <a:t>It is similar to FTP because it transfers files and uses the services of TCP. However, it is much simpler than FTP because it uses only one TCP connection. </a:t>
            </a:r>
          </a:p>
          <a:p>
            <a:r>
              <a:rPr lang="en-US" sz="2400" dirty="0" smtClean="0"/>
              <a:t>There is no separate control connection; only data are transferred between the client and the server. </a:t>
            </a:r>
          </a:p>
          <a:p>
            <a:pPr>
              <a:buNone/>
            </a:pPr>
            <a:endParaRPr lang="en-IN" sz="2400" dirty="0" smtClean="0"/>
          </a:p>
          <a:p>
            <a:pPr>
              <a:buNone/>
            </a:pPr>
            <a:endParaRPr lang="en-US" sz="24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27</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HTTP</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9144000" cy="4095750"/>
          </a:xfrm>
        </p:spPr>
        <p:txBody>
          <a:bodyPr>
            <a:noAutofit/>
          </a:bodyPr>
          <a:lstStyle/>
          <a:p>
            <a:r>
              <a:rPr lang="en-US" sz="2400" dirty="0" smtClean="0"/>
              <a:t>HTTP is like SMTP because the data transferred between the client and the server look like SMTP messages.</a:t>
            </a:r>
            <a:endParaRPr lang="en-IN" sz="2400" dirty="0" smtClean="0"/>
          </a:p>
          <a:p>
            <a:r>
              <a:rPr lang="en-US" sz="2400" dirty="0" smtClean="0"/>
              <a:t>HTTP uses the services of TCP on well-known port 80</a:t>
            </a:r>
            <a:r>
              <a:rPr lang="en-US" sz="2400" dirty="0" smtClean="0"/>
              <a:t>.</a:t>
            </a:r>
            <a:endParaRPr lang="en-IN" sz="2400" dirty="0" smtClean="0"/>
          </a:p>
          <a:p>
            <a:pPr>
              <a:buNone/>
            </a:pPr>
            <a:endParaRPr lang="en-US" sz="24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28</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0" name="Picture 9"/>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819400" y="2343150"/>
            <a:ext cx="3581400" cy="2076450"/>
          </a:xfrm>
          <a:prstGeom prst="rect">
            <a:avLst/>
          </a:prstGeom>
          <a:noFill/>
          <a:ln>
            <a:noFill/>
          </a:ln>
          <a:effectLs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Network Management </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9144000" cy="4095750"/>
          </a:xfrm>
        </p:spPr>
        <p:txBody>
          <a:bodyPr>
            <a:noAutofit/>
          </a:bodyPr>
          <a:lstStyle/>
          <a:p>
            <a:r>
              <a:rPr lang="en-US" sz="2400" dirty="0" smtClean="0"/>
              <a:t>We can define network management</a:t>
            </a:r>
            <a:r>
              <a:rPr lang="en-US" sz="2400" b="1" dirty="0" smtClean="0"/>
              <a:t> </a:t>
            </a:r>
            <a:r>
              <a:rPr lang="en-US" sz="2400" dirty="0" smtClean="0"/>
              <a:t>as monitoring, testing, configuring, and troubleshooting network components to meet a set of requirements defined by an organization.</a:t>
            </a:r>
            <a:endParaRPr lang="en-IN" sz="2400" dirty="0" smtClean="0"/>
          </a:p>
          <a:p>
            <a:pPr>
              <a:buNone/>
            </a:pPr>
            <a:endParaRPr lang="en-IN" sz="2400" dirty="0" smtClean="0"/>
          </a:p>
          <a:p>
            <a:pPr>
              <a:buNone/>
            </a:pPr>
            <a:endParaRPr lang="en-US" sz="24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29</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1" name="Picture 10"/>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133600" y="2038350"/>
            <a:ext cx="4838700" cy="2419350"/>
          </a:xfrm>
          <a:prstGeom prst="rect">
            <a:avLst/>
          </a:prstGeom>
          <a:noFill/>
          <a:ln>
            <a:noFill/>
          </a:ln>
          <a:effectLs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7772400" cy="857250"/>
          </a:xfrm>
        </p:spPr>
        <p:txBody>
          <a:bodyPr>
            <a:normAutofit/>
          </a:bodyPr>
          <a:lstStyle/>
          <a:p>
            <a:r>
              <a:rPr lang="en-IN" sz="3200" dirty="0" smtClean="0">
                <a:solidFill>
                  <a:schemeClr val="hlink"/>
                </a:solidFill>
                <a:effectLst>
                  <a:outerShdw blurRad="38100" dist="38100" dir="2700000" algn="tl">
                    <a:srgbClr val="C0C0C0"/>
                  </a:outerShdw>
                </a:effectLst>
                <a:latin typeface="Times New Roman" pitchFamily="18" charset="0"/>
              </a:rPr>
              <a:t>Domain </a:t>
            </a:r>
            <a:r>
              <a:rPr lang="en-IN" sz="3200" dirty="0" smtClean="0">
                <a:solidFill>
                  <a:schemeClr val="hlink"/>
                </a:solidFill>
                <a:effectLst>
                  <a:outerShdw blurRad="38100" dist="38100" dir="2700000" algn="tl">
                    <a:srgbClr val="C0C0C0"/>
                  </a:outerShdw>
                </a:effectLst>
                <a:latin typeface="Times New Roman" pitchFamily="18" charset="0"/>
              </a:rPr>
              <a:t>Name System (DNS) </a:t>
            </a:r>
          </a:p>
        </p:txBody>
      </p:sp>
      <p:sp>
        <p:nvSpPr>
          <p:cNvPr id="3" name="Date Placeholder 2"/>
          <p:cNvSpPr>
            <a:spLocks noGrp="1"/>
          </p:cNvSpPr>
          <p:nvPr>
            <p:ph type="dt" sz="half" idx="10"/>
          </p:nvPr>
        </p:nvSpPr>
        <p:spPr/>
        <p:txBody>
          <a:bodyPr/>
          <a:lstStyle/>
          <a:p>
            <a:fld id="{51EE3D4F-7775-4F14-95D7-694BD0D64694}" type="datetime4">
              <a:rPr lang="en-US" smtClean="0"/>
              <a:pPr/>
              <a:t>May 12, 2020</a:t>
            </a:fld>
            <a:endParaRPr lang="en-IN"/>
          </a:p>
        </p:txBody>
      </p:sp>
      <p:sp>
        <p:nvSpPr>
          <p:cNvPr id="4" name="Footer Placeholder 3"/>
          <p:cNvSpPr>
            <a:spLocks noGrp="1"/>
          </p:cNvSpPr>
          <p:nvPr>
            <p:ph type="ftr" sz="quarter" idx="11"/>
          </p:nvPr>
        </p:nvSpPr>
        <p:spPr/>
        <p:txBody>
          <a:bodyPr/>
          <a:lstStyle/>
          <a:p>
            <a:r>
              <a:rPr lang="en-IN" smtClean="0"/>
              <a:t>www.ashutoshksingh.in</a:t>
            </a:r>
            <a:endParaRPr lang="en-IN"/>
          </a:p>
        </p:txBody>
      </p:sp>
      <p:sp>
        <p:nvSpPr>
          <p:cNvPr id="5" name="Slide Number Placeholder 4"/>
          <p:cNvSpPr>
            <a:spLocks noGrp="1"/>
          </p:cNvSpPr>
          <p:nvPr>
            <p:ph type="sldNum" sz="quarter" idx="12"/>
          </p:nvPr>
        </p:nvSpPr>
        <p:spPr/>
        <p:txBody>
          <a:bodyPr/>
          <a:lstStyle/>
          <a:p>
            <a:fld id="{97450CD0-A01C-411F-BE2D-097B8E03410C}" type="slidenum">
              <a:rPr lang="en-IN" smtClean="0"/>
              <a:pPr/>
              <a:t>3</a:t>
            </a:fld>
            <a:endParaRPr lang="en-IN"/>
          </a:p>
        </p:txBody>
      </p:sp>
      <p:sp>
        <p:nvSpPr>
          <p:cNvPr id="6" name="Content Placeholder 5"/>
          <p:cNvSpPr>
            <a:spLocks noGrp="1"/>
          </p:cNvSpPr>
          <p:nvPr>
            <p:ph sz="quarter" idx="1"/>
          </p:nvPr>
        </p:nvSpPr>
        <p:spPr>
          <a:xfrm>
            <a:off x="304800" y="1123950"/>
            <a:ext cx="7772400" cy="3429000"/>
          </a:xfrm>
        </p:spPr>
        <p:txBody>
          <a:bodyPr>
            <a:normAutofit/>
          </a:bodyPr>
          <a:lstStyle/>
          <a:p>
            <a:pPr algn="just" eaLnBrk="0" hangingPunct="0"/>
            <a:r>
              <a:rPr lang="en-IN" sz="2800" dirty="0" smtClean="0"/>
              <a:t>The Domain Name System (DNS) is the phonebook of the Internet. </a:t>
            </a:r>
            <a:endParaRPr lang="en-IN" sz="2800" dirty="0" smtClean="0"/>
          </a:p>
          <a:p>
            <a:pPr algn="just" eaLnBrk="0" hangingPunct="0"/>
            <a:r>
              <a:rPr lang="en-IN" sz="2800" dirty="0" smtClean="0"/>
              <a:t>Humans </a:t>
            </a:r>
            <a:r>
              <a:rPr lang="en-IN" sz="2800" dirty="0" smtClean="0"/>
              <a:t>access information online through domain names, like </a:t>
            </a:r>
            <a:r>
              <a:rPr lang="en-IN" sz="2800" dirty="0" smtClean="0"/>
              <a:t>google.com </a:t>
            </a:r>
            <a:r>
              <a:rPr lang="en-IN" sz="2800" dirty="0" smtClean="0"/>
              <a:t>or </a:t>
            </a:r>
            <a:r>
              <a:rPr lang="en-IN" sz="2800" dirty="0" smtClean="0"/>
              <a:t>facebook.com</a:t>
            </a:r>
            <a:r>
              <a:rPr lang="en-IN" sz="2800" dirty="0" smtClean="0"/>
              <a:t>. </a:t>
            </a:r>
            <a:endParaRPr lang="en-IN" sz="2800" dirty="0" smtClean="0"/>
          </a:p>
          <a:p>
            <a:pPr algn="just" eaLnBrk="0" hangingPunct="0"/>
            <a:r>
              <a:rPr lang="en-IN" sz="2800" dirty="0" smtClean="0"/>
              <a:t>Web </a:t>
            </a:r>
            <a:r>
              <a:rPr lang="en-IN" sz="2800" dirty="0" smtClean="0"/>
              <a:t>browsers interact through Internet Protocol (IP) addresses. DNS translates domain names to IP </a:t>
            </a:r>
            <a:r>
              <a:rPr lang="en-IN" sz="2800" dirty="0" smtClean="0"/>
              <a:t>addresses  </a:t>
            </a:r>
            <a:r>
              <a:rPr lang="en-IN" sz="2800" dirty="0" smtClean="0"/>
              <a:t>so browsers can load Internet resources. </a:t>
            </a:r>
            <a:endParaRPr lang="en-IN" sz="2800" dirty="0" smtClean="0"/>
          </a:p>
          <a:p>
            <a:pPr>
              <a:buNone/>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SNMP</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9144000" cy="4095750"/>
          </a:xfrm>
        </p:spPr>
        <p:txBody>
          <a:bodyPr>
            <a:noAutofit/>
          </a:bodyPr>
          <a:lstStyle/>
          <a:p>
            <a:r>
              <a:rPr lang="en-US" sz="2300" dirty="0" smtClean="0"/>
              <a:t>SNMP stands </a:t>
            </a:r>
            <a:r>
              <a:rPr lang="en-US" sz="2300" dirty="0" smtClean="0"/>
              <a:t>for </a:t>
            </a:r>
            <a:r>
              <a:rPr lang="en-US" sz="2000" dirty="0" smtClean="0"/>
              <a:t>Simple Network Management Protocol </a:t>
            </a:r>
            <a:r>
              <a:rPr lang="en-US" sz="2300" dirty="0" smtClean="0"/>
              <a:t>.</a:t>
            </a:r>
          </a:p>
          <a:p>
            <a:r>
              <a:rPr lang="en-US" sz="2400" dirty="0" smtClean="0"/>
              <a:t>SNMP is </a:t>
            </a:r>
            <a:r>
              <a:rPr lang="en-US" sz="2400" dirty="0" smtClean="0"/>
              <a:t>a framework for managing devices in an internet using the </a:t>
            </a:r>
            <a:r>
              <a:rPr lang="en-US" sz="2400" dirty="0" smtClean="0"/>
              <a:t>TCP/IP </a:t>
            </a:r>
            <a:r>
              <a:rPr lang="en-US" sz="2400" dirty="0" smtClean="0"/>
              <a:t>protocol suite. </a:t>
            </a:r>
            <a:endParaRPr lang="en-US" sz="2400" dirty="0" smtClean="0"/>
          </a:p>
          <a:p>
            <a:r>
              <a:rPr lang="en-US" sz="2400" dirty="0" smtClean="0"/>
              <a:t>It </a:t>
            </a:r>
            <a:r>
              <a:rPr lang="en-US" sz="2400" dirty="0" smtClean="0"/>
              <a:t>provides a set of fundamental operations for monitoring and maintaining an internet.</a:t>
            </a:r>
            <a:endParaRPr lang="en-IN" sz="2400" dirty="0" smtClean="0"/>
          </a:p>
          <a:p>
            <a:r>
              <a:rPr lang="en-US" sz="2400" dirty="0" smtClean="0"/>
              <a:t>SNMP </a:t>
            </a:r>
            <a:r>
              <a:rPr lang="en-US" sz="2400" dirty="0" smtClean="0"/>
              <a:t>uses the concept of manager and agent. That is, a manager, usually a host, controls and monitors a set of agents, usually routers.</a:t>
            </a:r>
            <a:endParaRPr lang="en-IN" sz="2400" dirty="0" smtClean="0"/>
          </a:p>
          <a:p>
            <a:r>
              <a:rPr lang="en-US" sz="2400" dirty="0" smtClean="0"/>
              <a:t> </a:t>
            </a:r>
            <a:r>
              <a:rPr lang="en-US" sz="2400" dirty="0" smtClean="0"/>
              <a:t>The protocol is designed at the application level so that it can monitor devices made by different manufacturers and installed on different physical </a:t>
            </a:r>
            <a:r>
              <a:rPr lang="en-US" sz="2400" dirty="0" smtClean="0"/>
              <a:t>networks.</a:t>
            </a:r>
            <a:endParaRPr lang="en-IN" sz="2400" dirty="0" smtClean="0"/>
          </a:p>
          <a:p>
            <a:endParaRPr lang="en-IN" sz="2400" dirty="0" smtClean="0"/>
          </a:p>
          <a:p>
            <a:endParaRPr lang="en-IN" sz="2400" dirty="0" smtClean="0"/>
          </a:p>
          <a:p>
            <a:pPr>
              <a:buNone/>
            </a:pPr>
            <a:endParaRPr lang="en-US" sz="2400" dirty="0" smtClean="0"/>
          </a:p>
          <a:p>
            <a:endParaRPr lang="en-IN" sz="2400" dirty="0" smtClean="0"/>
          </a:p>
          <a:p>
            <a:pPr>
              <a:buNone/>
            </a:pPr>
            <a:endParaRPr lang="en-IN" sz="2400" dirty="0" smtClean="0"/>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pPr>
              <a:buNone/>
            </a:pPr>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30</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14550"/>
            <a:ext cx="7772400" cy="857250"/>
          </a:xfrm>
        </p:spPr>
        <p:txBody>
          <a:bodyPr>
            <a:normAutofit fontScale="90000"/>
          </a:bodyPr>
          <a:lstStyle/>
          <a:p>
            <a:r>
              <a:rPr lang="en-IN" dirty="0" smtClean="0"/>
              <a:t>                   </a:t>
            </a:r>
            <a:r>
              <a:rPr lang="en-IN" sz="6600" b="1" dirty="0" smtClean="0"/>
              <a:t>Thank You</a:t>
            </a:r>
            <a:endParaRPr lang="en-IN" sz="6600" b="1" dirty="0"/>
          </a:p>
        </p:txBody>
      </p:sp>
      <p:sp>
        <p:nvSpPr>
          <p:cNvPr id="7" name="Slide Number Placeholder 6"/>
          <p:cNvSpPr>
            <a:spLocks noGrp="1"/>
          </p:cNvSpPr>
          <p:nvPr>
            <p:ph type="sldNum" sz="quarter" idx="12"/>
          </p:nvPr>
        </p:nvSpPr>
        <p:spPr/>
        <p:txBody>
          <a:bodyPr/>
          <a:lstStyle/>
          <a:p>
            <a:fld id="{97450CD0-A01C-411F-BE2D-097B8E03410C}" type="slidenum">
              <a:rPr lang="en-IN" smtClean="0"/>
              <a:pPr/>
              <a:t>31</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1B52C2B2-9EF0-4509-8CC2-D732D404BAD8}" type="datetime4">
              <a:rPr lang="en-US" smtClean="0"/>
              <a:pPr/>
              <a:t>May 12, 2020</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Domain Name System </a:t>
            </a:r>
            <a:r>
              <a:rPr lang="en-IN" sz="3600" dirty="0" smtClean="0">
                <a:solidFill>
                  <a:schemeClr val="hlink"/>
                </a:solidFill>
                <a:effectLst>
                  <a:outerShdw blurRad="38100" dist="38100" dir="2700000" algn="tl">
                    <a:srgbClr val="C0C0C0"/>
                  </a:outerShdw>
                </a:effectLst>
                <a:latin typeface="Times New Roman" pitchFamily="18" charset="0"/>
              </a:rPr>
              <a:t>(Cont’d)</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152400" y="742950"/>
            <a:ext cx="8686800" cy="4191000"/>
          </a:xfrm>
        </p:spPr>
        <p:txBody>
          <a:bodyPr>
            <a:noAutofit/>
          </a:bodyPr>
          <a:lstStyle/>
          <a:p>
            <a:pPr>
              <a:buNone/>
            </a:pPr>
            <a:r>
              <a:rPr lang="en-US" sz="2800" dirty="0" smtClean="0"/>
              <a:t>The tree can have only 128 levels: level 0 (root) to level 127</a:t>
            </a:r>
            <a:endParaRPr lang="en-IN" sz="2800" dirty="0" smtClean="0"/>
          </a:p>
          <a:p>
            <a:endParaRPr lang="en-IN" sz="2400" dirty="0" smtClean="0"/>
          </a:p>
          <a:p>
            <a:pPr>
              <a:buNone/>
            </a:pPr>
            <a:endParaRPr lang="fr-FR" sz="2400" b="1" dirty="0" smtClean="0">
              <a:solidFill>
                <a:srgbClr val="FF0000"/>
              </a:solidFill>
            </a:endParaRPr>
          </a:p>
        </p:txBody>
      </p:sp>
      <p:sp>
        <p:nvSpPr>
          <p:cNvPr id="7" name="Slide Number Placeholder 6"/>
          <p:cNvSpPr>
            <a:spLocks noGrp="1"/>
          </p:cNvSpPr>
          <p:nvPr>
            <p:ph type="sldNum" sz="quarter" idx="12"/>
          </p:nvPr>
        </p:nvSpPr>
        <p:spPr/>
        <p:txBody>
          <a:bodyPr/>
          <a:lstStyle/>
          <a:p>
            <a:fld id="{97450CD0-A01C-411F-BE2D-097B8E03410C}" type="slidenum">
              <a:rPr lang="en-IN" smtClean="0"/>
              <a:pPr/>
              <a:t>4</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2" name="Picture 11"/>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295400" y="1504950"/>
            <a:ext cx="5629275" cy="28098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857250"/>
          </a:xfrm>
        </p:spPr>
        <p:txBody>
          <a:bodyPr>
            <a:normAutofit/>
          </a:bodyPr>
          <a:lstStyle/>
          <a:p>
            <a:r>
              <a:rPr lang="en-IN" sz="3200" dirty="0" smtClean="0">
                <a:solidFill>
                  <a:schemeClr val="hlink"/>
                </a:solidFill>
                <a:effectLst>
                  <a:outerShdw blurRad="38100" dist="38100" dir="2700000" algn="tl">
                    <a:srgbClr val="C0C0C0"/>
                  </a:outerShdw>
                </a:effectLst>
                <a:latin typeface="Times New Roman" pitchFamily="18" charset="0"/>
              </a:rPr>
              <a:t>Domain Name System (Cont’d)</a:t>
            </a:r>
            <a:endParaRPr lang="en-IN" sz="3200" b="1" dirty="0"/>
          </a:p>
        </p:txBody>
      </p:sp>
      <p:sp>
        <p:nvSpPr>
          <p:cNvPr id="3" name="Content Placeholder 2"/>
          <p:cNvSpPr>
            <a:spLocks noGrp="1"/>
          </p:cNvSpPr>
          <p:nvPr>
            <p:ph sz="quarter" idx="1"/>
          </p:nvPr>
        </p:nvSpPr>
        <p:spPr>
          <a:xfrm>
            <a:off x="0" y="742950"/>
            <a:ext cx="8686800" cy="4095750"/>
          </a:xfrm>
        </p:spPr>
        <p:txBody>
          <a:bodyPr>
            <a:noAutofit/>
          </a:bodyPr>
          <a:lstStyle/>
          <a:p>
            <a:r>
              <a:rPr lang="en-US" sz="2000" b="1" dirty="0" smtClean="0"/>
              <a:t>Label:</a:t>
            </a:r>
            <a:r>
              <a:rPr lang="en-IN" sz="2000" b="1" dirty="0" smtClean="0"/>
              <a:t> </a:t>
            </a:r>
            <a:r>
              <a:rPr lang="en-US" sz="2000" dirty="0" smtClean="0"/>
              <a:t>Each </a:t>
            </a:r>
            <a:r>
              <a:rPr lang="en-US" sz="2000" dirty="0" smtClean="0"/>
              <a:t>node in the tree has a label, which is a string with a maximum of 63 characters. The root label is a null string (empty string).</a:t>
            </a:r>
            <a:endParaRPr lang="en-IN" sz="2000" dirty="0" smtClean="0"/>
          </a:p>
          <a:p>
            <a:r>
              <a:rPr lang="en-US" sz="2000" b="1" dirty="0" smtClean="0"/>
              <a:t>Domain Name:</a:t>
            </a:r>
            <a:r>
              <a:rPr lang="en-IN" sz="2000" b="1" dirty="0" smtClean="0"/>
              <a:t> </a:t>
            </a:r>
            <a:r>
              <a:rPr lang="en-IN" sz="2000" dirty="0" smtClean="0"/>
              <a:t>E</a:t>
            </a:r>
            <a:r>
              <a:rPr lang="en-US" sz="2000" dirty="0" smtClean="0"/>
              <a:t>ach </a:t>
            </a:r>
            <a:r>
              <a:rPr lang="en-US" sz="2000" dirty="0" smtClean="0"/>
              <a:t>node in the tree has a domain name. A full domain name is a sequence of labels separated by dots (.). The domain names are always read from the node up to the root. The last label is the label of the root (null</a:t>
            </a:r>
            <a:r>
              <a:rPr lang="en-US" sz="2000" dirty="0" smtClean="0"/>
              <a:t>).</a:t>
            </a:r>
          </a:p>
          <a:p>
            <a:pPr>
              <a:buNone/>
            </a:pPr>
            <a:endParaRPr lang="en-IN" sz="2400" dirty="0" smtClean="0"/>
          </a:p>
          <a:p>
            <a:endParaRPr lang="en-IN" sz="2400" dirty="0" smtClean="0"/>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5</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4" name="Picture 1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743200" y="2495550"/>
            <a:ext cx="4171950" cy="22383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857250"/>
          </a:xfrm>
        </p:spPr>
        <p:txBody>
          <a:bodyPr>
            <a:normAutofit/>
          </a:bodyPr>
          <a:lstStyle/>
          <a:p>
            <a:r>
              <a:rPr lang="en-IN" sz="3200" dirty="0" smtClean="0">
                <a:solidFill>
                  <a:schemeClr val="hlink"/>
                </a:solidFill>
                <a:effectLst>
                  <a:outerShdw blurRad="38100" dist="38100" dir="2700000" algn="tl">
                    <a:srgbClr val="C0C0C0"/>
                  </a:outerShdw>
                </a:effectLst>
                <a:latin typeface="Times New Roman" pitchFamily="18" charset="0"/>
              </a:rPr>
              <a:t>Domain Name System (Cont’d)</a:t>
            </a:r>
            <a:endParaRPr lang="en-IN" sz="3200" b="1" dirty="0"/>
          </a:p>
        </p:txBody>
      </p:sp>
      <p:sp>
        <p:nvSpPr>
          <p:cNvPr id="3" name="Content Placeholder 2"/>
          <p:cNvSpPr>
            <a:spLocks noGrp="1"/>
          </p:cNvSpPr>
          <p:nvPr>
            <p:ph sz="quarter" idx="1"/>
          </p:nvPr>
        </p:nvSpPr>
        <p:spPr>
          <a:xfrm>
            <a:off x="0" y="742950"/>
            <a:ext cx="8686800" cy="4095750"/>
          </a:xfrm>
        </p:spPr>
        <p:txBody>
          <a:bodyPr>
            <a:noAutofit/>
          </a:bodyPr>
          <a:lstStyle/>
          <a:p>
            <a:r>
              <a:rPr lang="en-US" sz="2400" b="1" dirty="0" smtClean="0"/>
              <a:t>Fully Qualified Domain </a:t>
            </a:r>
            <a:r>
              <a:rPr lang="en-US" sz="2400" b="1" dirty="0" smtClean="0"/>
              <a:t>Name</a:t>
            </a:r>
            <a:r>
              <a:rPr lang="en-IN" sz="2400" b="1" dirty="0" smtClean="0"/>
              <a:t> </a:t>
            </a:r>
            <a:r>
              <a:rPr lang="en-US" sz="2400" dirty="0" smtClean="0"/>
              <a:t>If </a:t>
            </a:r>
            <a:r>
              <a:rPr lang="en-US" sz="2400" dirty="0" smtClean="0"/>
              <a:t>a label is terminated by a null string, it is called a fully qualified domain name (FQDN).  An FQDN is a domain name that contains the full name of a host</a:t>
            </a:r>
            <a:r>
              <a:rPr lang="en-US" sz="2400" dirty="0" smtClean="0"/>
              <a:t>.</a:t>
            </a:r>
            <a:r>
              <a:rPr lang="en-US" sz="2400" dirty="0" smtClean="0"/>
              <a:t> </a:t>
            </a:r>
            <a:endParaRPr lang="en-IN" sz="2400" dirty="0" smtClean="0"/>
          </a:p>
          <a:p>
            <a:pPr>
              <a:buNone/>
            </a:pPr>
            <a:r>
              <a:rPr lang="en-US" sz="2400" b="1" dirty="0" smtClean="0"/>
              <a:t>                                    Example</a:t>
            </a:r>
            <a:r>
              <a:rPr lang="en-US" sz="2400" b="1" dirty="0" smtClean="0"/>
              <a:t>:</a:t>
            </a:r>
            <a:r>
              <a:rPr lang="en-US" sz="2400" dirty="0" smtClean="0"/>
              <a:t>  challenger.ate.tbda.edu</a:t>
            </a:r>
            <a:r>
              <a:rPr lang="en-US" sz="2400" dirty="0" smtClean="0"/>
              <a:t>.</a:t>
            </a:r>
            <a:endParaRPr lang="en-IN" sz="2400" dirty="0" smtClean="0"/>
          </a:p>
          <a:p>
            <a:r>
              <a:rPr lang="en-US" sz="2400" b="1" dirty="0" smtClean="0"/>
              <a:t>Partially Qualified Domain </a:t>
            </a:r>
            <a:r>
              <a:rPr lang="en-US" sz="2400" b="1" dirty="0" smtClean="0"/>
              <a:t>Name</a:t>
            </a:r>
            <a:r>
              <a:rPr lang="en-IN" sz="2400" b="1" dirty="0" smtClean="0"/>
              <a:t>  </a:t>
            </a:r>
            <a:r>
              <a:rPr lang="en-US" sz="2400" dirty="0" smtClean="0"/>
              <a:t>If </a:t>
            </a:r>
            <a:r>
              <a:rPr lang="en-US" sz="2400" dirty="0" smtClean="0"/>
              <a:t>a label is not terminated by a null string, it is called a partially qualified domain name (PQDN). A PQDN starts from a node, but it does not reach the root. It is used when the name to be resolved belongs to the same site as the client</a:t>
            </a:r>
            <a:r>
              <a:rPr lang="en-US" sz="2400" dirty="0" smtClean="0"/>
              <a:t>.</a:t>
            </a:r>
            <a:endParaRPr lang="en-IN" sz="2400" dirty="0" smtClean="0"/>
          </a:p>
          <a:p>
            <a:pPr>
              <a:buNone/>
            </a:pPr>
            <a:r>
              <a:rPr lang="en-US" sz="2400" b="1" dirty="0" smtClean="0"/>
              <a:t>                                   Example</a:t>
            </a:r>
            <a:r>
              <a:rPr lang="en-US" sz="2400" b="1" dirty="0" smtClean="0"/>
              <a:t>:</a:t>
            </a:r>
            <a:r>
              <a:rPr lang="en-US" sz="2400" dirty="0" smtClean="0"/>
              <a:t>  </a:t>
            </a:r>
            <a:r>
              <a:rPr lang="en-US" sz="2400" b="1" dirty="0" smtClean="0"/>
              <a:t> </a:t>
            </a:r>
            <a:r>
              <a:rPr lang="en-US" sz="2400" dirty="0" smtClean="0"/>
              <a:t>challenger</a:t>
            </a:r>
            <a:endParaRPr lang="en-IN" sz="2400" dirty="0" smtClean="0"/>
          </a:p>
          <a:p>
            <a:pPr>
              <a:buNone/>
            </a:pPr>
            <a:endParaRPr lang="en-IN" sz="2400" dirty="0" smtClean="0"/>
          </a:p>
          <a:p>
            <a:endParaRPr lang="en-IN" sz="2400" dirty="0" smtClean="0"/>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6</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857250"/>
          </a:xfrm>
        </p:spPr>
        <p:txBody>
          <a:bodyPr>
            <a:normAutofit/>
          </a:bodyPr>
          <a:lstStyle/>
          <a:p>
            <a:r>
              <a:rPr lang="en-IN" sz="3200" dirty="0" smtClean="0">
                <a:solidFill>
                  <a:schemeClr val="hlink"/>
                </a:solidFill>
                <a:effectLst>
                  <a:outerShdw blurRad="38100" dist="38100" dir="2700000" algn="tl">
                    <a:srgbClr val="C0C0C0"/>
                  </a:outerShdw>
                </a:effectLst>
                <a:latin typeface="Times New Roman" pitchFamily="18" charset="0"/>
              </a:rPr>
              <a:t>Domain</a:t>
            </a:r>
            <a:endParaRPr lang="en-IN" sz="3200" b="1" dirty="0"/>
          </a:p>
        </p:txBody>
      </p:sp>
      <p:sp>
        <p:nvSpPr>
          <p:cNvPr id="3" name="Content Placeholder 2"/>
          <p:cNvSpPr>
            <a:spLocks noGrp="1"/>
          </p:cNvSpPr>
          <p:nvPr>
            <p:ph sz="quarter" idx="1"/>
          </p:nvPr>
        </p:nvSpPr>
        <p:spPr>
          <a:xfrm>
            <a:off x="0" y="742950"/>
            <a:ext cx="8686800" cy="4095750"/>
          </a:xfrm>
        </p:spPr>
        <p:txBody>
          <a:bodyPr>
            <a:noAutofit/>
          </a:bodyPr>
          <a:lstStyle/>
          <a:p>
            <a:r>
              <a:rPr lang="en-US" sz="2400" dirty="0" smtClean="0"/>
              <a:t>A domain is a sub-tree of the domain name space. </a:t>
            </a:r>
            <a:r>
              <a:rPr lang="en-US" sz="2400" dirty="0" smtClean="0"/>
              <a:t>The </a:t>
            </a:r>
            <a:r>
              <a:rPr lang="en-US" sz="2400" dirty="0" smtClean="0"/>
              <a:t>name of the domain is the domain name of the node at the top of the sub-tree. </a:t>
            </a:r>
            <a:endParaRPr lang="en-US" sz="2400" dirty="0" smtClean="0"/>
          </a:p>
          <a:p>
            <a:r>
              <a:rPr lang="en-US" sz="2400" dirty="0" smtClean="0"/>
              <a:t>Note </a:t>
            </a:r>
            <a:r>
              <a:rPr lang="en-US" sz="2400" dirty="0" smtClean="0"/>
              <a:t>that a domain may itself be divided into domains (or </a:t>
            </a:r>
            <a:r>
              <a:rPr lang="en-US" sz="2400" dirty="0" err="1" smtClean="0"/>
              <a:t>subdomains</a:t>
            </a:r>
            <a:r>
              <a:rPr lang="en-US" sz="2400" dirty="0" smtClean="0"/>
              <a:t> as they are sometimes called).</a:t>
            </a:r>
            <a:endParaRPr lang="en-IN" sz="2400" dirty="0" smtClean="0"/>
          </a:p>
          <a:p>
            <a:pPr>
              <a:buNone/>
            </a:pPr>
            <a:endParaRPr lang="en-IN" sz="2400" dirty="0" smtClean="0"/>
          </a:p>
          <a:p>
            <a:endParaRPr lang="en-IN" sz="2400" dirty="0" smtClean="0"/>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7</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pic>
        <p:nvPicPr>
          <p:cNvPr id="10" name="Picture 9"/>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971800" y="2190750"/>
            <a:ext cx="4572000" cy="25431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US" sz="3200" dirty="0" smtClean="0">
                <a:solidFill>
                  <a:schemeClr val="hlink"/>
                </a:solidFill>
                <a:effectLst>
                  <a:outerShdw blurRad="38100" dist="38100" dir="2700000" algn="tl">
                    <a:srgbClr val="C0C0C0"/>
                  </a:outerShdw>
                </a:effectLst>
                <a:latin typeface="Times New Roman" pitchFamily="18" charset="0"/>
              </a:rPr>
              <a:t>DNS </a:t>
            </a:r>
            <a:r>
              <a:rPr lang="en-US" sz="3200" dirty="0" smtClean="0">
                <a:solidFill>
                  <a:schemeClr val="hlink"/>
                </a:solidFill>
                <a:effectLst>
                  <a:outerShdw blurRad="38100" dist="38100" dir="2700000" algn="tl">
                    <a:srgbClr val="C0C0C0"/>
                  </a:outerShdw>
                </a:effectLst>
                <a:latin typeface="Times New Roman" pitchFamily="18" charset="0"/>
              </a:rPr>
              <a:t>in the Internet</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r>
              <a:rPr lang="en-US" sz="2400" dirty="0" smtClean="0"/>
              <a:t>DNS is a protocol that can be used in different </a:t>
            </a:r>
            <a:r>
              <a:rPr lang="en-US" sz="2400" dirty="0" smtClean="0"/>
              <a:t>platforms.</a:t>
            </a:r>
          </a:p>
          <a:p>
            <a:r>
              <a:rPr lang="en-US" sz="2400" dirty="0" smtClean="0"/>
              <a:t>In </a:t>
            </a:r>
            <a:r>
              <a:rPr lang="en-US" sz="2400" dirty="0" smtClean="0"/>
              <a:t>the Internet, the domain</a:t>
            </a:r>
            <a:r>
              <a:rPr lang="en-US" sz="2400" b="1" dirty="0" smtClean="0"/>
              <a:t> </a:t>
            </a:r>
            <a:r>
              <a:rPr lang="en-US" sz="2400" dirty="0" smtClean="0"/>
              <a:t>name space (tree) is divided into three different sections: </a:t>
            </a:r>
            <a:endParaRPr lang="en-US" sz="2400" dirty="0" smtClean="0"/>
          </a:p>
          <a:p>
            <a:pPr lvl="1">
              <a:buFont typeface="Wingdings" pitchFamily="2" charset="2"/>
              <a:buChar char="q"/>
            </a:pPr>
            <a:r>
              <a:rPr lang="en-US" dirty="0" smtClean="0"/>
              <a:t>generic </a:t>
            </a:r>
            <a:r>
              <a:rPr lang="en-US" dirty="0" smtClean="0"/>
              <a:t>domains, </a:t>
            </a:r>
            <a:endParaRPr lang="en-US" dirty="0" smtClean="0"/>
          </a:p>
          <a:p>
            <a:pPr lvl="1">
              <a:buFont typeface="Wingdings" pitchFamily="2" charset="2"/>
              <a:buChar char="q"/>
            </a:pPr>
            <a:r>
              <a:rPr lang="en-US" dirty="0" smtClean="0"/>
              <a:t>country</a:t>
            </a:r>
            <a:r>
              <a:rPr lang="en-US" b="1" dirty="0" smtClean="0"/>
              <a:t> </a:t>
            </a:r>
            <a:r>
              <a:rPr lang="en-US" dirty="0" smtClean="0"/>
              <a:t>domains, </a:t>
            </a:r>
            <a:r>
              <a:rPr lang="en-US" dirty="0" smtClean="0"/>
              <a:t>and</a:t>
            </a:r>
          </a:p>
          <a:p>
            <a:pPr lvl="1">
              <a:buFont typeface="Wingdings" pitchFamily="2" charset="2"/>
              <a:buChar char="q"/>
            </a:pPr>
            <a:r>
              <a:rPr lang="en-US" dirty="0" smtClean="0"/>
              <a:t> </a:t>
            </a:r>
            <a:r>
              <a:rPr lang="en-US" dirty="0" smtClean="0"/>
              <a:t>the inverse domain</a:t>
            </a:r>
            <a:r>
              <a:rPr lang="en-US" dirty="0" smtClean="0"/>
              <a:t>.</a:t>
            </a:r>
            <a:endParaRPr lang="en-IN" dirty="0" smtClean="0"/>
          </a:p>
          <a:p>
            <a:pPr>
              <a:buNone/>
            </a:pPr>
            <a:endParaRPr lang="en-IN" sz="2400" dirty="0" smtClean="0"/>
          </a:p>
          <a:p>
            <a:endParaRPr lang="en-IN" sz="2400" dirty="0" smtClean="0"/>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8</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772400" cy="914400"/>
          </a:xfrm>
        </p:spPr>
        <p:txBody>
          <a:bodyPr>
            <a:normAutofit fontScale="90000"/>
          </a:bodyPr>
          <a:lstStyle/>
          <a:p>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IN" sz="3200" dirty="0" smtClean="0">
                <a:solidFill>
                  <a:schemeClr val="hlink"/>
                </a:solidFill>
                <a:effectLst>
                  <a:outerShdw blurRad="38100" dist="38100" dir="2700000" algn="tl">
                    <a:srgbClr val="C0C0C0"/>
                  </a:outerShdw>
                </a:effectLst>
                <a:latin typeface="Times New Roman" pitchFamily="18" charset="0"/>
              </a:rPr>
              <a:t/>
            </a:r>
            <a:br>
              <a:rPr lang="en-IN" sz="3200" dirty="0" smtClean="0">
                <a:solidFill>
                  <a:schemeClr val="hlink"/>
                </a:solidFill>
                <a:effectLst>
                  <a:outerShdw blurRad="38100" dist="38100" dir="2700000" algn="tl">
                    <a:srgbClr val="C0C0C0"/>
                  </a:outerShdw>
                </a:effectLst>
                <a:latin typeface="Times New Roman" pitchFamily="18" charset="0"/>
              </a:rPr>
            </a:br>
            <a:r>
              <a:rPr lang="en-US" sz="3200" dirty="0" smtClean="0">
                <a:solidFill>
                  <a:schemeClr val="hlink"/>
                </a:solidFill>
                <a:effectLst>
                  <a:outerShdw blurRad="38100" dist="38100" dir="2700000" algn="tl">
                    <a:srgbClr val="C0C0C0"/>
                  </a:outerShdw>
                </a:effectLst>
                <a:latin typeface="Times New Roman" pitchFamily="18" charset="0"/>
              </a:rPr>
              <a:t>DNS </a:t>
            </a:r>
            <a:r>
              <a:rPr lang="en-US" sz="3200" dirty="0" smtClean="0">
                <a:solidFill>
                  <a:schemeClr val="hlink"/>
                </a:solidFill>
                <a:effectLst>
                  <a:outerShdw blurRad="38100" dist="38100" dir="2700000" algn="tl">
                    <a:srgbClr val="C0C0C0"/>
                  </a:outerShdw>
                </a:effectLst>
                <a:latin typeface="Times New Roman" pitchFamily="18" charset="0"/>
              </a:rPr>
              <a:t>in the Internet</a:t>
            </a:r>
            <a:r>
              <a:rPr lang="en-IN" sz="3200" dirty="0" smtClean="0"/>
              <a:t/>
            </a:r>
            <a:br>
              <a:rPr lang="en-IN" sz="3200" dirty="0" smtClean="0"/>
            </a:br>
            <a:endParaRPr lang="en-IN" sz="3200" b="1" dirty="0"/>
          </a:p>
        </p:txBody>
      </p:sp>
      <p:sp>
        <p:nvSpPr>
          <p:cNvPr id="3" name="Content Placeholder 2"/>
          <p:cNvSpPr>
            <a:spLocks noGrp="1"/>
          </p:cNvSpPr>
          <p:nvPr>
            <p:ph sz="quarter" idx="1"/>
          </p:nvPr>
        </p:nvSpPr>
        <p:spPr>
          <a:xfrm>
            <a:off x="0" y="742950"/>
            <a:ext cx="8915400" cy="4095750"/>
          </a:xfrm>
        </p:spPr>
        <p:txBody>
          <a:bodyPr>
            <a:noAutofit/>
          </a:bodyPr>
          <a:lstStyle/>
          <a:p>
            <a:r>
              <a:rPr lang="en-US" sz="2000" b="1" dirty="0" smtClean="0"/>
              <a:t>Generic Domains</a:t>
            </a:r>
            <a:r>
              <a:rPr lang="en-IN" sz="2000" b="1" dirty="0" smtClean="0"/>
              <a:t>: </a:t>
            </a:r>
            <a:r>
              <a:rPr lang="en-US" sz="2000" dirty="0" smtClean="0"/>
              <a:t>The generic domains</a:t>
            </a:r>
            <a:r>
              <a:rPr lang="en-US" sz="2000" b="1" dirty="0" smtClean="0"/>
              <a:t> </a:t>
            </a:r>
            <a:r>
              <a:rPr lang="en-US" sz="2000" dirty="0" smtClean="0"/>
              <a:t>define registered hosts according to their generic behavior. Each node in the tree defines a domain, which is an index to the domain name space database. </a:t>
            </a:r>
            <a:endParaRPr lang="en-IN" sz="2000" dirty="0" smtClean="0"/>
          </a:p>
          <a:p>
            <a:pPr>
              <a:buNone/>
            </a:pPr>
            <a:r>
              <a:rPr lang="en-US" sz="2400" b="1" dirty="0" smtClean="0"/>
              <a:t>    </a:t>
            </a:r>
            <a:r>
              <a:rPr lang="en-US" sz="2000" b="1" dirty="0" smtClean="0"/>
              <a:t>Example:</a:t>
            </a:r>
            <a:r>
              <a:rPr lang="en-US" sz="2000" dirty="0" smtClean="0"/>
              <a:t>  </a:t>
            </a:r>
            <a:endParaRPr lang="en-IN" sz="2000" dirty="0" smtClean="0"/>
          </a:p>
          <a:p>
            <a:pPr lvl="1">
              <a:buFont typeface="Wingdings" pitchFamily="2" charset="2"/>
              <a:buChar char="q"/>
            </a:pPr>
            <a:r>
              <a:rPr lang="en-US" sz="2000" dirty="0" smtClean="0"/>
              <a:t>com -Commercial organizations</a:t>
            </a:r>
            <a:endParaRPr lang="en-IN" sz="2000" dirty="0" smtClean="0"/>
          </a:p>
          <a:p>
            <a:pPr lvl="1">
              <a:buFont typeface="Wingdings" pitchFamily="2" charset="2"/>
              <a:buChar char="q"/>
            </a:pPr>
            <a:r>
              <a:rPr lang="en-US" sz="2000" dirty="0" err="1" smtClean="0"/>
              <a:t>edu</a:t>
            </a:r>
            <a:r>
              <a:rPr lang="en-US" sz="2000" dirty="0" smtClean="0"/>
              <a:t>-Educational institutions ,</a:t>
            </a:r>
            <a:endParaRPr lang="en-IN" sz="2000" dirty="0" smtClean="0"/>
          </a:p>
          <a:p>
            <a:pPr lvl="1">
              <a:buFont typeface="Wingdings" pitchFamily="2" charset="2"/>
              <a:buChar char="q"/>
            </a:pPr>
            <a:r>
              <a:rPr lang="en-US" sz="2000" dirty="0" err="1" smtClean="0"/>
              <a:t>gov</a:t>
            </a:r>
            <a:r>
              <a:rPr lang="en-US" sz="2000" dirty="0" smtClean="0"/>
              <a:t>- Government institutions ,</a:t>
            </a:r>
            <a:endParaRPr lang="en-IN" sz="2000" dirty="0" smtClean="0"/>
          </a:p>
          <a:p>
            <a:pPr lvl="1">
              <a:buFont typeface="Wingdings" pitchFamily="2" charset="2"/>
              <a:buChar char="q"/>
            </a:pPr>
            <a:r>
              <a:rPr lang="en-US" sz="2000" dirty="0" smtClean="0"/>
              <a:t>info -Information service providers</a:t>
            </a:r>
            <a:endParaRPr lang="en-IN" sz="2000" dirty="0" smtClean="0"/>
          </a:p>
          <a:p>
            <a:pPr lvl="1">
              <a:buFont typeface="Wingdings" pitchFamily="2" charset="2"/>
              <a:buChar char="q"/>
            </a:pPr>
            <a:r>
              <a:rPr lang="en-US" sz="2000" dirty="0" err="1" smtClean="0"/>
              <a:t>int</a:t>
            </a:r>
            <a:r>
              <a:rPr lang="en-US" sz="2000" dirty="0" smtClean="0"/>
              <a:t>-International organizations, </a:t>
            </a:r>
            <a:endParaRPr lang="en-IN" sz="2000" dirty="0" smtClean="0"/>
          </a:p>
          <a:p>
            <a:pPr lvl="1">
              <a:buFont typeface="Wingdings" pitchFamily="2" charset="2"/>
              <a:buChar char="q"/>
            </a:pPr>
            <a:r>
              <a:rPr lang="en-US" sz="2000" dirty="0" smtClean="0"/>
              <a:t>net - Network support centers ,</a:t>
            </a:r>
            <a:endParaRPr lang="en-IN" sz="2000" dirty="0" smtClean="0"/>
          </a:p>
          <a:p>
            <a:pPr lvl="1">
              <a:buFont typeface="Wingdings" pitchFamily="2" charset="2"/>
              <a:buChar char="q"/>
            </a:pPr>
            <a:r>
              <a:rPr lang="en-US" sz="2000" dirty="0" smtClean="0"/>
              <a:t>org -Nonprofit organizations</a:t>
            </a:r>
            <a:endParaRPr lang="en-IN" sz="2000" dirty="0" smtClean="0"/>
          </a:p>
          <a:p>
            <a:pPr>
              <a:buNone/>
            </a:pPr>
            <a:endParaRPr lang="en-IN" sz="2400" dirty="0" smtClean="0"/>
          </a:p>
          <a:p>
            <a:endParaRPr lang="en-IN" sz="2400" dirty="0" smtClean="0"/>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9</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May 12, 2020</a:t>
            </a:fld>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10" ma:contentTypeDescription="Create a new document." ma:contentTypeScope="" ma:versionID="d862014834ec707a5a355dc73b5ed7a9">
  <xsd:schema xmlns:xsd="http://www.w3.org/2001/XMLSchema" xmlns:xs="http://www.w3.org/2001/XMLSchema" xmlns:p="http://schemas.microsoft.com/office/2006/metadata/properties" xmlns:ns2="a069deda-dd54-4a17-8471-364442f6fb77" targetNamespace="http://schemas.microsoft.com/office/2006/metadata/properties" ma:root="true" ma:fieldsID="f3cfc8812596ac951d1e747123c5a07e"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FC4659-7FF5-4F82-BBB6-DD9BDFC8C87F}"/>
</file>

<file path=customXml/itemProps2.xml><?xml version="1.0" encoding="utf-8"?>
<ds:datastoreItem xmlns:ds="http://schemas.openxmlformats.org/officeDocument/2006/customXml" ds:itemID="{973FEBDB-2B3C-4EB6-B8AC-35E206794C55}"/>
</file>

<file path=customXml/itemProps3.xml><?xml version="1.0" encoding="utf-8"?>
<ds:datastoreItem xmlns:ds="http://schemas.openxmlformats.org/officeDocument/2006/customXml" ds:itemID="{DBAF9929-CF2A-49DD-B14C-BFB670EC808C}"/>
</file>

<file path=docProps/app.xml><?xml version="1.0" encoding="utf-8"?>
<Properties xmlns="http://schemas.openxmlformats.org/officeDocument/2006/extended-properties" xmlns:vt="http://schemas.openxmlformats.org/officeDocument/2006/docPropsVTypes">
  <Template>Equity</Template>
  <TotalTime>965</TotalTime>
  <Words>1855</Words>
  <Application>Microsoft Office PowerPoint</Application>
  <PresentationFormat>On-screen Show (16:9)</PresentationFormat>
  <Paragraphs>513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Equity</vt:lpstr>
      <vt:lpstr>Unit-5 : Application Layer  </vt:lpstr>
      <vt:lpstr>Content </vt:lpstr>
      <vt:lpstr>Domain Name System (DNS) </vt:lpstr>
      <vt:lpstr>Domain Name System (Cont’d)</vt:lpstr>
      <vt:lpstr>Domain Name System (Cont’d)</vt:lpstr>
      <vt:lpstr>Domain Name System (Cont’d)</vt:lpstr>
      <vt:lpstr>Domain</vt:lpstr>
      <vt:lpstr>   DNS in the Internet </vt:lpstr>
      <vt:lpstr>   DNS in the Internet </vt:lpstr>
      <vt:lpstr>   DNS in the Internet </vt:lpstr>
      <vt:lpstr>   TELNET </vt:lpstr>
      <vt:lpstr>   TELNET </vt:lpstr>
      <vt:lpstr>   Electronic Mail </vt:lpstr>
      <vt:lpstr>   Electronic Mail </vt:lpstr>
      <vt:lpstr>   MIME </vt:lpstr>
      <vt:lpstr>   MIME </vt:lpstr>
      <vt:lpstr>   MIME </vt:lpstr>
      <vt:lpstr>   SMTP </vt:lpstr>
      <vt:lpstr>   SMTP </vt:lpstr>
      <vt:lpstr>   Message Access Agent: POP and IMAP </vt:lpstr>
      <vt:lpstr>  POP-3 </vt:lpstr>
      <vt:lpstr>  IMAP4 </vt:lpstr>
      <vt:lpstr>  IMAP4 </vt:lpstr>
      <vt:lpstr>  FTP </vt:lpstr>
      <vt:lpstr>  FTP </vt:lpstr>
      <vt:lpstr>  FTP </vt:lpstr>
      <vt:lpstr>  HTTP </vt:lpstr>
      <vt:lpstr>  HTTP </vt:lpstr>
      <vt:lpstr>  Network Management  </vt:lpstr>
      <vt:lpstr>  SNMP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 (Introduction and its responsibilities)</dc:title>
  <dc:creator>ashu1</dc:creator>
  <cp:lastModifiedBy>ashu1</cp:lastModifiedBy>
  <cp:revision>118</cp:revision>
  <dcterms:created xsi:type="dcterms:W3CDTF">2020-04-14T09:59:12Z</dcterms:created>
  <dcterms:modified xsi:type="dcterms:W3CDTF">2020-05-12T06:33:19Z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