
<file path=[Content_Types].xml><?xml version="1.0" encoding="utf-8"?>
<Types xmlns="http://schemas.openxmlformats.org/package/2006/content-types">
  <Default Extension="png" ContentType="image/png"/>
  <Default Extension="rels" ContentType="application/vnd.openxmlformats-package.relationships+xml"/>
  <Default Extension="emf" ContentType="image/x-emf"/>
  <Default Extension="jpeg" ContentType="image/jpeg"/>
  <Default Extension="xml" ContentType="application/xml"/>
  <Default Extension="wav" ContentType="audio/wav"/>
  <Override PartName="/ppt/presentation.xml" ContentType="application/vnd.openxmlformats-officedocument.presentationml.presentation.main+xml"/>
  <Override PartName="/ppt/slides/slide4.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20.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slideMasters/slideMaster1.xml" ContentType="application/vnd.openxmlformats-officedocument.presentationml.slideMaster+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3.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5.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2"/>
  </p:notesMasterIdLst>
  <p:handoutMasterIdLst>
    <p:handoutMasterId r:id="rId23"/>
  </p:handoutMasterIdLst>
  <p:sldIdLst>
    <p:sldId id="1071" r:id="rId2"/>
    <p:sldId id="857" r:id="rId3"/>
    <p:sldId id="1054" r:id="rId4"/>
    <p:sldId id="1055" r:id="rId5"/>
    <p:sldId id="858" r:id="rId6"/>
    <p:sldId id="1052" r:id="rId7"/>
    <p:sldId id="866" r:id="rId8"/>
    <p:sldId id="867" r:id="rId9"/>
    <p:sldId id="868" r:id="rId10"/>
    <p:sldId id="1061" r:id="rId11"/>
    <p:sldId id="1062" r:id="rId12"/>
    <p:sldId id="869" r:id="rId13"/>
    <p:sldId id="1066" r:id="rId14"/>
    <p:sldId id="1067" r:id="rId15"/>
    <p:sldId id="898" r:id="rId16"/>
    <p:sldId id="899" r:id="rId17"/>
    <p:sldId id="900" r:id="rId18"/>
    <p:sldId id="1050" r:id="rId19"/>
    <p:sldId id="1068" r:id="rId20"/>
    <p:sldId id="967" r:id="rId21"/>
  </p:sldIdLst>
  <p:sldSz cx="9144000" cy="6858000" type="screen4x3"/>
  <p:notesSz cx="6858000" cy="9144000"/>
  <p:defaultTextStyle>
    <a:defPPr>
      <a:defRPr lang="en-US"/>
    </a:defPPr>
    <a:lvl1pPr algn="l" rtl="0" fontAlgn="base">
      <a:spcBef>
        <a:spcPct val="0"/>
      </a:spcBef>
      <a:spcAft>
        <a:spcPct val="0"/>
      </a:spcAft>
      <a:defRPr sz="3200" b="1" i="1" kern="1200">
        <a:solidFill>
          <a:schemeClr val="tx1"/>
        </a:solidFill>
        <a:latin typeface="Baby Kruffy"/>
        <a:ea typeface="+mn-ea"/>
        <a:cs typeface="+mn-cs"/>
      </a:defRPr>
    </a:lvl1pPr>
    <a:lvl2pPr marL="457200" algn="l" rtl="0" fontAlgn="base">
      <a:spcBef>
        <a:spcPct val="0"/>
      </a:spcBef>
      <a:spcAft>
        <a:spcPct val="0"/>
      </a:spcAft>
      <a:defRPr sz="3200" b="1" i="1" kern="1200">
        <a:solidFill>
          <a:schemeClr val="tx1"/>
        </a:solidFill>
        <a:latin typeface="Baby Kruffy"/>
        <a:ea typeface="+mn-ea"/>
        <a:cs typeface="+mn-cs"/>
      </a:defRPr>
    </a:lvl2pPr>
    <a:lvl3pPr marL="914400" algn="l" rtl="0" fontAlgn="base">
      <a:spcBef>
        <a:spcPct val="0"/>
      </a:spcBef>
      <a:spcAft>
        <a:spcPct val="0"/>
      </a:spcAft>
      <a:defRPr sz="3200" b="1" i="1" kern="1200">
        <a:solidFill>
          <a:schemeClr val="tx1"/>
        </a:solidFill>
        <a:latin typeface="Baby Kruffy"/>
        <a:ea typeface="+mn-ea"/>
        <a:cs typeface="+mn-cs"/>
      </a:defRPr>
    </a:lvl3pPr>
    <a:lvl4pPr marL="1371600" algn="l" rtl="0" fontAlgn="base">
      <a:spcBef>
        <a:spcPct val="0"/>
      </a:spcBef>
      <a:spcAft>
        <a:spcPct val="0"/>
      </a:spcAft>
      <a:defRPr sz="3200" b="1" i="1" kern="1200">
        <a:solidFill>
          <a:schemeClr val="tx1"/>
        </a:solidFill>
        <a:latin typeface="Baby Kruffy"/>
        <a:ea typeface="+mn-ea"/>
        <a:cs typeface="+mn-cs"/>
      </a:defRPr>
    </a:lvl4pPr>
    <a:lvl5pPr marL="1828800" algn="l" rtl="0" fontAlgn="base">
      <a:spcBef>
        <a:spcPct val="0"/>
      </a:spcBef>
      <a:spcAft>
        <a:spcPct val="0"/>
      </a:spcAft>
      <a:defRPr sz="3200" b="1" i="1" kern="1200">
        <a:solidFill>
          <a:schemeClr val="tx1"/>
        </a:solidFill>
        <a:latin typeface="Baby Kruffy"/>
        <a:ea typeface="+mn-ea"/>
        <a:cs typeface="+mn-cs"/>
      </a:defRPr>
    </a:lvl5pPr>
    <a:lvl6pPr marL="2286000" algn="l" defTabSz="914400" rtl="0" eaLnBrk="1" latinLnBrk="0" hangingPunct="1">
      <a:defRPr sz="3200" b="1" i="1" kern="1200">
        <a:solidFill>
          <a:schemeClr val="tx1"/>
        </a:solidFill>
        <a:latin typeface="Baby Kruffy"/>
        <a:ea typeface="+mn-ea"/>
        <a:cs typeface="+mn-cs"/>
      </a:defRPr>
    </a:lvl6pPr>
    <a:lvl7pPr marL="2743200" algn="l" defTabSz="914400" rtl="0" eaLnBrk="1" latinLnBrk="0" hangingPunct="1">
      <a:defRPr sz="3200" b="1" i="1" kern="1200">
        <a:solidFill>
          <a:schemeClr val="tx1"/>
        </a:solidFill>
        <a:latin typeface="Baby Kruffy"/>
        <a:ea typeface="+mn-ea"/>
        <a:cs typeface="+mn-cs"/>
      </a:defRPr>
    </a:lvl7pPr>
    <a:lvl8pPr marL="3200400" algn="l" defTabSz="914400" rtl="0" eaLnBrk="1" latinLnBrk="0" hangingPunct="1">
      <a:defRPr sz="3200" b="1" i="1" kern="1200">
        <a:solidFill>
          <a:schemeClr val="tx1"/>
        </a:solidFill>
        <a:latin typeface="Baby Kruffy"/>
        <a:ea typeface="+mn-ea"/>
        <a:cs typeface="+mn-cs"/>
      </a:defRPr>
    </a:lvl8pPr>
    <a:lvl9pPr marL="3657600" algn="l" defTabSz="914400" rtl="0" eaLnBrk="1" latinLnBrk="0" hangingPunct="1">
      <a:defRPr sz="3200" b="1" i="1" kern="1200">
        <a:solidFill>
          <a:schemeClr val="tx1"/>
        </a:solidFill>
        <a:latin typeface="Baby Kruffy"/>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996633"/>
    <a:srgbClr val="660066"/>
    <a:srgbClr val="3366FF"/>
    <a:srgbClr val="66FFFF"/>
    <a:srgbClr val="CCFF99"/>
    <a:srgbClr val="6666FF"/>
    <a:srgbClr val="00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3053" autoAdjust="0"/>
    <p:restoredTop sz="94624" autoAdjust="0"/>
  </p:normalViewPr>
  <p:slideViewPr>
    <p:cSldViewPr>
      <p:cViewPr>
        <p:scale>
          <a:sx n="75" d="100"/>
          <a:sy n="75" d="100"/>
        </p:scale>
        <p:origin x="-1326" y="-3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0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i="0" dirty="0">
                <a:latin typeface="Times New Roman" pitchFamily="18" charset="0"/>
              </a:defRPr>
            </a:lvl1pPr>
          </a:lstStyle>
          <a:p>
            <a:pPr>
              <a:defRPr/>
            </a:pPr>
            <a:endParaRPr lang="en-US"/>
          </a:p>
        </p:txBody>
      </p:sp>
      <p:sp>
        <p:nvSpPr>
          <p:cNvPr id="9000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dirty="0">
                <a:latin typeface="Times New Roman" pitchFamily="18" charset="0"/>
              </a:defRPr>
            </a:lvl1pPr>
          </a:lstStyle>
          <a:p>
            <a:pPr>
              <a:defRPr/>
            </a:pPr>
            <a:endParaRPr lang="en-US"/>
          </a:p>
        </p:txBody>
      </p:sp>
      <p:sp>
        <p:nvSpPr>
          <p:cNvPr id="9001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i="0">
                <a:latin typeface="Times New Roman" pitchFamily="18" charset="0"/>
              </a:defRPr>
            </a:lvl1pPr>
          </a:lstStyle>
          <a:p>
            <a:r>
              <a:rPr lang="en-US"/>
              <a:t>18.#</a:t>
            </a:r>
          </a:p>
        </p:txBody>
      </p:sp>
      <p:sp>
        <p:nvSpPr>
          <p:cNvPr id="9001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i="0">
                <a:latin typeface="Times New Roman" pitchFamily="18" charset="0"/>
              </a:defRPr>
            </a:lvl1pPr>
          </a:lstStyle>
          <a:p>
            <a:pPr>
              <a:defRPr/>
            </a:pPr>
            <a:fld id="{912FFE78-57A1-4D26-9893-4E6412B4EC56}"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8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i="0" dirty="0">
                <a:latin typeface="Times New Roman" pitchFamily="18" charset="0"/>
              </a:defRPr>
            </a:lvl1pPr>
          </a:lstStyle>
          <a:p>
            <a:pPr>
              <a:defRPr/>
            </a:pPr>
            <a:endParaRPr lang="en-US"/>
          </a:p>
        </p:txBody>
      </p:sp>
      <p:sp>
        <p:nvSpPr>
          <p:cNvPr id="8785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dirty="0">
                <a:latin typeface="Times New Roman" pitchFamily="18"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785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785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i="0">
                <a:latin typeface="Times New Roman" pitchFamily="18" charset="0"/>
              </a:defRPr>
            </a:lvl1pPr>
          </a:lstStyle>
          <a:p>
            <a:r>
              <a:rPr lang="en-US"/>
              <a:t>18.#</a:t>
            </a:r>
          </a:p>
        </p:txBody>
      </p:sp>
      <p:sp>
        <p:nvSpPr>
          <p:cNvPr id="8785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i="0">
                <a:latin typeface="Times New Roman" pitchFamily="18" charset="0"/>
              </a:defRPr>
            </a:lvl1pPr>
          </a:lstStyle>
          <a:p>
            <a:pPr>
              <a:defRPr/>
            </a:pPr>
            <a:fld id="{D6F7EB73-A61C-4E64-9D0C-9C3399AA4909}" type="slidenum">
              <a:rPr lang="en-US"/>
              <a:pPr>
                <a:defRPr/>
              </a:pPr>
              <a:t>‹#›</a:t>
            </a:fld>
            <a:endParaRPr lang="en-US" dirty="0"/>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p:txBody>
          <a:bodyPr/>
          <a:lstStyle/>
          <a:p>
            <a:pPr>
              <a:defRPr/>
            </a:pPr>
            <a:r>
              <a:rPr lang="en-US" dirty="0" smtClean="0"/>
              <a:t>1.#</a:t>
            </a: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6"/>
          <p:cNvSpPr>
            <a:spLocks noGrp="1" noChangeArrowheads="1"/>
          </p:cNvSpPr>
          <p:nvPr>
            <p:ph type="ftr" sz="quarter" idx="4"/>
          </p:nvPr>
        </p:nvSpPr>
        <p:spPr>
          <a:noFill/>
        </p:spPr>
        <p:txBody>
          <a:bodyPr/>
          <a:lstStyle/>
          <a:p>
            <a:r>
              <a:rPr lang="en-US"/>
              <a:t>18.#</a:t>
            </a: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6"/>
          <p:cNvSpPr>
            <a:spLocks noGrp="1" noChangeArrowheads="1"/>
          </p:cNvSpPr>
          <p:nvPr>
            <p:ph type="ftr" sz="quarter" idx="4"/>
          </p:nvPr>
        </p:nvSpPr>
        <p:spPr>
          <a:noFill/>
        </p:spPr>
        <p:txBody>
          <a:bodyPr/>
          <a:lstStyle/>
          <a:p>
            <a:r>
              <a:rPr lang="en-US"/>
              <a:t>18.#</a:t>
            </a: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6"/>
          <p:cNvSpPr>
            <a:spLocks noGrp="1" noChangeArrowheads="1"/>
          </p:cNvSpPr>
          <p:nvPr>
            <p:ph type="ftr" sz="quarter" idx="4"/>
          </p:nvPr>
        </p:nvSpPr>
        <p:spPr>
          <a:noFill/>
        </p:spPr>
        <p:txBody>
          <a:bodyPr/>
          <a:lstStyle/>
          <a:p>
            <a:r>
              <a:rPr lang="en-US"/>
              <a:t>18.#</a:t>
            </a: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6"/>
          <p:cNvSpPr>
            <a:spLocks noGrp="1" noChangeArrowheads="1"/>
          </p:cNvSpPr>
          <p:nvPr>
            <p:ph type="ftr" sz="quarter" idx="4"/>
          </p:nvPr>
        </p:nvSpPr>
        <p:spPr>
          <a:noFill/>
        </p:spPr>
        <p:txBody>
          <a:bodyPr/>
          <a:lstStyle/>
          <a:p>
            <a:r>
              <a:rPr lang="en-US"/>
              <a:t>18.#</a:t>
            </a: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6"/>
          <p:cNvSpPr>
            <a:spLocks noGrp="1" noChangeArrowheads="1"/>
          </p:cNvSpPr>
          <p:nvPr>
            <p:ph type="ftr" sz="quarter" idx="4"/>
          </p:nvPr>
        </p:nvSpPr>
        <p:spPr>
          <a:noFill/>
        </p:spPr>
        <p:txBody>
          <a:bodyPr/>
          <a:lstStyle/>
          <a:p>
            <a:r>
              <a:rPr lang="en-US"/>
              <a:t>18.#</a:t>
            </a: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6"/>
          <p:cNvSpPr>
            <a:spLocks noGrp="1" noChangeArrowheads="1"/>
          </p:cNvSpPr>
          <p:nvPr>
            <p:ph type="ftr" sz="quarter" idx="4"/>
          </p:nvPr>
        </p:nvSpPr>
        <p:spPr>
          <a:noFill/>
        </p:spPr>
        <p:txBody>
          <a:bodyPr/>
          <a:lstStyle/>
          <a:p>
            <a:r>
              <a:rPr lang="en-US"/>
              <a:t>18.#</a:t>
            </a:r>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6"/>
          <p:cNvSpPr>
            <a:spLocks noGrp="1" noChangeArrowheads="1"/>
          </p:cNvSpPr>
          <p:nvPr>
            <p:ph type="ftr" sz="quarter" idx="4"/>
          </p:nvPr>
        </p:nvSpPr>
        <p:spPr>
          <a:noFill/>
        </p:spPr>
        <p:txBody>
          <a:bodyPr/>
          <a:lstStyle/>
          <a:p>
            <a:r>
              <a:rPr lang="en-US"/>
              <a:t>18.#</a:t>
            </a: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6"/>
          <p:cNvSpPr>
            <a:spLocks noGrp="1" noChangeArrowheads="1"/>
          </p:cNvSpPr>
          <p:nvPr>
            <p:ph type="ftr" sz="quarter" idx="4"/>
          </p:nvPr>
        </p:nvSpPr>
        <p:spPr>
          <a:noFill/>
        </p:spPr>
        <p:txBody>
          <a:bodyPr/>
          <a:lstStyle/>
          <a:p>
            <a:r>
              <a:rPr lang="en-US"/>
              <a:t>18.#</a:t>
            </a: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6"/>
          <p:cNvSpPr>
            <a:spLocks noGrp="1" noChangeArrowheads="1"/>
          </p:cNvSpPr>
          <p:nvPr>
            <p:ph type="ftr" sz="quarter" idx="4"/>
          </p:nvPr>
        </p:nvSpPr>
        <p:spPr>
          <a:noFill/>
        </p:spPr>
        <p:txBody>
          <a:bodyPr/>
          <a:lstStyle/>
          <a:p>
            <a:r>
              <a:rPr lang="en-US"/>
              <a:t>18.#</a:t>
            </a: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6"/>
          <p:cNvSpPr>
            <a:spLocks noGrp="1" noChangeArrowheads="1"/>
          </p:cNvSpPr>
          <p:nvPr>
            <p:ph type="ftr" sz="quarter" idx="4"/>
          </p:nvPr>
        </p:nvSpPr>
        <p:spPr>
          <a:noFill/>
        </p:spPr>
        <p:txBody>
          <a:bodyPr/>
          <a:lstStyle/>
          <a:p>
            <a:r>
              <a:rPr lang="en-US"/>
              <a:t>18.#</a:t>
            </a: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6"/>
          <p:cNvSpPr>
            <a:spLocks noGrp="1" noChangeArrowheads="1"/>
          </p:cNvSpPr>
          <p:nvPr>
            <p:ph type="ftr" sz="quarter" idx="4"/>
          </p:nvPr>
        </p:nvSpPr>
        <p:spPr>
          <a:noFill/>
        </p:spPr>
        <p:txBody>
          <a:bodyPr/>
          <a:lstStyle/>
          <a:p>
            <a:r>
              <a:rPr lang="en-US"/>
              <a:t>18.#</a:t>
            </a:r>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6"/>
          <p:cNvSpPr>
            <a:spLocks noGrp="1" noChangeArrowheads="1"/>
          </p:cNvSpPr>
          <p:nvPr>
            <p:ph type="ftr" sz="quarter" idx="4"/>
          </p:nvPr>
        </p:nvSpPr>
        <p:spPr>
          <a:noFill/>
        </p:spPr>
        <p:txBody>
          <a:bodyPr/>
          <a:lstStyle/>
          <a:p>
            <a:r>
              <a:rPr lang="en-US"/>
              <a:t>18.#</a:t>
            </a:r>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6"/>
          <p:cNvSpPr>
            <a:spLocks noGrp="1" noChangeArrowheads="1"/>
          </p:cNvSpPr>
          <p:nvPr>
            <p:ph type="ftr" sz="quarter" idx="4"/>
          </p:nvPr>
        </p:nvSpPr>
        <p:spPr>
          <a:noFill/>
        </p:spPr>
        <p:txBody>
          <a:bodyPr/>
          <a:lstStyle/>
          <a:p>
            <a:r>
              <a:rPr lang="en-US"/>
              <a:t>18.#</a:t>
            </a: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6"/>
          <p:cNvSpPr>
            <a:spLocks noGrp="1" noChangeArrowheads="1"/>
          </p:cNvSpPr>
          <p:nvPr>
            <p:ph type="ftr" sz="quarter" idx="4"/>
          </p:nvPr>
        </p:nvSpPr>
        <p:spPr>
          <a:noFill/>
        </p:spPr>
        <p:txBody>
          <a:bodyPr/>
          <a:lstStyle/>
          <a:p>
            <a:r>
              <a:rPr lang="en-US"/>
              <a:t>18.#</a:t>
            </a: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6"/>
          <p:cNvSpPr>
            <a:spLocks noGrp="1" noChangeArrowheads="1"/>
          </p:cNvSpPr>
          <p:nvPr>
            <p:ph type="ftr" sz="quarter" idx="4"/>
          </p:nvPr>
        </p:nvSpPr>
        <p:spPr>
          <a:noFill/>
        </p:spPr>
        <p:txBody>
          <a:bodyPr/>
          <a:lstStyle/>
          <a:p>
            <a:r>
              <a:rPr lang="en-US"/>
              <a:t>18.#</a:t>
            </a: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6"/>
          <p:cNvSpPr>
            <a:spLocks noGrp="1" noChangeArrowheads="1"/>
          </p:cNvSpPr>
          <p:nvPr>
            <p:ph type="ftr" sz="quarter" idx="4"/>
          </p:nvPr>
        </p:nvSpPr>
        <p:spPr>
          <a:noFill/>
        </p:spPr>
        <p:txBody>
          <a:bodyPr/>
          <a:lstStyle/>
          <a:p>
            <a:r>
              <a:rPr lang="en-US"/>
              <a:t>18.#</a:t>
            </a: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6"/>
          <p:cNvSpPr>
            <a:spLocks noGrp="1" noChangeArrowheads="1"/>
          </p:cNvSpPr>
          <p:nvPr>
            <p:ph type="ftr" sz="quarter" idx="4"/>
          </p:nvPr>
        </p:nvSpPr>
        <p:spPr>
          <a:noFill/>
        </p:spPr>
        <p:txBody>
          <a:bodyPr/>
          <a:lstStyle/>
          <a:p>
            <a:r>
              <a:rPr lang="en-US"/>
              <a:t>18.#</a:t>
            </a: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6"/>
          <p:cNvSpPr>
            <a:spLocks noGrp="1" noChangeArrowheads="1"/>
          </p:cNvSpPr>
          <p:nvPr>
            <p:ph type="ftr" sz="quarter" idx="4"/>
          </p:nvPr>
        </p:nvSpPr>
        <p:spPr>
          <a:noFill/>
        </p:spPr>
        <p:txBody>
          <a:bodyPr/>
          <a:lstStyle/>
          <a:p>
            <a:r>
              <a:rPr lang="en-US"/>
              <a:t>18.#</a:t>
            </a:r>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6"/>
          <p:cNvSpPr>
            <a:spLocks noGrp="1" noChangeArrowheads="1"/>
          </p:cNvSpPr>
          <p:nvPr>
            <p:ph type="ftr" sz="quarter" idx="4"/>
          </p:nvPr>
        </p:nvSpPr>
        <p:spPr>
          <a:noFill/>
        </p:spPr>
        <p:txBody>
          <a:bodyPr/>
          <a:lstStyle/>
          <a:p>
            <a:r>
              <a:rPr lang="en-US"/>
              <a:t>18.#</a:t>
            </a: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extLst>
            </p:spPr>
            <p:txBody>
              <a:bodyPr wrap="none" anchor="ctr"/>
              <a:lstStyle/>
              <a:p>
                <a:pPr eaLnBrk="0" hangingPunct="0">
                  <a:defRPr/>
                </a:pPr>
                <a:endParaRPr lang="en-US" dirty="0">
                  <a:latin typeface="Baby Kruffy" pitchFamily="2"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extLst>
            </p:spPr>
            <p:txBody>
              <a:bodyPr wrap="none" anchor="ctr"/>
              <a:lstStyle/>
              <a:p>
                <a:pPr eaLnBrk="0" hangingPunct="0">
                  <a:defRPr/>
                </a:pPr>
                <a:endParaRPr lang="en-US" dirty="0">
                  <a:latin typeface="Baby Kruffy" pitchFamily="2"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extLst>
            </p:spPr>
            <p:txBody>
              <a:bodyPr wrap="none" anchor="ctr"/>
              <a:lstStyle/>
              <a:p>
                <a:pPr eaLnBrk="0" hangingPunct="0">
                  <a:defRPr/>
                </a:pPr>
                <a:endParaRPr lang="en-US" dirty="0">
                  <a:latin typeface="Baby Kruffy" pitchFamily="2"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extLst>
            </p:spPr>
            <p:txBody>
              <a:bodyPr wrap="none" anchor="ctr"/>
              <a:lstStyle/>
              <a:p>
                <a:pPr eaLnBrk="0" hangingPunct="0">
                  <a:defRPr/>
                </a:pPr>
                <a:endParaRPr lang="en-US" dirty="0">
                  <a:latin typeface="Baby Kruffy" pitchFamily="2"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extLst>
          </p:spPr>
          <p:txBody>
            <a:bodyPr wrap="none" anchor="ctr"/>
            <a:lstStyle/>
            <a:p>
              <a:pPr eaLnBrk="0" hangingPunct="0">
                <a:defRPr/>
              </a:pPr>
              <a:endParaRPr lang="en-US" dirty="0">
                <a:latin typeface="Baby Kruffy" pitchFamily="2" charset="0"/>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extLst>
          </p:spPr>
          <p:txBody>
            <a:bodyPr wrap="none" anchor="ctr"/>
            <a:lstStyle/>
            <a:p>
              <a:pPr eaLnBrk="0" hangingPunct="0">
                <a:defRPr/>
              </a:pPr>
              <a:endParaRPr lang="en-US" dirty="0">
                <a:latin typeface="Baby Kruffy" pitchFamily="2"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extLst>
          </p:spPr>
          <p:txBody>
            <a:bodyPr wrap="none" anchor="ctr"/>
            <a:lstStyle/>
            <a:p>
              <a:pPr eaLnBrk="0" hangingPunct="0">
                <a:defRPr/>
              </a:pPr>
              <a:endParaRPr lang="en-US" dirty="0">
                <a:latin typeface="Baby Kruffy" pitchFamily="2" charset="0"/>
              </a:endParaRPr>
            </a:p>
          </p:txBody>
        </p:sp>
      </p:grpSp>
      <p:sp>
        <p:nvSpPr>
          <p:cNvPr id="14" name="Text Box 17"/>
          <p:cNvSpPr txBox="1">
            <a:spLocks noChangeArrowheads="1"/>
          </p:cNvSpPr>
          <p:nvPr userDrawn="1"/>
        </p:nvSpPr>
        <p:spPr bwMode="auto">
          <a:xfrm>
            <a:off x="0" y="6553200"/>
            <a:ext cx="2209800" cy="304800"/>
          </a:xfrm>
          <a:prstGeom prst="rect">
            <a:avLst/>
          </a:prstGeom>
          <a:noFill/>
          <a:ln>
            <a:noFill/>
          </a:ln>
          <a:extLst>
            <a:ext uri="{909E8E84-426E-40DD-AFC4-6F175D3DCCD1}"/>
            <a:ext uri="{91240B29-F687-4F45-9708-019B960494DF}"/>
          </a:extLst>
        </p:spPr>
        <p:txBody>
          <a:bodyPr>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a:spcBef>
                <a:spcPct val="50000"/>
              </a:spcBef>
              <a:defRPr/>
            </a:pPr>
            <a:r>
              <a:rPr lang="en-US" altLang="en-US" sz="1400" b="0" i="0" dirty="0" smtClean="0">
                <a:latin typeface="McGrawHill-Italic" pitchFamily="2" charset="0"/>
              </a:rPr>
              <a:t>McGraw-Hill</a:t>
            </a:r>
            <a:endParaRPr lang="en-US" altLang="en-US" sz="2400" b="0" i="0" dirty="0" smtClean="0">
              <a:latin typeface="Times New Roman"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a:noFill/>
          </a:ln>
          <a:extLst>
            <a:ext uri="{909E8E84-426E-40DD-AFC4-6F175D3DCCD1}"/>
            <a:ext uri="{91240B29-F687-4F45-9708-019B960494DF}"/>
          </a:extLst>
        </p:spPr>
        <p:txBody>
          <a:bodyPr>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algn="r">
              <a:spcBef>
                <a:spcPct val="50000"/>
              </a:spcBef>
              <a:buFontTx/>
              <a:buChar char="©"/>
              <a:defRPr/>
            </a:pPr>
            <a:r>
              <a:rPr lang="en-US" altLang="en-US" sz="1400" b="0" i="0" dirty="0" smtClean="0">
                <a:latin typeface="McGrawHill-Italic" pitchFamily="2" charset="0"/>
              </a:rPr>
              <a:t>The McGraw-Hill Companies, Inc., 2000</a:t>
            </a:r>
            <a:endParaRPr lang="en-US" altLang="en-US" sz="2400" b="0" i="0" dirty="0" smtClean="0">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i="0" dirty="0">
                <a:solidFill>
                  <a:schemeClr val="bg2"/>
                </a:solidFill>
                <a:latin typeface="+mn-lt"/>
              </a:defRPr>
            </a:lvl1pPr>
          </a:lstStyle>
          <a:p>
            <a:pPr>
              <a:defRPr/>
            </a:pPr>
            <a:endParaRPr lang="en-US"/>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i="0" dirty="0">
                <a:solidFill>
                  <a:schemeClr val="bg2"/>
                </a:solidFill>
                <a:latin typeface="+mn-lt"/>
              </a:defRPr>
            </a:lvl1pPr>
          </a:lstStyle>
          <a:p>
            <a:pPr>
              <a:defRPr/>
            </a:pPr>
            <a:endParaRPr lang="en-US"/>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a:solidFill>
                  <a:schemeClr val="bg2"/>
                </a:solidFill>
                <a:latin typeface="+mn-lt"/>
              </a:defRPr>
            </a:lvl1pPr>
          </a:lstStyle>
          <a:p>
            <a:pPr>
              <a:defRPr/>
            </a:pPr>
            <a:fld id="{7698D4A6-EFA1-4B7B-B0F4-6AF9C2AF5F67}"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r>
              <a:rPr lang="en-US"/>
              <a:t>18.</a:t>
            </a:r>
            <a:fld id="{901648B4-F9FB-43C9-B4A3-34869FF2A5B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r>
              <a:rPr lang="en-US"/>
              <a:t>18.</a:t>
            </a:r>
            <a:fld id="{E6753D9B-1B09-4DBD-A99E-B736287B93C0}"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3" name="Rectangle 13"/>
          <p:cNvSpPr>
            <a:spLocks noGrp="1" noChangeArrowheads="1"/>
          </p:cNvSpPr>
          <p:nvPr>
            <p:ph type="sldNum" sz="quarter" idx="10"/>
          </p:nvPr>
        </p:nvSpPr>
        <p:spPr>
          <a:ln/>
        </p:spPr>
        <p:txBody>
          <a:bodyPr/>
          <a:lstStyle>
            <a:lvl1pPr>
              <a:defRPr/>
            </a:lvl1pPr>
          </a:lstStyle>
          <a:p>
            <a:pPr>
              <a:defRPr/>
            </a:pPr>
            <a:r>
              <a:rPr lang="en-US"/>
              <a:t>1.</a:t>
            </a:r>
            <a:fld id="{0C11D663-BC2B-4E5F-844A-8BDE1325713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r>
              <a:rPr lang="en-US"/>
              <a:t>18.</a:t>
            </a:r>
            <a:fld id="{B76A7860-EFB2-4DC5-B7FC-D060E29448B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r>
              <a:rPr lang="en-US"/>
              <a:t>18.</a:t>
            </a:r>
            <a:fld id="{EE73D329-ECBD-41D5-8D91-7B3B10AFCC0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r>
              <a:rPr lang="en-US"/>
              <a:t>18.</a:t>
            </a:r>
            <a:fld id="{323862EF-2B5D-416A-838C-2C360BB8429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r>
              <a:rPr lang="en-US"/>
              <a:t>18.</a:t>
            </a:r>
            <a:fld id="{DA87F3D6-0DBA-4D07-BFD9-391E9723B25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r>
              <a:rPr lang="en-US"/>
              <a:t>18.</a:t>
            </a:r>
            <a:fld id="{95C07D5D-6F8A-4CD9-B1D5-1238FB98CAA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r>
              <a:rPr lang="en-US"/>
              <a:t>18.</a:t>
            </a:r>
            <a:fld id="{C701F539-1D42-44BE-A180-77684DB1211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r>
              <a:rPr lang="en-US"/>
              <a:t>18.</a:t>
            </a:r>
            <a:fld id="{36B856AC-0816-4C0C-97E7-AA15AA9634A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r>
              <a:rPr lang="en-US"/>
              <a:t>18.</a:t>
            </a:r>
            <a:fld id="{EAB2BEA6-4884-4ECE-8F83-198C4B7C8F0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pitchFamily="34" charset="0"/>
              </a:defRPr>
            </a:lvl1pPr>
          </a:lstStyle>
          <a:p>
            <a:r>
              <a:rPr lang="en-US"/>
              <a:t>18.</a:t>
            </a:r>
            <a:fld id="{BA9C52BA-2EE8-48C1-AD43-8FE219001C2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2" r:id="rId12"/>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0"/>
          </p:nvPr>
        </p:nvSpPr>
        <p:spPr/>
        <p:txBody>
          <a:bodyPr/>
          <a:lstStyle/>
          <a:p>
            <a:pPr>
              <a:defRPr/>
            </a:pPr>
            <a:r>
              <a:rPr lang="en-US" dirty="0" smtClean="0"/>
              <a:t>1.</a:t>
            </a:r>
            <a:fld id="{3A90FFE0-886E-4B10-A1A9-CFD4B30F1DE2}" type="slidenum">
              <a:rPr lang="en-US" dirty="0" smtClean="0"/>
              <a:pPr>
                <a:defRPr/>
              </a:pPr>
              <a:t>1</a:t>
            </a:fld>
            <a:endParaRPr lang="en-US" dirty="0" smtClean="0"/>
          </a:p>
        </p:txBody>
      </p:sp>
      <p:sp>
        <p:nvSpPr>
          <p:cNvPr id="3075" name="Rectangle 3"/>
          <p:cNvSpPr>
            <a:spLocks noChangeArrowheads="1"/>
          </p:cNvSpPr>
          <p:nvPr/>
        </p:nvSpPr>
        <p:spPr bwMode="auto">
          <a:xfrm>
            <a:off x="990600" y="1981200"/>
            <a:ext cx="6858000" cy="2123658"/>
          </a:xfrm>
          <a:prstGeom prst="rect">
            <a:avLst/>
          </a:prstGeom>
          <a:noFill/>
          <a:ln w="9525">
            <a:noFill/>
            <a:miter lim="800000"/>
            <a:headEnd/>
            <a:tailEnd/>
          </a:ln>
        </p:spPr>
        <p:txBody>
          <a:bodyPr>
            <a:spAutoFit/>
          </a:bodyPr>
          <a:lstStyle/>
          <a:p>
            <a:pPr algn="ctr"/>
            <a:endParaRPr lang="en-US" sz="4400" dirty="0">
              <a:solidFill>
                <a:schemeClr val="tx2"/>
              </a:solidFill>
            </a:endParaRPr>
          </a:p>
          <a:p>
            <a:pPr algn="ctr"/>
            <a:r>
              <a:rPr lang="en-IN" sz="4400" dirty="0" smtClean="0"/>
              <a:t> </a:t>
            </a:r>
            <a:r>
              <a:rPr lang="en-IN" sz="4400" i="0" dirty="0" smtClean="0"/>
              <a:t>Network Layer: Part-1</a:t>
            </a:r>
            <a:r>
              <a:rPr lang="en-IN" sz="4400" dirty="0"/>
              <a:t>	</a:t>
            </a:r>
          </a:p>
          <a:p>
            <a:pPr algn="ctr"/>
            <a:endParaRPr 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1"/>
          <p:cNvSpPr>
            <a:spLocks noGrp="1"/>
          </p:cNvSpPr>
          <p:nvPr>
            <p:ph type="sldNum" sz="quarter" idx="10"/>
          </p:nvPr>
        </p:nvSpPr>
        <p:spPr>
          <a:noFill/>
        </p:spPr>
        <p:txBody>
          <a:bodyPr/>
          <a:lstStyle/>
          <a:p>
            <a:r>
              <a:rPr lang="en-US"/>
              <a:t>18.</a:t>
            </a:r>
            <a:fld id="{28A28270-2EF5-4AFA-8080-D94A8C4B406B}" type="slidenum">
              <a:rPr lang="en-US"/>
              <a:pPr/>
              <a:t>10</a:t>
            </a:fld>
            <a:endParaRPr lang="en-US"/>
          </a:p>
        </p:txBody>
      </p:sp>
      <p:sp>
        <p:nvSpPr>
          <p:cNvPr id="6861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6861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6861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6861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6861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6861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6861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06488" y="0"/>
            <a:ext cx="3803650" cy="641350"/>
          </a:xfrm>
          <a:prstGeom prst="rect">
            <a:avLst/>
          </a:prstGeom>
          <a:noFill/>
          <a:ln>
            <a:noFill/>
          </a:ln>
          <a:extLst>
            <a:ext uri="{909E8E84-426E-40DD-AFC4-6F175D3DCCD1}"/>
            <a:ext uri="{91240B29-F687-4F45-9708-019B960494DF}"/>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18.3.3  Packet Loss</a:t>
            </a:r>
          </a:p>
        </p:txBody>
      </p:sp>
      <p:sp>
        <p:nvSpPr>
          <p:cNvPr id="68618" name="Rectangle 10"/>
          <p:cNvSpPr>
            <a:spLocks noChangeArrowheads="1"/>
          </p:cNvSpPr>
          <p:nvPr/>
        </p:nvSpPr>
        <p:spPr bwMode="auto">
          <a:xfrm>
            <a:off x="381000" y="1293813"/>
            <a:ext cx="8458200" cy="5262979"/>
          </a:xfrm>
          <a:prstGeom prst="rect">
            <a:avLst/>
          </a:prstGeom>
          <a:solidFill>
            <a:schemeClr val="bg1"/>
          </a:solidFill>
          <a:ln w="9525">
            <a:noFill/>
            <a:miter lim="800000"/>
            <a:headEnd/>
            <a:tailEnd/>
          </a:ln>
        </p:spPr>
        <p:txBody>
          <a:bodyPr wrap="square">
            <a:spAutoFit/>
          </a:bodyPr>
          <a:lstStyle/>
          <a:p>
            <a:pPr algn="just" eaLnBrk="0" hangingPunct="0">
              <a:buFont typeface="Wingdings" pitchFamily="2" charset="2"/>
              <a:buChar char="q"/>
            </a:pPr>
            <a:r>
              <a:rPr lang="en-US" sz="2800" dirty="0">
                <a:latin typeface="Times New Roman" pitchFamily="18" charset="0"/>
              </a:rPr>
              <a:t>Another issue that severely affects the performance of communication is the number of packets lost during transmission. </a:t>
            </a:r>
            <a:endParaRPr lang="en-US" sz="2800" dirty="0" smtClean="0">
              <a:latin typeface="Times New Roman" pitchFamily="18" charset="0"/>
            </a:endParaRPr>
          </a:p>
          <a:p>
            <a:pPr algn="just" eaLnBrk="0" hangingPunct="0">
              <a:buFont typeface="Wingdings" pitchFamily="2" charset="2"/>
              <a:buChar char="q"/>
            </a:pPr>
            <a:r>
              <a:rPr lang="en-US" sz="2800" dirty="0" smtClean="0">
                <a:latin typeface="Times New Roman" pitchFamily="18" charset="0"/>
              </a:rPr>
              <a:t>When </a:t>
            </a:r>
            <a:r>
              <a:rPr lang="en-US" sz="2800" dirty="0">
                <a:latin typeface="Times New Roman" pitchFamily="18" charset="0"/>
              </a:rPr>
              <a:t>a router receives a packet while processing another packet, the received packet needs to be stored in the input buffer waiting for its turn. </a:t>
            </a:r>
            <a:endParaRPr lang="en-US" sz="2800" dirty="0" smtClean="0">
              <a:latin typeface="Times New Roman" pitchFamily="18" charset="0"/>
            </a:endParaRPr>
          </a:p>
          <a:p>
            <a:pPr algn="just" eaLnBrk="0" hangingPunct="0">
              <a:buFont typeface="Wingdings" pitchFamily="2" charset="2"/>
              <a:buChar char="q"/>
            </a:pPr>
            <a:r>
              <a:rPr lang="en-US" sz="2800" dirty="0" smtClean="0">
                <a:latin typeface="Times New Roman" pitchFamily="18" charset="0"/>
              </a:rPr>
              <a:t>A </a:t>
            </a:r>
            <a:r>
              <a:rPr lang="en-US" sz="2800" dirty="0">
                <a:latin typeface="Times New Roman" pitchFamily="18" charset="0"/>
              </a:rPr>
              <a:t>router, however, has an input buffer with a limited size. A time may come when the buffer is full and the next packet needs to be dropped. </a:t>
            </a:r>
            <a:endParaRPr lang="en-US" sz="2800" dirty="0" smtClean="0">
              <a:latin typeface="Times New Roman" pitchFamily="18" charset="0"/>
            </a:endParaRPr>
          </a:p>
          <a:p>
            <a:pPr algn="just" eaLnBrk="0" hangingPunct="0">
              <a:buFont typeface="Wingdings" pitchFamily="2" charset="2"/>
              <a:buChar char="q"/>
            </a:pPr>
            <a:r>
              <a:rPr lang="en-US" sz="2800" dirty="0" smtClean="0">
                <a:latin typeface="Times New Roman" pitchFamily="18" charset="0"/>
              </a:rPr>
              <a:t>The </a:t>
            </a:r>
            <a:r>
              <a:rPr lang="en-US" sz="2800" dirty="0">
                <a:latin typeface="Times New Roman" pitchFamily="18" charset="0"/>
              </a:rPr>
              <a:t>effect of packet loss on the Internet network layer is that the packet needs to be resent, which in turn may create overflow and cause more packet loss.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1"/>
          <p:cNvSpPr>
            <a:spLocks noGrp="1"/>
          </p:cNvSpPr>
          <p:nvPr>
            <p:ph type="sldNum" sz="quarter" idx="10"/>
          </p:nvPr>
        </p:nvSpPr>
        <p:spPr>
          <a:noFill/>
        </p:spPr>
        <p:txBody>
          <a:bodyPr/>
          <a:lstStyle/>
          <a:p>
            <a:r>
              <a:rPr lang="en-US"/>
              <a:t>18.</a:t>
            </a:r>
            <a:fld id="{9193A4A1-CCC7-4120-AE2C-71057F4B6A44}" type="slidenum">
              <a:rPr lang="en-US"/>
              <a:pPr/>
              <a:t>11</a:t>
            </a:fld>
            <a:endParaRPr lang="en-US"/>
          </a:p>
        </p:txBody>
      </p:sp>
      <p:sp>
        <p:nvSpPr>
          <p:cNvPr id="7065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7065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7066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7066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7066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7066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7066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06488" y="0"/>
            <a:ext cx="5251450" cy="641350"/>
          </a:xfrm>
          <a:prstGeom prst="rect">
            <a:avLst/>
          </a:prstGeom>
          <a:noFill/>
          <a:ln>
            <a:noFill/>
          </a:ln>
          <a:extLst>
            <a:ext uri="{909E8E84-426E-40DD-AFC4-6F175D3DCCD1}"/>
            <a:ext uri="{91240B29-F687-4F45-9708-019B960494DF}"/>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18.3.4  Congestion Control</a:t>
            </a:r>
          </a:p>
        </p:txBody>
      </p:sp>
      <p:sp>
        <p:nvSpPr>
          <p:cNvPr id="70666" name="Rectangle 10"/>
          <p:cNvSpPr>
            <a:spLocks noChangeArrowheads="1"/>
          </p:cNvSpPr>
          <p:nvPr/>
        </p:nvSpPr>
        <p:spPr bwMode="auto">
          <a:xfrm>
            <a:off x="381000" y="1293813"/>
            <a:ext cx="7924800" cy="3539430"/>
          </a:xfrm>
          <a:prstGeom prst="rect">
            <a:avLst/>
          </a:prstGeom>
          <a:solidFill>
            <a:schemeClr val="bg1"/>
          </a:solidFill>
          <a:ln w="9525">
            <a:noFill/>
            <a:miter lim="800000"/>
            <a:headEnd/>
            <a:tailEnd/>
          </a:ln>
        </p:spPr>
        <p:txBody>
          <a:bodyPr>
            <a:spAutoFit/>
          </a:bodyPr>
          <a:lstStyle/>
          <a:p>
            <a:pPr algn="just" eaLnBrk="0" hangingPunct="0">
              <a:buFont typeface="Wingdings" pitchFamily="2" charset="2"/>
              <a:buChar char="q"/>
            </a:pPr>
            <a:r>
              <a:rPr lang="en-US" sz="2800" dirty="0">
                <a:latin typeface="Times New Roman" pitchFamily="18" charset="0"/>
              </a:rPr>
              <a:t>Congestion control is a mechanism for improving performance. </a:t>
            </a:r>
            <a:endParaRPr lang="en-US" sz="2800" dirty="0" smtClean="0">
              <a:latin typeface="Times New Roman" pitchFamily="18" charset="0"/>
            </a:endParaRPr>
          </a:p>
          <a:p>
            <a:pPr algn="just" eaLnBrk="0" hangingPunct="0"/>
            <a:endParaRPr lang="en-US" sz="2800" dirty="0" smtClean="0">
              <a:latin typeface="Times New Roman" pitchFamily="18" charset="0"/>
            </a:endParaRPr>
          </a:p>
          <a:p>
            <a:pPr algn="just" eaLnBrk="0" hangingPunct="0">
              <a:buFont typeface="Wingdings" pitchFamily="2" charset="2"/>
              <a:buChar char="q"/>
            </a:pPr>
            <a:r>
              <a:rPr lang="en-US" sz="2800" dirty="0" smtClean="0">
                <a:latin typeface="Times New Roman" pitchFamily="18" charset="0"/>
              </a:rPr>
              <a:t>In next unit, we will discuss congestion at the transport </a:t>
            </a:r>
            <a:r>
              <a:rPr lang="en-US" sz="2800" dirty="0">
                <a:latin typeface="Times New Roman" pitchFamily="18" charset="0"/>
              </a:rPr>
              <a:t>layer. </a:t>
            </a:r>
            <a:endParaRPr lang="en-US" sz="2800" dirty="0" smtClean="0">
              <a:latin typeface="Times New Roman" pitchFamily="18" charset="0"/>
            </a:endParaRPr>
          </a:p>
          <a:p>
            <a:pPr algn="just" eaLnBrk="0" hangingPunct="0"/>
            <a:endParaRPr lang="en-US" sz="2800" dirty="0" smtClean="0">
              <a:latin typeface="Times New Roman" pitchFamily="18" charset="0"/>
            </a:endParaRPr>
          </a:p>
          <a:p>
            <a:pPr algn="just" eaLnBrk="0" hangingPunct="0">
              <a:buFont typeface="Wingdings" pitchFamily="2" charset="2"/>
              <a:buChar char="q"/>
            </a:pPr>
            <a:r>
              <a:rPr lang="en-US" sz="2800" dirty="0" smtClean="0">
                <a:latin typeface="Times New Roman" pitchFamily="18" charset="0"/>
              </a:rPr>
              <a:t>Congestion </a:t>
            </a:r>
            <a:r>
              <a:rPr lang="en-US" sz="2800" dirty="0">
                <a:latin typeface="Times New Roman" pitchFamily="18" charset="0"/>
              </a:rPr>
              <a:t>at the network layer is related to two issues, throughput and </a:t>
            </a:r>
            <a:r>
              <a:rPr lang="en-US" sz="2800" dirty="0" smtClean="0">
                <a:latin typeface="Times New Roman" pitchFamily="18" charset="0"/>
              </a:rPr>
              <a:t>delay.</a:t>
            </a:r>
            <a:endParaRPr lang="en-US" sz="2800" dirty="0">
              <a:latin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1"/>
          <p:cNvSpPr>
            <a:spLocks noGrp="1"/>
          </p:cNvSpPr>
          <p:nvPr>
            <p:ph type="sldNum" sz="quarter" idx="10"/>
          </p:nvPr>
        </p:nvSpPr>
        <p:spPr>
          <a:noFill/>
        </p:spPr>
        <p:txBody>
          <a:bodyPr/>
          <a:lstStyle/>
          <a:p>
            <a:r>
              <a:rPr lang="en-US"/>
              <a:t>18.</a:t>
            </a:r>
            <a:fld id="{6BFE18E7-B8A8-4C60-B2F9-457958860B3B}" type="slidenum">
              <a:rPr lang="en-US"/>
              <a:pPr/>
              <a:t>12</a:t>
            </a:fld>
            <a:endParaRPr lang="en-US"/>
          </a:p>
        </p:txBody>
      </p:sp>
      <p:sp>
        <p:nvSpPr>
          <p:cNvPr id="72706"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18.13. </a:t>
            </a:r>
            <a:r>
              <a:rPr lang="en-US" sz="2000">
                <a:latin typeface="Times-BoldItalic"/>
              </a:rPr>
              <a:t>Packet delay and throughput as functions of load</a:t>
            </a:r>
          </a:p>
        </p:txBody>
      </p:sp>
      <p:pic>
        <p:nvPicPr>
          <p:cNvPr id="22533" name="Picture 5"/>
          <p:cNvPicPr>
            <a:picLocks noChangeAspect="1" noChangeArrowheads="1"/>
          </p:cNvPicPr>
          <p:nvPr/>
        </p:nvPicPr>
        <p:blipFill>
          <a:blip r:embed="rId3"/>
          <a:srcRect/>
          <a:stretch>
            <a:fillRect/>
          </a:stretch>
        </p:blipFill>
        <p:spPr bwMode="auto">
          <a:xfrm>
            <a:off x="304800" y="838200"/>
            <a:ext cx="4279900" cy="2876550"/>
          </a:xfrm>
          <a:prstGeom prst="rect">
            <a:avLst/>
          </a:prstGeom>
          <a:noFill/>
          <a:ln w="9525">
            <a:noFill/>
            <a:miter lim="800000"/>
            <a:headEnd/>
            <a:tailEnd/>
          </a:ln>
        </p:spPr>
      </p:pic>
      <p:pic>
        <p:nvPicPr>
          <p:cNvPr id="22534" name="Picture 6"/>
          <p:cNvPicPr>
            <a:picLocks noChangeAspect="1" noChangeArrowheads="1"/>
          </p:cNvPicPr>
          <p:nvPr/>
        </p:nvPicPr>
        <p:blipFill>
          <a:blip r:embed="rId4"/>
          <a:srcRect/>
          <a:stretch>
            <a:fillRect/>
          </a:stretch>
        </p:blipFill>
        <p:spPr bwMode="auto">
          <a:xfrm>
            <a:off x="4038600" y="3752850"/>
            <a:ext cx="4783138" cy="2876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wipe(left)">
                                      <p:cBhvr>
                                        <p:cTn id="7" dur="500"/>
                                        <p:tgtEl>
                                          <p:spTgt spid="225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534"/>
                                        </p:tgtEl>
                                        <p:attrNameLst>
                                          <p:attrName>style.visibility</p:attrName>
                                        </p:attrNameLst>
                                      </p:cBhvr>
                                      <p:to>
                                        <p:strVal val="visible"/>
                                      </p:to>
                                    </p:set>
                                    <p:animEffect transition="in" filter="wipe(left)">
                                      <p:cBhvr>
                                        <p:cTn id="12" dur="500"/>
                                        <p:tgtEl>
                                          <p:spTgt spid="22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Number Placeholder 1"/>
          <p:cNvSpPr>
            <a:spLocks noGrp="1"/>
          </p:cNvSpPr>
          <p:nvPr>
            <p:ph type="sldNum" sz="quarter" idx="10"/>
          </p:nvPr>
        </p:nvSpPr>
        <p:spPr>
          <a:noFill/>
        </p:spPr>
        <p:txBody>
          <a:bodyPr/>
          <a:lstStyle/>
          <a:p>
            <a:r>
              <a:rPr lang="en-US"/>
              <a:t>18.</a:t>
            </a:r>
            <a:fld id="{F702439B-8688-4B38-BF52-D90A2C11B229}" type="slidenum">
              <a:rPr lang="en-US"/>
              <a:pPr/>
              <a:t>13</a:t>
            </a:fld>
            <a:endParaRPr lang="en-US"/>
          </a:p>
        </p:txBody>
      </p:sp>
      <p:sp>
        <p:nvSpPr>
          <p:cNvPr id="12185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12185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2186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12186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2186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2186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12186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06488" y="0"/>
            <a:ext cx="2940050" cy="641350"/>
          </a:xfrm>
          <a:prstGeom prst="rect">
            <a:avLst/>
          </a:prstGeom>
          <a:noFill/>
          <a:ln>
            <a:noFill/>
          </a:ln>
          <a:extLst>
            <a:ext uri="{909E8E84-426E-40DD-AFC4-6F175D3DCCD1}"/>
            <a:ext uri="{91240B29-F687-4F45-9708-019B960494DF}"/>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smtClean="0">
                <a:solidFill>
                  <a:schemeClr val="hlink"/>
                </a:solidFill>
                <a:effectLst>
                  <a:outerShdw blurRad="38100" dist="38100" dir="2700000" algn="tl">
                    <a:srgbClr val="000000">
                      <a:alpha val="43137"/>
                    </a:srgbClr>
                  </a:outerShdw>
                </a:effectLst>
                <a:latin typeface="Times New Roman" pitchFamily="18" charset="0"/>
              </a:rPr>
              <a:t>18.4.4   DHCP</a:t>
            </a:r>
            <a:endParaRPr lang="en-US" sz="36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21866" name="Rectangle 10"/>
          <p:cNvSpPr>
            <a:spLocks noChangeArrowheads="1"/>
          </p:cNvSpPr>
          <p:nvPr/>
        </p:nvSpPr>
        <p:spPr bwMode="auto">
          <a:xfrm>
            <a:off x="381000" y="1293813"/>
            <a:ext cx="7924800" cy="4401205"/>
          </a:xfrm>
          <a:prstGeom prst="rect">
            <a:avLst/>
          </a:prstGeom>
          <a:solidFill>
            <a:schemeClr val="bg1"/>
          </a:solidFill>
          <a:ln w="9525">
            <a:noFill/>
            <a:miter lim="800000"/>
            <a:headEnd/>
            <a:tailEnd/>
          </a:ln>
        </p:spPr>
        <p:txBody>
          <a:bodyPr>
            <a:spAutoFit/>
          </a:bodyPr>
          <a:lstStyle/>
          <a:p>
            <a:pPr algn="just" eaLnBrk="0" hangingPunct="0">
              <a:buFont typeface="Wingdings" pitchFamily="2" charset="2"/>
              <a:buChar char="q"/>
            </a:pPr>
            <a:r>
              <a:rPr lang="en-US" sz="2800" dirty="0">
                <a:latin typeface="Times New Roman" pitchFamily="18" charset="0"/>
              </a:rPr>
              <a:t>After a block of addresses are assigned to an organization, the network administration can manually assign addresses to the individual hosts or routers. </a:t>
            </a:r>
            <a:endParaRPr lang="en-US" sz="2800" dirty="0" smtClean="0">
              <a:latin typeface="Times New Roman" pitchFamily="18" charset="0"/>
            </a:endParaRPr>
          </a:p>
          <a:p>
            <a:pPr algn="just" eaLnBrk="0" hangingPunct="0">
              <a:buFont typeface="Wingdings" pitchFamily="2" charset="2"/>
              <a:buChar char="q"/>
            </a:pPr>
            <a:r>
              <a:rPr lang="en-US" sz="2800" dirty="0" smtClean="0">
                <a:latin typeface="Times New Roman" pitchFamily="18" charset="0"/>
              </a:rPr>
              <a:t>However</a:t>
            </a:r>
            <a:r>
              <a:rPr lang="en-US" sz="2800" dirty="0">
                <a:latin typeface="Times New Roman" pitchFamily="18" charset="0"/>
              </a:rPr>
              <a:t>, address assignment in an organization can be done automatically using the Dynamic Host Configuration Protocol (DHCP). </a:t>
            </a:r>
            <a:endParaRPr lang="en-US" sz="2800" dirty="0" smtClean="0">
              <a:latin typeface="Times New Roman" pitchFamily="18" charset="0"/>
            </a:endParaRPr>
          </a:p>
          <a:p>
            <a:pPr algn="just" eaLnBrk="0" hangingPunct="0">
              <a:buFont typeface="Wingdings" pitchFamily="2" charset="2"/>
              <a:buChar char="q"/>
            </a:pPr>
            <a:r>
              <a:rPr lang="en-US" sz="2800" dirty="0" smtClean="0">
                <a:latin typeface="Times New Roman" pitchFamily="18" charset="0"/>
              </a:rPr>
              <a:t>DHCP </a:t>
            </a:r>
            <a:r>
              <a:rPr lang="en-US" sz="2800" dirty="0">
                <a:latin typeface="Times New Roman" pitchFamily="18" charset="0"/>
              </a:rPr>
              <a:t>is an application-layer program, using the client-server paradigm, that actually helps TCP/IP at the network layer.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Number Placeholder 1"/>
          <p:cNvSpPr>
            <a:spLocks noGrp="1"/>
          </p:cNvSpPr>
          <p:nvPr>
            <p:ph type="sldNum" sz="quarter" idx="10"/>
          </p:nvPr>
        </p:nvSpPr>
        <p:spPr>
          <a:noFill/>
        </p:spPr>
        <p:txBody>
          <a:bodyPr/>
          <a:lstStyle/>
          <a:p>
            <a:r>
              <a:rPr lang="en-US"/>
              <a:t>18.</a:t>
            </a:r>
            <a:fld id="{1E068361-332C-4910-A684-632B9BBC9D67}" type="slidenum">
              <a:rPr lang="en-US"/>
              <a:pPr/>
              <a:t>14</a:t>
            </a:fld>
            <a:endParaRPr lang="en-US"/>
          </a:p>
        </p:txBody>
      </p:sp>
      <p:sp>
        <p:nvSpPr>
          <p:cNvPr id="13209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13209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3210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13210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3210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3210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13210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06488" y="0"/>
            <a:ext cx="2584450" cy="641350"/>
          </a:xfrm>
          <a:prstGeom prst="rect">
            <a:avLst/>
          </a:prstGeom>
          <a:noFill/>
          <a:ln>
            <a:noFill/>
          </a:ln>
          <a:extLst>
            <a:ext uri="{909E8E84-426E-40DD-AFC4-6F175D3DCCD1}"/>
            <a:ext uri="{91240B29-F687-4F45-9708-019B960494DF}"/>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18.4.5   </a:t>
            </a:r>
            <a:r>
              <a:rPr lang="en-US" sz="3600" dirty="0" smtClean="0">
                <a:solidFill>
                  <a:schemeClr val="hlink"/>
                </a:solidFill>
                <a:effectLst>
                  <a:outerShdw blurRad="38100" dist="38100" dir="2700000" algn="tl">
                    <a:srgbClr val="000000">
                      <a:alpha val="43137"/>
                    </a:srgbClr>
                  </a:outerShdw>
                </a:effectLst>
                <a:latin typeface="Times New Roman" pitchFamily="18" charset="0"/>
              </a:rPr>
              <a:t>NAT</a:t>
            </a:r>
            <a:endParaRPr lang="en-US" sz="36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32106" name="Rectangle 10"/>
          <p:cNvSpPr>
            <a:spLocks noChangeArrowheads="1"/>
          </p:cNvSpPr>
          <p:nvPr/>
        </p:nvSpPr>
        <p:spPr bwMode="auto">
          <a:xfrm>
            <a:off x="381000" y="1293813"/>
            <a:ext cx="7924800" cy="4832092"/>
          </a:xfrm>
          <a:prstGeom prst="rect">
            <a:avLst/>
          </a:prstGeom>
          <a:solidFill>
            <a:schemeClr val="bg1"/>
          </a:solidFill>
          <a:ln w="9525">
            <a:noFill/>
            <a:miter lim="800000"/>
            <a:headEnd/>
            <a:tailEnd/>
          </a:ln>
        </p:spPr>
        <p:txBody>
          <a:bodyPr>
            <a:spAutoFit/>
          </a:bodyPr>
          <a:lstStyle/>
          <a:p>
            <a:pPr algn="just" eaLnBrk="0" hangingPunct="0">
              <a:buFont typeface="Wingdings" pitchFamily="2" charset="2"/>
              <a:buChar char="q"/>
            </a:pPr>
            <a:r>
              <a:rPr lang="en-US" sz="2800" dirty="0">
                <a:latin typeface="Times New Roman" pitchFamily="18" charset="0"/>
              </a:rPr>
              <a:t>In most situations, only a portion of computers in a small network need access to the Internet simultaneously. </a:t>
            </a:r>
            <a:endParaRPr lang="en-US" sz="2800" dirty="0" smtClean="0">
              <a:latin typeface="Times New Roman" pitchFamily="18" charset="0"/>
            </a:endParaRPr>
          </a:p>
          <a:p>
            <a:pPr algn="just" eaLnBrk="0" hangingPunct="0">
              <a:buFont typeface="Wingdings" pitchFamily="2" charset="2"/>
              <a:buChar char="q"/>
            </a:pPr>
            <a:r>
              <a:rPr lang="en-US" sz="2800" dirty="0" smtClean="0">
                <a:latin typeface="Times New Roman" pitchFamily="18" charset="0"/>
              </a:rPr>
              <a:t>A </a:t>
            </a:r>
            <a:r>
              <a:rPr lang="en-US" sz="2800" dirty="0">
                <a:latin typeface="Times New Roman" pitchFamily="18" charset="0"/>
              </a:rPr>
              <a:t>technology that can provide the mapping between the private and universal addresses, and at the same time support virtual private networks, </a:t>
            </a:r>
            <a:r>
              <a:rPr lang="en-US" sz="2800" dirty="0" smtClean="0">
                <a:latin typeface="Times New Roman" pitchFamily="18" charset="0"/>
              </a:rPr>
              <a:t>is </a:t>
            </a:r>
            <a:r>
              <a:rPr lang="en-US" sz="2800" dirty="0">
                <a:latin typeface="Times New Roman" pitchFamily="18" charset="0"/>
              </a:rPr>
              <a:t>Network Address Translation (NAT). </a:t>
            </a:r>
            <a:endParaRPr lang="en-US" sz="2800" dirty="0" smtClean="0">
              <a:latin typeface="Times New Roman" pitchFamily="18" charset="0"/>
            </a:endParaRPr>
          </a:p>
          <a:p>
            <a:pPr algn="just" eaLnBrk="0" hangingPunct="0">
              <a:buFont typeface="Wingdings" pitchFamily="2" charset="2"/>
              <a:buChar char="q"/>
            </a:pPr>
            <a:r>
              <a:rPr lang="en-US" sz="2800" dirty="0" smtClean="0">
                <a:latin typeface="Times New Roman" pitchFamily="18" charset="0"/>
              </a:rPr>
              <a:t>The </a:t>
            </a:r>
            <a:r>
              <a:rPr lang="en-US" sz="2800" dirty="0">
                <a:latin typeface="Times New Roman" pitchFamily="18" charset="0"/>
              </a:rPr>
              <a:t>technology allows a site to use a set of private addresses for internal communication and a set of global </a:t>
            </a:r>
            <a:r>
              <a:rPr lang="en-US" sz="2800" dirty="0" smtClean="0">
                <a:latin typeface="Times New Roman" pitchFamily="18" charset="0"/>
              </a:rPr>
              <a:t>Internet addresses </a:t>
            </a:r>
            <a:r>
              <a:rPr lang="en-US" sz="2800" dirty="0">
                <a:latin typeface="Times New Roman" pitchFamily="18" charset="0"/>
              </a:rPr>
              <a:t>(at least one) for communication with the rest of the world.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Number Placeholder 1"/>
          <p:cNvSpPr>
            <a:spLocks noGrp="1"/>
          </p:cNvSpPr>
          <p:nvPr>
            <p:ph type="sldNum" sz="quarter" idx="10"/>
          </p:nvPr>
        </p:nvSpPr>
        <p:spPr>
          <a:noFill/>
        </p:spPr>
        <p:txBody>
          <a:bodyPr/>
          <a:lstStyle/>
          <a:p>
            <a:r>
              <a:rPr lang="en-US"/>
              <a:t>18.</a:t>
            </a:r>
            <a:fld id="{F7551174-6C0C-46E9-B56A-8423009C1860}" type="slidenum">
              <a:rPr lang="en-US"/>
              <a:pPr/>
              <a:t>15</a:t>
            </a:fld>
            <a:endParaRPr lang="en-US"/>
          </a:p>
        </p:txBody>
      </p:sp>
      <p:sp>
        <p:nvSpPr>
          <p:cNvPr id="134146"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18.29:  </a:t>
            </a:r>
            <a:r>
              <a:rPr lang="en-US" sz="2000">
                <a:latin typeface="Times-BoldItalic"/>
              </a:rPr>
              <a:t>NAT</a:t>
            </a:r>
          </a:p>
        </p:txBody>
      </p:sp>
      <p:pic>
        <p:nvPicPr>
          <p:cNvPr id="56324" name="Picture 4"/>
          <p:cNvPicPr>
            <a:picLocks noChangeAspect="1" noChangeArrowheads="1"/>
          </p:cNvPicPr>
          <p:nvPr/>
        </p:nvPicPr>
        <p:blipFill>
          <a:blip r:embed="rId4"/>
          <a:srcRect/>
          <a:stretch>
            <a:fillRect/>
          </a:stretch>
        </p:blipFill>
        <p:spPr bwMode="auto">
          <a:xfrm>
            <a:off x="625475" y="2041525"/>
            <a:ext cx="7527925" cy="2682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56324"/>
                                        </p:tgtEl>
                                        <p:attrNameLst>
                                          <p:attrName>style.visibility</p:attrName>
                                        </p:attrNameLst>
                                      </p:cBhvr>
                                      <p:to>
                                        <p:strVal val="visible"/>
                                      </p:to>
                                    </p:set>
                                    <p:animEffect transition="in" filter="wipe(right)">
                                      <p:cBhvr>
                                        <p:cTn id="7" dur="500"/>
                                        <p:tgtEl>
                                          <p:spTgt spid="56324"/>
                                        </p:tgtEl>
                                      </p:cBhvr>
                                    </p:animEffect>
                                  </p:childTnLst>
                                  <p:subTnLst>
                                    <p:audio>
                                      <p:cMediaNode>
                                        <p:cTn display="0" masterRel="sameClick">
                                          <p:stCondLst>
                                            <p:cond evt="begin" delay="0">
                                              <p:tn val="5"/>
                                            </p:cond>
                                          </p:stCondLst>
                                          <p:endCondLst>
                                            <p:cond evt="onStopAudio" delay="0">
                                              <p:tgtEl>
                                                <p:sldTgt/>
                                              </p:tgtEl>
                                            </p:cond>
                                          </p:endCondLst>
                                        </p:cTn>
                                        <p:tgtEl>
                                          <p:sndTgt r:embed="rId3" name="arrow.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14"/>
          <p:cNvSpPr>
            <a:spLocks noChangeArrowheads="1"/>
          </p:cNvSpPr>
          <p:nvPr/>
        </p:nvSpPr>
        <p:spPr bwMode="auto">
          <a:xfrm>
            <a:off x="560388" y="133350"/>
            <a:ext cx="7558087"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18.30:  </a:t>
            </a:r>
            <a:r>
              <a:rPr lang="en-US" sz="2000">
                <a:latin typeface="Times-BoldItalic"/>
              </a:rPr>
              <a:t>Address translation</a:t>
            </a:r>
          </a:p>
        </p:txBody>
      </p:sp>
      <p:pic>
        <p:nvPicPr>
          <p:cNvPr id="57349" name="Picture 5"/>
          <p:cNvPicPr>
            <a:picLocks noChangeAspect="1" noChangeArrowheads="1"/>
          </p:cNvPicPr>
          <p:nvPr/>
        </p:nvPicPr>
        <p:blipFill>
          <a:blip r:embed="rId3"/>
          <a:srcRect/>
          <a:stretch>
            <a:fillRect/>
          </a:stretch>
        </p:blipFill>
        <p:spPr bwMode="auto">
          <a:xfrm>
            <a:off x="593725" y="2362200"/>
            <a:ext cx="8169275" cy="2551113"/>
          </a:xfrm>
          <a:prstGeom prst="rect">
            <a:avLst/>
          </a:prstGeom>
          <a:noFill/>
          <a:ln w="9525">
            <a:noFill/>
            <a:miter lim="800000"/>
            <a:headEnd/>
            <a:tailEnd/>
          </a:ln>
        </p:spPr>
      </p:pic>
      <p:pic>
        <p:nvPicPr>
          <p:cNvPr id="57352" name="Picture 8"/>
          <p:cNvPicPr>
            <a:picLocks noChangeAspect="1" noChangeArrowheads="1"/>
          </p:cNvPicPr>
          <p:nvPr/>
        </p:nvPicPr>
        <p:blipFill>
          <a:blip r:embed="rId4"/>
          <a:srcRect/>
          <a:stretch>
            <a:fillRect/>
          </a:stretch>
        </p:blipFill>
        <p:spPr bwMode="auto">
          <a:xfrm>
            <a:off x="3322638" y="2805113"/>
            <a:ext cx="1173162" cy="538162"/>
          </a:xfrm>
          <a:prstGeom prst="rect">
            <a:avLst/>
          </a:prstGeom>
          <a:noFill/>
          <a:ln w="9525">
            <a:noFill/>
            <a:miter lim="800000"/>
            <a:headEnd/>
            <a:tailEnd/>
          </a:ln>
        </p:spPr>
      </p:pic>
      <p:pic>
        <p:nvPicPr>
          <p:cNvPr id="57353" name="Picture 9"/>
          <p:cNvPicPr>
            <a:picLocks noChangeAspect="1" noChangeArrowheads="1"/>
          </p:cNvPicPr>
          <p:nvPr/>
        </p:nvPicPr>
        <p:blipFill>
          <a:blip r:embed="rId5"/>
          <a:srcRect/>
          <a:stretch>
            <a:fillRect/>
          </a:stretch>
        </p:blipFill>
        <p:spPr bwMode="auto">
          <a:xfrm>
            <a:off x="5702300" y="2782888"/>
            <a:ext cx="1187450" cy="560387"/>
          </a:xfrm>
          <a:prstGeom prst="rect">
            <a:avLst/>
          </a:prstGeom>
          <a:noFill/>
          <a:ln w="9525">
            <a:noFill/>
            <a:miter lim="800000"/>
            <a:headEnd/>
            <a:tailEnd/>
          </a:ln>
        </p:spPr>
      </p:pic>
      <p:pic>
        <p:nvPicPr>
          <p:cNvPr id="57354" name="Picture 10"/>
          <p:cNvPicPr>
            <a:picLocks noChangeAspect="1" noChangeArrowheads="1"/>
          </p:cNvPicPr>
          <p:nvPr/>
        </p:nvPicPr>
        <p:blipFill>
          <a:blip r:embed="rId6"/>
          <a:srcRect/>
          <a:stretch>
            <a:fillRect/>
          </a:stretch>
        </p:blipFill>
        <p:spPr bwMode="auto">
          <a:xfrm>
            <a:off x="5448300" y="3752850"/>
            <a:ext cx="1711325" cy="666750"/>
          </a:xfrm>
          <a:prstGeom prst="rect">
            <a:avLst/>
          </a:prstGeom>
          <a:noFill/>
          <a:ln w="9525">
            <a:noFill/>
            <a:miter lim="800000"/>
            <a:headEnd/>
            <a:tailEnd/>
          </a:ln>
        </p:spPr>
      </p:pic>
      <p:sp>
        <p:nvSpPr>
          <p:cNvPr id="3" name="Rectangle 2"/>
          <p:cNvSpPr>
            <a:spLocks noChangeArrowheads="1"/>
          </p:cNvSpPr>
          <p:nvPr/>
        </p:nvSpPr>
        <p:spPr bwMode="auto">
          <a:xfrm>
            <a:off x="381000" y="2209800"/>
            <a:ext cx="4419600" cy="2971800"/>
          </a:xfrm>
          <a:prstGeom prst="rect">
            <a:avLst/>
          </a:prstGeom>
          <a:noFill/>
          <a:ln w="9525" algn="ctr">
            <a:solidFill>
              <a:schemeClr val="tx1"/>
            </a:solidFill>
            <a:round/>
            <a:headEnd/>
            <a:tailEnd/>
          </a:ln>
        </p:spPr>
        <p:txBody>
          <a:bodyPr/>
          <a:lstStyle/>
          <a:p>
            <a:pPr eaLnBrk="0" hangingPunct="0"/>
            <a:endParaRPr lang="en-US"/>
          </a:p>
        </p:txBody>
      </p:sp>
      <p:pic>
        <p:nvPicPr>
          <p:cNvPr id="57355" name="Picture 11"/>
          <p:cNvPicPr>
            <a:picLocks noChangeAspect="1" noChangeArrowheads="1"/>
          </p:cNvPicPr>
          <p:nvPr/>
        </p:nvPicPr>
        <p:blipFill>
          <a:blip r:embed="rId7"/>
          <a:srcRect/>
          <a:stretch>
            <a:fillRect/>
          </a:stretch>
        </p:blipFill>
        <p:spPr bwMode="auto">
          <a:xfrm>
            <a:off x="2805113" y="3905250"/>
            <a:ext cx="1711325" cy="666750"/>
          </a:xfrm>
          <a:prstGeom prst="rect">
            <a:avLst/>
          </a:prstGeom>
          <a:noFill/>
          <a:ln w="9525">
            <a:noFill/>
            <a:miter lim="800000"/>
            <a:headEnd/>
            <a:tailEnd/>
          </a:ln>
        </p:spPr>
      </p:pic>
      <p:sp>
        <p:nvSpPr>
          <p:cNvPr id="136202" name="Slide Number Placeholder 1"/>
          <p:cNvSpPr txBox="1">
            <a:spLocks noGrp="1"/>
          </p:cNvSpPr>
          <p:nvPr/>
        </p:nvSpPr>
        <p:spPr bwMode="auto">
          <a:xfrm>
            <a:off x="0" y="6400800"/>
            <a:ext cx="1905000" cy="457200"/>
          </a:xfrm>
          <a:prstGeom prst="rect">
            <a:avLst/>
          </a:prstGeom>
          <a:noFill/>
          <a:ln w="9525">
            <a:noFill/>
            <a:miter lim="800000"/>
            <a:headEnd/>
            <a:tailEnd/>
          </a:ln>
        </p:spPr>
        <p:txBody>
          <a:bodyPr anchor="b"/>
          <a:lstStyle/>
          <a:p>
            <a:r>
              <a:rPr lang="en-US" sz="1200" i="0">
                <a:latin typeface="Arial" pitchFamily="34" charset="0"/>
              </a:rPr>
              <a:t>18.</a:t>
            </a:r>
            <a:fld id="{1844ABB0-B2AB-4F4A-9D5E-2EC784CF89B6}" type="slidenum">
              <a:rPr lang="en-US" sz="1200" i="0">
                <a:latin typeface="Arial" pitchFamily="34" charset="0"/>
              </a:rPr>
              <a:pPr/>
              <a:t>16</a:t>
            </a:fld>
            <a:endParaRPr lang="en-US" sz="1200" i="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735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735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735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73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Number Placeholder 1"/>
          <p:cNvSpPr>
            <a:spLocks noGrp="1"/>
          </p:cNvSpPr>
          <p:nvPr>
            <p:ph type="sldNum" sz="quarter" idx="10"/>
          </p:nvPr>
        </p:nvSpPr>
        <p:spPr>
          <a:noFill/>
        </p:spPr>
        <p:txBody>
          <a:bodyPr/>
          <a:lstStyle/>
          <a:p>
            <a:r>
              <a:rPr lang="en-US"/>
              <a:t>18.</a:t>
            </a:r>
            <a:fld id="{8BE40BCA-99B3-4ABA-AC43-98AE60A135FE}" type="slidenum">
              <a:rPr lang="en-US"/>
              <a:pPr/>
              <a:t>17</a:t>
            </a:fld>
            <a:endParaRPr lang="en-US"/>
          </a:p>
        </p:txBody>
      </p:sp>
      <p:sp>
        <p:nvSpPr>
          <p:cNvPr id="138242"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18.31: </a:t>
            </a:r>
            <a:r>
              <a:rPr lang="en-US" sz="2000">
                <a:latin typeface="Times-BoldItalic"/>
              </a:rPr>
              <a:t>Translation</a:t>
            </a:r>
          </a:p>
        </p:txBody>
      </p:sp>
      <p:pic>
        <p:nvPicPr>
          <p:cNvPr id="138243" name="Picture 5"/>
          <p:cNvPicPr>
            <a:picLocks noChangeAspect="1" noChangeArrowheads="1"/>
          </p:cNvPicPr>
          <p:nvPr/>
        </p:nvPicPr>
        <p:blipFill>
          <a:blip r:embed="rId3"/>
          <a:srcRect/>
          <a:stretch>
            <a:fillRect/>
          </a:stretch>
        </p:blipFill>
        <p:spPr bwMode="auto">
          <a:xfrm>
            <a:off x="280988" y="968375"/>
            <a:ext cx="8482012" cy="49545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7" name="Slide Number Placeholder 1"/>
          <p:cNvSpPr>
            <a:spLocks noGrp="1"/>
          </p:cNvSpPr>
          <p:nvPr>
            <p:ph type="sldNum" sz="quarter" idx="10"/>
          </p:nvPr>
        </p:nvSpPr>
        <p:spPr>
          <a:noFill/>
        </p:spPr>
        <p:txBody>
          <a:bodyPr/>
          <a:lstStyle/>
          <a:p>
            <a:r>
              <a:rPr lang="en-US"/>
              <a:t>18.</a:t>
            </a:r>
            <a:fld id="{2509BF5E-3F07-4981-B062-373A0883C62C}" type="slidenum">
              <a:rPr lang="en-US"/>
              <a:pPr/>
              <a:t>18</a:t>
            </a:fld>
            <a:endParaRPr lang="en-US"/>
          </a:p>
        </p:txBody>
      </p:sp>
      <p:sp>
        <p:nvSpPr>
          <p:cNvPr id="91136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eaLnBrk="0" hangingPunct="0">
              <a:defRPr/>
            </a:pPr>
            <a:endParaRPr lang="en-US" i="0" dirty="0">
              <a:effectLst>
                <a:outerShdw blurRad="38100" dist="38100" dir="2700000" algn="tl">
                  <a:srgbClr val="FFFFFF"/>
                </a:outerShdw>
              </a:effectLst>
              <a:latin typeface="Times New Roman" pitchFamily="18" charset="0"/>
            </a:endParaRPr>
          </a:p>
        </p:txBody>
      </p:sp>
      <p:sp>
        <p:nvSpPr>
          <p:cNvPr id="911363" name="Text Box 3"/>
          <p:cNvSpPr txBox="1">
            <a:spLocks noChangeArrowheads="1"/>
          </p:cNvSpPr>
          <p:nvPr/>
        </p:nvSpPr>
        <p:spPr bwMode="auto">
          <a:xfrm>
            <a:off x="228600" y="406400"/>
            <a:ext cx="7340600" cy="1066800"/>
          </a:xfrm>
          <a:prstGeom prst="rect">
            <a:avLst/>
          </a:prstGeom>
          <a:noFill/>
          <a:ln w="9525">
            <a:noFill/>
            <a:miter lim="800000"/>
            <a:headEnd/>
            <a:tailEnd/>
          </a:ln>
          <a:effectLst/>
        </p:spPr>
        <p:txBody>
          <a:bodyPr wrap="none">
            <a:spAutoFit/>
          </a:bodyPr>
          <a:lstStyle/>
          <a:p>
            <a:pPr marL="0" lvl="2" eaLnBrk="0" hangingPunct="0">
              <a:defRPr/>
            </a:pPr>
            <a:r>
              <a:rPr lang="en-US" i="0" dirty="0">
                <a:effectLst>
                  <a:outerShdw blurRad="38100" dist="38100" dir="2700000" algn="tl">
                    <a:srgbClr val="C0C0C0"/>
                  </a:outerShdw>
                </a:effectLst>
                <a:latin typeface="Times New Roman" pitchFamily="18" charset="0"/>
                <a:cs typeface="Times New Roman" pitchFamily="18" charset="0"/>
              </a:rPr>
              <a:t>18-5   FORWARDING OF IP PACKETS</a:t>
            </a:r>
          </a:p>
          <a:p>
            <a:pPr marL="0" lvl="2" eaLnBrk="0" hangingPunct="0">
              <a:defRPr/>
            </a:pPr>
            <a:endParaRPr lang="en-US" i="0" dirty="0">
              <a:effectLst>
                <a:outerShdw blurRad="38100" dist="38100" dir="2700000" algn="tl">
                  <a:srgbClr val="C0C0C0"/>
                </a:outerShdw>
              </a:effectLst>
              <a:latin typeface="Times" pitchFamily="18" charset="0"/>
            </a:endParaRPr>
          </a:p>
        </p:txBody>
      </p:sp>
      <p:sp>
        <p:nvSpPr>
          <p:cNvPr id="142340"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pPr eaLnBrk="0" hangingPunct="0"/>
            <a:endParaRPr lang="en-US" sz="1800" i="0">
              <a:latin typeface="Times New Roman" pitchFamily="18" charset="0"/>
            </a:endParaRPr>
          </a:p>
        </p:txBody>
      </p:sp>
      <p:sp>
        <p:nvSpPr>
          <p:cNvPr id="142341" name="Rectangle 8"/>
          <p:cNvSpPr>
            <a:spLocks noChangeArrowheads="1"/>
          </p:cNvSpPr>
          <p:nvPr/>
        </p:nvSpPr>
        <p:spPr bwMode="auto">
          <a:xfrm>
            <a:off x="381000" y="1658938"/>
            <a:ext cx="8077200" cy="3990975"/>
          </a:xfrm>
          <a:prstGeom prst="rect">
            <a:avLst/>
          </a:prstGeom>
          <a:noFill/>
          <a:ln w="9525">
            <a:noFill/>
            <a:miter lim="800000"/>
            <a:headEnd/>
            <a:tailEnd/>
          </a:ln>
        </p:spPr>
        <p:txBody>
          <a:bodyPr>
            <a:spAutoFit/>
          </a:bodyPr>
          <a:lstStyle/>
          <a:p>
            <a:pPr algn="just" eaLnBrk="0" hangingPunct="0"/>
            <a:r>
              <a:rPr lang="en-US">
                <a:latin typeface="Times-Roman"/>
              </a:rPr>
              <a:t>We discussed the concept of forwarding at the network layer earlier in this chapter. In this section, we extend the concept to include the role of IP addresses in forwarding. As we discussed before, forwarding means to place the packet in its route to its destination.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Number Placeholder 1"/>
          <p:cNvSpPr>
            <a:spLocks noGrp="1"/>
          </p:cNvSpPr>
          <p:nvPr>
            <p:ph type="sldNum" sz="quarter" idx="10"/>
          </p:nvPr>
        </p:nvSpPr>
        <p:spPr>
          <a:noFill/>
        </p:spPr>
        <p:txBody>
          <a:bodyPr/>
          <a:lstStyle/>
          <a:p>
            <a:r>
              <a:rPr lang="en-US"/>
              <a:t>18.</a:t>
            </a:r>
            <a:fld id="{D218AE88-E0A6-4661-A79B-1833ACBBE161}" type="slidenum">
              <a:rPr lang="en-US"/>
              <a:pPr/>
              <a:t>19</a:t>
            </a:fld>
            <a:endParaRPr lang="en-US"/>
          </a:p>
        </p:txBody>
      </p:sp>
      <p:sp>
        <p:nvSpPr>
          <p:cNvPr id="14438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14438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4438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14438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4439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4439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14439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06488" y="0"/>
            <a:ext cx="7727950" cy="641350"/>
          </a:xfrm>
          <a:prstGeom prst="rect">
            <a:avLst/>
          </a:prstGeom>
          <a:noFill/>
          <a:ln>
            <a:noFill/>
          </a:ln>
          <a:extLst>
            <a:ext uri="{909E8E84-426E-40DD-AFC4-6F175D3DCCD1}"/>
            <a:ext uri="{91240B29-F687-4F45-9708-019B960494DF}"/>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18.5.1  </a:t>
            </a:r>
            <a:r>
              <a:rPr lang="en-US" sz="3600" dirty="0" smtClean="0">
                <a:solidFill>
                  <a:schemeClr val="hlink"/>
                </a:solidFill>
                <a:effectLst>
                  <a:outerShdw blurRad="38100" dist="38100" dir="2700000" algn="tl">
                    <a:srgbClr val="000000">
                      <a:alpha val="43137"/>
                    </a:srgbClr>
                  </a:outerShdw>
                </a:effectLst>
                <a:latin typeface="Times New Roman" pitchFamily="18" charset="0"/>
              </a:rPr>
              <a:t>Destination Address Forwarding</a:t>
            </a:r>
            <a:endParaRPr lang="en-US" sz="36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44394" name="Rectangle 10"/>
          <p:cNvSpPr>
            <a:spLocks noChangeArrowheads="1"/>
          </p:cNvSpPr>
          <p:nvPr/>
        </p:nvSpPr>
        <p:spPr bwMode="auto">
          <a:xfrm>
            <a:off x="357188" y="1293813"/>
            <a:ext cx="7924800" cy="3081337"/>
          </a:xfrm>
          <a:prstGeom prst="rect">
            <a:avLst/>
          </a:prstGeom>
          <a:solidFill>
            <a:schemeClr val="bg1"/>
          </a:solidFill>
          <a:ln w="9525">
            <a:noFill/>
            <a:miter lim="800000"/>
            <a:headEnd/>
            <a:tailEnd/>
          </a:ln>
        </p:spPr>
        <p:txBody>
          <a:bodyPr>
            <a:spAutoFit/>
          </a:bodyPr>
          <a:lstStyle/>
          <a:p>
            <a:pPr algn="just" eaLnBrk="0" hangingPunct="0"/>
            <a:r>
              <a:rPr lang="en-US" sz="2800">
                <a:latin typeface="Times New Roman" pitchFamily="18" charset="0"/>
              </a:rPr>
              <a:t>We first discuss forwarding based on the destination address. This is a traditional approach, which is prevalent today. In this case, forwarding requires a host or a router to have a forwarding table. When a host has a packet to send or when a router has received a packet to be forwarded, it looks at this table to find the next hop to deliver the packet to.</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1"/>
          <p:cNvSpPr>
            <a:spLocks noGrp="1"/>
          </p:cNvSpPr>
          <p:nvPr>
            <p:ph type="sldNum" sz="quarter" idx="10"/>
          </p:nvPr>
        </p:nvSpPr>
        <p:spPr>
          <a:noFill/>
        </p:spPr>
        <p:txBody>
          <a:bodyPr/>
          <a:lstStyle/>
          <a:p>
            <a:r>
              <a:rPr lang="en-US"/>
              <a:t>18.</a:t>
            </a:r>
            <a:fld id="{5105DCC7-E41D-4794-899B-5238386EC4A7}" type="slidenum">
              <a:rPr lang="en-US"/>
              <a:pPr/>
              <a:t>2</a:t>
            </a:fld>
            <a:endParaRPr lang="en-US"/>
          </a:p>
        </p:txBody>
      </p:sp>
      <p:sp>
        <p:nvSpPr>
          <p:cNvPr id="25602"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dirty="0">
                <a:solidFill>
                  <a:srgbClr val="FF0000"/>
                </a:solidFill>
                <a:latin typeface="Times-BoldItalic"/>
              </a:rPr>
              <a:t>Figure </a:t>
            </a:r>
            <a:r>
              <a:rPr lang="en-US" sz="2000" dirty="0" smtClean="0">
                <a:solidFill>
                  <a:srgbClr val="FF0000"/>
                </a:solidFill>
                <a:latin typeface="Times-BoldItalic"/>
              </a:rPr>
              <a:t>1:  </a:t>
            </a:r>
            <a:r>
              <a:rPr lang="en-US" sz="2000" dirty="0">
                <a:latin typeface="Times-BoldItalic"/>
              </a:rPr>
              <a:t>Communication at the network layer</a:t>
            </a:r>
          </a:p>
        </p:txBody>
      </p:sp>
      <p:pic>
        <p:nvPicPr>
          <p:cNvPr id="6150" name="Picture 6"/>
          <p:cNvPicPr>
            <a:picLocks noChangeAspect="1" noChangeArrowheads="1"/>
          </p:cNvPicPr>
          <p:nvPr/>
        </p:nvPicPr>
        <p:blipFill>
          <a:blip r:embed="rId3"/>
          <a:srcRect/>
          <a:stretch>
            <a:fillRect/>
          </a:stretch>
        </p:blipFill>
        <p:spPr bwMode="auto">
          <a:xfrm>
            <a:off x="1905000" y="914400"/>
            <a:ext cx="5146675" cy="5480050"/>
          </a:xfrm>
          <a:prstGeom prst="rect">
            <a:avLst/>
          </a:prstGeom>
          <a:noFill/>
          <a:ln w="9525">
            <a:noFill/>
            <a:miter lim="800000"/>
            <a:headEnd/>
            <a:tailEnd/>
          </a:ln>
        </p:spPr>
      </p:pic>
      <p:pic>
        <p:nvPicPr>
          <p:cNvPr id="6151" name="Picture 7"/>
          <p:cNvPicPr>
            <a:picLocks noChangeAspect="1" noChangeArrowheads="1"/>
          </p:cNvPicPr>
          <p:nvPr/>
        </p:nvPicPr>
        <p:blipFill>
          <a:blip r:embed="rId4"/>
          <a:srcRect/>
          <a:stretch>
            <a:fillRect/>
          </a:stretch>
        </p:blipFill>
        <p:spPr bwMode="auto">
          <a:xfrm>
            <a:off x="4217988" y="1419225"/>
            <a:ext cx="2139950" cy="4933950"/>
          </a:xfrm>
          <a:prstGeom prst="rect">
            <a:avLst/>
          </a:prstGeom>
          <a:noFill/>
          <a:ln w="9525">
            <a:noFill/>
            <a:miter lim="800000"/>
            <a:headEnd/>
            <a:tailEnd/>
          </a:ln>
        </p:spPr>
      </p:pic>
      <p:pic>
        <p:nvPicPr>
          <p:cNvPr id="6152" name="Picture 8"/>
          <p:cNvPicPr>
            <a:picLocks noChangeAspect="1" noChangeArrowheads="1"/>
          </p:cNvPicPr>
          <p:nvPr/>
        </p:nvPicPr>
        <p:blipFill>
          <a:blip r:embed="rId5"/>
          <a:srcRect/>
          <a:stretch>
            <a:fillRect/>
          </a:stretch>
        </p:blipFill>
        <p:spPr bwMode="auto">
          <a:xfrm>
            <a:off x="609600" y="4267200"/>
            <a:ext cx="2290763" cy="16621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150"/>
                                        </p:tgtEl>
                                        <p:attrNameLst>
                                          <p:attrName>style.visibility</p:attrName>
                                        </p:attrNameLst>
                                      </p:cBhvr>
                                      <p:to>
                                        <p:strVal val="visible"/>
                                      </p:to>
                                    </p:set>
                                    <p:animEffect transition="in" filter="wipe(up)">
                                      <p:cBhvr>
                                        <p:cTn id="7" dur="2250"/>
                                        <p:tgtEl>
                                          <p:spTgt spid="61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51"/>
                                        </p:tgtEl>
                                        <p:attrNameLst>
                                          <p:attrName>style.visibility</p:attrName>
                                        </p:attrNameLst>
                                      </p:cBhvr>
                                      <p:to>
                                        <p:strVal val="visible"/>
                                      </p:to>
                                    </p:set>
                                    <p:animEffect transition="in" filter="wipe(left)">
                                      <p:cBhvr>
                                        <p:cTn id="12" dur="5750"/>
                                        <p:tgtEl>
                                          <p:spTgt spid="61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6" presetClass="entr" presetSubtype="0" fill="hold" nodeType="clickEffect">
                                  <p:stCondLst>
                                    <p:cond delay="0"/>
                                  </p:stCondLst>
                                  <p:childTnLst>
                                    <p:set>
                                      <p:cBhvr>
                                        <p:cTn id="16" dur="1" fill="hold">
                                          <p:stCondLst>
                                            <p:cond delay="0"/>
                                          </p:stCondLst>
                                        </p:cTn>
                                        <p:tgtEl>
                                          <p:spTgt spid="6152"/>
                                        </p:tgtEl>
                                        <p:attrNameLst>
                                          <p:attrName>style.visibility</p:attrName>
                                        </p:attrNameLst>
                                      </p:cBhvr>
                                      <p:to>
                                        <p:strVal val="visible"/>
                                      </p:to>
                                    </p:set>
                                    <p:animEffect transition="in" filter="wipe(down)">
                                      <p:cBhvr>
                                        <p:cTn id="17" dur="580">
                                          <p:stCondLst>
                                            <p:cond delay="0"/>
                                          </p:stCondLst>
                                        </p:cTn>
                                        <p:tgtEl>
                                          <p:spTgt spid="6152"/>
                                        </p:tgtEl>
                                      </p:cBhvr>
                                    </p:animEffect>
                                    <p:anim calcmode="lin" valueType="num">
                                      <p:cBhvr>
                                        <p:cTn id="18" dur="1822" tmFilter="0,0; 0.14,0.36; 0.43,0.73; 0.71,0.91; 1.0,1.0">
                                          <p:stCondLst>
                                            <p:cond delay="0"/>
                                          </p:stCondLst>
                                        </p:cTn>
                                        <p:tgtEl>
                                          <p:spTgt spid="6152"/>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6152"/>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6152"/>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6152"/>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6152"/>
                                        </p:tgtEl>
                                        <p:attrNameLst>
                                          <p:attrName>ppt_y</p:attrName>
                                        </p:attrNameLst>
                                      </p:cBhvr>
                                      <p:tavLst>
                                        <p:tav tm="0" fmla="#ppt_y-sin(pi*$)/81">
                                          <p:val>
                                            <p:fltVal val="0"/>
                                          </p:val>
                                        </p:tav>
                                        <p:tav tm="100000">
                                          <p:val>
                                            <p:fltVal val="1"/>
                                          </p:val>
                                        </p:tav>
                                      </p:tavLst>
                                    </p:anim>
                                    <p:animScale>
                                      <p:cBhvr>
                                        <p:cTn id="23" dur="26">
                                          <p:stCondLst>
                                            <p:cond delay="650"/>
                                          </p:stCondLst>
                                        </p:cTn>
                                        <p:tgtEl>
                                          <p:spTgt spid="6152"/>
                                        </p:tgtEl>
                                      </p:cBhvr>
                                      <p:to x="100000" y="60000"/>
                                    </p:animScale>
                                    <p:animScale>
                                      <p:cBhvr>
                                        <p:cTn id="24" dur="166" decel="50000">
                                          <p:stCondLst>
                                            <p:cond delay="676"/>
                                          </p:stCondLst>
                                        </p:cTn>
                                        <p:tgtEl>
                                          <p:spTgt spid="6152"/>
                                        </p:tgtEl>
                                      </p:cBhvr>
                                      <p:to x="100000" y="100000"/>
                                    </p:animScale>
                                    <p:animScale>
                                      <p:cBhvr>
                                        <p:cTn id="25" dur="26">
                                          <p:stCondLst>
                                            <p:cond delay="1312"/>
                                          </p:stCondLst>
                                        </p:cTn>
                                        <p:tgtEl>
                                          <p:spTgt spid="6152"/>
                                        </p:tgtEl>
                                      </p:cBhvr>
                                      <p:to x="100000" y="80000"/>
                                    </p:animScale>
                                    <p:animScale>
                                      <p:cBhvr>
                                        <p:cTn id="26" dur="166" decel="50000">
                                          <p:stCondLst>
                                            <p:cond delay="1338"/>
                                          </p:stCondLst>
                                        </p:cTn>
                                        <p:tgtEl>
                                          <p:spTgt spid="6152"/>
                                        </p:tgtEl>
                                      </p:cBhvr>
                                      <p:to x="100000" y="100000"/>
                                    </p:animScale>
                                    <p:animScale>
                                      <p:cBhvr>
                                        <p:cTn id="27" dur="26">
                                          <p:stCondLst>
                                            <p:cond delay="1642"/>
                                          </p:stCondLst>
                                        </p:cTn>
                                        <p:tgtEl>
                                          <p:spTgt spid="6152"/>
                                        </p:tgtEl>
                                      </p:cBhvr>
                                      <p:to x="100000" y="90000"/>
                                    </p:animScale>
                                    <p:animScale>
                                      <p:cBhvr>
                                        <p:cTn id="28" dur="166" decel="50000">
                                          <p:stCondLst>
                                            <p:cond delay="1668"/>
                                          </p:stCondLst>
                                        </p:cTn>
                                        <p:tgtEl>
                                          <p:spTgt spid="6152"/>
                                        </p:tgtEl>
                                      </p:cBhvr>
                                      <p:to x="100000" y="100000"/>
                                    </p:animScale>
                                    <p:animScale>
                                      <p:cBhvr>
                                        <p:cTn id="29" dur="26">
                                          <p:stCondLst>
                                            <p:cond delay="1808"/>
                                          </p:stCondLst>
                                        </p:cTn>
                                        <p:tgtEl>
                                          <p:spTgt spid="6152"/>
                                        </p:tgtEl>
                                      </p:cBhvr>
                                      <p:to x="100000" y="95000"/>
                                    </p:animScale>
                                    <p:animScale>
                                      <p:cBhvr>
                                        <p:cTn id="30" dur="166" decel="50000">
                                          <p:stCondLst>
                                            <p:cond delay="1834"/>
                                          </p:stCondLst>
                                        </p:cTn>
                                        <p:tgtEl>
                                          <p:spTgt spid="615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Slide Number Placeholder 1"/>
          <p:cNvSpPr>
            <a:spLocks noGrp="1"/>
          </p:cNvSpPr>
          <p:nvPr>
            <p:ph type="sldNum" sz="quarter" idx="10"/>
          </p:nvPr>
        </p:nvSpPr>
        <p:spPr>
          <a:noFill/>
        </p:spPr>
        <p:txBody>
          <a:bodyPr/>
          <a:lstStyle/>
          <a:p>
            <a:r>
              <a:rPr lang="en-US"/>
              <a:t>18.</a:t>
            </a:r>
            <a:fld id="{D80B131F-173F-4C2A-8C42-128F57B94C4B}" type="slidenum">
              <a:rPr lang="en-US"/>
              <a:pPr/>
              <a:t>20</a:t>
            </a:fld>
            <a:endParaRPr lang="en-US"/>
          </a:p>
        </p:txBody>
      </p:sp>
      <p:sp>
        <p:nvSpPr>
          <p:cNvPr id="158722"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18.35: </a:t>
            </a:r>
            <a:r>
              <a:rPr lang="en-US" sz="2000">
                <a:latin typeface="Times-BoldItalic"/>
              </a:rPr>
              <a:t>Longest mask matching</a:t>
            </a:r>
          </a:p>
        </p:txBody>
      </p:sp>
      <p:pic>
        <p:nvPicPr>
          <p:cNvPr id="5123" name="Picture 3"/>
          <p:cNvPicPr>
            <a:picLocks noChangeAspect="1" noChangeArrowheads="1"/>
          </p:cNvPicPr>
          <p:nvPr/>
        </p:nvPicPr>
        <p:blipFill>
          <a:blip r:embed="rId3"/>
          <a:srcRect/>
          <a:stretch>
            <a:fillRect/>
          </a:stretch>
        </p:blipFill>
        <p:spPr bwMode="auto">
          <a:xfrm>
            <a:off x="596900" y="1371600"/>
            <a:ext cx="7708900" cy="3813175"/>
          </a:xfrm>
          <a:prstGeom prst="rect">
            <a:avLst/>
          </a:prstGeom>
          <a:noFill/>
          <a:ln w="9525">
            <a:noFill/>
            <a:miter lim="800000"/>
            <a:headEnd/>
            <a:tailEnd/>
          </a:ln>
        </p:spPr>
      </p:pic>
      <p:pic>
        <p:nvPicPr>
          <p:cNvPr id="5124" name="Picture 4"/>
          <p:cNvPicPr>
            <a:picLocks noChangeAspect="1" noChangeArrowheads="1"/>
          </p:cNvPicPr>
          <p:nvPr/>
        </p:nvPicPr>
        <p:blipFill>
          <a:blip r:embed="rId4"/>
          <a:srcRect/>
          <a:stretch>
            <a:fillRect/>
          </a:stretch>
        </p:blipFill>
        <p:spPr bwMode="auto">
          <a:xfrm>
            <a:off x="1828800" y="4953000"/>
            <a:ext cx="3795713" cy="1652588"/>
          </a:xfrm>
          <a:prstGeom prst="rect">
            <a:avLst/>
          </a:prstGeom>
          <a:noFill/>
          <a:ln w="9525">
            <a:noFill/>
            <a:miter lim="800000"/>
            <a:headEnd/>
            <a:tailEnd/>
          </a:ln>
        </p:spPr>
      </p:pic>
      <p:pic>
        <p:nvPicPr>
          <p:cNvPr id="5125" name="Picture 5"/>
          <p:cNvPicPr>
            <a:picLocks noChangeAspect="1" noChangeArrowheads="1"/>
          </p:cNvPicPr>
          <p:nvPr/>
        </p:nvPicPr>
        <p:blipFill>
          <a:blip r:embed="rId5"/>
          <a:srcRect/>
          <a:stretch>
            <a:fillRect/>
          </a:stretch>
        </p:blipFill>
        <p:spPr bwMode="auto">
          <a:xfrm>
            <a:off x="5029200" y="1382713"/>
            <a:ext cx="3856038" cy="15668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5124"/>
                                        </p:tgtEl>
                                        <p:attrNameLst>
                                          <p:attrName>style.visibility</p:attrName>
                                        </p:attrNameLst>
                                      </p:cBhvr>
                                      <p:to>
                                        <p:strVal val="visible"/>
                                      </p:to>
                                    </p:set>
                                    <p:anim calcmode="lin" valueType="num">
                                      <p:cBhvr>
                                        <p:cTn id="11" dur="1000" fill="hold"/>
                                        <p:tgtEl>
                                          <p:spTgt spid="5124"/>
                                        </p:tgtEl>
                                        <p:attrNameLst>
                                          <p:attrName>ppt_w</p:attrName>
                                        </p:attrNameLst>
                                      </p:cBhvr>
                                      <p:tavLst>
                                        <p:tav tm="0">
                                          <p:val>
                                            <p:fltVal val="0"/>
                                          </p:val>
                                        </p:tav>
                                        <p:tav tm="100000">
                                          <p:val>
                                            <p:strVal val="#ppt_w"/>
                                          </p:val>
                                        </p:tav>
                                      </p:tavLst>
                                    </p:anim>
                                    <p:anim calcmode="lin" valueType="num">
                                      <p:cBhvr>
                                        <p:cTn id="12" dur="1000" fill="hold"/>
                                        <p:tgtEl>
                                          <p:spTgt spid="5124"/>
                                        </p:tgtEl>
                                        <p:attrNameLst>
                                          <p:attrName>ppt_h</p:attrName>
                                        </p:attrNameLst>
                                      </p:cBhvr>
                                      <p:tavLst>
                                        <p:tav tm="0">
                                          <p:val>
                                            <p:fltVal val="0"/>
                                          </p:val>
                                        </p:tav>
                                        <p:tav tm="100000">
                                          <p:val>
                                            <p:strVal val="#ppt_h"/>
                                          </p:val>
                                        </p:tav>
                                      </p:tavLst>
                                    </p:anim>
                                    <p:anim calcmode="lin" valueType="num">
                                      <p:cBhvr>
                                        <p:cTn id="13" dur="1000" fill="hold"/>
                                        <p:tgtEl>
                                          <p:spTgt spid="5124"/>
                                        </p:tgtEl>
                                        <p:attrNameLst>
                                          <p:attrName>style.rotation</p:attrName>
                                        </p:attrNameLst>
                                      </p:cBhvr>
                                      <p:tavLst>
                                        <p:tav tm="0">
                                          <p:val>
                                            <p:fltVal val="90"/>
                                          </p:val>
                                        </p:tav>
                                        <p:tav tm="100000">
                                          <p:val>
                                            <p:fltVal val="0"/>
                                          </p:val>
                                        </p:tav>
                                      </p:tavLst>
                                    </p:anim>
                                    <p:animEffect transition="in" filter="fade">
                                      <p:cBhvr>
                                        <p:cTn id="14" dur="1000"/>
                                        <p:tgtEl>
                                          <p:spTgt spid="5124"/>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5125"/>
                                        </p:tgtEl>
                                        <p:attrNameLst>
                                          <p:attrName>style.visibility</p:attrName>
                                        </p:attrNameLst>
                                      </p:cBhvr>
                                      <p:to>
                                        <p:strVal val="visible"/>
                                      </p:to>
                                    </p:set>
                                    <p:anim calcmode="lin" valueType="num">
                                      <p:cBhvr>
                                        <p:cTn id="19" dur="1000" fill="hold"/>
                                        <p:tgtEl>
                                          <p:spTgt spid="5125"/>
                                        </p:tgtEl>
                                        <p:attrNameLst>
                                          <p:attrName>ppt_w</p:attrName>
                                        </p:attrNameLst>
                                      </p:cBhvr>
                                      <p:tavLst>
                                        <p:tav tm="0">
                                          <p:val>
                                            <p:fltVal val="0"/>
                                          </p:val>
                                        </p:tav>
                                        <p:tav tm="100000">
                                          <p:val>
                                            <p:strVal val="#ppt_w"/>
                                          </p:val>
                                        </p:tav>
                                      </p:tavLst>
                                    </p:anim>
                                    <p:anim calcmode="lin" valueType="num">
                                      <p:cBhvr>
                                        <p:cTn id="20" dur="1000" fill="hold"/>
                                        <p:tgtEl>
                                          <p:spTgt spid="5125"/>
                                        </p:tgtEl>
                                        <p:attrNameLst>
                                          <p:attrName>ppt_h</p:attrName>
                                        </p:attrNameLst>
                                      </p:cBhvr>
                                      <p:tavLst>
                                        <p:tav tm="0">
                                          <p:val>
                                            <p:fltVal val="0"/>
                                          </p:val>
                                        </p:tav>
                                        <p:tav tm="100000">
                                          <p:val>
                                            <p:strVal val="#ppt_h"/>
                                          </p:val>
                                        </p:tav>
                                      </p:tavLst>
                                    </p:anim>
                                    <p:anim calcmode="lin" valueType="num">
                                      <p:cBhvr>
                                        <p:cTn id="21" dur="1000" fill="hold"/>
                                        <p:tgtEl>
                                          <p:spTgt spid="5125"/>
                                        </p:tgtEl>
                                        <p:attrNameLst>
                                          <p:attrName>style.rotation</p:attrName>
                                        </p:attrNameLst>
                                      </p:cBhvr>
                                      <p:tavLst>
                                        <p:tav tm="0">
                                          <p:val>
                                            <p:fltVal val="90"/>
                                          </p:val>
                                        </p:tav>
                                        <p:tav tm="100000">
                                          <p:val>
                                            <p:fltVal val="0"/>
                                          </p:val>
                                        </p:tav>
                                      </p:tavLst>
                                    </p:anim>
                                    <p:animEffect transition="in" filter="fade">
                                      <p:cBhvr>
                                        <p:cTn id="22" dur="10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1"/>
          <p:cNvSpPr>
            <a:spLocks noGrp="1"/>
          </p:cNvSpPr>
          <p:nvPr>
            <p:ph type="sldNum" sz="quarter" idx="10"/>
          </p:nvPr>
        </p:nvSpPr>
        <p:spPr>
          <a:noFill/>
        </p:spPr>
        <p:txBody>
          <a:bodyPr/>
          <a:lstStyle/>
          <a:p>
            <a:r>
              <a:rPr lang="en-US"/>
              <a:t>18.</a:t>
            </a:r>
            <a:fld id="{4ED865E7-7349-49FE-A5A7-394FB76713A8}" type="slidenum">
              <a:rPr lang="en-US"/>
              <a:pPr/>
              <a:t>3</a:t>
            </a:fld>
            <a:endParaRPr lang="en-US"/>
          </a:p>
        </p:txBody>
      </p:sp>
      <p:sp>
        <p:nvSpPr>
          <p:cNvPr id="2765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2765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2765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2765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2765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2765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2765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06488" y="1"/>
            <a:ext cx="7322838" cy="3108543"/>
          </a:xfrm>
          <a:prstGeom prst="rect">
            <a:avLst/>
          </a:prstGeom>
          <a:noFill/>
          <a:ln>
            <a:noFill/>
          </a:ln>
          <a:extLst>
            <a:ext uri="{909E8E84-426E-40DD-AFC4-6F175D3DCCD1}"/>
            <a:ext uri="{91240B29-F687-4F45-9708-019B960494DF}"/>
          </a:extLst>
        </p:spPr>
        <p:txBody>
          <a:bodyPr wrap="square">
            <a:spAutoFit/>
          </a:bodyPr>
          <a:lstStyle/>
          <a:p>
            <a:pPr eaLnBrk="0" hangingPunct="0"/>
            <a:r>
              <a:rPr lang="en-US" sz="3600" dirty="0" smtClean="0">
                <a:solidFill>
                  <a:schemeClr val="hlink"/>
                </a:solidFill>
                <a:effectLst>
                  <a:outerShdw blurRad="38100" dist="38100" dir="2700000" algn="tl">
                    <a:srgbClr val="C0C0C0"/>
                  </a:outerShdw>
                </a:effectLst>
                <a:latin typeface="Times New Roman" pitchFamily="18" charset="0"/>
              </a:rPr>
              <a:t> </a:t>
            </a:r>
            <a:r>
              <a:rPr lang="en-US" u="sng" dirty="0" err="1" smtClean="0">
                <a:solidFill>
                  <a:schemeClr val="hlink"/>
                </a:solidFill>
                <a:effectLst>
                  <a:outerShdw blurRad="38100" dist="38100" dir="2700000" algn="tl">
                    <a:srgbClr val="C0C0C0"/>
                  </a:outerShdw>
                </a:effectLst>
                <a:latin typeface="Times New Roman" pitchFamily="18" charset="0"/>
              </a:rPr>
              <a:t>Funtions</a:t>
            </a:r>
            <a:r>
              <a:rPr lang="en-US" u="sng" dirty="0" smtClean="0">
                <a:solidFill>
                  <a:schemeClr val="hlink"/>
                </a:solidFill>
                <a:effectLst>
                  <a:outerShdw blurRad="38100" dist="38100" dir="2700000" algn="tl">
                    <a:srgbClr val="C0C0C0"/>
                  </a:outerShdw>
                </a:effectLst>
                <a:latin typeface="Times New Roman" pitchFamily="18" charset="0"/>
              </a:rPr>
              <a:t> of Network Layer: Packetizing, </a:t>
            </a:r>
          </a:p>
          <a:p>
            <a:pPr eaLnBrk="0" hangingPunct="0"/>
            <a:r>
              <a:rPr lang="en-US" u="sng" dirty="0" smtClean="0">
                <a:solidFill>
                  <a:schemeClr val="hlink"/>
                </a:solidFill>
                <a:effectLst>
                  <a:outerShdw blurRad="38100" dist="38100" dir="2700000" algn="tl">
                    <a:srgbClr val="C0C0C0"/>
                  </a:outerShdw>
                </a:effectLst>
                <a:latin typeface="Times New Roman" pitchFamily="18" charset="0"/>
              </a:rPr>
              <a:t>Routing and </a:t>
            </a:r>
            <a:r>
              <a:rPr lang="en-US" u="sng" dirty="0" err="1" smtClean="0">
                <a:solidFill>
                  <a:schemeClr val="hlink"/>
                </a:solidFill>
                <a:effectLst>
                  <a:outerShdw blurRad="38100" dist="38100" dir="2700000" algn="tl">
                    <a:srgbClr val="C0C0C0"/>
                  </a:outerShdw>
                </a:effectLst>
                <a:latin typeface="Times New Roman" pitchFamily="18" charset="0"/>
              </a:rPr>
              <a:t>Forwaring</a:t>
            </a:r>
            <a:endParaRPr lang="en-US" u="sng" dirty="0" smtClean="0">
              <a:solidFill>
                <a:schemeClr val="hlink"/>
              </a:solidFill>
              <a:effectLst>
                <a:outerShdw blurRad="38100" dist="38100" dir="2700000" algn="tl">
                  <a:srgbClr val="C0C0C0"/>
                </a:outerShdw>
              </a:effectLst>
              <a:latin typeface="Times New Roman" pitchFamily="18" charset="0"/>
            </a:endParaRPr>
          </a:p>
          <a:p>
            <a:pPr eaLnBrk="0" hangingPunct="0"/>
            <a:endParaRPr lang="en-US" u="sng" dirty="0" smtClean="0">
              <a:solidFill>
                <a:schemeClr val="hlink"/>
              </a:solidFill>
              <a:effectLst>
                <a:outerShdw blurRad="38100" dist="38100" dir="2700000" algn="tl">
                  <a:srgbClr val="C0C0C0"/>
                </a:outerShdw>
              </a:effectLst>
              <a:latin typeface="Times New Roman" pitchFamily="18" charset="0"/>
            </a:endParaRPr>
          </a:p>
          <a:p>
            <a:pPr eaLnBrk="0" hangingPunct="0"/>
            <a:endParaRPr lang="en-US" u="sng" dirty="0" smtClean="0">
              <a:solidFill>
                <a:schemeClr val="hlink"/>
              </a:solidFill>
              <a:effectLst>
                <a:outerShdw blurRad="38100" dist="38100" dir="2700000" algn="tl">
                  <a:srgbClr val="C0C0C0"/>
                </a:outerShdw>
              </a:effectLst>
              <a:latin typeface="Times New Roman" pitchFamily="18" charset="0"/>
            </a:endParaRPr>
          </a:p>
          <a:p>
            <a:pPr eaLnBrk="0" hangingPunct="0"/>
            <a:endParaRPr lang="en-US" u="sng" dirty="0" smtClean="0">
              <a:solidFill>
                <a:schemeClr val="hlink"/>
              </a:solidFill>
              <a:effectLst>
                <a:outerShdw blurRad="38100" dist="38100" dir="2700000" algn="tl">
                  <a:srgbClr val="C0C0C0"/>
                </a:outerShdw>
              </a:effectLst>
              <a:latin typeface="Times New Roman" pitchFamily="18" charset="0"/>
            </a:endParaRPr>
          </a:p>
          <a:p>
            <a:pPr eaLnBrk="0" hangingPunct="0"/>
            <a:endParaRPr lang="en-US" u="sng" dirty="0">
              <a:solidFill>
                <a:schemeClr val="hlink"/>
              </a:solidFill>
              <a:effectLst>
                <a:outerShdw blurRad="38100" dist="38100" dir="2700000" algn="tl">
                  <a:srgbClr val="C0C0C0"/>
                </a:outerShdw>
              </a:effectLst>
              <a:latin typeface="Times New Roman" pitchFamily="18" charset="0"/>
            </a:endParaRPr>
          </a:p>
        </p:txBody>
      </p:sp>
      <p:sp>
        <p:nvSpPr>
          <p:cNvPr id="27658" name="Rectangle 10"/>
          <p:cNvSpPr>
            <a:spLocks noChangeArrowheads="1"/>
          </p:cNvSpPr>
          <p:nvPr/>
        </p:nvSpPr>
        <p:spPr bwMode="auto">
          <a:xfrm>
            <a:off x="381000" y="1219200"/>
            <a:ext cx="7924800" cy="5262979"/>
          </a:xfrm>
          <a:prstGeom prst="rect">
            <a:avLst/>
          </a:prstGeom>
          <a:solidFill>
            <a:schemeClr val="bg1"/>
          </a:solidFill>
          <a:ln w="9525">
            <a:noFill/>
            <a:miter lim="800000"/>
            <a:headEnd/>
            <a:tailEnd/>
          </a:ln>
        </p:spPr>
        <p:txBody>
          <a:bodyPr>
            <a:spAutoFit/>
          </a:bodyPr>
          <a:lstStyle/>
          <a:p>
            <a:pPr algn="just" eaLnBrk="0" hangingPunct="0">
              <a:buFont typeface="Wingdings" pitchFamily="2" charset="2"/>
              <a:buChar char="q"/>
            </a:pPr>
            <a:r>
              <a:rPr lang="en-US" sz="2800" dirty="0" smtClean="0">
                <a:latin typeface="Times New Roman" pitchFamily="18" charset="0"/>
              </a:rPr>
              <a:t>The </a:t>
            </a:r>
            <a:r>
              <a:rPr lang="en-US" sz="2800" dirty="0">
                <a:latin typeface="Times New Roman" pitchFamily="18" charset="0"/>
              </a:rPr>
              <a:t>first duty of the network layer is definitely packetizing: encapsulating the payload in a network-layer packet at the source and </a:t>
            </a:r>
            <a:r>
              <a:rPr lang="en-US" sz="2800" dirty="0" smtClean="0">
                <a:latin typeface="Times New Roman" pitchFamily="18" charset="0"/>
              </a:rPr>
              <a:t>de-</a:t>
            </a:r>
            <a:r>
              <a:rPr lang="en-US" sz="2800" dirty="0" err="1" smtClean="0">
                <a:latin typeface="Times New Roman" pitchFamily="18" charset="0"/>
              </a:rPr>
              <a:t>capsulating</a:t>
            </a:r>
            <a:r>
              <a:rPr lang="en-US" sz="2800" dirty="0" smtClean="0">
                <a:latin typeface="Times New Roman" pitchFamily="18" charset="0"/>
              </a:rPr>
              <a:t> </a:t>
            </a:r>
            <a:r>
              <a:rPr lang="en-US" sz="2800" dirty="0">
                <a:latin typeface="Times New Roman" pitchFamily="18" charset="0"/>
              </a:rPr>
              <a:t>the payload from the network-layer packet at the destination. </a:t>
            </a:r>
            <a:endParaRPr lang="en-US" sz="2800" dirty="0" smtClean="0">
              <a:latin typeface="Times New Roman" pitchFamily="18" charset="0"/>
            </a:endParaRPr>
          </a:p>
          <a:p>
            <a:pPr algn="just" eaLnBrk="0" hangingPunct="0">
              <a:buFont typeface="Wingdings" pitchFamily="2" charset="2"/>
              <a:buChar char="q"/>
            </a:pPr>
            <a:r>
              <a:rPr lang="en-US" sz="2800" dirty="0" smtClean="0">
                <a:latin typeface="Times New Roman" pitchFamily="18" charset="0"/>
              </a:rPr>
              <a:t>In </a:t>
            </a:r>
            <a:r>
              <a:rPr lang="en-US" sz="2800" dirty="0">
                <a:latin typeface="Times New Roman" pitchFamily="18" charset="0"/>
              </a:rPr>
              <a:t>other words, one duty of the network layer is to carry a payload from the source to the destination without changing it or using it. </a:t>
            </a:r>
            <a:endParaRPr lang="en-US" sz="2800" dirty="0" smtClean="0">
              <a:latin typeface="Times New Roman" pitchFamily="18" charset="0"/>
            </a:endParaRPr>
          </a:p>
          <a:p>
            <a:pPr algn="just" eaLnBrk="0" hangingPunct="0">
              <a:buFont typeface="Wingdings" pitchFamily="2" charset="2"/>
              <a:buChar char="q"/>
            </a:pPr>
            <a:r>
              <a:rPr lang="en-US" sz="2800" dirty="0" smtClean="0">
                <a:latin typeface="Times New Roman" pitchFamily="18" charset="0"/>
              </a:rPr>
              <a:t>The </a:t>
            </a:r>
            <a:r>
              <a:rPr lang="en-US" sz="2800" dirty="0">
                <a:latin typeface="Times New Roman" pitchFamily="18" charset="0"/>
              </a:rPr>
              <a:t>network layer is doing the service of a carrier such as the postal office, which is responsible for delivery of packages from a sender to a receiver without changing or using the contents.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1"/>
          <p:cNvSpPr>
            <a:spLocks noGrp="1"/>
          </p:cNvSpPr>
          <p:nvPr>
            <p:ph type="sldNum" sz="quarter" idx="10"/>
          </p:nvPr>
        </p:nvSpPr>
        <p:spPr>
          <a:noFill/>
        </p:spPr>
        <p:txBody>
          <a:bodyPr/>
          <a:lstStyle/>
          <a:p>
            <a:r>
              <a:rPr lang="en-US"/>
              <a:t>18.</a:t>
            </a:r>
            <a:fld id="{875AB6A6-C30A-4EBD-8F80-D6CEFF988CF9}" type="slidenum">
              <a:rPr lang="en-US"/>
              <a:pPr/>
              <a:t>4</a:t>
            </a:fld>
            <a:endParaRPr lang="en-US"/>
          </a:p>
        </p:txBody>
      </p:sp>
      <p:sp>
        <p:nvSpPr>
          <p:cNvPr id="2969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2969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2970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2970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2970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2970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2970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06488" y="0"/>
            <a:ext cx="4955203" cy="646331"/>
          </a:xfrm>
          <a:prstGeom prst="rect">
            <a:avLst/>
          </a:prstGeom>
          <a:noFill/>
          <a:ln>
            <a:noFill/>
          </a:ln>
          <a:extLst>
            <a:ext uri="{909E8E84-426E-40DD-AFC4-6F175D3DCCD1}"/>
            <a:ext uri="{91240B29-F687-4F45-9708-019B960494DF}"/>
          </a:extLst>
        </p:spPr>
        <p:txBody>
          <a:bodyPr wrap="none">
            <a:spAutoFit/>
          </a:bodyPr>
          <a:lstStyle/>
          <a:p>
            <a:pPr eaLnBrk="0" hangingPunct="0"/>
            <a:r>
              <a:rPr lang="en-US" sz="3600" dirty="0" smtClean="0">
                <a:solidFill>
                  <a:schemeClr val="hlink"/>
                </a:solidFill>
                <a:effectLst>
                  <a:outerShdw blurRad="38100" dist="38100" dir="2700000" algn="tl">
                    <a:srgbClr val="C0C0C0"/>
                  </a:outerShdw>
                </a:effectLst>
                <a:latin typeface="Times New Roman" pitchFamily="18" charset="0"/>
              </a:rPr>
              <a:t>Routing </a:t>
            </a:r>
            <a:r>
              <a:rPr lang="en-US" sz="3600" dirty="0">
                <a:solidFill>
                  <a:schemeClr val="hlink"/>
                </a:solidFill>
                <a:effectLst>
                  <a:outerShdw blurRad="38100" dist="38100" dir="2700000" algn="tl">
                    <a:srgbClr val="C0C0C0"/>
                  </a:outerShdw>
                </a:effectLst>
                <a:latin typeface="Times New Roman" pitchFamily="18" charset="0"/>
              </a:rPr>
              <a:t>and Forwarding</a:t>
            </a:r>
          </a:p>
        </p:txBody>
      </p:sp>
      <p:sp>
        <p:nvSpPr>
          <p:cNvPr id="29706" name="Rectangle 10"/>
          <p:cNvSpPr>
            <a:spLocks noChangeArrowheads="1"/>
          </p:cNvSpPr>
          <p:nvPr/>
        </p:nvSpPr>
        <p:spPr bwMode="auto">
          <a:xfrm>
            <a:off x="533400" y="1295400"/>
            <a:ext cx="7924800" cy="4832092"/>
          </a:xfrm>
          <a:prstGeom prst="rect">
            <a:avLst/>
          </a:prstGeom>
          <a:solidFill>
            <a:schemeClr val="bg1"/>
          </a:solidFill>
          <a:ln w="9525">
            <a:noFill/>
            <a:miter lim="800000"/>
            <a:headEnd/>
            <a:tailEnd/>
          </a:ln>
        </p:spPr>
        <p:txBody>
          <a:bodyPr>
            <a:spAutoFit/>
          </a:bodyPr>
          <a:lstStyle/>
          <a:p>
            <a:pPr algn="just" eaLnBrk="0" hangingPunct="0"/>
            <a:r>
              <a:rPr lang="en-US" sz="2800" dirty="0" smtClean="0">
                <a:latin typeface="Times New Roman" pitchFamily="18" charset="0"/>
              </a:rPr>
              <a:t>Routing: </a:t>
            </a:r>
            <a:r>
              <a:rPr lang="en-US" sz="2800" b="0" dirty="0" smtClean="0">
                <a:latin typeface="Times New Roman" pitchFamily="18" charset="0"/>
              </a:rPr>
              <a:t>The process of transferring packets received from  the data link layer of source network to the data link layer of the correct destination network is called routing.</a:t>
            </a:r>
          </a:p>
          <a:p>
            <a:pPr algn="just" eaLnBrk="0" hangingPunct="0"/>
            <a:endParaRPr lang="en-US" sz="2800" b="0" dirty="0" smtClean="0">
              <a:latin typeface="Times New Roman" pitchFamily="18" charset="0"/>
            </a:endParaRPr>
          </a:p>
          <a:p>
            <a:r>
              <a:rPr lang="en-US" sz="2800" dirty="0" smtClean="0">
                <a:latin typeface="Times New Roman" pitchFamily="18" charset="0"/>
              </a:rPr>
              <a:t>Forwarding: </a:t>
            </a:r>
            <a:r>
              <a:rPr lang="en-US" sz="2800" b="0" dirty="0" smtClean="0">
                <a:latin typeface="Times New Roman" pitchFamily="18" charset="0"/>
              </a:rPr>
              <a:t>Forwarding means to place the packet in its route to its destination. Forwarding</a:t>
            </a:r>
            <a:r>
              <a:rPr lang="en-IN" sz="2800" b="0" dirty="0" smtClean="0">
                <a:latin typeface="Times New Roman" pitchFamily="18" charset="0"/>
              </a:rPr>
              <a:t> </a:t>
            </a:r>
            <a:r>
              <a:rPr lang="en-US" sz="2800" b="0" dirty="0" smtClean="0">
                <a:latin typeface="Times New Roman" pitchFamily="18" charset="0"/>
              </a:rPr>
              <a:t>requires a host or a router to have a routing table. When a host has a packet to send or</a:t>
            </a:r>
            <a:r>
              <a:rPr lang="en-IN" sz="2800" b="0" dirty="0" smtClean="0">
                <a:latin typeface="Times New Roman" pitchFamily="18" charset="0"/>
              </a:rPr>
              <a:t> </a:t>
            </a:r>
            <a:r>
              <a:rPr lang="en-US" sz="2800" b="0" dirty="0" smtClean="0">
                <a:latin typeface="Times New Roman" pitchFamily="18" charset="0"/>
              </a:rPr>
              <a:t>when a router has received a packet to be forwarded, it looks at this table to find the</a:t>
            </a:r>
            <a:r>
              <a:rPr lang="en-IN" sz="2800" b="0" dirty="0" smtClean="0">
                <a:latin typeface="Times New Roman" pitchFamily="18" charset="0"/>
              </a:rPr>
              <a:t> </a:t>
            </a:r>
            <a:r>
              <a:rPr lang="en-US" sz="2800" b="0" dirty="0" smtClean="0">
                <a:latin typeface="Times New Roman" pitchFamily="18" charset="0"/>
              </a:rPr>
              <a:t>route to the final destination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1"/>
          <p:cNvSpPr>
            <a:spLocks noGrp="1"/>
          </p:cNvSpPr>
          <p:nvPr>
            <p:ph type="sldNum" sz="quarter" idx="10"/>
          </p:nvPr>
        </p:nvSpPr>
        <p:spPr>
          <a:noFill/>
        </p:spPr>
        <p:txBody>
          <a:bodyPr/>
          <a:lstStyle/>
          <a:p>
            <a:r>
              <a:rPr lang="en-US"/>
              <a:t>18.</a:t>
            </a:r>
            <a:fld id="{D77A48AC-67A4-4F1B-B8A2-3F5A156EC0F0}" type="slidenum">
              <a:rPr lang="en-US"/>
              <a:pPr/>
              <a:t>5</a:t>
            </a:fld>
            <a:endParaRPr lang="en-US"/>
          </a:p>
        </p:txBody>
      </p:sp>
      <p:sp>
        <p:nvSpPr>
          <p:cNvPr id="31746"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18.2:  </a:t>
            </a:r>
            <a:r>
              <a:rPr lang="en-US" sz="2000">
                <a:latin typeface="Times-BoldItalic"/>
              </a:rPr>
              <a:t>Forwarding process</a:t>
            </a:r>
          </a:p>
        </p:txBody>
      </p:sp>
      <p:pic>
        <p:nvPicPr>
          <p:cNvPr id="8197" name="Picture 5"/>
          <p:cNvPicPr>
            <a:picLocks noChangeAspect="1" noChangeArrowheads="1"/>
          </p:cNvPicPr>
          <p:nvPr/>
        </p:nvPicPr>
        <p:blipFill>
          <a:blip r:embed="rId3"/>
          <a:srcRect/>
          <a:stretch>
            <a:fillRect/>
          </a:stretch>
        </p:blipFill>
        <p:spPr bwMode="auto">
          <a:xfrm>
            <a:off x="854075" y="4044950"/>
            <a:ext cx="6372225" cy="1060450"/>
          </a:xfrm>
          <a:prstGeom prst="rect">
            <a:avLst/>
          </a:prstGeom>
          <a:noFill/>
          <a:ln w="9525">
            <a:noFill/>
            <a:miter lim="800000"/>
            <a:headEnd/>
            <a:tailEnd/>
          </a:ln>
        </p:spPr>
      </p:pic>
      <p:pic>
        <p:nvPicPr>
          <p:cNvPr id="8198" name="Picture 6"/>
          <p:cNvPicPr>
            <a:picLocks noChangeAspect="1" noChangeArrowheads="1"/>
          </p:cNvPicPr>
          <p:nvPr/>
        </p:nvPicPr>
        <p:blipFill>
          <a:blip r:embed="rId4"/>
          <a:srcRect/>
          <a:stretch>
            <a:fillRect/>
          </a:stretch>
        </p:blipFill>
        <p:spPr bwMode="auto">
          <a:xfrm>
            <a:off x="2682875" y="1219200"/>
            <a:ext cx="2865438" cy="2806700"/>
          </a:xfrm>
          <a:prstGeom prst="rect">
            <a:avLst/>
          </a:prstGeom>
          <a:noFill/>
          <a:ln w="9525">
            <a:noFill/>
            <a:miter lim="800000"/>
            <a:headEnd/>
            <a:tailEnd/>
          </a:ln>
        </p:spPr>
      </p:pic>
      <p:pic>
        <p:nvPicPr>
          <p:cNvPr id="8201" name="Picture 9"/>
          <p:cNvPicPr>
            <a:picLocks noChangeAspect="1" noChangeArrowheads="1"/>
          </p:cNvPicPr>
          <p:nvPr/>
        </p:nvPicPr>
        <p:blipFill>
          <a:blip r:embed="rId5"/>
          <a:srcRect/>
          <a:stretch>
            <a:fillRect/>
          </a:stretch>
        </p:blipFill>
        <p:spPr bwMode="auto">
          <a:xfrm>
            <a:off x="533400" y="2743200"/>
            <a:ext cx="2835275" cy="1468438"/>
          </a:xfrm>
          <a:prstGeom prst="rect">
            <a:avLst/>
          </a:prstGeom>
          <a:noFill/>
          <a:ln w="9525">
            <a:noFill/>
            <a:miter lim="800000"/>
            <a:headEnd/>
            <a:tailEnd/>
          </a:ln>
        </p:spPr>
      </p:pic>
      <p:pic>
        <p:nvPicPr>
          <p:cNvPr id="8202" name="Picture 10"/>
          <p:cNvPicPr>
            <a:picLocks noChangeAspect="1" noChangeArrowheads="1"/>
          </p:cNvPicPr>
          <p:nvPr/>
        </p:nvPicPr>
        <p:blipFill>
          <a:blip r:embed="rId6"/>
          <a:srcRect/>
          <a:stretch>
            <a:fillRect/>
          </a:stretch>
        </p:blipFill>
        <p:spPr bwMode="auto">
          <a:xfrm>
            <a:off x="5189538" y="2743200"/>
            <a:ext cx="2903537" cy="1428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8198"/>
                                        </p:tgtEl>
                                        <p:attrNameLst>
                                          <p:attrName>style.visibility</p:attrName>
                                        </p:attrNameLst>
                                      </p:cBhvr>
                                      <p:to>
                                        <p:strVal val="visible"/>
                                      </p:to>
                                    </p:set>
                                    <p:animEffect transition="in" filter="wipe(up)">
                                      <p:cBhvr>
                                        <p:cTn id="11" dur="500"/>
                                        <p:tgtEl>
                                          <p:spTgt spid="819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820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8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Slide Number Placeholder 1"/>
          <p:cNvSpPr>
            <a:spLocks noGrp="1"/>
          </p:cNvSpPr>
          <p:nvPr>
            <p:ph type="sldNum" sz="quarter" idx="10"/>
          </p:nvPr>
        </p:nvSpPr>
        <p:spPr>
          <a:noFill/>
        </p:spPr>
        <p:txBody>
          <a:bodyPr/>
          <a:lstStyle/>
          <a:p>
            <a:r>
              <a:rPr lang="en-US"/>
              <a:t>18.</a:t>
            </a:r>
            <a:fld id="{A877FD2B-0A0A-4D0F-B65E-DC0EDD24936F}" type="slidenum">
              <a:rPr lang="en-US"/>
              <a:pPr/>
              <a:t>6</a:t>
            </a:fld>
            <a:endParaRPr lang="en-US"/>
          </a:p>
        </p:txBody>
      </p:sp>
      <p:sp>
        <p:nvSpPr>
          <p:cNvPr id="91136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eaLnBrk="0" hangingPunct="0">
              <a:defRPr/>
            </a:pPr>
            <a:endParaRPr lang="en-US" i="0" dirty="0">
              <a:effectLst>
                <a:outerShdw blurRad="38100" dist="38100" dir="2700000" algn="tl">
                  <a:srgbClr val="FFFFFF"/>
                </a:outerShdw>
              </a:effectLst>
              <a:latin typeface="Times New Roman" pitchFamily="18" charset="0"/>
            </a:endParaRPr>
          </a:p>
        </p:txBody>
      </p:sp>
      <p:sp>
        <p:nvSpPr>
          <p:cNvPr id="911363" name="Text Box 3"/>
          <p:cNvSpPr txBox="1">
            <a:spLocks noChangeArrowheads="1"/>
          </p:cNvSpPr>
          <p:nvPr/>
        </p:nvSpPr>
        <p:spPr bwMode="auto">
          <a:xfrm>
            <a:off x="228600" y="406400"/>
            <a:ext cx="7456657" cy="1077218"/>
          </a:xfrm>
          <a:prstGeom prst="rect">
            <a:avLst/>
          </a:prstGeom>
          <a:noFill/>
          <a:ln w="9525">
            <a:noFill/>
            <a:miter lim="800000"/>
            <a:headEnd/>
            <a:tailEnd/>
          </a:ln>
          <a:effectLst/>
        </p:spPr>
        <p:txBody>
          <a:bodyPr wrap="none">
            <a:spAutoFit/>
          </a:bodyPr>
          <a:lstStyle/>
          <a:p>
            <a:pPr marL="0" lvl="2" eaLnBrk="0" hangingPunct="0">
              <a:defRPr/>
            </a:pPr>
            <a:r>
              <a:rPr lang="en-US" i="0" dirty="0" smtClean="0">
                <a:effectLst>
                  <a:outerShdw blurRad="38100" dist="38100" dir="2700000" algn="tl">
                    <a:srgbClr val="C0C0C0"/>
                  </a:outerShdw>
                </a:effectLst>
                <a:latin typeface="Times New Roman" pitchFamily="18" charset="0"/>
                <a:cs typeface="Times New Roman" pitchFamily="18" charset="0"/>
              </a:rPr>
              <a:t>NETWORK-LAYER </a:t>
            </a:r>
            <a:r>
              <a:rPr lang="en-US" i="0" dirty="0">
                <a:effectLst>
                  <a:outerShdw blurRad="38100" dist="38100" dir="2700000" algn="tl">
                    <a:srgbClr val="C0C0C0"/>
                  </a:outerShdw>
                </a:effectLst>
                <a:latin typeface="Times New Roman" pitchFamily="18" charset="0"/>
                <a:cs typeface="Times New Roman" pitchFamily="18" charset="0"/>
              </a:rPr>
              <a:t>PERFORMANCE</a:t>
            </a:r>
          </a:p>
          <a:p>
            <a:pPr marL="0" lvl="2" eaLnBrk="0" hangingPunct="0">
              <a:defRPr/>
            </a:pPr>
            <a:endParaRPr lang="en-US" i="0" dirty="0">
              <a:effectLst>
                <a:outerShdw blurRad="38100" dist="38100" dir="2700000" algn="tl">
                  <a:srgbClr val="C0C0C0"/>
                </a:outerShdw>
              </a:effectLst>
              <a:latin typeface="Times" pitchFamily="18" charset="0"/>
            </a:endParaRPr>
          </a:p>
        </p:txBody>
      </p:sp>
      <p:sp>
        <p:nvSpPr>
          <p:cNvPr id="56324"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pPr eaLnBrk="0" hangingPunct="0"/>
            <a:endParaRPr lang="en-US" sz="1800" i="0">
              <a:latin typeface="Times New Roman" pitchFamily="18" charset="0"/>
            </a:endParaRPr>
          </a:p>
        </p:txBody>
      </p:sp>
      <p:sp>
        <p:nvSpPr>
          <p:cNvPr id="56325" name="Rectangle 8"/>
          <p:cNvSpPr>
            <a:spLocks noChangeArrowheads="1"/>
          </p:cNvSpPr>
          <p:nvPr/>
        </p:nvSpPr>
        <p:spPr bwMode="auto">
          <a:xfrm>
            <a:off x="381000" y="1658938"/>
            <a:ext cx="8458200" cy="5016758"/>
          </a:xfrm>
          <a:prstGeom prst="rect">
            <a:avLst/>
          </a:prstGeom>
          <a:noFill/>
          <a:ln w="9525">
            <a:noFill/>
            <a:miter lim="800000"/>
            <a:headEnd/>
            <a:tailEnd/>
          </a:ln>
        </p:spPr>
        <p:txBody>
          <a:bodyPr wrap="square">
            <a:spAutoFit/>
          </a:bodyPr>
          <a:lstStyle/>
          <a:p>
            <a:pPr algn="just" eaLnBrk="0" hangingPunct="0">
              <a:buFont typeface="Wingdings" pitchFamily="2" charset="2"/>
              <a:buChar char="q"/>
            </a:pPr>
            <a:r>
              <a:rPr lang="en-US" dirty="0">
                <a:latin typeface="Times-Roman"/>
              </a:rPr>
              <a:t>The upper-layer protocols that use the service of the network layer expect to receive an ideal service, but the network layer is not perfect</a:t>
            </a:r>
            <a:r>
              <a:rPr lang="en-US" dirty="0" smtClean="0">
                <a:latin typeface="Times-Roman"/>
              </a:rPr>
              <a:t>.</a:t>
            </a:r>
          </a:p>
          <a:p>
            <a:pPr algn="just" eaLnBrk="0" hangingPunct="0"/>
            <a:r>
              <a:rPr lang="en-US" dirty="0" smtClean="0">
                <a:latin typeface="Times-Roman"/>
              </a:rPr>
              <a:t> </a:t>
            </a:r>
          </a:p>
          <a:p>
            <a:pPr algn="just" eaLnBrk="0" hangingPunct="0">
              <a:buFont typeface="Wingdings" pitchFamily="2" charset="2"/>
              <a:buChar char="q"/>
            </a:pPr>
            <a:r>
              <a:rPr lang="en-US" dirty="0" smtClean="0">
                <a:latin typeface="Times-Roman"/>
              </a:rPr>
              <a:t>The </a:t>
            </a:r>
            <a:r>
              <a:rPr lang="en-US" dirty="0">
                <a:latin typeface="Times-Roman"/>
              </a:rPr>
              <a:t>performance of a network can be measured in terms of delay, throughput, and packet </a:t>
            </a:r>
            <a:r>
              <a:rPr lang="en-US" dirty="0" smtClean="0">
                <a:latin typeface="Times-Roman"/>
              </a:rPr>
              <a:t>loss. Congestion </a:t>
            </a:r>
            <a:r>
              <a:rPr lang="en-US" dirty="0">
                <a:latin typeface="Times-Roman"/>
              </a:rPr>
              <a:t>control is an issue that can improve the performance.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1"/>
          <p:cNvSpPr>
            <a:spLocks noGrp="1"/>
          </p:cNvSpPr>
          <p:nvPr>
            <p:ph type="sldNum" sz="quarter" idx="10"/>
          </p:nvPr>
        </p:nvSpPr>
        <p:spPr>
          <a:noFill/>
        </p:spPr>
        <p:txBody>
          <a:bodyPr/>
          <a:lstStyle/>
          <a:p>
            <a:r>
              <a:rPr lang="en-US"/>
              <a:t>18.</a:t>
            </a:r>
            <a:fld id="{879F9C93-7D6A-4028-8383-891B25164F38}" type="slidenum">
              <a:rPr lang="en-US"/>
              <a:pPr/>
              <a:t>7</a:t>
            </a:fld>
            <a:endParaRPr lang="en-US"/>
          </a:p>
        </p:txBody>
      </p:sp>
      <p:sp>
        <p:nvSpPr>
          <p:cNvPr id="62466"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18.10:  </a:t>
            </a:r>
            <a:r>
              <a:rPr lang="en-US" sz="2000">
                <a:latin typeface="Times-BoldItalic"/>
              </a:rPr>
              <a:t> Throughput in a path with three links in a series</a:t>
            </a:r>
          </a:p>
        </p:txBody>
      </p:sp>
      <p:pic>
        <p:nvPicPr>
          <p:cNvPr id="18438" name="Picture 6"/>
          <p:cNvPicPr>
            <a:picLocks noChangeAspect="1" noChangeArrowheads="1"/>
          </p:cNvPicPr>
          <p:nvPr/>
        </p:nvPicPr>
        <p:blipFill>
          <a:blip r:embed="rId4"/>
          <a:srcRect/>
          <a:stretch>
            <a:fillRect/>
          </a:stretch>
        </p:blipFill>
        <p:spPr bwMode="auto">
          <a:xfrm>
            <a:off x="365125" y="1930400"/>
            <a:ext cx="8626475" cy="1193800"/>
          </a:xfrm>
          <a:prstGeom prst="rect">
            <a:avLst/>
          </a:prstGeom>
          <a:noFill/>
          <a:ln w="9525">
            <a:noFill/>
            <a:miter lim="800000"/>
            <a:headEnd/>
            <a:tailEnd/>
          </a:ln>
        </p:spPr>
      </p:pic>
      <p:pic>
        <p:nvPicPr>
          <p:cNvPr id="18439" name="Picture 7"/>
          <p:cNvPicPr>
            <a:picLocks noChangeAspect="1" noChangeArrowheads="1"/>
          </p:cNvPicPr>
          <p:nvPr/>
        </p:nvPicPr>
        <p:blipFill>
          <a:blip r:embed="rId5"/>
          <a:srcRect/>
          <a:stretch>
            <a:fillRect/>
          </a:stretch>
        </p:blipFill>
        <p:spPr bwMode="auto">
          <a:xfrm>
            <a:off x="233363" y="4200525"/>
            <a:ext cx="8834437" cy="981075"/>
          </a:xfrm>
          <a:prstGeom prst="rect">
            <a:avLst/>
          </a:prstGeom>
          <a:noFill/>
          <a:ln w="9525">
            <a:noFill/>
            <a:miter lim="800000"/>
            <a:headEnd/>
            <a:tailEnd/>
          </a:ln>
        </p:spPr>
      </p:pic>
      <p:pic>
        <p:nvPicPr>
          <p:cNvPr id="18440" name="Picture 8"/>
          <p:cNvPicPr>
            <a:picLocks noChangeAspect="1" noChangeArrowheads="1"/>
          </p:cNvPicPr>
          <p:nvPr/>
        </p:nvPicPr>
        <p:blipFill>
          <a:blip r:embed="rId6"/>
          <a:srcRect/>
          <a:stretch>
            <a:fillRect/>
          </a:stretch>
        </p:blipFill>
        <p:spPr bwMode="auto">
          <a:xfrm>
            <a:off x="3511550" y="939800"/>
            <a:ext cx="1931988" cy="249238"/>
          </a:xfrm>
          <a:prstGeom prst="rect">
            <a:avLst/>
          </a:prstGeom>
          <a:noFill/>
          <a:ln w="9525">
            <a:noFill/>
            <a:miter lim="800000"/>
            <a:headEnd/>
            <a:tailEnd/>
          </a:ln>
        </p:spPr>
      </p:pic>
      <p:pic>
        <p:nvPicPr>
          <p:cNvPr id="18441" name="Picture 9"/>
          <p:cNvPicPr>
            <a:picLocks noChangeAspect="1" noChangeArrowheads="1"/>
          </p:cNvPicPr>
          <p:nvPr/>
        </p:nvPicPr>
        <p:blipFill>
          <a:blip r:embed="rId7"/>
          <a:srcRect/>
          <a:stretch>
            <a:fillRect/>
          </a:stretch>
        </p:blipFill>
        <p:spPr bwMode="auto">
          <a:xfrm>
            <a:off x="3811588" y="3781425"/>
            <a:ext cx="1677987" cy="419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438"/>
                                        </p:tgtEl>
                                        <p:attrNameLst>
                                          <p:attrName>style.visibility</p:attrName>
                                        </p:attrNameLst>
                                      </p:cBhvr>
                                      <p:to>
                                        <p:strVal val="visible"/>
                                      </p:to>
                                    </p:set>
                                    <p:animEffect transition="in" filter="wipe(left)">
                                      <p:cBhvr>
                                        <p:cTn id="7" dur="4000"/>
                                        <p:tgtEl>
                                          <p:spTgt spid="184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844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8439"/>
                                        </p:tgtEl>
                                        <p:attrNameLst>
                                          <p:attrName>style.visibility</p:attrName>
                                        </p:attrNameLst>
                                      </p:cBhvr>
                                      <p:to>
                                        <p:strVal val="visible"/>
                                      </p:to>
                                    </p:set>
                                    <p:animEffect transition="in" filter="wipe(left)">
                                      <p:cBhvr>
                                        <p:cTn id="16" dur="4250"/>
                                        <p:tgtEl>
                                          <p:spTgt spid="1843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5" presetClass="entr" presetSubtype="0" fill="hold" nodeType="clickEffect">
                                  <p:stCondLst>
                                    <p:cond delay="0"/>
                                  </p:stCondLst>
                                  <p:childTnLst>
                                    <p:set>
                                      <p:cBhvr>
                                        <p:cTn id="20" dur="1" fill="hold">
                                          <p:stCondLst>
                                            <p:cond delay="0"/>
                                          </p:stCondLst>
                                        </p:cTn>
                                        <p:tgtEl>
                                          <p:spTgt spid="18441"/>
                                        </p:tgtEl>
                                        <p:attrNameLst>
                                          <p:attrName>style.visibility</p:attrName>
                                        </p:attrNameLst>
                                      </p:cBhvr>
                                      <p:to>
                                        <p:strVal val="visible"/>
                                      </p:to>
                                    </p:set>
                                    <p:animEffect transition="in" filter="fade">
                                      <p:cBhvr>
                                        <p:cTn id="21" dur="2000"/>
                                        <p:tgtEl>
                                          <p:spTgt spid="18441"/>
                                        </p:tgtEl>
                                      </p:cBhvr>
                                    </p:animEffect>
                                    <p:anim calcmode="lin" valueType="num">
                                      <p:cBhvr>
                                        <p:cTn id="22" dur="2000" fill="hold"/>
                                        <p:tgtEl>
                                          <p:spTgt spid="18441"/>
                                        </p:tgtEl>
                                        <p:attrNameLst>
                                          <p:attrName>ppt_w</p:attrName>
                                        </p:attrNameLst>
                                      </p:cBhvr>
                                      <p:tavLst>
                                        <p:tav tm="0" fmla="#ppt_w*sin(2.5*pi*$)">
                                          <p:val>
                                            <p:fltVal val="0"/>
                                          </p:val>
                                        </p:tav>
                                        <p:tav tm="100000">
                                          <p:val>
                                            <p:fltVal val="1"/>
                                          </p:val>
                                        </p:tav>
                                      </p:tavLst>
                                    </p:anim>
                                    <p:anim calcmode="lin" valueType="num">
                                      <p:cBhvr>
                                        <p:cTn id="23" dur="2000" fill="hold"/>
                                        <p:tgtEl>
                                          <p:spTgt spid="18441"/>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9"/>
                                            </p:cond>
                                          </p:stCondLst>
                                          <p:endCondLst>
                                            <p:cond evt="onStopAudio" delay="0">
                                              <p:tgtEl>
                                                <p:sldTgt/>
                                              </p:tgtEl>
                                            </p:cond>
                                          </p:endCondLst>
                                        </p:cTn>
                                        <p:tgtEl>
                                          <p:sndTgt r:embed="rId3" name="bomb.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1"/>
          <p:cNvSpPr>
            <a:spLocks noGrp="1"/>
          </p:cNvSpPr>
          <p:nvPr>
            <p:ph type="sldNum" sz="quarter" idx="10"/>
          </p:nvPr>
        </p:nvSpPr>
        <p:spPr>
          <a:noFill/>
        </p:spPr>
        <p:txBody>
          <a:bodyPr/>
          <a:lstStyle/>
          <a:p>
            <a:r>
              <a:rPr lang="en-US"/>
              <a:t>18.</a:t>
            </a:r>
            <a:fld id="{60209AA7-0C83-4DFE-8832-20646F6303E8}" type="slidenum">
              <a:rPr lang="en-US"/>
              <a:pPr/>
              <a:t>8</a:t>
            </a:fld>
            <a:endParaRPr lang="en-US"/>
          </a:p>
        </p:txBody>
      </p:sp>
      <p:sp>
        <p:nvSpPr>
          <p:cNvPr id="64514"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18.11:  </a:t>
            </a:r>
            <a:r>
              <a:rPr lang="en-US" sz="2000">
                <a:latin typeface="Times-BoldItalic"/>
              </a:rPr>
              <a:t>A path through the Internet backbone</a:t>
            </a:r>
          </a:p>
        </p:txBody>
      </p:sp>
      <p:pic>
        <p:nvPicPr>
          <p:cNvPr id="19460" name="Picture 4"/>
          <p:cNvPicPr>
            <a:picLocks noChangeAspect="1" noChangeArrowheads="1"/>
          </p:cNvPicPr>
          <p:nvPr/>
        </p:nvPicPr>
        <p:blipFill>
          <a:blip r:embed="rId3"/>
          <a:srcRect/>
          <a:stretch>
            <a:fillRect/>
          </a:stretch>
        </p:blipFill>
        <p:spPr bwMode="auto">
          <a:xfrm>
            <a:off x="533400" y="2514600"/>
            <a:ext cx="7964488" cy="16113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wipe(left)">
                                      <p:cBhvr>
                                        <p:cTn id="7" dur="4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1"/>
          <p:cNvSpPr>
            <a:spLocks noGrp="1"/>
          </p:cNvSpPr>
          <p:nvPr>
            <p:ph type="sldNum" sz="quarter" idx="10"/>
          </p:nvPr>
        </p:nvSpPr>
        <p:spPr>
          <a:noFill/>
        </p:spPr>
        <p:txBody>
          <a:bodyPr/>
          <a:lstStyle/>
          <a:p>
            <a:r>
              <a:rPr lang="en-US"/>
              <a:t>18.</a:t>
            </a:r>
            <a:fld id="{ECF7DABD-1742-43FB-B787-5C7943DFD265}" type="slidenum">
              <a:rPr lang="en-US"/>
              <a:pPr/>
              <a:t>9</a:t>
            </a:fld>
            <a:endParaRPr lang="en-US"/>
          </a:p>
        </p:txBody>
      </p:sp>
      <p:sp>
        <p:nvSpPr>
          <p:cNvPr id="66562"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18.12:  </a:t>
            </a:r>
            <a:r>
              <a:rPr lang="en-US" sz="2000">
                <a:latin typeface="Times-BoldItalic"/>
              </a:rPr>
              <a:t> Effect of throughput in shared links</a:t>
            </a:r>
          </a:p>
        </p:txBody>
      </p:sp>
      <p:pic>
        <p:nvPicPr>
          <p:cNvPr id="20484" name="Picture 4"/>
          <p:cNvPicPr>
            <a:picLocks noChangeAspect="1" noChangeArrowheads="1"/>
          </p:cNvPicPr>
          <p:nvPr/>
        </p:nvPicPr>
        <p:blipFill>
          <a:blip r:embed="rId3"/>
          <a:srcRect/>
          <a:stretch>
            <a:fillRect/>
          </a:stretch>
        </p:blipFill>
        <p:spPr bwMode="auto">
          <a:xfrm>
            <a:off x="498475" y="1889125"/>
            <a:ext cx="8264525" cy="2682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wipe(left)">
                                      <p:cBhvr>
                                        <p:cTn id="7" dur="425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1" u="none" strike="noStrike" cap="none" normalizeH="0" baseline="0" smtClean="0">
            <a:ln>
              <a:noFill/>
            </a:ln>
            <a:solidFill>
              <a:schemeClr val="tx1"/>
            </a:solidFill>
            <a:effectLst/>
            <a:latin typeface="Baby Kruffy"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1" u="none" strike="noStrike" cap="none" normalizeH="0" baseline="0" smtClean="0">
            <a:ln>
              <a:noFill/>
            </a:ln>
            <a:solidFill>
              <a:schemeClr val="tx1"/>
            </a:solidFill>
            <a:effectLst/>
            <a:latin typeface="Baby Kruffy" pitchFamily="2"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AD314ACBBD024AB368ED7E36B4D55E" ma:contentTypeVersion="10" ma:contentTypeDescription="Create a new document." ma:contentTypeScope="" ma:versionID="d862014834ec707a5a355dc73b5ed7a9">
  <xsd:schema xmlns:xsd="http://www.w3.org/2001/XMLSchema" xmlns:xs="http://www.w3.org/2001/XMLSchema" xmlns:p="http://schemas.microsoft.com/office/2006/metadata/properties" xmlns:ns2="a069deda-dd54-4a17-8471-364442f6fb77" targetNamespace="http://schemas.microsoft.com/office/2006/metadata/properties" ma:root="true" ma:fieldsID="f3cfc8812596ac951d1e747123c5a07e" ns2:_="">
    <xsd:import namespace="a069deda-dd54-4a17-8471-364442f6fb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69deda-dd54-4a17-8471-364442f6fb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CEE5D0-064B-43A0-80B2-8023F614BDD7}"/>
</file>

<file path=customXml/itemProps2.xml><?xml version="1.0" encoding="utf-8"?>
<ds:datastoreItem xmlns:ds="http://schemas.openxmlformats.org/officeDocument/2006/customXml" ds:itemID="{085BC7C5-770F-4439-9C42-C78F4DE9329B}"/>
</file>

<file path=customXml/itemProps3.xml><?xml version="1.0" encoding="utf-8"?>
<ds:datastoreItem xmlns:ds="http://schemas.openxmlformats.org/officeDocument/2006/customXml" ds:itemID="{23FC3C0F-408E-4034-A687-E9D741EA5D16}"/>
</file>

<file path=docProps/app.xml><?xml version="1.0" encoding="utf-8"?>
<Properties xmlns="http://schemas.openxmlformats.org/officeDocument/2006/extended-properties" xmlns:vt="http://schemas.openxmlformats.org/officeDocument/2006/docPropsVTypes">
  <Template/>
  <TotalTime>8070</TotalTime>
  <Words>841</Words>
  <Application>Microsoft Office PowerPoint</Application>
  <PresentationFormat>On-screen Show (4:3)</PresentationFormat>
  <Paragraphs>90</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Blends</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ashu1</cp:lastModifiedBy>
  <cp:revision>635</cp:revision>
  <dcterms:created xsi:type="dcterms:W3CDTF">2000-01-15T04:50:39Z</dcterms:created>
  <dcterms:modified xsi:type="dcterms:W3CDTF">2020-03-19T10:00:32Z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0x010100E4AD314ACBBD024AB368ED7E36B4D55E</vt:lpwstr>
  </property>
</Properties>
</file>