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45.xml" ContentType="application/vnd.openxmlformats-officedocument.presentationml.slide+xml"/>
  <Override PartName="/ppt/slides/slide1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41.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3.xml" ContentType="application/vnd.openxmlformats-officedocument.presentationml.slide+xml"/>
  <Override PartName="/ppt/slides/slide4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43.xml" ContentType="application/vnd.openxmlformats-officedocument.presentationml.slide+xml"/>
  <Override PartName="/ppt/slides/slide15.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xml" ContentType="application/vnd.openxmlformats-officedocument.presentationml.slide+xml"/>
  <Override PartName="/ppt/slides/slide34.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5.xml" ContentType="application/vnd.openxmlformats-officedocument.presentationml.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1.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0.xml" ContentType="application/vnd.openxmlformats-officedocument.presentationml.notesSlide+xml"/>
  <Override PartName="/ppt/notesSlides/notesSlide45.xml" ContentType="application/vnd.openxmlformats-officedocument.presentationml.notesSlide+xml"/>
  <Override PartName="/ppt/notesSlides/notesSlide39.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6.xml" ContentType="application/vnd.openxmlformats-officedocument.presentationml.notesSlide+xml"/>
  <Override PartName="/ppt/notesSlides/notesSlide1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42.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handoutMasterIdLst>
    <p:handoutMasterId r:id="rId48"/>
  </p:handoutMasterIdLst>
  <p:sldIdLst>
    <p:sldId id="1071" r:id="rId2"/>
    <p:sldId id="1115" r:id="rId3"/>
    <p:sldId id="1116" r:id="rId4"/>
    <p:sldId id="1117" r:id="rId5"/>
    <p:sldId id="1118" r:id="rId6"/>
    <p:sldId id="1119" r:id="rId7"/>
    <p:sldId id="1120" r:id="rId8"/>
    <p:sldId id="1121" r:id="rId9"/>
    <p:sldId id="1123" r:id="rId10"/>
    <p:sldId id="1124" r:id="rId11"/>
    <p:sldId id="1125" r:id="rId12"/>
    <p:sldId id="1126" r:id="rId13"/>
    <p:sldId id="1128" r:id="rId14"/>
    <p:sldId id="1129" r:id="rId15"/>
    <p:sldId id="1130" r:id="rId16"/>
    <p:sldId id="1131" r:id="rId17"/>
    <p:sldId id="1132" r:id="rId18"/>
    <p:sldId id="1134" r:id="rId19"/>
    <p:sldId id="1135" r:id="rId20"/>
    <p:sldId id="1136" r:id="rId21"/>
    <p:sldId id="1137" r:id="rId22"/>
    <p:sldId id="1138" r:id="rId23"/>
    <p:sldId id="1139" r:id="rId24"/>
    <p:sldId id="1140" r:id="rId25"/>
    <p:sldId id="1141" r:id="rId26"/>
    <p:sldId id="1142" r:id="rId27"/>
    <p:sldId id="1143" r:id="rId28"/>
    <p:sldId id="1144" r:id="rId29"/>
    <p:sldId id="1145" r:id="rId30"/>
    <p:sldId id="1146" r:id="rId31"/>
    <p:sldId id="1147" r:id="rId32"/>
    <p:sldId id="1148" r:id="rId33"/>
    <p:sldId id="1149" r:id="rId34"/>
    <p:sldId id="1150" r:id="rId35"/>
    <p:sldId id="1151" r:id="rId36"/>
    <p:sldId id="1152" r:id="rId37"/>
    <p:sldId id="1153" r:id="rId38"/>
    <p:sldId id="1154" r:id="rId39"/>
    <p:sldId id="1155" r:id="rId40"/>
    <p:sldId id="1156" r:id="rId41"/>
    <p:sldId id="1157" r:id="rId42"/>
    <p:sldId id="1158" r:id="rId43"/>
    <p:sldId id="1159" r:id="rId44"/>
    <p:sldId id="1160" r:id="rId45"/>
    <p:sldId id="1161" r:id="rId46"/>
  </p:sldIdLst>
  <p:sldSz cx="9144000" cy="6858000" type="screen4x3"/>
  <p:notesSz cx="6858000" cy="9144000"/>
  <p:defaultTextStyle>
    <a:defPPr>
      <a:defRPr lang="en-US"/>
    </a:defPPr>
    <a:lvl1pPr algn="l" rtl="0" fontAlgn="base">
      <a:spcBef>
        <a:spcPct val="0"/>
      </a:spcBef>
      <a:spcAft>
        <a:spcPct val="0"/>
      </a:spcAft>
      <a:defRPr sz="3200" b="1" i="1" kern="1200">
        <a:solidFill>
          <a:schemeClr val="tx1"/>
        </a:solidFill>
        <a:latin typeface="Baby Kruffy"/>
        <a:ea typeface="+mn-ea"/>
        <a:cs typeface="+mn-cs"/>
      </a:defRPr>
    </a:lvl1pPr>
    <a:lvl2pPr marL="457200" algn="l" rtl="0" fontAlgn="base">
      <a:spcBef>
        <a:spcPct val="0"/>
      </a:spcBef>
      <a:spcAft>
        <a:spcPct val="0"/>
      </a:spcAft>
      <a:defRPr sz="3200" b="1" i="1" kern="1200">
        <a:solidFill>
          <a:schemeClr val="tx1"/>
        </a:solidFill>
        <a:latin typeface="Baby Kruffy"/>
        <a:ea typeface="+mn-ea"/>
        <a:cs typeface="+mn-cs"/>
      </a:defRPr>
    </a:lvl2pPr>
    <a:lvl3pPr marL="914400" algn="l" rtl="0" fontAlgn="base">
      <a:spcBef>
        <a:spcPct val="0"/>
      </a:spcBef>
      <a:spcAft>
        <a:spcPct val="0"/>
      </a:spcAft>
      <a:defRPr sz="3200" b="1" i="1" kern="1200">
        <a:solidFill>
          <a:schemeClr val="tx1"/>
        </a:solidFill>
        <a:latin typeface="Baby Kruffy"/>
        <a:ea typeface="+mn-ea"/>
        <a:cs typeface="+mn-cs"/>
      </a:defRPr>
    </a:lvl3pPr>
    <a:lvl4pPr marL="1371600" algn="l" rtl="0" fontAlgn="base">
      <a:spcBef>
        <a:spcPct val="0"/>
      </a:spcBef>
      <a:spcAft>
        <a:spcPct val="0"/>
      </a:spcAft>
      <a:defRPr sz="3200" b="1" i="1" kern="1200">
        <a:solidFill>
          <a:schemeClr val="tx1"/>
        </a:solidFill>
        <a:latin typeface="Baby Kruffy"/>
        <a:ea typeface="+mn-ea"/>
        <a:cs typeface="+mn-cs"/>
      </a:defRPr>
    </a:lvl4pPr>
    <a:lvl5pPr marL="1828800" algn="l" rtl="0" fontAlgn="base">
      <a:spcBef>
        <a:spcPct val="0"/>
      </a:spcBef>
      <a:spcAft>
        <a:spcPct val="0"/>
      </a:spcAft>
      <a:defRPr sz="3200" b="1" i="1" kern="1200">
        <a:solidFill>
          <a:schemeClr val="tx1"/>
        </a:solidFill>
        <a:latin typeface="Baby Kruffy"/>
        <a:ea typeface="+mn-ea"/>
        <a:cs typeface="+mn-cs"/>
      </a:defRPr>
    </a:lvl5pPr>
    <a:lvl6pPr marL="2286000" algn="l" defTabSz="914400" rtl="0" eaLnBrk="1" latinLnBrk="0" hangingPunct="1">
      <a:defRPr sz="3200" b="1" i="1" kern="1200">
        <a:solidFill>
          <a:schemeClr val="tx1"/>
        </a:solidFill>
        <a:latin typeface="Baby Kruffy"/>
        <a:ea typeface="+mn-ea"/>
        <a:cs typeface="+mn-cs"/>
      </a:defRPr>
    </a:lvl6pPr>
    <a:lvl7pPr marL="2743200" algn="l" defTabSz="914400" rtl="0" eaLnBrk="1" latinLnBrk="0" hangingPunct="1">
      <a:defRPr sz="3200" b="1" i="1" kern="1200">
        <a:solidFill>
          <a:schemeClr val="tx1"/>
        </a:solidFill>
        <a:latin typeface="Baby Kruffy"/>
        <a:ea typeface="+mn-ea"/>
        <a:cs typeface="+mn-cs"/>
      </a:defRPr>
    </a:lvl7pPr>
    <a:lvl8pPr marL="3200400" algn="l" defTabSz="914400" rtl="0" eaLnBrk="1" latinLnBrk="0" hangingPunct="1">
      <a:defRPr sz="3200" b="1" i="1" kern="1200">
        <a:solidFill>
          <a:schemeClr val="tx1"/>
        </a:solidFill>
        <a:latin typeface="Baby Kruffy"/>
        <a:ea typeface="+mn-ea"/>
        <a:cs typeface="+mn-cs"/>
      </a:defRPr>
    </a:lvl8pPr>
    <a:lvl9pPr marL="3657600" algn="l" defTabSz="914400" rtl="0" eaLnBrk="1" latinLnBrk="0" hangingPunct="1">
      <a:defRPr sz="3200" b="1" i="1" kern="1200">
        <a:solidFill>
          <a:schemeClr val="tx1"/>
        </a:solidFill>
        <a:latin typeface="Baby Kruffy"/>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6633"/>
    <a:srgbClr val="660066"/>
    <a:srgbClr val="3366FF"/>
    <a:srgbClr val="66FFFF"/>
    <a:srgbClr val="CCFF99"/>
    <a:srgbClr val="6666FF"/>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053" autoAdjust="0"/>
    <p:restoredTop sz="94624" autoAdjust="0"/>
  </p:normalViewPr>
  <p:slideViewPr>
    <p:cSldViewPr>
      <p:cViewPr>
        <p:scale>
          <a:sx n="75" d="100"/>
          <a:sy n="75" d="100"/>
        </p:scale>
        <p:origin x="-1326" y="-3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dirty="0">
                <a:latin typeface="Times New Roman" pitchFamily="18" charset="0"/>
              </a:defRPr>
            </a:lvl1pPr>
          </a:lstStyle>
          <a:p>
            <a:pPr>
              <a:defRPr/>
            </a:pPr>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dirty="0">
                <a:latin typeface="Times New Roman" pitchFamily="18" charset="0"/>
              </a:defRPr>
            </a:lvl1pPr>
          </a:lstStyle>
          <a:p>
            <a:pPr>
              <a:defRPr/>
            </a:pPr>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r>
              <a:rPr lang="en-US"/>
              <a:t>18.#</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912FFE78-57A1-4D26-9893-4E6412B4EC56}"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dirty="0">
                <a:latin typeface="Times New Roman" pitchFamily="18" charset="0"/>
              </a:defRPr>
            </a:lvl1pPr>
          </a:lstStyle>
          <a:p>
            <a:pPr>
              <a:defRPr/>
            </a:pPr>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dirty="0">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Times New Roman" pitchFamily="18" charset="0"/>
              </a:defRPr>
            </a:lvl1pPr>
          </a:lstStyle>
          <a:p>
            <a:r>
              <a:rPr lang="en-US"/>
              <a:t>18.#</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itchFamily="18" charset="0"/>
              </a:defRPr>
            </a:lvl1pPr>
          </a:lstStyle>
          <a:p>
            <a:pPr>
              <a:defRPr/>
            </a:pPr>
            <a:fld id="{D6F7EB73-A61C-4E64-9D0C-9C3399AA4909}"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p:txBody>
          <a:bodyPr/>
          <a:lstStyle/>
          <a:p>
            <a:pPr>
              <a:defRPr/>
            </a:pPr>
            <a:r>
              <a:rPr lang="en-US" dirty="0" smtClean="0"/>
              <a:t>1.#</a:t>
            </a: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6"/>
          <p:cNvSpPr>
            <a:spLocks noGrp="1" noChangeArrowheads="1"/>
          </p:cNvSpPr>
          <p:nvPr>
            <p:ph type="ftr" sz="quarter" idx="4"/>
          </p:nvPr>
        </p:nvSpPr>
        <p:spPr>
          <a:noFill/>
        </p:spPr>
        <p:txBody>
          <a:bodyPr/>
          <a:lstStyle/>
          <a:p>
            <a:r>
              <a:rPr lang="en-US"/>
              <a:t>20.#</a:t>
            </a: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ftr" sz="quarter" idx="4"/>
          </p:nvPr>
        </p:nvSpPr>
        <p:spPr>
          <a:noFill/>
        </p:spPr>
        <p:txBody>
          <a:bodyPr/>
          <a:lstStyle/>
          <a:p>
            <a:r>
              <a:rPr lang="en-US"/>
              <a:t>20.#</a:t>
            </a: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6"/>
          <p:cNvSpPr>
            <a:spLocks noGrp="1" noChangeArrowheads="1"/>
          </p:cNvSpPr>
          <p:nvPr>
            <p:ph type="ftr" sz="quarter" idx="4"/>
          </p:nvPr>
        </p:nvSpPr>
        <p:spPr>
          <a:noFill/>
        </p:spPr>
        <p:txBody>
          <a:bodyPr/>
          <a:lstStyle/>
          <a:p>
            <a:r>
              <a:rPr lang="en-US"/>
              <a:t>20.#</a:t>
            </a: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6"/>
          <p:cNvSpPr>
            <a:spLocks noGrp="1" noChangeArrowheads="1"/>
          </p:cNvSpPr>
          <p:nvPr>
            <p:ph type="ftr" sz="quarter" idx="4"/>
          </p:nvPr>
        </p:nvSpPr>
        <p:spPr>
          <a:noFill/>
        </p:spPr>
        <p:txBody>
          <a:bodyPr/>
          <a:lstStyle/>
          <a:p>
            <a:r>
              <a:rPr lang="en-US"/>
              <a:t>20.#</a:t>
            </a: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6"/>
          <p:cNvSpPr>
            <a:spLocks noGrp="1" noChangeArrowheads="1"/>
          </p:cNvSpPr>
          <p:nvPr>
            <p:ph type="ftr" sz="quarter" idx="4"/>
          </p:nvPr>
        </p:nvSpPr>
        <p:spPr>
          <a:noFill/>
        </p:spPr>
        <p:txBody>
          <a:bodyPr/>
          <a:lstStyle/>
          <a:p>
            <a:r>
              <a:rPr lang="en-US"/>
              <a:t>20.#</a:t>
            </a: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6"/>
          <p:cNvSpPr>
            <a:spLocks noGrp="1" noChangeArrowheads="1"/>
          </p:cNvSpPr>
          <p:nvPr>
            <p:ph type="ftr" sz="quarter" idx="4"/>
          </p:nvPr>
        </p:nvSpPr>
        <p:spPr>
          <a:noFill/>
        </p:spPr>
        <p:txBody>
          <a:bodyPr/>
          <a:lstStyle/>
          <a:p>
            <a:r>
              <a:rPr lang="en-US"/>
              <a:t>20.#</a:t>
            </a: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6"/>
          <p:cNvSpPr>
            <a:spLocks noGrp="1" noChangeArrowheads="1"/>
          </p:cNvSpPr>
          <p:nvPr>
            <p:ph type="ftr" sz="quarter" idx="4"/>
          </p:nvPr>
        </p:nvSpPr>
        <p:spPr>
          <a:noFill/>
        </p:spPr>
        <p:txBody>
          <a:bodyPr/>
          <a:lstStyle/>
          <a:p>
            <a:r>
              <a:rPr lang="en-US"/>
              <a:t>20.#</a:t>
            </a: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6"/>
          <p:cNvSpPr>
            <a:spLocks noGrp="1" noChangeArrowheads="1"/>
          </p:cNvSpPr>
          <p:nvPr>
            <p:ph type="ftr" sz="quarter" idx="4"/>
          </p:nvPr>
        </p:nvSpPr>
        <p:spPr>
          <a:noFill/>
        </p:spPr>
        <p:txBody>
          <a:bodyPr/>
          <a:lstStyle/>
          <a:p>
            <a:r>
              <a:rPr lang="en-US"/>
              <a:t>20.#</a:t>
            </a: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6"/>
          <p:cNvSpPr>
            <a:spLocks noGrp="1" noChangeArrowheads="1"/>
          </p:cNvSpPr>
          <p:nvPr>
            <p:ph type="ftr" sz="quarter" idx="4"/>
          </p:nvPr>
        </p:nvSpPr>
        <p:spPr>
          <a:noFill/>
        </p:spPr>
        <p:txBody>
          <a:bodyPr/>
          <a:lstStyle/>
          <a:p>
            <a:r>
              <a:rPr lang="en-US"/>
              <a:t>20.#</a:t>
            </a: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6"/>
          <p:cNvSpPr>
            <a:spLocks noGrp="1" noChangeArrowheads="1"/>
          </p:cNvSpPr>
          <p:nvPr>
            <p:ph type="ftr" sz="quarter" idx="4"/>
          </p:nvPr>
        </p:nvSpPr>
        <p:spPr>
          <a:noFill/>
        </p:spPr>
        <p:txBody>
          <a:bodyPr/>
          <a:lstStyle/>
          <a:p>
            <a:r>
              <a:rPr lang="en-US"/>
              <a:t>20.#</a:t>
            </a: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6"/>
          <p:cNvSpPr>
            <a:spLocks noGrp="1" noChangeArrowheads="1"/>
          </p:cNvSpPr>
          <p:nvPr>
            <p:ph type="ftr" sz="quarter" idx="4"/>
          </p:nvPr>
        </p:nvSpPr>
        <p:spPr>
          <a:noFill/>
        </p:spPr>
        <p:txBody>
          <a:bodyPr/>
          <a:lstStyle/>
          <a:p>
            <a:r>
              <a:rPr lang="en-US"/>
              <a:t>20.#</a:t>
            </a: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6"/>
          <p:cNvSpPr>
            <a:spLocks noGrp="1" noChangeArrowheads="1"/>
          </p:cNvSpPr>
          <p:nvPr>
            <p:ph type="ftr" sz="quarter" idx="4"/>
          </p:nvPr>
        </p:nvSpPr>
        <p:spPr>
          <a:noFill/>
        </p:spPr>
        <p:txBody>
          <a:bodyPr/>
          <a:lstStyle/>
          <a:p>
            <a:r>
              <a:rPr lang="en-US"/>
              <a:t>20.#</a:t>
            </a: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6"/>
          <p:cNvSpPr>
            <a:spLocks noGrp="1" noChangeArrowheads="1"/>
          </p:cNvSpPr>
          <p:nvPr>
            <p:ph type="ftr" sz="quarter" idx="4"/>
          </p:nvPr>
        </p:nvSpPr>
        <p:spPr>
          <a:noFill/>
        </p:spPr>
        <p:txBody>
          <a:bodyPr/>
          <a:lstStyle/>
          <a:p>
            <a:r>
              <a:rPr lang="en-US"/>
              <a:t>20.#</a:t>
            </a: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6"/>
          <p:cNvSpPr>
            <a:spLocks noGrp="1" noChangeArrowheads="1"/>
          </p:cNvSpPr>
          <p:nvPr>
            <p:ph type="ftr" sz="quarter" idx="4"/>
          </p:nvPr>
        </p:nvSpPr>
        <p:spPr>
          <a:noFill/>
        </p:spPr>
        <p:txBody>
          <a:bodyPr/>
          <a:lstStyle/>
          <a:p>
            <a:r>
              <a:rPr lang="en-US"/>
              <a:t>20.#</a:t>
            </a: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6"/>
          <p:cNvSpPr>
            <a:spLocks noGrp="1" noChangeArrowheads="1"/>
          </p:cNvSpPr>
          <p:nvPr>
            <p:ph type="ftr" sz="quarter" idx="4"/>
          </p:nvPr>
        </p:nvSpPr>
        <p:spPr>
          <a:noFill/>
        </p:spPr>
        <p:txBody>
          <a:bodyPr/>
          <a:lstStyle/>
          <a:p>
            <a:r>
              <a:rPr lang="en-US"/>
              <a:t>20.#</a:t>
            </a: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6"/>
          <p:cNvSpPr>
            <a:spLocks noGrp="1" noChangeArrowheads="1"/>
          </p:cNvSpPr>
          <p:nvPr>
            <p:ph type="ftr" sz="quarter" idx="4"/>
          </p:nvPr>
        </p:nvSpPr>
        <p:spPr>
          <a:noFill/>
        </p:spPr>
        <p:txBody>
          <a:bodyPr/>
          <a:lstStyle/>
          <a:p>
            <a:r>
              <a:rPr lang="en-US"/>
              <a:t>20.#</a:t>
            </a: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698A2D3B-4076-41F9-A550-EBC46D1506BE}" type="slidenum">
              <a:rPr lang="en-US" smtClean="0"/>
              <a:pPr/>
              <a:t>25</a:t>
            </a:fld>
            <a:endParaRPr lang="en-US" smtClean="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6"/>
          <p:cNvSpPr>
            <a:spLocks noGrp="1" noChangeArrowheads="1"/>
          </p:cNvSpPr>
          <p:nvPr>
            <p:ph type="ftr" sz="quarter" idx="4"/>
          </p:nvPr>
        </p:nvSpPr>
        <p:spPr>
          <a:noFill/>
        </p:spPr>
        <p:txBody>
          <a:bodyPr/>
          <a:lstStyle/>
          <a:p>
            <a:r>
              <a:rPr lang="en-US"/>
              <a:t>20.#</a:t>
            </a: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6"/>
          <p:cNvSpPr>
            <a:spLocks noGrp="1" noChangeArrowheads="1"/>
          </p:cNvSpPr>
          <p:nvPr>
            <p:ph type="ftr" sz="quarter" idx="4"/>
          </p:nvPr>
        </p:nvSpPr>
        <p:spPr>
          <a:noFill/>
        </p:spPr>
        <p:txBody>
          <a:bodyPr/>
          <a:lstStyle/>
          <a:p>
            <a:r>
              <a:rPr lang="en-US"/>
              <a:t>20.#</a:t>
            </a: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6"/>
          <p:cNvSpPr>
            <a:spLocks noGrp="1" noChangeArrowheads="1"/>
          </p:cNvSpPr>
          <p:nvPr>
            <p:ph type="ftr" sz="quarter" idx="4"/>
          </p:nvPr>
        </p:nvSpPr>
        <p:spPr>
          <a:noFill/>
        </p:spPr>
        <p:txBody>
          <a:bodyPr/>
          <a:lstStyle/>
          <a:p>
            <a:r>
              <a:rPr lang="en-US"/>
              <a:t>20.#</a:t>
            </a: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6"/>
          <p:cNvSpPr>
            <a:spLocks noGrp="1" noChangeArrowheads="1"/>
          </p:cNvSpPr>
          <p:nvPr>
            <p:ph type="ftr" sz="quarter" idx="4"/>
          </p:nvPr>
        </p:nvSpPr>
        <p:spPr>
          <a:noFill/>
        </p:spPr>
        <p:txBody>
          <a:bodyPr/>
          <a:lstStyle/>
          <a:p>
            <a:r>
              <a:rPr lang="en-US"/>
              <a:t>20.#</a:t>
            </a: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6"/>
          <p:cNvSpPr>
            <a:spLocks noGrp="1" noChangeArrowheads="1"/>
          </p:cNvSpPr>
          <p:nvPr>
            <p:ph type="ftr" sz="quarter" idx="4"/>
          </p:nvPr>
        </p:nvSpPr>
        <p:spPr>
          <a:noFill/>
        </p:spPr>
        <p:txBody>
          <a:bodyPr/>
          <a:lstStyle/>
          <a:p>
            <a:r>
              <a:rPr lang="en-US"/>
              <a:t>20.#</a:t>
            </a: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6"/>
          <p:cNvSpPr>
            <a:spLocks noGrp="1" noChangeArrowheads="1"/>
          </p:cNvSpPr>
          <p:nvPr>
            <p:ph type="ftr" sz="quarter" idx="4"/>
          </p:nvPr>
        </p:nvSpPr>
        <p:spPr>
          <a:noFill/>
        </p:spPr>
        <p:txBody>
          <a:bodyPr/>
          <a:lstStyle/>
          <a:p>
            <a:r>
              <a:rPr lang="en-US"/>
              <a:t>20.#</a:t>
            </a: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6"/>
          <p:cNvSpPr>
            <a:spLocks noGrp="1" noChangeArrowheads="1"/>
          </p:cNvSpPr>
          <p:nvPr>
            <p:ph type="ftr" sz="quarter" idx="4"/>
          </p:nvPr>
        </p:nvSpPr>
        <p:spPr>
          <a:noFill/>
        </p:spPr>
        <p:txBody>
          <a:bodyPr/>
          <a:lstStyle/>
          <a:p>
            <a:r>
              <a:rPr lang="en-US"/>
              <a:t>20.#</a:t>
            </a: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6"/>
          <p:cNvSpPr>
            <a:spLocks noGrp="1" noChangeArrowheads="1"/>
          </p:cNvSpPr>
          <p:nvPr>
            <p:ph type="ftr" sz="quarter" idx="4"/>
          </p:nvPr>
        </p:nvSpPr>
        <p:spPr>
          <a:noFill/>
        </p:spPr>
        <p:txBody>
          <a:bodyPr/>
          <a:lstStyle/>
          <a:p>
            <a:r>
              <a:rPr lang="en-US"/>
              <a:t>20.#</a:t>
            </a: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6"/>
          <p:cNvSpPr>
            <a:spLocks noGrp="1" noChangeArrowheads="1"/>
          </p:cNvSpPr>
          <p:nvPr>
            <p:ph type="ftr" sz="quarter" idx="4"/>
          </p:nvPr>
        </p:nvSpPr>
        <p:spPr>
          <a:noFill/>
        </p:spPr>
        <p:txBody>
          <a:bodyPr/>
          <a:lstStyle/>
          <a:p>
            <a:r>
              <a:rPr lang="en-US"/>
              <a:t>20.#</a:t>
            </a: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6"/>
          <p:cNvSpPr>
            <a:spLocks noGrp="1" noChangeArrowheads="1"/>
          </p:cNvSpPr>
          <p:nvPr>
            <p:ph type="ftr" sz="quarter" idx="4"/>
          </p:nvPr>
        </p:nvSpPr>
        <p:spPr>
          <a:noFill/>
        </p:spPr>
        <p:txBody>
          <a:bodyPr/>
          <a:lstStyle/>
          <a:p>
            <a:r>
              <a:rPr lang="en-US"/>
              <a:t>20.#</a:t>
            </a: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6"/>
          <p:cNvSpPr>
            <a:spLocks noGrp="1" noChangeArrowheads="1"/>
          </p:cNvSpPr>
          <p:nvPr>
            <p:ph type="ftr" sz="quarter" idx="4"/>
          </p:nvPr>
        </p:nvSpPr>
        <p:spPr>
          <a:noFill/>
        </p:spPr>
        <p:txBody>
          <a:bodyPr/>
          <a:lstStyle/>
          <a:p>
            <a:r>
              <a:rPr lang="en-US"/>
              <a:t>20.#</a:t>
            </a: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6"/>
          <p:cNvSpPr>
            <a:spLocks noGrp="1" noChangeArrowheads="1"/>
          </p:cNvSpPr>
          <p:nvPr>
            <p:ph type="ftr" sz="quarter" idx="4"/>
          </p:nvPr>
        </p:nvSpPr>
        <p:spPr>
          <a:noFill/>
        </p:spPr>
        <p:txBody>
          <a:bodyPr/>
          <a:lstStyle/>
          <a:p>
            <a:r>
              <a:rPr lang="en-US"/>
              <a:t>20.#</a:t>
            </a: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6"/>
          <p:cNvSpPr>
            <a:spLocks noGrp="1" noChangeArrowheads="1"/>
          </p:cNvSpPr>
          <p:nvPr>
            <p:ph type="ftr" sz="quarter" idx="4"/>
          </p:nvPr>
        </p:nvSpPr>
        <p:spPr>
          <a:noFill/>
        </p:spPr>
        <p:txBody>
          <a:bodyPr/>
          <a:lstStyle/>
          <a:p>
            <a:r>
              <a:rPr lang="en-US"/>
              <a:t>20.#</a:t>
            </a: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6"/>
          <p:cNvSpPr>
            <a:spLocks noGrp="1" noChangeArrowheads="1"/>
          </p:cNvSpPr>
          <p:nvPr>
            <p:ph type="ftr" sz="quarter" idx="4"/>
          </p:nvPr>
        </p:nvSpPr>
        <p:spPr>
          <a:noFill/>
        </p:spPr>
        <p:txBody>
          <a:bodyPr/>
          <a:lstStyle/>
          <a:p>
            <a:r>
              <a:rPr lang="en-US"/>
              <a:t>20.#</a:t>
            </a: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6"/>
          <p:cNvSpPr>
            <a:spLocks noGrp="1" noChangeArrowheads="1"/>
          </p:cNvSpPr>
          <p:nvPr>
            <p:ph type="ftr" sz="quarter" idx="4"/>
          </p:nvPr>
        </p:nvSpPr>
        <p:spPr>
          <a:noFill/>
        </p:spPr>
        <p:txBody>
          <a:bodyPr/>
          <a:lstStyle/>
          <a:p>
            <a:r>
              <a:rPr lang="en-US"/>
              <a:t>20.#</a:t>
            </a: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6"/>
          <p:cNvSpPr>
            <a:spLocks noGrp="1" noChangeArrowheads="1"/>
          </p:cNvSpPr>
          <p:nvPr>
            <p:ph type="ftr" sz="quarter" idx="4"/>
          </p:nvPr>
        </p:nvSpPr>
        <p:spPr>
          <a:noFill/>
        </p:spPr>
        <p:txBody>
          <a:bodyPr/>
          <a:lstStyle/>
          <a:p>
            <a:r>
              <a:rPr lang="en-US"/>
              <a:t>20.#</a:t>
            </a: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6"/>
          <p:cNvSpPr>
            <a:spLocks noGrp="1" noChangeArrowheads="1"/>
          </p:cNvSpPr>
          <p:nvPr>
            <p:ph type="ftr" sz="quarter" idx="4"/>
          </p:nvPr>
        </p:nvSpPr>
        <p:spPr>
          <a:noFill/>
        </p:spPr>
        <p:txBody>
          <a:bodyPr/>
          <a:lstStyle/>
          <a:p>
            <a:r>
              <a:rPr lang="en-US"/>
              <a:t>20.#</a:t>
            </a: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6"/>
          <p:cNvSpPr>
            <a:spLocks noGrp="1" noChangeArrowheads="1"/>
          </p:cNvSpPr>
          <p:nvPr>
            <p:ph type="ftr" sz="quarter" idx="4"/>
          </p:nvPr>
        </p:nvSpPr>
        <p:spPr>
          <a:noFill/>
        </p:spPr>
        <p:txBody>
          <a:bodyPr/>
          <a:lstStyle/>
          <a:p>
            <a:r>
              <a:rPr lang="en-US"/>
              <a:t>20.#</a:t>
            </a: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6"/>
          <p:cNvSpPr>
            <a:spLocks noGrp="1" noChangeArrowheads="1"/>
          </p:cNvSpPr>
          <p:nvPr>
            <p:ph type="ftr" sz="quarter" idx="4"/>
          </p:nvPr>
        </p:nvSpPr>
        <p:spPr>
          <a:noFill/>
        </p:spPr>
        <p:txBody>
          <a:bodyPr/>
          <a:lstStyle/>
          <a:p>
            <a:r>
              <a:rPr lang="en-US"/>
              <a:t>20.#</a:t>
            </a: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6"/>
          <p:cNvSpPr>
            <a:spLocks noGrp="1" noChangeArrowheads="1"/>
          </p:cNvSpPr>
          <p:nvPr>
            <p:ph type="ftr" sz="quarter" idx="4"/>
          </p:nvPr>
        </p:nvSpPr>
        <p:spPr>
          <a:noFill/>
        </p:spPr>
        <p:txBody>
          <a:bodyPr/>
          <a:lstStyle/>
          <a:p>
            <a:r>
              <a:rPr lang="en-US"/>
              <a:t>20.#</a:t>
            </a: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6"/>
          <p:cNvSpPr>
            <a:spLocks noGrp="1" noChangeArrowheads="1"/>
          </p:cNvSpPr>
          <p:nvPr>
            <p:ph type="ftr" sz="quarter" idx="4"/>
          </p:nvPr>
        </p:nvSpPr>
        <p:spPr>
          <a:noFill/>
        </p:spPr>
        <p:txBody>
          <a:bodyPr/>
          <a:lstStyle/>
          <a:p>
            <a:r>
              <a:rPr lang="en-US"/>
              <a:t>20.#</a:t>
            </a: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6"/>
          <p:cNvSpPr>
            <a:spLocks noGrp="1" noChangeArrowheads="1"/>
          </p:cNvSpPr>
          <p:nvPr>
            <p:ph type="ftr" sz="quarter" idx="4"/>
          </p:nvPr>
        </p:nvSpPr>
        <p:spPr>
          <a:noFill/>
        </p:spPr>
        <p:txBody>
          <a:bodyPr/>
          <a:lstStyle/>
          <a:p>
            <a:r>
              <a:rPr lang="en-US"/>
              <a:t>20.#</a:t>
            </a: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6"/>
          <p:cNvSpPr>
            <a:spLocks noGrp="1" noChangeArrowheads="1"/>
          </p:cNvSpPr>
          <p:nvPr>
            <p:ph type="ftr" sz="quarter" idx="4"/>
          </p:nvPr>
        </p:nvSpPr>
        <p:spPr>
          <a:noFill/>
        </p:spPr>
        <p:txBody>
          <a:bodyPr/>
          <a:lstStyle/>
          <a:p>
            <a:r>
              <a:rPr lang="en-US"/>
              <a:t>20.#</a:t>
            </a: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6"/>
          <p:cNvSpPr>
            <a:spLocks noGrp="1" noChangeArrowheads="1"/>
          </p:cNvSpPr>
          <p:nvPr>
            <p:ph type="ftr" sz="quarter" idx="4"/>
          </p:nvPr>
        </p:nvSpPr>
        <p:spPr>
          <a:noFill/>
        </p:spPr>
        <p:txBody>
          <a:bodyPr/>
          <a:lstStyle/>
          <a:p>
            <a:r>
              <a:rPr lang="en-US"/>
              <a:t>20.#</a:t>
            </a: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6"/>
          <p:cNvSpPr>
            <a:spLocks noGrp="1" noChangeArrowheads="1"/>
          </p:cNvSpPr>
          <p:nvPr>
            <p:ph type="ftr" sz="quarter" idx="4"/>
          </p:nvPr>
        </p:nvSpPr>
        <p:spPr>
          <a:noFill/>
        </p:spPr>
        <p:txBody>
          <a:bodyPr/>
          <a:lstStyle/>
          <a:p>
            <a:r>
              <a:rPr lang="en-US"/>
              <a:t>20.#</a:t>
            </a: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6"/>
          <p:cNvSpPr>
            <a:spLocks noGrp="1" noChangeArrowheads="1"/>
          </p:cNvSpPr>
          <p:nvPr>
            <p:ph type="ftr" sz="quarter" idx="4"/>
          </p:nvPr>
        </p:nvSpPr>
        <p:spPr>
          <a:noFill/>
        </p:spPr>
        <p:txBody>
          <a:bodyPr/>
          <a:lstStyle/>
          <a:p>
            <a:r>
              <a:rPr lang="en-US"/>
              <a:t>20.#</a:t>
            </a: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p:spPr>
        <p:txBody>
          <a:bodyPr/>
          <a:lstStyle/>
          <a:p>
            <a:r>
              <a:rPr lang="en-US"/>
              <a:t>20.#</a:t>
            </a: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extLst>
          </p:spPr>
          <p:txBody>
            <a:bodyPr wrap="none" anchor="ctr"/>
            <a:lstStyle/>
            <a:p>
              <a:pPr eaLnBrk="0" hangingPunct="0">
                <a:defRPr/>
              </a:pPr>
              <a:endParaRPr lang="en-US" dirty="0">
                <a:latin typeface="Baby Kruffy" pitchFamily="2"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extLst>
          </p:spPr>
          <p:txBody>
            <a:bodyPr wrap="none" anchor="ctr"/>
            <a:lstStyle/>
            <a:p>
              <a:pPr eaLnBrk="0" hangingPunct="0">
                <a:defRPr/>
              </a:pPr>
              <a:endParaRPr lang="en-US" dirty="0">
                <a:latin typeface="Baby Kruffy" pitchFamily="2"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spcBef>
                <a:spcPct val="50000"/>
              </a:spcBef>
              <a:defRPr/>
            </a:pPr>
            <a:r>
              <a:rPr lang="en-US" altLang="en-US" sz="1400" b="0" i="0" dirty="0" smtClean="0">
                <a:latin typeface="McGrawHill-Italic" pitchFamily="2" charset="0"/>
              </a:rPr>
              <a:t>McGraw-Hill</a:t>
            </a:r>
            <a:endParaRPr lang="en-US" altLang="en-US" sz="2400" b="0" i="0" dirty="0" smtClean="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algn="r">
              <a:spcBef>
                <a:spcPct val="50000"/>
              </a:spcBef>
              <a:buFontTx/>
              <a:buChar char="©"/>
              <a:defRPr/>
            </a:pPr>
            <a:r>
              <a:rPr lang="en-US" altLang="en-US" sz="1400" b="0" i="0" dirty="0" smtClean="0">
                <a:latin typeface="McGrawHill-Italic" pitchFamily="2" charset="0"/>
              </a:rPr>
              <a:t>The McGraw-Hill Companies, Inc., 2000</a:t>
            </a:r>
            <a:endParaRPr lang="en-US" altLang="en-US" sz="2400" b="0" i="0" dirty="0" smtClean="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dirty="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dirty="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mn-lt"/>
              </a:defRPr>
            </a:lvl1pPr>
          </a:lstStyle>
          <a:p>
            <a:pPr>
              <a:defRPr/>
            </a:pPr>
            <a:fld id="{7698D4A6-EFA1-4B7B-B0F4-6AF9C2AF5F6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901648B4-F9FB-43C9-B4A3-34869FF2A5B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E6753D9B-1B09-4DBD-A99E-B736287B93C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13"/>
          <p:cNvSpPr>
            <a:spLocks noGrp="1" noChangeArrowheads="1"/>
          </p:cNvSpPr>
          <p:nvPr>
            <p:ph type="sldNum" sz="quarter" idx="10"/>
          </p:nvPr>
        </p:nvSpPr>
        <p:spPr>
          <a:ln/>
        </p:spPr>
        <p:txBody>
          <a:bodyPr/>
          <a:lstStyle>
            <a:lvl1pPr>
              <a:defRPr/>
            </a:lvl1pPr>
          </a:lstStyle>
          <a:p>
            <a:pPr>
              <a:defRPr/>
            </a:pPr>
            <a:r>
              <a:rPr lang="en-US"/>
              <a:t>1.</a:t>
            </a:r>
            <a:fld id="{0C11D663-BC2B-4E5F-844A-8BDE132571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18.</a:t>
            </a:r>
            <a:fld id="{B76A7860-EFB2-4DC5-B7FC-D060E29448B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r>
              <a:rPr lang="en-US"/>
              <a:t>18.</a:t>
            </a:r>
            <a:fld id="{EE73D329-ECBD-41D5-8D91-7B3B10AFCC0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r>
              <a:rPr lang="en-US"/>
              <a:t>18.</a:t>
            </a:r>
            <a:fld id="{323862EF-2B5D-416A-838C-2C360BB8429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r>
              <a:rPr lang="en-US"/>
              <a:t>18.</a:t>
            </a:r>
            <a:fld id="{DA87F3D6-0DBA-4D07-BFD9-391E9723B25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r>
              <a:rPr lang="en-US"/>
              <a:t>18.</a:t>
            </a:r>
            <a:fld id="{95C07D5D-6F8A-4CD9-B1D5-1238FB98CAA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r>
              <a:rPr lang="en-US"/>
              <a:t>18.</a:t>
            </a:r>
            <a:fld id="{C701F539-1D42-44BE-A180-77684DB1211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18.</a:t>
            </a:r>
            <a:fld id="{36B856AC-0816-4C0C-97E7-AA15AA9634A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18.</a:t>
            </a:r>
            <a:fld id="{EAB2BEA6-4884-4ECE-8F83-198C4B7C8F0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pitchFamily="34" charset="0"/>
              </a:defRPr>
            </a:lvl1pPr>
          </a:lstStyle>
          <a:p>
            <a:r>
              <a:rPr lang="en-US"/>
              <a:t>18.</a:t>
            </a:r>
            <a:fld id="{BA9C52BA-2EE8-48C1-AD43-8FE219001C2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slides/_rels/slide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87.emf"/><Relationship Id="rId5" Type="http://schemas.openxmlformats.org/officeDocument/2006/relationships/image" Target="../media/image86.emf"/><Relationship Id="rId4" Type="http://schemas.openxmlformats.org/officeDocument/2006/relationships/image" Target="../media/image85.emf"/></Relationships>
</file>

<file path=ppt/slides/_rels/slide31.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95.png"/></Relationships>
</file>

<file path=ppt/slides/_rels/slide3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98.png"/><Relationship Id="rId4" Type="http://schemas.openxmlformats.org/officeDocument/2006/relationships/image" Target="../media/image97.png"/></Relationships>
</file>

<file path=ppt/slides/_rels/slide3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102.png"/><Relationship Id="rId5" Type="http://schemas.openxmlformats.org/officeDocument/2006/relationships/image" Target="../media/image105.png"/><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4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06.png"/></Relationships>
</file>

<file path=ppt/slides/_rels/slide4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4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127.png"/><Relationship Id="rId5" Type="http://schemas.openxmlformats.org/officeDocument/2006/relationships/image" Target="../media/image106.png"/><Relationship Id="rId4" Type="http://schemas.openxmlformats.org/officeDocument/2006/relationships/image" Target="../media/image126.png"/></Relationships>
</file>

<file path=ppt/slides/_rels/slide44.xml.rels><?xml version="1.0" encoding="UTF-8" standalone="yes"?>
<Relationships xmlns="http://schemas.openxmlformats.org/package/2006/relationships"><Relationship Id="rId3" Type="http://schemas.openxmlformats.org/officeDocument/2006/relationships/image" Target="../media/image128.png"/><Relationship Id="rId7" Type="http://schemas.openxmlformats.org/officeDocument/2006/relationships/image" Target="../media/image131.png"/><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06.png"/></Relationships>
</file>

<file path=ppt/slides/_rels/slide45.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06.png"/><Relationship Id="rId7" Type="http://schemas.openxmlformats.org/officeDocument/2006/relationships/image" Target="../media/image135.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p:txBody>
          <a:bodyPr/>
          <a:lstStyle/>
          <a:p>
            <a:pPr>
              <a:defRPr/>
            </a:pPr>
            <a:r>
              <a:rPr lang="en-US" dirty="0" smtClean="0"/>
              <a:t>1.</a:t>
            </a:r>
            <a:fld id="{3A90FFE0-886E-4B10-A1A9-CFD4B30F1DE2}" type="slidenum">
              <a:rPr lang="en-US" dirty="0" smtClean="0"/>
              <a:pPr>
                <a:defRPr/>
              </a:pPr>
              <a:t>1</a:t>
            </a:fld>
            <a:endParaRPr lang="en-US" dirty="0" smtClean="0"/>
          </a:p>
        </p:txBody>
      </p:sp>
      <p:sp>
        <p:nvSpPr>
          <p:cNvPr id="3075" name="Rectangle 3"/>
          <p:cNvSpPr>
            <a:spLocks noChangeArrowheads="1"/>
          </p:cNvSpPr>
          <p:nvPr/>
        </p:nvSpPr>
        <p:spPr bwMode="auto">
          <a:xfrm>
            <a:off x="990600" y="1752600"/>
            <a:ext cx="6858000" cy="2123658"/>
          </a:xfrm>
          <a:prstGeom prst="rect">
            <a:avLst/>
          </a:prstGeom>
          <a:noFill/>
          <a:ln w="9525">
            <a:noFill/>
            <a:miter lim="800000"/>
            <a:headEnd/>
            <a:tailEnd/>
          </a:ln>
        </p:spPr>
        <p:txBody>
          <a:bodyPr>
            <a:spAutoFit/>
          </a:bodyPr>
          <a:lstStyle/>
          <a:p>
            <a:pPr algn="ctr"/>
            <a:endParaRPr lang="en-IN" sz="4400" i="0" dirty="0" smtClean="0"/>
          </a:p>
          <a:p>
            <a:pPr algn="ctr"/>
            <a:r>
              <a:rPr lang="en-IN" sz="4400" i="0" dirty="0" smtClean="0"/>
              <a:t>Network Layer: Part-4</a:t>
            </a:r>
            <a:r>
              <a:rPr lang="en-IN" sz="4400" dirty="0" smtClean="0"/>
              <a:t> </a:t>
            </a:r>
            <a:r>
              <a:rPr lang="en-IN" sz="4400" dirty="0"/>
              <a:t>	</a:t>
            </a:r>
          </a:p>
          <a:p>
            <a:pPr algn="ctr"/>
            <a:endParaRPr lang="en-US" sz="4400" dirty="0"/>
          </a:p>
        </p:txBody>
      </p:sp>
      <p:sp>
        <p:nvSpPr>
          <p:cNvPr id="3076" name="Text Box 4"/>
          <p:cNvSpPr txBox="1">
            <a:spLocks noChangeArrowheads="1"/>
          </p:cNvSpPr>
          <p:nvPr/>
        </p:nvSpPr>
        <p:spPr bwMode="auto">
          <a:xfrm>
            <a:off x="0" y="6507163"/>
            <a:ext cx="9144000" cy="274637"/>
          </a:xfrm>
          <a:prstGeom prst="rect">
            <a:avLst/>
          </a:prstGeom>
          <a:noFill/>
          <a:ln w="9525">
            <a:noFill/>
            <a:miter lim="800000"/>
            <a:headEnd/>
            <a:tailEnd/>
          </a:ln>
        </p:spPr>
        <p:txBody>
          <a:bodyPr>
            <a:spAutoFit/>
          </a:bodyPr>
          <a:lstStyle/>
          <a:p>
            <a:pPr algn="ctr"/>
            <a:r>
              <a:rPr lang="en-US" sz="1200" b="0">
                <a:latin typeface="Times New Roman" pitchFamily="18" charset="0"/>
              </a:rPr>
              <a:t>Copyright © The McGraw-Hill Companies, Inc. Permission required for reproduction or display.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1"/>
          <p:cNvSpPr>
            <a:spLocks noGrp="1"/>
          </p:cNvSpPr>
          <p:nvPr>
            <p:ph type="sldNum" sz="quarter" idx="10"/>
          </p:nvPr>
        </p:nvSpPr>
        <p:spPr>
          <a:noFill/>
        </p:spPr>
        <p:txBody>
          <a:bodyPr/>
          <a:lstStyle/>
          <a:p>
            <a:r>
              <a:rPr lang="en-US"/>
              <a:t>20.</a:t>
            </a:r>
            <a:fld id="{B72A6151-D6BE-41A6-B4FE-FABF4837D2F8}" type="slidenum">
              <a:rPr lang="en-US"/>
              <a:pPr/>
              <a:t>10</a:t>
            </a:fld>
            <a:endParaRPr lang="en-US"/>
          </a:p>
        </p:txBody>
      </p:sp>
      <p:sp>
        <p:nvSpPr>
          <p:cNvPr id="481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481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481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481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481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481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481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51752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20.2.2  Link-State Routing</a:t>
            </a:r>
          </a:p>
        </p:txBody>
      </p:sp>
      <p:sp>
        <p:nvSpPr>
          <p:cNvPr id="48138" name="Rectangle 10"/>
          <p:cNvSpPr>
            <a:spLocks noChangeArrowheads="1"/>
          </p:cNvSpPr>
          <p:nvPr/>
        </p:nvSpPr>
        <p:spPr bwMode="auto">
          <a:xfrm>
            <a:off x="381000" y="1293813"/>
            <a:ext cx="7924800" cy="4362450"/>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A routing algorithm that directly follows our discussion for creating least-cost trees and forwarding tables is link-state (LS) routing. This method uses the term link-state to define the characteristic of a link (an edge) that represents a network in the internet. In this algorithm the cost associated with an edge defines the state of the link. Links with lower costs are preferred to links with higher costs; if the cost of a link is infinity, it means that the link does not exist or has been broken.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1"/>
          <p:cNvSpPr>
            <a:spLocks noGrp="1"/>
          </p:cNvSpPr>
          <p:nvPr>
            <p:ph type="sldNum" sz="quarter" idx="10"/>
          </p:nvPr>
        </p:nvSpPr>
        <p:spPr>
          <a:noFill/>
        </p:spPr>
        <p:txBody>
          <a:bodyPr/>
          <a:lstStyle/>
          <a:p>
            <a:r>
              <a:rPr lang="en-US"/>
              <a:t>20.</a:t>
            </a:r>
            <a:fld id="{363B717C-232A-445E-8FA2-B5AB3A0CF1A5}" type="slidenum">
              <a:rPr lang="en-US"/>
              <a:pPr/>
              <a:t>11</a:t>
            </a:fld>
            <a:endParaRPr lang="en-US"/>
          </a:p>
        </p:txBody>
      </p:sp>
      <p:sp>
        <p:nvSpPr>
          <p:cNvPr id="5017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20.8: </a:t>
            </a:r>
            <a:r>
              <a:rPr lang="en-US" sz="2000">
                <a:latin typeface="Times-BoldItalic"/>
              </a:rPr>
              <a:t>Example of a link-state database</a:t>
            </a:r>
          </a:p>
        </p:txBody>
      </p:sp>
      <p:pic>
        <p:nvPicPr>
          <p:cNvPr id="81925" name="Picture 5"/>
          <p:cNvPicPr>
            <a:picLocks noChangeAspect="1" noChangeArrowheads="1"/>
          </p:cNvPicPr>
          <p:nvPr/>
        </p:nvPicPr>
        <p:blipFill>
          <a:blip r:embed="rId3"/>
          <a:srcRect/>
          <a:stretch>
            <a:fillRect/>
          </a:stretch>
        </p:blipFill>
        <p:spPr bwMode="auto">
          <a:xfrm>
            <a:off x="533400" y="990600"/>
            <a:ext cx="5535613" cy="2690813"/>
          </a:xfrm>
          <a:prstGeom prst="rect">
            <a:avLst/>
          </a:prstGeom>
          <a:noFill/>
          <a:ln w="9525">
            <a:noFill/>
            <a:miter lim="800000"/>
            <a:headEnd/>
            <a:tailEnd/>
          </a:ln>
        </p:spPr>
      </p:pic>
      <p:pic>
        <p:nvPicPr>
          <p:cNvPr id="81926" name="Picture 6"/>
          <p:cNvPicPr>
            <a:picLocks noChangeAspect="1" noChangeArrowheads="1"/>
          </p:cNvPicPr>
          <p:nvPr/>
        </p:nvPicPr>
        <p:blipFill>
          <a:blip r:embed="rId4"/>
          <a:srcRect/>
          <a:stretch>
            <a:fillRect/>
          </a:stretch>
        </p:blipFill>
        <p:spPr bwMode="auto">
          <a:xfrm>
            <a:off x="4945063" y="3352800"/>
            <a:ext cx="3436937"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anim calcmode="lin" valueType="num">
                                      <p:cBhvr additive="base">
                                        <p:cTn id="7" dur="500" fill="hold"/>
                                        <p:tgtEl>
                                          <p:spTgt spid="81925"/>
                                        </p:tgtEl>
                                        <p:attrNameLst>
                                          <p:attrName>ppt_x</p:attrName>
                                        </p:attrNameLst>
                                      </p:cBhvr>
                                      <p:tavLst>
                                        <p:tav tm="0">
                                          <p:val>
                                            <p:strVal val="1+#ppt_w/2"/>
                                          </p:val>
                                        </p:tav>
                                        <p:tav tm="100000">
                                          <p:val>
                                            <p:strVal val="#ppt_x"/>
                                          </p:val>
                                        </p:tav>
                                      </p:tavLst>
                                    </p:anim>
                                    <p:anim calcmode="lin" valueType="num">
                                      <p:cBhvr additive="base">
                                        <p:cTn id="8"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81926"/>
                                        </p:tgtEl>
                                        <p:attrNameLst>
                                          <p:attrName>style.visibility</p:attrName>
                                        </p:attrNameLst>
                                      </p:cBhvr>
                                      <p:to>
                                        <p:strVal val="visible"/>
                                      </p:to>
                                    </p:set>
                                    <p:anim calcmode="lin" valueType="num">
                                      <p:cBhvr additive="base">
                                        <p:cTn id="13" dur="500" fill="hold"/>
                                        <p:tgtEl>
                                          <p:spTgt spid="81926"/>
                                        </p:tgtEl>
                                        <p:attrNameLst>
                                          <p:attrName>ppt_x</p:attrName>
                                        </p:attrNameLst>
                                      </p:cBhvr>
                                      <p:tavLst>
                                        <p:tav tm="0">
                                          <p:val>
                                            <p:strVal val="0-#ppt_w/2"/>
                                          </p:val>
                                        </p:tav>
                                        <p:tav tm="100000">
                                          <p:val>
                                            <p:strVal val="#ppt_x"/>
                                          </p:val>
                                        </p:tav>
                                      </p:tavLst>
                                    </p:anim>
                                    <p:anim calcmode="lin" valueType="num">
                                      <p:cBhvr additive="base">
                                        <p:cTn id="14" dur="500" fill="hold"/>
                                        <p:tgtEl>
                                          <p:spTgt spid="819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1"/>
          <p:cNvSpPr>
            <a:spLocks noGrp="1"/>
          </p:cNvSpPr>
          <p:nvPr>
            <p:ph type="sldNum" sz="quarter" idx="10"/>
          </p:nvPr>
        </p:nvSpPr>
        <p:spPr>
          <a:noFill/>
        </p:spPr>
        <p:txBody>
          <a:bodyPr/>
          <a:lstStyle/>
          <a:p>
            <a:r>
              <a:rPr lang="en-US"/>
              <a:t>20.</a:t>
            </a:r>
            <a:fld id="{F4FAB5A7-7F8F-4F63-8B98-3478474B89EF}" type="slidenum">
              <a:rPr lang="en-US"/>
              <a:pPr/>
              <a:t>12</a:t>
            </a:fld>
            <a:endParaRPr lang="en-US"/>
          </a:p>
        </p:txBody>
      </p:sp>
      <p:sp>
        <p:nvSpPr>
          <p:cNvPr id="52226" name="Rectangle 14"/>
          <p:cNvSpPr>
            <a:spLocks noChangeArrowheads="1"/>
          </p:cNvSpPr>
          <p:nvPr/>
        </p:nvSpPr>
        <p:spPr bwMode="auto">
          <a:xfrm>
            <a:off x="152400" y="133350"/>
            <a:ext cx="87630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20.9: </a:t>
            </a:r>
            <a:r>
              <a:rPr lang="en-US" sz="2000">
                <a:latin typeface="Times-BoldItalic"/>
              </a:rPr>
              <a:t>LSPs created and sent out by each node to build LSDB</a:t>
            </a:r>
          </a:p>
        </p:txBody>
      </p:sp>
      <p:pic>
        <p:nvPicPr>
          <p:cNvPr id="82949" name="Picture 5"/>
          <p:cNvPicPr>
            <a:picLocks noChangeAspect="1" noChangeArrowheads="1"/>
          </p:cNvPicPr>
          <p:nvPr/>
        </p:nvPicPr>
        <p:blipFill>
          <a:blip r:embed="rId3"/>
          <a:srcRect/>
          <a:stretch>
            <a:fillRect/>
          </a:stretch>
        </p:blipFill>
        <p:spPr bwMode="auto">
          <a:xfrm>
            <a:off x="762000" y="2286000"/>
            <a:ext cx="6496050" cy="2652713"/>
          </a:xfrm>
          <a:prstGeom prst="rect">
            <a:avLst/>
          </a:prstGeom>
          <a:noFill/>
          <a:ln w="9525">
            <a:noFill/>
            <a:miter lim="800000"/>
            <a:headEnd/>
            <a:tailEnd/>
          </a:ln>
        </p:spPr>
      </p:pic>
      <p:pic>
        <p:nvPicPr>
          <p:cNvPr id="82950" name="Picture 6"/>
          <p:cNvPicPr>
            <a:picLocks noChangeAspect="1" noChangeArrowheads="1"/>
          </p:cNvPicPr>
          <p:nvPr/>
        </p:nvPicPr>
        <p:blipFill>
          <a:blip r:embed="rId4"/>
          <a:srcRect/>
          <a:stretch>
            <a:fillRect/>
          </a:stretch>
        </p:blipFill>
        <p:spPr bwMode="auto">
          <a:xfrm>
            <a:off x="381000" y="1333500"/>
            <a:ext cx="1327150" cy="812800"/>
          </a:xfrm>
          <a:prstGeom prst="rect">
            <a:avLst/>
          </a:prstGeom>
          <a:noFill/>
          <a:ln w="9525">
            <a:noFill/>
            <a:miter lim="800000"/>
            <a:headEnd/>
            <a:tailEnd/>
          </a:ln>
        </p:spPr>
      </p:pic>
      <p:pic>
        <p:nvPicPr>
          <p:cNvPr id="82951" name="Picture 7"/>
          <p:cNvPicPr>
            <a:picLocks noChangeAspect="1" noChangeArrowheads="1"/>
          </p:cNvPicPr>
          <p:nvPr/>
        </p:nvPicPr>
        <p:blipFill>
          <a:blip r:embed="rId5"/>
          <a:srcRect/>
          <a:stretch>
            <a:fillRect/>
          </a:stretch>
        </p:blipFill>
        <p:spPr bwMode="auto">
          <a:xfrm>
            <a:off x="2590800" y="1073150"/>
            <a:ext cx="1327150" cy="1073150"/>
          </a:xfrm>
          <a:prstGeom prst="rect">
            <a:avLst/>
          </a:prstGeom>
          <a:noFill/>
          <a:ln w="9525">
            <a:noFill/>
            <a:miter lim="800000"/>
            <a:headEnd/>
            <a:tailEnd/>
          </a:ln>
        </p:spPr>
      </p:pic>
      <p:pic>
        <p:nvPicPr>
          <p:cNvPr id="82952" name="Picture 8"/>
          <p:cNvPicPr>
            <a:picLocks noChangeAspect="1" noChangeArrowheads="1"/>
          </p:cNvPicPr>
          <p:nvPr/>
        </p:nvPicPr>
        <p:blipFill>
          <a:blip r:embed="rId6"/>
          <a:srcRect/>
          <a:stretch>
            <a:fillRect/>
          </a:stretch>
        </p:blipFill>
        <p:spPr bwMode="auto">
          <a:xfrm>
            <a:off x="4800600" y="1079500"/>
            <a:ext cx="1327150" cy="1066800"/>
          </a:xfrm>
          <a:prstGeom prst="rect">
            <a:avLst/>
          </a:prstGeom>
          <a:noFill/>
          <a:ln w="9525">
            <a:noFill/>
            <a:miter lim="800000"/>
            <a:headEnd/>
            <a:tailEnd/>
          </a:ln>
        </p:spPr>
      </p:pic>
      <p:pic>
        <p:nvPicPr>
          <p:cNvPr id="82953" name="Picture 9"/>
          <p:cNvPicPr>
            <a:picLocks noChangeAspect="1" noChangeArrowheads="1"/>
          </p:cNvPicPr>
          <p:nvPr/>
        </p:nvPicPr>
        <p:blipFill>
          <a:blip r:embed="rId7"/>
          <a:srcRect/>
          <a:stretch>
            <a:fillRect/>
          </a:stretch>
        </p:blipFill>
        <p:spPr bwMode="auto">
          <a:xfrm>
            <a:off x="7467600" y="3205163"/>
            <a:ext cx="1327150" cy="812800"/>
          </a:xfrm>
          <a:prstGeom prst="rect">
            <a:avLst/>
          </a:prstGeom>
          <a:noFill/>
          <a:ln w="9525">
            <a:noFill/>
            <a:miter lim="800000"/>
            <a:headEnd/>
            <a:tailEnd/>
          </a:ln>
        </p:spPr>
      </p:pic>
      <p:pic>
        <p:nvPicPr>
          <p:cNvPr id="82954" name="Picture 10"/>
          <p:cNvPicPr>
            <a:picLocks noChangeAspect="1" noChangeArrowheads="1"/>
          </p:cNvPicPr>
          <p:nvPr/>
        </p:nvPicPr>
        <p:blipFill>
          <a:blip r:embed="rId8"/>
          <a:srcRect/>
          <a:stretch>
            <a:fillRect/>
          </a:stretch>
        </p:blipFill>
        <p:spPr bwMode="auto">
          <a:xfrm>
            <a:off x="4876800" y="5170488"/>
            <a:ext cx="1327150" cy="1073150"/>
          </a:xfrm>
          <a:prstGeom prst="rect">
            <a:avLst/>
          </a:prstGeom>
          <a:noFill/>
          <a:ln w="9525">
            <a:noFill/>
            <a:miter lim="800000"/>
            <a:headEnd/>
            <a:tailEnd/>
          </a:ln>
        </p:spPr>
      </p:pic>
      <p:pic>
        <p:nvPicPr>
          <p:cNvPr id="82955" name="Picture 11"/>
          <p:cNvPicPr>
            <a:picLocks noChangeAspect="1" noChangeArrowheads="1"/>
          </p:cNvPicPr>
          <p:nvPr/>
        </p:nvPicPr>
        <p:blipFill>
          <a:blip r:embed="rId9"/>
          <a:srcRect/>
          <a:stretch>
            <a:fillRect/>
          </a:stretch>
        </p:blipFill>
        <p:spPr bwMode="auto">
          <a:xfrm>
            <a:off x="2635250" y="5170488"/>
            <a:ext cx="1327150" cy="1073150"/>
          </a:xfrm>
          <a:prstGeom prst="rect">
            <a:avLst/>
          </a:prstGeom>
          <a:noFill/>
          <a:ln w="9525">
            <a:noFill/>
            <a:miter lim="800000"/>
            <a:headEnd/>
            <a:tailEnd/>
          </a:ln>
        </p:spPr>
      </p:pic>
      <p:pic>
        <p:nvPicPr>
          <p:cNvPr id="82956" name="Picture 12"/>
          <p:cNvPicPr>
            <a:picLocks noChangeAspect="1" noChangeArrowheads="1"/>
          </p:cNvPicPr>
          <p:nvPr/>
        </p:nvPicPr>
        <p:blipFill>
          <a:blip r:embed="rId10"/>
          <a:srcRect/>
          <a:stretch>
            <a:fillRect/>
          </a:stretch>
        </p:blipFill>
        <p:spPr bwMode="auto">
          <a:xfrm>
            <a:off x="381000" y="5170488"/>
            <a:ext cx="1327150" cy="81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82950"/>
                                        </p:tgtEl>
                                        <p:attrNameLst>
                                          <p:attrName>style.visibility</p:attrName>
                                        </p:attrNameLst>
                                      </p:cBhvr>
                                      <p:to>
                                        <p:strVal val="visible"/>
                                      </p:to>
                                    </p:set>
                                    <p:animEffect transition="in" filter="wipe(down)">
                                      <p:cBhvr>
                                        <p:cTn id="11" dur="580">
                                          <p:stCondLst>
                                            <p:cond delay="0"/>
                                          </p:stCondLst>
                                        </p:cTn>
                                        <p:tgtEl>
                                          <p:spTgt spid="82950"/>
                                        </p:tgtEl>
                                      </p:cBhvr>
                                    </p:animEffect>
                                    <p:anim calcmode="lin" valueType="num">
                                      <p:cBhvr>
                                        <p:cTn id="12" dur="1822" tmFilter="0,0; 0.14,0.36; 0.43,0.73; 0.71,0.91; 1.0,1.0">
                                          <p:stCondLst>
                                            <p:cond delay="0"/>
                                          </p:stCondLst>
                                        </p:cTn>
                                        <p:tgtEl>
                                          <p:spTgt spid="82950"/>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82950"/>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82950"/>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82950"/>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82950"/>
                                        </p:tgtEl>
                                        <p:attrNameLst>
                                          <p:attrName>ppt_y</p:attrName>
                                        </p:attrNameLst>
                                      </p:cBhvr>
                                      <p:tavLst>
                                        <p:tav tm="0" fmla="#ppt_y-sin(pi*$)/81">
                                          <p:val>
                                            <p:fltVal val="0"/>
                                          </p:val>
                                        </p:tav>
                                        <p:tav tm="100000">
                                          <p:val>
                                            <p:fltVal val="1"/>
                                          </p:val>
                                        </p:tav>
                                      </p:tavLst>
                                    </p:anim>
                                    <p:animScale>
                                      <p:cBhvr>
                                        <p:cTn id="17" dur="26">
                                          <p:stCondLst>
                                            <p:cond delay="650"/>
                                          </p:stCondLst>
                                        </p:cTn>
                                        <p:tgtEl>
                                          <p:spTgt spid="82950"/>
                                        </p:tgtEl>
                                      </p:cBhvr>
                                      <p:to x="100000" y="60000"/>
                                    </p:animScale>
                                    <p:animScale>
                                      <p:cBhvr>
                                        <p:cTn id="18" dur="166" decel="50000">
                                          <p:stCondLst>
                                            <p:cond delay="676"/>
                                          </p:stCondLst>
                                        </p:cTn>
                                        <p:tgtEl>
                                          <p:spTgt spid="82950"/>
                                        </p:tgtEl>
                                      </p:cBhvr>
                                      <p:to x="100000" y="100000"/>
                                    </p:animScale>
                                    <p:animScale>
                                      <p:cBhvr>
                                        <p:cTn id="19" dur="26">
                                          <p:stCondLst>
                                            <p:cond delay="1312"/>
                                          </p:stCondLst>
                                        </p:cTn>
                                        <p:tgtEl>
                                          <p:spTgt spid="82950"/>
                                        </p:tgtEl>
                                      </p:cBhvr>
                                      <p:to x="100000" y="80000"/>
                                    </p:animScale>
                                    <p:animScale>
                                      <p:cBhvr>
                                        <p:cTn id="20" dur="166" decel="50000">
                                          <p:stCondLst>
                                            <p:cond delay="1338"/>
                                          </p:stCondLst>
                                        </p:cTn>
                                        <p:tgtEl>
                                          <p:spTgt spid="82950"/>
                                        </p:tgtEl>
                                      </p:cBhvr>
                                      <p:to x="100000" y="100000"/>
                                    </p:animScale>
                                    <p:animScale>
                                      <p:cBhvr>
                                        <p:cTn id="21" dur="26">
                                          <p:stCondLst>
                                            <p:cond delay="1642"/>
                                          </p:stCondLst>
                                        </p:cTn>
                                        <p:tgtEl>
                                          <p:spTgt spid="82950"/>
                                        </p:tgtEl>
                                      </p:cBhvr>
                                      <p:to x="100000" y="90000"/>
                                    </p:animScale>
                                    <p:animScale>
                                      <p:cBhvr>
                                        <p:cTn id="22" dur="166" decel="50000">
                                          <p:stCondLst>
                                            <p:cond delay="1668"/>
                                          </p:stCondLst>
                                        </p:cTn>
                                        <p:tgtEl>
                                          <p:spTgt spid="82950"/>
                                        </p:tgtEl>
                                      </p:cBhvr>
                                      <p:to x="100000" y="100000"/>
                                    </p:animScale>
                                    <p:animScale>
                                      <p:cBhvr>
                                        <p:cTn id="23" dur="26">
                                          <p:stCondLst>
                                            <p:cond delay="1808"/>
                                          </p:stCondLst>
                                        </p:cTn>
                                        <p:tgtEl>
                                          <p:spTgt spid="82950"/>
                                        </p:tgtEl>
                                      </p:cBhvr>
                                      <p:to x="100000" y="95000"/>
                                    </p:animScale>
                                    <p:animScale>
                                      <p:cBhvr>
                                        <p:cTn id="24" dur="166" decel="50000">
                                          <p:stCondLst>
                                            <p:cond delay="1834"/>
                                          </p:stCondLst>
                                        </p:cTn>
                                        <p:tgtEl>
                                          <p:spTgt spid="82950"/>
                                        </p:tgtEl>
                                      </p:cBhvr>
                                      <p:to x="100000" y="10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82951"/>
                                        </p:tgtEl>
                                        <p:attrNameLst>
                                          <p:attrName>style.visibility</p:attrName>
                                        </p:attrNameLst>
                                      </p:cBhvr>
                                      <p:to>
                                        <p:strVal val="visible"/>
                                      </p:to>
                                    </p:set>
                                    <p:animEffect transition="in" filter="wipe(down)">
                                      <p:cBhvr>
                                        <p:cTn id="29" dur="580">
                                          <p:stCondLst>
                                            <p:cond delay="0"/>
                                          </p:stCondLst>
                                        </p:cTn>
                                        <p:tgtEl>
                                          <p:spTgt spid="82951"/>
                                        </p:tgtEl>
                                      </p:cBhvr>
                                    </p:animEffect>
                                    <p:anim calcmode="lin" valueType="num">
                                      <p:cBhvr>
                                        <p:cTn id="30" dur="1822" tmFilter="0,0; 0.14,0.36; 0.43,0.73; 0.71,0.91; 1.0,1.0">
                                          <p:stCondLst>
                                            <p:cond delay="0"/>
                                          </p:stCondLst>
                                        </p:cTn>
                                        <p:tgtEl>
                                          <p:spTgt spid="82951"/>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82951"/>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82951"/>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82951"/>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82951"/>
                                        </p:tgtEl>
                                        <p:attrNameLst>
                                          <p:attrName>ppt_y</p:attrName>
                                        </p:attrNameLst>
                                      </p:cBhvr>
                                      <p:tavLst>
                                        <p:tav tm="0" fmla="#ppt_y-sin(pi*$)/81">
                                          <p:val>
                                            <p:fltVal val="0"/>
                                          </p:val>
                                        </p:tav>
                                        <p:tav tm="100000">
                                          <p:val>
                                            <p:fltVal val="1"/>
                                          </p:val>
                                        </p:tav>
                                      </p:tavLst>
                                    </p:anim>
                                    <p:animScale>
                                      <p:cBhvr>
                                        <p:cTn id="35" dur="26">
                                          <p:stCondLst>
                                            <p:cond delay="650"/>
                                          </p:stCondLst>
                                        </p:cTn>
                                        <p:tgtEl>
                                          <p:spTgt spid="82951"/>
                                        </p:tgtEl>
                                      </p:cBhvr>
                                      <p:to x="100000" y="60000"/>
                                    </p:animScale>
                                    <p:animScale>
                                      <p:cBhvr>
                                        <p:cTn id="36" dur="166" decel="50000">
                                          <p:stCondLst>
                                            <p:cond delay="676"/>
                                          </p:stCondLst>
                                        </p:cTn>
                                        <p:tgtEl>
                                          <p:spTgt spid="82951"/>
                                        </p:tgtEl>
                                      </p:cBhvr>
                                      <p:to x="100000" y="100000"/>
                                    </p:animScale>
                                    <p:animScale>
                                      <p:cBhvr>
                                        <p:cTn id="37" dur="26">
                                          <p:stCondLst>
                                            <p:cond delay="1312"/>
                                          </p:stCondLst>
                                        </p:cTn>
                                        <p:tgtEl>
                                          <p:spTgt spid="82951"/>
                                        </p:tgtEl>
                                      </p:cBhvr>
                                      <p:to x="100000" y="80000"/>
                                    </p:animScale>
                                    <p:animScale>
                                      <p:cBhvr>
                                        <p:cTn id="38" dur="166" decel="50000">
                                          <p:stCondLst>
                                            <p:cond delay="1338"/>
                                          </p:stCondLst>
                                        </p:cTn>
                                        <p:tgtEl>
                                          <p:spTgt spid="82951"/>
                                        </p:tgtEl>
                                      </p:cBhvr>
                                      <p:to x="100000" y="100000"/>
                                    </p:animScale>
                                    <p:animScale>
                                      <p:cBhvr>
                                        <p:cTn id="39" dur="26">
                                          <p:stCondLst>
                                            <p:cond delay="1642"/>
                                          </p:stCondLst>
                                        </p:cTn>
                                        <p:tgtEl>
                                          <p:spTgt spid="82951"/>
                                        </p:tgtEl>
                                      </p:cBhvr>
                                      <p:to x="100000" y="90000"/>
                                    </p:animScale>
                                    <p:animScale>
                                      <p:cBhvr>
                                        <p:cTn id="40" dur="166" decel="50000">
                                          <p:stCondLst>
                                            <p:cond delay="1668"/>
                                          </p:stCondLst>
                                        </p:cTn>
                                        <p:tgtEl>
                                          <p:spTgt spid="82951"/>
                                        </p:tgtEl>
                                      </p:cBhvr>
                                      <p:to x="100000" y="100000"/>
                                    </p:animScale>
                                    <p:animScale>
                                      <p:cBhvr>
                                        <p:cTn id="41" dur="26">
                                          <p:stCondLst>
                                            <p:cond delay="1808"/>
                                          </p:stCondLst>
                                        </p:cTn>
                                        <p:tgtEl>
                                          <p:spTgt spid="82951"/>
                                        </p:tgtEl>
                                      </p:cBhvr>
                                      <p:to x="100000" y="95000"/>
                                    </p:animScale>
                                    <p:animScale>
                                      <p:cBhvr>
                                        <p:cTn id="42" dur="166" decel="50000">
                                          <p:stCondLst>
                                            <p:cond delay="1834"/>
                                          </p:stCondLst>
                                        </p:cTn>
                                        <p:tgtEl>
                                          <p:spTgt spid="82951"/>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nodeType="clickEffect">
                                  <p:stCondLst>
                                    <p:cond delay="0"/>
                                  </p:stCondLst>
                                  <p:childTnLst>
                                    <p:set>
                                      <p:cBhvr>
                                        <p:cTn id="46" dur="1" fill="hold">
                                          <p:stCondLst>
                                            <p:cond delay="0"/>
                                          </p:stCondLst>
                                        </p:cTn>
                                        <p:tgtEl>
                                          <p:spTgt spid="82952"/>
                                        </p:tgtEl>
                                        <p:attrNameLst>
                                          <p:attrName>style.visibility</p:attrName>
                                        </p:attrNameLst>
                                      </p:cBhvr>
                                      <p:to>
                                        <p:strVal val="visible"/>
                                      </p:to>
                                    </p:set>
                                    <p:animEffect transition="in" filter="wipe(down)">
                                      <p:cBhvr>
                                        <p:cTn id="47" dur="580">
                                          <p:stCondLst>
                                            <p:cond delay="0"/>
                                          </p:stCondLst>
                                        </p:cTn>
                                        <p:tgtEl>
                                          <p:spTgt spid="82952"/>
                                        </p:tgtEl>
                                      </p:cBhvr>
                                    </p:animEffect>
                                    <p:anim calcmode="lin" valueType="num">
                                      <p:cBhvr>
                                        <p:cTn id="48" dur="1822" tmFilter="0,0; 0.14,0.36; 0.43,0.73; 0.71,0.91; 1.0,1.0">
                                          <p:stCondLst>
                                            <p:cond delay="0"/>
                                          </p:stCondLst>
                                        </p:cTn>
                                        <p:tgtEl>
                                          <p:spTgt spid="82952"/>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82952"/>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82952"/>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82952"/>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82952"/>
                                        </p:tgtEl>
                                        <p:attrNameLst>
                                          <p:attrName>ppt_y</p:attrName>
                                        </p:attrNameLst>
                                      </p:cBhvr>
                                      <p:tavLst>
                                        <p:tav tm="0" fmla="#ppt_y-sin(pi*$)/81">
                                          <p:val>
                                            <p:fltVal val="0"/>
                                          </p:val>
                                        </p:tav>
                                        <p:tav tm="100000">
                                          <p:val>
                                            <p:fltVal val="1"/>
                                          </p:val>
                                        </p:tav>
                                      </p:tavLst>
                                    </p:anim>
                                    <p:animScale>
                                      <p:cBhvr>
                                        <p:cTn id="53" dur="26">
                                          <p:stCondLst>
                                            <p:cond delay="650"/>
                                          </p:stCondLst>
                                        </p:cTn>
                                        <p:tgtEl>
                                          <p:spTgt spid="82952"/>
                                        </p:tgtEl>
                                      </p:cBhvr>
                                      <p:to x="100000" y="60000"/>
                                    </p:animScale>
                                    <p:animScale>
                                      <p:cBhvr>
                                        <p:cTn id="54" dur="166" decel="50000">
                                          <p:stCondLst>
                                            <p:cond delay="676"/>
                                          </p:stCondLst>
                                        </p:cTn>
                                        <p:tgtEl>
                                          <p:spTgt spid="82952"/>
                                        </p:tgtEl>
                                      </p:cBhvr>
                                      <p:to x="100000" y="100000"/>
                                    </p:animScale>
                                    <p:animScale>
                                      <p:cBhvr>
                                        <p:cTn id="55" dur="26">
                                          <p:stCondLst>
                                            <p:cond delay="1312"/>
                                          </p:stCondLst>
                                        </p:cTn>
                                        <p:tgtEl>
                                          <p:spTgt spid="82952"/>
                                        </p:tgtEl>
                                      </p:cBhvr>
                                      <p:to x="100000" y="80000"/>
                                    </p:animScale>
                                    <p:animScale>
                                      <p:cBhvr>
                                        <p:cTn id="56" dur="166" decel="50000">
                                          <p:stCondLst>
                                            <p:cond delay="1338"/>
                                          </p:stCondLst>
                                        </p:cTn>
                                        <p:tgtEl>
                                          <p:spTgt spid="82952"/>
                                        </p:tgtEl>
                                      </p:cBhvr>
                                      <p:to x="100000" y="100000"/>
                                    </p:animScale>
                                    <p:animScale>
                                      <p:cBhvr>
                                        <p:cTn id="57" dur="26">
                                          <p:stCondLst>
                                            <p:cond delay="1642"/>
                                          </p:stCondLst>
                                        </p:cTn>
                                        <p:tgtEl>
                                          <p:spTgt spid="82952"/>
                                        </p:tgtEl>
                                      </p:cBhvr>
                                      <p:to x="100000" y="90000"/>
                                    </p:animScale>
                                    <p:animScale>
                                      <p:cBhvr>
                                        <p:cTn id="58" dur="166" decel="50000">
                                          <p:stCondLst>
                                            <p:cond delay="1668"/>
                                          </p:stCondLst>
                                        </p:cTn>
                                        <p:tgtEl>
                                          <p:spTgt spid="82952"/>
                                        </p:tgtEl>
                                      </p:cBhvr>
                                      <p:to x="100000" y="100000"/>
                                    </p:animScale>
                                    <p:animScale>
                                      <p:cBhvr>
                                        <p:cTn id="59" dur="26">
                                          <p:stCondLst>
                                            <p:cond delay="1808"/>
                                          </p:stCondLst>
                                        </p:cTn>
                                        <p:tgtEl>
                                          <p:spTgt spid="82952"/>
                                        </p:tgtEl>
                                      </p:cBhvr>
                                      <p:to x="100000" y="95000"/>
                                    </p:animScale>
                                    <p:animScale>
                                      <p:cBhvr>
                                        <p:cTn id="60" dur="166" decel="50000">
                                          <p:stCondLst>
                                            <p:cond delay="1834"/>
                                          </p:stCondLst>
                                        </p:cTn>
                                        <p:tgtEl>
                                          <p:spTgt spid="82952"/>
                                        </p:tgtEl>
                                      </p:cBhvr>
                                      <p:to x="100000" y="100000"/>
                                    </p:animScale>
                                  </p:childTnLst>
                                </p:cTn>
                              </p:par>
                            </p:childTnLst>
                          </p:cTn>
                        </p:par>
                      </p:childTnLst>
                    </p:cTn>
                  </p:par>
                  <p:par>
                    <p:cTn id="61" fill="hold" nodeType="clickPar">
                      <p:stCondLst>
                        <p:cond delay="indefinite"/>
                      </p:stCondLst>
                      <p:childTnLst>
                        <p:par>
                          <p:cTn id="62" fill="hold" nodeType="withGroup">
                            <p:stCondLst>
                              <p:cond delay="0"/>
                            </p:stCondLst>
                            <p:childTnLst>
                              <p:par>
                                <p:cTn id="63" presetID="26" presetClass="entr" presetSubtype="0" fill="hold" nodeType="clickEffect">
                                  <p:stCondLst>
                                    <p:cond delay="0"/>
                                  </p:stCondLst>
                                  <p:childTnLst>
                                    <p:set>
                                      <p:cBhvr>
                                        <p:cTn id="64" dur="1" fill="hold">
                                          <p:stCondLst>
                                            <p:cond delay="0"/>
                                          </p:stCondLst>
                                        </p:cTn>
                                        <p:tgtEl>
                                          <p:spTgt spid="82956"/>
                                        </p:tgtEl>
                                        <p:attrNameLst>
                                          <p:attrName>style.visibility</p:attrName>
                                        </p:attrNameLst>
                                      </p:cBhvr>
                                      <p:to>
                                        <p:strVal val="visible"/>
                                      </p:to>
                                    </p:set>
                                    <p:animEffect transition="in" filter="wipe(down)">
                                      <p:cBhvr>
                                        <p:cTn id="65" dur="580">
                                          <p:stCondLst>
                                            <p:cond delay="0"/>
                                          </p:stCondLst>
                                        </p:cTn>
                                        <p:tgtEl>
                                          <p:spTgt spid="82956"/>
                                        </p:tgtEl>
                                      </p:cBhvr>
                                    </p:animEffect>
                                    <p:anim calcmode="lin" valueType="num">
                                      <p:cBhvr>
                                        <p:cTn id="66" dur="1822" tmFilter="0,0; 0.14,0.36; 0.43,0.73; 0.71,0.91; 1.0,1.0">
                                          <p:stCondLst>
                                            <p:cond delay="0"/>
                                          </p:stCondLst>
                                        </p:cTn>
                                        <p:tgtEl>
                                          <p:spTgt spid="82956"/>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82956"/>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82956"/>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82956"/>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82956"/>
                                        </p:tgtEl>
                                        <p:attrNameLst>
                                          <p:attrName>ppt_y</p:attrName>
                                        </p:attrNameLst>
                                      </p:cBhvr>
                                      <p:tavLst>
                                        <p:tav tm="0" fmla="#ppt_y-sin(pi*$)/81">
                                          <p:val>
                                            <p:fltVal val="0"/>
                                          </p:val>
                                        </p:tav>
                                        <p:tav tm="100000">
                                          <p:val>
                                            <p:fltVal val="1"/>
                                          </p:val>
                                        </p:tav>
                                      </p:tavLst>
                                    </p:anim>
                                    <p:animScale>
                                      <p:cBhvr>
                                        <p:cTn id="71" dur="26">
                                          <p:stCondLst>
                                            <p:cond delay="650"/>
                                          </p:stCondLst>
                                        </p:cTn>
                                        <p:tgtEl>
                                          <p:spTgt spid="82956"/>
                                        </p:tgtEl>
                                      </p:cBhvr>
                                      <p:to x="100000" y="60000"/>
                                    </p:animScale>
                                    <p:animScale>
                                      <p:cBhvr>
                                        <p:cTn id="72" dur="166" decel="50000">
                                          <p:stCondLst>
                                            <p:cond delay="676"/>
                                          </p:stCondLst>
                                        </p:cTn>
                                        <p:tgtEl>
                                          <p:spTgt spid="82956"/>
                                        </p:tgtEl>
                                      </p:cBhvr>
                                      <p:to x="100000" y="100000"/>
                                    </p:animScale>
                                    <p:animScale>
                                      <p:cBhvr>
                                        <p:cTn id="73" dur="26">
                                          <p:stCondLst>
                                            <p:cond delay="1312"/>
                                          </p:stCondLst>
                                        </p:cTn>
                                        <p:tgtEl>
                                          <p:spTgt spid="82956"/>
                                        </p:tgtEl>
                                      </p:cBhvr>
                                      <p:to x="100000" y="80000"/>
                                    </p:animScale>
                                    <p:animScale>
                                      <p:cBhvr>
                                        <p:cTn id="74" dur="166" decel="50000">
                                          <p:stCondLst>
                                            <p:cond delay="1338"/>
                                          </p:stCondLst>
                                        </p:cTn>
                                        <p:tgtEl>
                                          <p:spTgt spid="82956"/>
                                        </p:tgtEl>
                                      </p:cBhvr>
                                      <p:to x="100000" y="100000"/>
                                    </p:animScale>
                                    <p:animScale>
                                      <p:cBhvr>
                                        <p:cTn id="75" dur="26">
                                          <p:stCondLst>
                                            <p:cond delay="1642"/>
                                          </p:stCondLst>
                                        </p:cTn>
                                        <p:tgtEl>
                                          <p:spTgt spid="82956"/>
                                        </p:tgtEl>
                                      </p:cBhvr>
                                      <p:to x="100000" y="90000"/>
                                    </p:animScale>
                                    <p:animScale>
                                      <p:cBhvr>
                                        <p:cTn id="76" dur="166" decel="50000">
                                          <p:stCondLst>
                                            <p:cond delay="1668"/>
                                          </p:stCondLst>
                                        </p:cTn>
                                        <p:tgtEl>
                                          <p:spTgt spid="82956"/>
                                        </p:tgtEl>
                                      </p:cBhvr>
                                      <p:to x="100000" y="100000"/>
                                    </p:animScale>
                                    <p:animScale>
                                      <p:cBhvr>
                                        <p:cTn id="77" dur="26">
                                          <p:stCondLst>
                                            <p:cond delay="1808"/>
                                          </p:stCondLst>
                                        </p:cTn>
                                        <p:tgtEl>
                                          <p:spTgt spid="82956"/>
                                        </p:tgtEl>
                                      </p:cBhvr>
                                      <p:to x="100000" y="95000"/>
                                    </p:animScale>
                                    <p:animScale>
                                      <p:cBhvr>
                                        <p:cTn id="78" dur="166" decel="50000">
                                          <p:stCondLst>
                                            <p:cond delay="1834"/>
                                          </p:stCondLst>
                                        </p:cTn>
                                        <p:tgtEl>
                                          <p:spTgt spid="82956"/>
                                        </p:tgtEl>
                                      </p:cBhvr>
                                      <p:to x="100000" y="100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26" presetClass="entr" presetSubtype="0" fill="hold" nodeType="clickEffect">
                                  <p:stCondLst>
                                    <p:cond delay="0"/>
                                  </p:stCondLst>
                                  <p:childTnLst>
                                    <p:set>
                                      <p:cBhvr>
                                        <p:cTn id="82" dur="1" fill="hold">
                                          <p:stCondLst>
                                            <p:cond delay="0"/>
                                          </p:stCondLst>
                                        </p:cTn>
                                        <p:tgtEl>
                                          <p:spTgt spid="82955"/>
                                        </p:tgtEl>
                                        <p:attrNameLst>
                                          <p:attrName>style.visibility</p:attrName>
                                        </p:attrNameLst>
                                      </p:cBhvr>
                                      <p:to>
                                        <p:strVal val="visible"/>
                                      </p:to>
                                    </p:set>
                                    <p:animEffect transition="in" filter="wipe(down)">
                                      <p:cBhvr>
                                        <p:cTn id="83" dur="580">
                                          <p:stCondLst>
                                            <p:cond delay="0"/>
                                          </p:stCondLst>
                                        </p:cTn>
                                        <p:tgtEl>
                                          <p:spTgt spid="82955"/>
                                        </p:tgtEl>
                                      </p:cBhvr>
                                    </p:animEffect>
                                    <p:anim calcmode="lin" valueType="num">
                                      <p:cBhvr>
                                        <p:cTn id="84" dur="1822" tmFilter="0,0; 0.14,0.36; 0.43,0.73; 0.71,0.91; 1.0,1.0">
                                          <p:stCondLst>
                                            <p:cond delay="0"/>
                                          </p:stCondLst>
                                        </p:cTn>
                                        <p:tgtEl>
                                          <p:spTgt spid="82955"/>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82955"/>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82955"/>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82955"/>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82955"/>
                                        </p:tgtEl>
                                        <p:attrNameLst>
                                          <p:attrName>ppt_y</p:attrName>
                                        </p:attrNameLst>
                                      </p:cBhvr>
                                      <p:tavLst>
                                        <p:tav tm="0" fmla="#ppt_y-sin(pi*$)/81">
                                          <p:val>
                                            <p:fltVal val="0"/>
                                          </p:val>
                                        </p:tav>
                                        <p:tav tm="100000">
                                          <p:val>
                                            <p:fltVal val="1"/>
                                          </p:val>
                                        </p:tav>
                                      </p:tavLst>
                                    </p:anim>
                                    <p:animScale>
                                      <p:cBhvr>
                                        <p:cTn id="89" dur="26">
                                          <p:stCondLst>
                                            <p:cond delay="650"/>
                                          </p:stCondLst>
                                        </p:cTn>
                                        <p:tgtEl>
                                          <p:spTgt spid="82955"/>
                                        </p:tgtEl>
                                      </p:cBhvr>
                                      <p:to x="100000" y="60000"/>
                                    </p:animScale>
                                    <p:animScale>
                                      <p:cBhvr>
                                        <p:cTn id="90" dur="166" decel="50000">
                                          <p:stCondLst>
                                            <p:cond delay="676"/>
                                          </p:stCondLst>
                                        </p:cTn>
                                        <p:tgtEl>
                                          <p:spTgt spid="82955"/>
                                        </p:tgtEl>
                                      </p:cBhvr>
                                      <p:to x="100000" y="100000"/>
                                    </p:animScale>
                                    <p:animScale>
                                      <p:cBhvr>
                                        <p:cTn id="91" dur="26">
                                          <p:stCondLst>
                                            <p:cond delay="1312"/>
                                          </p:stCondLst>
                                        </p:cTn>
                                        <p:tgtEl>
                                          <p:spTgt spid="82955"/>
                                        </p:tgtEl>
                                      </p:cBhvr>
                                      <p:to x="100000" y="80000"/>
                                    </p:animScale>
                                    <p:animScale>
                                      <p:cBhvr>
                                        <p:cTn id="92" dur="166" decel="50000">
                                          <p:stCondLst>
                                            <p:cond delay="1338"/>
                                          </p:stCondLst>
                                        </p:cTn>
                                        <p:tgtEl>
                                          <p:spTgt spid="82955"/>
                                        </p:tgtEl>
                                      </p:cBhvr>
                                      <p:to x="100000" y="100000"/>
                                    </p:animScale>
                                    <p:animScale>
                                      <p:cBhvr>
                                        <p:cTn id="93" dur="26">
                                          <p:stCondLst>
                                            <p:cond delay="1642"/>
                                          </p:stCondLst>
                                        </p:cTn>
                                        <p:tgtEl>
                                          <p:spTgt spid="82955"/>
                                        </p:tgtEl>
                                      </p:cBhvr>
                                      <p:to x="100000" y="90000"/>
                                    </p:animScale>
                                    <p:animScale>
                                      <p:cBhvr>
                                        <p:cTn id="94" dur="166" decel="50000">
                                          <p:stCondLst>
                                            <p:cond delay="1668"/>
                                          </p:stCondLst>
                                        </p:cTn>
                                        <p:tgtEl>
                                          <p:spTgt spid="82955"/>
                                        </p:tgtEl>
                                      </p:cBhvr>
                                      <p:to x="100000" y="100000"/>
                                    </p:animScale>
                                    <p:animScale>
                                      <p:cBhvr>
                                        <p:cTn id="95" dur="26">
                                          <p:stCondLst>
                                            <p:cond delay="1808"/>
                                          </p:stCondLst>
                                        </p:cTn>
                                        <p:tgtEl>
                                          <p:spTgt spid="82955"/>
                                        </p:tgtEl>
                                      </p:cBhvr>
                                      <p:to x="100000" y="95000"/>
                                    </p:animScale>
                                    <p:animScale>
                                      <p:cBhvr>
                                        <p:cTn id="96" dur="166" decel="50000">
                                          <p:stCondLst>
                                            <p:cond delay="1834"/>
                                          </p:stCondLst>
                                        </p:cTn>
                                        <p:tgtEl>
                                          <p:spTgt spid="82955"/>
                                        </p:tgtEl>
                                      </p:cBhvr>
                                      <p:to x="100000" y="100000"/>
                                    </p:animScale>
                                  </p:childTnLst>
                                </p:cTn>
                              </p:par>
                            </p:childTnLst>
                          </p:cTn>
                        </p:par>
                      </p:childTnLst>
                    </p:cTn>
                  </p:par>
                  <p:par>
                    <p:cTn id="97" fill="hold" nodeType="clickPar">
                      <p:stCondLst>
                        <p:cond delay="indefinite"/>
                      </p:stCondLst>
                      <p:childTnLst>
                        <p:par>
                          <p:cTn id="98" fill="hold" nodeType="withGroup">
                            <p:stCondLst>
                              <p:cond delay="0"/>
                            </p:stCondLst>
                            <p:childTnLst>
                              <p:par>
                                <p:cTn id="99" presetID="26" presetClass="entr" presetSubtype="0" fill="hold" nodeType="clickEffect">
                                  <p:stCondLst>
                                    <p:cond delay="0"/>
                                  </p:stCondLst>
                                  <p:childTnLst>
                                    <p:set>
                                      <p:cBhvr>
                                        <p:cTn id="100" dur="1" fill="hold">
                                          <p:stCondLst>
                                            <p:cond delay="0"/>
                                          </p:stCondLst>
                                        </p:cTn>
                                        <p:tgtEl>
                                          <p:spTgt spid="82954"/>
                                        </p:tgtEl>
                                        <p:attrNameLst>
                                          <p:attrName>style.visibility</p:attrName>
                                        </p:attrNameLst>
                                      </p:cBhvr>
                                      <p:to>
                                        <p:strVal val="visible"/>
                                      </p:to>
                                    </p:set>
                                    <p:animEffect transition="in" filter="wipe(down)">
                                      <p:cBhvr>
                                        <p:cTn id="101" dur="580">
                                          <p:stCondLst>
                                            <p:cond delay="0"/>
                                          </p:stCondLst>
                                        </p:cTn>
                                        <p:tgtEl>
                                          <p:spTgt spid="82954"/>
                                        </p:tgtEl>
                                      </p:cBhvr>
                                    </p:animEffect>
                                    <p:anim calcmode="lin" valueType="num">
                                      <p:cBhvr>
                                        <p:cTn id="102" dur="1822" tmFilter="0,0; 0.14,0.36; 0.43,0.73; 0.71,0.91; 1.0,1.0">
                                          <p:stCondLst>
                                            <p:cond delay="0"/>
                                          </p:stCondLst>
                                        </p:cTn>
                                        <p:tgtEl>
                                          <p:spTgt spid="82954"/>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82954"/>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82954"/>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82954"/>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82954"/>
                                        </p:tgtEl>
                                        <p:attrNameLst>
                                          <p:attrName>ppt_y</p:attrName>
                                        </p:attrNameLst>
                                      </p:cBhvr>
                                      <p:tavLst>
                                        <p:tav tm="0" fmla="#ppt_y-sin(pi*$)/81">
                                          <p:val>
                                            <p:fltVal val="0"/>
                                          </p:val>
                                        </p:tav>
                                        <p:tav tm="100000">
                                          <p:val>
                                            <p:fltVal val="1"/>
                                          </p:val>
                                        </p:tav>
                                      </p:tavLst>
                                    </p:anim>
                                    <p:animScale>
                                      <p:cBhvr>
                                        <p:cTn id="107" dur="26">
                                          <p:stCondLst>
                                            <p:cond delay="650"/>
                                          </p:stCondLst>
                                        </p:cTn>
                                        <p:tgtEl>
                                          <p:spTgt spid="82954"/>
                                        </p:tgtEl>
                                      </p:cBhvr>
                                      <p:to x="100000" y="60000"/>
                                    </p:animScale>
                                    <p:animScale>
                                      <p:cBhvr>
                                        <p:cTn id="108" dur="166" decel="50000">
                                          <p:stCondLst>
                                            <p:cond delay="676"/>
                                          </p:stCondLst>
                                        </p:cTn>
                                        <p:tgtEl>
                                          <p:spTgt spid="82954"/>
                                        </p:tgtEl>
                                      </p:cBhvr>
                                      <p:to x="100000" y="100000"/>
                                    </p:animScale>
                                    <p:animScale>
                                      <p:cBhvr>
                                        <p:cTn id="109" dur="26">
                                          <p:stCondLst>
                                            <p:cond delay="1312"/>
                                          </p:stCondLst>
                                        </p:cTn>
                                        <p:tgtEl>
                                          <p:spTgt spid="82954"/>
                                        </p:tgtEl>
                                      </p:cBhvr>
                                      <p:to x="100000" y="80000"/>
                                    </p:animScale>
                                    <p:animScale>
                                      <p:cBhvr>
                                        <p:cTn id="110" dur="166" decel="50000">
                                          <p:stCondLst>
                                            <p:cond delay="1338"/>
                                          </p:stCondLst>
                                        </p:cTn>
                                        <p:tgtEl>
                                          <p:spTgt spid="82954"/>
                                        </p:tgtEl>
                                      </p:cBhvr>
                                      <p:to x="100000" y="100000"/>
                                    </p:animScale>
                                    <p:animScale>
                                      <p:cBhvr>
                                        <p:cTn id="111" dur="26">
                                          <p:stCondLst>
                                            <p:cond delay="1642"/>
                                          </p:stCondLst>
                                        </p:cTn>
                                        <p:tgtEl>
                                          <p:spTgt spid="82954"/>
                                        </p:tgtEl>
                                      </p:cBhvr>
                                      <p:to x="100000" y="90000"/>
                                    </p:animScale>
                                    <p:animScale>
                                      <p:cBhvr>
                                        <p:cTn id="112" dur="166" decel="50000">
                                          <p:stCondLst>
                                            <p:cond delay="1668"/>
                                          </p:stCondLst>
                                        </p:cTn>
                                        <p:tgtEl>
                                          <p:spTgt spid="82954"/>
                                        </p:tgtEl>
                                      </p:cBhvr>
                                      <p:to x="100000" y="100000"/>
                                    </p:animScale>
                                    <p:animScale>
                                      <p:cBhvr>
                                        <p:cTn id="113" dur="26">
                                          <p:stCondLst>
                                            <p:cond delay="1808"/>
                                          </p:stCondLst>
                                        </p:cTn>
                                        <p:tgtEl>
                                          <p:spTgt spid="82954"/>
                                        </p:tgtEl>
                                      </p:cBhvr>
                                      <p:to x="100000" y="95000"/>
                                    </p:animScale>
                                    <p:animScale>
                                      <p:cBhvr>
                                        <p:cTn id="114" dur="166" decel="50000">
                                          <p:stCondLst>
                                            <p:cond delay="1834"/>
                                          </p:stCondLst>
                                        </p:cTn>
                                        <p:tgtEl>
                                          <p:spTgt spid="82954"/>
                                        </p:tgtEl>
                                      </p:cBhvr>
                                      <p:to x="100000" y="100000"/>
                                    </p:animScale>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6" presetClass="entr" presetSubtype="0" fill="hold" nodeType="clickEffect">
                                  <p:stCondLst>
                                    <p:cond delay="0"/>
                                  </p:stCondLst>
                                  <p:childTnLst>
                                    <p:set>
                                      <p:cBhvr>
                                        <p:cTn id="118" dur="1" fill="hold">
                                          <p:stCondLst>
                                            <p:cond delay="0"/>
                                          </p:stCondLst>
                                        </p:cTn>
                                        <p:tgtEl>
                                          <p:spTgt spid="82953"/>
                                        </p:tgtEl>
                                        <p:attrNameLst>
                                          <p:attrName>style.visibility</p:attrName>
                                        </p:attrNameLst>
                                      </p:cBhvr>
                                      <p:to>
                                        <p:strVal val="visible"/>
                                      </p:to>
                                    </p:set>
                                    <p:animEffect transition="in" filter="wipe(down)">
                                      <p:cBhvr>
                                        <p:cTn id="119" dur="580">
                                          <p:stCondLst>
                                            <p:cond delay="0"/>
                                          </p:stCondLst>
                                        </p:cTn>
                                        <p:tgtEl>
                                          <p:spTgt spid="82953"/>
                                        </p:tgtEl>
                                      </p:cBhvr>
                                    </p:animEffect>
                                    <p:anim calcmode="lin" valueType="num">
                                      <p:cBhvr>
                                        <p:cTn id="120" dur="1822" tmFilter="0,0; 0.14,0.36; 0.43,0.73; 0.71,0.91; 1.0,1.0">
                                          <p:stCondLst>
                                            <p:cond delay="0"/>
                                          </p:stCondLst>
                                        </p:cTn>
                                        <p:tgtEl>
                                          <p:spTgt spid="82953"/>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82953"/>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82953"/>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82953"/>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82953"/>
                                        </p:tgtEl>
                                        <p:attrNameLst>
                                          <p:attrName>ppt_y</p:attrName>
                                        </p:attrNameLst>
                                      </p:cBhvr>
                                      <p:tavLst>
                                        <p:tav tm="0" fmla="#ppt_y-sin(pi*$)/81">
                                          <p:val>
                                            <p:fltVal val="0"/>
                                          </p:val>
                                        </p:tav>
                                        <p:tav tm="100000">
                                          <p:val>
                                            <p:fltVal val="1"/>
                                          </p:val>
                                        </p:tav>
                                      </p:tavLst>
                                    </p:anim>
                                    <p:animScale>
                                      <p:cBhvr>
                                        <p:cTn id="125" dur="26">
                                          <p:stCondLst>
                                            <p:cond delay="650"/>
                                          </p:stCondLst>
                                        </p:cTn>
                                        <p:tgtEl>
                                          <p:spTgt spid="82953"/>
                                        </p:tgtEl>
                                      </p:cBhvr>
                                      <p:to x="100000" y="60000"/>
                                    </p:animScale>
                                    <p:animScale>
                                      <p:cBhvr>
                                        <p:cTn id="126" dur="166" decel="50000">
                                          <p:stCondLst>
                                            <p:cond delay="676"/>
                                          </p:stCondLst>
                                        </p:cTn>
                                        <p:tgtEl>
                                          <p:spTgt spid="82953"/>
                                        </p:tgtEl>
                                      </p:cBhvr>
                                      <p:to x="100000" y="100000"/>
                                    </p:animScale>
                                    <p:animScale>
                                      <p:cBhvr>
                                        <p:cTn id="127" dur="26">
                                          <p:stCondLst>
                                            <p:cond delay="1312"/>
                                          </p:stCondLst>
                                        </p:cTn>
                                        <p:tgtEl>
                                          <p:spTgt spid="82953"/>
                                        </p:tgtEl>
                                      </p:cBhvr>
                                      <p:to x="100000" y="80000"/>
                                    </p:animScale>
                                    <p:animScale>
                                      <p:cBhvr>
                                        <p:cTn id="128" dur="166" decel="50000">
                                          <p:stCondLst>
                                            <p:cond delay="1338"/>
                                          </p:stCondLst>
                                        </p:cTn>
                                        <p:tgtEl>
                                          <p:spTgt spid="82953"/>
                                        </p:tgtEl>
                                      </p:cBhvr>
                                      <p:to x="100000" y="100000"/>
                                    </p:animScale>
                                    <p:animScale>
                                      <p:cBhvr>
                                        <p:cTn id="129" dur="26">
                                          <p:stCondLst>
                                            <p:cond delay="1642"/>
                                          </p:stCondLst>
                                        </p:cTn>
                                        <p:tgtEl>
                                          <p:spTgt spid="82953"/>
                                        </p:tgtEl>
                                      </p:cBhvr>
                                      <p:to x="100000" y="90000"/>
                                    </p:animScale>
                                    <p:animScale>
                                      <p:cBhvr>
                                        <p:cTn id="130" dur="166" decel="50000">
                                          <p:stCondLst>
                                            <p:cond delay="1668"/>
                                          </p:stCondLst>
                                        </p:cTn>
                                        <p:tgtEl>
                                          <p:spTgt spid="82953"/>
                                        </p:tgtEl>
                                      </p:cBhvr>
                                      <p:to x="100000" y="100000"/>
                                    </p:animScale>
                                    <p:animScale>
                                      <p:cBhvr>
                                        <p:cTn id="131" dur="26">
                                          <p:stCondLst>
                                            <p:cond delay="1808"/>
                                          </p:stCondLst>
                                        </p:cTn>
                                        <p:tgtEl>
                                          <p:spTgt spid="82953"/>
                                        </p:tgtEl>
                                      </p:cBhvr>
                                      <p:to x="100000" y="95000"/>
                                    </p:animScale>
                                    <p:animScale>
                                      <p:cBhvr>
                                        <p:cTn id="132" dur="166" decel="50000">
                                          <p:stCondLst>
                                            <p:cond delay="1834"/>
                                          </p:stCondLst>
                                        </p:cTn>
                                        <p:tgtEl>
                                          <p:spTgt spid="8295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1"/>
          <p:cNvSpPr>
            <a:spLocks noGrp="1"/>
          </p:cNvSpPr>
          <p:nvPr>
            <p:ph type="sldNum" sz="quarter" idx="10"/>
          </p:nvPr>
        </p:nvSpPr>
        <p:spPr>
          <a:noFill/>
        </p:spPr>
        <p:txBody>
          <a:bodyPr/>
          <a:lstStyle/>
          <a:p>
            <a:r>
              <a:rPr lang="en-US"/>
              <a:t>20.</a:t>
            </a:r>
            <a:fld id="{BE70897A-71EC-4668-85AE-741CF9376A96}" type="slidenum">
              <a:rPr lang="en-US"/>
              <a:pPr/>
              <a:t>13</a:t>
            </a:fld>
            <a:endParaRPr lang="en-US"/>
          </a:p>
        </p:txBody>
      </p:sp>
      <p:sp>
        <p:nvSpPr>
          <p:cNvPr id="5632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20.10: </a:t>
            </a:r>
            <a:r>
              <a:rPr lang="en-US" sz="2000">
                <a:latin typeface="Times-BoldItalic"/>
              </a:rPr>
              <a:t>Least-cost tree</a:t>
            </a:r>
          </a:p>
        </p:txBody>
      </p:sp>
      <p:pic>
        <p:nvPicPr>
          <p:cNvPr id="83973" name="Picture 5"/>
          <p:cNvPicPr>
            <a:picLocks noChangeAspect="1" noChangeArrowheads="1"/>
          </p:cNvPicPr>
          <p:nvPr/>
        </p:nvPicPr>
        <p:blipFill>
          <a:blip r:embed="rId3"/>
          <a:srcRect/>
          <a:stretch>
            <a:fillRect/>
          </a:stretch>
        </p:blipFill>
        <p:spPr bwMode="auto">
          <a:xfrm>
            <a:off x="3429000" y="660400"/>
            <a:ext cx="2620963" cy="1397000"/>
          </a:xfrm>
          <a:prstGeom prst="rect">
            <a:avLst/>
          </a:prstGeom>
          <a:noFill/>
          <a:ln w="9525">
            <a:noFill/>
            <a:miter lim="800000"/>
            <a:headEnd/>
            <a:tailEnd/>
          </a:ln>
        </p:spPr>
      </p:pic>
      <p:pic>
        <p:nvPicPr>
          <p:cNvPr id="83974" name="Picture 6"/>
          <p:cNvPicPr>
            <a:picLocks noChangeAspect="1" noChangeArrowheads="1"/>
          </p:cNvPicPr>
          <p:nvPr/>
        </p:nvPicPr>
        <p:blipFill>
          <a:blip r:embed="rId4"/>
          <a:srcRect/>
          <a:stretch>
            <a:fillRect/>
          </a:stretch>
        </p:blipFill>
        <p:spPr bwMode="auto">
          <a:xfrm>
            <a:off x="295275" y="1600200"/>
            <a:ext cx="2619375" cy="1377950"/>
          </a:xfrm>
          <a:prstGeom prst="rect">
            <a:avLst/>
          </a:prstGeom>
          <a:noFill/>
          <a:ln w="9525">
            <a:noFill/>
            <a:miter lim="800000"/>
            <a:headEnd/>
            <a:tailEnd/>
          </a:ln>
        </p:spPr>
      </p:pic>
      <p:pic>
        <p:nvPicPr>
          <p:cNvPr id="83975" name="Picture 7"/>
          <p:cNvPicPr>
            <a:picLocks noChangeAspect="1" noChangeArrowheads="1"/>
          </p:cNvPicPr>
          <p:nvPr/>
        </p:nvPicPr>
        <p:blipFill>
          <a:blip r:embed="rId5"/>
          <a:srcRect/>
          <a:stretch>
            <a:fillRect/>
          </a:stretch>
        </p:blipFill>
        <p:spPr bwMode="auto">
          <a:xfrm>
            <a:off x="3352800" y="2438400"/>
            <a:ext cx="2674938" cy="1400175"/>
          </a:xfrm>
          <a:prstGeom prst="rect">
            <a:avLst/>
          </a:prstGeom>
          <a:noFill/>
          <a:ln w="9525">
            <a:noFill/>
            <a:miter lim="800000"/>
            <a:headEnd/>
            <a:tailEnd/>
          </a:ln>
        </p:spPr>
      </p:pic>
      <p:pic>
        <p:nvPicPr>
          <p:cNvPr id="83976" name="Picture 8"/>
          <p:cNvPicPr>
            <a:picLocks noChangeAspect="1" noChangeArrowheads="1"/>
          </p:cNvPicPr>
          <p:nvPr/>
        </p:nvPicPr>
        <p:blipFill>
          <a:blip r:embed="rId6"/>
          <a:srcRect/>
          <a:stretch>
            <a:fillRect/>
          </a:stretch>
        </p:blipFill>
        <p:spPr bwMode="auto">
          <a:xfrm>
            <a:off x="6321425" y="3138488"/>
            <a:ext cx="2652713" cy="1374775"/>
          </a:xfrm>
          <a:prstGeom prst="rect">
            <a:avLst/>
          </a:prstGeom>
          <a:noFill/>
          <a:ln w="9525">
            <a:noFill/>
            <a:miter lim="800000"/>
            <a:headEnd/>
            <a:tailEnd/>
          </a:ln>
        </p:spPr>
      </p:pic>
      <p:pic>
        <p:nvPicPr>
          <p:cNvPr id="83977" name="Picture 9"/>
          <p:cNvPicPr>
            <a:picLocks noChangeAspect="1" noChangeArrowheads="1"/>
          </p:cNvPicPr>
          <p:nvPr/>
        </p:nvPicPr>
        <p:blipFill>
          <a:blip r:embed="rId7"/>
          <a:srcRect/>
          <a:stretch>
            <a:fillRect/>
          </a:stretch>
        </p:blipFill>
        <p:spPr bwMode="auto">
          <a:xfrm>
            <a:off x="287338" y="3702050"/>
            <a:ext cx="2635250" cy="1384300"/>
          </a:xfrm>
          <a:prstGeom prst="rect">
            <a:avLst/>
          </a:prstGeom>
          <a:noFill/>
          <a:ln w="9525">
            <a:noFill/>
            <a:miter lim="800000"/>
            <a:headEnd/>
            <a:tailEnd/>
          </a:ln>
        </p:spPr>
      </p:pic>
      <p:pic>
        <p:nvPicPr>
          <p:cNvPr id="83978" name="Picture 10"/>
          <p:cNvPicPr>
            <a:picLocks noChangeAspect="1" noChangeArrowheads="1"/>
          </p:cNvPicPr>
          <p:nvPr/>
        </p:nvPicPr>
        <p:blipFill>
          <a:blip r:embed="rId8"/>
          <a:srcRect/>
          <a:stretch>
            <a:fillRect/>
          </a:stretch>
        </p:blipFill>
        <p:spPr bwMode="auto">
          <a:xfrm>
            <a:off x="3362325" y="4445000"/>
            <a:ext cx="2655888" cy="1393825"/>
          </a:xfrm>
          <a:prstGeom prst="rect">
            <a:avLst/>
          </a:prstGeom>
          <a:noFill/>
          <a:ln w="9525">
            <a:noFill/>
            <a:miter lim="800000"/>
            <a:headEnd/>
            <a:tailEnd/>
          </a:ln>
        </p:spPr>
      </p:pic>
      <p:pic>
        <p:nvPicPr>
          <p:cNvPr id="83979" name="Picture 11"/>
          <p:cNvPicPr>
            <a:picLocks noChangeAspect="1" noChangeArrowheads="1"/>
          </p:cNvPicPr>
          <p:nvPr/>
        </p:nvPicPr>
        <p:blipFill>
          <a:blip r:embed="rId9"/>
          <a:srcRect/>
          <a:stretch>
            <a:fillRect/>
          </a:stretch>
        </p:blipFill>
        <p:spPr bwMode="auto">
          <a:xfrm>
            <a:off x="6337300" y="5159375"/>
            <a:ext cx="2620963" cy="1377950"/>
          </a:xfrm>
          <a:prstGeom prst="rect">
            <a:avLst/>
          </a:prstGeom>
          <a:noFill/>
          <a:ln w="9525">
            <a:noFill/>
            <a:miter lim="800000"/>
            <a:headEnd/>
            <a:tailEnd/>
          </a:ln>
        </p:spPr>
      </p:pic>
      <p:grpSp>
        <p:nvGrpSpPr>
          <p:cNvPr id="2" name="Group 2"/>
          <p:cNvGrpSpPr>
            <a:grpSpLocks/>
          </p:cNvGrpSpPr>
          <p:nvPr/>
        </p:nvGrpSpPr>
        <p:grpSpPr bwMode="auto">
          <a:xfrm>
            <a:off x="6653213" y="969963"/>
            <a:ext cx="2001837" cy="1544637"/>
            <a:chOff x="6653511" y="970223"/>
            <a:chExt cx="2001412" cy="1544377"/>
          </a:xfrm>
        </p:grpSpPr>
        <p:pic>
          <p:nvPicPr>
            <p:cNvPr id="56331" name="Picture 13"/>
            <p:cNvPicPr>
              <a:picLocks noChangeAspect="1" noChangeArrowheads="1"/>
            </p:cNvPicPr>
            <p:nvPr/>
          </p:nvPicPr>
          <p:blipFill>
            <a:blip r:embed="rId10"/>
            <a:srcRect/>
            <a:stretch>
              <a:fillRect/>
            </a:stretch>
          </p:blipFill>
          <p:spPr bwMode="auto">
            <a:xfrm>
              <a:off x="6653511" y="1282419"/>
              <a:ext cx="2001412" cy="1232181"/>
            </a:xfrm>
            <a:prstGeom prst="rect">
              <a:avLst/>
            </a:prstGeom>
            <a:noFill/>
            <a:ln w="9525">
              <a:noFill/>
              <a:miter lim="800000"/>
              <a:headEnd/>
              <a:tailEnd/>
            </a:ln>
          </p:spPr>
        </p:pic>
        <p:pic>
          <p:nvPicPr>
            <p:cNvPr id="56332" name="Picture 14"/>
            <p:cNvPicPr>
              <a:picLocks noChangeAspect="1" noChangeArrowheads="1"/>
            </p:cNvPicPr>
            <p:nvPr/>
          </p:nvPicPr>
          <p:blipFill>
            <a:blip r:embed="rId11"/>
            <a:srcRect/>
            <a:stretch>
              <a:fillRect/>
            </a:stretch>
          </p:blipFill>
          <p:spPr bwMode="auto">
            <a:xfrm>
              <a:off x="6700119" y="970223"/>
              <a:ext cx="691281" cy="248977"/>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83973"/>
                                        </p:tgtEl>
                                        <p:attrNameLst>
                                          <p:attrName>style.visibility</p:attrName>
                                        </p:attrNameLst>
                                      </p:cBhvr>
                                      <p:to>
                                        <p:strVal val="visible"/>
                                      </p:to>
                                    </p:set>
                                    <p:anim calcmode="lin" valueType="num">
                                      <p:cBhvr additive="base">
                                        <p:cTn id="7" dur="500" fill="hold"/>
                                        <p:tgtEl>
                                          <p:spTgt spid="83973"/>
                                        </p:tgtEl>
                                        <p:attrNameLst>
                                          <p:attrName>ppt_x</p:attrName>
                                        </p:attrNameLst>
                                      </p:cBhvr>
                                      <p:tavLst>
                                        <p:tav tm="0">
                                          <p:val>
                                            <p:strVal val="#ppt_x"/>
                                          </p:val>
                                        </p:tav>
                                        <p:tav tm="100000">
                                          <p:val>
                                            <p:strVal val="#ppt_x"/>
                                          </p:val>
                                        </p:tav>
                                      </p:tavLst>
                                    </p:anim>
                                    <p:anim calcmode="lin" valueType="num">
                                      <p:cBhvr additive="base">
                                        <p:cTn id="8" dur="500" fill="hold"/>
                                        <p:tgtEl>
                                          <p:spTgt spid="8397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3974"/>
                                        </p:tgtEl>
                                        <p:attrNameLst>
                                          <p:attrName>style.visibility</p:attrName>
                                        </p:attrNameLst>
                                      </p:cBhvr>
                                      <p:to>
                                        <p:strVal val="visible"/>
                                      </p:to>
                                    </p:set>
                                    <p:anim calcmode="lin" valueType="num">
                                      <p:cBhvr additive="base">
                                        <p:cTn id="13" dur="500" fill="hold"/>
                                        <p:tgtEl>
                                          <p:spTgt spid="83974"/>
                                        </p:tgtEl>
                                        <p:attrNameLst>
                                          <p:attrName>ppt_x</p:attrName>
                                        </p:attrNameLst>
                                      </p:cBhvr>
                                      <p:tavLst>
                                        <p:tav tm="0">
                                          <p:val>
                                            <p:strVal val="0-#ppt_w/2"/>
                                          </p:val>
                                        </p:tav>
                                        <p:tav tm="100000">
                                          <p:val>
                                            <p:strVal val="#ppt_x"/>
                                          </p:val>
                                        </p:tav>
                                      </p:tavLst>
                                    </p:anim>
                                    <p:anim calcmode="lin" valueType="num">
                                      <p:cBhvr additive="base">
                                        <p:cTn id="14"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nodeType="clickEffect">
                                  <p:stCondLst>
                                    <p:cond delay="0"/>
                                  </p:stCondLst>
                                  <p:childTnLst>
                                    <p:set>
                                      <p:cBhvr>
                                        <p:cTn id="18" dur="1" fill="hold">
                                          <p:stCondLst>
                                            <p:cond delay="0"/>
                                          </p:stCondLst>
                                        </p:cTn>
                                        <p:tgtEl>
                                          <p:spTgt spid="83975"/>
                                        </p:tgtEl>
                                        <p:attrNameLst>
                                          <p:attrName>style.visibility</p:attrName>
                                        </p:attrNameLst>
                                      </p:cBhvr>
                                      <p:to>
                                        <p:strVal val="visible"/>
                                      </p:to>
                                    </p:set>
                                    <p:anim calcmode="lin" valueType="num">
                                      <p:cBhvr additive="base">
                                        <p:cTn id="19" dur="500" fill="hold"/>
                                        <p:tgtEl>
                                          <p:spTgt spid="83975"/>
                                        </p:tgtEl>
                                        <p:attrNameLst>
                                          <p:attrName>ppt_x</p:attrName>
                                        </p:attrNameLst>
                                      </p:cBhvr>
                                      <p:tavLst>
                                        <p:tav tm="0">
                                          <p:val>
                                            <p:strVal val="0-#ppt_w/2"/>
                                          </p:val>
                                        </p:tav>
                                        <p:tav tm="100000">
                                          <p:val>
                                            <p:strVal val="#ppt_x"/>
                                          </p:val>
                                        </p:tav>
                                      </p:tavLst>
                                    </p:anim>
                                    <p:anim calcmode="lin" valueType="num">
                                      <p:cBhvr additive="base">
                                        <p:cTn id="20" dur="500" fill="hold"/>
                                        <p:tgtEl>
                                          <p:spTgt spid="83975"/>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83976"/>
                                        </p:tgtEl>
                                        <p:attrNameLst>
                                          <p:attrName>style.visibility</p:attrName>
                                        </p:attrNameLst>
                                      </p:cBhvr>
                                      <p:to>
                                        <p:strVal val="visible"/>
                                      </p:to>
                                    </p:set>
                                    <p:anim calcmode="lin" valueType="num">
                                      <p:cBhvr additive="base">
                                        <p:cTn id="25" dur="500" fill="hold"/>
                                        <p:tgtEl>
                                          <p:spTgt spid="83976"/>
                                        </p:tgtEl>
                                        <p:attrNameLst>
                                          <p:attrName>ppt_x</p:attrName>
                                        </p:attrNameLst>
                                      </p:cBhvr>
                                      <p:tavLst>
                                        <p:tav tm="0">
                                          <p:val>
                                            <p:strVal val="1+#ppt_w/2"/>
                                          </p:val>
                                        </p:tav>
                                        <p:tav tm="100000">
                                          <p:val>
                                            <p:strVal val="#ppt_x"/>
                                          </p:val>
                                        </p:tav>
                                      </p:tavLst>
                                    </p:anim>
                                    <p:anim calcmode="lin" valueType="num">
                                      <p:cBhvr additive="base">
                                        <p:cTn id="26" dur="500" fill="hold"/>
                                        <p:tgtEl>
                                          <p:spTgt spid="8397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3977"/>
                                        </p:tgtEl>
                                        <p:attrNameLst>
                                          <p:attrName>style.visibility</p:attrName>
                                        </p:attrNameLst>
                                      </p:cBhvr>
                                      <p:to>
                                        <p:strVal val="visible"/>
                                      </p:to>
                                    </p:set>
                                    <p:anim calcmode="lin" valueType="num">
                                      <p:cBhvr additive="base">
                                        <p:cTn id="31" dur="500" fill="hold"/>
                                        <p:tgtEl>
                                          <p:spTgt spid="83977"/>
                                        </p:tgtEl>
                                        <p:attrNameLst>
                                          <p:attrName>ppt_x</p:attrName>
                                        </p:attrNameLst>
                                      </p:cBhvr>
                                      <p:tavLst>
                                        <p:tav tm="0">
                                          <p:val>
                                            <p:strVal val="0-#ppt_w/2"/>
                                          </p:val>
                                        </p:tav>
                                        <p:tav tm="100000">
                                          <p:val>
                                            <p:strVal val="#ppt_x"/>
                                          </p:val>
                                        </p:tav>
                                      </p:tavLst>
                                    </p:anim>
                                    <p:anim calcmode="lin" valueType="num">
                                      <p:cBhvr additive="base">
                                        <p:cTn id="32" dur="500" fill="hold"/>
                                        <p:tgtEl>
                                          <p:spTgt spid="8397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nodeType="clickEffect">
                                  <p:stCondLst>
                                    <p:cond delay="0"/>
                                  </p:stCondLst>
                                  <p:childTnLst>
                                    <p:set>
                                      <p:cBhvr>
                                        <p:cTn id="36" dur="1" fill="hold">
                                          <p:stCondLst>
                                            <p:cond delay="0"/>
                                          </p:stCondLst>
                                        </p:cTn>
                                        <p:tgtEl>
                                          <p:spTgt spid="83978"/>
                                        </p:tgtEl>
                                        <p:attrNameLst>
                                          <p:attrName>style.visibility</p:attrName>
                                        </p:attrNameLst>
                                      </p:cBhvr>
                                      <p:to>
                                        <p:strVal val="visible"/>
                                      </p:to>
                                    </p:set>
                                    <p:anim calcmode="lin" valueType="num">
                                      <p:cBhvr additive="base">
                                        <p:cTn id="37" dur="500" fill="hold"/>
                                        <p:tgtEl>
                                          <p:spTgt spid="83978"/>
                                        </p:tgtEl>
                                        <p:attrNameLst>
                                          <p:attrName>ppt_x</p:attrName>
                                        </p:attrNameLst>
                                      </p:cBhvr>
                                      <p:tavLst>
                                        <p:tav tm="0">
                                          <p:val>
                                            <p:strVal val="0-#ppt_w/2"/>
                                          </p:val>
                                        </p:tav>
                                        <p:tav tm="100000">
                                          <p:val>
                                            <p:strVal val="#ppt_x"/>
                                          </p:val>
                                        </p:tav>
                                      </p:tavLst>
                                    </p:anim>
                                    <p:anim calcmode="lin" valueType="num">
                                      <p:cBhvr additive="base">
                                        <p:cTn id="38" dur="500" fill="hold"/>
                                        <p:tgtEl>
                                          <p:spTgt spid="8397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83979"/>
                                        </p:tgtEl>
                                        <p:attrNameLst>
                                          <p:attrName>style.visibility</p:attrName>
                                        </p:attrNameLst>
                                      </p:cBhvr>
                                      <p:to>
                                        <p:strVal val="visible"/>
                                      </p:to>
                                    </p:set>
                                    <p:anim calcmode="lin" valueType="num">
                                      <p:cBhvr additive="base">
                                        <p:cTn id="43" dur="500" fill="hold"/>
                                        <p:tgtEl>
                                          <p:spTgt spid="83979"/>
                                        </p:tgtEl>
                                        <p:attrNameLst>
                                          <p:attrName>ppt_x</p:attrName>
                                        </p:attrNameLst>
                                      </p:cBhvr>
                                      <p:tavLst>
                                        <p:tav tm="0">
                                          <p:val>
                                            <p:strVal val="1+#ppt_w/2"/>
                                          </p:val>
                                        </p:tav>
                                        <p:tav tm="100000">
                                          <p:val>
                                            <p:strVal val="#ppt_x"/>
                                          </p:val>
                                        </p:tav>
                                      </p:tavLst>
                                    </p:anim>
                                    <p:anim calcmode="lin" valueType="num">
                                      <p:cBhvr additive="base">
                                        <p:cTn id="44" dur="500" fill="hold"/>
                                        <p:tgtEl>
                                          <p:spTgt spid="8397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6"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down)">
                                      <p:cBhvr>
                                        <p:cTn id="49" dur="580">
                                          <p:stCondLst>
                                            <p:cond delay="0"/>
                                          </p:stCondLst>
                                        </p:cTn>
                                        <p:tgtEl>
                                          <p:spTgt spid="2"/>
                                        </p:tgtEl>
                                      </p:cBhvr>
                                    </p:animEffect>
                                    <p:anim calcmode="lin" valueType="num">
                                      <p:cBhvr>
                                        <p:cTn id="5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5" dur="26">
                                          <p:stCondLst>
                                            <p:cond delay="650"/>
                                          </p:stCondLst>
                                        </p:cTn>
                                        <p:tgtEl>
                                          <p:spTgt spid="2"/>
                                        </p:tgtEl>
                                      </p:cBhvr>
                                      <p:to x="100000" y="60000"/>
                                    </p:animScale>
                                    <p:animScale>
                                      <p:cBhvr>
                                        <p:cTn id="56" dur="166" decel="50000">
                                          <p:stCondLst>
                                            <p:cond delay="676"/>
                                          </p:stCondLst>
                                        </p:cTn>
                                        <p:tgtEl>
                                          <p:spTgt spid="2"/>
                                        </p:tgtEl>
                                      </p:cBhvr>
                                      <p:to x="100000" y="100000"/>
                                    </p:animScale>
                                    <p:animScale>
                                      <p:cBhvr>
                                        <p:cTn id="57" dur="26">
                                          <p:stCondLst>
                                            <p:cond delay="1312"/>
                                          </p:stCondLst>
                                        </p:cTn>
                                        <p:tgtEl>
                                          <p:spTgt spid="2"/>
                                        </p:tgtEl>
                                      </p:cBhvr>
                                      <p:to x="100000" y="80000"/>
                                    </p:animScale>
                                    <p:animScale>
                                      <p:cBhvr>
                                        <p:cTn id="58" dur="166" decel="50000">
                                          <p:stCondLst>
                                            <p:cond delay="1338"/>
                                          </p:stCondLst>
                                        </p:cTn>
                                        <p:tgtEl>
                                          <p:spTgt spid="2"/>
                                        </p:tgtEl>
                                      </p:cBhvr>
                                      <p:to x="100000" y="100000"/>
                                    </p:animScale>
                                    <p:animScale>
                                      <p:cBhvr>
                                        <p:cTn id="59" dur="26">
                                          <p:stCondLst>
                                            <p:cond delay="1642"/>
                                          </p:stCondLst>
                                        </p:cTn>
                                        <p:tgtEl>
                                          <p:spTgt spid="2"/>
                                        </p:tgtEl>
                                      </p:cBhvr>
                                      <p:to x="100000" y="90000"/>
                                    </p:animScale>
                                    <p:animScale>
                                      <p:cBhvr>
                                        <p:cTn id="60" dur="166" decel="50000">
                                          <p:stCondLst>
                                            <p:cond delay="1668"/>
                                          </p:stCondLst>
                                        </p:cTn>
                                        <p:tgtEl>
                                          <p:spTgt spid="2"/>
                                        </p:tgtEl>
                                      </p:cBhvr>
                                      <p:to x="100000" y="100000"/>
                                    </p:animScale>
                                    <p:animScale>
                                      <p:cBhvr>
                                        <p:cTn id="61" dur="26">
                                          <p:stCondLst>
                                            <p:cond delay="1808"/>
                                          </p:stCondLst>
                                        </p:cTn>
                                        <p:tgtEl>
                                          <p:spTgt spid="2"/>
                                        </p:tgtEl>
                                      </p:cBhvr>
                                      <p:to x="100000" y="95000"/>
                                    </p:animScale>
                                    <p:animScale>
                                      <p:cBhvr>
                                        <p:cTn id="62"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1"/>
          <p:cNvSpPr>
            <a:spLocks noGrp="1"/>
          </p:cNvSpPr>
          <p:nvPr>
            <p:ph type="sldNum" sz="quarter" idx="10"/>
          </p:nvPr>
        </p:nvSpPr>
        <p:spPr>
          <a:noFill/>
        </p:spPr>
        <p:txBody>
          <a:bodyPr/>
          <a:lstStyle/>
          <a:p>
            <a:r>
              <a:rPr lang="en-US"/>
              <a:t>20.</a:t>
            </a:r>
            <a:fld id="{21541CB1-1B20-47C2-8896-4929CA977B85}" type="slidenum">
              <a:rPr lang="en-US"/>
              <a:pPr/>
              <a:t>14</a:t>
            </a:fld>
            <a:endParaRPr lang="en-US"/>
          </a:p>
        </p:txBody>
      </p:sp>
      <p:sp>
        <p:nvSpPr>
          <p:cNvPr id="5837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20.11:  </a:t>
            </a:r>
            <a:r>
              <a:rPr lang="en-US" sz="2000">
                <a:latin typeface="Times-BoldItalic"/>
              </a:rPr>
              <a:t>Spanning trees in path-vector routing</a:t>
            </a:r>
          </a:p>
        </p:txBody>
      </p:sp>
      <p:pic>
        <p:nvPicPr>
          <p:cNvPr id="84998" name="Picture 6"/>
          <p:cNvPicPr>
            <a:picLocks noChangeAspect="1" noChangeArrowheads="1"/>
          </p:cNvPicPr>
          <p:nvPr/>
        </p:nvPicPr>
        <p:blipFill>
          <a:blip r:embed="rId3"/>
          <a:srcRect/>
          <a:stretch>
            <a:fillRect/>
          </a:stretch>
        </p:blipFill>
        <p:spPr bwMode="auto">
          <a:xfrm>
            <a:off x="5111750" y="803275"/>
            <a:ext cx="3065463" cy="1463675"/>
          </a:xfrm>
          <a:prstGeom prst="rect">
            <a:avLst/>
          </a:prstGeom>
          <a:noFill/>
          <a:ln w="9525">
            <a:noFill/>
            <a:miter lim="800000"/>
            <a:headEnd/>
            <a:tailEnd/>
          </a:ln>
        </p:spPr>
      </p:pic>
      <p:pic>
        <p:nvPicPr>
          <p:cNvPr id="84999" name="Picture 7"/>
          <p:cNvPicPr>
            <a:picLocks noChangeAspect="1" noChangeArrowheads="1"/>
          </p:cNvPicPr>
          <p:nvPr/>
        </p:nvPicPr>
        <p:blipFill>
          <a:blip r:embed="rId4"/>
          <a:srcRect/>
          <a:stretch>
            <a:fillRect/>
          </a:stretch>
        </p:blipFill>
        <p:spPr bwMode="auto">
          <a:xfrm>
            <a:off x="800100" y="2886075"/>
            <a:ext cx="3009900" cy="1463675"/>
          </a:xfrm>
          <a:prstGeom prst="rect">
            <a:avLst/>
          </a:prstGeom>
          <a:noFill/>
          <a:ln w="9525">
            <a:noFill/>
            <a:miter lim="800000"/>
            <a:headEnd/>
            <a:tailEnd/>
          </a:ln>
        </p:spPr>
      </p:pic>
      <p:pic>
        <p:nvPicPr>
          <p:cNvPr id="85000" name="Picture 8"/>
          <p:cNvPicPr>
            <a:picLocks noChangeAspect="1" noChangeArrowheads="1"/>
          </p:cNvPicPr>
          <p:nvPr/>
        </p:nvPicPr>
        <p:blipFill>
          <a:blip r:embed="rId5"/>
          <a:srcRect/>
          <a:stretch>
            <a:fillRect/>
          </a:stretch>
        </p:blipFill>
        <p:spPr bwMode="auto">
          <a:xfrm>
            <a:off x="5099050" y="2886075"/>
            <a:ext cx="3090863" cy="1463675"/>
          </a:xfrm>
          <a:prstGeom prst="rect">
            <a:avLst/>
          </a:prstGeom>
          <a:noFill/>
          <a:ln w="9525">
            <a:noFill/>
            <a:miter lim="800000"/>
            <a:headEnd/>
            <a:tailEnd/>
          </a:ln>
        </p:spPr>
      </p:pic>
      <p:pic>
        <p:nvPicPr>
          <p:cNvPr id="85001" name="Picture 9"/>
          <p:cNvPicPr>
            <a:picLocks noChangeAspect="1" noChangeArrowheads="1"/>
          </p:cNvPicPr>
          <p:nvPr/>
        </p:nvPicPr>
        <p:blipFill>
          <a:blip r:embed="rId6"/>
          <a:srcRect/>
          <a:stretch>
            <a:fillRect/>
          </a:stretch>
        </p:blipFill>
        <p:spPr bwMode="auto">
          <a:xfrm>
            <a:off x="771525" y="4968875"/>
            <a:ext cx="3065463" cy="1463675"/>
          </a:xfrm>
          <a:prstGeom prst="rect">
            <a:avLst/>
          </a:prstGeom>
          <a:noFill/>
          <a:ln w="9525">
            <a:noFill/>
            <a:miter lim="800000"/>
            <a:headEnd/>
            <a:tailEnd/>
          </a:ln>
        </p:spPr>
      </p:pic>
      <p:pic>
        <p:nvPicPr>
          <p:cNvPr id="85002" name="Picture 10"/>
          <p:cNvPicPr>
            <a:picLocks noChangeAspect="1" noChangeArrowheads="1"/>
          </p:cNvPicPr>
          <p:nvPr/>
        </p:nvPicPr>
        <p:blipFill>
          <a:blip r:embed="rId7"/>
          <a:srcRect/>
          <a:stretch>
            <a:fillRect/>
          </a:stretch>
        </p:blipFill>
        <p:spPr bwMode="auto">
          <a:xfrm>
            <a:off x="5140325" y="4968875"/>
            <a:ext cx="3009900" cy="1463675"/>
          </a:xfrm>
          <a:prstGeom prst="rect">
            <a:avLst/>
          </a:prstGeom>
          <a:noFill/>
          <a:ln w="9525">
            <a:noFill/>
            <a:miter lim="800000"/>
            <a:headEnd/>
            <a:tailEnd/>
          </a:ln>
        </p:spPr>
      </p:pic>
      <p:pic>
        <p:nvPicPr>
          <p:cNvPr id="85004" name="Picture 12"/>
          <p:cNvPicPr>
            <a:picLocks noChangeAspect="1" noChangeArrowheads="1"/>
          </p:cNvPicPr>
          <p:nvPr/>
        </p:nvPicPr>
        <p:blipFill>
          <a:blip r:embed="rId8"/>
          <a:srcRect/>
          <a:stretch>
            <a:fillRect/>
          </a:stretch>
        </p:blipFill>
        <p:spPr bwMode="auto">
          <a:xfrm>
            <a:off x="866775" y="838200"/>
            <a:ext cx="2963863" cy="14525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8" fill="hold" nodeType="clickEffect">
                                  <p:stCondLst>
                                    <p:cond delay="0"/>
                                  </p:stCondLst>
                                  <p:childTnLst>
                                    <p:set>
                                      <p:cBhvr>
                                        <p:cTn id="6" dur="1" fill="hold">
                                          <p:stCondLst>
                                            <p:cond delay="0"/>
                                          </p:stCondLst>
                                        </p:cTn>
                                        <p:tgtEl>
                                          <p:spTgt spid="85004"/>
                                        </p:tgtEl>
                                        <p:attrNameLst>
                                          <p:attrName>style.visibility</p:attrName>
                                        </p:attrNameLst>
                                      </p:cBhvr>
                                      <p:to>
                                        <p:strVal val="visible"/>
                                      </p:to>
                                    </p:set>
                                    <p:animEffect transition="in" filter="wheel(8)">
                                      <p:cBhvr>
                                        <p:cTn id="7" dur="2000"/>
                                        <p:tgtEl>
                                          <p:spTgt spid="85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84998"/>
                                        </p:tgtEl>
                                        <p:attrNameLst>
                                          <p:attrName>style.visibility</p:attrName>
                                        </p:attrNameLst>
                                      </p:cBhvr>
                                      <p:to>
                                        <p:strVal val="visible"/>
                                      </p:to>
                                    </p:set>
                                    <p:anim calcmode="lin" valueType="num">
                                      <p:cBhvr>
                                        <p:cTn id="12" dur="500" fill="hold"/>
                                        <p:tgtEl>
                                          <p:spTgt spid="84998"/>
                                        </p:tgtEl>
                                        <p:attrNameLst>
                                          <p:attrName>ppt_w</p:attrName>
                                        </p:attrNameLst>
                                      </p:cBhvr>
                                      <p:tavLst>
                                        <p:tav tm="0">
                                          <p:val>
                                            <p:fltVal val="0"/>
                                          </p:val>
                                        </p:tav>
                                        <p:tav tm="100000">
                                          <p:val>
                                            <p:strVal val="#ppt_w"/>
                                          </p:val>
                                        </p:tav>
                                      </p:tavLst>
                                    </p:anim>
                                    <p:anim calcmode="lin" valueType="num">
                                      <p:cBhvr>
                                        <p:cTn id="13" dur="500" fill="hold"/>
                                        <p:tgtEl>
                                          <p:spTgt spid="84998"/>
                                        </p:tgtEl>
                                        <p:attrNameLst>
                                          <p:attrName>ppt_h</p:attrName>
                                        </p:attrNameLst>
                                      </p:cBhvr>
                                      <p:tavLst>
                                        <p:tav tm="0">
                                          <p:val>
                                            <p:fltVal val="0"/>
                                          </p:val>
                                        </p:tav>
                                        <p:tav tm="100000">
                                          <p:val>
                                            <p:strVal val="#ppt_h"/>
                                          </p:val>
                                        </p:tav>
                                      </p:tavLst>
                                    </p:anim>
                                    <p:animEffect transition="in" filter="fade">
                                      <p:cBhvr>
                                        <p:cTn id="14" dur="500"/>
                                        <p:tgtEl>
                                          <p:spTgt spid="8499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84999"/>
                                        </p:tgtEl>
                                        <p:attrNameLst>
                                          <p:attrName>style.visibility</p:attrName>
                                        </p:attrNameLst>
                                      </p:cBhvr>
                                      <p:to>
                                        <p:strVal val="visible"/>
                                      </p:to>
                                    </p:set>
                                    <p:anim calcmode="lin" valueType="num">
                                      <p:cBhvr>
                                        <p:cTn id="19" dur="500" fill="hold"/>
                                        <p:tgtEl>
                                          <p:spTgt spid="84999"/>
                                        </p:tgtEl>
                                        <p:attrNameLst>
                                          <p:attrName>ppt_w</p:attrName>
                                        </p:attrNameLst>
                                      </p:cBhvr>
                                      <p:tavLst>
                                        <p:tav tm="0">
                                          <p:val>
                                            <p:fltVal val="0"/>
                                          </p:val>
                                        </p:tav>
                                        <p:tav tm="100000">
                                          <p:val>
                                            <p:strVal val="#ppt_w"/>
                                          </p:val>
                                        </p:tav>
                                      </p:tavLst>
                                    </p:anim>
                                    <p:anim calcmode="lin" valueType="num">
                                      <p:cBhvr>
                                        <p:cTn id="20" dur="500" fill="hold"/>
                                        <p:tgtEl>
                                          <p:spTgt spid="84999"/>
                                        </p:tgtEl>
                                        <p:attrNameLst>
                                          <p:attrName>ppt_h</p:attrName>
                                        </p:attrNameLst>
                                      </p:cBhvr>
                                      <p:tavLst>
                                        <p:tav tm="0">
                                          <p:val>
                                            <p:fltVal val="0"/>
                                          </p:val>
                                        </p:tav>
                                        <p:tav tm="100000">
                                          <p:val>
                                            <p:strVal val="#ppt_h"/>
                                          </p:val>
                                        </p:tav>
                                      </p:tavLst>
                                    </p:anim>
                                    <p:animEffect transition="in" filter="fade">
                                      <p:cBhvr>
                                        <p:cTn id="21" dur="500"/>
                                        <p:tgtEl>
                                          <p:spTgt spid="8499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85000"/>
                                        </p:tgtEl>
                                        <p:attrNameLst>
                                          <p:attrName>style.visibility</p:attrName>
                                        </p:attrNameLst>
                                      </p:cBhvr>
                                      <p:to>
                                        <p:strVal val="visible"/>
                                      </p:to>
                                    </p:set>
                                    <p:anim calcmode="lin" valueType="num">
                                      <p:cBhvr>
                                        <p:cTn id="26" dur="500" fill="hold"/>
                                        <p:tgtEl>
                                          <p:spTgt spid="85000"/>
                                        </p:tgtEl>
                                        <p:attrNameLst>
                                          <p:attrName>ppt_w</p:attrName>
                                        </p:attrNameLst>
                                      </p:cBhvr>
                                      <p:tavLst>
                                        <p:tav tm="0">
                                          <p:val>
                                            <p:fltVal val="0"/>
                                          </p:val>
                                        </p:tav>
                                        <p:tav tm="100000">
                                          <p:val>
                                            <p:strVal val="#ppt_w"/>
                                          </p:val>
                                        </p:tav>
                                      </p:tavLst>
                                    </p:anim>
                                    <p:anim calcmode="lin" valueType="num">
                                      <p:cBhvr>
                                        <p:cTn id="27" dur="500" fill="hold"/>
                                        <p:tgtEl>
                                          <p:spTgt spid="85000"/>
                                        </p:tgtEl>
                                        <p:attrNameLst>
                                          <p:attrName>ppt_h</p:attrName>
                                        </p:attrNameLst>
                                      </p:cBhvr>
                                      <p:tavLst>
                                        <p:tav tm="0">
                                          <p:val>
                                            <p:fltVal val="0"/>
                                          </p:val>
                                        </p:tav>
                                        <p:tav tm="100000">
                                          <p:val>
                                            <p:strVal val="#ppt_h"/>
                                          </p:val>
                                        </p:tav>
                                      </p:tavLst>
                                    </p:anim>
                                    <p:animEffect transition="in" filter="fade">
                                      <p:cBhvr>
                                        <p:cTn id="28" dur="500"/>
                                        <p:tgtEl>
                                          <p:spTgt spid="850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85001"/>
                                        </p:tgtEl>
                                        <p:attrNameLst>
                                          <p:attrName>style.visibility</p:attrName>
                                        </p:attrNameLst>
                                      </p:cBhvr>
                                      <p:to>
                                        <p:strVal val="visible"/>
                                      </p:to>
                                    </p:set>
                                    <p:anim calcmode="lin" valueType="num">
                                      <p:cBhvr>
                                        <p:cTn id="33" dur="500" fill="hold"/>
                                        <p:tgtEl>
                                          <p:spTgt spid="85001"/>
                                        </p:tgtEl>
                                        <p:attrNameLst>
                                          <p:attrName>ppt_w</p:attrName>
                                        </p:attrNameLst>
                                      </p:cBhvr>
                                      <p:tavLst>
                                        <p:tav tm="0">
                                          <p:val>
                                            <p:fltVal val="0"/>
                                          </p:val>
                                        </p:tav>
                                        <p:tav tm="100000">
                                          <p:val>
                                            <p:strVal val="#ppt_w"/>
                                          </p:val>
                                        </p:tav>
                                      </p:tavLst>
                                    </p:anim>
                                    <p:anim calcmode="lin" valueType="num">
                                      <p:cBhvr>
                                        <p:cTn id="34" dur="500" fill="hold"/>
                                        <p:tgtEl>
                                          <p:spTgt spid="85001"/>
                                        </p:tgtEl>
                                        <p:attrNameLst>
                                          <p:attrName>ppt_h</p:attrName>
                                        </p:attrNameLst>
                                      </p:cBhvr>
                                      <p:tavLst>
                                        <p:tav tm="0">
                                          <p:val>
                                            <p:fltVal val="0"/>
                                          </p:val>
                                        </p:tav>
                                        <p:tav tm="100000">
                                          <p:val>
                                            <p:strVal val="#ppt_h"/>
                                          </p:val>
                                        </p:tav>
                                      </p:tavLst>
                                    </p:anim>
                                    <p:animEffect transition="in" filter="fade">
                                      <p:cBhvr>
                                        <p:cTn id="35" dur="500"/>
                                        <p:tgtEl>
                                          <p:spTgt spid="8500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nodeType="clickEffect">
                                  <p:stCondLst>
                                    <p:cond delay="0"/>
                                  </p:stCondLst>
                                  <p:childTnLst>
                                    <p:set>
                                      <p:cBhvr>
                                        <p:cTn id="39" dur="1" fill="hold">
                                          <p:stCondLst>
                                            <p:cond delay="0"/>
                                          </p:stCondLst>
                                        </p:cTn>
                                        <p:tgtEl>
                                          <p:spTgt spid="85002"/>
                                        </p:tgtEl>
                                        <p:attrNameLst>
                                          <p:attrName>style.visibility</p:attrName>
                                        </p:attrNameLst>
                                      </p:cBhvr>
                                      <p:to>
                                        <p:strVal val="visible"/>
                                      </p:to>
                                    </p:set>
                                    <p:anim calcmode="lin" valueType="num">
                                      <p:cBhvr>
                                        <p:cTn id="40" dur="500" fill="hold"/>
                                        <p:tgtEl>
                                          <p:spTgt spid="85002"/>
                                        </p:tgtEl>
                                        <p:attrNameLst>
                                          <p:attrName>ppt_w</p:attrName>
                                        </p:attrNameLst>
                                      </p:cBhvr>
                                      <p:tavLst>
                                        <p:tav tm="0">
                                          <p:val>
                                            <p:fltVal val="0"/>
                                          </p:val>
                                        </p:tav>
                                        <p:tav tm="100000">
                                          <p:val>
                                            <p:strVal val="#ppt_w"/>
                                          </p:val>
                                        </p:tav>
                                      </p:tavLst>
                                    </p:anim>
                                    <p:anim calcmode="lin" valueType="num">
                                      <p:cBhvr>
                                        <p:cTn id="41" dur="500" fill="hold"/>
                                        <p:tgtEl>
                                          <p:spTgt spid="85002"/>
                                        </p:tgtEl>
                                        <p:attrNameLst>
                                          <p:attrName>ppt_h</p:attrName>
                                        </p:attrNameLst>
                                      </p:cBhvr>
                                      <p:tavLst>
                                        <p:tav tm="0">
                                          <p:val>
                                            <p:fltVal val="0"/>
                                          </p:val>
                                        </p:tav>
                                        <p:tav tm="100000">
                                          <p:val>
                                            <p:strVal val="#ppt_h"/>
                                          </p:val>
                                        </p:tav>
                                      </p:tavLst>
                                    </p:anim>
                                    <p:animEffect transition="in" filter="fade">
                                      <p:cBhvr>
                                        <p:cTn id="42" dur="500"/>
                                        <p:tgtEl>
                                          <p:spTgt spid="85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1"/>
          <p:cNvSpPr>
            <a:spLocks noGrp="1"/>
          </p:cNvSpPr>
          <p:nvPr>
            <p:ph type="sldNum" sz="quarter" idx="10"/>
          </p:nvPr>
        </p:nvSpPr>
        <p:spPr>
          <a:noFill/>
        </p:spPr>
        <p:txBody>
          <a:bodyPr/>
          <a:lstStyle/>
          <a:p>
            <a:r>
              <a:rPr lang="en-US"/>
              <a:t>20.</a:t>
            </a:r>
            <a:fld id="{41C6B620-4919-481D-AEDE-F10E7481C85C}" type="slidenum">
              <a:rPr lang="en-US"/>
              <a:pPr/>
              <a:t>15</a:t>
            </a:fld>
            <a:endParaRPr lang="en-US"/>
          </a:p>
        </p:txBody>
      </p:sp>
      <p:sp>
        <p:nvSpPr>
          <p:cNvPr id="604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604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04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604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04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604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604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54800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20.2.3  Path-Vector Routing</a:t>
            </a:r>
          </a:p>
        </p:txBody>
      </p:sp>
      <p:sp>
        <p:nvSpPr>
          <p:cNvPr id="60426" name="Rectangle 10"/>
          <p:cNvSpPr>
            <a:spLocks noChangeArrowheads="1"/>
          </p:cNvSpPr>
          <p:nvPr/>
        </p:nvSpPr>
        <p:spPr bwMode="auto">
          <a:xfrm>
            <a:off x="381000" y="1293813"/>
            <a:ext cx="7924800" cy="4789487"/>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Both link-state and distance-vector routing are based on the least-cost goal. However, there are instances where this goal is not the priority. For example, assume that there are some routers in the internet that a sender wants to prevent its packets from going through. In other words, the least-cost goal, applied by LS or DV routing, does not allow a sender to apply specific policies to the route a packet may take. To respond to these demands, a third routing algorithm, called path-vector (PV) routing has been devised.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1"/>
          <p:cNvSpPr>
            <a:spLocks noGrp="1"/>
          </p:cNvSpPr>
          <p:nvPr>
            <p:ph type="sldNum" sz="quarter" idx="10"/>
          </p:nvPr>
        </p:nvSpPr>
        <p:spPr>
          <a:noFill/>
        </p:spPr>
        <p:txBody>
          <a:bodyPr/>
          <a:lstStyle/>
          <a:p>
            <a:r>
              <a:rPr lang="en-US"/>
              <a:t>20.</a:t>
            </a:r>
            <a:fld id="{7DC4D629-F183-48F7-8EC4-2BCD3980B25C}" type="slidenum">
              <a:rPr lang="en-US"/>
              <a:pPr/>
              <a:t>16</a:t>
            </a:fld>
            <a:endParaRPr lang="en-US"/>
          </a:p>
        </p:txBody>
      </p:sp>
      <p:sp>
        <p:nvSpPr>
          <p:cNvPr id="6246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20.12: </a:t>
            </a:r>
            <a:r>
              <a:rPr lang="en-US" sz="2000">
                <a:latin typeface="Times-BoldItalic"/>
              </a:rPr>
              <a:t>Path vectors made at booting time</a:t>
            </a:r>
          </a:p>
        </p:txBody>
      </p:sp>
      <p:pic>
        <p:nvPicPr>
          <p:cNvPr id="86021" name="Picture 5"/>
          <p:cNvPicPr>
            <a:picLocks noChangeAspect="1" noChangeArrowheads="1"/>
          </p:cNvPicPr>
          <p:nvPr/>
        </p:nvPicPr>
        <p:blipFill>
          <a:blip r:embed="rId3"/>
          <a:srcRect/>
          <a:stretch>
            <a:fillRect/>
          </a:stretch>
        </p:blipFill>
        <p:spPr bwMode="auto">
          <a:xfrm>
            <a:off x="974725" y="2241550"/>
            <a:ext cx="6797675" cy="2863850"/>
          </a:xfrm>
          <a:prstGeom prst="rect">
            <a:avLst/>
          </a:prstGeom>
          <a:noFill/>
          <a:ln w="9525">
            <a:noFill/>
            <a:miter lim="800000"/>
            <a:headEnd/>
            <a:tailEnd/>
          </a:ln>
        </p:spPr>
      </p:pic>
      <p:pic>
        <p:nvPicPr>
          <p:cNvPr id="86023" name="Picture 7"/>
          <p:cNvPicPr>
            <a:picLocks noChangeAspect="1" noChangeArrowheads="1"/>
          </p:cNvPicPr>
          <p:nvPr/>
        </p:nvPicPr>
        <p:blipFill>
          <a:blip r:embed="rId4"/>
          <a:srcRect/>
          <a:stretch>
            <a:fillRect/>
          </a:stretch>
        </p:blipFill>
        <p:spPr bwMode="auto">
          <a:xfrm>
            <a:off x="2635250" y="1752600"/>
            <a:ext cx="869950" cy="1143000"/>
          </a:xfrm>
          <a:prstGeom prst="rect">
            <a:avLst/>
          </a:prstGeom>
          <a:noFill/>
          <a:ln w="9525">
            <a:noFill/>
            <a:miter lim="800000"/>
            <a:headEnd/>
            <a:tailEnd/>
          </a:ln>
        </p:spPr>
      </p:pic>
      <p:pic>
        <p:nvPicPr>
          <p:cNvPr id="86024" name="Picture 8"/>
          <p:cNvPicPr>
            <a:picLocks noChangeAspect="1" noChangeArrowheads="1"/>
          </p:cNvPicPr>
          <p:nvPr/>
        </p:nvPicPr>
        <p:blipFill>
          <a:blip r:embed="rId5"/>
          <a:srcRect/>
          <a:stretch>
            <a:fillRect/>
          </a:stretch>
        </p:blipFill>
        <p:spPr bwMode="auto">
          <a:xfrm>
            <a:off x="4845050" y="685800"/>
            <a:ext cx="869950" cy="1163638"/>
          </a:xfrm>
          <a:prstGeom prst="rect">
            <a:avLst/>
          </a:prstGeom>
          <a:noFill/>
          <a:ln w="9525">
            <a:noFill/>
            <a:miter lim="800000"/>
            <a:headEnd/>
            <a:tailEnd/>
          </a:ln>
        </p:spPr>
      </p:pic>
      <p:pic>
        <p:nvPicPr>
          <p:cNvPr id="86025" name="Picture 9"/>
          <p:cNvPicPr>
            <a:picLocks noChangeAspect="1" noChangeArrowheads="1"/>
          </p:cNvPicPr>
          <p:nvPr/>
        </p:nvPicPr>
        <p:blipFill>
          <a:blip r:embed="rId6"/>
          <a:srcRect/>
          <a:stretch>
            <a:fillRect/>
          </a:stretch>
        </p:blipFill>
        <p:spPr bwMode="auto">
          <a:xfrm>
            <a:off x="6969125" y="1828800"/>
            <a:ext cx="803275" cy="1163638"/>
          </a:xfrm>
          <a:prstGeom prst="rect">
            <a:avLst/>
          </a:prstGeom>
          <a:noFill/>
          <a:ln w="9525">
            <a:noFill/>
            <a:miter lim="800000"/>
            <a:headEnd/>
            <a:tailEnd/>
          </a:ln>
        </p:spPr>
      </p:pic>
      <p:pic>
        <p:nvPicPr>
          <p:cNvPr id="86026" name="Picture 10"/>
          <p:cNvPicPr>
            <a:picLocks noChangeAspect="1" noChangeArrowheads="1"/>
          </p:cNvPicPr>
          <p:nvPr/>
        </p:nvPicPr>
        <p:blipFill>
          <a:blip r:embed="rId7"/>
          <a:srcRect/>
          <a:stretch>
            <a:fillRect/>
          </a:stretch>
        </p:blipFill>
        <p:spPr bwMode="auto">
          <a:xfrm>
            <a:off x="4876800" y="5475288"/>
            <a:ext cx="803275" cy="1154112"/>
          </a:xfrm>
          <a:prstGeom prst="rect">
            <a:avLst/>
          </a:prstGeom>
          <a:noFill/>
          <a:ln w="9525">
            <a:noFill/>
            <a:miter lim="800000"/>
            <a:headEnd/>
            <a:tailEnd/>
          </a:ln>
        </p:spPr>
      </p:pic>
      <p:pic>
        <p:nvPicPr>
          <p:cNvPr id="86022" name="Picture 6"/>
          <p:cNvPicPr>
            <a:picLocks noChangeAspect="1" noChangeArrowheads="1"/>
          </p:cNvPicPr>
          <p:nvPr/>
        </p:nvPicPr>
        <p:blipFill>
          <a:blip r:embed="rId8"/>
          <a:srcRect/>
          <a:stretch>
            <a:fillRect/>
          </a:stretch>
        </p:blipFill>
        <p:spPr bwMode="auto">
          <a:xfrm>
            <a:off x="762000" y="1752600"/>
            <a:ext cx="803275" cy="1138238"/>
          </a:xfrm>
          <a:prstGeom prst="rect">
            <a:avLst/>
          </a:prstGeom>
          <a:noFill/>
          <a:ln w="9525">
            <a:noFill/>
            <a:miter lim="800000"/>
            <a:headEnd/>
            <a:tailEnd/>
          </a:ln>
        </p:spPr>
      </p:pic>
      <p:pic>
        <p:nvPicPr>
          <p:cNvPr id="12" name="Picture 11"/>
          <p:cNvPicPr>
            <a:picLocks noChangeAspect="1" noChangeArrowheads="1"/>
          </p:cNvPicPr>
          <p:nvPr/>
        </p:nvPicPr>
        <p:blipFill>
          <a:blip r:embed="rId9"/>
          <a:srcRect/>
          <a:stretch>
            <a:fillRect/>
          </a:stretch>
        </p:blipFill>
        <p:spPr bwMode="auto">
          <a:xfrm>
            <a:off x="995363" y="2986088"/>
            <a:ext cx="528637" cy="334962"/>
          </a:xfrm>
          <a:prstGeom prst="rect">
            <a:avLst/>
          </a:prstGeom>
          <a:noFill/>
          <a:ln w="9525">
            <a:noFill/>
            <a:miter lim="800000"/>
            <a:headEnd/>
            <a:tailEnd/>
          </a:ln>
        </p:spPr>
      </p:pic>
      <p:pic>
        <p:nvPicPr>
          <p:cNvPr id="13" name="Picture 11"/>
          <p:cNvPicPr>
            <a:picLocks noChangeAspect="1" noChangeArrowheads="1"/>
          </p:cNvPicPr>
          <p:nvPr/>
        </p:nvPicPr>
        <p:blipFill>
          <a:blip r:embed="rId9"/>
          <a:srcRect/>
          <a:stretch>
            <a:fillRect/>
          </a:stretch>
        </p:blipFill>
        <p:spPr bwMode="auto">
          <a:xfrm>
            <a:off x="2959100" y="2992438"/>
            <a:ext cx="528638" cy="334962"/>
          </a:xfrm>
          <a:prstGeom prst="rect">
            <a:avLst/>
          </a:prstGeom>
          <a:noFill/>
          <a:ln w="9525">
            <a:noFill/>
            <a:miter lim="800000"/>
            <a:headEnd/>
            <a:tailEnd/>
          </a:ln>
        </p:spPr>
      </p:pic>
      <p:pic>
        <p:nvPicPr>
          <p:cNvPr id="14" name="Picture 11"/>
          <p:cNvPicPr>
            <a:picLocks noChangeAspect="1" noChangeArrowheads="1"/>
          </p:cNvPicPr>
          <p:nvPr/>
        </p:nvPicPr>
        <p:blipFill>
          <a:blip r:embed="rId9"/>
          <a:srcRect/>
          <a:stretch>
            <a:fillRect/>
          </a:stretch>
        </p:blipFill>
        <p:spPr bwMode="auto">
          <a:xfrm>
            <a:off x="7210425" y="3005138"/>
            <a:ext cx="528638" cy="334962"/>
          </a:xfrm>
          <a:prstGeom prst="rect">
            <a:avLst/>
          </a:prstGeom>
          <a:noFill/>
          <a:ln w="9525">
            <a:noFill/>
            <a:miter lim="800000"/>
            <a:headEnd/>
            <a:tailEnd/>
          </a:ln>
        </p:spPr>
      </p:pic>
      <p:pic>
        <p:nvPicPr>
          <p:cNvPr id="86028" name="Picture 12"/>
          <p:cNvPicPr>
            <a:picLocks noChangeAspect="1" noChangeArrowheads="1"/>
          </p:cNvPicPr>
          <p:nvPr/>
        </p:nvPicPr>
        <p:blipFill>
          <a:blip r:embed="rId10"/>
          <a:srcRect/>
          <a:stretch>
            <a:fillRect/>
          </a:stretch>
        </p:blipFill>
        <p:spPr bwMode="auto">
          <a:xfrm>
            <a:off x="5105400" y="5064125"/>
            <a:ext cx="528638" cy="334963"/>
          </a:xfrm>
          <a:prstGeom prst="rect">
            <a:avLst/>
          </a:prstGeom>
          <a:noFill/>
          <a:ln w="9525">
            <a:noFill/>
            <a:miter lim="800000"/>
            <a:headEnd/>
            <a:tailEnd/>
          </a:ln>
        </p:spPr>
      </p:pic>
      <p:pic>
        <p:nvPicPr>
          <p:cNvPr id="16" name="Picture 11"/>
          <p:cNvPicPr>
            <a:picLocks noChangeAspect="1" noChangeArrowheads="1"/>
          </p:cNvPicPr>
          <p:nvPr/>
        </p:nvPicPr>
        <p:blipFill>
          <a:blip r:embed="rId9"/>
          <a:srcRect/>
          <a:stretch>
            <a:fillRect/>
          </a:stretch>
        </p:blipFill>
        <p:spPr bwMode="auto">
          <a:xfrm>
            <a:off x="5181600" y="1874838"/>
            <a:ext cx="528638" cy="334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6" presetClass="entr" presetSubtype="0" fill="hold" nodeType="clickEffect">
                                  <p:stCondLst>
                                    <p:cond delay="0"/>
                                  </p:stCondLst>
                                  <p:childTnLst>
                                    <p:set>
                                      <p:cBhvr>
                                        <p:cTn id="15" dur="1" fill="hold">
                                          <p:stCondLst>
                                            <p:cond delay="0"/>
                                          </p:stCondLst>
                                        </p:cTn>
                                        <p:tgtEl>
                                          <p:spTgt spid="86022"/>
                                        </p:tgtEl>
                                        <p:attrNameLst>
                                          <p:attrName>style.visibility</p:attrName>
                                        </p:attrNameLst>
                                      </p:cBhvr>
                                      <p:to>
                                        <p:strVal val="visible"/>
                                      </p:to>
                                    </p:set>
                                    <p:animEffect transition="in" filter="wipe(down)">
                                      <p:cBhvr>
                                        <p:cTn id="16" dur="580">
                                          <p:stCondLst>
                                            <p:cond delay="0"/>
                                          </p:stCondLst>
                                        </p:cTn>
                                        <p:tgtEl>
                                          <p:spTgt spid="86022"/>
                                        </p:tgtEl>
                                      </p:cBhvr>
                                    </p:animEffect>
                                    <p:anim calcmode="lin" valueType="num">
                                      <p:cBhvr>
                                        <p:cTn id="17" dur="1822" tmFilter="0,0; 0.14,0.36; 0.43,0.73; 0.71,0.91; 1.0,1.0">
                                          <p:stCondLst>
                                            <p:cond delay="0"/>
                                          </p:stCondLst>
                                        </p:cTn>
                                        <p:tgtEl>
                                          <p:spTgt spid="86022"/>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86022"/>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86022"/>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86022"/>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86022"/>
                                        </p:tgtEl>
                                        <p:attrNameLst>
                                          <p:attrName>ppt_y</p:attrName>
                                        </p:attrNameLst>
                                      </p:cBhvr>
                                      <p:tavLst>
                                        <p:tav tm="0" fmla="#ppt_y-sin(pi*$)/81">
                                          <p:val>
                                            <p:fltVal val="0"/>
                                          </p:val>
                                        </p:tav>
                                        <p:tav tm="100000">
                                          <p:val>
                                            <p:fltVal val="1"/>
                                          </p:val>
                                        </p:tav>
                                      </p:tavLst>
                                    </p:anim>
                                    <p:animScale>
                                      <p:cBhvr>
                                        <p:cTn id="22" dur="26">
                                          <p:stCondLst>
                                            <p:cond delay="650"/>
                                          </p:stCondLst>
                                        </p:cTn>
                                        <p:tgtEl>
                                          <p:spTgt spid="86022"/>
                                        </p:tgtEl>
                                      </p:cBhvr>
                                      <p:to x="100000" y="60000"/>
                                    </p:animScale>
                                    <p:animScale>
                                      <p:cBhvr>
                                        <p:cTn id="23" dur="166" decel="50000">
                                          <p:stCondLst>
                                            <p:cond delay="676"/>
                                          </p:stCondLst>
                                        </p:cTn>
                                        <p:tgtEl>
                                          <p:spTgt spid="86022"/>
                                        </p:tgtEl>
                                      </p:cBhvr>
                                      <p:to x="100000" y="100000"/>
                                    </p:animScale>
                                    <p:animScale>
                                      <p:cBhvr>
                                        <p:cTn id="24" dur="26">
                                          <p:stCondLst>
                                            <p:cond delay="1312"/>
                                          </p:stCondLst>
                                        </p:cTn>
                                        <p:tgtEl>
                                          <p:spTgt spid="86022"/>
                                        </p:tgtEl>
                                      </p:cBhvr>
                                      <p:to x="100000" y="80000"/>
                                    </p:animScale>
                                    <p:animScale>
                                      <p:cBhvr>
                                        <p:cTn id="25" dur="166" decel="50000">
                                          <p:stCondLst>
                                            <p:cond delay="1338"/>
                                          </p:stCondLst>
                                        </p:cTn>
                                        <p:tgtEl>
                                          <p:spTgt spid="86022"/>
                                        </p:tgtEl>
                                      </p:cBhvr>
                                      <p:to x="100000" y="100000"/>
                                    </p:animScale>
                                    <p:animScale>
                                      <p:cBhvr>
                                        <p:cTn id="26" dur="26">
                                          <p:stCondLst>
                                            <p:cond delay="1642"/>
                                          </p:stCondLst>
                                        </p:cTn>
                                        <p:tgtEl>
                                          <p:spTgt spid="86022"/>
                                        </p:tgtEl>
                                      </p:cBhvr>
                                      <p:to x="100000" y="90000"/>
                                    </p:animScale>
                                    <p:animScale>
                                      <p:cBhvr>
                                        <p:cTn id="27" dur="166" decel="50000">
                                          <p:stCondLst>
                                            <p:cond delay="1668"/>
                                          </p:stCondLst>
                                        </p:cTn>
                                        <p:tgtEl>
                                          <p:spTgt spid="86022"/>
                                        </p:tgtEl>
                                      </p:cBhvr>
                                      <p:to x="100000" y="100000"/>
                                    </p:animScale>
                                    <p:animScale>
                                      <p:cBhvr>
                                        <p:cTn id="28" dur="26">
                                          <p:stCondLst>
                                            <p:cond delay="1808"/>
                                          </p:stCondLst>
                                        </p:cTn>
                                        <p:tgtEl>
                                          <p:spTgt spid="86022"/>
                                        </p:tgtEl>
                                      </p:cBhvr>
                                      <p:to x="100000" y="95000"/>
                                    </p:animScale>
                                    <p:animScale>
                                      <p:cBhvr>
                                        <p:cTn id="29" dur="166" decel="50000">
                                          <p:stCondLst>
                                            <p:cond delay="1834"/>
                                          </p:stCondLst>
                                        </p:cTn>
                                        <p:tgtEl>
                                          <p:spTgt spid="86022"/>
                                        </p:tgtEl>
                                      </p:cBhvr>
                                      <p:to x="100000" y="100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6" presetClass="entr" presetSubtype="0" fill="hold" nodeType="clickEffect">
                                  <p:stCondLst>
                                    <p:cond delay="0"/>
                                  </p:stCondLst>
                                  <p:childTnLst>
                                    <p:set>
                                      <p:cBhvr>
                                        <p:cTn id="38" dur="1" fill="hold">
                                          <p:stCondLst>
                                            <p:cond delay="0"/>
                                          </p:stCondLst>
                                        </p:cTn>
                                        <p:tgtEl>
                                          <p:spTgt spid="86023"/>
                                        </p:tgtEl>
                                        <p:attrNameLst>
                                          <p:attrName>style.visibility</p:attrName>
                                        </p:attrNameLst>
                                      </p:cBhvr>
                                      <p:to>
                                        <p:strVal val="visible"/>
                                      </p:to>
                                    </p:set>
                                    <p:animEffect transition="in" filter="wipe(down)">
                                      <p:cBhvr>
                                        <p:cTn id="39" dur="580">
                                          <p:stCondLst>
                                            <p:cond delay="0"/>
                                          </p:stCondLst>
                                        </p:cTn>
                                        <p:tgtEl>
                                          <p:spTgt spid="86023"/>
                                        </p:tgtEl>
                                      </p:cBhvr>
                                    </p:animEffect>
                                    <p:anim calcmode="lin" valueType="num">
                                      <p:cBhvr>
                                        <p:cTn id="40" dur="1822" tmFilter="0,0; 0.14,0.36; 0.43,0.73; 0.71,0.91; 1.0,1.0">
                                          <p:stCondLst>
                                            <p:cond delay="0"/>
                                          </p:stCondLst>
                                        </p:cTn>
                                        <p:tgtEl>
                                          <p:spTgt spid="8602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602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602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602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6023"/>
                                        </p:tgtEl>
                                        <p:attrNameLst>
                                          <p:attrName>ppt_y</p:attrName>
                                        </p:attrNameLst>
                                      </p:cBhvr>
                                      <p:tavLst>
                                        <p:tav tm="0" fmla="#ppt_y-sin(pi*$)/81">
                                          <p:val>
                                            <p:fltVal val="0"/>
                                          </p:val>
                                        </p:tav>
                                        <p:tav tm="100000">
                                          <p:val>
                                            <p:fltVal val="1"/>
                                          </p:val>
                                        </p:tav>
                                      </p:tavLst>
                                    </p:anim>
                                    <p:animScale>
                                      <p:cBhvr>
                                        <p:cTn id="45" dur="26">
                                          <p:stCondLst>
                                            <p:cond delay="650"/>
                                          </p:stCondLst>
                                        </p:cTn>
                                        <p:tgtEl>
                                          <p:spTgt spid="86023"/>
                                        </p:tgtEl>
                                      </p:cBhvr>
                                      <p:to x="100000" y="60000"/>
                                    </p:animScale>
                                    <p:animScale>
                                      <p:cBhvr>
                                        <p:cTn id="46" dur="166" decel="50000">
                                          <p:stCondLst>
                                            <p:cond delay="676"/>
                                          </p:stCondLst>
                                        </p:cTn>
                                        <p:tgtEl>
                                          <p:spTgt spid="86023"/>
                                        </p:tgtEl>
                                      </p:cBhvr>
                                      <p:to x="100000" y="100000"/>
                                    </p:animScale>
                                    <p:animScale>
                                      <p:cBhvr>
                                        <p:cTn id="47" dur="26">
                                          <p:stCondLst>
                                            <p:cond delay="1312"/>
                                          </p:stCondLst>
                                        </p:cTn>
                                        <p:tgtEl>
                                          <p:spTgt spid="86023"/>
                                        </p:tgtEl>
                                      </p:cBhvr>
                                      <p:to x="100000" y="80000"/>
                                    </p:animScale>
                                    <p:animScale>
                                      <p:cBhvr>
                                        <p:cTn id="48" dur="166" decel="50000">
                                          <p:stCondLst>
                                            <p:cond delay="1338"/>
                                          </p:stCondLst>
                                        </p:cTn>
                                        <p:tgtEl>
                                          <p:spTgt spid="86023"/>
                                        </p:tgtEl>
                                      </p:cBhvr>
                                      <p:to x="100000" y="100000"/>
                                    </p:animScale>
                                    <p:animScale>
                                      <p:cBhvr>
                                        <p:cTn id="49" dur="26">
                                          <p:stCondLst>
                                            <p:cond delay="1642"/>
                                          </p:stCondLst>
                                        </p:cTn>
                                        <p:tgtEl>
                                          <p:spTgt spid="86023"/>
                                        </p:tgtEl>
                                      </p:cBhvr>
                                      <p:to x="100000" y="90000"/>
                                    </p:animScale>
                                    <p:animScale>
                                      <p:cBhvr>
                                        <p:cTn id="50" dur="166" decel="50000">
                                          <p:stCondLst>
                                            <p:cond delay="1668"/>
                                          </p:stCondLst>
                                        </p:cTn>
                                        <p:tgtEl>
                                          <p:spTgt spid="86023"/>
                                        </p:tgtEl>
                                      </p:cBhvr>
                                      <p:to x="100000" y="100000"/>
                                    </p:animScale>
                                    <p:animScale>
                                      <p:cBhvr>
                                        <p:cTn id="51" dur="26">
                                          <p:stCondLst>
                                            <p:cond delay="1808"/>
                                          </p:stCondLst>
                                        </p:cTn>
                                        <p:tgtEl>
                                          <p:spTgt spid="86023"/>
                                        </p:tgtEl>
                                      </p:cBhvr>
                                      <p:to x="100000" y="95000"/>
                                    </p:animScale>
                                    <p:animScale>
                                      <p:cBhvr>
                                        <p:cTn id="52" dur="166" decel="50000">
                                          <p:stCondLst>
                                            <p:cond delay="1834"/>
                                          </p:stCondLst>
                                        </p:cTn>
                                        <p:tgtEl>
                                          <p:spTgt spid="86023"/>
                                        </p:tgtEl>
                                      </p:cBhvr>
                                      <p:to x="100000" y="100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6" presetClass="entr" presetSubtype="0" fill="hold" nodeType="clickEffect">
                                  <p:stCondLst>
                                    <p:cond delay="0"/>
                                  </p:stCondLst>
                                  <p:childTnLst>
                                    <p:set>
                                      <p:cBhvr>
                                        <p:cTn id="61" dur="1" fill="hold">
                                          <p:stCondLst>
                                            <p:cond delay="0"/>
                                          </p:stCondLst>
                                        </p:cTn>
                                        <p:tgtEl>
                                          <p:spTgt spid="86024"/>
                                        </p:tgtEl>
                                        <p:attrNameLst>
                                          <p:attrName>style.visibility</p:attrName>
                                        </p:attrNameLst>
                                      </p:cBhvr>
                                      <p:to>
                                        <p:strVal val="visible"/>
                                      </p:to>
                                    </p:set>
                                    <p:animEffect transition="in" filter="wipe(down)">
                                      <p:cBhvr>
                                        <p:cTn id="62" dur="580">
                                          <p:stCondLst>
                                            <p:cond delay="0"/>
                                          </p:stCondLst>
                                        </p:cTn>
                                        <p:tgtEl>
                                          <p:spTgt spid="86024"/>
                                        </p:tgtEl>
                                      </p:cBhvr>
                                    </p:animEffect>
                                    <p:anim calcmode="lin" valueType="num">
                                      <p:cBhvr>
                                        <p:cTn id="63" dur="1822" tmFilter="0,0; 0.14,0.36; 0.43,0.73; 0.71,0.91; 1.0,1.0">
                                          <p:stCondLst>
                                            <p:cond delay="0"/>
                                          </p:stCondLst>
                                        </p:cTn>
                                        <p:tgtEl>
                                          <p:spTgt spid="86024"/>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86024"/>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86024"/>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86024"/>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86024"/>
                                        </p:tgtEl>
                                        <p:attrNameLst>
                                          <p:attrName>ppt_y</p:attrName>
                                        </p:attrNameLst>
                                      </p:cBhvr>
                                      <p:tavLst>
                                        <p:tav tm="0" fmla="#ppt_y-sin(pi*$)/81">
                                          <p:val>
                                            <p:fltVal val="0"/>
                                          </p:val>
                                        </p:tav>
                                        <p:tav tm="100000">
                                          <p:val>
                                            <p:fltVal val="1"/>
                                          </p:val>
                                        </p:tav>
                                      </p:tavLst>
                                    </p:anim>
                                    <p:animScale>
                                      <p:cBhvr>
                                        <p:cTn id="68" dur="26">
                                          <p:stCondLst>
                                            <p:cond delay="650"/>
                                          </p:stCondLst>
                                        </p:cTn>
                                        <p:tgtEl>
                                          <p:spTgt spid="86024"/>
                                        </p:tgtEl>
                                      </p:cBhvr>
                                      <p:to x="100000" y="60000"/>
                                    </p:animScale>
                                    <p:animScale>
                                      <p:cBhvr>
                                        <p:cTn id="69" dur="166" decel="50000">
                                          <p:stCondLst>
                                            <p:cond delay="676"/>
                                          </p:stCondLst>
                                        </p:cTn>
                                        <p:tgtEl>
                                          <p:spTgt spid="86024"/>
                                        </p:tgtEl>
                                      </p:cBhvr>
                                      <p:to x="100000" y="100000"/>
                                    </p:animScale>
                                    <p:animScale>
                                      <p:cBhvr>
                                        <p:cTn id="70" dur="26">
                                          <p:stCondLst>
                                            <p:cond delay="1312"/>
                                          </p:stCondLst>
                                        </p:cTn>
                                        <p:tgtEl>
                                          <p:spTgt spid="86024"/>
                                        </p:tgtEl>
                                      </p:cBhvr>
                                      <p:to x="100000" y="80000"/>
                                    </p:animScale>
                                    <p:animScale>
                                      <p:cBhvr>
                                        <p:cTn id="71" dur="166" decel="50000">
                                          <p:stCondLst>
                                            <p:cond delay="1338"/>
                                          </p:stCondLst>
                                        </p:cTn>
                                        <p:tgtEl>
                                          <p:spTgt spid="86024"/>
                                        </p:tgtEl>
                                      </p:cBhvr>
                                      <p:to x="100000" y="100000"/>
                                    </p:animScale>
                                    <p:animScale>
                                      <p:cBhvr>
                                        <p:cTn id="72" dur="26">
                                          <p:stCondLst>
                                            <p:cond delay="1642"/>
                                          </p:stCondLst>
                                        </p:cTn>
                                        <p:tgtEl>
                                          <p:spTgt spid="86024"/>
                                        </p:tgtEl>
                                      </p:cBhvr>
                                      <p:to x="100000" y="90000"/>
                                    </p:animScale>
                                    <p:animScale>
                                      <p:cBhvr>
                                        <p:cTn id="73" dur="166" decel="50000">
                                          <p:stCondLst>
                                            <p:cond delay="1668"/>
                                          </p:stCondLst>
                                        </p:cTn>
                                        <p:tgtEl>
                                          <p:spTgt spid="86024"/>
                                        </p:tgtEl>
                                      </p:cBhvr>
                                      <p:to x="100000" y="100000"/>
                                    </p:animScale>
                                    <p:animScale>
                                      <p:cBhvr>
                                        <p:cTn id="74" dur="26">
                                          <p:stCondLst>
                                            <p:cond delay="1808"/>
                                          </p:stCondLst>
                                        </p:cTn>
                                        <p:tgtEl>
                                          <p:spTgt spid="86024"/>
                                        </p:tgtEl>
                                      </p:cBhvr>
                                      <p:to x="100000" y="95000"/>
                                    </p:animScale>
                                    <p:animScale>
                                      <p:cBhvr>
                                        <p:cTn id="75" dur="166" decel="50000">
                                          <p:stCondLst>
                                            <p:cond delay="1834"/>
                                          </p:stCondLst>
                                        </p:cTn>
                                        <p:tgtEl>
                                          <p:spTgt spid="86024"/>
                                        </p:tgtEl>
                                      </p:cBhvr>
                                      <p:to x="100000" y="100000"/>
                                    </p:animScale>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down)">
                                      <p:cBhvr>
                                        <p:cTn id="80" dur="500"/>
                                        <p:tgtEl>
                                          <p:spTgt spid="1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6" presetClass="entr" presetSubtype="0" fill="hold" nodeType="clickEffect">
                                  <p:stCondLst>
                                    <p:cond delay="0"/>
                                  </p:stCondLst>
                                  <p:childTnLst>
                                    <p:set>
                                      <p:cBhvr>
                                        <p:cTn id="84" dur="1" fill="hold">
                                          <p:stCondLst>
                                            <p:cond delay="0"/>
                                          </p:stCondLst>
                                        </p:cTn>
                                        <p:tgtEl>
                                          <p:spTgt spid="86025"/>
                                        </p:tgtEl>
                                        <p:attrNameLst>
                                          <p:attrName>style.visibility</p:attrName>
                                        </p:attrNameLst>
                                      </p:cBhvr>
                                      <p:to>
                                        <p:strVal val="visible"/>
                                      </p:to>
                                    </p:set>
                                    <p:animEffect transition="in" filter="wipe(down)">
                                      <p:cBhvr>
                                        <p:cTn id="85" dur="580">
                                          <p:stCondLst>
                                            <p:cond delay="0"/>
                                          </p:stCondLst>
                                        </p:cTn>
                                        <p:tgtEl>
                                          <p:spTgt spid="86025"/>
                                        </p:tgtEl>
                                      </p:cBhvr>
                                    </p:animEffect>
                                    <p:anim calcmode="lin" valueType="num">
                                      <p:cBhvr>
                                        <p:cTn id="86" dur="1822" tmFilter="0,0; 0.14,0.36; 0.43,0.73; 0.71,0.91; 1.0,1.0">
                                          <p:stCondLst>
                                            <p:cond delay="0"/>
                                          </p:stCondLst>
                                        </p:cTn>
                                        <p:tgtEl>
                                          <p:spTgt spid="86025"/>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86025"/>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86025"/>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86025"/>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86025"/>
                                        </p:tgtEl>
                                        <p:attrNameLst>
                                          <p:attrName>ppt_y</p:attrName>
                                        </p:attrNameLst>
                                      </p:cBhvr>
                                      <p:tavLst>
                                        <p:tav tm="0" fmla="#ppt_y-sin(pi*$)/81">
                                          <p:val>
                                            <p:fltVal val="0"/>
                                          </p:val>
                                        </p:tav>
                                        <p:tav tm="100000">
                                          <p:val>
                                            <p:fltVal val="1"/>
                                          </p:val>
                                        </p:tav>
                                      </p:tavLst>
                                    </p:anim>
                                    <p:animScale>
                                      <p:cBhvr>
                                        <p:cTn id="91" dur="26">
                                          <p:stCondLst>
                                            <p:cond delay="650"/>
                                          </p:stCondLst>
                                        </p:cTn>
                                        <p:tgtEl>
                                          <p:spTgt spid="86025"/>
                                        </p:tgtEl>
                                      </p:cBhvr>
                                      <p:to x="100000" y="60000"/>
                                    </p:animScale>
                                    <p:animScale>
                                      <p:cBhvr>
                                        <p:cTn id="92" dur="166" decel="50000">
                                          <p:stCondLst>
                                            <p:cond delay="676"/>
                                          </p:stCondLst>
                                        </p:cTn>
                                        <p:tgtEl>
                                          <p:spTgt spid="86025"/>
                                        </p:tgtEl>
                                      </p:cBhvr>
                                      <p:to x="100000" y="100000"/>
                                    </p:animScale>
                                    <p:animScale>
                                      <p:cBhvr>
                                        <p:cTn id="93" dur="26">
                                          <p:stCondLst>
                                            <p:cond delay="1312"/>
                                          </p:stCondLst>
                                        </p:cTn>
                                        <p:tgtEl>
                                          <p:spTgt spid="86025"/>
                                        </p:tgtEl>
                                      </p:cBhvr>
                                      <p:to x="100000" y="80000"/>
                                    </p:animScale>
                                    <p:animScale>
                                      <p:cBhvr>
                                        <p:cTn id="94" dur="166" decel="50000">
                                          <p:stCondLst>
                                            <p:cond delay="1338"/>
                                          </p:stCondLst>
                                        </p:cTn>
                                        <p:tgtEl>
                                          <p:spTgt spid="86025"/>
                                        </p:tgtEl>
                                      </p:cBhvr>
                                      <p:to x="100000" y="100000"/>
                                    </p:animScale>
                                    <p:animScale>
                                      <p:cBhvr>
                                        <p:cTn id="95" dur="26">
                                          <p:stCondLst>
                                            <p:cond delay="1642"/>
                                          </p:stCondLst>
                                        </p:cTn>
                                        <p:tgtEl>
                                          <p:spTgt spid="86025"/>
                                        </p:tgtEl>
                                      </p:cBhvr>
                                      <p:to x="100000" y="90000"/>
                                    </p:animScale>
                                    <p:animScale>
                                      <p:cBhvr>
                                        <p:cTn id="96" dur="166" decel="50000">
                                          <p:stCondLst>
                                            <p:cond delay="1668"/>
                                          </p:stCondLst>
                                        </p:cTn>
                                        <p:tgtEl>
                                          <p:spTgt spid="86025"/>
                                        </p:tgtEl>
                                      </p:cBhvr>
                                      <p:to x="100000" y="100000"/>
                                    </p:animScale>
                                    <p:animScale>
                                      <p:cBhvr>
                                        <p:cTn id="97" dur="26">
                                          <p:stCondLst>
                                            <p:cond delay="1808"/>
                                          </p:stCondLst>
                                        </p:cTn>
                                        <p:tgtEl>
                                          <p:spTgt spid="86025"/>
                                        </p:tgtEl>
                                      </p:cBhvr>
                                      <p:to x="100000" y="95000"/>
                                    </p:animScale>
                                    <p:animScale>
                                      <p:cBhvr>
                                        <p:cTn id="98" dur="166" decel="50000">
                                          <p:stCondLst>
                                            <p:cond delay="1834"/>
                                          </p:stCondLst>
                                        </p:cTn>
                                        <p:tgtEl>
                                          <p:spTgt spid="86025"/>
                                        </p:tgtEl>
                                      </p:cBhvr>
                                      <p:to x="100000" y="100000"/>
                                    </p:animScale>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1" fill="hold" nodeType="clickEffect">
                                  <p:stCondLst>
                                    <p:cond delay="0"/>
                                  </p:stCondLst>
                                  <p:childTnLst>
                                    <p:set>
                                      <p:cBhvr>
                                        <p:cTn id="102" dur="1" fill="hold">
                                          <p:stCondLst>
                                            <p:cond delay="0"/>
                                          </p:stCondLst>
                                        </p:cTn>
                                        <p:tgtEl>
                                          <p:spTgt spid="86028"/>
                                        </p:tgtEl>
                                        <p:attrNameLst>
                                          <p:attrName>style.visibility</p:attrName>
                                        </p:attrNameLst>
                                      </p:cBhvr>
                                      <p:to>
                                        <p:strVal val="visible"/>
                                      </p:to>
                                    </p:set>
                                    <p:animEffect transition="in" filter="wipe(up)">
                                      <p:cBhvr>
                                        <p:cTn id="103" dur="500"/>
                                        <p:tgtEl>
                                          <p:spTgt spid="86028"/>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6" presetClass="entr" presetSubtype="0" fill="hold" nodeType="clickEffect">
                                  <p:stCondLst>
                                    <p:cond delay="0"/>
                                  </p:stCondLst>
                                  <p:childTnLst>
                                    <p:set>
                                      <p:cBhvr>
                                        <p:cTn id="107" dur="1" fill="hold">
                                          <p:stCondLst>
                                            <p:cond delay="0"/>
                                          </p:stCondLst>
                                        </p:cTn>
                                        <p:tgtEl>
                                          <p:spTgt spid="86026"/>
                                        </p:tgtEl>
                                        <p:attrNameLst>
                                          <p:attrName>style.visibility</p:attrName>
                                        </p:attrNameLst>
                                      </p:cBhvr>
                                      <p:to>
                                        <p:strVal val="visible"/>
                                      </p:to>
                                    </p:set>
                                    <p:animEffect transition="in" filter="wipe(down)">
                                      <p:cBhvr>
                                        <p:cTn id="108" dur="580">
                                          <p:stCondLst>
                                            <p:cond delay="0"/>
                                          </p:stCondLst>
                                        </p:cTn>
                                        <p:tgtEl>
                                          <p:spTgt spid="86026"/>
                                        </p:tgtEl>
                                      </p:cBhvr>
                                    </p:animEffect>
                                    <p:anim calcmode="lin" valueType="num">
                                      <p:cBhvr>
                                        <p:cTn id="109" dur="1822" tmFilter="0,0; 0.14,0.36; 0.43,0.73; 0.71,0.91; 1.0,1.0">
                                          <p:stCondLst>
                                            <p:cond delay="0"/>
                                          </p:stCondLst>
                                        </p:cTn>
                                        <p:tgtEl>
                                          <p:spTgt spid="86026"/>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86026"/>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86026"/>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86026"/>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86026"/>
                                        </p:tgtEl>
                                        <p:attrNameLst>
                                          <p:attrName>ppt_y</p:attrName>
                                        </p:attrNameLst>
                                      </p:cBhvr>
                                      <p:tavLst>
                                        <p:tav tm="0" fmla="#ppt_y-sin(pi*$)/81">
                                          <p:val>
                                            <p:fltVal val="0"/>
                                          </p:val>
                                        </p:tav>
                                        <p:tav tm="100000">
                                          <p:val>
                                            <p:fltVal val="1"/>
                                          </p:val>
                                        </p:tav>
                                      </p:tavLst>
                                    </p:anim>
                                    <p:animScale>
                                      <p:cBhvr>
                                        <p:cTn id="114" dur="26">
                                          <p:stCondLst>
                                            <p:cond delay="650"/>
                                          </p:stCondLst>
                                        </p:cTn>
                                        <p:tgtEl>
                                          <p:spTgt spid="86026"/>
                                        </p:tgtEl>
                                      </p:cBhvr>
                                      <p:to x="100000" y="60000"/>
                                    </p:animScale>
                                    <p:animScale>
                                      <p:cBhvr>
                                        <p:cTn id="115" dur="166" decel="50000">
                                          <p:stCondLst>
                                            <p:cond delay="676"/>
                                          </p:stCondLst>
                                        </p:cTn>
                                        <p:tgtEl>
                                          <p:spTgt spid="86026"/>
                                        </p:tgtEl>
                                      </p:cBhvr>
                                      <p:to x="100000" y="100000"/>
                                    </p:animScale>
                                    <p:animScale>
                                      <p:cBhvr>
                                        <p:cTn id="116" dur="26">
                                          <p:stCondLst>
                                            <p:cond delay="1312"/>
                                          </p:stCondLst>
                                        </p:cTn>
                                        <p:tgtEl>
                                          <p:spTgt spid="86026"/>
                                        </p:tgtEl>
                                      </p:cBhvr>
                                      <p:to x="100000" y="80000"/>
                                    </p:animScale>
                                    <p:animScale>
                                      <p:cBhvr>
                                        <p:cTn id="117" dur="166" decel="50000">
                                          <p:stCondLst>
                                            <p:cond delay="1338"/>
                                          </p:stCondLst>
                                        </p:cTn>
                                        <p:tgtEl>
                                          <p:spTgt spid="86026"/>
                                        </p:tgtEl>
                                      </p:cBhvr>
                                      <p:to x="100000" y="100000"/>
                                    </p:animScale>
                                    <p:animScale>
                                      <p:cBhvr>
                                        <p:cTn id="118" dur="26">
                                          <p:stCondLst>
                                            <p:cond delay="1642"/>
                                          </p:stCondLst>
                                        </p:cTn>
                                        <p:tgtEl>
                                          <p:spTgt spid="86026"/>
                                        </p:tgtEl>
                                      </p:cBhvr>
                                      <p:to x="100000" y="90000"/>
                                    </p:animScale>
                                    <p:animScale>
                                      <p:cBhvr>
                                        <p:cTn id="119" dur="166" decel="50000">
                                          <p:stCondLst>
                                            <p:cond delay="1668"/>
                                          </p:stCondLst>
                                        </p:cTn>
                                        <p:tgtEl>
                                          <p:spTgt spid="86026"/>
                                        </p:tgtEl>
                                      </p:cBhvr>
                                      <p:to x="100000" y="100000"/>
                                    </p:animScale>
                                    <p:animScale>
                                      <p:cBhvr>
                                        <p:cTn id="120" dur="26">
                                          <p:stCondLst>
                                            <p:cond delay="1808"/>
                                          </p:stCondLst>
                                        </p:cTn>
                                        <p:tgtEl>
                                          <p:spTgt spid="86026"/>
                                        </p:tgtEl>
                                      </p:cBhvr>
                                      <p:to x="100000" y="95000"/>
                                    </p:animScale>
                                    <p:animScale>
                                      <p:cBhvr>
                                        <p:cTn id="121" dur="166" decel="50000">
                                          <p:stCondLst>
                                            <p:cond delay="1834"/>
                                          </p:stCondLst>
                                        </p:cTn>
                                        <p:tgtEl>
                                          <p:spTgt spid="86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1"/>
          <p:cNvSpPr>
            <a:spLocks noGrp="1"/>
          </p:cNvSpPr>
          <p:nvPr>
            <p:ph type="sldNum" sz="quarter" idx="10"/>
          </p:nvPr>
        </p:nvSpPr>
        <p:spPr>
          <a:noFill/>
        </p:spPr>
        <p:txBody>
          <a:bodyPr/>
          <a:lstStyle/>
          <a:p>
            <a:r>
              <a:rPr lang="en-US"/>
              <a:t>20.</a:t>
            </a:r>
            <a:fld id="{478E93CC-CD84-416D-B092-B1BA2B0F6D4C}" type="slidenum">
              <a:rPr lang="en-US"/>
              <a:pPr/>
              <a:t>17</a:t>
            </a:fld>
            <a:endParaRPr lang="en-US"/>
          </a:p>
        </p:txBody>
      </p:sp>
      <p:sp>
        <p:nvSpPr>
          <p:cNvPr id="6451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20.13: </a:t>
            </a:r>
            <a:r>
              <a:rPr lang="en-US" sz="2000">
                <a:latin typeface="Times-BoldItalic"/>
              </a:rPr>
              <a:t>Updating path vectors</a:t>
            </a:r>
          </a:p>
        </p:txBody>
      </p:sp>
      <p:pic>
        <p:nvPicPr>
          <p:cNvPr id="87045" name="Picture 5"/>
          <p:cNvPicPr>
            <a:picLocks noChangeAspect="1" noChangeArrowheads="1"/>
          </p:cNvPicPr>
          <p:nvPr/>
        </p:nvPicPr>
        <p:blipFill>
          <a:blip r:embed="rId3"/>
          <a:srcRect/>
          <a:stretch>
            <a:fillRect/>
          </a:stretch>
        </p:blipFill>
        <p:spPr bwMode="auto">
          <a:xfrm>
            <a:off x="444500" y="838200"/>
            <a:ext cx="4614863" cy="2597150"/>
          </a:xfrm>
          <a:prstGeom prst="rect">
            <a:avLst/>
          </a:prstGeom>
          <a:noFill/>
          <a:ln w="9525">
            <a:noFill/>
            <a:miter lim="800000"/>
            <a:headEnd/>
            <a:tailEnd/>
          </a:ln>
        </p:spPr>
      </p:pic>
      <p:pic>
        <p:nvPicPr>
          <p:cNvPr id="87046" name="Picture 6"/>
          <p:cNvPicPr>
            <a:picLocks noChangeAspect="1" noChangeArrowheads="1"/>
          </p:cNvPicPr>
          <p:nvPr/>
        </p:nvPicPr>
        <p:blipFill>
          <a:blip r:embed="rId4"/>
          <a:srcRect/>
          <a:stretch>
            <a:fillRect/>
          </a:stretch>
        </p:blipFill>
        <p:spPr bwMode="auto">
          <a:xfrm>
            <a:off x="3962400" y="3657600"/>
            <a:ext cx="4605338" cy="2597150"/>
          </a:xfrm>
          <a:prstGeom prst="rect">
            <a:avLst/>
          </a:prstGeom>
          <a:noFill/>
          <a:ln w="9525">
            <a:noFill/>
            <a:miter lim="800000"/>
            <a:headEnd/>
            <a:tailEnd/>
          </a:ln>
        </p:spPr>
      </p:pic>
      <p:pic>
        <p:nvPicPr>
          <p:cNvPr id="87047" name="Picture 7"/>
          <p:cNvPicPr>
            <a:picLocks noChangeAspect="1" noChangeArrowheads="1"/>
          </p:cNvPicPr>
          <p:nvPr/>
        </p:nvPicPr>
        <p:blipFill>
          <a:blip r:embed="rId5"/>
          <a:srcRect/>
          <a:stretch>
            <a:fillRect/>
          </a:stretch>
        </p:blipFill>
        <p:spPr bwMode="auto">
          <a:xfrm>
            <a:off x="6019800" y="1371600"/>
            <a:ext cx="1881188" cy="1085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1000" fill="hold"/>
                                        <p:tgtEl>
                                          <p:spTgt spid="87045"/>
                                        </p:tgtEl>
                                        <p:attrNameLst>
                                          <p:attrName>ppt_w</p:attrName>
                                        </p:attrNameLst>
                                      </p:cBhvr>
                                      <p:tavLst>
                                        <p:tav tm="0">
                                          <p:val>
                                            <p:fltVal val="0"/>
                                          </p:val>
                                        </p:tav>
                                        <p:tav tm="100000">
                                          <p:val>
                                            <p:strVal val="#ppt_w"/>
                                          </p:val>
                                        </p:tav>
                                      </p:tavLst>
                                    </p:anim>
                                    <p:anim calcmode="lin" valueType="num">
                                      <p:cBhvr>
                                        <p:cTn id="8" dur="1000" fill="hold"/>
                                        <p:tgtEl>
                                          <p:spTgt spid="87045"/>
                                        </p:tgtEl>
                                        <p:attrNameLst>
                                          <p:attrName>ppt_h</p:attrName>
                                        </p:attrNameLst>
                                      </p:cBhvr>
                                      <p:tavLst>
                                        <p:tav tm="0">
                                          <p:val>
                                            <p:fltVal val="0"/>
                                          </p:val>
                                        </p:tav>
                                        <p:tav tm="100000">
                                          <p:val>
                                            <p:strVal val="#ppt_h"/>
                                          </p:val>
                                        </p:tav>
                                      </p:tavLst>
                                    </p:anim>
                                    <p:anim calcmode="lin" valueType="num">
                                      <p:cBhvr>
                                        <p:cTn id="9" dur="1000" fill="hold"/>
                                        <p:tgtEl>
                                          <p:spTgt spid="87045"/>
                                        </p:tgtEl>
                                        <p:attrNameLst>
                                          <p:attrName>style.rotation</p:attrName>
                                        </p:attrNameLst>
                                      </p:cBhvr>
                                      <p:tavLst>
                                        <p:tav tm="0">
                                          <p:val>
                                            <p:fltVal val="90"/>
                                          </p:val>
                                        </p:tav>
                                        <p:tav tm="100000">
                                          <p:val>
                                            <p:fltVal val="0"/>
                                          </p:val>
                                        </p:tav>
                                      </p:tavLst>
                                    </p:anim>
                                    <p:animEffect transition="in" filter="fade">
                                      <p:cBhvr>
                                        <p:cTn id="10" dur="1000"/>
                                        <p:tgtEl>
                                          <p:spTgt spid="870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87046"/>
                                        </p:tgtEl>
                                        <p:attrNameLst>
                                          <p:attrName>style.visibility</p:attrName>
                                        </p:attrNameLst>
                                      </p:cBhvr>
                                      <p:to>
                                        <p:strVal val="visible"/>
                                      </p:to>
                                    </p:set>
                                    <p:anim calcmode="lin" valueType="num">
                                      <p:cBhvr>
                                        <p:cTn id="15" dur="1000" fill="hold"/>
                                        <p:tgtEl>
                                          <p:spTgt spid="87046"/>
                                        </p:tgtEl>
                                        <p:attrNameLst>
                                          <p:attrName>ppt_w</p:attrName>
                                        </p:attrNameLst>
                                      </p:cBhvr>
                                      <p:tavLst>
                                        <p:tav tm="0">
                                          <p:val>
                                            <p:fltVal val="0"/>
                                          </p:val>
                                        </p:tav>
                                        <p:tav tm="100000">
                                          <p:val>
                                            <p:strVal val="#ppt_w"/>
                                          </p:val>
                                        </p:tav>
                                      </p:tavLst>
                                    </p:anim>
                                    <p:anim calcmode="lin" valueType="num">
                                      <p:cBhvr>
                                        <p:cTn id="16" dur="1000" fill="hold"/>
                                        <p:tgtEl>
                                          <p:spTgt spid="87046"/>
                                        </p:tgtEl>
                                        <p:attrNameLst>
                                          <p:attrName>ppt_h</p:attrName>
                                        </p:attrNameLst>
                                      </p:cBhvr>
                                      <p:tavLst>
                                        <p:tav tm="0">
                                          <p:val>
                                            <p:fltVal val="0"/>
                                          </p:val>
                                        </p:tav>
                                        <p:tav tm="100000">
                                          <p:val>
                                            <p:strVal val="#ppt_h"/>
                                          </p:val>
                                        </p:tav>
                                      </p:tavLst>
                                    </p:anim>
                                    <p:anim calcmode="lin" valueType="num">
                                      <p:cBhvr>
                                        <p:cTn id="17" dur="1000" fill="hold"/>
                                        <p:tgtEl>
                                          <p:spTgt spid="87046"/>
                                        </p:tgtEl>
                                        <p:attrNameLst>
                                          <p:attrName>style.rotation</p:attrName>
                                        </p:attrNameLst>
                                      </p:cBhvr>
                                      <p:tavLst>
                                        <p:tav tm="0">
                                          <p:val>
                                            <p:fltVal val="90"/>
                                          </p:val>
                                        </p:tav>
                                        <p:tav tm="100000">
                                          <p:val>
                                            <p:fltVal val="0"/>
                                          </p:val>
                                        </p:tav>
                                      </p:tavLst>
                                    </p:anim>
                                    <p:animEffect transition="in" filter="fade">
                                      <p:cBhvr>
                                        <p:cTn id="18" dur="1000"/>
                                        <p:tgtEl>
                                          <p:spTgt spid="870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nodeType="clickEffect">
                                  <p:stCondLst>
                                    <p:cond delay="0"/>
                                  </p:stCondLst>
                                  <p:childTnLst>
                                    <p:set>
                                      <p:cBhvr>
                                        <p:cTn id="22" dur="1" fill="hold">
                                          <p:stCondLst>
                                            <p:cond delay="0"/>
                                          </p:stCondLst>
                                        </p:cTn>
                                        <p:tgtEl>
                                          <p:spTgt spid="87047"/>
                                        </p:tgtEl>
                                        <p:attrNameLst>
                                          <p:attrName>style.visibility</p:attrName>
                                        </p:attrNameLst>
                                      </p:cBhvr>
                                      <p:to>
                                        <p:strVal val="visible"/>
                                      </p:to>
                                    </p:set>
                                    <p:animEffect transition="in" filter="wipe(down)">
                                      <p:cBhvr>
                                        <p:cTn id="23" dur="580">
                                          <p:stCondLst>
                                            <p:cond delay="0"/>
                                          </p:stCondLst>
                                        </p:cTn>
                                        <p:tgtEl>
                                          <p:spTgt spid="87047"/>
                                        </p:tgtEl>
                                      </p:cBhvr>
                                    </p:animEffect>
                                    <p:anim calcmode="lin" valueType="num">
                                      <p:cBhvr>
                                        <p:cTn id="24" dur="1822" tmFilter="0,0; 0.14,0.36; 0.43,0.73; 0.71,0.91; 1.0,1.0">
                                          <p:stCondLst>
                                            <p:cond delay="0"/>
                                          </p:stCondLst>
                                        </p:cTn>
                                        <p:tgtEl>
                                          <p:spTgt spid="8704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704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704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704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7047"/>
                                        </p:tgtEl>
                                        <p:attrNameLst>
                                          <p:attrName>ppt_y</p:attrName>
                                        </p:attrNameLst>
                                      </p:cBhvr>
                                      <p:tavLst>
                                        <p:tav tm="0" fmla="#ppt_y-sin(pi*$)/81">
                                          <p:val>
                                            <p:fltVal val="0"/>
                                          </p:val>
                                        </p:tav>
                                        <p:tav tm="100000">
                                          <p:val>
                                            <p:fltVal val="1"/>
                                          </p:val>
                                        </p:tav>
                                      </p:tavLst>
                                    </p:anim>
                                    <p:animScale>
                                      <p:cBhvr>
                                        <p:cTn id="29" dur="26">
                                          <p:stCondLst>
                                            <p:cond delay="650"/>
                                          </p:stCondLst>
                                        </p:cTn>
                                        <p:tgtEl>
                                          <p:spTgt spid="87047"/>
                                        </p:tgtEl>
                                      </p:cBhvr>
                                      <p:to x="100000" y="60000"/>
                                    </p:animScale>
                                    <p:animScale>
                                      <p:cBhvr>
                                        <p:cTn id="30" dur="166" decel="50000">
                                          <p:stCondLst>
                                            <p:cond delay="676"/>
                                          </p:stCondLst>
                                        </p:cTn>
                                        <p:tgtEl>
                                          <p:spTgt spid="87047"/>
                                        </p:tgtEl>
                                      </p:cBhvr>
                                      <p:to x="100000" y="100000"/>
                                    </p:animScale>
                                    <p:animScale>
                                      <p:cBhvr>
                                        <p:cTn id="31" dur="26">
                                          <p:stCondLst>
                                            <p:cond delay="1312"/>
                                          </p:stCondLst>
                                        </p:cTn>
                                        <p:tgtEl>
                                          <p:spTgt spid="87047"/>
                                        </p:tgtEl>
                                      </p:cBhvr>
                                      <p:to x="100000" y="80000"/>
                                    </p:animScale>
                                    <p:animScale>
                                      <p:cBhvr>
                                        <p:cTn id="32" dur="166" decel="50000">
                                          <p:stCondLst>
                                            <p:cond delay="1338"/>
                                          </p:stCondLst>
                                        </p:cTn>
                                        <p:tgtEl>
                                          <p:spTgt spid="87047"/>
                                        </p:tgtEl>
                                      </p:cBhvr>
                                      <p:to x="100000" y="100000"/>
                                    </p:animScale>
                                    <p:animScale>
                                      <p:cBhvr>
                                        <p:cTn id="33" dur="26">
                                          <p:stCondLst>
                                            <p:cond delay="1642"/>
                                          </p:stCondLst>
                                        </p:cTn>
                                        <p:tgtEl>
                                          <p:spTgt spid="87047"/>
                                        </p:tgtEl>
                                      </p:cBhvr>
                                      <p:to x="100000" y="90000"/>
                                    </p:animScale>
                                    <p:animScale>
                                      <p:cBhvr>
                                        <p:cTn id="34" dur="166" decel="50000">
                                          <p:stCondLst>
                                            <p:cond delay="1668"/>
                                          </p:stCondLst>
                                        </p:cTn>
                                        <p:tgtEl>
                                          <p:spTgt spid="87047"/>
                                        </p:tgtEl>
                                      </p:cBhvr>
                                      <p:to x="100000" y="100000"/>
                                    </p:animScale>
                                    <p:animScale>
                                      <p:cBhvr>
                                        <p:cTn id="35" dur="26">
                                          <p:stCondLst>
                                            <p:cond delay="1808"/>
                                          </p:stCondLst>
                                        </p:cTn>
                                        <p:tgtEl>
                                          <p:spTgt spid="87047"/>
                                        </p:tgtEl>
                                      </p:cBhvr>
                                      <p:to x="100000" y="95000"/>
                                    </p:animScale>
                                    <p:animScale>
                                      <p:cBhvr>
                                        <p:cTn id="36" dur="166" decel="50000">
                                          <p:stCondLst>
                                            <p:cond delay="1834"/>
                                          </p:stCondLst>
                                        </p:cTn>
                                        <p:tgtEl>
                                          <p:spTgt spid="870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Slide Number Placeholder 1"/>
          <p:cNvSpPr>
            <a:spLocks noGrp="1"/>
          </p:cNvSpPr>
          <p:nvPr>
            <p:ph type="sldNum" sz="quarter" idx="10"/>
          </p:nvPr>
        </p:nvSpPr>
        <p:spPr>
          <a:noFill/>
        </p:spPr>
        <p:txBody>
          <a:bodyPr/>
          <a:lstStyle/>
          <a:p>
            <a:r>
              <a:rPr lang="en-US"/>
              <a:t>20.</a:t>
            </a:r>
            <a:fld id="{06D5E8FC-ADE9-42BC-ACA4-F615780F20F2}" type="slidenum">
              <a:rPr lang="en-US"/>
              <a:pPr/>
              <a:t>18</a:t>
            </a:fld>
            <a:endParaRPr 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7761288" cy="579438"/>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New Roman" pitchFamily="18" charset="0"/>
                <a:cs typeface="Times New Roman" pitchFamily="18" charset="0"/>
              </a:rPr>
              <a:t>20-3   UNICAST ROUTING PROTOCOLS</a:t>
            </a:r>
            <a:endParaRPr lang="en-US" i="0" dirty="0">
              <a:effectLst>
                <a:outerShdw blurRad="38100" dist="38100" dir="2700000" algn="tl">
                  <a:srgbClr val="C0C0C0"/>
                </a:outerShdw>
              </a:effectLst>
              <a:latin typeface="Times" pitchFamily="18" charset="0"/>
            </a:endParaRPr>
          </a:p>
        </p:txBody>
      </p:sp>
      <p:sp>
        <p:nvSpPr>
          <p:cNvPr id="6861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68613" name="Rectangle 8"/>
          <p:cNvSpPr>
            <a:spLocks noChangeArrowheads="1"/>
          </p:cNvSpPr>
          <p:nvPr/>
        </p:nvSpPr>
        <p:spPr bwMode="auto">
          <a:xfrm>
            <a:off x="228600" y="1658938"/>
            <a:ext cx="8458200" cy="3990975"/>
          </a:xfrm>
          <a:prstGeom prst="rect">
            <a:avLst/>
          </a:prstGeom>
          <a:noFill/>
          <a:ln w="9525">
            <a:noFill/>
            <a:miter lim="800000"/>
            <a:headEnd/>
            <a:tailEnd/>
          </a:ln>
        </p:spPr>
        <p:txBody>
          <a:bodyPr>
            <a:spAutoFit/>
          </a:bodyPr>
          <a:lstStyle/>
          <a:p>
            <a:pPr algn="just" eaLnBrk="0" hangingPunct="0"/>
            <a:r>
              <a:rPr lang="en-US">
                <a:latin typeface="Times-Roman"/>
              </a:rPr>
              <a:t>After an introduction, we discuss three common protocols used in the Internet: Routing Information Protocol (RIP), based on the distance-vector algorithm, Open Shortest Path First (OSPF), based on the link-state algorithm, and Border Gateway Protocol (BGP), based on the path-vector algorithm.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1"/>
          <p:cNvSpPr>
            <a:spLocks noGrp="1"/>
          </p:cNvSpPr>
          <p:nvPr>
            <p:ph type="sldNum" sz="quarter" idx="10"/>
          </p:nvPr>
        </p:nvSpPr>
        <p:spPr>
          <a:noFill/>
        </p:spPr>
        <p:txBody>
          <a:bodyPr/>
          <a:lstStyle/>
          <a:p>
            <a:r>
              <a:rPr lang="en-US"/>
              <a:t>20.</a:t>
            </a:r>
            <a:fld id="{98B60A17-30EF-43F4-BE38-1ED236ECB30C}" type="slidenum">
              <a:rPr lang="en-US"/>
              <a:pPr/>
              <a:t>19</a:t>
            </a:fld>
            <a:endParaRPr lang="en-US"/>
          </a:p>
        </p:txBody>
      </p:sp>
      <p:sp>
        <p:nvSpPr>
          <p:cNvPr id="706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706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06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706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06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06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706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49720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20.3.1  Internet Structure</a:t>
            </a:r>
          </a:p>
        </p:txBody>
      </p:sp>
      <p:sp>
        <p:nvSpPr>
          <p:cNvPr id="70666" name="Rectangle 10"/>
          <p:cNvSpPr>
            <a:spLocks noChangeArrowheads="1"/>
          </p:cNvSpPr>
          <p:nvPr/>
        </p:nvSpPr>
        <p:spPr bwMode="auto">
          <a:xfrm>
            <a:off x="381000" y="1293813"/>
            <a:ext cx="7924800" cy="3508375"/>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Before discussing unicast routing protocols, we need to understand the structure of today’s Internet. The Internet has changed from a tree-like structure, with a single backbone, to a multi-backbone structure run by different private corporations today. Although it is difficult to give a general view of the Internet today, we can say that the Internet has a structure similar to what is shown in Figure 20.14.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1"/>
          <p:cNvSpPr>
            <a:spLocks noGrp="1"/>
          </p:cNvSpPr>
          <p:nvPr>
            <p:ph type="sldNum" sz="quarter" idx="10"/>
          </p:nvPr>
        </p:nvSpPr>
        <p:spPr>
          <a:noFill/>
        </p:spPr>
        <p:txBody>
          <a:bodyPr/>
          <a:lstStyle/>
          <a:p>
            <a:r>
              <a:rPr lang="en-US"/>
              <a:t>20.</a:t>
            </a:r>
            <a:fld id="{E1FF4579-0D4F-417A-874A-0310E27CAFBB}" type="slidenum">
              <a:rPr lang="en-US"/>
              <a:pPr/>
              <a:t>2</a:t>
            </a:fld>
            <a:endParaRPr lang="en-US"/>
          </a:p>
        </p:txBody>
      </p:sp>
      <p:sp>
        <p:nvSpPr>
          <p:cNvPr id="29698" name="Rectangle 14"/>
          <p:cNvSpPr>
            <a:spLocks noChangeArrowheads="1"/>
          </p:cNvSpPr>
          <p:nvPr/>
        </p:nvSpPr>
        <p:spPr bwMode="auto">
          <a:xfrm>
            <a:off x="152400" y="133350"/>
            <a:ext cx="8534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  </a:t>
            </a:r>
            <a:r>
              <a:rPr lang="en-US" sz="2000">
                <a:latin typeface="Times-BoldItalic"/>
              </a:rPr>
              <a:t>Least-cost trees for nodes in the internet of Figure 4.56</a:t>
            </a:r>
          </a:p>
        </p:txBody>
      </p:sp>
      <p:pic>
        <p:nvPicPr>
          <p:cNvPr id="75782" name="Picture 6"/>
          <p:cNvPicPr>
            <a:picLocks noChangeAspect="1" noChangeArrowheads="1"/>
          </p:cNvPicPr>
          <p:nvPr/>
        </p:nvPicPr>
        <p:blipFill>
          <a:blip r:embed="rId3"/>
          <a:srcRect/>
          <a:stretch>
            <a:fillRect/>
          </a:stretch>
        </p:blipFill>
        <p:spPr bwMode="auto">
          <a:xfrm>
            <a:off x="158750" y="762000"/>
            <a:ext cx="2317750" cy="1143000"/>
          </a:xfrm>
          <a:prstGeom prst="rect">
            <a:avLst/>
          </a:prstGeom>
          <a:noFill/>
          <a:ln w="9525">
            <a:noFill/>
            <a:miter lim="800000"/>
            <a:headEnd/>
            <a:tailEnd/>
          </a:ln>
        </p:spPr>
      </p:pic>
      <p:pic>
        <p:nvPicPr>
          <p:cNvPr id="75783" name="Picture 7"/>
          <p:cNvPicPr>
            <a:picLocks noChangeAspect="1" noChangeArrowheads="1"/>
          </p:cNvPicPr>
          <p:nvPr/>
        </p:nvPicPr>
        <p:blipFill>
          <a:blip r:embed="rId4"/>
          <a:srcRect/>
          <a:stretch>
            <a:fillRect/>
          </a:stretch>
        </p:blipFill>
        <p:spPr bwMode="auto">
          <a:xfrm>
            <a:off x="3014663" y="762000"/>
            <a:ext cx="2319337" cy="1143000"/>
          </a:xfrm>
          <a:prstGeom prst="rect">
            <a:avLst/>
          </a:prstGeom>
          <a:noFill/>
          <a:ln w="9525">
            <a:noFill/>
            <a:miter lim="800000"/>
            <a:headEnd/>
            <a:tailEnd/>
          </a:ln>
        </p:spPr>
      </p:pic>
      <p:pic>
        <p:nvPicPr>
          <p:cNvPr id="75784" name="Picture 8"/>
          <p:cNvPicPr>
            <a:picLocks noChangeAspect="1" noChangeArrowheads="1"/>
          </p:cNvPicPr>
          <p:nvPr/>
        </p:nvPicPr>
        <p:blipFill>
          <a:blip r:embed="rId5"/>
          <a:srcRect/>
          <a:stretch>
            <a:fillRect/>
          </a:stretch>
        </p:blipFill>
        <p:spPr bwMode="auto">
          <a:xfrm>
            <a:off x="5868988" y="762000"/>
            <a:ext cx="2317750" cy="1143000"/>
          </a:xfrm>
          <a:prstGeom prst="rect">
            <a:avLst/>
          </a:prstGeom>
          <a:noFill/>
          <a:ln w="9525">
            <a:noFill/>
            <a:miter lim="800000"/>
            <a:headEnd/>
            <a:tailEnd/>
          </a:ln>
        </p:spPr>
      </p:pic>
      <p:pic>
        <p:nvPicPr>
          <p:cNvPr id="75785" name="Picture 9"/>
          <p:cNvPicPr>
            <a:picLocks noChangeAspect="1" noChangeArrowheads="1"/>
          </p:cNvPicPr>
          <p:nvPr/>
        </p:nvPicPr>
        <p:blipFill>
          <a:blip r:embed="rId6"/>
          <a:srcRect/>
          <a:stretch>
            <a:fillRect/>
          </a:stretch>
        </p:blipFill>
        <p:spPr bwMode="auto">
          <a:xfrm>
            <a:off x="158750" y="4800600"/>
            <a:ext cx="2317750" cy="1143000"/>
          </a:xfrm>
          <a:prstGeom prst="rect">
            <a:avLst/>
          </a:prstGeom>
          <a:noFill/>
          <a:ln w="9525">
            <a:noFill/>
            <a:miter lim="800000"/>
            <a:headEnd/>
            <a:tailEnd/>
          </a:ln>
        </p:spPr>
      </p:pic>
      <p:pic>
        <p:nvPicPr>
          <p:cNvPr id="75786" name="Picture 10"/>
          <p:cNvPicPr>
            <a:picLocks noChangeAspect="1" noChangeArrowheads="1"/>
          </p:cNvPicPr>
          <p:nvPr/>
        </p:nvPicPr>
        <p:blipFill>
          <a:blip r:embed="rId7"/>
          <a:srcRect/>
          <a:stretch>
            <a:fillRect/>
          </a:stretch>
        </p:blipFill>
        <p:spPr bwMode="auto">
          <a:xfrm>
            <a:off x="3014663" y="4800600"/>
            <a:ext cx="2319337" cy="1143000"/>
          </a:xfrm>
          <a:prstGeom prst="rect">
            <a:avLst/>
          </a:prstGeom>
          <a:noFill/>
          <a:ln w="9525">
            <a:noFill/>
            <a:miter lim="800000"/>
            <a:headEnd/>
            <a:tailEnd/>
          </a:ln>
        </p:spPr>
      </p:pic>
      <p:pic>
        <p:nvPicPr>
          <p:cNvPr id="75787" name="Picture 11"/>
          <p:cNvPicPr>
            <a:picLocks noChangeAspect="1" noChangeArrowheads="1"/>
          </p:cNvPicPr>
          <p:nvPr/>
        </p:nvPicPr>
        <p:blipFill>
          <a:blip r:embed="rId8"/>
          <a:srcRect/>
          <a:stretch>
            <a:fillRect/>
          </a:stretch>
        </p:blipFill>
        <p:spPr bwMode="auto">
          <a:xfrm>
            <a:off x="5868988" y="4800600"/>
            <a:ext cx="2317750" cy="1143000"/>
          </a:xfrm>
          <a:prstGeom prst="rect">
            <a:avLst/>
          </a:prstGeom>
          <a:noFill/>
          <a:ln w="9525">
            <a:noFill/>
            <a:miter lim="800000"/>
            <a:headEnd/>
            <a:tailEnd/>
          </a:ln>
        </p:spPr>
      </p:pic>
      <p:pic>
        <p:nvPicPr>
          <p:cNvPr id="75788" name="Picture 12"/>
          <p:cNvPicPr>
            <a:picLocks noChangeAspect="1" noChangeArrowheads="1"/>
          </p:cNvPicPr>
          <p:nvPr/>
        </p:nvPicPr>
        <p:blipFill>
          <a:blip r:embed="rId9"/>
          <a:srcRect/>
          <a:stretch>
            <a:fillRect/>
          </a:stretch>
        </p:blipFill>
        <p:spPr bwMode="auto">
          <a:xfrm>
            <a:off x="6553200" y="2667000"/>
            <a:ext cx="2317750" cy="1143000"/>
          </a:xfrm>
          <a:prstGeom prst="rect">
            <a:avLst/>
          </a:prstGeom>
          <a:noFill/>
          <a:ln w="9525">
            <a:noFill/>
            <a:miter lim="800000"/>
            <a:headEnd/>
            <a:tailEnd/>
          </a:ln>
        </p:spPr>
      </p:pic>
      <p:pic>
        <p:nvPicPr>
          <p:cNvPr id="75790" name="Picture 13"/>
          <p:cNvPicPr>
            <a:picLocks noChangeAspect="1" noChangeArrowheads="1"/>
          </p:cNvPicPr>
          <p:nvPr/>
        </p:nvPicPr>
        <p:blipFill>
          <a:blip r:embed="rId10"/>
          <a:srcRect/>
          <a:stretch>
            <a:fillRect/>
          </a:stretch>
        </p:blipFill>
        <p:spPr bwMode="auto">
          <a:xfrm>
            <a:off x="1905000" y="2630488"/>
            <a:ext cx="3243263" cy="11795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anim calcmode="lin" valueType="num">
                                      <p:cBhvr>
                                        <p:cTn id="7" dur="500" fill="hold"/>
                                        <p:tgtEl>
                                          <p:spTgt spid="75782"/>
                                        </p:tgtEl>
                                        <p:attrNameLst>
                                          <p:attrName>ppt_w</p:attrName>
                                        </p:attrNameLst>
                                      </p:cBhvr>
                                      <p:tavLst>
                                        <p:tav tm="0">
                                          <p:val>
                                            <p:fltVal val="0"/>
                                          </p:val>
                                        </p:tav>
                                        <p:tav tm="100000">
                                          <p:val>
                                            <p:strVal val="#ppt_w"/>
                                          </p:val>
                                        </p:tav>
                                      </p:tavLst>
                                    </p:anim>
                                    <p:anim calcmode="lin" valueType="num">
                                      <p:cBhvr>
                                        <p:cTn id="8" dur="500" fill="hold"/>
                                        <p:tgtEl>
                                          <p:spTgt spid="75782"/>
                                        </p:tgtEl>
                                        <p:attrNameLst>
                                          <p:attrName>ppt_h</p:attrName>
                                        </p:attrNameLst>
                                      </p:cBhvr>
                                      <p:tavLst>
                                        <p:tav tm="0">
                                          <p:val>
                                            <p:fltVal val="0"/>
                                          </p:val>
                                        </p:tav>
                                        <p:tav tm="100000">
                                          <p:val>
                                            <p:strVal val="#ppt_h"/>
                                          </p:val>
                                        </p:tav>
                                      </p:tavLst>
                                    </p:anim>
                                    <p:animEffect transition="in" filter="fade">
                                      <p:cBhvr>
                                        <p:cTn id="9" dur="500"/>
                                        <p:tgtEl>
                                          <p:spTgt spid="757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75783"/>
                                        </p:tgtEl>
                                        <p:attrNameLst>
                                          <p:attrName>style.visibility</p:attrName>
                                        </p:attrNameLst>
                                      </p:cBhvr>
                                      <p:to>
                                        <p:strVal val="visible"/>
                                      </p:to>
                                    </p:set>
                                    <p:anim calcmode="lin" valueType="num">
                                      <p:cBhvr>
                                        <p:cTn id="14" dur="500" fill="hold"/>
                                        <p:tgtEl>
                                          <p:spTgt spid="75783"/>
                                        </p:tgtEl>
                                        <p:attrNameLst>
                                          <p:attrName>ppt_w</p:attrName>
                                        </p:attrNameLst>
                                      </p:cBhvr>
                                      <p:tavLst>
                                        <p:tav tm="0">
                                          <p:val>
                                            <p:fltVal val="0"/>
                                          </p:val>
                                        </p:tav>
                                        <p:tav tm="100000">
                                          <p:val>
                                            <p:strVal val="#ppt_w"/>
                                          </p:val>
                                        </p:tav>
                                      </p:tavLst>
                                    </p:anim>
                                    <p:anim calcmode="lin" valueType="num">
                                      <p:cBhvr>
                                        <p:cTn id="15" dur="500" fill="hold"/>
                                        <p:tgtEl>
                                          <p:spTgt spid="75783"/>
                                        </p:tgtEl>
                                        <p:attrNameLst>
                                          <p:attrName>ppt_h</p:attrName>
                                        </p:attrNameLst>
                                      </p:cBhvr>
                                      <p:tavLst>
                                        <p:tav tm="0">
                                          <p:val>
                                            <p:fltVal val="0"/>
                                          </p:val>
                                        </p:tav>
                                        <p:tav tm="100000">
                                          <p:val>
                                            <p:strVal val="#ppt_h"/>
                                          </p:val>
                                        </p:tav>
                                      </p:tavLst>
                                    </p:anim>
                                    <p:animEffect transition="in" filter="fade">
                                      <p:cBhvr>
                                        <p:cTn id="16" dur="500"/>
                                        <p:tgtEl>
                                          <p:spTgt spid="757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75784"/>
                                        </p:tgtEl>
                                        <p:attrNameLst>
                                          <p:attrName>style.visibility</p:attrName>
                                        </p:attrNameLst>
                                      </p:cBhvr>
                                      <p:to>
                                        <p:strVal val="visible"/>
                                      </p:to>
                                    </p:set>
                                    <p:anim calcmode="lin" valueType="num">
                                      <p:cBhvr>
                                        <p:cTn id="21" dur="500" fill="hold"/>
                                        <p:tgtEl>
                                          <p:spTgt spid="75784"/>
                                        </p:tgtEl>
                                        <p:attrNameLst>
                                          <p:attrName>ppt_w</p:attrName>
                                        </p:attrNameLst>
                                      </p:cBhvr>
                                      <p:tavLst>
                                        <p:tav tm="0">
                                          <p:val>
                                            <p:fltVal val="0"/>
                                          </p:val>
                                        </p:tav>
                                        <p:tav tm="100000">
                                          <p:val>
                                            <p:strVal val="#ppt_w"/>
                                          </p:val>
                                        </p:tav>
                                      </p:tavLst>
                                    </p:anim>
                                    <p:anim calcmode="lin" valueType="num">
                                      <p:cBhvr>
                                        <p:cTn id="22" dur="500" fill="hold"/>
                                        <p:tgtEl>
                                          <p:spTgt spid="75784"/>
                                        </p:tgtEl>
                                        <p:attrNameLst>
                                          <p:attrName>ppt_h</p:attrName>
                                        </p:attrNameLst>
                                      </p:cBhvr>
                                      <p:tavLst>
                                        <p:tav tm="0">
                                          <p:val>
                                            <p:fltVal val="0"/>
                                          </p:val>
                                        </p:tav>
                                        <p:tav tm="100000">
                                          <p:val>
                                            <p:strVal val="#ppt_h"/>
                                          </p:val>
                                        </p:tav>
                                      </p:tavLst>
                                    </p:anim>
                                    <p:animEffect transition="in" filter="fade">
                                      <p:cBhvr>
                                        <p:cTn id="23" dur="500"/>
                                        <p:tgtEl>
                                          <p:spTgt spid="757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75785"/>
                                        </p:tgtEl>
                                        <p:attrNameLst>
                                          <p:attrName>style.visibility</p:attrName>
                                        </p:attrNameLst>
                                      </p:cBhvr>
                                      <p:to>
                                        <p:strVal val="visible"/>
                                      </p:to>
                                    </p:set>
                                    <p:anim calcmode="lin" valueType="num">
                                      <p:cBhvr>
                                        <p:cTn id="28" dur="500" fill="hold"/>
                                        <p:tgtEl>
                                          <p:spTgt spid="75785"/>
                                        </p:tgtEl>
                                        <p:attrNameLst>
                                          <p:attrName>ppt_w</p:attrName>
                                        </p:attrNameLst>
                                      </p:cBhvr>
                                      <p:tavLst>
                                        <p:tav tm="0">
                                          <p:val>
                                            <p:fltVal val="0"/>
                                          </p:val>
                                        </p:tav>
                                        <p:tav tm="100000">
                                          <p:val>
                                            <p:strVal val="#ppt_w"/>
                                          </p:val>
                                        </p:tav>
                                      </p:tavLst>
                                    </p:anim>
                                    <p:anim calcmode="lin" valueType="num">
                                      <p:cBhvr>
                                        <p:cTn id="29" dur="500" fill="hold"/>
                                        <p:tgtEl>
                                          <p:spTgt spid="75785"/>
                                        </p:tgtEl>
                                        <p:attrNameLst>
                                          <p:attrName>ppt_h</p:attrName>
                                        </p:attrNameLst>
                                      </p:cBhvr>
                                      <p:tavLst>
                                        <p:tav tm="0">
                                          <p:val>
                                            <p:fltVal val="0"/>
                                          </p:val>
                                        </p:tav>
                                        <p:tav tm="100000">
                                          <p:val>
                                            <p:strVal val="#ppt_h"/>
                                          </p:val>
                                        </p:tav>
                                      </p:tavLst>
                                    </p:anim>
                                    <p:animEffect transition="in" filter="fade">
                                      <p:cBhvr>
                                        <p:cTn id="30" dur="500"/>
                                        <p:tgtEl>
                                          <p:spTgt spid="757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75786"/>
                                        </p:tgtEl>
                                        <p:attrNameLst>
                                          <p:attrName>style.visibility</p:attrName>
                                        </p:attrNameLst>
                                      </p:cBhvr>
                                      <p:to>
                                        <p:strVal val="visible"/>
                                      </p:to>
                                    </p:set>
                                    <p:anim calcmode="lin" valueType="num">
                                      <p:cBhvr>
                                        <p:cTn id="35" dur="500" fill="hold"/>
                                        <p:tgtEl>
                                          <p:spTgt spid="75786"/>
                                        </p:tgtEl>
                                        <p:attrNameLst>
                                          <p:attrName>ppt_w</p:attrName>
                                        </p:attrNameLst>
                                      </p:cBhvr>
                                      <p:tavLst>
                                        <p:tav tm="0">
                                          <p:val>
                                            <p:fltVal val="0"/>
                                          </p:val>
                                        </p:tav>
                                        <p:tav tm="100000">
                                          <p:val>
                                            <p:strVal val="#ppt_w"/>
                                          </p:val>
                                        </p:tav>
                                      </p:tavLst>
                                    </p:anim>
                                    <p:anim calcmode="lin" valueType="num">
                                      <p:cBhvr>
                                        <p:cTn id="36" dur="500" fill="hold"/>
                                        <p:tgtEl>
                                          <p:spTgt spid="75786"/>
                                        </p:tgtEl>
                                        <p:attrNameLst>
                                          <p:attrName>ppt_h</p:attrName>
                                        </p:attrNameLst>
                                      </p:cBhvr>
                                      <p:tavLst>
                                        <p:tav tm="0">
                                          <p:val>
                                            <p:fltVal val="0"/>
                                          </p:val>
                                        </p:tav>
                                        <p:tav tm="100000">
                                          <p:val>
                                            <p:strVal val="#ppt_h"/>
                                          </p:val>
                                        </p:tav>
                                      </p:tavLst>
                                    </p:anim>
                                    <p:animEffect transition="in" filter="fade">
                                      <p:cBhvr>
                                        <p:cTn id="37" dur="500"/>
                                        <p:tgtEl>
                                          <p:spTgt spid="757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75787"/>
                                        </p:tgtEl>
                                        <p:attrNameLst>
                                          <p:attrName>style.visibility</p:attrName>
                                        </p:attrNameLst>
                                      </p:cBhvr>
                                      <p:to>
                                        <p:strVal val="visible"/>
                                      </p:to>
                                    </p:set>
                                    <p:anim calcmode="lin" valueType="num">
                                      <p:cBhvr>
                                        <p:cTn id="42" dur="500" fill="hold"/>
                                        <p:tgtEl>
                                          <p:spTgt spid="75787"/>
                                        </p:tgtEl>
                                        <p:attrNameLst>
                                          <p:attrName>ppt_w</p:attrName>
                                        </p:attrNameLst>
                                      </p:cBhvr>
                                      <p:tavLst>
                                        <p:tav tm="0">
                                          <p:val>
                                            <p:fltVal val="0"/>
                                          </p:val>
                                        </p:tav>
                                        <p:tav tm="100000">
                                          <p:val>
                                            <p:strVal val="#ppt_w"/>
                                          </p:val>
                                        </p:tav>
                                      </p:tavLst>
                                    </p:anim>
                                    <p:anim calcmode="lin" valueType="num">
                                      <p:cBhvr>
                                        <p:cTn id="43" dur="500" fill="hold"/>
                                        <p:tgtEl>
                                          <p:spTgt spid="75787"/>
                                        </p:tgtEl>
                                        <p:attrNameLst>
                                          <p:attrName>ppt_h</p:attrName>
                                        </p:attrNameLst>
                                      </p:cBhvr>
                                      <p:tavLst>
                                        <p:tav tm="0">
                                          <p:val>
                                            <p:fltVal val="0"/>
                                          </p:val>
                                        </p:tav>
                                        <p:tav tm="100000">
                                          <p:val>
                                            <p:strVal val="#ppt_h"/>
                                          </p:val>
                                        </p:tav>
                                      </p:tavLst>
                                    </p:anim>
                                    <p:animEffect transition="in" filter="fade">
                                      <p:cBhvr>
                                        <p:cTn id="44" dur="500"/>
                                        <p:tgtEl>
                                          <p:spTgt spid="7578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75788"/>
                                        </p:tgtEl>
                                        <p:attrNameLst>
                                          <p:attrName>style.visibility</p:attrName>
                                        </p:attrNameLst>
                                      </p:cBhvr>
                                      <p:to>
                                        <p:strVal val="visible"/>
                                      </p:to>
                                    </p:set>
                                    <p:anim calcmode="lin" valueType="num">
                                      <p:cBhvr>
                                        <p:cTn id="49" dur="500" fill="hold"/>
                                        <p:tgtEl>
                                          <p:spTgt spid="75788"/>
                                        </p:tgtEl>
                                        <p:attrNameLst>
                                          <p:attrName>ppt_w</p:attrName>
                                        </p:attrNameLst>
                                      </p:cBhvr>
                                      <p:tavLst>
                                        <p:tav tm="0">
                                          <p:val>
                                            <p:fltVal val="0"/>
                                          </p:val>
                                        </p:tav>
                                        <p:tav tm="100000">
                                          <p:val>
                                            <p:strVal val="#ppt_w"/>
                                          </p:val>
                                        </p:tav>
                                      </p:tavLst>
                                    </p:anim>
                                    <p:anim calcmode="lin" valueType="num">
                                      <p:cBhvr>
                                        <p:cTn id="50" dur="500" fill="hold"/>
                                        <p:tgtEl>
                                          <p:spTgt spid="75788"/>
                                        </p:tgtEl>
                                        <p:attrNameLst>
                                          <p:attrName>ppt_h</p:attrName>
                                        </p:attrNameLst>
                                      </p:cBhvr>
                                      <p:tavLst>
                                        <p:tav tm="0">
                                          <p:val>
                                            <p:fltVal val="0"/>
                                          </p:val>
                                        </p:tav>
                                        <p:tav tm="100000">
                                          <p:val>
                                            <p:strVal val="#ppt_h"/>
                                          </p:val>
                                        </p:tav>
                                      </p:tavLst>
                                    </p:anim>
                                    <p:animEffect transition="in" filter="fade">
                                      <p:cBhvr>
                                        <p:cTn id="51" dur="500"/>
                                        <p:tgtEl>
                                          <p:spTgt spid="7578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6" presetClass="entr" presetSubtype="0" fill="hold" nodeType="clickEffect">
                                  <p:stCondLst>
                                    <p:cond delay="0"/>
                                  </p:stCondLst>
                                  <p:childTnLst>
                                    <p:set>
                                      <p:cBhvr>
                                        <p:cTn id="55" dur="1" fill="hold">
                                          <p:stCondLst>
                                            <p:cond delay="0"/>
                                          </p:stCondLst>
                                        </p:cTn>
                                        <p:tgtEl>
                                          <p:spTgt spid="75790"/>
                                        </p:tgtEl>
                                        <p:attrNameLst>
                                          <p:attrName>style.visibility</p:attrName>
                                        </p:attrNameLst>
                                      </p:cBhvr>
                                      <p:to>
                                        <p:strVal val="visible"/>
                                      </p:to>
                                    </p:set>
                                    <p:animEffect transition="in" filter="wipe(down)">
                                      <p:cBhvr>
                                        <p:cTn id="56" dur="580">
                                          <p:stCondLst>
                                            <p:cond delay="0"/>
                                          </p:stCondLst>
                                        </p:cTn>
                                        <p:tgtEl>
                                          <p:spTgt spid="75790"/>
                                        </p:tgtEl>
                                      </p:cBhvr>
                                    </p:animEffect>
                                    <p:anim calcmode="lin" valueType="num">
                                      <p:cBhvr>
                                        <p:cTn id="57" dur="1822" tmFilter="0,0; 0.14,0.36; 0.43,0.73; 0.71,0.91; 1.0,1.0">
                                          <p:stCondLst>
                                            <p:cond delay="0"/>
                                          </p:stCondLst>
                                        </p:cTn>
                                        <p:tgtEl>
                                          <p:spTgt spid="75790"/>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75790"/>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75790"/>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75790"/>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75790"/>
                                        </p:tgtEl>
                                        <p:attrNameLst>
                                          <p:attrName>ppt_y</p:attrName>
                                        </p:attrNameLst>
                                      </p:cBhvr>
                                      <p:tavLst>
                                        <p:tav tm="0" fmla="#ppt_y-sin(pi*$)/81">
                                          <p:val>
                                            <p:fltVal val="0"/>
                                          </p:val>
                                        </p:tav>
                                        <p:tav tm="100000">
                                          <p:val>
                                            <p:fltVal val="1"/>
                                          </p:val>
                                        </p:tav>
                                      </p:tavLst>
                                    </p:anim>
                                    <p:animScale>
                                      <p:cBhvr>
                                        <p:cTn id="62" dur="26">
                                          <p:stCondLst>
                                            <p:cond delay="650"/>
                                          </p:stCondLst>
                                        </p:cTn>
                                        <p:tgtEl>
                                          <p:spTgt spid="75790"/>
                                        </p:tgtEl>
                                      </p:cBhvr>
                                      <p:to x="100000" y="60000"/>
                                    </p:animScale>
                                    <p:animScale>
                                      <p:cBhvr>
                                        <p:cTn id="63" dur="166" decel="50000">
                                          <p:stCondLst>
                                            <p:cond delay="676"/>
                                          </p:stCondLst>
                                        </p:cTn>
                                        <p:tgtEl>
                                          <p:spTgt spid="75790"/>
                                        </p:tgtEl>
                                      </p:cBhvr>
                                      <p:to x="100000" y="100000"/>
                                    </p:animScale>
                                    <p:animScale>
                                      <p:cBhvr>
                                        <p:cTn id="64" dur="26">
                                          <p:stCondLst>
                                            <p:cond delay="1312"/>
                                          </p:stCondLst>
                                        </p:cTn>
                                        <p:tgtEl>
                                          <p:spTgt spid="75790"/>
                                        </p:tgtEl>
                                      </p:cBhvr>
                                      <p:to x="100000" y="80000"/>
                                    </p:animScale>
                                    <p:animScale>
                                      <p:cBhvr>
                                        <p:cTn id="65" dur="166" decel="50000">
                                          <p:stCondLst>
                                            <p:cond delay="1338"/>
                                          </p:stCondLst>
                                        </p:cTn>
                                        <p:tgtEl>
                                          <p:spTgt spid="75790"/>
                                        </p:tgtEl>
                                      </p:cBhvr>
                                      <p:to x="100000" y="100000"/>
                                    </p:animScale>
                                    <p:animScale>
                                      <p:cBhvr>
                                        <p:cTn id="66" dur="26">
                                          <p:stCondLst>
                                            <p:cond delay="1642"/>
                                          </p:stCondLst>
                                        </p:cTn>
                                        <p:tgtEl>
                                          <p:spTgt spid="75790"/>
                                        </p:tgtEl>
                                      </p:cBhvr>
                                      <p:to x="100000" y="90000"/>
                                    </p:animScale>
                                    <p:animScale>
                                      <p:cBhvr>
                                        <p:cTn id="67" dur="166" decel="50000">
                                          <p:stCondLst>
                                            <p:cond delay="1668"/>
                                          </p:stCondLst>
                                        </p:cTn>
                                        <p:tgtEl>
                                          <p:spTgt spid="75790"/>
                                        </p:tgtEl>
                                      </p:cBhvr>
                                      <p:to x="100000" y="100000"/>
                                    </p:animScale>
                                    <p:animScale>
                                      <p:cBhvr>
                                        <p:cTn id="68" dur="26">
                                          <p:stCondLst>
                                            <p:cond delay="1808"/>
                                          </p:stCondLst>
                                        </p:cTn>
                                        <p:tgtEl>
                                          <p:spTgt spid="75790"/>
                                        </p:tgtEl>
                                      </p:cBhvr>
                                      <p:to x="100000" y="95000"/>
                                    </p:animScale>
                                    <p:animScale>
                                      <p:cBhvr>
                                        <p:cTn id="69" dur="166" decel="50000">
                                          <p:stCondLst>
                                            <p:cond delay="1834"/>
                                          </p:stCondLst>
                                        </p:cTn>
                                        <p:tgtEl>
                                          <p:spTgt spid="7579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1"/>
          <p:cNvSpPr>
            <a:spLocks noGrp="1"/>
          </p:cNvSpPr>
          <p:nvPr>
            <p:ph type="sldNum" sz="quarter" idx="10"/>
          </p:nvPr>
        </p:nvSpPr>
        <p:spPr>
          <a:noFill/>
        </p:spPr>
        <p:txBody>
          <a:bodyPr/>
          <a:lstStyle/>
          <a:p>
            <a:r>
              <a:rPr lang="en-US"/>
              <a:t>20.</a:t>
            </a:r>
            <a:fld id="{398227C0-3EB5-4BAA-A69A-E2C3426D11D4}" type="slidenum">
              <a:rPr lang="en-US"/>
              <a:pPr/>
              <a:t>20</a:t>
            </a:fld>
            <a:endParaRPr lang="en-US"/>
          </a:p>
        </p:txBody>
      </p:sp>
      <p:sp>
        <p:nvSpPr>
          <p:cNvPr id="727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727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27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727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27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727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727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72199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20.3.2  Routing Information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Protocol</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72714" name="Rectangle 10"/>
          <p:cNvSpPr>
            <a:spLocks noChangeArrowheads="1"/>
          </p:cNvSpPr>
          <p:nvPr/>
        </p:nvSpPr>
        <p:spPr bwMode="auto">
          <a:xfrm>
            <a:off x="381000" y="1293813"/>
            <a:ext cx="7924800" cy="3081337"/>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The Routing Information Protocol (RIP) is one of the most widely used intradomain routing protocols based on the distance-vector routing algorithm we described earlier. RIP was started as part of the Xerox Network System (XNS), but it was the Berkeley Software Distribution (BSD) version of UNIX that helped make the use of RIP widespread.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1"/>
          <p:cNvSpPr>
            <a:spLocks noGrp="1"/>
          </p:cNvSpPr>
          <p:nvPr>
            <p:ph type="sldNum" sz="quarter" idx="10"/>
          </p:nvPr>
        </p:nvSpPr>
        <p:spPr>
          <a:noFill/>
        </p:spPr>
        <p:txBody>
          <a:bodyPr/>
          <a:lstStyle/>
          <a:p>
            <a:r>
              <a:rPr lang="en-US"/>
              <a:t>20.</a:t>
            </a:r>
            <a:fld id="{92BC4827-8A72-4133-A86C-FCC53533BD0F}" type="slidenum">
              <a:rPr lang="en-US"/>
              <a:pPr/>
              <a:t>21</a:t>
            </a:fld>
            <a:endParaRPr lang="en-US"/>
          </a:p>
        </p:txBody>
      </p:sp>
      <p:sp>
        <p:nvSpPr>
          <p:cNvPr id="7475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20.14: </a:t>
            </a:r>
            <a:r>
              <a:rPr lang="en-US" sz="2000">
                <a:latin typeface="Times-BoldItalic"/>
              </a:rPr>
              <a:t>Internet structure</a:t>
            </a:r>
          </a:p>
        </p:txBody>
      </p:sp>
      <p:pic>
        <p:nvPicPr>
          <p:cNvPr id="74755" name="Picture 4"/>
          <p:cNvPicPr>
            <a:picLocks noChangeAspect="1" noChangeArrowheads="1"/>
          </p:cNvPicPr>
          <p:nvPr/>
        </p:nvPicPr>
        <p:blipFill>
          <a:blip r:embed="rId3"/>
          <a:srcRect/>
          <a:stretch>
            <a:fillRect/>
          </a:stretch>
        </p:blipFill>
        <p:spPr bwMode="auto">
          <a:xfrm>
            <a:off x="609600" y="1143000"/>
            <a:ext cx="7510463" cy="4443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1"/>
          <p:cNvSpPr>
            <a:spLocks noGrp="1"/>
          </p:cNvSpPr>
          <p:nvPr>
            <p:ph type="sldNum" sz="quarter" idx="10"/>
          </p:nvPr>
        </p:nvSpPr>
        <p:spPr>
          <a:noFill/>
        </p:spPr>
        <p:txBody>
          <a:bodyPr/>
          <a:lstStyle/>
          <a:p>
            <a:r>
              <a:rPr lang="en-US"/>
              <a:t>20.</a:t>
            </a:r>
            <a:fld id="{EE30C50A-E833-435B-921C-CE2F633F0A38}" type="slidenum">
              <a:rPr lang="en-US"/>
              <a:pPr/>
              <a:t>22</a:t>
            </a:fld>
            <a:endParaRPr lang="en-US"/>
          </a:p>
        </p:txBody>
      </p:sp>
      <p:sp>
        <p:nvSpPr>
          <p:cNvPr id="7680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20.15: </a:t>
            </a:r>
            <a:r>
              <a:rPr lang="en-US" sz="2000">
                <a:latin typeface="Times-BoldItalic"/>
              </a:rPr>
              <a:t>Hop counts in RIP</a:t>
            </a:r>
          </a:p>
        </p:txBody>
      </p:sp>
      <p:pic>
        <p:nvPicPr>
          <p:cNvPr id="91141" name="Picture 5"/>
          <p:cNvPicPr>
            <a:picLocks noChangeAspect="1" noChangeArrowheads="1"/>
          </p:cNvPicPr>
          <p:nvPr/>
        </p:nvPicPr>
        <p:blipFill>
          <a:blip r:embed="rId3"/>
          <a:srcRect/>
          <a:stretch>
            <a:fillRect/>
          </a:stretch>
        </p:blipFill>
        <p:spPr bwMode="auto">
          <a:xfrm>
            <a:off x="152400" y="1752600"/>
            <a:ext cx="8716963" cy="1412875"/>
          </a:xfrm>
          <a:prstGeom prst="rect">
            <a:avLst/>
          </a:prstGeom>
          <a:noFill/>
          <a:ln w="9525">
            <a:noFill/>
            <a:miter lim="800000"/>
            <a:headEnd/>
            <a:tailEnd/>
          </a:ln>
        </p:spPr>
      </p:pic>
      <p:pic>
        <p:nvPicPr>
          <p:cNvPr id="91143" name="Picture 7"/>
          <p:cNvPicPr>
            <a:picLocks noChangeAspect="1" noChangeArrowheads="1"/>
          </p:cNvPicPr>
          <p:nvPr/>
        </p:nvPicPr>
        <p:blipFill>
          <a:blip r:embed="rId4"/>
          <a:srcRect/>
          <a:stretch>
            <a:fillRect/>
          </a:stretch>
        </p:blipFill>
        <p:spPr bwMode="auto">
          <a:xfrm>
            <a:off x="1954213" y="3249613"/>
            <a:ext cx="6046787" cy="2084387"/>
          </a:xfrm>
          <a:prstGeom prst="rect">
            <a:avLst/>
          </a:prstGeom>
          <a:noFill/>
          <a:ln w="9525">
            <a:noFill/>
            <a:miter lim="800000"/>
            <a:headEnd/>
            <a:tailEnd/>
          </a:ln>
        </p:spPr>
      </p:pic>
      <p:pic>
        <p:nvPicPr>
          <p:cNvPr id="91145" name="Picture 9"/>
          <p:cNvPicPr>
            <a:picLocks noChangeAspect="1" noChangeArrowheads="1"/>
          </p:cNvPicPr>
          <p:nvPr/>
        </p:nvPicPr>
        <p:blipFill>
          <a:blip r:embed="rId5"/>
          <a:srcRect/>
          <a:stretch>
            <a:fillRect/>
          </a:stretch>
        </p:blipFill>
        <p:spPr bwMode="auto">
          <a:xfrm>
            <a:off x="4229100" y="3200400"/>
            <a:ext cx="3771900" cy="1143000"/>
          </a:xfrm>
          <a:prstGeom prst="rect">
            <a:avLst/>
          </a:prstGeom>
          <a:noFill/>
          <a:ln w="9525">
            <a:noFill/>
            <a:miter lim="800000"/>
            <a:headEnd/>
            <a:tailEnd/>
          </a:ln>
        </p:spPr>
      </p:pic>
      <p:pic>
        <p:nvPicPr>
          <p:cNvPr id="91146" name="Picture 10"/>
          <p:cNvPicPr>
            <a:picLocks noChangeAspect="1" noChangeArrowheads="1"/>
          </p:cNvPicPr>
          <p:nvPr/>
        </p:nvPicPr>
        <p:blipFill>
          <a:blip r:embed="rId6"/>
          <a:srcRect/>
          <a:stretch>
            <a:fillRect/>
          </a:stretch>
        </p:blipFill>
        <p:spPr bwMode="auto">
          <a:xfrm>
            <a:off x="6543675" y="3098800"/>
            <a:ext cx="1457325" cy="552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91143"/>
                                        </p:tgtEl>
                                        <p:attrNameLst>
                                          <p:attrName>style.visibility</p:attrName>
                                        </p:attrNameLst>
                                      </p:cBhvr>
                                      <p:to>
                                        <p:strVal val="visible"/>
                                      </p:to>
                                    </p:set>
                                    <p:animEffect transition="in" filter="wipe(left)">
                                      <p:cBhvr>
                                        <p:cTn id="11" dur="500"/>
                                        <p:tgtEl>
                                          <p:spTgt spid="911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1145"/>
                                        </p:tgtEl>
                                        <p:attrNameLst>
                                          <p:attrName>style.visibility</p:attrName>
                                        </p:attrNameLst>
                                      </p:cBhvr>
                                      <p:to>
                                        <p:strVal val="visible"/>
                                      </p:to>
                                    </p:set>
                                    <p:animEffect transition="in" filter="wipe(left)">
                                      <p:cBhvr>
                                        <p:cTn id="16" dur="500"/>
                                        <p:tgtEl>
                                          <p:spTgt spid="911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1146"/>
                                        </p:tgtEl>
                                        <p:attrNameLst>
                                          <p:attrName>style.visibility</p:attrName>
                                        </p:attrNameLst>
                                      </p:cBhvr>
                                      <p:to>
                                        <p:strVal val="visible"/>
                                      </p:to>
                                    </p:set>
                                    <p:animEffect transition="in" filter="wipe(left)">
                                      <p:cBhvr>
                                        <p:cTn id="21" dur="500"/>
                                        <p:tgtEl>
                                          <p:spTgt spid="9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p:spPr>
        <p:txBody>
          <a:bodyPr/>
          <a:lstStyle/>
          <a:p>
            <a:r>
              <a:rPr lang="en-US"/>
              <a:t>20.</a:t>
            </a:r>
            <a:fld id="{80894B85-C117-48D5-B013-DE437C98609E}" type="slidenum">
              <a:rPr lang="en-US"/>
              <a:pPr/>
              <a:t>23</a:t>
            </a:fld>
            <a:endParaRPr lang="en-US"/>
          </a:p>
        </p:txBody>
      </p:sp>
      <p:sp>
        <p:nvSpPr>
          <p:cNvPr id="7885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20.16: </a:t>
            </a:r>
            <a:r>
              <a:rPr lang="en-US" sz="2000">
                <a:latin typeface="Times-BoldItalic"/>
              </a:rPr>
              <a:t>Forwarding tables</a:t>
            </a:r>
          </a:p>
        </p:txBody>
      </p:sp>
      <p:pic>
        <p:nvPicPr>
          <p:cNvPr id="92165" name="Picture 5"/>
          <p:cNvPicPr>
            <a:picLocks noChangeAspect="1" noChangeArrowheads="1"/>
          </p:cNvPicPr>
          <p:nvPr/>
        </p:nvPicPr>
        <p:blipFill>
          <a:blip r:embed="rId3"/>
          <a:srcRect/>
          <a:stretch>
            <a:fillRect/>
          </a:stretch>
        </p:blipFill>
        <p:spPr bwMode="auto">
          <a:xfrm>
            <a:off x="306388" y="838200"/>
            <a:ext cx="3003550" cy="2311400"/>
          </a:xfrm>
          <a:prstGeom prst="rect">
            <a:avLst/>
          </a:prstGeom>
          <a:noFill/>
          <a:ln w="9525">
            <a:noFill/>
            <a:miter lim="800000"/>
            <a:headEnd/>
            <a:tailEnd/>
          </a:ln>
        </p:spPr>
      </p:pic>
      <p:pic>
        <p:nvPicPr>
          <p:cNvPr id="92166" name="Picture 6"/>
          <p:cNvPicPr>
            <a:picLocks noChangeAspect="1" noChangeArrowheads="1"/>
          </p:cNvPicPr>
          <p:nvPr/>
        </p:nvPicPr>
        <p:blipFill>
          <a:blip r:embed="rId4"/>
          <a:srcRect/>
          <a:stretch>
            <a:fillRect/>
          </a:stretch>
        </p:blipFill>
        <p:spPr bwMode="auto">
          <a:xfrm>
            <a:off x="4953000" y="1982788"/>
            <a:ext cx="3003550" cy="2311400"/>
          </a:xfrm>
          <a:prstGeom prst="rect">
            <a:avLst/>
          </a:prstGeom>
          <a:noFill/>
          <a:ln w="9525">
            <a:noFill/>
            <a:miter lim="800000"/>
            <a:headEnd/>
            <a:tailEnd/>
          </a:ln>
        </p:spPr>
      </p:pic>
      <p:pic>
        <p:nvPicPr>
          <p:cNvPr id="92167" name="Picture 7"/>
          <p:cNvPicPr>
            <a:picLocks noChangeAspect="1" noChangeArrowheads="1"/>
          </p:cNvPicPr>
          <p:nvPr/>
        </p:nvPicPr>
        <p:blipFill>
          <a:blip r:embed="rId5"/>
          <a:srcRect/>
          <a:stretch>
            <a:fillRect/>
          </a:stretch>
        </p:blipFill>
        <p:spPr bwMode="auto">
          <a:xfrm>
            <a:off x="306388" y="3962400"/>
            <a:ext cx="3003550" cy="2311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2165"/>
                                        </p:tgtEl>
                                        <p:attrNameLst>
                                          <p:attrName>style.visibility</p:attrName>
                                        </p:attrNameLst>
                                      </p:cBhvr>
                                      <p:to>
                                        <p:strVal val="visible"/>
                                      </p:to>
                                    </p:set>
                                    <p:anim calcmode="lin" valueType="num">
                                      <p:cBhvr>
                                        <p:cTn id="7" dur="500" fill="hold"/>
                                        <p:tgtEl>
                                          <p:spTgt spid="92165"/>
                                        </p:tgtEl>
                                        <p:attrNameLst>
                                          <p:attrName>ppt_w</p:attrName>
                                        </p:attrNameLst>
                                      </p:cBhvr>
                                      <p:tavLst>
                                        <p:tav tm="0">
                                          <p:val>
                                            <p:fltVal val="0"/>
                                          </p:val>
                                        </p:tav>
                                        <p:tav tm="100000">
                                          <p:val>
                                            <p:strVal val="#ppt_w"/>
                                          </p:val>
                                        </p:tav>
                                      </p:tavLst>
                                    </p:anim>
                                    <p:anim calcmode="lin" valueType="num">
                                      <p:cBhvr>
                                        <p:cTn id="8" dur="500" fill="hold"/>
                                        <p:tgtEl>
                                          <p:spTgt spid="92165"/>
                                        </p:tgtEl>
                                        <p:attrNameLst>
                                          <p:attrName>ppt_h</p:attrName>
                                        </p:attrNameLst>
                                      </p:cBhvr>
                                      <p:tavLst>
                                        <p:tav tm="0">
                                          <p:val>
                                            <p:fltVal val="0"/>
                                          </p:val>
                                        </p:tav>
                                        <p:tav tm="100000">
                                          <p:val>
                                            <p:strVal val="#ppt_h"/>
                                          </p:val>
                                        </p:tav>
                                      </p:tavLst>
                                    </p:anim>
                                    <p:animEffect transition="in" filter="fade">
                                      <p:cBhvr>
                                        <p:cTn id="9" dur="500"/>
                                        <p:tgtEl>
                                          <p:spTgt spid="9216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2166"/>
                                        </p:tgtEl>
                                        <p:attrNameLst>
                                          <p:attrName>style.visibility</p:attrName>
                                        </p:attrNameLst>
                                      </p:cBhvr>
                                      <p:to>
                                        <p:strVal val="visible"/>
                                      </p:to>
                                    </p:set>
                                    <p:anim calcmode="lin" valueType="num">
                                      <p:cBhvr>
                                        <p:cTn id="14" dur="500" fill="hold"/>
                                        <p:tgtEl>
                                          <p:spTgt spid="92166"/>
                                        </p:tgtEl>
                                        <p:attrNameLst>
                                          <p:attrName>ppt_w</p:attrName>
                                        </p:attrNameLst>
                                      </p:cBhvr>
                                      <p:tavLst>
                                        <p:tav tm="0">
                                          <p:val>
                                            <p:fltVal val="0"/>
                                          </p:val>
                                        </p:tav>
                                        <p:tav tm="100000">
                                          <p:val>
                                            <p:strVal val="#ppt_w"/>
                                          </p:val>
                                        </p:tav>
                                      </p:tavLst>
                                    </p:anim>
                                    <p:anim calcmode="lin" valueType="num">
                                      <p:cBhvr>
                                        <p:cTn id="15" dur="500" fill="hold"/>
                                        <p:tgtEl>
                                          <p:spTgt spid="92166"/>
                                        </p:tgtEl>
                                        <p:attrNameLst>
                                          <p:attrName>ppt_h</p:attrName>
                                        </p:attrNameLst>
                                      </p:cBhvr>
                                      <p:tavLst>
                                        <p:tav tm="0">
                                          <p:val>
                                            <p:fltVal val="0"/>
                                          </p:val>
                                        </p:tav>
                                        <p:tav tm="100000">
                                          <p:val>
                                            <p:strVal val="#ppt_h"/>
                                          </p:val>
                                        </p:tav>
                                      </p:tavLst>
                                    </p:anim>
                                    <p:animEffect transition="in" filter="fade">
                                      <p:cBhvr>
                                        <p:cTn id="16" dur="500"/>
                                        <p:tgtEl>
                                          <p:spTgt spid="921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92167"/>
                                        </p:tgtEl>
                                        <p:attrNameLst>
                                          <p:attrName>style.visibility</p:attrName>
                                        </p:attrNameLst>
                                      </p:cBhvr>
                                      <p:to>
                                        <p:strVal val="visible"/>
                                      </p:to>
                                    </p:set>
                                    <p:anim calcmode="lin" valueType="num">
                                      <p:cBhvr>
                                        <p:cTn id="21" dur="500" fill="hold"/>
                                        <p:tgtEl>
                                          <p:spTgt spid="92167"/>
                                        </p:tgtEl>
                                        <p:attrNameLst>
                                          <p:attrName>ppt_w</p:attrName>
                                        </p:attrNameLst>
                                      </p:cBhvr>
                                      <p:tavLst>
                                        <p:tav tm="0">
                                          <p:val>
                                            <p:fltVal val="0"/>
                                          </p:val>
                                        </p:tav>
                                        <p:tav tm="100000">
                                          <p:val>
                                            <p:strVal val="#ppt_w"/>
                                          </p:val>
                                        </p:tav>
                                      </p:tavLst>
                                    </p:anim>
                                    <p:anim calcmode="lin" valueType="num">
                                      <p:cBhvr>
                                        <p:cTn id="22" dur="500" fill="hold"/>
                                        <p:tgtEl>
                                          <p:spTgt spid="92167"/>
                                        </p:tgtEl>
                                        <p:attrNameLst>
                                          <p:attrName>ppt_h</p:attrName>
                                        </p:attrNameLst>
                                      </p:cBhvr>
                                      <p:tavLst>
                                        <p:tav tm="0">
                                          <p:val>
                                            <p:fltVal val="0"/>
                                          </p:val>
                                        </p:tav>
                                        <p:tav tm="100000">
                                          <p:val>
                                            <p:strVal val="#ppt_h"/>
                                          </p:val>
                                        </p:tav>
                                      </p:tavLst>
                                    </p:anim>
                                    <p:animEffect transition="in" filter="fade">
                                      <p:cBhvr>
                                        <p:cTn id="23" dur="5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1"/>
          <p:cNvSpPr>
            <a:spLocks noGrp="1"/>
          </p:cNvSpPr>
          <p:nvPr>
            <p:ph type="sldNum" sz="quarter" idx="10"/>
          </p:nvPr>
        </p:nvSpPr>
        <p:spPr>
          <a:noFill/>
        </p:spPr>
        <p:txBody>
          <a:bodyPr/>
          <a:lstStyle/>
          <a:p>
            <a:r>
              <a:rPr lang="en-US"/>
              <a:t>20.</a:t>
            </a:r>
            <a:fld id="{AE0F1398-DCF7-4D5F-BA44-8836AE0F5022}" type="slidenum">
              <a:rPr lang="en-US"/>
              <a:pPr/>
              <a:t>24</a:t>
            </a:fld>
            <a:endParaRPr lang="en-US"/>
          </a:p>
        </p:txBody>
      </p:sp>
      <p:sp>
        <p:nvSpPr>
          <p:cNvPr id="8089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20.17: </a:t>
            </a:r>
            <a:r>
              <a:rPr lang="en-US" sz="2000">
                <a:latin typeface="Times-BoldItalic"/>
              </a:rPr>
              <a:t>RIP message format</a:t>
            </a:r>
          </a:p>
        </p:txBody>
      </p:sp>
      <p:pic>
        <p:nvPicPr>
          <p:cNvPr id="93189" name="Picture 5"/>
          <p:cNvPicPr>
            <a:picLocks noChangeAspect="1" noChangeArrowheads="1"/>
          </p:cNvPicPr>
          <p:nvPr/>
        </p:nvPicPr>
        <p:blipFill>
          <a:blip r:embed="rId3"/>
          <a:srcRect/>
          <a:stretch>
            <a:fillRect/>
          </a:stretch>
        </p:blipFill>
        <p:spPr bwMode="auto">
          <a:xfrm>
            <a:off x="180975" y="990600"/>
            <a:ext cx="5153025" cy="2832100"/>
          </a:xfrm>
          <a:prstGeom prst="rect">
            <a:avLst/>
          </a:prstGeom>
          <a:noFill/>
          <a:ln w="9525">
            <a:noFill/>
            <a:miter lim="800000"/>
            <a:headEnd/>
            <a:tailEnd/>
          </a:ln>
        </p:spPr>
      </p:pic>
      <p:pic>
        <p:nvPicPr>
          <p:cNvPr id="93190" name="Picture 6"/>
          <p:cNvPicPr>
            <a:picLocks noChangeAspect="1" noChangeArrowheads="1"/>
          </p:cNvPicPr>
          <p:nvPr/>
        </p:nvPicPr>
        <p:blipFill>
          <a:blip r:embed="rId4"/>
          <a:srcRect/>
          <a:stretch>
            <a:fillRect/>
          </a:stretch>
        </p:blipFill>
        <p:spPr bwMode="auto">
          <a:xfrm>
            <a:off x="4229100" y="4419600"/>
            <a:ext cx="3595688" cy="1820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93190"/>
                                        </p:tgtEl>
                                        <p:attrNameLst>
                                          <p:attrName>style.visibility</p:attrName>
                                        </p:attrNameLst>
                                      </p:cBhvr>
                                      <p:to>
                                        <p:strVal val="visible"/>
                                      </p:to>
                                    </p:set>
                                    <p:animEffect transition="in" filter="wipe(down)">
                                      <p:cBhvr>
                                        <p:cTn id="11" dur="580">
                                          <p:stCondLst>
                                            <p:cond delay="0"/>
                                          </p:stCondLst>
                                        </p:cTn>
                                        <p:tgtEl>
                                          <p:spTgt spid="93190"/>
                                        </p:tgtEl>
                                      </p:cBhvr>
                                    </p:animEffect>
                                    <p:anim calcmode="lin" valueType="num">
                                      <p:cBhvr>
                                        <p:cTn id="12" dur="1822" tmFilter="0,0; 0.14,0.36; 0.43,0.73; 0.71,0.91; 1.0,1.0">
                                          <p:stCondLst>
                                            <p:cond delay="0"/>
                                          </p:stCondLst>
                                        </p:cTn>
                                        <p:tgtEl>
                                          <p:spTgt spid="93190"/>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3190"/>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3190"/>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3190"/>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3190"/>
                                        </p:tgtEl>
                                        <p:attrNameLst>
                                          <p:attrName>ppt_y</p:attrName>
                                        </p:attrNameLst>
                                      </p:cBhvr>
                                      <p:tavLst>
                                        <p:tav tm="0" fmla="#ppt_y-sin(pi*$)/81">
                                          <p:val>
                                            <p:fltVal val="0"/>
                                          </p:val>
                                        </p:tav>
                                        <p:tav tm="100000">
                                          <p:val>
                                            <p:fltVal val="1"/>
                                          </p:val>
                                        </p:tav>
                                      </p:tavLst>
                                    </p:anim>
                                    <p:animScale>
                                      <p:cBhvr>
                                        <p:cTn id="17" dur="26">
                                          <p:stCondLst>
                                            <p:cond delay="650"/>
                                          </p:stCondLst>
                                        </p:cTn>
                                        <p:tgtEl>
                                          <p:spTgt spid="93190"/>
                                        </p:tgtEl>
                                      </p:cBhvr>
                                      <p:to x="100000" y="60000"/>
                                    </p:animScale>
                                    <p:animScale>
                                      <p:cBhvr>
                                        <p:cTn id="18" dur="166" decel="50000">
                                          <p:stCondLst>
                                            <p:cond delay="676"/>
                                          </p:stCondLst>
                                        </p:cTn>
                                        <p:tgtEl>
                                          <p:spTgt spid="93190"/>
                                        </p:tgtEl>
                                      </p:cBhvr>
                                      <p:to x="100000" y="100000"/>
                                    </p:animScale>
                                    <p:animScale>
                                      <p:cBhvr>
                                        <p:cTn id="19" dur="26">
                                          <p:stCondLst>
                                            <p:cond delay="1312"/>
                                          </p:stCondLst>
                                        </p:cTn>
                                        <p:tgtEl>
                                          <p:spTgt spid="93190"/>
                                        </p:tgtEl>
                                      </p:cBhvr>
                                      <p:to x="100000" y="80000"/>
                                    </p:animScale>
                                    <p:animScale>
                                      <p:cBhvr>
                                        <p:cTn id="20" dur="166" decel="50000">
                                          <p:stCondLst>
                                            <p:cond delay="1338"/>
                                          </p:stCondLst>
                                        </p:cTn>
                                        <p:tgtEl>
                                          <p:spTgt spid="93190"/>
                                        </p:tgtEl>
                                      </p:cBhvr>
                                      <p:to x="100000" y="100000"/>
                                    </p:animScale>
                                    <p:animScale>
                                      <p:cBhvr>
                                        <p:cTn id="21" dur="26">
                                          <p:stCondLst>
                                            <p:cond delay="1642"/>
                                          </p:stCondLst>
                                        </p:cTn>
                                        <p:tgtEl>
                                          <p:spTgt spid="93190"/>
                                        </p:tgtEl>
                                      </p:cBhvr>
                                      <p:to x="100000" y="90000"/>
                                    </p:animScale>
                                    <p:animScale>
                                      <p:cBhvr>
                                        <p:cTn id="22" dur="166" decel="50000">
                                          <p:stCondLst>
                                            <p:cond delay="1668"/>
                                          </p:stCondLst>
                                        </p:cTn>
                                        <p:tgtEl>
                                          <p:spTgt spid="93190"/>
                                        </p:tgtEl>
                                      </p:cBhvr>
                                      <p:to x="100000" y="100000"/>
                                    </p:animScale>
                                    <p:animScale>
                                      <p:cBhvr>
                                        <p:cTn id="23" dur="26">
                                          <p:stCondLst>
                                            <p:cond delay="1808"/>
                                          </p:stCondLst>
                                        </p:cTn>
                                        <p:tgtEl>
                                          <p:spTgt spid="93190"/>
                                        </p:tgtEl>
                                      </p:cBhvr>
                                      <p:to x="100000" y="95000"/>
                                    </p:animScale>
                                    <p:animScale>
                                      <p:cBhvr>
                                        <p:cTn id="24" dur="166" decel="50000">
                                          <p:stCondLst>
                                            <p:cond delay="1834"/>
                                          </p:stCondLst>
                                        </p:cTn>
                                        <p:tgtEl>
                                          <p:spTgt spid="9319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0"/>
          <p:cNvSpPr txBox="1">
            <a:spLocks noChangeArrowheads="1"/>
          </p:cNvSpPr>
          <p:nvPr/>
        </p:nvSpPr>
        <p:spPr bwMode="auto">
          <a:xfrm>
            <a:off x="76200" y="696913"/>
            <a:ext cx="8839200" cy="2654300"/>
          </a:xfrm>
          <a:prstGeom prst="rect">
            <a:avLst/>
          </a:prstGeom>
          <a:noFill/>
          <a:ln w="9525">
            <a:noFill/>
            <a:miter lim="800000"/>
            <a:headEnd/>
            <a:tailEnd/>
          </a:ln>
        </p:spPr>
        <p:txBody>
          <a:bodyPr>
            <a:spAutoFit/>
          </a:bodyPr>
          <a:lstStyle/>
          <a:p>
            <a:pPr algn="just" eaLnBrk="0" hangingPunct="0"/>
            <a:r>
              <a:rPr lang="en-US" sz="2800" b="0" i="0">
                <a:latin typeface="Times New Roman" pitchFamily="18" charset="0"/>
                <a:cs typeface="Times New Roman" pitchFamily="18" charset="0"/>
              </a:rPr>
              <a:t>Figure 20.18 shows a more realistic example of the operation of RIP in an autonomous system. First, the figure shows all forwarding tables after all routers have been booted. Then we show changes in some tables when some update messages have been exchanged. Finally, we show the stabilized forwarding tables when there is no more change.</a:t>
            </a:r>
          </a:p>
        </p:txBody>
      </p:sp>
      <p:grpSp>
        <p:nvGrpSpPr>
          <p:cNvPr id="2" name="Group 23"/>
          <p:cNvGrpSpPr>
            <a:grpSpLocks/>
          </p:cNvGrpSpPr>
          <p:nvPr/>
        </p:nvGrpSpPr>
        <p:grpSpPr bwMode="auto">
          <a:xfrm>
            <a:off x="0" y="0"/>
            <a:ext cx="9144000" cy="609600"/>
            <a:chOff x="0" y="2448"/>
            <a:chExt cx="5760" cy="384"/>
          </a:xfrm>
        </p:grpSpPr>
        <p:sp>
          <p:nvSpPr>
            <p:cNvPr id="8294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p>
          </p:txBody>
        </p:sp>
        <p:sp>
          <p:nvSpPr>
            <p:cNvPr id="630799" name="Text Box 15"/>
            <p:cNvSpPr txBox="1">
              <a:spLocks noChangeArrowheads="1"/>
            </p:cNvSpPr>
            <p:nvPr/>
          </p:nvSpPr>
          <p:spPr bwMode="auto">
            <a:xfrm>
              <a:off x="0" y="2448"/>
              <a:ext cx="1866" cy="371"/>
            </a:xfrm>
            <a:prstGeom prst="rect">
              <a:avLst/>
            </a:prstGeom>
            <a:solidFill>
              <a:srgbClr val="2CB843"/>
            </a:solidFill>
            <a:ln w="9525">
              <a:solidFill>
                <a:srgbClr val="00CC00"/>
              </a:solidFill>
              <a:miter lim="800000"/>
              <a:headEnd/>
              <a:tailEnd/>
            </a:ln>
            <a:effectLst/>
            <a:extLst>
              <a:ext uri="{AF507438-7753-43E0-B8FC-AC1667EBCBE1}"/>
            </a:extLst>
          </p:spPr>
          <p:txBody>
            <a:bodyPr wrap="none">
              <a:spAutoFit/>
            </a:bodyPr>
            <a:lstStyle/>
            <a:p>
              <a:pPr eaLnBrk="0" hangingPunct="0">
                <a:defRPr/>
              </a:pPr>
              <a:r>
                <a:rPr lang="en-US" dirty="0">
                  <a:solidFill>
                    <a:schemeClr val="bg1"/>
                  </a:solidFill>
                  <a:latin typeface="+mj-lt"/>
                  <a:ea typeface="Adobe Gothic Std B" pitchFamily="34" charset="-128"/>
                </a:rPr>
                <a:t>Example 20.1</a:t>
              </a:r>
            </a:p>
          </p:txBody>
        </p:sp>
      </p:grpSp>
      <p:sp>
        <p:nvSpPr>
          <p:cNvPr id="82951" name="Slide Number Placeholder 1"/>
          <p:cNvSpPr txBox="1">
            <a:spLocks noGrp="1"/>
          </p:cNvSpPr>
          <p:nvPr/>
        </p:nvSpPr>
        <p:spPr bwMode="auto">
          <a:xfrm>
            <a:off x="0" y="6400800"/>
            <a:ext cx="1905000" cy="457200"/>
          </a:xfrm>
          <a:prstGeom prst="rect">
            <a:avLst/>
          </a:prstGeom>
          <a:noFill/>
          <a:ln w="9525">
            <a:noFill/>
            <a:miter lim="800000"/>
            <a:headEnd/>
            <a:tailEnd/>
          </a:ln>
        </p:spPr>
        <p:txBody>
          <a:bodyPr anchor="b"/>
          <a:lstStyle/>
          <a:p>
            <a:r>
              <a:rPr lang="en-US" sz="1200" i="0">
                <a:latin typeface="Arial" pitchFamily="34" charset="0"/>
              </a:rPr>
              <a:t>20.</a:t>
            </a:r>
            <a:fld id="{1DC1CA07-FF39-4E70-B76F-9FAAD4601B03}" type="slidenum">
              <a:rPr lang="en-US" sz="1200" i="0">
                <a:latin typeface="Arial" pitchFamily="34" charset="0"/>
              </a:rPr>
              <a:pPr/>
              <a:t>25</a:t>
            </a:fld>
            <a:endParaRPr lang="en-US" sz="1200" i="0">
              <a:latin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1"/>
          <p:cNvSpPr>
            <a:spLocks noGrp="1"/>
          </p:cNvSpPr>
          <p:nvPr>
            <p:ph type="sldNum" sz="quarter" idx="10"/>
          </p:nvPr>
        </p:nvSpPr>
        <p:spPr>
          <a:noFill/>
        </p:spPr>
        <p:txBody>
          <a:bodyPr/>
          <a:lstStyle/>
          <a:p>
            <a:r>
              <a:rPr lang="en-US"/>
              <a:t>20.</a:t>
            </a:r>
            <a:fld id="{44838BF9-AD41-4B6C-B937-442DD10C8CD0}" type="slidenum">
              <a:rPr lang="en-US"/>
              <a:pPr/>
              <a:t>26</a:t>
            </a:fld>
            <a:endParaRPr lang="en-US"/>
          </a:p>
        </p:txBody>
      </p:sp>
      <p:sp>
        <p:nvSpPr>
          <p:cNvPr id="84994" name="Rectangle 14"/>
          <p:cNvSpPr>
            <a:spLocks noChangeArrowheads="1"/>
          </p:cNvSpPr>
          <p:nvPr/>
        </p:nvSpPr>
        <p:spPr bwMode="auto">
          <a:xfrm>
            <a:off x="152400" y="133350"/>
            <a:ext cx="86868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20.18:  </a:t>
            </a:r>
            <a:r>
              <a:rPr lang="en-US" sz="2000">
                <a:latin typeface="Times-BoldItalic"/>
              </a:rPr>
              <a:t> Example of an autonomous system using RIP (Part I)</a:t>
            </a:r>
          </a:p>
        </p:txBody>
      </p:sp>
      <p:pic>
        <p:nvPicPr>
          <p:cNvPr id="94213" name="Picture 5"/>
          <p:cNvPicPr>
            <a:picLocks noChangeAspect="1" noChangeArrowheads="1"/>
          </p:cNvPicPr>
          <p:nvPr/>
        </p:nvPicPr>
        <p:blipFill>
          <a:blip r:embed="rId3"/>
          <a:srcRect/>
          <a:stretch>
            <a:fillRect/>
          </a:stretch>
        </p:blipFill>
        <p:spPr bwMode="auto">
          <a:xfrm>
            <a:off x="1195388" y="914400"/>
            <a:ext cx="6500812" cy="1884363"/>
          </a:xfrm>
          <a:prstGeom prst="rect">
            <a:avLst/>
          </a:prstGeom>
          <a:noFill/>
          <a:ln w="9525">
            <a:noFill/>
            <a:miter lim="800000"/>
            <a:headEnd/>
            <a:tailEnd/>
          </a:ln>
        </p:spPr>
      </p:pic>
      <p:pic>
        <p:nvPicPr>
          <p:cNvPr id="94219" name="Picture 11"/>
          <p:cNvPicPr>
            <a:picLocks noChangeAspect="1" noChangeArrowheads="1"/>
          </p:cNvPicPr>
          <p:nvPr/>
        </p:nvPicPr>
        <p:blipFill>
          <a:blip r:embed="rId4"/>
          <a:srcRect/>
          <a:stretch>
            <a:fillRect/>
          </a:stretch>
        </p:blipFill>
        <p:spPr bwMode="auto">
          <a:xfrm>
            <a:off x="569913" y="4495800"/>
            <a:ext cx="8108950" cy="1325563"/>
          </a:xfrm>
          <a:prstGeom prst="rect">
            <a:avLst/>
          </a:prstGeom>
          <a:noFill/>
          <a:ln w="9525">
            <a:noFill/>
            <a:miter lim="800000"/>
            <a:headEnd/>
            <a:tailEnd/>
          </a:ln>
        </p:spPr>
      </p:pic>
      <p:pic>
        <p:nvPicPr>
          <p:cNvPr id="94220" name="Picture 12"/>
          <p:cNvPicPr>
            <a:picLocks noChangeAspect="1" noChangeArrowheads="1"/>
          </p:cNvPicPr>
          <p:nvPr/>
        </p:nvPicPr>
        <p:blipFill>
          <a:blip r:embed="rId5"/>
          <a:srcRect/>
          <a:stretch>
            <a:fillRect/>
          </a:stretch>
        </p:blipFill>
        <p:spPr bwMode="auto">
          <a:xfrm>
            <a:off x="2600325" y="6019800"/>
            <a:ext cx="4048125" cy="279400"/>
          </a:xfrm>
          <a:prstGeom prst="rect">
            <a:avLst/>
          </a:prstGeom>
          <a:noFill/>
          <a:ln w="9525">
            <a:noFill/>
            <a:miter lim="800000"/>
            <a:headEnd/>
            <a:tailEnd/>
          </a:ln>
        </p:spPr>
      </p:pic>
      <p:pic>
        <p:nvPicPr>
          <p:cNvPr id="94221" name="Picture 13"/>
          <p:cNvPicPr>
            <a:picLocks noChangeAspect="1" noChangeArrowheads="1"/>
          </p:cNvPicPr>
          <p:nvPr/>
        </p:nvPicPr>
        <p:blipFill>
          <a:blip r:embed="rId6"/>
          <a:srcRect/>
          <a:stretch>
            <a:fillRect/>
          </a:stretch>
        </p:blipFill>
        <p:spPr bwMode="auto">
          <a:xfrm>
            <a:off x="6319838" y="2836863"/>
            <a:ext cx="2338387" cy="12747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5" presetClass="entr" presetSubtype="0" fill="hold" nodeType="clickEffect">
                                  <p:stCondLst>
                                    <p:cond delay="0"/>
                                  </p:stCondLst>
                                  <p:childTnLst>
                                    <p:set>
                                      <p:cBhvr>
                                        <p:cTn id="10" dur="1" fill="hold">
                                          <p:stCondLst>
                                            <p:cond delay="0"/>
                                          </p:stCondLst>
                                        </p:cTn>
                                        <p:tgtEl>
                                          <p:spTgt spid="94219"/>
                                        </p:tgtEl>
                                        <p:attrNameLst>
                                          <p:attrName>style.visibility</p:attrName>
                                        </p:attrNameLst>
                                      </p:cBhvr>
                                      <p:to>
                                        <p:strVal val="visible"/>
                                      </p:to>
                                    </p:set>
                                    <p:animEffect transition="in" filter="fade">
                                      <p:cBhvr>
                                        <p:cTn id="11" dur="2000"/>
                                        <p:tgtEl>
                                          <p:spTgt spid="94219"/>
                                        </p:tgtEl>
                                      </p:cBhvr>
                                    </p:animEffect>
                                    <p:anim calcmode="lin" valueType="num">
                                      <p:cBhvr>
                                        <p:cTn id="12" dur="2000" fill="hold"/>
                                        <p:tgtEl>
                                          <p:spTgt spid="94219"/>
                                        </p:tgtEl>
                                        <p:attrNameLst>
                                          <p:attrName>ppt_w</p:attrName>
                                        </p:attrNameLst>
                                      </p:cBhvr>
                                      <p:tavLst>
                                        <p:tav tm="0" fmla="#ppt_w*sin(2.5*pi*$)">
                                          <p:val>
                                            <p:fltVal val="0"/>
                                          </p:val>
                                        </p:tav>
                                        <p:tav tm="100000">
                                          <p:val>
                                            <p:fltVal val="1"/>
                                          </p:val>
                                        </p:tav>
                                      </p:tavLst>
                                    </p:anim>
                                    <p:anim calcmode="lin" valueType="num">
                                      <p:cBhvr>
                                        <p:cTn id="13" dur="2000" fill="hold"/>
                                        <p:tgtEl>
                                          <p:spTgt spid="94219"/>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6" presetClass="entr" presetSubtype="0" fill="hold" nodeType="clickEffect">
                                  <p:stCondLst>
                                    <p:cond delay="0"/>
                                  </p:stCondLst>
                                  <p:childTnLst>
                                    <p:set>
                                      <p:cBhvr>
                                        <p:cTn id="17" dur="1" fill="hold">
                                          <p:stCondLst>
                                            <p:cond delay="0"/>
                                          </p:stCondLst>
                                        </p:cTn>
                                        <p:tgtEl>
                                          <p:spTgt spid="94221"/>
                                        </p:tgtEl>
                                        <p:attrNameLst>
                                          <p:attrName>style.visibility</p:attrName>
                                        </p:attrNameLst>
                                      </p:cBhvr>
                                      <p:to>
                                        <p:strVal val="visible"/>
                                      </p:to>
                                    </p:set>
                                    <p:animEffect transition="in" filter="wipe(down)">
                                      <p:cBhvr>
                                        <p:cTn id="18" dur="580">
                                          <p:stCondLst>
                                            <p:cond delay="0"/>
                                          </p:stCondLst>
                                        </p:cTn>
                                        <p:tgtEl>
                                          <p:spTgt spid="94221"/>
                                        </p:tgtEl>
                                      </p:cBhvr>
                                    </p:animEffect>
                                    <p:anim calcmode="lin" valueType="num">
                                      <p:cBhvr>
                                        <p:cTn id="19" dur="1822" tmFilter="0,0; 0.14,0.36; 0.43,0.73; 0.71,0.91; 1.0,1.0">
                                          <p:stCondLst>
                                            <p:cond delay="0"/>
                                          </p:stCondLst>
                                        </p:cTn>
                                        <p:tgtEl>
                                          <p:spTgt spid="94221"/>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94221"/>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94221"/>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94221"/>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94221"/>
                                        </p:tgtEl>
                                        <p:attrNameLst>
                                          <p:attrName>ppt_y</p:attrName>
                                        </p:attrNameLst>
                                      </p:cBhvr>
                                      <p:tavLst>
                                        <p:tav tm="0" fmla="#ppt_y-sin(pi*$)/81">
                                          <p:val>
                                            <p:fltVal val="0"/>
                                          </p:val>
                                        </p:tav>
                                        <p:tav tm="100000">
                                          <p:val>
                                            <p:fltVal val="1"/>
                                          </p:val>
                                        </p:tav>
                                      </p:tavLst>
                                    </p:anim>
                                    <p:animScale>
                                      <p:cBhvr>
                                        <p:cTn id="24" dur="26">
                                          <p:stCondLst>
                                            <p:cond delay="650"/>
                                          </p:stCondLst>
                                        </p:cTn>
                                        <p:tgtEl>
                                          <p:spTgt spid="94221"/>
                                        </p:tgtEl>
                                      </p:cBhvr>
                                      <p:to x="100000" y="60000"/>
                                    </p:animScale>
                                    <p:animScale>
                                      <p:cBhvr>
                                        <p:cTn id="25" dur="166" decel="50000">
                                          <p:stCondLst>
                                            <p:cond delay="676"/>
                                          </p:stCondLst>
                                        </p:cTn>
                                        <p:tgtEl>
                                          <p:spTgt spid="94221"/>
                                        </p:tgtEl>
                                      </p:cBhvr>
                                      <p:to x="100000" y="100000"/>
                                    </p:animScale>
                                    <p:animScale>
                                      <p:cBhvr>
                                        <p:cTn id="26" dur="26">
                                          <p:stCondLst>
                                            <p:cond delay="1312"/>
                                          </p:stCondLst>
                                        </p:cTn>
                                        <p:tgtEl>
                                          <p:spTgt spid="94221"/>
                                        </p:tgtEl>
                                      </p:cBhvr>
                                      <p:to x="100000" y="80000"/>
                                    </p:animScale>
                                    <p:animScale>
                                      <p:cBhvr>
                                        <p:cTn id="27" dur="166" decel="50000">
                                          <p:stCondLst>
                                            <p:cond delay="1338"/>
                                          </p:stCondLst>
                                        </p:cTn>
                                        <p:tgtEl>
                                          <p:spTgt spid="94221"/>
                                        </p:tgtEl>
                                      </p:cBhvr>
                                      <p:to x="100000" y="100000"/>
                                    </p:animScale>
                                    <p:animScale>
                                      <p:cBhvr>
                                        <p:cTn id="28" dur="26">
                                          <p:stCondLst>
                                            <p:cond delay="1642"/>
                                          </p:stCondLst>
                                        </p:cTn>
                                        <p:tgtEl>
                                          <p:spTgt spid="94221"/>
                                        </p:tgtEl>
                                      </p:cBhvr>
                                      <p:to x="100000" y="90000"/>
                                    </p:animScale>
                                    <p:animScale>
                                      <p:cBhvr>
                                        <p:cTn id="29" dur="166" decel="50000">
                                          <p:stCondLst>
                                            <p:cond delay="1668"/>
                                          </p:stCondLst>
                                        </p:cTn>
                                        <p:tgtEl>
                                          <p:spTgt spid="94221"/>
                                        </p:tgtEl>
                                      </p:cBhvr>
                                      <p:to x="100000" y="100000"/>
                                    </p:animScale>
                                    <p:animScale>
                                      <p:cBhvr>
                                        <p:cTn id="30" dur="26">
                                          <p:stCondLst>
                                            <p:cond delay="1808"/>
                                          </p:stCondLst>
                                        </p:cTn>
                                        <p:tgtEl>
                                          <p:spTgt spid="94221"/>
                                        </p:tgtEl>
                                      </p:cBhvr>
                                      <p:to x="100000" y="95000"/>
                                    </p:animScale>
                                    <p:animScale>
                                      <p:cBhvr>
                                        <p:cTn id="31" dur="166" decel="50000">
                                          <p:stCondLst>
                                            <p:cond delay="1834"/>
                                          </p:stCondLst>
                                        </p:cTn>
                                        <p:tgtEl>
                                          <p:spTgt spid="94221"/>
                                        </p:tgtEl>
                                      </p:cBhvr>
                                      <p:to x="100000" y="100000"/>
                                    </p:animScale>
                                  </p:childTnLst>
                                </p:cTn>
                              </p:par>
                              <p:par>
                                <p:cTn id="32" presetID="45" presetClass="entr" presetSubtype="0" fill="hold" nodeType="withEffect">
                                  <p:stCondLst>
                                    <p:cond delay="0"/>
                                  </p:stCondLst>
                                  <p:childTnLst>
                                    <p:set>
                                      <p:cBhvr>
                                        <p:cTn id="33" dur="1" fill="hold">
                                          <p:stCondLst>
                                            <p:cond delay="0"/>
                                          </p:stCondLst>
                                        </p:cTn>
                                        <p:tgtEl>
                                          <p:spTgt spid="94220"/>
                                        </p:tgtEl>
                                        <p:attrNameLst>
                                          <p:attrName>style.visibility</p:attrName>
                                        </p:attrNameLst>
                                      </p:cBhvr>
                                      <p:to>
                                        <p:strVal val="visible"/>
                                      </p:to>
                                    </p:set>
                                    <p:animEffect transition="in" filter="fade">
                                      <p:cBhvr>
                                        <p:cTn id="34" dur="2000"/>
                                        <p:tgtEl>
                                          <p:spTgt spid="94220"/>
                                        </p:tgtEl>
                                      </p:cBhvr>
                                    </p:animEffect>
                                    <p:anim calcmode="lin" valueType="num">
                                      <p:cBhvr>
                                        <p:cTn id="35" dur="2000" fill="hold"/>
                                        <p:tgtEl>
                                          <p:spTgt spid="94220"/>
                                        </p:tgtEl>
                                        <p:attrNameLst>
                                          <p:attrName>ppt_w</p:attrName>
                                        </p:attrNameLst>
                                      </p:cBhvr>
                                      <p:tavLst>
                                        <p:tav tm="0" fmla="#ppt_w*sin(2.5*pi*$)">
                                          <p:val>
                                            <p:fltVal val="0"/>
                                          </p:val>
                                        </p:tav>
                                        <p:tav tm="100000">
                                          <p:val>
                                            <p:fltVal val="1"/>
                                          </p:val>
                                        </p:tav>
                                      </p:tavLst>
                                    </p:anim>
                                    <p:anim calcmode="lin" valueType="num">
                                      <p:cBhvr>
                                        <p:cTn id="36" dur="2000" fill="hold"/>
                                        <p:tgtEl>
                                          <p:spTgt spid="942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1"/>
          <p:cNvSpPr>
            <a:spLocks noGrp="1"/>
          </p:cNvSpPr>
          <p:nvPr>
            <p:ph type="sldNum" sz="quarter" idx="10"/>
          </p:nvPr>
        </p:nvSpPr>
        <p:spPr>
          <a:noFill/>
        </p:spPr>
        <p:txBody>
          <a:bodyPr/>
          <a:lstStyle/>
          <a:p>
            <a:r>
              <a:rPr lang="en-US"/>
              <a:t>20.</a:t>
            </a:r>
            <a:fld id="{C2E65E52-DA96-49C0-B103-49CFAA127A94}" type="slidenum">
              <a:rPr lang="en-US"/>
              <a:pPr/>
              <a:t>27</a:t>
            </a:fld>
            <a:endParaRPr lang="en-US"/>
          </a:p>
        </p:txBody>
      </p:sp>
      <p:sp>
        <p:nvSpPr>
          <p:cNvPr id="87042" name="Rectangle 14"/>
          <p:cNvSpPr>
            <a:spLocks noChangeArrowheads="1"/>
          </p:cNvSpPr>
          <p:nvPr/>
        </p:nvSpPr>
        <p:spPr bwMode="auto">
          <a:xfrm>
            <a:off x="152400" y="133350"/>
            <a:ext cx="8915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20.18:  </a:t>
            </a:r>
            <a:r>
              <a:rPr lang="en-US" sz="2000">
                <a:latin typeface="Times-BoldItalic"/>
              </a:rPr>
              <a:t> Example of an autonomous system using RIP (Part II)</a:t>
            </a:r>
          </a:p>
        </p:txBody>
      </p:sp>
      <p:pic>
        <p:nvPicPr>
          <p:cNvPr id="94213" name="Picture 5"/>
          <p:cNvPicPr>
            <a:picLocks noChangeAspect="1" noChangeArrowheads="1"/>
          </p:cNvPicPr>
          <p:nvPr/>
        </p:nvPicPr>
        <p:blipFill>
          <a:blip r:embed="rId3"/>
          <a:srcRect/>
          <a:stretch>
            <a:fillRect/>
          </a:stretch>
        </p:blipFill>
        <p:spPr bwMode="auto">
          <a:xfrm>
            <a:off x="357188" y="762000"/>
            <a:ext cx="6500812" cy="1884363"/>
          </a:xfrm>
          <a:prstGeom prst="rect">
            <a:avLst/>
          </a:prstGeom>
          <a:noFill/>
          <a:ln w="9525">
            <a:noFill/>
            <a:miter lim="800000"/>
            <a:headEnd/>
            <a:tailEnd/>
          </a:ln>
        </p:spPr>
      </p:pic>
      <p:pic>
        <p:nvPicPr>
          <p:cNvPr id="94214" name="Picture 6"/>
          <p:cNvPicPr>
            <a:picLocks noChangeAspect="1" noChangeArrowheads="1"/>
          </p:cNvPicPr>
          <p:nvPr/>
        </p:nvPicPr>
        <p:blipFill>
          <a:blip r:embed="rId4"/>
          <a:srcRect/>
          <a:stretch>
            <a:fillRect/>
          </a:stretch>
        </p:blipFill>
        <p:spPr bwMode="auto">
          <a:xfrm>
            <a:off x="7086600" y="914400"/>
            <a:ext cx="1754188" cy="1071563"/>
          </a:xfrm>
          <a:prstGeom prst="rect">
            <a:avLst/>
          </a:prstGeom>
          <a:noFill/>
          <a:ln w="9525">
            <a:noFill/>
            <a:miter lim="800000"/>
            <a:headEnd/>
            <a:tailEnd/>
          </a:ln>
        </p:spPr>
      </p:pic>
      <p:pic>
        <p:nvPicPr>
          <p:cNvPr id="94216" name="Picture 8"/>
          <p:cNvPicPr>
            <a:picLocks noChangeAspect="1" noChangeArrowheads="1"/>
          </p:cNvPicPr>
          <p:nvPr/>
        </p:nvPicPr>
        <p:blipFill>
          <a:blip r:embed="rId5"/>
          <a:srcRect/>
          <a:stretch>
            <a:fillRect/>
          </a:stretch>
        </p:blipFill>
        <p:spPr bwMode="auto">
          <a:xfrm>
            <a:off x="1219200" y="2936875"/>
            <a:ext cx="6892925" cy="3387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5" presetClass="entr" presetSubtype="0" fill="hold" nodeType="clickEffect">
                                  <p:stCondLst>
                                    <p:cond delay="0"/>
                                  </p:stCondLst>
                                  <p:childTnLst>
                                    <p:set>
                                      <p:cBhvr>
                                        <p:cTn id="10" dur="1" fill="hold">
                                          <p:stCondLst>
                                            <p:cond delay="0"/>
                                          </p:stCondLst>
                                        </p:cTn>
                                        <p:tgtEl>
                                          <p:spTgt spid="94216"/>
                                        </p:tgtEl>
                                        <p:attrNameLst>
                                          <p:attrName>style.visibility</p:attrName>
                                        </p:attrNameLst>
                                      </p:cBhvr>
                                      <p:to>
                                        <p:strVal val="visible"/>
                                      </p:to>
                                    </p:set>
                                    <p:animEffect transition="in" filter="fade">
                                      <p:cBhvr>
                                        <p:cTn id="11" dur="2000"/>
                                        <p:tgtEl>
                                          <p:spTgt spid="94216"/>
                                        </p:tgtEl>
                                      </p:cBhvr>
                                    </p:animEffect>
                                    <p:anim calcmode="lin" valueType="num">
                                      <p:cBhvr>
                                        <p:cTn id="12" dur="2000" fill="hold"/>
                                        <p:tgtEl>
                                          <p:spTgt spid="94216"/>
                                        </p:tgtEl>
                                        <p:attrNameLst>
                                          <p:attrName>ppt_w</p:attrName>
                                        </p:attrNameLst>
                                      </p:cBhvr>
                                      <p:tavLst>
                                        <p:tav tm="0" fmla="#ppt_w*sin(2.5*pi*$)">
                                          <p:val>
                                            <p:fltVal val="0"/>
                                          </p:val>
                                        </p:tav>
                                        <p:tav tm="100000">
                                          <p:val>
                                            <p:fltVal val="1"/>
                                          </p:val>
                                        </p:tav>
                                      </p:tavLst>
                                    </p:anim>
                                    <p:anim calcmode="lin" valueType="num">
                                      <p:cBhvr>
                                        <p:cTn id="13" dur="2000" fill="hold"/>
                                        <p:tgtEl>
                                          <p:spTgt spid="9421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6" presetClass="entr" presetSubtype="0" fill="hold" nodeType="clickEffect">
                                  <p:stCondLst>
                                    <p:cond delay="0"/>
                                  </p:stCondLst>
                                  <p:childTnLst>
                                    <p:set>
                                      <p:cBhvr>
                                        <p:cTn id="17" dur="1" fill="hold">
                                          <p:stCondLst>
                                            <p:cond delay="0"/>
                                          </p:stCondLst>
                                        </p:cTn>
                                        <p:tgtEl>
                                          <p:spTgt spid="94214"/>
                                        </p:tgtEl>
                                        <p:attrNameLst>
                                          <p:attrName>style.visibility</p:attrName>
                                        </p:attrNameLst>
                                      </p:cBhvr>
                                      <p:to>
                                        <p:strVal val="visible"/>
                                      </p:to>
                                    </p:set>
                                    <p:animEffect transition="in" filter="wipe(down)">
                                      <p:cBhvr>
                                        <p:cTn id="18" dur="580">
                                          <p:stCondLst>
                                            <p:cond delay="0"/>
                                          </p:stCondLst>
                                        </p:cTn>
                                        <p:tgtEl>
                                          <p:spTgt spid="94214"/>
                                        </p:tgtEl>
                                      </p:cBhvr>
                                    </p:animEffect>
                                    <p:anim calcmode="lin" valueType="num">
                                      <p:cBhvr>
                                        <p:cTn id="19" dur="1822" tmFilter="0,0; 0.14,0.36; 0.43,0.73; 0.71,0.91; 1.0,1.0">
                                          <p:stCondLst>
                                            <p:cond delay="0"/>
                                          </p:stCondLst>
                                        </p:cTn>
                                        <p:tgtEl>
                                          <p:spTgt spid="94214"/>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94214"/>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94214"/>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94214"/>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94214"/>
                                        </p:tgtEl>
                                        <p:attrNameLst>
                                          <p:attrName>ppt_y</p:attrName>
                                        </p:attrNameLst>
                                      </p:cBhvr>
                                      <p:tavLst>
                                        <p:tav tm="0" fmla="#ppt_y-sin(pi*$)/81">
                                          <p:val>
                                            <p:fltVal val="0"/>
                                          </p:val>
                                        </p:tav>
                                        <p:tav tm="100000">
                                          <p:val>
                                            <p:fltVal val="1"/>
                                          </p:val>
                                        </p:tav>
                                      </p:tavLst>
                                    </p:anim>
                                    <p:animScale>
                                      <p:cBhvr>
                                        <p:cTn id="24" dur="26">
                                          <p:stCondLst>
                                            <p:cond delay="650"/>
                                          </p:stCondLst>
                                        </p:cTn>
                                        <p:tgtEl>
                                          <p:spTgt spid="94214"/>
                                        </p:tgtEl>
                                      </p:cBhvr>
                                      <p:to x="100000" y="60000"/>
                                    </p:animScale>
                                    <p:animScale>
                                      <p:cBhvr>
                                        <p:cTn id="25" dur="166" decel="50000">
                                          <p:stCondLst>
                                            <p:cond delay="676"/>
                                          </p:stCondLst>
                                        </p:cTn>
                                        <p:tgtEl>
                                          <p:spTgt spid="94214"/>
                                        </p:tgtEl>
                                      </p:cBhvr>
                                      <p:to x="100000" y="100000"/>
                                    </p:animScale>
                                    <p:animScale>
                                      <p:cBhvr>
                                        <p:cTn id="26" dur="26">
                                          <p:stCondLst>
                                            <p:cond delay="1312"/>
                                          </p:stCondLst>
                                        </p:cTn>
                                        <p:tgtEl>
                                          <p:spTgt spid="94214"/>
                                        </p:tgtEl>
                                      </p:cBhvr>
                                      <p:to x="100000" y="80000"/>
                                    </p:animScale>
                                    <p:animScale>
                                      <p:cBhvr>
                                        <p:cTn id="27" dur="166" decel="50000">
                                          <p:stCondLst>
                                            <p:cond delay="1338"/>
                                          </p:stCondLst>
                                        </p:cTn>
                                        <p:tgtEl>
                                          <p:spTgt spid="94214"/>
                                        </p:tgtEl>
                                      </p:cBhvr>
                                      <p:to x="100000" y="100000"/>
                                    </p:animScale>
                                    <p:animScale>
                                      <p:cBhvr>
                                        <p:cTn id="28" dur="26">
                                          <p:stCondLst>
                                            <p:cond delay="1642"/>
                                          </p:stCondLst>
                                        </p:cTn>
                                        <p:tgtEl>
                                          <p:spTgt spid="94214"/>
                                        </p:tgtEl>
                                      </p:cBhvr>
                                      <p:to x="100000" y="90000"/>
                                    </p:animScale>
                                    <p:animScale>
                                      <p:cBhvr>
                                        <p:cTn id="29" dur="166" decel="50000">
                                          <p:stCondLst>
                                            <p:cond delay="1668"/>
                                          </p:stCondLst>
                                        </p:cTn>
                                        <p:tgtEl>
                                          <p:spTgt spid="94214"/>
                                        </p:tgtEl>
                                      </p:cBhvr>
                                      <p:to x="100000" y="100000"/>
                                    </p:animScale>
                                    <p:animScale>
                                      <p:cBhvr>
                                        <p:cTn id="30" dur="26">
                                          <p:stCondLst>
                                            <p:cond delay="1808"/>
                                          </p:stCondLst>
                                        </p:cTn>
                                        <p:tgtEl>
                                          <p:spTgt spid="94214"/>
                                        </p:tgtEl>
                                      </p:cBhvr>
                                      <p:to x="100000" y="95000"/>
                                    </p:animScale>
                                    <p:animScale>
                                      <p:cBhvr>
                                        <p:cTn id="31" dur="166" decel="50000">
                                          <p:stCondLst>
                                            <p:cond delay="1834"/>
                                          </p:stCondLst>
                                        </p:cTn>
                                        <p:tgtEl>
                                          <p:spTgt spid="942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1"/>
          <p:cNvSpPr>
            <a:spLocks noGrp="1"/>
          </p:cNvSpPr>
          <p:nvPr>
            <p:ph type="sldNum" sz="quarter" idx="10"/>
          </p:nvPr>
        </p:nvSpPr>
        <p:spPr>
          <a:noFill/>
        </p:spPr>
        <p:txBody>
          <a:bodyPr/>
          <a:lstStyle/>
          <a:p>
            <a:r>
              <a:rPr lang="en-US"/>
              <a:t>20.</a:t>
            </a:r>
            <a:fld id="{442E6938-9156-4638-ADA8-FA1F1DEA74F0}" type="slidenum">
              <a:rPr lang="en-US"/>
              <a:pPr/>
              <a:t>28</a:t>
            </a:fld>
            <a:endParaRPr lang="en-US"/>
          </a:p>
        </p:txBody>
      </p:sp>
      <p:sp>
        <p:nvSpPr>
          <p:cNvPr id="890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890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90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890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90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90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890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62674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20.3.3  Open Shortest Path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First</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89098" name="Rectangle 10"/>
          <p:cNvSpPr>
            <a:spLocks noChangeArrowheads="1"/>
          </p:cNvSpPr>
          <p:nvPr/>
        </p:nvSpPr>
        <p:spPr bwMode="auto">
          <a:xfrm>
            <a:off x="381000" y="1293813"/>
            <a:ext cx="7924800" cy="2654300"/>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Open Shortest Path First (OSPF) is also an intradomain routing protocol like RIP, but it is based on the link-state routing protocol we described earlier in the chapter. OSPF is an open protocol, which means that the specification is a public document.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1"/>
          <p:cNvSpPr>
            <a:spLocks noGrp="1"/>
          </p:cNvSpPr>
          <p:nvPr>
            <p:ph type="sldNum" sz="quarter" idx="10"/>
          </p:nvPr>
        </p:nvSpPr>
        <p:spPr>
          <a:noFill/>
        </p:spPr>
        <p:txBody>
          <a:bodyPr/>
          <a:lstStyle/>
          <a:p>
            <a:r>
              <a:rPr lang="en-US"/>
              <a:t>20.</a:t>
            </a:r>
            <a:fld id="{AC5F5A01-07B4-4CBD-A5C2-4A3D9B7EFFB3}" type="slidenum">
              <a:rPr lang="en-US"/>
              <a:pPr/>
              <a:t>29</a:t>
            </a:fld>
            <a:endParaRPr lang="en-US"/>
          </a:p>
        </p:txBody>
      </p:sp>
      <p:sp>
        <p:nvSpPr>
          <p:cNvPr id="91138" name="Rectangle 14"/>
          <p:cNvSpPr>
            <a:spLocks noChangeArrowheads="1"/>
          </p:cNvSpPr>
          <p:nvPr/>
        </p:nvSpPr>
        <p:spPr bwMode="auto">
          <a:xfrm>
            <a:off x="152400" y="133350"/>
            <a:ext cx="88392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4.73:  </a:t>
            </a:r>
            <a:r>
              <a:rPr lang="en-US" sz="2000">
                <a:latin typeface="Times-BoldItalic"/>
              </a:rPr>
              <a:t> Example of an autonomous system using RIP (Part III)</a:t>
            </a:r>
          </a:p>
        </p:txBody>
      </p:sp>
      <p:pic>
        <p:nvPicPr>
          <p:cNvPr id="94213" name="Picture 5"/>
          <p:cNvPicPr>
            <a:picLocks noChangeAspect="1" noChangeArrowheads="1"/>
          </p:cNvPicPr>
          <p:nvPr/>
        </p:nvPicPr>
        <p:blipFill>
          <a:blip r:embed="rId3"/>
          <a:srcRect/>
          <a:stretch>
            <a:fillRect/>
          </a:stretch>
        </p:blipFill>
        <p:spPr bwMode="auto">
          <a:xfrm>
            <a:off x="1119188" y="762000"/>
            <a:ext cx="6500812" cy="1884363"/>
          </a:xfrm>
          <a:prstGeom prst="rect">
            <a:avLst/>
          </a:prstGeom>
          <a:noFill/>
          <a:ln w="9525">
            <a:noFill/>
            <a:miter lim="800000"/>
            <a:headEnd/>
            <a:tailEnd/>
          </a:ln>
        </p:spPr>
      </p:pic>
      <p:pic>
        <p:nvPicPr>
          <p:cNvPr id="10" name="Picture 13"/>
          <p:cNvPicPr>
            <a:picLocks noChangeAspect="1" noChangeArrowheads="1"/>
          </p:cNvPicPr>
          <p:nvPr/>
        </p:nvPicPr>
        <p:blipFill>
          <a:blip r:embed="rId4"/>
          <a:srcRect/>
          <a:stretch>
            <a:fillRect/>
          </a:stretch>
        </p:blipFill>
        <p:spPr bwMode="auto">
          <a:xfrm>
            <a:off x="5791200" y="2644775"/>
            <a:ext cx="2338388" cy="1274763"/>
          </a:xfrm>
          <a:prstGeom prst="rect">
            <a:avLst/>
          </a:prstGeom>
          <a:noFill/>
          <a:ln w="9525">
            <a:noFill/>
            <a:miter lim="800000"/>
            <a:headEnd/>
            <a:tailEnd/>
          </a:ln>
        </p:spPr>
      </p:pic>
      <p:grpSp>
        <p:nvGrpSpPr>
          <p:cNvPr id="2" name="Group 1"/>
          <p:cNvGrpSpPr>
            <a:grpSpLocks/>
          </p:cNvGrpSpPr>
          <p:nvPr/>
        </p:nvGrpSpPr>
        <p:grpSpPr bwMode="auto">
          <a:xfrm>
            <a:off x="603250" y="3975100"/>
            <a:ext cx="8115300" cy="2501900"/>
            <a:chOff x="603597" y="3974999"/>
            <a:chExt cx="8114580" cy="2502001"/>
          </a:xfrm>
        </p:grpSpPr>
        <p:pic>
          <p:nvPicPr>
            <p:cNvPr id="91142" name="Picture 2"/>
            <p:cNvPicPr>
              <a:picLocks noChangeAspect="1" noChangeArrowheads="1"/>
            </p:cNvPicPr>
            <p:nvPr/>
          </p:nvPicPr>
          <p:blipFill>
            <a:blip r:embed="rId5"/>
            <a:srcRect/>
            <a:stretch>
              <a:fillRect/>
            </a:stretch>
          </p:blipFill>
          <p:spPr bwMode="auto">
            <a:xfrm>
              <a:off x="609600" y="4482010"/>
              <a:ext cx="8108577" cy="1994990"/>
            </a:xfrm>
            <a:prstGeom prst="rect">
              <a:avLst/>
            </a:prstGeom>
            <a:noFill/>
            <a:ln w="9525">
              <a:noFill/>
              <a:miter lim="800000"/>
              <a:headEnd/>
              <a:tailEnd/>
            </a:ln>
          </p:spPr>
        </p:pic>
        <p:pic>
          <p:nvPicPr>
            <p:cNvPr id="91143" name="Picture 3"/>
            <p:cNvPicPr>
              <a:picLocks noChangeAspect="1" noChangeArrowheads="1"/>
            </p:cNvPicPr>
            <p:nvPr/>
          </p:nvPicPr>
          <p:blipFill>
            <a:blip r:embed="rId6"/>
            <a:srcRect/>
            <a:stretch>
              <a:fillRect/>
            </a:stretch>
          </p:blipFill>
          <p:spPr bwMode="auto">
            <a:xfrm>
              <a:off x="603597" y="3974999"/>
              <a:ext cx="2459513" cy="44460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5"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anim calcmode="lin" valueType="num">
                                      <p:cBhvr>
                                        <p:cTn id="12" dur="2000" fill="hold"/>
                                        <p:tgtEl>
                                          <p:spTgt spid="2"/>
                                        </p:tgtEl>
                                        <p:attrNameLst>
                                          <p:attrName>ppt_w</p:attrName>
                                        </p:attrNameLst>
                                      </p:cBhvr>
                                      <p:tavLst>
                                        <p:tav tm="0" fmla="#ppt_w*sin(2.5*pi*$)">
                                          <p:val>
                                            <p:fltVal val="0"/>
                                          </p:val>
                                        </p:tav>
                                        <p:tav tm="100000">
                                          <p:val>
                                            <p:fltVal val="1"/>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6"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80">
                                          <p:stCondLst>
                                            <p:cond delay="0"/>
                                          </p:stCondLst>
                                        </p:cTn>
                                        <p:tgtEl>
                                          <p:spTgt spid="10"/>
                                        </p:tgtEl>
                                      </p:cBhvr>
                                    </p:animEffect>
                                    <p:anim calcmode="lin" valueType="num">
                                      <p:cBhvr>
                                        <p:cTn id="1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4" dur="26">
                                          <p:stCondLst>
                                            <p:cond delay="650"/>
                                          </p:stCondLst>
                                        </p:cTn>
                                        <p:tgtEl>
                                          <p:spTgt spid="10"/>
                                        </p:tgtEl>
                                      </p:cBhvr>
                                      <p:to x="100000" y="60000"/>
                                    </p:animScale>
                                    <p:animScale>
                                      <p:cBhvr>
                                        <p:cTn id="25" dur="166" decel="50000">
                                          <p:stCondLst>
                                            <p:cond delay="676"/>
                                          </p:stCondLst>
                                        </p:cTn>
                                        <p:tgtEl>
                                          <p:spTgt spid="10"/>
                                        </p:tgtEl>
                                      </p:cBhvr>
                                      <p:to x="100000" y="100000"/>
                                    </p:animScale>
                                    <p:animScale>
                                      <p:cBhvr>
                                        <p:cTn id="26" dur="26">
                                          <p:stCondLst>
                                            <p:cond delay="1312"/>
                                          </p:stCondLst>
                                        </p:cTn>
                                        <p:tgtEl>
                                          <p:spTgt spid="10"/>
                                        </p:tgtEl>
                                      </p:cBhvr>
                                      <p:to x="100000" y="80000"/>
                                    </p:animScale>
                                    <p:animScale>
                                      <p:cBhvr>
                                        <p:cTn id="27" dur="166" decel="50000">
                                          <p:stCondLst>
                                            <p:cond delay="1338"/>
                                          </p:stCondLst>
                                        </p:cTn>
                                        <p:tgtEl>
                                          <p:spTgt spid="10"/>
                                        </p:tgtEl>
                                      </p:cBhvr>
                                      <p:to x="100000" y="100000"/>
                                    </p:animScale>
                                    <p:animScale>
                                      <p:cBhvr>
                                        <p:cTn id="28" dur="26">
                                          <p:stCondLst>
                                            <p:cond delay="1642"/>
                                          </p:stCondLst>
                                        </p:cTn>
                                        <p:tgtEl>
                                          <p:spTgt spid="10"/>
                                        </p:tgtEl>
                                      </p:cBhvr>
                                      <p:to x="100000" y="90000"/>
                                    </p:animScale>
                                    <p:animScale>
                                      <p:cBhvr>
                                        <p:cTn id="29" dur="166" decel="50000">
                                          <p:stCondLst>
                                            <p:cond delay="1668"/>
                                          </p:stCondLst>
                                        </p:cTn>
                                        <p:tgtEl>
                                          <p:spTgt spid="10"/>
                                        </p:tgtEl>
                                      </p:cBhvr>
                                      <p:to x="100000" y="100000"/>
                                    </p:animScale>
                                    <p:animScale>
                                      <p:cBhvr>
                                        <p:cTn id="30" dur="26">
                                          <p:stCondLst>
                                            <p:cond delay="1808"/>
                                          </p:stCondLst>
                                        </p:cTn>
                                        <p:tgtEl>
                                          <p:spTgt spid="10"/>
                                        </p:tgtEl>
                                      </p:cBhvr>
                                      <p:to x="100000" y="95000"/>
                                    </p:animScale>
                                    <p:animScale>
                                      <p:cBhvr>
                                        <p:cTn id="31"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Slide Number Placeholder 1"/>
          <p:cNvSpPr>
            <a:spLocks noGrp="1"/>
          </p:cNvSpPr>
          <p:nvPr>
            <p:ph type="sldNum" sz="quarter" idx="10"/>
          </p:nvPr>
        </p:nvSpPr>
        <p:spPr>
          <a:noFill/>
        </p:spPr>
        <p:txBody>
          <a:bodyPr/>
          <a:lstStyle/>
          <a:p>
            <a:r>
              <a:rPr lang="en-US"/>
              <a:t>20.</a:t>
            </a:r>
            <a:fld id="{E233FE73-3BB5-48D0-921F-D5D4F61C780D}" type="slidenum">
              <a:rPr lang="en-US"/>
              <a:pPr/>
              <a:t>3</a:t>
            </a:fld>
            <a:endParaRPr 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defRPr/>
            </a:pPr>
            <a:endParaRPr lang="en-US" i="0" dirty="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6124575" cy="579438"/>
          </a:xfrm>
          <a:prstGeom prst="rect">
            <a:avLst/>
          </a:prstGeom>
          <a:noFill/>
          <a:ln w="9525">
            <a:noFill/>
            <a:miter lim="800000"/>
            <a:headEnd/>
            <a:tailEnd/>
          </a:ln>
          <a:effectLst/>
        </p:spPr>
        <p:txBody>
          <a:bodyPr wrap="none">
            <a:spAutoFit/>
          </a:bodyPr>
          <a:lstStyle/>
          <a:p>
            <a:pPr marL="0" lvl="2" eaLnBrk="0" hangingPunct="0">
              <a:defRPr/>
            </a:pPr>
            <a:r>
              <a:rPr lang="en-US" i="0" dirty="0">
                <a:effectLst>
                  <a:outerShdw blurRad="38100" dist="38100" dir="2700000" algn="tl">
                    <a:srgbClr val="C0C0C0"/>
                  </a:outerShdw>
                </a:effectLst>
                <a:latin typeface="Times New Roman" pitchFamily="18" charset="0"/>
                <a:cs typeface="Times New Roman" pitchFamily="18" charset="0"/>
              </a:rPr>
              <a:t>20-2   ROUTING ALGORITHMS</a:t>
            </a:r>
            <a:endParaRPr lang="en-US" i="0" dirty="0">
              <a:effectLst>
                <a:outerShdw blurRad="38100" dist="38100" dir="2700000" algn="tl">
                  <a:srgbClr val="C0C0C0"/>
                </a:outerShdw>
              </a:effectLst>
              <a:latin typeface="Times" pitchFamily="18" charset="0"/>
            </a:endParaRPr>
          </a:p>
        </p:txBody>
      </p:sp>
      <p:sp>
        <p:nvSpPr>
          <p:cNvPr id="3174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pPr eaLnBrk="0" hangingPunct="0"/>
            <a:endParaRPr lang="en-US" sz="1800" i="0">
              <a:latin typeface="Times New Roman" pitchFamily="18" charset="0"/>
            </a:endParaRPr>
          </a:p>
        </p:txBody>
      </p:sp>
      <p:sp>
        <p:nvSpPr>
          <p:cNvPr id="31749" name="Rectangle 8"/>
          <p:cNvSpPr>
            <a:spLocks noChangeArrowheads="1"/>
          </p:cNvSpPr>
          <p:nvPr/>
        </p:nvSpPr>
        <p:spPr bwMode="auto">
          <a:xfrm>
            <a:off x="152400" y="1658938"/>
            <a:ext cx="8763000" cy="4478337"/>
          </a:xfrm>
          <a:prstGeom prst="rect">
            <a:avLst/>
          </a:prstGeom>
          <a:noFill/>
          <a:ln w="9525">
            <a:noFill/>
            <a:miter lim="800000"/>
            <a:headEnd/>
            <a:tailEnd/>
          </a:ln>
        </p:spPr>
        <p:txBody>
          <a:bodyPr>
            <a:spAutoFit/>
          </a:bodyPr>
          <a:lstStyle/>
          <a:p>
            <a:pPr algn="just" eaLnBrk="0" hangingPunct="0"/>
            <a:r>
              <a:rPr lang="en-US">
                <a:latin typeface="Times-Roman"/>
              </a:rPr>
              <a:t>Several routing algorithms have been designed in the past. The differences between these methods are in the way they interpret the least cost and the way they create the least-cost tree for each node. In this section, we discuss the common algorithms; later we show how a routing protocol in the Internet implements one of these algorithms.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1"/>
          <p:cNvSpPr>
            <a:spLocks noGrp="1"/>
          </p:cNvSpPr>
          <p:nvPr>
            <p:ph type="sldNum" sz="quarter" idx="10"/>
          </p:nvPr>
        </p:nvSpPr>
        <p:spPr>
          <a:noFill/>
        </p:spPr>
        <p:txBody>
          <a:bodyPr/>
          <a:lstStyle/>
          <a:p>
            <a:r>
              <a:rPr lang="en-US"/>
              <a:t>20.</a:t>
            </a:r>
            <a:fld id="{899A5C6A-FBFB-4D96-BEA5-DB7FF52B771A}" type="slidenum">
              <a:rPr lang="en-US"/>
              <a:pPr/>
              <a:t>30</a:t>
            </a:fld>
            <a:endParaRPr lang="en-US"/>
          </a:p>
        </p:txBody>
      </p:sp>
      <p:sp>
        <p:nvSpPr>
          <p:cNvPr id="9318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20.19: </a:t>
            </a:r>
            <a:r>
              <a:rPr lang="en-US" sz="2000">
                <a:latin typeface="Times-BoldItalic"/>
              </a:rPr>
              <a:t>Metric in OSPF</a:t>
            </a:r>
          </a:p>
        </p:txBody>
      </p:sp>
      <p:pic>
        <p:nvPicPr>
          <p:cNvPr id="95237" name="Picture 5"/>
          <p:cNvPicPr>
            <a:picLocks noChangeAspect="1" noChangeArrowheads="1"/>
          </p:cNvPicPr>
          <p:nvPr/>
        </p:nvPicPr>
        <p:blipFill>
          <a:blip r:embed="rId3"/>
          <a:srcRect/>
          <a:stretch>
            <a:fillRect/>
          </a:stretch>
        </p:blipFill>
        <p:spPr bwMode="auto">
          <a:xfrm>
            <a:off x="609600" y="1752600"/>
            <a:ext cx="7818438" cy="1466850"/>
          </a:xfrm>
          <a:prstGeom prst="rect">
            <a:avLst/>
          </a:prstGeom>
          <a:noFill/>
          <a:ln w="9525">
            <a:noFill/>
            <a:miter lim="800000"/>
            <a:headEnd/>
            <a:tailEnd/>
          </a:ln>
        </p:spPr>
      </p:pic>
      <p:pic>
        <p:nvPicPr>
          <p:cNvPr id="95238" name="Picture 6"/>
          <p:cNvPicPr>
            <a:picLocks noChangeAspect="1" noChangeArrowheads="1"/>
          </p:cNvPicPr>
          <p:nvPr/>
        </p:nvPicPr>
        <p:blipFill>
          <a:blip r:embed="rId4"/>
          <a:srcRect/>
          <a:stretch>
            <a:fillRect/>
          </a:stretch>
        </p:blipFill>
        <p:spPr bwMode="auto">
          <a:xfrm>
            <a:off x="2133600" y="3319463"/>
            <a:ext cx="5516563" cy="1404937"/>
          </a:xfrm>
          <a:prstGeom prst="rect">
            <a:avLst/>
          </a:prstGeom>
          <a:noFill/>
          <a:ln w="9525">
            <a:noFill/>
            <a:miter lim="800000"/>
            <a:headEnd/>
            <a:tailEnd/>
          </a:ln>
        </p:spPr>
      </p:pic>
      <p:pic>
        <p:nvPicPr>
          <p:cNvPr id="95239" name="Picture 7"/>
          <p:cNvPicPr>
            <a:picLocks noChangeAspect="1" noChangeArrowheads="1"/>
          </p:cNvPicPr>
          <p:nvPr/>
        </p:nvPicPr>
        <p:blipFill>
          <a:blip r:embed="rId5"/>
          <a:srcRect/>
          <a:stretch>
            <a:fillRect/>
          </a:stretch>
        </p:blipFill>
        <p:spPr bwMode="auto">
          <a:xfrm>
            <a:off x="4229100" y="3319463"/>
            <a:ext cx="3424238" cy="871537"/>
          </a:xfrm>
          <a:prstGeom prst="rect">
            <a:avLst/>
          </a:prstGeom>
          <a:noFill/>
          <a:ln w="9525">
            <a:noFill/>
            <a:miter lim="800000"/>
            <a:headEnd/>
            <a:tailEnd/>
          </a:ln>
        </p:spPr>
      </p:pic>
      <p:pic>
        <p:nvPicPr>
          <p:cNvPr id="95241" name="Picture 9"/>
          <p:cNvPicPr>
            <a:picLocks noChangeAspect="1" noChangeArrowheads="1"/>
          </p:cNvPicPr>
          <p:nvPr/>
        </p:nvPicPr>
        <p:blipFill>
          <a:blip r:embed="rId6"/>
          <a:srcRect/>
          <a:stretch>
            <a:fillRect/>
          </a:stretch>
        </p:blipFill>
        <p:spPr bwMode="auto">
          <a:xfrm>
            <a:off x="6354763" y="3219450"/>
            <a:ext cx="1265237" cy="514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animEffect transition="in" filter="wipe(left)">
                                      <p:cBhvr>
                                        <p:cTn id="11" dur="500"/>
                                        <p:tgtEl>
                                          <p:spTgt spid="9523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5239"/>
                                        </p:tgtEl>
                                        <p:attrNameLst>
                                          <p:attrName>style.visibility</p:attrName>
                                        </p:attrNameLst>
                                      </p:cBhvr>
                                      <p:to>
                                        <p:strVal val="visible"/>
                                      </p:to>
                                    </p:set>
                                    <p:animEffect transition="in" filter="wipe(left)">
                                      <p:cBhvr>
                                        <p:cTn id="16" dur="500"/>
                                        <p:tgtEl>
                                          <p:spTgt spid="952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5241"/>
                                        </p:tgtEl>
                                        <p:attrNameLst>
                                          <p:attrName>style.visibility</p:attrName>
                                        </p:attrNameLst>
                                      </p:cBhvr>
                                      <p:to>
                                        <p:strVal val="visible"/>
                                      </p:to>
                                    </p:set>
                                    <p:animEffect transition="in" filter="wipe(left)">
                                      <p:cBhvr>
                                        <p:cTn id="21" dur="500"/>
                                        <p:tgtEl>
                                          <p:spTgt spid="95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1"/>
          <p:cNvSpPr>
            <a:spLocks noGrp="1"/>
          </p:cNvSpPr>
          <p:nvPr>
            <p:ph type="sldNum" sz="quarter" idx="10"/>
          </p:nvPr>
        </p:nvSpPr>
        <p:spPr>
          <a:noFill/>
        </p:spPr>
        <p:txBody>
          <a:bodyPr/>
          <a:lstStyle/>
          <a:p>
            <a:r>
              <a:rPr lang="en-US"/>
              <a:t>20.</a:t>
            </a:r>
            <a:fld id="{C18D522B-B127-4045-A69A-FAC806AB15BD}" type="slidenum">
              <a:rPr lang="en-US"/>
              <a:pPr/>
              <a:t>31</a:t>
            </a:fld>
            <a:endParaRPr lang="en-US"/>
          </a:p>
        </p:txBody>
      </p:sp>
      <p:sp>
        <p:nvSpPr>
          <p:cNvPr id="9523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20.20:  </a:t>
            </a:r>
            <a:r>
              <a:rPr lang="en-US" sz="2000">
                <a:latin typeface="Times-BoldItalic"/>
              </a:rPr>
              <a:t>Forwarding tables in OSPF</a:t>
            </a:r>
          </a:p>
        </p:txBody>
      </p:sp>
      <p:pic>
        <p:nvPicPr>
          <p:cNvPr id="96261" name="Picture 5"/>
          <p:cNvPicPr>
            <a:picLocks noChangeAspect="1" noChangeArrowheads="1"/>
          </p:cNvPicPr>
          <p:nvPr/>
        </p:nvPicPr>
        <p:blipFill>
          <a:blip r:embed="rId3"/>
          <a:srcRect/>
          <a:stretch>
            <a:fillRect/>
          </a:stretch>
        </p:blipFill>
        <p:spPr bwMode="auto">
          <a:xfrm>
            <a:off x="411163" y="785813"/>
            <a:ext cx="3003550" cy="2255837"/>
          </a:xfrm>
          <a:prstGeom prst="rect">
            <a:avLst/>
          </a:prstGeom>
          <a:noFill/>
          <a:ln w="9525">
            <a:noFill/>
            <a:miter lim="800000"/>
            <a:headEnd/>
            <a:tailEnd/>
          </a:ln>
        </p:spPr>
      </p:pic>
      <p:pic>
        <p:nvPicPr>
          <p:cNvPr id="96262" name="Picture 6"/>
          <p:cNvPicPr>
            <a:picLocks noChangeAspect="1" noChangeArrowheads="1"/>
          </p:cNvPicPr>
          <p:nvPr/>
        </p:nvPicPr>
        <p:blipFill>
          <a:blip r:embed="rId4"/>
          <a:srcRect/>
          <a:stretch>
            <a:fillRect/>
          </a:stretch>
        </p:blipFill>
        <p:spPr bwMode="auto">
          <a:xfrm>
            <a:off x="4419600" y="2757488"/>
            <a:ext cx="3003550" cy="2257425"/>
          </a:xfrm>
          <a:prstGeom prst="rect">
            <a:avLst/>
          </a:prstGeom>
          <a:noFill/>
          <a:ln w="9525">
            <a:noFill/>
            <a:miter lim="800000"/>
            <a:headEnd/>
            <a:tailEnd/>
          </a:ln>
        </p:spPr>
      </p:pic>
      <p:pic>
        <p:nvPicPr>
          <p:cNvPr id="96263" name="Picture 7"/>
          <p:cNvPicPr>
            <a:picLocks noChangeAspect="1" noChangeArrowheads="1"/>
          </p:cNvPicPr>
          <p:nvPr/>
        </p:nvPicPr>
        <p:blipFill>
          <a:blip r:embed="rId5"/>
          <a:srcRect/>
          <a:stretch>
            <a:fillRect/>
          </a:stretch>
        </p:blipFill>
        <p:spPr bwMode="auto">
          <a:xfrm>
            <a:off x="411163" y="3886200"/>
            <a:ext cx="3003550" cy="2255838"/>
          </a:xfrm>
          <a:prstGeom prst="rect">
            <a:avLst/>
          </a:prstGeom>
          <a:noFill/>
          <a:ln w="9525">
            <a:noFill/>
            <a:miter lim="800000"/>
            <a:headEnd/>
            <a:tailEnd/>
          </a:ln>
        </p:spPr>
      </p:pic>
      <p:grpSp>
        <p:nvGrpSpPr>
          <p:cNvPr id="2" name="Group 2"/>
          <p:cNvGrpSpPr>
            <a:grpSpLocks/>
          </p:cNvGrpSpPr>
          <p:nvPr/>
        </p:nvGrpSpPr>
        <p:grpSpPr bwMode="auto">
          <a:xfrm>
            <a:off x="3914775" y="1060450"/>
            <a:ext cx="4467225" cy="1301750"/>
            <a:chOff x="3914086" y="1060473"/>
            <a:chExt cx="4467914" cy="1301727"/>
          </a:xfrm>
        </p:grpSpPr>
        <p:pic>
          <p:nvPicPr>
            <p:cNvPr id="95239" name="Picture 5"/>
            <p:cNvPicPr>
              <a:picLocks noChangeAspect="1" noChangeArrowheads="1"/>
            </p:cNvPicPr>
            <p:nvPr/>
          </p:nvPicPr>
          <p:blipFill>
            <a:blip r:embed="rId6"/>
            <a:srcRect/>
            <a:stretch>
              <a:fillRect/>
            </a:stretch>
          </p:blipFill>
          <p:spPr bwMode="auto">
            <a:xfrm>
              <a:off x="3914086" y="1060473"/>
              <a:ext cx="4467914" cy="838391"/>
            </a:xfrm>
            <a:prstGeom prst="rect">
              <a:avLst/>
            </a:prstGeom>
            <a:noFill/>
            <a:ln w="9525">
              <a:noFill/>
              <a:miter lim="800000"/>
              <a:headEnd/>
              <a:tailEnd/>
            </a:ln>
          </p:spPr>
        </p:pic>
        <p:pic>
          <p:nvPicPr>
            <p:cNvPr id="95240" name="Picture 9"/>
            <p:cNvPicPr>
              <a:picLocks noChangeAspect="1" noChangeArrowheads="1"/>
            </p:cNvPicPr>
            <p:nvPr/>
          </p:nvPicPr>
          <p:blipFill>
            <a:blip r:embed="rId7"/>
            <a:srcRect/>
            <a:stretch>
              <a:fillRect/>
            </a:stretch>
          </p:blipFill>
          <p:spPr bwMode="auto">
            <a:xfrm>
              <a:off x="4668904" y="2113223"/>
              <a:ext cx="2958278" cy="248977"/>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96261"/>
                                        </p:tgtEl>
                                        <p:attrNameLst>
                                          <p:attrName>style.visibility</p:attrName>
                                        </p:attrNameLst>
                                      </p:cBhvr>
                                      <p:to>
                                        <p:strVal val="visible"/>
                                      </p:to>
                                    </p:set>
                                    <p:animEffect transition="in" filter="wipe(down)">
                                      <p:cBhvr>
                                        <p:cTn id="11" dur="580">
                                          <p:stCondLst>
                                            <p:cond delay="0"/>
                                          </p:stCondLst>
                                        </p:cTn>
                                        <p:tgtEl>
                                          <p:spTgt spid="96261"/>
                                        </p:tgtEl>
                                      </p:cBhvr>
                                    </p:animEffect>
                                    <p:anim calcmode="lin" valueType="num">
                                      <p:cBhvr>
                                        <p:cTn id="12" dur="1822" tmFilter="0,0; 0.14,0.36; 0.43,0.73; 0.71,0.91; 1.0,1.0">
                                          <p:stCondLst>
                                            <p:cond delay="0"/>
                                          </p:stCondLst>
                                        </p:cTn>
                                        <p:tgtEl>
                                          <p:spTgt spid="96261"/>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6261"/>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6261"/>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6261"/>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6261"/>
                                        </p:tgtEl>
                                        <p:attrNameLst>
                                          <p:attrName>ppt_y</p:attrName>
                                        </p:attrNameLst>
                                      </p:cBhvr>
                                      <p:tavLst>
                                        <p:tav tm="0" fmla="#ppt_y-sin(pi*$)/81">
                                          <p:val>
                                            <p:fltVal val="0"/>
                                          </p:val>
                                        </p:tav>
                                        <p:tav tm="100000">
                                          <p:val>
                                            <p:fltVal val="1"/>
                                          </p:val>
                                        </p:tav>
                                      </p:tavLst>
                                    </p:anim>
                                    <p:animScale>
                                      <p:cBhvr>
                                        <p:cTn id="17" dur="26">
                                          <p:stCondLst>
                                            <p:cond delay="650"/>
                                          </p:stCondLst>
                                        </p:cTn>
                                        <p:tgtEl>
                                          <p:spTgt spid="96261"/>
                                        </p:tgtEl>
                                      </p:cBhvr>
                                      <p:to x="100000" y="60000"/>
                                    </p:animScale>
                                    <p:animScale>
                                      <p:cBhvr>
                                        <p:cTn id="18" dur="166" decel="50000">
                                          <p:stCondLst>
                                            <p:cond delay="676"/>
                                          </p:stCondLst>
                                        </p:cTn>
                                        <p:tgtEl>
                                          <p:spTgt spid="96261"/>
                                        </p:tgtEl>
                                      </p:cBhvr>
                                      <p:to x="100000" y="100000"/>
                                    </p:animScale>
                                    <p:animScale>
                                      <p:cBhvr>
                                        <p:cTn id="19" dur="26">
                                          <p:stCondLst>
                                            <p:cond delay="1312"/>
                                          </p:stCondLst>
                                        </p:cTn>
                                        <p:tgtEl>
                                          <p:spTgt spid="96261"/>
                                        </p:tgtEl>
                                      </p:cBhvr>
                                      <p:to x="100000" y="80000"/>
                                    </p:animScale>
                                    <p:animScale>
                                      <p:cBhvr>
                                        <p:cTn id="20" dur="166" decel="50000">
                                          <p:stCondLst>
                                            <p:cond delay="1338"/>
                                          </p:stCondLst>
                                        </p:cTn>
                                        <p:tgtEl>
                                          <p:spTgt spid="96261"/>
                                        </p:tgtEl>
                                      </p:cBhvr>
                                      <p:to x="100000" y="100000"/>
                                    </p:animScale>
                                    <p:animScale>
                                      <p:cBhvr>
                                        <p:cTn id="21" dur="26">
                                          <p:stCondLst>
                                            <p:cond delay="1642"/>
                                          </p:stCondLst>
                                        </p:cTn>
                                        <p:tgtEl>
                                          <p:spTgt spid="96261"/>
                                        </p:tgtEl>
                                      </p:cBhvr>
                                      <p:to x="100000" y="90000"/>
                                    </p:animScale>
                                    <p:animScale>
                                      <p:cBhvr>
                                        <p:cTn id="22" dur="166" decel="50000">
                                          <p:stCondLst>
                                            <p:cond delay="1668"/>
                                          </p:stCondLst>
                                        </p:cTn>
                                        <p:tgtEl>
                                          <p:spTgt spid="96261"/>
                                        </p:tgtEl>
                                      </p:cBhvr>
                                      <p:to x="100000" y="100000"/>
                                    </p:animScale>
                                    <p:animScale>
                                      <p:cBhvr>
                                        <p:cTn id="23" dur="26">
                                          <p:stCondLst>
                                            <p:cond delay="1808"/>
                                          </p:stCondLst>
                                        </p:cTn>
                                        <p:tgtEl>
                                          <p:spTgt spid="96261"/>
                                        </p:tgtEl>
                                      </p:cBhvr>
                                      <p:to x="100000" y="95000"/>
                                    </p:animScale>
                                    <p:animScale>
                                      <p:cBhvr>
                                        <p:cTn id="24" dur="166" decel="50000">
                                          <p:stCondLst>
                                            <p:cond delay="1834"/>
                                          </p:stCondLst>
                                        </p:cTn>
                                        <p:tgtEl>
                                          <p:spTgt spid="96261"/>
                                        </p:tgtEl>
                                      </p:cBhvr>
                                      <p:to x="100000" y="10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96262"/>
                                        </p:tgtEl>
                                        <p:attrNameLst>
                                          <p:attrName>style.visibility</p:attrName>
                                        </p:attrNameLst>
                                      </p:cBhvr>
                                      <p:to>
                                        <p:strVal val="visible"/>
                                      </p:to>
                                    </p:set>
                                    <p:animEffect transition="in" filter="wipe(down)">
                                      <p:cBhvr>
                                        <p:cTn id="29" dur="580">
                                          <p:stCondLst>
                                            <p:cond delay="0"/>
                                          </p:stCondLst>
                                        </p:cTn>
                                        <p:tgtEl>
                                          <p:spTgt spid="96262"/>
                                        </p:tgtEl>
                                      </p:cBhvr>
                                    </p:animEffect>
                                    <p:anim calcmode="lin" valueType="num">
                                      <p:cBhvr>
                                        <p:cTn id="30" dur="1822" tmFilter="0,0; 0.14,0.36; 0.43,0.73; 0.71,0.91; 1.0,1.0">
                                          <p:stCondLst>
                                            <p:cond delay="0"/>
                                          </p:stCondLst>
                                        </p:cTn>
                                        <p:tgtEl>
                                          <p:spTgt spid="96262"/>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96262"/>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96262"/>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96262"/>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96262"/>
                                        </p:tgtEl>
                                        <p:attrNameLst>
                                          <p:attrName>ppt_y</p:attrName>
                                        </p:attrNameLst>
                                      </p:cBhvr>
                                      <p:tavLst>
                                        <p:tav tm="0" fmla="#ppt_y-sin(pi*$)/81">
                                          <p:val>
                                            <p:fltVal val="0"/>
                                          </p:val>
                                        </p:tav>
                                        <p:tav tm="100000">
                                          <p:val>
                                            <p:fltVal val="1"/>
                                          </p:val>
                                        </p:tav>
                                      </p:tavLst>
                                    </p:anim>
                                    <p:animScale>
                                      <p:cBhvr>
                                        <p:cTn id="35" dur="26">
                                          <p:stCondLst>
                                            <p:cond delay="650"/>
                                          </p:stCondLst>
                                        </p:cTn>
                                        <p:tgtEl>
                                          <p:spTgt spid="96262"/>
                                        </p:tgtEl>
                                      </p:cBhvr>
                                      <p:to x="100000" y="60000"/>
                                    </p:animScale>
                                    <p:animScale>
                                      <p:cBhvr>
                                        <p:cTn id="36" dur="166" decel="50000">
                                          <p:stCondLst>
                                            <p:cond delay="676"/>
                                          </p:stCondLst>
                                        </p:cTn>
                                        <p:tgtEl>
                                          <p:spTgt spid="96262"/>
                                        </p:tgtEl>
                                      </p:cBhvr>
                                      <p:to x="100000" y="100000"/>
                                    </p:animScale>
                                    <p:animScale>
                                      <p:cBhvr>
                                        <p:cTn id="37" dur="26">
                                          <p:stCondLst>
                                            <p:cond delay="1312"/>
                                          </p:stCondLst>
                                        </p:cTn>
                                        <p:tgtEl>
                                          <p:spTgt spid="96262"/>
                                        </p:tgtEl>
                                      </p:cBhvr>
                                      <p:to x="100000" y="80000"/>
                                    </p:animScale>
                                    <p:animScale>
                                      <p:cBhvr>
                                        <p:cTn id="38" dur="166" decel="50000">
                                          <p:stCondLst>
                                            <p:cond delay="1338"/>
                                          </p:stCondLst>
                                        </p:cTn>
                                        <p:tgtEl>
                                          <p:spTgt spid="96262"/>
                                        </p:tgtEl>
                                      </p:cBhvr>
                                      <p:to x="100000" y="100000"/>
                                    </p:animScale>
                                    <p:animScale>
                                      <p:cBhvr>
                                        <p:cTn id="39" dur="26">
                                          <p:stCondLst>
                                            <p:cond delay="1642"/>
                                          </p:stCondLst>
                                        </p:cTn>
                                        <p:tgtEl>
                                          <p:spTgt spid="96262"/>
                                        </p:tgtEl>
                                      </p:cBhvr>
                                      <p:to x="100000" y="90000"/>
                                    </p:animScale>
                                    <p:animScale>
                                      <p:cBhvr>
                                        <p:cTn id="40" dur="166" decel="50000">
                                          <p:stCondLst>
                                            <p:cond delay="1668"/>
                                          </p:stCondLst>
                                        </p:cTn>
                                        <p:tgtEl>
                                          <p:spTgt spid="96262"/>
                                        </p:tgtEl>
                                      </p:cBhvr>
                                      <p:to x="100000" y="100000"/>
                                    </p:animScale>
                                    <p:animScale>
                                      <p:cBhvr>
                                        <p:cTn id="41" dur="26">
                                          <p:stCondLst>
                                            <p:cond delay="1808"/>
                                          </p:stCondLst>
                                        </p:cTn>
                                        <p:tgtEl>
                                          <p:spTgt spid="96262"/>
                                        </p:tgtEl>
                                      </p:cBhvr>
                                      <p:to x="100000" y="95000"/>
                                    </p:animScale>
                                    <p:animScale>
                                      <p:cBhvr>
                                        <p:cTn id="42" dur="166" decel="50000">
                                          <p:stCondLst>
                                            <p:cond delay="1834"/>
                                          </p:stCondLst>
                                        </p:cTn>
                                        <p:tgtEl>
                                          <p:spTgt spid="96262"/>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nodeType="clickEffect">
                                  <p:stCondLst>
                                    <p:cond delay="0"/>
                                  </p:stCondLst>
                                  <p:childTnLst>
                                    <p:set>
                                      <p:cBhvr>
                                        <p:cTn id="46" dur="1" fill="hold">
                                          <p:stCondLst>
                                            <p:cond delay="0"/>
                                          </p:stCondLst>
                                        </p:cTn>
                                        <p:tgtEl>
                                          <p:spTgt spid="96263"/>
                                        </p:tgtEl>
                                        <p:attrNameLst>
                                          <p:attrName>style.visibility</p:attrName>
                                        </p:attrNameLst>
                                      </p:cBhvr>
                                      <p:to>
                                        <p:strVal val="visible"/>
                                      </p:to>
                                    </p:set>
                                    <p:animEffect transition="in" filter="wipe(down)">
                                      <p:cBhvr>
                                        <p:cTn id="47" dur="580">
                                          <p:stCondLst>
                                            <p:cond delay="0"/>
                                          </p:stCondLst>
                                        </p:cTn>
                                        <p:tgtEl>
                                          <p:spTgt spid="96263"/>
                                        </p:tgtEl>
                                      </p:cBhvr>
                                    </p:animEffect>
                                    <p:anim calcmode="lin" valueType="num">
                                      <p:cBhvr>
                                        <p:cTn id="48" dur="1822" tmFilter="0,0; 0.14,0.36; 0.43,0.73; 0.71,0.91; 1.0,1.0">
                                          <p:stCondLst>
                                            <p:cond delay="0"/>
                                          </p:stCondLst>
                                        </p:cTn>
                                        <p:tgtEl>
                                          <p:spTgt spid="96263"/>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6263"/>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6263"/>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6263"/>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6263"/>
                                        </p:tgtEl>
                                        <p:attrNameLst>
                                          <p:attrName>ppt_y</p:attrName>
                                        </p:attrNameLst>
                                      </p:cBhvr>
                                      <p:tavLst>
                                        <p:tav tm="0" fmla="#ppt_y-sin(pi*$)/81">
                                          <p:val>
                                            <p:fltVal val="0"/>
                                          </p:val>
                                        </p:tav>
                                        <p:tav tm="100000">
                                          <p:val>
                                            <p:fltVal val="1"/>
                                          </p:val>
                                        </p:tav>
                                      </p:tavLst>
                                    </p:anim>
                                    <p:animScale>
                                      <p:cBhvr>
                                        <p:cTn id="53" dur="26">
                                          <p:stCondLst>
                                            <p:cond delay="650"/>
                                          </p:stCondLst>
                                        </p:cTn>
                                        <p:tgtEl>
                                          <p:spTgt spid="96263"/>
                                        </p:tgtEl>
                                      </p:cBhvr>
                                      <p:to x="100000" y="60000"/>
                                    </p:animScale>
                                    <p:animScale>
                                      <p:cBhvr>
                                        <p:cTn id="54" dur="166" decel="50000">
                                          <p:stCondLst>
                                            <p:cond delay="676"/>
                                          </p:stCondLst>
                                        </p:cTn>
                                        <p:tgtEl>
                                          <p:spTgt spid="96263"/>
                                        </p:tgtEl>
                                      </p:cBhvr>
                                      <p:to x="100000" y="100000"/>
                                    </p:animScale>
                                    <p:animScale>
                                      <p:cBhvr>
                                        <p:cTn id="55" dur="26">
                                          <p:stCondLst>
                                            <p:cond delay="1312"/>
                                          </p:stCondLst>
                                        </p:cTn>
                                        <p:tgtEl>
                                          <p:spTgt spid="96263"/>
                                        </p:tgtEl>
                                      </p:cBhvr>
                                      <p:to x="100000" y="80000"/>
                                    </p:animScale>
                                    <p:animScale>
                                      <p:cBhvr>
                                        <p:cTn id="56" dur="166" decel="50000">
                                          <p:stCondLst>
                                            <p:cond delay="1338"/>
                                          </p:stCondLst>
                                        </p:cTn>
                                        <p:tgtEl>
                                          <p:spTgt spid="96263"/>
                                        </p:tgtEl>
                                      </p:cBhvr>
                                      <p:to x="100000" y="100000"/>
                                    </p:animScale>
                                    <p:animScale>
                                      <p:cBhvr>
                                        <p:cTn id="57" dur="26">
                                          <p:stCondLst>
                                            <p:cond delay="1642"/>
                                          </p:stCondLst>
                                        </p:cTn>
                                        <p:tgtEl>
                                          <p:spTgt spid="96263"/>
                                        </p:tgtEl>
                                      </p:cBhvr>
                                      <p:to x="100000" y="90000"/>
                                    </p:animScale>
                                    <p:animScale>
                                      <p:cBhvr>
                                        <p:cTn id="58" dur="166" decel="50000">
                                          <p:stCondLst>
                                            <p:cond delay="1668"/>
                                          </p:stCondLst>
                                        </p:cTn>
                                        <p:tgtEl>
                                          <p:spTgt spid="96263"/>
                                        </p:tgtEl>
                                      </p:cBhvr>
                                      <p:to x="100000" y="100000"/>
                                    </p:animScale>
                                    <p:animScale>
                                      <p:cBhvr>
                                        <p:cTn id="59" dur="26">
                                          <p:stCondLst>
                                            <p:cond delay="1808"/>
                                          </p:stCondLst>
                                        </p:cTn>
                                        <p:tgtEl>
                                          <p:spTgt spid="96263"/>
                                        </p:tgtEl>
                                      </p:cBhvr>
                                      <p:to x="100000" y="95000"/>
                                    </p:animScale>
                                    <p:animScale>
                                      <p:cBhvr>
                                        <p:cTn id="60" dur="166" decel="50000">
                                          <p:stCondLst>
                                            <p:cond delay="1834"/>
                                          </p:stCondLst>
                                        </p:cTn>
                                        <p:tgtEl>
                                          <p:spTgt spid="9626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1"/>
          <p:cNvSpPr>
            <a:spLocks noGrp="1"/>
          </p:cNvSpPr>
          <p:nvPr>
            <p:ph type="sldNum" sz="quarter" idx="10"/>
          </p:nvPr>
        </p:nvSpPr>
        <p:spPr>
          <a:noFill/>
        </p:spPr>
        <p:txBody>
          <a:bodyPr/>
          <a:lstStyle/>
          <a:p>
            <a:r>
              <a:rPr lang="en-US"/>
              <a:t>20.</a:t>
            </a:r>
            <a:fld id="{1B8D7F1C-5220-4632-AF48-ABDA7314C520}" type="slidenum">
              <a:rPr lang="en-US"/>
              <a:pPr/>
              <a:t>32</a:t>
            </a:fld>
            <a:endParaRPr lang="en-US"/>
          </a:p>
        </p:txBody>
      </p:sp>
      <p:sp>
        <p:nvSpPr>
          <p:cNvPr id="9728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20.21: </a:t>
            </a:r>
            <a:r>
              <a:rPr lang="en-US" sz="2000">
                <a:latin typeface="Times-BoldItalic"/>
              </a:rPr>
              <a:t>Areas in an autonomous system</a:t>
            </a:r>
          </a:p>
        </p:txBody>
      </p:sp>
      <p:pic>
        <p:nvPicPr>
          <p:cNvPr id="97284" name="Picture 4"/>
          <p:cNvPicPr>
            <a:picLocks noChangeAspect="1" noChangeArrowheads="1"/>
          </p:cNvPicPr>
          <p:nvPr/>
        </p:nvPicPr>
        <p:blipFill>
          <a:blip r:embed="rId3"/>
          <a:srcRect/>
          <a:stretch>
            <a:fillRect/>
          </a:stretch>
        </p:blipFill>
        <p:spPr bwMode="auto">
          <a:xfrm>
            <a:off x="544513" y="1962150"/>
            <a:ext cx="8054975" cy="3133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97284"/>
                                        </p:tgtEl>
                                        <p:attrNameLst>
                                          <p:attrName>style.visibility</p:attrName>
                                        </p:attrNameLst>
                                      </p:cBhvr>
                                      <p:to>
                                        <p:strVal val="visible"/>
                                      </p:to>
                                    </p:set>
                                    <p:anim calcmode="lin" valueType="num">
                                      <p:cBhvr>
                                        <p:cTn id="7" dur="1000" fill="hold"/>
                                        <p:tgtEl>
                                          <p:spTgt spid="97284"/>
                                        </p:tgtEl>
                                        <p:attrNameLst>
                                          <p:attrName>ppt_w</p:attrName>
                                        </p:attrNameLst>
                                      </p:cBhvr>
                                      <p:tavLst>
                                        <p:tav tm="0">
                                          <p:val>
                                            <p:fltVal val="0"/>
                                          </p:val>
                                        </p:tav>
                                        <p:tav tm="100000">
                                          <p:val>
                                            <p:strVal val="#ppt_w"/>
                                          </p:val>
                                        </p:tav>
                                      </p:tavLst>
                                    </p:anim>
                                    <p:anim calcmode="lin" valueType="num">
                                      <p:cBhvr>
                                        <p:cTn id="8" dur="1000" fill="hold"/>
                                        <p:tgtEl>
                                          <p:spTgt spid="97284"/>
                                        </p:tgtEl>
                                        <p:attrNameLst>
                                          <p:attrName>ppt_h</p:attrName>
                                        </p:attrNameLst>
                                      </p:cBhvr>
                                      <p:tavLst>
                                        <p:tav tm="0">
                                          <p:val>
                                            <p:fltVal val="0"/>
                                          </p:val>
                                        </p:tav>
                                        <p:tav tm="100000">
                                          <p:val>
                                            <p:strVal val="#ppt_h"/>
                                          </p:val>
                                        </p:tav>
                                      </p:tavLst>
                                    </p:anim>
                                    <p:anim calcmode="lin" valueType="num">
                                      <p:cBhvr>
                                        <p:cTn id="9" dur="1000" fill="hold"/>
                                        <p:tgtEl>
                                          <p:spTgt spid="97284"/>
                                        </p:tgtEl>
                                        <p:attrNameLst>
                                          <p:attrName>style.rotation</p:attrName>
                                        </p:attrNameLst>
                                      </p:cBhvr>
                                      <p:tavLst>
                                        <p:tav tm="0">
                                          <p:val>
                                            <p:fltVal val="90"/>
                                          </p:val>
                                        </p:tav>
                                        <p:tav tm="100000">
                                          <p:val>
                                            <p:fltVal val="0"/>
                                          </p:val>
                                        </p:tav>
                                      </p:tavLst>
                                    </p:anim>
                                    <p:animEffect transition="in" filter="fade">
                                      <p:cBhvr>
                                        <p:cTn id="10" dur="10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1"/>
          <p:cNvSpPr>
            <a:spLocks noGrp="1"/>
          </p:cNvSpPr>
          <p:nvPr>
            <p:ph type="sldNum" sz="quarter" idx="10"/>
          </p:nvPr>
        </p:nvSpPr>
        <p:spPr>
          <a:noFill/>
        </p:spPr>
        <p:txBody>
          <a:bodyPr/>
          <a:lstStyle/>
          <a:p>
            <a:r>
              <a:rPr lang="en-US"/>
              <a:t>20.</a:t>
            </a:r>
            <a:fld id="{F0F93001-C340-43B7-88C6-603A854942D6}" type="slidenum">
              <a:rPr lang="en-US"/>
              <a:pPr/>
              <a:t>33</a:t>
            </a:fld>
            <a:endParaRPr lang="en-US"/>
          </a:p>
        </p:txBody>
      </p:sp>
      <p:sp>
        <p:nvSpPr>
          <p:cNvPr id="9933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20.22:  </a:t>
            </a:r>
            <a:r>
              <a:rPr lang="en-US" sz="2000">
                <a:latin typeface="Times-BoldItalic"/>
              </a:rPr>
              <a:t>Five different LSPs (Part I)</a:t>
            </a:r>
          </a:p>
        </p:txBody>
      </p:sp>
      <p:pic>
        <p:nvPicPr>
          <p:cNvPr id="98309" name="Picture 5"/>
          <p:cNvPicPr>
            <a:picLocks noChangeAspect="1" noChangeArrowheads="1"/>
          </p:cNvPicPr>
          <p:nvPr/>
        </p:nvPicPr>
        <p:blipFill>
          <a:blip r:embed="rId3"/>
          <a:srcRect/>
          <a:stretch>
            <a:fillRect/>
          </a:stretch>
        </p:blipFill>
        <p:spPr bwMode="auto">
          <a:xfrm>
            <a:off x="515938" y="990600"/>
            <a:ext cx="3689350" cy="3597275"/>
          </a:xfrm>
          <a:prstGeom prst="rect">
            <a:avLst/>
          </a:prstGeom>
          <a:noFill/>
          <a:ln w="9525">
            <a:noFill/>
            <a:miter lim="800000"/>
            <a:headEnd/>
            <a:tailEnd/>
          </a:ln>
        </p:spPr>
      </p:pic>
      <p:pic>
        <p:nvPicPr>
          <p:cNvPr id="98310" name="Picture 6"/>
          <p:cNvPicPr>
            <a:picLocks noChangeAspect="1" noChangeArrowheads="1"/>
          </p:cNvPicPr>
          <p:nvPr/>
        </p:nvPicPr>
        <p:blipFill>
          <a:blip r:embed="rId4"/>
          <a:srcRect/>
          <a:stretch>
            <a:fillRect/>
          </a:stretch>
        </p:blipFill>
        <p:spPr bwMode="auto">
          <a:xfrm>
            <a:off x="5638800" y="2362200"/>
            <a:ext cx="2200275" cy="3597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anim calcmode="lin" valueType="num">
                                      <p:cBhvr>
                                        <p:cTn id="7" dur="500" fill="hold"/>
                                        <p:tgtEl>
                                          <p:spTgt spid="98309"/>
                                        </p:tgtEl>
                                        <p:attrNameLst>
                                          <p:attrName>ppt_w</p:attrName>
                                        </p:attrNameLst>
                                      </p:cBhvr>
                                      <p:tavLst>
                                        <p:tav tm="0">
                                          <p:val>
                                            <p:fltVal val="0"/>
                                          </p:val>
                                        </p:tav>
                                        <p:tav tm="100000">
                                          <p:val>
                                            <p:strVal val="#ppt_w"/>
                                          </p:val>
                                        </p:tav>
                                      </p:tavLst>
                                    </p:anim>
                                    <p:anim calcmode="lin" valueType="num">
                                      <p:cBhvr>
                                        <p:cTn id="8" dur="500" fill="hold"/>
                                        <p:tgtEl>
                                          <p:spTgt spid="98309"/>
                                        </p:tgtEl>
                                        <p:attrNameLst>
                                          <p:attrName>ppt_h</p:attrName>
                                        </p:attrNameLst>
                                      </p:cBhvr>
                                      <p:tavLst>
                                        <p:tav tm="0">
                                          <p:val>
                                            <p:fltVal val="0"/>
                                          </p:val>
                                        </p:tav>
                                        <p:tav tm="100000">
                                          <p:val>
                                            <p:strVal val="#ppt_h"/>
                                          </p:val>
                                        </p:tav>
                                      </p:tavLst>
                                    </p:anim>
                                    <p:animEffect transition="in" filter="fade">
                                      <p:cBhvr>
                                        <p:cTn id="9" dur="500"/>
                                        <p:tgtEl>
                                          <p:spTgt spid="9830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8310"/>
                                        </p:tgtEl>
                                        <p:attrNameLst>
                                          <p:attrName>style.visibility</p:attrName>
                                        </p:attrNameLst>
                                      </p:cBhvr>
                                      <p:to>
                                        <p:strVal val="visible"/>
                                      </p:to>
                                    </p:set>
                                    <p:anim calcmode="lin" valueType="num">
                                      <p:cBhvr>
                                        <p:cTn id="14" dur="500" fill="hold"/>
                                        <p:tgtEl>
                                          <p:spTgt spid="98310"/>
                                        </p:tgtEl>
                                        <p:attrNameLst>
                                          <p:attrName>ppt_w</p:attrName>
                                        </p:attrNameLst>
                                      </p:cBhvr>
                                      <p:tavLst>
                                        <p:tav tm="0">
                                          <p:val>
                                            <p:fltVal val="0"/>
                                          </p:val>
                                        </p:tav>
                                        <p:tav tm="100000">
                                          <p:val>
                                            <p:strVal val="#ppt_w"/>
                                          </p:val>
                                        </p:tav>
                                      </p:tavLst>
                                    </p:anim>
                                    <p:anim calcmode="lin" valueType="num">
                                      <p:cBhvr>
                                        <p:cTn id="15" dur="500" fill="hold"/>
                                        <p:tgtEl>
                                          <p:spTgt spid="98310"/>
                                        </p:tgtEl>
                                        <p:attrNameLst>
                                          <p:attrName>ppt_h</p:attrName>
                                        </p:attrNameLst>
                                      </p:cBhvr>
                                      <p:tavLst>
                                        <p:tav tm="0">
                                          <p:val>
                                            <p:fltVal val="0"/>
                                          </p:val>
                                        </p:tav>
                                        <p:tav tm="100000">
                                          <p:val>
                                            <p:strVal val="#ppt_h"/>
                                          </p:val>
                                        </p:tav>
                                      </p:tavLst>
                                    </p:anim>
                                    <p:animEffect transition="in" filter="fade">
                                      <p:cBhvr>
                                        <p:cTn id="16" dur="500"/>
                                        <p:tgtEl>
                                          <p:spTgt spid="9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1"/>
          <p:cNvSpPr>
            <a:spLocks noGrp="1"/>
          </p:cNvSpPr>
          <p:nvPr>
            <p:ph type="sldNum" sz="quarter" idx="10"/>
          </p:nvPr>
        </p:nvSpPr>
        <p:spPr>
          <a:noFill/>
        </p:spPr>
        <p:txBody>
          <a:bodyPr/>
          <a:lstStyle/>
          <a:p>
            <a:r>
              <a:rPr lang="en-US"/>
              <a:t>20.</a:t>
            </a:r>
            <a:fld id="{960B78FB-C1A7-4A9D-A56B-7149D57CBE8D}" type="slidenum">
              <a:rPr lang="en-US"/>
              <a:pPr/>
              <a:t>34</a:t>
            </a:fld>
            <a:endParaRPr lang="en-US"/>
          </a:p>
        </p:txBody>
      </p:sp>
      <p:sp>
        <p:nvSpPr>
          <p:cNvPr id="10137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20.22:  </a:t>
            </a:r>
            <a:r>
              <a:rPr lang="en-US" sz="2000">
                <a:latin typeface="Times-BoldItalic"/>
              </a:rPr>
              <a:t>Five different LSPs (Part II)</a:t>
            </a:r>
          </a:p>
        </p:txBody>
      </p:sp>
      <p:pic>
        <p:nvPicPr>
          <p:cNvPr id="98311" name="Picture 7"/>
          <p:cNvPicPr>
            <a:picLocks noChangeAspect="1" noChangeArrowheads="1"/>
          </p:cNvPicPr>
          <p:nvPr/>
        </p:nvPicPr>
        <p:blipFill>
          <a:blip r:embed="rId3"/>
          <a:srcRect/>
          <a:stretch>
            <a:fillRect/>
          </a:stretch>
        </p:blipFill>
        <p:spPr bwMode="auto">
          <a:xfrm>
            <a:off x="304800" y="898525"/>
            <a:ext cx="2698750" cy="3597275"/>
          </a:xfrm>
          <a:prstGeom prst="rect">
            <a:avLst/>
          </a:prstGeom>
          <a:noFill/>
          <a:ln w="9525">
            <a:noFill/>
            <a:miter lim="800000"/>
            <a:headEnd/>
            <a:tailEnd/>
          </a:ln>
        </p:spPr>
      </p:pic>
      <p:pic>
        <p:nvPicPr>
          <p:cNvPr id="98312" name="Picture 8"/>
          <p:cNvPicPr>
            <a:picLocks noChangeAspect="1" noChangeArrowheads="1"/>
          </p:cNvPicPr>
          <p:nvPr/>
        </p:nvPicPr>
        <p:blipFill>
          <a:blip r:embed="rId4"/>
          <a:srcRect/>
          <a:stretch>
            <a:fillRect/>
          </a:stretch>
        </p:blipFill>
        <p:spPr bwMode="auto">
          <a:xfrm>
            <a:off x="4243388" y="1893888"/>
            <a:ext cx="3663950" cy="2062162"/>
          </a:xfrm>
          <a:prstGeom prst="rect">
            <a:avLst/>
          </a:prstGeom>
          <a:noFill/>
          <a:ln w="9525">
            <a:noFill/>
            <a:miter lim="800000"/>
            <a:headEnd/>
            <a:tailEnd/>
          </a:ln>
        </p:spPr>
      </p:pic>
      <p:pic>
        <p:nvPicPr>
          <p:cNvPr id="297986" name="Picture 2"/>
          <p:cNvPicPr>
            <a:picLocks noChangeAspect="1" noChangeArrowheads="1"/>
          </p:cNvPicPr>
          <p:nvPr/>
        </p:nvPicPr>
        <p:blipFill>
          <a:blip r:embed="rId5"/>
          <a:srcRect/>
          <a:stretch>
            <a:fillRect/>
          </a:stretch>
        </p:blipFill>
        <p:spPr bwMode="auto">
          <a:xfrm>
            <a:off x="3544888" y="4495800"/>
            <a:ext cx="4081462" cy="20939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8311"/>
                                        </p:tgtEl>
                                        <p:attrNameLst>
                                          <p:attrName>style.visibility</p:attrName>
                                        </p:attrNameLst>
                                      </p:cBhvr>
                                      <p:to>
                                        <p:strVal val="visible"/>
                                      </p:to>
                                    </p:set>
                                    <p:anim calcmode="lin" valueType="num">
                                      <p:cBhvr>
                                        <p:cTn id="7" dur="500" fill="hold"/>
                                        <p:tgtEl>
                                          <p:spTgt spid="98311"/>
                                        </p:tgtEl>
                                        <p:attrNameLst>
                                          <p:attrName>ppt_w</p:attrName>
                                        </p:attrNameLst>
                                      </p:cBhvr>
                                      <p:tavLst>
                                        <p:tav tm="0">
                                          <p:val>
                                            <p:fltVal val="0"/>
                                          </p:val>
                                        </p:tav>
                                        <p:tav tm="100000">
                                          <p:val>
                                            <p:strVal val="#ppt_w"/>
                                          </p:val>
                                        </p:tav>
                                      </p:tavLst>
                                    </p:anim>
                                    <p:anim calcmode="lin" valueType="num">
                                      <p:cBhvr>
                                        <p:cTn id="8" dur="500" fill="hold"/>
                                        <p:tgtEl>
                                          <p:spTgt spid="98311"/>
                                        </p:tgtEl>
                                        <p:attrNameLst>
                                          <p:attrName>ppt_h</p:attrName>
                                        </p:attrNameLst>
                                      </p:cBhvr>
                                      <p:tavLst>
                                        <p:tav tm="0">
                                          <p:val>
                                            <p:fltVal val="0"/>
                                          </p:val>
                                        </p:tav>
                                        <p:tav tm="100000">
                                          <p:val>
                                            <p:strVal val="#ppt_h"/>
                                          </p:val>
                                        </p:tav>
                                      </p:tavLst>
                                    </p:anim>
                                    <p:animEffect transition="in" filter="fade">
                                      <p:cBhvr>
                                        <p:cTn id="9" dur="500"/>
                                        <p:tgtEl>
                                          <p:spTgt spid="983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8312"/>
                                        </p:tgtEl>
                                        <p:attrNameLst>
                                          <p:attrName>style.visibility</p:attrName>
                                        </p:attrNameLst>
                                      </p:cBhvr>
                                      <p:to>
                                        <p:strVal val="visible"/>
                                      </p:to>
                                    </p:set>
                                    <p:anim calcmode="lin" valueType="num">
                                      <p:cBhvr>
                                        <p:cTn id="14" dur="500" fill="hold"/>
                                        <p:tgtEl>
                                          <p:spTgt spid="98312"/>
                                        </p:tgtEl>
                                        <p:attrNameLst>
                                          <p:attrName>ppt_w</p:attrName>
                                        </p:attrNameLst>
                                      </p:cBhvr>
                                      <p:tavLst>
                                        <p:tav tm="0">
                                          <p:val>
                                            <p:fltVal val="0"/>
                                          </p:val>
                                        </p:tav>
                                        <p:tav tm="100000">
                                          <p:val>
                                            <p:strVal val="#ppt_w"/>
                                          </p:val>
                                        </p:tav>
                                      </p:tavLst>
                                    </p:anim>
                                    <p:anim calcmode="lin" valueType="num">
                                      <p:cBhvr>
                                        <p:cTn id="15" dur="500" fill="hold"/>
                                        <p:tgtEl>
                                          <p:spTgt spid="98312"/>
                                        </p:tgtEl>
                                        <p:attrNameLst>
                                          <p:attrName>ppt_h</p:attrName>
                                        </p:attrNameLst>
                                      </p:cBhvr>
                                      <p:tavLst>
                                        <p:tav tm="0">
                                          <p:val>
                                            <p:fltVal val="0"/>
                                          </p:val>
                                        </p:tav>
                                        <p:tav tm="100000">
                                          <p:val>
                                            <p:strVal val="#ppt_h"/>
                                          </p:val>
                                        </p:tav>
                                      </p:tavLst>
                                    </p:anim>
                                    <p:animEffect transition="in" filter="fade">
                                      <p:cBhvr>
                                        <p:cTn id="16" dur="500"/>
                                        <p:tgtEl>
                                          <p:spTgt spid="983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97986"/>
                                        </p:tgtEl>
                                        <p:attrNameLst>
                                          <p:attrName>style.visibility</p:attrName>
                                        </p:attrNameLst>
                                      </p:cBhvr>
                                      <p:to>
                                        <p:strVal val="visible"/>
                                      </p:to>
                                    </p:set>
                                    <p:anim calcmode="lin" valueType="num">
                                      <p:cBhvr>
                                        <p:cTn id="21" dur="500" fill="hold"/>
                                        <p:tgtEl>
                                          <p:spTgt spid="297986"/>
                                        </p:tgtEl>
                                        <p:attrNameLst>
                                          <p:attrName>ppt_w</p:attrName>
                                        </p:attrNameLst>
                                      </p:cBhvr>
                                      <p:tavLst>
                                        <p:tav tm="0">
                                          <p:val>
                                            <p:fltVal val="0"/>
                                          </p:val>
                                        </p:tav>
                                        <p:tav tm="100000">
                                          <p:val>
                                            <p:strVal val="#ppt_w"/>
                                          </p:val>
                                        </p:tav>
                                      </p:tavLst>
                                    </p:anim>
                                    <p:anim calcmode="lin" valueType="num">
                                      <p:cBhvr>
                                        <p:cTn id="22" dur="500" fill="hold"/>
                                        <p:tgtEl>
                                          <p:spTgt spid="297986"/>
                                        </p:tgtEl>
                                        <p:attrNameLst>
                                          <p:attrName>ppt_h</p:attrName>
                                        </p:attrNameLst>
                                      </p:cBhvr>
                                      <p:tavLst>
                                        <p:tav tm="0">
                                          <p:val>
                                            <p:fltVal val="0"/>
                                          </p:val>
                                        </p:tav>
                                        <p:tav tm="100000">
                                          <p:val>
                                            <p:strVal val="#ppt_h"/>
                                          </p:val>
                                        </p:tav>
                                      </p:tavLst>
                                    </p:anim>
                                    <p:animEffect transition="in" filter="fade">
                                      <p:cBhvr>
                                        <p:cTn id="23" dur="500"/>
                                        <p:tgtEl>
                                          <p:spTgt spid="297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1"/>
          <p:cNvSpPr>
            <a:spLocks noGrp="1"/>
          </p:cNvSpPr>
          <p:nvPr>
            <p:ph type="sldNum" sz="quarter" idx="10"/>
          </p:nvPr>
        </p:nvSpPr>
        <p:spPr>
          <a:noFill/>
        </p:spPr>
        <p:txBody>
          <a:bodyPr/>
          <a:lstStyle/>
          <a:p>
            <a:r>
              <a:rPr lang="en-US"/>
              <a:t>20.</a:t>
            </a:r>
            <a:fld id="{CAAEC0B6-F3A5-4EF1-9106-0B112A30347D}" type="slidenum">
              <a:rPr lang="en-US"/>
              <a:pPr/>
              <a:t>35</a:t>
            </a:fld>
            <a:endParaRPr lang="en-US"/>
          </a:p>
        </p:txBody>
      </p:sp>
      <p:sp>
        <p:nvSpPr>
          <p:cNvPr id="10342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20.23: </a:t>
            </a:r>
            <a:r>
              <a:rPr lang="en-US" sz="2000">
                <a:latin typeface="Times-BoldItalic"/>
              </a:rPr>
              <a:t>OSPF message formats (Part I)</a:t>
            </a:r>
          </a:p>
        </p:txBody>
      </p:sp>
      <p:pic>
        <p:nvPicPr>
          <p:cNvPr id="99333" name="Picture 5"/>
          <p:cNvPicPr>
            <a:picLocks noChangeAspect="1" noChangeArrowheads="1"/>
          </p:cNvPicPr>
          <p:nvPr/>
        </p:nvPicPr>
        <p:blipFill>
          <a:blip r:embed="rId3"/>
          <a:srcRect/>
          <a:stretch>
            <a:fillRect/>
          </a:stretch>
        </p:blipFill>
        <p:spPr bwMode="auto">
          <a:xfrm>
            <a:off x="457200" y="619125"/>
            <a:ext cx="4014788" cy="1893888"/>
          </a:xfrm>
          <a:prstGeom prst="rect">
            <a:avLst/>
          </a:prstGeom>
          <a:noFill/>
          <a:ln w="9525">
            <a:noFill/>
            <a:miter lim="800000"/>
            <a:headEnd/>
            <a:tailEnd/>
          </a:ln>
        </p:spPr>
      </p:pic>
      <p:pic>
        <p:nvPicPr>
          <p:cNvPr id="99334" name="Picture 6"/>
          <p:cNvPicPr>
            <a:picLocks noChangeAspect="1" noChangeArrowheads="1"/>
          </p:cNvPicPr>
          <p:nvPr/>
        </p:nvPicPr>
        <p:blipFill>
          <a:blip r:embed="rId4"/>
          <a:srcRect/>
          <a:stretch>
            <a:fillRect/>
          </a:stretch>
        </p:blipFill>
        <p:spPr bwMode="auto">
          <a:xfrm>
            <a:off x="4113213" y="2551113"/>
            <a:ext cx="4344987" cy="2020887"/>
          </a:xfrm>
          <a:prstGeom prst="rect">
            <a:avLst/>
          </a:prstGeom>
          <a:noFill/>
          <a:ln w="9525">
            <a:noFill/>
            <a:miter lim="800000"/>
            <a:headEnd/>
            <a:tailEnd/>
          </a:ln>
        </p:spPr>
      </p:pic>
      <p:pic>
        <p:nvPicPr>
          <p:cNvPr id="99335" name="Picture 7"/>
          <p:cNvPicPr>
            <a:picLocks noChangeAspect="1" noChangeArrowheads="1"/>
          </p:cNvPicPr>
          <p:nvPr/>
        </p:nvPicPr>
        <p:blipFill>
          <a:blip r:embed="rId5"/>
          <a:srcRect/>
          <a:stretch>
            <a:fillRect/>
          </a:stretch>
        </p:blipFill>
        <p:spPr bwMode="auto">
          <a:xfrm>
            <a:off x="550863" y="4814888"/>
            <a:ext cx="3952875" cy="1889125"/>
          </a:xfrm>
          <a:prstGeom prst="rect">
            <a:avLst/>
          </a:prstGeom>
          <a:noFill/>
          <a:ln w="9525">
            <a:noFill/>
            <a:miter lim="800000"/>
            <a:headEnd/>
            <a:tailEnd/>
          </a:ln>
        </p:spPr>
      </p:pic>
      <p:pic>
        <p:nvPicPr>
          <p:cNvPr id="99336" name="Picture 8"/>
          <p:cNvPicPr>
            <a:picLocks noChangeAspect="1" noChangeArrowheads="1"/>
          </p:cNvPicPr>
          <p:nvPr/>
        </p:nvPicPr>
        <p:blipFill>
          <a:blip r:embed="rId6"/>
          <a:srcRect/>
          <a:stretch>
            <a:fillRect/>
          </a:stretch>
        </p:blipFill>
        <p:spPr bwMode="auto">
          <a:xfrm>
            <a:off x="5334000" y="685800"/>
            <a:ext cx="3455988" cy="1031875"/>
          </a:xfrm>
          <a:prstGeom prst="rect">
            <a:avLst/>
          </a:prstGeom>
          <a:noFill/>
          <a:ln w="9525">
            <a:noFill/>
            <a:miter lim="800000"/>
            <a:headEnd/>
            <a:tailEnd/>
          </a:ln>
        </p:spPr>
      </p:pic>
      <p:grpSp>
        <p:nvGrpSpPr>
          <p:cNvPr id="2" name="Group 1"/>
          <p:cNvGrpSpPr>
            <a:grpSpLocks/>
          </p:cNvGrpSpPr>
          <p:nvPr/>
        </p:nvGrpSpPr>
        <p:grpSpPr bwMode="auto">
          <a:xfrm>
            <a:off x="876300" y="4124325"/>
            <a:ext cx="3086100" cy="519113"/>
            <a:chOff x="876300" y="4124980"/>
            <a:chExt cx="3086100" cy="518463"/>
          </a:xfrm>
        </p:grpSpPr>
        <p:sp>
          <p:nvSpPr>
            <p:cNvPr id="103432" name="Right Arrow 1"/>
            <p:cNvSpPr>
              <a:spLocks noChangeArrowheads="1"/>
            </p:cNvSpPr>
            <p:nvPr/>
          </p:nvSpPr>
          <p:spPr bwMode="auto">
            <a:xfrm>
              <a:off x="2819400" y="4267425"/>
              <a:ext cx="1143000" cy="228375"/>
            </a:xfrm>
            <a:prstGeom prst="rightArrow">
              <a:avLst>
                <a:gd name="adj1" fmla="val 50000"/>
                <a:gd name="adj2" fmla="val 50003"/>
              </a:avLst>
            </a:prstGeom>
            <a:solidFill>
              <a:srgbClr val="FF0000"/>
            </a:solidFill>
            <a:ln w="9525" algn="ctr">
              <a:solidFill>
                <a:schemeClr val="tx1"/>
              </a:solidFill>
              <a:round/>
              <a:headEnd/>
              <a:tailEnd/>
            </a:ln>
          </p:spPr>
          <p:txBody>
            <a:bodyPr/>
            <a:lstStyle/>
            <a:p>
              <a:pPr eaLnBrk="0" hangingPunct="0"/>
              <a:endParaRPr lang="en-US"/>
            </a:p>
          </p:txBody>
        </p:sp>
        <p:sp>
          <p:nvSpPr>
            <p:cNvPr id="103434" name="TextBox 9"/>
            <p:cNvSpPr txBox="1">
              <a:spLocks noChangeArrowheads="1"/>
            </p:cNvSpPr>
            <p:nvPr/>
          </p:nvSpPr>
          <p:spPr bwMode="auto">
            <a:xfrm>
              <a:off x="876300" y="4124980"/>
              <a:ext cx="2095500" cy="518463"/>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2800" dirty="0" smtClean="0">
                  <a:solidFill>
                    <a:srgbClr val="FF0000"/>
                  </a:solidFill>
                  <a:latin typeface="+mj-lt"/>
                </a:rPr>
                <a:t>Attention</a:t>
              </a:r>
              <a:endParaRPr lang="en-US" sz="2800" dirty="0">
                <a:solidFill>
                  <a:srgbClr val="FF0000"/>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p:cTn id="7" dur="500" fill="hold"/>
                                        <p:tgtEl>
                                          <p:spTgt spid="99333"/>
                                        </p:tgtEl>
                                        <p:attrNameLst>
                                          <p:attrName>ppt_w</p:attrName>
                                        </p:attrNameLst>
                                      </p:cBhvr>
                                      <p:tavLst>
                                        <p:tav tm="0">
                                          <p:val>
                                            <p:fltVal val="0"/>
                                          </p:val>
                                        </p:tav>
                                        <p:tav tm="100000">
                                          <p:val>
                                            <p:strVal val="#ppt_w"/>
                                          </p:val>
                                        </p:tav>
                                      </p:tavLst>
                                    </p:anim>
                                    <p:anim calcmode="lin" valueType="num">
                                      <p:cBhvr>
                                        <p:cTn id="8" dur="500" fill="hold"/>
                                        <p:tgtEl>
                                          <p:spTgt spid="99333"/>
                                        </p:tgtEl>
                                        <p:attrNameLst>
                                          <p:attrName>ppt_h</p:attrName>
                                        </p:attrNameLst>
                                      </p:cBhvr>
                                      <p:tavLst>
                                        <p:tav tm="0">
                                          <p:val>
                                            <p:fltVal val="0"/>
                                          </p:val>
                                        </p:tav>
                                        <p:tav tm="100000">
                                          <p:val>
                                            <p:strVal val="#ppt_h"/>
                                          </p:val>
                                        </p:tav>
                                      </p:tavLst>
                                    </p:anim>
                                    <p:animEffect transition="in" filter="fade">
                                      <p:cBhvr>
                                        <p:cTn id="9" dur="500"/>
                                        <p:tgtEl>
                                          <p:spTgt spid="9933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9334"/>
                                        </p:tgtEl>
                                        <p:attrNameLst>
                                          <p:attrName>style.visibility</p:attrName>
                                        </p:attrNameLst>
                                      </p:cBhvr>
                                      <p:to>
                                        <p:strVal val="visible"/>
                                      </p:to>
                                    </p:set>
                                    <p:anim calcmode="lin" valueType="num">
                                      <p:cBhvr>
                                        <p:cTn id="14" dur="500" fill="hold"/>
                                        <p:tgtEl>
                                          <p:spTgt spid="99334"/>
                                        </p:tgtEl>
                                        <p:attrNameLst>
                                          <p:attrName>ppt_w</p:attrName>
                                        </p:attrNameLst>
                                      </p:cBhvr>
                                      <p:tavLst>
                                        <p:tav tm="0">
                                          <p:val>
                                            <p:fltVal val="0"/>
                                          </p:val>
                                        </p:tav>
                                        <p:tav tm="100000">
                                          <p:val>
                                            <p:strVal val="#ppt_w"/>
                                          </p:val>
                                        </p:tav>
                                      </p:tavLst>
                                    </p:anim>
                                    <p:anim calcmode="lin" valueType="num">
                                      <p:cBhvr>
                                        <p:cTn id="15" dur="500" fill="hold"/>
                                        <p:tgtEl>
                                          <p:spTgt spid="99334"/>
                                        </p:tgtEl>
                                        <p:attrNameLst>
                                          <p:attrName>ppt_h</p:attrName>
                                        </p:attrNameLst>
                                      </p:cBhvr>
                                      <p:tavLst>
                                        <p:tav tm="0">
                                          <p:val>
                                            <p:fltVal val="0"/>
                                          </p:val>
                                        </p:tav>
                                        <p:tav tm="100000">
                                          <p:val>
                                            <p:strVal val="#ppt_h"/>
                                          </p:val>
                                        </p:tav>
                                      </p:tavLst>
                                    </p:anim>
                                    <p:animEffect transition="in" filter="fade">
                                      <p:cBhvr>
                                        <p:cTn id="16" dur="500"/>
                                        <p:tgtEl>
                                          <p:spTgt spid="993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99335"/>
                                        </p:tgtEl>
                                        <p:attrNameLst>
                                          <p:attrName>style.visibility</p:attrName>
                                        </p:attrNameLst>
                                      </p:cBhvr>
                                      <p:to>
                                        <p:strVal val="visible"/>
                                      </p:to>
                                    </p:set>
                                    <p:anim calcmode="lin" valueType="num">
                                      <p:cBhvr>
                                        <p:cTn id="21" dur="500" fill="hold"/>
                                        <p:tgtEl>
                                          <p:spTgt spid="99335"/>
                                        </p:tgtEl>
                                        <p:attrNameLst>
                                          <p:attrName>ppt_w</p:attrName>
                                        </p:attrNameLst>
                                      </p:cBhvr>
                                      <p:tavLst>
                                        <p:tav tm="0">
                                          <p:val>
                                            <p:fltVal val="0"/>
                                          </p:val>
                                        </p:tav>
                                        <p:tav tm="100000">
                                          <p:val>
                                            <p:strVal val="#ppt_w"/>
                                          </p:val>
                                        </p:tav>
                                      </p:tavLst>
                                    </p:anim>
                                    <p:anim calcmode="lin" valueType="num">
                                      <p:cBhvr>
                                        <p:cTn id="22" dur="500" fill="hold"/>
                                        <p:tgtEl>
                                          <p:spTgt spid="99335"/>
                                        </p:tgtEl>
                                        <p:attrNameLst>
                                          <p:attrName>ppt_h</p:attrName>
                                        </p:attrNameLst>
                                      </p:cBhvr>
                                      <p:tavLst>
                                        <p:tav tm="0">
                                          <p:val>
                                            <p:fltVal val="0"/>
                                          </p:val>
                                        </p:tav>
                                        <p:tav tm="100000">
                                          <p:val>
                                            <p:strVal val="#ppt_h"/>
                                          </p:val>
                                        </p:tav>
                                      </p:tavLst>
                                    </p:anim>
                                    <p:animEffect transition="in" filter="fade">
                                      <p:cBhvr>
                                        <p:cTn id="23" dur="500"/>
                                        <p:tgtEl>
                                          <p:spTgt spid="993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ntr" presetSubtype="0" fill="hold" nodeType="clickEffect">
                                  <p:stCondLst>
                                    <p:cond delay="0"/>
                                  </p:stCondLst>
                                  <p:childTnLst>
                                    <p:set>
                                      <p:cBhvr>
                                        <p:cTn id="27" dur="1" fill="hold">
                                          <p:stCondLst>
                                            <p:cond delay="0"/>
                                          </p:stCondLst>
                                        </p:cTn>
                                        <p:tgtEl>
                                          <p:spTgt spid="99336"/>
                                        </p:tgtEl>
                                        <p:attrNameLst>
                                          <p:attrName>style.visibility</p:attrName>
                                        </p:attrNameLst>
                                      </p:cBhvr>
                                      <p:to>
                                        <p:strVal val="visible"/>
                                      </p:to>
                                    </p:set>
                                    <p:animEffect transition="in" filter="wipe(down)">
                                      <p:cBhvr>
                                        <p:cTn id="28" dur="580">
                                          <p:stCondLst>
                                            <p:cond delay="0"/>
                                          </p:stCondLst>
                                        </p:cTn>
                                        <p:tgtEl>
                                          <p:spTgt spid="99336"/>
                                        </p:tgtEl>
                                      </p:cBhvr>
                                    </p:animEffect>
                                    <p:anim calcmode="lin" valueType="num">
                                      <p:cBhvr>
                                        <p:cTn id="29" dur="1822" tmFilter="0,0; 0.14,0.36; 0.43,0.73; 0.71,0.91; 1.0,1.0">
                                          <p:stCondLst>
                                            <p:cond delay="0"/>
                                          </p:stCondLst>
                                        </p:cTn>
                                        <p:tgtEl>
                                          <p:spTgt spid="9933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9933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9933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9933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99336"/>
                                        </p:tgtEl>
                                        <p:attrNameLst>
                                          <p:attrName>ppt_y</p:attrName>
                                        </p:attrNameLst>
                                      </p:cBhvr>
                                      <p:tavLst>
                                        <p:tav tm="0" fmla="#ppt_y-sin(pi*$)/81">
                                          <p:val>
                                            <p:fltVal val="0"/>
                                          </p:val>
                                        </p:tav>
                                        <p:tav tm="100000">
                                          <p:val>
                                            <p:fltVal val="1"/>
                                          </p:val>
                                        </p:tav>
                                      </p:tavLst>
                                    </p:anim>
                                    <p:animScale>
                                      <p:cBhvr>
                                        <p:cTn id="34" dur="26">
                                          <p:stCondLst>
                                            <p:cond delay="650"/>
                                          </p:stCondLst>
                                        </p:cTn>
                                        <p:tgtEl>
                                          <p:spTgt spid="99336"/>
                                        </p:tgtEl>
                                      </p:cBhvr>
                                      <p:to x="100000" y="60000"/>
                                    </p:animScale>
                                    <p:animScale>
                                      <p:cBhvr>
                                        <p:cTn id="35" dur="166" decel="50000">
                                          <p:stCondLst>
                                            <p:cond delay="676"/>
                                          </p:stCondLst>
                                        </p:cTn>
                                        <p:tgtEl>
                                          <p:spTgt spid="99336"/>
                                        </p:tgtEl>
                                      </p:cBhvr>
                                      <p:to x="100000" y="100000"/>
                                    </p:animScale>
                                    <p:animScale>
                                      <p:cBhvr>
                                        <p:cTn id="36" dur="26">
                                          <p:stCondLst>
                                            <p:cond delay="1312"/>
                                          </p:stCondLst>
                                        </p:cTn>
                                        <p:tgtEl>
                                          <p:spTgt spid="99336"/>
                                        </p:tgtEl>
                                      </p:cBhvr>
                                      <p:to x="100000" y="80000"/>
                                    </p:animScale>
                                    <p:animScale>
                                      <p:cBhvr>
                                        <p:cTn id="37" dur="166" decel="50000">
                                          <p:stCondLst>
                                            <p:cond delay="1338"/>
                                          </p:stCondLst>
                                        </p:cTn>
                                        <p:tgtEl>
                                          <p:spTgt spid="99336"/>
                                        </p:tgtEl>
                                      </p:cBhvr>
                                      <p:to x="100000" y="100000"/>
                                    </p:animScale>
                                    <p:animScale>
                                      <p:cBhvr>
                                        <p:cTn id="38" dur="26">
                                          <p:stCondLst>
                                            <p:cond delay="1642"/>
                                          </p:stCondLst>
                                        </p:cTn>
                                        <p:tgtEl>
                                          <p:spTgt spid="99336"/>
                                        </p:tgtEl>
                                      </p:cBhvr>
                                      <p:to x="100000" y="90000"/>
                                    </p:animScale>
                                    <p:animScale>
                                      <p:cBhvr>
                                        <p:cTn id="39" dur="166" decel="50000">
                                          <p:stCondLst>
                                            <p:cond delay="1668"/>
                                          </p:stCondLst>
                                        </p:cTn>
                                        <p:tgtEl>
                                          <p:spTgt spid="99336"/>
                                        </p:tgtEl>
                                      </p:cBhvr>
                                      <p:to x="100000" y="100000"/>
                                    </p:animScale>
                                    <p:animScale>
                                      <p:cBhvr>
                                        <p:cTn id="40" dur="26">
                                          <p:stCondLst>
                                            <p:cond delay="1808"/>
                                          </p:stCondLst>
                                        </p:cTn>
                                        <p:tgtEl>
                                          <p:spTgt spid="99336"/>
                                        </p:tgtEl>
                                      </p:cBhvr>
                                      <p:to x="100000" y="95000"/>
                                    </p:animScale>
                                    <p:animScale>
                                      <p:cBhvr>
                                        <p:cTn id="41" dur="166" decel="50000">
                                          <p:stCondLst>
                                            <p:cond delay="1834"/>
                                          </p:stCondLst>
                                        </p:cTn>
                                        <p:tgtEl>
                                          <p:spTgt spid="99336"/>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2000"/>
                                        <p:tgtEl>
                                          <p:spTgt spid="2"/>
                                        </p:tgtEl>
                                      </p:cBhvr>
                                    </p:animEffect>
                                    <p:anim calcmode="lin" valueType="num">
                                      <p:cBhvr>
                                        <p:cTn id="47" dur="2000" fill="hold"/>
                                        <p:tgtEl>
                                          <p:spTgt spid="2"/>
                                        </p:tgtEl>
                                        <p:attrNameLst>
                                          <p:attrName>ppt_w</p:attrName>
                                        </p:attrNameLst>
                                      </p:cBhvr>
                                      <p:tavLst>
                                        <p:tav tm="0" fmla="#ppt_w*sin(2.5*pi*$)">
                                          <p:val>
                                            <p:fltVal val="0"/>
                                          </p:val>
                                        </p:tav>
                                        <p:tav tm="100000">
                                          <p:val>
                                            <p:fltVal val="1"/>
                                          </p:val>
                                        </p:tav>
                                      </p:tavLst>
                                    </p:anim>
                                    <p:anim calcmode="lin" valueType="num">
                                      <p:cBhvr>
                                        <p:cTn id="48"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1"/>
          <p:cNvSpPr>
            <a:spLocks noGrp="1"/>
          </p:cNvSpPr>
          <p:nvPr>
            <p:ph type="sldNum" sz="quarter" idx="10"/>
          </p:nvPr>
        </p:nvSpPr>
        <p:spPr>
          <a:noFill/>
        </p:spPr>
        <p:txBody>
          <a:bodyPr/>
          <a:lstStyle/>
          <a:p>
            <a:r>
              <a:rPr lang="en-US"/>
              <a:t>20.</a:t>
            </a:r>
            <a:fld id="{96A714EA-74BE-4486-B51C-0C30E3554F23}" type="slidenum">
              <a:rPr lang="en-US"/>
              <a:pPr/>
              <a:t>36</a:t>
            </a:fld>
            <a:endParaRPr lang="en-US"/>
          </a:p>
        </p:txBody>
      </p:sp>
      <p:sp>
        <p:nvSpPr>
          <p:cNvPr id="10547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20.23: </a:t>
            </a:r>
            <a:r>
              <a:rPr lang="en-US" sz="2000">
                <a:latin typeface="Times-BoldItalic"/>
              </a:rPr>
              <a:t>OSPF message formats (Part II)</a:t>
            </a:r>
          </a:p>
        </p:txBody>
      </p:sp>
      <p:pic>
        <p:nvPicPr>
          <p:cNvPr id="299010" name="Picture 2"/>
          <p:cNvPicPr>
            <a:picLocks noChangeAspect="1" noChangeArrowheads="1"/>
          </p:cNvPicPr>
          <p:nvPr/>
        </p:nvPicPr>
        <p:blipFill>
          <a:blip r:embed="rId3"/>
          <a:srcRect/>
          <a:stretch>
            <a:fillRect/>
          </a:stretch>
        </p:blipFill>
        <p:spPr bwMode="auto">
          <a:xfrm>
            <a:off x="360363" y="887413"/>
            <a:ext cx="3911600" cy="1484312"/>
          </a:xfrm>
          <a:prstGeom prst="rect">
            <a:avLst/>
          </a:prstGeom>
          <a:noFill/>
          <a:ln w="9525">
            <a:noFill/>
            <a:miter lim="800000"/>
            <a:headEnd/>
            <a:tailEnd/>
          </a:ln>
        </p:spPr>
      </p:pic>
      <p:pic>
        <p:nvPicPr>
          <p:cNvPr id="299011" name="Picture 3"/>
          <p:cNvPicPr>
            <a:picLocks noChangeAspect="1" noChangeArrowheads="1"/>
          </p:cNvPicPr>
          <p:nvPr/>
        </p:nvPicPr>
        <p:blipFill>
          <a:blip r:embed="rId4"/>
          <a:srcRect/>
          <a:stretch>
            <a:fillRect/>
          </a:stretch>
        </p:blipFill>
        <p:spPr bwMode="auto">
          <a:xfrm>
            <a:off x="4354513" y="2438400"/>
            <a:ext cx="4302125" cy="2646363"/>
          </a:xfrm>
          <a:prstGeom prst="rect">
            <a:avLst/>
          </a:prstGeom>
          <a:noFill/>
          <a:ln w="9525">
            <a:noFill/>
            <a:miter lim="800000"/>
            <a:headEnd/>
            <a:tailEnd/>
          </a:ln>
        </p:spPr>
      </p:pic>
      <p:pic>
        <p:nvPicPr>
          <p:cNvPr id="299012" name="Picture 4"/>
          <p:cNvPicPr>
            <a:picLocks noChangeAspect="1" noChangeArrowheads="1"/>
          </p:cNvPicPr>
          <p:nvPr/>
        </p:nvPicPr>
        <p:blipFill>
          <a:blip r:embed="rId5"/>
          <a:srcRect/>
          <a:stretch>
            <a:fillRect/>
          </a:stretch>
        </p:blipFill>
        <p:spPr bwMode="auto">
          <a:xfrm>
            <a:off x="371475" y="5105400"/>
            <a:ext cx="3892550" cy="1306513"/>
          </a:xfrm>
          <a:prstGeom prst="rect">
            <a:avLst/>
          </a:prstGeom>
          <a:noFill/>
          <a:ln w="9525">
            <a:noFill/>
            <a:miter lim="800000"/>
            <a:headEnd/>
            <a:tailEnd/>
          </a:ln>
        </p:spPr>
      </p:pic>
      <p:pic>
        <p:nvPicPr>
          <p:cNvPr id="299013" name="Picture 5"/>
          <p:cNvPicPr>
            <a:picLocks noChangeAspect="1" noChangeArrowheads="1"/>
          </p:cNvPicPr>
          <p:nvPr/>
        </p:nvPicPr>
        <p:blipFill>
          <a:blip r:embed="rId6"/>
          <a:srcRect/>
          <a:stretch>
            <a:fillRect/>
          </a:stretch>
        </p:blipFill>
        <p:spPr bwMode="auto">
          <a:xfrm>
            <a:off x="5105400" y="949325"/>
            <a:ext cx="3455988" cy="1031875"/>
          </a:xfrm>
          <a:prstGeom prst="rect">
            <a:avLst/>
          </a:prstGeom>
          <a:noFill/>
          <a:ln w="9525">
            <a:noFill/>
            <a:miter lim="800000"/>
            <a:headEnd/>
            <a:tailEnd/>
          </a:ln>
        </p:spPr>
      </p:pic>
      <p:grpSp>
        <p:nvGrpSpPr>
          <p:cNvPr id="2" name="Group 10"/>
          <p:cNvGrpSpPr>
            <a:grpSpLocks/>
          </p:cNvGrpSpPr>
          <p:nvPr/>
        </p:nvGrpSpPr>
        <p:grpSpPr bwMode="auto">
          <a:xfrm>
            <a:off x="876300" y="4124325"/>
            <a:ext cx="3086100" cy="519113"/>
            <a:chOff x="876300" y="4124980"/>
            <a:chExt cx="3086100" cy="518463"/>
          </a:xfrm>
        </p:grpSpPr>
        <p:sp>
          <p:nvSpPr>
            <p:cNvPr id="105480" name="Right Arrow 1"/>
            <p:cNvSpPr>
              <a:spLocks noChangeArrowheads="1"/>
            </p:cNvSpPr>
            <p:nvPr/>
          </p:nvSpPr>
          <p:spPr bwMode="auto">
            <a:xfrm>
              <a:off x="2819400" y="4267425"/>
              <a:ext cx="1143000" cy="228375"/>
            </a:xfrm>
            <a:prstGeom prst="rightArrow">
              <a:avLst>
                <a:gd name="adj1" fmla="val 50000"/>
                <a:gd name="adj2" fmla="val 50003"/>
              </a:avLst>
            </a:prstGeom>
            <a:solidFill>
              <a:srgbClr val="FF0000"/>
            </a:solidFill>
            <a:ln w="9525" algn="ctr">
              <a:solidFill>
                <a:schemeClr val="tx1"/>
              </a:solidFill>
              <a:round/>
              <a:headEnd/>
              <a:tailEnd/>
            </a:ln>
          </p:spPr>
          <p:txBody>
            <a:bodyPr/>
            <a:lstStyle/>
            <a:p>
              <a:pPr eaLnBrk="0" hangingPunct="0"/>
              <a:endParaRPr lang="en-US"/>
            </a:p>
          </p:txBody>
        </p:sp>
        <p:sp>
          <p:nvSpPr>
            <p:cNvPr id="13" name="TextBox 9"/>
            <p:cNvSpPr txBox="1">
              <a:spLocks noChangeArrowheads="1"/>
            </p:cNvSpPr>
            <p:nvPr/>
          </p:nvSpPr>
          <p:spPr bwMode="auto">
            <a:xfrm>
              <a:off x="876300" y="4124980"/>
              <a:ext cx="2095500" cy="518463"/>
            </a:xfrm>
            <a:prstGeom prst="rect">
              <a:avLst/>
            </a:prstGeom>
            <a:noFill/>
            <a:ln>
              <a:noFill/>
            </a:ln>
            <a:extLst>
              <a:ext uri="{909E8E84-426E-40DD-AFC4-6F175D3DCCD1}"/>
              <a:ext uri="{91240B29-F687-4F45-9708-019B960494DF}"/>
            </a:extLst>
          </p:spPr>
          <p:txBody>
            <a:bodyPr>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2800" dirty="0" smtClean="0">
                  <a:solidFill>
                    <a:srgbClr val="FF0000"/>
                  </a:solidFill>
                  <a:latin typeface="+mj-lt"/>
                </a:rPr>
                <a:t>Attention</a:t>
              </a:r>
              <a:endParaRPr lang="en-US" sz="2800" dirty="0">
                <a:solidFill>
                  <a:srgbClr val="FF0000"/>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99010"/>
                                        </p:tgtEl>
                                        <p:attrNameLst>
                                          <p:attrName>style.visibility</p:attrName>
                                        </p:attrNameLst>
                                      </p:cBhvr>
                                      <p:to>
                                        <p:strVal val="visible"/>
                                      </p:to>
                                    </p:set>
                                    <p:anim calcmode="lin" valueType="num">
                                      <p:cBhvr>
                                        <p:cTn id="7" dur="500" fill="hold"/>
                                        <p:tgtEl>
                                          <p:spTgt spid="299010"/>
                                        </p:tgtEl>
                                        <p:attrNameLst>
                                          <p:attrName>ppt_w</p:attrName>
                                        </p:attrNameLst>
                                      </p:cBhvr>
                                      <p:tavLst>
                                        <p:tav tm="0">
                                          <p:val>
                                            <p:fltVal val="0"/>
                                          </p:val>
                                        </p:tav>
                                        <p:tav tm="100000">
                                          <p:val>
                                            <p:strVal val="#ppt_w"/>
                                          </p:val>
                                        </p:tav>
                                      </p:tavLst>
                                    </p:anim>
                                    <p:anim calcmode="lin" valueType="num">
                                      <p:cBhvr>
                                        <p:cTn id="8" dur="500" fill="hold"/>
                                        <p:tgtEl>
                                          <p:spTgt spid="299010"/>
                                        </p:tgtEl>
                                        <p:attrNameLst>
                                          <p:attrName>ppt_h</p:attrName>
                                        </p:attrNameLst>
                                      </p:cBhvr>
                                      <p:tavLst>
                                        <p:tav tm="0">
                                          <p:val>
                                            <p:fltVal val="0"/>
                                          </p:val>
                                        </p:tav>
                                        <p:tav tm="100000">
                                          <p:val>
                                            <p:strVal val="#ppt_h"/>
                                          </p:val>
                                        </p:tav>
                                      </p:tavLst>
                                    </p:anim>
                                    <p:animEffect transition="in" filter="fade">
                                      <p:cBhvr>
                                        <p:cTn id="9" dur="500"/>
                                        <p:tgtEl>
                                          <p:spTgt spid="2990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99011"/>
                                        </p:tgtEl>
                                        <p:attrNameLst>
                                          <p:attrName>style.visibility</p:attrName>
                                        </p:attrNameLst>
                                      </p:cBhvr>
                                      <p:to>
                                        <p:strVal val="visible"/>
                                      </p:to>
                                    </p:set>
                                    <p:anim calcmode="lin" valueType="num">
                                      <p:cBhvr>
                                        <p:cTn id="14" dur="500" fill="hold"/>
                                        <p:tgtEl>
                                          <p:spTgt spid="299011"/>
                                        </p:tgtEl>
                                        <p:attrNameLst>
                                          <p:attrName>ppt_w</p:attrName>
                                        </p:attrNameLst>
                                      </p:cBhvr>
                                      <p:tavLst>
                                        <p:tav tm="0">
                                          <p:val>
                                            <p:fltVal val="0"/>
                                          </p:val>
                                        </p:tav>
                                        <p:tav tm="100000">
                                          <p:val>
                                            <p:strVal val="#ppt_w"/>
                                          </p:val>
                                        </p:tav>
                                      </p:tavLst>
                                    </p:anim>
                                    <p:anim calcmode="lin" valueType="num">
                                      <p:cBhvr>
                                        <p:cTn id="15" dur="500" fill="hold"/>
                                        <p:tgtEl>
                                          <p:spTgt spid="299011"/>
                                        </p:tgtEl>
                                        <p:attrNameLst>
                                          <p:attrName>ppt_h</p:attrName>
                                        </p:attrNameLst>
                                      </p:cBhvr>
                                      <p:tavLst>
                                        <p:tav tm="0">
                                          <p:val>
                                            <p:fltVal val="0"/>
                                          </p:val>
                                        </p:tav>
                                        <p:tav tm="100000">
                                          <p:val>
                                            <p:strVal val="#ppt_h"/>
                                          </p:val>
                                        </p:tav>
                                      </p:tavLst>
                                    </p:anim>
                                    <p:animEffect transition="in" filter="fade">
                                      <p:cBhvr>
                                        <p:cTn id="16" dur="500"/>
                                        <p:tgtEl>
                                          <p:spTgt spid="2990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99012"/>
                                        </p:tgtEl>
                                        <p:attrNameLst>
                                          <p:attrName>style.visibility</p:attrName>
                                        </p:attrNameLst>
                                      </p:cBhvr>
                                      <p:to>
                                        <p:strVal val="visible"/>
                                      </p:to>
                                    </p:set>
                                    <p:anim calcmode="lin" valueType="num">
                                      <p:cBhvr>
                                        <p:cTn id="21" dur="500" fill="hold"/>
                                        <p:tgtEl>
                                          <p:spTgt spid="299012"/>
                                        </p:tgtEl>
                                        <p:attrNameLst>
                                          <p:attrName>ppt_w</p:attrName>
                                        </p:attrNameLst>
                                      </p:cBhvr>
                                      <p:tavLst>
                                        <p:tav tm="0">
                                          <p:val>
                                            <p:fltVal val="0"/>
                                          </p:val>
                                        </p:tav>
                                        <p:tav tm="100000">
                                          <p:val>
                                            <p:strVal val="#ppt_w"/>
                                          </p:val>
                                        </p:tav>
                                      </p:tavLst>
                                    </p:anim>
                                    <p:anim calcmode="lin" valueType="num">
                                      <p:cBhvr>
                                        <p:cTn id="22" dur="500" fill="hold"/>
                                        <p:tgtEl>
                                          <p:spTgt spid="299012"/>
                                        </p:tgtEl>
                                        <p:attrNameLst>
                                          <p:attrName>ppt_h</p:attrName>
                                        </p:attrNameLst>
                                      </p:cBhvr>
                                      <p:tavLst>
                                        <p:tav tm="0">
                                          <p:val>
                                            <p:fltVal val="0"/>
                                          </p:val>
                                        </p:tav>
                                        <p:tav tm="100000">
                                          <p:val>
                                            <p:strVal val="#ppt_h"/>
                                          </p:val>
                                        </p:tav>
                                      </p:tavLst>
                                    </p:anim>
                                    <p:animEffect transition="in" filter="fade">
                                      <p:cBhvr>
                                        <p:cTn id="23" dur="500"/>
                                        <p:tgtEl>
                                          <p:spTgt spid="2990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ntr" presetSubtype="0" fill="hold" nodeType="clickEffect">
                                  <p:stCondLst>
                                    <p:cond delay="0"/>
                                  </p:stCondLst>
                                  <p:childTnLst>
                                    <p:set>
                                      <p:cBhvr>
                                        <p:cTn id="27" dur="1" fill="hold">
                                          <p:stCondLst>
                                            <p:cond delay="0"/>
                                          </p:stCondLst>
                                        </p:cTn>
                                        <p:tgtEl>
                                          <p:spTgt spid="299013"/>
                                        </p:tgtEl>
                                        <p:attrNameLst>
                                          <p:attrName>style.visibility</p:attrName>
                                        </p:attrNameLst>
                                      </p:cBhvr>
                                      <p:to>
                                        <p:strVal val="visible"/>
                                      </p:to>
                                    </p:set>
                                    <p:animEffect transition="in" filter="wipe(down)">
                                      <p:cBhvr>
                                        <p:cTn id="28" dur="580">
                                          <p:stCondLst>
                                            <p:cond delay="0"/>
                                          </p:stCondLst>
                                        </p:cTn>
                                        <p:tgtEl>
                                          <p:spTgt spid="299013"/>
                                        </p:tgtEl>
                                      </p:cBhvr>
                                    </p:animEffect>
                                    <p:anim calcmode="lin" valueType="num">
                                      <p:cBhvr>
                                        <p:cTn id="29" dur="1822" tmFilter="0,0; 0.14,0.36; 0.43,0.73; 0.71,0.91; 1.0,1.0">
                                          <p:stCondLst>
                                            <p:cond delay="0"/>
                                          </p:stCondLst>
                                        </p:cTn>
                                        <p:tgtEl>
                                          <p:spTgt spid="299013"/>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99013"/>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99013"/>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99013"/>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99013"/>
                                        </p:tgtEl>
                                        <p:attrNameLst>
                                          <p:attrName>ppt_y</p:attrName>
                                        </p:attrNameLst>
                                      </p:cBhvr>
                                      <p:tavLst>
                                        <p:tav tm="0" fmla="#ppt_y-sin(pi*$)/81">
                                          <p:val>
                                            <p:fltVal val="0"/>
                                          </p:val>
                                        </p:tav>
                                        <p:tav tm="100000">
                                          <p:val>
                                            <p:fltVal val="1"/>
                                          </p:val>
                                        </p:tav>
                                      </p:tavLst>
                                    </p:anim>
                                    <p:animScale>
                                      <p:cBhvr>
                                        <p:cTn id="34" dur="26">
                                          <p:stCondLst>
                                            <p:cond delay="650"/>
                                          </p:stCondLst>
                                        </p:cTn>
                                        <p:tgtEl>
                                          <p:spTgt spid="299013"/>
                                        </p:tgtEl>
                                      </p:cBhvr>
                                      <p:to x="100000" y="60000"/>
                                    </p:animScale>
                                    <p:animScale>
                                      <p:cBhvr>
                                        <p:cTn id="35" dur="166" decel="50000">
                                          <p:stCondLst>
                                            <p:cond delay="676"/>
                                          </p:stCondLst>
                                        </p:cTn>
                                        <p:tgtEl>
                                          <p:spTgt spid="299013"/>
                                        </p:tgtEl>
                                      </p:cBhvr>
                                      <p:to x="100000" y="100000"/>
                                    </p:animScale>
                                    <p:animScale>
                                      <p:cBhvr>
                                        <p:cTn id="36" dur="26">
                                          <p:stCondLst>
                                            <p:cond delay="1312"/>
                                          </p:stCondLst>
                                        </p:cTn>
                                        <p:tgtEl>
                                          <p:spTgt spid="299013"/>
                                        </p:tgtEl>
                                      </p:cBhvr>
                                      <p:to x="100000" y="80000"/>
                                    </p:animScale>
                                    <p:animScale>
                                      <p:cBhvr>
                                        <p:cTn id="37" dur="166" decel="50000">
                                          <p:stCondLst>
                                            <p:cond delay="1338"/>
                                          </p:stCondLst>
                                        </p:cTn>
                                        <p:tgtEl>
                                          <p:spTgt spid="299013"/>
                                        </p:tgtEl>
                                      </p:cBhvr>
                                      <p:to x="100000" y="100000"/>
                                    </p:animScale>
                                    <p:animScale>
                                      <p:cBhvr>
                                        <p:cTn id="38" dur="26">
                                          <p:stCondLst>
                                            <p:cond delay="1642"/>
                                          </p:stCondLst>
                                        </p:cTn>
                                        <p:tgtEl>
                                          <p:spTgt spid="299013"/>
                                        </p:tgtEl>
                                      </p:cBhvr>
                                      <p:to x="100000" y="90000"/>
                                    </p:animScale>
                                    <p:animScale>
                                      <p:cBhvr>
                                        <p:cTn id="39" dur="166" decel="50000">
                                          <p:stCondLst>
                                            <p:cond delay="1668"/>
                                          </p:stCondLst>
                                        </p:cTn>
                                        <p:tgtEl>
                                          <p:spTgt spid="299013"/>
                                        </p:tgtEl>
                                      </p:cBhvr>
                                      <p:to x="100000" y="100000"/>
                                    </p:animScale>
                                    <p:animScale>
                                      <p:cBhvr>
                                        <p:cTn id="40" dur="26">
                                          <p:stCondLst>
                                            <p:cond delay="1808"/>
                                          </p:stCondLst>
                                        </p:cTn>
                                        <p:tgtEl>
                                          <p:spTgt spid="299013"/>
                                        </p:tgtEl>
                                      </p:cBhvr>
                                      <p:to x="100000" y="95000"/>
                                    </p:animScale>
                                    <p:animScale>
                                      <p:cBhvr>
                                        <p:cTn id="41" dur="166" decel="50000">
                                          <p:stCondLst>
                                            <p:cond delay="1834"/>
                                          </p:stCondLst>
                                        </p:cTn>
                                        <p:tgtEl>
                                          <p:spTgt spid="299013"/>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2000"/>
                                        <p:tgtEl>
                                          <p:spTgt spid="2"/>
                                        </p:tgtEl>
                                      </p:cBhvr>
                                    </p:animEffect>
                                    <p:anim calcmode="lin" valueType="num">
                                      <p:cBhvr>
                                        <p:cTn id="47" dur="2000" fill="hold"/>
                                        <p:tgtEl>
                                          <p:spTgt spid="2"/>
                                        </p:tgtEl>
                                        <p:attrNameLst>
                                          <p:attrName>ppt_w</p:attrName>
                                        </p:attrNameLst>
                                      </p:cBhvr>
                                      <p:tavLst>
                                        <p:tav tm="0" fmla="#ppt_w*sin(2.5*pi*$)">
                                          <p:val>
                                            <p:fltVal val="0"/>
                                          </p:val>
                                        </p:tav>
                                        <p:tav tm="100000">
                                          <p:val>
                                            <p:fltVal val="1"/>
                                          </p:val>
                                        </p:tav>
                                      </p:tavLst>
                                    </p:anim>
                                    <p:anim calcmode="lin" valueType="num">
                                      <p:cBhvr>
                                        <p:cTn id="48"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1"/>
          <p:cNvSpPr>
            <a:spLocks noGrp="1"/>
          </p:cNvSpPr>
          <p:nvPr>
            <p:ph type="sldNum" sz="quarter" idx="10"/>
          </p:nvPr>
        </p:nvSpPr>
        <p:spPr>
          <a:noFill/>
        </p:spPr>
        <p:txBody>
          <a:bodyPr/>
          <a:lstStyle/>
          <a:p>
            <a:r>
              <a:rPr lang="en-US"/>
              <a:t>20.</a:t>
            </a:r>
            <a:fld id="{5E4D7CCD-9B23-4840-A5B3-2C1408B1DBF2}" type="slidenum">
              <a:rPr lang="en-US"/>
              <a:pPr/>
              <a:t>37</a:t>
            </a:fld>
            <a:endParaRPr lang="en-US"/>
          </a:p>
        </p:txBody>
      </p:sp>
      <p:sp>
        <p:nvSpPr>
          <p:cNvPr id="1075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1075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075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1075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075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1075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1075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64452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20.3.4  Border Gateway Protocol </a:t>
            </a:r>
          </a:p>
        </p:txBody>
      </p:sp>
      <p:sp>
        <p:nvSpPr>
          <p:cNvPr id="107530" name="Rectangle 10"/>
          <p:cNvSpPr>
            <a:spLocks noChangeArrowheads="1"/>
          </p:cNvSpPr>
          <p:nvPr/>
        </p:nvSpPr>
        <p:spPr bwMode="auto">
          <a:xfrm>
            <a:off x="381000" y="1293813"/>
            <a:ext cx="7924800" cy="2677656"/>
          </a:xfrm>
          <a:prstGeom prst="rect">
            <a:avLst/>
          </a:prstGeom>
          <a:solidFill>
            <a:schemeClr val="bg1"/>
          </a:solidFill>
          <a:ln w="9525">
            <a:noFill/>
            <a:miter lim="800000"/>
            <a:headEnd/>
            <a:tailEnd/>
          </a:ln>
        </p:spPr>
        <p:txBody>
          <a:bodyPr>
            <a:spAutoFit/>
          </a:bodyPr>
          <a:lstStyle/>
          <a:p>
            <a:pPr algn="just" eaLnBrk="0" hangingPunct="0"/>
            <a:r>
              <a:rPr lang="en-US" sz="2800" dirty="0">
                <a:latin typeface="Times New Roman" pitchFamily="18" charset="0"/>
              </a:rPr>
              <a:t>The Border Gateway Protocol version 4 (BGP4) is the only </a:t>
            </a:r>
            <a:r>
              <a:rPr lang="en-US" sz="2800" dirty="0" err="1">
                <a:latin typeface="Times New Roman" pitchFamily="18" charset="0"/>
              </a:rPr>
              <a:t>interdomain</a:t>
            </a:r>
            <a:r>
              <a:rPr lang="en-US" sz="2800" dirty="0">
                <a:latin typeface="Times New Roman" pitchFamily="18" charset="0"/>
              </a:rPr>
              <a:t> routing protocol used in the Internet today. BGP4 is based on the path-vector algorithm we described before, but it is tailored to provide information about the </a:t>
            </a:r>
            <a:r>
              <a:rPr lang="en-US" sz="2800" dirty="0" err="1">
                <a:latin typeface="Times New Roman" pitchFamily="18" charset="0"/>
              </a:rPr>
              <a:t>reachability</a:t>
            </a:r>
            <a:r>
              <a:rPr lang="en-US" sz="2800" dirty="0">
                <a:latin typeface="Times New Roman" pitchFamily="18" charset="0"/>
              </a:rPr>
              <a:t> of </a:t>
            </a:r>
            <a:r>
              <a:rPr lang="en-US" sz="2800" dirty="0" smtClean="0">
                <a:latin typeface="Times New Roman" pitchFamily="18" charset="0"/>
              </a:rPr>
              <a:t>networks in </a:t>
            </a:r>
            <a:r>
              <a:rPr lang="en-US" sz="2800" dirty="0">
                <a:latin typeface="Times New Roman" pitchFamily="18" charset="0"/>
              </a:rPr>
              <a:t>the Internet.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1"/>
          <p:cNvSpPr>
            <a:spLocks noGrp="1"/>
          </p:cNvSpPr>
          <p:nvPr>
            <p:ph type="sldNum" sz="quarter" idx="10"/>
          </p:nvPr>
        </p:nvSpPr>
        <p:spPr>
          <a:noFill/>
        </p:spPr>
        <p:txBody>
          <a:bodyPr/>
          <a:lstStyle/>
          <a:p>
            <a:r>
              <a:rPr lang="en-US"/>
              <a:t>20.</a:t>
            </a:r>
            <a:fld id="{C8E8FD72-D80F-4D67-B185-9432BD67DC5C}" type="slidenum">
              <a:rPr lang="en-US"/>
              <a:pPr/>
              <a:t>38</a:t>
            </a:fld>
            <a:endParaRPr lang="en-US"/>
          </a:p>
        </p:txBody>
      </p:sp>
      <p:sp>
        <p:nvSpPr>
          <p:cNvPr id="10957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20.24:  </a:t>
            </a:r>
            <a:r>
              <a:rPr lang="en-US" sz="2000">
                <a:latin typeface="Times-BoldItalic"/>
              </a:rPr>
              <a:t> A sample internet with four ASs</a:t>
            </a:r>
          </a:p>
        </p:txBody>
      </p:sp>
      <p:pic>
        <p:nvPicPr>
          <p:cNvPr id="100357" name="Picture 5"/>
          <p:cNvPicPr>
            <a:picLocks noChangeAspect="1" noChangeArrowheads="1"/>
          </p:cNvPicPr>
          <p:nvPr/>
        </p:nvPicPr>
        <p:blipFill>
          <a:blip r:embed="rId3"/>
          <a:srcRect/>
          <a:stretch>
            <a:fillRect/>
          </a:stretch>
        </p:blipFill>
        <p:spPr bwMode="auto">
          <a:xfrm>
            <a:off x="304800" y="2449513"/>
            <a:ext cx="8534400" cy="3722687"/>
          </a:xfrm>
          <a:prstGeom prst="rect">
            <a:avLst/>
          </a:prstGeom>
          <a:noFill/>
          <a:ln w="9525">
            <a:noFill/>
            <a:miter lim="800000"/>
            <a:headEnd/>
            <a:tailEnd/>
          </a:ln>
        </p:spPr>
      </p:pic>
      <p:pic>
        <p:nvPicPr>
          <p:cNvPr id="100358" name="Picture 6"/>
          <p:cNvPicPr>
            <a:picLocks noChangeAspect="1" noChangeArrowheads="1"/>
          </p:cNvPicPr>
          <p:nvPr/>
        </p:nvPicPr>
        <p:blipFill>
          <a:blip r:embed="rId4"/>
          <a:srcRect/>
          <a:stretch>
            <a:fillRect/>
          </a:stretch>
        </p:blipFill>
        <p:spPr bwMode="auto">
          <a:xfrm>
            <a:off x="3352800" y="1122363"/>
            <a:ext cx="2876550" cy="11636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anim calcmode="lin" valueType="num">
                                      <p:cBhvr>
                                        <p:cTn id="7" dur="500" fill="hold"/>
                                        <p:tgtEl>
                                          <p:spTgt spid="100357"/>
                                        </p:tgtEl>
                                        <p:attrNameLst>
                                          <p:attrName>ppt_w</p:attrName>
                                        </p:attrNameLst>
                                      </p:cBhvr>
                                      <p:tavLst>
                                        <p:tav tm="0">
                                          <p:val>
                                            <p:fltVal val="0"/>
                                          </p:val>
                                        </p:tav>
                                        <p:tav tm="100000">
                                          <p:val>
                                            <p:strVal val="#ppt_w"/>
                                          </p:val>
                                        </p:tav>
                                      </p:tavLst>
                                    </p:anim>
                                    <p:anim calcmode="lin" valueType="num">
                                      <p:cBhvr>
                                        <p:cTn id="8" dur="500" fill="hold"/>
                                        <p:tgtEl>
                                          <p:spTgt spid="100357"/>
                                        </p:tgtEl>
                                        <p:attrNameLst>
                                          <p:attrName>ppt_h</p:attrName>
                                        </p:attrNameLst>
                                      </p:cBhvr>
                                      <p:tavLst>
                                        <p:tav tm="0">
                                          <p:val>
                                            <p:fltVal val="0"/>
                                          </p:val>
                                        </p:tav>
                                        <p:tav tm="100000">
                                          <p:val>
                                            <p:strVal val="#ppt_h"/>
                                          </p:val>
                                        </p:tav>
                                      </p:tavLst>
                                    </p:anim>
                                    <p:animEffect transition="in" filter="fade">
                                      <p:cBhvr>
                                        <p:cTn id="9" dur="500"/>
                                        <p:tgtEl>
                                          <p:spTgt spid="10035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6" presetClass="entr" presetSubtype="0" fill="hold" nodeType="clickEffect">
                                  <p:stCondLst>
                                    <p:cond delay="0"/>
                                  </p:stCondLst>
                                  <p:childTnLst>
                                    <p:set>
                                      <p:cBhvr>
                                        <p:cTn id="13" dur="1" fill="hold">
                                          <p:stCondLst>
                                            <p:cond delay="0"/>
                                          </p:stCondLst>
                                        </p:cTn>
                                        <p:tgtEl>
                                          <p:spTgt spid="100358"/>
                                        </p:tgtEl>
                                        <p:attrNameLst>
                                          <p:attrName>style.visibility</p:attrName>
                                        </p:attrNameLst>
                                      </p:cBhvr>
                                      <p:to>
                                        <p:strVal val="visible"/>
                                      </p:to>
                                    </p:set>
                                    <p:animEffect transition="in" filter="wipe(down)">
                                      <p:cBhvr>
                                        <p:cTn id="14" dur="580">
                                          <p:stCondLst>
                                            <p:cond delay="0"/>
                                          </p:stCondLst>
                                        </p:cTn>
                                        <p:tgtEl>
                                          <p:spTgt spid="100358"/>
                                        </p:tgtEl>
                                      </p:cBhvr>
                                    </p:animEffect>
                                    <p:anim calcmode="lin" valueType="num">
                                      <p:cBhvr>
                                        <p:cTn id="15" dur="1822" tmFilter="0,0; 0.14,0.36; 0.43,0.73; 0.71,0.91; 1.0,1.0">
                                          <p:stCondLst>
                                            <p:cond delay="0"/>
                                          </p:stCondLst>
                                        </p:cTn>
                                        <p:tgtEl>
                                          <p:spTgt spid="100358"/>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0358"/>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0358"/>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0358"/>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0358"/>
                                        </p:tgtEl>
                                        <p:attrNameLst>
                                          <p:attrName>ppt_y</p:attrName>
                                        </p:attrNameLst>
                                      </p:cBhvr>
                                      <p:tavLst>
                                        <p:tav tm="0" fmla="#ppt_y-sin(pi*$)/81">
                                          <p:val>
                                            <p:fltVal val="0"/>
                                          </p:val>
                                        </p:tav>
                                        <p:tav tm="100000">
                                          <p:val>
                                            <p:fltVal val="1"/>
                                          </p:val>
                                        </p:tav>
                                      </p:tavLst>
                                    </p:anim>
                                    <p:animScale>
                                      <p:cBhvr>
                                        <p:cTn id="20" dur="26">
                                          <p:stCondLst>
                                            <p:cond delay="650"/>
                                          </p:stCondLst>
                                        </p:cTn>
                                        <p:tgtEl>
                                          <p:spTgt spid="100358"/>
                                        </p:tgtEl>
                                      </p:cBhvr>
                                      <p:to x="100000" y="60000"/>
                                    </p:animScale>
                                    <p:animScale>
                                      <p:cBhvr>
                                        <p:cTn id="21" dur="166" decel="50000">
                                          <p:stCondLst>
                                            <p:cond delay="676"/>
                                          </p:stCondLst>
                                        </p:cTn>
                                        <p:tgtEl>
                                          <p:spTgt spid="100358"/>
                                        </p:tgtEl>
                                      </p:cBhvr>
                                      <p:to x="100000" y="100000"/>
                                    </p:animScale>
                                    <p:animScale>
                                      <p:cBhvr>
                                        <p:cTn id="22" dur="26">
                                          <p:stCondLst>
                                            <p:cond delay="1312"/>
                                          </p:stCondLst>
                                        </p:cTn>
                                        <p:tgtEl>
                                          <p:spTgt spid="100358"/>
                                        </p:tgtEl>
                                      </p:cBhvr>
                                      <p:to x="100000" y="80000"/>
                                    </p:animScale>
                                    <p:animScale>
                                      <p:cBhvr>
                                        <p:cTn id="23" dur="166" decel="50000">
                                          <p:stCondLst>
                                            <p:cond delay="1338"/>
                                          </p:stCondLst>
                                        </p:cTn>
                                        <p:tgtEl>
                                          <p:spTgt spid="100358"/>
                                        </p:tgtEl>
                                      </p:cBhvr>
                                      <p:to x="100000" y="100000"/>
                                    </p:animScale>
                                    <p:animScale>
                                      <p:cBhvr>
                                        <p:cTn id="24" dur="26">
                                          <p:stCondLst>
                                            <p:cond delay="1642"/>
                                          </p:stCondLst>
                                        </p:cTn>
                                        <p:tgtEl>
                                          <p:spTgt spid="100358"/>
                                        </p:tgtEl>
                                      </p:cBhvr>
                                      <p:to x="100000" y="90000"/>
                                    </p:animScale>
                                    <p:animScale>
                                      <p:cBhvr>
                                        <p:cTn id="25" dur="166" decel="50000">
                                          <p:stCondLst>
                                            <p:cond delay="1668"/>
                                          </p:stCondLst>
                                        </p:cTn>
                                        <p:tgtEl>
                                          <p:spTgt spid="100358"/>
                                        </p:tgtEl>
                                      </p:cBhvr>
                                      <p:to x="100000" y="100000"/>
                                    </p:animScale>
                                    <p:animScale>
                                      <p:cBhvr>
                                        <p:cTn id="26" dur="26">
                                          <p:stCondLst>
                                            <p:cond delay="1808"/>
                                          </p:stCondLst>
                                        </p:cTn>
                                        <p:tgtEl>
                                          <p:spTgt spid="100358"/>
                                        </p:tgtEl>
                                      </p:cBhvr>
                                      <p:to x="100000" y="95000"/>
                                    </p:animScale>
                                    <p:animScale>
                                      <p:cBhvr>
                                        <p:cTn id="27" dur="166" decel="50000">
                                          <p:stCondLst>
                                            <p:cond delay="1834"/>
                                          </p:stCondLst>
                                        </p:cTn>
                                        <p:tgtEl>
                                          <p:spTgt spid="10035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1"/>
          <p:cNvSpPr>
            <a:spLocks noGrp="1"/>
          </p:cNvSpPr>
          <p:nvPr>
            <p:ph type="sldNum" sz="quarter" idx="10"/>
          </p:nvPr>
        </p:nvSpPr>
        <p:spPr>
          <a:noFill/>
        </p:spPr>
        <p:txBody>
          <a:bodyPr/>
          <a:lstStyle/>
          <a:p>
            <a:r>
              <a:rPr lang="en-US"/>
              <a:t>20.</a:t>
            </a:r>
            <a:fld id="{225042D4-CC21-4F7B-9F69-3D77BDF97DD0}" type="slidenum">
              <a:rPr lang="en-US"/>
              <a:pPr/>
              <a:t>39</a:t>
            </a:fld>
            <a:endParaRPr lang="en-US"/>
          </a:p>
        </p:txBody>
      </p:sp>
      <p:sp>
        <p:nvSpPr>
          <p:cNvPr id="11161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Figure20.25:  </a:t>
            </a:r>
            <a:r>
              <a:rPr lang="en-US" sz="2000">
                <a:latin typeface="Times-BoldItalic"/>
              </a:rPr>
              <a:t>eBGP operation</a:t>
            </a:r>
          </a:p>
        </p:txBody>
      </p:sp>
      <p:pic>
        <p:nvPicPr>
          <p:cNvPr id="101385" name="Picture 9"/>
          <p:cNvPicPr>
            <a:picLocks noChangeAspect="1" noChangeArrowheads="1"/>
          </p:cNvPicPr>
          <p:nvPr/>
        </p:nvPicPr>
        <p:blipFill>
          <a:blip r:embed="rId3"/>
          <a:srcRect/>
          <a:stretch>
            <a:fillRect/>
          </a:stretch>
        </p:blipFill>
        <p:spPr bwMode="auto">
          <a:xfrm>
            <a:off x="228600" y="1952625"/>
            <a:ext cx="8696325" cy="3967163"/>
          </a:xfrm>
          <a:prstGeom prst="rect">
            <a:avLst/>
          </a:prstGeom>
          <a:noFill/>
          <a:ln w="9525">
            <a:noFill/>
            <a:miter lim="800000"/>
            <a:headEnd/>
            <a:tailEnd/>
          </a:ln>
        </p:spPr>
      </p:pic>
      <p:pic>
        <p:nvPicPr>
          <p:cNvPr id="101384" name="Picture 8"/>
          <p:cNvPicPr>
            <a:picLocks noChangeAspect="1" noChangeArrowheads="1"/>
          </p:cNvPicPr>
          <p:nvPr/>
        </p:nvPicPr>
        <p:blipFill>
          <a:blip r:embed="rId4"/>
          <a:srcRect/>
          <a:stretch>
            <a:fillRect/>
          </a:stretch>
        </p:blipFill>
        <p:spPr bwMode="auto">
          <a:xfrm>
            <a:off x="4352925" y="1295400"/>
            <a:ext cx="2755900" cy="854075"/>
          </a:xfrm>
          <a:prstGeom prst="rect">
            <a:avLst/>
          </a:prstGeom>
          <a:noFill/>
          <a:ln w="9525">
            <a:noFill/>
            <a:miter lim="800000"/>
            <a:headEnd/>
            <a:tailEnd/>
          </a:ln>
        </p:spPr>
      </p:pic>
      <p:pic>
        <p:nvPicPr>
          <p:cNvPr id="101383" name="Picture 7"/>
          <p:cNvPicPr>
            <a:picLocks noChangeAspect="1" noChangeArrowheads="1"/>
          </p:cNvPicPr>
          <p:nvPr/>
        </p:nvPicPr>
        <p:blipFill>
          <a:blip r:embed="rId5"/>
          <a:srcRect/>
          <a:stretch>
            <a:fillRect/>
          </a:stretch>
        </p:blipFill>
        <p:spPr bwMode="auto">
          <a:xfrm>
            <a:off x="228600" y="4929188"/>
            <a:ext cx="2795588" cy="833437"/>
          </a:xfrm>
          <a:prstGeom prst="rect">
            <a:avLst/>
          </a:prstGeom>
          <a:noFill/>
          <a:ln w="9525">
            <a:noFill/>
            <a:miter lim="800000"/>
            <a:headEnd/>
            <a:tailEnd/>
          </a:ln>
        </p:spPr>
      </p:pic>
      <p:pic>
        <p:nvPicPr>
          <p:cNvPr id="101382" name="Picture 6"/>
          <p:cNvPicPr>
            <a:picLocks noChangeAspect="1" noChangeArrowheads="1"/>
          </p:cNvPicPr>
          <p:nvPr/>
        </p:nvPicPr>
        <p:blipFill>
          <a:blip r:embed="rId6"/>
          <a:srcRect/>
          <a:stretch>
            <a:fillRect/>
          </a:stretch>
        </p:blipFill>
        <p:spPr bwMode="auto">
          <a:xfrm>
            <a:off x="379413" y="1490663"/>
            <a:ext cx="2816225" cy="831850"/>
          </a:xfrm>
          <a:prstGeom prst="rect">
            <a:avLst/>
          </a:prstGeom>
          <a:noFill/>
          <a:ln w="9525">
            <a:noFill/>
            <a:miter lim="800000"/>
            <a:headEnd/>
            <a:tailEnd/>
          </a:ln>
        </p:spPr>
      </p:pic>
      <p:pic>
        <p:nvPicPr>
          <p:cNvPr id="101386" name="Picture 10"/>
          <p:cNvPicPr>
            <a:picLocks noChangeAspect="1" noChangeArrowheads="1"/>
          </p:cNvPicPr>
          <p:nvPr/>
        </p:nvPicPr>
        <p:blipFill>
          <a:blip r:embed="rId7"/>
          <a:srcRect/>
          <a:stretch>
            <a:fillRect/>
          </a:stretch>
        </p:blipFill>
        <p:spPr bwMode="auto">
          <a:xfrm>
            <a:off x="6608763" y="4562475"/>
            <a:ext cx="2360612" cy="11826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5" presetClass="entr" presetSubtype="0" fill="hold" nodeType="clickEffect">
                                  <p:stCondLst>
                                    <p:cond delay="0"/>
                                  </p:stCondLst>
                                  <p:childTnLst>
                                    <p:set>
                                      <p:cBhvr>
                                        <p:cTn id="10" dur="1" fill="hold">
                                          <p:stCondLst>
                                            <p:cond delay="0"/>
                                          </p:stCondLst>
                                        </p:cTn>
                                        <p:tgtEl>
                                          <p:spTgt spid="101382"/>
                                        </p:tgtEl>
                                        <p:attrNameLst>
                                          <p:attrName>style.visibility</p:attrName>
                                        </p:attrNameLst>
                                      </p:cBhvr>
                                      <p:to>
                                        <p:strVal val="visible"/>
                                      </p:to>
                                    </p:set>
                                    <p:animEffect transition="in" filter="fade">
                                      <p:cBhvr>
                                        <p:cTn id="11" dur="2000"/>
                                        <p:tgtEl>
                                          <p:spTgt spid="101382"/>
                                        </p:tgtEl>
                                      </p:cBhvr>
                                    </p:animEffect>
                                    <p:anim calcmode="lin" valueType="num">
                                      <p:cBhvr>
                                        <p:cTn id="12" dur="2000" fill="hold"/>
                                        <p:tgtEl>
                                          <p:spTgt spid="101382"/>
                                        </p:tgtEl>
                                        <p:attrNameLst>
                                          <p:attrName>ppt_w</p:attrName>
                                        </p:attrNameLst>
                                      </p:cBhvr>
                                      <p:tavLst>
                                        <p:tav tm="0" fmla="#ppt_w*sin(2.5*pi*$)">
                                          <p:val>
                                            <p:fltVal val="0"/>
                                          </p:val>
                                        </p:tav>
                                        <p:tav tm="100000">
                                          <p:val>
                                            <p:fltVal val="1"/>
                                          </p:val>
                                        </p:tav>
                                      </p:tavLst>
                                    </p:anim>
                                    <p:anim calcmode="lin" valueType="num">
                                      <p:cBhvr>
                                        <p:cTn id="13" dur="2000" fill="hold"/>
                                        <p:tgtEl>
                                          <p:spTgt spid="10138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5" presetClass="entr" presetSubtype="0" fill="hold" nodeType="clickEffect">
                                  <p:stCondLst>
                                    <p:cond delay="0"/>
                                  </p:stCondLst>
                                  <p:childTnLst>
                                    <p:set>
                                      <p:cBhvr>
                                        <p:cTn id="17" dur="1" fill="hold">
                                          <p:stCondLst>
                                            <p:cond delay="0"/>
                                          </p:stCondLst>
                                        </p:cTn>
                                        <p:tgtEl>
                                          <p:spTgt spid="101383"/>
                                        </p:tgtEl>
                                        <p:attrNameLst>
                                          <p:attrName>style.visibility</p:attrName>
                                        </p:attrNameLst>
                                      </p:cBhvr>
                                      <p:to>
                                        <p:strVal val="visible"/>
                                      </p:to>
                                    </p:set>
                                    <p:animEffect transition="in" filter="fade">
                                      <p:cBhvr>
                                        <p:cTn id="18" dur="2000"/>
                                        <p:tgtEl>
                                          <p:spTgt spid="101383"/>
                                        </p:tgtEl>
                                      </p:cBhvr>
                                    </p:animEffect>
                                    <p:anim calcmode="lin" valueType="num">
                                      <p:cBhvr>
                                        <p:cTn id="19" dur="2000" fill="hold"/>
                                        <p:tgtEl>
                                          <p:spTgt spid="101383"/>
                                        </p:tgtEl>
                                        <p:attrNameLst>
                                          <p:attrName>ppt_w</p:attrName>
                                        </p:attrNameLst>
                                      </p:cBhvr>
                                      <p:tavLst>
                                        <p:tav tm="0" fmla="#ppt_w*sin(2.5*pi*$)">
                                          <p:val>
                                            <p:fltVal val="0"/>
                                          </p:val>
                                        </p:tav>
                                        <p:tav tm="100000">
                                          <p:val>
                                            <p:fltVal val="1"/>
                                          </p:val>
                                        </p:tav>
                                      </p:tavLst>
                                    </p:anim>
                                    <p:anim calcmode="lin" valueType="num">
                                      <p:cBhvr>
                                        <p:cTn id="20" dur="2000" fill="hold"/>
                                        <p:tgtEl>
                                          <p:spTgt spid="101383"/>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5" presetClass="entr" presetSubtype="0" fill="hold" nodeType="clickEffect">
                                  <p:stCondLst>
                                    <p:cond delay="0"/>
                                  </p:stCondLst>
                                  <p:childTnLst>
                                    <p:set>
                                      <p:cBhvr>
                                        <p:cTn id="24" dur="1" fill="hold">
                                          <p:stCondLst>
                                            <p:cond delay="0"/>
                                          </p:stCondLst>
                                        </p:cTn>
                                        <p:tgtEl>
                                          <p:spTgt spid="101384"/>
                                        </p:tgtEl>
                                        <p:attrNameLst>
                                          <p:attrName>style.visibility</p:attrName>
                                        </p:attrNameLst>
                                      </p:cBhvr>
                                      <p:to>
                                        <p:strVal val="visible"/>
                                      </p:to>
                                    </p:set>
                                    <p:animEffect transition="in" filter="fade">
                                      <p:cBhvr>
                                        <p:cTn id="25" dur="2000"/>
                                        <p:tgtEl>
                                          <p:spTgt spid="101384"/>
                                        </p:tgtEl>
                                      </p:cBhvr>
                                    </p:animEffect>
                                    <p:anim calcmode="lin" valueType="num">
                                      <p:cBhvr>
                                        <p:cTn id="26" dur="2000" fill="hold"/>
                                        <p:tgtEl>
                                          <p:spTgt spid="101384"/>
                                        </p:tgtEl>
                                        <p:attrNameLst>
                                          <p:attrName>ppt_w</p:attrName>
                                        </p:attrNameLst>
                                      </p:cBhvr>
                                      <p:tavLst>
                                        <p:tav tm="0" fmla="#ppt_w*sin(2.5*pi*$)">
                                          <p:val>
                                            <p:fltVal val="0"/>
                                          </p:val>
                                        </p:tav>
                                        <p:tav tm="100000">
                                          <p:val>
                                            <p:fltVal val="1"/>
                                          </p:val>
                                        </p:tav>
                                      </p:tavLst>
                                    </p:anim>
                                    <p:anim calcmode="lin" valueType="num">
                                      <p:cBhvr>
                                        <p:cTn id="27" dur="2000" fill="hold"/>
                                        <p:tgtEl>
                                          <p:spTgt spid="101384"/>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6" presetClass="entr" presetSubtype="0" fill="hold" nodeType="clickEffect">
                                  <p:stCondLst>
                                    <p:cond delay="0"/>
                                  </p:stCondLst>
                                  <p:childTnLst>
                                    <p:set>
                                      <p:cBhvr>
                                        <p:cTn id="31" dur="1" fill="hold">
                                          <p:stCondLst>
                                            <p:cond delay="0"/>
                                          </p:stCondLst>
                                        </p:cTn>
                                        <p:tgtEl>
                                          <p:spTgt spid="101386"/>
                                        </p:tgtEl>
                                        <p:attrNameLst>
                                          <p:attrName>style.visibility</p:attrName>
                                        </p:attrNameLst>
                                      </p:cBhvr>
                                      <p:to>
                                        <p:strVal val="visible"/>
                                      </p:to>
                                    </p:set>
                                    <p:animEffect transition="in" filter="wipe(down)">
                                      <p:cBhvr>
                                        <p:cTn id="32" dur="580">
                                          <p:stCondLst>
                                            <p:cond delay="0"/>
                                          </p:stCondLst>
                                        </p:cTn>
                                        <p:tgtEl>
                                          <p:spTgt spid="101386"/>
                                        </p:tgtEl>
                                      </p:cBhvr>
                                    </p:animEffect>
                                    <p:anim calcmode="lin" valueType="num">
                                      <p:cBhvr>
                                        <p:cTn id="33" dur="1822" tmFilter="0,0; 0.14,0.36; 0.43,0.73; 0.71,0.91; 1.0,1.0">
                                          <p:stCondLst>
                                            <p:cond delay="0"/>
                                          </p:stCondLst>
                                        </p:cTn>
                                        <p:tgtEl>
                                          <p:spTgt spid="101386"/>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01386"/>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01386"/>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01386"/>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01386"/>
                                        </p:tgtEl>
                                        <p:attrNameLst>
                                          <p:attrName>ppt_y</p:attrName>
                                        </p:attrNameLst>
                                      </p:cBhvr>
                                      <p:tavLst>
                                        <p:tav tm="0" fmla="#ppt_y-sin(pi*$)/81">
                                          <p:val>
                                            <p:fltVal val="0"/>
                                          </p:val>
                                        </p:tav>
                                        <p:tav tm="100000">
                                          <p:val>
                                            <p:fltVal val="1"/>
                                          </p:val>
                                        </p:tav>
                                      </p:tavLst>
                                    </p:anim>
                                    <p:animScale>
                                      <p:cBhvr>
                                        <p:cTn id="38" dur="26">
                                          <p:stCondLst>
                                            <p:cond delay="650"/>
                                          </p:stCondLst>
                                        </p:cTn>
                                        <p:tgtEl>
                                          <p:spTgt spid="101386"/>
                                        </p:tgtEl>
                                      </p:cBhvr>
                                      <p:to x="100000" y="60000"/>
                                    </p:animScale>
                                    <p:animScale>
                                      <p:cBhvr>
                                        <p:cTn id="39" dur="166" decel="50000">
                                          <p:stCondLst>
                                            <p:cond delay="676"/>
                                          </p:stCondLst>
                                        </p:cTn>
                                        <p:tgtEl>
                                          <p:spTgt spid="101386"/>
                                        </p:tgtEl>
                                      </p:cBhvr>
                                      <p:to x="100000" y="100000"/>
                                    </p:animScale>
                                    <p:animScale>
                                      <p:cBhvr>
                                        <p:cTn id="40" dur="26">
                                          <p:stCondLst>
                                            <p:cond delay="1312"/>
                                          </p:stCondLst>
                                        </p:cTn>
                                        <p:tgtEl>
                                          <p:spTgt spid="101386"/>
                                        </p:tgtEl>
                                      </p:cBhvr>
                                      <p:to x="100000" y="80000"/>
                                    </p:animScale>
                                    <p:animScale>
                                      <p:cBhvr>
                                        <p:cTn id="41" dur="166" decel="50000">
                                          <p:stCondLst>
                                            <p:cond delay="1338"/>
                                          </p:stCondLst>
                                        </p:cTn>
                                        <p:tgtEl>
                                          <p:spTgt spid="101386"/>
                                        </p:tgtEl>
                                      </p:cBhvr>
                                      <p:to x="100000" y="100000"/>
                                    </p:animScale>
                                    <p:animScale>
                                      <p:cBhvr>
                                        <p:cTn id="42" dur="26">
                                          <p:stCondLst>
                                            <p:cond delay="1642"/>
                                          </p:stCondLst>
                                        </p:cTn>
                                        <p:tgtEl>
                                          <p:spTgt spid="101386"/>
                                        </p:tgtEl>
                                      </p:cBhvr>
                                      <p:to x="100000" y="90000"/>
                                    </p:animScale>
                                    <p:animScale>
                                      <p:cBhvr>
                                        <p:cTn id="43" dur="166" decel="50000">
                                          <p:stCondLst>
                                            <p:cond delay="1668"/>
                                          </p:stCondLst>
                                        </p:cTn>
                                        <p:tgtEl>
                                          <p:spTgt spid="101386"/>
                                        </p:tgtEl>
                                      </p:cBhvr>
                                      <p:to x="100000" y="100000"/>
                                    </p:animScale>
                                    <p:animScale>
                                      <p:cBhvr>
                                        <p:cTn id="44" dur="26">
                                          <p:stCondLst>
                                            <p:cond delay="1808"/>
                                          </p:stCondLst>
                                        </p:cTn>
                                        <p:tgtEl>
                                          <p:spTgt spid="101386"/>
                                        </p:tgtEl>
                                      </p:cBhvr>
                                      <p:to x="100000" y="95000"/>
                                    </p:animScale>
                                    <p:animScale>
                                      <p:cBhvr>
                                        <p:cTn id="45" dur="166" decel="50000">
                                          <p:stCondLst>
                                            <p:cond delay="1834"/>
                                          </p:stCondLst>
                                        </p:cTn>
                                        <p:tgtEl>
                                          <p:spTgt spid="10138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1"/>
          <p:cNvSpPr>
            <a:spLocks noGrp="1"/>
          </p:cNvSpPr>
          <p:nvPr>
            <p:ph type="sldNum" sz="quarter" idx="10"/>
          </p:nvPr>
        </p:nvSpPr>
        <p:spPr>
          <a:noFill/>
        </p:spPr>
        <p:txBody>
          <a:bodyPr/>
          <a:lstStyle/>
          <a:p>
            <a:r>
              <a:rPr lang="en-US"/>
              <a:t>20.</a:t>
            </a:r>
            <a:fld id="{7A70AA1B-AB46-48E4-A81B-B98BAA7752EA}" type="slidenum">
              <a:rPr lang="en-US"/>
              <a:pPr/>
              <a:t>4</a:t>
            </a:fld>
            <a:endParaRPr lang="en-US"/>
          </a:p>
        </p:txBody>
      </p:sp>
      <p:sp>
        <p:nvSpPr>
          <p:cNvPr id="3379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sz="2400" b="0" i="0">
              <a:latin typeface="Tahoma" pitchFamily="34" charset="0"/>
            </a:endParaRPr>
          </a:p>
        </p:txBody>
      </p:sp>
      <p:sp>
        <p:nvSpPr>
          <p:cNvPr id="337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3379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sz="2400" b="0" i="0">
              <a:latin typeface="Tahoma" pitchFamily="34" charset="0"/>
            </a:endParaRPr>
          </a:p>
        </p:txBody>
      </p:sp>
      <p:sp>
        <p:nvSpPr>
          <p:cNvPr id="337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337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3379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sz="2400" b="0" i="0">
              <a:latin typeface="Tahoma" pitchFamily="34" charset="0"/>
            </a:endParaRPr>
          </a:p>
        </p:txBody>
      </p:sp>
      <p:sp>
        <p:nvSpPr>
          <p:cNvPr id="338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sz="2400" b="0" i="0">
              <a:latin typeface="Tahoma" pitchFamily="34" charset="0"/>
            </a:endParaRPr>
          </a:p>
        </p:txBody>
      </p:sp>
      <p:sp>
        <p:nvSpPr>
          <p:cNvPr id="8202" name="Text Box 9"/>
          <p:cNvSpPr txBox="1">
            <a:spLocks noChangeArrowheads="1"/>
          </p:cNvSpPr>
          <p:nvPr/>
        </p:nvSpPr>
        <p:spPr bwMode="auto">
          <a:xfrm>
            <a:off x="1106488" y="0"/>
            <a:ext cx="6242050" cy="641350"/>
          </a:xfrm>
          <a:prstGeom prst="rect">
            <a:avLst/>
          </a:prstGeom>
          <a:noFill/>
          <a:ln>
            <a:noFill/>
          </a:ln>
          <a:extLst>
            <a:ext uri="{909E8E84-426E-40DD-AFC4-6F175D3DCCD1}"/>
            <a:ext uri="{91240B29-F687-4F45-9708-019B960494DF}"/>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20.2.1  Distance-Vector Routing</a:t>
            </a:r>
          </a:p>
        </p:txBody>
      </p:sp>
      <p:sp>
        <p:nvSpPr>
          <p:cNvPr id="33802" name="Rectangle 10"/>
          <p:cNvSpPr>
            <a:spLocks noChangeArrowheads="1"/>
          </p:cNvSpPr>
          <p:nvPr/>
        </p:nvSpPr>
        <p:spPr bwMode="auto">
          <a:xfrm>
            <a:off x="381000" y="1293813"/>
            <a:ext cx="7924800" cy="5216525"/>
          </a:xfrm>
          <a:prstGeom prst="rect">
            <a:avLst/>
          </a:prstGeom>
          <a:solidFill>
            <a:schemeClr val="bg1"/>
          </a:solidFill>
          <a:ln w="9525">
            <a:noFill/>
            <a:miter lim="800000"/>
            <a:headEnd/>
            <a:tailEnd/>
          </a:ln>
        </p:spPr>
        <p:txBody>
          <a:bodyPr>
            <a:spAutoFit/>
          </a:bodyPr>
          <a:lstStyle/>
          <a:p>
            <a:pPr algn="just" eaLnBrk="0" hangingPunct="0"/>
            <a:r>
              <a:rPr lang="en-US" sz="2800">
                <a:latin typeface="Times New Roman" pitchFamily="18" charset="0"/>
              </a:rPr>
              <a:t>The distance-vector (DV) routing uses the goal we discussed in the introduction, to find the best route. In distance-vector routing, the first thing each node creates is its own least-cost tree with the rudimentary information it has about its immediate neighbors. The incomplete trees are exchanged between immediate neighbors to make the trees more and more complete and to represent the whole internet. We can say that in distance-vector routing, a router continuously tells all of its neighbors what it knows about the whole internet (although the knowledge can be incomplete).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1" name="Picture 11"/>
          <p:cNvPicPr>
            <a:picLocks noChangeAspect="1" noChangeArrowheads="1"/>
          </p:cNvPicPr>
          <p:nvPr/>
        </p:nvPicPr>
        <p:blipFill>
          <a:blip r:embed="rId3"/>
          <a:srcRect/>
          <a:stretch>
            <a:fillRect/>
          </a:stretch>
        </p:blipFill>
        <p:spPr bwMode="auto">
          <a:xfrm>
            <a:off x="782638" y="2108200"/>
            <a:ext cx="7491412" cy="3378200"/>
          </a:xfrm>
          <a:prstGeom prst="rect">
            <a:avLst/>
          </a:prstGeom>
          <a:noFill/>
          <a:ln w="9525">
            <a:noFill/>
            <a:miter lim="800000"/>
            <a:headEnd/>
            <a:tailEnd/>
          </a:ln>
        </p:spPr>
      </p:pic>
      <p:sp>
        <p:nvSpPr>
          <p:cNvPr id="113666" name="Slide Number Placeholder 1"/>
          <p:cNvSpPr>
            <a:spLocks noGrp="1"/>
          </p:cNvSpPr>
          <p:nvPr>
            <p:ph type="sldNum" sz="quarter" idx="10"/>
          </p:nvPr>
        </p:nvSpPr>
        <p:spPr>
          <a:noFill/>
        </p:spPr>
        <p:txBody>
          <a:bodyPr/>
          <a:lstStyle/>
          <a:p>
            <a:r>
              <a:rPr lang="en-US"/>
              <a:t>20.</a:t>
            </a:r>
            <a:fld id="{CF5F8C97-286E-46EF-B767-28C75A7B1250}" type="slidenum">
              <a:rPr lang="en-US"/>
              <a:pPr/>
              <a:t>40</a:t>
            </a:fld>
            <a:endParaRPr lang="en-US"/>
          </a:p>
        </p:txBody>
      </p:sp>
      <p:sp>
        <p:nvSpPr>
          <p:cNvPr id="113667" name="Rectangle 14"/>
          <p:cNvSpPr>
            <a:spLocks noChangeArrowheads="1"/>
          </p:cNvSpPr>
          <p:nvPr/>
        </p:nvSpPr>
        <p:spPr bwMode="auto">
          <a:xfrm>
            <a:off x="152400" y="133350"/>
            <a:ext cx="89916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20.26: </a:t>
            </a:r>
            <a:r>
              <a:rPr lang="en-US" sz="2000">
                <a:latin typeface="Times-BoldItalic"/>
              </a:rPr>
              <a:t>Combination of eBGP and iBGP sessions in our internet</a:t>
            </a:r>
          </a:p>
        </p:txBody>
      </p:sp>
      <p:pic>
        <p:nvPicPr>
          <p:cNvPr id="102407" name="Picture 7"/>
          <p:cNvPicPr>
            <a:picLocks noChangeAspect="1" noChangeArrowheads="1"/>
          </p:cNvPicPr>
          <p:nvPr/>
        </p:nvPicPr>
        <p:blipFill>
          <a:blip r:embed="rId4"/>
          <a:srcRect/>
          <a:stretch>
            <a:fillRect/>
          </a:stretch>
        </p:blipFill>
        <p:spPr bwMode="auto">
          <a:xfrm>
            <a:off x="609600" y="1182688"/>
            <a:ext cx="2419350" cy="533400"/>
          </a:xfrm>
          <a:prstGeom prst="rect">
            <a:avLst/>
          </a:prstGeom>
          <a:noFill/>
          <a:ln w="9525">
            <a:noFill/>
            <a:miter lim="800000"/>
            <a:headEnd/>
            <a:tailEnd/>
          </a:ln>
        </p:spPr>
      </p:pic>
      <p:pic>
        <p:nvPicPr>
          <p:cNvPr id="102408" name="Picture 8"/>
          <p:cNvPicPr>
            <a:picLocks noChangeAspect="1" noChangeArrowheads="1"/>
          </p:cNvPicPr>
          <p:nvPr/>
        </p:nvPicPr>
        <p:blipFill>
          <a:blip r:embed="rId5"/>
          <a:srcRect/>
          <a:stretch>
            <a:fillRect/>
          </a:stretch>
        </p:blipFill>
        <p:spPr bwMode="auto">
          <a:xfrm>
            <a:off x="5486400" y="1066800"/>
            <a:ext cx="3028950" cy="533400"/>
          </a:xfrm>
          <a:prstGeom prst="rect">
            <a:avLst/>
          </a:prstGeom>
          <a:noFill/>
          <a:ln w="9525">
            <a:noFill/>
            <a:miter lim="800000"/>
            <a:headEnd/>
            <a:tailEnd/>
          </a:ln>
        </p:spPr>
      </p:pic>
      <p:pic>
        <p:nvPicPr>
          <p:cNvPr id="102409" name="Picture 9"/>
          <p:cNvPicPr>
            <a:picLocks noChangeAspect="1" noChangeArrowheads="1"/>
          </p:cNvPicPr>
          <p:nvPr/>
        </p:nvPicPr>
        <p:blipFill>
          <a:blip r:embed="rId6"/>
          <a:srcRect/>
          <a:stretch>
            <a:fillRect/>
          </a:stretch>
        </p:blipFill>
        <p:spPr bwMode="auto">
          <a:xfrm>
            <a:off x="330200" y="3929063"/>
            <a:ext cx="2978150" cy="519112"/>
          </a:xfrm>
          <a:prstGeom prst="rect">
            <a:avLst/>
          </a:prstGeom>
          <a:noFill/>
          <a:ln w="9525">
            <a:noFill/>
            <a:miter lim="800000"/>
            <a:headEnd/>
            <a:tailEnd/>
          </a:ln>
        </p:spPr>
      </p:pic>
      <p:pic>
        <p:nvPicPr>
          <p:cNvPr id="102410" name="Picture 10"/>
          <p:cNvPicPr>
            <a:picLocks noChangeAspect="1" noChangeArrowheads="1"/>
          </p:cNvPicPr>
          <p:nvPr/>
        </p:nvPicPr>
        <p:blipFill>
          <a:blip r:embed="rId7"/>
          <a:srcRect/>
          <a:stretch>
            <a:fillRect/>
          </a:stretch>
        </p:blipFill>
        <p:spPr bwMode="auto">
          <a:xfrm>
            <a:off x="304800" y="4724400"/>
            <a:ext cx="3003550" cy="517525"/>
          </a:xfrm>
          <a:prstGeom prst="rect">
            <a:avLst/>
          </a:prstGeom>
          <a:noFill/>
          <a:ln w="9525">
            <a:noFill/>
            <a:miter lim="800000"/>
            <a:headEnd/>
            <a:tailEnd/>
          </a:ln>
        </p:spPr>
      </p:pic>
      <p:pic>
        <p:nvPicPr>
          <p:cNvPr id="102412" name="Picture 12"/>
          <p:cNvPicPr>
            <a:picLocks noChangeAspect="1" noChangeArrowheads="1"/>
          </p:cNvPicPr>
          <p:nvPr/>
        </p:nvPicPr>
        <p:blipFill>
          <a:blip r:embed="rId8"/>
          <a:srcRect/>
          <a:stretch>
            <a:fillRect/>
          </a:stretch>
        </p:blipFill>
        <p:spPr bwMode="auto">
          <a:xfrm>
            <a:off x="6781800" y="4160838"/>
            <a:ext cx="1879600" cy="10810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2411"/>
                                        </p:tgtEl>
                                        <p:attrNameLst>
                                          <p:attrName>style.visibility</p:attrName>
                                        </p:attrNameLst>
                                      </p:cBhvr>
                                      <p:to>
                                        <p:strVal val="visible"/>
                                      </p:to>
                                    </p:set>
                                    <p:anim calcmode="lin" valueType="num">
                                      <p:cBhvr>
                                        <p:cTn id="7" dur="500" fill="hold"/>
                                        <p:tgtEl>
                                          <p:spTgt spid="102411"/>
                                        </p:tgtEl>
                                        <p:attrNameLst>
                                          <p:attrName>ppt_w</p:attrName>
                                        </p:attrNameLst>
                                      </p:cBhvr>
                                      <p:tavLst>
                                        <p:tav tm="0">
                                          <p:val>
                                            <p:fltVal val="0"/>
                                          </p:val>
                                        </p:tav>
                                        <p:tav tm="100000">
                                          <p:val>
                                            <p:strVal val="#ppt_w"/>
                                          </p:val>
                                        </p:tav>
                                      </p:tavLst>
                                    </p:anim>
                                    <p:anim calcmode="lin" valueType="num">
                                      <p:cBhvr>
                                        <p:cTn id="8" dur="500" fill="hold"/>
                                        <p:tgtEl>
                                          <p:spTgt spid="102411"/>
                                        </p:tgtEl>
                                        <p:attrNameLst>
                                          <p:attrName>ppt_h</p:attrName>
                                        </p:attrNameLst>
                                      </p:cBhvr>
                                      <p:tavLst>
                                        <p:tav tm="0">
                                          <p:val>
                                            <p:fltVal val="0"/>
                                          </p:val>
                                        </p:tav>
                                        <p:tav tm="100000">
                                          <p:val>
                                            <p:strVal val="#ppt_h"/>
                                          </p:val>
                                        </p:tav>
                                      </p:tavLst>
                                    </p:anim>
                                    <p:animEffect transition="in" filter="fade">
                                      <p:cBhvr>
                                        <p:cTn id="9" dur="500"/>
                                        <p:tgtEl>
                                          <p:spTgt spid="1024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102407"/>
                                        </p:tgtEl>
                                        <p:attrNameLst>
                                          <p:attrName>style.visibility</p:attrName>
                                        </p:attrNameLst>
                                      </p:cBhvr>
                                      <p:to>
                                        <p:strVal val="visible"/>
                                      </p:to>
                                    </p:set>
                                    <p:animEffect transition="in" filter="fade">
                                      <p:cBhvr>
                                        <p:cTn id="14" dur="2000"/>
                                        <p:tgtEl>
                                          <p:spTgt spid="102407"/>
                                        </p:tgtEl>
                                      </p:cBhvr>
                                    </p:animEffect>
                                    <p:anim calcmode="lin" valueType="num">
                                      <p:cBhvr>
                                        <p:cTn id="15" dur="2000" fill="hold"/>
                                        <p:tgtEl>
                                          <p:spTgt spid="102407"/>
                                        </p:tgtEl>
                                        <p:attrNameLst>
                                          <p:attrName>ppt_w</p:attrName>
                                        </p:attrNameLst>
                                      </p:cBhvr>
                                      <p:tavLst>
                                        <p:tav tm="0" fmla="#ppt_w*sin(2.5*pi*$)">
                                          <p:val>
                                            <p:fltVal val="0"/>
                                          </p:val>
                                        </p:tav>
                                        <p:tav tm="100000">
                                          <p:val>
                                            <p:fltVal val="1"/>
                                          </p:val>
                                        </p:tav>
                                      </p:tavLst>
                                    </p:anim>
                                    <p:anim calcmode="lin" valueType="num">
                                      <p:cBhvr>
                                        <p:cTn id="16" dur="2000" fill="hold"/>
                                        <p:tgtEl>
                                          <p:spTgt spid="102407"/>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102408"/>
                                        </p:tgtEl>
                                        <p:attrNameLst>
                                          <p:attrName>style.visibility</p:attrName>
                                        </p:attrNameLst>
                                      </p:cBhvr>
                                      <p:to>
                                        <p:strVal val="visible"/>
                                      </p:to>
                                    </p:set>
                                    <p:animEffect transition="in" filter="fade">
                                      <p:cBhvr>
                                        <p:cTn id="21" dur="2000"/>
                                        <p:tgtEl>
                                          <p:spTgt spid="102408"/>
                                        </p:tgtEl>
                                      </p:cBhvr>
                                    </p:animEffect>
                                    <p:anim calcmode="lin" valueType="num">
                                      <p:cBhvr>
                                        <p:cTn id="22" dur="2000" fill="hold"/>
                                        <p:tgtEl>
                                          <p:spTgt spid="102408"/>
                                        </p:tgtEl>
                                        <p:attrNameLst>
                                          <p:attrName>ppt_w</p:attrName>
                                        </p:attrNameLst>
                                      </p:cBhvr>
                                      <p:tavLst>
                                        <p:tav tm="0" fmla="#ppt_w*sin(2.5*pi*$)">
                                          <p:val>
                                            <p:fltVal val="0"/>
                                          </p:val>
                                        </p:tav>
                                        <p:tav tm="100000">
                                          <p:val>
                                            <p:fltVal val="1"/>
                                          </p:val>
                                        </p:tav>
                                      </p:tavLst>
                                    </p:anim>
                                    <p:anim calcmode="lin" valueType="num">
                                      <p:cBhvr>
                                        <p:cTn id="23" dur="2000" fill="hold"/>
                                        <p:tgtEl>
                                          <p:spTgt spid="102408"/>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102409"/>
                                        </p:tgtEl>
                                        <p:attrNameLst>
                                          <p:attrName>style.visibility</p:attrName>
                                        </p:attrNameLst>
                                      </p:cBhvr>
                                      <p:to>
                                        <p:strVal val="visible"/>
                                      </p:to>
                                    </p:set>
                                    <p:animEffect transition="in" filter="fade">
                                      <p:cBhvr>
                                        <p:cTn id="28" dur="2000"/>
                                        <p:tgtEl>
                                          <p:spTgt spid="102409"/>
                                        </p:tgtEl>
                                      </p:cBhvr>
                                    </p:animEffect>
                                    <p:anim calcmode="lin" valueType="num">
                                      <p:cBhvr>
                                        <p:cTn id="29" dur="2000" fill="hold"/>
                                        <p:tgtEl>
                                          <p:spTgt spid="102409"/>
                                        </p:tgtEl>
                                        <p:attrNameLst>
                                          <p:attrName>ppt_w</p:attrName>
                                        </p:attrNameLst>
                                      </p:cBhvr>
                                      <p:tavLst>
                                        <p:tav tm="0" fmla="#ppt_w*sin(2.5*pi*$)">
                                          <p:val>
                                            <p:fltVal val="0"/>
                                          </p:val>
                                        </p:tav>
                                        <p:tav tm="100000">
                                          <p:val>
                                            <p:fltVal val="1"/>
                                          </p:val>
                                        </p:tav>
                                      </p:tavLst>
                                    </p:anim>
                                    <p:anim calcmode="lin" valueType="num">
                                      <p:cBhvr>
                                        <p:cTn id="30" dur="2000" fill="hold"/>
                                        <p:tgtEl>
                                          <p:spTgt spid="102409"/>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5" presetClass="entr" presetSubtype="0" fill="hold" nodeType="clickEffect">
                                  <p:stCondLst>
                                    <p:cond delay="0"/>
                                  </p:stCondLst>
                                  <p:childTnLst>
                                    <p:set>
                                      <p:cBhvr>
                                        <p:cTn id="34" dur="1" fill="hold">
                                          <p:stCondLst>
                                            <p:cond delay="0"/>
                                          </p:stCondLst>
                                        </p:cTn>
                                        <p:tgtEl>
                                          <p:spTgt spid="102410"/>
                                        </p:tgtEl>
                                        <p:attrNameLst>
                                          <p:attrName>style.visibility</p:attrName>
                                        </p:attrNameLst>
                                      </p:cBhvr>
                                      <p:to>
                                        <p:strVal val="visible"/>
                                      </p:to>
                                    </p:set>
                                    <p:animEffect transition="in" filter="fade">
                                      <p:cBhvr>
                                        <p:cTn id="35" dur="2000"/>
                                        <p:tgtEl>
                                          <p:spTgt spid="102410"/>
                                        </p:tgtEl>
                                      </p:cBhvr>
                                    </p:animEffect>
                                    <p:anim calcmode="lin" valueType="num">
                                      <p:cBhvr>
                                        <p:cTn id="36" dur="2000" fill="hold"/>
                                        <p:tgtEl>
                                          <p:spTgt spid="102410"/>
                                        </p:tgtEl>
                                        <p:attrNameLst>
                                          <p:attrName>ppt_w</p:attrName>
                                        </p:attrNameLst>
                                      </p:cBhvr>
                                      <p:tavLst>
                                        <p:tav tm="0" fmla="#ppt_w*sin(2.5*pi*$)">
                                          <p:val>
                                            <p:fltVal val="0"/>
                                          </p:val>
                                        </p:tav>
                                        <p:tav tm="100000">
                                          <p:val>
                                            <p:fltVal val="1"/>
                                          </p:val>
                                        </p:tav>
                                      </p:tavLst>
                                    </p:anim>
                                    <p:anim calcmode="lin" valueType="num">
                                      <p:cBhvr>
                                        <p:cTn id="37" dur="2000" fill="hold"/>
                                        <p:tgtEl>
                                          <p:spTgt spid="102410"/>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6" presetClass="entr" presetSubtype="0" fill="hold" nodeType="clickEffect">
                                  <p:stCondLst>
                                    <p:cond delay="0"/>
                                  </p:stCondLst>
                                  <p:childTnLst>
                                    <p:set>
                                      <p:cBhvr>
                                        <p:cTn id="41" dur="1" fill="hold">
                                          <p:stCondLst>
                                            <p:cond delay="0"/>
                                          </p:stCondLst>
                                        </p:cTn>
                                        <p:tgtEl>
                                          <p:spTgt spid="102412"/>
                                        </p:tgtEl>
                                        <p:attrNameLst>
                                          <p:attrName>style.visibility</p:attrName>
                                        </p:attrNameLst>
                                      </p:cBhvr>
                                      <p:to>
                                        <p:strVal val="visible"/>
                                      </p:to>
                                    </p:set>
                                    <p:animEffect transition="in" filter="wipe(down)">
                                      <p:cBhvr>
                                        <p:cTn id="42" dur="580">
                                          <p:stCondLst>
                                            <p:cond delay="0"/>
                                          </p:stCondLst>
                                        </p:cTn>
                                        <p:tgtEl>
                                          <p:spTgt spid="102412"/>
                                        </p:tgtEl>
                                      </p:cBhvr>
                                    </p:animEffect>
                                    <p:anim calcmode="lin" valueType="num">
                                      <p:cBhvr>
                                        <p:cTn id="43" dur="1822" tmFilter="0,0; 0.14,0.36; 0.43,0.73; 0.71,0.91; 1.0,1.0">
                                          <p:stCondLst>
                                            <p:cond delay="0"/>
                                          </p:stCondLst>
                                        </p:cTn>
                                        <p:tgtEl>
                                          <p:spTgt spid="102412"/>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02412"/>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02412"/>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02412"/>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02412"/>
                                        </p:tgtEl>
                                        <p:attrNameLst>
                                          <p:attrName>ppt_y</p:attrName>
                                        </p:attrNameLst>
                                      </p:cBhvr>
                                      <p:tavLst>
                                        <p:tav tm="0" fmla="#ppt_y-sin(pi*$)/81">
                                          <p:val>
                                            <p:fltVal val="0"/>
                                          </p:val>
                                        </p:tav>
                                        <p:tav tm="100000">
                                          <p:val>
                                            <p:fltVal val="1"/>
                                          </p:val>
                                        </p:tav>
                                      </p:tavLst>
                                    </p:anim>
                                    <p:animScale>
                                      <p:cBhvr>
                                        <p:cTn id="48" dur="26">
                                          <p:stCondLst>
                                            <p:cond delay="650"/>
                                          </p:stCondLst>
                                        </p:cTn>
                                        <p:tgtEl>
                                          <p:spTgt spid="102412"/>
                                        </p:tgtEl>
                                      </p:cBhvr>
                                      <p:to x="100000" y="60000"/>
                                    </p:animScale>
                                    <p:animScale>
                                      <p:cBhvr>
                                        <p:cTn id="49" dur="166" decel="50000">
                                          <p:stCondLst>
                                            <p:cond delay="676"/>
                                          </p:stCondLst>
                                        </p:cTn>
                                        <p:tgtEl>
                                          <p:spTgt spid="102412"/>
                                        </p:tgtEl>
                                      </p:cBhvr>
                                      <p:to x="100000" y="100000"/>
                                    </p:animScale>
                                    <p:animScale>
                                      <p:cBhvr>
                                        <p:cTn id="50" dur="26">
                                          <p:stCondLst>
                                            <p:cond delay="1312"/>
                                          </p:stCondLst>
                                        </p:cTn>
                                        <p:tgtEl>
                                          <p:spTgt spid="102412"/>
                                        </p:tgtEl>
                                      </p:cBhvr>
                                      <p:to x="100000" y="80000"/>
                                    </p:animScale>
                                    <p:animScale>
                                      <p:cBhvr>
                                        <p:cTn id="51" dur="166" decel="50000">
                                          <p:stCondLst>
                                            <p:cond delay="1338"/>
                                          </p:stCondLst>
                                        </p:cTn>
                                        <p:tgtEl>
                                          <p:spTgt spid="102412"/>
                                        </p:tgtEl>
                                      </p:cBhvr>
                                      <p:to x="100000" y="100000"/>
                                    </p:animScale>
                                    <p:animScale>
                                      <p:cBhvr>
                                        <p:cTn id="52" dur="26">
                                          <p:stCondLst>
                                            <p:cond delay="1642"/>
                                          </p:stCondLst>
                                        </p:cTn>
                                        <p:tgtEl>
                                          <p:spTgt spid="102412"/>
                                        </p:tgtEl>
                                      </p:cBhvr>
                                      <p:to x="100000" y="90000"/>
                                    </p:animScale>
                                    <p:animScale>
                                      <p:cBhvr>
                                        <p:cTn id="53" dur="166" decel="50000">
                                          <p:stCondLst>
                                            <p:cond delay="1668"/>
                                          </p:stCondLst>
                                        </p:cTn>
                                        <p:tgtEl>
                                          <p:spTgt spid="102412"/>
                                        </p:tgtEl>
                                      </p:cBhvr>
                                      <p:to x="100000" y="100000"/>
                                    </p:animScale>
                                    <p:animScale>
                                      <p:cBhvr>
                                        <p:cTn id="54" dur="26">
                                          <p:stCondLst>
                                            <p:cond delay="1808"/>
                                          </p:stCondLst>
                                        </p:cTn>
                                        <p:tgtEl>
                                          <p:spTgt spid="102412"/>
                                        </p:tgtEl>
                                      </p:cBhvr>
                                      <p:to x="100000" y="95000"/>
                                    </p:animScale>
                                    <p:animScale>
                                      <p:cBhvr>
                                        <p:cTn id="55" dur="166" decel="50000">
                                          <p:stCondLst>
                                            <p:cond delay="1834"/>
                                          </p:stCondLst>
                                        </p:cTn>
                                        <p:tgtEl>
                                          <p:spTgt spid="1024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1"/>
          <p:cNvSpPr>
            <a:spLocks noGrp="1"/>
          </p:cNvSpPr>
          <p:nvPr>
            <p:ph type="sldNum" sz="quarter" idx="10"/>
          </p:nvPr>
        </p:nvSpPr>
        <p:spPr>
          <a:noFill/>
        </p:spPr>
        <p:txBody>
          <a:bodyPr/>
          <a:lstStyle/>
          <a:p>
            <a:r>
              <a:rPr lang="en-US"/>
              <a:t>20.</a:t>
            </a:r>
            <a:fld id="{72BCDF76-DF45-4732-A30E-3B2B81789E74}" type="slidenum">
              <a:rPr lang="en-US"/>
              <a:pPr/>
              <a:t>41</a:t>
            </a:fld>
            <a:endParaRPr lang="en-US"/>
          </a:p>
        </p:txBody>
      </p:sp>
      <p:sp>
        <p:nvSpPr>
          <p:cNvPr id="115714"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20.27:  </a:t>
            </a:r>
            <a:r>
              <a:rPr lang="en-US" sz="2000">
                <a:latin typeface="Times-BoldItalic"/>
              </a:rPr>
              <a:t> Finalized BGP path tables (Part I)</a:t>
            </a:r>
          </a:p>
        </p:txBody>
      </p:sp>
      <p:pic>
        <p:nvPicPr>
          <p:cNvPr id="103430" name="Picture 6"/>
          <p:cNvPicPr>
            <a:picLocks noChangeAspect="1" noChangeArrowheads="1"/>
          </p:cNvPicPr>
          <p:nvPr/>
        </p:nvPicPr>
        <p:blipFill>
          <a:blip r:embed="rId3"/>
          <a:srcRect/>
          <a:stretch>
            <a:fillRect/>
          </a:stretch>
        </p:blipFill>
        <p:spPr bwMode="auto">
          <a:xfrm>
            <a:off x="609600" y="5029200"/>
            <a:ext cx="3448050" cy="1554163"/>
          </a:xfrm>
          <a:prstGeom prst="rect">
            <a:avLst/>
          </a:prstGeom>
          <a:noFill/>
          <a:ln w="9525">
            <a:noFill/>
            <a:miter lim="800000"/>
            <a:headEnd/>
            <a:tailEnd/>
          </a:ln>
        </p:spPr>
      </p:pic>
      <p:pic>
        <p:nvPicPr>
          <p:cNvPr id="8" name="Picture 5"/>
          <p:cNvPicPr>
            <a:picLocks noChangeAspect="1" noChangeArrowheads="1"/>
          </p:cNvPicPr>
          <p:nvPr/>
        </p:nvPicPr>
        <p:blipFill>
          <a:blip r:embed="rId4"/>
          <a:srcRect/>
          <a:stretch>
            <a:fillRect/>
          </a:stretch>
        </p:blipFill>
        <p:spPr bwMode="auto">
          <a:xfrm>
            <a:off x="1454150" y="2286000"/>
            <a:ext cx="5765800" cy="2514600"/>
          </a:xfrm>
          <a:prstGeom prst="rect">
            <a:avLst/>
          </a:prstGeom>
          <a:noFill/>
          <a:ln w="9525">
            <a:noFill/>
            <a:miter lim="800000"/>
            <a:headEnd/>
            <a:tailEnd/>
          </a:ln>
        </p:spPr>
      </p:pic>
      <p:pic>
        <p:nvPicPr>
          <p:cNvPr id="103429" name="Picture 5"/>
          <p:cNvPicPr>
            <a:picLocks noChangeAspect="1" noChangeArrowheads="1"/>
          </p:cNvPicPr>
          <p:nvPr/>
        </p:nvPicPr>
        <p:blipFill>
          <a:blip r:embed="rId5"/>
          <a:srcRect/>
          <a:stretch>
            <a:fillRect/>
          </a:stretch>
        </p:blipFill>
        <p:spPr bwMode="auto">
          <a:xfrm>
            <a:off x="889000" y="838200"/>
            <a:ext cx="3494088" cy="1549400"/>
          </a:xfrm>
          <a:prstGeom prst="rect">
            <a:avLst/>
          </a:prstGeom>
          <a:noFill/>
          <a:ln w="9525">
            <a:noFill/>
            <a:miter lim="800000"/>
            <a:headEnd/>
            <a:tailEnd/>
          </a:ln>
        </p:spPr>
      </p:pic>
      <p:pic>
        <p:nvPicPr>
          <p:cNvPr id="103431" name="Picture 7"/>
          <p:cNvPicPr>
            <a:picLocks noChangeAspect="1" noChangeArrowheads="1"/>
          </p:cNvPicPr>
          <p:nvPr/>
        </p:nvPicPr>
        <p:blipFill>
          <a:blip r:embed="rId6"/>
          <a:srcRect/>
          <a:stretch>
            <a:fillRect/>
          </a:stretch>
        </p:blipFill>
        <p:spPr bwMode="auto">
          <a:xfrm>
            <a:off x="5478463" y="4251325"/>
            <a:ext cx="3482975" cy="1555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103429"/>
                                        </p:tgtEl>
                                        <p:attrNameLst>
                                          <p:attrName>style.visibility</p:attrName>
                                        </p:attrNameLst>
                                      </p:cBhvr>
                                      <p:to>
                                        <p:strVal val="visible"/>
                                      </p:to>
                                    </p:set>
                                    <p:animEffect transition="in" filter="fade">
                                      <p:cBhvr>
                                        <p:cTn id="14" dur="2000"/>
                                        <p:tgtEl>
                                          <p:spTgt spid="103429"/>
                                        </p:tgtEl>
                                      </p:cBhvr>
                                    </p:animEffect>
                                    <p:anim calcmode="lin" valueType="num">
                                      <p:cBhvr>
                                        <p:cTn id="15" dur="2000" fill="hold"/>
                                        <p:tgtEl>
                                          <p:spTgt spid="103429"/>
                                        </p:tgtEl>
                                        <p:attrNameLst>
                                          <p:attrName>ppt_w</p:attrName>
                                        </p:attrNameLst>
                                      </p:cBhvr>
                                      <p:tavLst>
                                        <p:tav tm="0" fmla="#ppt_w*sin(2.5*pi*$)">
                                          <p:val>
                                            <p:fltVal val="0"/>
                                          </p:val>
                                        </p:tav>
                                        <p:tav tm="100000">
                                          <p:val>
                                            <p:fltVal val="1"/>
                                          </p:val>
                                        </p:tav>
                                      </p:tavLst>
                                    </p:anim>
                                    <p:anim calcmode="lin" valueType="num">
                                      <p:cBhvr>
                                        <p:cTn id="16" dur="2000" fill="hold"/>
                                        <p:tgtEl>
                                          <p:spTgt spid="103429"/>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103430"/>
                                        </p:tgtEl>
                                        <p:attrNameLst>
                                          <p:attrName>style.visibility</p:attrName>
                                        </p:attrNameLst>
                                      </p:cBhvr>
                                      <p:to>
                                        <p:strVal val="visible"/>
                                      </p:to>
                                    </p:set>
                                    <p:animEffect transition="in" filter="fade">
                                      <p:cBhvr>
                                        <p:cTn id="21" dur="2000"/>
                                        <p:tgtEl>
                                          <p:spTgt spid="103430"/>
                                        </p:tgtEl>
                                      </p:cBhvr>
                                    </p:animEffect>
                                    <p:anim calcmode="lin" valueType="num">
                                      <p:cBhvr>
                                        <p:cTn id="22" dur="2000" fill="hold"/>
                                        <p:tgtEl>
                                          <p:spTgt spid="103430"/>
                                        </p:tgtEl>
                                        <p:attrNameLst>
                                          <p:attrName>ppt_w</p:attrName>
                                        </p:attrNameLst>
                                      </p:cBhvr>
                                      <p:tavLst>
                                        <p:tav tm="0" fmla="#ppt_w*sin(2.5*pi*$)">
                                          <p:val>
                                            <p:fltVal val="0"/>
                                          </p:val>
                                        </p:tav>
                                        <p:tav tm="100000">
                                          <p:val>
                                            <p:fltVal val="1"/>
                                          </p:val>
                                        </p:tav>
                                      </p:tavLst>
                                    </p:anim>
                                    <p:anim calcmode="lin" valueType="num">
                                      <p:cBhvr>
                                        <p:cTn id="23" dur="2000" fill="hold"/>
                                        <p:tgtEl>
                                          <p:spTgt spid="103430"/>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103431"/>
                                        </p:tgtEl>
                                        <p:attrNameLst>
                                          <p:attrName>style.visibility</p:attrName>
                                        </p:attrNameLst>
                                      </p:cBhvr>
                                      <p:to>
                                        <p:strVal val="visible"/>
                                      </p:to>
                                    </p:set>
                                    <p:animEffect transition="in" filter="fade">
                                      <p:cBhvr>
                                        <p:cTn id="28" dur="2000"/>
                                        <p:tgtEl>
                                          <p:spTgt spid="103431"/>
                                        </p:tgtEl>
                                      </p:cBhvr>
                                    </p:animEffect>
                                    <p:anim calcmode="lin" valueType="num">
                                      <p:cBhvr>
                                        <p:cTn id="29" dur="2000" fill="hold"/>
                                        <p:tgtEl>
                                          <p:spTgt spid="103431"/>
                                        </p:tgtEl>
                                        <p:attrNameLst>
                                          <p:attrName>ppt_w</p:attrName>
                                        </p:attrNameLst>
                                      </p:cBhvr>
                                      <p:tavLst>
                                        <p:tav tm="0" fmla="#ppt_w*sin(2.5*pi*$)">
                                          <p:val>
                                            <p:fltVal val="0"/>
                                          </p:val>
                                        </p:tav>
                                        <p:tav tm="100000">
                                          <p:val>
                                            <p:fltVal val="1"/>
                                          </p:val>
                                        </p:tav>
                                      </p:tavLst>
                                    </p:anim>
                                    <p:anim calcmode="lin" valueType="num">
                                      <p:cBhvr>
                                        <p:cTn id="30" dur="2000" fill="hold"/>
                                        <p:tgtEl>
                                          <p:spTgt spid="1034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p:cNvPicPr>
            <a:picLocks noChangeAspect="1" noChangeArrowheads="1"/>
          </p:cNvPicPr>
          <p:nvPr/>
        </p:nvPicPr>
        <p:blipFill>
          <a:blip r:embed="rId3"/>
          <a:srcRect/>
          <a:stretch>
            <a:fillRect/>
          </a:stretch>
        </p:blipFill>
        <p:spPr bwMode="auto">
          <a:xfrm>
            <a:off x="847725" y="2482850"/>
            <a:ext cx="5765800" cy="2516188"/>
          </a:xfrm>
          <a:prstGeom prst="rect">
            <a:avLst/>
          </a:prstGeom>
          <a:noFill/>
          <a:ln w="9525">
            <a:noFill/>
            <a:miter lim="800000"/>
            <a:headEnd/>
            <a:tailEnd/>
          </a:ln>
        </p:spPr>
      </p:pic>
      <p:sp>
        <p:nvSpPr>
          <p:cNvPr id="117762" name="Slide Number Placeholder 1"/>
          <p:cNvSpPr>
            <a:spLocks noGrp="1"/>
          </p:cNvSpPr>
          <p:nvPr>
            <p:ph type="sldNum" sz="quarter" idx="10"/>
          </p:nvPr>
        </p:nvSpPr>
        <p:spPr>
          <a:noFill/>
        </p:spPr>
        <p:txBody>
          <a:bodyPr/>
          <a:lstStyle/>
          <a:p>
            <a:r>
              <a:rPr lang="en-US"/>
              <a:t>20.</a:t>
            </a:r>
            <a:fld id="{3EFE931D-85D1-493A-ABF9-72632D4414DA}" type="slidenum">
              <a:rPr lang="en-US"/>
              <a:pPr/>
              <a:t>42</a:t>
            </a:fld>
            <a:endParaRPr lang="en-US"/>
          </a:p>
        </p:txBody>
      </p:sp>
      <p:sp>
        <p:nvSpPr>
          <p:cNvPr id="117763"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20.27:  </a:t>
            </a:r>
            <a:r>
              <a:rPr lang="en-US" sz="2000">
                <a:latin typeface="Times-BoldItalic"/>
              </a:rPr>
              <a:t> Finalized BGP path tables (Part II)</a:t>
            </a:r>
          </a:p>
        </p:txBody>
      </p:sp>
      <p:pic>
        <p:nvPicPr>
          <p:cNvPr id="300034" name="Picture 2"/>
          <p:cNvPicPr>
            <a:picLocks noChangeAspect="1" noChangeArrowheads="1"/>
          </p:cNvPicPr>
          <p:nvPr/>
        </p:nvPicPr>
        <p:blipFill>
          <a:blip r:embed="rId4"/>
          <a:srcRect/>
          <a:stretch>
            <a:fillRect/>
          </a:stretch>
        </p:blipFill>
        <p:spPr bwMode="auto">
          <a:xfrm>
            <a:off x="4930775" y="723900"/>
            <a:ext cx="3482975" cy="1544638"/>
          </a:xfrm>
          <a:prstGeom prst="rect">
            <a:avLst/>
          </a:prstGeom>
          <a:noFill/>
          <a:ln w="9525">
            <a:noFill/>
            <a:miter lim="800000"/>
            <a:headEnd/>
            <a:tailEnd/>
          </a:ln>
        </p:spPr>
      </p:pic>
      <p:pic>
        <p:nvPicPr>
          <p:cNvPr id="300035" name="Picture 3"/>
          <p:cNvPicPr>
            <a:picLocks noChangeAspect="1" noChangeArrowheads="1"/>
          </p:cNvPicPr>
          <p:nvPr/>
        </p:nvPicPr>
        <p:blipFill>
          <a:blip r:embed="rId5"/>
          <a:srcRect/>
          <a:stretch>
            <a:fillRect/>
          </a:stretch>
        </p:blipFill>
        <p:spPr bwMode="auto">
          <a:xfrm>
            <a:off x="347663" y="762000"/>
            <a:ext cx="3492500" cy="1549400"/>
          </a:xfrm>
          <a:prstGeom prst="rect">
            <a:avLst/>
          </a:prstGeom>
          <a:noFill/>
          <a:ln w="9525">
            <a:noFill/>
            <a:miter lim="800000"/>
            <a:headEnd/>
            <a:tailEnd/>
          </a:ln>
        </p:spPr>
      </p:pic>
      <p:pic>
        <p:nvPicPr>
          <p:cNvPr id="300036" name="Picture 4"/>
          <p:cNvPicPr>
            <a:picLocks noChangeAspect="1" noChangeArrowheads="1"/>
          </p:cNvPicPr>
          <p:nvPr/>
        </p:nvPicPr>
        <p:blipFill>
          <a:blip r:embed="rId6"/>
          <a:srcRect/>
          <a:stretch>
            <a:fillRect/>
          </a:stretch>
        </p:blipFill>
        <p:spPr bwMode="auto">
          <a:xfrm>
            <a:off x="4678363" y="4572000"/>
            <a:ext cx="3482975" cy="15541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300034"/>
                                        </p:tgtEl>
                                        <p:attrNameLst>
                                          <p:attrName>style.visibility</p:attrName>
                                        </p:attrNameLst>
                                      </p:cBhvr>
                                      <p:to>
                                        <p:strVal val="visible"/>
                                      </p:to>
                                    </p:set>
                                    <p:animEffect transition="in" filter="fade">
                                      <p:cBhvr>
                                        <p:cTn id="14" dur="2000"/>
                                        <p:tgtEl>
                                          <p:spTgt spid="300034"/>
                                        </p:tgtEl>
                                      </p:cBhvr>
                                    </p:animEffect>
                                    <p:anim calcmode="lin" valueType="num">
                                      <p:cBhvr>
                                        <p:cTn id="15" dur="2000" fill="hold"/>
                                        <p:tgtEl>
                                          <p:spTgt spid="300034"/>
                                        </p:tgtEl>
                                        <p:attrNameLst>
                                          <p:attrName>ppt_w</p:attrName>
                                        </p:attrNameLst>
                                      </p:cBhvr>
                                      <p:tavLst>
                                        <p:tav tm="0" fmla="#ppt_w*sin(2.5*pi*$)">
                                          <p:val>
                                            <p:fltVal val="0"/>
                                          </p:val>
                                        </p:tav>
                                        <p:tav tm="100000">
                                          <p:val>
                                            <p:fltVal val="1"/>
                                          </p:val>
                                        </p:tav>
                                      </p:tavLst>
                                    </p:anim>
                                    <p:anim calcmode="lin" valueType="num">
                                      <p:cBhvr>
                                        <p:cTn id="16" dur="2000" fill="hold"/>
                                        <p:tgtEl>
                                          <p:spTgt spid="300034"/>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300035"/>
                                        </p:tgtEl>
                                        <p:attrNameLst>
                                          <p:attrName>style.visibility</p:attrName>
                                        </p:attrNameLst>
                                      </p:cBhvr>
                                      <p:to>
                                        <p:strVal val="visible"/>
                                      </p:to>
                                    </p:set>
                                    <p:animEffect transition="in" filter="fade">
                                      <p:cBhvr>
                                        <p:cTn id="21" dur="2000"/>
                                        <p:tgtEl>
                                          <p:spTgt spid="300035"/>
                                        </p:tgtEl>
                                      </p:cBhvr>
                                    </p:animEffect>
                                    <p:anim calcmode="lin" valueType="num">
                                      <p:cBhvr>
                                        <p:cTn id="22" dur="2000" fill="hold"/>
                                        <p:tgtEl>
                                          <p:spTgt spid="300035"/>
                                        </p:tgtEl>
                                        <p:attrNameLst>
                                          <p:attrName>ppt_w</p:attrName>
                                        </p:attrNameLst>
                                      </p:cBhvr>
                                      <p:tavLst>
                                        <p:tav tm="0" fmla="#ppt_w*sin(2.5*pi*$)">
                                          <p:val>
                                            <p:fltVal val="0"/>
                                          </p:val>
                                        </p:tav>
                                        <p:tav tm="100000">
                                          <p:val>
                                            <p:fltVal val="1"/>
                                          </p:val>
                                        </p:tav>
                                      </p:tavLst>
                                    </p:anim>
                                    <p:anim calcmode="lin" valueType="num">
                                      <p:cBhvr>
                                        <p:cTn id="23" dur="2000" fill="hold"/>
                                        <p:tgtEl>
                                          <p:spTgt spid="300035"/>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300036"/>
                                        </p:tgtEl>
                                        <p:attrNameLst>
                                          <p:attrName>style.visibility</p:attrName>
                                        </p:attrNameLst>
                                      </p:cBhvr>
                                      <p:to>
                                        <p:strVal val="visible"/>
                                      </p:to>
                                    </p:set>
                                    <p:animEffect transition="in" filter="fade">
                                      <p:cBhvr>
                                        <p:cTn id="28" dur="2000"/>
                                        <p:tgtEl>
                                          <p:spTgt spid="300036"/>
                                        </p:tgtEl>
                                      </p:cBhvr>
                                    </p:animEffect>
                                    <p:anim calcmode="lin" valueType="num">
                                      <p:cBhvr>
                                        <p:cTn id="29" dur="2000" fill="hold"/>
                                        <p:tgtEl>
                                          <p:spTgt spid="300036"/>
                                        </p:tgtEl>
                                        <p:attrNameLst>
                                          <p:attrName>ppt_w</p:attrName>
                                        </p:attrNameLst>
                                      </p:cBhvr>
                                      <p:tavLst>
                                        <p:tav tm="0" fmla="#ppt_w*sin(2.5*pi*$)">
                                          <p:val>
                                            <p:fltVal val="0"/>
                                          </p:val>
                                        </p:tav>
                                        <p:tav tm="100000">
                                          <p:val>
                                            <p:fltVal val="1"/>
                                          </p:val>
                                        </p:tav>
                                      </p:tavLst>
                                    </p:anim>
                                    <p:anim calcmode="lin" valueType="num">
                                      <p:cBhvr>
                                        <p:cTn id="30" dur="2000" fill="hold"/>
                                        <p:tgtEl>
                                          <p:spTgt spid="300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1"/>
          <p:cNvSpPr>
            <a:spLocks noGrp="1"/>
          </p:cNvSpPr>
          <p:nvPr>
            <p:ph type="sldNum" sz="quarter" idx="10"/>
          </p:nvPr>
        </p:nvSpPr>
        <p:spPr>
          <a:noFill/>
        </p:spPr>
        <p:txBody>
          <a:bodyPr/>
          <a:lstStyle/>
          <a:p>
            <a:r>
              <a:rPr lang="en-US"/>
              <a:t>20.</a:t>
            </a:r>
            <a:fld id="{D01E16A0-7DBF-4BEA-A198-666645F360BB}" type="slidenum">
              <a:rPr lang="en-US"/>
              <a:pPr/>
              <a:t>43</a:t>
            </a:fld>
            <a:endParaRPr lang="en-US"/>
          </a:p>
        </p:txBody>
      </p:sp>
      <p:sp>
        <p:nvSpPr>
          <p:cNvPr id="11981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20.27:  </a:t>
            </a:r>
            <a:r>
              <a:rPr lang="en-US" sz="2000">
                <a:latin typeface="Times-BoldItalic"/>
              </a:rPr>
              <a:t> Finalized BGP path tables (Part III)</a:t>
            </a:r>
          </a:p>
        </p:txBody>
      </p:sp>
      <p:pic>
        <p:nvPicPr>
          <p:cNvPr id="301058" name="Picture 2"/>
          <p:cNvPicPr>
            <a:picLocks noChangeAspect="1" noChangeArrowheads="1"/>
          </p:cNvPicPr>
          <p:nvPr/>
        </p:nvPicPr>
        <p:blipFill>
          <a:blip r:embed="rId3"/>
          <a:srcRect/>
          <a:stretch>
            <a:fillRect/>
          </a:stretch>
        </p:blipFill>
        <p:spPr bwMode="auto">
          <a:xfrm>
            <a:off x="642938" y="5029200"/>
            <a:ext cx="3470275" cy="1549400"/>
          </a:xfrm>
          <a:prstGeom prst="rect">
            <a:avLst/>
          </a:prstGeom>
          <a:noFill/>
          <a:ln w="9525">
            <a:noFill/>
            <a:miter lim="800000"/>
            <a:headEnd/>
            <a:tailEnd/>
          </a:ln>
        </p:spPr>
      </p:pic>
      <p:pic>
        <p:nvPicPr>
          <p:cNvPr id="301060" name="Picture 4"/>
          <p:cNvPicPr>
            <a:picLocks noChangeAspect="1" noChangeArrowheads="1"/>
          </p:cNvPicPr>
          <p:nvPr/>
        </p:nvPicPr>
        <p:blipFill>
          <a:blip r:embed="rId4"/>
          <a:srcRect/>
          <a:stretch>
            <a:fillRect/>
          </a:stretch>
        </p:blipFill>
        <p:spPr bwMode="auto">
          <a:xfrm>
            <a:off x="1295400" y="733425"/>
            <a:ext cx="3459163" cy="1554163"/>
          </a:xfrm>
          <a:prstGeom prst="rect">
            <a:avLst/>
          </a:prstGeom>
          <a:noFill/>
          <a:ln w="9525">
            <a:noFill/>
            <a:miter lim="800000"/>
            <a:headEnd/>
            <a:tailEnd/>
          </a:ln>
        </p:spPr>
      </p:pic>
      <p:pic>
        <p:nvPicPr>
          <p:cNvPr id="10" name="Picture 5"/>
          <p:cNvPicPr>
            <a:picLocks noChangeAspect="1" noChangeArrowheads="1"/>
          </p:cNvPicPr>
          <p:nvPr/>
        </p:nvPicPr>
        <p:blipFill>
          <a:blip r:embed="rId5"/>
          <a:srcRect/>
          <a:stretch>
            <a:fillRect/>
          </a:stretch>
        </p:blipFill>
        <p:spPr bwMode="auto">
          <a:xfrm>
            <a:off x="1066800" y="2320925"/>
            <a:ext cx="5765800" cy="2514600"/>
          </a:xfrm>
          <a:prstGeom prst="rect">
            <a:avLst/>
          </a:prstGeom>
          <a:noFill/>
          <a:ln w="9525">
            <a:noFill/>
            <a:miter lim="800000"/>
            <a:headEnd/>
            <a:tailEnd/>
          </a:ln>
        </p:spPr>
      </p:pic>
      <p:pic>
        <p:nvPicPr>
          <p:cNvPr id="301059" name="Picture 3"/>
          <p:cNvPicPr>
            <a:picLocks noChangeAspect="1" noChangeArrowheads="1"/>
          </p:cNvPicPr>
          <p:nvPr/>
        </p:nvPicPr>
        <p:blipFill>
          <a:blip r:embed="rId6"/>
          <a:srcRect/>
          <a:stretch>
            <a:fillRect/>
          </a:stretch>
        </p:blipFill>
        <p:spPr bwMode="auto">
          <a:xfrm>
            <a:off x="5292725" y="4270375"/>
            <a:ext cx="3470275" cy="15541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301058"/>
                                        </p:tgtEl>
                                        <p:attrNameLst>
                                          <p:attrName>style.visibility</p:attrName>
                                        </p:attrNameLst>
                                      </p:cBhvr>
                                      <p:to>
                                        <p:strVal val="visible"/>
                                      </p:to>
                                    </p:set>
                                    <p:animEffect transition="in" filter="fade">
                                      <p:cBhvr>
                                        <p:cTn id="14" dur="2000"/>
                                        <p:tgtEl>
                                          <p:spTgt spid="301058"/>
                                        </p:tgtEl>
                                      </p:cBhvr>
                                    </p:animEffect>
                                    <p:anim calcmode="lin" valueType="num">
                                      <p:cBhvr>
                                        <p:cTn id="15" dur="2000" fill="hold"/>
                                        <p:tgtEl>
                                          <p:spTgt spid="301058"/>
                                        </p:tgtEl>
                                        <p:attrNameLst>
                                          <p:attrName>ppt_w</p:attrName>
                                        </p:attrNameLst>
                                      </p:cBhvr>
                                      <p:tavLst>
                                        <p:tav tm="0" fmla="#ppt_w*sin(2.5*pi*$)">
                                          <p:val>
                                            <p:fltVal val="0"/>
                                          </p:val>
                                        </p:tav>
                                        <p:tav tm="100000">
                                          <p:val>
                                            <p:fltVal val="1"/>
                                          </p:val>
                                        </p:tav>
                                      </p:tavLst>
                                    </p:anim>
                                    <p:anim calcmode="lin" valueType="num">
                                      <p:cBhvr>
                                        <p:cTn id="16" dur="2000" fill="hold"/>
                                        <p:tgtEl>
                                          <p:spTgt spid="301058"/>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301059"/>
                                        </p:tgtEl>
                                        <p:attrNameLst>
                                          <p:attrName>style.visibility</p:attrName>
                                        </p:attrNameLst>
                                      </p:cBhvr>
                                      <p:to>
                                        <p:strVal val="visible"/>
                                      </p:to>
                                    </p:set>
                                    <p:animEffect transition="in" filter="fade">
                                      <p:cBhvr>
                                        <p:cTn id="21" dur="2000"/>
                                        <p:tgtEl>
                                          <p:spTgt spid="301059"/>
                                        </p:tgtEl>
                                      </p:cBhvr>
                                    </p:animEffect>
                                    <p:anim calcmode="lin" valueType="num">
                                      <p:cBhvr>
                                        <p:cTn id="22" dur="2000" fill="hold"/>
                                        <p:tgtEl>
                                          <p:spTgt spid="301059"/>
                                        </p:tgtEl>
                                        <p:attrNameLst>
                                          <p:attrName>ppt_w</p:attrName>
                                        </p:attrNameLst>
                                      </p:cBhvr>
                                      <p:tavLst>
                                        <p:tav tm="0" fmla="#ppt_w*sin(2.5*pi*$)">
                                          <p:val>
                                            <p:fltVal val="0"/>
                                          </p:val>
                                        </p:tav>
                                        <p:tav tm="100000">
                                          <p:val>
                                            <p:fltVal val="1"/>
                                          </p:val>
                                        </p:tav>
                                      </p:tavLst>
                                    </p:anim>
                                    <p:anim calcmode="lin" valueType="num">
                                      <p:cBhvr>
                                        <p:cTn id="23" dur="2000" fill="hold"/>
                                        <p:tgtEl>
                                          <p:spTgt spid="301059"/>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301060"/>
                                        </p:tgtEl>
                                        <p:attrNameLst>
                                          <p:attrName>style.visibility</p:attrName>
                                        </p:attrNameLst>
                                      </p:cBhvr>
                                      <p:to>
                                        <p:strVal val="visible"/>
                                      </p:to>
                                    </p:set>
                                    <p:animEffect transition="in" filter="fade">
                                      <p:cBhvr>
                                        <p:cTn id="28" dur="2000"/>
                                        <p:tgtEl>
                                          <p:spTgt spid="301060"/>
                                        </p:tgtEl>
                                      </p:cBhvr>
                                    </p:animEffect>
                                    <p:anim calcmode="lin" valueType="num">
                                      <p:cBhvr>
                                        <p:cTn id="29" dur="2000" fill="hold"/>
                                        <p:tgtEl>
                                          <p:spTgt spid="301060"/>
                                        </p:tgtEl>
                                        <p:attrNameLst>
                                          <p:attrName>ppt_w</p:attrName>
                                        </p:attrNameLst>
                                      </p:cBhvr>
                                      <p:tavLst>
                                        <p:tav tm="0" fmla="#ppt_w*sin(2.5*pi*$)">
                                          <p:val>
                                            <p:fltVal val="0"/>
                                          </p:val>
                                        </p:tav>
                                        <p:tav tm="100000">
                                          <p:val>
                                            <p:fltVal val="1"/>
                                          </p:val>
                                        </p:tav>
                                      </p:tavLst>
                                    </p:anim>
                                    <p:anim calcmode="lin" valueType="num">
                                      <p:cBhvr>
                                        <p:cTn id="30" dur="2000" fill="hold"/>
                                        <p:tgtEl>
                                          <p:spTgt spid="3010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1"/>
          <p:cNvSpPr>
            <a:spLocks noGrp="1"/>
          </p:cNvSpPr>
          <p:nvPr>
            <p:ph type="sldNum" sz="quarter" idx="10"/>
          </p:nvPr>
        </p:nvSpPr>
        <p:spPr>
          <a:noFill/>
        </p:spPr>
        <p:txBody>
          <a:bodyPr/>
          <a:lstStyle/>
          <a:p>
            <a:r>
              <a:rPr lang="en-US"/>
              <a:t>20.</a:t>
            </a:r>
            <a:fld id="{6C8B0233-19B6-457D-837A-0FB861CCBB9F}" type="slidenum">
              <a:rPr lang="en-US"/>
              <a:pPr/>
              <a:t>44</a:t>
            </a:fld>
            <a:endParaRPr lang="en-US"/>
          </a:p>
        </p:txBody>
      </p:sp>
      <p:sp>
        <p:nvSpPr>
          <p:cNvPr id="12185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20.28: </a:t>
            </a:r>
            <a:r>
              <a:rPr lang="en-US" sz="2000">
                <a:latin typeface="Times-BoldItalic"/>
              </a:rPr>
              <a:t>Forwarding tables after injection from BGP (Part I)</a:t>
            </a:r>
          </a:p>
        </p:txBody>
      </p:sp>
      <p:pic>
        <p:nvPicPr>
          <p:cNvPr id="104453" name="Picture 5"/>
          <p:cNvPicPr>
            <a:picLocks noChangeAspect="1" noChangeArrowheads="1"/>
          </p:cNvPicPr>
          <p:nvPr/>
        </p:nvPicPr>
        <p:blipFill>
          <a:blip r:embed="rId3"/>
          <a:srcRect/>
          <a:stretch>
            <a:fillRect/>
          </a:stretch>
        </p:blipFill>
        <p:spPr bwMode="auto">
          <a:xfrm>
            <a:off x="568325" y="781050"/>
            <a:ext cx="1368425" cy="3084513"/>
          </a:xfrm>
          <a:prstGeom prst="rect">
            <a:avLst/>
          </a:prstGeom>
          <a:noFill/>
          <a:ln w="9525">
            <a:noFill/>
            <a:miter lim="800000"/>
            <a:headEnd/>
            <a:tailEnd/>
          </a:ln>
        </p:spPr>
      </p:pic>
      <p:pic>
        <p:nvPicPr>
          <p:cNvPr id="6" name="Picture 5"/>
          <p:cNvPicPr>
            <a:picLocks noChangeAspect="1" noChangeArrowheads="1"/>
          </p:cNvPicPr>
          <p:nvPr/>
        </p:nvPicPr>
        <p:blipFill>
          <a:blip r:embed="rId4"/>
          <a:srcRect/>
          <a:stretch>
            <a:fillRect/>
          </a:stretch>
        </p:blipFill>
        <p:spPr bwMode="auto">
          <a:xfrm>
            <a:off x="1447800" y="4114800"/>
            <a:ext cx="5765800" cy="2514600"/>
          </a:xfrm>
          <a:prstGeom prst="rect">
            <a:avLst/>
          </a:prstGeom>
          <a:noFill/>
          <a:ln w="9525">
            <a:noFill/>
            <a:miter lim="800000"/>
            <a:headEnd/>
            <a:tailEnd/>
          </a:ln>
        </p:spPr>
      </p:pic>
      <p:pic>
        <p:nvPicPr>
          <p:cNvPr id="104454" name="Picture 6"/>
          <p:cNvPicPr>
            <a:picLocks noChangeAspect="1" noChangeArrowheads="1"/>
          </p:cNvPicPr>
          <p:nvPr/>
        </p:nvPicPr>
        <p:blipFill>
          <a:blip r:embed="rId5"/>
          <a:srcRect/>
          <a:stretch>
            <a:fillRect/>
          </a:stretch>
        </p:blipFill>
        <p:spPr bwMode="auto">
          <a:xfrm>
            <a:off x="2679700" y="781050"/>
            <a:ext cx="1368425" cy="3084513"/>
          </a:xfrm>
          <a:prstGeom prst="rect">
            <a:avLst/>
          </a:prstGeom>
          <a:noFill/>
          <a:ln w="9525">
            <a:noFill/>
            <a:miter lim="800000"/>
            <a:headEnd/>
            <a:tailEnd/>
          </a:ln>
        </p:spPr>
      </p:pic>
      <p:pic>
        <p:nvPicPr>
          <p:cNvPr id="104455" name="Picture 7"/>
          <p:cNvPicPr>
            <a:picLocks noChangeAspect="1" noChangeArrowheads="1"/>
          </p:cNvPicPr>
          <p:nvPr/>
        </p:nvPicPr>
        <p:blipFill>
          <a:blip r:embed="rId6"/>
          <a:srcRect/>
          <a:stretch>
            <a:fillRect/>
          </a:stretch>
        </p:blipFill>
        <p:spPr bwMode="auto">
          <a:xfrm>
            <a:off x="4791075" y="781050"/>
            <a:ext cx="1368425" cy="3084513"/>
          </a:xfrm>
          <a:prstGeom prst="rect">
            <a:avLst/>
          </a:prstGeom>
          <a:noFill/>
          <a:ln w="9525">
            <a:noFill/>
            <a:miter lim="800000"/>
            <a:headEnd/>
            <a:tailEnd/>
          </a:ln>
        </p:spPr>
      </p:pic>
      <p:pic>
        <p:nvPicPr>
          <p:cNvPr id="104456" name="Picture 8"/>
          <p:cNvPicPr>
            <a:picLocks noChangeAspect="1" noChangeArrowheads="1"/>
          </p:cNvPicPr>
          <p:nvPr/>
        </p:nvPicPr>
        <p:blipFill>
          <a:blip r:embed="rId7"/>
          <a:srcRect/>
          <a:stretch>
            <a:fillRect/>
          </a:stretch>
        </p:blipFill>
        <p:spPr bwMode="auto">
          <a:xfrm>
            <a:off x="6902450" y="781050"/>
            <a:ext cx="1368425" cy="3084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104453"/>
                                        </p:tgtEl>
                                        <p:attrNameLst>
                                          <p:attrName>style.visibility</p:attrName>
                                        </p:attrNameLst>
                                      </p:cBhvr>
                                      <p:to>
                                        <p:strVal val="visible"/>
                                      </p:to>
                                    </p:set>
                                    <p:animEffect transition="in" filter="fade">
                                      <p:cBhvr>
                                        <p:cTn id="14" dur="2000"/>
                                        <p:tgtEl>
                                          <p:spTgt spid="104453"/>
                                        </p:tgtEl>
                                      </p:cBhvr>
                                    </p:animEffect>
                                    <p:anim calcmode="lin" valueType="num">
                                      <p:cBhvr>
                                        <p:cTn id="15" dur="2000" fill="hold"/>
                                        <p:tgtEl>
                                          <p:spTgt spid="104453"/>
                                        </p:tgtEl>
                                        <p:attrNameLst>
                                          <p:attrName>ppt_w</p:attrName>
                                        </p:attrNameLst>
                                      </p:cBhvr>
                                      <p:tavLst>
                                        <p:tav tm="0" fmla="#ppt_w*sin(2.5*pi*$)">
                                          <p:val>
                                            <p:fltVal val="0"/>
                                          </p:val>
                                        </p:tav>
                                        <p:tav tm="100000">
                                          <p:val>
                                            <p:fltVal val="1"/>
                                          </p:val>
                                        </p:tav>
                                      </p:tavLst>
                                    </p:anim>
                                    <p:anim calcmode="lin" valueType="num">
                                      <p:cBhvr>
                                        <p:cTn id="16" dur="2000" fill="hold"/>
                                        <p:tgtEl>
                                          <p:spTgt spid="104453"/>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104454"/>
                                        </p:tgtEl>
                                        <p:attrNameLst>
                                          <p:attrName>style.visibility</p:attrName>
                                        </p:attrNameLst>
                                      </p:cBhvr>
                                      <p:to>
                                        <p:strVal val="visible"/>
                                      </p:to>
                                    </p:set>
                                    <p:animEffect transition="in" filter="fade">
                                      <p:cBhvr>
                                        <p:cTn id="21" dur="2000"/>
                                        <p:tgtEl>
                                          <p:spTgt spid="104454"/>
                                        </p:tgtEl>
                                      </p:cBhvr>
                                    </p:animEffect>
                                    <p:anim calcmode="lin" valueType="num">
                                      <p:cBhvr>
                                        <p:cTn id="22" dur="2000" fill="hold"/>
                                        <p:tgtEl>
                                          <p:spTgt spid="104454"/>
                                        </p:tgtEl>
                                        <p:attrNameLst>
                                          <p:attrName>ppt_w</p:attrName>
                                        </p:attrNameLst>
                                      </p:cBhvr>
                                      <p:tavLst>
                                        <p:tav tm="0" fmla="#ppt_w*sin(2.5*pi*$)">
                                          <p:val>
                                            <p:fltVal val="0"/>
                                          </p:val>
                                        </p:tav>
                                        <p:tav tm="100000">
                                          <p:val>
                                            <p:fltVal val="1"/>
                                          </p:val>
                                        </p:tav>
                                      </p:tavLst>
                                    </p:anim>
                                    <p:anim calcmode="lin" valueType="num">
                                      <p:cBhvr>
                                        <p:cTn id="23" dur="2000" fill="hold"/>
                                        <p:tgtEl>
                                          <p:spTgt spid="104454"/>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104455"/>
                                        </p:tgtEl>
                                        <p:attrNameLst>
                                          <p:attrName>style.visibility</p:attrName>
                                        </p:attrNameLst>
                                      </p:cBhvr>
                                      <p:to>
                                        <p:strVal val="visible"/>
                                      </p:to>
                                    </p:set>
                                    <p:animEffect transition="in" filter="fade">
                                      <p:cBhvr>
                                        <p:cTn id="28" dur="2000"/>
                                        <p:tgtEl>
                                          <p:spTgt spid="104455"/>
                                        </p:tgtEl>
                                      </p:cBhvr>
                                    </p:animEffect>
                                    <p:anim calcmode="lin" valueType="num">
                                      <p:cBhvr>
                                        <p:cTn id="29" dur="2000" fill="hold"/>
                                        <p:tgtEl>
                                          <p:spTgt spid="104455"/>
                                        </p:tgtEl>
                                        <p:attrNameLst>
                                          <p:attrName>ppt_w</p:attrName>
                                        </p:attrNameLst>
                                      </p:cBhvr>
                                      <p:tavLst>
                                        <p:tav tm="0" fmla="#ppt_w*sin(2.5*pi*$)">
                                          <p:val>
                                            <p:fltVal val="0"/>
                                          </p:val>
                                        </p:tav>
                                        <p:tav tm="100000">
                                          <p:val>
                                            <p:fltVal val="1"/>
                                          </p:val>
                                        </p:tav>
                                      </p:tavLst>
                                    </p:anim>
                                    <p:anim calcmode="lin" valueType="num">
                                      <p:cBhvr>
                                        <p:cTn id="30" dur="2000" fill="hold"/>
                                        <p:tgtEl>
                                          <p:spTgt spid="104455"/>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5" presetClass="entr" presetSubtype="0" fill="hold" nodeType="clickEffect">
                                  <p:stCondLst>
                                    <p:cond delay="0"/>
                                  </p:stCondLst>
                                  <p:childTnLst>
                                    <p:set>
                                      <p:cBhvr>
                                        <p:cTn id="34" dur="1" fill="hold">
                                          <p:stCondLst>
                                            <p:cond delay="0"/>
                                          </p:stCondLst>
                                        </p:cTn>
                                        <p:tgtEl>
                                          <p:spTgt spid="104456"/>
                                        </p:tgtEl>
                                        <p:attrNameLst>
                                          <p:attrName>style.visibility</p:attrName>
                                        </p:attrNameLst>
                                      </p:cBhvr>
                                      <p:to>
                                        <p:strVal val="visible"/>
                                      </p:to>
                                    </p:set>
                                    <p:animEffect transition="in" filter="fade">
                                      <p:cBhvr>
                                        <p:cTn id="35" dur="2000"/>
                                        <p:tgtEl>
                                          <p:spTgt spid="104456"/>
                                        </p:tgtEl>
                                      </p:cBhvr>
                                    </p:animEffect>
                                    <p:anim calcmode="lin" valueType="num">
                                      <p:cBhvr>
                                        <p:cTn id="36" dur="2000" fill="hold"/>
                                        <p:tgtEl>
                                          <p:spTgt spid="104456"/>
                                        </p:tgtEl>
                                        <p:attrNameLst>
                                          <p:attrName>ppt_w</p:attrName>
                                        </p:attrNameLst>
                                      </p:cBhvr>
                                      <p:tavLst>
                                        <p:tav tm="0" fmla="#ppt_w*sin(2.5*pi*$)">
                                          <p:val>
                                            <p:fltVal val="0"/>
                                          </p:val>
                                        </p:tav>
                                        <p:tav tm="100000">
                                          <p:val>
                                            <p:fltVal val="1"/>
                                          </p:val>
                                        </p:tav>
                                      </p:tavLst>
                                    </p:anim>
                                    <p:anim calcmode="lin" valueType="num">
                                      <p:cBhvr>
                                        <p:cTn id="37" dur="2000" fill="hold"/>
                                        <p:tgtEl>
                                          <p:spTgt spid="1044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a:srcRect/>
          <a:stretch>
            <a:fillRect/>
          </a:stretch>
        </p:blipFill>
        <p:spPr bwMode="auto">
          <a:xfrm>
            <a:off x="1196975" y="2057400"/>
            <a:ext cx="5765800" cy="2514600"/>
          </a:xfrm>
          <a:prstGeom prst="rect">
            <a:avLst/>
          </a:prstGeom>
          <a:noFill/>
          <a:ln w="9525">
            <a:noFill/>
            <a:miter lim="800000"/>
            <a:headEnd/>
            <a:tailEnd/>
          </a:ln>
        </p:spPr>
      </p:pic>
      <p:sp>
        <p:nvSpPr>
          <p:cNvPr id="123906" name="Slide Number Placeholder 1"/>
          <p:cNvSpPr>
            <a:spLocks noGrp="1"/>
          </p:cNvSpPr>
          <p:nvPr>
            <p:ph type="sldNum" sz="quarter" idx="10"/>
          </p:nvPr>
        </p:nvSpPr>
        <p:spPr>
          <a:noFill/>
        </p:spPr>
        <p:txBody>
          <a:bodyPr/>
          <a:lstStyle/>
          <a:p>
            <a:r>
              <a:rPr lang="en-US"/>
              <a:t>20.</a:t>
            </a:r>
            <a:fld id="{157C6343-0295-4204-9C2A-2E5E7FC8691B}" type="slidenum">
              <a:rPr lang="en-US"/>
              <a:pPr/>
              <a:t>45</a:t>
            </a:fld>
            <a:endParaRPr lang="en-US"/>
          </a:p>
        </p:txBody>
      </p:sp>
      <p:sp>
        <p:nvSpPr>
          <p:cNvPr id="123907"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20.28: </a:t>
            </a:r>
            <a:r>
              <a:rPr lang="en-US" sz="2000">
                <a:latin typeface="Times-BoldItalic"/>
              </a:rPr>
              <a:t>Forwarding tables after injection from BGP (Part II)</a:t>
            </a:r>
          </a:p>
        </p:txBody>
      </p:sp>
      <p:pic>
        <p:nvPicPr>
          <p:cNvPr id="302082" name="Picture 2"/>
          <p:cNvPicPr>
            <a:picLocks noChangeAspect="1" noChangeArrowheads="1"/>
          </p:cNvPicPr>
          <p:nvPr/>
        </p:nvPicPr>
        <p:blipFill>
          <a:blip r:embed="rId4"/>
          <a:srcRect/>
          <a:stretch>
            <a:fillRect/>
          </a:stretch>
        </p:blipFill>
        <p:spPr bwMode="auto">
          <a:xfrm>
            <a:off x="1235075" y="839788"/>
            <a:ext cx="1479550" cy="1355725"/>
          </a:xfrm>
          <a:prstGeom prst="rect">
            <a:avLst/>
          </a:prstGeom>
          <a:noFill/>
          <a:ln w="9525">
            <a:noFill/>
            <a:miter lim="800000"/>
            <a:headEnd/>
            <a:tailEnd/>
          </a:ln>
        </p:spPr>
      </p:pic>
      <p:pic>
        <p:nvPicPr>
          <p:cNvPr id="302083" name="Picture 3"/>
          <p:cNvPicPr>
            <a:picLocks noChangeAspect="1" noChangeArrowheads="1"/>
          </p:cNvPicPr>
          <p:nvPr/>
        </p:nvPicPr>
        <p:blipFill>
          <a:blip r:embed="rId5"/>
          <a:srcRect/>
          <a:stretch>
            <a:fillRect/>
          </a:stretch>
        </p:blipFill>
        <p:spPr bwMode="auto">
          <a:xfrm>
            <a:off x="495300" y="4267200"/>
            <a:ext cx="1479550" cy="1666875"/>
          </a:xfrm>
          <a:prstGeom prst="rect">
            <a:avLst/>
          </a:prstGeom>
          <a:noFill/>
          <a:ln w="9525">
            <a:noFill/>
            <a:miter lim="800000"/>
            <a:headEnd/>
            <a:tailEnd/>
          </a:ln>
        </p:spPr>
      </p:pic>
      <p:pic>
        <p:nvPicPr>
          <p:cNvPr id="302084" name="Picture 4"/>
          <p:cNvPicPr>
            <a:picLocks noChangeAspect="1" noChangeArrowheads="1"/>
          </p:cNvPicPr>
          <p:nvPr/>
        </p:nvPicPr>
        <p:blipFill>
          <a:blip r:embed="rId6"/>
          <a:srcRect/>
          <a:stretch>
            <a:fillRect/>
          </a:stretch>
        </p:blipFill>
        <p:spPr bwMode="auto">
          <a:xfrm>
            <a:off x="5468938" y="3581400"/>
            <a:ext cx="1477962" cy="1666875"/>
          </a:xfrm>
          <a:prstGeom prst="rect">
            <a:avLst/>
          </a:prstGeom>
          <a:noFill/>
          <a:ln w="9525">
            <a:noFill/>
            <a:miter lim="800000"/>
            <a:headEnd/>
            <a:tailEnd/>
          </a:ln>
        </p:spPr>
      </p:pic>
      <p:pic>
        <p:nvPicPr>
          <p:cNvPr id="302085" name="Picture 5"/>
          <p:cNvPicPr>
            <a:picLocks noChangeAspect="1" noChangeArrowheads="1"/>
          </p:cNvPicPr>
          <p:nvPr/>
        </p:nvPicPr>
        <p:blipFill>
          <a:blip r:embed="rId7"/>
          <a:srcRect/>
          <a:stretch>
            <a:fillRect/>
          </a:stretch>
        </p:blipFill>
        <p:spPr bwMode="auto">
          <a:xfrm>
            <a:off x="3048000" y="4873625"/>
            <a:ext cx="1479550" cy="1666875"/>
          </a:xfrm>
          <a:prstGeom prst="rect">
            <a:avLst/>
          </a:prstGeom>
          <a:noFill/>
          <a:ln w="9525">
            <a:noFill/>
            <a:miter lim="800000"/>
            <a:headEnd/>
            <a:tailEnd/>
          </a:ln>
        </p:spPr>
      </p:pic>
      <p:pic>
        <p:nvPicPr>
          <p:cNvPr id="302086" name="Picture 6"/>
          <p:cNvPicPr>
            <a:picLocks noChangeAspect="1" noChangeArrowheads="1"/>
          </p:cNvPicPr>
          <p:nvPr/>
        </p:nvPicPr>
        <p:blipFill>
          <a:blip r:embed="rId8"/>
          <a:srcRect/>
          <a:stretch>
            <a:fillRect/>
          </a:stretch>
        </p:blipFill>
        <p:spPr bwMode="auto">
          <a:xfrm>
            <a:off x="7086600" y="762000"/>
            <a:ext cx="1479550" cy="1666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302082"/>
                                        </p:tgtEl>
                                        <p:attrNameLst>
                                          <p:attrName>style.visibility</p:attrName>
                                        </p:attrNameLst>
                                      </p:cBhvr>
                                      <p:to>
                                        <p:strVal val="visible"/>
                                      </p:to>
                                    </p:set>
                                    <p:animEffect transition="in" filter="fade">
                                      <p:cBhvr>
                                        <p:cTn id="14" dur="2000"/>
                                        <p:tgtEl>
                                          <p:spTgt spid="302082"/>
                                        </p:tgtEl>
                                      </p:cBhvr>
                                    </p:animEffect>
                                    <p:anim calcmode="lin" valueType="num">
                                      <p:cBhvr>
                                        <p:cTn id="15" dur="2000" fill="hold"/>
                                        <p:tgtEl>
                                          <p:spTgt spid="302082"/>
                                        </p:tgtEl>
                                        <p:attrNameLst>
                                          <p:attrName>ppt_w</p:attrName>
                                        </p:attrNameLst>
                                      </p:cBhvr>
                                      <p:tavLst>
                                        <p:tav tm="0" fmla="#ppt_w*sin(2.5*pi*$)">
                                          <p:val>
                                            <p:fltVal val="0"/>
                                          </p:val>
                                        </p:tav>
                                        <p:tav tm="100000">
                                          <p:val>
                                            <p:fltVal val="1"/>
                                          </p:val>
                                        </p:tav>
                                      </p:tavLst>
                                    </p:anim>
                                    <p:anim calcmode="lin" valueType="num">
                                      <p:cBhvr>
                                        <p:cTn id="16" dur="2000" fill="hold"/>
                                        <p:tgtEl>
                                          <p:spTgt spid="30208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5" presetClass="entr" presetSubtype="0" fill="hold" nodeType="clickEffect">
                                  <p:stCondLst>
                                    <p:cond delay="0"/>
                                  </p:stCondLst>
                                  <p:childTnLst>
                                    <p:set>
                                      <p:cBhvr>
                                        <p:cTn id="20" dur="1" fill="hold">
                                          <p:stCondLst>
                                            <p:cond delay="0"/>
                                          </p:stCondLst>
                                        </p:cTn>
                                        <p:tgtEl>
                                          <p:spTgt spid="302083"/>
                                        </p:tgtEl>
                                        <p:attrNameLst>
                                          <p:attrName>style.visibility</p:attrName>
                                        </p:attrNameLst>
                                      </p:cBhvr>
                                      <p:to>
                                        <p:strVal val="visible"/>
                                      </p:to>
                                    </p:set>
                                    <p:animEffect transition="in" filter="fade">
                                      <p:cBhvr>
                                        <p:cTn id="21" dur="2000"/>
                                        <p:tgtEl>
                                          <p:spTgt spid="302083"/>
                                        </p:tgtEl>
                                      </p:cBhvr>
                                    </p:animEffect>
                                    <p:anim calcmode="lin" valueType="num">
                                      <p:cBhvr>
                                        <p:cTn id="22" dur="2000" fill="hold"/>
                                        <p:tgtEl>
                                          <p:spTgt spid="302083"/>
                                        </p:tgtEl>
                                        <p:attrNameLst>
                                          <p:attrName>ppt_w</p:attrName>
                                        </p:attrNameLst>
                                      </p:cBhvr>
                                      <p:tavLst>
                                        <p:tav tm="0" fmla="#ppt_w*sin(2.5*pi*$)">
                                          <p:val>
                                            <p:fltVal val="0"/>
                                          </p:val>
                                        </p:tav>
                                        <p:tav tm="100000">
                                          <p:val>
                                            <p:fltVal val="1"/>
                                          </p:val>
                                        </p:tav>
                                      </p:tavLst>
                                    </p:anim>
                                    <p:anim calcmode="lin" valueType="num">
                                      <p:cBhvr>
                                        <p:cTn id="23" dur="2000" fill="hold"/>
                                        <p:tgtEl>
                                          <p:spTgt spid="302083"/>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nodeType="clickEffect">
                                  <p:stCondLst>
                                    <p:cond delay="0"/>
                                  </p:stCondLst>
                                  <p:childTnLst>
                                    <p:set>
                                      <p:cBhvr>
                                        <p:cTn id="27" dur="1" fill="hold">
                                          <p:stCondLst>
                                            <p:cond delay="0"/>
                                          </p:stCondLst>
                                        </p:cTn>
                                        <p:tgtEl>
                                          <p:spTgt spid="302084"/>
                                        </p:tgtEl>
                                        <p:attrNameLst>
                                          <p:attrName>style.visibility</p:attrName>
                                        </p:attrNameLst>
                                      </p:cBhvr>
                                      <p:to>
                                        <p:strVal val="visible"/>
                                      </p:to>
                                    </p:set>
                                    <p:animEffect transition="in" filter="fade">
                                      <p:cBhvr>
                                        <p:cTn id="28" dur="2000"/>
                                        <p:tgtEl>
                                          <p:spTgt spid="302084"/>
                                        </p:tgtEl>
                                      </p:cBhvr>
                                    </p:animEffect>
                                    <p:anim calcmode="lin" valueType="num">
                                      <p:cBhvr>
                                        <p:cTn id="29" dur="2000" fill="hold"/>
                                        <p:tgtEl>
                                          <p:spTgt spid="302084"/>
                                        </p:tgtEl>
                                        <p:attrNameLst>
                                          <p:attrName>ppt_w</p:attrName>
                                        </p:attrNameLst>
                                      </p:cBhvr>
                                      <p:tavLst>
                                        <p:tav tm="0" fmla="#ppt_w*sin(2.5*pi*$)">
                                          <p:val>
                                            <p:fltVal val="0"/>
                                          </p:val>
                                        </p:tav>
                                        <p:tav tm="100000">
                                          <p:val>
                                            <p:fltVal val="1"/>
                                          </p:val>
                                        </p:tav>
                                      </p:tavLst>
                                    </p:anim>
                                    <p:anim calcmode="lin" valueType="num">
                                      <p:cBhvr>
                                        <p:cTn id="30" dur="2000" fill="hold"/>
                                        <p:tgtEl>
                                          <p:spTgt spid="302084"/>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5" presetClass="entr" presetSubtype="0" fill="hold" nodeType="clickEffect">
                                  <p:stCondLst>
                                    <p:cond delay="0"/>
                                  </p:stCondLst>
                                  <p:childTnLst>
                                    <p:set>
                                      <p:cBhvr>
                                        <p:cTn id="34" dur="1" fill="hold">
                                          <p:stCondLst>
                                            <p:cond delay="0"/>
                                          </p:stCondLst>
                                        </p:cTn>
                                        <p:tgtEl>
                                          <p:spTgt spid="302085"/>
                                        </p:tgtEl>
                                        <p:attrNameLst>
                                          <p:attrName>style.visibility</p:attrName>
                                        </p:attrNameLst>
                                      </p:cBhvr>
                                      <p:to>
                                        <p:strVal val="visible"/>
                                      </p:to>
                                    </p:set>
                                    <p:animEffect transition="in" filter="fade">
                                      <p:cBhvr>
                                        <p:cTn id="35" dur="2000"/>
                                        <p:tgtEl>
                                          <p:spTgt spid="302085"/>
                                        </p:tgtEl>
                                      </p:cBhvr>
                                    </p:animEffect>
                                    <p:anim calcmode="lin" valueType="num">
                                      <p:cBhvr>
                                        <p:cTn id="36" dur="2000" fill="hold"/>
                                        <p:tgtEl>
                                          <p:spTgt spid="302085"/>
                                        </p:tgtEl>
                                        <p:attrNameLst>
                                          <p:attrName>ppt_w</p:attrName>
                                        </p:attrNameLst>
                                      </p:cBhvr>
                                      <p:tavLst>
                                        <p:tav tm="0" fmla="#ppt_w*sin(2.5*pi*$)">
                                          <p:val>
                                            <p:fltVal val="0"/>
                                          </p:val>
                                        </p:tav>
                                        <p:tav tm="100000">
                                          <p:val>
                                            <p:fltVal val="1"/>
                                          </p:val>
                                        </p:tav>
                                      </p:tavLst>
                                    </p:anim>
                                    <p:anim calcmode="lin" valueType="num">
                                      <p:cBhvr>
                                        <p:cTn id="37" dur="2000" fill="hold"/>
                                        <p:tgtEl>
                                          <p:spTgt spid="302085"/>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5" presetClass="entr" presetSubtype="0" fill="hold" nodeType="clickEffect">
                                  <p:stCondLst>
                                    <p:cond delay="0"/>
                                  </p:stCondLst>
                                  <p:childTnLst>
                                    <p:set>
                                      <p:cBhvr>
                                        <p:cTn id="41" dur="1" fill="hold">
                                          <p:stCondLst>
                                            <p:cond delay="0"/>
                                          </p:stCondLst>
                                        </p:cTn>
                                        <p:tgtEl>
                                          <p:spTgt spid="302086"/>
                                        </p:tgtEl>
                                        <p:attrNameLst>
                                          <p:attrName>style.visibility</p:attrName>
                                        </p:attrNameLst>
                                      </p:cBhvr>
                                      <p:to>
                                        <p:strVal val="visible"/>
                                      </p:to>
                                    </p:set>
                                    <p:animEffect transition="in" filter="fade">
                                      <p:cBhvr>
                                        <p:cTn id="42" dur="2000"/>
                                        <p:tgtEl>
                                          <p:spTgt spid="302086"/>
                                        </p:tgtEl>
                                      </p:cBhvr>
                                    </p:animEffect>
                                    <p:anim calcmode="lin" valueType="num">
                                      <p:cBhvr>
                                        <p:cTn id="43" dur="2000" fill="hold"/>
                                        <p:tgtEl>
                                          <p:spTgt spid="302086"/>
                                        </p:tgtEl>
                                        <p:attrNameLst>
                                          <p:attrName>ppt_w</p:attrName>
                                        </p:attrNameLst>
                                      </p:cBhvr>
                                      <p:tavLst>
                                        <p:tav tm="0" fmla="#ppt_w*sin(2.5*pi*$)">
                                          <p:val>
                                            <p:fltVal val="0"/>
                                          </p:val>
                                        </p:tav>
                                        <p:tav tm="100000">
                                          <p:val>
                                            <p:fltVal val="1"/>
                                          </p:val>
                                        </p:tav>
                                      </p:tavLst>
                                    </p:anim>
                                    <p:anim calcmode="lin" valueType="num">
                                      <p:cBhvr>
                                        <p:cTn id="44" dur="2000" fill="hold"/>
                                        <p:tgtEl>
                                          <p:spTgt spid="3020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1"/>
          <p:cNvSpPr>
            <a:spLocks noGrp="1"/>
          </p:cNvSpPr>
          <p:nvPr>
            <p:ph type="sldNum" sz="quarter" idx="10"/>
          </p:nvPr>
        </p:nvSpPr>
        <p:spPr>
          <a:noFill/>
        </p:spPr>
        <p:txBody>
          <a:bodyPr/>
          <a:lstStyle/>
          <a:p>
            <a:r>
              <a:rPr lang="en-US"/>
              <a:t>20.</a:t>
            </a:r>
            <a:fld id="{0F90B963-222A-4F42-868D-7B4D95F841A3}" type="slidenum">
              <a:rPr lang="en-US"/>
              <a:pPr/>
              <a:t>5</a:t>
            </a:fld>
            <a:endParaRPr lang="en-US"/>
          </a:p>
        </p:txBody>
      </p:sp>
      <p:sp>
        <p:nvSpPr>
          <p:cNvPr id="3584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20.3: </a:t>
            </a:r>
            <a:r>
              <a:rPr lang="en-US" sz="2000">
                <a:latin typeface="Times-BoldItalic"/>
              </a:rPr>
              <a:t>Graphical idea behind Bellman-Ford equation</a:t>
            </a:r>
          </a:p>
        </p:txBody>
      </p:sp>
      <p:pic>
        <p:nvPicPr>
          <p:cNvPr id="76805" name="Picture 5"/>
          <p:cNvPicPr>
            <a:picLocks noChangeAspect="1" noChangeArrowheads="1"/>
          </p:cNvPicPr>
          <p:nvPr/>
        </p:nvPicPr>
        <p:blipFill>
          <a:blip r:embed="rId3"/>
          <a:srcRect/>
          <a:stretch>
            <a:fillRect/>
          </a:stretch>
        </p:blipFill>
        <p:spPr bwMode="auto">
          <a:xfrm>
            <a:off x="1258888" y="990600"/>
            <a:ext cx="5862637" cy="2074863"/>
          </a:xfrm>
          <a:prstGeom prst="rect">
            <a:avLst/>
          </a:prstGeom>
          <a:noFill/>
          <a:ln w="9525">
            <a:noFill/>
            <a:miter lim="800000"/>
            <a:headEnd/>
            <a:tailEnd/>
          </a:ln>
        </p:spPr>
      </p:pic>
      <p:pic>
        <p:nvPicPr>
          <p:cNvPr id="76806" name="Picture 6"/>
          <p:cNvPicPr>
            <a:picLocks noChangeAspect="1" noChangeArrowheads="1"/>
          </p:cNvPicPr>
          <p:nvPr/>
        </p:nvPicPr>
        <p:blipFill>
          <a:blip r:embed="rId4"/>
          <a:srcRect/>
          <a:stretch>
            <a:fillRect/>
          </a:stretch>
        </p:blipFill>
        <p:spPr bwMode="auto">
          <a:xfrm>
            <a:off x="1258888" y="3962400"/>
            <a:ext cx="5862637" cy="2081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wipe(left)">
                                      <p:cBhvr>
                                        <p:cTn id="7" dur="4250"/>
                                        <p:tgtEl>
                                          <p:spTgt spid="76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500"/>
                                  </p:stCondLst>
                                  <p:childTnLst>
                                    <p:set>
                                      <p:cBhvr>
                                        <p:cTn id="11" dur="1" fill="hold">
                                          <p:stCondLst>
                                            <p:cond delay="0"/>
                                          </p:stCondLst>
                                        </p:cTn>
                                        <p:tgtEl>
                                          <p:spTgt spid="76806"/>
                                        </p:tgtEl>
                                        <p:attrNameLst>
                                          <p:attrName>style.visibility</p:attrName>
                                        </p:attrNameLst>
                                      </p:cBhvr>
                                      <p:to>
                                        <p:strVal val="visible"/>
                                      </p:to>
                                    </p:set>
                                    <p:animEffect transition="in" filter="wipe(left)">
                                      <p:cBhvr>
                                        <p:cTn id="12" dur="425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1"/>
          <p:cNvSpPr>
            <a:spLocks noGrp="1"/>
          </p:cNvSpPr>
          <p:nvPr>
            <p:ph type="sldNum" sz="quarter" idx="10"/>
          </p:nvPr>
        </p:nvSpPr>
        <p:spPr>
          <a:noFill/>
        </p:spPr>
        <p:txBody>
          <a:bodyPr/>
          <a:lstStyle/>
          <a:p>
            <a:r>
              <a:rPr lang="en-US"/>
              <a:t>20.</a:t>
            </a:r>
            <a:fld id="{A5243215-916F-40AA-B8D6-BA495DDC3BAD}" type="slidenum">
              <a:rPr lang="en-US"/>
              <a:pPr/>
              <a:t>6</a:t>
            </a:fld>
            <a:endParaRPr lang="en-US"/>
          </a:p>
        </p:txBody>
      </p:sp>
      <p:sp>
        <p:nvSpPr>
          <p:cNvPr id="37890"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20.4: </a:t>
            </a:r>
            <a:r>
              <a:rPr lang="en-US" sz="2000">
                <a:latin typeface="Times-BoldItalic"/>
              </a:rPr>
              <a:t>The distance vector corresponding to a tree</a:t>
            </a:r>
          </a:p>
        </p:txBody>
      </p:sp>
      <p:pic>
        <p:nvPicPr>
          <p:cNvPr id="77829" name="Picture 5"/>
          <p:cNvPicPr>
            <a:picLocks noChangeAspect="1" noChangeArrowheads="1"/>
          </p:cNvPicPr>
          <p:nvPr/>
        </p:nvPicPr>
        <p:blipFill>
          <a:blip r:embed="rId3"/>
          <a:srcRect/>
          <a:stretch>
            <a:fillRect/>
          </a:stretch>
        </p:blipFill>
        <p:spPr bwMode="auto">
          <a:xfrm>
            <a:off x="511175" y="1219200"/>
            <a:ext cx="3748088" cy="2406650"/>
          </a:xfrm>
          <a:prstGeom prst="rect">
            <a:avLst/>
          </a:prstGeom>
          <a:noFill/>
          <a:ln w="9525">
            <a:noFill/>
            <a:miter lim="800000"/>
            <a:headEnd/>
            <a:tailEnd/>
          </a:ln>
        </p:spPr>
      </p:pic>
      <p:pic>
        <p:nvPicPr>
          <p:cNvPr id="77830" name="Picture 6"/>
          <p:cNvPicPr>
            <a:picLocks noChangeAspect="1" noChangeArrowheads="1"/>
          </p:cNvPicPr>
          <p:nvPr/>
        </p:nvPicPr>
        <p:blipFill>
          <a:blip r:embed="rId4"/>
          <a:srcRect/>
          <a:stretch>
            <a:fillRect/>
          </a:stretch>
        </p:blipFill>
        <p:spPr bwMode="auto">
          <a:xfrm>
            <a:off x="4648200" y="2724150"/>
            <a:ext cx="3189288" cy="3219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anim calcmode="lin" valueType="num">
                                      <p:cBhvr>
                                        <p:cTn id="7" dur="1000" fill="hold"/>
                                        <p:tgtEl>
                                          <p:spTgt spid="77829"/>
                                        </p:tgtEl>
                                        <p:attrNameLst>
                                          <p:attrName>ppt_w</p:attrName>
                                        </p:attrNameLst>
                                      </p:cBhvr>
                                      <p:tavLst>
                                        <p:tav tm="0">
                                          <p:val>
                                            <p:fltVal val="0"/>
                                          </p:val>
                                        </p:tav>
                                        <p:tav tm="100000">
                                          <p:val>
                                            <p:strVal val="#ppt_w"/>
                                          </p:val>
                                        </p:tav>
                                      </p:tavLst>
                                    </p:anim>
                                    <p:anim calcmode="lin" valueType="num">
                                      <p:cBhvr>
                                        <p:cTn id="8" dur="1000" fill="hold"/>
                                        <p:tgtEl>
                                          <p:spTgt spid="77829"/>
                                        </p:tgtEl>
                                        <p:attrNameLst>
                                          <p:attrName>ppt_h</p:attrName>
                                        </p:attrNameLst>
                                      </p:cBhvr>
                                      <p:tavLst>
                                        <p:tav tm="0">
                                          <p:val>
                                            <p:fltVal val="0"/>
                                          </p:val>
                                        </p:tav>
                                        <p:tav tm="100000">
                                          <p:val>
                                            <p:strVal val="#ppt_h"/>
                                          </p:val>
                                        </p:tav>
                                      </p:tavLst>
                                    </p:anim>
                                    <p:anim calcmode="lin" valueType="num">
                                      <p:cBhvr>
                                        <p:cTn id="9" dur="1000" fill="hold"/>
                                        <p:tgtEl>
                                          <p:spTgt spid="77829"/>
                                        </p:tgtEl>
                                        <p:attrNameLst>
                                          <p:attrName>style.rotation</p:attrName>
                                        </p:attrNameLst>
                                      </p:cBhvr>
                                      <p:tavLst>
                                        <p:tav tm="0">
                                          <p:val>
                                            <p:fltVal val="90"/>
                                          </p:val>
                                        </p:tav>
                                        <p:tav tm="100000">
                                          <p:val>
                                            <p:fltVal val="0"/>
                                          </p:val>
                                        </p:tav>
                                      </p:tavLst>
                                    </p:anim>
                                    <p:animEffect transition="in" filter="fade">
                                      <p:cBhvr>
                                        <p:cTn id="10" dur="1000"/>
                                        <p:tgtEl>
                                          <p:spTgt spid="778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7830"/>
                                        </p:tgtEl>
                                        <p:attrNameLst>
                                          <p:attrName>style.visibility</p:attrName>
                                        </p:attrNameLst>
                                      </p:cBhvr>
                                      <p:to>
                                        <p:strVal val="visible"/>
                                      </p:to>
                                    </p:set>
                                    <p:animEffect transition="in" filter="wipe(up)">
                                      <p:cBhvr>
                                        <p:cTn id="15" dur="325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1"/>
          <p:cNvSpPr>
            <a:spLocks noGrp="1"/>
          </p:cNvSpPr>
          <p:nvPr>
            <p:ph type="sldNum" sz="quarter" idx="10"/>
          </p:nvPr>
        </p:nvSpPr>
        <p:spPr>
          <a:noFill/>
        </p:spPr>
        <p:txBody>
          <a:bodyPr/>
          <a:lstStyle/>
          <a:p>
            <a:r>
              <a:rPr lang="en-US"/>
              <a:t>20.</a:t>
            </a:r>
            <a:fld id="{45D38D6F-D489-41DE-9C07-6A9A85ED07CD}" type="slidenum">
              <a:rPr lang="en-US"/>
              <a:pPr/>
              <a:t>7</a:t>
            </a:fld>
            <a:endParaRPr lang="en-US"/>
          </a:p>
        </p:txBody>
      </p:sp>
      <p:sp>
        <p:nvSpPr>
          <p:cNvPr id="39938"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20.5:  </a:t>
            </a:r>
            <a:r>
              <a:rPr lang="en-US" sz="2000">
                <a:latin typeface="Times-BoldItalic"/>
              </a:rPr>
              <a:t> The first distance vector for an internet</a:t>
            </a:r>
          </a:p>
        </p:txBody>
      </p:sp>
      <p:pic>
        <p:nvPicPr>
          <p:cNvPr id="78856" name="Picture 8"/>
          <p:cNvPicPr>
            <a:picLocks noChangeAspect="1" noChangeArrowheads="1"/>
          </p:cNvPicPr>
          <p:nvPr/>
        </p:nvPicPr>
        <p:blipFill>
          <a:blip r:embed="rId3"/>
          <a:srcRect/>
          <a:stretch>
            <a:fillRect/>
          </a:stretch>
        </p:blipFill>
        <p:spPr bwMode="auto">
          <a:xfrm>
            <a:off x="1527175" y="1028700"/>
            <a:ext cx="611188" cy="1452563"/>
          </a:xfrm>
          <a:prstGeom prst="rect">
            <a:avLst/>
          </a:prstGeom>
          <a:noFill/>
          <a:ln w="9525">
            <a:noFill/>
            <a:miter lim="800000"/>
            <a:headEnd/>
            <a:tailEnd/>
          </a:ln>
        </p:spPr>
      </p:pic>
      <p:pic>
        <p:nvPicPr>
          <p:cNvPr id="78858" name="Picture 10"/>
          <p:cNvPicPr>
            <a:picLocks noChangeAspect="1" noChangeArrowheads="1"/>
          </p:cNvPicPr>
          <p:nvPr/>
        </p:nvPicPr>
        <p:blipFill>
          <a:blip r:embed="rId4"/>
          <a:srcRect/>
          <a:stretch>
            <a:fillRect/>
          </a:stretch>
        </p:blipFill>
        <p:spPr bwMode="auto">
          <a:xfrm>
            <a:off x="3175000" y="1028700"/>
            <a:ext cx="611188" cy="1452563"/>
          </a:xfrm>
          <a:prstGeom prst="rect">
            <a:avLst/>
          </a:prstGeom>
          <a:noFill/>
          <a:ln w="9525">
            <a:noFill/>
            <a:miter lim="800000"/>
            <a:headEnd/>
            <a:tailEnd/>
          </a:ln>
        </p:spPr>
      </p:pic>
      <p:pic>
        <p:nvPicPr>
          <p:cNvPr id="78859" name="Picture 11"/>
          <p:cNvPicPr>
            <a:picLocks noChangeAspect="1" noChangeArrowheads="1"/>
          </p:cNvPicPr>
          <p:nvPr/>
        </p:nvPicPr>
        <p:blipFill>
          <a:blip r:embed="rId5"/>
          <a:srcRect/>
          <a:stretch>
            <a:fillRect/>
          </a:stretch>
        </p:blipFill>
        <p:spPr bwMode="auto">
          <a:xfrm>
            <a:off x="4899025" y="1012825"/>
            <a:ext cx="609600" cy="1484313"/>
          </a:xfrm>
          <a:prstGeom prst="rect">
            <a:avLst/>
          </a:prstGeom>
          <a:noFill/>
          <a:ln w="9525">
            <a:noFill/>
            <a:miter lim="800000"/>
            <a:headEnd/>
            <a:tailEnd/>
          </a:ln>
        </p:spPr>
      </p:pic>
      <p:pic>
        <p:nvPicPr>
          <p:cNvPr id="78860" name="Picture 12"/>
          <p:cNvPicPr>
            <a:picLocks noChangeAspect="1" noChangeArrowheads="1"/>
          </p:cNvPicPr>
          <p:nvPr/>
        </p:nvPicPr>
        <p:blipFill>
          <a:blip r:embed="rId6"/>
          <a:srcRect/>
          <a:stretch>
            <a:fillRect/>
          </a:stretch>
        </p:blipFill>
        <p:spPr bwMode="auto">
          <a:xfrm>
            <a:off x="7075488" y="3074988"/>
            <a:ext cx="609600" cy="1493837"/>
          </a:xfrm>
          <a:prstGeom prst="rect">
            <a:avLst/>
          </a:prstGeom>
          <a:noFill/>
          <a:ln w="9525">
            <a:noFill/>
            <a:miter lim="800000"/>
            <a:headEnd/>
            <a:tailEnd/>
          </a:ln>
        </p:spPr>
      </p:pic>
      <p:pic>
        <p:nvPicPr>
          <p:cNvPr id="78861" name="Picture 13"/>
          <p:cNvPicPr>
            <a:picLocks noChangeAspect="1" noChangeArrowheads="1"/>
          </p:cNvPicPr>
          <p:nvPr/>
        </p:nvPicPr>
        <p:blipFill>
          <a:blip r:embed="rId7"/>
          <a:srcRect/>
          <a:stretch>
            <a:fillRect/>
          </a:stretch>
        </p:blipFill>
        <p:spPr bwMode="auto">
          <a:xfrm>
            <a:off x="1522413" y="5041900"/>
            <a:ext cx="620712" cy="1433513"/>
          </a:xfrm>
          <a:prstGeom prst="rect">
            <a:avLst/>
          </a:prstGeom>
          <a:noFill/>
          <a:ln w="9525">
            <a:noFill/>
            <a:miter lim="800000"/>
            <a:headEnd/>
            <a:tailEnd/>
          </a:ln>
        </p:spPr>
      </p:pic>
      <p:pic>
        <p:nvPicPr>
          <p:cNvPr id="78862" name="Picture 14"/>
          <p:cNvPicPr>
            <a:picLocks noChangeAspect="1" noChangeArrowheads="1"/>
          </p:cNvPicPr>
          <p:nvPr/>
        </p:nvPicPr>
        <p:blipFill>
          <a:blip r:embed="rId8"/>
          <a:srcRect/>
          <a:stretch>
            <a:fillRect/>
          </a:stretch>
        </p:blipFill>
        <p:spPr bwMode="auto">
          <a:xfrm>
            <a:off x="3170238" y="5041900"/>
            <a:ext cx="620712" cy="1433513"/>
          </a:xfrm>
          <a:prstGeom prst="rect">
            <a:avLst/>
          </a:prstGeom>
          <a:noFill/>
          <a:ln w="9525">
            <a:noFill/>
            <a:miter lim="800000"/>
            <a:headEnd/>
            <a:tailEnd/>
          </a:ln>
        </p:spPr>
      </p:pic>
      <p:pic>
        <p:nvPicPr>
          <p:cNvPr id="78863" name="Picture 15"/>
          <p:cNvPicPr>
            <a:picLocks noChangeAspect="1" noChangeArrowheads="1"/>
          </p:cNvPicPr>
          <p:nvPr/>
        </p:nvPicPr>
        <p:blipFill>
          <a:blip r:embed="rId9"/>
          <a:srcRect/>
          <a:stretch>
            <a:fillRect/>
          </a:stretch>
        </p:blipFill>
        <p:spPr bwMode="auto">
          <a:xfrm>
            <a:off x="4943475" y="5041900"/>
            <a:ext cx="619125" cy="1458913"/>
          </a:xfrm>
          <a:prstGeom prst="rect">
            <a:avLst/>
          </a:prstGeom>
          <a:noFill/>
          <a:ln w="9525">
            <a:noFill/>
            <a:miter lim="800000"/>
            <a:headEnd/>
            <a:tailEnd/>
          </a:ln>
        </p:spPr>
      </p:pic>
      <p:pic>
        <p:nvPicPr>
          <p:cNvPr id="78864" name="Picture 16"/>
          <p:cNvPicPr>
            <a:picLocks noChangeAspect="1" noChangeArrowheads="1"/>
          </p:cNvPicPr>
          <p:nvPr/>
        </p:nvPicPr>
        <p:blipFill>
          <a:blip r:embed="rId10"/>
          <a:srcRect/>
          <a:stretch>
            <a:fillRect/>
          </a:stretch>
        </p:blipFill>
        <p:spPr bwMode="auto">
          <a:xfrm>
            <a:off x="1643063" y="2757488"/>
            <a:ext cx="5214937" cy="21193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78856"/>
                                        </p:tgtEl>
                                        <p:attrNameLst>
                                          <p:attrName>style.visibility</p:attrName>
                                        </p:attrNameLst>
                                      </p:cBhvr>
                                      <p:to>
                                        <p:strVal val="visible"/>
                                      </p:to>
                                    </p:set>
                                    <p:animEffect transition="in" filter="wipe(down)">
                                      <p:cBhvr>
                                        <p:cTn id="11" dur="580">
                                          <p:stCondLst>
                                            <p:cond delay="0"/>
                                          </p:stCondLst>
                                        </p:cTn>
                                        <p:tgtEl>
                                          <p:spTgt spid="78856"/>
                                        </p:tgtEl>
                                      </p:cBhvr>
                                    </p:animEffect>
                                    <p:anim calcmode="lin" valueType="num">
                                      <p:cBhvr>
                                        <p:cTn id="12" dur="1822" tmFilter="0,0; 0.14,0.36; 0.43,0.73; 0.71,0.91; 1.0,1.0">
                                          <p:stCondLst>
                                            <p:cond delay="0"/>
                                          </p:stCondLst>
                                        </p:cTn>
                                        <p:tgtEl>
                                          <p:spTgt spid="7885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7885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7885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7885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78856"/>
                                        </p:tgtEl>
                                        <p:attrNameLst>
                                          <p:attrName>ppt_y</p:attrName>
                                        </p:attrNameLst>
                                      </p:cBhvr>
                                      <p:tavLst>
                                        <p:tav tm="0" fmla="#ppt_y-sin(pi*$)/81">
                                          <p:val>
                                            <p:fltVal val="0"/>
                                          </p:val>
                                        </p:tav>
                                        <p:tav tm="100000">
                                          <p:val>
                                            <p:fltVal val="1"/>
                                          </p:val>
                                        </p:tav>
                                      </p:tavLst>
                                    </p:anim>
                                    <p:animScale>
                                      <p:cBhvr>
                                        <p:cTn id="17" dur="26">
                                          <p:stCondLst>
                                            <p:cond delay="650"/>
                                          </p:stCondLst>
                                        </p:cTn>
                                        <p:tgtEl>
                                          <p:spTgt spid="78856"/>
                                        </p:tgtEl>
                                      </p:cBhvr>
                                      <p:to x="100000" y="60000"/>
                                    </p:animScale>
                                    <p:animScale>
                                      <p:cBhvr>
                                        <p:cTn id="18" dur="166" decel="50000">
                                          <p:stCondLst>
                                            <p:cond delay="676"/>
                                          </p:stCondLst>
                                        </p:cTn>
                                        <p:tgtEl>
                                          <p:spTgt spid="78856"/>
                                        </p:tgtEl>
                                      </p:cBhvr>
                                      <p:to x="100000" y="100000"/>
                                    </p:animScale>
                                    <p:animScale>
                                      <p:cBhvr>
                                        <p:cTn id="19" dur="26">
                                          <p:stCondLst>
                                            <p:cond delay="1312"/>
                                          </p:stCondLst>
                                        </p:cTn>
                                        <p:tgtEl>
                                          <p:spTgt spid="78856"/>
                                        </p:tgtEl>
                                      </p:cBhvr>
                                      <p:to x="100000" y="80000"/>
                                    </p:animScale>
                                    <p:animScale>
                                      <p:cBhvr>
                                        <p:cTn id="20" dur="166" decel="50000">
                                          <p:stCondLst>
                                            <p:cond delay="1338"/>
                                          </p:stCondLst>
                                        </p:cTn>
                                        <p:tgtEl>
                                          <p:spTgt spid="78856"/>
                                        </p:tgtEl>
                                      </p:cBhvr>
                                      <p:to x="100000" y="100000"/>
                                    </p:animScale>
                                    <p:animScale>
                                      <p:cBhvr>
                                        <p:cTn id="21" dur="26">
                                          <p:stCondLst>
                                            <p:cond delay="1642"/>
                                          </p:stCondLst>
                                        </p:cTn>
                                        <p:tgtEl>
                                          <p:spTgt spid="78856"/>
                                        </p:tgtEl>
                                      </p:cBhvr>
                                      <p:to x="100000" y="90000"/>
                                    </p:animScale>
                                    <p:animScale>
                                      <p:cBhvr>
                                        <p:cTn id="22" dur="166" decel="50000">
                                          <p:stCondLst>
                                            <p:cond delay="1668"/>
                                          </p:stCondLst>
                                        </p:cTn>
                                        <p:tgtEl>
                                          <p:spTgt spid="78856"/>
                                        </p:tgtEl>
                                      </p:cBhvr>
                                      <p:to x="100000" y="100000"/>
                                    </p:animScale>
                                    <p:animScale>
                                      <p:cBhvr>
                                        <p:cTn id="23" dur="26">
                                          <p:stCondLst>
                                            <p:cond delay="1808"/>
                                          </p:stCondLst>
                                        </p:cTn>
                                        <p:tgtEl>
                                          <p:spTgt spid="78856"/>
                                        </p:tgtEl>
                                      </p:cBhvr>
                                      <p:to x="100000" y="95000"/>
                                    </p:animScale>
                                    <p:animScale>
                                      <p:cBhvr>
                                        <p:cTn id="24" dur="166" decel="50000">
                                          <p:stCondLst>
                                            <p:cond delay="1834"/>
                                          </p:stCondLst>
                                        </p:cTn>
                                        <p:tgtEl>
                                          <p:spTgt spid="78856"/>
                                        </p:tgtEl>
                                      </p:cBhvr>
                                      <p:to x="100000" y="10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78858"/>
                                        </p:tgtEl>
                                        <p:attrNameLst>
                                          <p:attrName>style.visibility</p:attrName>
                                        </p:attrNameLst>
                                      </p:cBhvr>
                                      <p:to>
                                        <p:strVal val="visible"/>
                                      </p:to>
                                    </p:set>
                                    <p:animEffect transition="in" filter="wipe(down)">
                                      <p:cBhvr>
                                        <p:cTn id="29" dur="580">
                                          <p:stCondLst>
                                            <p:cond delay="0"/>
                                          </p:stCondLst>
                                        </p:cTn>
                                        <p:tgtEl>
                                          <p:spTgt spid="78858"/>
                                        </p:tgtEl>
                                      </p:cBhvr>
                                    </p:animEffect>
                                    <p:anim calcmode="lin" valueType="num">
                                      <p:cBhvr>
                                        <p:cTn id="30" dur="1822" tmFilter="0,0; 0.14,0.36; 0.43,0.73; 0.71,0.91; 1.0,1.0">
                                          <p:stCondLst>
                                            <p:cond delay="0"/>
                                          </p:stCondLst>
                                        </p:cTn>
                                        <p:tgtEl>
                                          <p:spTgt spid="7885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7885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7885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7885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78858"/>
                                        </p:tgtEl>
                                        <p:attrNameLst>
                                          <p:attrName>ppt_y</p:attrName>
                                        </p:attrNameLst>
                                      </p:cBhvr>
                                      <p:tavLst>
                                        <p:tav tm="0" fmla="#ppt_y-sin(pi*$)/81">
                                          <p:val>
                                            <p:fltVal val="0"/>
                                          </p:val>
                                        </p:tav>
                                        <p:tav tm="100000">
                                          <p:val>
                                            <p:fltVal val="1"/>
                                          </p:val>
                                        </p:tav>
                                      </p:tavLst>
                                    </p:anim>
                                    <p:animScale>
                                      <p:cBhvr>
                                        <p:cTn id="35" dur="26">
                                          <p:stCondLst>
                                            <p:cond delay="650"/>
                                          </p:stCondLst>
                                        </p:cTn>
                                        <p:tgtEl>
                                          <p:spTgt spid="78858"/>
                                        </p:tgtEl>
                                      </p:cBhvr>
                                      <p:to x="100000" y="60000"/>
                                    </p:animScale>
                                    <p:animScale>
                                      <p:cBhvr>
                                        <p:cTn id="36" dur="166" decel="50000">
                                          <p:stCondLst>
                                            <p:cond delay="676"/>
                                          </p:stCondLst>
                                        </p:cTn>
                                        <p:tgtEl>
                                          <p:spTgt spid="78858"/>
                                        </p:tgtEl>
                                      </p:cBhvr>
                                      <p:to x="100000" y="100000"/>
                                    </p:animScale>
                                    <p:animScale>
                                      <p:cBhvr>
                                        <p:cTn id="37" dur="26">
                                          <p:stCondLst>
                                            <p:cond delay="1312"/>
                                          </p:stCondLst>
                                        </p:cTn>
                                        <p:tgtEl>
                                          <p:spTgt spid="78858"/>
                                        </p:tgtEl>
                                      </p:cBhvr>
                                      <p:to x="100000" y="80000"/>
                                    </p:animScale>
                                    <p:animScale>
                                      <p:cBhvr>
                                        <p:cTn id="38" dur="166" decel="50000">
                                          <p:stCondLst>
                                            <p:cond delay="1338"/>
                                          </p:stCondLst>
                                        </p:cTn>
                                        <p:tgtEl>
                                          <p:spTgt spid="78858"/>
                                        </p:tgtEl>
                                      </p:cBhvr>
                                      <p:to x="100000" y="100000"/>
                                    </p:animScale>
                                    <p:animScale>
                                      <p:cBhvr>
                                        <p:cTn id="39" dur="26">
                                          <p:stCondLst>
                                            <p:cond delay="1642"/>
                                          </p:stCondLst>
                                        </p:cTn>
                                        <p:tgtEl>
                                          <p:spTgt spid="78858"/>
                                        </p:tgtEl>
                                      </p:cBhvr>
                                      <p:to x="100000" y="90000"/>
                                    </p:animScale>
                                    <p:animScale>
                                      <p:cBhvr>
                                        <p:cTn id="40" dur="166" decel="50000">
                                          <p:stCondLst>
                                            <p:cond delay="1668"/>
                                          </p:stCondLst>
                                        </p:cTn>
                                        <p:tgtEl>
                                          <p:spTgt spid="78858"/>
                                        </p:tgtEl>
                                      </p:cBhvr>
                                      <p:to x="100000" y="100000"/>
                                    </p:animScale>
                                    <p:animScale>
                                      <p:cBhvr>
                                        <p:cTn id="41" dur="26">
                                          <p:stCondLst>
                                            <p:cond delay="1808"/>
                                          </p:stCondLst>
                                        </p:cTn>
                                        <p:tgtEl>
                                          <p:spTgt spid="78858"/>
                                        </p:tgtEl>
                                      </p:cBhvr>
                                      <p:to x="100000" y="95000"/>
                                    </p:animScale>
                                    <p:animScale>
                                      <p:cBhvr>
                                        <p:cTn id="42" dur="166" decel="50000">
                                          <p:stCondLst>
                                            <p:cond delay="1834"/>
                                          </p:stCondLst>
                                        </p:cTn>
                                        <p:tgtEl>
                                          <p:spTgt spid="78858"/>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nodeType="clickEffect">
                                  <p:stCondLst>
                                    <p:cond delay="0"/>
                                  </p:stCondLst>
                                  <p:childTnLst>
                                    <p:set>
                                      <p:cBhvr>
                                        <p:cTn id="46" dur="1" fill="hold">
                                          <p:stCondLst>
                                            <p:cond delay="0"/>
                                          </p:stCondLst>
                                        </p:cTn>
                                        <p:tgtEl>
                                          <p:spTgt spid="78859"/>
                                        </p:tgtEl>
                                        <p:attrNameLst>
                                          <p:attrName>style.visibility</p:attrName>
                                        </p:attrNameLst>
                                      </p:cBhvr>
                                      <p:to>
                                        <p:strVal val="visible"/>
                                      </p:to>
                                    </p:set>
                                    <p:animEffect transition="in" filter="wipe(down)">
                                      <p:cBhvr>
                                        <p:cTn id="47" dur="580">
                                          <p:stCondLst>
                                            <p:cond delay="0"/>
                                          </p:stCondLst>
                                        </p:cTn>
                                        <p:tgtEl>
                                          <p:spTgt spid="78859"/>
                                        </p:tgtEl>
                                      </p:cBhvr>
                                    </p:animEffect>
                                    <p:anim calcmode="lin" valueType="num">
                                      <p:cBhvr>
                                        <p:cTn id="48" dur="1822" tmFilter="0,0; 0.14,0.36; 0.43,0.73; 0.71,0.91; 1.0,1.0">
                                          <p:stCondLst>
                                            <p:cond delay="0"/>
                                          </p:stCondLst>
                                        </p:cTn>
                                        <p:tgtEl>
                                          <p:spTgt spid="7885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7885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7885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7885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78859"/>
                                        </p:tgtEl>
                                        <p:attrNameLst>
                                          <p:attrName>ppt_y</p:attrName>
                                        </p:attrNameLst>
                                      </p:cBhvr>
                                      <p:tavLst>
                                        <p:tav tm="0" fmla="#ppt_y-sin(pi*$)/81">
                                          <p:val>
                                            <p:fltVal val="0"/>
                                          </p:val>
                                        </p:tav>
                                        <p:tav tm="100000">
                                          <p:val>
                                            <p:fltVal val="1"/>
                                          </p:val>
                                        </p:tav>
                                      </p:tavLst>
                                    </p:anim>
                                    <p:animScale>
                                      <p:cBhvr>
                                        <p:cTn id="53" dur="26">
                                          <p:stCondLst>
                                            <p:cond delay="650"/>
                                          </p:stCondLst>
                                        </p:cTn>
                                        <p:tgtEl>
                                          <p:spTgt spid="78859"/>
                                        </p:tgtEl>
                                      </p:cBhvr>
                                      <p:to x="100000" y="60000"/>
                                    </p:animScale>
                                    <p:animScale>
                                      <p:cBhvr>
                                        <p:cTn id="54" dur="166" decel="50000">
                                          <p:stCondLst>
                                            <p:cond delay="676"/>
                                          </p:stCondLst>
                                        </p:cTn>
                                        <p:tgtEl>
                                          <p:spTgt spid="78859"/>
                                        </p:tgtEl>
                                      </p:cBhvr>
                                      <p:to x="100000" y="100000"/>
                                    </p:animScale>
                                    <p:animScale>
                                      <p:cBhvr>
                                        <p:cTn id="55" dur="26">
                                          <p:stCondLst>
                                            <p:cond delay="1312"/>
                                          </p:stCondLst>
                                        </p:cTn>
                                        <p:tgtEl>
                                          <p:spTgt spid="78859"/>
                                        </p:tgtEl>
                                      </p:cBhvr>
                                      <p:to x="100000" y="80000"/>
                                    </p:animScale>
                                    <p:animScale>
                                      <p:cBhvr>
                                        <p:cTn id="56" dur="166" decel="50000">
                                          <p:stCondLst>
                                            <p:cond delay="1338"/>
                                          </p:stCondLst>
                                        </p:cTn>
                                        <p:tgtEl>
                                          <p:spTgt spid="78859"/>
                                        </p:tgtEl>
                                      </p:cBhvr>
                                      <p:to x="100000" y="100000"/>
                                    </p:animScale>
                                    <p:animScale>
                                      <p:cBhvr>
                                        <p:cTn id="57" dur="26">
                                          <p:stCondLst>
                                            <p:cond delay="1642"/>
                                          </p:stCondLst>
                                        </p:cTn>
                                        <p:tgtEl>
                                          <p:spTgt spid="78859"/>
                                        </p:tgtEl>
                                      </p:cBhvr>
                                      <p:to x="100000" y="90000"/>
                                    </p:animScale>
                                    <p:animScale>
                                      <p:cBhvr>
                                        <p:cTn id="58" dur="166" decel="50000">
                                          <p:stCondLst>
                                            <p:cond delay="1668"/>
                                          </p:stCondLst>
                                        </p:cTn>
                                        <p:tgtEl>
                                          <p:spTgt spid="78859"/>
                                        </p:tgtEl>
                                      </p:cBhvr>
                                      <p:to x="100000" y="100000"/>
                                    </p:animScale>
                                    <p:animScale>
                                      <p:cBhvr>
                                        <p:cTn id="59" dur="26">
                                          <p:stCondLst>
                                            <p:cond delay="1808"/>
                                          </p:stCondLst>
                                        </p:cTn>
                                        <p:tgtEl>
                                          <p:spTgt spid="78859"/>
                                        </p:tgtEl>
                                      </p:cBhvr>
                                      <p:to x="100000" y="95000"/>
                                    </p:animScale>
                                    <p:animScale>
                                      <p:cBhvr>
                                        <p:cTn id="60" dur="166" decel="50000">
                                          <p:stCondLst>
                                            <p:cond delay="1834"/>
                                          </p:stCondLst>
                                        </p:cTn>
                                        <p:tgtEl>
                                          <p:spTgt spid="78859"/>
                                        </p:tgtEl>
                                      </p:cBhvr>
                                      <p:to x="100000" y="100000"/>
                                    </p:animScale>
                                  </p:childTnLst>
                                </p:cTn>
                              </p:par>
                            </p:childTnLst>
                          </p:cTn>
                        </p:par>
                      </p:childTnLst>
                    </p:cTn>
                  </p:par>
                  <p:par>
                    <p:cTn id="61" fill="hold" nodeType="clickPar">
                      <p:stCondLst>
                        <p:cond delay="indefinite"/>
                      </p:stCondLst>
                      <p:childTnLst>
                        <p:par>
                          <p:cTn id="62" fill="hold" nodeType="withGroup">
                            <p:stCondLst>
                              <p:cond delay="0"/>
                            </p:stCondLst>
                            <p:childTnLst>
                              <p:par>
                                <p:cTn id="63" presetID="26" presetClass="entr" presetSubtype="0" fill="hold" nodeType="clickEffect">
                                  <p:stCondLst>
                                    <p:cond delay="0"/>
                                  </p:stCondLst>
                                  <p:childTnLst>
                                    <p:set>
                                      <p:cBhvr>
                                        <p:cTn id="64" dur="1" fill="hold">
                                          <p:stCondLst>
                                            <p:cond delay="0"/>
                                          </p:stCondLst>
                                        </p:cTn>
                                        <p:tgtEl>
                                          <p:spTgt spid="78861"/>
                                        </p:tgtEl>
                                        <p:attrNameLst>
                                          <p:attrName>style.visibility</p:attrName>
                                        </p:attrNameLst>
                                      </p:cBhvr>
                                      <p:to>
                                        <p:strVal val="visible"/>
                                      </p:to>
                                    </p:set>
                                    <p:animEffect transition="in" filter="wipe(down)">
                                      <p:cBhvr>
                                        <p:cTn id="65" dur="580">
                                          <p:stCondLst>
                                            <p:cond delay="0"/>
                                          </p:stCondLst>
                                        </p:cTn>
                                        <p:tgtEl>
                                          <p:spTgt spid="78861"/>
                                        </p:tgtEl>
                                      </p:cBhvr>
                                    </p:animEffect>
                                    <p:anim calcmode="lin" valueType="num">
                                      <p:cBhvr>
                                        <p:cTn id="66" dur="1822" tmFilter="0,0; 0.14,0.36; 0.43,0.73; 0.71,0.91; 1.0,1.0">
                                          <p:stCondLst>
                                            <p:cond delay="0"/>
                                          </p:stCondLst>
                                        </p:cTn>
                                        <p:tgtEl>
                                          <p:spTgt spid="78861"/>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78861"/>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78861"/>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78861"/>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78861"/>
                                        </p:tgtEl>
                                        <p:attrNameLst>
                                          <p:attrName>ppt_y</p:attrName>
                                        </p:attrNameLst>
                                      </p:cBhvr>
                                      <p:tavLst>
                                        <p:tav tm="0" fmla="#ppt_y-sin(pi*$)/81">
                                          <p:val>
                                            <p:fltVal val="0"/>
                                          </p:val>
                                        </p:tav>
                                        <p:tav tm="100000">
                                          <p:val>
                                            <p:fltVal val="1"/>
                                          </p:val>
                                        </p:tav>
                                      </p:tavLst>
                                    </p:anim>
                                    <p:animScale>
                                      <p:cBhvr>
                                        <p:cTn id="71" dur="26">
                                          <p:stCondLst>
                                            <p:cond delay="650"/>
                                          </p:stCondLst>
                                        </p:cTn>
                                        <p:tgtEl>
                                          <p:spTgt spid="78861"/>
                                        </p:tgtEl>
                                      </p:cBhvr>
                                      <p:to x="100000" y="60000"/>
                                    </p:animScale>
                                    <p:animScale>
                                      <p:cBhvr>
                                        <p:cTn id="72" dur="166" decel="50000">
                                          <p:stCondLst>
                                            <p:cond delay="676"/>
                                          </p:stCondLst>
                                        </p:cTn>
                                        <p:tgtEl>
                                          <p:spTgt spid="78861"/>
                                        </p:tgtEl>
                                      </p:cBhvr>
                                      <p:to x="100000" y="100000"/>
                                    </p:animScale>
                                    <p:animScale>
                                      <p:cBhvr>
                                        <p:cTn id="73" dur="26">
                                          <p:stCondLst>
                                            <p:cond delay="1312"/>
                                          </p:stCondLst>
                                        </p:cTn>
                                        <p:tgtEl>
                                          <p:spTgt spid="78861"/>
                                        </p:tgtEl>
                                      </p:cBhvr>
                                      <p:to x="100000" y="80000"/>
                                    </p:animScale>
                                    <p:animScale>
                                      <p:cBhvr>
                                        <p:cTn id="74" dur="166" decel="50000">
                                          <p:stCondLst>
                                            <p:cond delay="1338"/>
                                          </p:stCondLst>
                                        </p:cTn>
                                        <p:tgtEl>
                                          <p:spTgt spid="78861"/>
                                        </p:tgtEl>
                                      </p:cBhvr>
                                      <p:to x="100000" y="100000"/>
                                    </p:animScale>
                                    <p:animScale>
                                      <p:cBhvr>
                                        <p:cTn id="75" dur="26">
                                          <p:stCondLst>
                                            <p:cond delay="1642"/>
                                          </p:stCondLst>
                                        </p:cTn>
                                        <p:tgtEl>
                                          <p:spTgt spid="78861"/>
                                        </p:tgtEl>
                                      </p:cBhvr>
                                      <p:to x="100000" y="90000"/>
                                    </p:animScale>
                                    <p:animScale>
                                      <p:cBhvr>
                                        <p:cTn id="76" dur="166" decel="50000">
                                          <p:stCondLst>
                                            <p:cond delay="1668"/>
                                          </p:stCondLst>
                                        </p:cTn>
                                        <p:tgtEl>
                                          <p:spTgt spid="78861"/>
                                        </p:tgtEl>
                                      </p:cBhvr>
                                      <p:to x="100000" y="100000"/>
                                    </p:animScale>
                                    <p:animScale>
                                      <p:cBhvr>
                                        <p:cTn id="77" dur="26">
                                          <p:stCondLst>
                                            <p:cond delay="1808"/>
                                          </p:stCondLst>
                                        </p:cTn>
                                        <p:tgtEl>
                                          <p:spTgt spid="78861"/>
                                        </p:tgtEl>
                                      </p:cBhvr>
                                      <p:to x="100000" y="95000"/>
                                    </p:animScale>
                                    <p:animScale>
                                      <p:cBhvr>
                                        <p:cTn id="78" dur="166" decel="50000">
                                          <p:stCondLst>
                                            <p:cond delay="1834"/>
                                          </p:stCondLst>
                                        </p:cTn>
                                        <p:tgtEl>
                                          <p:spTgt spid="78861"/>
                                        </p:tgtEl>
                                      </p:cBhvr>
                                      <p:to x="100000" y="100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26" presetClass="entr" presetSubtype="0" fill="hold" nodeType="clickEffect">
                                  <p:stCondLst>
                                    <p:cond delay="0"/>
                                  </p:stCondLst>
                                  <p:childTnLst>
                                    <p:set>
                                      <p:cBhvr>
                                        <p:cTn id="82" dur="1" fill="hold">
                                          <p:stCondLst>
                                            <p:cond delay="0"/>
                                          </p:stCondLst>
                                        </p:cTn>
                                        <p:tgtEl>
                                          <p:spTgt spid="78862"/>
                                        </p:tgtEl>
                                        <p:attrNameLst>
                                          <p:attrName>style.visibility</p:attrName>
                                        </p:attrNameLst>
                                      </p:cBhvr>
                                      <p:to>
                                        <p:strVal val="visible"/>
                                      </p:to>
                                    </p:set>
                                    <p:animEffect transition="in" filter="wipe(down)">
                                      <p:cBhvr>
                                        <p:cTn id="83" dur="580">
                                          <p:stCondLst>
                                            <p:cond delay="0"/>
                                          </p:stCondLst>
                                        </p:cTn>
                                        <p:tgtEl>
                                          <p:spTgt spid="78862"/>
                                        </p:tgtEl>
                                      </p:cBhvr>
                                    </p:animEffect>
                                    <p:anim calcmode="lin" valueType="num">
                                      <p:cBhvr>
                                        <p:cTn id="84" dur="1822" tmFilter="0,0; 0.14,0.36; 0.43,0.73; 0.71,0.91; 1.0,1.0">
                                          <p:stCondLst>
                                            <p:cond delay="0"/>
                                          </p:stCondLst>
                                        </p:cTn>
                                        <p:tgtEl>
                                          <p:spTgt spid="78862"/>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78862"/>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78862"/>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78862"/>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78862"/>
                                        </p:tgtEl>
                                        <p:attrNameLst>
                                          <p:attrName>ppt_y</p:attrName>
                                        </p:attrNameLst>
                                      </p:cBhvr>
                                      <p:tavLst>
                                        <p:tav tm="0" fmla="#ppt_y-sin(pi*$)/81">
                                          <p:val>
                                            <p:fltVal val="0"/>
                                          </p:val>
                                        </p:tav>
                                        <p:tav tm="100000">
                                          <p:val>
                                            <p:fltVal val="1"/>
                                          </p:val>
                                        </p:tav>
                                      </p:tavLst>
                                    </p:anim>
                                    <p:animScale>
                                      <p:cBhvr>
                                        <p:cTn id="89" dur="26">
                                          <p:stCondLst>
                                            <p:cond delay="650"/>
                                          </p:stCondLst>
                                        </p:cTn>
                                        <p:tgtEl>
                                          <p:spTgt spid="78862"/>
                                        </p:tgtEl>
                                      </p:cBhvr>
                                      <p:to x="100000" y="60000"/>
                                    </p:animScale>
                                    <p:animScale>
                                      <p:cBhvr>
                                        <p:cTn id="90" dur="166" decel="50000">
                                          <p:stCondLst>
                                            <p:cond delay="676"/>
                                          </p:stCondLst>
                                        </p:cTn>
                                        <p:tgtEl>
                                          <p:spTgt spid="78862"/>
                                        </p:tgtEl>
                                      </p:cBhvr>
                                      <p:to x="100000" y="100000"/>
                                    </p:animScale>
                                    <p:animScale>
                                      <p:cBhvr>
                                        <p:cTn id="91" dur="26">
                                          <p:stCondLst>
                                            <p:cond delay="1312"/>
                                          </p:stCondLst>
                                        </p:cTn>
                                        <p:tgtEl>
                                          <p:spTgt spid="78862"/>
                                        </p:tgtEl>
                                      </p:cBhvr>
                                      <p:to x="100000" y="80000"/>
                                    </p:animScale>
                                    <p:animScale>
                                      <p:cBhvr>
                                        <p:cTn id="92" dur="166" decel="50000">
                                          <p:stCondLst>
                                            <p:cond delay="1338"/>
                                          </p:stCondLst>
                                        </p:cTn>
                                        <p:tgtEl>
                                          <p:spTgt spid="78862"/>
                                        </p:tgtEl>
                                      </p:cBhvr>
                                      <p:to x="100000" y="100000"/>
                                    </p:animScale>
                                    <p:animScale>
                                      <p:cBhvr>
                                        <p:cTn id="93" dur="26">
                                          <p:stCondLst>
                                            <p:cond delay="1642"/>
                                          </p:stCondLst>
                                        </p:cTn>
                                        <p:tgtEl>
                                          <p:spTgt spid="78862"/>
                                        </p:tgtEl>
                                      </p:cBhvr>
                                      <p:to x="100000" y="90000"/>
                                    </p:animScale>
                                    <p:animScale>
                                      <p:cBhvr>
                                        <p:cTn id="94" dur="166" decel="50000">
                                          <p:stCondLst>
                                            <p:cond delay="1668"/>
                                          </p:stCondLst>
                                        </p:cTn>
                                        <p:tgtEl>
                                          <p:spTgt spid="78862"/>
                                        </p:tgtEl>
                                      </p:cBhvr>
                                      <p:to x="100000" y="100000"/>
                                    </p:animScale>
                                    <p:animScale>
                                      <p:cBhvr>
                                        <p:cTn id="95" dur="26">
                                          <p:stCondLst>
                                            <p:cond delay="1808"/>
                                          </p:stCondLst>
                                        </p:cTn>
                                        <p:tgtEl>
                                          <p:spTgt spid="78862"/>
                                        </p:tgtEl>
                                      </p:cBhvr>
                                      <p:to x="100000" y="95000"/>
                                    </p:animScale>
                                    <p:animScale>
                                      <p:cBhvr>
                                        <p:cTn id="96" dur="166" decel="50000">
                                          <p:stCondLst>
                                            <p:cond delay="1834"/>
                                          </p:stCondLst>
                                        </p:cTn>
                                        <p:tgtEl>
                                          <p:spTgt spid="78862"/>
                                        </p:tgtEl>
                                      </p:cBhvr>
                                      <p:to x="100000" y="100000"/>
                                    </p:animScale>
                                  </p:childTnLst>
                                </p:cTn>
                              </p:par>
                            </p:childTnLst>
                          </p:cTn>
                        </p:par>
                      </p:childTnLst>
                    </p:cTn>
                  </p:par>
                  <p:par>
                    <p:cTn id="97" fill="hold" nodeType="clickPar">
                      <p:stCondLst>
                        <p:cond delay="indefinite"/>
                      </p:stCondLst>
                      <p:childTnLst>
                        <p:par>
                          <p:cTn id="98" fill="hold" nodeType="withGroup">
                            <p:stCondLst>
                              <p:cond delay="0"/>
                            </p:stCondLst>
                            <p:childTnLst>
                              <p:par>
                                <p:cTn id="99" presetID="26" presetClass="entr" presetSubtype="0" fill="hold" nodeType="clickEffect">
                                  <p:stCondLst>
                                    <p:cond delay="0"/>
                                  </p:stCondLst>
                                  <p:childTnLst>
                                    <p:set>
                                      <p:cBhvr>
                                        <p:cTn id="100" dur="1" fill="hold">
                                          <p:stCondLst>
                                            <p:cond delay="0"/>
                                          </p:stCondLst>
                                        </p:cTn>
                                        <p:tgtEl>
                                          <p:spTgt spid="78863"/>
                                        </p:tgtEl>
                                        <p:attrNameLst>
                                          <p:attrName>style.visibility</p:attrName>
                                        </p:attrNameLst>
                                      </p:cBhvr>
                                      <p:to>
                                        <p:strVal val="visible"/>
                                      </p:to>
                                    </p:set>
                                    <p:animEffect transition="in" filter="wipe(down)">
                                      <p:cBhvr>
                                        <p:cTn id="101" dur="580">
                                          <p:stCondLst>
                                            <p:cond delay="0"/>
                                          </p:stCondLst>
                                        </p:cTn>
                                        <p:tgtEl>
                                          <p:spTgt spid="78863"/>
                                        </p:tgtEl>
                                      </p:cBhvr>
                                    </p:animEffect>
                                    <p:anim calcmode="lin" valueType="num">
                                      <p:cBhvr>
                                        <p:cTn id="102" dur="1822" tmFilter="0,0; 0.14,0.36; 0.43,0.73; 0.71,0.91; 1.0,1.0">
                                          <p:stCondLst>
                                            <p:cond delay="0"/>
                                          </p:stCondLst>
                                        </p:cTn>
                                        <p:tgtEl>
                                          <p:spTgt spid="78863"/>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78863"/>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78863"/>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78863"/>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78863"/>
                                        </p:tgtEl>
                                        <p:attrNameLst>
                                          <p:attrName>ppt_y</p:attrName>
                                        </p:attrNameLst>
                                      </p:cBhvr>
                                      <p:tavLst>
                                        <p:tav tm="0" fmla="#ppt_y-sin(pi*$)/81">
                                          <p:val>
                                            <p:fltVal val="0"/>
                                          </p:val>
                                        </p:tav>
                                        <p:tav tm="100000">
                                          <p:val>
                                            <p:fltVal val="1"/>
                                          </p:val>
                                        </p:tav>
                                      </p:tavLst>
                                    </p:anim>
                                    <p:animScale>
                                      <p:cBhvr>
                                        <p:cTn id="107" dur="26">
                                          <p:stCondLst>
                                            <p:cond delay="650"/>
                                          </p:stCondLst>
                                        </p:cTn>
                                        <p:tgtEl>
                                          <p:spTgt spid="78863"/>
                                        </p:tgtEl>
                                      </p:cBhvr>
                                      <p:to x="100000" y="60000"/>
                                    </p:animScale>
                                    <p:animScale>
                                      <p:cBhvr>
                                        <p:cTn id="108" dur="166" decel="50000">
                                          <p:stCondLst>
                                            <p:cond delay="676"/>
                                          </p:stCondLst>
                                        </p:cTn>
                                        <p:tgtEl>
                                          <p:spTgt spid="78863"/>
                                        </p:tgtEl>
                                      </p:cBhvr>
                                      <p:to x="100000" y="100000"/>
                                    </p:animScale>
                                    <p:animScale>
                                      <p:cBhvr>
                                        <p:cTn id="109" dur="26">
                                          <p:stCondLst>
                                            <p:cond delay="1312"/>
                                          </p:stCondLst>
                                        </p:cTn>
                                        <p:tgtEl>
                                          <p:spTgt spid="78863"/>
                                        </p:tgtEl>
                                      </p:cBhvr>
                                      <p:to x="100000" y="80000"/>
                                    </p:animScale>
                                    <p:animScale>
                                      <p:cBhvr>
                                        <p:cTn id="110" dur="166" decel="50000">
                                          <p:stCondLst>
                                            <p:cond delay="1338"/>
                                          </p:stCondLst>
                                        </p:cTn>
                                        <p:tgtEl>
                                          <p:spTgt spid="78863"/>
                                        </p:tgtEl>
                                      </p:cBhvr>
                                      <p:to x="100000" y="100000"/>
                                    </p:animScale>
                                    <p:animScale>
                                      <p:cBhvr>
                                        <p:cTn id="111" dur="26">
                                          <p:stCondLst>
                                            <p:cond delay="1642"/>
                                          </p:stCondLst>
                                        </p:cTn>
                                        <p:tgtEl>
                                          <p:spTgt spid="78863"/>
                                        </p:tgtEl>
                                      </p:cBhvr>
                                      <p:to x="100000" y="90000"/>
                                    </p:animScale>
                                    <p:animScale>
                                      <p:cBhvr>
                                        <p:cTn id="112" dur="166" decel="50000">
                                          <p:stCondLst>
                                            <p:cond delay="1668"/>
                                          </p:stCondLst>
                                        </p:cTn>
                                        <p:tgtEl>
                                          <p:spTgt spid="78863"/>
                                        </p:tgtEl>
                                      </p:cBhvr>
                                      <p:to x="100000" y="100000"/>
                                    </p:animScale>
                                    <p:animScale>
                                      <p:cBhvr>
                                        <p:cTn id="113" dur="26">
                                          <p:stCondLst>
                                            <p:cond delay="1808"/>
                                          </p:stCondLst>
                                        </p:cTn>
                                        <p:tgtEl>
                                          <p:spTgt spid="78863"/>
                                        </p:tgtEl>
                                      </p:cBhvr>
                                      <p:to x="100000" y="95000"/>
                                    </p:animScale>
                                    <p:animScale>
                                      <p:cBhvr>
                                        <p:cTn id="114" dur="166" decel="50000">
                                          <p:stCondLst>
                                            <p:cond delay="1834"/>
                                          </p:stCondLst>
                                        </p:cTn>
                                        <p:tgtEl>
                                          <p:spTgt spid="78863"/>
                                        </p:tgtEl>
                                      </p:cBhvr>
                                      <p:to x="100000" y="100000"/>
                                    </p:animScale>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6" presetClass="entr" presetSubtype="0" fill="hold" nodeType="clickEffect">
                                  <p:stCondLst>
                                    <p:cond delay="0"/>
                                  </p:stCondLst>
                                  <p:childTnLst>
                                    <p:set>
                                      <p:cBhvr>
                                        <p:cTn id="118" dur="1" fill="hold">
                                          <p:stCondLst>
                                            <p:cond delay="0"/>
                                          </p:stCondLst>
                                        </p:cTn>
                                        <p:tgtEl>
                                          <p:spTgt spid="78860"/>
                                        </p:tgtEl>
                                        <p:attrNameLst>
                                          <p:attrName>style.visibility</p:attrName>
                                        </p:attrNameLst>
                                      </p:cBhvr>
                                      <p:to>
                                        <p:strVal val="visible"/>
                                      </p:to>
                                    </p:set>
                                    <p:animEffect transition="in" filter="wipe(down)">
                                      <p:cBhvr>
                                        <p:cTn id="119" dur="580">
                                          <p:stCondLst>
                                            <p:cond delay="0"/>
                                          </p:stCondLst>
                                        </p:cTn>
                                        <p:tgtEl>
                                          <p:spTgt spid="78860"/>
                                        </p:tgtEl>
                                      </p:cBhvr>
                                    </p:animEffect>
                                    <p:anim calcmode="lin" valueType="num">
                                      <p:cBhvr>
                                        <p:cTn id="120" dur="1822" tmFilter="0,0; 0.14,0.36; 0.43,0.73; 0.71,0.91; 1.0,1.0">
                                          <p:stCondLst>
                                            <p:cond delay="0"/>
                                          </p:stCondLst>
                                        </p:cTn>
                                        <p:tgtEl>
                                          <p:spTgt spid="78860"/>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78860"/>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78860"/>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78860"/>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78860"/>
                                        </p:tgtEl>
                                        <p:attrNameLst>
                                          <p:attrName>ppt_y</p:attrName>
                                        </p:attrNameLst>
                                      </p:cBhvr>
                                      <p:tavLst>
                                        <p:tav tm="0" fmla="#ppt_y-sin(pi*$)/81">
                                          <p:val>
                                            <p:fltVal val="0"/>
                                          </p:val>
                                        </p:tav>
                                        <p:tav tm="100000">
                                          <p:val>
                                            <p:fltVal val="1"/>
                                          </p:val>
                                        </p:tav>
                                      </p:tavLst>
                                    </p:anim>
                                    <p:animScale>
                                      <p:cBhvr>
                                        <p:cTn id="125" dur="26">
                                          <p:stCondLst>
                                            <p:cond delay="650"/>
                                          </p:stCondLst>
                                        </p:cTn>
                                        <p:tgtEl>
                                          <p:spTgt spid="78860"/>
                                        </p:tgtEl>
                                      </p:cBhvr>
                                      <p:to x="100000" y="60000"/>
                                    </p:animScale>
                                    <p:animScale>
                                      <p:cBhvr>
                                        <p:cTn id="126" dur="166" decel="50000">
                                          <p:stCondLst>
                                            <p:cond delay="676"/>
                                          </p:stCondLst>
                                        </p:cTn>
                                        <p:tgtEl>
                                          <p:spTgt spid="78860"/>
                                        </p:tgtEl>
                                      </p:cBhvr>
                                      <p:to x="100000" y="100000"/>
                                    </p:animScale>
                                    <p:animScale>
                                      <p:cBhvr>
                                        <p:cTn id="127" dur="26">
                                          <p:stCondLst>
                                            <p:cond delay="1312"/>
                                          </p:stCondLst>
                                        </p:cTn>
                                        <p:tgtEl>
                                          <p:spTgt spid="78860"/>
                                        </p:tgtEl>
                                      </p:cBhvr>
                                      <p:to x="100000" y="80000"/>
                                    </p:animScale>
                                    <p:animScale>
                                      <p:cBhvr>
                                        <p:cTn id="128" dur="166" decel="50000">
                                          <p:stCondLst>
                                            <p:cond delay="1338"/>
                                          </p:stCondLst>
                                        </p:cTn>
                                        <p:tgtEl>
                                          <p:spTgt spid="78860"/>
                                        </p:tgtEl>
                                      </p:cBhvr>
                                      <p:to x="100000" y="100000"/>
                                    </p:animScale>
                                    <p:animScale>
                                      <p:cBhvr>
                                        <p:cTn id="129" dur="26">
                                          <p:stCondLst>
                                            <p:cond delay="1642"/>
                                          </p:stCondLst>
                                        </p:cTn>
                                        <p:tgtEl>
                                          <p:spTgt spid="78860"/>
                                        </p:tgtEl>
                                      </p:cBhvr>
                                      <p:to x="100000" y="90000"/>
                                    </p:animScale>
                                    <p:animScale>
                                      <p:cBhvr>
                                        <p:cTn id="130" dur="166" decel="50000">
                                          <p:stCondLst>
                                            <p:cond delay="1668"/>
                                          </p:stCondLst>
                                        </p:cTn>
                                        <p:tgtEl>
                                          <p:spTgt spid="78860"/>
                                        </p:tgtEl>
                                      </p:cBhvr>
                                      <p:to x="100000" y="100000"/>
                                    </p:animScale>
                                    <p:animScale>
                                      <p:cBhvr>
                                        <p:cTn id="131" dur="26">
                                          <p:stCondLst>
                                            <p:cond delay="1808"/>
                                          </p:stCondLst>
                                        </p:cTn>
                                        <p:tgtEl>
                                          <p:spTgt spid="78860"/>
                                        </p:tgtEl>
                                      </p:cBhvr>
                                      <p:to x="100000" y="95000"/>
                                    </p:animScale>
                                    <p:animScale>
                                      <p:cBhvr>
                                        <p:cTn id="132" dur="166" decel="50000">
                                          <p:stCondLst>
                                            <p:cond delay="1834"/>
                                          </p:stCondLst>
                                        </p:cTn>
                                        <p:tgtEl>
                                          <p:spTgt spid="788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1"/>
          <p:cNvSpPr>
            <a:spLocks noGrp="1"/>
          </p:cNvSpPr>
          <p:nvPr>
            <p:ph type="sldNum" sz="quarter" idx="10"/>
          </p:nvPr>
        </p:nvSpPr>
        <p:spPr>
          <a:noFill/>
        </p:spPr>
        <p:txBody>
          <a:bodyPr/>
          <a:lstStyle/>
          <a:p>
            <a:r>
              <a:rPr lang="en-US"/>
              <a:t>20.</a:t>
            </a:r>
            <a:fld id="{09B4E8FE-88CA-4D13-A2C1-743E1F8AC90B}" type="slidenum">
              <a:rPr lang="en-US"/>
              <a:pPr/>
              <a:t>8</a:t>
            </a:fld>
            <a:endParaRPr lang="en-US"/>
          </a:p>
        </p:txBody>
      </p:sp>
      <p:sp>
        <p:nvSpPr>
          <p:cNvPr id="41986"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20.6:  </a:t>
            </a:r>
            <a:r>
              <a:rPr lang="en-US" sz="2000">
                <a:latin typeface="Times-BoldItalic"/>
              </a:rPr>
              <a:t>Updating distance vectors</a:t>
            </a:r>
          </a:p>
        </p:txBody>
      </p:sp>
      <p:pic>
        <p:nvPicPr>
          <p:cNvPr id="79877" name="Picture 5"/>
          <p:cNvPicPr>
            <a:picLocks noChangeAspect="1" noChangeArrowheads="1"/>
          </p:cNvPicPr>
          <p:nvPr/>
        </p:nvPicPr>
        <p:blipFill>
          <a:blip r:embed="rId3"/>
          <a:srcRect/>
          <a:stretch>
            <a:fillRect/>
          </a:stretch>
        </p:blipFill>
        <p:spPr bwMode="auto">
          <a:xfrm>
            <a:off x="304800" y="796925"/>
            <a:ext cx="3829050" cy="2708275"/>
          </a:xfrm>
          <a:prstGeom prst="rect">
            <a:avLst/>
          </a:prstGeom>
          <a:noFill/>
          <a:ln w="9525">
            <a:noFill/>
            <a:miter lim="800000"/>
            <a:headEnd/>
            <a:tailEnd/>
          </a:ln>
        </p:spPr>
      </p:pic>
      <p:pic>
        <p:nvPicPr>
          <p:cNvPr id="2" name="Picture 6"/>
          <p:cNvPicPr>
            <a:picLocks noChangeAspect="1" noChangeArrowheads="1"/>
          </p:cNvPicPr>
          <p:nvPr/>
        </p:nvPicPr>
        <p:blipFill>
          <a:blip r:embed="rId4"/>
          <a:srcRect/>
          <a:stretch>
            <a:fillRect/>
          </a:stretch>
        </p:blipFill>
        <p:spPr bwMode="auto">
          <a:xfrm>
            <a:off x="4572000" y="3505200"/>
            <a:ext cx="3757613" cy="2708275"/>
          </a:xfrm>
          <a:prstGeom prst="rect">
            <a:avLst/>
          </a:prstGeom>
          <a:noFill/>
          <a:ln w="9525">
            <a:noFill/>
            <a:miter lim="800000"/>
            <a:headEnd/>
            <a:tailEnd/>
          </a:ln>
        </p:spPr>
      </p:pic>
      <p:pic>
        <p:nvPicPr>
          <p:cNvPr id="79879" name="Picture 7"/>
          <p:cNvPicPr>
            <a:picLocks noChangeAspect="1" noChangeArrowheads="1"/>
          </p:cNvPicPr>
          <p:nvPr/>
        </p:nvPicPr>
        <p:blipFill>
          <a:blip r:embed="rId5"/>
          <a:srcRect/>
          <a:stretch>
            <a:fillRect/>
          </a:stretch>
        </p:blipFill>
        <p:spPr bwMode="auto">
          <a:xfrm>
            <a:off x="5373688" y="1565275"/>
            <a:ext cx="2154237" cy="679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fade">
                                      <p:cBhvr>
                                        <p:cTn id="7" dur="2000"/>
                                        <p:tgtEl>
                                          <p:spTgt spid="79877"/>
                                        </p:tgtEl>
                                      </p:cBhvr>
                                    </p:animEffect>
                                    <p:anim calcmode="lin" valueType="num">
                                      <p:cBhvr>
                                        <p:cTn id="8" dur="2000" fill="hold"/>
                                        <p:tgtEl>
                                          <p:spTgt spid="79877"/>
                                        </p:tgtEl>
                                        <p:attrNameLst>
                                          <p:attrName>ppt_w</p:attrName>
                                        </p:attrNameLst>
                                      </p:cBhvr>
                                      <p:tavLst>
                                        <p:tav tm="0" fmla="#ppt_w*sin(2.5*pi*$)">
                                          <p:val>
                                            <p:fltVal val="0"/>
                                          </p:val>
                                        </p:tav>
                                        <p:tav tm="100000">
                                          <p:val>
                                            <p:fltVal val="1"/>
                                          </p:val>
                                        </p:tav>
                                      </p:tavLst>
                                    </p:anim>
                                    <p:anim calcmode="lin" valueType="num">
                                      <p:cBhvr>
                                        <p:cTn id="9" dur="2000" fill="hold"/>
                                        <p:tgtEl>
                                          <p:spTgt spid="79877"/>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anim calcmode="lin" valueType="num">
                                      <p:cBhvr>
                                        <p:cTn id="15" dur="2000" fill="hold"/>
                                        <p:tgtEl>
                                          <p:spTgt spid="2"/>
                                        </p:tgtEl>
                                        <p:attrNameLst>
                                          <p:attrName>ppt_w</p:attrName>
                                        </p:attrNameLst>
                                      </p:cBhvr>
                                      <p:tavLst>
                                        <p:tav tm="0" fmla="#ppt_w*sin(2.5*pi*$)">
                                          <p:val>
                                            <p:fltVal val="0"/>
                                          </p:val>
                                        </p:tav>
                                        <p:tav tm="100000">
                                          <p:val>
                                            <p:fltVal val="1"/>
                                          </p:val>
                                        </p:tav>
                                      </p:tavLst>
                                    </p:anim>
                                    <p:anim calcmode="lin" valueType="num">
                                      <p:cBhvr>
                                        <p:cTn id="16"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ntr" presetSubtype="0" fill="hold" nodeType="clickEffect">
                                  <p:stCondLst>
                                    <p:cond delay="0"/>
                                  </p:stCondLst>
                                  <p:childTnLst>
                                    <p:set>
                                      <p:cBhvr>
                                        <p:cTn id="20" dur="1" fill="hold">
                                          <p:stCondLst>
                                            <p:cond delay="0"/>
                                          </p:stCondLst>
                                        </p:cTn>
                                        <p:tgtEl>
                                          <p:spTgt spid="79879"/>
                                        </p:tgtEl>
                                        <p:attrNameLst>
                                          <p:attrName>style.visibility</p:attrName>
                                        </p:attrNameLst>
                                      </p:cBhvr>
                                      <p:to>
                                        <p:strVal val="visible"/>
                                      </p:to>
                                    </p:set>
                                    <p:animEffect transition="in" filter="wipe(down)">
                                      <p:cBhvr>
                                        <p:cTn id="21" dur="580">
                                          <p:stCondLst>
                                            <p:cond delay="0"/>
                                          </p:stCondLst>
                                        </p:cTn>
                                        <p:tgtEl>
                                          <p:spTgt spid="79879"/>
                                        </p:tgtEl>
                                      </p:cBhvr>
                                    </p:animEffect>
                                    <p:anim calcmode="lin" valueType="num">
                                      <p:cBhvr>
                                        <p:cTn id="22" dur="1822" tmFilter="0,0; 0.14,0.36; 0.43,0.73; 0.71,0.91; 1.0,1.0">
                                          <p:stCondLst>
                                            <p:cond delay="0"/>
                                          </p:stCondLst>
                                        </p:cTn>
                                        <p:tgtEl>
                                          <p:spTgt spid="79879"/>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9879"/>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9879"/>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9879"/>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9879"/>
                                        </p:tgtEl>
                                        <p:attrNameLst>
                                          <p:attrName>ppt_y</p:attrName>
                                        </p:attrNameLst>
                                      </p:cBhvr>
                                      <p:tavLst>
                                        <p:tav tm="0" fmla="#ppt_y-sin(pi*$)/81">
                                          <p:val>
                                            <p:fltVal val="0"/>
                                          </p:val>
                                        </p:tav>
                                        <p:tav tm="100000">
                                          <p:val>
                                            <p:fltVal val="1"/>
                                          </p:val>
                                        </p:tav>
                                      </p:tavLst>
                                    </p:anim>
                                    <p:animScale>
                                      <p:cBhvr>
                                        <p:cTn id="27" dur="26">
                                          <p:stCondLst>
                                            <p:cond delay="650"/>
                                          </p:stCondLst>
                                        </p:cTn>
                                        <p:tgtEl>
                                          <p:spTgt spid="79879"/>
                                        </p:tgtEl>
                                      </p:cBhvr>
                                      <p:to x="100000" y="60000"/>
                                    </p:animScale>
                                    <p:animScale>
                                      <p:cBhvr>
                                        <p:cTn id="28" dur="166" decel="50000">
                                          <p:stCondLst>
                                            <p:cond delay="676"/>
                                          </p:stCondLst>
                                        </p:cTn>
                                        <p:tgtEl>
                                          <p:spTgt spid="79879"/>
                                        </p:tgtEl>
                                      </p:cBhvr>
                                      <p:to x="100000" y="100000"/>
                                    </p:animScale>
                                    <p:animScale>
                                      <p:cBhvr>
                                        <p:cTn id="29" dur="26">
                                          <p:stCondLst>
                                            <p:cond delay="1312"/>
                                          </p:stCondLst>
                                        </p:cTn>
                                        <p:tgtEl>
                                          <p:spTgt spid="79879"/>
                                        </p:tgtEl>
                                      </p:cBhvr>
                                      <p:to x="100000" y="80000"/>
                                    </p:animScale>
                                    <p:animScale>
                                      <p:cBhvr>
                                        <p:cTn id="30" dur="166" decel="50000">
                                          <p:stCondLst>
                                            <p:cond delay="1338"/>
                                          </p:stCondLst>
                                        </p:cTn>
                                        <p:tgtEl>
                                          <p:spTgt spid="79879"/>
                                        </p:tgtEl>
                                      </p:cBhvr>
                                      <p:to x="100000" y="100000"/>
                                    </p:animScale>
                                    <p:animScale>
                                      <p:cBhvr>
                                        <p:cTn id="31" dur="26">
                                          <p:stCondLst>
                                            <p:cond delay="1642"/>
                                          </p:stCondLst>
                                        </p:cTn>
                                        <p:tgtEl>
                                          <p:spTgt spid="79879"/>
                                        </p:tgtEl>
                                      </p:cBhvr>
                                      <p:to x="100000" y="90000"/>
                                    </p:animScale>
                                    <p:animScale>
                                      <p:cBhvr>
                                        <p:cTn id="32" dur="166" decel="50000">
                                          <p:stCondLst>
                                            <p:cond delay="1668"/>
                                          </p:stCondLst>
                                        </p:cTn>
                                        <p:tgtEl>
                                          <p:spTgt spid="79879"/>
                                        </p:tgtEl>
                                      </p:cBhvr>
                                      <p:to x="100000" y="100000"/>
                                    </p:animScale>
                                    <p:animScale>
                                      <p:cBhvr>
                                        <p:cTn id="33" dur="26">
                                          <p:stCondLst>
                                            <p:cond delay="1808"/>
                                          </p:stCondLst>
                                        </p:cTn>
                                        <p:tgtEl>
                                          <p:spTgt spid="79879"/>
                                        </p:tgtEl>
                                      </p:cBhvr>
                                      <p:to x="100000" y="95000"/>
                                    </p:animScale>
                                    <p:animScale>
                                      <p:cBhvr>
                                        <p:cTn id="34" dur="166" decel="50000">
                                          <p:stCondLst>
                                            <p:cond delay="1834"/>
                                          </p:stCondLst>
                                        </p:cTn>
                                        <p:tgtEl>
                                          <p:spTgt spid="7987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1"/>
          <p:cNvSpPr>
            <a:spLocks noGrp="1"/>
          </p:cNvSpPr>
          <p:nvPr>
            <p:ph type="sldNum" sz="quarter" idx="10"/>
          </p:nvPr>
        </p:nvSpPr>
        <p:spPr>
          <a:noFill/>
        </p:spPr>
        <p:txBody>
          <a:bodyPr/>
          <a:lstStyle/>
          <a:p>
            <a:r>
              <a:rPr lang="en-US"/>
              <a:t>20.</a:t>
            </a:r>
            <a:fld id="{1E11E606-DA90-42FA-AB26-565076EFE5C8}" type="slidenum">
              <a:rPr lang="en-US"/>
              <a:pPr/>
              <a:t>9</a:t>
            </a:fld>
            <a:endParaRPr lang="en-US"/>
          </a:p>
        </p:txBody>
      </p:sp>
      <p:sp>
        <p:nvSpPr>
          <p:cNvPr id="46082"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a:solidFill>
                  <a:srgbClr val="FF0000"/>
                </a:solidFill>
                <a:latin typeface="Times-BoldItalic"/>
              </a:rPr>
              <a:t>Figure 20.7: </a:t>
            </a:r>
            <a:r>
              <a:rPr lang="en-US" sz="2000">
                <a:latin typeface="Times-BoldItalic"/>
              </a:rPr>
              <a:t>Two-node instability</a:t>
            </a:r>
          </a:p>
        </p:txBody>
      </p:sp>
      <p:pic>
        <p:nvPicPr>
          <p:cNvPr id="80901" name="Picture 5"/>
          <p:cNvPicPr>
            <a:picLocks noChangeAspect="1" noChangeArrowheads="1"/>
          </p:cNvPicPr>
          <p:nvPr/>
        </p:nvPicPr>
        <p:blipFill>
          <a:blip r:embed="rId3"/>
          <a:srcRect/>
          <a:stretch>
            <a:fillRect/>
          </a:stretch>
        </p:blipFill>
        <p:spPr bwMode="auto">
          <a:xfrm>
            <a:off x="342900" y="1081088"/>
            <a:ext cx="2805113" cy="1304925"/>
          </a:xfrm>
          <a:prstGeom prst="rect">
            <a:avLst/>
          </a:prstGeom>
          <a:noFill/>
          <a:ln w="9525">
            <a:noFill/>
            <a:miter lim="800000"/>
            <a:headEnd/>
            <a:tailEnd/>
          </a:ln>
        </p:spPr>
      </p:pic>
      <p:pic>
        <p:nvPicPr>
          <p:cNvPr id="80902" name="Picture 6"/>
          <p:cNvPicPr>
            <a:picLocks noChangeAspect="1" noChangeArrowheads="1"/>
          </p:cNvPicPr>
          <p:nvPr/>
        </p:nvPicPr>
        <p:blipFill>
          <a:blip r:embed="rId4"/>
          <a:srcRect/>
          <a:stretch>
            <a:fillRect/>
          </a:stretch>
        </p:blipFill>
        <p:spPr bwMode="auto">
          <a:xfrm>
            <a:off x="5880100" y="1081088"/>
            <a:ext cx="2806700" cy="1320800"/>
          </a:xfrm>
          <a:prstGeom prst="rect">
            <a:avLst/>
          </a:prstGeom>
          <a:noFill/>
          <a:ln w="9525">
            <a:noFill/>
            <a:miter lim="800000"/>
            <a:headEnd/>
            <a:tailEnd/>
          </a:ln>
        </p:spPr>
      </p:pic>
      <p:pic>
        <p:nvPicPr>
          <p:cNvPr id="80903" name="Picture 7"/>
          <p:cNvPicPr>
            <a:picLocks noChangeAspect="1" noChangeArrowheads="1"/>
          </p:cNvPicPr>
          <p:nvPr/>
        </p:nvPicPr>
        <p:blipFill>
          <a:blip r:embed="rId5"/>
          <a:srcRect/>
          <a:stretch>
            <a:fillRect/>
          </a:stretch>
        </p:blipFill>
        <p:spPr bwMode="auto">
          <a:xfrm>
            <a:off x="2898775" y="2895600"/>
            <a:ext cx="2806700" cy="1309688"/>
          </a:xfrm>
          <a:prstGeom prst="rect">
            <a:avLst/>
          </a:prstGeom>
          <a:noFill/>
          <a:ln w="9525">
            <a:noFill/>
            <a:miter lim="800000"/>
            <a:headEnd/>
            <a:tailEnd/>
          </a:ln>
        </p:spPr>
      </p:pic>
      <p:pic>
        <p:nvPicPr>
          <p:cNvPr id="80905" name="Picture 9"/>
          <p:cNvPicPr>
            <a:picLocks noChangeAspect="1" noChangeArrowheads="1"/>
          </p:cNvPicPr>
          <p:nvPr/>
        </p:nvPicPr>
        <p:blipFill>
          <a:blip r:embed="rId6"/>
          <a:srcRect/>
          <a:stretch>
            <a:fillRect/>
          </a:stretch>
        </p:blipFill>
        <p:spPr bwMode="auto">
          <a:xfrm>
            <a:off x="342900" y="4713288"/>
            <a:ext cx="2820988" cy="1306512"/>
          </a:xfrm>
          <a:prstGeom prst="rect">
            <a:avLst/>
          </a:prstGeom>
          <a:noFill/>
          <a:ln w="9525">
            <a:noFill/>
            <a:miter lim="800000"/>
            <a:headEnd/>
            <a:tailEnd/>
          </a:ln>
        </p:spPr>
      </p:pic>
      <p:pic>
        <p:nvPicPr>
          <p:cNvPr id="80906" name="Picture 10"/>
          <p:cNvPicPr>
            <a:picLocks noChangeAspect="1" noChangeArrowheads="1"/>
          </p:cNvPicPr>
          <p:nvPr/>
        </p:nvPicPr>
        <p:blipFill>
          <a:blip r:embed="rId7"/>
          <a:srcRect/>
          <a:stretch>
            <a:fillRect/>
          </a:stretch>
        </p:blipFill>
        <p:spPr bwMode="auto">
          <a:xfrm>
            <a:off x="5705475" y="4716463"/>
            <a:ext cx="2811463" cy="1300162"/>
          </a:xfrm>
          <a:prstGeom prst="rect">
            <a:avLst/>
          </a:prstGeom>
          <a:noFill/>
          <a:ln w="9525">
            <a:noFill/>
            <a:miter lim="800000"/>
            <a:headEnd/>
            <a:tailEnd/>
          </a:ln>
        </p:spPr>
      </p:pic>
      <p:pic>
        <p:nvPicPr>
          <p:cNvPr id="80907" name="Picture 11"/>
          <p:cNvPicPr>
            <a:picLocks noChangeAspect="1" noChangeArrowheads="1"/>
          </p:cNvPicPr>
          <p:nvPr/>
        </p:nvPicPr>
        <p:blipFill>
          <a:blip r:embed="rId8"/>
          <a:srcRect/>
          <a:stretch>
            <a:fillRect/>
          </a:stretch>
        </p:blipFill>
        <p:spPr bwMode="auto">
          <a:xfrm>
            <a:off x="4229100" y="5321300"/>
            <a:ext cx="571500" cy="88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wipe(down)">
                                      <p:cBhvr>
                                        <p:cTn id="7" dur="580">
                                          <p:stCondLst>
                                            <p:cond delay="0"/>
                                          </p:stCondLst>
                                        </p:cTn>
                                        <p:tgtEl>
                                          <p:spTgt spid="80901"/>
                                        </p:tgtEl>
                                      </p:cBhvr>
                                    </p:animEffect>
                                    <p:anim calcmode="lin" valueType="num">
                                      <p:cBhvr>
                                        <p:cTn id="8" dur="1822" tmFilter="0,0; 0.14,0.36; 0.43,0.73; 0.71,0.91; 1.0,1.0">
                                          <p:stCondLst>
                                            <p:cond delay="0"/>
                                          </p:stCondLst>
                                        </p:cTn>
                                        <p:tgtEl>
                                          <p:spTgt spid="8090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090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090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090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0901"/>
                                        </p:tgtEl>
                                        <p:attrNameLst>
                                          <p:attrName>ppt_y</p:attrName>
                                        </p:attrNameLst>
                                      </p:cBhvr>
                                      <p:tavLst>
                                        <p:tav tm="0" fmla="#ppt_y-sin(pi*$)/81">
                                          <p:val>
                                            <p:fltVal val="0"/>
                                          </p:val>
                                        </p:tav>
                                        <p:tav tm="100000">
                                          <p:val>
                                            <p:fltVal val="1"/>
                                          </p:val>
                                        </p:tav>
                                      </p:tavLst>
                                    </p:anim>
                                    <p:animScale>
                                      <p:cBhvr>
                                        <p:cTn id="13" dur="26">
                                          <p:stCondLst>
                                            <p:cond delay="650"/>
                                          </p:stCondLst>
                                        </p:cTn>
                                        <p:tgtEl>
                                          <p:spTgt spid="80901"/>
                                        </p:tgtEl>
                                      </p:cBhvr>
                                      <p:to x="100000" y="60000"/>
                                    </p:animScale>
                                    <p:animScale>
                                      <p:cBhvr>
                                        <p:cTn id="14" dur="166" decel="50000">
                                          <p:stCondLst>
                                            <p:cond delay="676"/>
                                          </p:stCondLst>
                                        </p:cTn>
                                        <p:tgtEl>
                                          <p:spTgt spid="80901"/>
                                        </p:tgtEl>
                                      </p:cBhvr>
                                      <p:to x="100000" y="100000"/>
                                    </p:animScale>
                                    <p:animScale>
                                      <p:cBhvr>
                                        <p:cTn id="15" dur="26">
                                          <p:stCondLst>
                                            <p:cond delay="1312"/>
                                          </p:stCondLst>
                                        </p:cTn>
                                        <p:tgtEl>
                                          <p:spTgt spid="80901"/>
                                        </p:tgtEl>
                                      </p:cBhvr>
                                      <p:to x="100000" y="80000"/>
                                    </p:animScale>
                                    <p:animScale>
                                      <p:cBhvr>
                                        <p:cTn id="16" dur="166" decel="50000">
                                          <p:stCondLst>
                                            <p:cond delay="1338"/>
                                          </p:stCondLst>
                                        </p:cTn>
                                        <p:tgtEl>
                                          <p:spTgt spid="80901"/>
                                        </p:tgtEl>
                                      </p:cBhvr>
                                      <p:to x="100000" y="100000"/>
                                    </p:animScale>
                                    <p:animScale>
                                      <p:cBhvr>
                                        <p:cTn id="17" dur="26">
                                          <p:stCondLst>
                                            <p:cond delay="1642"/>
                                          </p:stCondLst>
                                        </p:cTn>
                                        <p:tgtEl>
                                          <p:spTgt spid="80901"/>
                                        </p:tgtEl>
                                      </p:cBhvr>
                                      <p:to x="100000" y="90000"/>
                                    </p:animScale>
                                    <p:animScale>
                                      <p:cBhvr>
                                        <p:cTn id="18" dur="166" decel="50000">
                                          <p:stCondLst>
                                            <p:cond delay="1668"/>
                                          </p:stCondLst>
                                        </p:cTn>
                                        <p:tgtEl>
                                          <p:spTgt spid="80901"/>
                                        </p:tgtEl>
                                      </p:cBhvr>
                                      <p:to x="100000" y="100000"/>
                                    </p:animScale>
                                    <p:animScale>
                                      <p:cBhvr>
                                        <p:cTn id="19" dur="26">
                                          <p:stCondLst>
                                            <p:cond delay="1808"/>
                                          </p:stCondLst>
                                        </p:cTn>
                                        <p:tgtEl>
                                          <p:spTgt spid="80901"/>
                                        </p:tgtEl>
                                      </p:cBhvr>
                                      <p:to x="100000" y="95000"/>
                                    </p:animScale>
                                    <p:animScale>
                                      <p:cBhvr>
                                        <p:cTn id="20" dur="166" decel="50000">
                                          <p:stCondLst>
                                            <p:cond delay="1834"/>
                                          </p:stCondLst>
                                        </p:cTn>
                                        <p:tgtEl>
                                          <p:spTgt spid="80901"/>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80902"/>
                                        </p:tgtEl>
                                        <p:attrNameLst>
                                          <p:attrName>style.visibility</p:attrName>
                                        </p:attrNameLst>
                                      </p:cBhvr>
                                      <p:to>
                                        <p:strVal val="visible"/>
                                      </p:to>
                                    </p:set>
                                    <p:animEffect transition="in" filter="wipe(down)">
                                      <p:cBhvr>
                                        <p:cTn id="25" dur="580">
                                          <p:stCondLst>
                                            <p:cond delay="0"/>
                                          </p:stCondLst>
                                        </p:cTn>
                                        <p:tgtEl>
                                          <p:spTgt spid="80902"/>
                                        </p:tgtEl>
                                      </p:cBhvr>
                                    </p:animEffect>
                                    <p:anim calcmode="lin" valueType="num">
                                      <p:cBhvr>
                                        <p:cTn id="26" dur="1822" tmFilter="0,0; 0.14,0.36; 0.43,0.73; 0.71,0.91; 1.0,1.0">
                                          <p:stCondLst>
                                            <p:cond delay="0"/>
                                          </p:stCondLst>
                                        </p:cTn>
                                        <p:tgtEl>
                                          <p:spTgt spid="8090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090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090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090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0902"/>
                                        </p:tgtEl>
                                        <p:attrNameLst>
                                          <p:attrName>ppt_y</p:attrName>
                                        </p:attrNameLst>
                                      </p:cBhvr>
                                      <p:tavLst>
                                        <p:tav tm="0" fmla="#ppt_y-sin(pi*$)/81">
                                          <p:val>
                                            <p:fltVal val="0"/>
                                          </p:val>
                                        </p:tav>
                                        <p:tav tm="100000">
                                          <p:val>
                                            <p:fltVal val="1"/>
                                          </p:val>
                                        </p:tav>
                                      </p:tavLst>
                                    </p:anim>
                                    <p:animScale>
                                      <p:cBhvr>
                                        <p:cTn id="31" dur="26">
                                          <p:stCondLst>
                                            <p:cond delay="650"/>
                                          </p:stCondLst>
                                        </p:cTn>
                                        <p:tgtEl>
                                          <p:spTgt spid="80902"/>
                                        </p:tgtEl>
                                      </p:cBhvr>
                                      <p:to x="100000" y="60000"/>
                                    </p:animScale>
                                    <p:animScale>
                                      <p:cBhvr>
                                        <p:cTn id="32" dur="166" decel="50000">
                                          <p:stCondLst>
                                            <p:cond delay="676"/>
                                          </p:stCondLst>
                                        </p:cTn>
                                        <p:tgtEl>
                                          <p:spTgt spid="80902"/>
                                        </p:tgtEl>
                                      </p:cBhvr>
                                      <p:to x="100000" y="100000"/>
                                    </p:animScale>
                                    <p:animScale>
                                      <p:cBhvr>
                                        <p:cTn id="33" dur="26">
                                          <p:stCondLst>
                                            <p:cond delay="1312"/>
                                          </p:stCondLst>
                                        </p:cTn>
                                        <p:tgtEl>
                                          <p:spTgt spid="80902"/>
                                        </p:tgtEl>
                                      </p:cBhvr>
                                      <p:to x="100000" y="80000"/>
                                    </p:animScale>
                                    <p:animScale>
                                      <p:cBhvr>
                                        <p:cTn id="34" dur="166" decel="50000">
                                          <p:stCondLst>
                                            <p:cond delay="1338"/>
                                          </p:stCondLst>
                                        </p:cTn>
                                        <p:tgtEl>
                                          <p:spTgt spid="80902"/>
                                        </p:tgtEl>
                                      </p:cBhvr>
                                      <p:to x="100000" y="100000"/>
                                    </p:animScale>
                                    <p:animScale>
                                      <p:cBhvr>
                                        <p:cTn id="35" dur="26">
                                          <p:stCondLst>
                                            <p:cond delay="1642"/>
                                          </p:stCondLst>
                                        </p:cTn>
                                        <p:tgtEl>
                                          <p:spTgt spid="80902"/>
                                        </p:tgtEl>
                                      </p:cBhvr>
                                      <p:to x="100000" y="90000"/>
                                    </p:animScale>
                                    <p:animScale>
                                      <p:cBhvr>
                                        <p:cTn id="36" dur="166" decel="50000">
                                          <p:stCondLst>
                                            <p:cond delay="1668"/>
                                          </p:stCondLst>
                                        </p:cTn>
                                        <p:tgtEl>
                                          <p:spTgt spid="80902"/>
                                        </p:tgtEl>
                                      </p:cBhvr>
                                      <p:to x="100000" y="100000"/>
                                    </p:animScale>
                                    <p:animScale>
                                      <p:cBhvr>
                                        <p:cTn id="37" dur="26">
                                          <p:stCondLst>
                                            <p:cond delay="1808"/>
                                          </p:stCondLst>
                                        </p:cTn>
                                        <p:tgtEl>
                                          <p:spTgt spid="80902"/>
                                        </p:tgtEl>
                                      </p:cBhvr>
                                      <p:to x="100000" y="95000"/>
                                    </p:animScale>
                                    <p:animScale>
                                      <p:cBhvr>
                                        <p:cTn id="38" dur="166" decel="50000">
                                          <p:stCondLst>
                                            <p:cond delay="1834"/>
                                          </p:stCondLst>
                                        </p:cTn>
                                        <p:tgtEl>
                                          <p:spTgt spid="80902"/>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80903"/>
                                        </p:tgtEl>
                                        <p:attrNameLst>
                                          <p:attrName>style.visibility</p:attrName>
                                        </p:attrNameLst>
                                      </p:cBhvr>
                                      <p:to>
                                        <p:strVal val="visible"/>
                                      </p:to>
                                    </p:set>
                                    <p:animEffect transition="in" filter="wipe(down)">
                                      <p:cBhvr>
                                        <p:cTn id="43" dur="580">
                                          <p:stCondLst>
                                            <p:cond delay="0"/>
                                          </p:stCondLst>
                                        </p:cTn>
                                        <p:tgtEl>
                                          <p:spTgt spid="80903"/>
                                        </p:tgtEl>
                                      </p:cBhvr>
                                    </p:animEffect>
                                    <p:anim calcmode="lin" valueType="num">
                                      <p:cBhvr>
                                        <p:cTn id="44" dur="1822" tmFilter="0,0; 0.14,0.36; 0.43,0.73; 0.71,0.91; 1.0,1.0">
                                          <p:stCondLst>
                                            <p:cond delay="0"/>
                                          </p:stCondLst>
                                        </p:cTn>
                                        <p:tgtEl>
                                          <p:spTgt spid="80903"/>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80903"/>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80903"/>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80903"/>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80903"/>
                                        </p:tgtEl>
                                        <p:attrNameLst>
                                          <p:attrName>ppt_y</p:attrName>
                                        </p:attrNameLst>
                                      </p:cBhvr>
                                      <p:tavLst>
                                        <p:tav tm="0" fmla="#ppt_y-sin(pi*$)/81">
                                          <p:val>
                                            <p:fltVal val="0"/>
                                          </p:val>
                                        </p:tav>
                                        <p:tav tm="100000">
                                          <p:val>
                                            <p:fltVal val="1"/>
                                          </p:val>
                                        </p:tav>
                                      </p:tavLst>
                                    </p:anim>
                                    <p:animScale>
                                      <p:cBhvr>
                                        <p:cTn id="49" dur="26">
                                          <p:stCondLst>
                                            <p:cond delay="650"/>
                                          </p:stCondLst>
                                        </p:cTn>
                                        <p:tgtEl>
                                          <p:spTgt spid="80903"/>
                                        </p:tgtEl>
                                      </p:cBhvr>
                                      <p:to x="100000" y="60000"/>
                                    </p:animScale>
                                    <p:animScale>
                                      <p:cBhvr>
                                        <p:cTn id="50" dur="166" decel="50000">
                                          <p:stCondLst>
                                            <p:cond delay="676"/>
                                          </p:stCondLst>
                                        </p:cTn>
                                        <p:tgtEl>
                                          <p:spTgt spid="80903"/>
                                        </p:tgtEl>
                                      </p:cBhvr>
                                      <p:to x="100000" y="100000"/>
                                    </p:animScale>
                                    <p:animScale>
                                      <p:cBhvr>
                                        <p:cTn id="51" dur="26">
                                          <p:stCondLst>
                                            <p:cond delay="1312"/>
                                          </p:stCondLst>
                                        </p:cTn>
                                        <p:tgtEl>
                                          <p:spTgt spid="80903"/>
                                        </p:tgtEl>
                                      </p:cBhvr>
                                      <p:to x="100000" y="80000"/>
                                    </p:animScale>
                                    <p:animScale>
                                      <p:cBhvr>
                                        <p:cTn id="52" dur="166" decel="50000">
                                          <p:stCondLst>
                                            <p:cond delay="1338"/>
                                          </p:stCondLst>
                                        </p:cTn>
                                        <p:tgtEl>
                                          <p:spTgt spid="80903"/>
                                        </p:tgtEl>
                                      </p:cBhvr>
                                      <p:to x="100000" y="100000"/>
                                    </p:animScale>
                                    <p:animScale>
                                      <p:cBhvr>
                                        <p:cTn id="53" dur="26">
                                          <p:stCondLst>
                                            <p:cond delay="1642"/>
                                          </p:stCondLst>
                                        </p:cTn>
                                        <p:tgtEl>
                                          <p:spTgt spid="80903"/>
                                        </p:tgtEl>
                                      </p:cBhvr>
                                      <p:to x="100000" y="90000"/>
                                    </p:animScale>
                                    <p:animScale>
                                      <p:cBhvr>
                                        <p:cTn id="54" dur="166" decel="50000">
                                          <p:stCondLst>
                                            <p:cond delay="1668"/>
                                          </p:stCondLst>
                                        </p:cTn>
                                        <p:tgtEl>
                                          <p:spTgt spid="80903"/>
                                        </p:tgtEl>
                                      </p:cBhvr>
                                      <p:to x="100000" y="100000"/>
                                    </p:animScale>
                                    <p:animScale>
                                      <p:cBhvr>
                                        <p:cTn id="55" dur="26">
                                          <p:stCondLst>
                                            <p:cond delay="1808"/>
                                          </p:stCondLst>
                                        </p:cTn>
                                        <p:tgtEl>
                                          <p:spTgt spid="80903"/>
                                        </p:tgtEl>
                                      </p:cBhvr>
                                      <p:to x="100000" y="95000"/>
                                    </p:animScale>
                                    <p:animScale>
                                      <p:cBhvr>
                                        <p:cTn id="56" dur="166" decel="50000">
                                          <p:stCondLst>
                                            <p:cond delay="1834"/>
                                          </p:stCondLst>
                                        </p:cTn>
                                        <p:tgtEl>
                                          <p:spTgt spid="80903"/>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80905"/>
                                        </p:tgtEl>
                                        <p:attrNameLst>
                                          <p:attrName>style.visibility</p:attrName>
                                        </p:attrNameLst>
                                      </p:cBhvr>
                                      <p:to>
                                        <p:strVal val="visible"/>
                                      </p:to>
                                    </p:set>
                                    <p:animEffect transition="in" filter="wipe(down)">
                                      <p:cBhvr>
                                        <p:cTn id="61" dur="580">
                                          <p:stCondLst>
                                            <p:cond delay="0"/>
                                          </p:stCondLst>
                                        </p:cTn>
                                        <p:tgtEl>
                                          <p:spTgt spid="80905"/>
                                        </p:tgtEl>
                                      </p:cBhvr>
                                    </p:animEffect>
                                    <p:anim calcmode="lin" valueType="num">
                                      <p:cBhvr>
                                        <p:cTn id="62" dur="1822" tmFilter="0,0; 0.14,0.36; 0.43,0.73; 0.71,0.91; 1.0,1.0">
                                          <p:stCondLst>
                                            <p:cond delay="0"/>
                                          </p:stCondLst>
                                        </p:cTn>
                                        <p:tgtEl>
                                          <p:spTgt spid="80905"/>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80905"/>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80905"/>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80905"/>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80905"/>
                                        </p:tgtEl>
                                        <p:attrNameLst>
                                          <p:attrName>ppt_y</p:attrName>
                                        </p:attrNameLst>
                                      </p:cBhvr>
                                      <p:tavLst>
                                        <p:tav tm="0" fmla="#ppt_y-sin(pi*$)/81">
                                          <p:val>
                                            <p:fltVal val="0"/>
                                          </p:val>
                                        </p:tav>
                                        <p:tav tm="100000">
                                          <p:val>
                                            <p:fltVal val="1"/>
                                          </p:val>
                                        </p:tav>
                                      </p:tavLst>
                                    </p:anim>
                                    <p:animScale>
                                      <p:cBhvr>
                                        <p:cTn id="67" dur="26">
                                          <p:stCondLst>
                                            <p:cond delay="650"/>
                                          </p:stCondLst>
                                        </p:cTn>
                                        <p:tgtEl>
                                          <p:spTgt spid="80905"/>
                                        </p:tgtEl>
                                      </p:cBhvr>
                                      <p:to x="100000" y="60000"/>
                                    </p:animScale>
                                    <p:animScale>
                                      <p:cBhvr>
                                        <p:cTn id="68" dur="166" decel="50000">
                                          <p:stCondLst>
                                            <p:cond delay="676"/>
                                          </p:stCondLst>
                                        </p:cTn>
                                        <p:tgtEl>
                                          <p:spTgt spid="80905"/>
                                        </p:tgtEl>
                                      </p:cBhvr>
                                      <p:to x="100000" y="100000"/>
                                    </p:animScale>
                                    <p:animScale>
                                      <p:cBhvr>
                                        <p:cTn id="69" dur="26">
                                          <p:stCondLst>
                                            <p:cond delay="1312"/>
                                          </p:stCondLst>
                                        </p:cTn>
                                        <p:tgtEl>
                                          <p:spTgt spid="80905"/>
                                        </p:tgtEl>
                                      </p:cBhvr>
                                      <p:to x="100000" y="80000"/>
                                    </p:animScale>
                                    <p:animScale>
                                      <p:cBhvr>
                                        <p:cTn id="70" dur="166" decel="50000">
                                          <p:stCondLst>
                                            <p:cond delay="1338"/>
                                          </p:stCondLst>
                                        </p:cTn>
                                        <p:tgtEl>
                                          <p:spTgt spid="80905"/>
                                        </p:tgtEl>
                                      </p:cBhvr>
                                      <p:to x="100000" y="100000"/>
                                    </p:animScale>
                                    <p:animScale>
                                      <p:cBhvr>
                                        <p:cTn id="71" dur="26">
                                          <p:stCondLst>
                                            <p:cond delay="1642"/>
                                          </p:stCondLst>
                                        </p:cTn>
                                        <p:tgtEl>
                                          <p:spTgt spid="80905"/>
                                        </p:tgtEl>
                                      </p:cBhvr>
                                      <p:to x="100000" y="90000"/>
                                    </p:animScale>
                                    <p:animScale>
                                      <p:cBhvr>
                                        <p:cTn id="72" dur="166" decel="50000">
                                          <p:stCondLst>
                                            <p:cond delay="1668"/>
                                          </p:stCondLst>
                                        </p:cTn>
                                        <p:tgtEl>
                                          <p:spTgt spid="80905"/>
                                        </p:tgtEl>
                                      </p:cBhvr>
                                      <p:to x="100000" y="100000"/>
                                    </p:animScale>
                                    <p:animScale>
                                      <p:cBhvr>
                                        <p:cTn id="73" dur="26">
                                          <p:stCondLst>
                                            <p:cond delay="1808"/>
                                          </p:stCondLst>
                                        </p:cTn>
                                        <p:tgtEl>
                                          <p:spTgt spid="80905"/>
                                        </p:tgtEl>
                                      </p:cBhvr>
                                      <p:to x="100000" y="95000"/>
                                    </p:animScale>
                                    <p:animScale>
                                      <p:cBhvr>
                                        <p:cTn id="74" dur="166" decel="50000">
                                          <p:stCondLst>
                                            <p:cond delay="1834"/>
                                          </p:stCondLst>
                                        </p:cTn>
                                        <p:tgtEl>
                                          <p:spTgt spid="80905"/>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80907"/>
                                        </p:tgtEl>
                                        <p:attrNameLst>
                                          <p:attrName>style.visibility</p:attrName>
                                        </p:attrNameLst>
                                      </p:cBhvr>
                                      <p:to>
                                        <p:strVal val="visible"/>
                                      </p:to>
                                    </p:set>
                                    <p:animEffect transition="in" filter="wipe(down)">
                                      <p:cBhvr>
                                        <p:cTn id="79" dur="580">
                                          <p:stCondLst>
                                            <p:cond delay="0"/>
                                          </p:stCondLst>
                                        </p:cTn>
                                        <p:tgtEl>
                                          <p:spTgt spid="80907"/>
                                        </p:tgtEl>
                                      </p:cBhvr>
                                    </p:animEffect>
                                    <p:anim calcmode="lin" valueType="num">
                                      <p:cBhvr>
                                        <p:cTn id="80" dur="1822" tmFilter="0,0; 0.14,0.36; 0.43,0.73; 0.71,0.91; 1.0,1.0">
                                          <p:stCondLst>
                                            <p:cond delay="0"/>
                                          </p:stCondLst>
                                        </p:cTn>
                                        <p:tgtEl>
                                          <p:spTgt spid="80907"/>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80907"/>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80907"/>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80907"/>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80907"/>
                                        </p:tgtEl>
                                        <p:attrNameLst>
                                          <p:attrName>ppt_y</p:attrName>
                                        </p:attrNameLst>
                                      </p:cBhvr>
                                      <p:tavLst>
                                        <p:tav tm="0" fmla="#ppt_y-sin(pi*$)/81">
                                          <p:val>
                                            <p:fltVal val="0"/>
                                          </p:val>
                                        </p:tav>
                                        <p:tav tm="100000">
                                          <p:val>
                                            <p:fltVal val="1"/>
                                          </p:val>
                                        </p:tav>
                                      </p:tavLst>
                                    </p:anim>
                                    <p:animScale>
                                      <p:cBhvr>
                                        <p:cTn id="85" dur="26">
                                          <p:stCondLst>
                                            <p:cond delay="650"/>
                                          </p:stCondLst>
                                        </p:cTn>
                                        <p:tgtEl>
                                          <p:spTgt spid="80907"/>
                                        </p:tgtEl>
                                      </p:cBhvr>
                                      <p:to x="100000" y="60000"/>
                                    </p:animScale>
                                    <p:animScale>
                                      <p:cBhvr>
                                        <p:cTn id="86" dur="166" decel="50000">
                                          <p:stCondLst>
                                            <p:cond delay="676"/>
                                          </p:stCondLst>
                                        </p:cTn>
                                        <p:tgtEl>
                                          <p:spTgt spid="80907"/>
                                        </p:tgtEl>
                                      </p:cBhvr>
                                      <p:to x="100000" y="100000"/>
                                    </p:animScale>
                                    <p:animScale>
                                      <p:cBhvr>
                                        <p:cTn id="87" dur="26">
                                          <p:stCondLst>
                                            <p:cond delay="1312"/>
                                          </p:stCondLst>
                                        </p:cTn>
                                        <p:tgtEl>
                                          <p:spTgt spid="80907"/>
                                        </p:tgtEl>
                                      </p:cBhvr>
                                      <p:to x="100000" y="80000"/>
                                    </p:animScale>
                                    <p:animScale>
                                      <p:cBhvr>
                                        <p:cTn id="88" dur="166" decel="50000">
                                          <p:stCondLst>
                                            <p:cond delay="1338"/>
                                          </p:stCondLst>
                                        </p:cTn>
                                        <p:tgtEl>
                                          <p:spTgt spid="80907"/>
                                        </p:tgtEl>
                                      </p:cBhvr>
                                      <p:to x="100000" y="100000"/>
                                    </p:animScale>
                                    <p:animScale>
                                      <p:cBhvr>
                                        <p:cTn id="89" dur="26">
                                          <p:stCondLst>
                                            <p:cond delay="1642"/>
                                          </p:stCondLst>
                                        </p:cTn>
                                        <p:tgtEl>
                                          <p:spTgt spid="80907"/>
                                        </p:tgtEl>
                                      </p:cBhvr>
                                      <p:to x="100000" y="90000"/>
                                    </p:animScale>
                                    <p:animScale>
                                      <p:cBhvr>
                                        <p:cTn id="90" dur="166" decel="50000">
                                          <p:stCondLst>
                                            <p:cond delay="1668"/>
                                          </p:stCondLst>
                                        </p:cTn>
                                        <p:tgtEl>
                                          <p:spTgt spid="80907"/>
                                        </p:tgtEl>
                                      </p:cBhvr>
                                      <p:to x="100000" y="100000"/>
                                    </p:animScale>
                                    <p:animScale>
                                      <p:cBhvr>
                                        <p:cTn id="91" dur="26">
                                          <p:stCondLst>
                                            <p:cond delay="1808"/>
                                          </p:stCondLst>
                                        </p:cTn>
                                        <p:tgtEl>
                                          <p:spTgt spid="80907"/>
                                        </p:tgtEl>
                                      </p:cBhvr>
                                      <p:to x="100000" y="95000"/>
                                    </p:animScale>
                                    <p:animScale>
                                      <p:cBhvr>
                                        <p:cTn id="92" dur="166" decel="50000">
                                          <p:stCondLst>
                                            <p:cond delay="1834"/>
                                          </p:stCondLst>
                                        </p:cTn>
                                        <p:tgtEl>
                                          <p:spTgt spid="80907"/>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nodeType="clickEffect">
                                  <p:stCondLst>
                                    <p:cond delay="0"/>
                                  </p:stCondLst>
                                  <p:childTnLst>
                                    <p:set>
                                      <p:cBhvr>
                                        <p:cTn id="96" dur="1" fill="hold">
                                          <p:stCondLst>
                                            <p:cond delay="0"/>
                                          </p:stCondLst>
                                        </p:cTn>
                                        <p:tgtEl>
                                          <p:spTgt spid="80906"/>
                                        </p:tgtEl>
                                        <p:attrNameLst>
                                          <p:attrName>style.visibility</p:attrName>
                                        </p:attrNameLst>
                                      </p:cBhvr>
                                      <p:to>
                                        <p:strVal val="visible"/>
                                      </p:to>
                                    </p:set>
                                    <p:animEffect transition="in" filter="wipe(down)">
                                      <p:cBhvr>
                                        <p:cTn id="97" dur="580">
                                          <p:stCondLst>
                                            <p:cond delay="0"/>
                                          </p:stCondLst>
                                        </p:cTn>
                                        <p:tgtEl>
                                          <p:spTgt spid="80906"/>
                                        </p:tgtEl>
                                      </p:cBhvr>
                                    </p:animEffect>
                                    <p:anim calcmode="lin" valueType="num">
                                      <p:cBhvr>
                                        <p:cTn id="98" dur="1822" tmFilter="0,0; 0.14,0.36; 0.43,0.73; 0.71,0.91; 1.0,1.0">
                                          <p:stCondLst>
                                            <p:cond delay="0"/>
                                          </p:stCondLst>
                                        </p:cTn>
                                        <p:tgtEl>
                                          <p:spTgt spid="80906"/>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80906"/>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80906"/>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80906"/>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80906"/>
                                        </p:tgtEl>
                                        <p:attrNameLst>
                                          <p:attrName>ppt_y</p:attrName>
                                        </p:attrNameLst>
                                      </p:cBhvr>
                                      <p:tavLst>
                                        <p:tav tm="0" fmla="#ppt_y-sin(pi*$)/81">
                                          <p:val>
                                            <p:fltVal val="0"/>
                                          </p:val>
                                        </p:tav>
                                        <p:tav tm="100000">
                                          <p:val>
                                            <p:fltVal val="1"/>
                                          </p:val>
                                        </p:tav>
                                      </p:tavLst>
                                    </p:anim>
                                    <p:animScale>
                                      <p:cBhvr>
                                        <p:cTn id="103" dur="26">
                                          <p:stCondLst>
                                            <p:cond delay="650"/>
                                          </p:stCondLst>
                                        </p:cTn>
                                        <p:tgtEl>
                                          <p:spTgt spid="80906"/>
                                        </p:tgtEl>
                                      </p:cBhvr>
                                      <p:to x="100000" y="60000"/>
                                    </p:animScale>
                                    <p:animScale>
                                      <p:cBhvr>
                                        <p:cTn id="104" dur="166" decel="50000">
                                          <p:stCondLst>
                                            <p:cond delay="676"/>
                                          </p:stCondLst>
                                        </p:cTn>
                                        <p:tgtEl>
                                          <p:spTgt spid="80906"/>
                                        </p:tgtEl>
                                      </p:cBhvr>
                                      <p:to x="100000" y="100000"/>
                                    </p:animScale>
                                    <p:animScale>
                                      <p:cBhvr>
                                        <p:cTn id="105" dur="26">
                                          <p:stCondLst>
                                            <p:cond delay="1312"/>
                                          </p:stCondLst>
                                        </p:cTn>
                                        <p:tgtEl>
                                          <p:spTgt spid="80906"/>
                                        </p:tgtEl>
                                      </p:cBhvr>
                                      <p:to x="100000" y="80000"/>
                                    </p:animScale>
                                    <p:animScale>
                                      <p:cBhvr>
                                        <p:cTn id="106" dur="166" decel="50000">
                                          <p:stCondLst>
                                            <p:cond delay="1338"/>
                                          </p:stCondLst>
                                        </p:cTn>
                                        <p:tgtEl>
                                          <p:spTgt spid="80906"/>
                                        </p:tgtEl>
                                      </p:cBhvr>
                                      <p:to x="100000" y="100000"/>
                                    </p:animScale>
                                    <p:animScale>
                                      <p:cBhvr>
                                        <p:cTn id="107" dur="26">
                                          <p:stCondLst>
                                            <p:cond delay="1642"/>
                                          </p:stCondLst>
                                        </p:cTn>
                                        <p:tgtEl>
                                          <p:spTgt spid="80906"/>
                                        </p:tgtEl>
                                      </p:cBhvr>
                                      <p:to x="100000" y="90000"/>
                                    </p:animScale>
                                    <p:animScale>
                                      <p:cBhvr>
                                        <p:cTn id="108" dur="166" decel="50000">
                                          <p:stCondLst>
                                            <p:cond delay="1668"/>
                                          </p:stCondLst>
                                        </p:cTn>
                                        <p:tgtEl>
                                          <p:spTgt spid="80906"/>
                                        </p:tgtEl>
                                      </p:cBhvr>
                                      <p:to x="100000" y="100000"/>
                                    </p:animScale>
                                    <p:animScale>
                                      <p:cBhvr>
                                        <p:cTn id="109" dur="26">
                                          <p:stCondLst>
                                            <p:cond delay="1808"/>
                                          </p:stCondLst>
                                        </p:cTn>
                                        <p:tgtEl>
                                          <p:spTgt spid="80906"/>
                                        </p:tgtEl>
                                      </p:cBhvr>
                                      <p:to x="100000" y="95000"/>
                                    </p:animScale>
                                    <p:animScale>
                                      <p:cBhvr>
                                        <p:cTn id="110" dur="166" decel="50000">
                                          <p:stCondLst>
                                            <p:cond delay="1834"/>
                                          </p:stCondLst>
                                        </p:cTn>
                                        <p:tgtEl>
                                          <p:spTgt spid="8090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1" u="none" strike="noStrike" cap="none" normalizeH="0" baseline="0" smtClean="0">
            <a:ln>
              <a:noFill/>
            </a:ln>
            <a:solidFill>
              <a:schemeClr val="tx1"/>
            </a:solidFill>
            <a:effectLst/>
            <a:latin typeface="Baby Kruffy" pitchFamily="2"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10" ma:contentTypeDescription="Create a new document." ma:contentTypeScope="" ma:versionID="d862014834ec707a5a355dc73b5ed7a9">
  <xsd:schema xmlns:xsd="http://www.w3.org/2001/XMLSchema" xmlns:xs="http://www.w3.org/2001/XMLSchema" xmlns:p="http://schemas.microsoft.com/office/2006/metadata/properties" xmlns:ns2="a069deda-dd54-4a17-8471-364442f6fb77" targetNamespace="http://schemas.microsoft.com/office/2006/metadata/properties" ma:root="true" ma:fieldsID="f3cfc8812596ac951d1e747123c5a07e"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F9CF6E-10B2-44A2-9F91-7C8383836A3E}"/>
</file>

<file path=customXml/itemProps2.xml><?xml version="1.0" encoding="utf-8"?>
<ds:datastoreItem xmlns:ds="http://schemas.openxmlformats.org/officeDocument/2006/customXml" ds:itemID="{713CBF10-9763-4C30-8141-0F6EA7849BF4}"/>
</file>

<file path=customXml/itemProps3.xml><?xml version="1.0" encoding="utf-8"?>
<ds:datastoreItem xmlns:ds="http://schemas.openxmlformats.org/officeDocument/2006/customXml" ds:itemID="{860A2430-B438-40D3-8567-18FBABE08890}"/>
</file>

<file path=docProps/app.xml><?xml version="1.0" encoding="utf-8"?>
<Properties xmlns="http://schemas.openxmlformats.org/officeDocument/2006/extended-properties" xmlns:vt="http://schemas.openxmlformats.org/officeDocument/2006/docPropsVTypes">
  <Template/>
  <TotalTime>9198</TotalTime>
  <Words>1208</Words>
  <Application>Microsoft Office PowerPoint</Application>
  <PresentationFormat>On-screen Show (4:3)</PresentationFormat>
  <Paragraphs>149</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ashu1</cp:lastModifiedBy>
  <cp:revision>630</cp:revision>
  <dcterms:created xsi:type="dcterms:W3CDTF">2000-01-15T04:50:39Z</dcterms:created>
  <dcterms:modified xsi:type="dcterms:W3CDTF">2020-03-20T05:23:36Z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