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1" r:id="rId3"/>
    <p:sldId id="257" r:id="rId4"/>
    <p:sldId id="290" r:id="rId5"/>
    <p:sldId id="259" r:id="rId6"/>
    <p:sldId id="260" r:id="rId7"/>
    <p:sldId id="263" r:id="rId8"/>
    <p:sldId id="264" r:id="rId9"/>
    <p:sldId id="265" r:id="rId10"/>
    <p:sldId id="266" r:id="rId11"/>
    <p:sldId id="268" r:id="rId12"/>
    <p:sldId id="267" r:id="rId13"/>
    <p:sldId id="261" r:id="rId14"/>
    <p:sldId id="269" r:id="rId15"/>
    <p:sldId id="273" r:id="rId16"/>
    <p:sldId id="272" r:id="rId17"/>
    <p:sldId id="270" r:id="rId18"/>
    <p:sldId id="280" r:id="rId19"/>
    <p:sldId id="301" r:id="rId20"/>
    <p:sldId id="281" r:id="rId21"/>
    <p:sldId id="271" r:id="rId22"/>
    <p:sldId id="297" r:id="rId23"/>
    <p:sldId id="296" r:id="rId24"/>
    <p:sldId id="292" r:id="rId25"/>
    <p:sldId id="294" r:id="rId26"/>
    <p:sldId id="295" r:id="rId27"/>
    <p:sldId id="279" r:id="rId28"/>
    <p:sldId id="282" r:id="rId29"/>
    <p:sldId id="302" r:id="rId30"/>
    <p:sldId id="284" r:id="rId31"/>
    <p:sldId id="285" r:id="rId32"/>
    <p:sldId id="287" r:id="rId33"/>
    <p:sldId id="286" r:id="rId34"/>
    <p:sldId id="293" r:id="rId35"/>
    <p:sldId id="288" r:id="rId36"/>
    <p:sldId id="298" r:id="rId37"/>
    <p:sldId id="258" r:id="rId38"/>
    <p:sldId id="275" r:id="rId39"/>
    <p:sldId id="276" r:id="rId40"/>
    <p:sldId id="300" r:id="rId4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2459" autoAdjust="0"/>
  </p:normalViewPr>
  <p:slideViewPr>
    <p:cSldViewPr>
      <p:cViewPr>
        <p:scale>
          <a:sx n="80" d="100"/>
          <a:sy n="80" d="100"/>
        </p:scale>
        <p:origin x="-81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5D3CAB-E8CE-432C-A38F-9806F3A40FA7}" type="doc">
      <dgm:prSet loTypeId="urn:microsoft.com/office/officeart/2005/8/layout/hierarchy6" loCatId="hierarchy" qsTypeId="urn:microsoft.com/office/officeart/2005/8/quickstyle/simple4" qsCatId="simple" csTypeId="urn:microsoft.com/office/officeart/2005/8/colors/accent2_2" csCatId="accent2" phldr="1"/>
      <dgm:spPr/>
      <dgm:t>
        <a:bodyPr/>
        <a:lstStyle/>
        <a:p>
          <a:endParaRPr lang="en-US"/>
        </a:p>
      </dgm:t>
    </dgm:pt>
    <dgm:pt modelId="{31ADCA05-CBBD-4615-A167-4825F6A9A66D}">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Transmission Media</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C079742-2A5D-4B33-817B-E6CD7062C6F7}" type="parTrans" cxnId="{3C4D3F4E-FA16-4FEB-814D-4A20A64470D8}">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5D36721-EEF1-476F-BAF6-ADCD9E589E65}" type="sibTrans" cxnId="{3C4D3F4E-FA16-4FEB-814D-4A20A64470D8}">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1D94CA0-BBE1-4F5E-A50B-AC84A85559C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Guided Media</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61E420D-D3A5-4CCA-91A9-30C4C8C803BD}" type="parTrans" cxnId="{D4C657E6-177B-4356-9497-B77C070DE357}">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C61C938-BC3A-4EAC-969C-884A9C85EA44}" type="sibTrans" cxnId="{D4C657E6-177B-4356-9497-B77C070DE357}">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A5C7F1B-086F-4A8B-8EEF-5C39BB6BEF6F}">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Twisted Pair</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2B6A3A4B-E590-42AC-9B40-7CD213564B75}" type="parTrans" cxnId="{469056D9-FD93-4E51-B4C1-214BA5955FCD}">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F8AF7A5-2726-49E1-87E8-18569242A327}" type="sibTrans" cxnId="{469056D9-FD93-4E51-B4C1-214BA5955FCD}">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FBCB9CD-2DB8-4E7D-B727-F50E0E0F829D}">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Co-Axial Cables</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577593B-34D7-45BA-A79D-F3814C332EA1}" type="parTrans" cxnId="{F2652F67-6D82-4CD0-AD45-2E2B3579067B}">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B97E509-71FA-4585-9094-122363124FFA}" type="sibTrans" cxnId="{F2652F67-6D82-4CD0-AD45-2E2B3579067B}">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390362E2-CD35-44C2-8313-8BE6B265317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Un-Guided Media</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2D33FD1B-3048-4BBB-A7EB-6213B5E7E295}" type="parTrans" cxnId="{2B29BCED-5C3A-4649-918E-490D21572CA5}">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83C3061-812B-4B2D-9913-39C567626A4A}" type="sibTrans" cxnId="{2B29BCED-5C3A-4649-918E-490D21572CA5}">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5356C946-41C1-4E9E-9682-612AE378A21A}">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Microwave</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94252AE-5C65-4516-9D6A-EC2F9125F175}" type="parTrans" cxnId="{19458036-97CB-4973-B590-8AFD22AAB519}">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C0BB237-3EBF-4E44-AB86-8A5970FBC285}" type="sibTrans" cxnId="{19458036-97CB-4973-B590-8AFD22AAB519}">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2F608BB-2E31-4419-8394-6C4E5076C963}">
      <dgm:prSet custT="1">
        <dgm:style>
          <a:lnRef idx="0">
            <a:schemeClr val="accent6"/>
          </a:lnRef>
          <a:fillRef idx="3">
            <a:schemeClr val="accent6"/>
          </a:fillRef>
          <a:effectRef idx="3">
            <a:schemeClr val="accent6"/>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Optic </a:t>
          </a:r>
          <a:r>
            <a:rPr lang="en-US" sz="16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fibres</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295BF61F-09E4-4C03-A5F5-1C5032418BB0}" type="parTrans" cxnId="{B994ADF0-218D-4651-9B6D-769D1BA55DE9}">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59AC2F0-102A-4859-8709-14B4F6C6FF70}" type="sibTrans" cxnId="{B994ADF0-218D-4651-9B6D-769D1BA55DE9}">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1415094-F3E5-48BF-A9AA-1F27199DC065}">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Infrared</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26A8207-B3E7-430F-9E97-C960F4F21CF6}" type="parTrans" cxnId="{EAAC2CC9-E8F2-4B17-8825-E438BEF504B2}">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506BE473-17BE-4300-8D3E-3978DF441B09}" type="sibTrans" cxnId="{EAAC2CC9-E8F2-4B17-8825-E438BEF504B2}">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1D63C0BB-86C5-4C7B-8290-3763C47E3DE0}">
      <dgm:prSet phldrT="[Text]" custT="1">
        <dgm:style>
          <a:lnRef idx="1">
            <a:schemeClr val="accent3"/>
          </a:lnRef>
          <a:fillRef idx="3">
            <a:schemeClr val="accent3"/>
          </a:fillRef>
          <a:effectRef idx="2">
            <a:schemeClr val="accent3"/>
          </a:effectRef>
          <a:fontRef idx="minor">
            <a:schemeClr val="lt1"/>
          </a:fontRef>
        </dgm:style>
      </dgm:prSet>
      <dgm:spPr>
        <a:scene3d>
          <a:camera prst="orthographicFront"/>
          <a:lightRig rig="threePt" dir="t"/>
        </a:scene3d>
        <a:sp3d extrusionH="8890"/>
      </dgm:spPr>
      <dgm:t>
        <a:bodyPr/>
        <a:lstStyle/>
        <a:p>
          <a:r>
            <a:rPr lang="en-US" sz="1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Others</a:t>
          </a:r>
          <a:endParaRPr lang="en-US" sz="1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A91A1B9-CE6D-469B-81A7-6F9E16964C3B}" type="parTrans" cxnId="{D88B9352-A701-48E9-BEE4-A70C2B3D7F71}">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7E68857-7F4D-4A5F-94B5-B6D64A836628}" type="sibTrans" cxnId="{D88B9352-A701-48E9-BEE4-A70C2B3D7F71}">
      <dgm:prSet/>
      <dgm:spPr/>
      <dgm:t>
        <a:bodyPr/>
        <a:lstStyle/>
        <a:p>
          <a:endParaRPr lang="en-US"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27C3F126-3364-4968-A3CC-C67E4BE21872}" type="pres">
      <dgm:prSet presAssocID="{535D3CAB-E8CE-432C-A38F-9806F3A40FA7}" presName="mainComposite" presStyleCnt="0">
        <dgm:presLayoutVars>
          <dgm:chPref val="1"/>
          <dgm:dir/>
          <dgm:animOne val="branch"/>
          <dgm:animLvl val="lvl"/>
          <dgm:resizeHandles val="exact"/>
        </dgm:presLayoutVars>
      </dgm:prSet>
      <dgm:spPr/>
      <dgm:t>
        <a:bodyPr/>
        <a:lstStyle/>
        <a:p>
          <a:endParaRPr lang="en-US"/>
        </a:p>
      </dgm:t>
    </dgm:pt>
    <dgm:pt modelId="{C27B6B8D-273B-493F-A5AB-C813D9FACEA7}" type="pres">
      <dgm:prSet presAssocID="{535D3CAB-E8CE-432C-A38F-9806F3A40FA7}" presName="hierFlow" presStyleCnt="0"/>
      <dgm:spPr/>
    </dgm:pt>
    <dgm:pt modelId="{FC34CD1F-9191-4676-9377-64161F089FBB}" type="pres">
      <dgm:prSet presAssocID="{535D3CAB-E8CE-432C-A38F-9806F3A40FA7}" presName="hierChild1" presStyleCnt="0">
        <dgm:presLayoutVars>
          <dgm:chPref val="1"/>
          <dgm:animOne val="branch"/>
          <dgm:animLvl val="lvl"/>
        </dgm:presLayoutVars>
      </dgm:prSet>
      <dgm:spPr/>
    </dgm:pt>
    <dgm:pt modelId="{C9DD5E6A-F928-4139-BC4D-780D6637E938}" type="pres">
      <dgm:prSet presAssocID="{31ADCA05-CBBD-4615-A167-4825F6A9A66D}" presName="Name14" presStyleCnt="0"/>
      <dgm:spPr/>
    </dgm:pt>
    <dgm:pt modelId="{0E715F86-D7ED-48D9-8A50-AFD135DF85AC}" type="pres">
      <dgm:prSet presAssocID="{31ADCA05-CBBD-4615-A167-4825F6A9A66D}" presName="level1Shape" presStyleLbl="node0" presStyleIdx="0" presStyleCnt="1" custScaleX="263730" custScaleY="335553" custLinFactX="56184" custLinFactNeighborX="100000" custLinFactNeighborY="-84289">
        <dgm:presLayoutVars>
          <dgm:chPref val="3"/>
        </dgm:presLayoutVars>
      </dgm:prSet>
      <dgm:spPr/>
      <dgm:t>
        <a:bodyPr/>
        <a:lstStyle/>
        <a:p>
          <a:endParaRPr lang="en-US"/>
        </a:p>
      </dgm:t>
    </dgm:pt>
    <dgm:pt modelId="{9CE30895-C3FC-4E39-8AD4-4910DFF5C526}" type="pres">
      <dgm:prSet presAssocID="{31ADCA05-CBBD-4615-A167-4825F6A9A66D}" presName="hierChild2" presStyleCnt="0"/>
      <dgm:spPr/>
    </dgm:pt>
    <dgm:pt modelId="{4DD4059A-64E4-4509-AB16-F458E02CA161}" type="pres">
      <dgm:prSet presAssocID="{461E420D-D3A5-4CCA-91A9-30C4C8C803BD}" presName="Name19" presStyleLbl="parChTrans1D2" presStyleIdx="0" presStyleCnt="2"/>
      <dgm:spPr/>
      <dgm:t>
        <a:bodyPr/>
        <a:lstStyle/>
        <a:p>
          <a:endParaRPr lang="en-US"/>
        </a:p>
      </dgm:t>
    </dgm:pt>
    <dgm:pt modelId="{2A74E1E5-3A8E-4733-90D2-0DE0806DC3A6}" type="pres">
      <dgm:prSet presAssocID="{61D94CA0-BBE1-4F5E-A50B-AC84A85559CB}" presName="Name21" presStyleCnt="0"/>
      <dgm:spPr/>
    </dgm:pt>
    <dgm:pt modelId="{FB7A62DA-360B-4D51-90D0-00B503A6A633}" type="pres">
      <dgm:prSet presAssocID="{61D94CA0-BBE1-4F5E-A50B-AC84A85559CB}" presName="level2Shape" presStyleLbl="node2" presStyleIdx="0" presStyleCnt="2" custScaleX="298533" custScaleY="367566" custLinFactNeighborX="79703" custLinFactNeighborY="-31167"/>
      <dgm:spPr/>
      <dgm:t>
        <a:bodyPr/>
        <a:lstStyle/>
        <a:p>
          <a:endParaRPr lang="en-US"/>
        </a:p>
      </dgm:t>
    </dgm:pt>
    <dgm:pt modelId="{11CEF6EF-0FFE-4911-A588-8415E4B6D258}" type="pres">
      <dgm:prSet presAssocID="{61D94CA0-BBE1-4F5E-A50B-AC84A85559CB}" presName="hierChild3" presStyleCnt="0"/>
      <dgm:spPr/>
    </dgm:pt>
    <dgm:pt modelId="{2CA4B430-FA8F-4EEF-A5FD-9626A974D700}" type="pres">
      <dgm:prSet presAssocID="{2B6A3A4B-E590-42AC-9B40-7CD213564B75}" presName="Name19" presStyleLbl="parChTrans1D3" presStyleIdx="0" presStyleCnt="6"/>
      <dgm:spPr/>
      <dgm:t>
        <a:bodyPr/>
        <a:lstStyle/>
        <a:p>
          <a:endParaRPr lang="en-US"/>
        </a:p>
      </dgm:t>
    </dgm:pt>
    <dgm:pt modelId="{B663C5CD-F587-493A-B065-05F5921BFF22}" type="pres">
      <dgm:prSet presAssocID="{FA5C7F1B-086F-4A8B-8EEF-5C39BB6BEF6F}" presName="Name21" presStyleCnt="0"/>
      <dgm:spPr/>
    </dgm:pt>
    <dgm:pt modelId="{6795464C-C780-407D-AD51-4D3D95AE0935}" type="pres">
      <dgm:prSet presAssocID="{FA5C7F1B-086F-4A8B-8EEF-5C39BB6BEF6F}" presName="level2Shape" presStyleLbl="node3" presStyleIdx="0" presStyleCnt="6" custScaleX="160756" custScaleY="334330" custLinFactNeighborX="721" custLinFactNeighborY="-20845"/>
      <dgm:spPr/>
      <dgm:t>
        <a:bodyPr/>
        <a:lstStyle/>
        <a:p>
          <a:endParaRPr lang="en-US"/>
        </a:p>
      </dgm:t>
    </dgm:pt>
    <dgm:pt modelId="{6B875637-6D8C-427F-95FF-17B7E1AC361B}" type="pres">
      <dgm:prSet presAssocID="{FA5C7F1B-086F-4A8B-8EEF-5C39BB6BEF6F}" presName="hierChild3" presStyleCnt="0"/>
      <dgm:spPr/>
    </dgm:pt>
    <dgm:pt modelId="{768DCF87-0E34-43B7-8B50-04E10FF35987}" type="pres">
      <dgm:prSet presAssocID="{A577593B-34D7-45BA-A79D-F3814C332EA1}" presName="Name19" presStyleLbl="parChTrans1D3" presStyleIdx="1" presStyleCnt="6"/>
      <dgm:spPr/>
      <dgm:t>
        <a:bodyPr/>
        <a:lstStyle/>
        <a:p>
          <a:endParaRPr lang="en-US"/>
        </a:p>
      </dgm:t>
    </dgm:pt>
    <dgm:pt modelId="{721A93D6-0C03-4AA4-93A5-F0B1DC5C0F4E}" type="pres">
      <dgm:prSet presAssocID="{AFBCB9CD-2DB8-4E7D-B727-F50E0E0F829D}" presName="Name21" presStyleCnt="0"/>
      <dgm:spPr/>
    </dgm:pt>
    <dgm:pt modelId="{ABABF67E-5D8C-4044-BC22-A72CEA59787E}" type="pres">
      <dgm:prSet presAssocID="{AFBCB9CD-2DB8-4E7D-B727-F50E0E0F829D}" presName="level2Shape" presStyleLbl="node3" presStyleIdx="1" presStyleCnt="6" custScaleX="160756" custScaleY="334330" custLinFactNeighborX="721" custLinFactNeighborY="-20845"/>
      <dgm:spPr/>
      <dgm:t>
        <a:bodyPr/>
        <a:lstStyle/>
        <a:p>
          <a:endParaRPr lang="en-US"/>
        </a:p>
      </dgm:t>
    </dgm:pt>
    <dgm:pt modelId="{12D0269F-C825-4553-BE3D-19698405751C}" type="pres">
      <dgm:prSet presAssocID="{AFBCB9CD-2DB8-4E7D-B727-F50E0E0F829D}" presName="hierChild3" presStyleCnt="0"/>
      <dgm:spPr/>
    </dgm:pt>
    <dgm:pt modelId="{A06BE553-8024-41B4-A3D2-A2B2C51790BD}" type="pres">
      <dgm:prSet presAssocID="{295BF61F-09E4-4C03-A5F5-1C5032418BB0}" presName="Name19" presStyleLbl="parChTrans1D3" presStyleIdx="2" presStyleCnt="6"/>
      <dgm:spPr/>
      <dgm:t>
        <a:bodyPr/>
        <a:lstStyle/>
        <a:p>
          <a:endParaRPr lang="en-US"/>
        </a:p>
      </dgm:t>
    </dgm:pt>
    <dgm:pt modelId="{A80B237D-CA0A-4A2E-8BD5-86EDCB5433DE}" type="pres">
      <dgm:prSet presAssocID="{12F608BB-2E31-4419-8394-6C4E5076C963}" presName="Name21" presStyleCnt="0"/>
      <dgm:spPr/>
    </dgm:pt>
    <dgm:pt modelId="{37546E86-3AAA-4235-A074-34686AF073BC}" type="pres">
      <dgm:prSet presAssocID="{12F608BB-2E31-4419-8394-6C4E5076C963}" presName="level2Shape" presStyleLbl="node3" presStyleIdx="2" presStyleCnt="6" custScaleX="160756" custScaleY="334330" custLinFactNeighborX="721" custLinFactNeighborY="-20845"/>
      <dgm:spPr/>
      <dgm:t>
        <a:bodyPr/>
        <a:lstStyle/>
        <a:p>
          <a:endParaRPr lang="en-US"/>
        </a:p>
      </dgm:t>
    </dgm:pt>
    <dgm:pt modelId="{C21CFFF3-F827-44B7-AD8E-24A19488CD05}" type="pres">
      <dgm:prSet presAssocID="{12F608BB-2E31-4419-8394-6C4E5076C963}" presName="hierChild3" presStyleCnt="0"/>
      <dgm:spPr/>
    </dgm:pt>
    <dgm:pt modelId="{906F74B6-5142-4390-92CB-34F1CDA4D641}" type="pres">
      <dgm:prSet presAssocID="{2D33FD1B-3048-4BBB-A7EB-6213B5E7E295}" presName="Name19" presStyleLbl="parChTrans1D2" presStyleIdx="1" presStyleCnt="2"/>
      <dgm:spPr/>
      <dgm:t>
        <a:bodyPr/>
        <a:lstStyle/>
        <a:p>
          <a:endParaRPr lang="en-US"/>
        </a:p>
      </dgm:t>
    </dgm:pt>
    <dgm:pt modelId="{E5A58BFA-52EA-402D-9137-79841E34F5FE}" type="pres">
      <dgm:prSet presAssocID="{390362E2-CD35-44C2-8313-8BE6B265317B}" presName="Name21" presStyleCnt="0"/>
      <dgm:spPr/>
    </dgm:pt>
    <dgm:pt modelId="{144B8742-0BD2-4BEF-A689-FDD8F21CF39A}" type="pres">
      <dgm:prSet presAssocID="{390362E2-CD35-44C2-8313-8BE6B265317B}" presName="level2Shape" presStyleLbl="node2" presStyleIdx="1" presStyleCnt="2" custScaleX="281511" custScaleY="367566" custLinFactNeighborX="16076" custLinFactNeighborY="-31167"/>
      <dgm:spPr/>
      <dgm:t>
        <a:bodyPr/>
        <a:lstStyle/>
        <a:p>
          <a:endParaRPr lang="en-US"/>
        </a:p>
      </dgm:t>
    </dgm:pt>
    <dgm:pt modelId="{235026CB-F4EA-4313-AB0E-DA85657B3635}" type="pres">
      <dgm:prSet presAssocID="{390362E2-CD35-44C2-8313-8BE6B265317B}" presName="hierChild3" presStyleCnt="0"/>
      <dgm:spPr/>
    </dgm:pt>
    <dgm:pt modelId="{50453318-6A0D-49A5-B5F8-604935F4D82F}" type="pres">
      <dgm:prSet presAssocID="{194252AE-5C65-4516-9D6A-EC2F9125F175}" presName="Name19" presStyleLbl="parChTrans1D3" presStyleIdx="3" presStyleCnt="6"/>
      <dgm:spPr/>
      <dgm:t>
        <a:bodyPr/>
        <a:lstStyle/>
        <a:p>
          <a:endParaRPr lang="en-US"/>
        </a:p>
      </dgm:t>
    </dgm:pt>
    <dgm:pt modelId="{AF757F11-5688-494A-873A-66E9CA4DECA7}" type="pres">
      <dgm:prSet presAssocID="{5356C946-41C1-4E9E-9682-612AE378A21A}" presName="Name21" presStyleCnt="0"/>
      <dgm:spPr/>
    </dgm:pt>
    <dgm:pt modelId="{B4360D7B-D2F8-45ED-8F22-0C9C993AE434}" type="pres">
      <dgm:prSet presAssocID="{5356C946-41C1-4E9E-9682-612AE378A21A}" presName="level2Shape" presStyleLbl="node3" presStyleIdx="3" presStyleCnt="6" custScaleX="160756" custScaleY="334330" custLinFactNeighborX="721" custLinFactNeighborY="-20845"/>
      <dgm:spPr/>
      <dgm:t>
        <a:bodyPr/>
        <a:lstStyle/>
        <a:p>
          <a:endParaRPr lang="en-US"/>
        </a:p>
      </dgm:t>
    </dgm:pt>
    <dgm:pt modelId="{2882D38B-3E6A-4E6B-AA1C-D7C865D785A5}" type="pres">
      <dgm:prSet presAssocID="{5356C946-41C1-4E9E-9682-612AE378A21A}" presName="hierChild3" presStyleCnt="0"/>
      <dgm:spPr/>
    </dgm:pt>
    <dgm:pt modelId="{85FE9FCF-90B4-4BCE-A823-3CB03F49840E}" type="pres">
      <dgm:prSet presAssocID="{D26A8207-B3E7-430F-9E97-C960F4F21CF6}" presName="Name19" presStyleLbl="parChTrans1D3" presStyleIdx="4" presStyleCnt="6"/>
      <dgm:spPr/>
      <dgm:t>
        <a:bodyPr/>
        <a:lstStyle/>
        <a:p>
          <a:endParaRPr lang="en-US"/>
        </a:p>
      </dgm:t>
    </dgm:pt>
    <dgm:pt modelId="{66E4079A-1A05-426D-AC3A-D008098B1771}" type="pres">
      <dgm:prSet presAssocID="{F1415094-F3E5-48BF-A9AA-1F27199DC065}" presName="Name21" presStyleCnt="0"/>
      <dgm:spPr/>
    </dgm:pt>
    <dgm:pt modelId="{64F0E2D8-4155-4AA8-B67B-AC717AB8D594}" type="pres">
      <dgm:prSet presAssocID="{F1415094-F3E5-48BF-A9AA-1F27199DC065}" presName="level2Shape" presStyleLbl="node3" presStyleIdx="4" presStyleCnt="6" custScaleX="160756" custScaleY="334330" custLinFactNeighborX="7701" custLinFactNeighborY="-14063"/>
      <dgm:spPr/>
      <dgm:t>
        <a:bodyPr/>
        <a:lstStyle/>
        <a:p>
          <a:endParaRPr lang="en-US"/>
        </a:p>
      </dgm:t>
    </dgm:pt>
    <dgm:pt modelId="{14ED2F28-C86B-43DF-B086-31B0BC40798F}" type="pres">
      <dgm:prSet presAssocID="{F1415094-F3E5-48BF-A9AA-1F27199DC065}" presName="hierChild3" presStyleCnt="0"/>
      <dgm:spPr/>
    </dgm:pt>
    <dgm:pt modelId="{10E0252A-255E-4A99-9265-62AAD547AF64}" type="pres">
      <dgm:prSet presAssocID="{AA91A1B9-CE6D-469B-81A7-6F9E16964C3B}" presName="Name19" presStyleLbl="parChTrans1D3" presStyleIdx="5" presStyleCnt="6"/>
      <dgm:spPr/>
      <dgm:t>
        <a:bodyPr/>
        <a:lstStyle/>
        <a:p>
          <a:endParaRPr lang="en-US"/>
        </a:p>
      </dgm:t>
    </dgm:pt>
    <dgm:pt modelId="{705B8153-1B60-4F4F-AD29-DBA9689D3363}" type="pres">
      <dgm:prSet presAssocID="{1D63C0BB-86C5-4C7B-8290-3763C47E3DE0}" presName="Name21" presStyleCnt="0"/>
      <dgm:spPr/>
    </dgm:pt>
    <dgm:pt modelId="{C69F8180-50C8-438E-BE28-6A67430B0BB3}" type="pres">
      <dgm:prSet presAssocID="{1D63C0BB-86C5-4C7B-8290-3763C47E3DE0}" presName="level2Shape" presStyleLbl="node3" presStyleIdx="5" presStyleCnt="6" custScaleX="144795" custScaleY="320782" custLinFactNeighborX="-767" custLinFactNeighborY="-14063"/>
      <dgm:spPr/>
      <dgm:t>
        <a:bodyPr/>
        <a:lstStyle/>
        <a:p>
          <a:endParaRPr lang="en-US"/>
        </a:p>
      </dgm:t>
    </dgm:pt>
    <dgm:pt modelId="{53A953AA-563D-4BD5-9EB3-5655FA5547BC}" type="pres">
      <dgm:prSet presAssocID="{1D63C0BB-86C5-4C7B-8290-3763C47E3DE0}" presName="hierChild3" presStyleCnt="0"/>
      <dgm:spPr/>
    </dgm:pt>
    <dgm:pt modelId="{C67B62C3-1A2A-4036-9046-D014D400F310}" type="pres">
      <dgm:prSet presAssocID="{535D3CAB-E8CE-432C-A38F-9806F3A40FA7}" presName="bgShapesFlow" presStyleCnt="0"/>
      <dgm:spPr/>
    </dgm:pt>
  </dgm:ptLst>
  <dgm:cxnLst>
    <dgm:cxn modelId="{58C147C5-A3EB-4995-8AFB-19283741DB37}" type="presOf" srcId="{31ADCA05-CBBD-4615-A167-4825F6A9A66D}" destId="{0E715F86-D7ED-48D9-8A50-AFD135DF85AC}" srcOrd="0" destOrd="0" presId="urn:microsoft.com/office/officeart/2005/8/layout/hierarchy6"/>
    <dgm:cxn modelId="{E935A3C4-22ED-4A47-88A4-0DB8F97FF0E5}" type="presOf" srcId="{AA91A1B9-CE6D-469B-81A7-6F9E16964C3B}" destId="{10E0252A-255E-4A99-9265-62AAD547AF64}" srcOrd="0" destOrd="0" presId="urn:microsoft.com/office/officeart/2005/8/layout/hierarchy6"/>
    <dgm:cxn modelId="{A19AAB60-3D12-4183-961F-AB3A0777CE18}" type="presOf" srcId="{194252AE-5C65-4516-9D6A-EC2F9125F175}" destId="{50453318-6A0D-49A5-B5F8-604935F4D82F}" srcOrd="0" destOrd="0" presId="urn:microsoft.com/office/officeart/2005/8/layout/hierarchy6"/>
    <dgm:cxn modelId="{EA0D602A-0BBC-4974-A291-96798C164BAE}" type="presOf" srcId="{2D33FD1B-3048-4BBB-A7EB-6213B5E7E295}" destId="{906F74B6-5142-4390-92CB-34F1CDA4D641}" srcOrd="0" destOrd="0" presId="urn:microsoft.com/office/officeart/2005/8/layout/hierarchy6"/>
    <dgm:cxn modelId="{B9C3B3DD-F3D6-4E5B-8054-EFA93CDB4D10}" type="presOf" srcId="{D26A8207-B3E7-430F-9E97-C960F4F21CF6}" destId="{85FE9FCF-90B4-4BCE-A823-3CB03F49840E}" srcOrd="0" destOrd="0" presId="urn:microsoft.com/office/officeart/2005/8/layout/hierarchy6"/>
    <dgm:cxn modelId="{2641784D-464E-4720-A9CC-ED498CE35689}" type="presOf" srcId="{5356C946-41C1-4E9E-9682-612AE378A21A}" destId="{B4360D7B-D2F8-45ED-8F22-0C9C993AE434}" srcOrd="0" destOrd="0" presId="urn:microsoft.com/office/officeart/2005/8/layout/hierarchy6"/>
    <dgm:cxn modelId="{2B29BCED-5C3A-4649-918E-490D21572CA5}" srcId="{31ADCA05-CBBD-4615-A167-4825F6A9A66D}" destId="{390362E2-CD35-44C2-8313-8BE6B265317B}" srcOrd="1" destOrd="0" parTransId="{2D33FD1B-3048-4BBB-A7EB-6213B5E7E295}" sibTransId="{A83C3061-812B-4B2D-9913-39C567626A4A}"/>
    <dgm:cxn modelId="{EAAC2CC9-E8F2-4B17-8825-E438BEF504B2}" srcId="{390362E2-CD35-44C2-8313-8BE6B265317B}" destId="{F1415094-F3E5-48BF-A9AA-1F27199DC065}" srcOrd="1" destOrd="0" parTransId="{D26A8207-B3E7-430F-9E97-C960F4F21CF6}" sibTransId="{506BE473-17BE-4300-8D3E-3978DF441B09}"/>
    <dgm:cxn modelId="{3C4D3F4E-FA16-4FEB-814D-4A20A64470D8}" srcId="{535D3CAB-E8CE-432C-A38F-9806F3A40FA7}" destId="{31ADCA05-CBBD-4615-A167-4825F6A9A66D}" srcOrd="0" destOrd="0" parTransId="{6C079742-2A5D-4B33-817B-E6CD7062C6F7}" sibTransId="{15D36721-EEF1-476F-BAF6-ADCD9E589E65}"/>
    <dgm:cxn modelId="{1FFC49A8-45EF-4DE0-B580-C5F8A4F0667C}" type="presOf" srcId="{F1415094-F3E5-48BF-A9AA-1F27199DC065}" destId="{64F0E2D8-4155-4AA8-B67B-AC717AB8D594}" srcOrd="0" destOrd="0" presId="urn:microsoft.com/office/officeart/2005/8/layout/hierarchy6"/>
    <dgm:cxn modelId="{5E5B7B06-204D-468E-A4BB-5776CE7BB79A}" type="presOf" srcId="{FA5C7F1B-086F-4A8B-8EEF-5C39BB6BEF6F}" destId="{6795464C-C780-407D-AD51-4D3D95AE0935}" srcOrd="0" destOrd="0" presId="urn:microsoft.com/office/officeart/2005/8/layout/hierarchy6"/>
    <dgm:cxn modelId="{D4C657E6-177B-4356-9497-B77C070DE357}" srcId="{31ADCA05-CBBD-4615-A167-4825F6A9A66D}" destId="{61D94CA0-BBE1-4F5E-A50B-AC84A85559CB}" srcOrd="0" destOrd="0" parTransId="{461E420D-D3A5-4CCA-91A9-30C4C8C803BD}" sibTransId="{7C61C938-BC3A-4EAC-969C-884A9C85EA44}"/>
    <dgm:cxn modelId="{C4D57A6F-D54B-48A4-97FC-B12B8E7361A0}" type="presOf" srcId="{12F608BB-2E31-4419-8394-6C4E5076C963}" destId="{37546E86-3AAA-4235-A074-34686AF073BC}" srcOrd="0" destOrd="0" presId="urn:microsoft.com/office/officeart/2005/8/layout/hierarchy6"/>
    <dgm:cxn modelId="{469056D9-FD93-4E51-B4C1-214BA5955FCD}" srcId="{61D94CA0-BBE1-4F5E-A50B-AC84A85559CB}" destId="{FA5C7F1B-086F-4A8B-8EEF-5C39BB6BEF6F}" srcOrd="0" destOrd="0" parTransId="{2B6A3A4B-E590-42AC-9B40-7CD213564B75}" sibTransId="{BF8AF7A5-2726-49E1-87E8-18569242A327}"/>
    <dgm:cxn modelId="{905E0887-A1C5-47FE-874E-0B2F6E209BD6}" type="presOf" srcId="{461E420D-D3A5-4CCA-91A9-30C4C8C803BD}" destId="{4DD4059A-64E4-4509-AB16-F458E02CA161}" srcOrd="0" destOrd="0" presId="urn:microsoft.com/office/officeart/2005/8/layout/hierarchy6"/>
    <dgm:cxn modelId="{D88B9352-A701-48E9-BEE4-A70C2B3D7F71}" srcId="{390362E2-CD35-44C2-8313-8BE6B265317B}" destId="{1D63C0BB-86C5-4C7B-8290-3763C47E3DE0}" srcOrd="2" destOrd="0" parTransId="{AA91A1B9-CE6D-469B-81A7-6F9E16964C3B}" sibTransId="{B7E68857-7F4D-4A5F-94B5-B6D64A836628}"/>
    <dgm:cxn modelId="{7972DABD-6B27-40B8-8585-A3D670D183C9}" type="presOf" srcId="{2B6A3A4B-E590-42AC-9B40-7CD213564B75}" destId="{2CA4B430-FA8F-4EEF-A5FD-9626A974D700}" srcOrd="0" destOrd="0" presId="urn:microsoft.com/office/officeart/2005/8/layout/hierarchy6"/>
    <dgm:cxn modelId="{5210AD78-71F0-4B3C-8E0D-FD3081A427C9}" type="presOf" srcId="{AFBCB9CD-2DB8-4E7D-B727-F50E0E0F829D}" destId="{ABABF67E-5D8C-4044-BC22-A72CEA59787E}" srcOrd="0" destOrd="0" presId="urn:microsoft.com/office/officeart/2005/8/layout/hierarchy6"/>
    <dgm:cxn modelId="{FEA26B21-07C1-44BC-AEAC-585B4A12F2F3}" type="presOf" srcId="{A577593B-34D7-45BA-A79D-F3814C332EA1}" destId="{768DCF87-0E34-43B7-8B50-04E10FF35987}" srcOrd="0" destOrd="0" presId="urn:microsoft.com/office/officeart/2005/8/layout/hierarchy6"/>
    <dgm:cxn modelId="{AA7CE263-7211-421F-B0C7-BAA5A76816A9}" type="presOf" srcId="{535D3CAB-E8CE-432C-A38F-9806F3A40FA7}" destId="{27C3F126-3364-4968-A3CC-C67E4BE21872}" srcOrd="0" destOrd="0" presId="urn:microsoft.com/office/officeart/2005/8/layout/hierarchy6"/>
    <dgm:cxn modelId="{B994ADF0-218D-4651-9B6D-769D1BA55DE9}" srcId="{61D94CA0-BBE1-4F5E-A50B-AC84A85559CB}" destId="{12F608BB-2E31-4419-8394-6C4E5076C963}" srcOrd="2" destOrd="0" parTransId="{295BF61F-09E4-4C03-A5F5-1C5032418BB0}" sibTransId="{A59AC2F0-102A-4859-8709-14B4F6C6FF70}"/>
    <dgm:cxn modelId="{BF63789F-3502-4662-8418-330E1A9980B0}" type="presOf" srcId="{390362E2-CD35-44C2-8313-8BE6B265317B}" destId="{144B8742-0BD2-4BEF-A689-FDD8F21CF39A}" srcOrd="0" destOrd="0" presId="urn:microsoft.com/office/officeart/2005/8/layout/hierarchy6"/>
    <dgm:cxn modelId="{07B82AEE-D6B1-4C52-BC32-AA138AB19293}" type="presOf" srcId="{61D94CA0-BBE1-4F5E-A50B-AC84A85559CB}" destId="{FB7A62DA-360B-4D51-90D0-00B503A6A633}" srcOrd="0" destOrd="0" presId="urn:microsoft.com/office/officeart/2005/8/layout/hierarchy6"/>
    <dgm:cxn modelId="{800C714D-3D58-4DF9-A1EA-CC35FDB26760}" type="presOf" srcId="{295BF61F-09E4-4C03-A5F5-1C5032418BB0}" destId="{A06BE553-8024-41B4-A3D2-A2B2C51790BD}" srcOrd="0" destOrd="0" presId="urn:microsoft.com/office/officeart/2005/8/layout/hierarchy6"/>
    <dgm:cxn modelId="{19458036-97CB-4973-B590-8AFD22AAB519}" srcId="{390362E2-CD35-44C2-8313-8BE6B265317B}" destId="{5356C946-41C1-4E9E-9682-612AE378A21A}" srcOrd="0" destOrd="0" parTransId="{194252AE-5C65-4516-9D6A-EC2F9125F175}" sibTransId="{8C0BB237-3EBF-4E44-AB86-8A5970FBC285}"/>
    <dgm:cxn modelId="{D6763BB3-A3F8-4FC4-BEF3-781704F37F24}" type="presOf" srcId="{1D63C0BB-86C5-4C7B-8290-3763C47E3DE0}" destId="{C69F8180-50C8-438E-BE28-6A67430B0BB3}" srcOrd="0" destOrd="0" presId="urn:microsoft.com/office/officeart/2005/8/layout/hierarchy6"/>
    <dgm:cxn modelId="{F2652F67-6D82-4CD0-AD45-2E2B3579067B}" srcId="{61D94CA0-BBE1-4F5E-A50B-AC84A85559CB}" destId="{AFBCB9CD-2DB8-4E7D-B727-F50E0E0F829D}" srcOrd="1" destOrd="0" parTransId="{A577593B-34D7-45BA-A79D-F3814C332EA1}" sibTransId="{EB97E509-71FA-4585-9094-122363124FFA}"/>
    <dgm:cxn modelId="{CE41C741-3963-4C82-AB80-21E20A9AF51C}" type="presParOf" srcId="{27C3F126-3364-4968-A3CC-C67E4BE21872}" destId="{C27B6B8D-273B-493F-A5AB-C813D9FACEA7}" srcOrd="0" destOrd="0" presId="urn:microsoft.com/office/officeart/2005/8/layout/hierarchy6"/>
    <dgm:cxn modelId="{C413A508-3144-4962-A3EB-D4CA9270EB4C}" type="presParOf" srcId="{C27B6B8D-273B-493F-A5AB-C813D9FACEA7}" destId="{FC34CD1F-9191-4676-9377-64161F089FBB}" srcOrd="0" destOrd="0" presId="urn:microsoft.com/office/officeart/2005/8/layout/hierarchy6"/>
    <dgm:cxn modelId="{CD26FB50-FB8B-4376-B7AE-D3936925ABBB}" type="presParOf" srcId="{FC34CD1F-9191-4676-9377-64161F089FBB}" destId="{C9DD5E6A-F928-4139-BC4D-780D6637E938}" srcOrd="0" destOrd="0" presId="urn:microsoft.com/office/officeart/2005/8/layout/hierarchy6"/>
    <dgm:cxn modelId="{688D9407-1A1E-4751-8FEB-8BFD75D43746}" type="presParOf" srcId="{C9DD5E6A-F928-4139-BC4D-780D6637E938}" destId="{0E715F86-D7ED-48D9-8A50-AFD135DF85AC}" srcOrd="0" destOrd="0" presId="urn:microsoft.com/office/officeart/2005/8/layout/hierarchy6"/>
    <dgm:cxn modelId="{6DB4B039-E3B0-4426-9CF5-1D4A8EDEF7A9}" type="presParOf" srcId="{C9DD5E6A-F928-4139-BC4D-780D6637E938}" destId="{9CE30895-C3FC-4E39-8AD4-4910DFF5C526}" srcOrd="1" destOrd="0" presId="urn:microsoft.com/office/officeart/2005/8/layout/hierarchy6"/>
    <dgm:cxn modelId="{E4473072-CB4D-41F4-B40A-0E8AF5D69008}" type="presParOf" srcId="{9CE30895-C3FC-4E39-8AD4-4910DFF5C526}" destId="{4DD4059A-64E4-4509-AB16-F458E02CA161}" srcOrd="0" destOrd="0" presId="urn:microsoft.com/office/officeart/2005/8/layout/hierarchy6"/>
    <dgm:cxn modelId="{A9D42038-F09E-4888-A44E-B74C1E89EE66}" type="presParOf" srcId="{9CE30895-C3FC-4E39-8AD4-4910DFF5C526}" destId="{2A74E1E5-3A8E-4733-90D2-0DE0806DC3A6}" srcOrd="1" destOrd="0" presId="urn:microsoft.com/office/officeart/2005/8/layout/hierarchy6"/>
    <dgm:cxn modelId="{1A5361C5-3098-4AF5-8F6C-BB9CAEE0ED2D}" type="presParOf" srcId="{2A74E1E5-3A8E-4733-90D2-0DE0806DC3A6}" destId="{FB7A62DA-360B-4D51-90D0-00B503A6A633}" srcOrd="0" destOrd="0" presId="urn:microsoft.com/office/officeart/2005/8/layout/hierarchy6"/>
    <dgm:cxn modelId="{75DE6B32-76E8-4BD4-A6A1-3E6AB586C861}" type="presParOf" srcId="{2A74E1E5-3A8E-4733-90D2-0DE0806DC3A6}" destId="{11CEF6EF-0FFE-4911-A588-8415E4B6D258}" srcOrd="1" destOrd="0" presId="urn:microsoft.com/office/officeart/2005/8/layout/hierarchy6"/>
    <dgm:cxn modelId="{9B2428A4-AF36-4F5B-AF3F-7E5C17544285}" type="presParOf" srcId="{11CEF6EF-0FFE-4911-A588-8415E4B6D258}" destId="{2CA4B430-FA8F-4EEF-A5FD-9626A974D700}" srcOrd="0" destOrd="0" presId="urn:microsoft.com/office/officeart/2005/8/layout/hierarchy6"/>
    <dgm:cxn modelId="{10EF7415-65B4-4322-B24E-36F9CCD2A4C4}" type="presParOf" srcId="{11CEF6EF-0FFE-4911-A588-8415E4B6D258}" destId="{B663C5CD-F587-493A-B065-05F5921BFF22}" srcOrd="1" destOrd="0" presId="urn:microsoft.com/office/officeart/2005/8/layout/hierarchy6"/>
    <dgm:cxn modelId="{E1A4BAA0-2FDF-4769-8D4E-B17D0FFF0FCA}" type="presParOf" srcId="{B663C5CD-F587-493A-B065-05F5921BFF22}" destId="{6795464C-C780-407D-AD51-4D3D95AE0935}" srcOrd="0" destOrd="0" presId="urn:microsoft.com/office/officeart/2005/8/layout/hierarchy6"/>
    <dgm:cxn modelId="{42E90DB8-FC32-4A05-940B-3EE7DC8C95D9}" type="presParOf" srcId="{B663C5CD-F587-493A-B065-05F5921BFF22}" destId="{6B875637-6D8C-427F-95FF-17B7E1AC361B}" srcOrd="1" destOrd="0" presId="urn:microsoft.com/office/officeart/2005/8/layout/hierarchy6"/>
    <dgm:cxn modelId="{B1C898E0-82BF-4BF2-969D-FFF95B029B82}" type="presParOf" srcId="{11CEF6EF-0FFE-4911-A588-8415E4B6D258}" destId="{768DCF87-0E34-43B7-8B50-04E10FF35987}" srcOrd="2" destOrd="0" presId="urn:microsoft.com/office/officeart/2005/8/layout/hierarchy6"/>
    <dgm:cxn modelId="{71CB0485-5806-48C5-9BAD-C61070D80449}" type="presParOf" srcId="{11CEF6EF-0FFE-4911-A588-8415E4B6D258}" destId="{721A93D6-0C03-4AA4-93A5-F0B1DC5C0F4E}" srcOrd="3" destOrd="0" presId="urn:microsoft.com/office/officeart/2005/8/layout/hierarchy6"/>
    <dgm:cxn modelId="{03ED10E0-0B03-420E-8C70-2A7763A4E679}" type="presParOf" srcId="{721A93D6-0C03-4AA4-93A5-F0B1DC5C0F4E}" destId="{ABABF67E-5D8C-4044-BC22-A72CEA59787E}" srcOrd="0" destOrd="0" presId="urn:microsoft.com/office/officeart/2005/8/layout/hierarchy6"/>
    <dgm:cxn modelId="{68D0782C-786C-4B42-A7D8-BE627ED44E10}" type="presParOf" srcId="{721A93D6-0C03-4AA4-93A5-F0B1DC5C0F4E}" destId="{12D0269F-C825-4553-BE3D-19698405751C}" srcOrd="1" destOrd="0" presId="urn:microsoft.com/office/officeart/2005/8/layout/hierarchy6"/>
    <dgm:cxn modelId="{269F5A46-1C70-4067-BFD0-4C4320B41FE2}" type="presParOf" srcId="{11CEF6EF-0FFE-4911-A588-8415E4B6D258}" destId="{A06BE553-8024-41B4-A3D2-A2B2C51790BD}" srcOrd="4" destOrd="0" presId="urn:microsoft.com/office/officeart/2005/8/layout/hierarchy6"/>
    <dgm:cxn modelId="{CDBF7BBC-32D1-4AD9-92CA-359255A54E8E}" type="presParOf" srcId="{11CEF6EF-0FFE-4911-A588-8415E4B6D258}" destId="{A80B237D-CA0A-4A2E-8BD5-86EDCB5433DE}" srcOrd="5" destOrd="0" presId="urn:microsoft.com/office/officeart/2005/8/layout/hierarchy6"/>
    <dgm:cxn modelId="{45C6D021-B8C9-43EA-A604-72702F65359E}" type="presParOf" srcId="{A80B237D-CA0A-4A2E-8BD5-86EDCB5433DE}" destId="{37546E86-3AAA-4235-A074-34686AF073BC}" srcOrd="0" destOrd="0" presId="urn:microsoft.com/office/officeart/2005/8/layout/hierarchy6"/>
    <dgm:cxn modelId="{5C82D09A-7408-4EE8-B810-3AD6D2E3C890}" type="presParOf" srcId="{A80B237D-CA0A-4A2E-8BD5-86EDCB5433DE}" destId="{C21CFFF3-F827-44B7-AD8E-24A19488CD05}" srcOrd="1" destOrd="0" presId="urn:microsoft.com/office/officeart/2005/8/layout/hierarchy6"/>
    <dgm:cxn modelId="{610BD3D2-0D05-4DAC-882A-5B4C6ADEB14D}" type="presParOf" srcId="{9CE30895-C3FC-4E39-8AD4-4910DFF5C526}" destId="{906F74B6-5142-4390-92CB-34F1CDA4D641}" srcOrd="2" destOrd="0" presId="urn:microsoft.com/office/officeart/2005/8/layout/hierarchy6"/>
    <dgm:cxn modelId="{8EC9D8E3-1C86-464E-A221-922A3B547EA4}" type="presParOf" srcId="{9CE30895-C3FC-4E39-8AD4-4910DFF5C526}" destId="{E5A58BFA-52EA-402D-9137-79841E34F5FE}" srcOrd="3" destOrd="0" presId="urn:microsoft.com/office/officeart/2005/8/layout/hierarchy6"/>
    <dgm:cxn modelId="{167DBB29-4618-48CB-BF1E-63A12260CD72}" type="presParOf" srcId="{E5A58BFA-52EA-402D-9137-79841E34F5FE}" destId="{144B8742-0BD2-4BEF-A689-FDD8F21CF39A}" srcOrd="0" destOrd="0" presId="urn:microsoft.com/office/officeart/2005/8/layout/hierarchy6"/>
    <dgm:cxn modelId="{6DEC5FD6-3750-4E6F-B65E-384C102F16BC}" type="presParOf" srcId="{E5A58BFA-52EA-402D-9137-79841E34F5FE}" destId="{235026CB-F4EA-4313-AB0E-DA85657B3635}" srcOrd="1" destOrd="0" presId="urn:microsoft.com/office/officeart/2005/8/layout/hierarchy6"/>
    <dgm:cxn modelId="{D8E05AC5-E18B-4DA3-B6F0-DC29BEA284AD}" type="presParOf" srcId="{235026CB-F4EA-4313-AB0E-DA85657B3635}" destId="{50453318-6A0D-49A5-B5F8-604935F4D82F}" srcOrd="0" destOrd="0" presId="urn:microsoft.com/office/officeart/2005/8/layout/hierarchy6"/>
    <dgm:cxn modelId="{65341242-E2B9-4C06-A028-5C3DB14D1E94}" type="presParOf" srcId="{235026CB-F4EA-4313-AB0E-DA85657B3635}" destId="{AF757F11-5688-494A-873A-66E9CA4DECA7}" srcOrd="1" destOrd="0" presId="urn:microsoft.com/office/officeart/2005/8/layout/hierarchy6"/>
    <dgm:cxn modelId="{74B19176-8A3C-440F-B179-A4144FF16116}" type="presParOf" srcId="{AF757F11-5688-494A-873A-66E9CA4DECA7}" destId="{B4360D7B-D2F8-45ED-8F22-0C9C993AE434}" srcOrd="0" destOrd="0" presId="urn:microsoft.com/office/officeart/2005/8/layout/hierarchy6"/>
    <dgm:cxn modelId="{F95AB66C-9A3F-493D-8A33-83065269FBFF}" type="presParOf" srcId="{AF757F11-5688-494A-873A-66E9CA4DECA7}" destId="{2882D38B-3E6A-4E6B-AA1C-D7C865D785A5}" srcOrd="1" destOrd="0" presId="urn:microsoft.com/office/officeart/2005/8/layout/hierarchy6"/>
    <dgm:cxn modelId="{0FB34311-666C-4336-9E20-03A2704F64B6}" type="presParOf" srcId="{235026CB-F4EA-4313-AB0E-DA85657B3635}" destId="{85FE9FCF-90B4-4BCE-A823-3CB03F49840E}" srcOrd="2" destOrd="0" presId="urn:microsoft.com/office/officeart/2005/8/layout/hierarchy6"/>
    <dgm:cxn modelId="{FEF8686C-B1CE-421F-ADFC-5C80F819407C}" type="presParOf" srcId="{235026CB-F4EA-4313-AB0E-DA85657B3635}" destId="{66E4079A-1A05-426D-AC3A-D008098B1771}" srcOrd="3" destOrd="0" presId="urn:microsoft.com/office/officeart/2005/8/layout/hierarchy6"/>
    <dgm:cxn modelId="{CFC6670D-87D5-4C0E-BAC2-F462FFF3AE02}" type="presParOf" srcId="{66E4079A-1A05-426D-AC3A-D008098B1771}" destId="{64F0E2D8-4155-4AA8-B67B-AC717AB8D594}" srcOrd="0" destOrd="0" presId="urn:microsoft.com/office/officeart/2005/8/layout/hierarchy6"/>
    <dgm:cxn modelId="{B65F0F2C-D195-4CD0-9327-376DC12F37F7}" type="presParOf" srcId="{66E4079A-1A05-426D-AC3A-D008098B1771}" destId="{14ED2F28-C86B-43DF-B086-31B0BC40798F}" srcOrd="1" destOrd="0" presId="urn:microsoft.com/office/officeart/2005/8/layout/hierarchy6"/>
    <dgm:cxn modelId="{6047F4CD-40E8-46D9-A22A-94332C7EE578}" type="presParOf" srcId="{235026CB-F4EA-4313-AB0E-DA85657B3635}" destId="{10E0252A-255E-4A99-9265-62AAD547AF64}" srcOrd="4" destOrd="0" presId="urn:microsoft.com/office/officeart/2005/8/layout/hierarchy6"/>
    <dgm:cxn modelId="{B35195C5-9E99-44C5-95C0-308D1F99C8F6}" type="presParOf" srcId="{235026CB-F4EA-4313-AB0E-DA85657B3635}" destId="{705B8153-1B60-4F4F-AD29-DBA9689D3363}" srcOrd="5" destOrd="0" presId="urn:microsoft.com/office/officeart/2005/8/layout/hierarchy6"/>
    <dgm:cxn modelId="{251B2237-EE67-4A15-8B4B-A8378147390F}" type="presParOf" srcId="{705B8153-1B60-4F4F-AD29-DBA9689D3363}" destId="{C69F8180-50C8-438E-BE28-6A67430B0BB3}" srcOrd="0" destOrd="0" presId="urn:microsoft.com/office/officeart/2005/8/layout/hierarchy6"/>
    <dgm:cxn modelId="{B20280F6-640B-49DE-BA51-9A1B5CC57750}" type="presParOf" srcId="{705B8153-1B60-4F4F-AD29-DBA9689D3363}" destId="{53A953AA-563D-4BD5-9EB3-5655FA5547BC}" srcOrd="1" destOrd="0" presId="urn:microsoft.com/office/officeart/2005/8/layout/hierarchy6"/>
    <dgm:cxn modelId="{418F0B65-DA07-4A67-8BA9-94F13B3BB512}" type="presParOf" srcId="{27C3F126-3364-4968-A3CC-C67E4BE21872}" destId="{C67B62C3-1A2A-4036-9046-D014D400F310}" srcOrd="1" destOrd="0" presId="urn:microsoft.com/office/officeart/2005/8/layout/hierarchy6"/>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A91005AC-BA12-4086-A5BF-5453108B6549}"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C505AC8-2BDA-4352-A214-DAF71A0BE11E}"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F31168E0-98A0-4924-BE8C-B8FAA9E2E32D}"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0A90B29-249D-4E60-89BF-8447FF229294}"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BEB54F03-2370-4234-BFE0-552A31C2F628}"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864EBFC-32F0-49BF-B36A-9026F23F541B}" type="slidenum">
              <a:rPr lang="fr-CA"/>
              <a:pPr>
                <a:defRPr/>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864719C1-76D4-4167-9499-C06E58DFBF1F}"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56EF41C-F702-44DC-8BE6-7B38019D9270}" type="slidenum">
              <a:rPr lang="fr-CA"/>
              <a:pPr>
                <a:defRPr/>
              </a:pPr>
              <a:t>‹#›</a:t>
            </a:fld>
            <a:endParaRPr lang="fr-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9DEB85C-2A34-424D-A6AC-870EA590748A}"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2721C156-DE94-4F0B-BDF2-92EF8EB885F3}" type="slidenum">
              <a:rPr lang="fr-CA"/>
              <a:pPr>
                <a:defRPr/>
              </a:pPr>
              <a:t>‹#›</a:t>
            </a:fld>
            <a:endParaRPr lang="fr-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249DC213-86D9-4E02-B40C-12A473296348}"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271BBC7-228F-432B-BBED-A265BE67F412}" type="slidenum">
              <a:rPr lang="fr-CA"/>
              <a:pPr>
                <a:defRPr/>
              </a:pPr>
              <a:t>‹#›</a:t>
            </a:fld>
            <a:endParaRPr lang="fr-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2DE599E6-21DB-4E90-BFFF-5AA0B8535589}"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B1217EF6-A60C-48F4-A511-8381DF49704A}" type="slidenum">
              <a:rPr lang="fr-CA"/>
              <a:pPr>
                <a:defRPr/>
              </a:pPr>
              <a:t>‹#›</a:t>
            </a:fld>
            <a:endParaRPr lang="fr-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B89B9CE5-9036-4FDA-B14A-14B2C914C5E3}" type="datetimeFigureOut">
              <a:rPr lang="fr-FR"/>
              <a:pPr>
                <a:defRPr/>
              </a:pPr>
              <a:t>18/01/2020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9EC344C0-083D-47A4-A95E-3387ACEDBE81}" type="slidenum">
              <a:rPr lang="fr-CA"/>
              <a:pPr>
                <a:defRPr/>
              </a:pPr>
              <a:t>‹#›</a:t>
            </a:fld>
            <a:endParaRPr lang="fr-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856D57A1-2396-4DEB-B717-2B51B6DBFD6B}" type="datetimeFigureOut">
              <a:rPr lang="fr-FR"/>
              <a:pPr>
                <a:defRPr/>
              </a:pPr>
              <a:t>18/01/2020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AB5B97D9-7B57-41B8-927C-23D4D301DB2C}" type="slidenum">
              <a:rPr lang="fr-CA"/>
              <a:pPr>
                <a:defRPr/>
              </a:pPr>
              <a:t>‹#›</a:t>
            </a:fld>
            <a:endParaRPr lang="fr-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27A53EA8-EA0B-4D0C-ACA8-D44AB2F2E0D2}" type="datetimeFigureOut">
              <a:rPr lang="fr-FR"/>
              <a:pPr>
                <a:defRPr/>
              </a:pPr>
              <a:t>18/01/2020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9C7D525-E266-44C9-BD27-36DA2F484C51}" type="slidenum">
              <a:rPr lang="fr-CA"/>
              <a:pPr>
                <a:defRPr/>
              </a:pPr>
              <a:t>‹#›</a:t>
            </a:fld>
            <a:endParaRPr lang="fr-C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CC4C2C8-C8CB-4EE7-80D4-FA6E30368D01}"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7154BC5-5F02-43FE-ADFA-5F93ACDF34F1}"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0A891EAF-D5F3-455B-9AAC-715259F0B763}"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C5AAE2C-0C4E-457C-8854-199572F6437C}" type="slidenum">
              <a:rPr lang="fr-CA"/>
              <a:pPr>
                <a:defRPr/>
              </a:pPr>
              <a:t>‹#›</a:t>
            </a:fld>
            <a:endParaRPr lang="fr-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7B6C2EE2-521E-4196-B407-5982BDF2D0F7}"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10664D44-CAB1-4E2D-B294-CDD991D5092C}" type="slidenum">
              <a:rPr lang="fr-CA"/>
              <a:pPr>
                <a:defRPr/>
              </a:pPr>
              <a:t>‹#›</a:t>
            </a:fld>
            <a:endParaRPr lang="fr-C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66ED9E8-7336-45A3-989D-65C7FE921D94}"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28A199B-2A95-4C7F-85D0-E2DC624990CB}" type="slidenum">
              <a:rPr lang="fr-CA"/>
              <a:pPr>
                <a:defRPr/>
              </a:pPr>
              <a:t>‹#›</a:t>
            </a:fld>
            <a:endParaRPr lang="fr-C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0AA71869-342A-49FC-B5EB-879F8923EAFD}"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98C7EEE-1293-4B01-BB72-C6C44A6809F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C48EC9B8-87F4-46E2-BB4C-B7F2C458E672}" type="datetimeFigureOut">
              <a:rPr lang="fr-FR"/>
              <a:pPr>
                <a:defRPr/>
              </a:pPr>
              <a:t>18/01/2020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4D4CEC4-1A98-40C3-ABA5-514F1C887A9D}"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1D28C1D-5B74-4065-94DF-CDA0D70583A0}"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8F2B5BCD-B479-4635-B5C0-54D54DFE1E75}"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4C03C98D-AB15-4FBA-A4FC-D729AFDE4DD4}" type="datetimeFigureOut">
              <a:rPr lang="fr-FR"/>
              <a:pPr>
                <a:defRPr/>
              </a:pPr>
              <a:t>18/01/2020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CB0FF23C-E108-43AE-A8AD-BA1DADDD8827}"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E85F05FD-66A6-4EF7-9089-2B5083F8D7AC}" type="datetimeFigureOut">
              <a:rPr lang="fr-FR"/>
              <a:pPr>
                <a:defRPr/>
              </a:pPr>
              <a:t>18/01/2020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3004E89E-C16B-44C1-8248-DE7C339D3CF4}"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24534DF9-EE5E-48D4-B7CF-1610E16AA11D}" type="datetimeFigureOut">
              <a:rPr lang="fr-FR"/>
              <a:pPr>
                <a:defRPr/>
              </a:pPr>
              <a:t>18/01/2020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C59C4C66-7038-46CC-BFC1-BED416AA2E13}"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75CDDB6-E424-4CCF-AF3A-BF4F3B5A9D61}"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8F8C9AAA-65BF-468C-9F1F-45E78B755BEA}"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CC4C0E25-3587-480B-968D-F7A79C7E6C37}" type="datetimeFigureOut">
              <a:rPr lang="fr-FR"/>
              <a:pPr>
                <a:defRPr/>
              </a:pPr>
              <a:t>18/01/2020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DB833A2-D554-4D4F-BF9A-148C435DB652}"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A26F3E6-F266-44B4-8A60-A20506333A98}" type="datetimeFigureOut">
              <a:rPr lang="fr-FR"/>
              <a:pPr>
                <a:defRPr/>
              </a:pPr>
              <a:t>18/01/2020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A25ADE8-BED4-4055-8190-848D41C400F4}"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2051"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4AD9BC0-3939-400B-91A5-A424B1E1F1F3}" type="datetimeFigureOut">
              <a:rPr lang="fr-FR"/>
              <a:pPr>
                <a:defRPr/>
              </a:pPr>
              <a:t>18/01/2020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976124D-C7DB-46ED-AB92-CA98C2734835}"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compnetworking.about.com/od/hardwarenetworkgear/g/bldef_adapter.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re 1"/>
          <p:cNvSpPr txBox="1">
            <a:spLocks/>
          </p:cNvSpPr>
          <p:nvPr/>
        </p:nvSpPr>
        <p:spPr bwMode="auto">
          <a:xfrm>
            <a:off x="990600" y="2514600"/>
            <a:ext cx="7315200" cy="1285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fr-CA" sz="48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rPr>
              <a:t>TRANSMISSION MEDIA</a:t>
            </a:r>
            <a:endParaRPr lang="fr-CA"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2"/>
          <a:srcRect/>
          <a:stretch>
            <a:fillRect/>
          </a:stretch>
        </p:blipFill>
        <p:spPr bwMode="auto">
          <a:xfrm>
            <a:off x="0" y="2362200"/>
            <a:ext cx="9144000" cy="2055813"/>
          </a:xfrm>
          <a:prstGeom prst="rect">
            <a:avLst/>
          </a:prstGeom>
          <a:noFill/>
          <a:ln w="9525">
            <a:noFill/>
            <a:miter lim="800000"/>
            <a:headEnd/>
            <a:tailEnd/>
          </a:ln>
        </p:spPr>
      </p:pic>
      <p:sp>
        <p:nvSpPr>
          <p:cNvPr id="11270" name="Text Box 6"/>
          <p:cNvSpPr txBox="1">
            <a:spLocks noChangeArrowheads="1"/>
          </p:cNvSpPr>
          <p:nvPr/>
        </p:nvSpPr>
        <p:spPr bwMode="auto">
          <a:xfrm>
            <a:off x="228600" y="457200"/>
            <a:ext cx="4876800" cy="708025"/>
          </a:xfrm>
          <a:prstGeom prst="rect">
            <a:avLst/>
          </a:prstGeom>
          <a:noFill/>
          <a:ln w="9525">
            <a:noFill/>
            <a:miter lim="800000"/>
            <a:headEnd/>
            <a:tailEnd/>
          </a:ln>
          <a:effectLst/>
        </p:spPr>
        <p:txBody>
          <a:bodyPr>
            <a:spAutoFit/>
          </a:bodyPr>
          <a:lstStyle/>
          <a:p>
            <a:pPr>
              <a:defRPr/>
            </a:pPr>
            <a:r>
              <a:rPr lang="en-US" sz="4000" b="1" dirty="0">
                <a:solidFill>
                  <a:schemeClr val="bg1"/>
                </a:solidFill>
                <a:latin typeface="+mj-lt"/>
              </a:rPr>
              <a:t>BNC connectors</a:t>
            </a:r>
            <a:endParaRPr lang="en-US" sz="4000" dirty="0">
              <a:solidFill>
                <a:schemeClr val="bg1"/>
              </a:solidFill>
              <a:latin typeface="+mj-lt"/>
            </a:endParaRPr>
          </a:p>
        </p:txBody>
      </p:sp>
      <p:sp>
        <p:nvSpPr>
          <p:cNvPr id="12292" name="Rectangle 9"/>
          <p:cNvSpPr>
            <a:spLocks noChangeArrowheads="1"/>
          </p:cNvSpPr>
          <p:nvPr/>
        </p:nvSpPr>
        <p:spPr bwMode="auto">
          <a:xfrm>
            <a:off x="990600" y="5105400"/>
            <a:ext cx="7467600" cy="979488"/>
          </a:xfrm>
          <a:prstGeom prst="rect">
            <a:avLst/>
          </a:prstGeom>
          <a:noFill/>
          <a:ln w="9525">
            <a:noFill/>
            <a:miter lim="800000"/>
            <a:headEnd/>
            <a:tailEnd/>
          </a:ln>
        </p:spPr>
        <p:txBody>
          <a:bodyPr>
            <a:spAutoFit/>
          </a:bodyPr>
          <a:lstStyle/>
          <a:p>
            <a:pPr marL="342900" indent="-342900">
              <a:spcBef>
                <a:spcPct val="20000"/>
              </a:spcBef>
              <a:buFont typeface="Arial" charset="0"/>
              <a:buChar char="•"/>
            </a:pPr>
            <a:r>
              <a:rPr lang="en-US"/>
              <a:t>BNC Connectors are used for connecting to co-axial cables together at connecting points is when repeaters are required</a:t>
            </a:r>
          </a:p>
          <a:p>
            <a:pPr marL="342900" indent="-342900">
              <a:spcBef>
                <a:spcPct val="20000"/>
              </a:spcBef>
              <a:buFont typeface="Arial" charset="0"/>
              <a:buChar cha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Fiber Optics</a:t>
            </a:r>
          </a:p>
        </p:txBody>
      </p:sp>
      <p:sp>
        <p:nvSpPr>
          <p:cNvPr id="13315" name="Espace réservé du contenu 2"/>
          <p:cNvSpPr>
            <a:spLocks noGrp="1"/>
          </p:cNvSpPr>
          <p:nvPr>
            <p:ph idx="1"/>
          </p:nvPr>
        </p:nvSpPr>
        <p:spPr>
          <a:xfrm>
            <a:off x="457200" y="3810000"/>
            <a:ext cx="8229600" cy="2767013"/>
          </a:xfrm>
        </p:spPr>
        <p:txBody>
          <a:bodyPr/>
          <a:lstStyle/>
          <a:p>
            <a:pPr eaLnBrk="1" hangingPunct="1"/>
            <a:r>
              <a:rPr lang="fr-CA" sz="1900" smtClean="0"/>
              <a:t>Fiber optic cable is known as most sophisticated cables used in long distance network connection. </a:t>
            </a:r>
          </a:p>
          <a:p>
            <a:pPr eaLnBrk="1" hangingPunct="1"/>
            <a:r>
              <a:rPr lang="fr-CA" sz="1900" smtClean="0"/>
              <a:t>Through this cable data transmission is done through « Light ray signal  transmission» rather than electrical signal transmission.</a:t>
            </a:r>
          </a:p>
          <a:p>
            <a:pPr eaLnBrk="1" hangingPunct="1"/>
            <a:r>
              <a:rPr lang="fr-CA" sz="1900" smtClean="0"/>
              <a:t>It has inner core of glass that conducts light.This inner core is surrounded by cladding.</a:t>
            </a:r>
          </a:p>
          <a:p>
            <a:pPr eaLnBrk="1" hangingPunct="1"/>
            <a:r>
              <a:rPr lang="fr-CA" sz="1900" smtClean="0"/>
              <a:t>Cladding is nothing but layer of glass material that reflects light back into the core.</a:t>
            </a:r>
          </a:p>
          <a:p>
            <a:pPr eaLnBrk="1" hangingPunct="1"/>
            <a:r>
              <a:rPr lang="fr-CA" sz="1900" smtClean="0"/>
              <a:t>Each fiber is then surrounded by plastic sheath</a:t>
            </a:r>
          </a:p>
        </p:txBody>
      </p:sp>
      <p:pic>
        <p:nvPicPr>
          <p:cNvPr id="13316" name="Picture 2"/>
          <p:cNvPicPr>
            <a:picLocks noChangeArrowheads="1"/>
          </p:cNvPicPr>
          <p:nvPr/>
        </p:nvPicPr>
        <p:blipFill>
          <a:blip r:embed="rId2"/>
          <a:srcRect/>
          <a:stretch>
            <a:fillRect/>
          </a:stretch>
        </p:blipFill>
        <p:spPr bwMode="auto">
          <a:xfrm>
            <a:off x="1066800" y="1752600"/>
            <a:ext cx="7185025" cy="1981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457200" y="381000"/>
            <a:ext cx="8229600" cy="1143000"/>
          </a:xfrm>
        </p:spPr>
        <p:txBody>
          <a:bodyPr/>
          <a:lstStyle/>
          <a:p>
            <a:pPr algn="l" eaLnBrk="1" hangingPunct="1"/>
            <a:r>
              <a:rPr lang="fr-CA" smtClean="0">
                <a:solidFill>
                  <a:schemeClr val="bg1"/>
                </a:solidFill>
              </a:rPr>
              <a:t>Benefits of Fiber Optics</a:t>
            </a:r>
          </a:p>
        </p:txBody>
      </p:sp>
      <p:sp>
        <p:nvSpPr>
          <p:cNvPr id="14339" name="Espace réservé du contenu 2"/>
          <p:cNvSpPr>
            <a:spLocks noGrp="1"/>
          </p:cNvSpPr>
          <p:nvPr>
            <p:ph idx="1"/>
          </p:nvPr>
        </p:nvSpPr>
        <p:spPr>
          <a:xfrm>
            <a:off x="228600" y="1828800"/>
            <a:ext cx="4495800" cy="4525963"/>
          </a:xfrm>
        </p:spPr>
        <p:txBody>
          <a:bodyPr/>
          <a:lstStyle/>
          <a:p>
            <a:pPr eaLnBrk="1" hangingPunct="1"/>
            <a:r>
              <a:rPr lang="en-US" sz="2000" smtClean="0"/>
              <a:t>The bandwidth of the signal produced by the transmitting antenna is more important than the medium in determining transmission characteristics.</a:t>
            </a:r>
          </a:p>
          <a:p>
            <a:r>
              <a:rPr lang="en-US" sz="2000" b="1" smtClean="0"/>
              <a:t>Optical Fiber – Benefits</a:t>
            </a:r>
            <a:endParaRPr lang="en-US" sz="2000" smtClean="0"/>
          </a:p>
          <a:p>
            <a:r>
              <a:rPr lang="en-US" sz="2000" smtClean="0"/>
              <a:t>greater capacity</a:t>
            </a:r>
          </a:p>
          <a:p>
            <a:pPr lvl="1"/>
            <a:r>
              <a:rPr lang="en-US" sz="2000" smtClean="0"/>
              <a:t>data rates of hundreds of Gbps </a:t>
            </a:r>
          </a:p>
          <a:p>
            <a:r>
              <a:rPr lang="en-US" sz="2000" smtClean="0"/>
              <a:t>smaller size &amp; weight</a:t>
            </a:r>
          </a:p>
          <a:p>
            <a:r>
              <a:rPr lang="en-US" sz="2000" smtClean="0"/>
              <a:t>lower attenuation</a:t>
            </a:r>
          </a:p>
          <a:p>
            <a:r>
              <a:rPr lang="en-US" sz="2000" smtClean="0"/>
              <a:t>electromagnetic isolation</a:t>
            </a:r>
          </a:p>
          <a:p>
            <a:r>
              <a:rPr lang="en-US" sz="2000" smtClean="0"/>
              <a:t>greater repeater spacing</a:t>
            </a:r>
          </a:p>
          <a:p>
            <a:pPr lvl="1"/>
            <a:r>
              <a:rPr lang="en-US" sz="2000" smtClean="0"/>
              <a:t>10s of km at least</a:t>
            </a:r>
          </a:p>
          <a:p>
            <a:pPr eaLnBrk="1" hangingPunct="1"/>
            <a:endParaRPr lang="fr-CA" sz="2400" smtClean="0"/>
          </a:p>
        </p:txBody>
      </p:sp>
      <p:pic>
        <p:nvPicPr>
          <p:cNvPr id="14340" name="Picture 4"/>
          <p:cNvPicPr>
            <a:picLocks noChangeAspect="1" noChangeArrowheads="1"/>
          </p:cNvPicPr>
          <p:nvPr/>
        </p:nvPicPr>
        <p:blipFill>
          <a:blip r:embed="rId2"/>
          <a:srcRect/>
          <a:stretch>
            <a:fillRect/>
          </a:stretch>
        </p:blipFill>
        <p:spPr bwMode="auto">
          <a:xfrm>
            <a:off x="4953000" y="1905000"/>
            <a:ext cx="37338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2">
            <a:lum bright="-70000" contrast="100000"/>
          </a:blip>
          <a:srcRect/>
          <a:stretch>
            <a:fillRect/>
          </a:stretch>
        </p:blipFill>
        <p:spPr bwMode="auto">
          <a:xfrm>
            <a:off x="533400" y="1676400"/>
            <a:ext cx="8099425" cy="4302125"/>
          </a:xfrm>
          <a:prstGeom prst="rect">
            <a:avLst/>
          </a:prstGeom>
          <a:noFill/>
          <a:ln w="9525">
            <a:noFill/>
            <a:miter lim="800000"/>
            <a:headEnd/>
            <a:tailEnd/>
          </a:ln>
          <a:effectLst/>
          <a:scene3d>
            <a:camera prst="orthographicFront"/>
            <a:lightRig rig="threePt" dir="t"/>
          </a:scene3d>
          <a:sp3d prstMaterial="clear"/>
        </p:spPr>
      </p:pic>
      <p:sp>
        <p:nvSpPr>
          <p:cNvPr id="5" name="TextBox 4"/>
          <p:cNvSpPr txBox="1"/>
          <p:nvPr/>
        </p:nvSpPr>
        <p:spPr>
          <a:xfrm>
            <a:off x="152400" y="1828800"/>
            <a:ext cx="8686800" cy="4801314"/>
          </a:xfrm>
          <a:prstGeom prst="rect">
            <a:avLst/>
          </a:prstGeom>
          <a:noFill/>
          <a:scene3d>
            <a:camera prst="orthographicFront"/>
            <a:lightRig rig="threePt" dir="t"/>
          </a:scene3d>
          <a:sp3d prstMaterial="translucentPowder"/>
        </p:spPr>
        <p:txBody>
          <a:bodyPr anchor="ctr">
            <a:spAutoFit/>
          </a:bodyPr>
          <a:lstStyle/>
          <a:p>
            <a:pPr algn="just">
              <a:buSzPct val="131000"/>
              <a:buFont typeface="Wingdings" pitchFamily="2" charset="2"/>
              <a:buChar char="ü"/>
              <a:defRPr/>
            </a:pPr>
            <a:r>
              <a:rPr lang="en-US" b="1" dirty="0"/>
              <a:t>Greater capacity:</a:t>
            </a:r>
            <a:r>
              <a:rPr lang="en-US" dirty="0"/>
              <a:t> The potential bandwidth, and hence data rate, of optical fiber is immense; data rates of hundreds of </a:t>
            </a:r>
            <a:r>
              <a:rPr lang="en-US" dirty="0" err="1"/>
              <a:t>Gbps</a:t>
            </a:r>
            <a:r>
              <a:rPr lang="en-US" dirty="0"/>
              <a:t> over tens of kilometers have been demonstrated.</a:t>
            </a:r>
          </a:p>
          <a:p>
            <a:pPr algn="just">
              <a:buSzPct val="131000"/>
              <a:buFont typeface="Wingdings" pitchFamily="2" charset="2"/>
              <a:buChar char="ü"/>
              <a:defRPr/>
            </a:pPr>
            <a:endParaRPr lang="en-US" dirty="0"/>
          </a:p>
          <a:p>
            <a:pPr algn="just">
              <a:buSzPct val="131000"/>
              <a:buFont typeface="Wingdings" pitchFamily="2" charset="2"/>
              <a:buChar char="ü"/>
              <a:defRPr/>
            </a:pPr>
            <a:r>
              <a:rPr lang="en-US" b="1" dirty="0"/>
              <a:t>Smaller size and lighter weight:</a:t>
            </a:r>
            <a:r>
              <a:rPr lang="en-US" dirty="0"/>
              <a:t> Optical fibers are considerably thinner than coaxial cable or bundled twisted-pair cable.</a:t>
            </a:r>
          </a:p>
          <a:p>
            <a:pPr algn="just">
              <a:buSzPct val="131000"/>
              <a:buFont typeface="Wingdings" pitchFamily="2" charset="2"/>
              <a:buChar char="ü"/>
              <a:defRPr/>
            </a:pPr>
            <a:endParaRPr lang="en-US" dirty="0"/>
          </a:p>
          <a:p>
            <a:pPr algn="just">
              <a:buSzPct val="131000"/>
              <a:buFont typeface="Wingdings" pitchFamily="2" charset="2"/>
              <a:buChar char="ü"/>
              <a:defRPr/>
            </a:pPr>
            <a:r>
              <a:rPr lang="en-US" b="1" dirty="0"/>
              <a:t>Lower attenuation:</a:t>
            </a:r>
            <a:r>
              <a:rPr lang="en-US" dirty="0"/>
              <a:t> Attenuation is significantly lower for optical fiber than for coaxial cable or twisted pair, and is constant over a wide range.</a:t>
            </a:r>
          </a:p>
          <a:p>
            <a:pPr algn="just">
              <a:buSzPct val="131000"/>
              <a:buFont typeface="Wingdings" pitchFamily="2" charset="2"/>
              <a:buChar char="ü"/>
              <a:defRPr/>
            </a:pPr>
            <a:endParaRPr lang="en-US" dirty="0"/>
          </a:p>
          <a:p>
            <a:pPr algn="just">
              <a:buSzPct val="131000"/>
              <a:buFont typeface="Wingdings" pitchFamily="2" charset="2"/>
              <a:buChar char="ü"/>
              <a:defRPr/>
            </a:pPr>
            <a:r>
              <a:rPr lang="en-US" b="1" dirty="0"/>
              <a:t>Electromagnetic isolation:</a:t>
            </a:r>
            <a:r>
              <a:rPr lang="en-US" dirty="0"/>
              <a:t> Optical fiber systems are not affected by external electromagnetic fields. Thus the  system is not vulnerable to interference, impulse noise, or crosstalk</a:t>
            </a:r>
          </a:p>
          <a:p>
            <a:pPr algn="just">
              <a:buSzPct val="131000"/>
              <a:defRPr/>
            </a:pPr>
            <a:endParaRPr lang="en-US" dirty="0"/>
          </a:p>
          <a:p>
            <a:pPr algn="just">
              <a:buSzPct val="131000"/>
              <a:buFont typeface="Wingdings" pitchFamily="2" charset="2"/>
              <a:buChar char="ü"/>
              <a:defRPr/>
            </a:pPr>
            <a:r>
              <a:rPr lang="en-US" b="1" dirty="0"/>
              <a:t>Greater repeater spacing:</a:t>
            </a:r>
            <a:r>
              <a:rPr lang="en-US" dirty="0"/>
              <a:t> Fewer repeaters mean lower cost and fewer sources of error.</a:t>
            </a:r>
          </a:p>
          <a:p>
            <a:pPr algn="just">
              <a:buSzPct val="131000"/>
              <a:buFont typeface="Wingdings" pitchFamily="2" charset="2"/>
              <a:buChar char="ü"/>
              <a:defRPr/>
            </a:pPr>
            <a:endParaRPr lang="en-US" dirty="0"/>
          </a:p>
        </p:txBody>
      </p:sp>
      <p:sp>
        <p:nvSpPr>
          <p:cNvPr id="15366" name="Title 5"/>
          <p:cNvSpPr>
            <a:spLocks noGrp="1"/>
          </p:cNvSpPr>
          <p:nvPr>
            <p:ph type="title"/>
          </p:nvPr>
        </p:nvSpPr>
        <p:spPr>
          <a:xfrm>
            <a:off x="457200" y="274638"/>
            <a:ext cx="5562600" cy="1143000"/>
          </a:xfrm>
        </p:spPr>
        <p:txBody>
          <a:bodyPr/>
          <a:lstStyle/>
          <a:p>
            <a:r>
              <a:rPr lang="en-US" sz="3500" smtClean="0">
                <a:solidFill>
                  <a:schemeClr val="bg1"/>
                </a:solidFill>
              </a:rPr>
              <a:t>Distinguish optical fiber from twisted pair or coaxial cable: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Types of Optic fibre</a:t>
            </a:r>
          </a:p>
        </p:txBody>
      </p:sp>
      <p:sp>
        <p:nvSpPr>
          <p:cNvPr id="17411" name="Espace réservé du contenu 2"/>
          <p:cNvSpPr>
            <a:spLocks noGrp="1"/>
          </p:cNvSpPr>
          <p:nvPr>
            <p:ph idx="1"/>
          </p:nvPr>
        </p:nvSpPr>
        <p:spPr>
          <a:xfrm>
            <a:off x="457200" y="1974850"/>
            <a:ext cx="8229600" cy="4502150"/>
          </a:xfrm>
        </p:spPr>
        <p:txBody>
          <a:bodyPr/>
          <a:lstStyle/>
          <a:p>
            <a:pPr eaLnBrk="1" hangingPunct="1">
              <a:defRPr/>
            </a:pPr>
            <a:r>
              <a:rPr lang="en-US" sz="2400" dirty="0" smtClean="0">
                <a:latin typeface="+mj-lt"/>
              </a:rPr>
              <a:t>Rays at shallow angles are reflected and propagated along the fiber; other rays are absorbed by the surrounding material. This form of propagation is called </a:t>
            </a:r>
            <a:r>
              <a:rPr lang="en-US" sz="2400" b="1" dirty="0" smtClean="0">
                <a:latin typeface="+mj-lt"/>
              </a:rPr>
              <a:t>step-index</a:t>
            </a:r>
            <a:r>
              <a:rPr lang="en-US" sz="2400" dirty="0" smtClean="0">
                <a:latin typeface="+mj-lt"/>
              </a:rPr>
              <a:t> </a:t>
            </a:r>
            <a:r>
              <a:rPr lang="en-US" sz="2400" b="1" dirty="0" smtClean="0">
                <a:latin typeface="+mj-lt"/>
              </a:rPr>
              <a:t>multimode</a:t>
            </a:r>
          </a:p>
          <a:p>
            <a:pPr eaLnBrk="1" hangingPunct="1">
              <a:defRPr/>
            </a:pPr>
            <a:endParaRPr lang="en-US" sz="2400" dirty="0" smtClean="0">
              <a:latin typeface="+mj-lt"/>
            </a:endParaRPr>
          </a:p>
          <a:p>
            <a:pPr eaLnBrk="1" hangingPunct="1">
              <a:defRPr/>
            </a:pPr>
            <a:r>
              <a:rPr lang="en-US" sz="2400" dirty="0" smtClean="0">
                <a:latin typeface="+mj-lt"/>
              </a:rPr>
              <a:t>by varying the index of refraction of the core, a second type of transmission, known as </a:t>
            </a:r>
            <a:r>
              <a:rPr lang="en-US" sz="2400" b="1" dirty="0" smtClean="0">
                <a:latin typeface="+mj-lt"/>
              </a:rPr>
              <a:t>graded-index multimode</a:t>
            </a:r>
            <a:r>
              <a:rPr lang="en-US" sz="2400" dirty="0" smtClean="0">
                <a:latin typeface="+mj-lt"/>
              </a:rPr>
              <a:t>, is possible</a:t>
            </a:r>
          </a:p>
          <a:p>
            <a:pPr eaLnBrk="1" hangingPunct="1">
              <a:defRPr/>
            </a:pPr>
            <a:endParaRPr lang="en-US" sz="2400" dirty="0">
              <a:latin typeface="+mj-lt"/>
            </a:endParaRPr>
          </a:p>
          <a:p>
            <a:pPr eaLnBrk="1" hangingPunct="1">
              <a:defRPr/>
            </a:pPr>
            <a:r>
              <a:rPr lang="en-US" sz="2400" dirty="0"/>
              <a:t>When the fiber core radius is reduced, fewer angles will reflect. By reducing the radius of the core to the order of a wavelength, only a single angle or mode can pass: the axial ray. This is </a:t>
            </a:r>
            <a:r>
              <a:rPr lang="en-US" sz="2400" b="1" dirty="0"/>
              <a:t>single-mode</a:t>
            </a:r>
            <a:r>
              <a:rPr lang="en-US" sz="2400" dirty="0"/>
              <a:t> propagation </a:t>
            </a:r>
          </a:p>
          <a:p>
            <a:pPr eaLnBrk="1" hangingPunct="1">
              <a:defRPr/>
            </a:pPr>
            <a:endParaRPr lang="fr-CA" sz="2000" dirty="0" smtClean="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Object 22"/>
          <p:cNvPicPr>
            <a:picLocks noChangeArrowheads="1"/>
          </p:cNvPicPr>
          <p:nvPr/>
        </p:nvPicPr>
        <p:blipFill>
          <a:blip r:embed="rId2"/>
          <a:srcRect l="-3554" t="22392" b="-365"/>
          <a:stretch>
            <a:fillRect/>
          </a:stretch>
        </p:blipFill>
        <p:spPr bwMode="auto">
          <a:xfrm>
            <a:off x="304800" y="1752600"/>
            <a:ext cx="8077200" cy="4572000"/>
          </a:xfrm>
          <a:prstGeom prst="rect">
            <a:avLst/>
          </a:prstGeom>
          <a:noFill/>
          <a:ln w="9525">
            <a:noFill/>
            <a:miter lim="800000"/>
            <a:headEnd/>
            <a:tailEnd/>
          </a:ln>
        </p:spPr>
      </p:pic>
      <p:sp>
        <p:nvSpPr>
          <p:cNvPr id="6" name="TextBox 5"/>
          <p:cNvSpPr txBox="1"/>
          <p:nvPr/>
        </p:nvSpPr>
        <p:spPr>
          <a:xfrm>
            <a:off x="228600" y="381000"/>
            <a:ext cx="6126163" cy="630238"/>
          </a:xfrm>
          <a:prstGeom prst="rect">
            <a:avLst/>
          </a:prstGeom>
          <a:noFill/>
        </p:spPr>
        <p:txBody>
          <a:bodyPr wrap="none">
            <a:spAutoFit/>
          </a:bodyPr>
          <a:lstStyle/>
          <a:p>
            <a:pPr>
              <a:defRPr/>
            </a:pPr>
            <a:r>
              <a:rPr lang="en-US" sz="3500" dirty="0">
                <a:solidFill>
                  <a:schemeClr val="bg1"/>
                </a:solidFill>
                <a:latin typeface="+mj-lt"/>
              </a:rPr>
              <a:t>Optical Fibre Transmission Mode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52400" y="152400"/>
            <a:ext cx="5943600" cy="1143000"/>
          </a:xfrm>
        </p:spPr>
        <p:txBody>
          <a:bodyPr/>
          <a:lstStyle/>
          <a:p>
            <a:pPr algn="l">
              <a:lnSpc>
                <a:spcPct val="115000"/>
              </a:lnSpc>
              <a:spcBef>
                <a:spcPts val="1200"/>
              </a:spcBef>
              <a:spcAft>
                <a:spcPts val="300"/>
              </a:spcAft>
              <a:defRPr/>
            </a:pPr>
            <a:r>
              <a:rPr lang="en-US" sz="3200" b="1" kern="1600" dirty="0" smtClean="0">
                <a:solidFill>
                  <a:schemeClr val="bg1"/>
                </a:solidFill>
                <a:latin typeface="Cambria"/>
              </a:rPr>
              <a:t>Optical Fiber - Transmission Characteristics</a:t>
            </a:r>
          </a:p>
        </p:txBody>
      </p:sp>
      <p:sp>
        <p:nvSpPr>
          <p:cNvPr id="5" name="TextBox 4"/>
          <p:cNvSpPr txBox="1"/>
          <p:nvPr/>
        </p:nvSpPr>
        <p:spPr>
          <a:xfrm>
            <a:off x="457200" y="1981200"/>
            <a:ext cx="8229600" cy="4651375"/>
          </a:xfrm>
          <a:prstGeom prst="rect">
            <a:avLst/>
          </a:prstGeom>
          <a:noFill/>
        </p:spPr>
        <p:txBody>
          <a:bodyPr>
            <a:spAutoFit/>
          </a:bodyPr>
          <a:lstStyle/>
          <a:p>
            <a:pPr marL="342900" indent="-342900">
              <a:lnSpc>
                <a:spcPct val="115000"/>
              </a:lnSpc>
              <a:spcBef>
                <a:spcPts val="0"/>
              </a:spcBef>
              <a:spcAft>
                <a:spcPts val="1000"/>
              </a:spcAft>
              <a:buFont typeface="Wingdings"/>
              <a:buChar char=""/>
              <a:tabLst>
                <a:tab pos="457200" algn="l"/>
              </a:tabLst>
              <a:defRPr/>
            </a:pPr>
            <a:r>
              <a:rPr lang="en-US" sz="2400" dirty="0">
                <a:latin typeface="Times New Roman"/>
                <a:ea typeface="Times New Roman"/>
                <a:cs typeface="Times New Roman"/>
              </a:rPr>
              <a:t>It uses </a:t>
            </a:r>
            <a:r>
              <a:rPr lang="en-US" sz="2400" dirty="0">
                <a:latin typeface="Times New Roman"/>
                <a:ea typeface="Times New Roman"/>
                <a:cs typeface="Times New Roman"/>
              </a:rPr>
              <a:t>total internal reflection to transmit light</a:t>
            </a:r>
            <a:endParaRPr lang="en-US" sz="2000" dirty="0">
              <a:latin typeface="Calibri"/>
              <a:ea typeface="Times New Roman"/>
              <a:cs typeface="Times New Roman"/>
            </a:endParaRPr>
          </a:p>
          <a:p>
            <a:pPr marL="742950" lvl="1" indent="-285750">
              <a:lnSpc>
                <a:spcPct val="115000"/>
              </a:lnSpc>
              <a:spcBef>
                <a:spcPts val="0"/>
              </a:spcBef>
              <a:spcAft>
                <a:spcPts val="1000"/>
              </a:spcAft>
              <a:buFont typeface="Wingdings"/>
              <a:buChar char=""/>
              <a:tabLst>
                <a:tab pos="914400" algn="l"/>
              </a:tabLst>
              <a:defRPr/>
            </a:pPr>
            <a:r>
              <a:rPr lang="en-US" sz="2400" dirty="0">
                <a:latin typeface="Times New Roman"/>
                <a:ea typeface="Times New Roman"/>
                <a:cs typeface="Times New Roman"/>
              </a:rPr>
              <a:t>effectively acts as wave guide for 10</a:t>
            </a:r>
            <a:r>
              <a:rPr lang="en-US" sz="2400" baseline="30000" dirty="0">
                <a:latin typeface="Times New Roman"/>
                <a:ea typeface="Times New Roman"/>
                <a:cs typeface="Times New Roman"/>
              </a:rPr>
              <a:t>14</a:t>
            </a:r>
            <a:r>
              <a:rPr lang="en-US" sz="2400" dirty="0">
                <a:latin typeface="Times New Roman"/>
                <a:ea typeface="Times New Roman"/>
                <a:cs typeface="Times New Roman"/>
              </a:rPr>
              <a:t> to 10</a:t>
            </a:r>
            <a:r>
              <a:rPr lang="en-US" sz="2400" baseline="30000" dirty="0">
                <a:latin typeface="Times New Roman"/>
                <a:ea typeface="Times New Roman"/>
                <a:cs typeface="Times New Roman"/>
              </a:rPr>
              <a:t>15</a:t>
            </a:r>
            <a:r>
              <a:rPr lang="en-US" sz="2400" dirty="0">
                <a:latin typeface="Times New Roman"/>
                <a:ea typeface="Times New Roman"/>
                <a:cs typeface="Times New Roman"/>
              </a:rPr>
              <a:t> Hz </a:t>
            </a:r>
            <a:endParaRPr lang="en-US" sz="2000" dirty="0">
              <a:latin typeface="Calibri"/>
              <a:ea typeface="Times New Roman"/>
              <a:cs typeface="Times New Roman"/>
            </a:endParaRPr>
          </a:p>
          <a:p>
            <a:pPr marL="342900" indent="-342900">
              <a:lnSpc>
                <a:spcPct val="115000"/>
              </a:lnSpc>
              <a:spcBef>
                <a:spcPts val="0"/>
              </a:spcBef>
              <a:spcAft>
                <a:spcPts val="1000"/>
              </a:spcAft>
              <a:buFont typeface="Wingdings"/>
              <a:buChar char=""/>
              <a:tabLst>
                <a:tab pos="457200" algn="l"/>
              </a:tabLst>
              <a:defRPr/>
            </a:pPr>
            <a:r>
              <a:rPr lang="en-US" sz="2400" dirty="0">
                <a:latin typeface="Times New Roman"/>
                <a:ea typeface="Times New Roman"/>
                <a:cs typeface="Times New Roman"/>
              </a:rPr>
              <a:t>It can </a:t>
            </a:r>
            <a:r>
              <a:rPr lang="en-US" sz="2400" dirty="0">
                <a:latin typeface="Times New Roman"/>
                <a:ea typeface="Times New Roman"/>
                <a:cs typeface="Times New Roman"/>
              </a:rPr>
              <a:t>use several different light sources</a:t>
            </a:r>
            <a:endParaRPr lang="en-US" sz="2000" dirty="0">
              <a:latin typeface="Calibri"/>
              <a:ea typeface="Times New Roman"/>
              <a:cs typeface="Times New Roman"/>
            </a:endParaRPr>
          </a:p>
          <a:p>
            <a:pPr marL="742950" lvl="1" indent="-285750">
              <a:lnSpc>
                <a:spcPct val="115000"/>
              </a:lnSpc>
              <a:spcBef>
                <a:spcPts val="0"/>
              </a:spcBef>
              <a:spcAft>
                <a:spcPts val="1000"/>
              </a:spcAft>
              <a:buFont typeface="Wingdings"/>
              <a:buChar char=""/>
              <a:tabLst>
                <a:tab pos="914400" algn="l"/>
              </a:tabLst>
              <a:defRPr/>
            </a:pPr>
            <a:r>
              <a:rPr lang="en-US" sz="2400" dirty="0">
                <a:latin typeface="Times New Roman"/>
                <a:ea typeface="Times New Roman"/>
                <a:cs typeface="Times New Roman"/>
              </a:rPr>
              <a:t>Light Emitting Diode (LED)</a:t>
            </a:r>
            <a:endParaRPr lang="en-US" sz="2000" dirty="0">
              <a:latin typeface="Calibri"/>
              <a:ea typeface="Times New Roman"/>
              <a:cs typeface="Times New Roman"/>
            </a:endParaRPr>
          </a:p>
          <a:p>
            <a:pPr marL="1143000" lvl="2" indent="-228600">
              <a:lnSpc>
                <a:spcPct val="115000"/>
              </a:lnSpc>
              <a:spcBef>
                <a:spcPts val="0"/>
              </a:spcBef>
              <a:spcAft>
                <a:spcPts val="1000"/>
              </a:spcAft>
              <a:tabLst>
                <a:tab pos="1371600" algn="l"/>
              </a:tabLst>
              <a:defRPr/>
            </a:pPr>
            <a:r>
              <a:rPr lang="en-US" sz="2400" dirty="0">
                <a:latin typeface="Times New Roman"/>
                <a:ea typeface="Times New Roman"/>
                <a:cs typeface="Times New Roman"/>
              </a:rPr>
              <a:t>cheaper, wider operating temp range, lasts longer</a:t>
            </a:r>
            <a:endParaRPr lang="en-US" sz="2000" dirty="0">
              <a:latin typeface="Calibri"/>
              <a:ea typeface="Times New Roman"/>
              <a:cs typeface="Times New Roman"/>
            </a:endParaRPr>
          </a:p>
          <a:p>
            <a:pPr marL="742950" lvl="1" indent="-285750">
              <a:lnSpc>
                <a:spcPct val="115000"/>
              </a:lnSpc>
              <a:spcBef>
                <a:spcPts val="0"/>
              </a:spcBef>
              <a:spcAft>
                <a:spcPts val="1000"/>
              </a:spcAft>
              <a:buFont typeface="Wingdings"/>
              <a:buChar char=""/>
              <a:tabLst>
                <a:tab pos="914400" algn="l"/>
              </a:tabLst>
              <a:defRPr/>
            </a:pPr>
            <a:r>
              <a:rPr lang="en-US" sz="2400" dirty="0">
                <a:latin typeface="Times New Roman"/>
                <a:ea typeface="Times New Roman"/>
                <a:cs typeface="Times New Roman"/>
              </a:rPr>
              <a:t>Injection Laser Diode (ILD)</a:t>
            </a:r>
            <a:endParaRPr lang="en-US" sz="2000" dirty="0">
              <a:latin typeface="Calibri"/>
              <a:ea typeface="Times New Roman"/>
              <a:cs typeface="Times New Roman"/>
            </a:endParaRPr>
          </a:p>
          <a:p>
            <a:pPr marL="1143000" lvl="2" indent="-228600">
              <a:lnSpc>
                <a:spcPct val="115000"/>
              </a:lnSpc>
              <a:spcBef>
                <a:spcPts val="0"/>
              </a:spcBef>
              <a:spcAft>
                <a:spcPts val="1000"/>
              </a:spcAft>
              <a:tabLst>
                <a:tab pos="1371600" algn="l"/>
              </a:tabLst>
              <a:defRPr/>
            </a:pPr>
            <a:r>
              <a:rPr lang="en-US" sz="2400" dirty="0">
                <a:latin typeface="Times New Roman"/>
                <a:ea typeface="Times New Roman"/>
                <a:cs typeface="Times New Roman"/>
              </a:rPr>
              <a:t>more efficient, has greater data rate</a:t>
            </a:r>
            <a:endParaRPr lang="en-US" sz="2000" dirty="0">
              <a:latin typeface="Calibri"/>
              <a:ea typeface="Times New Roman"/>
              <a:cs typeface="Times New Roman"/>
            </a:endParaRPr>
          </a:p>
          <a:p>
            <a:pPr>
              <a:lnSpc>
                <a:spcPct val="115000"/>
              </a:lnSpc>
              <a:spcBef>
                <a:spcPts val="0"/>
              </a:spcBef>
              <a:spcAft>
                <a:spcPts val="1000"/>
              </a:spcAft>
              <a:tabLst>
                <a:tab pos="457200" algn="l"/>
              </a:tabLst>
              <a:defRPr/>
            </a:pPr>
            <a:endParaRPr lang="en-US" sz="1600" dirty="0">
              <a:latin typeface="Calibri"/>
              <a:ea typeface="Times New Roman"/>
              <a:cs typeface="Times New Roman"/>
            </a:endParaRPr>
          </a:p>
          <a:p>
            <a:pP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228600" y="228600"/>
            <a:ext cx="5715000" cy="1143000"/>
          </a:xfrm>
        </p:spPr>
        <p:txBody>
          <a:bodyPr/>
          <a:lstStyle/>
          <a:p>
            <a:pPr algn="l"/>
            <a:r>
              <a:rPr lang="en-US" sz="4000" b="1" smtClean="0">
                <a:solidFill>
                  <a:schemeClr val="bg1"/>
                </a:solidFill>
              </a:rPr>
              <a:t>Wireless Transmission Frequencies</a:t>
            </a:r>
          </a:p>
        </p:txBody>
      </p:sp>
      <p:sp>
        <p:nvSpPr>
          <p:cNvPr id="19459" name="Espace réservé du contenu 2"/>
          <p:cNvSpPr>
            <a:spLocks noGrp="1"/>
          </p:cNvSpPr>
          <p:nvPr>
            <p:ph idx="1"/>
          </p:nvPr>
        </p:nvSpPr>
        <p:spPr>
          <a:xfrm>
            <a:off x="457200" y="1828800"/>
            <a:ext cx="8229600" cy="4525963"/>
          </a:xfrm>
        </p:spPr>
        <p:txBody>
          <a:bodyPr/>
          <a:lstStyle/>
          <a:p>
            <a:pPr>
              <a:buSzPct val="200000"/>
            </a:pPr>
            <a:r>
              <a:rPr lang="en-US" sz="2000" smtClean="0"/>
              <a:t>2GHz to 40GHz</a:t>
            </a:r>
          </a:p>
          <a:p>
            <a:pPr lvl="1"/>
            <a:r>
              <a:rPr lang="en-US" sz="2000" smtClean="0"/>
              <a:t>microwave</a:t>
            </a:r>
          </a:p>
          <a:p>
            <a:pPr lvl="1"/>
            <a:r>
              <a:rPr lang="en-US" sz="2000" smtClean="0"/>
              <a:t>highly directional</a:t>
            </a:r>
          </a:p>
          <a:p>
            <a:pPr lvl="1"/>
            <a:r>
              <a:rPr lang="en-US" sz="2000" smtClean="0"/>
              <a:t>point to point</a:t>
            </a:r>
          </a:p>
          <a:p>
            <a:pPr lvl="1"/>
            <a:r>
              <a:rPr lang="en-US" sz="2000" smtClean="0"/>
              <a:t>Satellite</a:t>
            </a:r>
          </a:p>
          <a:p>
            <a:pPr lvl="1">
              <a:buSzPct val="200000"/>
              <a:buFont typeface="Arial" charset="0"/>
              <a:buNone/>
            </a:pPr>
            <a:endParaRPr lang="en-US" sz="2000" smtClean="0"/>
          </a:p>
          <a:p>
            <a:pPr>
              <a:buSzPct val="200000"/>
            </a:pPr>
            <a:r>
              <a:rPr lang="en-US" sz="2000" smtClean="0"/>
              <a:t>30MHz to 1GHz</a:t>
            </a:r>
          </a:p>
          <a:p>
            <a:pPr lvl="1"/>
            <a:r>
              <a:rPr lang="en-US" sz="2000" smtClean="0"/>
              <a:t>Omni directional</a:t>
            </a:r>
          </a:p>
          <a:p>
            <a:pPr lvl="1"/>
            <a:r>
              <a:rPr lang="en-US" sz="2000" smtClean="0"/>
              <a:t>broadcast radio</a:t>
            </a:r>
          </a:p>
          <a:p>
            <a:pPr lvl="1">
              <a:buSzPct val="200000"/>
              <a:buFont typeface="Arial" charset="0"/>
              <a:buNone/>
            </a:pPr>
            <a:endParaRPr lang="en-US" sz="2000" smtClean="0"/>
          </a:p>
          <a:p>
            <a:pPr>
              <a:buSzPct val="200000"/>
            </a:pPr>
            <a:r>
              <a:rPr lang="en-US" sz="2000" smtClean="0"/>
              <a:t>3 x 10</a:t>
            </a:r>
            <a:r>
              <a:rPr lang="en-US" sz="2000" baseline="30000" smtClean="0"/>
              <a:t>11</a:t>
            </a:r>
            <a:r>
              <a:rPr lang="en-US" sz="2000" smtClean="0"/>
              <a:t> to 2 x 10</a:t>
            </a:r>
            <a:r>
              <a:rPr lang="en-US" sz="2000" baseline="30000" smtClean="0"/>
              <a:t>14</a:t>
            </a:r>
            <a:r>
              <a:rPr lang="en-US" sz="2000" smtClean="0"/>
              <a:t> </a:t>
            </a:r>
          </a:p>
          <a:p>
            <a:pPr lvl="1"/>
            <a:r>
              <a:rPr lang="en-US" sz="2000" smtClean="0"/>
              <a:t>infrared</a:t>
            </a:r>
          </a:p>
          <a:p>
            <a:pPr lvl="1"/>
            <a:r>
              <a:rPr lang="en-US" sz="2000" smtClean="0"/>
              <a:t>local</a:t>
            </a:r>
          </a:p>
          <a:p>
            <a:pPr eaLnBrk="1" hangingPunct="1"/>
            <a:endParaRPr lang="fr-CA" sz="2000" smtClean="0"/>
          </a:p>
        </p:txBody>
      </p:sp>
      <p:pic>
        <p:nvPicPr>
          <p:cNvPr id="44033" name="Picture 1"/>
          <p:cNvPicPr>
            <a:picLocks noChangeAspect="1" noChangeArrowheads="1"/>
          </p:cNvPicPr>
          <p:nvPr/>
        </p:nvPicPr>
        <p:blipFill>
          <a:blip r:embed="rId2"/>
          <a:srcRect/>
          <a:stretch>
            <a:fillRect/>
          </a:stretch>
        </p:blipFill>
        <p:spPr bwMode="auto">
          <a:xfrm>
            <a:off x="4800600" y="1828800"/>
            <a:ext cx="3573463" cy="4657725"/>
          </a:xfrm>
          <a:prstGeom prst="rect">
            <a:avLst/>
          </a:prstGeom>
          <a:ln>
            <a:noFill/>
          </a:ln>
          <a:effectLst>
            <a:reflection blurRad="12700" stA="30000" endPos="30000" dist="5000" dir="5400000" sy="-100000" algn="bl" rotWithShape="0"/>
          </a:effectLst>
          <a:scene3d>
            <a:camera prst="perspectiveContrastingLeftFacing" fov="0">
              <a:rot lat="448129" lon="1854850" rev="21566519"/>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The Electromagnetic Spectrum</a:t>
            </a:r>
          </a:p>
        </p:txBody>
      </p:sp>
      <p:sp>
        <p:nvSpPr>
          <p:cNvPr id="20483" name="Rectangle 3"/>
          <p:cNvSpPr>
            <a:spLocks noGrp="1" noChangeArrowheads="1"/>
          </p:cNvSpPr>
          <p:nvPr>
            <p:ph type="body" idx="1"/>
          </p:nvPr>
        </p:nvSpPr>
        <p:spPr/>
        <p:txBody>
          <a:bodyPr/>
          <a:lstStyle/>
          <a:p>
            <a:pPr algn="ctr">
              <a:buFontTx/>
              <a:buNone/>
            </a:pPr>
            <a:r>
              <a:rPr lang="en-US" smtClean="0"/>
              <a:t>The electromagnetic spectrum and its uses for communication.</a:t>
            </a:r>
          </a:p>
        </p:txBody>
      </p:sp>
      <p:pic>
        <p:nvPicPr>
          <p:cNvPr id="20484" name="Picture 4" descr="2-11"/>
          <p:cNvPicPr>
            <a:picLocks noChangeAspect="1" noChangeArrowheads="1"/>
          </p:cNvPicPr>
          <p:nvPr/>
        </p:nvPicPr>
        <p:blipFill>
          <a:blip r:embed="rId2"/>
          <a:srcRect/>
          <a:stretch>
            <a:fillRect/>
          </a:stretch>
        </p:blipFill>
        <p:spPr bwMode="auto">
          <a:xfrm>
            <a:off x="1066800" y="2133600"/>
            <a:ext cx="7129463" cy="3954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Continue….</a:t>
            </a:r>
          </a:p>
        </p:txBody>
      </p:sp>
      <p:pic>
        <p:nvPicPr>
          <p:cNvPr id="21507" name="Picture 4" descr="How to go wireless"/>
          <p:cNvPicPr>
            <a:picLocks noChangeAspect="1" noChangeArrowheads="1"/>
          </p:cNvPicPr>
          <p:nvPr/>
        </p:nvPicPr>
        <p:blipFill>
          <a:blip r:embed="rId2"/>
          <a:srcRect/>
          <a:stretch>
            <a:fillRect/>
          </a:stretch>
        </p:blipFill>
        <p:spPr bwMode="auto">
          <a:xfrm>
            <a:off x="1771650" y="2095500"/>
            <a:ext cx="523875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0" y="1722438"/>
          <a:ext cx="6096000" cy="4953000"/>
        </p:xfrm>
        <a:graphic>
          <a:graphicData uri="http://schemas.openxmlformats.org/drawingml/2006/table">
            <a:tbl>
              <a:tblPr firstRow="1" bandRow="1">
                <a:tableStyleId>{9DCAF9ED-07DC-4A11-8D7F-57B35C25682E}</a:tableStyleId>
              </a:tblPr>
              <a:tblGrid>
                <a:gridCol w="6096000"/>
              </a:tblGrid>
              <a:tr h="416364">
                <a:tc>
                  <a:txBody>
                    <a:bodyPr/>
                    <a:lstStyle/>
                    <a:p>
                      <a:r>
                        <a:rPr lang="en-US" sz="2500" kern="1200" dirty="0" err="1" smtClean="0"/>
                        <a:t>Tranmission</a:t>
                      </a:r>
                      <a:r>
                        <a:rPr lang="en-US" sz="2500" kern="1200" dirty="0" smtClean="0"/>
                        <a:t> media </a:t>
                      </a:r>
                      <a:endParaRPr lang="en-US" sz="2500" dirty="0"/>
                    </a:p>
                  </a:txBody>
                  <a:tcPr/>
                </a:tc>
              </a:tr>
              <a:tr h="4109916">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400" kern="1200" dirty="0" smtClean="0"/>
                        <a:t>Definition </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400" kern="1200" dirty="0" smtClean="0"/>
                        <a:t>Types of Transmission Media</a:t>
                      </a: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400" kern="1200" dirty="0" smtClean="0"/>
                        <a:t>Guided</a:t>
                      </a:r>
                      <a:r>
                        <a:rPr lang="en-US" sz="2400" kern="1200" baseline="0" dirty="0" smtClean="0"/>
                        <a:t> Media</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Twisted Pair cable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Coaxial Cables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Optical Fiber</a:t>
                      </a:r>
                    </a:p>
                    <a:p>
                      <a:pPr marL="514350" marR="0" lvl="0" indent="-5143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400" kern="1200" dirty="0" smtClean="0"/>
                        <a:t>Unguided</a:t>
                      </a:r>
                      <a:r>
                        <a:rPr lang="en-US" sz="2400" kern="1200" baseline="0" dirty="0" smtClean="0"/>
                        <a:t> media</a:t>
                      </a:r>
                      <a:endParaRPr lang="en-US" sz="2400" kern="1200" dirty="0" smtClean="0"/>
                    </a:p>
                    <a:p>
                      <a:pPr marL="457200" indent="-457200">
                        <a:buFont typeface="+mj-lt"/>
                        <a:buAutoNum type="arabicPeriod"/>
                      </a:pPr>
                      <a:r>
                        <a:rPr lang="en-US" sz="2400" kern="1200" dirty="0" smtClean="0"/>
                        <a:t>      Microwave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Infrared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Bluetooth</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2400" kern="1200" dirty="0" smtClean="0"/>
                        <a:t>      WI-FI (Wireless Fidelity)</a:t>
                      </a:r>
                    </a:p>
                    <a:p>
                      <a:pPr marL="342900" indent="-342900">
                        <a:buFont typeface="Wingdings" pitchFamily="2" charset="2"/>
                        <a:buChar char="q"/>
                      </a:pPr>
                      <a:r>
                        <a:rPr lang="en-US" sz="2400" kern="1200" dirty="0" smtClean="0"/>
                        <a:t>Applications</a:t>
                      </a:r>
                      <a:endParaRPr lang="en-US" sz="2400" dirty="0"/>
                    </a:p>
                  </a:txBody>
                  <a:tcPr/>
                </a:tc>
              </a:tr>
            </a:tbl>
          </a:graphicData>
        </a:graphic>
      </p:graphicFrame>
      <p:sp>
        <p:nvSpPr>
          <p:cNvPr id="4106" name="Title 7"/>
          <p:cNvSpPr>
            <a:spLocks noGrp="1"/>
          </p:cNvSpPr>
          <p:nvPr>
            <p:ph type="title"/>
          </p:nvPr>
        </p:nvSpPr>
        <p:spPr>
          <a:xfrm>
            <a:off x="457200" y="228600"/>
            <a:ext cx="4267200" cy="1143000"/>
          </a:xfrm>
        </p:spPr>
        <p:txBody>
          <a:bodyPr/>
          <a:lstStyle/>
          <a:p>
            <a:r>
              <a:rPr lang="en-US" smtClean="0">
                <a:solidFill>
                  <a:schemeClr val="bg1"/>
                </a:solidFill>
              </a:rPr>
              <a:t>Lecture Overview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Bluetooth</a:t>
            </a:r>
          </a:p>
        </p:txBody>
      </p:sp>
      <p:sp>
        <p:nvSpPr>
          <p:cNvPr id="22531" name="TextBox 3"/>
          <p:cNvSpPr txBox="1">
            <a:spLocks noChangeArrowheads="1"/>
          </p:cNvSpPr>
          <p:nvPr/>
        </p:nvSpPr>
        <p:spPr bwMode="auto">
          <a:xfrm>
            <a:off x="381000" y="2057400"/>
            <a:ext cx="8229600" cy="1754188"/>
          </a:xfrm>
          <a:prstGeom prst="rect">
            <a:avLst/>
          </a:prstGeom>
          <a:noFill/>
          <a:ln w="9525">
            <a:noFill/>
            <a:miter lim="800000"/>
            <a:headEnd/>
            <a:tailEnd/>
          </a:ln>
        </p:spPr>
        <p:txBody>
          <a:bodyPr>
            <a:spAutoFit/>
          </a:bodyPr>
          <a:lstStyle/>
          <a:p>
            <a:r>
              <a:rPr lang="en-US"/>
              <a:t>	“</a:t>
            </a:r>
            <a:r>
              <a:rPr lang="en-US" b="1" i="1"/>
              <a:t>Bluetooth is a low-cost, low power, short range wireless communication technology used in. networking, mobile phones and other portable device. Bluetooth wireless technology also enables devices to communicate with each other as soon as-they come within range; no need to connect, plug into, install, enable or configure anything</a:t>
            </a:r>
            <a:r>
              <a:rPr lang="en-US"/>
              <a:t>.” </a:t>
            </a:r>
          </a:p>
          <a:p>
            <a:endParaRPr lang="en-US"/>
          </a:p>
        </p:txBody>
      </p:sp>
      <p:pic>
        <p:nvPicPr>
          <p:cNvPr id="22532" name="Picture 20" descr="billionton520"/>
          <p:cNvPicPr>
            <a:picLocks noChangeAspect="1" noChangeArrowheads="1"/>
          </p:cNvPicPr>
          <p:nvPr/>
        </p:nvPicPr>
        <p:blipFill>
          <a:blip r:embed="rId2"/>
          <a:srcRect/>
          <a:stretch>
            <a:fillRect/>
          </a:stretch>
        </p:blipFill>
        <p:spPr bwMode="auto">
          <a:xfrm>
            <a:off x="2971800" y="4191000"/>
            <a:ext cx="2733675"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457200" y="228600"/>
            <a:ext cx="8229600" cy="1143000"/>
          </a:xfrm>
        </p:spPr>
        <p:txBody>
          <a:bodyPr/>
          <a:lstStyle/>
          <a:p>
            <a:pPr algn="l"/>
            <a:r>
              <a:rPr lang="en-US" b="1" smtClean="0">
                <a:solidFill>
                  <a:schemeClr val="bg1"/>
                </a:solidFill>
              </a:rPr>
              <a:t>What Bluetooth Does Best</a:t>
            </a:r>
          </a:p>
        </p:txBody>
      </p:sp>
      <p:sp>
        <p:nvSpPr>
          <p:cNvPr id="23555" name="TextBox 3"/>
          <p:cNvSpPr txBox="1">
            <a:spLocks noChangeArrowheads="1"/>
          </p:cNvSpPr>
          <p:nvPr/>
        </p:nvSpPr>
        <p:spPr bwMode="auto">
          <a:xfrm>
            <a:off x="533400" y="2209800"/>
            <a:ext cx="7848600" cy="3416300"/>
          </a:xfrm>
          <a:prstGeom prst="rect">
            <a:avLst/>
          </a:prstGeom>
          <a:noFill/>
          <a:ln w="9525">
            <a:noFill/>
            <a:miter lim="800000"/>
            <a:headEnd/>
            <a:tailEnd/>
          </a:ln>
        </p:spPr>
        <p:txBody>
          <a:bodyPr>
            <a:spAutoFit/>
          </a:bodyPr>
          <a:lstStyle/>
          <a:p>
            <a:pPr>
              <a:buFont typeface="Arial" charset="0"/>
              <a:buChar char="•"/>
            </a:pPr>
            <a:r>
              <a:rPr lang="en-US"/>
              <a:t>Imagine you will be able to connect to the Internet on a dial-up connection you access through your mobile phone. Surfing the Internet then becomes possible anywhere your mobile phone can connect to your internet service provider.</a:t>
            </a:r>
          </a:p>
          <a:p>
            <a:pPr>
              <a:buFont typeface="Arial" charset="0"/>
              <a:buChar char="•"/>
            </a:pPr>
            <a:r>
              <a:rPr lang="en-US"/>
              <a:t>Perhaps you prefer to use a traditional mouse with your laptop. Choose a Bluetooth-enabled mouse and you won’t have to keep track of a mouse cable.</a:t>
            </a:r>
          </a:p>
          <a:p>
            <a:pPr>
              <a:buFont typeface="Arial" charset="0"/>
              <a:buChar char="•"/>
            </a:pPr>
            <a:r>
              <a:rPr lang="en-US"/>
              <a:t>If you have a Bluetooth-enabled mobile phone that stores your business information in the Vcard format, you can easily share this information with your colleagues. Swap your Vcard with theirs, by wirelessly connecting to their Bluetooth-enabled mobile phones.</a:t>
            </a:r>
          </a:p>
          <a:p>
            <a:pPr>
              <a:buFont typeface="Arial" charset="0"/>
              <a:buChar cha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Bluetooth</a:t>
            </a:r>
          </a:p>
        </p:txBody>
      </p:sp>
      <p:pic>
        <p:nvPicPr>
          <p:cNvPr id="14340" name="Picture 4"/>
          <p:cNvPicPr>
            <a:picLocks noChangeAspect="1" noChangeArrowheads="1"/>
          </p:cNvPicPr>
          <p:nvPr/>
        </p:nvPicPr>
        <p:blipFill>
          <a:blip r:embed="rId2">
            <a:duotone>
              <a:prstClr val="black"/>
              <a:schemeClr val="accent2">
                <a:tint val="45000"/>
                <a:satMod val="400000"/>
              </a:schemeClr>
            </a:duotone>
            <a:lum bright="-10000" contrast="12000"/>
          </a:blip>
          <a:srcRect/>
          <a:stretch>
            <a:fillRect/>
          </a:stretch>
        </p:blipFill>
        <p:spPr bwMode="auto">
          <a:xfrm>
            <a:off x="457200" y="1981200"/>
            <a:ext cx="8153400" cy="4339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Wi-Fi </a:t>
            </a:r>
          </a:p>
        </p:txBody>
      </p:sp>
      <p:sp>
        <p:nvSpPr>
          <p:cNvPr id="25603" name="Rectangle 3"/>
          <p:cNvSpPr>
            <a:spLocks noChangeArrowheads="1"/>
          </p:cNvSpPr>
          <p:nvPr/>
        </p:nvSpPr>
        <p:spPr bwMode="auto">
          <a:xfrm>
            <a:off x="388938" y="1854200"/>
            <a:ext cx="8458200" cy="2586038"/>
          </a:xfrm>
          <a:prstGeom prst="rect">
            <a:avLst/>
          </a:prstGeom>
          <a:noFill/>
          <a:ln w="9525">
            <a:noFill/>
            <a:miter lim="800000"/>
            <a:headEnd/>
            <a:tailEnd/>
          </a:ln>
        </p:spPr>
        <p:txBody>
          <a:bodyPr>
            <a:spAutoFit/>
          </a:bodyPr>
          <a:lstStyle/>
          <a:p>
            <a:endParaRPr lang="en-US" b="1" i="1"/>
          </a:p>
          <a:p>
            <a:r>
              <a:rPr lang="en-US" b="1" i="1"/>
              <a:t>“WiFi or Wireless Fidelity refers to the technology surrounding the radio transmission of internet protocol data from an internet connection wirelessly to a host computer. Most often the internet connection is a higher speed one such as satellite, DSL or cable rather than slower dial-up connections.”</a:t>
            </a:r>
          </a:p>
          <a:p>
            <a:endParaRPr lang="en-US" b="1" i="1"/>
          </a:p>
          <a:p>
            <a:endParaRPr lang="en-US" b="1" i="1"/>
          </a:p>
          <a:p>
            <a:pPr>
              <a:buSzPct val="200000"/>
              <a:buFont typeface="Arial" charset="0"/>
              <a:buChar char="•"/>
            </a:pPr>
            <a:endParaRPr lang="en-US"/>
          </a:p>
        </p:txBody>
      </p:sp>
      <p:pic>
        <p:nvPicPr>
          <p:cNvPr id="25604" name="Picture 1" descr="DG_homeSOHO"/>
          <p:cNvPicPr>
            <a:picLocks noChangeAspect="1" noChangeArrowheads="1"/>
          </p:cNvPicPr>
          <p:nvPr/>
        </p:nvPicPr>
        <p:blipFill>
          <a:blip r:embed="rId2"/>
          <a:srcRect/>
          <a:stretch>
            <a:fillRect/>
          </a:stretch>
        </p:blipFill>
        <p:spPr bwMode="auto">
          <a:xfrm>
            <a:off x="533400" y="3581400"/>
            <a:ext cx="82296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457200" y="228600"/>
            <a:ext cx="8229600" cy="1143000"/>
          </a:xfrm>
        </p:spPr>
        <p:txBody>
          <a:bodyPr/>
          <a:lstStyle/>
          <a:p>
            <a:pPr algn="l" eaLnBrk="1" hangingPunct="1"/>
            <a:r>
              <a:rPr lang="en-GB" b="1" smtClean="0">
                <a:solidFill>
                  <a:schemeClr val="bg1"/>
                </a:solidFill>
              </a:rPr>
              <a:t>How a Wi-Fi Network Works</a:t>
            </a:r>
            <a:r>
              <a:rPr lang="fr-CA" smtClean="0">
                <a:solidFill>
                  <a:schemeClr val="bg1"/>
                </a:solidFill>
              </a:rPr>
              <a:t> </a:t>
            </a:r>
          </a:p>
        </p:txBody>
      </p:sp>
      <p:sp>
        <p:nvSpPr>
          <p:cNvPr id="26627" name="Rectangle 3"/>
          <p:cNvSpPr>
            <a:spLocks noChangeArrowheads="1"/>
          </p:cNvSpPr>
          <p:nvPr/>
        </p:nvSpPr>
        <p:spPr bwMode="auto">
          <a:xfrm>
            <a:off x="388938" y="1854200"/>
            <a:ext cx="8458200" cy="369888"/>
          </a:xfrm>
          <a:prstGeom prst="rect">
            <a:avLst/>
          </a:prstGeom>
          <a:noFill/>
          <a:ln w="9525">
            <a:noFill/>
            <a:miter lim="800000"/>
            <a:headEnd/>
            <a:tailEnd/>
          </a:ln>
        </p:spPr>
        <p:txBody>
          <a:bodyPr>
            <a:spAutoFit/>
          </a:bodyPr>
          <a:lstStyle/>
          <a:p>
            <a:pPr>
              <a:buSzPct val="200000"/>
              <a:buFont typeface="Arial" charset="0"/>
              <a:buChar char="•"/>
            </a:pPr>
            <a:endParaRPr lang="en-US"/>
          </a:p>
        </p:txBody>
      </p:sp>
      <p:sp>
        <p:nvSpPr>
          <p:cNvPr id="26628" name="TextBox 4"/>
          <p:cNvSpPr txBox="1">
            <a:spLocks noChangeArrowheads="1"/>
          </p:cNvSpPr>
          <p:nvPr/>
        </p:nvSpPr>
        <p:spPr bwMode="auto">
          <a:xfrm>
            <a:off x="457200" y="1905000"/>
            <a:ext cx="8305800" cy="4524375"/>
          </a:xfrm>
          <a:prstGeom prst="rect">
            <a:avLst/>
          </a:prstGeom>
          <a:noFill/>
          <a:ln w="9525">
            <a:noFill/>
            <a:miter lim="800000"/>
            <a:headEnd/>
            <a:tailEnd/>
          </a:ln>
        </p:spPr>
        <p:txBody>
          <a:bodyPr>
            <a:spAutoFit/>
          </a:bodyPr>
          <a:lstStyle/>
          <a:p>
            <a:pPr>
              <a:buFont typeface="Arial" charset="0"/>
              <a:buChar char="•"/>
            </a:pPr>
            <a:r>
              <a:rPr lang="en-GB"/>
              <a:t>Basic concept is same as Walkie talkies.</a:t>
            </a:r>
          </a:p>
          <a:p>
            <a:pPr>
              <a:buFont typeface="Arial" charset="0"/>
              <a:buChar char="•"/>
            </a:pPr>
            <a:endParaRPr lang="en-US"/>
          </a:p>
          <a:p>
            <a:pPr>
              <a:buFont typeface="Arial" charset="0"/>
              <a:buChar char="•"/>
            </a:pPr>
            <a:r>
              <a:rPr lang="en-GB"/>
              <a:t>A Wi-Fi hotspot is created by installing an access point to an internet connection.</a:t>
            </a:r>
          </a:p>
          <a:p>
            <a:pPr>
              <a:buFont typeface="Arial" charset="0"/>
              <a:buChar char="•"/>
            </a:pPr>
            <a:endParaRPr lang="en-US"/>
          </a:p>
          <a:p>
            <a:pPr>
              <a:buFont typeface="Arial" charset="0"/>
              <a:buChar char="•"/>
            </a:pPr>
            <a:r>
              <a:rPr lang="en-GB"/>
              <a:t>An access point acts as a base station. </a:t>
            </a:r>
          </a:p>
          <a:p>
            <a:pPr>
              <a:buFont typeface="Arial" charset="0"/>
              <a:buChar char="•"/>
            </a:pPr>
            <a:endParaRPr lang="en-US"/>
          </a:p>
          <a:p>
            <a:pPr>
              <a:buFont typeface="Arial" charset="0"/>
              <a:buChar char="•"/>
            </a:pPr>
            <a:r>
              <a:rPr lang="en-GB"/>
              <a:t>When Wi-Fi enabled device encounters a hotspot the device can then connect to that network wirelessly.</a:t>
            </a:r>
          </a:p>
          <a:p>
            <a:pPr>
              <a:buFont typeface="Arial" charset="0"/>
              <a:buChar char="•"/>
            </a:pPr>
            <a:endParaRPr lang="en-US"/>
          </a:p>
          <a:p>
            <a:pPr>
              <a:buFont typeface="Arial" charset="0"/>
              <a:buChar char="•"/>
            </a:pPr>
            <a:r>
              <a:rPr lang="en-GB"/>
              <a:t>A single access point can support up to 30 users and can function within a range of 100 – 150 feet indoors and up to 300 feet outdoors.</a:t>
            </a:r>
          </a:p>
          <a:p>
            <a:pPr>
              <a:buFont typeface="Arial" charset="0"/>
              <a:buChar char="•"/>
            </a:pPr>
            <a:endParaRPr lang="en-US"/>
          </a:p>
          <a:p>
            <a:pPr>
              <a:buFont typeface="Arial" charset="0"/>
              <a:buChar char="•"/>
            </a:pPr>
            <a:r>
              <a:rPr lang="en-GB"/>
              <a:t>Many access points can be connected to each other via Ethernet cables to create a single large network.</a:t>
            </a:r>
            <a:endParaRPr lang="en-US"/>
          </a:p>
          <a:p>
            <a:pPr>
              <a:buFont typeface="Arial" charset="0"/>
              <a:buChar cha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a:xfrm>
            <a:off x="457200" y="228600"/>
            <a:ext cx="8229600" cy="1143000"/>
          </a:xfrm>
        </p:spPr>
        <p:txBody>
          <a:bodyPr/>
          <a:lstStyle/>
          <a:p>
            <a:pPr algn="l" eaLnBrk="1" hangingPunct="1"/>
            <a:r>
              <a:rPr lang="en-GB" b="1" i="1" smtClean="0">
                <a:solidFill>
                  <a:schemeClr val="bg1"/>
                </a:solidFill>
              </a:rPr>
              <a:t>Wi-Fi Applications</a:t>
            </a:r>
            <a:endParaRPr lang="fr-CA" smtClean="0">
              <a:solidFill>
                <a:schemeClr val="bg1"/>
              </a:solidFill>
            </a:endParaRPr>
          </a:p>
        </p:txBody>
      </p:sp>
      <p:sp>
        <p:nvSpPr>
          <p:cNvPr id="27651" name="Rectangle 3"/>
          <p:cNvSpPr>
            <a:spLocks noChangeArrowheads="1"/>
          </p:cNvSpPr>
          <p:nvPr/>
        </p:nvSpPr>
        <p:spPr bwMode="auto">
          <a:xfrm>
            <a:off x="388938" y="1854200"/>
            <a:ext cx="8458200" cy="369888"/>
          </a:xfrm>
          <a:prstGeom prst="rect">
            <a:avLst/>
          </a:prstGeom>
          <a:noFill/>
          <a:ln w="9525">
            <a:noFill/>
            <a:miter lim="800000"/>
            <a:headEnd/>
            <a:tailEnd/>
          </a:ln>
        </p:spPr>
        <p:txBody>
          <a:bodyPr>
            <a:spAutoFit/>
          </a:bodyPr>
          <a:lstStyle/>
          <a:p>
            <a:pPr>
              <a:buSzPct val="200000"/>
              <a:buFont typeface="Arial" charset="0"/>
              <a:buChar char="•"/>
            </a:pPr>
            <a:endParaRPr lang="en-US"/>
          </a:p>
        </p:txBody>
      </p:sp>
      <p:sp>
        <p:nvSpPr>
          <p:cNvPr id="27652" name="TextBox 4"/>
          <p:cNvSpPr txBox="1">
            <a:spLocks noChangeArrowheads="1"/>
          </p:cNvSpPr>
          <p:nvPr/>
        </p:nvSpPr>
        <p:spPr bwMode="auto">
          <a:xfrm>
            <a:off x="457200" y="1905000"/>
            <a:ext cx="8305800" cy="4708525"/>
          </a:xfrm>
          <a:prstGeom prst="rect">
            <a:avLst/>
          </a:prstGeom>
          <a:noFill/>
          <a:ln w="9525">
            <a:noFill/>
            <a:miter lim="800000"/>
            <a:headEnd/>
            <a:tailEnd/>
          </a:ln>
        </p:spPr>
        <p:txBody>
          <a:bodyPr>
            <a:spAutoFit/>
          </a:bodyPr>
          <a:lstStyle/>
          <a:p>
            <a:pPr>
              <a:buFont typeface="Arial" charset="0"/>
              <a:buChar char="•"/>
            </a:pPr>
            <a:r>
              <a:rPr lang="en-GB" sz="2500"/>
              <a:t>Home</a:t>
            </a:r>
          </a:p>
          <a:p>
            <a:pPr>
              <a:buFont typeface="Arial" charset="0"/>
              <a:buChar char="•"/>
            </a:pPr>
            <a:endParaRPr lang="en-US" sz="2500"/>
          </a:p>
          <a:p>
            <a:pPr>
              <a:buFont typeface="Arial" charset="0"/>
              <a:buChar char="•"/>
            </a:pPr>
            <a:r>
              <a:rPr lang="en-GB" sz="2500"/>
              <a:t>Small Businesses </a:t>
            </a:r>
          </a:p>
          <a:p>
            <a:pPr>
              <a:buFont typeface="Arial" charset="0"/>
              <a:buChar char="•"/>
            </a:pPr>
            <a:endParaRPr lang="en-US" sz="2500"/>
          </a:p>
          <a:p>
            <a:pPr>
              <a:buFont typeface="Arial" charset="0"/>
              <a:buChar char="•"/>
            </a:pPr>
            <a:r>
              <a:rPr lang="en-GB" sz="2500"/>
              <a:t>Large Corporations &amp; Campuses</a:t>
            </a:r>
          </a:p>
          <a:p>
            <a:pPr>
              <a:buFont typeface="Arial" charset="0"/>
              <a:buChar char="•"/>
            </a:pPr>
            <a:endParaRPr lang="en-US" sz="2500"/>
          </a:p>
          <a:p>
            <a:pPr>
              <a:buFont typeface="Arial" charset="0"/>
              <a:buChar char="•"/>
            </a:pPr>
            <a:r>
              <a:rPr lang="en-GB" sz="2500"/>
              <a:t>Health Care</a:t>
            </a:r>
          </a:p>
          <a:p>
            <a:pPr>
              <a:buFont typeface="Arial" charset="0"/>
              <a:buChar char="•"/>
            </a:pPr>
            <a:endParaRPr lang="en-US" sz="2500"/>
          </a:p>
          <a:p>
            <a:pPr>
              <a:buFont typeface="Arial" charset="0"/>
              <a:buChar char="•"/>
            </a:pPr>
            <a:r>
              <a:rPr lang="en-GB" sz="2500"/>
              <a:t>Wireless ISP (WISP)</a:t>
            </a:r>
          </a:p>
          <a:p>
            <a:pPr>
              <a:buFont typeface="Arial" charset="0"/>
              <a:buChar char="•"/>
            </a:pPr>
            <a:endParaRPr lang="en-US" sz="2500"/>
          </a:p>
          <a:p>
            <a:pPr>
              <a:buFont typeface="Arial" charset="0"/>
              <a:buChar char="•"/>
            </a:pPr>
            <a:r>
              <a:rPr lang="en-GB" sz="2500"/>
              <a:t>Travellers</a:t>
            </a:r>
            <a:endParaRPr lang="en-US" sz="2500"/>
          </a:p>
          <a:p>
            <a:pPr>
              <a:buFont typeface="Arial" charset="0"/>
              <a:buChar char="•"/>
            </a:pPr>
            <a:endParaRPr lang="en-US" sz="25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Wi-Fi Gadgets</a:t>
            </a:r>
          </a:p>
        </p:txBody>
      </p:sp>
      <p:pic>
        <p:nvPicPr>
          <p:cNvPr id="33794" name="Picture 2"/>
          <p:cNvPicPr>
            <a:picLocks noChangeAspect="1" noChangeArrowheads="1"/>
          </p:cNvPicPr>
          <p:nvPr/>
        </p:nvPicPr>
        <p:blipFill>
          <a:blip r:embed="rId2">
            <a:duotone>
              <a:prstClr val="black"/>
              <a:schemeClr val="accent2">
                <a:tint val="45000"/>
                <a:satMod val="400000"/>
              </a:schemeClr>
            </a:duotone>
            <a:lum bright="-14000" contrast="12000"/>
          </a:blip>
          <a:srcRect t="22658"/>
          <a:stretch>
            <a:fillRect/>
          </a:stretch>
        </p:blipFill>
        <p:spPr bwMode="auto">
          <a:xfrm>
            <a:off x="228599" y="1981200"/>
            <a:ext cx="8593667"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457200" y="228600"/>
            <a:ext cx="6019800" cy="1143000"/>
          </a:xfrm>
        </p:spPr>
        <p:txBody>
          <a:bodyPr/>
          <a:lstStyle/>
          <a:p>
            <a:r>
              <a:rPr lang="en-US" b="1" smtClean="0">
                <a:solidFill>
                  <a:schemeClr val="bg1"/>
                </a:solidFill>
              </a:rPr>
              <a:t>Satellite Communication</a:t>
            </a:r>
            <a:endParaRPr lang="en-US" smtClean="0">
              <a:solidFill>
                <a:schemeClr val="bg1"/>
              </a:solidFill>
            </a:endParaRPr>
          </a:p>
        </p:txBody>
      </p:sp>
      <p:sp>
        <p:nvSpPr>
          <p:cNvPr id="29699" name="Rectangle 2"/>
          <p:cNvSpPr>
            <a:spLocks noChangeArrowheads="1"/>
          </p:cNvSpPr>
          <p:nvPr/>
        </p:nvSpPr>
        <p:spPr bwMode="black">
          <a:xfrm>
            <a:off x="304800" y="1524000"/>
            <a:ext cx="8534400" cy="5181600"/>
          </a:xfrm>
          <a:prstGeom prst="rect">
            <a:avLst/>
          </a:prstGeom>
          <a:noFill/>
          <a:ln w="9525">
            <a:noFill/>
            <a:miter lim="800000"/>
            <a:headEnd/>
            <a:tailEnd/>
          </a:ln>
        </p:spPr>
        <p:txBody>
          <a:bodyPr/>
          <a:lstStyle/>
          <a:p>
            <a:pPr marL="342900" indent="-342900" eaLnBrk="0" hangingPunct="0">
              <a:spcBef>
                <a:spcPct val="20000"/>
              </a:spcBef>
              <a:buClr>
                <a:srgbClr val="C00000"/>
              </a:buClr>
              <a:buSzPts val="2200"/>
              <a:buFont typeface="Wingdings" pitchFamily="2" charset="2"/>
              <a:buChar char="Ø"/>
            </a:pPr>
            <a:r>
              <a:rPr lang="en-US" sz="2800">
                <a:latin typeface="Calibri" pitchFamily="34" charset="0"/>
              </a:rPr>
              <a:t>Satellite is relay station</a:t>
            </a:r>
          </a:p>
          <a:p>
            <a:pPr marL="342900" indent="-342900" eaLnBrk="0" hangingPunct="0">
              <a:spcBef>
                <a:spcPct val="20000"/>
              </a:spcBef>
              <a:buClr>
                <a:srgbClr val="C00000"/>
              </a:buClr>
              <a:buSzPts val="2200"/>
              <a:buFont typeface="Wingdings" pitchFamily="2" charset="2"/>
              <a:buChar char="Ø"/>
            </a:pPr>
            <a:r>
              <a:rPr lang="en-US" sz="2800">
                <a:latin typeface="Calibri" pitchFamily="34" charset="0"/>
              </a:rPr>
              <a:t>Receives on one frequency, amplifies or repeats signal and transmits on another frequency</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Eg. Uplink 5.925-6.425 ghz &amp; downlink 3.7-4.2 ghz</a:t>
            </a:r>
          </a:p>
          <a:p>
            <a:pPr marL="342900" indent="-342900" eaLnBrk="0" hangingPunct="0">
              <a:spcBef>
                <a:spcPct val="20000"/>
              </a:spcBef>
              <a:buClr>
                <a:srgbClr val="C00000"/>
              </a:buClr>
              <a:buSzPts val="2200"/>
              <a:buFont typeface="Wingdings" pitchFamily="2" charset="2"/>
              <a:buChar char="Ø"/>
            </a:pPr>
            <a:r>
              <a:rPr lang="en-US" sz="2800">
                <a:latin typeface="Calibri" pitchFamily="34" charset="0"/>
              </a:rPr>
              <a:t>Typically requires geo-stationary orbit</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Height of 35,784km</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Spaced at least 3-4° apart</a:t>
            </a:r>
          </a:p>
          <a:p>
            <a:pPr marL="342900" indent="-342900" eaLnBrk="0" hangingPunct="0">
              <a:spcBef>
                <a:spcPct val="20000"/>
              </a:spcBef>
              <a:buClr>
                <a:srgbClr val="C00000"/>
              </a:buClr>
              <a:buSzPts val="2200"/>
              <a:buFont typeface="Wingdings" pitchFamily="2" charset="2"/>
              <a:buChar char="Ø"/>
            </a:pPr>
            <a:r>
              <a:rPr lang="en-US" sz="2800">
                <a:latin typeface="Calibri" pitchFamily="34" charset="0"/>
              </a:rPr>
              <a:t>Typical uses</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Television</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Long distance telephone</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Private business networks</a:t>
            </a:r>
          </a:p>
          <a:p>
            <a:pPr marL="742950" lvl="1" indent="-285750" eaLnBrk="0" hangingPunct="0">
              <a:spcBef>
                <a:spcPct val="20000"/>
              </a:spcBef>
              <a:buClr>
                <a:srgbClr val="C00000"/>
              </a:buClr>
              <a:buSzPts val="1200"/>
              <a:buFont typeface="Wingdings" pitchFamily="2" charset="2"/>
              <a:buChar char="Ø"/>
            </a:pPr>
            <a:r>
              <a:rPr lang="en-US" sz="2000">
                <a:latin typeface="Calibri" pitchFamily="34" charset="0"/>
              </a:rPr>
              <a:t>Global positioning</a:t>
            </a:r>
          </a:p>
          <a:p>
            <a:pPr marL="342900" indent="-342900" eaLnBrk="0" hangingPunct="0">
              <a:spcBef>
                <a:spcPct val="20000"/>
              </a:spcBef>
              <a:buFont typeface="Arial" charset="0"/>
              <a:buChar char="•"/>
            </a:pPr>
            <a:endParaRPr lang="en-US" sz="320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Types of Satellite Communication</a:t>
            </a:r>
          </a:p>
        </p:txBody>
      </p:sp>
      <p:sp>
        <p:nvSpPr>
          <p:cNvPr id="30723" name="Content Placeholder 2"/>
          <p:cNvSpPr>
            <a:spLocks noGrp="1"/>
          </p:cNvSpPr>
          <p:nvPr>
            <p:ph idx="1"/>
          </p:nvPr>
        </p:nvSpPr>
        <p:spPr/>
        <p:txBody>
          <a:bodyPr/>
          <a:lstStyle/>
          <a:p>
            <a:endParaRPr lang="en-US" smtClean="0"/>
          </a:p>
          <a:p>
            <a:r>
              <a:rPr lang="en-US" smtClean="0"/>
              <a:t>Satellite Point-to-Point Link</a:t>
            </a:r>
          </a:p>
          <a:p>
            <a:endParaRPr lang="en-US" smtClean="0"/>
          </a:p>
          <a:p>
            <a:r>
              <a:rPr lang="en-US" smtClean="0"/>
              <a:t>Satellite Broadcasting links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
          <a:xfrm>
            <a:off x="0" y="228600"/>
            <a:ext cx="6096000" cy="1139825"/>
          </a:xfrm>
          <a:prstGeom prst="rect">
            <a:avLst/>
          </a:prstGeom>
          <a:noFill/>
          <a:ln w="9525">
            <a:noFill/>
            <a:miter lim="800000"/>
            <a:headEnd/>
            <a:tailEnd/>
          </a:ln>
        </p:spPr>
        <p:txBody>
          <a:bodyPr anchor="ctr" anchorCtr="1"/>
          <a:lstStyle/>
          <a:p>
            <a:pPr algn="ctr" eaLnBrk="0" hangingPunct="0"/>
            <a:r>
              <a:rPr lang="en-GB" sz="4000" b="1">
                <a:solidFill>
                  <a:schemeClr val="bg1"/>
                </a:solidFill>
                <a:latin typeface="Calibri" pitchFamily="34" charset="0"/>
              </a:rPr>
              <a:t>Satellite Point to Point Link</a:t>
            </a:r>
            <a:endParaRPr lang="en-US" sz="4000">
              <a:solidFill>
                <a:schemeClr val="bg1"/>
              </a:solidFill>
              <a:latin typeface="Calibri" pitchFamily="34" charset="0"/>
            </a:endParaRPr>
          </a:p>
        </p:txBody>
      </p:sp>
      <p:pic>
        <p:nvPicPr>
          <p:cNvPr id="31747" name="Picture 3"/>
          <p:cNvPicPr>
            <a:picLocks noChangeAspect="1" noChangeArrowheads="1"/>
          </p:cNvPicPr>
          <p:nvPr/>
        </p:nvPicPr>
        <p:blipFill>
          <a:blip r:embed="rId2"/>
          <a:srcRect b="57272"/>
          <a:stretch>
            <a:fillRect/>
          </a:stretch>
        </p:blipFill>
        <p:spPr bwMode="auto">
          <a:xfrm>
            <a:off x="609600" y="1828800"/>
            <a:ext cx="7772400" cy="429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228600" y="228600"/>
            <a:ext cx="5943600" cy="1143000"/>
          </a:xfrm>
        </p:spPr>
        <p:txBody>
          <a:bodyPr/>
          <a:lstStyle/>
          <a:p>
            <a:pPr algn="l" eaLnBrk="1" hangingPunct="1"/>
            <a:r>
              <a:rPr lang="fr-CA" sz="4000" smtClean="0">
                <a:solidFill>
                  <a:schemeClr val="bg1"/>
                </a:solidFill>
              </a:rPr>
              <a:t>What is Transmission Media</a:t>
            </a:r>
          </a:p>
        </p:txBody>
      </p:sp>
      <p:sp>
        <p:nvSpPr>
          <p:cNvPr id="5123" name="Espace réservé du contenu 2"/>
          <p:cNvSpPr>
            <a:spLocks noGrp="1"/>
          </p:cNvSpPr>
          <p:nvPr>
            <p:ph idx="1"/>
          </p:nvPr>
        </p:nvSpPr>
        <p:spPr>
          <a:xfrm>
            <a:off x="457200" y="1974850"/>
            <a:ext cx="8229600" cy="4525963"/>
          </a:xfrm>
        </p:spPr>
        <p:txBody>
          <a:bodyPr/>
          <a:lstStyle/>
          <a:p>
            <a:pPr eaLnBrk="1" hangingPunct="1"/>
            <a:r>
              <a:rPr lang="fr-CA" sz="2400" smtClean="0"/>
              <a:t>Transmission</a:t>
            </a:r>
          </a:p>
          <a:p>
            <a:pPr lvl="1" eaLnBrk="1" hangingPunct="1"/>
            <a:r>
              <a:rPr lang="fr-CA" sz="2000" smtClean="0"/>
              <a:t> Sending of data from one device to another is called transmission of data</a:t>
            </a:r>
          </a:p>
          <a:p>
            <a:pPr eaLnBrk="1" hangingPunct="1"/>
            <a:endParaRPr lang="fr-CA" sz="2400" smtClean="0"/>
          </a:p>
          <a:p>
            <a:pPr eaLnBrk="1" hangingPunct="1"/>
            <a:r>
              <a:rPr lang="fr-CA" sz="2400" smtClean="0"/>
              <a:t>Media</a:t>
            </a:r>
          </a:p>
          <a:p>
            <a:pPr lvl="1" eaLnBrk="1" hangingPunct="1"/>
            <a:r>
              <a:rPr lang="fr-CA" sz="2000" smtClean="0"/>
              <a:t>Medium used to transmit the data is called Media</a:t>
            </a:r>
          </a:p>
          <a:p>
            <a:pPr eaLnBrk="1" hangingPunct="1"/>
            <a:endParaRPr lang="fr-CA" sz="2400" smtClean="0"/>
          </a:p>
          <a:p>
            <a:pPr eaLnBrk="1" hangingPunct="1"/>
            <a:r>
              <a:rPr lang="fr-CA" sz="2400" smtClean="0"/>
              <a:t>Transmission Media </a:t>
            </a:r>
          </a:p>
          <a:p>
            <a:pPr lvl="1" eaLnBrk="1" hangingPunct="1"/>
            <a:r>
              <a:rPr lang="fr-CA" sz="2000" smtClean="0"/>
              <a:t>Transmission of data through Medium is called Transmission Media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black">
          <a:xfrm>
            <a:off x="0" y="228600"/>
            <a:ext cx="5867400" cy="1139825"/>
          </a:xfrm>
          <a:noFill/>
        </p:spPr>
        <p:txBody>
          <a:bodyPr anchorCtr="1"/>
          <a:lstStyle/>
          <a:p>
            <a:r>
              <a:rPr lang="en-GB" b="1" smtClean="0">
                <a:solidFill>
                  <a:schemeClr val="bg1"/>
                </a:solidFill>
              </a:rPr>
              <a:t>Satellite Broadcast Link</a:t>
            </a:r>
            <a:endParaRPr lang="en-US" smtClean="0">
              <a:solidFill>
                <a:schemeClr val="bg1"/>
              </a:solidFill>
            </a:endParaRPr>
          </a:p>
        </p:txBody>
      </p:sp>
      <p:pic>
        <p:nvPicPr>
          <p:cNvPr id="32771" name="Picture 3"/>
          <p:cNvPicPr>
            <a:picLocks noChangeAspect="1" noChangeArrowheads="1"/>
          </p:cNvPicPr>
          <p:nvPr/>
        </p:nvPicPr>
        <p:blipFill>
          <a:blip r:embed="rId2"/>
          <a:srcRect t="39375" b="16109"/>
          <a:stretch>
            <a:fillRect/>
          </a:stretch>
        </p:blipFill>
        <p:spPr bwMode="auto">
          <a:xfrm>
            <a:off x="685800" y="1981200"/>
            <a:ext cx="7772400" cy="447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Continue….</a:t>
            </a:r>
          </a:p>
        </p:txBody>
      </p:sp>
      <p:pic>
        <p:nvPicPr>
          <p:cNvPr id="33795" name="Picture 1"/>
          <p:cNvPicPr>
            <a:picLocks noChangeAspect="1" noChangeArrowheads="1"/>
          </p:cNvPicPr>
          <p:nvPr/>
        </p:nvPicPr>
        <p:blipFill>
          <a:blip r:embed="rId2"/>
          <a:srcRect l="9265" t="68011" r="9265" b="7159"/>
          <a:stretch>
            <a:fillRect/>
          </a:stretch>
        </p:blipFill>
        <p:spPr bwMode="auto">
          <a:xfrm>
            <a:off x="0" y="1676400"/>
            <a:ext cx="4675188" cy="3962400"/>
          </a:xfrm>
          <a:prstGeom prst="rect">
            <a:avLst/>
          </a:prstGeom>
          <a:noFill/>
          <a:ln w="9525">
            <a:noFill/>
            <a:miter lim="800000"/>
            <a:headEnd/>
            <a:tailEnd/>
          </a:ln>
        </p:spPr>
      </p:pic>
      <p:pic>
        <p:nvPicPr>
          <p:cNvPr id="33796" name="Picture 2"/>
          <p:cNvPicPr>
            <a:picLocks noChangeAspect="1" noChangeArrowheads="1"/>
          </p:cNvPicPr>
          <p:nvPr/>
        </p:nvPicPr>
        <p:blipFill>
          <a:blip r:embed="rId2"/>
          <a:srcRect l="9265" t="35796" r="9265" b="35796"/>
          <a:stretch>
            <a:fillRect/>
          </a:stretch>
        </p:blipFill>
        <p:spPr bwMode="auto">
          <a:xfrm>
            <a:off x="4343400" y="1981200"/>
            <a:ext cx="48006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Infrared</a:t>
            </a:r>
          </a:p>
        </p:txBody>
      </p:sp>
      <p:sp>
        <p:nvSpPr>
          <p:cNvPr id="40961" name="Rectangle 1"/>
          <p:cNvSpPr>
            <a:spLocks noChangeArrowheads="1"/>
          </p:cNvSpPr>
          <p:nvPr/>
        </p:nvSpPr>
        <p:spPr bwMode="auto">
          <a:xfrm>
            <a:off x="685800" y="2717800"/>
            <a:ext cx="8077200" cy="2947988"/>
          </a:xfrm>
          <a:prstGeom prst="rect">
            <a:avLst/>
          </a:prstGeom>
          <a:noFill/>
          <a:ln w="9525">
            <a:noFill/>
            <a:miter lim="800000"/>
            <a:headEnd/>
            <a:tailEnd/>
          </a:ln>
          <a:effectLst/>
        </p:spPr>
        <p:txBody>
          <a:bodyPr anchor="ctr">
            <a:spAutoFit/>
          </a:bodyPr>
          <a:lstStyle/>
          <a:p>
            <a:pPr>
              <a:defRPr/>
            </a:pPr>
            <a:r>
              <a:rPr lang="en-US" sz="1600" b="1" i="1" dirty="0"/>
              <a:t>	“Infrared technology allows computing devices to communicate via short-range wireless signals. With infrared, computers can transfer files and other digital data bi-directionally. The infrared transmission technology used in computers is similar to that used in consumer product remote control units.”</a:t>
            </a:r>
            <a:endParaRPr lang="en-US" sz="1600" dirty="0"/>
          </a:p>
          <a:p>
            <a:pPr marL="342900" indent="-342900">
              <a:lnSpc>
                <a:spcPct val="90000"/>
              </a:lnSpc>
              <a:spcBef>
                <a:spcPct val="20000"/>
              </a:spcBef>
              <a:buClr>
                <a:srgbClr val="C00000"/>
              </a:buClr>
              <a:buSzPct val="80000"/>
              <a:defRPr/>
            </a:pPr>
            <a:endParaRPr kumimoji="1" lang="en-US" sz="1600" dirty="0">
              <a:solidFill>
                <a:schemeClr val="tx1">
                  <a:lumMod val="95000"/>
                  <a:lumOff val="5000"/>
                </a:schemeClr>
              </a:solidFill>
              <a:latin typeface="Arial" pitchFamily="34" charset="0"/>
            </a:endParaRPr>
          </a:p>
          <a:p>
            <a:pPr marL="342900" indent="-342900">
              <a:lnSpc>
                <a:spcPct val="90000"/>
              </a:lnSpc>
              <a:spcBef>
                <a:spcPct val="20000"/>
              </a:spcBef>
              <a:buClr>
                <a:srgbClr val="C00000"/>
              </a:buClr>
              <a:buSzPct val="80000"/>
              <a:buFont typeface="Wingdings" pitchFamily="2" charset="2"/>
              <a:buChar char="Ø"/>
              <a:defRPr/>
            </a:pPr>
            <a:r>
              <a:rPr kumimoji="1" lang="en-US" sz="1600" dirty="0">
                <a:solidFill>
                  <a:schemeClr val="tx1">
                    <a:lumMod val="95000"/>
                    <a:lumOff val="5000"/>
                  </a:schemeClr>
                </a:solidFill>
                <a:latin typeface="Arial" pitchFamily="34" charset="0"/>
              </a:rPr>
              <a:t>Infrared</a:t>
            </a:r>
          </a:p>
          <a:p>
            <a:pPr marL="800100" lvl="1" indent="-342900">
              <a:lnSpc>
                <a:spcPct val="90000"/>
              </a:lnSpc>
              <a:spcBef>
                <a:spcPct val="20000"/>
              </a:spcBef>
              <a:buClr>
                <a:srgbClr val="C00000"/>
              </a:buClr>
              <a:buSzPct val="80000"/>
              <a:buFont typeface="Wingdings" pitchFamily="2" charset="2"/>
              <a:buChar char="Ø"/>
              <a:defRPr/>
            </a:pPr>
            <a:r>
              <a:rPr kumimoji="1" lang="en-US" sz="1600" dirty="0">
                <a:solidFill>
                  <a:schemeClr val="tx1">
                    <a:lumMod val="95000"/>
                    <a:lumOff val="5000"/>
                  </a:schemeClr>
                </a:solidFill>
                <a:latin typeface="Arial" pitchFamily="34" charset="0"/>
              </a:rPr>
              <a:t>Works in the line of Sight</a:t>
            </a:r>
          </a:p>
          <a:p>
            <a:pPr marL="800100" lvl="1" indent="-342900">
              <a:lnSpc>
                <a:spcPct val="90000"/>
              </a:lnSpc>
              <a:spcBef>
                <a:spcPct val="20000"/>
              </a:spcBef>
              <a:buClr>
                <a:srgbClr val="C00000"/>
              </a:buClr>
              <a:buSzPct val="80000"/>
              <a:buFont typeface="Wingdings" pitchFamily="2" charset="2"/>
              <a:buChar char="Ø"/>
              <a:defRPr/>
            </a:pPr>
            <a:r>
              <a:rPr kumimoji="1" lang="en-US" sz="1600" dirty="0">
                <a:solidFill>
                  <a:schemeClr val="tx1">
                    <a:lumMod val="95000"/>
                    <a:lumOff val="5000"/>
                  </a:schemeClr>
                </a:solidFill>
                <a:latin typeface="Arial" pitchFamily="34" charset="0"/>
              </a:rPr>
              <a:t>Are blocked by walls</a:t>
            </a:r>
          </a:p>
          <a:p>
            <a:pPr marL="800100" lvl="1" indent="-342900">
              <a:lnSpc>
                <a:spcPct val="90000"/>
              </a:lnSpc>
              <a:spcBef>
                <a:spcPct val="20000"/>
              </a:spcBef>
              <a:buClr>
                <a:srgbClr val="C00000"/>
              </a:buClr>
              <a:buSzPct val="80000"/>
              <a:buFont typeface="Wingdings" pitchFamily="2" charset="2"/>
              <a:buChar char="Ø"/>
              <a:defRPr/>
            </a:pPr>
            <a:r>
              <a:rPr kumimoji="1" lang="en-US" sz="1600" dirty="0">
                <a:solidFill>
                  <a:schemeClr val="tx1">
                    <a:lumMod val="95000"/>
                    <a:lumOff val="5000"/>
                  </a:schemeClr>
                </a:solidFill>
                <a:latin typeface="Arial" pitchFamily="34" charset="0"/>
              </a:rPr>
              <a:t>No licenses required</a:t>
            </a:r>
          </a:p>
          <a:p>
            <a:pPr marL="800100" lvl="1" indent="-342900">
              <a:lnSpc>
                <a:spcPct val="90000"/>
              </a:lnSpc>
              <a:spcBef>
                <a:spcPct val="20000"/>
              </a:spcBef>
              <a:buClr>
                <a:srgbClr val="C00000"/>
              </a:buClr>
              <a:buSzPct val="80000"/>
              <a:buFont typeface="Wingdings" pitchFamily="2" charset="2"/>
              <a:buChar char="Ø"/>
              <a:defRPr/>
            </a:pPr>
            <a:r>
              <a:rPr kumimoji="1" lang="en-US" sz="1600" dirty="0">
                <a:solidFill>
                  <a:schemeClr val="tx1">
                    <a:lumMod val="95000"/>
                    <a:lumOff val="5000"/>
                  </a:schemeClr>
                </a:solidFill>
                <a:latin typeface="Arial" pitchFamily="34" charset="0"/>
              </a:rPr>
              <a:t>Typical used in TV remote control</a:t>
            </a:r>
          </a:p>
          <a:p>
            <a:pPr marL="342900" indent="-342900" eaLnBrk="0" hangingPunct="0">
              <a:defRPr/>
            </a:pPr>
            <a:endParaRPr lang="en-US" sz="1600" dirty="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Infrared</a:t>
            </a:r>
          </a:p>
        </p:txBody>
      </p:sp>
      <p:sp>
        <p:nvSpPr>
          <p:cNvPr id="35843" name="Rectangle 1"/>
          <p:cNvSpPr>
            <a:spLocks noChangeArrowheads="1"/>
          </p:cNvSpPr>
          <p:nvPr/>
        </p:nvSpPr>
        <p:spPr bwMode="auto">
          <a:xfrm>
            <a:off x="609600" y="1905000"/>
            <a:ext cx="7924800" cy="4032250"/>
          </a:xfrm>
          <a:prstGeom prst="rect">
            <a:avLst/>
          </a:prstGeom>
          <a:noFill/>
          <a:ln w="9525">
            <a:noFill/>
            <a:miter lim="800000"/>
            <a:headEnd/>
            <a:tailEnd/>
          </a:ln>
        </p:spPr>
        <p:txBody>
          <a:bodyPr anchor="ctr">
            <a:spAutoFit/>
          </a:bodyPr>
          <a:lstStyle/>
          <a:p>
            <a:r>
              <a:rPr lang="en-US" sz="1600" b="1"/>
              <a:t>Installation and Usage</a:t>
            </a:r>
            <a:r>
              <a:rPr lang="en-US" sz="1600"/>
              <a:t> - Computer infrared </a:t>
            </a:r>
            <a:r>
              <a:rPr lang="en-US" sz="1600">
                <a:hlinkClick r:id="rId2"/>
              </a:rPr>
              <a:t>network adapters</a:t>
            </a:r>
            <a:r>
              <a:rPr lang="en-US" sz="1600"/>
              <a:t> both transmit and receive data through ports on the rear or side of a device. Infrared adapters are installed in many laptops and handheld personal devices</a:t>
            </a:r>
          </a:p>
          <a:p>
            <a:endParaRPr lang="en-US" sz="1600"/>
          </a:p>
          <a:p>
            <a:r>
              <a:rPr lang="en-US" sz="1600" b="1"/>
              <a:t>Range</a:t>
            </a:r>
            <a:r>
              <a:rPr lang="en-US" sz="1600"/>
              <a:t> - Infrared communications span very short distances. Place two infrared devices within a few feet (no more than 5 meters) of each other when networking them. Unlike </a:t>
            </a:r>
            <a:r>
              <a:rPr lang="en-US" sz="1600" u="sng"/>
              <a:t>Wi-Fi</a:t>
            </a:r>
            <a:r>
              <a:rPr lang="en-US" sz="1600"/>
              <a:t> and </a:t>
            </a:r>
            <a:r>
              <a:rPr lang="en-US" sz="1600" u="sng"/>
              <a:t>Bluetooth</a:t>
            </a:r>
            <a:r>
              <a:rPr lang="en-US" sz="1600"/>
              <a:t> technologies, infrared network  signal cannot penetrate walls or other obstructions and work only in the direct "line of sight.“ </a:t>
            </a:r>
          </a:p>
          <a:p>
            <a:endParaRPr lang="en-US" sz="1600"/>
          </a:p>
          <a:p>
            <a:r>
              <a:rPr lang="en-US" sz="1600" b="1"/>
              <a:t>Performance</a:t>
            </a:r>
            <a:r>
              <a:rPr lang="en-US" sz="1600"/>
              <a:t> - Infrared technology used in local networks exists in three different forms:</a:t>
            </a:r>
          </a:p>
          <a:p>
            <a:r>
              <a:rPr lang="en-US" sz="1600"/>
              <a:t>IrDA-SIR (slow speed) infrared supporting data rates up to 115 Kbps </a:t>
            </a:r>
          </a:p>
          <a:p>
            <a:r>
              <a:rPr lang="en-US" sz="1600"/>
              <a:t>IrDA-MIR (medium speed) infrared supporting data rates up to 1.15 Mbps </a:t>
            </a:r>
          </a:p>
          <a:p>
            <a:r>
              <a:rPr lang="en-US" sz="1600"/>
              <a:t>IrDA-FIR (fast speed) infrared supporting data rates up to 4 Mbps</a:t>
            </a:r>
          </a:p>
          <a:p>
            <a:endParaRPr lang="en-US" sz="1600"/>
          </a:p>
          <a:p>
            <a:endParaRPr lang="en-US" sz="16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457200" y="228600"/>
            <a:ext cx="8229600" cy="1143000"/>
          </a:xfrm>
        </p:spPr>
        <p:txBody>
          <a:bodyPr/>
          <a:lstStyle/>
          <a:p>
            <a:pPr algn="l" eaLnBrk="1" hangingPunct="1"/>
            <a:r>
              <a:rPr lang="en-US" b="1" smtClean="0">
                <a:solidFill>
                  <a:schemeClr val="bg1"/>
                </a:solidFill>
              </a:rPr>
              <a:t>IR Advantages:</a:t>
            </a:r>
            <a:endParaRPr lang="fr-CA" smtClean="0">
              <a:solidFill>
                <a:schemeClr val="bg1"/>
              </a:solidFill>
            </a:endParaRPr>
          </a:p>
        </p:txBody>
      </p:sp>
      <p:sp>
        <p:nvSpPr>
          <p:cNvPr id="36867" name="Espace réservé du contenu 2"/>
          <p:cNvSpPr>
            <a:spLocks noGrp="1"/>
          </p:cNvSpPr>
          <p:nvPr>
            <p:ph idx="1"/>
          </p:nvPr>
        </p:nvSpPr>
        <p:spPr>
          <a:xfrm>
            <a:off x="457200" y="1974850"/>
            <a:ext cx="8229600" cy="4525963"/>
          </a:xfrm>
        </p:spPr>
        <p:txBody>
          <a:bodyPr/>
          <a:lstStyle/>
          <a:p>
            <a:r>
              <a:rPr lang="en-US" sz="2400" smtClean="0"/>
              <a:t>Low power requirements: therefore ideal for laptops, telephones, personal digital assistants </a:t>
            </a:r>
          </a:p>
          <a:p>
            <a:r>
              <a:rPr lang="en-US" sz="2400" smtClean="0"/>
              <a:t>Low circuitry costs: $2-$5 for the entire coding/decoding circuitry </a:t>
            </a:r>
          </a:p>
          <a:p>
            <a:r>
              <a:rPr lang="en-US" sz="2400" smtClean="0"/>
              <a:t>Simple circuitry: no special or proprietary hardware is required, can be incorporated into the integrated circuit of a product </a:t>
            </a:r>
          </a:p>
          <a:p>
            <a:r>
              <a:rPr lang="en-US" sz="2400" smtClean="0"/>
              <a:t>Higher security: directionality of the beam helps ensure that data isn't leaked or spilled to nearby devices as it's transmitted </a:t>
            </a:r>
          </a:p>
          <a:p>
            <a:r>
              <a:rPr lang="en-US" sz="2400" smtClean="0"/>
              <a:t>Portable </a:t>
            </a:r>
          </a:p>
          <a:p>
            <a:pPr eaLnBrk="1" hangingPunct="1"/>
            <a:endParaRPr lang="fr-CA" sz="2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l"/>
            <a:r>
              <a:rPr lang="en-US" b="1" smtClean="0">
                <a:solidFill>
                  <a:schemeClr val="bg1"/>
                </a:solidFill>
              </a:rPr>
              <a:t>IR Disadvantages:</a:t>
            </a:r>
            <a:endParaRPr lang="en-US" smtClean="0">
              <a:solidFill>
                <a:schemeClr val="bg1"/>
              </a:solidFill>
            </a:endParaRPr>
          </a:p>
        </p:txBody>
      </p:sp>
      <p:sp>
        <p:nvSpPr>
          <p:cNvPr id="37891" name="Content Placeholder 2"/>
          <p:cNvSpPr>
            <a:spLocks noGrp="1"/>
          </p:cNvSpPr>
          <p:nvPr>
            <p:ph idx="1"/>
          </p:nvPr>
        </p:nvSpPr>
        <p:spPr/>
        <p:txBody>
          <a:bodyPr/>
          <a:lstStyle/>
          <a:p>
            <a:r>
              <a:rPr lang="en-US" sz="2500" smtClean="0"/>
              <a:t>Line of sight: transmitters and receivers must be almost directly aligned (i.e. able to see each other) to communicate </a:t>
            </a:r>
          </a:p>
          <a:p>
            <a:r>
              <a:rPr lang="en-US" sz="2500" smtClean="0"/>
              <a:t>Blocked by common materials: people, walls, plants, etc. can block transmission </a:t>
            </a:r>
          </a:p>
          <a:p>
            <a:r>
              <a:rPr lang="en-US" sz="2500" smtClean="0"/>
              <a:t>Short range: performance drops off with longer distances </a:t>
            </a:r>
          </a:p>
          <a:p>
            <a:r>
              <a:rPr lang="en-US" sz="2500" smtClean="0"/>
              <a:t>Light, weather sensitive: direct sunlight, rain, fog, dust, pollution can affect transmission </a:t>
            </a:r>
          </a:p>
          <a:p>
            <a:r>
              <a:rPr lang="en-US" sz="2500" smtClean="0"/>
              <a:t>Speed: data rate transmission is lower than typical wired transmission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a:xfrm>
            <a:off x="2133600" y="2438400"/>
            <a:ext cx="6781800" cy="1143000"/>
          </a:xfrm>
        </p:spPr>
        <p:txBody>
          <a:bodyPr/>
          <a:lstStyle/>
          <a:p>
            <a:pPr eaLnBrk="1" hangingPunct="1"/>
            <a:r>
              <a:rPr lang="fr-CA" smtClean="0"/>
              <a:t>THANK YOU</a:t>
            </a:r>
          </a:p>
        </p:txBody>
      </p:sp>
      <p:graphicFrame>
        <p:nvGraphicFramePr>
          <p:cNvPr id="4" name="Table 3"/>
          <p:cNvGraphicFramePr>
            <a:graphicFrameLocks noGrp="1"/>
          </p:cNvGraphicFramePr>
          <p:nvPr/>
        </p:nvGraphicFramePr>
        <p:xfrm>
          <a:off x="152400" y="1676400"/>
          <a:ext cx="8991600" cy="4608513"/>
        </p:xfrm>
        <a:graphic>
          <a:graphicData uri="http://schemas.openxmlformats.org/drawingml/2006/table">
            <a:tbl>
              <a:tblPr firstRow="1" firstCol="1" bandRow="1">
                <a:tableStyleId>{21E4AEA4-8DFA-4A89-87EB-49C32662AFE0}</a:tableStyleId>
              </a:tblPr>
              <a:tblGrid>
                <a:gridCol w="2997200"/>
                <a:gridCol w="2997200"/>
                <a:gridCol w="2997200"/>
              </a:tblGrid>
              <a:tr h="701116">
                <a:tc>
                  <a:txBody>
                    <a:bodyPr/>
                    <a:lstStyle/>
                    <a:p>
                      <a:r>
                        <a:rPr lang="en-US" sz="2000" b="1" kern="1200" baseline="0" dirty="0" smtClean="0">
                          <a:solidFill>
                            <a:schemeClr val="lt1"/>
                          </a:solidFill>
                          <a:latin typeface="+mn-lt"/>
                          <a:ea typeface="+mn-ea"/>
                          <a:cs typeface="+mn-cs"/>
                        </a:rPr>
                        <a:t>Medium</a:t>
                      </a:r>
                      <a:endParaRPr lang="en-US" sz="2000" dirty="0"/>
                    </a:p>
                  </a:txBody>
                  <a:tcPr marT="45725" marB="45725">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tcPr>
                </a:tc>
                <a:tc>
                  <a:txBody>
                    <a:bodyPr/>
                    <a:lstStyle/>
                    <a:p>
                      <a:r>
                        <a:rPr lang="en-US" sz="2000" kern="1200" baseline="0" dirty="0" smtClean="0"/>
                        <a:t>Description and Advantages</a:t>
                      </a:r>
                      <a:endParaRPr lang="en-US" sz="2000" dirty="0"/>
                    </a:p>
                  </a:txBody>
                  <a:tcPr marT="45725" marB="45725">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c>
                  <a:txBody>
                    <a:bodyPr/>
                    <a:lstStyle/>
                    <a:p>
                      <a:r>
                        <a:rPr lang="en-US" sz="2000" kern="1200" baseline="0" dirty="0" smtClean="0"/>
                        <a:t>Limitations and Drawbacks</a:t>
                      </a:r>
                      <a:endParaRPr lang="en-US" sz="2000" dirty="0"/>
                    </a:p>
                  </a:txBody>
                  <a:tcPr marT="45725" marB="45725">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tcPr>
                </a:tc>
              </a:tr>
              <a:tr h="709116">
                <a:tc rowSpan="4">
                  <a:txBody>
                    <a:bodyPr/>
                    <a:lstStyle/>
                    <a:p>
                      <a:r>
                        <a:rPr lang="en-US" sz="2500" kern="1200" baseline="0" dirty="0" smtClean="0">
                          <a:solidFill>
                            <a:schemeClr val="bg1"/>
                          </a:solidFill>
                          <a:latin typeface="+mn-lt"/>
                          <a:ea typeface="+mn-ea"/>
                          <a:cs typeface="+mn-cs"/>
                        </a:rPr>
                        <a:t>Microwave</a:t>
                      </a:r>
                      <a:endParaRPr lang="en-US" sz="2500" b="0" dirty="0">
                        <a:solidFill>
                          <a:schemeClr val="bg1"/>
                        </a:solidFill>
                      </a:endParaRPr>
                    </a:p>
                  </a:txBody>
                  <a:tcPr marT="45725" marB="45725">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tcPr>
                </a:tc>
                <a:tc>
                  <a:txBody>
                    <a:bodyPr/>
                    <a:lstStyle/>
                    <a:p>
                      <a:r>
                        <a:rPr lang="en-US" sz="1400" kern="1200" baseline="0" dirty="0" smtClean="0"/>
                        <a:t>Point-to-point communication </a:t>
                      </a:r>
                      <a:r>
                        <a:rPr lang="en-US" sz="1400" kern="1200" baseline="0" smtClean="0"/>
                        <a:t>in lineof-sight </a:t>
                      </a:r>
                      <a:r>
                        <a:rPr lang="en-US" sz="1400" kern="1200" baseline="0" dirty="0" smtClean="0"/>
                        <a:t>path.</a:t>
                      </a:r>
                      <a:endParaRPr lang="en-US" sz="1400" b="0" dirty="0">
                        <a:solidFill>
                          <a:schemeClr val="tx1"/>
                        </a:solidFill>
                      </a:endParaRPr>
                    </a:p>
                  </a:txBody>
                  <a:tcPr marT="45725" marB="45725"/>
                </a:tc>
                <a:tc>
                  <a:txBody>
                    <a:bodyPr/>
                    <a:lstStyle/>
                    <a:p>
                      <a:r>
                        <a:rPr lang="en-US" sz="1400" kern="1200" baseline="0" dirty="0" smtClean="0"/>
                        <a:t>Must have visual contact between antennas.</a:t>
                      </a:r>
                      <a:endParaRPr lang="en-US" sz="1400" dirty="0"/>
                    </a:p>
                  </a:txBody>
                  <a:tcPr marT="45725" marB="45725"/>
                </a:tc>
              </a:tr>
              <a:tr h="518216">
                <a:tc vMerge="1">
                  <a:txBody>
                    <a:bodyPr/>
                    <a:lstStyle/>
                    <a:p>
                      <a:endParaRPr lang="en-US" dirty="0"/>
                    </a:p>
                  </a:txBody>
                  <a:tcPr/>
                </a:tc>
                <a:tc>
                  <a:txBody>
                    <a:bodyPr/>
                    <a:lstStyle/>
                    <a:p>
                      <a:r>
                        <a:rPr lang="en-US" sz="1400" kern="1200" baseline="0" dirty="0" smtClean="0"/>
                        <a:t>Antennas are used (30 miles apart).</a:t>
                      </a:r>
                      <a:endParaRPr lang="en-US" sz="1400" dirty="0"/>
                    </a:p>
                  </a:txBody>
                  <a:tcPr marT="45725" marB="45725"/>
                </a:tc>
                <a:tc>
                  <a:txBody>
                    <a:bodyPr/>
                    <a:lstStyle/>
                    <a:p>
                      <a:r>
                        <a:rPr lang="en-US" sz="1400" kern="1200" baseline="0" dirty="0" smtClean="0"/>
                        <a:t>Susceptible to environmental interferences</a:t>
                      </a:r>
                      <a:endParaRPr lang="en-US" sz="1400" dirty="0"/>
                    </a:p>
                  </a:txBody>
                  <a:tcPr marT="45725" marB="45725"/>
                </a:tc>
              </a:tr>
              <a:tr h="304833">
                <a:tc vMerge="1">
                  <a:txBody>
                    <a:bodyPr/>
                    <a:lstStyle/>
                    <a:p>
                      <a:endParaRPr lang="en-US" dirty="0"/>
                    </a:p>
                  </a:txBody>
                  <a:tcPr/>
                </a:tc>
                <a:tc>
                  <a:txBody>
                    <a:bodyPr/>
                    <a:lstStyle/>
                    <a:p>
                      <a:r>
                        <a:rPr lang="en-US" sz="1400" kern="1200" baseline="0" dirty="0" smtClean="0"/>
                        <a:t>Provide large capacity.</a:t>
                      </a:r>
                      <a:endParaRPr lang="en-US" sz="1400" dirty="0"/>
                    </a:p>
                  </a:txBody>
                  <a:tcPr marT="45725" marB="45725"/>
                </a:tc>
                <a:tc>
                  <a:txBody>
                    <a:bodyPr/>
                    <a:lstStyle/>
                    <a:p>
                      <a:endParaRPr lang="en-US" sz="1400" dirty="0"/>
                    </a:p>
                  </a:txBody>
                  <a:tcPr marT="45725" marB="45725"/>
                </a:tc>
              </a:tr>
              <a:tr h="360310">
                <a:tc vMerge="1">
                  <a:txBody>
                    <a:bodyPr/>
                    <a:lstStyle/>
                    <a:p>
                      <a:endParaRPr lang="en-US" dirty="0"/>
                    </a:p>
                  </a:txBody>
                  <a:tcPr/>
                </a:tc>
                <a:tc>
                  <a:txBody>
                    <a:bodyPr/>
                    <a:lstStyle/>
                    <a:p>
                      <a:r>
                        <a:rPr lang="en-US" sz="1400" kern="1200" baseline="0" dirty="0" smtClean="0"/>
                        <a:t>Can be done quickly at lower cost</a:t>
                      </a:r>
                      <a:endParaRPr lang="en-US" sz="1400" dirty="0"/>
                    </a:p>
                  </a:txBody>
                  <a:tcPr marT="45725" marB="45725"/>
                </a:tc>
                <a:tc>
                  <a:txBody>
                    <a:bodyPr/>
                    <a:lstStyle/>
                    <a:p>
                      <a:endParaRPr lang="en-US" sz="1400" dirty="0"/>
                    </a:p>
                  </a:txBody>
                  <a:tcPr marT="45725" marB="45725"/>
                </a:tc>
              </a:tr>
              <a:tr h="518216">
                <a:tc rowSpan="2">
                  <a:txBody>
                    <a:bodyPr/>
                    <a:lstStyle/>
                    <a:p>
                      <a:r>
                        <a:rPr lang="en-US" sz="2500" b="1" kern="1200" baseline="0" dirty="0" smtClean="0">
                          <a:solidFill>
                            <a:schemeClr val="lt1"/>
                          </a:solidFill>
                          <a:latin typeface="+mn-lt"/>
                          <a:ea typeface="+mn-ea"/>
                          <a:cs typeface="+mn-cs"/>
                        </a:rPr>
                        <a:t>Satellites</a:t>
                      </a:r>
                      <a:endParaRPr lang="en-US" sz="2500" dirty="0"/>
                    </a:p>
                  </a:txBody>
                  <a:tcPr marT="45725" marB="45725">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tcPr>
                </a:tc>
                <a:tc>
                  <a:txBody>
                    <a:bodyPr/>
                    <a:lstStyle/>
                    <a:p>
                      <a:r>
                        <a:rPr lang="en-US" sz="1400" kern="1200" baseline="0" dirty="0" smtClean="0"/>
                        <a:t>Can be at high, medium, or low orbit;</a:t>
                      </a:r>
                    </a:p>
                    <a:p>
                      <a:r>
                        <a:rPr lang="en-US" sz="1400" kern="1200" baseline="0" dirty="0" smtClean="0"/>
                        <a:t>used in GPSs.</a:t>
                      </a:r>
                      <a:endParaRPr lang="en-US" sz="1400"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t>Expensive to build and maintain.</a:t>
                      </a:r>
                      <a:endParaRPr lang="en-US" sz="1400" dirty="0" smtClean="0"/>
                    </a:p>
                    <a:p>
                      <a:endParaRPr lang="en-US" sz="1400" dirty="0"/>
                    </a:p>
                  </a:txBody>
                  <a:tcPr marT="45725" marB="45725"/>
                </a:tc>
              </a:tr>
              <a:tr h="518216">
                <a:tc vMerge="1">
                  <a:txBody>
                    <a:bodyPr/>
                    <a:lstStyle/>
                    <a:p>
                      <a:endParaRPr lang="en-US" dirty="0"/>
                    </a:p>
                  </a:txBody>
                  <a:tcPr/>
                </a:tc>
                <a:tc>
                  <a:txBody>
                    <a:bodyPr/>
                    <a:lstStyle/>
                    <a:p>
                      <a:r>
                        <a:rPr lang="en-US" sz="1400" kern="1200" baseline="0" dirty="0" smtClean="0"/>
                        <a:t>Complete global coverage is available</a:t>
                      </a:r>
                    </a:p>
                    <a:p>
                      <a:r>
                        <a:rPr lang="en-US" sz="1400" kern="1200" baseline="0" dirty="0" smtClean="0"/>
                        <a:t>with three satellites.</a:t>
                      </a:r>
                      <a:endParaRPr lang="en-US" sz="1400" dirty="0"/>
                    </a:p>
                  </a:txBody>
                  <a:tcPr marT="45725" marB="45725"/>
                </a:tc>
                <a:tc>
                  <a:txBody>
                    <a:bodyPr/>
                    <a:lstStyle/>
                    <a:p>
                      <a:endParaRPr lang="en-US" sz="1400" dirty="0"/>
                    </a:p>
                  </a:txBody>
                  <a:tcPr marT="45725" marB="45725"/>
                </a:tc>
              </a:tr>
              <a:tr h="460272">
                <a:tc rowSpan="2">
                  <a:txBody>
                    <a:bodyPr/>
                    <a:lstStyle/>
                    <a:p>
                      <a:r>
                        <a:rPr lang="en-US" sz="2300" b="1" kern="1200" baseline="0" dirty="0" smtClean="0">
                          <a:solidFill>
                            <a:schemeClr val="lt1"/>
                          </a:solidFill>
                          <a:latin typeface="+mn-lt"/>
                          <a:ea typeface="+mn-ea"/>
                          <a:cs typeface="+mn-cs"/>
                        </a:rPr>
                        <a:t>Radio/</a:t>
                      </a:r>
                      <a:r>
                        <a:rPr lang="en-US" sz="2300" b="1" kern="1200" baseline="0" dirty="0" err="1" smtClean="0">
                          <a:solidFill>
                            <a:schemeClr val="lt1"/>
                          </a:solidFill>
                          <a:latin typeface="+mn-lt"/>
                          <a:ea typeface="+mn-ea"/>
                          <a:cs typeface="+mn-cs"/>
                        </a:rPr>
                        <a:t>electromagnatic</a:t>
                      </a:r>
                      <a:endParaRPr lang="en-US" sz="2300" dirty="0"/>
                    </a:p>
                  </a:txBody>
                  <a:tcPr marT="45725" marB="45725">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tcPr>
                </a:tc>
                <a:tc>
                  <a:txBody>
                    <a:bodyPr/>
                    <a:lstStyle/>
                    <a:p>
                      <a:r>
                        <a:rPr lang="en-US" sz="1400" kern="1200" baseline="0" dirty="0" smtClean="0"/>
                        <a:t>Effective for short ranges; used in LANs</a:t>
                      </a:r>
                      <a:endParaRPr lang="en-US" sz="1400" dirty="0"/>
                    </a:p>
                  </a:txBody>
                  <a:tcPr marT="45725" marB="45725"/>
                </a:tc>
                <a:tc>
                  <a:txBody>
                    <a:bodyPr/>
                    <a:lstStyle/>
                    <a:p>
                      <a:r>
                        <a:rPr lang="en-US" sz="1400" kern="1200" baseline="0" dirty="0" smtClean="0"/>
                        <a:t>Limited range; difficult to secure.</a:t>
                      </a:r>
                      <a:endParaRPr lang="en-US" sz="1400" dirty="0"/>
                    </a:p>
                  </a:txBody>
                  <a:tcPr marT="45725" marB="45725"/>
                </a:tc>
              </a:tr>
              <a:tr h="518216">
                <a:tc vMerge="1">
                  <a:txBody>
                    <a:bodyPr/>
                    <a:lstStyle/>
                    <a:p>
                      <a:endParaRPr lang="en-US" dirty="0"/>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3500000" scaled="1"/>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t>Inexpensive and easy to install.</a:t>
                      </a:r>
                      <a:endParaRPr lang="en-US" sz="1400" dirty="0"/>
                    </a:p>
                  </a:txBody>
                  <a:tcPr marT="45725" marB="45725"/>
                </a:tc>
                <a:tc>
                  <a:txBody>
                    <a:bodyPr/>
                    <a:lstStyle/>
                    <a:p>
                      <a:r>
                        <a:rPr lang="en-US" sz="1400" kern="1200" baseline="0" dirty="0" smtClean="0"/>
                        <a:t>Can create interference with</a:t>
                      </a:r>
                    </a:p>
                    <a:p>
                      <a:r>
                        <a:rPr lang="en-US" sz="1400" kern="1200" baseline="0" dirty="0" smtClean="0"/>
                        <a:t>communication devices.</a:t>
                      </a:r>
                      <a:endParaRPr lang="en-US" sz="1400" dirty="0"/>
                    </a:p>
                  </a:txBody>
                  <a:tcPr marT="45725" marB="45725"/>
                </a:tc>
              </a:tr>
            </a:tbl>
          </a:graphicData>
        </a:graphic>
      </p:graphicFrame>
      <p:sp>
        <p:nvSpPr>
          <p:cNvPr id="38952" name="Rectangle 4"/>
          <p:cNvSpPr>
            <a:spLocks noChangeArrowheads="1"/>
          </p:cNvSpPr>
          <p:nvPr/>
        </p:nvSpPr>
        <p:spPr bwMode="auto">
          <a:xfrm>
            <a:off x="304800" y="228600"/>
            <a:ext cx="5791200" cy="1016000"/>
          </a:xfrm>
          <a:prstGeom prst="rect">
            <a:avLst/>
          </a:prstGeom>
          <a:noFill/>
          <a:ln w="9525">
            <a:noFill/>
            <a:miter lim="800000"/>
            <a:headEnd/>
            <a:tailEnd/>
          </a:ln>
        </p:spPr>
        <p:txBody>
          <a:bodyPr>
            <a:spAutoFit/>
          </a:bodyPr>
          <a:lstStyle/>
          <a:p>
            <a:r>
              <a:rPr lang="en-US" sz="3000" b="1">
                <a:solidFill>
                  <a:schemeClr val="bg1"/>
                </a:solidFill>
              </a:rPr>
              <a:t>Comparisiom of Major Wireless Transmission Media</a:t>
            </a:r>
            <a:endParaRPr lang="en-US" sz="300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Applications</a:t>
            </a:r>
          </a:p>
        </p:txBody>
      </p:sp>
      <p:pic>
        <p:nvPicPr>
          <p:cNvPr id="39939" name="Picture 4"/>
          <p:cNvPicPr>
            <a:picLocks noChangeAspect="1" noChangeArrowheads="1"/>
          </p:cNvPicPr>
          <p:nvPr/>
        </p:nvPicPr>
        <p:blipFill>
          <a:blip r:embed="rId2"/>
          <a:srcRect/>
          <a:stretch>
            <a:fillRect/>
          </a:stretch>
        </p:blipFill>
        <p:spPr bwMode="auto">
          <a:xfrm>
            <a:off x="609600" y="2438400"/>
            <a:ext cx="78581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228600" y="228600"/>
            <a:ext cx="6019800" cy="1143000"/>
          </a:xfrm>
        </p:spPr>
        <p:txBody>
          <a:bodyPr/>
          <a:lstStyle/>
          <a:p>
            <a:pPr algn="l" eaLnBrk="1" hangingPunct="1"/>
            <a:r>
              <a:rPr lang="fr-CA" sz="4000" smtClean="0">
                <a:solidFill>
                  <a:schemeClr val="bg1"/>
                </a:solidFill>
              </a:rPr>
              <a:t>A Wireless Connected home</a:t>
            </a:r>
          </a:p>
        </p:txBody>
      </p:sp>
      <p:pic>
        <p:nvPicPr>
          <p:cNvPr id="40963" name="Picture 4"/>
          <p:cNvPicPr>
            <a:picLocks noChangeAspect="1" noChangeArrowheads="1"/>
          </p:cNvPicPr>
          <p:nvPr/>
        </p:nvPicPr>
        <p:blipFill>
          <a:blip r:embed="rId2"/>
          <a:srcRect b="7890"/>
          <a:stretch>
            <a:fillRect/>
          </a:stretch>
        </p:blipFill>
        <p:spPr bwMode="auto">
          <a:xfrm>
            <a:off x="533400" y="1800225"/>
            <a:ext cx="8077200" cy="444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457200" y="3352800"/>
            <a:ext cx="8153400" cy="861774"/>
          </a:xfrm>
          <a:prstGeom prst="rect">
            <a:avLst/>
          </a:prstGeom>
        </p:spPr>
        <p:style>
          <a:lnRef idx="3">
            <a:schemeClr val="lt1"/>
          </a:lnRef>
          <a:fillRef idx="1">
            <a:schemeClr val="accent1"/>
          </a:fillRef>
          <a:effectRef idx="1">
            <a:schemeClr val="accent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152400" y="152400"/>
            <a:ext cx="5943600" cy="1143000"/>
          </a:xfrm>
        </p:spPr>
        <p:txBody>
          <a:bodyPr/>
          <a:lstStyle/>
          <a:p>
            <a:pPr algn="l" eaLnBrk="1" hangingPunct="1"/>
            <a:r>
              <a:rPr lang="fr-CA" sz="3800" smtClean="0">
                <a:solidFill>
                  <a:schemeClr val="bg1"/>
                </a:solidFill>
              </a:rPr>
              <a:t>Types Of Transmission Media</a:t>
            </a:r>
          </a:p>
        </p:txBody>
      </p:sp>
      <p:sp>
        <p:nvSpPr>
          <p:cNvPr id="6147" name="Espace réservé du contenu 2"/>
          <p:cNvSpPr>
            <a:spLocks noGrp="1"/>
          </p:cNvSpPr>
          <p:nvPr>
            <p:ph idx="1"/>
          </p:nvPr>
        </p:nvSpPr>
        <p:spPr>
          <a:xfrm>
            <a:off x="533400" y="1828800"/>
            <a:ext cx="8229600" cy="4525963"/>
          </a:xfrm>
        </p:spPr>
        <p:txBody>
          <a:bodyPr/>
          <a:lstStyle/>
          <a:p>
            <a:pPr eaLnBrk="1" hangingPunct="1"/>
            <a:r>
              <a:rPr lang="fr-CA" sz="2400" smtClean="0"/>
              <a:t>Guided (Wired)</a:t>
            </a:r>
          </a:p>
          <a:p>
            <a:pPr lvl="1" eaLnBrk="1" hangingPunct="1"/>
            <a:r>
              <a:rPr lang="fr-CA" sz="2400" smtClean="0"/>
              <a:t>Twisted Pair</a:t>
            </a:r>
          </a:p>
          <a:p>
            <a:pPr lvl="1" eaLnBrk="1" hangingPunct="1"/>
            <a:r>
              <a:rPr lang="fr-CA" sz="2400" smtClean="0"/>
              <a:t>Coaxial cable</a:t>
            </a:r>
          </a:p>
          <a:p>
            <a:pPr lvl="1" eaLnBrk="1" hangingPunct="1"/>
            <a:r>
              <a:rPr lang="fr-CA" sz="2400" smtClean="0"/>
              <a:t>Fiber Optics</a:t>
            </a:r>
          </a:p>
          <a:p>
            <a:pPr lvl="1" eaLnBrk="1" hangingPunct="1">
              <a:buFont typeface="Arial" charset="0"/>
              <a:buNone/>
            </a:pPr>
            <a:endParaRPr lang="fr-CA" sz="2400" smtClean="0"/>
          </a:p>
          <a:p>
            <a:pPr eaLnBrk="1" hangingPunct="1"/>
            <a:r>
              <a:rPr lang="fr-CA" sz="2400" smtClean="0"/>
              <a:t>Unguided (Wireless)</a:t>
            </a:r>
          </a:p>
          <a:p>
            <a:pPr lvl="1" eaLnBrk="1" hangingPunct="1"/>
            <a:r>
              <a:rPr lang="fr-CA" sz="2400" smtClean="0"/>
              <a:t>Wi-Fi</a:t>
            </a:r>
          </a:p>
          <a:p>
            <a:pPr lvl="1" eaLnBrk="1" hangingPunct="1"/>
            <a:r>
              <a:rPr lang="fr-CA" sz="2400" smtClean="0"/>
              <a:t>Bluetooth</a:t>
            </a:r>
          </a:p>
          <a:p>
            <a:pPr lvl="1" eaLnBrk="1" hangingPunct="1"/>
            <a:r>
              <a:rPr lang="fr-CA" sz="2400" smtClean="0"/>
              <a:t>Infrared</a:t>
            </a:r>
          </a:p>
          <a:p>
            <a:pPr lvl="1" eaLnBrk="1" hangingPunct="1"/>
            <a:r>
              <a:rPr lang="fr-CA" sz="2400" smtClean="0"/>
              <a:t>Microwave</a:t>
            </a:r>
          </a:p>
          <a:p>
            <a:pPr lvl="1" eaLnBrk="1" hangingPunct="1"/>
            <a:r>
              <a:rPr lang="fr-CA" sz="2400" smtClean="0"/>
              <a:t>Lasers</a:t>
            </a:r>
          </a:p>
        </p:txBody>
      </p:sp>
      <p:graphicFrame>
        <p:nvGraphicFramePr>
          <p:cNvPr id="4" name="Diagram 3"/>
          <p:cNvGraphicFramePr/>
          <p:nvPr/>
        </p:nvGraphicFramePr>
        <p:xfrm>
          <a:off x="2971800" y="838200"/>
          <a:ext cx="5943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pPr algn="l" eaLnBrk="1" hangingPunct="1"/>
            <a:r>
              <a:rPr lang="fr-CA" smtClean="0">
                <a:solidFill>
                  <a:schemeClr val="bg1"/>
                </a:solidFill>
              </a:rPr>
              <a:t>Guided ( Wired )</a:t>
            </a:r>
          </a:p>
        </p:txBody>
      </p:sp>
      <p:sp>
        <p:nvSpPr>
          <p:cNvPr id="7171" name="Espace réservé du contenu 2"/>
          <p:cNvSpPr>
            <a:spLocks noGrp="1"/>
          </p:cNvSpPr>
          <p:nvPr>
            <p:ph idx="1"/>
          </p:nvPr>
        </p:nvSpPr>
        <p:spPr>
          <a:xfrm>
            <a:off x="457200" y="1974850"/>
            <a:ext cx="8229600" cy="4525963"/>
          </a:xfrm>
        </p:spPr>
        <p:txBody>
          <a:bodyPr/>
          <a:lstStyle/>
          <a:p>
            <a:pPr eaLnBrk="1" hangingPunct="1"/>
            <a:r>
              <a:rPr lang="en-US" sz="2400" smtClean="0"/>
              <a:t>The medium itself is more important in determining the limitations of transmission.</a:t>
            </a:r>
          </a:p>
          <a:p>
            <a:pPr eaLnBrk="1" hangingPunct="1"/>
            <a:r>
              <a:rPr lang="en-US" sz="2400" smtClean="0"/>
              <a:t>The transmission capacity, in terms of either data rate or bandwidth, depends critically on the distance and on whether the medium is point-to-point or multipoint.</a:t>
            </a:r>
          </a:p>
          <a:p>
            <a:pPr eaLnBrk="1" hangingPunct="1"/>
            <a:endParaRPr lang="en-US" smtClean="0"/>
          </a:p>
          <a:p>
            <a:pPr eaLnBrk="1" hangingPunct="1"/>
            <a:endParaRPr lang="fr-CA"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p:cNvPicPr>
            <a:picLocks noChangeAspect="1" noChangeArrowheads="1"/>
          </p:cNvPicPr>
          <p:nvPr/>
        </p:nvPicPr>
        <p:blipFill>
          <a:blip r:embed="rId2"/>
          <a:srcRect/>
          <a:stretch>
            <a:fillRect/>
          </a:stretch>
        </p:blipFill>
        <p:spPr bwMode="auto">
          <a:xfrm>
            <a:off x="4572000" y="1676400"/>
            <a:ext cx="4114800" cy="2209800"/>
          </a:xfrm>
          <a:prstGeom prst="rect">
            <a:avLst/>
          </a:prstGeom>
          <a:noFill/>
          <a:ln w="9525">
            <a:noFill/>
            <a:miter lim="800000"/>
            <a:headEnd/>
            <a:tailEnd/>
          </a:ln>
        </p:spPr>
      </p:pic>
      <p:sp>
        <p:nvSpPr>
          <p:cNvPr id="8195" name="Titre 1"/>
          <p:cNvSpPr>
            <a:spLocks noGrp="1"/>
          </p:cNvSpPr>
          <p:nvPr>
            <p:ph type="title"/>
          </p:nvPr>
        </p:nvSpPr>
        <p:spPr/>
        <p:txBody>
          <a:bodyPr/>
          <a:lstStyle/>
          <a:p>
            <a:pPr algn="l" eaLnBrk="1" hangingPunct="1"/>
            <a:r>
              <a:rPr lang="fr-CA" smtClean="0">
                <a:solidFill>
                  <a:schemeClr val="bg1"/>
                </a:solidFill>
              </a:rPr>
              <a:t>Twisted Pair</a:t>
            </a:r>
          </a:p>
        </p:txBody>
      </p:sp>
      <p:sp>
        <p:nvSpPr>
          <p:cNvPr id="8196" name="Espace réservé du contenu 2"/>
          <p:cNvSpPr>
            <a:spLocks noGrp="1"/>
          </p:cNvSpPr>
          <p:nvPr>
            <p:ph idx="1"/>
          </p:nvPr>
        </p:nvSpPr>
        <p:spPr>
          <a:xfrm>
            <a:off x="914400" y="3886200"/>
            <a:ext cx="7772400" cy="2614613"/>
          </a:xfrm>
        </p:spPr>
        <p:txBody>
          <a:bodyPr/>
          <a:lstStyle/>
          <a:p>
            <a:pPr eaLnBrk="1" hangingPunct="1"/>
            <a:r>
              <a:rPr lang="en-US" sz="2000" smtClean="0"/>
              <a:t>A twisted pair consists of two insulated copper wires arranged in a regular spiral pattern. </a:t>
            </a:r>
          </a:p>
          <a:p>
            <a:pPr eaLnBrk="1" hangingPunct="1"/>
            <a:r>
              <a:rPr lang="en-US" sz="2000" smtClean="0"/>
              <a:t>The twisting tends to decrease the crosstalk interference between adjacent pairs in a cable.</a:t>
            </a:r>
          </a:p>
          <a:p>
            <a:pPr eaLnBrk="1" hangingPunct="1"/>
            <a:r>
              <a:rPr lang="en-US" sz="2000" smtClean="0"/>
              <a:t>Twisted pair may be used to transmit both analog and digital transmission. </a:t>
            </a:r>
          </a:p>
          <a:p>
            <a:pPr eaLnBrk="1" hangingPunct="1"/>
            <a:r>
              <a:rPr lang="en-US" sz="2000" smtClean="0"/>
              <a:t>Twisted pair is limited in distance, bandwidth, and data rate.</a:t>
            </a:r>
          </a:p>
          <a:p>
            <a:pPr eaLnBrk="1" hangingPunct="1"/>
            <a:r>
              <a:rPr lang="en-US" sz="2000" smtClean="0"/>
              <a:t>The attenuation for twisted pair is a very strong function of frequency</a:t>
            </a:r>
          </a:p>
        </p:txBody>
      </p:sp>
      <p:pic>
        <p:nvPicPr>
          <p:cNvPr id="8197" name="Picture 10"/>
          <p:cNvPicPr>
            <a:picLocks noChangeAspect="1" noChangeArrowheads="1"/>
          </p:cNvPicPr>
          <p:nvPr/>
        </p:nvPicPr>
        <p:blipFill>
          <a:blip r:embed="rId3"/>
          <a:srcRect l="13680" r="17004"/>
          <a:stretch>
            <a:fillRect/>
          </a:stretch>
        </p:blipFill>
        <p:spPr bwMode="auto">
          <a:xfrm>
            <a:off x="914400" y="2209800"/>
            <a:ext cx="3051175" cy="1371600"/>
          </a:xfrm>
          <a:prstGeom prst="rect">
            <a:avLst/>
          </a:prstGeom>
          <a:noFill/>
          <a:ln w="9525">
            <a:noFill/>
            <a:miter lim="800000"/>
            <a:headEnd/>
            <a:tailEnd/>
          </a:ln>
        </p:spPr>
      </p:pic>
      <p:pic>
        <p:nvPicPr>
          <p:cNvPr id="8198" name="Picture 4"/>
          <p:cNvPicPr>
            <a:picLocks noChangeAspect="1" noChangeArrowheads="1"/>
          </p:cNvPicPr>
          <p:nvPr/>
        </p:nvPicPr>
        <p:blipFill>
          <a:blip r:embed="rId4"/>
          <a:srcRect/>
          <a:stretch>
            <a:fillRect/>
          </a:stretch>
        </p:blipFill>
        <p:spPr bwMode="auto">
          <a:xfrm>
            <a:off x="6143625" y="142875"/>
            <a:ext cx="2500313" cy="1246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algn="l" eaLnBrk="1" hangingPunct="1"/>
            <a:r>
              <a:rPr lang="fr-CA" smtClean="0">
                <a:solidFill>
                  <a:schemeClr val="bg1"/>
                </a:solidFill>
              </a:rPr>
              <a:t>Twisted Pair Types</a:t>
            </a:r>
          </a:p>
        </p:txBody>
      </p:sp>
      <p:sp>
        <p:nvSpPr>
          <p:cNvPr id="9219" name="Espace réservé du contenu 2"/>
          <p:cNvSpPr>
            <a:spLocks noGrp="1"/>
          </p:cNvSpPr>
          <p:nvPr>
            <p:ph idx="1"/>
          </p:nvPr>
        </p:nvSpPr>
        <p:spPr>
          <a:xfrm>
            <a:off x="381000" y="4260850"/>
            <a:ext cx="3733800" cy="2514600"/>
          </a:xfrm>
        </p:spPr>
        <p:txBody>
          <a:bodyPr/>
          <a:lstStyle/>
          <a:p>
            <a:pPr eaLnBrk="1" hangingPunct="1"/>
            <a:r>
              <a:rPr lang="en-US" sz="2000" smtClean="0"/>
              <a:t>Unshielded Twisted Pair (UTP)</a:t>
            </a:r>
          </a:p>
          <a:p>
            <a:pPr lvl="1" eaLnBrk="1" hangingPunct="1"/>
            <a:r>
              <a:rPr lang="en-US" sz="2000" smtClean="0"/>
              <a:t>ordinary telephone wire</a:t>
            </a:r>
          </a:p>
          <a:p>
            <a:pPr lvl="1" eaLnBrk="1" hangingPunct="1"/>
            <a:r>
              <a:rPr lang="en-US" sz="2000" smtClean="0"/>
              <a:t>cheapest</a:t>
            </a:r>
          </a:p>
          <a:p>
            <a:pPr lvl="1" eaLnBrk="1" hangingPunct="1"/>
            <a:r>
              <a:rPr lang="en-US" sz="2000" smtClean="0"/>
              <a:t>easiest to install</a:t>
            </a:r>
          </a:p>
          <a:p>
            <a:pPr lvl="1" eaLnBrk="1" hangingPunct="1"/>
            <a:r>
              <a:rPr lang="en-US" sz="2000" smtClean="0"/>
              <a:t>suffers from external EM interference</a:t>
            </a:r>
            <a:endParaRPr lang="fr-CA" sz="2000" smtClean="0"/>
          </a:p>
        </p:txBody>
      </p:sp>
      <p:sp>
        <p:nvSpPr>
          <p:cNvPr id="6" name="Espace réservé du contenu 2"/>
          <p:cNvSpPr txBox="1">
            <a:spLocks/>
          </p:cNvSpPr>
          <p:nvPr/>
        </p:nvSpPr>
        <p:spPr bwMode="auto">
          <a:xfrm>
            <a:off x="4814888" y="4260850"/>
            <a:ext cx="3733800" cy="2514600"/>
          </a:xfrm>
          <a:prstGeom prst="rect">
            <a:avLst/>
          </a:prstGeom>
          <a:noFill/>
          <a:ln w="9525">
            <a:noFill/>
            <a:miter lim="800000"/>
            <a:headEnd/>
            <a:tailEnd/>
          </a:ln>
        </p:spPr>
        <p:txBody>
          <a:bodyPr/>
          <a:lstStyle/>
          <a:p>
            <a:pPr marL="342900" indent="-342900">
              <a:spcBef>
                <a:spcPct val="20000"/>
              </a:spcBef>
              <a:buFont typeface="Arial" charset="0"/>
              <a:buChar char="•"/>
              <a:defRPr/>
            </a:pPr>
            <a:r>
              <a:rPr lang="en-US" sz="2000" dirty="0">
                <a:latin typeface="+mn-lt"/>
              </a:rPr>
              <a:t>Shielded Twisted Pair (STP)</a:t>
            </a:r>
          </a:p>
          <a:p>
            <a:pPr marL="742950" lvl="1" indent="-285750">
              <a:spcBef>
                <a:spcPct val="20000"/>
              </a:spcBef>
              <a:buFont typeface="Arial" charset="0"/>
              <a:buChar char="–"/>
              <a:defRPr/>
            </a:pPr>
            <a:r>
              <a:rPr lang="en-US" sz="2000" dirty="0">
                <a:latin typeface="+mn-lt"/>
              </a:rPr>
              <a:t>metal braid or sheathing that reduces interference</a:t>
            </a:r>
          </a:p>
          <a:p>
            <a:pPr marL="742950" lvl="1" indent="-285750">
              <a:spcBef>
                <a:spcPct val="20000"/>
              </a:spcBef>
              <a:buFont typeface="Arial" charset="0"/>
              <a:buChar char="–"/>
              <a:defRPr/>
            </a:pPr>
            <a:r>
              <a:rPr lang="en-US" sz="2000" dirty="0">
                <a:latin typeface="+mn-lt"/>
              </a:rPr>
              <a:t>more expensive</a:t>
            </a:r>
          </a:p>
          <a:p>
            <a:pPr marL="742950" lvl="1" indent="-285750">
              <a:spcBef>
                <a:spcPct val="20000"/>
              </a:spcBef>
              <a:buFont typeface="Arial" charset="0"/>
              <a:buChar char="–"/>
              <a:defRPr/>
            </a:pPr>
            <a:r>
              <a:rPr lang="en-US" sz="2000" dirty="0">
                <a:latin typeface="+mn-lt"/>
              </a:rPr>
              <a:t>easiest to install</a:t>
            </a:r>
          </a:p>
          <a:p>
            <a:pPr marL="742950" lvl="1" indent="-285750">
              <a:spcBef>
                <a:spcPct val="20000"/>
              </a:spcBef>
              <a:buFont typeface="Arial" charset="0"/>
              <a:buChar char="–"/>
              <a:defRPr/>
            </a:pPr>
            <a:r>
              <a:rPr lang="en-US" sz="2000" dirty="0">
                <a:latin typeface="+mn-lt"/>
              </a:rPr>
              <a:t>harder to handle (thick, heavy)</a:t>
            </a:r>
            <a:endParaRPr lang="fr-CA" sz="2000" dirty="0">
              <a:latin typeface="+mn-lt"/>
            </a:endParaRPr>
          </a:p>
        </p:txBody>
      </p:sp>
      <p:pic>
        <p:nvPicPr>
          <p:cNvPr id="9221" name="Picture 10"/>
          <p:cNvPicPr>
            <a:picLocks noChangeAspect="1" noChangeArrowheads="1"/>
          </p:cNvPicPr>
          <p:nvPr/>
        </p:nvPicPr>
        <p:blipFill>
          <a:blip r:embed="rId2"/>
          <a:srcRect r="53882" b="7587"/>
          <a:stretch>
            <a:fillRect/>
          </a:stretch>
        </p:blipFill>
        <p:spPr bwMode="auto">
          <a:xfrm>
            <a:off x="963613" y="1776413"/>
            <a:ext cx="2828925" cy="2109787"/>
          </a:xfrm>
          <a:prstGeom prst="rect">
            <a:avLst/>
          </a:prstGeom>
          <a:noFill/>
          <a:ln w="9525">
            <a:noFill/>
            <a:miter lim="800000"/>
            <a:headEnd/>
            <a:tailEnd/>
          </a:ln>
        </p:spPr>
      </p:pic>
      <p:pic>
        <p:nvPicPr>
          <p:cNvPr id="9222" name="Picture 10"/>
          <p:cNvPicPr>
            <a:picLocks noChangeAspect="1" noChangeArrowheads="1"/>
          </p:cNvPicPr>
          <p:nvPr/>
        </p:nvPicPr>
        <p:blipFill>
          <a:blip r:embed="rId2"/>
          <a:srcRect l="45293" b="7407"/>
          <a:stretch>
            <a:fillRect/>
          </a:stretch>
        </p:blipFill>
        <p:spPr bwMode="auto">
          <a:xfrm>
            <a:off x="5105400" y="1884363"/>
            <a:ext cx="3024188"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algn="l" eaLnBrk="1" hangingPunct="1"/>
            <a:r>
              <a:rPr lang="fr-CA" smtClean="0">
                <a:solidFill>
                  <a:schemeClr val="bg1"/>
                </a:solidFill>
              </a:rPr>
              <a:t>Coaxial cable</a:t>
            </a:r>
          </a:p>
        </p:txBody>
      </p:sp>
      <p:sp>
        <p:nvSpPr>
          <p:cNvPr id="10243" name="Espace réservé du contenu 2"/>
          <p:cNvSpPr>
            <a:spLocks noGrp="1"/>
          </p:cNvSpPr>
          <p:nvPr>
            <p:ph idx="1"/>
          </p:nvPr>
        </p:nvSpPr>
        <p:spPr>
          <a:xfrm>
            <a:off x="381000" y="3443288"/>
            <a:ext cx="8153400" cy="3248025"/>
          </a:xfrm>
        </p:spPr>
        <p:txBody>
          <a:bodyPr/>
          <a:lstStyle/>
          <a:p>
            <a:pPr eaLnBrk="1" hangingPunct="1"/>
            <a:endParaRPr lang="en-US" sz="2000" smtClean="0"/>
          </a:p>
          <a:p>
            <a:pPr eaLnBrk="1" hangingPunct="1"/>
            <a:r>
              <a:rPr lang="en-US" sz="2000" smtClean="0"/>
              <a:t>Coaxial cable consist the followings layers in its construction</a:t>
            </a:r>
          </a:p>
          <a:p>
            <a:pPr lvl="1" eaLnBrk="1" hangingPunct="1"/>
            <a:r>
              <a:rPr lang="en-US" sz="1600" smtClean="0"/>
              <a:t>The copper conductor</a:t>
            </a:r>
          </a:p>
          <a:p>
            <a:pPr lvl="1" eaLnBrk="1" hangingPunct="1"/>
            <a:r>
              <a:rPr lang="en-US" sz="1600" smtClean="0"/>
              <a:t>Insulation layer of plastic foam</a:t>
            </a:r>
          </a:p>
          <a:p>
            <a:pPr lvl="1" eaLnBrk="1" hangingPunct="1"/>
            <a:r>
              <a:rPr lang="en-US" sz="1600" smtClean="0"/>
              <a:t>Second conductor or shield of wire mesh tube or metallic foil</a:t>
            </a:r>
          </a:p>
          <a:p>
            <a:pPr lvl="1" eaLnBrk="1" hangingPunct="1"/>
            <a:r>
              <a:rPr lang="en-US" sz="1600" smtClean="0"/>
              <a:t>Outer jacket of tough plastic</a:t>
            </a:r>
          </a:p>
          <a:p>
            <a:pPr lvl="1" eaLnBrk="1" hangingPunct="1">
              <a:buFont typeface="Arial" charset="0"/>
              <a:buNone/>
            </a:pPr>
            <a:endParaRPr lang="en-US" sz="1600" smtClean="0"/>
          </a:p>
          <a:p>
            <a:pPr eaLnBrk="1" hangingPunct="1"/>
            <a:r>
              <a:rPr lang="en-US" sz="2000" smtClean="0"/>
              <a:t>Coaxial cable can be used over longer distances and support more stations on a shared line than twisted pair.</a:t>
            </a:r>
          </a:p>
        </p:txBody>
      </p:sp>
      <p:pic>
        <p:nvPicPr>
          <p:cNvPr id="10244" name="Picture 10"/>
          <p:cNvPicPr>
            <a:picLocks noChangeAspect="1" noChangeArrowheads="1"/>
          </p:cNvPicPr>
          <p:nvPr/>
        </p:nvPicPr>
        <p:blipFill>
          <a:blip r:embed="rId2"/>
          <a:srcRect/>
          <a:stretch>
            <a:fillRect/>
          </a:stretch>
        </p:blipFill>
        <p:spPr bwMode="auto">
          <a:xfrm>
            <a:off x="381000" y="1600200"/>
            <a:ext cx="4897438" cy="2016125"/>
          </a:xfrm>
          <a:prstGeom prst="rect">
            <a:avLst/>
          </a:prstGeom>
          <a:noFill/>
          <a:ln w="9525">
            <a:noFill/>
            <a:miter lim="800000"/>
            <a:headEnd/>
            <a:tailEnd/>
          </a:ln>
        </p:spPr>
      </p:pic>
      <p:pic>
        <p:nvPicPr>
          <p:cNvPr id="8197" name="Picture 5"/>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5638800" y="1752600"/>
            <a:ext cx="32766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a:xfrm>
            <a:off x="457200" y="228600"/>
            <a:ext cx="8229600" cy="1143000"/>
          </a:xfrm>
        </p:spPr>
        <p:txBody>
          <a:bodyPr/>
          <a:lstStyle/>
          <a:p>
            <a:pPr algn="l" eaLnBrk="1" hangingPunct="1"/>
            <a:r>
              <a:rPr lang="fr-CA" smtClean="0">
                <a:solidFill>
                  <a:schemeClr val="bg1"/>
                </a:solidFill>
              </a:rPr>
              <a:t>Continue…</a:t>
            </a:r>
          </a:p>
        </p:txBody>
      </p:sp>
      <p:sp>
        <p:nvSpPr>
          <p:cNvPr id="11267" name="Espace réservé du contenu 2"/>
          <p:cNvSpPr>
            <a:spLocks noGrp="1"/>
          </p:cNvSpPr>
          <p:nvPr>
            <p:ph idx="1"/>
          </p:nvPr>
        </p:nvSpPr>
        <p:spPr>
          <a:xfrm>
            <a:off x="0" y="1447800"/>
            <a:ext cx="5334000" cy="4800600"/>
          </a:xfrm>
        </p:spPr>
        <p:txBody>
          <a:bodyPr/>
          <a:lstStyle/>
          <a:p>
            <a:pPr eaLnBrk="1" hangingPunct="1"/>
            <a:endParaRPr lang="en-US" sz="2000" smtClean="0"/>
          </a:p>
          <a:p>
            <a:pPr eaLnBrk="1" hangingPunct="1"/>
            <a:r>
              <a:rPr lang="en-US" sz="2000" smtClean="0"/>
              <a:t>Coaxial cable is a versatile transmission medium, used in a wide variety of applications, including:</a:t>
            </a:r>
          </a:p>
          <a:p>
            <a:pPr eaLnBrk="1" hangingPunct="1">
              <a:buFont typeface="Arial" charset="0"/>
              <a:buNone/>
            </a:pPr>
            <a:r>
              <a:rPr lang="en-US" sz="2000" smtClean="0"/>
              <a:t>		• </a:t>
            </a:r>
            <a:r>
              <a:rPr lang="en-US" sz="1600" smtClean="0"/>
              <a:t>Television distribution - aerial to TV systems.</a:t>
            </a:r>
          </a:p>
          <a:p>
            <a:pPr eaLnBrk="1" hangingPunct="1">
              <a:buFont typeface="Arial" charset="0"/>
              <a:buNone/>
            </a:pPr>
            <a:endParaRPr lang="fr-CA" sz="1600" smtClean="0"/>
          </a:p>
          <a:p>
            <a:pPr eaLnBrk="1" hangingPunct="1"/>
            <a:r>
              <a:rPr lang="en-US" sz="2000" smtClean="0"/>
              <a:t>Characteristics</a:t>
            </a:r>
          </a:p>
          <a:p>
            <a:pPr lvl="1" eaLnBrk="1" hangingPunct="1"/>
            <a:r>
              <a:rPr lang="en-US" sz="1700" smtClean="0"/>
              <a:t>It  is comparatively inexpensive</a:t>
            </a:r>
          </a:p>
          <a:p>
            <a:pPr lvl="1" eaLnBrk="1" hangingPunct="1"/>
            <a:r>
              <a:rPr lang="en-US" sz="1700" smtClean="0"/>
              <a:t>Its installation us comparatively simple</a:t>
            </a:r>
          </a:p>
          <a:p>
            <a:pPr lvl="1" eaLnBrk="1" hangingPunct="1"/>
            <a:r>
              <a:rPr lang="en-US" sz="1700" smtClean="0"/>
              <a:t>It must be grounded properly in a network connection</a:t>
            </a:r>
          </a:p>
          <a:p>
            <a:pPr lvl="1" eaLnBrk="1" hangingPunct="1"/>
            <a:r>
              <a:rPr lang="en-US" sz="1700" smtClean="0"/>
              <a:t>Its bandwidth capacity is around 10 Mbps</a:t>
            </a:r>
          </a:p>
          <a:p>
            <a:pPr lvl="1" eaLnBrk="1" hangingPunct="1"/>
            <a:r>
              <a:rPr lang="en-US" sz="1700" smtClean="0"/>
              <a:t>It is thin Ethernet connection maximum 30 nodes and in thick Ethernet connection maximum 100 nodes can be successfully interlinked with this cable connection</a:t>
            </a:r>
          </a:p>
          <a:p>
            <a:pPr lvl="1" eaLnBrk="1" hangingPunct="1"/>
            <a:r>
              <a:rPr lang="en-US" sz="1700" smtClean="0"/>
              <a:t>It  suffers from data attenuation</a:t>
            </a:r>
            <a:endParaRPr lang="fr-CA" sz="1700" smtClean="0"/>
          </a:p>
        </p:txBody>
      </p:sp>
      <p:pic>
        <p:nvPicPr>
          <p:cNvPr id="11268" name="Picture 4"/>
          <p:cNvPicPr>
            <a:picLocks noChangeAspect="1" noChangeArrowheads="1"/>
          </p:cNvPicPr>
          <p:nvPr/>
        </p:nvPicPr>
        <p:blipFill>
          <a:blip r:embed="rId2"/>
          <a:srcRect/>
          <a:stretch>
            <a:fillRect/>
          </a:stretch>
        </p:blipFill>
        <p:spPr bwMode="auto">
          <a:xfrm>
            <a:off x="5334000" y="1905000"/>
            <a:ext cx="359092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Template>
  <TotalTime>770</TotalTime>
  <Words>1564</Words>
  <Application>Microsoft Office PowerPoint</Application>
  <PresentationFormat>On-screen Show (4:3)</PresentationFormat>
  <Paragraphs>258</Paragraphs>
  <Slides>39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Arial</vt:lpstr>
      <vt:lpstr>Calibri</vt:lpstr>
      <vt:lpstr>Wingdings</vt:lpstr>
      <vt:lpstr>Cambria</vt:lpstr>
      <vt:lpstr>Times New Roman</vt:lpstr>
      <vt:lpstr>tm</vt:lpstr>
      <vt:lpstr>1_tm</vt:lpstr>
      <vt:lpstr>Slide 1</vt:lpstr>
      <vt:lpstr>Lecture Overview</vt:lpstr>
      <vt:lpstr>What is Transmission Media</vt:lpstr>
      <vt:lpstr>Types Of Transmission Media</vt:lpstr>
      <vt:lpstr>Guided ( Wired )</vt:lpstr>
      <vt:lpstr>Twisted Pair</vt:lpstr>
      <vt:lpstr>Twisted Pair Types</vt:lpstr>
      <vt:lpstr>Coaxial cable</vt:lpstr>
      <vt:lpstr>Continue…</vt:lpstr>
      <vt:lpstr>Slide 10</vt:lpstr>
      <vt:lpstr>Fiber Optics</vt:lpstr>
      <vt:lpstr>Benefits of Fiber Optics</vt:lpstr>
      <vt:lpstr>Distinguish optical fiber from twisted pair or coaxial cable:</vt:lpstr>
      <vt:lpstr>Types of Optic fibre</vt:lpstr>
      <vt:lpstr>Slide 15</vt:lpstr>
      <vt:lpstr>Optical Fiber - Transmission Characteristics</vt:lpstr>
      <vt:lpstr>Wireless Transmission Frequencies</vt:lpstr>
      <vt:lpstr>The Electromagnetic Spectrum</vt:lpstr>
      <vt:lpstr>Continue….</vt:lpstr>
      <vt:lpstr>Bluetooth</vt:lpstr>
      <vt:lpstr>What Bluetooth Does Best</vt:lpstr>
      <vt:lpstr>Bluetooth</vt:lpstr>
      <vt:lpstr>Wi-Fi </vt:lpstr>
      <vt:lpstr>How a Wi-Fi Network Works </vt:lpstr>
      <vt:lpstr>Wi-Fi Applications</vt:lpstr>
      <vt:lpstr>Wi-Fi Gadgets</vt:lpstr>
      <vt:lpstr>Satellite Communication</vt:lpstr>
      <vt:lpstr>Types of Satellite Communication</vt:lpstr>
      <vt:lpstr>Slide 29</vt:lpstr>
      <vt:lpstr>Satellite Broadcast Link</vt:lpstr>
      <vt:lpstr>Continue….</vt:lpstr>
      <vt:lpstr>Infrared</vt:lpstr>
      <vt:lpstr>Infrared</vt:lpstr>
      <vt:lpstr>IR Advantages:</vt:lpstr>
      <vt:lpstr>IR Disadvantages:</vt:lpstr>
      <vt:lpstr>THANK YOU</vt:lpstr>
      <vt:lpstr>Applications</vt:lpstr>
      <vt:lpstr>A Wireless Connected home</vt:lpstr>
      <vt:lpstr>Slide 39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MEDIA</dc:title>
  <dc:creator>HomeXp</dc:creator>
  <cp:lastModifiedBy>ashu1</cp:lastModifiedBy>
  <cp:revision>83</cp:revision>
  <dcterms:created xsi:type="dcterms:W3CDTF">2008-09-23T14:32:02Z</dcterms:created>
  <dcterms:modified xsi:type="dcterms:W3CDTF">2020-01-18T09:12:49Z</dcterms:modified>
</cp:coreProperties>
</file>