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21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83" r:id="rId3"/>
    <p:sldId id="257" r:id="rId4"/>
    <p:sldId id="258" r:id="rId5"/>
    <p:sldId id="259" r:id="rId6"/>
    <p:sldId id="260" r:id="rId7"/>
    <p:sldId id="274" r:id="rId8"/>
    <p:sldId id="275" r:id="rId9"/>
    <p:sldId id="276" r:id="rId10"/>
    <p:sldId id="284" r:id="rId11"/>
    <p:sldId id="285" r:id="rId12"/>
    <p:sldId id="287" r:id="rId13"/>
    <p:sldId id="288" r:id="rId14"/>
    <p:sldId id="261" r:id="rId15"/>
    <p:sldId id="289" r:id="rId16"/>
    <p:sldId id="262" r:id="rId17"/>
    <p:sldId id="263" r:id="rId18"/>
    <p:sldId id="273" r:id="rId19"/>
    <p:sldId id="264" r:id="rId20"/>
    <p:sldId id="277" r:id="rId21"/>
    <p:sldId id="290" r:id="rId22"/>
    <p:sldId id="291" r:id="rId23"/>
    <p:sldId id="293" r:id="rId24"/>
    <p:sldId id="294" r:id="rId25"/>
    <p:sldId id="265" r:id="rId26"/>
    <p:sldId id="295" r:id="rId27"/>
    <p:sldId id="266" r:id="rId28"/>
    <p:sldId id="267" r:id="rId29"/>
    <p:sldId id="268" r:id="rId30"/>
    <p:sldId id="280" r:id="rId31"/>
    <p:sldId id="299" r:id="rId32"/>
    <p:sldId id="300" r:id="rId33"/>
    <p:sldId id="302" r:id="rId34"/>
    <p:sldId id="301" r:id="rId35"/>
    <p:sldId id="269" r:id="rId36"/>
    <p:sldId id="270" r:id="rId37"/>
    <p:sldId id="297" r:id="rId38"/>
    <p:sldId id="281" r:id="rId39"/>
    <p:sldId id="298" r:id="rId40"/>
    <p:sldId id="271" r:id="rId41"/>
    <p:sldId id="27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25E21-3306-4D5D-AD54-31C9AA6063F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07DA1-5F30-433D-B36D-F1F13F7FE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1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9D3EA-CB09-4338-8C60-42B55870F2FF}" type="slidenum">
              <a:rPr lang="en-US"/>
              <a:pPr/>
              <a:t>26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04" y="4343401"/>
            <a:ext cx="5030194" cy="4114800"/>
          </a:xfrm>
        </p:spPr>
        <p:txBody>
          <a:bodyPr lIns="91429" tIns="45714" rIns="91429" bIns="45714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A2F8F-0A9C-4879-82E7-659BFB8B74C3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EFA2F8F-0A9C-4879-82E7-659BFB8B74C3}" type="datetimeFigureOut">
              <a:rPr lang="en-US" smtClean="0"/>
              <a:pPr/>
              <a:t>8/20/2020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051E069-FCD4-4148-8B86-841EA9933A2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10000"/>
            <a:ext cx="7848600" cy="1600200"/>
          </a:xfrm>
        </p:spPr>
        <p:txBody>
          <a:bodyPr>
            <a:normAutofit/>
          </a:bodyPr>
          <a:lstStyle/>
          <a:p>
            <a:r>
              <a:rPr lang="en-IN" dirty="0" smtClean="0"/>
              <a:t>                                                  </a:t>
            </a:r>
            <a:r>
              <a:rPr lang="en-IN" sz="3200" b="1" dirty="0" smtClean="0"/>
              <a:t>CS/IT, UCER </a:t>
            </a:r>
            <a:r>
              <a:rPr lang="en-IN" sz="3200" b="1" dirty="0" err="1" smtClean="0"/>
              <a:t>Prayagraj</a:t>
            </a:r>
            <a:endParaRPr lang="en-IN" sz="32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05930"/>
            <a:ext cx="8915400" cy="1470025"/>
          </a:xfrm>
        </p:spPr>
        <p:txBody>
          <a:bodyPr>
            <a:normAutofit/>
          </a:bodyPr>
          <a:lstStyle/>
          <a:p>
            <a:r>
              <a:rPr lang="en-IN" b="1" dirty="0" smtClean="0"/>
              <a:t>Introduction and Asymptotic Notations 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How to analyse time complexity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Sum_of_list</a:t>
            </a:r>
            <a:r>
              <a:rPr lang="en-IN" dirty="0" smtClean="0"/>
              <a:t>(A[],n)</a:t>
            </a:r>
          </a:p>
          <a:p>
            <a:r>
              <a:rPr lang="en-IN" dirty="0" smtClean="0"/>
              <a:t>{  </a:t>
            </a:r>
            <a:r>
              <a:rPr lang="en-IN" dirty="0" err="1" smtClean="0"/>
              <a:t>int</a:t>
            </a:r>
            <a:r>
              <a:rPr lang="en-IN" dirty="0" smtClean="0"/>
              <a:t> total=0;</a:t>
            </a:r>
          </a:p>
          <a:p>
            <a:r>
              <a:rPr lang="en-IN" dirty="0"/>
              <a:t> </a:t>
            </a:r>
            <a:r>
              <a:rPr lang="en-IN" dirty="0" smtClean="0"/>
              <a:t>     for i=0 to n-1 </a:t>
            </a:r>
          </a:p>
          <a:p>
            <a:r>
              <a:rPr lang="en-IN" dirty="0"/>
              <a:t> </a:t>
            </a:r>
            <a:r>
              <a:rPr lang="en-IN" dirty="0" smtClean="0"/>
              <a:t>     do total = total + A[i]</a:t>
            </a:r>
          </a:p>
          <a:p>
            <a:r>
              <a:rPr lang="en-IN" dirty="0"/>
              <a:t> </a:t>
            </a:r>
            <a:r>
              <a:rPr lang="en-IN" dirty="0" smtClean="0"/>
              <a:t>   return total</a:t>
            </a:r>
          </a:p>
          <a:p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6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How to analyse time complexity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err="1" smtClean="0"/>
              <a:t>Sum_of_list</a:t>
            </a:r>
            <a:r>
              <a:rPr lang="en-IN" dirty="0" smtClean="0"/>
              <a:t>(A[],n)   		cost	time </a:t>
            </a:r>
          </a:p>
          <a:p>
            <a:r>
              <a:rPr lang="en-IN" dirty="0" smtClean="0"/>
              <a:t>{  </a:t>
            </a:r>
            <a:r>
              <a:rPr lang="en-IN" dirty="0" err="1" smtClean="0"/>
              <a:t>int</a:t>
            </a:r>
            <a:r>
              <a:rPr lang="en-IN" dirty="0" smtClean="0"/>
              <a:t> total=0;   			c1	1   </a:t>
            </a:r>
          </a:p>
          <a:p>
            <a:r>
              <a:rPr lang="en-IN" dirty="0"/>
              <a:t> </a:t>
            </a:r>
            <a:r>
              <a:rPr lang="en-IN" dirty="0" smtClean="0"/>
              <a:t>     for i=0 to n-1 			c2	n+1</a:t>
            </a:r>
          </a:p>
          <a:p>
            <a:r>
              <a:rPr lang="en-IN" dirty="0"/>
              <a:t> </a:t>
            </a:r>
            <a:r>
              <a:rPr lang="en-IN" dirty="0" smtClean="0"/>
              <a:t>     do total = total + A[i]		c3	n</a:t>
            </a:r>
          </a:p>
          <a:p>
            <a:r>
              <a:rPr lang="en-IN" dirty="0"/>
              <a:t> </a:t>
            </a:r>
            <a:r>
              <a:rPr lang="en-IN" dirty="0" smtClean="0"/>
              <a:t>   return total			c4	1</a:t>
            </a:r>
          </a:p>
          <a:p>
            <a:r>
              <a:rPr lang="en-IN" dirty="0" smtClean="0"/>
              <a:t>}</a:t>
            </a:r>
          </a:p>
          <a:p>
            <a:endParaRPr lang="en-IN" dirty="0"/>
          </a:p>
          <a:p>
            <a:r>
              <a:rPr lang="en-IN" dirty="0" smtClean="0"/>
              <a:t>T(n)= 2n + 3</a:t>
            </a:r>
          </a:p>
          <a:p>
            <a:r>
              <a:rPr lang="en-IN" dirty="0"/>
              <a:t> </a:t>
            </a:r>
            <a:r>
              <a:rPr lang="en-IN" dirty="0" smtClean="0"/>
              <a:t>       =O(n)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6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i = 1; i &lt;=m; i += c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{ // some O(1) expressions }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 = 1; i &lt;=n; i += c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{ // some O(1) expressions </a:t>
            </a:r>
            <a:r>
              <a:rPr lang="en-US" dirty="0" smtClean="0"/>
              <a:t>}</a:t>
            </a:r>
          </a:p>
          <a:p>
            <a:endParaRPr lang="en-IN" dirty="0"/>
          </a:p>
          <a:p>
            <a:r>
              <a:rPr lang="en-US" dirty="0"/>
              <a:t>Time complexity of above code is O(m) + O(n) which is O(</a:t>
            </a:r>
            <a:r>
              <a:rPr lang="en-US" dirty="0" err="1"/>
              <a:t>m+n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If m == n, the time complexity becomes O(2n) which is O(n). </a:t>
            </a:r>
          </a:p>
        </p:txBody>
      </p:sp>
    </p:spTree>
    <p:extLst>
      <p:ext uri="{BB962C8B-B14F-4D97-AF65-F5344CB8AC3E}">
        <p14:creationId xmlns:p14="http://schemas.microsoft.com/office/powerpoint/2010/main" val="309272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i = </a:t>
            </a:r>
            <a:r>
              <a:rPr lang="en-US" dirty="0" smtClean="0"/>
              <a:t>0; </a:t>
            </a:r>
            <a:r>
              <a:rPr lang="en-US" dirty="0"/>
              <a:t>i &lt; N; i</a:t>
            </a:r>
            <a:r>
              <a:rPr lang="en-US" dirty="0" smtClean="0"/>
              <a:t>++)              c1         n +1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j = i; j &lt; N; j</a:t>
            </a:r>
            <a:r>
              <a:rPr lang="en-US" dirty="0" smtClean="0"/>
              <a:t>++)               c2     n * (n+1)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printf</a:t>
            </a:r>
            <a:r>
              <a:rPr lang="en-US" dirty="0" smtClean="0"/>
              <a:t>(“%d” ,i);			c3      n* n *1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</a:p>
          <a:p>
            <a:endParaRPr lang="en-IN" dirty="0"/>
          </a:p>
          <a:p>
            <a:r>
              <a:rPr lang="en-US" dirty="0" smtClean="0"/>
              <a:t>T (n) = n+1 + n * (n+1)+ n* n *1= </a:t>
            </a:r>
            <a:r>
              <a:rPr lang="en-US" dirty="0"/>
              <a:t>O(n^2) = </a:t>
            </a:r>
            <a:endParaRPr lang="en-US" dirty="0" smtClean="0"/>
          </a:p>
          <a:p>
            <a:r>
              <a:rPr lang="en-IN" dirty="0"/>
              <a:t> </a:t>
            </a:r>
            <a:r>
              <a:rPr lang="en-IN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90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609600"/>
            <a:ext cx="617601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125" dirty="0" smtClean="0">
                <a:solidFill>
                  <a:schemeClr val="tx1"/>
                </a:solidFill>
              </a:rPr>
              <a:t>ASYMPTOTIC NOTATION</a:t>
            </a:r>
            <a:endParaRPr b="1" spc="-5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1634490"/>
            <a:ext cx="7428231" cy="433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30480" indent="-3429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r>
              <a:rPr sz="2800" spc="110" dirty="0" smtClean="0">
                <a:latin typeface="Times New Roman" pitchFamily="18" charset="0"/>
                <a:cs typeface="Times New Roman" pitchFamily="18" charset="0"/>
              </a:rPr>
              <a:t>Give </a:t>
            </a:r>
            <a:r>
              <a:rPr sz="2800" spc="26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800" spc="150" dirty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sz="2800" spc="170" dirty="0">
                <a:latin typeface="Times New Roman" pitchFamily="18" charset="0"/>
                <a:cs typeface="Times New Roman" pitchFamily="18" charset="0"/>
              </a:rPr>
              <a:t>characterization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spc="260"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z="2800" spc="-3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125" dirty="0">
                <a:latin typeface="Times New Roman" pitchFamily="18" charset="0"/>
                <a:cs typeface="Times New Roman" pitchFamily="18" charset="0"/>
              </a:rPr>
              <a:t>algorithm’s  </a:t>
            </a:r>
            <a:r>
              <a:rPr sz="2800" spc="75" dirty="0">
                <a:latin typeface="Times New Roman" pitchFamily="18" charset="0"/>
                <a:cs typeface="Times New Roman" pitchFamily="18" charset="0"/>
              </a:rPr>
              <a:t>efficiency.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93700" marR="490855" indent="-342900">
              <a:lnSpc>
                <a:spcPct val="100000"/>
              </a:lnSpc>
              <a:buFont typeface="Arial" pitchFamily="34" charset="0"/>
              <a:buChar char="•"/>
            </a:pPr>
            <a:r>
              <a:rPr sz="2800" spc="55" dirty="0" smtClean="0">
                <a:latin typeface="Times New Roman" pitchFamily="18" charset="0"/>
                <a:cs typeface="Times New Roman" pitchFamily="18" charset="0"/>
              </a:rPr>
              <a:t>Allow </a:t>
            </a:r>
            <a:r>
              <a:rPr sz="2800" spc="145" dirty="0">
                <a:latin typeface="Times New Roman" pitchFamily="18" charset="0"/>
                <a:cs typeface="Times New Roman" pitchFamily="18" charset="0"/>
              </a:rPr>
              <a:t>comparison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performances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spc="160" dirty="0">
                <a:latin typeface="Times New Roman" pitchFamily="18" charset="0"/>
                <a:cs typeface="Times New Roman" pitchFamily="18" charset="0"/>
              </a:rPr>
              <a:t>various  </a:t>
            </a:r>
            <a:r>
              <a:rPr sz="2800" spc="170" dirty="0" smtClean="0">
                <a:latin typeface="Times New Roman" pitchFamily="18" charset="0"/>
                <a:cs typeface="Times New Roman" pitchFamily="18" charset="0"/>
              </a:rPr>
              <a:t>algorithms</a:t>
            </a:r>
            <a:r>
              <a:rPr lang="en-IN" sz="2800" spc="17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0800" marR="490855">
              <a:lnSpc>
                <a:spcPct val="100000"/>
              </a:lnSpc>
            </a:pPr>
            <a:endParaRPr lang="en-IN" sz="2800" spc="170" dirty="0">
              <a:latin typeface="Times New Roman" pitchFamily="18" charset="0"/>
              <a:cs typeface="Times New Roman" pitchFamily="18" charset="0"/>
            </a:endParaRPr>
          </a:p>
          <a:p>
            <a:pPr marL="393700" marR="490855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symptotic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Notations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are the expressions that are used to represent the complexity of an algorithm.</a:t>
            </a:r>
          </a:p>
          <a:p>
            <a:pPr marL="322580" marR="490855" indent="-271780"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2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notation we use to define the running time of an algorithm , are defined in terms of functions whose domains are natural number.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900429"/>
            <a:ext cx="7543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125" dirty="0" smtClean="0">
                <a:solidFill>
                  <a:schemeClr val="tx1"/>
                </a:solidFill>
              </a:rPr>
              <a:t>ASYMPTOTIC NOTATION (</a:t>
            </a:r>
            <a:r>
              <a:rPr lang="en-IN" b="1" spc="125" dirty="0" err="1" smtClean="0">
                <a:solidFill>
                  <a:schemeClr val="tx1"/>
                </a:solidFill>
              </a:rPr>
              <a:t>Contd</a:t>
            </a:r>
            <a:r>
              <a:rPr lang="en-IN" b="1" spc="125" dirty="0" smtClean="0">
                <a:solidFill>
                  <a:schemeClr val="tx1"/>
                </a:solidFill>
              </a:rPr>
              <a:t>)</a:t>
            </a:r>
            <a:endParaRPr b="0" spc="-5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1981200"/>
            <a:ext cx="8001000" cy="374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30480" indent="-3429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Best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In which 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performance of an algorithm for the input, for which the algorithm takes less time or space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93700" marR="30480" indent="-3429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Worst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In which 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performance of an algorithm for the input, for which the algorithm takes long time or space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93700" marR="30480" indent="-342900">
              <a:spcBef>
                <a:spcPts val="100"/>
              </a:spcBef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Case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In which 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analyze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performance of an algorithm for the input, for which the algorithm takes time or space that lies between best and worst case.</a:t>
            </a:r>
          </a:p>
          <a:p>
            <a:pPr marL="393700" marR="30480" indent="-342900">
              <a:lnSpc>
                <a:spcPct val="100000"/>
              </a:lnSpc>
              <a:spcBef>
                <a:spcPts val="100"/>
              </a:spcBef>
              <a:buFont typeface="Arial" pitchFamily="34" charset="0"/>
              <a:buChar char="•"/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02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1" y="900429"/>
            <a:ext cx="8839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150">
                <a:solidFill>
                  <a:schemeClr val="tx1"/>
                </a:solidFill>
                <a:latin typeface="Times New Roman"/>
                <a:cs typeface="Times New Roman"/>
              </a:rPr>
              <a:t>ASYMPTOTIC</a:t>
            </a:r>
            <a:r>
              <a:rPr sz="3200" b="0" spc="3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3200" b="1" spc="125" dirty="0" smtClean="0">
                <a:solidFill>
                  <a:schemeClr val="tx1"/>
                </a:solidFill>
              </a:rPr>
              <a:t>ASYMPTOTIC NOTATION (</a:t>
            </a:r>
            <a:r>
              <a:rPr lang="en-IN" sz="3200" b="1" spc="125" dirty="0" err="1" smtClean="0">
                <a:solidFill>
                  <a:schemeClr val="tx1"/>
                </a:solidFill>
              </a:rPr>
              <a:t>Contd</a:t>
            </a:r>
            <a:r>
              <a:rPr lang="en-IN" sz="3200" b="1" spc="125" dirty="0" smtClean="0">
                <a:solidFill>
                  <a:schemeClr val="tx1"/>
                </a:solidFill>
              </a:rPr>
              <a:t>)</a:t>
            </a:r>
            <a:endParaRPr sz="3200" b="0" spc="18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634490"/>
            <a:ext cx="3907790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FD8536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spc="90" dirty="0">
                <a:latin typeface="Times New Roman" pitchFamily="18" charset="0"/>
                <a:cs typeface="Times New Roman" pitchFamily="18" charset="0"/>
              </a:rPr>
              <a:t>Big-oh 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Notation</a:t>
            </a:r>
            <a:r>
              <a:rPr sz="24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40" dirty="0">
                <a:latin typeface="Times New Roman" pitchFamily="18" charset="0"/>
                <a:cs typeface="Times New Roman" pitchFamily="18" charset="0"/>
              </a:rPr>
              <a:t>(O)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D8536"/>
              </a:buClr>
              <a:buFont typeface="Times New Roman"/>
              <a:buAutoNum type="arabicPeriod"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00000"/>
              </a:lnSpc>
              <a:buClr>
                <a:srgbClr val="FD8536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spc="130" dirty="0">
                <a:latin typeface="Times New Roman" pitchFamily="18" charset="0"/>
                <a:cs typeface="Times New Roman" pitchFamily="18" charset="0"/>
              </a:rPr>
              <a:t>Big-Omega </a:t>
            </a:r>
            <a:r>
              <a:rPr sz="2400" spc="170" dirty="0">
                <a:latin typeface="Times New Roman" pitchFamily="18" charset="0"/>
                <a:cs typeface="Times New Roman" pitchFamily="18" charset="0"/>
              </a:rPr>
              <a:t>Notation</a:t>
            </a:r>
            <a:r>
              <a:rPr sz="24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()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D8536"/>
              </a:buClr>
              <a:buFont typeface="Times New Roman"/>
              <a:buAutoNum type="arabicPeriod"/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69900" indent="-457200">
              <a:lnSpc>
                <a:spcPct val="100000"/>
              </a:lnSpc>
              <a:buClr>
                <a:srgbClr val="FD8536"/>
              </a:buClr>
              <a:buSzPct val="68750"/>
              <a:buAutoNum type="arabicPeriod"/>
              <a:tabLst>
                <a:tab pos="469265" algn="l"/>
                <a:tab pos="469900" algn="l"/>
              </a:tabLst>
            </a:pPr>
            <a:r>
              <a:rPr sz="2400" spc="210" dirty="0">
                <a:latin typeface="Times New Roman" pitchFamily="18" charset="0"/>
                <a:cs typeface="Times New Roman" pitchFamily="18" charset="0"/>
              </a:rPr>
              <a:t>Theta 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Notation 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(</a:t>
            </a:r>
            <a:r>
              <a:rPr sz="2400" spc="-1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Ο</a:t>
            </a:r>
            <a:r>
              <a:rPr lang="th-TH" sz="2400" dirty="0">
                <a:latin typeface="Times New Roman" pitchFamily="18" charset="0"/>
              </a:rPr>
              <a:t>(g(n)), Big-Oh of g of n, the Asymptotic Upper Bound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th-TH" sz="2400" dirty="0">
              <a:latin typeface="Times New Roman" pitchFamily="18" charset="0"/>
            </a:endParaRPr>
          </a:p>
          <a:p>
            <a:r>
              <a:rPr lang="en-US" sz="2400" spc="10" dirty="0">
                <a:latin typeface="Symbol"/>
                <a:cs typeface="Symbol"/>
              </a:rPr>
              <a:t></a:t>
            </a:r>
            <a:r>
              <a:rPr lang="th-TH" sz="2400" dirty="0" smtClean="0">
                <a:latin typeface="Times New Roman" pitchFamily="18" charset="0"/>
              </a:rPr>
              <a:t>(</a:t>
            </a:r>
            <a:r>
              <a:rPr lang="th-TH" sz="2400" dirty="0">
                <a:latin typeface="Times New Roman" pitchFamily="18" charset="0"/>
              </a:rPr>
              <a:t>g(n)),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Big-</a:t>
            </a:r>
            <a:r>
              <a:rPr lang="th-TH" sz="2400" dirty="0">
                <a:latin typeface="Times New Roman" pitchFamily="18" charset="0"/>
              </a:rPr>
              <a:t>Omega of g of n, the Asymptotic Lower Bound.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spc="5" dirty="0">
                <a:latin typeface="Symbol"/>
                <a:cs typeface="Symbol"/>
              </a:rPr>
              <a:t></a:t>
            </a:r>
            <a:r>
              <a:rPr lang="th-TH" sz="2400" dirty="0" smtClean="0">
                <a:latin typeface="Times New Roman" pitchFamily="18" charset="0"/>
              </a:rPr>
              <a:t>(</a:t>
            </a:r>
            <a:r>
              <a:rPr lang="th-TH" sz="2400" dirty="0">
                <a:latin typeface="Times New Roman" pitchFamily="18" charset="0"/>
              </a:rPr>
              <a:t>g(n)),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Big-</a:t>
            </a:r>
            <a:r>
              <a:rPr lang="th-TH" sz="2400" dirty="0">
                <a:latin typeface="Times New Roman" pitchFamily="18" charset="0"/>
              </a:rPr>
              <a:t>Theta of g of n, the Asymptotic Tight Bound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th-TH" sz="2400" dirty="0">
              <a:latin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44500"/>
            <a:ext cx="67805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65">
                <a:solidFill>
                  <a:schemeClr val="tx1"/>
                </a:solidFill>
                <a:latin typeface="Times New Roman"/>
                <a:cs typeface="Times New Roman"/>
              </a:rPr>
              <a:t>BIG-OH </a:t>
            </a:r>
            <a:r>
              <a:rPr b="0" spc="175" smtClean="0">
                <a:solidFill>
                  <a:schemeClr val="tx1"/>
                </a:solidFill>
                <a:latin typeface="Times New Roman"/>
                <a:cs typeface="Times New Roman"/>
              </a:rPr>
              <a:t>NOTATION</a:t>
            </a:r>
            <a:r>
              <a:rPr b="0" spc="-5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spc="55" dirty="0">
                <a:solidFill>
                  <a:schemeClr val="tx1"/>
                </a:solidFill>
                <a:latin typeface="Times New Roman"/>
                <a:cs typeface="Times New Roman"/>
              </a:rPr>
              <a:t>(O)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1558290"/>
            <a:ext cx="4010025" cy="4243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 marR="158750" indent="-85090">
              <a:lnSpc>
                <a:spcPct val="120800"/>
              </a:lnSpc>
              <a:spcBef>
                <a:spcPts val="100"/>
              </a:spcBef>
            </a:pPr>
            <a:r>
              <a:rPr lang="en-IN" sz="2475" spc="-232" baseline="15151" dirty="0">
                <a:solidFill>
                  <a:srgbClr val="FD8536"/>
                </a:solidFill>
                <a:latin typeface="UnDotum"/>
                <a:cs typeface="Times New Roman" pitchFamily="18" charset="0"/>
              </a:rPr>
              <a:t> </a:t>
            </a:r>
            <a:r>
              <a:rPr sz="2400" spc="120" dirty="0" smtClean="0">
                <a:latin typeface="Times New Roman" pitchFamily="18" charset="0"/>
                <a:cs typeface="Times New Roman" pitchFamily="18" charset="0"/>
              </a:rPr>
              <a:t>Gives </a:t>
            </a:r>
            <a:r>
              <a:rPr sz="2400" spc="21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400" spc="195" dirty="0">
                <a:latin typeface="Times New Roman" pitchFamily="18" charset="0"/>
                <a:cs typeface="Times New Roman" pitchFamily="18" charset="0"/>
              </a:rPr>
              <a:t>upper </a:t>
            </a:r>
            <a:r>
              <a:rPr sz="2400" spc="165" dirty="0">
                <a:latin typeface="Times New Roman" pitchFamily="18" charset="0"/>
                <a:cs typeface="Times New Roman" pitchFamily="18" charset="0"/>
              </a:rPr>
              <a:t>bound</a:t>
            </a:r>
            <a:r>
              <a:rPr sz="2400" spc="-3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400" spc="125" dirty="0" smtClean="0">
                <a:latin typeface="Times New Roman" pitchFamily="18" charset="0"/>
                <a:cs typeface="Times New Roman" pitchFamily="18" charset="0"/>
              </a:rPr>
              <a:t>algorithm’s </a:t>
            </a:r>
            <a:r>
              <a:rPr sz="2400" spc="210" dirty="0">
                <a:latin typeface="Times New Roman" pitchFamily="18" charset="0"/>
                <a:cs typeface="Times New Roman" pitchFamily="18" charset="0"/>
              </a:rPr>
              <a:t>running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60" dirty="0" smtClean="0">
                <a:latin typeface="Times New Roman" pitchFamily="18" charset="0"/>
                <a:cs typeface="Times New Roman" pitchFamily="18" charset="0"/>
              </a:rPr>
              <a:t>time.</a:t>
            </a:r>
            <a:endParaRPr lang="en-IN" sz="2400" spc="160" dirty="0">
              <a:latin typeface="Times New Roman" pitchFamily="18" charset="0"/>
              <a:cs typeface="Times New Roman" pitchFamily="18" charset="0"/>
            </a:endParaRPr>
          </a:p>
          <a:p>
            <a:pPr marL="122555" marR="158750" indent="-85090">
              <a:lnSpc>
                <a:spcPct val="120800"/>
              </a:lnSpc>
              <a:spcBef>
                <a:spcPts val="100"/>
              </a:spcBef>
            </a:pPr>
            <a:r>
              <a:rPr sz="2400" spc="175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g(n)</a:t>
            </a:r>
            <a:r>
              <a:rPr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25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400" spc="26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22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130" dirty="0">
                <a:latin typeface="Times New Roman" pitchFamily="18" charset="0"/>
                <a:cs typeface="Times New Roman" pitchFamily="18" charset="0"/>
              </a:rPr>
              <a:t>function.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09880" marR="653415" indent="-16510">
              <a:lnSpc>
                <a:spcPct val="100000"/>
              </a:lnSpc>
              <a:spcBef>
                <a:spcPts val="590"/>
              </a:spcBef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09880" marR="242570" indent="-16510">
              <a:lnSpc>
                <a:spcPct val="104600"/>
              </a:lnSpc>
              <a:spcBef>
                <a:spcPts val="465"/>
              </a:spcBef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O(g(n)) </a:t>
            </a:r>
            <a:r>
              <a:rPr sz="2400" spc="1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sz="2400" spc="-355" dirty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IN" sz="2400" spc="35" dirty="0" smtClean="0">
                <a:latin typeface="Times New Roman" pitchFamily="18" charset="0"/>
                <a:cs typeface="Times New Roman" pitchFamily="18" charset="0"/>
              </a:rPr>
              <a:t>f(n)</a:t>
            </a:r>
            <a:r>
              <a:rPr sz="2400" spc="1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969" dirty="0">
                <a:latin typeface="Times New Roman" pitchFamily="18" charset="0"/>
                <a:cs typeface="Times New Roman" pitchFamily="18" charset="0"/>
              </a:rPr>
              <a:t>| </a:t>
            </a:r>
            <a:r>
              <a:rPr sz="2400" spc="210" dirty="0">
                <a:latin typeface="Times New Roman" pitchFamily="18" charset="0"/>
                <a:cs typeface="Times New Roman" pitchFamily="18" charset="0"/>
              </a:rPr>
              <a:t>there  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exists </a:t>
            </a:r>
            <a:r>
              <a:rPr sz="2400" spc="26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2400" spc="185" dirty="0">
                <a:latin typeface="Times New Roman" pitchFamily="18" charset="0"/>
                <a:cs typeface="Times New Roman" pitchFamily="18" charset="0"/>
              </a:rPr>
              <a:t>constant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sz="2400" spc="229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65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sz="2400" spc="235" dirty="0">
                <a:latin typeface="Times New Roman" pitchFamily="18" charset="0"/>
                <a:cs typeface="Times New Roman" pitchFamily="18" charset="0"/>
              </a:rPr>
              <a:t>natural </a:t>
            </a:r>
            <a:r>
              <a:rPr sz="2400" spc="215" dirty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22" baseline="-23809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sz="2400" spc="175" dirty="0">
                <a:latin typeface="Times New Roman" pitchFamily="18" charset="0"/>
                <a:cs typeface="Times New Roman" pitchFamily="18" charset="0"/>
              </a:rPr>
              <a:t>such  </a:t>
            </a:r>
            <a:r>
              <a:rPr sz="2400" spc="265" dirty="0">
                <a:latin typeface="Times New Roman" pitchFamily="18" charset="0"/>
                <a:cs typeface="Times New Roman" pitchFamily="18" charset="0"/>
              </a:rPr>
              <a:t>that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09880" marR="313690"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0 ≤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≤ c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sz="2400" spc="9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15" baseline="-23809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2400" spc="307" baseline="-2380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5" dirty="0">
                <a:latin typeface="Times New Roman" pitchFamily="18" charset="0"/>
                <a:cs typeface="Times New Roman" pitchFamily="18" charset="0"/>
              </a:rPr>
              <a:t>}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1447800"/>
            <a:ext cx="35814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600200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3200" b="1" dirty="0" smtClean="0"/>
              <a:t>Books</a:t>
            </a:r>
          </a:p>
          <a:p>
            <a:pPr marL="514350" indent="-514350" algn="l">
              <a:buAutoNum type="arabicPeriod"/>
            </a:pPr>
            <a:r>
              <a:rPr lang="en-IN" sz="3200" b="1" dirty="0" smtClean="0"/>
              <a:t>Thomas H </a:t>
            </a:r>
            <a:r>
              <a:rPr lang="en-IN" sz="3200" b="1" dirty="0" err="1" smtClean="0"/>
              <a:t>Coremen</a:t>
            </a:r>
            <a:r>
              <a:rPr lang="en-IN" sz="3200" b="1" dirty="0" smtClean="0"/>
              <a:t> </a:t>
            </a:r>
          </a:p>
          <a:p>
            <a:pPr marL="514350" indent="-514350" algn="l">
              <a:buAutoNum type="arabicPeriod"/>
            </a:pPr>
            <a:r>
              <a:rPr lang="en-IN" sz="3200" b="1" dirty="0" smtClean="0"/>
              <a:t>E Horowitz and S. </a:t>
            </a:r>
            <a:r>
              <a:rPr lang="en-IN" sz="3200" b="1" dirty="0" err="1" smtClean="0"/>
              <a:t>Sahani</a:t>
            </a:r>
            <a:r>
              <a:rPr lang="en-IN" sz="3200" b="1" smtClean="0"/>
              <a:t> </a:t>
            </a:r>
            <a:endParaRPr lang="en-IN" sz="32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05930"/>
            <a:ext cx="8915400" cy="1470025"/>
          </a:xfrm>
        </p:spPr>
        <p:txBody>
          <a:bodyPr>
            <a:normAutofit/>
          </a:bodyPr>
          <a:lstStyle/>
          <a:p>
            <a:r>
              <a:rPr lang="en-IN" b="1" dirty="0" smtClean="0"/>
              <a:t>Design and Analysis of Algorithm(KCS503)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025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2E2A-E171-4F92-9FF9-40714783E988}" type="slidenum">
              <a:rPr lang="en-US"/>
              <a:pPr/>
              <a:t>20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Big-Oh Example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3581400" cy="3657600"/>
          </a:xfrm>
        </p:spPr>
        <p:txBody>
          <a:bodyPr/>
          <a:lstStyle/>
          <a:p>
            <a:r>
              <a:rPr lang="en-US" sz="2400" dirty="0"/>
              <a:t>Example: the function 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is not 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</a:t>
            </a:r>
          </a:p>
          <a:p>
            <a:pPr lvl="1"/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</a:t>
            </a:r>
            <a:r>
              <a:rPr lang="en-US" sz="2000" dirty="0"/>
              <a:t> </a:t>
            </a:r>
            <a:r>
              <a:rPr lang="en-US" sz="2000" b="1" i="1" dirty="0" err="1">
                <a:latin typeface="Times New Roman" pitchFamily="18" charset="0"/>
                <a:sym typeface="Symbol" pitchFamily="18" charset="2"/>
              </a:rPr>
              <a:t>cn</a:t>
            </a:r>
            <a:endParaRPr lang="en-US" sz="2000" b="1" i="1" dirty="0"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n </a:t>
            </a:r>
            <a:r>
              <a:rPr lang="en-US" sz="2000" dirty="0">
                <a:latin typeface="Symbol" pitchFamily="18" charset="2"/>
                <a:sym typeface="Symbol" pitchFamily="18" charset="2"/>
              </a:rPr>
              <a:t></a:t>
            </a:r>
            <a:r>
              <a:rPr lang="en-US" sz="2000" dirty="0"/>
              <a:t>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c</a:t>
            </a:r>
            <a:endParaRPr lang="en-US" sz="2000" dirty="0">
              <a:latin typeface="Times New Roman" pitchFamily="18" charset="0"/>
              <a:sym typeface="Symbol" pitchFamily="18" charset="2"/>
            </a:endParaRPr>
          </a:p>
          <a:p>
            <a:pPr lvl="1"/>
            <a:r>
              <a:rPr lang="en-US" sz="2000" dirty="0"/>
              <a:t>The above inequality cannot be satisfied since </a:t>
            </a:r>
            <a:r>
              <a:rPr lang="en-US" sz="2000" b="1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2000" dirty="0"/>
              <a:t> must be a constant </a:t>
            </a:r>
          </a:p>
          <a:p>
            <a:endParaRPr lang="en-US" dirty="0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810000" y="1562100"/>
          <a:ext cx="515302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Chart" r:id="rId3" imgW="8324867" imgH="7372433" progId="Excel.Chart.8">
                  <p:embed followColorScheme="full"/>
                </p:oleObj>
              </mc:Choice>
              <mc:Fallback>
                <p:oleObj name="Chart" r:id="rId3" imgW="8324867" imgH="7372433" progId="Excel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62100"/>
                        <a:ext cx="5153025" cy="461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3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4876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Examples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Show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that 3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 for appropriate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 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According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big oh definition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US" sz="2400" spc="210" dirty="0">
                <a:latin typeface="Times New Roman" pitchFamily="18" charset="0"/>
                <a:cs typeface="Times New Roman" pitchFamily="18" charset="0"/>
              </a:rPr>
              <a:t>there  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exists </a:t>
            </a:r>
            <a:r>
              <a:rPr lang="en-US" sz="2400" spc="26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spc="185" dirty="0">
                <a:latin typeface="Times New Roman" pitchFamily="18" charset="0"/>
                <a:cs typeface="Times New Roman" pitchFamily="18" charset="0"/>
              </a:rPr>
              <a:t>constant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400" spc="229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spc="-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265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400" spc="235" dirty="0">
                <a:latin typeface="Times New Roman" pitchFamily="18" charset="0"/>
                <a:cs typeface="Times New Roman" pitchFamily="18" charset="0"/>
              </a:rPr>
              <a:t>natural </a:t>
            </a:r>
            <a:r>
              <a:rPr lang="en-US" sz="2400" spc="215" dirty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2400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22" baseline="-23809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spc="175" dirty="0">
                <a:latin typeface="Times New Roman" pitchFamily="18" charset="0"/>
                <a:cs typeface="Times New Roman" pitchFamily="18" charset="0"/>
              </a:rPr>
              <a:t>such  </a:t>
            </a:r>
            <a:r>
              <a:rPr lang="en-US" sz="2400" spc="265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≤ c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z="2400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z="24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spc="307" baseline="-23809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pc="307" baseline="-23809" dirty="0" smtClean="0">
              <a:latin typeface="Times New Roman" pitchFamily="18" charset="0"/>
              <a:cs typeface="Times New Roman" pitchFamily="18" charset="0"/>
            </a:endParaRP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≤ c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4    </a:t>
            </a:r>
            <a:r>
              <a:rPr lang="en-US" sz="24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z="2400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z="24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spc="307" baseline="-23809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Divided by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we get 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         3/ 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≤  c  for all n&gt;= 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 smtClean="0">
                <a:latin typeface="Times New Roman" pitchFamily="18" charset="0"/>
                <a:cs typeface="Times New Roman" pitchFamily="18" charset="0"/>
              </a:rPr>
              <a:t>0…………………..(1)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b="1" spc="15" dirty="0" smtClean="0">
                <a:latin typeface="Times New Roman" pitchFamily="18" charset="0"/>
                <a:cs typeface="Times New Roman" pitchFamily="18" charset="0"/>
              </a:rPr>
              <a:t>Putting n=1,2,3,4…. we get  3, 1.5, 1,.75, .6………….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b="1" spc="15" baseline="-2380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spc="15" baseline="-23809" dirty="0" smtClean="0">
                <a:latin typeface="Times New Roman" pitchFamily="18" charset="0"/>
                <a:cs typeface="Times New Roman" pitchFamily="18" charset="0"/>
              </a:rPr>
              <a:t>we take</a:t>
            </a:r>
            <a:r>
              <a:rPr lang="en-IN" sz="2400" b="1" spc="15" dirty="0" smtClean="0">
                <a:latin typeface="Times New Roman" pitchFamily="18" charset="0"/>
                <a:cs typeface="Times New Roman" pitchFamily="18" charset="0"/>
              </a:rPr>
              <a:t>   c=3  and 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spc="15" dirty="0" smtClean="0">
                <a:latin typeface="Times New Roman" pitchFamily="18" charset="0"/>
                <a:cs typeface="Times New Roman" pitchFamily="18" charset="0"/>
              </a:rPr>
              <a:t>  = 1   hold the condition 1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US" sz="2400" b="1" spc="15" dirty="0" smtClean="0">
                <a:latin typeface="Times New Roman" pitchFamily="18" charset="0"/>
                <a:cs typeface="Times New Roman" pitchFamily="18" charset="0"/>
              </a:rPr>
              <a:t>Hence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proved.</a:t>
            </a:r>
            <a:endParaRPr lang="en-US" sz="2400" b="1" spc="15" baseline="-23809" dirty="0" smtClean="0">
              <a:latin typeface="Times New Roman" pitchFamily="18" charset="0"/>
              <a:cs typeface="Times New Roman" pitchFamily="18" charset="0"/>
            </a:endParaRPr>
          </a:p>
          <a:p>
            <a:pPr marL="309880" marR="242570" indent="-16510">
              <a:lnSpc>
                <a:spcPct val="104600"/>
              </a:lnSpc>
              <a:spcBef>
                <a:spcPts val="465"/>
              </a:spcBef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4876801"/>
          </a:xfrm>
        </p:spPr>
        <p:txBody>
          <a:bodyPr>
            <a:normAutofit/>
          </a:bodyPr>
          <a:lstStyle/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7n-2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O(n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appropriate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: According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big oh definition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US" sz="2400" spc="210" dirty="0">
                <a:latin typeface="Times New Roman" pitchFamily="18" charset="0"/>
                <a:cs typeface="Times New Roman" pitchFamily="18" charset="0"/>
              </a:rPr>
              <a:t>there  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exists </a:t>
            </a:r>
            <a:r>
              <a:rPr lang="en-US" sz="2400" spc="26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spc="185" dirty="0">
                <a:latin typeface="Times New Roman" pitchFamily="18" charset="0"/>
                <a:cs typeface="Times New Roman" pitchFamily="18" charset="0"/>
              </a:rPr>
              <a:t>constant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400" spc="229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spc="-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265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400" spc="235" dirty="0">
                <a:latin typeface="Times New Roman" pitchFamily="18" charset="0"/>
                <a:cs typeface="Times New Roman" pitchFamily="18" charset="0"/>
              </a:rPr>
              <a:t>natural </a:t>
            </a:r>
            <a:r>
              <a:rPr lang="en-US" sz="2400" spc="215" dirty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2400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22" baseline="-23809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spc="175" dirty="0">
                <a:latin typeface="Times New Roman" pitchFamily="18" charset="0"/>
                <a:cs typeface="Times New Roman" pitchFamily="18" charset="0"/>
              </a:rPr>
              <a:t>such  </a:t>
            </a:r>
            <a:r>
              <a:rPr lang="en-US" sz="2400" spc="265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≤ c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z="2400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z="24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spc="307" baseline="-23809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spc="307" baseline="-23809" dirty="0" smtClean="0">
              <a:latin typeface="Times New Roman" pitchFamily="18" charset="0"/>
              <a:cs typeface="Times New Roman" pitchFamily="18" charset="0"/>
            </a:endParaRP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 n - 2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≤ c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z="2400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z="24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spc="307" baseline="-23809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Divided by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we get 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    7 – 2/n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≤  c for all n&gt;= 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 smtClean="0">
                <a:latin typeface="Times New Roman" pitchFamily="18" charset="0"/>
                <a:cs typeface="Times New Roman" pitchFamily="18" charset="0"/>
              </a:rPr>
              <a:t>0…………………..(1)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>Putting n=1,2,3,4…. we get   5 , 6 , 6.33, 6.5 , 6.6, 6.66 ,……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>   c= 7  and 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dirty="0" smtClean="0">
                <a:latin typeface="Times New Roman" pitchFamily="18" charset="0"/>
                <a:cs typeface="Times New Roman" pitchFamily="18" charset="0"/>
              </a:rPr>
              <a:t>0   =  1   hold the condition 1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US" sz="2400" b="1" spc="15" dirty="0" smtClean="0">
                <a:latin typeface="Times New Roman" pitchFamily="18" charset="0"/>
                <a:cs typeface="Times New Roman" pitchFamily="18" charset="0"/>
              </a:rPr>
              <a:t>Hence 7 n – 2 = O ( n )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proved.</a:t>
            </a:r>
          </a:p>
          <a:p>
            <a:pPr marL="309880" marR="242570" indent="-16510">
              <a:lnSpc>
                <a:spcPct val="104600"/>
              </a:lnSpc>
              <a:spcBef>
                <a:spcPts val="465"/>
              </a:spcBef>
            </a:pPr>
            <a:endParaRPr lang="en-US" sz="2400" b="1" spc="15" baseline="-23809" dirty="0" smtClean="0">
              <a:latin typeface="Times New Roman" pitchFamily="18" charset="0"/>
              <a:cs typeface="Times New Roman" pitchFamily="18" charset="0"/>
            </a:endParaRPr>
          </a:p>
          <a:p>
            <a:pPr marL="309880" marR="242570" indent="-16510">
              <a:lnSpc>
                <a:spcPct val="104600"/>
              </a:lnSpc>
              <a:spcBef>
                <a:spcPts val="465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4876801"/>
          </a:xfrm>
        </p:spPr>
        <p:txBody>
          <a:bodyPr>
            <a:normAutofit/>
          </a:bodyPr>
          <a:lstStyle/>
          <a:p>
            <a:pPr marL="0" lvl="1" indent="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Show that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3 log n + 5 is O(log 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 for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appropriate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According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big oh definition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US" sz="2400" spc="210" dirty="0">
                <a:latin typeface="Times New Roman" pitchFamily="18" charset="0"/>
                <a:cs typeface="Times New Roman" pitchFamily="18" charset="0"/>
              </a:rPr>
              <a:t>there  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exists </a:t>
            </a:r>
            <a:r>
              <a:rPr lang="en-US" sz="2400" spc="26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spc="185" dirty="0">
                <a:latin typeface="Times New Roman" pitchFamily="18" charset="0"/>
                <a:cs typeface="Times New Roman" pitchFamily="18" charset="0"/>
              </a:rPr>
              <a:t>constant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400" spc="229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spc="-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265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400" spc="235" dirty="0">
                <a:latin typeface="Times New Roman" pitchFamily="18" charset="0"/>
                <a:cs typeface="Times New Roman" pitchFamily="18" charset="0"/>
              </a:rPr>
              <a:t>natural </a:t>
            </a:r>
            <a:r>
              <a:rPr lang="en-US" sz="2400" spc="215" dirty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2400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22" baseline="-23809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spc="175" dirty="0">
                <a:latin typeface="Times New Roman" pitchFamily="18" charset="0"/>
                <a:cs typeface="Times New Roman" pitchFamily="18" charset="0"/>
              </a:rPr>
              <a:t>such  </a:t>
            </a:r>
            <a:r>
              <a:rPr lang="en-US" sz="2400" spc="265" dirty="0" smtClean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≤ c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z="2400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z="24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spc="307" baseline="-23809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 n + 5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≤ 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 n 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z="2400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z="24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spc="307" baseline="-23809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Divided by log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we get 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                  3 +5/log n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≤  c for all n&gt;= 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 smtClean="0">
                <a:latin typeface="Times New Roman" pitchFamily="18" charset="0"/>
                <a:cs typeface="Times New Roman" pitchFamily="18" charset="0"/>
              </a:rPr>
              <a:t>0…………………..(1)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b="1" spc="15" dirty="0" smtClean="0">
                <a:latin typeface="Times New Roman" pitchFamily="18" charset="0"/>
                <a:cs typeface="Times New Roman" pitchFamily="18" charset="0"/>
              </a:rPr>
              <a:t>Putting n=1,2,3,4…. we get </a:t>
            </a:r>
            <a:r>
              <a:rPr lang="en-IN" sz="2400" b="1" spc="15" dirty="0" smtClean="0">
                <a:latin typeface="Times New Roman" pitchFamily="18" charset="0"/>
                <a:cs typeface="Times New Roman" pitchFamily="18" charset="0"/>
              </a:rPr>
              <a:t>0, 8</a:t>
            </a:r>
            <a:r>
              <a:rPr lang="en-IN" sz="2400" b="1" spc="15" dirty="0" smtClean="0">
                <a:latin typeface="Times New Roman" pitchFamily="18" charset="0"/>
                <a:cs typeface="Times New Roman" pitchFamily="18" charset="0"/>
              </a:rPr>
              <a:t>,  , 5.5 ….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b="1" spc="15" dirty="0" smtClean="0">
                <a:latin typeface="Times New Roman" pitchFamily="18" charset="0"/>
                <a:cs typeface="Times New Roman" pitchFamily="18" charset="0"/>
              </a:rPr>
              <a:t>Take c= </a:t>
            </a:r>
            <a:r>
              <a:rPr lang="en-IN" sz="2400" b="1" spc="15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IN" sz="2400" b="1" spc="15" dirty="0" smtClean="0">
                <a:latin typeface="Times New Roman" pitchFamily="18" charset="0"/>
                <a:cs typeface="Times New Roman" pitchFamily="18" charset="0"/>
              </a:rPr>
              <a:t>  and 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spc="15" dirty="0" smtClean="0">
                <a:latin typeface="Times New Roman" pitchFamily="18" charset="0"/>
                <a:cs typeface="Times New Roman" pitchFamily="18" charset="0"/>
              </a:rPr>
              <a:t>  =  1   hold the condition 1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US" sz="2400" spc="15" dirty="0" smtClean="0">
                <a:latin typeface="Times New Roman" pitchFamily="18" charset="0"/>
                <a:cs typeface="Times New Roman" pitchFamily="18" charset="0"/>
              </a:rPr>
              <a:t>Hence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 log n + 5 =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O(log n)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proved.</a:t>
            </a:r>
          </a:p>
          <a:p>
            <a:pPr marL="309880" marR="242570" indent="-16510">
              <a:lnSpc>
                <a:spcPct val="104600"/>
              </a:lnSpc>
              <a:spcBef>
                <a:spcPts val="465"/>
              </a:spcBef>
            </a:pPr>
            <a:endParaRPr lang="en-US" sz="2400" b="1" spc="15" baseline="-23809" dirty="0" smtClean="0">
              <a:latin typeface="Times New Roman" pitchFamily="18" charset="0"/>
              <a:cs typeface="Times New Roman" pitchFamily="18" charset="0"/>
            </a:endParaRPr>
          </a:p>
          <a:p>
            <a:pPr marL="309880" marR="242570" indent="-16510">
              <a:lnSpc>
                <a:spcPct val="104600"/>
              </a:lnSpc>
              <a:spcBef>
                <a:spcPts val="465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Comp 122</a:t>
            </a:r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Examples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endParaRPr lang="en-US" dirty="0">
              <a:sym typeface="Symbol" pitchFamily="18" charset="2"/>
            </a:endParaRP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4876801"/>
          </a:xfrm>
        </p:spPr>
        <p:txBody>
          <a:bodyPr>
            <a:normAutofit/>
          </a:bodyPr>
          <a:lstStyle/>
          <a:p>
            <a:pPr marL="514350" lvl="1" indent="-514350">
              <a:spcBef>
                <a:spcPts val="58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Show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that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3n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+ 20n</a:t>
            </a:r>
            <a:r>
              <a:rPr lang="en-US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+ 5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O(n</a:t>
            </a:r>
            <a:r>
              <a:rPr lang="en-US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)for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appropriate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lvl="1" indent="-457200">
              <a:spcBef>
                <a:spcPts val="58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Show that  n </a:t>
            </a:r>
            <a:r>
              <a:rPr lang="en-IN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+ n = O (n </a:t>
            </a:r>
            <a:r>
              <a:rPr lang="en-IN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57200" lvl="1" indent="-457200">
              <a:spcBef>
                <a:spcPts val="58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Show that  5 n </a:t>
            </a:r>
            <a:r>
              <a:rPr lang="en-IN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– 6 n + 100 = O (n </a:t>
            </a:r>
            <a:r>
              <a:rPr lang="en-IN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514350" lvl="1" indent="-514350">
              <a:spcBef>
                <a:spcPts val="580"/>
              </a:spcBef>
              <a:buClr>
                <a:schemeClr val="accent1"/>
              </a:buClr>
              <a:buFont typeface="+mj-lt"/>
              <a:buAutoNum type="arabicPeriod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09880" marR="242570" indent="-16510">
              <a:lnSpc>
                <a:spcPct val="104600"/>
              </a:lnSpc>
              <a:spcBef>
                <a:spcPts val="465"/>
              </a:spcBef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9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8" y="444500"/>
            <a:ext cx="74663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45" dirty="0">
                <a:solidFill>
                  <a:schemeClr val="tx1"/>
                </a:solidFill>
                <a:latin typeface="Times New Roman"/>
                <a:cs typeface="Times New Roman"/>
              </a:rPr>
              <a:t>BIG-OMEGA </a:t>
            </a:r>
            <a:r>
              <a:rPr b="0" spc="175" dirty="0">
                <a:solidFill>
                  <a:schemeClr val="tx1"/>
                </a:solidFill>
                <a:latin typeface="Times New Roman"/>
                <a:cs typeface="Times New Roman"/>
              </a:rPr>
              <a:t>NOTATION</a:t>
            </a:r>
            <a:r>
              <a:rPr b="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b="0" dirty="0">
                <a:solidFill>
                  <a:schemeClr val="tx1"/>
                </a:solidFill>
                <a:latin typeface="Symbol"/>
                <a:cs typeface="Symbol"/>
              </a:rPr>
              <a:t>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269" y="1558290"/>
            <a:ext cx="4145915" cy="475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 marR="344170" indent="-85090">
              <a:lnSpc>
                <a:spcPct val="120800"/>
              </a:lnSpc>
              <a:spcBef>
                <a:spcPts val="100"/>
              </a:spcBef>
            </a:pPr>
            <a:r>
              <a:rPr sz="2400" spc="120" dirty="0" smtClean="0">
                <a:latin typeface="Times New Roman"/>
                <a:cs typeface="Times New Roman"/>
              </a:rPr>
              <a:t>Gives </a:t>
            </a:r>
            <a:r>
              <a:rPr sz="2400" spc="215" dirty="0">
                <a:latin typeface="Times New Roman"/>
                <a:cs typeface="Times New Roman"/>
              </a:rPr>
              <a:t>the </a:t>
            </a:r>
            <a:r>
              <a:rPr sz="2400" spc="120" dirty="0">
                <a:latin typeface="Times New Roman"/>
                <a:cs typeface="Times New Roman"/>
              </a:rPr>
              <a:t>lower </a:t>
            </a:r>
            <a:r>
              <a:rPr sz="2400" spc="165" dirty="0">
                <a:latin typeface="Times New Roman"/>
                <a:cs typeface="Times New Roman"/>
              </a:rPr>
              <a:t>bound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of</a:t>
            </a:r>
            <a:endParaRPr lang="en-IN" sz="2400" dirty="0" smtClean="0">
              <a:latin typeface="Times New Roman"/>
              <a:cs typeface="Times New Roman"/>
            </a:endParaRPr>
          </a:p>
          <a:p>
            <a:pPr marL="122555" marR="344170" indent="-85090">
              <a:lnSpc>
                <a:spcPct val="120800"/>
              </a:lnSpc>
              <a:spcBef>
                <a:spcPts val="100"/>
              </a:spcBef>
            </a:pPr>
            <a:r>
              <a:rPr sz="2400" spc="125" dirty="0" smtClean="0">
                <a:latin typeface="Times New Roman"/>
                <a:cs typeface="Times New Roman"/>
              </a:rPr>
              <a:t>algorithm’s </a:t>
            </a:r>
            <a:r>
              <a:rPr sz="2400" spc="210" dirty="0">
                <a:latin typeface="Times New Roman"/>
                <a:cs typeface="Times New Roman"/>
              </a:rPr>
              <a:t>running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time.</a:t>
            </a:r>
            <a:endParaRPr sz="2400" dirty="0">
              <a:latin typeface="Times New Roman"/>
              <a:cs typeface="Times New Roman"/>
            </a:endParaRPr>
          </a:p>
          <a:p>
            <a:endParaRPr lang="en-US" sz="2475" spc="-232" baseline="15151" dirty="0">
              <a:solidFill>
                <a:srgbClr val="FD8536"/>
              </a:solidFill>
              <a:latin typeface="UnDotum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given function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we denote by Ω(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endParaRPr lang="en-IN" sz="2400" spc="-232" baseline="15151" dirty="0" smtClean="0">
              <a:solidFill>
                <a:srgbClr val="FD8536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Ω(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 = {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): there exist positive constants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such that 0 ≤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for all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≥</a:t>
            </a: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0}.</a:t>
            </a:r>
          </a:p>
          <a:p>
            <a:pPr marL="649605" marR="30480" indent="-612140">
              <a:lnSpc>
                <a:spcPct val="79900"/>
              </a:lnSpc>
              <a:spcBef>
                <a:spcPts val="600"/>
              </a:spcBef>
            </a:pPr>
            <a:endParaRPr lang="en-IN" sz="2400" dirty="0" smtClean="0">
              <a:latin typeface="Times New Roman"/>
              <a:cs typeface="Times New Roman"/>
            </a:endParaRPr>
          </a:p>
          <a:p>
            <a:pPr marL="649605" marR="30480" indent="-612140">
              <a:lnSpc>
                <a:spcPct val="79900"/>
              </a:lnSpc>
              <a:spcBef>
                <a:spcPts val="600"/>
              </a:spcBef>
            </a:pPr>
            <a:endParaRPr lang="en-IN" sz="2400" dirty="0">
              <a:latin typeface="Times New Roman"/>
              <a:cs typeface="Times New Roman"/>
            </a:endParaRPr>
          </a:p>
          <a:p>
            <a:pPr marL="649605" marR="30480" indent="-612140">
              <a:lnSpc>
                <a:spcPct val="79900"/>
              </a:lnSpc>
              <a:spcBef>
                <a:spcPts val="60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9490" y="1475739"/>
            <a:ext cx="3801110" cy="4010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Analysis of Algorithms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7FAF-D4C2-4D55-945C-66F300AF7F5E}" type="slidenum">
              <a:rPr lang="en-US"/>
              <a:pPr/>
              <a:t>26</a:t>
            </a:fld>
            <a:endParaRPr 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228600"/>
            <a:ext cx="5638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altLang="en-US" sz="4400" dirty="0">
              <a:solidFill>
                <a:schemeClr val="tx2"/>
              </a:solidFill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762000" y="4884738"/>
            <a:ext cx="8077200" cy="136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sz="2000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762000" y="44783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en-US" sz="2000" b="1" dirty="0">
              <a:latin typeface="Times New Roman" pitchFamily="18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762000" y="2743200"/>
            <a:ext cx="7924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Solution :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400" i="1" dirty="0" smtClean="0">
                <a:latin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</a:rPr>
              <a:t>) is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(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g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)) if there is a constant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&gt; 0 and an integer constant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 1 such 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≤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≤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for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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aseline="-25000" dirty="0" smtClean="0">
                <a:latin typeface="Times New Roman" pitchFamily="18" charset="0"/>
                <a:sym typeface="Symbol" pitchFamily="18" charset="2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IN" sz="24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IN" sz="2400" baseline="-25000" dirty="0" smtClean="0">
                <a:latin typeface="Times New Roman" pitchFamily="18" charset="0"/>
                <a:sym typeface="Symbol" pitchFamily="18" charset="2"/>
              </a:rPr>
              <a:t>                                      </a:t>
            </a:r>
            <a:r>
              <a:rPr lang="en-IN" sz="2400" dirty="0" smtClean="0">
                <a:latin typeface="Times New Roman" pitchFamily="18" charset="0"/>
                <a:sym typeface="Symbol" pitchFamily="18" charset="2"/>
              </a:rPr>
              <a:t>c n &lt;= </a:t>
            </a:r>
            <a:r>
              <a:rPr lang="en-US" sz="2400" b="1" dirty="0" smtClean="0">
                <a:latin typeface="Times New Roman" pitchFamily="18" charset="0"/>
              </a:rPr>
              <a:t>5</a:t>
            </a:r>
            <a:r>
              <a:rPr lang="en-US" sz="2400" b="1" i="1" dirty="0" smtClean="0">
                <a:latin typeface="Times New Roman" pitchFamily="18" charset="0"/>
              </a:rPr>
              <a:t>n</a:t>
            </a:r>
            <a:r>
              <a:rPr lang="en-US" sz="2400" b="1" baseline="30000" dirty="0" smtClean="0">
                <a:latin typeface="Times New Roman" pitchFamily="18" charset="0"/>
              </a:rPr>
              <a:t>2   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for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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aseline="-25000" dirty="0" smtClean="0">
                <a:latin typeface="Times New Roman" pitchFamily="18" charset="0"/>
                <a:sym typeface="Symbol" pitchFamily="18" charset="2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IN" sz="24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IN" sz="2400" baseline="-25000" dirty="0" smtClean="0">
                <a:latin typeface="Times New Roman" pitchFamily="18" charset="0"/>
                <a:sym typeface="Symbol" pitchFamily="18" charset="2"/>
              </a:rPr>
              <a:t>                                       </a:t>
            </a:r>
            <a:r>
              <a:rPr lang="en-IN" sz="2400" dirty="0" smtClean="0">
                <a:latin typeface="Times New Roman" pitchFamily="18" charset="0"/>
                <a:sym typeface="Symbol" pitchFamily="18" charset="2"/>
              </a:rPr>
              <a:t>c &lt;= 5 n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for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 </a:t>
            </a:r>
            <a:r>
              <a:rPr lang="en-US" sz="2400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aseline="-25000" dirty="0" smtClean="0">
                <a:latin typeface="Times New Roman" pitchFamily="18" charset="0"/>
                <a:sym typeface="Symbol" pitchFamily="18" charset="2"/>
              </a:rPr>
              <a:t>0  </a:t>
            </a:r>
            <a:r>
              <a:rPr lang="en-US" sz="2400" baseline="-25000" dirty="0" smtClean="0">
                <a:latin typeface="Times New Roman" pitchFamily="18" charset="0"/>
                <a:sym typeface="Symbol" pitchFamily="18" charset="2"/>
              </a:rPr>
              <a:t>………………….(1)</a:t>
            </a:r>
            <a:endParaRPr lang="en-US" sz="2400" dirty="0" smtClean="0">
              <a:latin typeface="Times New Roman" pitchFamily="18" charset="0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IN" sz="2400" dirty="0" smtClean="0">
                <a:latin typeface="Times New Roman" pitchFamily="18" charset="0"/>
                <a:sym typeface="Symbol" pitchFamily="18" charset="2"/>
              </a:rPr>
              <a:t>Putting = 1,2 ,3  4…….  We get 5, 10 ,15…………..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let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1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and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400" baseline="-25000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sz="2400" dirty="0" smtClean="0">
                <a:latin typeface="Times New Roman" pitchFamily="18" charset="0"/>
                <a:sym typeface="Symbol" pitchFamily="18" charset="2"/>
              </a:rPr>
              <a:t>1 hold equation (1)</a:t>
            </a:r>
            <a:endParaRPr lang="en-US" sz="2400" baseline="-25000" dirty="0">
              <a:latin typeface="Times New Roman" pitchFamily="18" charset="0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sz="2400" baseline="-25000" dirty="0">
              <a:latin typeface="Times New Roman" pitchFamily="18" charset="0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endParaRPr lang="en-US" sz="2000" baseline="-25000" dirty="0" smtClean="0">
              <a:latin typeface="Times New Roman" pitchFamily="18" charset="0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IN" sz="2000" baseline="-25000" dirty="0">
                <a:latin typeface="Times New Roman" pitchFamily="18" charset="0"/>
                <a:sym typeface="Symbol" pitchFamily="18" charset="2"/>
              </a:rPr>
              <a:t>\</a:t>
            </a:r>
            <a:endParaRPr lang="en-US" sz="2000" baseline="-25000" dirty="0">
              <a:latin typeface="Times New Roman" pitchFamily="18" charset="0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sz="2000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762000" y="1943101"/>
            <a:ext cx="792480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Example : </a:t>
            </a:r>
            <a:r>
              <a:rPr lang="en-US" sz="2400" b="1" dirty="0" smtClean="0">
                <a:latin typeface="Times New Roman" pitchFamily="18" charset="0"/>
              </a:rPr>
              <a:t>Show </a:t>
            </a:r>
            <a:r>
              <a:rPr lang="en-US" sz="2400" b="1" dirty="0" smtClean="0">
                <a:latin typeface="Times New Roman" pitchFamily="18" charset="0"/>
              </a:rPr>
              <a:t>that 5</a:t>
            </a:r>
            <a:r>
              <a:rPr lang="en-US" sz="2400" b="1" i="1" dirty="0" smtClean="0">
                <a:latin typeface="Times New Roman" pitchFamily="18" charset="0"/>
              </a:rPr>
              <a:t>n</a:t>
            </a:r>
            <a:r>
              <a:rPr lang="en-US" sz="2400" b="1" baseline="30000" dirty="0" smtClean="0">
                <a:latin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</a:rPr>
              <a:t>is 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</a:t>
            </a:r>
            <a:r>
              <a:rPr lang="en-US" sz="2400" b="1" dirty="0">
                <a:latin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</a:rPr>
              <a:t>n</a:t>
            </a:r>
            <a:r>
              <a:rPr lang="en-US" sz="2400" b="1" dirty="0">
                <a:latin typeface="Times New Roman" pitchFamily="18" charset="0"/>
              </a:rPr>
              <a:t>)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762000" y="2166938"/>
            <a:ext cx="7924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sz="2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762000" y="1752600"/>
            <a:ext cx="7924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en-US" sz="2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4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  <p:bldP spid="45063" grpId="0" autoUpdateAnimBg="0"/>
      <p:bldP spid="4506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8" y="444500"/>
            <a:ext cx="56375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190" dirty="0">
                <a:solidFill>
                  <a:schemeClr val="tx1"/>
                </a:solidFill>
                <a:latin typeface="Times New Roman"/>
                <a:cs typeface="Times New Roman"/>
              </a:rPr>
              <a:t>THETA </a:t>
            </a:r>
            <a:r>
              <a:rPr b="0" spc="175" dirty="0">
                <a:solidFill>
                  <a:schemeClr val="tx1"/>
                </a:solidFill>
                <a:latin typeface="Times New Roman"/>
                <a:cs typeface="Times New Roman"/>
              </a:rPr>
              <a:t>NOTATION </a:t>
            </a:r>
            <a:r>
              <a:rPr b="0" spc="15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b="0" spc="15" dirty="0">
                <a:solidFill>
                  <a:schemeClr val="tx1"/>
                </a:solidFill>
                <a:latin typeface="Symbol"/>
                <a:cs typeface="Symbol"/>
              </a:rPr>
              <a:t></a:t>
            </a:r>
            <a:r>
              <a:rPr b="0" spc="-1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421" y="1459512"/>
            <a:ext cx="4152265" cy="548560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0800" marR="82550">
              <a:lnSpc>
                <a:spcPct val="89600"/>
              </a:lnSpc>
              <a:spcBef>
                <a:spcPts val="400"/>
              </a:spcBef>
              <a:tabLst>
                <a:tab pos="1100455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notation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describes both upper bound and lower bound of an algorithm so we can say that it defines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tight bound</a:t>
            </a:r>
            <a:r>
              <a:rPr lang="en-US" sz="2400" dirty="0" smtClean="0"/>
              <a:t> 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given function g(n), we denote by Θ(g(n)) the set of functions and read as Θ of g(n).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0800" marR="82550">
              <a:lnSpc>
                <a:spcPct val="89600"/>
              </a:lnSpc>
              <a:spcBef>
                <a:spcPts val="400"/>
              </a:spcBef>
              <a:tabLst>
                <a:tab pos="1100455" algn="l"/>
              </a:tabLs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0800" marR="82550">
              <a:lnSpc>
                <a:spcPct val="89600"/>
              </a:lnSpc>
              <a:spcBef>
                <a:spcPts val="400"/>
              </a:spcBef>
              <a:tabLst>
                <a:tab pos="1100455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defined as</a:t>
            </a:r>
          </a:p>
          <a:p>
            <a:pPr marL="50800" marR="82550">
              <a:lnSpc>
                <a:spcPct val="89600"/>
              </a:lnSpc>
              <a:spcBef>
                <a:spcPts val="400"/>
              </a:spcBef>
              <a:tabLst>
                <a:tab pos="1100455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Θ(g(n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)) = {f(n) : there exist positive constants c1, c2, and n0 such that 0 ≤ c1g(n) ≤ f(n) ≤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c2g(n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for all n ≥ n0}.</a:t>
            </a:r>
          </a:p>
          <a:p>
            <a:r>
              <a:rPr lang="en-US" sz="3200" b="1" dirty="0"/>
              <a:t> </a:t>
            </a:r>
            <a:endParaRPr lang="en-US" sz="3200" dirty="0"/>
          </a:p>
          <a:p>
            <a:pPr marL="50800" marR="82550">
              <a:lnSpc>
                <a:spcPct val="89600"/>
              </a:lnSpc>
              <a:spcBef>
                <a:spcPts val="400"/>
              </a:spcBef>
              <a:tabLst>
                <a:tab pos="1100455" algn="l"/>
              </a:tabLst>
            </a:pP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7" name="Picture 6" descr="Analysis of Algorithms | Set 3 (Asymptotic Notations) - GeeksforGeek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1597659"/>
            <a:ext cx="3417569" cy="3583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100060" cy="4339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According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the definition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Θ(g(n)) = {f(n) : there exist positive constants c1, c2, and n0 such that 0 ≤ c1g(n) ≤ f(n) ≤ c2g(n) for all n ≥ n0}.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so, we must determine positive constants c1, c2, and n0 such that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c1 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 ≤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/ 2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- 3n ≤ c2 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 all n ≥ n0.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Dividing by 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yields</a:t>
            </a:r>
          </a:p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c1 ≤ 1/2 - 3/n ≤ c2. for all n ≥ n0.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14401"/>
            <a:ext cx="7772400" cy="68579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Question :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 the function f(n)=  n</a:t>
            </a:r>
            <a:r>
              <a:rPr lang="en-US" sz="24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/2 – 3 n . Show that f(n)   = Θ (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79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21969" y="1371600"/>
            <a:ext cx="8100060" cy="45352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≤ 1/2 - 3/n ≤ c2. for all n ≥ n0.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……………(1)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Putting n=1,2,3,4….. 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get  - 5/2 ,-1, -1/2 , -1/4, -1/10, 0, 1/14, 1/8 ,1/6,1/5………………..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1/2 - 3/n ≤ c2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right-hand inequality can be made to hold for any value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≥ 1 by choosing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≥ 1/2.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Likewise, c1 ≤ 1/2 - 3/n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left-hand inequality can be made to hold for any value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≥ 7 by choosing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≤1/14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by choosing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= 1/14,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 = 1/2, and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= 7, we can verify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/2 -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 Θ(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8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457200"/>
            <a:ext cx="5410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125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an algorithm</a:t>
            </a:r>
            <a:r>
              <a:rPr b="1" spc="-5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?</a:t>
            </a:r>
            <a:endParaRPr b="1" spc="-5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1634490"/>
            <a:ext cx="8342631" cy="5011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Algorithm is a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set of steps to complete a task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8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any well-defined computational procedure that takes some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value, or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set of values, as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produces some value, or set of values, as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 thus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sequence of computational steps that transform the input into the output.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22580" marR="490855" indent="-271780">
              <a:lnSpc>
                <a:spcPct val="100000"/>
              </a:lnSpc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762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100060" cy="51054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According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the definition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Θ(g(n)) = {f(n) : there exist positive constants c1, c2, and n0 such that 0 ≤ c1g(n) ≤ f(n) ≤ c2g(n) for all n ≥ n0}.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baseline="300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c1n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 n + 2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c2 n    for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all n ≥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n0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Divided by n we get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c1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≤ 3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 / n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≤ c2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for all n ≥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n0…………..(1)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Consider left part </a:t>
            </a:r>
          </a:p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c1 ≤ 3  + 2 /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 by putting n= 1,2,3…..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We get 5, 4, 3.66,3.5,…..we take c1=3 and n0 =1</a:t>
            </a:r>
          </a:p>
          <a:p>
            <a:pPr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right part     </a:t>
            </a: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3  + 2 / n  ≤ c2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 take c2= 5 and n0 =1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hold equation (1)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Hence c1=3 , c2= 5 and n0= 1 this condition satisfied.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772400" cy="68579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 </a:t>
            </a:r>
            <a:r>
              <a:rPr lang="en-US" sz="2400" b="1" u="sng" dirty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</a:rPr>
              <a:t>Show  that   </a:t>
            </a:r>
            <a:r>
              <a:rPr lang="en-US" sz="2400" dirty="0" smtClean="0">
                <a:solidFill>
                  <a:schemeClr val="tx1"/>
                </a:solidFill>
              </a:rPr>
              <a:t>3n+2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l-GR" sz="2400" dirty="0">
                <a:solidFill>
                  <a:schemeClr val="tx1"/>
                </a:solidFill>
              </a:rPr>
              <a:t>θ (</a:t>
            </a:r>
            <a:r>
              <a:rPr lang="en-US" sz="2400" dirty="0">
                <a:solidFill>
                  <a:schemeClr val="tx1"/>
                </a:solidFill>
              </a:rPr>
              <a:t>n)</a:t>
            </a:r>
            <a:r>
              <a:rPr lang="en-US" sz="2400" b="1" dirty="0" smtClean="0">
                <a:solidFill>
                  <a:schemeClr val="tx1"/>
                </a:solidFill>
              </a:rPr>
              <a:t>. 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 smtClean="0">
                <a:solidFill>
                  <a:srgbClr val="FF0000"/>
                </a:solidFill>
              </a:rPr>
              <a:t>Example</a:t>
            </a:r>
            <a:r>
              <a:rPr lang="en-IN" sz="2800" b="1" dirty="0" smtClean="0"/>
              <a:t> Is </a:t>
            </a:r>
            <a:r>
              <a:rPr lang="en-IN" sz="2800" b="1" dirty="0" smtClean="0"/>
              <a:t>2 </a:t>
            </a:r>
            <a:r>
              <a:rPr lang="en-IN" sz="2800" b="1" baseline="30000" dirty="0" smtClean="0"/>
              <a:t>n +1</a:t>
            </a:r>
            <a:r>
              <a:rPr lang="en-IN" sz="2800" b="1" dirty="0" smtClean="0"/>
              <a:t> = O ( 2 </a:t>
            </a:r>
            <a:r>
              <a:rPr lang="en-IN" sz="2800" b="1" baseline="30000" dirty="0" smtClean="0"/>
              <a:t>n</a:t>
            </a:r>
            <a:r>
              <a:rPr lang="en-IN" sz="2800" b="1" dirty="0" smtClean="0"/>
              <a:t> ) ?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: According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big oh definition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US" sz="2400" spc="210" dirty="0">
                <a:latin typeface="Times New Roman" pitchFamily="18" charset="0"/>
                <a:cs typeface="Times New Roman" pitchFamily="18" charset="0"/>
              </a:rPr>
              <a:t>there  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exists </a:t>
            </a:r>
            <a:r>
              <a:rPr lang="en-US" sz="2400" spc="26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spc="185" dirty="0">
                <a:latin typeface="Times New Roman" pitchFamily="18" charset="0"/>
                <a:cs typeface="Times New Roman" pitchFamily="18" charset="0"/>
              </a:rPr>
              <a:t>constant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400" spc="229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spc="-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265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400" spc="235" dirty="0">
                <a:latin typeface="Times New Roman" pitchFamily="18" charset="0"/>
                <a:cs typeface="Times New Roman" pitchFamily="18" charset="0"/>
              </a:rPr>
              <a:t>natural </a:t>
            </a:r>
            <a:r>
              <a:rPr lang="en-US" sz="2400" spc="215" dirty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2400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22" baseline="-23809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spc="175" dirty="0">
                <a:latin typeface="Times New Roman" pitchFamily="18" charset="0"/>
                <a:cs typeface="Times New Roman" pitchFamily="18" charset="0"/>
              </a:rPr>
              <a:t>such  </a:t>
            </a:r>
            <a:r>
              <a:rPr lang="en-US" sz="2400" spc="265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≤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≤ c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z="2400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z="24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IN" sz="2400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2 </a:t>
            </a:r>
            <a:r>
              <a:rPr lang="en-IN" b="1" baseline="30000" dirty="0"/>
              <a:t>n +</a:t>
            </a:r>
            <a:r>
              <a:rPr lang="en-IN" b="1" baseline="30000" dirty="0" smtClean="0"/>
              <a:t>1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≤ c </a:t>
            </a:r>
            <a:r>
              <a:rPr lang="en-IN" sz="2800" dirty="0"/>
              <a:t>2 </a:t>
            </a:r>
            <a:r>
              <a:rPr lang="en-IN" sz="2800" b="1" baseline="30000" dirty="0" smtClean="0"/>
              <a:t>n </a:t>
            </a:r>
            <a:r>
              <a:rPr lang="en-US" sz="28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z="2800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z="28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pc="15" baseline="-23809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IN" sz="2800" dirty="0"/>
          </a:p>
          <a:p>
            <a:pPr marL="0" indent="0">
              <a:buNone/>
            </a:pPr>
            <a:endParaRPr lang="en-IN" sz="2800" b="1" baseline="30000" dirty="0" smtClean="0"/>
          </a:p>
          <a:p>
            <a:pPr marL="0" indent="0">
              <a:buNone/>
            </a:pPr>
            <a:r>
              <a:rPr lang="en-IN" sz="2800" b="1" dirty="0" smtClean="0"/>
              <a:t>Divided by </a:t>
            </a:r>
            <a:r>
              <a:rPr lang="en-IN" dirty="0"/>
              <a:t>2 </a:t>
            </a:r>
            <a:r>
              <a:rPr lang="en-IN" b="1" baseline="30000" dirty="0"/>
              <a:t>n</a:t>
            </a:r>
            <a:r>
              <a:rPr lang="en-IN" b="1" dirty="0" smtClean="0"/>
              <a:t> we get </a:t>
            </a:r>
          </a:p>
          <a:p>
            <a:pPr marL="0" indent="0">
              <a:buNone/>
            </a:pPr>
            <a:r>
              <a:rPr lang="en-IN" b="1" dirty="0"/>
              <a:t> </a:t>
            </a:r>
            <a:r>
              <a:rPr lang="en-IN" b="1" dirty="0" smtClean="0"/>
              <a:t>     2&lt;= c </a:t>
            </a:r>
            <a:r>
              <a:rPr lang="en-US" sz="28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z="2800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z="2800" spc="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spc="15" baseline="-23809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Hence for c&gt;= 2 and n0 can have any values.it holds always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0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Question :</a:t>
            </a:r>
            <a:r>
              <a:rPr lang="en-IN" sz="2400" b="1" dirty="0" smtClean="0"/>
              <a:t>Is 2 </a:t>
            </a:r>
            <a:r>
              <a:rPr lang="en-IN" sz="2400" b="1" baseline="30000" dirty="0" smtClean="0"/>
              <a:t>2n</a:t>
            </a:r>
            <a:r>
              <a:rPr lang="en-IN" sz="2400" b="1" dirty="0" smtClean="0"/>
              <a:t> = O ( 2 </a:t>
            </a:r>
            <a:r>
              <a:rPr lang="en-IN" sz="2400" b="1" baseline="30000" dirty="0" smtClean="0"/>
              <a:t>n</a:t>
            </a:r>
            <a:r>
              <a:rPr lang="en-IN" sz="2400" b="1" dirty="0" smtClean="0"/>
              <a:t> ) ?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 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According to big oh definition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US" sz="2400" spc="210" dirty="0" smtClean="0">
                <a:latin typeface="Times New Roman" pitchFamily="18" charset="0"/>
                <a:cs typeface="Times New Roman" pitchFamily="18" charset="0"/>
              </a:rPr>
              <a:t>there  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exists </a:t>
            </a:r>
            <a:r>
              <a:rPr lang="en-US" sz="2400" spc="26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spc="185" dirty="0">
                <a:latin typeface="Times New Roman" pitchFamily="18" charset="0"/>
                <a:cs typeface="Times New Roman" pitchFamily="18" charset="0"/>
              </a:rPr>
              <a:t>constant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400" spc="229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spc="-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265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400" spc="235" dirty="0">
                <a:latin typeface="Times New Roman" pitchFamily="18" charset="0"/>
                <a:cs typeface="Times New Roman" pitchFamily="18" charset="0"/>
              </a:rPr>
              <a:t>natural </a:t>
            </a:r>
            <a:r>
              <a:rPr lang="en-US" sz="2400" spc="215" dirty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2400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22" baseline="-23809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spc="175" dirty="0">
                <a:latin typeface="Times New Roman" pitchFamily="18" charset="0"/>
                <a:cs typeface="Times New Roman" pitchFamily="18" charset="0"/>
              </a:rPr>
              <a:t>such  </a:t>
            </a:r>
            <a:r>
              <a:rPr lang="en-US" sz="2400" spc="265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≤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≤ c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z="2400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z="24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b="1" dirty="0"/>
              <a:t>2 </a:t>
            </a:r>
            <a:r>
              <a:rPr lang="en-IN" sz="2400" b="1" baseline="30000" dirty="0"/>
              <a:t>2n</a:t>
            </a:r>
            <a:r>
              <a:rPr lang="en-IN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IN" sz="2400" dirty="0"/>
              <a:t>2 </a:t>
            </a:r>
            <a:r>
              <a:rPr lang="en-IN" sz="2400" b="1" baseline="30000" dirty="0" smtClean="0"/>
              <a:t>n </a:t>
            </a:r>
            <a:r>
              <a:rPr lang="en-US" sz="24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z="2400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z="24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IN" sz="2400" dirty="0"/>
          </a:p>
          <a:p>
            <a:pPr marL="0" indent="0">
              <a:buNone/>
            </a:pPr>
            <a:endParaRPr lang="en-IN" sz="2400" b="1" baseline="30000" dirty="0" smtClean="0"/>
          </a:p>
          <a:p>
            <a:pPr marL="0" indent="0">
              <a:buNone/>
            </a:pPr>
            <a:r>
              <a:rPr lang="en-IN" sz="2400" b="1" dirty="0" smtClean="0"/>
              <a:t>Divided by </a:t>
            </a:r>
            <a:r>
              <a:rPr lang="en-IN" sz="2400" dirty="0"/>
              <a:t>2 </a:t>
            </a:r>
            <a:r>
              <a:rPr lang="en-IN" sz="2400" b="1" baseline="30000" dirty="0"/>
              <a:t>n</a:t>
            </a:r>
            <a:r>
              <a:rPr lang="en-IN" sz="2400" b="1" dirty="0" smtClean="0"/>
              <a:t> we get </a:t>
            </a:r>
          </a:p>
          <a:p>
            <a:pPr marL="0" indent="0">
              <a:buNone/>
            </a:pPr>
            <a:r>
              <a:rPr lang="en-IN" sz="2400" b="1" dirty="0"/>
              <a:t> 2 </a:t>
            </a:r>
            <a:r>
              <a:rPr lang="en-IN" sz="2400" b="1" baseline="30000" dirty="0" smtClean="0"/>
              <a:t>n</a:t>
            </a:r>
            <a:r>
              <a:rPr lang="en-IN" sz="2400" b="1" dirty="0" smtClean="0"/>
              <a:t> &lt;= c </a:t>
            </a:r>
            <a:r>
              <a:rPr lang="en-US" sz="24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z="2400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 smtClean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 marL="0" indent="0">
              <a:buNone/>
            </a:pPr>
            <a:r>
              <a:rPr lang="en-IN" sz="2400" dirty="0" smtClean="0"/>
              <a:t>Putting n= 1,2,3,4,5,  we get   2,4,8,16,32………….</a:t>
            </a:r>
          </a:p>
          <a:p>
            <a:r>
              <a:rPr lang="en-IN" sz="2400" dirty="0" smtClean="0"/>
              <a:t>This gives series is exponentially grow thus no value of c can be found and hence this is </a:t>
            </a:r>
            <a:r>
              <a:rPr lang="en-IN" sz="2400" b="1" dirty="0" smtClean="0"/>
              <a:t>false </a:t>
            </a:r>
            <a:r>
              <a:rPr lang="en-IN" sz="2400" dirty="0" smtClean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24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Show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that   </a:t>
            </a:r>
            <a:r>
              <a:rPr lang="en-US" sz="2800" dirty="0" smtClean="0"/>
              <a:t>3n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 + 20n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+ 5 is O(n</a:t>
            </a:r>
            <a:r>
              <a:rPr lang="en-US" sz="2800" baseline="30000" dirty="0" smtClean="0"/>
              <a:t>3</a:t>
            </a:r>
            <a:r>
              <a:rPr lang="en-US" sz="2800" dirty="0" smtClean="0"/>
              <a:t>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 appropriate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Solution : According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big oh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 marL="0" indent="0">
              <a:buNone/>
            </a:pPr>
            <a:r>
              <a:rPr lang="en-US" sz="2400" spc="210" dirty="0" smtClean="0">
                <a:latin typeface="Times New Roman" pitchFamily="18" charset="0"/>
                <a:cs typeface="Times New Roman" pitchFamily="18" charset="0"/>
              </a:rPr>
              <a:t>there  </a:t>
            </a:r>
            <a:r>
              <a:rPr lang="en-US" sz="2400" spc="155" dirty="0">
                <a:latin typeface="Times New Roman" pitchFamily="18" charset="0"/>
                <a:cs typeface="Times New Roman" pitchFamily="18" charset="0"/>
              </a:rPr>
              <a:t>exists </a:t>
            </a:r>
            <a:r>
              <a:rPr lang="en-US" sz="2400" spc="265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spc="185" dirty="0">
                <a:latin typeface="Times New Roman" pitchFamily="18" charset="0"/>
                <a:cs typeface="Times New Roman" pitchFamily="18" charset="0"/>
              </a:rPr>
              <a:t>constant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400" spc="229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spc="-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265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400" spc="235" dirty="0">
                <a:latin typeface="Times New Roman" pitchFamily="18" charset="0"/>
                <a:cs typeface="Times New Roman" pitchFamily="18" charset="0"/>
              </a:rPr>
              <a:t>natural </a:t>
            </a:r>
            <a:r>
              <a:rPr lang="en-US" sz="2400" spc="215" dirty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2400" spc="1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22" baseline="-23809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spc="175" dirty="0">
                <a:latin typeface="Times New Roman" pitchFamily="18" charset="0"/>
                <a:cs typeface="Times New Roman" pitchFamily="18" charset="0"/>
              </a:rPr>
              <a:t>such  </a:t>
            </a:r>
            <a:r>
              <a:rPr lang="en-US" sz="2400" spc="265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0 ≤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≤ c 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spc="140" dirty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z="2400" spc="150" dirty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z="24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spc="307" baseline="-23809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+ 20n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+ 5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≤ c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  3  </a:t>
            </a:r>
            <a:r>
              <a:rPr lang="en-US" sz="2400" spc="9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spc="140" dirty="0" smtClean="0">
                <a:latin typeface="Times New Roman" pitchFamily="18" charset="0"/>
                <a:cs typeface="Times New Roman" pitchFamily="18" charset="0"/>
              </a:rPr>
              <a:t>all  </a:t>
            </a:r>
            <a:r>
              <a:rPr lang="en-US" sz="2400" spc="150" dirty="0" smtClean="0">
                <a:latin typeface="Times New Roman" pitchFamily="18" charset="0"/>
                <a:cs typeface="Times New Roman" pitchFamily="18" charset="0"/>
              </a:rPr>
              <a:t>n&gt;= </a:t>
            </a:r>
            <a:r>
              <a:rPr lang="en-US" sz="2400" spc="1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spc="307" baseline="-23809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Divided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get 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3+ 20/n+5/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≤  c for all n&gt;= </a:t>
            </a:r>
            <a:r>
              <a:rPr lang="en-US" sz="2400" spc="1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15" baseline="-23809" dirty="0">
                <a:latin typeface="Times New Roman" pitchFamily="18" charset="0"/>
                <a:cs typeface="Times New Roman" pitchFamily="18" charset="0"/>
              </a:rPr>
              <a:t>0…………………..(1</a:t>
            </a:r>
            <a:r>
              <a:rPr lang="en-US" sz="2400" spc="15" baseline="-23809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>Putting n=1,2,3,4………..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> We get 28, 13.625,9.845</a:t>
            </a: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>,…, 7.004</a:t>
            </a: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>……..5.005,4.816,……..3.200005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>we take c= 28 and </a:t>
            </a: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>n0=1 hold equation (1).</a:t>
            </a:r>
          </a:p>
          <a:p>
            <a:pPr marL="293370" marR="242570" indent="0">
              <a:lnSpc>
                <a:spcPct val="104600"/>
              </a:lnSpc>
              <a:spcBef>
                <a:spcPts val="465"/>
              </a:spcBef>
              <a:buNone/>
            </a:pPr>
            <a:r>
              <a:rPr lang="en-IN" sz="2400" spc="15" dirty="0" smtClean="0">
                <a:latin typeface="Times New Roman" pitchFamily="18" charset="0"/>
                <a:cs typeface="Times New Roman" pitchFamily="18" charset="0"/>
              </a:rPr>
              <a:t>Hence Proved .</a:t>
            </a:r>
            <a:endParaRPr lang="en-US" sz="2400" spc="15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4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dirty="0">
                <a:solidFill>
                  <a:srgbClr val="FF0000"/>
                </a:solidFill>
              </a:rPr>
              <a:t>Question</a:t>
            </a:r>
            <a:r>
              <a:rPr lang="en-IN" sz="2700" dirty="0">
                <a:solidFill>
                  <a:schemeClr val="tx1"/>
                </a:solidFill>
              </a:rPr>
              <a:t> : Show that 6 n </a:t>
            </a:r>
            <a:r>
              <a:rPr lang="en-IN" sz="2700" baseline="30000" dirty="0">
                <a:solidFill>
                  <a:schemeClr val="tx1"/>
                </a:solidFill>
              </a:rPr>
              <a:t> 2 </a:t>
            </a:r>
            <a:r>
              <a:rPr lang="en-IN" sz="2700" dirty="0">
                <a:solidFill>
                  <a:schemeClr val="tx1"/>
                </a:solidFill>
              </a:rPr>
              <a:t>+ 100 n +3006 = </a:t>
            </a:r>
            <a:r>
              <a:rPr lang="el-GR" sz="2700" dirty="0">
                <a:solidFill>
                  <a:schemeClr val="tx1"/>
                </a:solidFill>
              </a:rPr>
              <a:t>θ</a:t>
            </a:r>
            <a:r>
              <a:rPr lang="en-IN" sz="2700" dirty="0">
                <a:solidFill>
                  <a:schemeClr val="tx1"/>
                </a:solidFill>
              </a:rPr>
              <a:t> (n </a:t>
            </a:r>
            <a:r>
              <a:rPr lang="en-IN" sz="2700" baseline="30000" dirty="0">
                <a:solidFill>
                  <a:schemeClr val="tx1"/>
                </a:solidFill>
              </a:rPr>
              <a:t>2</a:t>
            </a:r>
            <a:r>
              <a:rPr lang="en-IN" sz="2700" dirty="0">
                <a:solidFill>
                  <a:schemeClr val="tx1"/>
                </a:solidFill>
              </a:rPr>
              <a:t>).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 : 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According to the definition</a:t>
            </a: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exist positive constants c1, c2, and n0 such that 0 ≤ c1g(n) ≤ f(n) ≤ c2g(n) for all n ≥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n0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c1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IN" sz="2400" baseline="30000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6 n </a:t>
            </a:r>
            <a:r>
              <a:rPr lang="en-IN" sz="2400" baseline="30000" dirty="0"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+ 100 n +3006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c2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IN" sz="2400" baseline="30000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all n ≥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n0</a:t>
            </a: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Divided by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IN" sz="2400" baseline="30000" dirty="0">
                <a:latin typeface="Times New Roman" pitchFamily="18" charset="0"/>
                <a:cs typeface="Times New Roman" pitchFamily="18" charset="0"/>
              </a:rPr>
              <a:t> 2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c1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≤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6 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/n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3006 /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IN" sz="2400" baseline="30000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≤ c2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all n ≥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n0…….(1)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Putting n=1,2,3,4…………we get 3112 , 807.5 , 373.3……….,46.06, …….. 7.3006,………….6.103006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We take c1 &lt;= 6 and c2 =8 and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n0=100 holds equation (1)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6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669" y="444500"/>
            <a:ext cx="69329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200" dirty="0">
                <a:solidFill>
                  <a:schemeClr val="tx1"/>
                </a:solidFill>
                <a:latin typeface="Times New Roman"/>
                <a:cs typeface="Times New Roman"/>
              </a:rPr>
              <a:t>LITTLE </a:t>
            </a:r>
            <a:r>
              <a:rPr b="0" spc="240" dirty="0">
                <a:solidFill>
                  <a:schemeClr val="tx1"/>
                </a:solidFill>
                <a:latin typeface="Times New Roman"/>
                <a:cs typeface="Times New Roman"/>
              </a:rPr>
              <a:t>OH </a:t>
            </a:r>
            <a:r>
              <a:rPr b="0" spc="175" dirty="0">
                <a:solidFill>
                  <a:schemeClr val="tx1"/>
                </a:solidFill>
                <a:latin typeface="Times New Roman"/>
                <a:cs typeface="Times New Roman"/>
              </a:rPr>
              <a:t>NOTATION</a:t>
            </a:r>
            <a:r>
              <a:rPr b="0" spc="-2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spc="50" dirty="0" smtClean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IN" b="0" spc="50" dirty="0" smtClean="0">
                <a:solidFill>
                  <a:schemeClr val="tx1"/>
                </a:solidFill>
                <a:latin typeface="Times New Roman"/>
                <a:cs typeface="Times New Roman"/>
              </a:rPr>
              <a:t>o</a:t>
            </a:r>
            <a:r>
              <a:rPr b="0" spc="50" dirty="0" smtClean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 b="0" spc="5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1558289"/>
            <a:ext cx="4145915" cy="2251641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409"/>
              </a:spcBef>
            </a:pPr>
            <a:r>
              <a:rPr sz="2475" spc="-135" baseline="15151" dirty="0">
                <a:solidFill>
                  <a:srgbClr val="FD8536"/>
                </a:solidFill>
                <a:latin typeface="UnDotum"/>
                <a:cs typeface="UnDotum"/>
              </a:rPr>
              <a:t></a:t>
            </a:r>
            <a:r>
              <a:rPr sz="2400" b="1" spc="-90" dirty="0">
                <a:latin typeface="Times New Roman" pitchFamily="18" charset="0"/>
                <a:cs typeface="Times New Roman" pitchFamily="18" charset="0"/>
              </a:rPr>
              <a:t>little-Oh</a:t>
            </a:r>
            <a:r>
              <a:rPr sz="2400" b="1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70" dirty="0">
                <a:latin typeface="Times New Roman" pitchFamily="18" charset="0"/>
                <a:cs typeface="Times New Roman" pitchFamily="18" charset="0"/>
              </a:rPr>
              <a:t>Defn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: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50800" algn="just">
              <a:lnSpc>
                <a:spcPct val="100000"/>
              </a:lnSpc>
              <a:spcBef>
                <a:spcPts val="310"/>
              </a:spcBef>
            </a:pPr>
            <a:r>
              <a:rPr sz="2400" i="1" spc="-2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i="1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sz="2400" i="1" spc="-4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i="1" spc="-4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))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50800" marR="43180" algn="just">
              <a:lnSpc>
                <a:spcPct val="94700"/>
              </a:lnSpc>
            </a:pPr>
            <a:r>
              <a:rPr sz="2400" spc="-232" baseline="15151" dirty="0">
                <a:solidFill>
                  <a:srgbClr val="FD8536"/>
                </a:solidFill>
                <a:latin typeface="Times New Roman" pitchFamily="18" charset="0"/>
                <a:cs typeface="Times New Roman" pitchFamily="18" charset="0"/>
              </a:rPr>
              <a:t> 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sz="2400" spc="185" dirty="0">
                <a:latin typeface="Times New Roman" pitchFamily="18" charset="0"/>
                <a:cs typeface="Times New Roman" pitchFamily="18" charset="0"/>
              </a:rPr>
              <a:t>constants  </a:t>
            </a:r>
            <a:r>
              <a:rPr sz="2400" i="1" spc="-19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sz="2400" spc="210" dirty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exists </a:t>
            </a:r>
            <a:r>
              <a:rPr sz="2400" spc="26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400" i="1" spc="-25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i="1" spc="-375" baseline="-23809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sz="2400" spc="175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60" dirty="0">
                <a:latin typeface="Times New Roman" pitchFamily="18" charset="0"/>
                <a:cs typeface="Times New Roman" pitchFamily="18" charset="0"/>
              </a:rPr>
              <a:t>that  </a:t>
            </a:r>
            <a:r>
              <a:rPr sz="2400" i="1" spc="-2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i="1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&lt; </a:t>
            </a:r>
            <a:r>
              <a:rPr sz="2400" i="1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· </a:t>
            </a:r>
            <a:r>
              <a:rPr sz="2400" i="1" spc="-6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i="1" spc="-6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400" spc="4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400" i="1" spc="-55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IN" sz="2400" spc="-30" dirty="0" smtClean="0">
                <a:latin typeface="Times New Roman" pitchFamily="18" charset="0"/>
                <a:cs typeface="Times New Roman" pitchFamily="18" charset="0"/>
              </a:rPr>
              <a:t>&gt;= </a:t>
            </a:r>
            <a:r>
              <a:rPr sz="2400" spc="-3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-14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i="1" spc="-217" baseline="-23809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2400" spc="-145" dirty="0"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4664" y="1089408"/>
            <a:ext cx="3318933" cy="4051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799973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200" dirty="0">
                <a:solidFill>
                  <a:schemeClr val="tx1"/>
                </a:solidFill>
                <a:latin typeface="Times New Roman"/>
                <a:cs typeface="Times New Roman"/>
              </a:rPr>
              <a:t>LITTLE</a:t>
            </a:r>
            <a:r>
              <a:rPr b="0" spc="200" dirty="0">
                <a:solidFill>
                  <a:srgbClr val="565E6C"/>
                </a:solidFill>
                <a:latin typeface="Times New Roman"/>
                <a:cs typeface="Times New Roman"/>
              </a:rPr>
              <a:t> </a:t>
            </a:r>
            <a:r>
              <a:rPr b="0" spc="160" dirty="0">
                <a:solidFill>
                  <a:schemeClr val="tx1"/>
                </a:solidFill>
                <a:latin typeface="Times New Roman"/>
                <a:cs typeface="Times New Roman"/>
              </a:rPr>
              <a:t>OMEGA </a:t>
            </a:r>
            <a:r>
              <a:rPr b="0" spc="175" dirty="0">
                <a:solidFill>
                  <a:schemeClr val="tx1"/>
                </a:solidFill>
                <a:latin typeface="Times New Roman"/>
                <a:cs typeface="Times New Roman"/>
              </a:rPr>
              <a:t>NOTATION</a:t>
            </a:r>
            <a:r>
              <a:rPr b="0" spc="-1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spc="10" dirty="0" smtClean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IN" spc="10" dirty="0">
                <a:solidFill>
                  <a:schemeClr val="tx1"/>
                </a:solidFill>
                <a:latin typeface="Symbol"/>
                <a:cs typeface="Times New Roman"/>
              </a:rPr>
              <a:t>w</a:t>
            </a:r>
            <a:r>
              <a:rPr b="0" spc="10" dirty="0" smtClean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 b="0" spc="1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1558289"/>
            <a:ext cx="4145915" cy="2251641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50800" algn="just">
              <a:lnSpc>
                <a:spcPct val="100000"/>
              </a:lnSpc>
              <a:spcBef>
                <a:spcPts val="409"/>
              </a:spcBef>
            </a:pPr>
            <a:r>
              <a:rPr sz="2400" spc="-195" baseline="15151" dirty="0">
                <a:solidFill>
                  <a:srgbClr val="FD8536"/>
                </a:solidFill>
                <a:latin typeface="Times New Roman" pitchFamily="18" charset="0"/>
                <a:cs typeface="Times New Roman" pitchFamily="18" charset="0"/>
              </a:rPr>
              <a:t></a:t>
            </a:r>
            <a:r>
              <a:rPr sz="2400" b="1" spc="-130" dirty="0">
                <a:latin typeface="Times New Roman" pitchFamily="18" charset="0"/>
                <a:cs typeface="Times New Roman" pitchFamily="18" charset="0"/>
              </a:rPr>
              <a:t>little-Omega</a:t>
            </a:r>
            <a:r>
              <a:rPr sz="2400" b="1" spc="-1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70" dirty="0">
                <a:latin typeface="Times New Roman" pitchFamily="18" charset="0"/>
                <a:cs typeface="Times New Roman" pitchFamily="18" charset="0"/>
              </a:rPr>
              <a:t>Defn</a:t>
            </a:r>
            <a:r>
              <a:rPr sz="2400" spc="-70" dirty="0">
                <a:latin typeface="Times New Roman" pitchFamily="18" charset="0"/>
                <a:cs typeface="Times New Roman" pitchFamily="18" charset="0"/>
              </a:rPr>
              <a:t>: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50800" algn="just">
              <a:lnSpc>
                <a:spcPct val="100000"/>
              </a:lnSpc>
              <a:spcBef>
                <a:spcPts val="310"/>
              </a:spcBef>
            </a:pPr>
            <a:r>
              <a:rPr sz="2400" i="1" spc="-2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i="1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sz="2400" spc="1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sz="2400" spc="1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pc="-4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2400" spc="-4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i="1" spc="-40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400" spc="-4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i="1" spc="-4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))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50800" marR="43180" algn="just">
              <a:lnSpc>
                <a:spcPct val="94700"/>
              </a:lnSpc>
            </a:pPr>
            <a:r>
              <a:rPr sz="2400" spc="-232" baseline="15151" dirty="0">
                <a:solidFill>
                  <a:srgbClr val="FD8536"/>
                </a:solidFill>
                <a:latin typeface="Times New Roman" pitchFamily="18" charset="0"/>
                <a:cs typeface="Times New Roman" pitchFamily="18" charset="0"/>
              </a:rPr>
              <a:t> </a:t>
            </a:r>
            <a:r>
              <a:rPr sz="2400" spc="85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spc="14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400" spc="120" dirty="0"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sz="2400" spc="185" dirty="0">
                <a:latin typeface="Times New Roman" pitchFamily="18" charset="0"/>
                <a:cs typeface="Times New Roman" pitchFamily="18" charset="0"/>
              </a:rPr>
              <a:t>constants  </a:t>
            </a:r>
            <a:r>
              <a:rPr sz="2400" i="1" spc="-190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sz="2400" spc="210" dirty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sz="2400" spc="150" dirty="0">
                <a:latin typeface="Times New Roman" pitchFamily="18" charset="0"/>
                <a:cs typeface="Times New Roman" pitchFamily="18" charset="0"/>
              </a:rPr>
              <a:t>exists </a:t>
            </a:r>
            <a:r>
              <a:rPr sz="2400" spc="26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2400" i="1" spc="-25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i="1" spc="-375" baseline="-23809" dirty="0">
                <a:latin typeface="Times New Roman" pitchFamily="18" charset="0"/>
                <a:cs typeface="Times New Roman" pitchFamily="18" charset="0"/>
              </a:rPr>
              <a:t>0 </a:t>
            </a:r>
            <a:r>
              <a:rPr sz="2400" spc="175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2400" spc="-1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260" dirty="0">
                <a:latin typeface="Times New Roman" pitchFamily="18" charset="0"/>
                <a:cs typeface="Times New Roman" pitchFamily="18" charset="0"/>
              </a:rPr>
              <a:t>that  </a:t>
            </a:r>
            <a:r>
              <a:rPr sz="2400" spc="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5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· </a:t>
            </a:r>
            <a:r>
              <a:rPr sz="2400" i="1" spc="-65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sz="2400" spc="-6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400" i="1" spc="-6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spc="-65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IN" sz="2400" spc="-65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sz="2400" i="1" spc="-25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spc="-2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spc="-2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spc="-25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400" spc="4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9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400" spc="145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sz="2400" i="1" spc="-55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</a:t>
            </a:r>
            <a:r>
              <a:rPr sz="2400" spc="-3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i="1" spc="-145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2400" i="1" spc="-217" baseline="-23809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sz="2400" spc="-145" dirty="0">
                <a:latin typeface="Times New Roman" pitchFamily="18" charset="0"/>
                <a:cs typeface="Times New Roman" pitchFamily="18" charset="0"/>
              </a:rPr>
              <a:t>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914400"/>
            <a:ext cx="4038600" cy="472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-111443"/>
            <a:ext cx="799973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0" spc="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Mathematical </a:t>
            </a:r>
            <a:r>
              <a:rPr sz="3600" b="0" spc="200" dirty="0" smtClean="0">
                <a:solidFill>
                  <a:schemeClr val="tx1"/>
                </a:solidFill>
                <a:latin typeface="Times New Roman"/>
                <a:cs typeface="Times New Roman"/>
              </a:rPr>
              <a:t>LITTLE</a:t>
            </a:r>
            <a:r>
              <a:rPr sz="3600" b="0" spc="200" dirty="0" smtClean="0">
                <a:solidFill>
                  <a:srgbClr val="565E6C"/>
                </a:solidFill>
                <a:latin typeface="Times New Roman"/>
                <a:cs typeface="Times New Roman"/>
              </a:rPr>
              <a:t> </a:t>
            </a:r>
            <a:r>
              <a:rPr sz="3600" b="0" spc="160" dirty="0" smtClean="0">
                <a:solidFill>
                  <a:schemeClr val="tx1"/>
                </a:solidFill>
                <a:latin typeface="Times New Roman"/>
                <a:cs typeface="Times New Roman"/>
              </a:rPr>
              <a:t>O</a:t>
            </a:r>
            <a:r>
              <a:rPr lang="en-IN" sz="3600" b="0" spc="160" dirty="0" smtClean="0">
                <a:solidFill>
                  <a:schemeClr val="tx1"/>
                </a:solidFill>
                <a:latin typeface="Times New Roman"/>
                <a:cs typeface="Times New Roman"/>
              </a:rPr>
              <a:t>h </a:t>
            </a:r>
            <a:r>
              <a:rPr sz="3600" b="0" spc="160" dirty="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600" b="0" spc="175" dirty="0">
                <a:solidFill>
                  <a:schemeClr val="tx1"/>
                </a:solidFill>
                <a:latin typeface="Times New Roman"/>
                <a:cs typeface="Times New Roman"/>
              </a:rPr>
              <a:t>NOTATION</a:t>
            </a:r>
            <a:r>
              <a:rPr sz="3600" b="0" spc="-1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3600" b="0" spc="10" dirty="0" smtClean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lang="en-IN" sz="3600" spc="10" dirty="0">
                <a:solidFill>
                  <a:schemeClr val="tx1"/>
                </a:solidFill>
                <a:latin typeface="Symbol"/>
                <a:cs typeface="Times New Roman"/>
              </a:rPr>
              <a:t>o</a:t>
            </a:r>
            <a:r>
              <a:rPr sz="3600" b="0" spc="10" dirty="0" smtClean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  <a:endParaRPr sz="3600" b="0" spc="1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1558289"/>
            <a:ext cx="8266431" cy="522322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457200" indent="-457200" fontAlgn="base">
              <a:buAutoNum type="arabicPeriod"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mathematical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relation f(n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) = o(g(n)) means</a:t>
            </a:r>
            <a:br>
              <a:rPr lang="pt-BR" sz="2400" dirty="0">
                <a:latin typeface="Times New Roman" pitchFamily="18" charset="0"/>
                <a:cs typeface="Times New Roman" pitchFamily="18" charset="0"/>
              </a:rPr>
            </a:b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lim  f(n)/g(n) =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dirty="0">
                <a:latin typeface="Times New Roman" pitchFamily="18" charset="0"/>
                <a:cs typeface="Times New Roman" pitchFamily="18" charset="0"/>
              </a:rPr>
            </a:b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→∞</a:t>
            </a:r>
          </a:p>
          <a:p>
            <a:pPr fontAlgn="base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f(n) has smaller order of growth than g(n).</a:t>
            </a:r>
          </a:p>
          <a:p>
            <a:pPr fontAlgn="base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2. In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mathematical relation f(n) =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w(g(n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)) means</a:t>
            </a:r>
            <a:br>
              <a:rPr lang="pt-BR" sz="2400" dirty="0">
                <a:latin typeface="Times New Roman" pitchFamily="18" charset="0"/>
                <a:cs typeface="Times New Roman" pitchFamily="18" charset="0"/>
              </a:rPr>
            </a:b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            lim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 f(n)/g(n) =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infinite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dirty="0">
                <a:latin typeface="Times New Roman" pitchFamily="18" charset="0"/>
                <a:cs typeface="Times New Roman" pitchFamily="18" charset="0"/>
              </a:rPr>
            </a:b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           n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→∞</a:t>
            </a:r>
          </a:p>
          <a:p>
            <a:pPr fontAlgn="base"/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f(n) has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larger order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of growth than g(n).</a:t>
            </a:r>
          </a:p>
          <a:p>
            <a:pPr fontAlgn="base"/>
            <a:endParaRPr lang="pt-BR" sz="2400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In mathematical relation f(n)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 θ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g(n)) means</a:t>
            </a:r>
            <a:br>
              <a:rPr lang="pt-BR" sz="2400" dirty="0">
                <a:latin typeface="Times New Roman" pitchFamily="18" charset="0"/>
                <a:cs typeface="Times New Roman" pitchFamily="18" charset="0"/>
              </a:rPr>
            </a:b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        lim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 f(n)/g(n) =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constant c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dirty="0">
                <a:latin typeface="Times New Roman" pitchFamily="18" charset="0"/>
                <a:cs typeface="Times New Roman" pitchFamily="18" charset="0"/>
              </a:rPr>
            </a:b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        n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→∞</a:t>
            </a:r>
          </a:p>
          <a:p>
            <a:pPr fontAlgn="base"/>
            <a:endParaRPr lang="pt-BR" sz="2400" dirty="0">
              <a:latin typeface="Times New Roman" pitchFamily="18" charset="0"/>
              <a:cs typeface="Times New Roman" pitchFamily="18" charset="0"/>
            </a:endParaRPr>
          </a:p>
          <a:p>
            <a:pPr fontAlgn="base"/>
            <a:endParaRPr lang="pt-B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1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302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Mathematical Relation 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8194" name="Picture 2" descr="https://www.tutorialspoint.com/assets/questions/media/26170/formul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7800"/>
            <a:ext cx="1676400" cy="9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For little o notation</a:t>
            </a:r>
          </a:p>
          <a:p>
            <a:pPr marL="0" indent="0">
              <a:buNone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f(n) = 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and g(n) = 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then check whether f(n) = o(g(n)) or not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: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Lim f(n)/g(n)=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2  /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3   =    1/infinite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=0</a:t>
            </a:r>
          </a:p>
          <a:p>
            <a:pPr marL="0" indent="0">
              <a:buNone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n→∞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result is 0, and it satisfies the equation mentioned above. So we can say that f(n) = o(g(n)).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93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pt-B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Examples: 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Is 7n + 8 ∈ o(n</a:t>
            </a:r>
            <a:r>
              <a:rPr lang="pt-BR" sz="24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b="1" dirty="0" smtClean="0">
                <a:latin typeface="Times New Roman" pitchFamily="18" charset="0"/>
                <a:cs typeface="Times New Roman" pitchFamily="18" charset="0"/>
              </a:rPr>
              <a:t>)?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400" dirty="0">
                <a:latin typeface="Times New Roman" pitchFamily="18" charset="0"/>
                <a:cs typeface="Times New Roman" pitchFamily="18" charset="0"/>
              </a:rPr>
            </a:br>
            <a:r>
              <a:rPr lang="pt-BR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 :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Mathematically we get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lim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 f(n)/g(n) = lim  (7n + 8)/(n</a:t>
            </a:r>
            <a:r>
              <a:rPr lang="pt-BR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) = lim  7/2n = 0 </a:t>
            </a:r>
            <a:br>
              <a:rPr lang="pt-BR" sz="2400" dirty="0">
                <a:latin typeface="Times New Roman" pitchFamily="18" charset="0"/>
                <a:cs typeface="Times New Roman" pitchFamily="18" charset="0"/>
              </a:rPr>
            </a:b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n→∞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n→∞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n→∞ </a:t>
            </a:r>
          </a:p>
          <a:p>
            <a:pPr marL="0" indent="0">
              <a:buNone/>
            </a:pP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			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hence 7n + 8 ∈ o(n</a:t>
            </a:r>
            <a:r>
              <a:rPr lang="pt-BR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sz="2400" dirty="0" smtClean="0">
                <a:latin typeface="Times New Roman" pitchFamily="18" charset="0"/>
                <a:cs typeface="Times New Roman" pitchFamily="18" charset="0"/>
              </a:rPr>
              <a:t>) proved.</a:t>
            </a:r>
            <a:endParaRPr lang="pt-BR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914400"/>
            <a:ext cx="5867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Characteristics of an </a:t>
            </a: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sz="2800" b="0" spc="-5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569" y="1634490"/>
            <a:ext cx="7656831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dirty="0"/>
              <a:t> </a:t>
            </a:r>
            <a:endParaRPr lang="en-US" sz="1600" dirty="0"/>
          </a:p>
          <a:p>
            <a:pPr lvl="1"/>
            <a:endParaRPr lang="en-US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Must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take an input.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Must give some output(yes/no , value etc.)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Definiteness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–each instruction is clear and unambiguous.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Finiteness –algorithm terminates after a finite number of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steps.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Effectiveness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–every instruction must be basic i.e.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simple instruction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237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685673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220" dirty="0">
                <a:solidFill>
                  <a:srgbClr val="565E6C"/>
                </a:solidFill>
                <a:latin typeface="Times New Roman"/>
                <a:cs typeface="Times New Roman"/>
              </a:rPr>
              <a:t>TIME</a:t>
            </a:r>
            <a:r>
              <a:rPr b="0" spc="30" dirty="0">
                <a:solidFill>
                  <a:srgbClr val="565E6C"/>
                </a:solidFill>
                <a:latin typeface="Times New Roman"/>
                <a:cs typeface="Times New Roman"/>
              </a:rPr>
              <a:t> </a:t>
            </a:r>
            <a:r>
              <a:rPr b="0" spc="155" dirty="0">
                <a:solidFill>
                  <a:srgbClr val="565E6C"/>
                </a:solidFill>
                <a:latin typeface="Times New Roman"/>
                <a:cs typeface="Times New Roman"/>
              </a:rPr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69" y="1567179"/>
            <a:ext cx="7134225" cy="451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200" spc="135" dirty="0">
                <a:latin typeface="Times New Roman"/>
                <a:cs typeface="Times New Roman"/>
              </a:rPr>
              <a:t>Dependency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  <a:p>
            <a:pPr marL="664210" indent="-273050">
              <a:lnSpc>
                <a:spcPct val="100000"/>
              </a:lnSpc>
              <a:spcBef>
                <a:spcPts val="10"/>
              </a:spcBef>
              <a:buClr>
                <a:srgbClr val="FD8536"/>
              </a:buClr>
              <a:buSzPct val="78947"/>
              <a:buFont typeface="UnDotum"/>
              <a:buChar char=""/>
              <a:tabLst>
                <a:tab pos="664210" algn="l"/>
              </a:tabLst>
            </a:pPr>
            <a:r>
              <a:rPr sz="1900" spc="170" dirty="0">
                <a:latin typeface="Times New Roman"/>
                <a:cs typeface="Times New Roman"/>
              </a:rPr>
              <a:t>the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Times New Roman"/>
                <a:cs typeface="Times New Roman"/>
              </a:rPr>
              <a:t>time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40" dirty="0">
                <a:latin typeface="Times New Roman"/>
                <a:cs typeface="Times New Roman"/>
              </a:rPr>
              <a:t>it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65" dirty="0">
                <a:latin typeface="Times New Roman"/>
                <a:cs typeface="Times New Roman"/>
              </a:rPr>
              <a:t>takes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00" dirty="0">
                <a:latin typeface="Times New Roman"/>
                <a:cs typeface="Times New Roman"/>
              </a:rPr>
              <a:t>to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70" dirty="0">
                <a:latin typeface="Times New Roman"/>
                <a:cs typeface="Times New Roman"/>
              </a:rPr>
              <a:t>solve</a:t>
            </a:r>
            <a:r>
              <a:rPr sz="1900" spc="50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114" dirty="0">
                <a:latin typeface="Times New Roman"/>
                <a:cs typeface="Times New Roman"/>
              </a:rPr>
              <a:t>problem</a:t>
            </a:r>
            <a:endParaRPr sz="1900">
              <a:latin typeface="Times New Roman"/>
              <a:cs typeface="Times New Roman"/>
            </a:endParaRPr>
          </a:p>
          <a:p>
            <a:pPr marL="664210" indent="-273050">
              <a:lnSpc>
                <a:spcPct val="100000"/>
              </a:lnSpc>
              <a:spcBef>
                <a:spcPts val="20"/>
              </a:spcBef>
              <a:buClr>
                <a:srgbClr val="FD8536"/>
              </a:buClr>
              <a:buSzPct val="78947"/>
              <a:buFont typeface="UnDotum"/>
              <a:buChar char=""/>
              <a:tabLst>
                <a:tab pos="664210" algn="l"/>
              </a:tabLst>
            </a:pPr>
            <a:r>
              <a:rPr sz="1900" spc="175" dirty="0">
                <a:latin typeface="Times New Roman"/>
                <a:cs typeface="Times New Roman"/>
              </a:rPr>
              <a:t>as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-285" dirty="0">
                <a:latin typeface="Times New Roman"/>
                <a:cs typeface="Times New Roman"/>
              </a:rPr>
              <a:t> </a:t>
            </a:r>
            <a:r>
              <a:rPr sz="1900" spc="110" dirty="0">
                <a:latin typeface="Times New Roman"/>
                <a:cs typeface="Times New Roman"/>
              </a:rPr>
              <a:t>function </a:t>
            </a:r>
            <a:r>
              <a:rPr sz="1900" dirty="0">
                <a:latin typeface="Times New Roman"/>
                <a:cs typeface="Times New Roman"/>
              </a:rPr>
              <a:t>of </a:t>
            </a:r>
            <a:r>
              <a:rPr sz="1900" spc="170" dirty="0">
                <a:latin typeface="Times New Roman"/>
                <a:cs typeface="Times New Roman"/>
              </a:rPr>
              <a:t>the </a:t>
            </a:r>
            <a:r>
              <a:rPr sz="1900" spc="114" dirty="0">
                <a:latin typeface="Times New Roman"/>
                <a:cs typeface="Times New Roman"/>
              </a:rPr>
              <a:t>problem </a:t>
            </a:r>
            <a:r>
              <a:rPr sz="1900" spc="105" dirty="0">
                <a:latin typeface="Times New Roman"/>
                <a:cs typeface="Times New Roman"/>
              </a:rPr>
              <a:t>dimension/size</a:t>
            </a:r>
            <a:endParaRPr sz="19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70"/>
              </a:spcBef>
            </a:pPr>
            <a:r>
              <a:rPr sz="2200" spc="145" dirty="0">
                <a:latin typeface="Times New Roman"/>
                <a:cs typeface="Times New Roman"/>
              </a:rPr>
              <a:t>Examples:</a:t>
            </a:r>
            <a:endParaRPr sz="2200">
              <a:latin typeface="Times New Roman"/>
              <a:cs typeface="Times New Roman"/>
            </a:endParaRPr>
          </a:p>
          <a:p>
            <a:pPr marL="664210" indent="-273050">
              <a:lnSpc>
                <a:spcPct val="100000"/>
              </a:lnSpc>
              <a:spcBef>
                <a:spcPts val="10"/>
              </a:spcBef>
              <a:buClr>
                <a:srgbClr val="FD8536"/>
              </a:buClr>
              <a:buSzPct val="78947"/>
              <a:buFont typeface="UnDotum"/>
              <a:buChar char=""/>
              <a:tabLst>
                <a:tab pos="664210" algn="l"/>
              </a:tabLst>
            </a:pPr>
            <a:r>
              <a:rPr sz="1900" spc="125" dirty="0">
                <a:latin typeface="Times New Roman"/>
                <a:cs typeface="Times New Roman"/>
              </a:rPr>
              <a:t>Sorting </a:t>
            </a:r>
            <a:r>
              <a:rPr sz="1900" spc="210" dirty="0">
                <a:latin typeface="Times New Roman"/>
                <a:cs typeface="Times New Roman"/>
              </a:rPr>
              <a:t>a </a:t>
            </a:r>
            <a:r>
              <a:rPr sz="1900" spc="120" dirty="0">
                <a:latin typeface="Times New Roman"/>
                <a:cs typeface="Times New Roman"/>
              </a:rPr>
              <a:t>list </a:t>
            </a:r>
            <a:r>
              <a:rPr sz="1900" dirty="0">
                <a:latin typeface="Times New Roman"/>
                <a:cs typeface="Times New Roman"/>
              </a:rPr>
              <a:t>of </a:t>
            </a:r>
            <a:r>
              <a:rPr sz="1900" spc="145" dirty="0">
                <a:latin typeface="Times New Roman"/>
                <a:cs typeface="Times New Roman"/>
              </a:rPr>
              <a:t>length</a:t>
            </a:r>
            <a:r>
              <a:rPr sz="1900" spc="-229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  <a:p>
            <a:pPr marL="664210" indent="-273050">
              <a:lnSpc>
                <a:spcPct val="100000"/>
              </a:lnSpc>
              <a:spcBef>
                <a:spcPts val="20"/>
              </a:spcBef>
              <a:buClr>
                <a:srgbClr val="FD8536"/>
              </a:buClr>
              <a:buSzPct val="78947"/>
              <a:buFont typeface="UnDotum"/>
              <a:buChar char=""/>
              <a:tabLst>
                <a:tab pos="664210" algn="l"/>
              </a:tabLst>
            </a:pPr>
            <a:r>
              <a:rPr sz="1900" spc="135" dirty="0">
                <a:latin typeface="Times New Roman"/>
                <a:cs typeface="Times New Roman"/>
              </a:rPr>
              <a:t>Searching </a:t>
            </a:r>
            <a:r>
              <a:rPr sz="1900" spc="210" dirty="0">
                <a:latin typeface="Times New Roman"/>
                <a:cs typeface="Times New Roman"/>
              </a:rPr>
              <a:t>a </a:t>
            </a:r>
            <a:r>
              <a:rPr sz="1900" spc="120" dirty="0">
                <a:latin typeface="Times New Roman"/>
                <a:cs typeface="Times New Roman"/>
              </a:rPr>
              <a:t>list </a:t>
            </a:r>
            <a:r>
              <a:rPr sz="1900" dirty="0">
                <a:latin typeface="Times New Roman"/>
                <a:cs typeface="Times New Roman"/>
              </a:rPr>
              <a:t>of </a:t>
            </a:r>
            <a:r>
              <a:rPr sz="1900" spc="140" dirty="0">
                <a:latin typeface="Times New Roman"/>
                <a:cs typeface="Times New Roman"/>
              </a:rPr>
              <a:t>length</a:t>
            </a:r>
            <a:r>
              <a:rPr sz="1900" spc="-235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n</a:t>
            </a:r>
            <a:endParaRPr sz="1900">
              <a:latin typeface="Times New Roman"/>
              <a:cs typeface="Times New Roman"/>
            </a:endParaRPr>
          </a:p>
          <a:p>
            <a:pPr marL="664210" indent="-273050">
              <a:lnSpc>
                <a:spcPct val="100000"/>
              </a:lnSpc>
              <a:spcBef>
                <a:spcPts val="20"/>
              </a:spcBef>
              <a:buClr>
                <a:srgbClr val="FD8536"/>
              </a:buClr>
              <a:buSzPct val="78947"/>
              <a:buFont typeface="UnDotum"/>
              <a:buChar char=""/>
              <a:tabLst>
                <a:tab pos="664210" algn="l"/>
              </a:tabLst>
            </a:pPr>
            <a:r>
              <a:rPr sz="1900" spc="114" dirty="0">
                <a:latin typeface="Times New Roman"/>
                <a:cs typeface="Times New Roman"/>
              </a:rPr>
              <a:t>Multiplying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</a:t>
            </a:r>
            <a:r>
              <a:rPr sz="1900" spc="65" dirty="0">
                <a:latin typeface="Times New Roman"/>
                <a:cs typeface="Times New Roman"/>
              </a:rPr>
              <a:t> </a:t>
            </a:r>
            <a:r>
              <a:rPr sz="1900" i="1" spc="160" dirty="0">
                <a:latin typeface="Times New Roman"/>
                <a:cs typeface="Times New Roman"/>
              </a:rPr>
              <a:t>n</a:t>
            </a:r>
            <a:r>
              <a:rPr sz="1900" spc="160" dirty="0">
                <a:latin typeface="Times New Roman"/>
                <a:cs typeface="Times New Roman"/>
              </a:rPr>
              <a:t>×</a:t>
            </a:r>
            <a:r>
              <a:rPr sz="1900" i="1" spc="160" dirty="0">
                <a:latin typeface="Times New Roman"/>
                <a:cs typeface="Times New Roman"/>
              </a:rPr>
              <a:t>n</a:t>
            </a:r>
            <a:r>
              <a:rPr sz="1900" i="1" spc="55" dirty="0">
                <a:latin typeface="Times New Roman"/>
                <a:cs typeface="Times New Roman"/>
              </a:rPr>
              <a:t> </a:t>
            </a:r>
            <a:r>
              <a:rPr sz="1900" spc="160" dirty="0">
                <a:latin typeface="Times New Roman"/>
                <a:cs typeface="Times New Roman"/>
              </a:rPr>
              <a:t>matrix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Times New Roman"/>
                <a:cs typeface="Times New Roman"/>
              </a:rPr>
              <a:t>by</a:t>
            </a:r>
            <a:r>
              <a:rPr sz="1900" spc="45" dirty="0">
                <a:latin typeface="Times New Roman"/>
                <a:cs typeface="Times New Roman"/>
              </a:rPr>
              <a:t> </a:t>
            </a:r>
            <a:r>
              <a:rPr sz="1900" spc="210" dirty="0">
                <a:latin typeface="Times New Roman"/>
                <a:cs typeface="Times New Roman"/>
              </a:rPr>
              <a:t>an</a:t>
            </a:r>
            <a:r>
              <a:rPr sz="1900" spc="60" dirty="0">
                <a:latin typeface="Times New Roman"/>
                <a:cs typeface="Times New Roman"/>
              </a:rPr>
              <a:t> </a:t>
            </a:r>
            <a:r>
              <a:rPr sz="1900" i="1" spc="130" dirty="0">
                <a:latin typeface="Times New Roman"/>
                <a:cs typeface="Times New Roman"/>
              </a:rPr>
              <a:t>n</a:t>
            </a:r>
            <a:r>
              <a:rPr sz="1900" spc="130" dirty="0">
                <a:latin typeface="Times New Roman"/>
                <a:cs typeface="Times New Roman"/>
              </a:rPr>
              <a:t>×</a:t>
            </a:r>
            <a:r>
              <a:rPr sz="1900" i="1" spc="130" dirty="0">
                <a:latin typeface="Times New Roman"/>
                <a:cs typeface="Times New Roman"/>
              </a:rPr>
              <a:t>1</a:t>
            </a:r>
            <a:r>
              <a:rPr sz="1900" i="1" spc="40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Times New Roman"/>
                <a:cs typeface="Times New Roman"/>
              </a:rPr>
              <a:t>vector</a:t>
            </a:r>
            <a:endParaRPr sz="19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"/>
              </a:spcBef>
            </a:pPr>
            <a:r>
              <a:rPr sz="2200" spc="135" dirty="0">
                <a:latin typeface="Times New Roman"/>
                <a:cs typeface="Times New Roman"/>
              </a:rPr>
              <a:t>Time </a:t>
            </a:r>
            <a:r>
              <a:rPr sz="2200" spc="114" dirty="0">
                <a:latin typeface="Times New Roman"/>
                <a:cs typeface="Times New Roman"/>
              </a:rPr>
              <a:t>to </a:t>
            </a:r>
            <a:r>
              <a:rPr sz="2200" spc="85" dirty="0">
                <a:latin typeface="Times New Roman"/>
                <a:cs typeface="Times New Roman"/>
              </a:rPr>
              <a:t>solve </a:t>
            </a:r>
            <a:r>
              <a:rPr sz="2200" spc="135" dirty="0">
                <a:latin typeface="Times New Roman"/>
                <a:cs typeface="Times New Roman"/>
              </a:rPr>
              <a:t>problem </a:t>
            </a:r>
            <a:r>
              <a:rPr sz="2200" spc="170" dirty="0">
                <a:latin typeface="Times New Roman"/>
                <a:cs typeface="Times New Roman"/>
              </a:rPr>
              <a:t>might </a:t>
            </a:r>
            <a:r>
              <a:rPr sz="2200" spc="160" dirty="0">
                <a:latin typeface="Times New Roman"/>
                <a:cs typeface="Times New Roman"/>
              </a:rPr>
              <a:t>depend</a:t>
            </a:r>
            <a:r>
              <a:rPr sz="2200" spc="-340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on </a:t>
            </a:r>
            <a:r>
              <a:rPr sz="2200" spc="220" dirty="0"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  <a:p>
            <a:pPr marL="664210" indent="-273050">
              <a:lnSpc>
                <a:spcPct val="100000"/>
              </a:lnSpc>
              <a:spcBef>
                <a:spcPts val="20"/>
              </a:spcBef>
              <a:buClr>
                <a:srgbClr val="FD8536"/>
              </a:buClr>
              <a:buSzPct val="78947"/>
              <a:buFont typeface="UnDotum"/>
              <a:buChar char=""/>
              <a:tabLst>
                <a:tab pos="664210" algn="l"/>
              </a:tabLst>
            </a:pPr>
            <a:r>
              <a:rPr sz="1900" spc="95" dirty="0">
                <a:latin typeface="Times New Roman"/>
                <a:cs typeface="Times New Roman"/>
              </a:rPr>
              <a:t>Average-case</a:t>
            </a:r>
            <a:r>
              <a:rPr sz="1900" spc="40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Times New Roman"/>
                <a:cs typeface="Times New Roman"/>
              </a:rPr>
              <a:t>time</a:t>
            </a:r>
            <a:endParaRPr sz="1900">
              <a:latin typeface="Times New Roman"/>
              <a:cs typeface="Times New Roman"/>
            </a:endParaRPr>
          </a:p>
          <a:p>
            <a:pPr marL="664210" indent="-273050">
              <a:lnSpc>
                <a:spcPct val="100000"/>
              </a:lnSpc>
              <a:spcBef>
                <a:spcPts val="10"/>
              </a:spcBef>
              <a:buClr>
                <a:srgbClr val="FD8536"/>
              </a:buClr>
              <a:buSzPct val="78947"/>
              <a:buFont typeface="UnDotum"/>
              <a:buChar char=""/>
              <a:tabLst>
                <a:tab pos="664210" algn="l"/>
              </a:tabLst>
            </a:pPr>
            <a:r>
              <a:rPr sz="1900" spc="105" dirty="0">
                <a:latin typeface="Times New Roman"/>
                <a:cs typeface="Times New Roman"/>
              </a:rPr>
              <a:t>Best-case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Times New Roman"/>
                <a:cs typeface="Times New Roman"/>
              </a:rPr>
              <a:t>time</a:t>
            </a:r>
            <a:endParaRPr sz="19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20"/>
              </a:spcBef>
            </a:pPr>
            <a:r>
              <a:rPr sz="1500" spc="-142" baseline="22222" dirty="0">
                <a:solidFill>
                  <a:srgbClr val="DF742E"/>
                </a:solidFill>
                <a:latin typeface="UnDotum"/>
                <a:cs typeface="UnDotum"/>
              </a:rPr>
              <a:t> </a:t>
            </a:r>
            <a:r>
              <a:rPr sz="1700" spc="170" dirty="0">
                <a:latin typeface="Times New Roman"/>
                <a:cs typeface="Times New Roman"/>
              </a:rPr>
              <a:t>data</a:t>
            </a:r>
            <a:r>
              <a:rPr sz="1700" spc="-265" dirty="0">
                <a:latin typeface="Times New Roman"/>
                <a:cs typeface="Times New Roman"/>
              </a:rPr>
              <a:t> </a:t>
            </a:r>
            <a:r>
              <a:rPr sz="1700" spc="90" dirty="0">
                <a:latin typeface="Times New Roman"/>
                <a:cs typeface="Times New Roman"/>
              </a:rPr>
              <a:t>is </a:t>
            </a:r>
            <a:r>
              <a:rPr sz="1700" spc="75" dirty="0">
                <a:latin typeface="Times New Roman"/>
                <a:cs typeface="Times New Roman"/>
              </a:rPr>
              <a:t>well </a:t>
            </a:r>
            <a:r>
              <a:rPr sz="1700" spc="130" dirty="0">
                <a:latin typeface="Times New Roman"/>
                <a:cs typeface="Times New Roman"/>
              </a:rPr>
              <a:t>suited </a:t>
            </a:r>
            <a:r>
              <a:rPr sz="1700" spc="60" dirty="0">
                <a:latin typeface="Times New Roman"/>
                <a:cs typeface="Times New Roman"/>
              </a:rPr>
              <a:t>for </a:t>
            </a:r>
            <a:r>
              <a:rPr sz="1700" spc="125" dirty="0">
                <a:latin typeface="Times New Roman"/>
                <a:cs typeface="Times New Roman"/>
              </a:rPr>
              <a:t>algorithm </a:t>
            </a:r>
            <a:r>
              <a:rPr sz="1700" spc="55" dirty="0">
                <a:latin typeface="Times New Roman"/>
                <a:cs typeface="Times New Roman"/>
              </a:rPr>
              <a:t>(can’t </a:t>
            </a:r>
            <a:r>
              <a:rPr sz="1700" spc="95" dirty="0">
                <a:latin typeface="Times New Roman"/>
                <a:cs typeface="Times New Roman"/>
              </a:rPr>
              <a:t>be </a:t>
            </a:r>
            <a:r>
              <a:rPr sz="1700" spc="110" dirty="0">
                <a:latin typeface="Times New Roman"/>
                <a:cs typeface="Times New Roman"/>
              </a:rPr>
              <a:t>counted </a:t>
            </a:r>
            <a:r>
              <a:rPr sz="1700" spc="65" dirty="0">
                <a:latin typeface="Times New Roman"/>
                <a:cs typeface="Times New Roman"/>
              </a:rPr>
              <a:t>on)</a:t>
            </a:r>
            <a:endParaRPr sz="1700">
              <a:latin typeface="Times New Roman"/>
              <a:cs typeface="Times New Roman"/>
            </a:endParaRPr>
          </a:p>
          <a:p>
            <a:pPr marL="664210" indent="-273050">
              <a:lnSpc>
                <a:spcPct val="100000"/>
              </a:lnSpc>
              <a:spcBef>
                <a:spcPts val="20"/>
              </a:spcBef>
              <a:buClr>
                <a:srgbClr val="FD8536"/>
              </a:buClr>
              <a:buSzPct val="78947"/>
              <a:buFont typeface="UnDotum"/>
              <a:buChar char=""/>
              <a:tabLst>
                <a:tab pos="664210" algn="l"/>
              </a:tabLst>
            </a:pPr>
            <a:r>
              <a:rPr sz="1900" spc="100" dirty="0">
                <a:latin typeface="Times New Roman"/>
                <a:cs typeface="Times New Roman"/>
              </a:rPr>
              <a:t>Worst-case</a:t>
            </a:r>
            <a:r>
              <a:rPr sz="1900" spc="35" dirty="0">
                <a:latin typeface="Times New Roman"/>
                <a:cs typeface="Times New Roman"/>
              </a:rPr>
              <a:t> </a:t>
            </a:r>
            <a:r>
              <a:rPr sz="1900" spc="145" dirty="0">
                <a:latin typeface="Times New Roman"/>
                <a:cs typeface="Times New Roman"/>
              </a:rPr>
              <a:t>time</a:t>
            </a:r>
            <a:endParaRPr sz="1900">
              <a:latin typeface="Times New Roman"/>
              <a:cs typeface="Times New Roman"/>
            </a:endParaRPr>
          </a:p>
          <a:p>
            <a:pPr marL="756920">
              <a:lnSpc>
                <a:spcPct val="100000"/>
              </a:lnSpc>
              <a:spcBef>
                <a:spcPts val="10"/>
              </a:spcBef>
            </a:pPr>
            <a:r>
              <a:rPr sz="1500" spc="-142" baseline="22222" dirty="0">
                <a:solidFill>
                  <a:srgbClr val="DF742E"/>
                </a:solidFill>
                <a:latin typeface="UnDotum"/>
                <a:cs typeface="UnDotum"/>
              </a:rPr>
              <a:t> </a:t>
            </a:r>
            <a:r>
              <a:rPr sz="1700" spc="170" dirty="0">
                <a:latin typeface="Times New Roman"/>
                <a:cs typeface="Times New Roman"/>
              </a:rPr>
              <a:t>data </a:t>
            </a:r>
            <a:r>
              <a:rPr sz="1700" spc="90" dirty="0">
                <a:latin typeface="Times New Roman"/>
                <a:cs typeface="Times New Roman"/>
              </a:rPr>
              <a:t>is </a:t>
            </a:r>
            <a:r>
              <a:rPr sz="1700" spc="125" dirty="0">
                <a:latin typeface="Times New Roman"/>
                <a:cs typeface="Times New Roman"/>
              </a:rPr>
              <a:t>such </a:t>
            </a:r>
            <a:r>
              <a:rPr sz="1700" spc="185" dirty="0">
                <a:latin typeface="Times New Roman"/>
                <a:cs typeface="Times New Roman"/>
              </a:rPr>
              <a:t>that</a:t>
            </a:r>
            <a:r>
              <a:rPr sz="1700" spc="-260" dirty="0">
                <a:latin typeface="Times New Roman"/>
                <a:cs typeface="Times New Roman"/>
              </a:rPr>
              <a:t> </a:t>
            </a:r>
            <a:r>
              <a:rPr sz="1700" spc="125" dirty="0">
                <a:latin typeface="Times New Roman"/>
                <a:cs typeface="Times New Roman"/>
              </a:rPr>
              <a:t>algorithm </a:t>
            </a:r>
            <a:r>
              <a:rPr sz="1700" spc="110" dirty="0">
                <a:latin typeface="Times New Roman"/>
                <a:cs typeface="Times New Roman"/>
              </a:rPr>
              <a:t>performs </a:t>
            </a:r>
            <a:r>
              <a:rPr sz="1700" spc="70" dirty="0">
                <a:latin typeface="Times New Roman"/>
                <a:cs typeface="Times New Roman"/>
              </a:rPr>
              <a:t>poorly </a:t>
            </a:r>
            <a:r>
              <a:rPr sz="1700" spc="80" dirty="0">
                <a:latin typeface="Times New Roman"/>
                <a:cs typeface="Times New Roman"/>
              </a:rPr>
              <a:t>(time-wise)</a:t>
            </a:r>
            <a:endParaRPr sz="1700">
              <a:latin typeface="Times New Roman"/>
              <a:cs typeface="Times New Roman"/>
            </a:endParaRPr>
          </a:p>
          <a:p>
            <a:pPr marL="297180" marR="17780" indent="-271780">
              <a:lnSpc>
                <a:spcPct val="79900"/>
              </a:lnSpc>
              <a:spcBef>
                <a:spcPts val="600"/>
              </a:spcBef>
            </a:pPr>
            <a:r>
              <a:rPr sz="2200" spc="135" dirty="0">
                <a:latin typeface="Times New Roman"/>
                <a:cs typeface="Times New Roman"/>
              </a:rPr>
              <a:t>Worst-Case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gives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245" dirty="0">
                <a:latin typeface="Times New Roman"/>
                <a:cs typeface="Times New Roman"/>
              </a:rPr>
              <a:t>an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85" dirty="0">
                <a:latin typeface="Times New Roman"/>
                <a:cs typeface="Times New Roman"/>
              </a:rPr>
              <a:t>upper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50" dirty="0">
                <a:latin typeface="Times New Roman"/>
                <a:cs typeface="Times New Roman"/>
              </a:rPr>
              <a:t>bound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200" dirty="0">
                <a:latin typeface="Times New Roman"/>
                <a:cs typeface="Times New Roman"/>
              </a:rPr>
              <a:t>as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to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how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175" dirty="0">
                <a:latin typeface="Times New Roman"/>
                <a:cs typeface="Times New Roman"/>
              </a:rPr>
              <a:t>much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time  </a:t>
            </a:r>
            <a:r>
              <a:rPr sz="2200" spc="85" dirty="0">
                <a:latin typeface="Times New Roman"/>
                <a:cs typeface="Times New Roman"/>
              </a:rPr>
              <a:t>will </a:t>
            </a:r>
            <a:r>
              <a:rPr sz="2200" spc="120" dirty="0">
                <a:latin typeface="Times New Roman"/>
                <a:cs typeface="Times New Roman"/>
              </a:rPr>
              <a:t>be </a:t>
            </a:r>
            <a:r>
              <a:rPr sz="2200" spc="155" dirty="0">
                <a:latin typeface="Times New Roman"/>
                <a:cs typeface="Times New Roman"/>
              </a:rPr>
              <a:t>needed </a:t>
            </a:r>
            <a:r>
              <a:rPr sz="2200" spc="114" dirty="0">
                <a:latin typeface="Times New Roman"/>
                <a:cs typeface="Times New Roman"/>
              </a:rPr>
              <a:t>to </a:t>
            </a:r>
            <a:r>
              <a:rPr sz="2200" spc="85" dirty="0">
                <a:latin typeface="Times New Roman"/>
                <a:cs typeface="Times New Roman"/>
              </a:rPr>
              <a:t>solve </a:t>
            </a:r>
            <a:r>
              <a:rPr sz="2200" u="heavy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any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instance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195" dirty="0">
                <a:latin typeface="Times New Roman"/>
                <a:cs typeface="Times New Roman"/>
              </a:rPr>
              <a:t>the</a:t>
            </a:r>
            <a:r>
              <a:rPr sz="2200" spc="-320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Times New Roman"/>
                <a:cs typeface="Times New Roman"/>
              </a:rPr>
              <a:t>problem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9769" y="5875020"/>
            <a:ext cx="2305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0979" y="3451859"/>
            <a:ext cx="3082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000" b="0" spc="315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Thank</a:t>
            </a:r>
            <a:r>
              <a:rPr sz="4000" b="0" spc="2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b="0" spc="120" dirty="0" smtClean="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19769" y="5875020"/>
            <a:ext cx="23050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5988" y="900429"/>
            <a:ext cx="465201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Design Strategy</a:t>
            </a:r>
            <a:endParaRPr b="1" spc="-5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2057400"/>
            <a:ext cx="7122159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90855" lvl="0" indent="-3429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Divide and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Conquer</a:t>
            </a:r>
          </a:p>
          <a:p>
            <a:pPr marL="393700" marR="490855" indent="-34290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Programming</a:t>
            </a:r>
          </a:p>
          <a:p>
            <a:pPr marL="393700" marR="490855" indent="-342900"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Branch and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Bound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393700" marR="490855" indent="-342900">
              <a:buFont typeface="Arial" pitchFamily="34" charset="0"/>
              <a:buChar char="•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Greedy Approach</a:t>
            </a:r>
          </a:p>
          <a:p>
            <a:pPr marL="393700" marR="490855" indent="-342900">
              <a:buFont typeface="Arial" pitchFamily="34" charset="0"/>
              <a:buChar char="•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Backtracking </a:t>
            </a:r>
          </a:p>
          <a:p>
            <a:pPr marL="393700" marR="490855" indent="-342900">
              <a:buFont typeface="Arial" pitchFamily="34" charset="0"/>
              <a:buChar char="•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Randomized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/>
              <a:t> </a:t>
            </a:r>
            <a:endParaRPr lang="en-US" sz="2400" dirty="0"/>
          </a:p>
          <a:p>
            <a:pPr marL="393700" marR="490855" lvl="0" indent="-342900">
              <a:buFont typeface="Arial" pitchFamily="34" charset="0"/>
              <a:buChar char="•"/>
            </a:pPr>
            <a:endParaRPr lang="en-US" sz="2400" dirty="0"/>
          </a:p>
          <a:p>
            <a:pPr marL="322580" marR="490855" indent="-271780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0569" y="5875020"/>
            <a:ext cx="1276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749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521969" y="1828799"/>
            <a:ext cx="8100060" cy="4708981"/>
          </a:xfrm>
        </p:spPr>
        <p:txBody>
          <a:bodyPr>
            <a:normAutofit/>
          </a:bodyPr>
          <a:lstStyle/>
          <a:p>
            <a:r>
              <a:rPr lang="en-US" b="1" dirty="0"/>
              <a:t>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algorithm has come to mean predicting the resources that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 requires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Occasionally, resources such as memory, communication bandwidth,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computer.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Running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Time of an algorithm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time taken by the algorithm  to execute the  successfully. The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running time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an algorithm on a particular input is the number of primitive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operations 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"steps" executed. It is convenient to define the notion of step so that it is as machine independent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possible.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514" y="1376679"/>
            <a:ext cx="6236970" cy="92333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ANALYSIS OF ALGORITHMS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Pseudo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High-level description of an algorithm</a:t>
            </a:r>
          </a:p>
          <a:p>
            <a:pPr>
              <a:lnSpc>
                <a:spcPct val="90000"/>
              </a:lnSpc>
            </a:pPr>
            <a:r>
              <a:rPr lang="en-US" sz="2400"/>
              <a:t>More structured than English prose</a:t>
            </a:r>
          </a:p>
          <a:p>
            <a:pPr>
              <a:lnSpc>
                <a:spcPct val="90000"/>
              </a:lnSpc>
            </a:pPr>
            <a:r>
              <a:rPr lang="en-US" sz="2400"/>
              <a:t>Less detailed than a program</a:t>
            </a:r>
          </a:p>
          <a:p>
            <a:pPr>
              <a:lnSpc>
                <a:spcPct val="90000"/>
              </a:lnSpc>
            </a:pPr>
            <a:r>
              <a:rPr lang="en-US" sz="2400"/>
              <a:t>Preferred notation for describing algorithms</a:t>
            </a:r>
          </a:p>
          <a:p>
            <a:pPr>
              <a:lnSpc>
                <a:spcPct val="90000"/>
              </a:lnSpc>
            </a:pPr>
            <a:r>
              <a:rPr lang="en-US" sz="2400"/>
              <a:t>Hides program design issues</a:t>
            </a:r>
          </a:p>
        </p:txBody>
      </p:sp>
    </p:spTree>
    <p:extLst>
      <p:ext uri="{BB962C8B-B14F-4D97-AF65-F5344CB8AC3E}">
        <p14:creationId xmlns:p14="http://schemas.microsoft.com/office/powerpoint/2010/main" val="358312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Example: find max element of an array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Algorithm</a:t>
            </a:r>
            <a:r>
              <a:rPr lang="en-US" dirty="0"/>
              <a:t> </a:t>
            </a:r>
            <a:r>
              <a:rPr lang="en-US" b="1" i="1" dirty="0" err="1">
                <a:solidFill>
                  <a:schemeClr val="tx2"/>
                </a:solidFill>
              </a:rPr>
              <a:t>arrayMax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b="1" i="1" dirty="0">
                <a:solidFill>
                  <a:schemeClr val="tx2"/>
                </a:solidFill>
              </a:rPr>
              <a:t>A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i="1" dirty="0">
                <a:solidFill>
                  <a:schemeClr val="tx2"/>
                </a:solidFill>
              </a:rPr>
              <a:t>n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r>
              <a:rPr lang="en-US" b="1" dirty="0">
                <a:solidFill>
                  <a:schemeClr val="tx2"/>
                </a:solidFill>
              </a:rPr>
              <a:t>	</a:t>
            </a:r>
            <a:r>
              <a:rPr lang="en-US" b="1" dirty="0">
                <a:solidFill>
                  <a:srgbClr val="000000"/>
                </a:solidFill>
              </a:rPr>
              <a:t>Input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array </a:t>
            </a:r>
            <a:r>
              <a:rPr lang="en-US" b="1" i="1" dirty="0">
                <a:solidFill>
                  <a:schemeClr val="accent2"/>
                </a:solidFill>
              </a:rPr>
              <a:t>A</a:t>
            </a:r>
            <a:r>
              <a:rPr lang="en-US" dirty="0">
                <a:solidFill>
                  <a:schemeClr val="accent2"/>
                </a:solidFill>
              </a:rPr>
              <a:t> of </a:t>
            </a:r>
            <a:r>
              <a:rPr lang="en-US" b="1" i="1" dirty="0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 integers</a:t>
            </a:r>
          </a:p>
          <a:p>
            <a:r>
              <a:rPr lang="en-US" b="1" dirty="0">
                <a:solidFill>
                  <a:schemeClr val="tx2"/>
                </a:solidFill>
              </a:rPr>
              <a:t>	</a:t>
            </a:r>
            <a:r>
              <a:rPr lang="en-US" b="1" dirty="0">
                <a:solidFill>
                  <a:srgbClr val="000000"/>
                </a:solidFill>
              </a:rPr>
              <a:t>Output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maximum element of </a:t>
            </a:r>
            <a:r>
              <a:rPr lang="en-US" b="1" i="1" dirty="0">
                <a:solidFill>
                  <a:schemeClr val="accent2"/>
                </a:solidFill>
              </a:rPr>
              <a:t>A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b="1" i="1" dirty="0" err="1">
                <a:solidFill>
                  <a:schemeClr val="accent2"/>
                </a:solidFill>
              </a:rPr>
              <a:t>currentMax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b="1" i="1" dirty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[0]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dirty="0"/>
              <a:t>	</a:t>
            </a:r>
            <a:r>
              <a:rPr lang="en-US" b="1" dirty="0">
                <a:solidFill>
                  <a:srgbClr val="000000"/>
                </a:solidFill>
              </a:rPr>
              <a:t>for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dirty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to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i="1" dirty="0">
                <a:solidFill>
                  <a:schemeClr val="accent2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  1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do</a:t>
            </a:r>
          </a:p>
          <a:p>
            <a:r>
              <a:rPr lang="en-US" dirty="0">
                <a:sym typeface="Symbol" pitchFamily="18" charset="2"/>
              </a:rPr>
              <a:t>	</a:t>
            </a:r>
            <a:r>
              <a:rPr lang="en-US" dirty="0" smtClean="0">
                <a:sym typeface="Symbol" pitchFamily="18" charset="2"/>
              </a:rPr>
              <a:t>do</a:t>
            </a:r>
            <a:r>
              <a:rPr lang="en-US" dirty="0">
                <a:sym typeface="Symbol" pitchFamily="18" charset="2"/>
              </a:rPr>
              <a:t>	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if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i="1" dirty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[</a:t>
            </a:r>
            <a:r>
              <a:rPr lang="en-US" i="1" dirty="0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]  </a:t>
            </a:r>
            <a:r>
              <a:rPr lang="en-US" b="1" i="1" dirty="0" err="1">
                <a:solidFill>
                  <a:schemeClr val="accent2"/>
                </a:solidFill>
                <a:sym typeface="Symbol" pitchFamily="18" charset="2"/>
              </a:rPr>
              <a:t>currentMax</a:t>
            </a:r>
            <a:r>
              <a:rPr lang="en-US" dirty="0">
                <a:sym typeface="Symbol" pitchFamily="18" charset="2"/>
              </a:rPr>
              <a:t> </a:t>
            </a:r>
            <a:endParaRPr lang="en-US" dirty="0" smtClean="0">
              <a:sym typeface="Symbol" pitchFamily="18" charset="2"/>
            </a:endParaRPr>
          </a:p>
          <a:p>
            <a:r>
              <a:rPr lang="en-US" b="1" dirty="0" smtClean="0">
                <a:solidFill>
                  <a:srgbClr val="000000"/>
                </a:solidFill>
                <a:sym typeface="Symbol" pitchFamily="18" charset="2"/>
              </a:rPr>
              <a:t>                     then </a:t>
            </a:r>
            <a:r>
              <a:rPr lang="en-US" b="1" i="1" dirty="0" err="1" smtClean="0">
                <a:solidFill>
                  <a:schemeClr val="accent2"/>
                </a:solidFill>
                <a:sym typeface="Symbol" pitchFamily="18" charset="2"/>
              </a:rPr>
              <a:t>currentMax</a:t>
            </a:r>
            <a:r>
              <a:rPr lang="en-US" dirty="0" smtClean="0">
                <a:solidFill>
                  <a:schemeClr val="tx2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b="1" i="1" dirty="0">
                <a:solidFill>
                  <a:schemeClr val="accent2"/>
                </a:solidFill>
                <a:sym typeface="Symbol" pitchFamily="18" charset="2"/>
              </a:rPr>
              <a:t>A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[</a:t>
            </a:r>
            <a:r>
              <a:rPr lang="en-US" b="1" i="1" dirty="0">
                <a:solidFill>
                  <a:schemeClr val="accent2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chemeClr val="accent2"/>
                </a:solidFill>
                <a:sym typeface="Symbol" pitchFamily="18" charset="2"/>
              </a:rPr>
              <a:t>]</a:t>
            </a:r>
          </a:p>
          <a:p>
            <a:r>
              <a:rPr lang="en-US" dirty="0">
                <a:sym typeface="Symbol" pitchFamily="18" charset="2"/>
              </a:rPr>
              <a:t>	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return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sym typeface="Symbol" pitchFamily="18" charset="2"/>
              </a:rPr>
              <a:t>currentMax</a:t>
            </a:r>
            <a:r>
              <a:rPr lang="en-US" dirty="0">
                <a:sym typeface="Symbol" pitchFamily="18" charset="2"/>
              </a:rPr>
              <a:t> </a:t>
            </a:r>
            <a:endParaRPr lang="en-US" dirty="0" smtClean="0">
              <a:sym typeface="Symbol" pitchFamily="18" charset="2"/>
            </a:endParaRPr>
          </a:p>
          <a:p>
            <a:r>
              <a:rPr lang="en-IN" dirty="0" smtClean="0">
                <a:sym typeface="Symbol" pitchFamily="18" charset="2"/>
              </a:rPr>
              <a:t>And or </a:t>
            </a:r>
          </a:p>
          <a:p>
            <a:r>
              <a:rPr lang="en-IN" dirty="0" smtClean="0">
                <a:sym typeface="Symbol" pitchFamily="18" charset="2"/>
              </a:rPr>
              <a:t>A[1..10]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0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How to analyse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Algorithm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2"/>
                </a:solidFill>
                <a:latin typeface="Times New Roman" pitchFamily="18" charset="0"/>
              </a:rPr>
              <a:t>arrayMax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en-US" sz="2800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</a:rPr>
              <a:t>, </a:t>
            </a:r>
            <a:r>
              <a:rPr lang="en-US" sz="2800" b="1" i="1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sz="2800" dirty="0" smtClean="0">
                <a:solidFill>
                  <a:schemeClr val="tx2"/>
                </a:solidFill>
                <a:latin typeface="Times New Roman" pitchFamily="18" charset="0"/>
              </a:rPr>
              <a:t>)   </a:t>
            </a:r>
            <a:endParaRPr lang="en-US" sz="2800" dirty="0">
              <a:solidFill>
                <a:schemeClr val="tx2"/>
              </a:solidFill>
              <a:latin typeface="Times New Roman" pitchFamily="18" charset="0"/>
            </a:endParaRPr>
          </a:p>
          <a:p>
            <a:pPr>
              <a:lnSpc>
                <a:spcPct val="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				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</a:rPr>
              <a:t>	     </a:t>
            </a:r>
            <a:r>
              <a:rPr lang="en-US" sz="2800" dirty="0"/>
              <a:t># operations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dirty="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lang="en-US" sz="2800" b="1" i="1" dirty="0" err="1">
                <a:solidFill>
                  <a:schemeClr val="accent2"/>
                </a:solidFill>
                <a:latin typeface="Times New Roman" pitchFamily="18" charset="0"/>
              </a:rPr>
              <a:t>currentMax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[0]			     </a:t>
            </a:r>
            <a:r>
              <a:rPr lang="en-US" sz="2800" b="1" dirty="0">
                <a:latin typeface="Times New Roman" pitchFamily="18" charset="0"/>
                <a:sym typeface="Symbol" pitchFamily="18" charset="2"/>
              </a:rPr>
              <a:t>1</a:t>
            </a:r>
            <a:endParaRPr lang="en-US" sz="2800" b="1" dirty="0">
              <a:latin typeface="Times New Roman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latin typeface="Times New Roman" pitchFamily="18" charset="0"/>
              </a:rPr>
              <a:t>	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</a:rPr>
              <a:t>for</a:t>
            </a:r>
            <a:r>
              <a:rPr lang="en-US" sz="2800" b="1" dirty="0">
                <a:latin typeface="Times New Roman" pitchFamily="18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</a:rPr>
              <a:t>i</a:t>
            </a:r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800" b="1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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1</a:t>
            </a:r>
            <a:r>
              <a:rPr lang="en-US" sz="28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 smtClean="0">
                <a:latin typeface="Times New Roman" pitchFamily="18" charset="0"/>
                <a:sym typeface="Symbol" pitchFamily="18" charset="2"/>
              </a:rPr>
              <a:t>                                      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do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	   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                  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if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sz="2800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]  </a:t>
            </a:r>
            <a:r>
              <a:rPr lang="en-US" sz="2800" b="1" i="1" dirty="0" err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latin typeface="Symbol" pitchFamily="18" charset="2"/>
                <a:sym typeface="Symbol" pitchFamily="18" charset="2"/>
              </a:rPr>
              <a:t>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 1)</a:t>
            </a:r>
            <a:endParaRPr lang="en-US" sz="2800" b="1" dirty="0">
              <a:latin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</a:t>
            </a:r>
            <a:r>
              <a:rPr lang="en-US" sz="2800" b="1" dirty="0" smtClean="0">
                <a:latin typeface="Times New Roman" pitchFamily="18" charset="0"/>
                <a:sym typeface="Symbol" pitchFamily="18" charset="2"/>
              </a:rPr>
              <a:t> then 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en-US" sz="2800" b="1" i="1" dirty="0" err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[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]	</a:t>
            </a:r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   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28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dirty="0" smtClean="0">
                <a:latin typeface="Symbol" pitchFamily="18" charset="2"/>
                <a:sym typeface="Symbol" pitchFamily="18" charset="2"/>
              </a:rPr>
              <a:t>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	 r</a:t>
            </a: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eturn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800" b="1" i="1" dirty="0" err="1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currentMax</a:t>
            </a:r>
            <a:r>
              <a:rPr lang="en-US" sz="2800" b="1" i="1" dirty="0" smtClean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			      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1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2800" dirty="0">
                <a:latin typeface="Times New Roman" pitchFamily="18" charset="0"/>
                <a:sym typeface="Symbol" pitchFamily="18" charset="2"/>
              </a:rPr>
              <a:t>						</a:t>
            </a:r>
            <a:r>
              <a:rPr lang="en-US" sz="2800" dirty="0">
                <a:sym typeface="Symbol" pitchFamily="18" charset="2"/>
              </a:rPr>
              <a:t>Total</a:t>
            </a:r>
            <a:r>
              <a:rPr lang="en-US" sz="2800" dirty="0">
                <a:latin typeface="Times New Roman" pitchFamily="18" charset="0"/>
                <a:sym typeface="Symbol" pitchFamily="18" charset="2"/>
              </a:rPr>
              <a:t>	 3</a:t>
            </a:r>
            <a:r>
              <a:rPr lang="en-US" sz="2800" b="1" i="1" dirty="0" smtClean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2800" dirty="0" smtClean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IN" sz="2800" dirty="0"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N" sz="2800" dirty="0" smtClean="0">
                <a:latin typeface="Times New Roman" pitchFamily="18" charset="0"/>
                <a:sym typeface="Symbol" pitchFamily="18" charset="2"/>
              </a:rPr>
              <a:t>T(n)= O(n)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N" sz="2800" dirty="0" smtClean="0">
                <a:latin typeface="Times New Roman" pitchFamily="18" charset="0"/>
                <a:sym typeface="Symbol" pitchFamily="18" charset="2"/>
              </a:rPr>
              <a:t>100 n + 500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IN" sz="2800" dirty="0">
                <a:latin typeface="Times New Roman" pitchFamily="18" charset="0"/>
                <a:sym typeface="Symbol" pitchFamily="18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9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AD314ACBBD024AB368ED7E36B4D55E" ma:contentTypeVersion="6" ma:contentTypeDescription="Create a new document." ma:contentTypeScope="" ma:versionID="dc5f4b7c99399356b9712fa62974cb79">
  <xsd:schema xmlns:xsd="http://www.w3.org/2001/XMLSchema" xmlns:xs="http://www.w3.org/2001/XMLSchema" xmlns:p="http://schemas.microsoft.com/office/2006/metadata/properties" xmlns:ns2="a069deda-dd54-4a17-8471-364442f6fb77" targetNamespace="http://schemas.microsoft.com/office/2006/metadata/properties" ma:root="true" ma:fieldsID="467628dd69c627b52efa1bb34df7545c" ns2:_="">
    <xsd:import namespace="a069deda-dd54-4a17-8471-364442f6fb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deda-dd54-4a17-8471-364442f6fb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D9EBC3-70E6-41F3-B685-C295F67CD61D}"/>
</file>

<file path=customXml/itemProps2.xml><?xml version="1.0" encoding="utf-8"?>
<ds:datastoreItem xmlns:ds="http://schemas.openxmlformats.org/officeDocument/2006/customXml" ds:itemID="{FF4B6A52-F8BF-4D7A-83F7-41BE16496B90}"/>
</file>

<file path=customXml/itemProps3.xml><?xml version="1.0" encoding="utf-8"?>
<ds:datastoreItem xmlns:ds="http://schemas.openxmlformats.org/officeDocument/2006/customXml" ds:itemID="{6AA0C4F0-C250-4535-9D0B-781C156CC23F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931</TotalTime>
  <Words>2056</Words>
  <Application>Microsoft Office PowerPoint</Application>
  <PresentationFormat>On-screen Show (4:3)</PresentationFormat>
  <Paragraphs>339</Paragraphs>
  <Slides>41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Equity</vt:lpstr>
      <vt:lpstr>Chart</vt:lpstr>
      <vt:lpstr>Introduction and Asymptotic Notations </vt:lpstr>
      <vt:lpstr>Design and Analysis of Algorithm(KCS503) </vt:lpstr>
      <vt:lpstr>What is an algorithm?</vt:lpstr>
      <vt:lpstr>Characteristics of an algorithm </vt:lpstr>
      <vt:lpstr>Design Strategy</vt:lpstr>
      <vt:lpstr>ANALYSIS OF ALGORITHMS  </vt:lpstr>
      <vt:lpstr>Pseudo Code</vt:lpstr>
      <vt:lpstr>Example: find max element of an array </vt:lpstr>
      <vt:lpstr>How to analyse time complexity</vt:lpstr>
      <vt:lpstr>How to analyse time complexity</vt:lpstr>
      <vt:lpstr>How to analyse time complexity</vt:lpstr>
      <vt:lpstr>PowerPoint Presentation</vt:lpstr>
      <vt:lpstr>PowerPoint Presentation</vt:lpstr>
      <vt:lpstr>ASYMPTOTIC NOTATION</vt:lpstr>
      <vt:lpstr>PowerPoint Presentation</vt:lpstr>
      <vt:lpstr>ASYMPTOTIC NOTATION (Contd)</vt:lpstr>
      <vt:lpstr>ASYMPTOTIC ASYMPTOTIC NOTATION (Contd)</vt:lpstr>
      <vt:lpstr>PowerPoint Presentation</vt:lpstr>
      <vt:lpstr>BIG-OH NOTATION (O)</vt:lpstr>
      <vt:lpstr>Big-Oh Example</vt:lpstr>
      <vt:lpstr> </vt:lpstr>
      <vt:lpstr> </vt:lpstr>
      <vt:lpstr> </vt:lpstr>
      <vt:lpstr>Examples </vt:lpstr>
      <vt:lpstr>BIG-OMEGA NOTATION ()</vt:lpstr>
      <vt:lpstr>PowerPoint Presentation</vt:lpstr>
      <vt:lpstr>THETA NOTATION ( )</vt:lpstr>
      <vt:lpstr>Question : Consider the function f(n)=  n2 /2 – 3 n . Show that f(n)   = Θ (n2). </vt:lpstr>
      <vt:lpstr>PowerPoint Presentation</vt:lpstr>
      <vt:lpstr>Question : Show  that   3n+2= θ (n). </vt:lpstr>
      <vt:lpstr>PowerPoint Presentation</vt:lpstr>
      <vt:lpstr>PowerPoint Presentation</vt:lpstr>
      <vt:lpstr>Example :Show that   3n3 + 20n2 + 5 is O(n3)for appropriate c and n0. </vt:lpstr>
      <vt:lpstr>Question : Show that 6 n  2 + 100 n +3006 = θ (n 2). </vt:lpstr>
      <vt:lpstr>LITTLE OH NOTATION (o)</vt:lpstr>
      <vt:lpstr>LITTLE OMEGA NOTATION (w)</vt:lpstr>
      <vt:lpstr>Mathematical LITTLE Oh  NOTATION (o)</vt:lpstr>
      <vt:lpstr>Mathematical Relation  </vt:lpstr>
      <vt:lpstr>PowerPoint Presentation</vt:lpstr>
      <vt:lpstr>TIME COMPLEXITY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Asymptotic Notations </dc:title>
  <dc:creator>ashu1</dc:creator>
  <cp:lastModifiedBy>Acer</cp:lastModifiedBy>
  <cp:revision>105</cp:revision>
  <dcterms:created xsi:type="dcterms:W3CDTF">2020-07-03T03:54:37Z</dcterms:created>
  <dcterms:modified xsi:type="dcterms:W3CDTF">2020-08-20T04:03:03Z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0x010100E4AD314ACBBD024AB368ED7E36B4D55E</vt:lpwstr>
  </property>
</Properties>
</file>