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2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5" r:id="rId9"/>
    <p:sldId id="264" r:id="rId10"/>
    <p:sldId id="265" r:id="rId11"/>
    <p:sldId id="271" r:id="rId12"/>
    <p:sldId id="272" r:id="rId13"/>
    <p:sldId id="273" r:id="rId14"/>
    <p:sldId id="275" r:id="rId15"/>
    <p:sldId id="276" r:id="rId16"/>
    <p:sldId id="288" r:id="rId17"/>
    <p:sldId id="278" r:id="rId18"/>
    <p:sldId id="279" r:id="rId19"/>
    <p:sldId id="280" r:id="rId20"/>
    <p:sldId id="286" r:id="rId21"/>
    <p:sldId id="282" r:id="rId22"/>
    <p:sldId id="283" r:id="rId23"/>
    <p:sldId id="28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E58D94-644E-49BA-B20B-84D54FB610EA}" type="datetimeFigureOut">
              <a:rPr lang="en-US" smtClean="0"/>
              <a:pPr/>
              <a:t>9/3/2020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001EE-5F9B-450D-98D7-521E73D31B2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464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6792334-F27A-4EEB-8BA3-9732A18B1B3B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C309230-D332-410B-B2F9-E2CD1A092747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aseline="-25000" smtClean="0"/>
              <a:t>7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461339E-BD54-4E3A-A5C3-671D742B660F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E169C0A-41FD-4C51-8E6E-A288CD78EC0A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A23D315-C051-4435-BC88-958431C67BDB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F88D2A2-A59A-45EE-8F31-4B6661047EB3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2B5A47B-376E-482C-AB17-DC1BFD9DB903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01F62D6-009D-4A13-9DFA-D76C16A55563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E0119F8-BE22-4BC2-8C2A-0673C6D8194B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ACF933F-949F-4A39-BFDC-8A5EE76D3064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204550" indent="-200414" defTabSz="400827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605377" indent="-200414" defTabSz="400827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006204" indent="-200414" defTabSz="400827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407032" indent="-200414" defTabSz="400827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/>
            <a:fld id="{C4558804-AF63-4CC4-8050-CC069E76E2BB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/>
              <a:t>20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168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5226" y="695134"/>
            <a:ext cx="4847549" cy="342815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B2F5407-6C16-4D02-B361-8C909AC6910C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0440D1D-59C1-4A19-BE7C-68BC65DA0C67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E51D3ED-DD20-4315-81E9-3D6358FE8A48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9105EB7-8D92-4910-82BC-BF0EA3AF471B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9425A49-4180-42E3-880E-77F8C2CB3C29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815" y="4343713"/>
            <a:ext cx="5028370" cy="4113862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30B8E41-89B0-4A78-8809-D968EF001675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815" y="4343713"/>
            <a:ext cx="5028370" cy="4113862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B2C04A3-187C-46ED-BFE4-5A4683066D7C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815" y="4343713"/>
            <a:ext cx="5028370" cy="4113862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204550" indent="-200414" defTabSz="400827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605377" indent="-200414" defTabSz="400827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006204" indent="-200414" defTabSz="400827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407032" indent="-200414" defTabSz="400827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00827" algn="l"/>
                <a:tab pos="801654" algn="l"/>
                <a:tab pos="1202482" algn="l"/>
                <a:tab pos="1603309" algn="l"/>
                <a:tab pos="2004136" algn="l"/>
                <a:tab pos="2404963" algn="l"/>
                <a:tab pos="2805791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/>
            <a:fld id="{292C159F-97A5-4793-B57E-8EE5009860CB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/>
              <a:t>8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963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5226" y="695134"/>
            <a:ext cx="4847549" cy="342815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D8A53CC-777F-4722-ACBD-60FC72936674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560A139-ADF3-487C-967B-29838CED6043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0A680-DBF9-460B-BBBF-86F98455B75C}" type="datetime2">
              <a:rPr lang="en-US" smtClean="0"/>
              <a:pPr/>
              <a:t>Thursday, September 3, 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E44AF41-0C6B-45F2-A57E-3915F8553A8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DC0B-46A9-4CDE-A7A2-27465D567133}" type="datetime2">
              <a:rPr lang="en-US" smtClean="0"/>
              <a:pPr/>
              <a:t>Thursday, September 3, 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4AF41-0C6B-45F2-A57E-3915F8553A8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6FEA5-A234-4C17-A172-41E3BE83D710}" type="datetime2">
              <a:rPr lang="en-US" smtClean="0"/>
              <a:pPr/>
              <a:t>Thursday, September 3, 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4AF41-0C6B-45F2-A57E-3915F8553A8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A3242F-22DF-46E4-A485-7B0EC41EB38C}" type="datetime2">
              <a:rPr lang="en-US" smtClean="0"/>
              <a:pPr>
                <a:defRPr/>
              </a:pPr>
              <a:t>Thursday, September 3, 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91C47-A649-4697-8DDF-6ABDC03E5A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05AADD-9097-47F9-8C5B-D8B218776995}" type="datetime2">
              <a:rPr lang="en-US" smtClean="0"/>
              <a:pPr>
                <a:defRPr/>
              </a:pPr>
              <a:t>Thursday, September 3, 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265E08-346D-476C-99AF-A518942281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0813" cy="14684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8/18/20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95CF5E-9D95-440C-AB56-358733F0F4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74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01A0-7197-49DB-B1C8-A74B1CEE341E}" type="datetime2">
              <a:rPr lang="en-US" smtClean="0"/>
              <a:pPr/>
              <a:t>Thursday, September 3, 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4AF41-0C6B-45F2-A57E-3915F8553A8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F501F-CAF8-4EAB-892E-EB32B1B6B339}" type="datetime2">
              <a:rPr lang="en-US" smtClean="0"/>
              <a:pPr/>
              <a:t>Thursday, September 3, 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E44AF41-0C6B-45F2-A57E-3915F8553A8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FF6ED-0EA7-45F2-9B3E-89BDEA3FD634}" type="datetime2">
              <a:rPr lang="en-US" smtClean="0"/>
              <a:pPr/>
              <a:t>Thursday, September 3, 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4AF41-0C6B-45F2-A57E-3915F8553A8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D299A-C9F8-4182-AB2F-D1A6A7AA9FC3}" type="datetime2">
              <a:rPr lang="en-US" smtClean="0"/>
              <a:pPr/>
              <a:t>Thursday, September 3, 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4AF41-0C6B-45F2-A57E-3915F8553A8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3743-FB21-4E8A-9BB2-B5A3827C901E}" type="datetime2">
              <a:rPr lang="en-US" smtClean="0"/>
              <a:pPr/>
              <a:t>Thursday, September 3, 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4AF41-0C6B-45F2-A57E-3915F8553A8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06D1-A5E9-4D63-9C9C-7C57162FA67D}" type="datetime2">
              <a:rPr lang="en-US" smtClean="0"/>
              <a:pPr/>
              <a:t>Thursday, September 3, 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4AF41-0C6B-45F2-A57E-3915F8553A8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F4747-C845-4841-8B32-EB129EC7EA31}" type="datetime2">
              <a:rPr lang="en-US" smtClean="0"/>
              <a:pPr/>
              <a:t>Thursday, September 3, 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4AF41-0C6B-45F2-A57E-3915F8553A8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08B65-852C-4CE3-8CB9-7097A58F4BFB}" type="datetime2">
              <a:rPr lang="en-US" smtClean="0"/>
              <a:pPr/>
              <a:t>Thursday, September 3, 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E44AF41-0C6B-45F2-A57E-3915F8553A8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7467ACA-6816-442E-80B0-9FA2AEA34644}" type="datetime2">
              <a:rPr lang="en-US" smtClean="0"/>
              <a:pPr/>
              <a:t>Thursday, September 3, 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E44AF41-0C6B-45F2-A57E-3915F8553A8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9.wmf"/><Relationship Id="rId10" Type="http://schemas.openxmlformats.org/officeDocument/2006/relationships/image" Target="../media/image11.wmf"/><Relationship Id="rId4" Type="http://schemas.openxmlformats.org/officeDocument/2006/relationships/oleObject" Target="../embeddings/oleObject6.bin"/><Relationship Id="rId9" Type="http://schemas.openxmlformats.org/officeDocument/2006/relationships/oleObject" Target="../embeddings/oleObject9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10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2.wmf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5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20.wmf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2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8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4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oleObject" Target="../embeddings/oleObject5.bin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5.png"/><Relationship Id="rId4" Type="http://schemas.openxmlformats.org/officeDocument/2006/relationships/image" Target="../media/image8.wmf"/><Relationship Id="rId9" Type="http://schemas.openxmlformats.org/officeDocument/2006/relationships/oleObject" Target="../embeddings/oleObject3.bin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657600"/>
            <a:ext cx="7620000" cy="1600200"/>
          </a:xfrm>
        </p:spPr>
        <p:txBody>
          <a:bodyPr/>
          <a:lstStyle/>
          <a:p>
            <a:r>
              <a:rPr lang="en-IN" sz="2400" dirty="0" smtClean="0"/>
              <a:t>                                          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CS/IT, UCER </a:t>
            </a:r>
            <a:r>
              <a:rPr lang="en-IN" sz="2800" b="1" dirty="0" err="1" smtClean="0">
                <a:latin typeface="Times New Roman" pitchFamily="18" charset="0"/>
                <a:cs typeface="Times New Roman" pitchFamily="18" charset="0"/>
              </a:rPr>
              <a:t>Prayagraj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5400" b="1" dirty="0" smtClean="0">
                <a:latin typeface="Times New Roman" pitchFamily="18" charset="0"/>
                <a:cs typeface="Times New Roman" pitchFamily="18" charset="0"/>
              </a:rPr>
              <a:t>Sorting Algorithms </a:t>
            </a:r>
            <a:endParaRPr lang="en-IN" sz="5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350838" y="1214438"/>
            <a:ext cx="8229600" cy="54117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>
                <a:solidFill>
                  <a:srgbClr val="DD0111"/>
                </a:solidFill>
                <a:latin typeface="Monotype Corsiva" pitchFamily="66" charset="0"/>
              </a:rPr>
              <a:t>Alg.:</a:t>
            </a:r>
            <a:r>
              <a:rPr lang="en-US" dirty="0" smtClean="0"/>
              <a:t> INSERTION-SORT</a:t>
            </a:r>
            <a:r>
              <a:rPr lang="en-US" i="1" dirty="0" smtClean="0"/>
              <a:t>(A)</a:t>
            </a:r>
          </a:p>
          <a:p>
            <a:pPr eaLnBrk="1" hangingPunct="1">
              <a:buFontTx/>
              <a:buNone/>
            </a:pPr>
            <a:r>
              <a:rPr lang="en-US" b="1" dirty="0" smtClean="0"/>
              <a:t>	for </a:t>
            </a:r>
            <a:r>
              <a:rPr lang="en-US" dirty="0" smtClean="0">
                <a:latin typeface="Comic Sans MS" pitchFamily="66" charset="0"/>
              </a:rPr>
              <a:t>j ← 2</a:t>
            </a:r>
            <a:r>
              <a:rPr lang="en-US" dirty="0" smtClean="0"/>
              <a:t> </a:t>
            </a:r>
            <a:r>
              <a:rPr lang="en-US" b="1" dirty="0" smtClean="0"/>
              <a:t>to </a:t>
            </a:r>
            <a:r>
              <a:rPr lang="en-US" dirty="0" smtClean="0"/>
              <a:t>n</a:t>
            </a:r>
          </a:p>
          <a:p>
            <a:pPr eaLnBrk="1" hangingPunct="1">
              <a:buFontTx/>
              <a:buNone/>
            </a:pPr>
            <a:r>
              <a:rPr lang="en-US" b="1" dirty="0" smtClean="0"/>
              <a:t>		do </a:t>
            </a:r>
            <a:r>
              <a:rPr lang="en-US" dirty="0" smtClean="0">
                <a:latin typeface="Comic Sans MS" pitchFamily="66" charset="0"/>
              </a:rPr>
              <a:t>key</a:t>
            </a:r>
            <a:r>
              <a:rPr lang="en-US" dirty="0" smtClean="0"/>
              <a:t> ← </a:t>
            </a:r>
            <a:r>
              <a:rPr lang="en-US" dirty="0" smtClean="0">
                <a:latin typeface="Comic Sans MS" pitchFamily="66" charset="0"/>
              </a:rPr>
              <a:t>A[ j ]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</a:t>
            </a:r>
            <a:r>
              <a:rPr lang="en-US" sz="2000" dirty="0" smtClean="0"/>
              <a:t>	</a:t>
            </a:r>
            <a:r>
              <a:rPr lang="en-US" sz="2000" smtClean="0"/>
              <a:t>     </a:t>
            </a:r>
            <a:r>
              <a:rPr lang="en-US" smtClean="0"/>
              <a:t>    </a:t>
            </a:r>
            <a:r>
              <a:rPr lang="en-US" dirty="0" smtClean="0">
                <a:latin typeface="Comic Sans MS" pitchFamily="66" charset="0"/>
              </a:rPr>
              <a:t>i ← j - 1</a:t>
            </a:r>
          </a:p>
          <a:p>
            <a:pPr eaLnBrk="1" hangingPunct="1">
              <a:buFontTx/>
              <a:buNone/>
            </a:pPr>
            <a:r>
              <a:rPr lang="en-US" b="1" dirty="0" smtClean="0"/>
              <a:t>		     while </a:t>
            </a:r>
            <a:r>
              <a:rPr lang="en-US" dirty="0" smtClean="0">
                <a:latin typeface="Comic Sans MS" pitchFamily="66" charset="0"/>
              </a:rPr>
              <a:t>i &gt; 0</a:t>
            </a:r>
            <a:r>
              <a:rPr lang="en-US" dirty="0" smtClean="0"/>
              <a:t> and </a:t>
            </a:r>
            <a:r>
              <a:rPr lang="en-US" dirty="0" smtClean="0">
                <a:latin typeface="Comic Sans MS" pitchFamily="66" charset="0"/>
              </a:rPr>
              <a:t>A[i] &gt; key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		</a:t>
            </a:r>
            <a:r>
              <a:rPr lang="en-US" b="1" dirty="0" smtClean="0"/>
              <a:t>do </a:t>
            </a:r>
            <a:r>
              <a:rPr lang="en-US" dirty="0" smtClean="0">
                <a:latin typeface="Comic Sans MS" pitchFamily="66" charset="0"/>
              </a:rPr>
              <a:t>A[i + 1] ← A[i]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		        </a:t>
            </a:r>
            <a:r>
              <a:rPr lang="en-US" dirty="0" smtClean="0">
                <a:latin typeface="Comic Sans MS" pitchFamily="66" charset="0"/>
              </a:rPr>
              <a:t>i ← i – 1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	     </a:t>
            </a:r>
            <a:r>
              <a:rPr lang="en-US" dirty="0" smtClean="0">
                <a:latin typeface="Comic Sans MS" pitchFamily="66" charset="0"/>
              </a:rPr>
              <a:t>A[i + 1] ← key</a:t>
            </a:r>
          </a:p>
          <a:p>
            <a:pPr eaLnBrk="1" hangingPunct="1"/>
            <a:r>
              <a:rPr lang="en-US" dirty="0" smtClean="0"/>
              <a:t>Insertion sort – sorts the elements in place</a:t>
            </a:r>
            <a:endParaRPr lang="en-US" dirty="0" smtClean="0">
              <a:latin typeface="Comic Sans MS" pitchFamily="66" charset="0"/>
            </a:endParaRPr>
          </a:p>
        </p:txBody>
      </p:sp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INSERTION-SORT</a:t>
            </a:r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136822D-F205-4F4E-A9E4-CA5C6FA47DC5}" type="slidenum">
              <a:rPr lang="en-US" smtClean="0"/>
              <a:pPr/>
              <a:t>10</a:t>
            </a:fld>
            <a:endParaRPr lang="en-US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86300" y="1328738"/>
            <a:ext cx="4267200" cy="762000"/>
            <a:chOff x="528" y="1392"/>
            <a:chExt cx="2688" cy="48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528" y="1584"/>
              <a:ext cx="2688" cy="288"/>
              <a:chOff x="528" y="1440"/>
              <a:chExt cx="2688" cy="288"/>
            </a:xfrm>
          </p:grpSpPr>
          <p:sp>
            <p:nvSpPr>
              <p:cNvPr id="19476" name="Rectangle 6"/>
              <p:cNvSpPr>
                <a:spLocks noChangeArrowheads="1"/>
              </p:cNvSpPr>
              <p:nvPr/>
            </p:nvSpPr>
            <p:spPr bwMode="auto">
              <a:xfrm>
                <a:off x="2880" y="144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a</a:t>
                </a:r>
                <a:r>
                  <a:rPr lang="en-US" sz="2400" baseline="-25000">
                    <a:solidFill>
                      <a:schemeClr val="accent2"/>
                    </a:solidFill>
                  </a:rPr>
                  <a:t>8</a:t>
                </a:r>
              </a:p>
            </p:txBody>
          </p:sp>
          <p:sp>
            <p:nvSpPr>
              <p:cNvPr id="19477" name="Rectangle 7"/>
              <p:cNvSpPr>
                <a:spLocks noChangeArrowheads="1"/>
              </p:cNvSpPr>
              <p:nvPr/>
            </p:nvSpPr>
            <p:spPr bwMode="auto">
              <a:xfrm>
                <a:off x="2544" y="144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a</a:t>
                </a:r>
                <a:r>
                  <a:rPr lang="en-US" sz="2400" baseline="-25000">
                    <a:solidFill>
                      <a:schemeClr val="accent2"/>
                    </a:solidFill>
                  </a:rPr>
                  <a:t>7</a:t>
                </a:r>
              </a:p>
            </p:txBody>
          </p:sp>
          <p:sp>
            <p:nvSpPr>
              <p:cNvPr id="19478" name="Rectangle 8"/>
              <p:cNvSpPr>
                <a:spLocks noChangeArrowheads="1"/>
              </p:cNvSpPr>
              <p:nvPr/>
            </p:nvSpPr>
            <p:spPr bwMode="auto">
              <a:xfrm>
                <a:off x="2208" y="144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a</a:t>
                </a:r>
                <a:r>
                  <a:rPr lang="en-US" sz="2400" baseline="-25000">
                    <a:solidFill>
                      <a:schemeClr val="accent2"/>
                    </a:solidFill>
                  </a:rPr>
                  <a:t>6</a:t>
                </a:r>
              </a:p>
            </p:txBody>
          </p:sp>
          <p:sp>
            <p:nvSpPr>
              <p:cNvPr id="19479" name="Rectangle 9"/>
              <p:cNvSpPr>
                <a:spLocks noChangeArrowheads="1"/>
              </p:cNvSpPr>
              <p:nvPr/>
            </p:nvSpPr>
            <p:spPr bwMode="auto">
              <a:xfrm>
                <a:off x="1872" y="144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a</a:t>
                </a:r>
                <a:r>
                  <a:rPr lang="en-US" sz="2400" baseline="-25000">
                    <a:solidFill>
                      <a:schemeClr val="accent2"/>
                    </a:solidFill>
                  </a:rPr>
                  <a:t>5</a:t>
                </a:r>
              </a:p>
            </p:txBody>
          </p:sp>
          <p:sp>
            <p:nvSpPr>
              <p:cNvPr id="19480" name="Rectangle 10"/>
              <p:cNvSpPr>
                <a:spLocks noChangeArrowheads="1"/>
              </p:cNvSpPr>
              <p:nvPr/>
            </p:nvSpPr>
            <p:spPr bwMode="auto">
              <a:xfrm>
                <a:off x="1536" y="144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a</a:t>
                </a:r>
                <a:r>
                  <a:rPr lang="en-US" sz="2400" baseline="-25000">
                    <a:solidFill>
                      <a:schemeClr val="accent2"/>
                    </a:solidFill>
                  </a:rPr>
                  <a:t>4</a:t>
                </a:r>
              </a:p>
            </p:txBody>
          </p:sp>
          <p:sp>
            <p:nvSpPr>
              <p:cNvPr id="19481" name="Rectangle 11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a</a:t>
                </a:r>
                <a:r>
                  <a:rPr lang="en-US" sz="2400" baseline="-25000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19482" name="Rectangle 12"/>
              <p:cNvSpPr>
                <a:spLocks noChangeArrowheads="1"/>
              </p:cNvSpPr>
              <p:nvPr/>
            </p:nvSpPr>
            <p:spPr bwMode="auto">
              <a:xfrm>
                <a:off x="864" y="144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a</a:t>
                </a:r>
                <a:r>
                  <a:rPr lang="en-US" sz="2400" baseline="-25000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19483" name="Rectangle 13"/>
              <p:cNvSpPr>
                <a:spLocks noChangeArrowheads="1"/>
              </p:cNvSpPr>
              <p:nvPr/>
            </p:nvSpPr>
            <p:spPr bwMode="auto">
              <a:xfrm>
                <a:off x="528" y="144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a</a:t>
                </a:r>
                <a:r>
                  <a:rPr lang="en-US" sz="2400" baseline="-25000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19484" name="Line 14"/>
              <p:cNvSpPr>
                <a:spLocks noChangeShapeType="1"/>
              </p:cNvSpPr>
              <p:nvPr/>
            </p:nvSpPr>
            <p:spPr bwMode="auto">
              <a:xfrm>
                <a:off x="528" y="1440"/>
                <a:ext cx="26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IN"/>
              </a:p>
            </p:txBody>
          </p:sp>
          <p:sp>
            <p:nvSpPr>
              <p:cNvPr id="19485" name="Line 15"/>
              <p:cNvSpPr>
                <a:spLocks noChangeShapeType="1"/>
              </p:cNvSpPr>
              <p:nvPr/>
            </p:nvSpPr>
            <p:spPr bwMode="auto">
              <a:xfrm>
                <a:off x="528" y="1728"/>
                <a:ext cx="26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IN"/>
              </a:p>
            </p:txBody>
          </p:sp>
          <p:sp>
            <p:nvSpPr>
              <p:cNvPr id="19486" name="Line 16"/>
              <p:cNvSpPr>
                <a:spLocks noChangeShapeType="1"/>
              </p:cNvSpPr>
              <p:nvPr/>
            </p:nvSpPr>
            <p:spPr bwMode="auto">
              <a:xfrm>
                <a:off x="528" y="1440"/>
                <a:ext cx="0" cy="28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IN"/>
              </a:p>
            </p:txBody>
          </p:sp>
          <p:sp>
            <p:nvSpPr>
              <p:cNvPr id="19487" name="Line 17"/>
              <p:cNvSpPr>
                <a:spLocks noChangeShapeType="1"/>
              </p:cNvSpPr>
              <p:nvPr/>
            </p:nvSpPr>
            <p:spPr bwMode="auto">
              <a:xfrm>
                <a:off x="864" y="144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IN"/>
              </a:p>
            </p:txBody>
          </p:sp>
          <p:sp>
            <p:nvSpPr>
              <p:cNvPr id="19488" name="Line 18"/>
              <p:cNvSpPr>
                <a:spLocks noChangeShapeType="1"/>
              </p:cNvSpPr>
              <p:nvPr/>
            </p:nvSpPr>
            <p:spPr bwMode="auto">
              <a:xfrm>
                <a:off x="1200" y="144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IN"/>
              </a:p>
            </p:txBody>
          </p:sp>
          <p:sp>
            <p:nvSpPr>
              <p:cNvPr id="19489" name="Line 19"/>
              <p:cNvSpPr>
                <a:spLocks noChangeShapeType="1"/>
              </p:cNvSpPr>
              <p:nvPr/>
            </p:nvSpPr>
            <p:spPr bwMode="auto">
              <a:xfrm>
                <a:off x="1536" y="144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IN"/>
              </a:p>
            </p:txBody>
          </p:sp>
          <p:sp>
            <p:nvSpPr>
              <p:cNvPr id="19490" name="Line 20"/>
              <p:cNvSpPr>
                <a:spLocks noChangeShapeType="1"/>
              </p:cNvSpPr>
              <p:nvPr/>
            </p:nvSpPr>
            <p:spPr bwMode="auto">
              <a:xfrm>
                <a:off x="1872" y="144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IN"/>
              </a:p>
            </p:txBody>
          </p:sp>
          <p:sp>
            <p:nvSpPr>
              <p:cNvPr id="19491" name="Line 21"/>
              <p:cNvSpPr>
                <a:spLocks noChangeShapeType="1"/>
              </p:cNvSpPr>
              <p:nvPr/>
            </p:nvSpPr>
            <p:spPr bwMode="auto">
              <a:xfrm>
                <a:off x="2208" y="144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IN"/>
              </a:p>
            </p:txBody>
          </p:sp>
          <p:sp>
            <p:nvSpPr>
              <p:cNvPr id="19492" name="Line 22"/>
              <p:cNvSpPr>
                <a:spLocks noChangeShapeType="1"/>
              </p:cNvSpPr>
              <p:nvPr/>
            </p:nvSpPr>
            <p:spPr bwMode="auto">
              <a:xfrm>
                <a:off x="2544" y="144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IN"/>
              </a:p>
            </p:txBody>
          </p:sp>
          <p:sp>
            <p:nvSpPr>
              <p:cNvPr id="19493" name="Line 23"/>
              <p:cNvSpPr>
                <a:spLocks noChangeShapeType="1"/>
              </p:cNvSpPr>
              <p:nvPr/>
            </p:nvSpPr>
            <p:spPr bwMode="auto">
              <a:xfrm>
                <a:off x="2880" y="144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IN"/>
              </a:p>
            </p:txBody>
          </p:sp>
          <p:sp>
            <p:nvSpPr>
              <p:cNvPr id="19494" name="Line 24"/>
              <p:cNvSpPr>
                <a:spLocks noChangeShapeType="1"/>
              </p:cNvSpPr>
              <p:nvPr/>
            </p:nvSpPr>
            <p:spPr bwMode="auto">
              <a:xfrm>
                <a:off x="3216" y="1440"/>
                <a:ext cx="0" cy="28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endParaRPr lang="en-IN"/>
              </a:p>
            </p:txBody>
          </p:sp>
        </p:grpSp>
        <p:sp>
          <p:nvSpPr>
            <p:cNvPr id="19468" name="Text Box 25"/>
            <p:cNvSpPr txBox="1">
              <a:spLocks noChangeArrowheads="1"/>
            </p:cNvSpPr>
            <p:nvPr/>
          </p:nvSpPr>
          <p:spPr bwMode="auto">
            <a:xfrm>
              <a:off x="624" y="139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1</a:t>
              </a:r>
            </a:p>
          </p:txBody>
        </p:sp>
        <p:sp>
          <p:nvSpPr>
            <p:cNvPr id="19469" name="Text Box 26"/>
            <p:cNvSpPr txBox="1">
              <a:spLocks noChangeArrowheads="1"/>
            </p:cNvSpPr>
            <p:nvPr/>
          </p:nvSpPr>
          <p:spPr bwMode="auto">
            <a:xfrm>
              <a:off x="960" y="139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2</a:t>
              </a:r>
            </a:p>
          </p:txBody>
        </p:sp>
        <p:sp>
          <p:nvSpPr>
            <p:cNvPr id="19470" name="Text Box 27"/>
            <p:cNvSpPr txBox="1">
              <a:spLocks noChangeArrowheads="1"/>
            </p:cNvSpPr>
            <p:nvPr/>
          </p:nvSpPr>
          <p:spPr bwMode="auto">
            <a:xfrm>
              <a:off x="1296" y="139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3</a:t>
              </a:r>
            </a:p>
          </p:txBody>
        </p:sp>
        <p:sp>
          <p:nvSpPr>
            <p:cNvPr id="19471" name="Text Box 28"/>
            <p:cNvSpPr txBox="1">
              <a:spLocks noChangeArrowheads="1"/>
            </p:cNvSpPr>
            <p:nvPr/>
          </p:nvSpPr>
          <p:spPr bwMode="auto">
            <a:xfrm>
              <a:off x="1632" y="139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4</a:t>
              </a:r>
            </a:p>
          </p:txBody>
        </p:sp>
        <p:sp>
          <p:nvSpPr>
            <p:cNvPr id="19472" name="Text Box 29"/>
            <p:cNvSpPr txBox="1">
              <a:spLocks noChangeArrowheads="1"/>
            </p:cNvSpPr>
            <p:nvPr/>
          </p:nvSpPr>
          <p:spPr bwMode="auto">
            <a:xfrm>
              <a:off x="1968" y="139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5</a:t>
              </a:r>
            </a:p>
          </p:txBody>
        </p:sp>
        <p:sp>
          <p:nvSpPr>
            <p:cNvPr id="19473" name="Text Box 30"/>
            <p:cNvSpPr txBox="1">
              <a:spLocks noChangeArrowheads="1"/>
            </p:cNvSpPr>
            <p:nvPr/>
          </p:nvSpPr>
          <p:spPr bwMode="auto">
            <a:xfrm>
              <a:off x="2304" y="139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6</a:t>
              </a:r>
            </a:p>
          </p:txBody>
        </p:sp>
        <p:sp>
          <p:nvSpPr>
            <p:cNvPr id="19474" name="Text Box 31"/>
            <p:cNvSpPr txBox="1">
              <a:spLocks noChangeArrowheads="1"/>
            </p:cNvSpPr>
            <p:nvPr/>
          </p:nvSpPr>
          <p:spPr bwMode="auto">
            <a:xfrm>
              <a:off x="2640" y="139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7</a:t>
              </a:r>
            </a:p>
          </p:txBody>
        </p:sp>
        <p:sp>
          <p:nvSpPr>
            <p:cNvPr id="19475" name="Text Box 32"/>
            <p:cNvSpPr txBox="1">
              <a:spLocks noChangeArrowheads="1"/>
            </p:cNvSpPr>
            <p:nvPr/>
          </p:nvSpPr>
          <p:spPr bwMode="auto">
            <a:xfrm>
              <a:off x="2976" y="1392"/>
              <a:ext cx="14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8</a:t>
              </a:r>
            </a:p>
          </p:txBody>
        </p:sp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5476875" y="2243138"/>
            <a:ext cx="1022350" cy="595312"/>
            <a:chOff x="3936" y="2448"/>
            <a:chExt cx="644" cy="375"/>
          </a:xfrm>
        </p:grpSpPr>
        <p:sp>
          <p:nvSpPr>
            <p:cNvPr id="19464" name="Text Box 34"/>
            <p:cNvSpPr txBox="1">
              <a:spLocks noChangeArrowheads="1"/>
            </p:cNvSpPr>
            <p:nvPr/>
          </p:nvSpPr>
          <p:spPr bwMode="auto">
            <a:xfrm>
              <a:off x="4224" y="2592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key</a:t>
              </a:r>
            </a:p>
          </p:txBody>
        </p:sp>
        <p:sp>
          <p:nvSpPr>
            <p:cNvPr id="19465" name="Line 35"/>
            <p:cNvSpPr>
              <a:spLocks noChangeShapeType="1"/>
            </p:cNvSpPr>
            <p:nvPr/>
          </p:nvSpPr>
          <p:spPr bwMode="auto">
            <a:xfrm flipH="1">
              <a:off x="3936" y="27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9466" name="Line 36"/>
            <p:cNvSpPr>
              <a:spLocks noChangeShapeType="1"/>
            </p:cNvSpPr>
            <p:nvPr/>
          </p:nvSpPr>
          <p:spPr bwMode="auto">
            <a:xfrm flipV="1">
              <a:off x="3936" y="244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8"/>
          <p:cNvSpPr>
            <a:spLocks noGrp="1" noChangeArrowheads="1"/>
          </p:cNvSpPr>
          <p:nvPr>
            <p:ph sz="half" idx="1"/>
          </p:nvPr>
        </p:nvSpPr>
        <p:spPr>
          <a:xfrm>
            <a:off x="263525" y="1155700"/>
            <a:ext cx="8229600" cy="50768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INSERTION-SORT</a:t>
            </a:r>
            <a:r>
              <a:rPr lang="en-US" i="1" smtClean="0"/>
              <a:t>(A)</a:t>
            </a:r>
          </a:p>
          <a:p>
            <a:pPr eaLnBrk="1" hangingPunct="1">
              <a:buFontTx/>
              <a:buNone/>
            </a:pPr>
            <a:r>
              <a:rPr lang="en-US" b="1" smtClean="0"/>
              <a:t>	</a:t>
            </a:r>
            <a:r>
              <a:rPr lang="en-US" sz="2400" b="1" smtClean="0"/>
              <a:t>for </a:t>
            </a:r>
            <a:r>
              <a:rPr lang="en-US" sz="2400" smtClean="0"/>
              <a:t>j ← 2 </a:t>
            </a:r>
            <a:r>
              <a:rPr lang="en-US" sz="2400" b="1" smtClean="0"/>
              <a:t>to </a:t>
            </a:r>
            <a:r>
              <a:rPr lang="en-US" sz="2400" smtClean="0"/>
              <a:t>n</a:t>
            </a:r>
          </a:p>
          <a:p>
            <a:pPr eaLnBrk="1" hangingPunct="1">
              <a:buFontTx/>
              <a:buNone/>
            </a:pPr>
            <a:r>
              <a:rPr lang="en-US" sz="2400" b="1" smtClean="0"/>
              <a:t>		do </a:t>
            </a:r>
            <a:r>
              <a:rPr lang="en-US" sz="2400" smtClean="0"/>
              <a:t>key ← A[ j ]</a:t>
            </a:r>
          </a:p>
          <a:p>
            <a:pPr eaLnBrk="1" hangingPunct="1">
              <a:buFontTx/>
              <a:buNone/>
            </a:pPr>
            <a:r>
              <a:rPr lang="en-US" sz="2000" smtClean="0"/>
              <a:t>		  Insert A[ j ] into the sorted sequence A[1 . . j -1]</a:t>
            </a:r>
          </a:p>
          <a:p>
            <a:pPr eaLnBrk="1" hangingPunct="1">
              <a:buFontTx/>
              <a:buNone/>
            </a:pPr>
            <a:r>
              <a:rPr lang="en-US" smtClean="0"/>
              <a:t>		     </a:t>
            </a:r>
            <a:r>
              <a:rPr lang="en-US" sz="2400" smtClean="0"/>
              <a:t>i ← j - 1</a:t>
            </a:r>
          </a:p>
          <a:p>
            <a:pPr eaLnBrk="1" hangingPunct="1">
              <a:buFontTx/>
              <a:buNone/>
            </a:pPr>
            <a:r>
              <a:rPr lang="en-US" sz="2400" b="1" smtClean="0"/>
              <a:t>		     while </a:t>
            </a:r>
            <a:r>
              <a:rPr lang="en-US" sz="2400" smtClean="0"/>
              <a:t>i &gt; 0 and A[i] &gt; key</a:t>
            </a:r>
          </a:p>
          <a:p>
            <a:pPr eaLnBrk="1" hangingPunct="1">
              <a:buFontTx/>
              <a:buNone/>
            </a:pPr>
            <a:r>
              <a:rPr lang="en-US" sz="2400" smtClean="0"/>
              <a:t>			</a:t>
            </a:r>
            <a:r>
              <a:rPr lang="en-US" sz="2400" b="1" smtClean="0"/>
              <a:t>do </a:t>
            </a:r>
            <a:r>
              <a:rPr lang="en-US" sz="2400" smtClean="0"/>
              <a:t>A[i + 1] ← A[i]</a:t>
            </a:r>
          </a:p>
          <a:p>
            <a:pPr eaLnBrk="1" hangingPunct="1">
              <a:buFontTx/>
              <a:buNone/>
            </a:pPr>
            <a:r>
              <a:rPr lang="en-US" sz="2400" smtClean="0"/>
              <a:t>			      i ← i – 1</a:t>
            </a:r>
          </a:p>
          <a:p>
            <a:pPr eaLnBrk="1" hangingPunct="1">
              <a:buFontTx/>
              <a:buNone/>
            </a:pPr>
            <a:r>
              <a:rPr lang="en-US" sz="2400" smtClean="0"/>
              <a:t>		     A[i + 1] ← key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6596063" y="1184275"/>
            <a:ext cx="2133600" cy="50768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cost	 times</a:t>
            </a:r>
          </a:p>
          <a:p>
            <a:pPr eaLnBrk="1" hangingPunct="1">
              <a:buFontTx/>
              <a:buNone/>
            </a:pPr>
            <a:r>
              <a:rPr lang="en-US" sz="2400" smtClean="0"/>
              <a:t> </a:t>
            </a:r>
            <a:r>
              <a:rPr lang="en-US" sz="2400" smtClean="0">
                <a:latin typeface="Comic Sans MS" pitchFamily="66" charset="0"/>
              </a:rPr>
              <a:t> c</a:t>
            </a:r>
            <a:r>
              <a:rPr lang="en-US" sz="2400" baseline="-25000" smtClean="0">
                <a:latin typeface="Comic Sans MS" pitchFamily="66" charset="0"/>
              </a:rPr>
              <a:t>1</a:t>
            </a:r>
            <a:r>
              <a:rPr lang="en-US" sz="2400" smtClean="0">
                <a:latin typeface="Comic Sans MS" pitchFamily="66" charset="0"/>
              </a:rPr>
              <a:t>          n</a:t>
            </a:r>
          </a:p>
          <a:p>
            <a:pPr eaLnBrk="1" hangingPunct="1">
              <a:buFontTx/>
              <a:buNone/>
            </a:pPr>
            <a:r>
              <a:rPr lang="en-US" sz="2400" smtClean="0">
                <a:latin typeface="Comic Sans MS" pitchFamily="66" charset="0"/>
              </a:rPr>
              <a:t>  c</a:t>
            </a:r>
            <a:r>
              <a:rPr lang="en-US" sz="2400" baseline="-25000" smtClean="0">
                <a:latin typeface="Comic Sans MS" pitchFamily="66" charset="0"/>
              </a:rPr>
              <a:t>2</a:t>
            </a:r>
            <a:r>
              <a:rPr lang="en-US" sz="2400" smtClean="0">
                <a:latin typeface="Comic Sans MS" pitchFamily="66" charset="0"/>
              </a:rPr>
              <a:t> 	   n-1</a:t>
            </a:r>
          </a:p>
          <a:p>
            <a:pPr eaLnBrk="1" hangingPunct="1">
              <a:buFontTx/>
              <a:buNone/>
            </a:pPr>
            <a:r>
              <a:rPr lang="en-US" sz="2400" smtClean="0">
                <a:latin typeface="Comic Sans MS" pitchFamily="66" charset="0"/>
              </a:rPr>
              <a:t>  0	   n-1</a:t>
            </a:r>
          </a:p>
          <a:p>
            <a:pPr eaLnBrk="1" hangingPunct="1">
              <a:buFontTx/>
              <a:buNone/>
            </a:pPr>
            <a:r>
              <a:rPr lang="en-US" sz="2400" smtClean="0">
                <a:latin typeface="Comic Sans MS" pitchFamily="66" charset="0"/>
              </a:rPr>
              <a:t>  c</a:t>
            </a:r>
            <a:r>
              <a:rPr lang="en-US" sz="2400" baseline="-25000" smtClean="0">
                <a:latin typeface="Comic Sans MS" pitchFamily="66" charset="0"/>
              </a:rPr>
              <a:t>4</a:t>
            </a:r>
            <a:r>
              <a:rPr lang="en-US" sz="2400" smtClean="0">
                <a:latin typeface="Comic Sans MS" pitchFamily="66" charset="0"/>
              </a:rPr>
              <a:t>	   n-1</a:t>
            </a:r>
          </a:p>
          <a:p>
            <a:pPr eaLnBrk="1" hangingPunct="1">
              <a:buFontTx/>
              <a:buNone/>
            </a:pPr>
            <a:r>
              <a:rPr lang="en-US" sz="2400" smtClean="0">
                <a:latin typeface="Comic Sans MS" pitchFamily="66" charset="0"/>
              </a:rPr>
              <a:t>  c</a:t>
            </a:r>
            <a:r>
              <a:rPr lang="en-US" sz="2400" baseline="-25000" smtClean="0">
                <a:latin typeface="Comic Sans MS" pitchFamily="66" charset="0"/>
              </a:rPr>
              <a:t>5</a:t>
            </a:r>
            <a:r>
              <a:rPr lang="en-US" sz="2400" smtClean="0">
                <a:latin typeface="Comic Sans MS" pitchFamily="66" charset="0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400" smtClean="0">
                <a:latin typeface="Comic Sans MS" pitchFamily="66" charset="0"/>
              </a:rPr>
              <a:t>  c</a:t>
            </a:r>
            <a:r>
              <a:rPr lang="en-US" sz="2400" baseline="-25000" smtClean="0">
                <a:latin typeface="Comic Sans MS" pitchFamily="66" charset="0"/>
              </a:rPr>
              <a:t>6</a:t>
            </a:r>
            <a:r>
              <a:rPr lang="en-US" sz="2400" smtClean="0">
                <a:latin typeface="Comic Sans MS" pitchFamily="66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sz="2400" smtClean="0">
                <a:latin typeface="Comic Sans MS" pitchFamily="66" charset="0"/>
              </a:rPr>
              <a:t>  c</a:t>
            </a:r>
            <a:r>
              <a:rPr lang="en-US" sz="2400" baseline="-25000" smtClean="0">
                <a:latin typeface="Comic Sans MS" pitchFamily="66" charset="0"/>
              </a:rPr>
              <a:t>7 </a:t>
            </a:r>
            <a:endParaRPr lang="en-US" sz="2400" smtClean="0"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r>
              <a:rPr lang="en-US" sz="2400" smtClean="0">
                <a:latin typeface="Comic Sans MS" pitchFamily="66" charset="0"/>
              </a:rPr>
              <a:t>  c</a:t>
            </a:r>
            <a:r>
              <a:rPr lang="en-US" sz="2400" baseline="-25000" smtClean="0">
                <a:latin typeface="Comic Sans MS" pitchFamily="66" charset="0"/>
              </a:rPr>
              <a:t>8</a:t>
            </a:r>
            <a:r>
              <a:rPr lang="en-US" sz="2400" smtClean="0">
                <a:latin typeface="Comic Sans MS" pitchFamily="66" charset="0"/>
              </a:rPr>
              <a:t>	    n-1	</a:t>
            </a:r>
            <a:r>
              <a:rPr lang="en-US" sz="2400" smtClean="0"/>
              <a:t>   </a:t>
            </a:r>
            <a:endParaRPr lang="en-US" sz="2400" baseline="-25000" smtClean="0"/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Analysis of Insertion Sort</a:t>
            </a:r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BAAA0313-9DDC-4E03-926C-53362A755BBF}" type="slidenum">
              <a:rPr lang="en-US" smtClean="0"/>
              <a:pPr/>
              <a:t>11</a:t>
            </a:fld>
            <a:endParaRPr lang="en-US" smtClean="0"/>
          </a:p>
        </p:txBody>
      </p:sp>
      <p:graphicFrame>
        <p:nvGraphicFramePr>
          <p:cNvPr id="220164" name="Object 4"/>
          <p:cNvGraphicFramePr>
            <a:graphicFrameLocks noChangeAspect="1"/>
          </p:cNvGraphicFramePr>
          <p:nvPr/>
        </p:nvGraphicFramePr>
        <p:xfrm>
          <a:off x="7789863" y="3367088"/>
          <a:ext cx="83343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1" name="Equation" r:id="rId4" imgW="469696" imgH="304668" progId="Equation.3">
                  <p:embed/>
                </p:oleObj>
              </mc:Choice>
              <mc:Fallback>
                <p:oleObj name="Equation" r:id="rId4" imgW="469696" imgH="30466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9863" y="3367088"/>
                        <a:ext cx="833437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5" name="Object 5"/>
          <p:cNvGraphicFramePr>
            <a:graphicFrameLocks noChangeAspect="1"/>
          </p:cNvGraphicFramePr>
          <p:nvPr/>
        </p:nvGraphicFramePr>
        <p:xfrm>
          <a:off x="7789863" y="3827463"/>
          <a:ext cx="1354137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2" name="Equation" r:id="rId6" imgW="774364" imgH="304668" progId="Equation.3">
                  <p:embed/>
                </p:oleObj>
              </mc:Choice>
              <mc:Fallback>
                <p:oleObj name="Equation" r:id="rId6" imgW="774364" imgH="30466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9863" y="3827463"/>
                        <a:ext cx="1354137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6" name="Object 6"/>
          <p:cNvGraphicFramePr>
            <a:graphicFrameLocks noChangeAspect="1"/>
          </p:cNvGraphicFramePr>
          <p:nvPr/>
        </p:nvGraphicFramePr>
        <p:xfrm>
          <a:off x="7789863" y="4281488"/>
          <a:ext cx="1354137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3" name="Equation" r:id="rId8" imgW="774364" imgH="304668" progId="Equation.3">
                  <p:embed/>
                </p:oleObj>
              </mc:Choice>
              <mc:Fallback>
                <p:oleObj name="Equation" r:id="rId8" imgW="774364" imgH="304668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9863" y="4281488"/>
                        <a:ext cx="1354137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7" name="Object 7"/>
          <p:cNvGraphicFramePr>
            <a:graphicFrameLocks noChangeAspect="1"/>
          </p:cNvGraphicFramePr>
          <p:nvPr/>
        </p:nvGraphicFramePr>
        <p:xfrm>
          <a:off x="246063" y="5711825"/>
          <a:ext cx="8707437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4" name="Equation" r:id="rId9" imgW="4724400" imgH="444500" progId="Equation.3">
                  <p:embed/>
                </p:oleObj>
              </mc:Choice>
              <mc:Fallback>
                <p:oleObj name="Equation" r:id="rId9" imgW="4724400" imgH="444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3" y="5711825"/>
                        <a:ext cx="8707437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0" name="AutoShape 9"/>
          <p:cNvSpPr>
            <a:spLocks noChangeArrowheads="1"/>
          </p:cNvSpPr>
          <p:nvPr/>
        </p:nvSpPr>
        <p:spPr bwMode="auto">
          <a:xfrm rot="-8014074">
            <a:off x="1223170" y="2717006"/>
            <a:ext cx="131762" cy="123825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Text Box 10"/>
          <p:cNvSpPr txBox="1">
            <a:spLocks noChangeArrowheads="1"/>
          </p:cNvSpPr>
          <p:nvPr/>
        </p:nvSpPr>
        <p:spPr bwMode="auto">
          <a:xfrm>
            <a:off x="1243013" y="5391150"/>
            <a:ext cx="59578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j</a:t>
            </a:r>
            <a:r>
              <a:rPr lang="en-US"/>
              <a:t>: # of times the while statement is executed at iteration j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>
          <a:xfrm>
            <a:off x="350838" y="1062038"/>
            <a:ext cx="8478837" cy="564356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 smtClean="0"/>
              <a:t>The array is already sorted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 smtClean="0">
                <a:latin typeface="Comic Sans MS" pitchFamily="66" charset="0"/>
              </a:rPr>
              <a:t>A[i] ≤ key </a:t>
            </a:r>
            <a:r>
              <a:rPr lang="en-US" dirty="0" smtClean="0"/>
              <a:t>upon the first time the </a:t>
            </a:r>
            <a:r>
              <a:rPr lang="en-US" b="1" dirty="0" smtClean="0"/>
              <a:t>while </a:t>
            </a:r>
            <a:r>
              <a:rPr lang="en-US" dirty="0" smtClean="0"/>
              <a:t>loop test is run (when </a:t>
            </a:r>
            <a:r>
              <a:rPr lang="en-US" i="1" dirty="0" smtClean="0"/>
              <a:t>i </a:t>
            </a:r>
            <a:r>
              <a:rPr lang="en-US" dirty="0" smtClean="0"/>
              <a:t>= </a:t>
            </a:r>
            <a:r>
              <a:rPr lang="en-US" i="1" dirty="0" smtClean="0"/>
              <a:t>j </a:t>
            </a:r>
            <a:r>
              <a:rPr lang="en-US" dirty="0" smtClean="0"/>
              <a:t>-1)</a:t>
            </a:r>
          </a:p>
          <a:p>
            <a:pPr lvl="1" eaLnBrk="1" hangingPunct="1">
              <a:lnSpc>
                <a:spcPct val="150000"/>
              </a:lnSpc>
            </a:pPr>
            <a:r>
              <a:rPr lang="en-US" i="1" dirty="0" smtClean="0"/>
              <a:t> </a:t>
            </a:r>
            <a:r>
              <a:rPr lang="en-US" i="1" dirty="0" err="1" smtClean="0"/>
              <a:t>tj</a:t>
            </a:r>
            <a:r>
              <a:rPr lang="en-US" i="1" dirty="0" smtClean="0"/>
              <a:t>=1 and   </a:t>
            </a:r>
          </a:p>
          <a:p>
            <a:pPr lvl="1" eaLnBrk="1" hangingPunct="1">
              <a:lnSpc>
                <a:spcPct val="150000"/>
              </a:lnSpc>
            </a:pPr>
            <a:endParaRPr lang="en-US" dirty="0" smtClean="0"/>
          </a:p>
          <a:p>
            <a:pPr eaLnBrk="1" hangingPunct="1">
              <a:lnSpc>
                <a:spcPct val="150000"/>
              </a:lnSpc>
            </a:pPr>
            <a:endParaRPr lang="en-US" dirty="0" smtClean="0">
              <a:latin typeface="Comic Sans MS" pitchFamily="66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dirty="0" smtClean="0">
                <a:latin typeface="Comic Sans MS" pitchFamily="66" charset="0"/>
              </a:rPr>
              <a:t>T(n) = c</a:t>
            </a:r>
            <a:r>
              <a:rPr lang="en-US" baseline="-25000" dirty="0" smtClean="0">
                <a:latin typeface="Comic Sans MS" pitchFamily="66" charset="0"/>
              </a:rPr>
              <a:t>1</a:t>
            </a:r>
            <a:r>
              <a:rPr lang="en-US" dirty="0" smtClean="0">
                <a:latin typeface="Comic Sans MS" pitchFamily="66" charset="0"/>
              </a:rPr>
              <a:t>n + c</a:t>
            </a:r>
            <a:r>
              <a:rPr lang="en-US" baseline="-25000" dirty="0" smtClean="0">
                <a:latin typeface="Comic Sans MS" pitchFamily="66" charset="0"/>
              </a:rPr>
              <a:t>2</a:t>
            </a:r>
            <a:r>
              <a:rPr lang="en-US" dirty="0" smtClean="0">
                <a:latin typeface="Comic Sans MS" pitchFamily="66" charset="0"/>
              </a:rPr>
              <a:t>(n -1) + c</a:t>
            </a:r>
            <a:r>
              <a:rPr lang="en-US" baseline="-25000" dirty="0" smtClean="0">
                <a:latin typeface="Comic Sans MS" pitchFamily="66" charset="0"/>
              </a:rPr>
              <a:t>4</a:t>
            </a:r>
            <a:r>
              <a:rPr lang="en-US" dirty="0" smtClean="0">
                <a:latin typeface="Comic Sans MS" pitchFamily="66" charset="0"/>
              </a:rPr>
              <a:t>(n -1) + c</a:t>
            </a:r>
            <a:r>
              <a:rPr lang="en-US" baseline="-25000" dirty="0" smtClean="0">
                <a:latin typeface="Comic Sans MS" pitchFamily="66" charset="0"/>
              </a:rPr>
              <a:t>5</a:t>
            </a:r>
            <a:r>
              <a:rPr lang="en-US" dirty="0" smtClean="0">
                <a:latin typeface="Comic Sans MS" pitchFamily="66" charset="0"/>
              </a:rPr>
              <a:t>(n -1) + c</a:t>
            </a:r>
            <a:r>
              <a:rPr lang="en-US" baseline="-25000" dirty="0" smtClean="0">
                <a:latin typeface="Comic Sans MS" pitchFamily="66" charset="0"/>
              </a:rPr>
              <a:t>8</a:t>
            </a:r>
            <a:r>
              <a:rPr lang="en-US" dirty="0" smtClean="0">
                <a:latin typeface="Comic Sans MS" pitchFamily="66" charset="0"/>
              </a:rPr>
              <a:t>(n-1) = (c</a:t>
            </a:r>
            <a:r>
              <a:rPr lang="en-US" baseline="-25000" dirty="0" smtClean="0">
                <a:latin typeface="Comic Sans MS" pitchFamily="66" charset="0"/>
              </a:rPr>
              <a:t>1</a:t>
            </a:r>
            <a:r>
              <a:rPr lang="en-US" dirty="0" smtClean="0">
                <a:latin typeface="Comic Sans MS" pitchFamily="66" charset="0"/>
              </a:rPr>
              <a:t> + c</a:t>
            </a:r>
            <a:r>
              <a:rPr lang="en-US" baseline="-25000" dirty="0" smtClean="0">
                <a:latin typeface="Comic Sans MS" pitchFamily="66" charset="0"/>
              </a:rPr>
              <a:t>2</a:t>
            </a:r>
            <a:r>
              <a:rPr lang="en-US" dirty="0" smtClean="0">
                <a:latin typeface="Comic Sans MS" pitchFamily="66" charset="0"/>
              </a:rPr>
              <a:t> + c</a:t>
            </a:r>
            <a:r>
              <a:rPr lang="en-US" baseline="-25000" dirty="0" smtClean="0">
                <a:latin typeface="Comic Sans MS" pitchFamily="66" charset="0"/>
              </a:rPr>
              <a:t>4</a:t>
            </a:r>
            <a:r>
              <a:rPr lang="en-US" dirty="0" smtClean="0">
                <a:latin typeface="Comic Sans MS" pitchFamily="66" charset="0"/>
              </a:rPr>
              <a:t> + c</a:t>
            </a:r>
            <a:r>
              <a:rPr lang="en-US" baseline="-25000" dirty="0" smtClean="0">
                <a:latin typeface="Comic Sans MS" pitchFamily="66" charset="0"/>
              </a:rPr>
              <a:t>5</a:t>
            </a:r>
            <a:r>
              <a:rPr lang="en-US" dirty="0" smtClean="0">
                <a:latin typeface="Comic Sans MS" pitchFamily="66" charset="0"/>
              </a:rPr>
              <a:t> + c</a:t>
            </a:r>
            <a:r>
              <a:rPr lang="en-US" baseline="-25000" dirty="0" smtClean="0">
                <a:latin typeface="Comic Sans MS" pitchFamily="66" charset="0"/>
              </a:rPr>
              <a:t>8</a:t>
            </a:r>
            <a:r>
              <a:rPr lang="en-US" dirty="0" smtClean="0">
                <a:latin typeface="Comic Sans MS" pitchFamily="66" charset="0"/>
              </a:rPr>
              <a:t>)n + (c</a:t>
            </a:r>
            <a:r>
              <a:rPr lang="en-US" baseline="-25000" dirty="0" smtClean="0">
                <a:latin typeface="Comic Sans MS" pitchFamily="66" charset="0"/>
              </a:rPr>
              <a:t>2</a:t>
            </a:r>
            <a:r>
              <a:rPr lang="en-US" dirty="0" smtClean="0">
                <a:latin typeface="Comic Sans MS" pitchFamily="66" charset="0"/>
              </a:rPr>
              <a:t> + c</a:t>
            </a:r>
            <a:r>
              <a:rPr lang="en-US" baseline="-25000" dirty="0" smtClean="0">
                <a:latin typeface="Comic Sans MS" pitchFamily="66" charset="0"/>
              </a:rPr>
              <a:t>4</a:t>
            </a:r>
            <a:r>
              <a:rPr lang="en-US" dirty="0" smtClean="0">
                <a:latin typeface="Comic Sans MS" pitchFamily="66" charset="0"/>
              </a:rPr>
              <a:t> + c</a:t>
            </a:r>
            <a:r>
              <a:rPr lang="en-US" baseline="-25000" dirty="0" smtClean="0">
                <a:latin typeface="Comic Sans MS" pitchFamily="66" charset="0"/>
              </a:rPr>
              <a:t>5</a:t>
            </a:r>
            <a:r>
              <a:rPr lang="en-US" dirty="0" smtClean="0">
                <a:latin typeface="Comic Sans MS" pitchFamily="66" charset="0"/>
              </a:rPr>
              <a:t> + c</a:t>
            </a:r>
            <a:r>
              <a:rPr lang="en-US" baseline="-25000" dirty="0" smtClean="0">
                <a:latin typeface="Comic Sans MS" pitchFamily="66" charset="0"/>
              </a:rPr>
              <a:t>8</a:t>
            </a:r>
            <a:r>
              <a:rPr lang="en-US" dirty="0" smtClean="0">
                <a:latin typeface="Comic Sans MS" pitchFamily="66" charset="0"/>
              </a:rPr>
              <a:t>)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mic Sans MS" pitchFamily="66" charset="0"/>
              </a:rPr>
              <a:t>= an + b = 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</a:t>
            </a:r>
            <a:r>
              <a:rPr lang="en-US" dirty="0" smtClean="0">
                <a:latin typeface="Comic Sans MS" pitchFamily="66" charset="0"/>
              </a:rPr>
              <a:t>(n)	</a:t>
            </a:r>
            <a:endParaRPr lang="en-US" baseline="30000" dirty="0" smtClean="0">
              <a:latin typeface="Comic Sans MS" pitchFamily="66" charset="0"/>
            </a:endParaRPr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Best Case Analysis</a:t>
            </a: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8C06EF4-9115-4F9D-A5BE-170368CB6B5B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5181600" y="1266825"/>
            <a:ext cx="3846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b="1">
                <a:solidFill>
                  <a:srgbClr val="DD0111"/>
                </a:solidFill>
              </a:rPr>
              <a:t>“while </a:t>
            </a:r>
            <a:r>
              <a:rPr lang="en-US" sz="2400">
                <a:solidFill>
                  <a:srgbClr val="DD0111"/>
                </a:solidFill>
              </a:rPr>
              <a:t>i &gt; 0 and A[i] &gt; key”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4877530"/>
              </p:ext>
            </p:extLst>
          </p:nvPr>
        </p:nvGraphicFramePr>
        <p:xfrm>
          <a:off x="2438400" y="2895600"/>
          <a:ext cx="83343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Equation" r:id="rId4" imgW="469696" imgH="304668" progId="Equation.3">
                  <p:embed/>
                </p:oleObj>
              </mc:Choice>
              <mc:Fallback>
                <p:oleObj name="Equation" r:id="rId4" imgW="469696" imgH="30466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895600"/>
                        <a:ext cx="833437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0000985"/>
              </p:ext>
            </p:extLst>
          </p:nvPr>
        </p:nvGraphicFramePr>
        <p:xfrm>
          <a:off x="436562" y="3733800"/>
          <a:ext cx="8707438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Equation" r:id="rId6" imgW="4724400" imgH="444500" progId="Equation.3">
                  <p:embed/>
                </p:oleObj>
              </mc:Choice>
              <mc:Fallback>
                <p:oleObj name="Equation" r:id="rId6" imgW="4724400" imgH="444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2" y="3733800"/>
                        <a:ext cx="8707438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Worst Case Analysis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8232775" cy="564356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400" dirty="0" smtClean="0"/>
              <a:t>The </a:t>
            </a:r>
            <a:r>
              <a:rPr lang="en-US" sz="2400" dirty="0" smtClean="0"/>
              <a:t>array is in reverse sorted order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dirty="0" smtClean="0"/>
              <a:t>Always </a:t>
            </a:r>
            <a:r>
              <a:rPr lang="en-US" sz="2000" dirty="0" smtClean="0">
                <a:latin typeface="Comic Sans MS" pitchFamily="66" charset="0"/>
              </a:rPr>
              <a:t>A[i] &gt; key</a:t>
            </a:r>
            <a:r>
              <a:rPr lang="en-US" sz="2000" dirty="0" smtClean="0"/>
              <a:t> in </a:t>
            </a:r>
            <a:r>
              <a:rPr lang="en-US" sz="2000" b="1" dirty="0" smtClean="0"/>
              <a:t>while</a:t>
            </a:r>
            <a:r>
              <a:rPr lang="en-US" sz="2000" dirty="0" smtClean="0"/>
              <a:t> loop test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dirty="0" smtClean="0"/>
              <a:t>Have to compare </a:t>
            </a:r>
            <a:r>
              <a:rPr lang="en-US" sz="2000" dirty="0" smtClean="0">
                <a:latin typeface="Comic Sans MS" pitchFamily="66" charset="0"/>
              </a:rPr>
              <a:t>key</a:t>
            </a:r>
            <a:r>
              <a:rPr lang="en-US" sz="2000" i="1" dirty="0" smtClean="0"/>
              <a:t> </a:t>
            </a:r>
            <a:r>
              <a:rPr lang="en-US" sz="2000" dirty="0" smtClean="0"/>
              <a:t>with all elements to the left of the </a:t>
            </a:r>
            <a:r>
              <a:rPr lang="en-US" sz="2000" dirty="0" smtClean="0">
                <a:latin typeface="Comic Sans MS" pitchFamily="66" charset="0"/>
              </a:rPr>
              <a:t>j</a:t>
            </a:r>
            <a:r>
              <a:rPr lang="en-US" sz="2000" i="1" dirty="0" smtClean="0"/>
              <a:t>-</a:t>
            </a:r>
            <a:r>
              <a:rPr lang="en-US" sz="2000" dirty="0" err="1" smtClean="0"/>
              <a:t>th</a:t>
            </a:r>
            <a:r>
              <a:rPr lang="en-US" sz="2000" dirty="0" smtClean="0"/>
              <a:t> position hence 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dirty="0" err="1" smtClean="0"/>
              <a:t>t</a:t>
            </a:r>
            <a:r>
              <a:rPr lang="en-US" sz="2000" baseline="-25000" dirty="0" err="1" smtClean="0">
                <a:latin typeface="Comic Sans MS" pitchFamily="66" charset="0"/>
              </a:rPr>
              <a:t>j</a:t>
            </a:r>
            <a:r>
              <a:rPr lang="en-US" sz="2000" dirty="0" smtClean="0">
                <a:latin typeface="Comic Sans MS" pitchFamily="66" charset="0"/>
              </a:rPr>
              <a:t> = j</a:t>
            </a:r>
            <a:r>
              <a:rPr lang="en-US" sz="2000" i="1" dirty="0" smtClean="0"/>
              <a:t> </a:t>
            </a:r>
            <a:endParaRPr lang="en-US" sz="2000" dirty="0" smtClean="0"/>
          </a:p>
          <a:p>
            <a:pPr eaLnBrk="1" hangingPunct="1"/>
            <a:endParaRPr lang="en-US" sz="32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lvl="1" eaLnBrk="1" hangingPunct="1">
              <a:buFontTx/>
              <a:buNone/>
            </a:pPr>
            <a:r>
              <a:rPr lang="en-US" sz="2000" dirty="0" smtClean="0">
                <a:latin typeface="Comic Sans MS" pitchFamily="66" charset="0"/>
              </a:rPr>
              <a:t> 				</a:t>
            </a:r>
          </a:p>
          <a:p>
            <a:pPr lvl="1" eaLnBrk="1" hangingPunct="1">
              <a:buFontTx/>
              <a:buNone/>
            </a:pPr>
            <a:r>
              <a:rPr lang="en-US" sz="2000" dirty="0" smtClean="0">
                <a:latin typeface="Comic Sans MS" pitchFamily="66" charset="0"/>
              </a:rPr>
              <a:t>					</a:t>
            </a:r>
            <a:r>
              <a:rPr lang="en-US" sz="2000" dirty="0" smtClean="0"/>
              <a:t>a quadratic function of n</a:t>
            </a:r>
          </a:p>
          <a:p>
            <a:pPr eaLnBrk="1" hangingPunct="1"/>
            <a:endParaRPr lang="en-US" sz="1600" dirty="0" smtClean="0">
              <a:latin typeface="Comic Sans MS" pitchFamily="66" charset="0"/>
            </a:endParaRPr>
          </a:p>
          <a:p>
            <a:pPr eaLnBrk="1" hangingPunct="1"/>
            <a:r>
              <a:rPr lang="en-US" sz="2400" dirty="0" smtClean="0">
                <a:latin typeface="Comic Sans MS" pitchFamily="66" charset="0"/>
              </a:rPr>
              <a:t>T(n) = </a:t>
            </a:r>
            <a:r>
              <a:rPr lang="en-US" sz="2400" dirty="0" smtClean="0">
                <a:latin typeface="Comic Sans MS" pitchFamily="66" charset="0"/>
                <a:sym typeface="Symbol" pitchFamily="18" charset="2"/>
              </a:rPr>
              <a:t></a:t>
            </a:r>
            <a:r>
              <a:rPr lang="en-US" sz="2400" dirty="0" smtClean="0">
                <a:latin typeface="Comic Sans MS" pitchFamily="66" charset="0"/>
              </a:rPr>
              <a:t>(n</a:t>
            </a:r>
            <a:r>
              <a:rPr lang="en-US" sz="2400" baseline="30000" dirty="0" smtClean="0">
                <a:latin typeface="Comic Sans MS" pitchFamily="66" charset="0"/>
              </a:rPr>
              <a:t>2</a:t>
            </a:r>
            <a:r>
              <a:rPr lang="en-US" sz="2400" dirty="0" smtClean="0">
                <a:latin typeface="Comic Sans MS" pitchFamily="66" charset="0"/>
              </a:rPr>
              <a:t>)</a:t>
            </a:r>
            <a:r>
              <a:rPr lang="en-US" sz="2400" dirty="0" smtClean="0"/>
              <a:t>  		order of growth in </a:t>
            </a:r>
            <a:r>
              <a:rPr lang="en-US" sz="2400" dirty="0" smtClean="0">
                <a:latin typeface="Comic Sans MS" pitchFamily="66" charset="0"/>
              </a:rPr>
              <a:t>n</a:t>
            </a:r>
            <a:r>
              <a:rPr lang="en-US" sz="2400" baseline="30000" dirty="0" smtClean="0">
                <a:latin typeface="Comic Sans MS" pitchFamily="66" charset="0"/>
              </a:rPr>
              <a:t>2</a:t>
            </a:r>
            <a:endParaRPr lang="en-US" sz="2400" dirty="0" smtClean="0">
              <a:latin typeface="Comic Sans MS" pitchFamily="66" charset="0"/>
            </a:endParaRPr>
          </a:p>
        </p:txBody>
      </p:sp>
      <p:graphicFrame>
        <p:nvGraphicFramePr>
          <p:cNvPr id="27652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878013" y="3160713"/>
          <a:ext cx="454977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8" name="Equation" r:id="rId4" imgW="3898900" imgH="444500" progId="">
                  <p:embed/>
                </p:oleObj>
              </mc:Choice>
              <mc:Fallback>
                <p:oleObj name="Equation" r:id="rId4" imgW="3898900" imgH="444500" progId="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8013" y="3160713"/>
                        <a:ext cx="4549775" cy="519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03250" y="3886200"/>
          <a:ext cx="7983538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9" name="Equation" r:id="rId6" imgW="5232400" imgH="431800" progId="Equation.3">
                  <p:embed/>
                </p:oleObj>
              </mc:Choice>
              <mc:Fallback>
                <p:oleObj name="Equation" r:id="rId6" imgW="5232400" imgH="431800" progId="Equation.3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3886200"/>
                        <a:ext cx="7983538" cy="658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Slide Number Placeholder 6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0E5F0C5-B619-4AFC-8F31-929F4F1D9BC0}" type="slidenum">
              <a:rPr lang="en-US" smtClean="0"/>
              <a:pPr/>
              <a:t>13</a:t>
            </a:fld>
            <a:endParaRPr lang="en-US" smtClean="0"/>
          </a:p>
        </p:txBody>
      </p:sp>
      <p:graphicFrame>
        <p:nvGraphicFramePr>
          <p:cNvPr id="27655" name="Object 6"/>
          <p:cNvGraphicFramePr>
            <a:graphicFrameLocks noChangeAspect="1"/>
          </p:cNvGraphicFramePr>
          <p:nvPr/>
        </p:nvGraphicFramePr>
        <p:xfrm>
          <a:off x="1139825" y="4702175"/>
          <a:ext cx="189706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0" name="Equation" r:id="rId8" imgW="901309" imgH="203112" progId="Equation.3">
                  <p:embed/>
                </p:oleObj>
              </mc:Choice>
              <mc:Fallback>
                <p:oleObj name="Equation" r:id="rId8" imgW="901309" imgH="20311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825" y="4702175"/>
                        <a:ext cx="1897063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6" name="Rectangle 7"/>
          <p:cNvSpPr>
            <a:spLocks noChangeArrowheads="1"/>
          </p:cNvSpPr>
          <p:nvPr/>
        </p:nvSpPr>
        <p:spPr bwMode="auto">
          <a:xfrm>
            <a:off x="5464175" y="1258888"/>
            <a:ext cx="3832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b="1">
                <a:solidFill>
                  <a:srgbClr val="DD0111"/>
                </a:solidFill>
              </a:rPr>
              <a:t>“while </a:t>
            </a:r>
            <a:r>
              <a:rPr lang="en-US" sz="2400">
                <a:solidFill>
                  <a:srgbClr val="DD0111"/>
                </a:solidFill>
              </a:rPr>
              <a:t>i &gt; 0 and A[i] &gt; key”</a:t>
            </a:r>
          </a:p>
        </p:txBody>
      </p:sp>
      <p:graphicFrame>
        <p:nvGraphicFramePr>
          <p:cNvPr id="27657" name="Object 8"/>
          <p:cNvGraphicFramePr>
            <a:graphicFrameLocks noChangeAspect="1"/>
          </p:cNvGraphicFramePr>
          <p:nvPr/>
        </p:nvGraphicFramePr>
        <p:xfrm>
          <a:off x="211138" y="5819775"/>
          <a:ext cx="8707437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1" name="Equation" r:id="rId10" imgW="4724400" imgH="444500" progId="Equation.3">
                  <p:embed/>
                </p:oleObj>
              </mc:Choice>
              <mc:Fallback>
                <p:oleObj name="Equation" r:id="rId10" imgW="4724400" imgH="444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8" y="5819775"/>
                        <a:ext cx="8707437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8" name="Text Box 9"/>
          <p:cNvSpPr txBox="1">
            <a:spLocks noChangeArrowheads="1"/>
          </p:cNvSpPr>
          <p:nvPr/>
        </p:nvSpPr>
        <p:spPr bwMode="auto">
          <a:xfrm>
            <a:off x="901700" y="3189288"/>
            <a:ext cx="730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using</a:t>
            </a:r>
          </a:p>
        </p:txBody>
      </p:sp>
      <p:sp>
        <p:nvSpPr>
          <p:cNvPr id="27659" name="Text Box 10"/>
          <p:cNvSpPr txBox="1">
            <a:spLocks noChangeArrowheads="1"/>
          </p:cNvSpPr>
          <p:nvPr/>
        </p:nvSpPr>
        <p:spPr bwMode="auto">
          <a:xfrm>
            <a:off x="6800850" y="3209925"/>
            <a:ext cx="1098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we have:</a:t>
            </a:r>
          </a:p>
        </p:txBody>
      </p:sp>
      <p:sp>
        <p:nvSpPr>
          <p:cNvPr id="27660" name="Line 11"/>
          <p:cNvSpPr>
            <a:spLocks noChangeShapeType="1"/>
          </p:cNvSpPr>
          <p:nvPr/>
        </p:nvSpPr>
        <p:spPr bwMode="auto">
          <a:xfrm>
            <a:off x="3735388" y="3570288"/>
            <a:ext cx="506412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7661" name="Line 12"/>
          <p:cNvSpPr>
            <a:spLocks noChangeShapeType="1"/>
          </p:cNvSpPr>
          <p:nvPr/>
        </p:nvSpPr>
        <p:spPr bwMode="auto">
          <a:xfrm flipH="1">
            <a:off x="5808663" y="3587750"/>
            <a:ext cx="130175" cy="331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7662" name="Line 13"/>
          <p:cNvSpPr>
            <a:spLocks noChangeShapeType="1"/>
          </p:cNvSpPr>
          <p:nvPr/>
        </p:nvSpPr>
        <p:spPr bwMode="auto">
          <a:xfrm>
            <a:off x="6313488" y="3570288"/>
            <a:ext cx="819150" cy="349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Advantages</a:t>
            </a:r>
          </a:p>
          <a:p>
            <a:pPr lvl="1" eaLnBrk="1" hangingPunct="1"/>
            <a:r>
              <a:rPr lang="en-US" dirty="0" smtClean="0"/>
              <a:t>Good running time for “almost sorted” arrays </a:t>
            </a:r>
            <a:r>
              <a:rPr lang="en-US" dirty="0" smtClean="0">
                <a:sym typeface="Symbol" pitchFamily="18" charset="2"/>
              </a:rPr>
              <a:t>(n)</a:t>
            </a:r>
          </a:p>
          <a:p>
            <a:pPr eaLnBrk="1" hangingPunct="1"/>
            <a:r>
              <a:rPr lang="en-US" dirty="0" smtClean="0">
                <a:sym typeface="Symbol" pitchFamily="18" charset="2"/>
              </a:rPr>
              <a:t>Disadvantages</a:t>
            </a:r>
          </a:p>
          <a:p>
            <a:pPr lvl="1" eaLnBrk="1" hangingPunct="1"/>
            <a:r>
              <a:rPr lang="en-US" dirty="0" smtClean="0">
                <a:solidFill>
                  <a:srgbClr val="CC0000"/>
                </a:solidFill>
                <a:latin typeface="Comic Sans MS" pitchFamily="66" charset="0"/>
                <a:sym typeface="Symbol" pitchFamily="18" charset="2"/>
              </a:rPr>
              <a:t>(n</a:t>
            </a:r>
            <a:r>
              <a:rPr lang="en-US" baseline="30000" dirty="0" smtClean="0">
                <a:solidFill>
                  <a:srgbClr val="CC0000"/>
                </a:solidFill>
                <a:latin typeface="Comic Sans MS" pitchFamily="66" charset="0"/>
                <a:sym typeface="Symbol" pitchFamily="18" charset="2"/>
              </a:rPr>
              <a:t>2</a:t>
            </a:r>
            <a:r>
              <a:rPr lang="en-US" dirty="0" smtClean="0">
                <a:solidFill>
                  <a:srgbClr val="CC0000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dirty="0" smtClean="0">
                <a:sym typeface="Symbol" pitchFamily="18" charset="2"/>
              </a:rPr>
              <a:t> running time in </a:t>
            </a:r>
            <a:r>
              <a:rPr lang="en-US" dirty="0" smtClean="0">
                <a:solidFill>
                  <a:srgbClr val="CC0000"/>
                </a:solidFill>
                <a:sym typeface="Symbol" pitchFamily="18" charset="2"/>
              </a:rPr>
              <a:t>worst</a:t>
            </a:r>
            <a:r>
              <a:rPr lang="en-US" dirty="0" smtClean="0">
                <a:sym typeface="Symbol" pitchFamily="18" charset="2"/>
              </a:rPr>
              <a:t> and </a:t>
            </a:r>
            <a:r>
              <a:rPr lang="en-US" dirty="0" smtClean="0">
                <a:solidFill>
                  <a:srgbClr val="CC0000"/>
                </a:solidFill>
                <a:sym typeface="Symbol" pitchFamily="18" charset="2"/>
              </a:rPr>
              <a:t>average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case</a:t>
            </a:r>
            <a:endParaRPr lang="en-US" dirty="0" smtClean="0">
              <a:sym typeface="Symbol" pitchFamily="18" charset="2"/>
            </a:endParaRPr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Insertion Sort - Summary</a:t>
            </a:r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B1C0BF7-2A24-461A-91B4-8AA0A45FDF62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Idea:</a:t>
            </a:r>
          </a:p>
          <a:p>
            <a:pPr lvl="1" eaLnBrk="1" hangingPunct="1"/>
            <a:r>
              <a:rPr lang="en-US" smtClean="0"/>
              <a:t>Repeatedly pass through the array</a:t>
            </a:r>
          </a:p>
          <a:p>
            <a:pPr lvl="1" eaLnBrk="1" hangingPunct="1"/>
            <a:r>
              <a:rPr lang="en-US" smtClean="0"/>
              <a:t>Swaps adjacent elements that are out of order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Easier to implement, but slower than Insertion sort</a:t>
            </a:r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Bubble Sort (Ex. 2-2, page 38)</a:t>
            </a:r>
          </a:p>
        </p:txBody>
      </p:sp>
      <p:sp>
        <p:nvSpPr>
          <p:cNvPr id="3072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5AACD10-9CA7-414D-A1C5-3D39807A20DA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2271713" y="3349625"/>
            <a:ext cx="22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30726" name="Text Box 5"/>
          <p:cNvSpPr txBox="1">
            <a:spLocks noChangeArrowheads="1"/>
          </p:cNvSpPr>
          <p:nvPr/>
        </p:nvSpPr>
        <p:spPr bwMode="auto">
          <a:xfrm>
            <a:off x="2757488" y="3349625"/>
            <a:ext cx="22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000"/>
              <a:t>2</a:t>
            </a:r>
          </a:p>
        </p:txBody>
      </p:sp>
      <p:sp>
        <p:nvSpPr>
          <p:cNvPr id="30727" name="Text Box 6"/>
          <p:cNvSpPr txBox="1">
            <a:spLocks noChangeArrowheads="1"/>
          </p:cNvSpPr>
          <p:nvPr/>
        </p:nvSpPr>
        <p:spPr bwMode="auto">
          <a:xfrm>
            <a:off x="3179763" y="3349625"/>
            <a:ext cx="22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000"/>
              <a:t>3</a:t>
            </a:r>
          </a:p>
        </p:txBody>
      </p:sp>
      <p:sp>
        <p:nvSpPr>
          <p:cNvPr id="30728" name="Text Box 7"/>
          <p:cNvSpPr txBox="1">
            <a:spLocks noChangeArrowheads="1"/>
          </p:cNvSpPr>
          <p:nvPr/>
        </p:nvSpPr>
        <p:spPr bwMode="auto">
          <a:xfrm>
            <a:off x="4989513" y="3349625"/>
            <a:ext cx="228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000"/>
              <a:t>n</a:t>
            </a:r>
          </a:p>
        </p:txBody>
      </p:sp>
      <p:sp>
        <p:nvSpPr>
          <p:cNvPr id="30729" name="Text Box 8"/>
          <p:cNvSpPr txBox="1">
            <a:spLocks noChangeArrowheads="1"/>
          </p:cNvSpPr>
          <p:nvPr/>
        </p:nvSpPr>
        <p:spPr bwMode="auto">
          <a:xfrm>
            <a:off x="2273300" y="3032125"/>
            <a:ext cx="234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30730" name="Line 9"/>
          <p:cNvSpPr>
            <a:spLocks noChangeShapeType="1"/>
          </p:cNvSpPr>
          <p:nvPr/>
        </p:nvSpPr>
        <p:spPr bwMode="auto">
          <a:xfrm>
            <a:off x="2633663" y="3224213"/>
            <a:ext cx="2520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219325" y="3630613"/>
            <a:ext cx="3154363" cy="423862"/>
            <a:chOff x="221" y="912"/>
            <a:chExt cx="1987" cy="267"/>
          </a:xfrm>
        </p:grpSpPr>
        <p:sp>
          <p:nvSpPr>
            <p:cNvPr id="30734" name="Rectangle 11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30735" name="Rectangle 12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30736" name="Rectangle 13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30737" name="Rectangle 14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30738" name="Rectangle 15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30739" name="Rectangle 16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30740" name="Rectangle 17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30741" name="Line 18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/>
            <a:lstStyle/>
            <a:p>
              <a:endParaRPr lang="en-IN"/>
            </a:p>
          </p:txBody>
        </p:sp>
        <p:sp>
          <p:nvSpPr>
            <p:cNvPr id="30742" name="Line 19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/>
            <a:lstStyle/>
            <a:p>
              <a:endParaRPr lang="en-IN"/>
            </a:p>
          </p:txBody>
        </p:sp>
        <p:sp>
          <p:nvSpPr>
            <p:cNvPr id="30743" name="Line 20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/>
            <a:lstStyle/>
            <a:p>
              <a:endParaRPr lang="en-IN"/>
            </a:p>
          </p:txBody>
        </p:sp>
        <p:sp>
          <p:nvSpPr>
            <p:cNvPr id="30744" name="Line 21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/>
            <a:lstStyle/>
            <a:p>
              <a:endParaRPr lang="en-IN"/>
            </a:p>
          </p:txBody>
        </p:sp>
        <p:sp>
          <p:nvSpPr>
            <p:cNvPr id="30745" name="Line 22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/>
            <a:lstStyle/>
            <a:p>
              <a:endParaRPr lang="en-IN"/>
            </a:p>
          </p:txBody>
        </p:sp>
        <p:sp>
          <p:nvSpPr>
            <p:cNvPr id="30746" name="Line 23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/>
            <a:lstStyle/>
            <a:p>
              <a:endParaRPr lang="en-IN"/>
            </a:p>
          </p:txBody>
        </p:sp>
        <p:sp>
          <p:nvSpPr>
            <p:cNvPr id="30747" name="Line 24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/>
            <a:lstStyle/>
            <a:p>
              <a:endParaRPr lang="en-IN"/>
            </a:p>
          </p:txBody>
        </p:sp>
        <p:sp>
          <p:nvSpPr>
            <p:cNvPr id="30748" name="Line 25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/>
            <a:lstStyle/>
            <a:p>
              <a:endParaRPr lang="en-IN"/>
            </a:p>
          </p:txBody>
        </p:sp>
        <p:sp>
          <p:nvSpPr>
            <p:cNvPr id="30749" name="Line 26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/>
            <a:lstStyle/>
            <a:p>
              <a:endParaRPr lang="en-IN"/>
            </a:p>
          </p:txBody>
        </p:sp>
        <p:sp>
          <p:nvSpPr>
            <p:cNvPr id="30750" name="Line 27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/>
            <a:lstStyle/>
            <a:p>
              <a:endParaRPr lang="en-IN"/>
            </a:p>
          </p:txBody>
        </p:sp>
      </p:grpSp>
      <p:sp>
        <p:nvSpPr>
          <p:cNvPr id="30732" name="Text Box 28"/>
          <p:cNvSpPr txBox="1">
            <a:spLocks noChangeArrowheads="1"/>
          </p:cNvSpPr>
          <p:nvPr/>
        </p:nvSpPr>
        <p:spPr bwMode="auto">
          <a:xfrm>
            <a:off x="5068888" y="4138613"/>
            <a:ext cx="228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j</a:t>
            </a:r>
          </a:p>
        </p:txBody>
      </p:sp>
      <p:sp>
        <p:nvSpPr>
          <p:cNvPr id="30733" name="Line 29"/>
          <p:cNvSpPr>
            <a:spLocks noChangeShapeType="1"/>
          </p:cNvSpPr>
          <p:nvPr/>
        </p:nvSpPr>
        <p:spPr bwMode="auto">
          <a:xfrm flipH="1">
            <a:off x="2859088" y="4291013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Example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AADD923-EABC-4130-8947-7919C0C13A1D}" type="slidenum">
              <a:rPr lang="en-US" smtClean="0"/>
              <a:pPr/>
              <a:t>16</a:t>
            </a:fld>
            <a:endParaRPr lang="en-US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04800" y="1219200"/>
            <a:ext cx="3200400" cy="717550"/>
            <a:chOff x="192" y="768"/>
            <a:chExt cx="2016" cy="452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21" y="768"/>
              <a:ext cx="1987" cy="267"/>
              <a:chOff x="221" y="912"/>
              <a:chExt cx="1987" cy="267"/>
            </a:xfrm>
          </p:grpSpPr>
          <p:sp>
            <p:nvSpPr>
              <p:cNvPr id="32009" name="Rectangle 5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32010" name="Rectangle 6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32011" name="Rectangle 7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32012" name="Rectangle 8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9</a:t>
                </a:r>
              </a:p>
            </p:txBody>
          </p:sp>
          <p:sp>
            <p:nvSpPr>
              <p:cNvPr id="32013" name="Rectangle 9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6</a:t>
                </a:r>
              </a:p>
            </p:txBody>
          </p:sp>
          <p:sp>
            <p:nvSpPr>
              <p:cNvPr id="32014" name="Rectangle 10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4</a:t>
                </a:r>
              </a:p>
            </p:txBody>
          </p:sp>
          <p:sp>
            <p:nvSpPr>
              <p:cNvPr id="32015" name="Rectangle 11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8</a:t>
                </a:r>
              </a:p>
            </p:txBody>
          </p:sp>
          <p:sp>
            <p:nvSpPr>
              <p:cNvPr id="32016" name="Line 12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2017" name="Line 13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2018" name="Line 14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2019" name="Line 15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2020" name="Line 16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2021" name="Line 17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2022" name="Line 18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2023" name="Line 19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2024" name="Line 20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2025" name="Line 21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</p:grpSp>
        <p:sp>
          <p:nvSpPr>
            <p:cNvPr id="32006" name="Text Box 22"/>
            <p:cNvSpPr txBox="1">
              <a:spLocks noChangeArrowheads="1"/>
            </p:cNvSpPr>
            <p:nvPr/>
          </p:nvSpPr>
          <p:spPr bwMode="auto">
            <a:xfrm>
              <a:off x="192" y="1008"/>
              <a:ext cx="36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i = 1</a:t>
              </a:r>
            </a:p>
          </p:txBody>
        </p:sp>
        <p:sp>
          <p:nvSpPr>
            <p:cNvPr id="32007" name="Text Box 23"/>
            <p:cNvSpPr txBox="1">
              <a:spLocks noChangeArrowheads="1"/>
            </p:cNvSpPr>
            <p:nvPr/>
          </p:nvSpPr>
          <p:spPr bwMode="auto">
            <a:xfrm>
              <a:off x="2016" y="1008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j</a:t>
              </a:r>
            </a:p>
          </p:txBody>
        </p:sp>
        <p:sp>
          <p:nvSpPr>
            <p:cNvPr id="32008" name="Line 24"/>
            <p:cNvSpPr>
              <a:spLocks noChangeShapeType="1"/>
            </p:cNvSpPr>
            <p:nvPr/>
          </p:nvSpPr>
          <p:spPr bwMode="auto">
            <a:xfrm flipH="1">
              <a:off x="624" y="1104"/>
              <a:ext cx="13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304800" y="2025650"/>
            <a:ext cx="3230563" cy="717550"/>
            <a:chOff x="192" y="1344"/>
            <a:chExt cx="2035" cy="452"/>
          </a:xfrm>
        </p:grpSpPr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240" y="1344"/>
              <a:ext cx="1987" cy="267"/>
              <a:chOff x="221" y="912"/>
              <a:chExt cx="1987" cy="267"/>
            </a:xfrm>
          </p:grpSpPr>
          <p:sp>
            <p:nvSpPr>
              <p:cNvPr id="31988" name="Rectangle 27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31989" name="Rectangle 28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31990" name="Rectangle 29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31991" name="Rectangle 30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9</a:t>
                </a:r>
              </a:p>
            </p:txBody>
          </p:sp>
          <p:sp>
            <p:nvSpPr>
              <p:cNvPr id="31992" name="Rectangle 31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6</a:t>
                </a:r>
              </a:p>
            </p:txBody>
          </p:sp>
          <p:sp>
            <p:nvSpPr>
              <p:cNvPr id="31993" name="Rectangle 32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4</a:t>
                </a:r>
              </a:p>
            </p:txBody>
          </p:sp>
          <p:sp>
            <p:nvSpPr>
              <p:cNvPr id="31994" name="Rectangle 33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8</a:t>
                </a:r>
              </a:p>
            </p:txBody>
          </p:sp>
          <p:sp>
            <p:nvSpPr>
              <p:cNvPr id="31995" name="Line 34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1996" name="Line 35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1997" name="Line 36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1998" name="Line 37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1999" name="Line 38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2000" name="Line 39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2001" name="Line 40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2002" name="Line 41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2003" name="Line 42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2004" name="Line 43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</p:grpSp>
        <p:sp>
          <p:nvSpPr>
            <p:cNvPr id="31985" name="Text Box 44"/>
            <p:cNvSpPr txBox="1">
              <a:spLocks noChangeArrowheads="1"/>
            </p:cNvSpPr>
            <p:nvPr/>
          </p:nvSpPr>
          <p:spPr bwMode="auto">
            <a:xfrm>
              <a:off x="192" y="1584"/>
              <a:ext cx="36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i = 1</a:t>
              </a:r>
            </a:p>
          </p:txBody>
        </p:sp>
        <p:sp>
          <p:nvSpPr>
            <p:cNvPr id="31986" name="Text Box 45"/>
            <p:cNvSpPr txBox="1">
              <a:spLocks noChangeArrowheads="1"/>
            </p:cNvSpPr>
            <p:nvPr/>
          </p:nvSpPr>
          <p:spPr bwMode="auto">
            <a:xfrm>
              <a:off x="1728" y="1584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j</a:t>
              </a:r>
            </a:p>
          </p:txBody>
        </p:sp>
        <p:sp>
          <p:nvSpPr>
            <p:cNvPr id="31987" name="Line 46"/>
            <p:cNvSpPr>
              <a:spLocks noChangeShapeType="1"/>
            </p:cNvSpPr>
            <p:nvPr/>
          </p:nvSpPr>
          <p:spPr bwMode="auto">
            <a:xfrm flipH="1">
              <a:off x="624" y="1680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304800" y="2832100"/>
            <a:ext cx="3230563" cy="749300"/>
            <a:chOff x="192" y="1900"/>
            <a:chExt cx="2035" cy="472"/>
          </a:xfrm>
        </p:grpSpPr>
        <p:grpSp>
          <p:nvGrpSpPr>
            <p:cNvPr id="7" name="Group 48"/>
            <p:cNvGrpSpPr>
              <a:grpSpLocks/>
            </p:cNvGrpSpPr>
            <p:nvPr/>
          </p:nvGrpSpPr>
          <p:grpSpPr bwMode="auto">
            <a:xfrm>
              <a:off x="240" y="1900"/>
              <a:ext cx="1987" cy="267"/>
              <a:chOff x="221" y="912"/>
              <a:chExt cx="1987" cy="267"/>
            </a:xfrm>
          </p:grpSpPr>
          <p:sp>
            <p:nvSpPr>
              <p:cNvPr id="31967" name="Rectangle 49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31968" name="Rectangle 50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31969" name="Rectangle 51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31970" name="Rectangle 52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9</a:t>
                </a:r>
              </a:p>
            </p:txBody>
          </p:sp>
          <p:sp>
            <p:nvSpPr>
              <p:cNvPr id="31971" name="Rectangle 53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6</a:t>
                </a:r>
              </a:p>
            </p:txBody>
          </p:sp>
          <p:sp>
            <p:nvSpPr>
              <p:cNvPr id="31972" name="Rectangle 54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4</a:t>
                </a:r>
              </a:p>
            </p:txBody>
          </p:sp>
          <p:sp>
            <p:nvSpPr>
              <p:cNvPr id="31973" name="Rectangle 55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8</a:t>
                </a:r>
              </a:p>
            </p:txBody>
          </p:sp>
          <p:sp>
            <p:nvSpPr>
              <p:cNvPr id="31974" name="Line 56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1975" name="Line 57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1976" name="Line 58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1977" name="Line 59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1978" name="Line 60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1979" name="Line 61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1980" name="Line 62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1981" name="Line 63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1982" name="Line 64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1983" name="Line 65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</p:grpSp>
        <p:sp>
          <p:nvSpPr>
            <p:cNvPr id="31964" name="Text Box 66"/>
            <p:cNvSpPr txBox="1">
              <a:spLocks noChangeArrowheads="1"/>
            </p:cNvSpPr>
            <p:nvPr/>
          </p:nvSpPr>
          <p:spPr bwMode="auto">
            <a:xfrm>
              <a:off x="192" y="2160"/>
              <a:ext cx="36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i = 1</a:t>
              </a:r>
            </a:p>
          </p:txBody>
        </p:sp>
        <p:sp>
          <p:nvSpPr>
            <p:cNvPr id="31965" name="Text Box 67"/>
            <p:cNvSpPr txBox="1">
              <a:spLocks noChangeArrowheads="1"/>
            </p:cNvSpPr>
            <p:nvPr/>
          </p:nvSpPr>
          <p:spPr bwMode="auto">
            <a:xfrm>
              <a:off x="1440" y="2160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j</a:t>
              </a:r>
            </a:p>
          </p:txBody>
        </p:sp>
        <p:sp>
          <p:nvSpPr>
            <p:cNvPr id="31966" name="Line 68"/>
            <p:cNvSpPr>
              <a:spLocks noChangeShapeType="1"/>
            </p:cNvSpPr>
            <p:nvPr/>
          </p:nvSpPr>
          <p:spPr bwMode="auto">
            <a:xfrm flipH="1">
              <a:off x="624" y="2256"/>
              <a:ext cx="8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8" name="Group 69"/>
          <p:cNvGrpSpPr>
            <a:grpSpLocks/>
          </p:cNvGrpSpPr>
          <p:nvPr/>
        </p:nvGrpSpPr>
        <p:grpSpPr bwMode="auto">
          <a:xfrm>
            <a:off x="304800" y="3657600"/>
            <a:ext cx="3230563" cy="717550"/>
            <a:chOff x="192" y="2304"/>
            <a:chExt cx="2035" cy="452"/>
          </a:xfrm>
        </p:grpSpPr>
        <p:grpSp>
          <p:nvGrpSpPr>
            <p:cNvPr id="9" name="Group 70"/>
            <p:cNvGrpSpPr>
              <a:grpSpLocks/>
            </p:cNvGrpSpPr>
            <p:nvPr/>
          </p:nvGrpSpPr>
          <p:grpSpPr bwMode="auto">
            <a:xfrm>
              <a:off x="240" y="2304"/>
              <a:ext cx="1987" cy="267"/>
              <a:chOff x="221" y="912"/>
              <a:chExt cx="1987" cy="267"/>
            </a:xfrm>
          </p:grpSpPr>
          <p:sp>
            <p:nvSpPr>
              <p:cNvPr id="31946" name="Rectangle 71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31947" name="Rectangle 72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31948" name="Rectangle 73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9</a:t>
                </a:r>
              </a:p>
            </p:txBody>
          </p:sp>
          <p:sp>
            <p:nvSpPr>
              <p:cNvPr id="31949" name="Rectangle 74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31950" name="Rectangle 75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6</a:t>
                </a:r>
              </a:p>
            </p:txBody>
          </p:sp>
          <p:sp>
            <p:nvSpPr>
              <p:cNvPr id="31951" name="Rectangle 76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4</a:t>
                </a:r>
              </a:p>
            </p:txBody>
          </p:sp>
          <p:sp>
            <p:nvSpPr>
              <p:cNvPr id="31952" name="Rectangle 77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8</a:t>
                </a:r>
              </a:p>
            </p:txBody>
          </p:sp>
          <p:sp>
            <p:nvSpPr>
              <p:cNvPr id="31953" name="Line 78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1954" name="Line 79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1955" name="Line 80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1956" name="Line 81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1957" name="Line 82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1958" name="Line 83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1959" name="Line 84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1960" name="Line 85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1961" name="Line 86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1962" name="Line 87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</p:grpSp>
        <p:sp>
          <p:nvSpPr>
            <p:cNvPr id="31943" name="Text Box 88"/>
            <p:cNvSpPr txBox="1">
              <a:spLocks noChangeArrowheads="1"/>
            </p:cNvSpPr>
            <p:nvPr/>
          </p:nvSpPr>
          <p:spPr bwMode="auto">
            <a:xfrm>
              <a:off x="192" y="2544"/>
              <a:ext cx="36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i = 1</a:t>
              </a:r>
            </a:p>
          </p:txBody>
        </p:sp>
        <p:sp>
          <p:nvSpPr>
            <p:cNvPr id="31944" name="Text Box 89"/>
            <p:cNvSpPr txBox="1">
              <a:spLocks noChangeArrowheads="1"/>
            </p:cNvSpPr>
            <p:nvPr/>
          </p:nvSpPr>
          <p:spPr bwMode="auto">
            <a:xfrm>
              <a:off x="1152" y="2544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j</a:t>
              </a:r>
            </a:p>
          </p:txBody>
        </p:sp>
        <p:sp>
          <p:nvSpPr>
            <p:cNvPr id="31945" name="Line 90"/>
            <p:cNvSpPr>
              <a:spLocks noChangeShapeType="1"/>
            </p:cNvSpPr>
            <p:nvPr/>
          </p:nvSpPr>
          <p:spPr bwMode="auto">
            <a:xfrm flipH="1">
              <a:off x="624" y="2640"/>
              <a:ext cx="5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0" name="Group 91"/>
          <p:cNvGrpSpPr>
            <a:grpSpLocks/>
          </p:cNvGrpSpPr>
          <p:nvPr/>
        </p:nvGrpSpPr>
        <p:grpSpPr bwMode="auto">
          <a:xfrm>
            <a:off x="304800" y="4495800"/>
            <a:ext cx="3230563" cy="717550"/>
            <a:chOff x="192" y="2832"/>
            <a:chExt cx="2035" cy="452"/>
          </a:xfrm>
        </p:grpSpPr>
        <p:grpSp>
          <p:nvGrpSpPr>
            <p:cNvPr id="11" name="Group 92"/>
            <p:cNvGrpSpPr>
              <a:grpSpLocks/>
            </p:cNvGrpSpPr>
            <p:nvPr/>
          </p:nvGrpSpPr>
          <p:grpSpPr bwMode="auto">
            <a:xfrm>
              <a:off x="240" y="2832"/>
              <a:ext cx="1987" cy="267"/>
              <a:chOff x="221" y="912"/>
              <a:chExt cx="1987" cy="267"/>
            </a:xfrm>
          </p:grpSpPr>
          <p:sp>
            <p:nvSpPr>
              <p:cNvPr id="31925" name="Rectangle 93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31926" name="Rectangle 94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31927" name="Rectangle 95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9</a:t>
                </a:r>
              </a:p>
            </p:txBody>
          </p:sp>
          <p:sp>
            <p:nvSpPr>
              <p:cNvPr id="31928" name="Rectangle 96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6</a:t>
                </a:r>
              </a:p>
            </p:txBody>
          </p:sp>
          <p:sp>
            <p:nvSpPr>
              <p:cNvPr id="31929" name="Rectangle 97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31930" name="Rectangle 98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4</a:t>
                </a:r>
              </a:p>
            </p:txBody>
          </p:sp>
          <p:sp>
            <p:nvSpPr>
              <p:cNvPr id="31931" name="Rectangle 99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8</a:t>
                </a:r>
              </a:p>
            </p:txBody>
          </p:sp>
          <p:sp>
            <p:nvSpPr>
              <p:cNvPr id="31932" name="Line 100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1933" name="Line 101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1934" name="Line 102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1935" name="Line 103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1936" name="Line 104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1937" name="Line 105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1938" name="Line 106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1939" name="Line 107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1940" name="Line 108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1941" name="Line 109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</p:grpSp>
        <p:sp>
          <p:nvSpPr>
            <p:cNvPr id="31922" name="Text Box 110"/>
            <p:cNvSpPr txBox="1">
              <a:spLocks noChangeArrowheads="1"/>
            </p:cNvSpPr>
            <p:nvPr/>
          </p:nvSpPr>
          <p:spPr bwMode="auto">
            <a:xfrm>
              <a:off x="192" y="3072"/>
              <a:ext cx="36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i = 1</a:t>
              </a:r>
            </a:p>
          </p:txBody>
        </p:sp>
        <p:sp>
          <p:nvSpPr>
            <p:cNvPr id="31923" name="Text Box 111"/>
            <p:cNvSpPr txBox="1">
              <a:spLocks noChangeArrowheads="1"/>
            </p:cNvSpPr>
            <p:nvPr/>
          </p:nvSpPr>
          <p:spPr bwMode="auto">
            <a:xfrm>
              <a:off x="912" y="3072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j</a:t>
              </a:r>
            </a:p>
          </p:txBody>
        </p:sp>
        <p:sp>
          <p:nvSpPr>
            <p:cNvPr id="31924" name="Line 112"/>
            <p:cNvSpPr>
              <a:spLocks noChangeShapeType="1"/>
            </p:cNvSpPr>
            <p:nvPr/>
          </p:nvSpPr>
          <p:spPr bwMode="auto">
            <a:xfrm flipH="1">
              <a:off x="624" y="3168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2" name="Group 113"/>
          <p:cNvGrpSpPr>
            <a:grpSpLocks/>
          </p:cNvGrpSpPr>
          <p:nvPr/>
        </p:nvGrpSpPr>
        <p:grpSpPr bwMode="auto">
          <a:xfrm>
            <a:off x="304800" y="5302250"/>
            <a:ext cx="3230563" cy="749300"/>
            <a:chOff x="192" y="3340"/>
            <a:chExt cx="2035" cy="472"/>
          </a:xfrm>
        </p:grpSpPr>
        <p:grpSp>
          <p:nvGrpSpPr>
            <p:cNvPr id="13" name="Group 114"/>
            <p:cNvGrpSpPr>
              <a:grpSpLocks/>
            </p:cNvGrpSpPr>
            <p:nvPr/>
          </p:nvGrpSpPr>
          <p:grpSpPr bwMode="auto">
            <a:xfrm>
              <a:off x="240" y="3340"/>
              <a:ext cx="1987" cy="267"/>
              <a:chOff x="221" y="912"/>
              <a:chExt cx="1987" cy="267"/>
            </a:xfrm>
          </p:grpSpPr>
          <p:sp>
            <p:nvSpPr>
              <p:cNvPr id="31904" name="Rectangle 115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31905" name="Rectangle 116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31906" name="Rectangle 117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9</a:t>
                </a:r>
              </a:p>
            </p:txBody>
          </p:sp>
          <p:sp>
            <p:nvSpPr>
              <p:cNvPr id="31907" name="Rectangle 118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6</a:t>
                </a:r>
              </a:p>
            </p:txBody>
          </p:sp>
          <p:sp>
            <p:nvSpPr>
              <p:cNvPr id="31908" name="Rectangle 119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4</a:t>
                </a:r>
              </a:p>
            </p:txBody>
          </p:sp>
          <p:sp>
            <p:nvSpPr>
              <p:cNvPr id="31909" name="Rectangle 120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31910" name="Rectangle 121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8</a:t>
                </a:r>
              </a:p>
            </p:txBody>
          </p:sp>
          <p:sp>
            <p:nvSpPr>
              <p:cNvPr id="31911" name="Line 122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1912" name="Line 123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1913" name="Line 124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1914" name="Line 125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1915" name="Line 126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1916" name="Line 127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1917" name="Line 128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1918" name="Line 129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1919" name="Line 130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1920" name="Line 131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</p:grpSp>
        <p:sp>
          <p:nvSpPr>
            <p:cNvPr id="31902" name="Text Box 132"/>
            <p:cNvSpPr txBox="1">
              <a:spLocks noChangeArrowheads="1"/>
            </p:cNvSpPr>
            <p:nvPr/>
          </p:nvSpPr>
          <p:spPr bwMode="auto">
            <a:xfrm>
              <a:off x="192" y="3600"/>
              <a:ext cx="36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i = 1</a:t>
              </a:r>
            </a:p>
          </p:txBody>
        </p:sp>
        <p:sp>
          <p:nvSpPr>
            <p:cNvPr id="31903" name="Text Box 133"/>
            <p:cNvSpPr txBox="1">
              <a:spLocks noChangeArrowheads="1"/>
            </p:cNvSpPr>
            <p:nvPr/>
          </p:nvSpPr>
          <p:spPr bwMode="auto">
            <a:xfrm>
              <a:off x="576" y="3600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j</a:t>
              </a:r>
            </a:p>
          </p:txBody>
        </p:sp>
      </p:grpSp>
      <p:grpSp>
        <p:nvGrpSpPr>
          <p:cNvPr id="14" name="Group 134"/>
          <p:cNvGrpSpPr>
            <a:grpSpLocks/>
          </p:cNvGrpSpPr>
          <p:nvPr/>
        </p:nvGrpSpPr>
        <p:grpSpPr bwMode="auto">
          <a:xfrm>
            <a:off x="304800" y="6108700"/>
            <a:ext cx="3230563" cy="749300"/>
            <a:chOff x="192" y="3340"/>
            <a:chExt cx="2035" cy="472"/>
          </a:xfrm>
        </p:grpSpPr>
        <p:grpSp>
          <p:nvGrpSpPr>
            <p:cNvPr id="15" name="Group 135"/>
            <p:cNvGrpSpPr>
              <a:grpSpLocks/>
            </p:cNvGrpSpPr>
            <p:nvPr/>
          </p:nvGrpSpPr>
          <p:grpSpPr bwMode="auto">
            <a:xfrm>
              <a:off x="240" y="3340"/>
              <a:ext cx="1987" cy="267"/>
              <a:chOff x="221" y="912"/>
              <a:chExt cx="1987" cy="267"/>
            </a:xfrm>
          </p:grpSpPr>
          <p:sp>
            <p:nvSpPr>
              <p:cNvPr id="31884" name="Rectangle 136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31885" name="Rectangle 137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31886" name="Rectangle 138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9</a:t>
                </a:r>
              </a:p>
            </p:txBody>
          </p:sp>
          <p:sp>
            <p:nvSpPr>
              <p:cNvPr id="31887" name="Rectangle 139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6</a:t>
                </a:r>
              </a:p>
            </p:txBody>
          </p:sp>
          <p:sp>
            <p:nvSpPr>
              <p:cNvPr id="31888" name="Rectangle 140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4</a:t>
                </a:r>
              </a:p>
            </p:txBody>
          </p:sp>
          <p:sp>
            <p:nvSpPr>
              <p:cNvPr id="31889" name="Rectangle 141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8</a:t>
                </a:r>
              </a:p>
            </p:txBody>
          </p:sp>
          <p:sp>
            <p:nvSpPr>
              <p:cNvPr id="31890" name="Rectangle 142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31891" name="Line 143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1892" name="Line 144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1893" name="Line 145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1894" name="Line 146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1895" name="Line 147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1896" name="Line 148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1897" name="Line 149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1898" name="Line 150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1899" name="Line 151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1900" name="Line 152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</p:grpSp>
        <p:sp>
          <p:nvSpPr>
            <p:cNvPr id="31882" name="Text Box 153"/>
            <p:cNvSpPr txBox="1">
              <a:spLocks noChangeArrowheads="1"/>
            </p:cNvSpPr>
            <p:nvPr/>
          </p:nvSpPr>
          <p:spPr bwMode="auto">
            <a:xfrm>
              <a:off x="192" y="3600"/>
              <a:ext cx="36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i = 1</a:t>
              </a:r>
            </a:p>
          </p:txBody>
        </p:sp>
        <p:sp>
          <p:nvSpPr>
            <p:cNvPr id="31883" name="Text Box 154"/>
            <p:cNvSpPr txBox="1">
              <a:spLocks noChangeArrowheads="1"/>
            </p:cNvSpPr>
            <p:nvPr/>
          </p:nvSpPr>
          <p:spPr bwMode="auto">
            <a:xfrm>
              <a:off x="576" y="3600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j</a:t>
              </a:r>
            </a:p>
          </p:txBody>
        </p:sp>
      </p:grpSp>
      <p:grpSp>
        <p:nvGrpSpPr>
          <p:cNvPr id="16" name="Group 155"/>
          <p:cNvGrpSpPr>
            <a:grpSpLocks/>
          </p:cNvGrpSpPr>
          <p:nvPr/>
        </p:nvGrpSpPr>
        <p:grpSpPr bwMode="auto">
          <a:xfrm>
            <a:off x="4922838" y="1219200"/>
            <a:ext cx="3154362" cy="749300"/>
            <a:chOff x="3101" y="768"/>
            <a:chExt cx="1987" cy="472"/>
          </a:xfrm>
        </p:grpSpPr>
        <p:grpSp>
          <p:nvGrpSpPr>
            <p:cNvPr id="17" name="Group 156"/>
            <p:cNvGrpSpPr>
              <a:grpSpLocks/>
            </p:cNvGrpSpPr>
            <p:nvPr/>
          </p:nvGrpSpPr>
          <p:grpSpPr bwMode="auto">
            <a:xfrm>
              <a:off x="3101" y="768"/>
              <a:ext cx="1987" cy="267"/>
              <a:chOff x="221" y="912"/>
              <a:chExt cx="1987" cy="267"/>
            </a:xfrm>
          </p:grpSpPr>
          <p:sp>
            <p:nvSpPr>
              <p:cNvPr id="31864" name="Rectangle 157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31865" name="Rectangle 158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31866" name="Rectangle 159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9</a:t>
                </a:r>
              </a:p>
            </p:txBody>
          </p:sp>
          <p:sp>
            <p:nvSpPr>
              <p:cNvPr id="31867" name="Rectangle 160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6</a:t>
                </a:r>
              </a:p>
            </p:txBody>
          </p:sp>
          <p:sp>
            <p:nvSpPr>
              <p:cNvPr id="31868" name="Rectangle 161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4</a:t>
                </a:r>
              </a:p>
            </p:txBody>
          </p:sp>
          <p:sp>
            <p:nvSpPr>
              <p:cNvPr id="31869" name="Rectangle 162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8</a:t>
                </a:r>
              </a:p>
            </p:txBody>
          </p:sp>
          <p:sp>
            <p:nvSpPr>
              <p:cNvPr id="31870" name="Rectangle 163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31871" name="Line 164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1872" name="Line 165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1873" name="Line 166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1874" name="Line 167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1875" name="Line 168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1876" name="Line 169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1877" name="Line 170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1878" name="Line 171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1879" name="Line 172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1880" name="Line 173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</p:grpSp>
        <p:sp>
          <p:nvSpPr>
            <p:cNvPr id="31862" name="Text Box 174"/>
            <p:cNvSpPr txBox="1">
              <a:spLocks noChangeArrowheads="1"/>
            </p:cNvSpPr>
            <p:nvPr/>
          </p:nvSpPr>
          <p:spPr bwMode="auto">
            <a:xfrm>
              <a:off x="3334" y="1028"/>
              <a:ext cx="36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i = 2</a:t>
              </a:r>
            </a:p>
          </p:txBody>
        </p:sp>
        <p:sp>
          <p:nvSpPr>
            <p:cNvPr id="31863" name="Text Box 175"/>
            <p:cNvSpPr txBox="1">
              <a:spLocks noChangeArrowheads="1"/>
            </p:cNvSpPr>
            <p:nvPr/>
          </p:nvSpPr>
          <p:spPr bwMode="auto">
            <a:xfrm>
              <a:off x="4896" y="1028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j</a:t>
              </a:r>
            </a:p>
          </p:txBody>
        </p:sp>
      </p:grpSp>
      <p:grpSp>
        <p:nvGrpSpPr>
          <p:cNvPr id="18" name="Group 176"/>
          <p:cNvGrpSpPr>
            <a:grpSpLocks/>
          </p:cNvGrpSpPr>
          <p:nvPr/>
        </p:nvGrpSpPr>
        <p:grpSpPr bwMode="auto">
          <a:xfrm>
            <a:off x="4922838" y="2025650"/>
            <a:ext cx="3154362" cy="749300"/>
            <a:chOff x="3101" y="1400"/>
            <a:chExt cx="1987" cy="472"/>
          </a:xfrm>
        </p:grpSpPr>
        <p:grpSp>
          <p:nvGrpSpPr>
            <p:cNvPr id="19" name="Group 177"/>
            <p:cNvGrpSpPr>
              <a:grpSpLocks/>
            </p:cNvGrpSpPr>
            <p:nvPr/>
          </p:nvGrpSpPr>
          <p:grpSpPr bwMode="auto">
            <a:xfrm>
              <a:off x="3101" y="1400"/>
              <a:ext cx="1987" cy="267"/>
              <a:chOff x="221" y="912"/>
              <a:chExt cx="1987" cy="267"/>
            </a:xfrm>
          </p:grpSpPr>
          <p:sp>
            <p:nvSpPr>
              <p:cNvPr id="31844" name="Rectangle 178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31845" name="Rectangle 179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9</a:t>
                </a:r>
              </a:p>
            </p:txBody>
          </p:sp>
          <p:sp>
            <p:nvSpPr>
              <p:cNvPr id="31846" name="Rectangle 180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6</a:t>
                </a:r>
              </a:p>
            </p:txBody>
          </p:sp>
          <p:sp>
            <p:nvSpPr>
              <p:cNvPr id="31847" name="Rectangle 181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4</a:t>
                </a:r>
              </a:p>
            </p:txBody>
          </p:sp>
          <p:sp>
            <p:nvSpPr>
              <p:cNvPr id="31848" name="Rectangle 182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8</a:t>
                </a:r>
              </a:p>
            </p:txBody>
          </p:sp>
          <p:sp>
            <p:nvSpPr>
              <p:cNvPr id="31849" name="Rectangle 183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31850" name="Rectangle 184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31851" name="Line 185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1852" name="Line 186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1853" name="Line 187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1854" name="Line 188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1855" name="Line 189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1856" name="Line 190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1857" name="Line 191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1858" name="Line 192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1859" name="Line 193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1860" name="Line 194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</p:grpSp>
        <p:sp>
          <p:nvSpPr>
            <p:cNvPr id="31842" name="Text Box 195"/>
            <p:cNvSpPr txBox="1">
              <a:spLocks noChangeArrowheads="1"/>
            </p:cNvSpPr>
            <p:nvPr/>
          </p:nvSpPr>
          <p:spPr bwMode="auto">
            <a:xfrm>
              <a:off x="3622" y="1660"/>
              <a:ext cx="36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i = 3</a:t>
              </a:r>
            </a:p>
          </p:txBody>
        </p:sp>
        <p:sp>
          <p:nvSpPr>
            <p:cNvPr id="31843" name="Text Box 196"/>
            <p:cNvSpPr txBox="1">
              <a:spLocks noChangeArrowheads="1"/>
            </p:cNvSpPr>
            <p:nvPr/>
          </p:nvSpPr>
          <p:spPr bwMode="auto">
            <a:xfrm>
              <a:off x="4896" y="1660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j</a:t>
              </a:r>
            </a:p>
          </p:txBody>
        </p:sp>
      </p:grpSp>
      <p:grpSp>
        <p:nvGrpSpPr>
          <p:cNvPr id="20" name="Group 197"/>
          <p:cNvGrpSpPr>
            <a:grpSpLocks/>
          </p:cNvGrpSpPr>
          <p:nvPr/>
        </p:nvGrpSpPr>
        <p:grpSpPr bwMode="auto">
          <a:xfrm>
            <a:off x="4922838" y="2832100"/>
            <a:ext cx="3154362" cy="749300"/>
            <a:chOff x="3101" y="2024"/>
            <a:chExt cx="1987" cy="472"/>
          </a:xfrm>
        </p:grpSpPr>
        <p:grpSp>
          <p:nvGrpSpPr>
            <p:cNvPr id="21" name="Group 198"/>
            <p:cNvGrpSpPr>
              <a:grpSpLocks/>
            </p:cNvGrpSpPr>
            <p:nvPr/>
          </p:nvGrpSpPr>
          <p:grpSpPr bwMode="auto">
            <a:xfrm>
              <a:off x="3101" y="2024"/>
              <a:ext cx="1987" cy="267"/>
              <a:chOff x="221" y="912"/>
              <a:chExt cx="1987" cy="267"/>
            </a:xfrm>
          </p:grpSpPr>
          <p:sp>
            <p:nvSpPr>
              <p:cNvPr id="31824" name="Rectangle 199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9</a:t>
                </a:r>
              </a:p>
            </p:txBody>
          </p:sp>
          <p:sp>
            <p:nvSpPr>
              <p:cNvPr id="31825" name="Rectangle 200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6</a:t>
                </a:r>
              </a:p>
            </p:txBody>
          </p:sp>
          <p:sp>
            <p:nvSpPr>
              <p:cNvPr id="31826" name="Rectangle 201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4</a:t>
                </a:r>
              </a:p>
            </p:txBody>
          </p:sp>
          <p:sp>
            <p:nvSpPr>
              <p:cNvPr id="31827" name="Rectangle 202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8</a:t>
                </a:r>
              </a:p>
            </p:txBody>
          </p:sp>
          <p:sp>
            <p:nvSpPr>
              <p:cNvPr id="31828" name="Rectangle 203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31829" name="Rectangle 204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31830" name="Rectangle 205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31831" name="Line 206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1832" name="Line 207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1833" name="Line 208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1834" name="Line 209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1835" name="Line 210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1836" name="Line 211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1837" name="Line 212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1838" name="Line 213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1839" name="Line 214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1840" name="Line 215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</p:grpSp>
        <p:sp>
          <p:nvSpPr>
            <p:cNvPr id="31822" name="Text Box 216"/>
            <p:cNvSpPr txBox="1">
              <a:spLocks noChangeArrowheads="1"/>
            </p:cNvSpPr>
            <p:nvPr/>
          </p:nvSpPr>
          <p:spPr bwMode="auto">
            <a:xfrm>
              <a:off x="3910" y="2284"/>
              <a:ext cx="36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i = 4</a:t>
              </a:r>
            </a:p>
          </p:txBody>
        </p:sp>
        <p:sp>
          <p:nvSpPr>
            <p:cNvPr id="31823" name="Text Box 217"/>
            <p:cNvSpPr txBox="1">
              <a:spLocks noChangeArrowheads="1"/>
            </p:cNvSpPr>
            <p:nvPr/>
          </p:nvSpPr>
          <p:spPr bwMode="auto">
            <a:xfrm>
              <a:off x="4896" y="2284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j</a:t>
              </a:r>
            </a:p>
          </p:txBody>
        </p:sp>
      </p:grpSp>
      <p:grpSp>
        <p:nvGrpSpPr>
          <p:cNvPr id="22" name="Group 218"/>
          <p:cNvGrpSpPr>
            <a:grpSpLocks/>
          </p:cNvGrpSpPr>
          <p:nvPr/>
        </p:nvGrpSpPr>
        <p:grpSpPr bwMode="auto">
          <a:xfrm>
            <a:off x="4922838" y="3657600"/>
            <a:ext cx="3154362" cy="749300"/>
            <a:chOff x="3101" y="2688"/>
            <a:chExt cx="1987" cy="472"/>
          </a:xfrm>
        </p:grpSpPr>
        <p:grpSp>
          <p:nvGrpSpPr>
            <p:cNvPr id="23" name="Group 219"/>
            <p:cNvGrpSpPr>
              <a:grpSpLocks/>
            </p:cNvGrpSpPr>
            <p:nvPr/>
          </p:nvGrpSpPr>
          <p:grpSpPr bwMode="auto">
            <a:xfrm>
              <a:off x="3101" y="2688"/>
              <a:ext cx="1987" cy="267"/>
              <a:chOff x="221" y="912"/>
              <a:chExt cx="1987" cy="267"/>
            </a:xfrm>
          </p:grpSpPr>
          <p:sp>
            <p:nvSpPr>
              <p:cNvPr id="31804" name="Rectangle 220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9</a:t>
                </a:r>
              </a:p>
            </p:txBody>
          </p:sp>
          <p:sp>
            <p:nvSpPr>
              <p:cNvPr id="31805" name="Rectangle 221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6</a:t>
                </a:r>
              </a:p>
            </p:txBody>
          </p:sp>
          <p:sp>
            <p:nvSpPr>
              <p:cNvPr id="31806" name="Rectangle 222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8</a:t>
                </a:r>
              </a:p>
            </p:txBody>
          </p:sp>
          <p:sp>
            <p:nvSpPr>
              <p:cNvPr id="31807" name="Rectangle 223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4</a:t>
                </a:r>
              </a:p>
            </p:txBody>
          </p:sp>
          <p:sp>
            <p:nvSpPr>
              <p:cNvPr id="31808" name="Rectangle 224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31809" name="Rectangle 225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31810" name="Rectangle 226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31811" name="Line 227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1812" name="Line 228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1813" name="Line 229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1814" name="Line 230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1815" name="Line 231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1816" name="Line 232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1817" name="Line 233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1818" name="Line 234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1819" name="Line 235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1820" name="Line 236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</p:grpSp>
        <p:sp>
          <p:nvSpPr>
            <p:cNvPr id="31802" name="Text Box 237"/>
            <p:cNvSpPr txBox="1">
              <a:spLocks noChangeArrowheads="1"/>
            </p:cNvSpPr>
            <p:nvPr/>
          </p:nvSpPr>
          <p:spPr bwMode="auto">
            <a:xfrm>
              <a:off x="4198" y="2948"/>
              <a:ext cx="36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i = 5</a:t>
              </a:r>
            </a:p>
          </p:txBody>
        </p:sp>
        <p:sp>
          <p:nvSpPr>
            <p:cNvPr id="31803" name="Text Box 238"/>
            <p:cNvSpPr txBox="1">
              <a:spLocks noChangeArrowheads="1"/>
            </p:cNvSpPr>
            <p:nvPr/>
          </p:nvSpPr>
          <p:spPr bwMode="auto">
            <a:xfrm>
              <a:off x="4896" y="2948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j</a:t>
              </a:r>
            </a:p>
          </p:txBody>
        </p:sp>
      </p:grpSp>
      <p:grpSp>
        <p:nvGrpSpPr>
          <p:cNvPr id="24" name="Group 239"/>
          <p:cNvGrpSpPr>
            <a:grpSpLocks/>
          </p:cNvGrpSpPr>
          <p:nvPr/>
        </p:nvGrpSpPr>
        <p:grpSpPr bwMode="auto">
          <a:xfrm>
            <a:off x="4922838" y="4495800"/>
            <a:ext cx="3154362" cy="749300"/>
            <a:chOff x="3101" y="3312"/>
            <a:chExt cx="1987" cy="472"/>
          </a:xfrm>
        </p:grpSpPr>
        <p:grpSp>
          <p:nvGrpSpPr>
            <p:cNvPr id="25" name="Group 240"/>
            <p:cNvGrpSpPr>
              <a:grpSpLocks/>
            </p:cNvGrpSpPr>
            <p:nvPr/>
          </p:nvGrpSpPr>
          <p:grpSpPr bwMode="auto">
            <a:xfrm>
              <a:off x="3101" y="3312"/>
              <a:ext cx="1987" cy="267"/>
              <a:chOff x="221" y="912"/>
              <a:chExt cx="1987" cy="267"/>
            </a:xfrm>
          </p:grpSpPr>
          <p:sp>
            <p:nvSpPr>
              <p:cNvPr id="31784" name="Rectangle 241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9</a:t>
                </a:r>
              </a:p>
            </p:txBody>
          </p:sp>
          <p:sp>
            <p:nvSpPr>
              <p:cNvPr id="31785" name="Rectangle 242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8</a:t>
                </a:r>
              </a:p>
            </p:txBody>
          </p:sp>
          <p:sp>
            <p:nvSpPr>
              <p:cNvPr id="31786" name="Rectangle 243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6</a:t>
                </a:r>
              </a:p>
            </p:txBody>
          </p:sp>
          <p:sp>
            <p:nvSpPr>
              <p:cNvPr id="31787" name="Rectangle 244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4</a:t>
                </a:r>
              </a:p>
            </p:txBody>
          </p:sp>
          <p:sp>
            <p:nvSpPr>
              <p:cNvPr id="31788" name="Rectangle 245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31789" name="Rectangle 246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31790" name="Rectangle 247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31791" name="Line 248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1792" name="Line 249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1793" name="Line 250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1794" name="Line 251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1795" name="Line 252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1796" name="Line 253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1797" name="Line 254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1798" name="Line 255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1799" name="Line 256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1800" name="Line 257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</p:grpSp>
        <p:sp>
          <p:nvSpPr>
            <p:cNvPr id="31782" name="Text Box 258"/>
            <p:cNvSpPr txBox="1">
              <a:spLocks noChangeArrowheads="1"/>
            </p:cNvSpPr>
            <p:nvPr/>
          </p:nvSpPr>
          <p:spPr bwMode="auto">
            <a:xfrm>
              <a:off x="4486" y="3572"/>
              <a:ext cx="36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i = 6</a:t>
              </a:r>
            </a:p>
          </p:txBody>
        </p:sp>
        <p:sp>
          <p:nvSpPr>
            <p:cNvPr id="31783" name="Text Box 259"/>
            <p:cNvSpPr txBox="1">
              <a:spLocks noChangeArrowheads="1"/>
            </p:cNvSpPr>
            <p:nvPr/>
          </p:nvSpPr>
          <p:spPr bwMode="auto">
            <a:xfrm>
              <a:off x="4896" y="3572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j</a:t>
              </a:r>
            </a:p>
          </p:txBody>
        </p:sp>
      </p:grpSp>
      <p:grpSp>
        <p:nvGrpSpPr>
          <p:cNvPr id="26" name="Group 260"/>
          <p:cNvGrpSpPr>
            <a:grpSpLocks/>
          </p:cNvGrpSpPr>
          <p:nvPr/>
        </p:nvGrpSpPr>
        <p:grpSpPr bwMode="auto">
          <a:xfrm>
            <a:off x="4922838" y="5302250"/>
            <a:ext cx="3230562" cy="1022350"/>
            <a:chOff x="3101" y="3340"/>
            <a:chExt cx="2035" cy="644"/>
          </a:xfrm>
        </p:grpSpPr>
        <p:grpSp>
          <p:nvGrpSpPr>
            <p:cNvPr id="27" name="Group 261"/>
            <p:cNvGrpSpPr>
              <a:grpSpLocks/>
            </p:cNvGrpSpPr>
            <p:nvPr/>
          </p:nvGrpSpPr>
          <p:grpSpPr bwMode="auto">
            <a:xfrm>
              <a:off x="3101" y="3340"/>
              <a:ext cx="1987" cy="267"/>
              <a:chOff x="221" y="912"/>
              <a:chExt cx="1987" cy="267"/>
            </a:xfrm>
          </p:grpSpPr>
          <p:sp>
            <p:nvSpPr>
              <p:cNvPr id="31764" name="Rectangle 262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9</a:t>
                </a:r>
              </a:p>
            </p:txBody>
          </p:sp>
          <p:sp>
            <p:nvSpPr>
              <p:cNvPr id="31765" name="Rectangle 263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8</a:t>
                </a:r>
              </a:p>
            </p:txBody>
          </p:sp>
          <p:sp>
            <p:nvSpPr>
              <p:cNvPr id="31766" name="Rectangle 264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6</a:t>
                </a:r>
              </a:p>
            </p:txBody>
          </p:sp>
          <p:sp>
            <p:nvSpPr>
              <p:cNvPr id="31767" name="Rectangle 265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4</a:t>
                </a:r>
              </a:p>
            </p:txBody>
          </p:sp>
          <p:sp>
            <p:nvSpPr>
              <p:cNvPr id="31768" name="Rectangle 266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31769" name="Rectangle 267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31770" name="Rectangle 268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31771" name="Line 269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1772" name="Line 270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1773" name="Line 271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1774" name="Line 272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1775" name="Line 273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1776" name="Line 274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1777" name="Line 275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1778" name="Line 276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1779" name="Line 277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1780" name="Line 278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</p:grpSp>
        <p:sp>
          <p:nvSpPr>
            <p:cNvPr id="31762" name="Text Box 279"/>
            <p:cNvSpPr txBox="1">
              <a:spLocks noChangeArrowheads="1"/>
            </p:cNvSpPr>
            <p:nvPr/>
          </p:nvSpPr>
          <p:spPr bwMode="auto">
            <a:xfrm>
              <a:off x="4774" y="3600"/>
              <a:ext cx="36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i = 7</a:t>
              </a:r>
            </a:p>
          </p:txBody>
        </p:sp>
        <p:sp>
          <p:nvSpPr>
            <p:cNvPr id="31763" name="Text Box 280"/>
            <p:cNvSpPr txBox="1">
              <a:spLocks noChangeArrowheads="1"/>
            </p:cNvSpPr>
            <p:nvPr/>
          </p:nvSpPr>
          <p:spPr bwMode="auto">
            <a:xfrm>
              <a:off x="4848" y="3772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435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400" smtClean="0">
                <a:solidFill>
                  <a:srgbClr val="DD0111"/>
                </a:solidFill>
                <a:latin typeface="Monotype Corsiva" pitchFamily="66" charset="0"/>
              </a:rPr>
              <a:t>Alg.:</a:t>
            </a:r>
            <a:r>
              <a:rPr lang="en-US" sz="2400" smtClean="0"/>
              <a:t> BUBBLESORT(A)</a:t>
            </a:r>
          </a:p>
          <a:p>
            <a:pPr eaLnBrk="1" hangingPunct="1">
              <a:buFontTx/>
              <a:buNone/>
            </a:pPr>
            <a:r>
              <a:rPr lang="en-US" sz="2400" smtClean="0"/>
              <a:t>	</a:t>
            </a:r>
            <a:r>
              <a:rPr lang="en-US" sz="2400" b="1" smtClean="0"/>
              <a:t>for</a:t>
            </a:r>
            <a:r>
              <a:rPr lang="en-US" sz="2400" smtClean="0"/>
              <a:t> </a:t>
            </a:r>
            <a:r>
              <a:rPr lang="en-US" sz="2400" smtClean="0">
                <a:latin typeface="Comic Sans MS" pitchFamily="66" charset="0"/>
              </a:rPr>
              <a:t>i </a:t>
            </a:r>
            <a:r>
              <a:rPr lang="en-US" sz="2400" smtClean="0">
                <a:latin typeface="Comic Sans MS" pitchFamily="66" charset="0"/>
                <a:sym typeface="Symbol" pitchFamily="18" charset="2"/>
              </a:rPr>
              <a:t> 1</a:t>
            </a:r>
            <a:r>
              <a:rPr lang="en-US" sz="2400" smtClean="0">
                <a:sym typeface="Symbol" pitchFamily="18" charset="2"/>
              </a:rPr>
              <a:t> </a:t>
            </a:r>
            <a:r>
              <a:rPr lang="en-US" sz="2400" b="1" smtClean="0">
                <a:sym typeface="Symbol" pitchFamily="18" charset="2"/>
              </a:rPr>
              <a:t>to</a:t>
            </a:r>
            <a:r>
              <a:rPr lang="en-US" sz="2400" smtClean="0">
                <a:sym typeface="Symbol" pitchFamily="18" charset="2"/>
              </a:rPr>
              <a:t> </a:t>
            </a:r>
            <a:r>
              <a:rPr lang="en-US" sz="2400" smtClean="0">
                <a:latin typeface="Comic Sans MS" pitchFamily="66" charset="0"/>
                <a:sym typeface="Symbol" pitchFamily="18" charset="2"/>
              </a:rPr>
              <a:t>length[A]</a:t>
            </a:r>
          </a:p>
          <a:p>
            <a:pPr eaLnBrk="1" hangingPunct="1">
              <a:buFontTx/>
              <a:buNone/>
            </a:pPr>
            <a:r>
              <a:rPr lang="en-US" sz="2400" smtClean="0">
                <a:sym typeface="Symbol" pitchFamily="18" charset="2"/>
              </a:rPr>
              <a:t>		</a:t>
            </a:r>
            <a:r>
              <a:rPr lang="en-US" sz="2400" b="1" smtClean="0">
                <a:sym typeface="Symbol" pitchFamily="18" charset="2"/>
              </a:rPr>
              <a:t>do for</a:t>
            </a:r>
            <a:r>
              <a:rPr lang="en-US" sz="2400" smtClean="0">
                <a:sym typeface="Symbol" pitchFamily="18" charset="2"/>
              </a:rPr>
              <a:t> </a:t>
            </a:r>
            <a:r>
              <a:rPr lang="en-US" sz="2400" smtClean="0">
                <a:latin typeface="Comic Sans MS" pitchFamily="66" charset="0"/>
                <a:sym typeface="Symbol" pitchFamily="18" charset="2"/>
              </a:rPr>
              <a:t>j  length[A]</a:t>
            </a:r>
            <a:r>
              <a:rPr lang="en-US" sz="2400" smtClean="0">
                <a:sym typeface="Symbol" pitchFamily="18" charset="2"/>
              </a:rPr>
              <a:t> </a:t>
            </a:r>
            <a:r>
              <a:rPr lang="en-US" sz="2400" b="1" smtClean="0">
                <a:sym typeface="Symbol" pitchFamily="18" charset="2"/>
              </a:rPr>
              <a:t>downto</a:t>
            </a:r>
            <a:r>
              <a:rPr lang="en-US" sz="2400" smtClean="0">
                <a:sym typeface="Symbol" pitchFamily="18" charset="2"/>
              </a:rPr>
              <a:t> </a:t>
            </a:r>
            <a:r>
              <a:rPr lang="en-US" sz="2400" smtClean="0">
                <a:latin typeface="Comic Sans MS" pitchFamily="66" charset="0"/>
                <a:sym typeface="Symbol" pitchFamily="18" charset="2"/>
              </a:rPr>
              <a:t>i + 1</a:t>
            </a:r>
          </a:p>
          <a:p>
            <a:pPr eaLnBrk="1" hangingPunct="1">
              <a:buFontTx/>
              <a:buNone/>
            </a:pPr>
            <a:r>
              <a:rPr lang="en-US" sz="2400" smtClean="0">
                <a:sym typeface="Symbol" pitchFamily="18" charset="2"/>
              </a:rPr>
              <a:t>		          </a:t>
            </a:r>
            <a:r>
              <a:rPr lang="en-US" sz="2400" b="1" smtClean="0">
                <a:sym typeface="Symbol" pitchFamily="18" charset="2"/>
              </a:rPr>
              <a:t>do if</a:t>
            </a:r>
            <a:r>
              <a:rPr lang="en-US" sz="2400" smtClean="0">
                <a:sym typeface="Symbol" pitchFamily="18" charset="2"/>
              </a:rPr>
              <a:t> </a:t>
            </a:r>
            <a:r>
              <a:rPr lang="en-US" sz="2400" smtClean="0">
                <a:latin typeface="Comic Sans MS" pitchFamily="66" charset="0"/>
                <a:sym typeface="Symbol" pitchFamily="18" charset="2"/>
              </a:rPr>
              <a:t>A[j] &lt; A[j -1]</a:t>
            </a:r>
          </a:p>
          <a:p>
            <a:pPr eaLnBrk="1" hangingPunct="1">
              <a:buFontTx/>
              <a:buNone/>
            </a:pPr>
            <a:r>
              <a:rPr lang="en-US" sz="2400" smtClean="0">
                <a:sym typeface="Symbol" pitchFamily="18" charset="2"/>
              </a:rPr>
              <a:t>			        </a:t>
            </a:r>
            <a:r>
              <a:rPr lang="en-US" sz="2400" b="1" smtClean="0">
                <a:sym typeface="Symbol" pitchFamily="18" charset="2"/>
              </a:rPr>
              <a:t>then</a:t>
            </a:r>
            <a:r>
              <a:rPr lang="en-US" sz="2400" smtClean="0">
                <a:sym typeface="Symbol" pitchFamily="18" charset="2"/>
              </a:rPr>
              <a:t> exchange </a:t>
            </a:r>
            <a:r>
              <a:rPr lang="en-US" sz="2400" smtClean="0">
                <a:latin typeface="Comic Sans MS" pitchFamily="66" charset="0"/>
                <a:sym typeface="Symbol" pitchFamily="18" charset="2"/>
              </a:rPr>
              <a:t>A[j]  A[j-1]</a:t>
            </a:r>
            <a:r>
              <a:rPr lang="en-US" sz="2400" smtClean="0">
                <a:sym typeface="Symbol" pitchFamily="18" charset="2"/>
              </a:rPr>
              <a:t>	</a:t>
            </a:r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Bubble Sort</a:t>
            </a:r>
          </a:p>
        </p:txBody>
      </p:sp>
      <p:sp>
        <p:nvSpPr>
          <p:cNvPr id="3277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4CFD22F-8E74-45B9-9B02-4BA29705ED46}" type="slidenum">
              <a:rPr lang="en-US" smtClean="0"/>
              <a:pPr/>
              <a:t>17</a:t>
            </a:fld>
            <a:endParaRPr lang="en-US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605088" y="3833813"/>
            <a:ext cx="3200400" cy="717550"/>
            <a:chOff x="192" y="768"/>
            <a:chExt cx="2016" cy="45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21" y="768"/>
              <a:ext cx="1987" cy="267"/>
              <a:chOff x="221" y="912"/>
              <a:chExt cx="1987" cy="267"/>
            </a:xfrm>
          </p:grpSpPr>
          <p:sp>
            <p:nvSpPr>
              <p:cNvPr id="32780" name="Rectangle 6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32781" name="Rectangle 7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32782" name="Rectangle 8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32783" name="Rectangle 9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9</a:t>
                </a:r>
              </a:p>
            </p:txBody>
          </p:sp>
          <p:sp>
            <p:nvSpPr>
              <p:cNvPr id="32784" name="Rectangle 10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6</a:t>
                </a:r>
              </a:p>
            </p:txBody>
          </p:sp>
          <p:sp>
            <p:nvSpPr>
              <p:cNvPr id="32785" name="Rectangle 11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4</a:t>
                </a:r>
              </a:p>
            </p:txBody>
          </p:sp>
          <p:sp>
            <p:nvSpPr>
              <p:cNvPr id="32786" name="Rectangle 12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b" anchorCtr="1"/>
              <a:lstStyle/>
              <a:p>
                <a:pPr>
                  <a:spcBef>
                    <a:spcPct val="20000"/>
                  </a:spcBef>
                </a:pPr>
                <a:r>
                  <a:rPr lang="en-US">
                    <a:solidFill>
                      <a:schemeClr val="accent2"/>
                    </a:solidFill>
                  </a:rPr>
                  <a:t>8</a:t>
                </a:r>
              </a:p>
            </p:txBody>
          </p:sp>
          <p:sp>
            <p:nvSpPr>
              <p:cNvPr id="32787" name="Line 13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2788" name="Line 14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2789" name="Line 15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2790" name="Line 16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2791" name="Line 17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2792" name="Line 18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2793" name="Line 19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2794" name="Line 20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2795" name="Line 21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  <p:sp>
            <p:nvSpPr>
              <p:cNvPr id="32796" name="Line 22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b" anchorCtr="1"/>
              <a:lstStyle/>
              <a:p>
                <a:endParaRPr lang="en-IN"/>
              </a:p>
            </p:txBody>
          </p:sp>
        </p:grpSp>
        <p:sp>
          <p:nvSpPr>
            <p:cNvPr id="32777" name="Text Box 23"/>
            <p:cNvSpPr txBox="1">
              <a:spLocks noChangeArrowheads="1"/>
            </p:cNvSpPr>
            <p:nvPr/>
          </p:nvSpPr>
          <p:spPr bwMode="auto">
            <a:xfrm>
              <a:off x="192" y="1008"/>
              <a:ext cx="36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i = 1</a:t>
              </a:r>
            </a:p>
          </p:txBody>
        </p:sp>
        <p:sp>
          <p:nvSpPr>
            <p:cNvPr id="32778" name="Text Box 24"/>
            <p:cNvSpPr txBox="1">
              <a:spLocks noChangeArrowheads="1"/>
            </p:cNvSpPr>
            <p:nvPr/>
          </p:nvSpPr>
          <p:spPr bwMode="auto">
            <a:xfrm>
              <a:off x="2016" y="1008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j</a:t>
              </a:r>
            </a:p>
          </p:txBody>
        </p:sp>
        <p:sp>
          <p:nvSpPr>
            <p:cNvPr id="32779" name="Line 25"/>
            <p:cNvSpPr>
              <a:spLocks noChangeShapeType="1"/>
            </p:cNvSpPr>
            <p:nvPr/>
          </p:nvSpPr>
          <p:spPr bwMode="auto">
            <a:xfrm flipH="1">
              <a:off x="624" y="1104"/>
              <a:ext cx="13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2774" name="Text Box 26"/>
          <p:cNvSpPr txBox="1">
            <a:spLocks noChangeArrowheads="1"/>
          </p:cNvSpPr>
          <p:nvPr/>
        </p:nvSpPr>
        <p:spPr bwMode="auto">
          <a:xfrm>
            <a:off x="2736850" y="3459163"/>
            <a:ext cx="234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</a:t>
            </a:r>
          </a:p>
        </p:txBody>
      </p:sp>
      <p:sp>
        <p:nvSpPr>
          <p:cNvPr id="32775" name="Line 27"/>
          <p:cNvSpPr>
            <a:spLocks noChangeShapeType="1"/>
          </p:cNvSpPr>
          <p:nvPr/>
        </p:nvSpPr>
        <p:spPr bwMode="auto">
          <a:xfrm>
            <a:off x="3097213" y="3651250"/>
            <a:ext cx="2527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Bubble-Sort Running Time</a:t>
            </a:r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957263" y="6084888"/>
            <a:ext cx="2754312" cy="628650"/>
          </a:xfrm>
        </p:spPr>
        <p:txBody>
          <a:bodyPr>
            <a:normAutofit fontScale="70000" lnSpcReduction="20000"/>
          </a:bodyPr>
          <a:lstStyle/>
          <a:p>
            <a:pPr marL="365760" indent="-256032" eaLnBrk="1" fontAlgn="auto" hangingPunct="1">
              <a:lnSpc>
                <a:spcPct val="12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>
                <a:latin typeface="Comic Sans MS" pitchFamily="66" charset="0"/>
              </a:rPr>
              <a:t>Thus,T(n) = 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(n</a:t>
            </a:r>
            <a:r>
              <a:rPr lang="en-US" sz="2400" baseline="30000">
                <a:latin typeface="Comic Sans MS" pitchFamily="66" charset="0"/>
                <a:sym typeface="Symbol" pitchFamily="18" charset="2"/>
              </a:rPr>
              <a:t>2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2400">
                <a:sym typeface="Symbol" pitchFamily="18" charset="2"/>
              </a:rPr>
              <a:t>	</a:t>
            </a:r>
          </a:p>
        </p:txBody>
      </p:sp>
      <p:graphicFrame>
        <p:nvGraphicFramePr>
          <p:cNvPr id="33796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649288" y="5027613"/>
          <a:ext cx="6786562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7" name="Equation" r:id="rId4" imgW="3238500" imgH="444500" progId="">
                  <p:embed/>
                </p:oleObj>
              </mc:Choice>
              <mc:Fallback>
                <p:oleObj name="Equation" r:id="rId4" imgW="3238500" imgH="444500" progId="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288" y="5027613"/>
                        <a:ext cx="6786562" cy="931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5667037-6151-44B6-B153-822136DD967B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229378" name="AutoShape 2"/>
          <p:cNvSpPr>
            <a:spLocks noChangeArrowheads="1"/>
          </p:cNvSpPr>
          <p:nvPr/>
        </p:nvSpPr>
        <p:spPr bwMode="auto">
          <a:xfrm>
            <a:off x="3970338" y="2825750"/>
            <a:ext cx="4289425" cy="474663"/>
          </a:xfrm>
          <a:prstGeom prst="roundRect">
            <a:avLst>
              <a:gd name="adj" fmla="val 16667"/>
            </a:avLst>
          </a:prstGeom>
          <a:solidFill>
            <a:srgbClr val="CC0000">
              <a:alpha val="27843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9379" name="AutoShape 3"/>
          <p:cNvSpPr>
            <a:spLocks noChangeArrowheads="1"/>
          </p:cNvSpPr>
          <p:nvPr/>
        </p:nvSpPr>
        <p:spPr bwMode="auto">
          <a:xfrm>
            <a:off x="3217863" y="2373313"/>
            <a:ext cx="2822575" cy="4968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Rectangle 7"/>
          <p:cNvSpPr>
            <a:spLocks noChangeArrowheads="1"/>
          </p:cNvSpPr>
          <p:nvPr/>
        </p:nvSpPr>
        <p:spPr bwMode="auto">
          <a:xfrm>
            <a:off x="534988" y="1000125"/>
            <a:ext cx="76962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>
                <a:solidFill>
                  <a:srgbClr val="DD0111"/>
                </a:solidFill>
                <a:latin typeface="Monotype Corsiva" pitchFamily="66" charset="0"/>
              </a:rPr>
              <a:t>Alg.:</a:t>
            </a:r>
            <a:r>
              <a:rPr lang="en-US" sz="2400"/>
              <a:t> BUBBLESORT(A)</a:t>
            </a:r>
          </a:p>
          <a:p>
            <a:pPr>
              <a:lnSpc>
                <a:spcPct val="120000"/>
              </a:lnSpc>
            </a:pPr>
            <a:r>
              <a:rPr lang="en-US" sz="2400"/>
              <a:t>	</a:t>
            </a:r>
            <a:r>
              <a:rPr lang="en-US" sz="2400" b="1"/>
              <a:t>for</a:t>
            </a:r>
            <a:r>
              <a:rPr lang="en-US" sz="2400"/>
              <a:t> </a:t>
            </a:r>
            <a:r>
              <a:rPr lang="en-US" sz="2400">
                <a:latin typeface="Comic Sans MS" pitchFamily="66" charset="0"/>
              </a:rPr>
              <a:t>i 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 1</a:t>
            </a:r>
            <a:r>
              <a:rPr lang="en-US" sz="2400">
                <a:sym typeface="Symbol" pitchFamily="18" charset="2"/>
              </a:rPr>
              <a:t> </a:t>
            </a:r>
            <a:r>
              <a:rPr lang="en-US" sz="2400" b="1">
                <a:sym typeface="Symbol" pitchFamily="18" charset="2"/>
              </a:rPr>
              <a:t>to</a:t>
            </a:r>
            <a:r>
              <a:rPr lang="en-US" sz="2400">
                <a:sym typeface="Symbol" pitchFamily="18" charset="2"/>
              </a:rPr>
              <a:t> 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length[A]</a:t>
            </a:r>
          </a:p>
          <a:p>
            <a:pPr>
              <a:lnSpc>
                <a:spcPct val="120000"/>
              </a:lnSpc>
            </a:pPr>
            <a:r>
              <a:rPr lang="en-US" sz="2400">
                <a:sym typeface="Symbol" pitchFamily="18" charset="2"/>
              </a:rPr>
              <a:t>		</a:t>
            </a:r>
            <a:r>
              <a:rPr lang="en-US" sz="2400" b="1">
                <a:sym typeface="Symbol" pitchFamily="18" charset="2"/>
              </a:rPr>
              <a:t>do for</a:t>
            </a:r>
            <a:r>
              <a:rPr lang="en-US" sz="2400">
                <a:sym typeface="Symbol" pitchFamily="18" charset="2"/>
              </a:rPr>
              <a:t> 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j  length[A]</a:t>
            </a:r>
            <a:r>
              <a:rPr lang="en-US" sz="2400">
                <a:sym typeface="Symbol" pitchFamily="18" charset="2"/>
              </a:rPr>
              <a:t> </a:t>
            </a:r>
            <a:r>
              <a:rPr lang="en-US" sz="2400" b="1">
                <a:sym typeface="Symbol" pitchFamily="18" charset="2"/>
              </a:rPr>
              <a:t>downto</a:t>
            </a:r>
            <a:r>
              <a:rPr lang="en-US" sz="2400">
                <a:sym typeface="Symbol" pitchFamily="18" charset="2"/>
              </a:rPr>
              <a:t> 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i + 1</a:t>
            </a:r>
          </a:p>
          <a:p>
            <a:pPr>
              <a:lnSpc>
                <a:spcPct val="120000"/>
              </a:lnSpc>
            </a:pPr>
            <a:r>
              <a:rPr lang="en-US" sz="2400">
                <a:sym typeface="Symbol" pitchFamily="18" charset="2"/>
              </a:rPr>
              <a:t>		          </a:t>
            </a:r>
            <a:r>
              <a:rPr lang="en-US" sz="2400" b="1">
                <a:sym typeface="Symbol" pitchFamily="18" charset="2"/>
              </a:rPr>
              <a:t>do if</a:t>
            </a:r>
            <a:r>
              <a:rPr lang="en-US" sz="2400">
                <a:sym typeface="Symbol" pitchFamily="18" charset="2"/>
              </a:rPr>
              <a:t> 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A[j] &lt; A[j -1]</a:t>
            </a:r>
          </a:p>
          <a:p>
            <a:pPr>
              <a:lnSpc>
                <a:spcPct val="120000"/>
              </a:lnSpc>
            </a:pPr>
            <a:r>
              <a:rPr lang="en-US" sz="2400">
                <a:sym typeface="Symbol" pitchFamily="18" charset="2"/>
              </a:rPr>
              <a:t>			        </a:t>
            </a:r>
            <a:r>
              <a:rPr lang="en-US" sz="2400" b="1">
                <a:sym typeface="Symbol" pitchFamily="18" charset="2"/>
              </a:rPr>
              <a:t>then</a:t>
            </a:r>
            <a:r>
              <a:rPr lang="en-US" sz="2400">
                <a:sym typeface="Symbol" pitchFamily="18" charset="2"/>
              </a:rPr>
              <a:t> exchange 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A[j]  A[j-1]</a:t>
            </a:r>
          </a:p>
        </p:txBody>
      </p:sp>
      <p:sp>
        <p:nvSpPr>
          <p:cNvPr id="33801" name="Rectangle 8"/>
          <p:cNvSpPr>
            <a:spLocks noChangeArrowheads="1"/>
          </p:cNvSpPr>
          <p:nvPr/>
        </p:nvSpPr>
        <p:spPr bwMode="auto">
          <a:xfrm>
            <a:off x="322263" y="3536950"/>
            <a:ext cx="12652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latin typeface="Comic Sans MS" pitchFamily="66" charset="0"/>
              </a:rPr>
              <a:t>T(n) = </a:t>
            </a:r>
          </a:p>
        </p:txBody>
      </p:sp>
      <p:sp>
        <p:nvSpPr>
          <p:cNvPr id="33802" name="Rectangle 9"/>
          <p:cNvSpPr>
            <a:spLocks noChangeArrowheads="1"/>
          </p:cNvSpPr>
          <p:nvPr/>
        </p:nvSpPr>
        <p:spPr bwMode="auto">
          <a:xfrm>
            <a:off x="1511300" y="3536950"/>
            <a:ext cx="1530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latin typeface="Comic Sans MS" pitchFamily="66" charset="0"/>
                <a:sym typeface="Symbol" pitchFamily="18" charset="2"/>
              </a:rPr>
              <a:t>c</a:t>
            </a:r>
            <a:r>
              <a:rPr lang="en-US" sz="2800" baseline="-25000">
                <a:latin typeface="Comic Sans MS" pitchFamily="66" charset="0"/>
                <a:sym typeface="Symbol" pitchFamily="18" charset="2"/>
              </a:rPr>
              <a:t>1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(n+1) +</a:t>
            </a:r>
          </a:p>
        </p:txBody>
      </p:sp>
      <p:graphicFrame>
        <p:nvGraphicFramePr>
          <p:cNvPr id="33803" name="Object 10"/>
          <p:cNvGraphicFramePr>
            <a:graphicFrameLocks noChangeAspect="1"/>
          </p:cNvGraphicFramePr>
          <p:nvPr/>
        </p:nvGraphicFramePr>
        <p:xfrm>
          <a:off x="3463925" y="3330575"/>
          <a:ext cx="1920875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8" name="Equation" r:id="rId6" imgW="888614" imgH="431613" progId="Equation.3">
                  <p:embed/>
                </p:oleObj>
              </mc:Choice>
              <mc:Fallback>
                <p:oleObj name="Equation" r:id="rId6" imgW="888614" imgH="431613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3925" y="3330575"/>
                        <a:ext cx="1920875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4" name="Rectangle 11"/>
          <p:cNvSpPr>
            <a:spLocks noChangeArrowheads="1"/>
          </p:cNvSpPr>
          <p:nvPr/>
        </p:nvSpPr>
        <p:spPr bwMode="auto">
          <a:xfrm>
            <a:off x="3027363" y="3536950"/>
            <a:ext cx="514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latin typeface="Comic Sans MS" pitchFamily="66" charset="0"/>
                <a:sym typeface="Symbol" pitchFamily="18" charset="2"/>
              </a:rPr>
              <a:t>c</a:t>
            </a:r>
            <a:r>
              <a:rPr lang="en-US" sz="2800" baseline="-25000">
                <a:latin typeface="Comic Sans MS" pitchFamily="66" charset="0"/>
                <a:sym typeface="Symbol" pitchFamily="18" charset="2"/>
              </a:rPr>
              <a:t>2</a:t>
            </a:r>
          </a:p>
        </p:txBody>
      </p:sp>
      <p:sp>
        <p:nvSpPr>
          <p:cNvPr id="33805" name="Text Box 12"/>
          <p:cNvSpPr txBox="1">
            <a:spLocks noChangeArrowheads="1"/>
          </p:cNvSpPr>
          <p:nvPr/>
        </p:nvSpPr>
        <p:spPr bwMode="auto">
          <a:xfrm>
            <a:off x="5307013" y="3536950"/>
            <a:ext cx="514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latin typeface="Comic Sans MS" pitchFamily="66" charset="0"/>
              </a:rPr>
              <a:t>c</a:t>
            </a:r>
            <a:r>
              <a:rPr lang="en-US" sz="2800" baseline="-25000">
                <a:latin typeface="Comic Sans MS" pitchFamily="66" charset="0"/>
              </a:rPr>
              <a:t>3</a:t>
            </a:r>
            <a:endParaRPr lang="en-US" sz="2800">
              <a:latin typeface="Comic Sans MS" pitchFamily="66" charset="0"/>
            </a:endParaRPr>
          </a:p>
        </p:txBody>
      </p:sp>
      <p:graphicFrame>
        <p:nvGraphicFramePr>
          <p:cNvPr id="33806" name="Object 13"/>
          <p:cNvGraphicFramePr>
            <a:graphicFrameLocks noChangeAspect="1"/>
          </p:cNvGraphicFramePr>
          <p:nvPr/>
        </p:nvGraphicFramePr>
        <p:xfrm>
          <a:off x="5743575" y="3335338"/>
          <a:ext cx="149542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9" name="Equation" r:id="rId8" imgW="698197" imgH="431613" progId="Equation.3">
                  <p:embed/>
                </p:oleObj>
              </mc:Choice>
              <mc:Fallback>
                <p:oleObj name="Equation" r:id="rId8" imgW="698197" imgH="431613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3575" y="3335338"/>
                        <a:ext cx="1495425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7" name="Text Box 14"/>
          <p:cNvSpPr txBox="1">
            <a:spLocks noChangeArrowheads="1"/>
          </p:cNvSpPr>
          <p:nvPr/>
        </p:nvSpPr>
        <p:spPr bwMode="auto">
          <a:xfrm>
            <a:off x="7161213" y="3536950"/>
            <a:ext cx="514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latin typeface="Comic Sans MS" pitchFamily="66" charset="0"/>
              </a:rPr>
              <a:t>c</a:t>
            </a:r>
            <a:r>
              <a:rPr lang="en-US" sz="2800" baseline="-25000">
                <a:latin typeface="Comic Sans MS" pitchFamily="66" charset="0"/>
              </a:rPr>
              <a:t>4</a:t>
            </a:r>
            <a:endParaRPr lang="en-US" sz="2800">
              <a:latin typeface="Comic Sans MS" pitchFamily="66" charset="0"/>
            </a:endParaRPr>
          </a:p>
        </p:txBody>
      </p:sp>
      <p:graphicFrame>
        <p:nvGraphicFramePr>
          <p:cNvPr id="33808" name="Object 15"/>
          <p:cNvGraphicFramePr>
            <a:graphicFrameLocks noChangeAspect="1"/>
          </p:cNvGraphicFramePr>
          <p:nvPr/>
        </p:nvGraphicFramePr>
        <p:xfrm>
          <a:off x="7764463" y="3259138"/>
          <a:ext cx="1319212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0" name="Equation" r:id="rId10" imgW="583947" imgH="431613" progId="Equation.3">
                  <p:embed/>
                </p:oleObj>
              </mc:Choice>
              <mc:Fallback>
                <p:oleObj name="Equation" r:id="rId10" imgW="583947" imgH="431613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4463" y="3259138"/>
                        <a:ext cx="1319212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9" name="Rectangle 16"/>
          <p:cNvSpPr>
            <a:spLocks noChangeArrowheads="1"/>
          </p:cNvSpPr>
          <p:nvPr/>
        </p:nvSpPr>
        <p:spPr bwMode="auto">
          <a:xfrm>
            <a:off x="1109663" y="4394200"/>
            <a:ext cx="25447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>
                <a:latin typeface="Comic Sans MS" pitchFamily="66" charset="0"/>
                <a:sym typeface="Symbol" pitchFamily="18" charset="2"/>
              </a:rPr>
              <a:t>= (n) +</a:t>
            </a:r>
          </a:p>
        </p:txBody>
      </p:sp>
      <p:sp>
        <p:nvSpPr>
          <p:cNvPr id="33810" name="Rectangle 17"/>
          <p:cNvSpPr>
            <a:spLocks noChangeArrowheads="1"/>
          </p:cNvSpPr>
          <p:nvPr/>
        </p:nvSpPr>
        <p:spPr bwMode="auto">
          <a:xfrm>
            <a:off x="2522538" y="4392613"/>
            <a:ext cx="22844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>
                <a:latin typeface="Comic Sans MS" pitchFamily="66" charset="0"/>
                <a:sym typeface="Symbol" pitchFamily="18" charset="2"/>
              </a:rPr>
              <a:t>(c</a:t>
            </a:r>
            <a:r>
              <a:rPr lang="en-US" sz="2800" baseline="-25000">
                <a:latin typeface="Comic Sans MS" pitchFamily="66" charset="0"/>
                <a:sym typeface="Symbol" pitchFamily="18" charset="2"/>
              </a:rPr>
              <a:t>2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 + c</a:t>
            </a:r>
            <a:r>
              <a:rPr lang="en-US" sz="2800" baseline="-25000">
                <a:latin typeface="Comic Sans MS" pitchFamily="66" charset="0"/>
                <a:sym typeface="Symbol" pitchFamily="18" charset="2"/>
              </a:rPr>
              <a:t>2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 + c</a:t>
            </a:r>
            <a:r>
              <a:rPr lang="en-US" sz="2800" baseline="-25000">
                <a:latin typeface="Comic Sans MS" pitchFamily="66" charset="0"/>
                <a:sym typeface="Symbol" pitchFamily="18" charset="2"/>
              </a:rPr>
              <a:t>4</a:t>
            </a:r>
            <a:r>
              <a:rPr lang="en-US" sz="2800">
                <a:latin typeface="Comic Sans MS" pitchFamily="66" charset="0"/>
                <a:sym typeface="Symbol" pitchFamily="18" charset="2"/>
              </a:rPr>
              <a:t>) </a:t>
            </a:r>
            <a:endParaRPr lang="en-US" sz="2800" baseline="-25000">
              <a:latin typeface="Comic Sans MS" pitchFamily="66" charset="0"/>
              <a:sym typeface="Symbol" pitchFamily="18" charset="2"/>
            </a:endParaRPr>
          </a:p>
        </p:txBody>
      </p:sp>
      <p:graphicFrame>
        <p:nvGraphicFramePr>
          <p:cNvPr id="33811" name="Object 18"/>
          <p:cNvGraphicFramePr>
            <a:graphicFrameLocks noChangeAspect="1"/>
          </p:cNvGraphicFramePr>
          <p:nvPr/>
        </p:nvGraphicFramePr>
        <p:xfrm>
          <a:off x="4695825" y="4191000"/>
          <a:ext cx="125095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1" name="Equation" r:id="rId12" imgW="583947" imgH="431613" progId="Equation.3">
                  <p:embed/>
                </p:oleObj>
              </mc:Choice>
              <mc:Fallback>
                <p:oleObj name="Equation" r:id="rId12" imgW="583947" imgH="431613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5825" y="4191000"/>
                        <a:ext cx="125095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4" name="Rectangle 24"/>
          <p:cNvSpPr>
            <a:spLocks noChangeArrowheads="1"/>
          </p:cNvSpPr>
          <p:nvPr/>
        </p:nvSpPr>
        <p:spPr bwMode="auto">
          <a:xfrm>
            <a:off x="4843463" y="1347788"/>
            <a:ext cx="531812" cy="55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en-US" sz="2400">
                <a:latin typeface="Comic Sans MS" pitchFamily="66" charset="0"/>
              </a:rPr>
              <a:t>c</a:t>
            </a:r>
            <a:r>
              <a:rPr lang="en-US" sz="2400" baseline="-25000">
                <a:latin typeface="Comic Sans MS" pitchFamily="66" charset="0"/>
              </a:rPr>
              <a:t>1</a:t>
            </a:r>
            <a:r>
              <a:rPr lang="en-US" sz="2400">
                <a:latin typeface="Comic Sans MS" pitchFamily="66" charset="0"/>
              </a:rPr>
              <a:t>          	</a:t>
            </a:r>
            <a:r>
              <a:rPr lang="en-US" sz="2400"/>
              <a:t>   </a:t>
            </a:r>
            <a:endParaRPr lang="en-US" sz="2400" baseline="-25000"/>
          </a:p>
        </p:txBody>
      </p:sp>
      <p:sp>
        <p:nvSpPr>
          <p:cNvPr id="33815" name="Rectangle 25"/>
          <p:cNvSpPr>
            <a:spLocks noChangeArrowheads="1"/>
          </p:cNvSpPr>
          <p:nvPr/>
        </p:nvSpPr>
        <p:spPr bwMode="auto">
          <a:xfrm>
            <a:off x="7312025" y="1760538"/>
            <a:ext cx="531813" cy="55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en-US" sz="2400">
                <a:latin typeface="Comic Sans MS" pitchFamily="66" charset="0"/>
              </a:rPr>
              <a:t>c</a:t>
            </a:r>
            <a:r>
              <a:rPr lang="en-US" sz="2400" baseline="-25000">
                <a:latin typeface="Comic Sans MS" pitchFamily="66" charset="0"/>
              </a:rPr>
              <a:t>2</a:t>
            </a:r>
            <a:r>
              <a:rPr lang="en-US" sz="2400">
                <a:latin typeface="Comic Sans MS" pitchFamily="66" charset="0"/>
              </a:rPr>
              <a:t>          	</a:t>
            </a:r>
            <a:r>
              <a:rPr lang="en-US" sz="2400"/>
              <a:t>   </a:t>
            </a:r>
            <a:endParaRPr lang="en-US" sz="2400" baseline="-25000"/>
          </a:p>
        </p:txBody>
      </p:sp>
      <p:sp>
        <p:nvSpPr>
          <p:cNvPr id="33816" name="Rectangle 26"/>
          <p:cNvSpPr>
            <a:spLocks noChangeArrowheads="1"/>
          </p:cNvSpPr>
          <p:nvPr/>
        </p:nvSpPr>
        <p:spPr bwMode="auto">
          <a:xfrm>
            <a:off x="6280150" y="2270125"/>
            <a:ext cx="531813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en-US" sz="2400">
                <a:latin typeface="Comic Sans MS" pitchFamily="66" charset="0"/>
              </a:rPr>
              <a:t>c</a:t>
            </a:r>
            <a:r>
              <a:rPr lang="en-US" sz="2400" baseline="-25000">
                <a:latin typeface="Comic Sans MS" pitchFamily="66" charset="0"/>
              </a:rPr>
              <a:t>3</a:t>
            </a:r>
            <a:r>
              <a:rPr lang="en-US" sz="2400">
                <a:latin typeface="Comic Sans MS" pitchFamily="66" charset="0"/>
              </a:rPr>
              <a:t>          	</a:t>
            </a:r>
            <a:r>
              <a:rPr lang="en-US" sz="2400"/>
              <a:t>   </a:t>
            </a:r>
            <a:endParaRPr lang="en-US" sz="2400" baseline="-25000"/>
          </a:p>
        </p:txBody>
      </p:sp>
      <p:sp>
        <p:nvSpPr>
          <p:cNvPr id="33817" name="Rectangle 27"/>
          <p:cNvSpPr>
            <a:spLocks noChangeArrowheads="1"/>
          </p:cNvSpPr>
          <p:nvPr/>
        </p:nvSpPr>
        <p:spPr bwMode="auto">
          <a:xfrm>
            <a:off x="8421688" y="2732088"/>
            <a:ext cx="531812" cy="55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en-US" sz="2400">
                <a:latin typeface="Comic Sans MS" pitchFamily="66" charset="0"/>
              </a:rPr>
              <a:t>c</a:t>
            </a:r>
            <a:r>
              <a:rPr lang="en-US" sz="2400" baseline="-25000">
                <a:latin typeface="Comic Sans MS" pitchFamily="66" charset="0"/>
              </a:rPr>
              <a:t>4</a:t>
            </a:r>
            <a:r>
              <a:rPr lang="en-US" sz="2400">
                <a:latin typeface="Comic Sans MS" pitchFamily="66" charset="0"/>
              </a:rPr>
              <a:t>          	</a:t>
            </a:r>
            <a:r>
              <a:rPr lang="en-US" sz="2400"/>
              <a:t>   </a:t>
            </a:r>
            <a:endParaRPr lang="en-US" sz="2400" baseline="-25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8" grpId="0" animBg="1"/>
      <p:bldP spid="22937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358775" y="1157288"/>
            <a:ext cx="8340725" cy="5465762"/>
          </a:xfrm>
        </p:spPr>
        <p:txBody>
          <a:bodyPr/>
          <a:lstStyle/>
          <a:p>
            <a:pPr eaLnBrk="1" hangingPunct="1"/>
            <a:r>
              <a:rPr lang="en-US" dirty="0" smtClean="0"/>
              <a:t>Idea:</a:t>
            </a:r>
          </a:p>
          <a:p>
            <a:pPr lvl="1" eaLnBrk="1" hangingPunct="1"/>
            <a:r>
              <a:rPr lang="en-US" dirty="0" smtClean="0"/>
              <a:t>Find the smallest element in the array</a:t>
            </a:r>
          </a:p>
          <a:p>
            <a:pPr lvl="1" eaLnBrk="1" hangingPunct="1"/>
            <a:r>
              <a:rPr lang="en-US" dirty="0" smtClean="0"/>
              <a:t>Exchange it with the element in the first position</a:t>
            </a:r>
          </a:p>
          <a:p>
            <a:pPr lvl="1" eaLnBrk="1" hangingPunct="1"/>
            <a:r>
              <a:rPr lang="en-US" dirty="0" smtClean="0"/>
              <a:t>Find the second smallest element and exchange it with the element in the second position</a:t>
            </a:r>
          </a:p>
          <a:p>
            <a:pPr lvl="1" eaLnBrk="1" hangingPunct="1"/>
            <a:r>
              <a:rPr lang="en-US" dirty="0" smtClean="0"/>
              <a:t>Continue until the array is </a:t>
            </a:r>
            <a:r>
              <a:rPr lang="en-US" dirty="0" smtClean="0"/>
              <a:t>sorted</a:t>
            </a:r>
            <a:r>
              <a:rPr lang="en-US" dirty="0" smtClean="0"/>
              <a:t>.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Selection Sort (Ex. 2.2-2, page 27)</a:t>
            </a:r>
          </a:p>
        </p:txBody>
      </p:sp>
      <p:sp>
        <p:nvSpPr>
          <p:cNvPr id="3482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BCB831F8-9478-4D74-A3C5-47543BC6207B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en-US" b="1" smtClean="0"/>
              <a:t>Input: </a:t>
            </a:r>
          </a:p>
          <a:p>
            <a:pPr lvl="1" eaLnBrk="1" hangingPunct="1">
              <a:lnSpc>
                <a:spcPct val="200000"/>
              </a:lnSpc>
            </a:pPr>
            <a:r>
              <a:rPr lang="en-US" smtClean="0"/>
              <a:t>A sequence of </a:t>
            </a:r>
            <a:r>
              <a:rPr lang="en-US" smtClean="0">
                <a:latin typeface="Comic Sans MS" pitchFamily="66" charset="0"/>
              </a:rPr>
              <a:t>n</a:t>
            </a:r>
            <a:r>
              <a:rPr lang="en-US" i="1" smtClean="0"/>
              <a:t> </a:t>
            </a:r>
            <a:r>
              <a:rPr lang="en-US" smtClean="0"/>
              <a:t>numbers </a:t>
            </a:r>
            <a:r>
              <a:rPr lang="en-US" smtClean="0">
                <a:latin typeface="Comic Sans MS" pitchFamily="66" charset="0"/>
              </a:rPr>
              <a:t>a</a:t>
            </a:r>
            <a:r>
              <a:rPr lang="en-US" baseline="-25000" smtClean="0">
                <a:latin typeface="Comic Sans MS" pitchFamily="66" charset="0"/>
              </a:rPr>
              <a:t>1</a:t>
            </a:r>
            <a:r>
              <a:rPr lang="en-US" smtClean="0">
                <a:latin typeface="Comic Sans MS" pitchFamily="66" charset="0"/>
              </a:rPr>
              <a:t>, a</a:t>
            </a:r>
            <a:r>
              <a:rPr lang="en-US" baseline="-25000" smtClean="0">
                <a:latin typeface="Comic Sans MS" pitchFamily="66" charset="0"/>
              </a:rPr>
              <a:t>2</a:t>
            </a:r>
            <a:r>
              <a:rPr lang="en-US" smtClean="0">
                <a:latin typeface="Comic Sans MS" pitchFamily="66" charset="0"/>
              </a:rPr>
              <a:t>, . . . , a</a:t>
            </a:r>
            <a:r>
              <a:rPr lang="en-US" baseline="-25000" smtClean="0">
                <a:latin typeface="Comic Sans MS" pitchFamily="66" charset="0"/>
              </a:rPr>
              <a:t>n</a:t>
            </a:r>
            <a:endParaRPr lang="en-US" smtClean="0">
              <a:latin typeface="Comic Sans MS" pitchFamily="66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b="1" smtClean="0"/>
              <a:t>Output: </a:t>
            </a:r>
          </a:p>
          <a:p>
            <a:pPr lvl="1" eaLnBrk="1" hangingPunct="1">
              <a:lnSpc>
                <a:spcPct val="200000"/>
              </a:lnSpc>
            </a:pPr>
            <a:r>
              <a:rPr lang="en-US" smtClean="0"/>
              <a:t>A permutation (reordering) </a:t>
            </a:r>
            <a:r>
              <a:rPr lang="en-US" smtClean="0">
                <a:latin typeface="Comic Sans MS" pitchFamily="66" charset="0"/>
              </a:rPr>
              <a:t>a</a:t>
            </a:r>
            <a:r>
              <a:rPr lang="en-US" baseline="-25000" smtClean="0">
                <a:latin typeface="Comic Sans MS" pitchFamily="66" charset="0"/>
              </a:rPr>
              <a:t>1</a:t>
            </a:r>
            <a:r>
              <a:rPr lang="en-US" smtClean="0">
                <a:latin typeface="Comic Sans MS" pitchFamily="66" charset="0"/>
              </a:rPr>
              <a:t>’, a</a:t>
            </a:r>
            <a:r>
              <a:rPr lang="en-US" baseline="-25000" smtClean="0">
                <a:latin typeface="Comic Sans MS" pitchFamily="66" charset="0"/>
              </a:rPr>
              <a:t>2</a:t>
            </a:r>
            <a:r>
              <a:rPr lang="en-US" smtClean="0">
                <a:latin typeface="Comic Sans MS" pitchFamily="66" charset="0"/>
              </a:rPr>
              <a:t>’, . . . , a</a:t>
            </a:r>
            <a:r>
              <a:rPr lang="en-US" baseline="-25000" smtClean="0">
                <a:latin typeface="Comic Sans MS" pitchFamily="66" charset="0"/>
              </a:rPr>
              <a:t>n</a:t>
            </a:r>
            <a:r>
              <a:rPr lang="en-US" smtClean="0">
                <a:latin typeface="Comic Sans MS" pitchFamily="66" charset="0"/>
              </a:rPr>
              <a:t>’</a:t>
            </a:r>
            <a:r>
              <a:rPr lang="en-US" smtClean="0"/>
              <a:t> of the input sequence such that </a:t>
            </a:r>
            <a:r>
              <a:rPr lang="en-US" smtClean="0">
                <a:latin typeface="Comic Sans MS" pitchFamily="66" charset="0"/>
              </a:rPr>
              <a:t>a</a:t>
            </a:r>
            <a:r>
              <a:rPr lang="en-US" baseline="-25000" smtClean="0">
                <a:latin typeface="Comic Sans MS" pitchFamily="66" charset="0"/>
              </a:rPr>
              <a:t>1</a:t>
            </a:r>
            <a:r>
              <a:rPr lang="en-US" smtClean="0">
                <a:latin typeface="Comic Sans MS" pitchFamily="66" charset="0"/>
              </a:rPr>
              <a:t>’ ≤ a</a:t>
            </a:r>
            <a:r>
              <a:rPr lang="en-US" baseline="-25000" smtClean="0">
                <a:latin typeface="Comic Sans MS" pitchFamily="66" charset="0"/>
              </a:rPr>
              <a:t>2</a:t>
            </a:r>
            <a:r>
              <a:rPr lang="en-US" smtClean="0">
                <a:latin typeface="Comic Sans MS" pitchFamily="66" charset="0"/>
              </a:rPr>
              <a:t>’ ≤ · · · ≤ a</a:t>
            </a:r>
            <a:r>
              <a:rPr lang="en-US" baseline="-25000" smtClean="0">
                <a:latin typeface="Comic Sans MS" pitchFamily="66" charset="0"/>
              </a:rPr>
              <a:t>n</a:t>
            </a:r>
            <a:r>
              <a:rPr lang="en-US" smtClean="0">
                <a:latin typeface="Comic Sans MS" pitchFamily="66" charset="0"/>
              </a:rPr>
              <a:t>’</a:t>
            </a:r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The Sorting Problem</a:t>
            </a:r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9398C2EC-20F7-4B7E-B709-1FB9BC7B2EB8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31859C"/>
          </a:solidFill>
        </p:spPr>
        <p:txBody>
          <a:bodyPr>
            <a:normAutofit fontScale="90000"/>
          </a:bodyPr>
          <a:lstStyle/>
          <a:p>
            <a:pPr algn="ctr" eaLnBrk="1" hangingPunct="1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smtClean="0">
                <a:latin typeface="Tahoma" pitchFamily="32" charset="0"/>
              </a:rPr>
              <a:t/>
            </a:r>
            <a:br>
              <a:rPr lang="en-US" sz="3600" smtClean="0">
                <a:latin typeface="Tahoma" pitchFamily="32" charset="0"/>
              </a:rPr>
            </a:br>
            <a:r>
              <a:rPr lang="en-US" sz="3600" smtClean="0">
                <a:latin typeface="Tahoma" pitchFamily="32" charset="0"/>
              </a:rPr>
              <a:t/>
            </a:r>
            <a:br>
              <a:rPr lang="en-US" sz="3600" smtClean="0">
                <a:latin typeface="Tahoma" pitchFamily="32" charset="0"/>
              </a:rPr>
            </a:br>
            <a:r>
              <a:rPr lang="en-US" sz="3600" b="1" smtClean="0">
                <a:solidFill>
                  <a:srgbClr val="FFFFFF"/>
                </a:solidFill>
                <a:latin typeface="Cambria Math" pitchFamily="16" charset="0"/>
                <a:ea typeface="Cambria Math" pitchFamily="16" charset="0"/>
                <a:cs typeface="Cambria Math" pitchFamily="16" charset="0"/>
              </a:rPr>
              <a:t>Selection Sort</a:t>
            </a:r>
            <a:br>
              <a:rPr lang="en-US" sz="3600" b="1" smtClean="0">
                <a:solidFill>
                  <a:srgbClr val="FFFFFF"/>
                </a:solidFill>
                <a:latin typeface="Cambria Math" pitchFamily="16" charset="0"/>
                <a:ea typeface="Cambria Math" pitchFamily="16" charset="0"/>
                <a:cs typeface="Cambria Math" pitchFamily="16" charset="0"/>
              </a:rPr>
            </a:br>
            <a:r>
              <a:rPr lang="en-US" sz="3600" smtClean="0">
                <a:solidFill>
                  <a:srgbClr val="FFFFFF"/>
                </a:solidFill>
                <a:latin typeface="Tahoma" pitchFamily="32" charset="0"/>
                <a:ea typeface="Cambria Math" pitchFamily="16" charset="0"/>
                <a:cs typeface="Cambria Math" pitchFamily="16" charset="0"/>
              </a:rPr>
              <a:t/>
            </a:r>
            <a:br>
              <a:rPr lang="en-US" sz="3600" smtClean="0">
                <a:solidFill>
                  <a:srgbClr val="FFFFFF"/>
                </a:solidFill>
                <a:latin typeface="Tahoma" pitchFamily="32" charset="0"/>
                <a:ea typeface="Cambria Math" pitchFamily="16" charset="0"/>
                <a:cs typeface="Cambria Math" pitchFamily="16" charset="0"/>
              </a:rPr>
            </a:br>
            <a:endParaRPr lang="en-US" sz="3600" smtClean="0">
              <a:solidFill>
                <a:srgbClr val="FFFFFF"/>
              </a:solidFill>
              <a:latin typeface="Tahoma" pitchFamily="32" charset="0"/>
              <a:ea typeface="Cambria Math" pitchFamily="16" charset="0"/>
              <a:cs typeface="Cambria Math" pitchFamily="16" charset="0"/>
            </a:endParaRPr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spcAft>
                <a:spcPts val="120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b="1">
                <a:solidFill>
                  <a:srgbClr val="FF0000"/>
                </a:solidFill>
                <a:latin typeface="Cambria Math" pitchFamily="16" charset="0"/>
                <a:ea typeface="Cambria Math" pitchFamily="16" charset="0"/>
                <a:cs typeface="Cambria Math" pitchFamily="16" charset="0"/>
              </a:rPr>
              <a:t>		</a:t>
            </a:r>
          </a:p>
          <a:p>
            <a:pPr hangingPunct="1">
              <a:lnSpc>
                <a:spcPct val="100000"/>
              </a:lnSpc>
              <a:spcAft>
                <a:spcPts val="120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800">
              <a:solidFill>
                <a:srgbClr val="632523"/>
              </a:solidFill>
              <a:latin typeface="Bell MT" pitchFamily="16" charset="0"/>
              <a:ea typeface="Cambria Math" pitchFamily="16" charset="0"/>
              <a:cs typeface="Cambria Math" pitchFamily="16" charset="0"/>
            </a:endParaRPr>
          </a:p>
          <a:p>
            <a:pPr algn="just" hangingPunct="1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800">
              <a:solidFill>
                <a:srgbClr val="632523"/>
              </a:solidFill>
              <a:latin typeface="Bell MT" pitchFamily="16" charset="0"/>
              <a:ea typeface="Cambria Math" pitchFamily="16" charset="0"/>
              <a:cs typeface="Cambria Math" pitchFamily="16" charset="0"/>
            </a:endParaRPr>
          </a:p>
        </p:txBody>
      </p:sp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838200"/>
            <a:ext cx="5943600" cy="604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254443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solidFill>
                  <a:srgbClr val="DD0111"/>
                </a:solidFill>
                <a:latin typeface="Monotype Corsiva" pitchFamily="66" charset="0"/>
              </a:rPr>
              <a:t>Alg.:</a:t>
            </a:r>
            <a:r>
              <a:rPr lang="en-US" smtClean="0"/>
              <a:t> SELECTION-SORT</a:t>
            </a:r>
            <a:r>
              <a:rPr lang="en-US" i="1" smtClean="0"/>
              <a:t>(A)</a:t>
            </a:r>
          </a:p>
          <a:p>
            <a:pPr eaLnBrk="1" hangingPunct="1">
              <a:buFontTx/>
              <a:buNone/>
            </a:pPr>
            <a:r>
              <a:rPr lang="en-US" i="1" smtClean="0"/>
              <a:t>	</a:t>
            </a:r>
            <a:r>
              <a:rPr lang="en-US" smtClean="0">
                <a:latin typeface="Comic Sans MS" pitchFamily="66" charset="0"/>
              </a:rPr>
              <a:t>n ← length[A]</a:t>
            </a:r>
          </a:p>
          <a:p>
            <a:pPr eaLnBrk="1" hangingPunct="1">
              <a:buFontTx/>
              <a:buNone/>
            </a:pPr>
            <a:r>
              <a:rPr lang="en-US" b="1" smtClean="0"/>
              <a:t>	for </a:t>
            </a:r>
            <a:r>
              <a:rPr lang="en-US" smtClean="0">
                <a:latin typeface="Comic Sans MS" pitchFamily="66" charset="0"/>
              </a:rPr>
              <a:t>j ← 1</a:t>
            </a:r>
            <a:r>
              <a:rPr lang="en-US" smtClean="0"/>
              <a:t> </a:t>
            </a:r>
            <a:r>
              <a:rPr lang="en-US" b="1" smtClean="0"/>
              <a:t>to </a:t>
            </a:r>
            <a:r>
              <a:rPr lang="en-US" smtClean="0">
                <a:latin typeface="Comic Sans MS" pitchFamily="66" charset="0"/>
              </a:rPr>
              <a:t>n - 1</a:t>
            </a:r>
          </a:p>
          <a:p>
            <a:pPr eaLnBrk="1" hangingPunct="1">
              <a:buFontTx/>
              <a:buNone/>
            </a:pPr>
            <a:r>
              <a:rPr lang="en-US" b="1" smtClean="0"/>
              <a:t>		do </a:t>
            </a:r>
            <a:r>
              <a:rPr lang="en-US" smtClean="0">
                <a:latin typeface="Comic Sans MS" pitchFamily="66" charset="0"/>
              </a:rPr>
              <a:t>smallest</a:t>
            </a:r>
            <a:r>
              <a:rPr lang="en-US" smtClean="0"/>
              <a:t> ← </a:t>
            </a:r>
            <a:r>
              <a:rPr lang="en-US" smtClean="0">
                <a:latin typeface="Comic Sans MS" pitchFamily="66" charset="0"/>
              </a:rPr>
              <a:t>j</a:t>
            </a:r>
          </a:p>
          <a:p>
            <a:pPr eaLnBrk="1" hangingPunct="1">
              <a:buFontTx/>
              <a:buNone/>
            </a:pPr>
            <a:r>
              <a:rPr lang="en-US" b="1" smtClean="0"/>
              <a:t>		      for </a:t>
            </a:r>
            <a:r>
              <a:rPr lang="en-US" smtClean="0">
                <a:latin typeface="Comic Sans MS" pitchFamily="66" charset="0"/>
              </a:rPr>
              <a:t>i ← j + 1</a:t>
            </a:r>
            <a:r>
              <a:rPr lang="en-US" smtClean="0"/>
              <a:t> </a:t>
            </a:r>
            <a:r>
              <a:rPr lang="en-US" b="1" smtClean="0"/>
              <a:t>to </a:t>
            </a:r>
            <a:r>
              <a:rPr lang="en-US" smtClean="0">
                <a:latin typeface="Comic Sans MS" pitchFamily="66" charset="0"/>
              </a:rPr>
              <a:t>n</a:t>
            </a:r>
          </a:p>
          <a:p>
            <a:pPr eaLnBrk="1" hangingPunct="1">
              <a:buFontTx/>
              <a:buNone/>
            </a:pPr>
            <a:r>
              <a:rPr lang="en-US" b="1" smtClean="0"/>
              <a:t>			   do if </a:t>
            </a:r>
            <a:r>
              <a:rPr lang="en-US" smtClean="0">
                <a:latin typeface="Comic Sans MS" pitchFamily="66" charset="0"/>
              </a:rPr>
              <a:t>A[i] &lt; A[smallest]</a:t>
            </a:r>
          </a:p>
          <a:p>
            <a:pPr eaLnBrk="1" hangingPunct="1">
              <a:buFontTx/>
              <a:buNone/>
            </a:pPr>
            <a:r>
              <a:rPr lang="en-US" b="1" smtClean="0"/>
              <a:t>				   then </a:t>
            </a:r>
            <a:r>
              <a:rPr lang="en-US" smtClean="0">
                <a:latin typeface="Comic Sans MS" pitchFamily="66" charset="0"/>
              </a:rPr>
              <a:t>smallest ← i</a:t>
            </a:r>
          </a:p>
          <a:p>
            <a:pPr eaLnBrk="1" hangingPunct="1">
              <a:buFontTx/>
              <a:buNone/>
            </a:pPr>
            <a:r>
              <a:rPr lang="en-US" smtClean="0"/>
              <a:t>		      exchange </a:t>
            </a:r>
            <a:r>
              <a:rPr lang="en-US" smtClean="0">
                <a:latin typeface="Comic Sans MS" pitchFamily="66" charset="0"/>
              </a:rPr>
              <a:t>A[j] ↔ A[smallest]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Selection Sort</a:t>
            </a:r>
          </a:p>
        </p:txBody>
      </p:sp>
      <p:sp>
        <p:nvSpPr>
          <p:cNvPr id="3686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BAEB28C-6E86-41AD-84F7-B4B6A1C84107}" type="slidenum">
              <a:rPr lang="en-US" smtClean="0"/>
              <a:pPr/>
              <a:t>21</a:t>
            </a:fld>
            <a:endParaRPr lang="en-US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413375" y="1808163"/>
            <a:ext cx="3154363" cy="423862"/>
            <a:chOff x="221" y="912"/>
            <a:chExt cx="1987" cy="267"/>
          </a:xfrm>
        </p:grpSpPr>
        <p:sp>
          <p:nvSpPr>
            <p:cNvPr id="36871" name="Rectangle 5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36872" name="Rectangle 6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36873" name="Rectangle 7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36874" name="Rectangle 8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36875" name="Rectangle 9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36876" name="Rectangle 10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36877" name="Rectangle 11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b" anchorCtr="1"/>
            <a:lstStyle/>
            <a:p>
              <a:pPr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36878" name="Line 12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/>
            <a:lstStyle/>
            <a:p>
              <a:endParaRPr lang="en-IN"/>
            </a:p>
          </p:txBody>
        </p:sp>
        <p:sp>
          <p:nvSpPr>
            <p:cNvPr id="36879" name="Line 13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/>
            <a:lstStyle/>
            <a:p>
              <a:endParaRPr lang="en-IN"/>
            </a:p>
          </p:txBody>
        </p:sp>
        <p:sp>
          <p:nvSpPr>
            <p:cNvPr id="36880" name="Line 14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/>
            <a:lstStyle/>
            <a:p>
              <a:endParaRPr lang="en-IN"/>
            </a:p>
          </p:txBody>
        </p:sp>
        <p:sp>
          <p:nvSpPr>
            <p:cNvPr id="36881" name="Line 15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/>
            <a:lstStyle/>
            <a:p>
              <a:endParaRPr lang="en-IN"/>
            </a:p>
          </p:txBody>
        </p:sp>
        <p:sp>
          <p:nvSpPr>
            <p:cNvPr id="36882" name="Line 16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/>
            <a:lstStyle/>
            <a:p>
              <a:endParaRPr lang="en-IN"/>
            </a:p>
          </p:txBody>
        </p:sp>
        <p:sp>
          <p:nvSpPr>
            <p:cNvPr id="36883" name="Line 17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/>
            <a:lstStyle/>
            <a:p>
              <a:endParaRPr lang="en-IN"/>
            </a:p>
          </p:txBody>
        </p:sp>
        <p:sp>
          <p:nvSpPr>
            <p:cNvPr id="36884" name="Line 18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/>
            <a:lstStyle/>
            <a:p>
              <a:endParaRPr lang="en-IN"/>
            </a:p>
          </p:txBody>
        </p:sp>
        <p:sp>
          <p:nvSpPr>
            <p:cNvPr id="36885" name="Line 19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/>
            <a:lstStyle/>
            <a:p>
              <a:endParaRPr lang="en-IN"/>
            </a:p>
          </p:txBody>
        </p:sp>
        <p:sp>
          <p:nvSpPr>
            <p:cNvPr id="36886" name="Line 20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/>
            <a:lstStyle/>
            <a:p>
              <a:endParaRPr lang="en-IN"/>
            </a:p>
          </p:txBody>
        </p:sp>
        <p:sp>
          <p:nvSpPr>
            <p:cNvPr id="36887" name="Line 21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b" anchorCtr="1"/>
            <a:lstStyle/>
            <a:p>
              <a:endParaRPr lang="en-IN"/>
            </a:p>
          </p:txBody>
        </p:sp>
      </p:grpSp>
      <p:sp>
        <p:nvSpPr>
          <p:cNvPr id="36870" name="Oval 22"/>
          <p:cNvSpPr>
            <a:spLocks noChangeArrowheads="1"/>
          </p:cNvSpPr>
          <p:nvPr/>
        </p:nvSpPr>
        <p:spPr bwMode="auto">
          <a:xfrm>
            <a:off x="8129588" y="1811338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8"/>
          <p:cNvSpPr>
            <a:spLocks noGrp="1" noChangeArrowheads="1"/>
          </p:cNvSpPr>
          <p:nvPr>
            <p:ph idx="1"/>
          </p:nvPr>
        </p:nvSpPr>
        <p:spPr>
          <a:xfrm>
            <a:off x="304800" y="1166813"/>
            <a:ext cx="8229600" cy="5364162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smtClean="0">
                <a:solidFill>
                  <a:srgbClr val="DD0111"/>
                </a:solidFill>
                <a:latin typeface="Monotype Corsiva" pitchFamily="66" charset="0"/>
              </a:rPr>
              <a:t>Alg.:</a:t>
            </a:r>
            <a:r>
              <a:rPr lang="en-US" smtClean="0"/>
              <a:t> SELECTION-SORT</a:t>
            </a:r>
            <a:r>
              <a:rPr lang="en-US" i="1" smtClean="0"/>
              <a:t>(A)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i="1" smtClean="0"/>
              <a:t>	</a:t>
            </a:r>
            <a:r>
              <a:rPr lang="en-US" smtClean="0">
                <a:latin typeface="Comic Sans MS" pitchFamily="66" charset="0"/>
              </a:rPr>
              <a:t>n ← length[A]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smtClean="0">
                <a:latin typeface="Comic Sans MS" pitchFamily="66" charset="0"/>
              </a:rPr>
              <a:t>   </a:t>
            </a:r>
            <a:r>
              <a:rPr lang="en-US" b="1" smtClean="0"/>
              <a:t>for </a:t>
            </a:r>
            <a:r>
              <a:rPr lang="en-US" smtClean="0">
                <a:latin typeface="Comic Sans MS" pitchFamily="66" charset="0"/>
              </a:rPr>
              <a:t>j ← 1</a:t>
            </a:r>
            <a:r>
              <a:rPr lang="en-US" smtClean="0"/>
              <a:t> </a:t>
            </a:r>
            <a:r>
              <a:rPr lang="en-US" b="1" smtClean="0"/>
              <a:t>to </a:t>
            </a:r>
            <a:r>
              <a:rPr lang="en-US" smtClean="0">
                <a:latin typeface="Comic Sans MS" pitchFamily="66" charset="0"/>
              </a:rPr>
              <a:t>n - 1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b="1" smtClean="0"/>
              <a:t>		do </a:t>
            </a:r>
            <a:r>
              <a:rPr lang="en-US" smtClean="0">
                <a:latin typeface="Comic Sans MS" pitchFamily="66" charset="0"/>
              </a:rPr>
              <a:t>smallest</a:t>
            </a:r>
            <a:r>
              <a:rPr lang="en-US" smtClean="0"/>
              <a:t> ← </a:t>
            </a:r>
            <a:r>
              <a:rPr lang="en-US" smtClean="0">
                <a:latin typeface="Comic Sans MS" pitchFamily="66" charset="0"/>
              </a:rPr>
              <a:t>j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b="1" smtClean="0"/>
              <a:t>		      for </a:t>
            </a:r>
            <a:r>
              <a:rPr lang="en-US" smtClean="0">
                <a:latin typeface="Comic Sans MS" pitchFamily="66" charset="0"/>
              </a:rPr>
              <a:t>i ← j + 1</a:t>
            </a:r>
            <a:r>
              <a:rPr lang="en-US" smtClean="0"/>
              <a:t> </a:t>
            </a:r>
            <a:r>
              <a:rPr lang="en-US" b="1" smtClean="0"/>
              <a:t>to </a:t>
            </a:r>
            <a:r>
              <a:rPr lang="en-US" smtClean="0">
                <a:latin typeface="Comic Sans MS" pitchFamily="66" charset="0"/>
              </a:rPr>
              <a:t>n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b="1" smtClean="0"/>
              <a:t>			   do if </a:t>
            </a:r>
            <a:r>
              <a:rPr lang="en-US" smtClean="0">
                <a:latin typeface="Comic Sans MS" pitchFamily="66" charset="0"/>
              </a:rPr>
              <a:t>A[i] &lt; A[smallest]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b="1" smtClean="0"/>
              <a:t>				   then </a:t>
            </a:r>
            <a:r>
              <a:rPr lang="en-US" smtClean="0">
                <a:latin typeface="Comic Sans MS" pitchFamily="66" charset="0"/>
              </a:rPr>
              <a:t>smallest ← i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smtClean="0"/>
              <a:t>		      exchange </a:t>
            </a:r>
            <a:r>
              <a:rPr lang="en-US" smtClean="0">
                <a:latin typeface="Comic Sans MS" pitchFamily="66" charset="0"/>
              </a:rPr>
              <a:t>A[j] ↔ A[smallest]</a:t>
            </a:r>
            <a:endParaRPr lang="en-US" smtClean="0"/>
          </a:p>
        </p:txBody>
      </p:sp>
      <p:sp>
        <p:nvSpPr>
          <p:cNvPr id="233479" name="Rectangle 7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Analysis of Selection Sort</a:t>
            </a:r>
          </a:p>
        </p:txBody>
      </p:sp>
      <p:sp>
        <p:nvSpPr>
          <p:cNvPr id="3789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92E199CF-3DEA-48BA-8674-BA684B991529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33474" name="AutoShape 2"/>
          <p:cNvSpPr>
            <a:spLocks noChangeArrowheads="1"/>
          </p:cNvSpPr>
          <p:nvPr/>
        </p:nvSpPr>
        <p:spPr bwMode="auto">
          <a:xfrm>
            <a:off x="1406525" y="5791200"/>
            <a:ext cx="7597775" cy="488950"/>
          </a:xfrm>
          <a:prstGeom prst="roundRect">
            <a:avLst>
              <a:gd name="adj" fmla="val 16667"/>
            </a:avLst>
          </a:prstGeom>
          <a:solidFill>
            <a:srgbClr val="CC0000">
              <a:alpha val="3098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3475" name="AutoShape 3"/>
          <p:cNvSpPr>
            <a:spLocks noChangeArrowheads="1"/>
          </p:cNvSpPr>
          <p:nvPr/>
        </p:nvSpPr>
        <p:spPr bwMode="auto">
          <a:xfrm>
            <a:off x="1501775" y="4502150"/>
            <a:ext cx="7597775" cy="504825"/>
          </a:xfrm>
          <a:prstGeom prst="roundRect">
            <a:avLst>
              <a:gd name="adj" fmla="val 16667"/>
            </a:avLst>
          </a:prstGeom>
          <a:solidFill>
            <a:schemeClr val="accent1">
              <a:alpha val="5294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7163" y="3629025"/>
            <a:ext cx="1905000" cy="1214438"/>
            <a:chOff x="99" y="2286"/>
            <a:chExt cx="1200" cy="765"/>
          </a:xfrm>
        </p:grpSpPr>
        <p:sp>
          <p:nvSpPr>
            <p:cNvPr id="37904" name="Text Box 5"/>
            <p:cNvSpPr txBox="1">
              <a:spLocks noChangeArrowheads="1"/>
            </p:cNvSpPr>
            <p:nvPr/>
          </p:nvSpPr>
          <p:spPr bwMode="auto">
            <a:xfrm>
              <a:off x="99" y="2286"/>
              <a:ext cx="1200" cy="5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Symbol" pitchFamily="18" charset="2"/>
                <a:buChar char="»"/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sym typeface="Symbol" pitchFamily="18" charset="2"/>
                </a:rPr>
                <a:t>n</a:t>
              </a:r>
              <a:r>
                <a:rPr lang="en-US" sz="2800" baseline="30000">
                  <a:solidFill>
                    <a:srgbClr val="CC0000"/>
                  </a:solidFill>
                  <a:latin typeface="Comic Sans MS" pitchFamily="66" charset="0"/>
                  <a:sym typeface="Symbol" pitchFamily="18" charset="2"/>
                </a:rPr>
                <a:t>2</a:t>
              </a: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sym typeface="Symbol" pitchFamily="18" charset="2"/>
                </a:rPr>
                <a:t>/2 </a:t>
              </a:r>
            </a:p>
            <a:p>
              <a:pPr>
                <a:buFont typeface="Symbol" pitchFamily="18" charset="2"/>
                <a:buNone/>
              </a:pPr>
              <a:r>
                <a:rPr lang="en-US" sz="2400">
                  <a:solidFill>
                    <a:srgbClr val="CC0000"/>
                  </a:solidFill>
                  <a:latin typeface="Comic Sans MS" pitchFamily="66" charset="0"/>
                  <a:sym typeface="Symbol" pitchFamily="18" charset="2"/>
                </a:rPr>
                <a:t>comparisons</a:t>
              </a:r>
            </a:p>
          </p:txBody>
        </p:sp>
        <p:sp>
          <p:nvSpPr>
            <p:cNvPr id="37905" name="Freeform 6"/>
            <p:cNvSpPr>
              <a:spLocks/>
            </p:cNvSpPr>
            <p:nvPr/>
          </p:nvSpPr>
          <p:spPr bwMode="auto">
            <a:xfrm rot="5400000" flipV="1">
              <a:off x="698" y="2813"/>
              <a:ext cx="208" cy="267"/>
            </a:xfrm>
            <a:custGeom>
              <a:avLst/>
              <a:gdLst>
                <a:gd name="T0" fmla="*/ 0 w 208"/>
                <a:gd name="T1" fmla="*/ 0 h 270"/>
                <a:gd name="T2" fmla="*/ 171 w 208"/>
                <a:gd name="T3" fmla="*/ 108 h 270"/>
                <a:gd name="T4" fmla="*/ 208 w 208"/>
                <a:gd name="T5" fmla="*/ 264 h 27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8" h="270">
                  <a:moveTo>
                    <a:pt x="0" y="0"/>
                  </a:moveTo>
                  <a:cubicBezTo>
                    <a:pt x="68" y="32"/>
                    <a:pt x="136" y="65"/>
                    <a:pt x="171" y="110"/>
                  </a:cubicBezTo>
                  <a:cubicBezTo>
                    <a:pt x="206" y="155"/>
                    <a:pt x="207" y="212"/>
                    <a:pt x="208" y="27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33481" name="Rectangle 9"/>
          <p:cNvSpPr>
            <a:spLocks noChangeArrowheads="1"/>
          </p:cNvSpPr>
          <p:nvPr/>
        </p:nvSpPr>
        <p:spPr bwMode="auto">
          <a:xfrm>
            <a:off x="6462713" y="1176338"/>
            <a:ext cx="2133600" cy="528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en-US" sz="2800"/>
              <a:t>cost	 times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en-US" sz="2400"/>
              <a:t> </a:t>
            </a:r>
            <a:r>
              <a:rPr lang="en-US" sz="2400">
                <a:latin typeface="Comic Sans MS" pitchFamily="66" charset="0"/>
              </a:rPr>
              <a:t> </a:t>
            </a:r>
            <a:r>
              <a:rPr lang="en-US" sz="2800">
                <a:latin typeface="Comic Sans MS" pitchFamily="66" charset="0"/>
              </a:rPr>
              <a:t>c</a:t>
            </a:r>
            <a:r>
              <a:rPr lang="en-US" sz="2800" baseline="-25000">
                <a:latin typeface="Comic Sans MS" pitchFamily="66" charset="0"/>
              </a:rPr>
              <a:t>1</a:t>
            </a:r>
            <a:r>
              <a:rPr lang="en-US" sz="2800">
                <a:latin typeface="Comic Sans MS" pitchFamily="66" charset="0"/>
              </a:rPr>
              <a:t>       1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en-US" sz="2800">
                <a:latin typeface="Comic Sans MS" pitchFamily="66" charset="0"/>
              </a:rPr>
              <a:t>  c</a:t>
            </a:r>
            <a:r>
              <a:rPr lang="en-US" sz="2800" baseline="-25000">
                <a:latin typeface="Comic Sans MS" pitchFamily="66" charset="0"/>
              </a:rPr>
              <a:t>2</a:t>
            </a:r>
            <a:r>
              <a:rPr lang="en-US" sz="2800">
                <a:latin typeface="Comic Sans MS" pitchFamily="66" charset="0"/>
              </a:rPr>
              <a:t> 	   n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en-US" sz="2800">
                <a:latin typeface="Comic Sans MS" pitchFamily="66" charset="0"/>
              </a:rPr>
              <a:t>  c</a:t>
            </a:r>
            <a:r>
              <a:rPr lang="en-US" sz="2800" baseline="-25000">
                <a:latin typeface="Comic Sans MS" pitchFamily="66" charset="0"/>
              </a:rPr>
              <a:t>3</a:t>
            </a:r>
            <a:r>
              <a:rPr lang="en-US" sz="2800">
                <a:latin typeface="Comic Sans MS" pitchFamily="66" charset="0"/>
              </a:rPr>
              <a:t>	   n-1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en-US" sz="2800">
                <a:latin typeface="Comic Sans MS" pitchFamily="66" charset="0"/>
              </a:rPr>
              <a:t>  c</a:t>
            </a:r>
            <a:r>
              <a:rPr lang="en-US" sz="2800" baseline="-25000">
                <a:latin typeface="Comic Sans MS" pitchFamily="66" charset="0"/>
              </a:rPr>
              <a:t>4</a:t>
            </a:r>
            <a:r>
              <a:rPr lang="en-US" sz="2800">
                <a:latin typeface="Comic Sans MS" pitchFamily="66" charset="0"/>
              </a:rPr>
              <a:t>	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en-US" sz="2800">
                <a:latin typeface="Comic Sans MS" pitchFamily="66" charset="0"/>
              </a:rPr>
              <a:t>  c</a:t>
            </a:r>
            <a:r>
              <a:rPr lang="en-US" sz="2800" baseline="-25000">
                <a:latin typeface="Comic Sans MS" pitchFamily="66" charset="0"/>
              </a:rPr>
              <a:t>5</a:t>
            </a:r>
            <a:r>
              <a:rPr lang="en-US" sz="2800">
                <a:latin typeface="Comic Sans MS" pitchFamily="66" charset="0"/>
              </a:rPr>
              <a:t>	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en-US" sz="2800">
                <a:latin typeface="Comic Sans MS" pitchFamily="66" charset="0"/>
              </a:rPr>
              <a:t>  c</a:t>
            </a:r>
            <a:r>
              <a:rPr lang="en-US" sz="2800" baseline="-25000">
                <a:latin typeface="Comic Sans MS" pitchFamily="66" charset="0"/>
              </a:rPr>
              <a:t>6</a:t>
            </a:r>
            <a:r>
              <a:rPr lang="en-US" sz="2800">
                <a:latin typeface="Comic Sans MS" pitchFamily="66" charset="0"/>
              </a:rPr>
              <a:t>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en-US" sz="2800">
                <a:latin typeface="Comic Sans MS" pitchFamily="66" charset="0"/>
              </a:rPr>
              <a:t>  c</a:t>
            </a:r>
            <a:r>
              <a:rPr lang="en-US" sz="2800" baseline="-25000">
                <a:latin typeface="Comic Sans MS" pitchFamily="66" charset="0"/>
              </a:rPr>
              <a:t>7</a:t>
            </a:r>
            <a:r>
              <a:rPr lang="en-US" sz="2800">
                <a:latin typeface="Comic Sans MS" pitchFamily="66" charset="0"/>
              </a:rPr>
              <a:t> 	   n-1</a:t>
            </a:r>
            <a:endParaRPr lang="en-US" sz="2800"/>
          </a:p>
        </p:txBody>
      </p:sp>
      <p:graphicFrame>
        <p:nvGraphicFramePr>
          <p:cNvPr id="233482" name="Object 10"/>
          <p:cNvGraphicFramePr>
            <a:graphicFrameLocks noChangeAspect="1"/>
          </p:cNvGraphicFramePr>
          <p:nvPr/>
        </p:nvGraphicFramePr>
        <p:xfrm>
          <a:off x="7380288" y="3881438"/>
          <a:ext cx="166528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0" name="Equation" r:id="rId4" imgW="939392" imgH="304668" progId="Equation.3">
                  <p:embed/>
                </p:oleObj>
              </mc:Choice>
              <mc:Fallback>
                <p:oleObj name="Equation" r:id="rId4" imgW="939392" imgH="304668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288" y="3881438"/>
                        <a:ext cx="1665287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83" name="Object 11"/>
          <p:cNvGraphicFramePr>
            <a:graphicFrameLocks noChangeAspect="1"/>
          </p:cNvGraphicFramePr>
          <p:nvPr/>
        </p:nvGraphicFramePr>
        <p:xfrm>
          <a:off x="7483475" y="4510088"/>
          <a:ext cx="1331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1" name="Equation" r:id="rId6" imgW="761669" imgH="304668" progId="Equation.3">
                  <p:embed/>
                </p:oleObj>
              </mc:Choice>
              <mc:Fallback>
                <p:oleObj name="Equation" r:id="rId6" imgW="761669" imgH="304668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3475" y="4510088"/>
                        <a:ext cx="1331913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84" name="Object 12"/>
          <p:cNvGraphicFramePr>
            <a:graphicFrameLocks noChangeAspect="1"/>
          </p:cNvGraphicFramePr>
          <p:nvPr/>
        </p:nvGraphicFramePr>
        <p:xfrm>
          <a:off x="7491413" y="5187950"/>
          <a:ext cx="13335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2" name="Equation" r:id="rId8" imgW="761669" imgH="304668" progId="Equation.3">
                  <p:embed/>
                </p:oleObj>
              </mc:Choice>
              <mc:Fallback>
                <p:oleObj name="Equation" r:id="rId8" imgW="761669" imgH="304668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1413" y="5187950"/>
                        <a:ext cx="1333500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71438" y="4857750"/>
            <a:ext cx="1655762" cy="1214438"/>
            <a:chOff x="99" y="2286"/>
            <a:chExt cx="1043" cy="765"/>
          </a:xfrm>
        </p:grpSpPr>
        <p:sp>
          <p:nvSpPr>
            <p:cNvPr id="37902" name="Text Box 14"/>
            <p:cNvSpPr txBox="1">
              <a:spLocks noChangeArrowheads="1"/>
            </p:cNvSpPr>
            <p:nvPr/>
          </p:nvSpPr>
          <p:spPr bwMode="auto">
            <a:xfrm>
              <a:off x="99" y="2286"/>
              <a:ext cx="1043" cy="5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Symbol" pitchFamily="18" charset="2"/>
                <a:buChar char="»"/>
              </a:pPr>
              <a:r>
                <a:rPr lang="en-US" sz="2800">
                  <a:solidFill>
                    <a:srgbClr val="CC0000"/>
                  </a:solidFill>
                  <a:latin typeface="Comic Sans MS" pitchFamily="66" charset="0"/>
                  <a:sym typeface="Symbol" pitchFamily="18" charset="2"/>
                </a:rPr>
                <a:t>n</a:t>
              </a:r>
            </a:p>
            <a:p>
              <a:pPr>
                <a:buFont typeface="Symbol" pitchFamily="18" charset="2"/>
                <a:buNone/>
              </a:pPr>
              <a:r>
                <a:rPr lang="en-US" sz="2400">
                  <a:solidFill>
                    <a:srgbClr val="CC0000"/>
                  </a:solidFill>
                  <a:latin typeface="Comic Sans MS" pitchFamily="66" charset="0"/>
                  <a:sym typeface="Symbol" pitchFamily="18" charset="2"/>
                </a:rPr>
                <a:t>exchanges</a:t>
              </a:r>
            </a:p>
          </p:txBody>
        </p:sp>
        <p:sp>
          <p:nvSpPr>
            <p:cNvPr id="37903" name="Freeform 15"/>
            <p:cNvSpPr>
              <a:spLocks/>
            </p:cNvSpPr>
            <p:nvPr/>
          </p:nvSpPr>
          <p:spPr bwMode="auto">
            <a:xfrm rot="5400000" flipV="1">
              <a:off x="698" y="2813"/>
              <a:ext cx="208" cy="267"/>
            </a:xfrm>
            <a:custGeom>
              <a:avLst/>
              <a:gdLst>
                <a:gd name="T0" fmla="*/ 0 w 208"/>
                <a:gd name="T1" fmla="*/ 0 h 270"/>
                <a:gd name="T2" fmla="*/ 171 w 208"/>
                <a:gd name="T3" fmla="*/ 108 h 270"/>
                <a:gd name="T4" fmla="*/ 208 w 208"/>
                <a:gd name="T5" fmla="*/ 264 h 27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8" h="270">
                  <a:moveTo>
                    <a:pt x="0" y="0"/>
                  </a:moveTo>
                  <a:cubicBezTo>
                    <a:pt x="68" y="32"/>
                    <a:pt x="136" y="65"/>
                    <a:pt x="171" y="110"/>
                  </a:cubicBezTo>
                  <a:cubicBezTo>
                    <a:pt x="206" y="155"/>
                    <a:pt x="207" y="212"/>
                    <a:pt x="208" y="27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graphicFrame>
        <p:nvGraphicFramePr>
          <p:cNvPr id="37901" name="Object 16"/>
          <p:cNvGraphicFramePr>
            <a:graphicFrameLocks noChangeAspect="1"/>
          </p:cNvGraphicFramePr>
          <p:nvPr/>
        </p:nvGraphicFramePr>
        <p:xfrm>
          <a:off x="236538" y="6323013"/>
          <a:ext cx="7950200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3" name="Equation" r:id="rId10" imgW="5410200" imgH="444500" progId="">
                  <p:embed/>
                </p:oleObj>
              </mc:Choice>
              <mc:Fallback>
                <p:oleObj name="Equation" r:id="rId10" imgW="5410200" imgH="444500" progId="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8" y="6323013"/>
                        <a:ext cx="7950200" cy="534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4" grpId="0" animBg="1"/>
      <p:bldP spid="23347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IN" sz="4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IN" sz="4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IN" sz="4800" dirty="0" smtClean="0">
                <a:latin typeface="Times New Roman" pitchFamily="18" charset="0"/>
                <a:cs typeface="Times New Roman" pitchFamily="18" charset="0"/>
              </a:rPr>
              <a:t>Thanks </a:t>
            </a:r>
            <a:endParaRPr lang="en-IN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4AF41-0C6B-45F2-A57E-3915F8553A87}" type="slidenum">
              <a:rPr lang="en-IN" smtClean="0"/>
              <a:pPr/>
              <a:t>23</a:t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Internal Sort</a:t>
            </a:r>
          </a:p>
          <a:p>
            <a:pPr lvl="1" eaLnBrk="1" hangingPunct="1"/>
            <a:r>
              <a:rPr lang="en-US" smtClean="0"/>
              <a:t>The data to be sorted is all stored in the computer’s main memory.</a:t>
            </a:r>
          </a:p>
          <a:p>
            <a:pPr eaLnBrk="1" hangingPunct="1"/>
            <a:r>
              <a:rPr lang="en-US" smtClean="0"/>
              <a:t>External Sort</a:t>
            </a:r>
          </a:p>
          <a:p>
            <a:pPr lvl="1" eaLnBrk="1" hangingPunct="1"/>
            <a:r>
              <a:rPr lang="en-US" smtClean="0"/>
              <a:t>Some of the data to be sorted might be stored in some external, slower, device.</a:t>
            </a:r>
          </a:p>
          <a:p>
            <a:pPr eaLnBrk="1" hangingPunct="1"/>
            <a:r>
              <a:rPr lang="en-US" smtClean="0"/>
              <a:t>In Place Sort</a:t>
            </a:r>
          </a:p>
          <a:p>
            <a:pPr lvl="1" eaLnBrk="1" hangingPunct="1"/>
            <a:r>
              <a:rPr lang="en-US" smtClean="0"/>
              <a:t>The amount of extra space required to sort the data is constant with the input size.</a:t>
            </a:r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Some Definitions</a:t>
            </a:r>
          </a:p>
        </p:txBody>
      </p:sp>
      <p:sp>
        <p:nvSpPr>
          <p:cNvPr id="1229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F2A684A-591E-4FEF-9C68-50A41362C739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dirty="0" smtClean="0"/>
              <a:t>Idea: like sorting a hand of playing cards</a:t>
            </a:r>
          </a:p>
          <a:p>
            <a:pPr eaLnBrk="1" hangingPunct="1">
              <a:lnSpc>
                <a:spcPct val="110000"/>
              </a:lnSpc>
            </a:pPr>
            <a:r>
              <a:rPr lang="en-IN" dirty="0" smtClean="0"/>
              <a:t>It uses incremental approach.</a:t>
            </a:r>
          </a:p>
          <a:p>
            <a:pPr eaLnBrk="1" hangingPunct="1">
              <a:lnSpc>
                <a:spcPct val="110000"/>
              </a:lnSpc>
            </a:pPr>
            <a:r>
              <a:rPr lang="en-IN" dirty="0" smtClean="0"/>
              <a:t>It is Stable Sorting.</a:t>
            </a:r>
          </a:p>
          <a:p>
            <a:pPr eaLnBrk="1" hangingPunct="1">
              <a:lnSpc>
                <a:spcPct val="110000"/>
              </a:lnSpc>
            </a:pPr>
            <a:r>
              <a:rPr lang="en-IN" dirty="0" err="1" smtClean="0"/>
              <a:t>e.g</a:t>
            </a:r>
            <a:r>
              <a:rPr lang="en-IN" dirty="0" smtClean="0"/>
              <a:t>  Before sorting 3#, 3*,5,1    after sorting 1, 3#, 3* ,5</a:t>
            </a:r>
            <a:endParaRPr lang="en-US" dirty="0" smtClean="0"/>
          </a:p>
          <a:p>
            <a:pPr lvl="1" eaLnBrk="1" hangingPunct="1">
              <a:lnSpc>
                <a:spcPct val="110000"/>
              </a:lnSpc>
            </a:pPr>
            <a:r>
              <a:rPr lang="en-US" dirty="0" smtClean="0"/>
              <a:t>Start with an empty left hand and the cards facing down on the table.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 smtClean="0"/>
              <a:t>Remove one card at a time from the table, and insert it into the correct position in the left hand</a:t>
            </a:r>
          </a:p>
          <a:p>
            <a:pPr lvl="2" eaLnBrk="1" hangingPunct="1">
              <a:lnSpc>
                <a:spcPct val="110000"/>
              </a:lnSpc>
            </a:pPr>
            <a:r>
              <a:rPr lang="en-US" dirty="0" smtClean="0"/>
              <a:t>compare it with each of the cards already in the hand, from right to left</a:t>
            </a:r>
          </a:p>
          <a:p>
            <a:pPr marL="594360" lvl="2" indent="0" eaLnBrk="1" hangingPunct="1">
              <a:lnSpc>
                <a:spcPct val="110000"/>
              </a:lnSpc>
              <a:buNone/>
            </a:pPr>
            <a:endParaRPr lang="en-US" dirty="0" smtClean="0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Insertion Sort</a:t>
            </a: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9BCB302A-DD08-43C7-87C6-D7AA173DB6BA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5" name="Rectangle 3"/>
          <p:cNvSpPr>
            <a:spLocks noGrp="1" noChangeArrowheads="1"/>
          </p:cNvSpPr>
          <p:nvPr>
            <p:ph type="title"/>
          </p:nvPr>
        </p:nvSpPr>
        <p:spPr>
          <a:xfrm>
            <a:off x="508000" y="617538"/>
            <a:ext cx="6327775" cy="258762"/>
          </a:xfrm>
        </p:spPr>
        <p:txBody>
          <a:bodyPr lIns="92075" tIns="46038" rIns="92075" bIns="46038" anchor="b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Insertion Sort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B7CCCB9A-7883-4C34-BF8E-884926D9901D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4340" name="Rectangle 2"/>
          <p:cNvSpPr>
            <a:spLocks noChangeArrowheads="1"/>
          </p:cNvSpPr>
          <p:nvPr/>
        </p:nvSpPr>
        <p:spPr bwMode="auto">
          <a:xfrm>
            <a:off x="4398963" y="1989138"/>
            <a:ext cx="4259262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altLang="en-US" sz="2400" b="1">
                <a:solidFill>
                  <a:srgbClr val="990033"/>
                </a:solidFill>
              </a:rPr>
              <a:t>To insert 12, we need to make room for it by moving first 36 and then 24.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79463" y="2933700"/>
            <a:ext cx="2087562" cy="1235075"/>
            <a:chOff x="491" y="1848"/>
            <a:chExt cx="1315" cy="778"/>
          </a:xfrm>
        </p:grpSpPr>
        <p:sp>
          <p:nvSpPr>
            <p:cNvPr id="14346" name="AutoShape 5"/>
            <p:cNvSpPr>
              <a:spLocks noChangeArrowheads="1"/>
            </p:cNvSpPr>
            <p:nvPr/>
          </p:nvSpPr>
          <p:spPr bwMode="auto">
            <a:xfrm rot="-1200000">
              <a:off x="491" y="1941"/>
              <a:ext cx="459" cy="685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7" name="AutoShape 6"/>
            <p:cNvSpPr>
              <a:spLocks noChangeArrowheads="1"/>
            </p:cNvSpPr>
            <p:nvPr/>
          </p:nvSpPr>
          <p:spPr bwMode="auto">
            <a:xfrm rot="-420000">
              <a:off x="931" y="1848"/>
              <a:ext cx="458" cy="684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8" name="AutoShape 7"/>
            <p:cNvSpPr>
              <a:spLocks noChangeArrowheads="1"/>
            </p:cNvSpPr>
            <p:nvPr/>
          </p:nvSpPr>
          <p:spPr bwMode="auto">
            <a:xfrm rot="720000">
              <a:off x="1341" y="1849"/>
              <a:ext cx="459" cy="684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9" name="Rectangle 8"/>
            <p:cNvSpPr>
              <a:spLocks noChangeArrowheads="1"/>
            </p:cNvSpPr>
            <p:nvPr/>
          </p:nvSpPr>
          <p:spPr bwMode="auto">
            <a:xfrm rot="-1140000">
              <a:off x="556" y="1981"/>
              <a:ext cx="25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3200" b="1"/>
                <a:t>6</a:t>
              </a:r>
            </a:p>
          </p:txBody>
        </p:sp>
        <p:sp>
          <p:nvSpPr>
            <p:cNvPr id="14350" name="Rectangle 9"/>
            <p:cNvSpPr>
              <a:spLocks noChangeArrowheads="1"/>
            </p:cNvSpPr>
            <p:nvPr/>
          </p:nvSpPr>
          <p:spPr bwMode="auto">
            <a:xfrm rot="-420000">
              <a:off x="938" y="1934"/>
              <a:ext cx="40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3200" b="1"/>
                <a:t>10</a:t>
              </a:r>
            </a:p>
          </p:txBody>
        </p:sp>
        <p:sp>
          <p:nvSpPr>
            <p:cNvPr id="14351" name="Rectangle 10"/>
            <p:cNvSpPr>
              <a:spLocks noChangeArrowheads="1"/>
            </p:cNvSpPr>
            <p:nvPr/>
          </p:nvSpPr>
          <p:spPr bwMode="auto">
            <a:xfrm rot="480000">
              <a:off x="1405" y="1921"/>
              <a:ext cx="40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3200" b="1"/>
                <a:t>24</a:t>
              </a:r>
            </a:p>
          </p:txBody>
        </p:sp>
      </p:grpSp>
      <p:sp>
        <p:nvSpPr>
          <p:cNvPr id="14342" name="AutoShape 11"/>
          <p:cNvSpPr>
            <a:spLocks noChangeArrowheads="1"/>
          </p:cNvSpPr>
          <p:nvPr/>
        </p:nvSpPr>
        <p:spPr bwMode="auto">
          <a:xfrm rot="1740000" flipH="1">
            <a:off x="3019425" y="4705350"/>
            <a:ext cx="730250" cy="108585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Rectangle 12"/>
          <p:cNvSpPr>
            <a:spLocks noChangeArrowheads="1"/>
          </p:cNvSpPr>
          <p:nvPr/>
        </p:nvSpPr>
        <p:spPr bwMode="auto">
          <a:xfrm rot="1800000">
            <a:off x="3084513" y="4832350"/>
            <a:ext cx="6365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3200" b="1"/>
              <a:t>12</a:t>
            </a:r>
          </a:p>
        </p:txBody>
      </p:sp>
      <p:sp>
        <p:nvSpPr>
          <p:cNvPr id="14344" name="AutoShape 13"/>
          <p:cNvSpPr>
            <a:spLocks noChangeArrowheads="1"/>
          </p:cNvSpPr>
          <p:nvPr/>
        </p:nvSpPr>
        <p:spPr bwMode="auto">
          <a:xfrm rot="1740000" flipH="1">
            <a:off x="2784475" y="3149600"/>
            <a:ext cx="730250" cy="108585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14"/>
          <p:cNvSpPr>
            <a:spLocks noChangeArrowheads="1"/>
          </p:cNvSpPr>
          <p:nvPr/>
        </p:nvSpPr>
        <p:spPr bwMode="auto">
          <a:xfrm rot="1500000">
            <a:off x="2913063" y="3317875"/>
            <a:ext cx="6365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3200" b="1"/>
              <a:t>36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30" name="Rectangle 10"/>
          <p:cNvSpPr>
            <a:spLocks noGrp="1" noChangeArrowheads="1"/>
          </p:cNvSpPr>
          <p:nvPr>
            <p:ph type="title"/>
          </p:nvPr>
        </p:nvSpPr>
        <p:spPr>
          <a:xfrm>
            <a:off x="423863" y="358775"/>
            <a:ext cx="6424612" cy="388938"/>
          </a:xfrm>
        </p:spPr>
        <p:txBody>
          <a:bodyPr lIns="92075" tIns="46038" rIns="92075" bIns="46038" anchor="b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Insertion Sort</a:t>
            </a: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0AF650F-FACE-4AD7-9E99-7903FDB874D8}" type="slidenum">
              <a:rPr lang="en-US" smtClean="0"/>
              <a:pPr/>
              <a:t>6</a:t>
            </a:fld>
            <a:endParaRPr lang="en-US" smtClean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79463" y="2933700"/>
            <a:ext cx="2087562" cy="1235075"/>
            <a:chOff x="491" y="1848"/>
            <a:chExt cx="1315" cy="778"/>
          </a:xfrm>
        </p:grpSpPr>
        <p:sp>
          <p:nvSpPr>
            <p:cNvPr id="15369" name="AutoShape 3"/>
            <p:cNvSpPr>
              <a:spLocks noChangeArrowheads="1"/>
            </p:cNvSpPr>
            <p:nvPr/>
          </p:nvSpPr>
          <p:spPr bwMode="auto">
            <a:xfrm rot="-1200000">
              <a:off x="491" y="1941"/>
              <a:ext cx="459" cy="685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0" name="AutoShape 4"/>
            <p:cNvSpPr>
              <a:spLocks noChangeArrowheads="1"/>
            </p:cNvSpPr>
            <p:nvPr/>
          </p:nvSpPr>
          <p:spPr bwMode="auto">
            <a:xfrm rot="-420000">
              <a:off x="931" y="1848"/>
              <a:ext cx="458" cy="684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1" name="AutoShape 5"/>
            <p:cNvSpPr>
              <a:spLocks noChangeArrowheads="1"/>
            </p:cNvSpPr>
            <p:nvPr/>
          </p:nvSpPr>
          <p:spPr bwMode="auto">
            <a:xfrm rot="720000">
              <a:off x="1341" y="1849"/>
              <a:ext cx="459" cy="684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2" name="Rectangle 6"/>
            <p:cNvSpPr>
              <a:spLocks noChangeArrowheads="1"/>
            </p:cNvSpPr>
            <p:nvPr/>
          </p:nvSpPr>
          <p:spPr bwMode="auto">
            <a:xfrm rot="-1140000">
              <a:off x="556" y="1981"/>
              <a:ext cx="25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3200" b="1"/>
                <a:t>6</a:t>
              </a:r>
            </a:p>
          </p:txBody>
        </p:sp>
        <p:sp>
          <p:nvSpPr>
            <p:cNvPr id="15373" name="Rectangle 7"/>
            <p:cNvSpPr>
              <a:spLocks noChangeArrowheads="1"/>
            </p:cNvSpPr>
            <p:nvPr/>
          </p:nvSpPr>
          <p:spPr bwMode="auto">
            <a:xfrm rot="-420000">
              <a:off x="938" y="1934"/>
              <a:ext cx="40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3200" b="1"/>
                <a:t>10</a:t>
              </a:r>
            </a:p>
          </p:txBody>
        </p:sp>
        <p:sp>
          <p:nvSpPr>
            <p:cNvPr id="15374" name="Rectangle 8"/>
            <p:cNvSpPr>
              <a:spLocks noChangeArrowheads="1"/>
            </p:cNvSpPr>
            <p:nvPr/>
          </p:nvSpPr>
          <p:spPr bwMode="auto">
            <a:xfrm rot="480000">
              <a:off x="1405" y="1921"/>
              <a:ext cx="40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3200" b="1"/>
                <a:t>24</a:t>
              </a:r>
            </a:p>
          </p:txBody>
        </p:sp>
      </p:grpSp>
      <p:sp>
        <p:nvSpPr>
          <p:cNvPr id="15365" name="AutoShape 11"/>
          <p:cNvSpPr>
            <a:spLocks noChangeArrowheads="1"/>
          </p:cNvSpPr>
          <p:nvPr/>
        </p:nvSpPr>
        <p:spPr bwMode="auto">
          <a:xfrm rot="1740000" flipH="1">
            <a:off x="3506788" y="3149600"/>
            <a:ext cx="730250" cy="108585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Rectangle 12"/>
          <p:cNvSpPr>
            <a:spLocks noChangeArrowheads="1"/>
          </p:cNvSpPr>
          <p:nvPr/>
        </p:nvSpPr>
        <p:spPr bwMode="auto">
          <a:xfrm rot="1500000">
            <a:off x="3635375" y="3317875"/>
            <a:ext cx="6365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3200" b="1"/>
              <a:t>36</a:t>
            </a:r>
          </a:p>
        </p:txBody>
      </p:sp>
      <p:sp>
        <p:nvSpPr>
          <p:cNvPr id="15367" name="AutoShape 13"/>
          <p:cNvSpPr>
            <a:spLocks noChangeArrowheads="1"/>
          </p:cNvSpPr>
          <p:nvPr/>
        </p:nvSpPr>
        <p:spPr bwMode="auto">
          <a:xfrm rot="1740000" flipH="1">
            <a:off x="3019425" y="4705350"/>
            <a:ext cx="730250" cy="108585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Rectangle 14"/>
          <p:cNvSpPr>
            <a:spLocks noChangeArrowheads="1"/>
          </p:cNvSpPr>
          <p:nvPr/>
        </p:nvSpPr>
        <p:spPr bwMode="auto">
          <a:xfrm rot="1800000">
            <a:off x="3084513" y="4832350"/>
            <a:ext cx="6365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3200" b="1"/>
              <a:t>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1" name="Rectangle 3"/>
          <p:cNvSpPr>
            <a:spLocks noGrp="1" noChangeArrowheads="1"/>
          </p:cNvSpPr>
          <p:nvPr>
            <p:ph type="title"/>
          </p:nvPr>
        </p:nvSpPr>
        <p:spPr>
          <a:xfrm>
            <a:off x="341313" y="230188"/>
            <a:ext cx="6494462" cy="517525"/>
          </a:xfrm>
        </p:spPr>
        <p:txBody>
          <a:bodyPr lIns="92075" tIns="46038" rIns="92075" bIns="46038" anchor="b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/>
              <a:t>Insertion Sort</a:t>
            </a: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7164941-1246-4080-A217-C18214F5629B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6388" name="AutoShape 4"/>
          <p:cNvSpPr>
            <a:spLocks noChangeArrowheads="1"/>
          </p:cNvSpPr>
          <p:nvPr/>
        </p:nvSpPr>
        <p:spPr bwMode="auto">
          <a:xfrm rot="-1200000">
            <a:off x="779463" y="3081338"/>
            <a:ext cx="728662" cy="1087437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AutoShape 5"/>
          <p:cNvSpPr>
            <a:spLocks noChangeArrowheads="1"/>
          </p:cNvSpPr>
          <p:nvPr/>
        </p:nvSpPr>
        <p:spPr bwMode="auto">
          <a:xfrm rot="-420000">
            <a:off x="1477963" y="2933700"/>
            <a:ext cx="727075" cy="108585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 rot="-1140000">
            <a:off x="882650" y="3144838"/>
            <a:ext cx="4095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3200" b="1"/>
              <a:t>6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 rot="-420000">
            <a:off x="1489075" y="3070225"/>
            <a:ext cx="6365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3200" b="1"/>
              <a:t>10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851150" y="2935288"/>
            <a:ext cx="1420813" cy="1300162"/>
            <a:chOff x="1796" y="1849"/>
            <a:chExt cx="895" cy="819"/>
          </a:xfrm>
        </p:grpSpPr>
        <p:sp>
          <p:nvSpPr>
            <p:cNvPr id="16395" name="AutoShape 9"/>
            <p:cNvSpPr>
              <a:spLocks noChangeArrowheads="1"/>
            </p:cNvSpPr>
            <p:nvPr/>
          </p:nvSpPr>
          <p:spPr bwMode="auto">
            <a:xfrm rot="720000">
              <a:off x="1796" y="1849"/>
              <a:ext cx="459" cy="684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6" name="AutoShape 10"/>
            <p:cNvSpPr>
              <a:spLocks noChangeArrowheads="1"/>
            </p:cNvSpPr>
            <p:nvPr/>
          </p:nvSpPr>
          <p:spPr bwMode="auto">
            <a:xfrm rot="1740000" flipH="1">
              <a:off x="2209" y="1984"/>
              <a:ext cx="460" cy="684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7" name="Rectangle 11"/>
            <p:cNvSpPr>
              <a:spLocks noChangeArrowheads="1"/>
            </p:cNvSpPr>
            <p:nvPr/>
          </p:nvSpPr>
          <p:spPr bwMode="auto">
            <a:xfrm rot="480000">
              <a:off x="1860" y="1921"/>
              <a:ext cx="40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3200" b="1"/>
                <a:t>24</a:t>
              </a:r>
            </a:p>
          </p:txBody>
        </p:sp>
        <p:sp>
          <p:nvSpPr>
            <p:cNvPr id="16398" name="Rectangle 12"/>
            <p:cNvSpPr>
              <a:spLocks noChangeArrowheads="1"/>
            </p:cNvSpPr>
            <p:nvPr/>
          </p:nvSpPr>
          <p:spPr bwMode="auto">
            <a:xfrm rot="1500000">
              <a:off x="2290" y="2090"/>
              <a:ext cx="40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3200" b="1"/>
                <a:t>36</a:t>
              </a:r>
            </a:p>
          </p:txBody>
        </p:sp>
      </p:grpSp>
      <p:sp>
        <p:nvSpPr>
          <p:cNvPr id="16393" name="AutoShape 13"/>
          <p:cNvSpPr>
            <a:spLocks noChangeArrowheads="1"/>
          </p:cNvSpPr>
          <p:nvPr/>
        </p:nvSpPr>
        <p:spPr bwMode="auto">
          <a:xfrm rot="1740000" flipH="1">
            <a:off x="3019425" y="4705350"/>
            <a:ext cx="730250" cy="108585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Rectangle 14"/>
          <p:cNvSpPr>
            <a:spLocks noChangeArrowheads="1"/>
          </p:cNvSpPr>
          <p:nvPr/>
        </p:nvSpPr>
        <p:spPr bwMode="auto">
          <a:xfrm rot="1800000">
            <a:off x="3084513" y="4832350"/>
            <a:ext cx="6365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3200" b="1"/>
              <a:t>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31859C"/>
          </a:solidFill>
        </p:spPr>
        <p:txBody>
          <a:bodyPr>
            <a:normAutofit fontScale="90000"/>
          </a:bodyPr>
          <a:lstStyle/>
          <a:p>
            <a:pPr algn="ctr" eaLnBrk="1" hangingPunct="1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smtClean="0">
                <a:latin typeface="Tahoma" pitchFamily="32" charset="0"/>
              </a:rPr>
              <a:t/>
            </a:r>
            <a:br>
              <a:rPr lang="en-US" sz="3600" smtClean="0">
                <a:latin typeface="Tahoma" pitchFamily="32" charset="0"/>
              </a:rPr>
            </a:br>
            <a:r>
              <a:rPr lang="en-US" sz="3600" smtClean="0">
                <a:latin typeface="Tahoma" pitchFamily="32" charset="0"/>
              </a:rPr>
              <a:t/>
            </a:r>
            <a:br>
              <a:rPr lang="en-US" sz="3600" smtClean="0">
                <a:latin typeface="Tahoma" pitchFamily="32" charset="0"/>
              </a:rPr>
            </a:br>
            <a:r>
              <a:rPr lang="en-US" sz="3600" smtClean="0">
                <a:solidFill>
                  <a:srgbClr val="FFFFFF"/>
                </a:solidFill>
              </a:rPr>
              <a:t>Insertion Sort</a:t>
            </a:r>
            <a:br>
              <a:rPr lang="en-US" sz="3600" smtClean="0">
                <a:solidFill>
                  <a:srgbClr val="FFFFFF"/>
                </a:solidFill>
              </a:rPr>
            </a:br>
            <a:r>
              <a:rPr lang="en-US" sz="3600" smtClean="0">
                <a:solidFill>
                  <a:srgbClr val="FFFFFF"/>
                </a:solidFill>
              </a:rPr>
              <a:t/>
            </a:r>
            <a:br>
              <a:rPr lang="en-US" sz="3600" smtClean="0">
                <a:solidFill>
                  <a:srgbClr val="FFFFFF"/>
                </a:solidFill>
              </a:rPr>
            </a:br>
            <a:endParaRPr lang="en-US" sz="3600" smtClean="0">
              <a:solidFill>
                <a:srgbClr val="FFFFFF"/>
              </a:solidFill>
            </a:endParaRPr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762000" y="914400"/>
            <a:ext cx="7848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114300" y="1160463"/>
            <a:ext cx="86868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spcAft>
                <a:spcPts val="120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2800" b="1">
                <a:solidFill>
                  <a:srgbClr val="632523"/>
                </a:solidFill>
                <a:latin typeface="Calibri" charset="0"/>
              </a:rPr>
              <a:t>Ex. </a:t>
            </a:r>
            <a:r>
              <a:rPr lang="en-US" sz="2800">
                <a:solidFill>
                  <a:srgbClr val="632523"/>
                </a:solidFill>
                <a:latin typeface="Bell MT" pitchFamily="16" charset="0"/>
              </a:rPr>
              <a:t>Sort the following elements by insertion sort:-  4, 3, 2, 10, 12, 1, 5, 6. </a:t>
            </a:r>
          </a:p>
          <a:p>
            <a:pPr hangingPunct="1">
              <a:lnSpc>
                <a:spcPct val="100000"/>
              </a:lnSpc>
              <a:spcAft>
                <a:spcPts val="120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sz="2800">
              <a:solidFill>
                <a:srgbClr val="632523"/>
              </a:solidFill>
              <a:latin typeface="Bell MT" pitchFamily="16" charset="0"/>
            </a:endParaRPr>
          </a:p>
          <a:p>
            <a:pPr algn="just" hangingPunct="1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sz="2800">
              <a:solidFill>
                <a:srgbClr val="632523"/>
              </a:solidFill>
              <a:latin typeface="Bell MT" pitchFamily="16" charset="0"/>
            </a:endParaRPr>
          </a:p>
        </p:txBody>
      </p:sp>
      <p:pic>
        <p:nvPicPr>
          <p:cNvPr id="1126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14600"/>
            <a:ext cx="66294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243742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 l="1018" t="4437" r="5267" b="9506"/>
          <a:stretch>
            <a:fillRect/>
          </a:stretch>
        </p:blipFill>
        <p:spPr>
          <a:xfrm>
            <a:off x="501650" y="1552575"/>
            <a:ext cx="5068888" cy="4641850"/>
          </a:xfrm>
          <a:noFill/>
        </p:spPr>
      </p:pic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Insertion Sort</a:t>
            </a:r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31381DE-5556-44B2-BA6B-1C9789F56338}" type="slidenum">
              <a:rPr lang="en-US" smtClean="0"/>
              <a:pPr/>
              <a:t>9</a:t>
            </a:fld>
            <a:endParaRPr lang="en-US" smtClean="0"/>
          </a:p>
        </p:txBody>
      </p:sp>
      <p:graphicFrame>
        <p:nvGraphicFramePr>
          <p:cNvPr id="279557" name="Object 5"/>
          <p:cNvGraphicFramePr>
            <a:graphicFrameLocks noChangeAspect="1"/>
          </p:cNvGraphicFramePr>
          <p:nvPr/>
        </p:nvGraphicFramePr>
        <p:xfrm>
          <a:off x="5683250" y="1290638"/>
          <a:ext cx="1989138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Paint Shop Pro Image" r:id="rId5" imgW="2526829" imgH="1395500" progId="">
                  <p:embed/>
                </p:oleObj>
              </mc:Choice>
              <mc:Fallback>
                <p:oleObj name="Paint Shop Pro Image" r:id="rId5" imgW="2526829" imgH="13955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0" y="1290638"/>
                        <a:ext cx="1989138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58" name="Object 6"/>
          <p:cNvGraphicFramePr>
            <a:graphicFrameLocks noChangeAspect="1"/>
          </p:cNvGraphicFramePr>
          <p:nvPr/>
        </p:nvGraphicFramePr>
        <p:xfrm>
          <a:off x="5637213" y="2127250"/>
          <a:ext cx="2108200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Paint Shop Pro Image" r:id="rId7" imgW="2575610" imgH="1385741" progId="">
                  <p:embed/>
                </p:oleObj>
              </mc:Choice>
              <mc:Fallback>
                <p:oleObj name="Paint Shop Pro Image" r:id="rId7" imgW="2575610" imgH="1385741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7213" y="2127250"/>
                        <a:ext cx="2108200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59" name="Object 7"/>
          <p:cNvGraphicFramePr>
            <a:graphicFrameLocks noChangeAspect="1"/>
          </p:cNvGraphicFramePr>
          <p:nvPr/>
        </p:nvGraphicFramePr>
        <p:xfrm>
          <a:off x="5557838" y="3032125"/>
          <a:ext cx="2138362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Paint Shop Pro Image" r:id="rId9" imgW="2526829" imgH="1414634" progId="">
                  <p:embed/>
                </p:oleObj>
              </mc:Choice>
              <mc:Fallback>
                <p:oleObj name="Paint Shop Pro Image" r:id="rId9" imgW="2526829" imgH="1414634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7838" y="3032125"/>
                        <a:ext cx="2138362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60" name="Object 8"/>
          <p:cNvGraphicFramePr>
            <a:graphicFrameLocks noChangeAspect="1"/>
          </p:cNvGraphicFramePr>
          <p:nvPr/>
        </p:nvGraphicFramePr>
        <p:xfrm>
          <a:off x="5526088" y="3976688"/>
          <a:ext cx="2271712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Paint Shop Pro Image" r:id="rId11" imgW="2712195" imgH="1453659" progId="">
                  <p:embed/>
                </p:oleObj>
              </mc:Choice>
              <mc:Fallback>
                <p:oleObj name="Paint Shop Pro Image" r:id="rId11" imgW="2712195" imgH="1453659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6088" y="3976688"/>
                        <a:ext cx="2271712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61" name="Object 9"/>
          <p:cNvGraphicFramePr>
            <a:graphicFrameLocks noChangeAspect="1"/>
          </p:cNvGraphicFramePr>
          <p:nvPr/>
        </p:nvGraphicFramePr>
        <p:xfrm>
          <a:off x="5603875" y="4879975"/>
          <a:ext cx="21082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Paint Shop Pro Image" r:id="rId13" imgW="2546341" imgH="1424390" progId="">
                  <p:embed/>
                </p:oleObj>
              </mc:Choice>
              <mc:Fallback>
                <p:oleObj name="Paint Shop Pro Image" r:id="rId13" imgW="2546341" imgH="142439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875" y="4879975"/>
                        <a:ext cx="2108200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2" name="Line 10"/>
          <p:cNvSpPr>
            <a:spLocks noChangeShapeType="1"/>
          </p:cNvSpPr>
          <p:nvPr/>
        </p:nvSpPr>
        <p:spPr bwMode="auto">
          <a:xfrm>
            <a:off x="1298575" y="1325563"/>
            <a:ext cx="0" cy="831850"/>
          </a:xfrm>
          <a:prstGeom prst="line">
            <a:avLst/>
          </a:prstGeom>
          <a:noFill/>
          <a:ln w="57150">
            <a:solidFill>
              <a:srgbClr val="DD011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8443" name="Line 11"/>
          <p:cNvSpPr>
            <a:spLocks noChangeShapeType="1"/>
          </p:cNvSpPr>
          <p:nvPr/>
        </p:nvSpPr>
        <p:spPr bwMode="auto">
          <a:xfrm>
            <a:off x="2173288" y="2209800"/>
            <a:ext cx="0" cy="831850"/>
          </a:xfrm>
          <a:prstGeom prst="line">
            <a:avLst/>
          </a:prstGeom>
          <a:noFill/>
          <a:ln w="57150">
            <a:solidFill>
              <a:srgbClr val="DD011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8444" name="Line 12"/>
          <p:cNvSpPr>
            <a:spLocks noChangeShapeType="1"/>
          </p:cNvSpPr>
          <p:nvPr/>
        </p:nvSpPr>
        <p:spPr bwMode="auto">
          <a:xfrm>
            <a:off x="3095625" y="2987675"/>
            <a:ext cx="0" cy="831850"/>
          </a:xfrm>
          <a:prstGeom prst="line">
            <a:avLst/>
          </a:prstGeom>
          <a:noFill/>
          <a:ln w="57150">
            <a:solidFill>
              <a:srgbClr val="DD011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8445" name="Line 13"/>
          <p:cNvSpPr>
            <a:spLocks noChangeShapeType="1"/>
          </p:cNvSpPr>
          <p:nvPr/>
        </p:nvSpPr>
        <p:spPr bwMode="auto">
          <a:xfrm>
            <a:off x="3919538" y="3863975"/>
            <a:ext cx="0" cy="831850"/>
          </a:xfrm>
          <a:prstGeom prst="line">
            <a:avLst/>
          </a:prstGeom>
          <a:noFill/>
          <a:ln w="57150">
            <a:solidFill>
              <a:srgbClr val="DD011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auto">
          <a:xfrm>
            <a:off x="4714875" y="4714875"/>
            <a:ext cx="0" cy="831850"/>
          </a:xfrm>
          <a:prstGeom prst="line">
            <a:avLst/>
          </a:prstGeom>
          <a:noFill/>
          <a:ln w="57150">
            <a:solidFill>
              <a:srgbClr val="DD011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AD314ACBBD024AB368ED7E36B4D55E" ma:contentTypeVersion="8" ma:contentTypeDescription="Create a new document." ma:contentTypeScope="" ma:versionID="47672c4b886260e8e6784f7250205eaf">
  <xsd:schema xmlns:xsd="http://www.w3.org/2001/XMLSchema" xmlns:xs="http://www.w3.org/2001/XMLSchema" xmlns:p="http://schemas.microsoft.com/office/2006/metadata/properties" xmlns:ns2="a069deda-dd54-4a17-8471-364442f6fb77" targetNamespace="http://schemas.microsoft.com/office/2006/metadata/properties" ma:root="true" ma:fieldsID="385fd464c505d6bcf43ee5d3fb3f35bf" ns2:_="">
    <xsd:import namespace="a069deda-dd54-4a17-8471-364442f6fb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69deda-dd54-4a17-8471-364442f6fb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CAD017-CFC6-4E29-99BB-80572926A575}"/>
</file>

<file path=customXml/itemProps2.xml><?xml version="1.0" encoding="utf-8"?>
<ds:datastoreItem xmlns:ds="http://schemas.openxmlformats.org/officeDocument/2006/customXml" ds:itemID="{23E7BC9E-0E23-4D27-961C-9E728056223A}"/>
</file>

<file path=customXml/itemProps3.xml><?xml version="1.0" encoding="utf-8"?>
<ds:datastoreItem xmlns:ds="http://schemas.openxmlformats.org/officeDocument/2006/customXml" ds:itemID="{FDD9FEF8-02CE-43DE-BBAA-117D02F93F25}"/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69</TotalTime>
  <Words>858</Words>
  <Application>Microsoft Office PowerPoint</Application>
  <PresentationFormat>On-screen Show (4:3)</PresentationFormat>
  <Paragraphs>383</Paragraphs>
  <Slides>23</Slides>
  <Notes>21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Equity</vt:lpstr>
      <vt:lpstr>Paint Shop Pro Image</vt:lpstr>
      <vt:lpstr>Equation</vt:lpstr>
      <vt:lpstr>Sorting Algorithms </vt:lpstr>
      <vt:lpstr>The Sorting Problem</vt:lpstr>
      <vt:lpstr>Some Definitions</vt:lpstr>
      <vt:lpstr>Insertion Sort</vt:lpstr>
      <vt:lpstr>Insertion Sort</vt:lpstr>
      <vt:lpstr>Insertion Sort</vt:lpstr>
      <vt:lpstr>Insertion Sort</vt:lpstr>
      <vt:lpstr>  Insertion Sort  </vt:lpstr>
      <vt:lpstr>Insertion Sort</vt:lpstr>
      <vt:lpstr>INSERTION-SORT</vt:lpstr>
      <vt:lpstr>Analysis of Insertion Sort</vt:lpstr>
      <vt:lpstr>Best Case Analysis</vt:lpstr>
      <vt:lpstr>Worst Case Analysis</vt:lpstr>
      <vt:lpstr>Insertion Sort - Summary</vt:lpstr>
      <vt:lpstr>Bubble Sort (Ex. 2-2, page 38)</vt:lpstr>
      <vt:lpstr>Example</vt:lpstr>
      <vt:lpstr>Bubble Sort</vt:lpstr>
      <vt:lpstr>Bubble-Sort Running Time</vt:lpstr>
      <vt:lpstr>Selection Sort (Ex. 2.2-2, page 27)</vt:lpstr>
      <vt:lpstr>  Selection Sort  </vt:lpstr>
      <vt:lpstr>Selection Sort</vt:lpstr>
      <vt:lpstr>Analysis of Selection Sort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Algorithms </dc:title>
  <dc:creator>ashu1</dc:creator>
  <cp:lastModifiedBy>Acer</cp:lastModifiedBy>
  <cp:revision>13</cp:revision>
  <dcterms:created xsi:type="dcterms:W3CDTF">2020-07-03T04:17:26Z</dcterms:created>
  <dcterms:modified xsi:type="dcterms:W3CDTF">2020-09-03T04:49:11Z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0x010100E4AD314ACBBD024AB368ED7E36B4D55E</vt:lpwstr>
  </property>
</Properties>
</file>