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66"/>
  </p:notesMasterIdLst>
  <p:sldIdLst>
    <p:sldId id="382" r:id="rId2"/>
    <p:sldId id="383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1" r:id="rId20"/>
    <p:sldId id="282" r:id="rId21"/>
    <p:sldId id="287" r:id="rId22"/>
    <p:sldId id="288" r:id="rId23"/>
    <p:sldId id="289" r:id="rId24"/>
    <p:sldId id="291" r:id="rId25"/>
    <p:sldId id="292" r:id="rId26"/>
    <p:sldId id="293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BA46-E8CD-4263-B035-18435C7DAB3D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0D55-487F-4EBF-941A-53E18188C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4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365500" y="952500"/>
            <a:ext cx="3429000" cy="2571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3667125"/>
            <a:ext cx="8128000" cy="3000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54688" y="7237413"/>
            <a:ext cx="4403725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B39169-CF4B-48B1-8FEF-8465A5706A2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05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0D55-487F-4EBF-941A-53E18188C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49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2928-7BE7-4F9C-8F02-D7084DF887D0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4831-05E2-4546-B81A-87535F4A879D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0F3-CC66-4656-A41A-C7A7CA4475E5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7C22-9967-43AE-891B-005DB1BCC93C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E80D-BF71-42AD-930A-C94D07471B4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F41-82CB-485A-91D0-537C1930018D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B11D-F5B9-4F47-8CE5-2E3436D8918B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AFE-F6C5-49BC-B0C3-A506DBAF0FA1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5EA-5A44-4374-961D-D32BED1812E6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9C0C-0C56-4EF2-A3EF-3CDF4ECBEF2C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254A-C650-4FD0-8DA0-1E3AABB3B062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E6B7-B02D-4AE3-8E73-777897776F4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QL" TargetMode="External"/><Relationship Id="rId2" Type="http://schemas.openxmlformats.org/officeDocument/2006/relationships/hyperlink" Target="http://en.wikipedia.org/wiki/Computer_langua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Savepoint" TargetMode="External"/><Relationship Id="rId5" Type="http://schemas.openxmlformats.org/officeDocument/2006/relationships/hyperlink" Target="http://en.wikipedia.org/wiki/Commit_(data_management)" TargetMode="External"/><Relationship Id="rId4" Type="http://schemas.openxmlformats.org/officeDocument/2006/relationships/hyperlink" Target="http://en.wikipedia.org/wiki/Data_Manipulation_Langu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08082" cy="2754600"/>
          </a:xfrm>
        </p:spPr>
        <p:txBody>
          <a:bodyPr>
            <a:normAutofit fontScale="90000"/>
          </a:bodyPr>
          <a:lstStyle/>
          <a:p>
            <a:r>
              <a:rPr lang="en-US" altLang="en-US" sz="2700" dirty="0"/>
              <a:t/>
            </a:r>
            <a:br>
              <a:rPr lang="en-US" altLang="en-US" sz="2700" dirty="0"/>
            </a:br>
            <a:r>
              <a:rPr lang="en-US" altLang="en-US" sz="2700" dirty="0"/>
              <a:t>Database Management System (KCS-501)</a:t>
            </a:r>
            <a:br>
              <a:rPr lang="en-US" altLang="en-US" sz="2700" dirty="0"/>
            </a:br>
            <a:r>
              <a:rPr lang="en-US" altLang="en-US" sz="2700" dirty="0" err="1"/>
              <a:t>B.Tech</a:t>
            </a:r>
            <a:r>
              <a:rPr lang="en-US" altLang="en-US" sz="2700" dirty="0"/>
              <a:t>- Computer Science &amp; Engineering</a:t>
            </a:r>
            <a:br>
              <a:rPr lang="en-US" altLang="en-US" sz="2700" dirty="0"/>
            </a:br>
            <a:r>
              <a:rPr lang="en-US" altLang="en-US" sz="2700" dirty="0"/>
              <a:t>Year/Semester- 3</a:t>
            </a:r>
            <a:r>
              <a:rPr lang="en-US" altLang="en-US" sz="2700" baseline="30000" dirty="0"/>
              <a:t>rd</a:t>
            </a:r>
            <a:r>
              <a:rPr lang="en-US" altLang="en-US" sz="2700" dirty="0"/>
              <a:t> /5</a:t>
            </a:r>
            <a:r>
              <a:rPr lang="en-US" altLang="en-US" sz="2700" baseline="30000" dirty="0"/>
              <a:t>th</a:t>
            </a:r>
            <a:r>
              <a:rPr lang="en-US" altLang="en-US" sz="2700" dirty="0"/>
              <a:t> </a:t>
            </a:r>
            <a:br>
              <a:rPr lang="en-US" altLang="en-US" sz="2700" dirty="0"/>
            </a:br>
            <a:r>
              <a:rPr lang="en-US" altLang="en-US" sz="2700" dirty="0"/>
              <a:t>Session- </a:t>
            </a:r>
            <a:r>
              <a:rPr lang="en-US" altLang="en-US" sz="2700" dirty="0" smtClean="0"/>
              <a:t>2020-21</a:t>
            </a:r>
            <a:br>
              <a:rPr lang="en-US" altLang="en-US" sz="2700" dirty="0" smtClean="0"/>
            </a:br>
            <a:r>
              <a:rPr lang="en-US" sz="2700" dirty="0" smtClean="0"/>
              <a:t>Unit-2 [</a:t>
            </a:r>
            <a:r>
              <a:rPr lang="en-US" sz="2700" dirty="0" smtClean="0"/>
              <a:t>PPT-5/10</a:t>
            </a:r>
            <a:r>
              <a:rPr lang="en-US" sz="2700" dirty="0" smtClean="0"/>
              <a:t>]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idx="1"/>
          </p:nvPr>
        </p:nvSpPr>
        <p:spPr>
          <a:xfrm>
            <a:off x="1828801" y="3001567"/>
            <a:ext cx="6955631" cy="3447098"/>
          </a:xfrm>
        </p:spPr>
        <p:txBody>
          <a:bodyPr>
            <a:normAutofit/>
          </a:bodyPr>
          <a:lstStyle/>
          <a:p>
            <a:pPr algn="r"/>
            <a:endParaRPr lang="en-US" altLang="en-US" dirty="0" smtClean="0"/>
          </a:p>
          <a:p>
            <a:pPr algn="r"/>
            <a:endParaRPr lang="en-US" altLang="en-US" dirty="0" smtClean="0"/>
          </a:p>
          <a:p>
            <a:pPr algn="r">
              <a:buNone/>
            </a:pPr>
            <a:r>
              <a:rPr lang="en-US" altLang="en-US" sz="2800" dirty="0" err="1" smtClean="0"/>
              <a:t>Himanshu</a:t>
            </a:r>
            <a:r>
              <a:rPr lang="en-US" altLang="en-US" sz="2800" dirty="0" smtClean="0"/>
              <a:t> Srivastava</a:t>
            </a:r>
          </a:p>
          <a:p>
            <a:pPr algn="r">
              <a:buNone/>
            </a:pPr>
            <a:r>
              <a:rPr lang="en-US" altLang="en-US" sz="2800" dirty="0" smtClean="0"/>
              <a:t>Department of Computer Science &amp; Engineering</a:t>
            </a:r>
          </a:p>
          <a:p>
            <a:pPr algn="r">
              <a:buNone/>
            </a:pPr>
            <a:r>
              <a:rPr lang="en-US" altLang="en-US" sz="2800" dirty="0" smtClean="0"/>
              <a:t>United College of Engineering &amp;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3232" y="5706666"/>
            <a:ext cx="4607719" cy="179784"/>
          </a:xfrm>
          <a:prstGeom prst="rect">
            <a:avLst/>
          </a:prstGeom>
        </p:spPr>
        <p:txBody>
          <a:bodyPr/>
          <a:lstStyle/>
          <a:p>
            <a:pPr marL="8573">
              <a:spcBef>
                <a:spcPts val="4"/>
              </a:spcBef>
              <a:defRPr/>
            </a:pPr>
            <a:r>
              <a:rPr lang="en-US" spc="-4" dirty="0" smtClean="0"/>
              <a:t>DBMS(KS 501)                                                                            </a:t>
            </a:r>
            <a:r>
              <a:rPr lang="en-US" spc="-4" dirty="0" err="1" smtClean="0"/>
              <a:t>Himanshu</a:t>
            </a:r>
            <a:r>
              <a:rPr lang="en-US" spc="-4" dirty="0" smtClean="0"/>
              <a:t> </a:t>
            </a:r>
            <a:r>
              <a:rPr lang="en-US" spc="-4" dirty="0" err="1" smtClean="0"/>
              <a:t>Srivastava</a:t>
            </a:r>
            <a:endParaRPr lang="en-US" spc="-4" dirty="0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2805112"/>
            <a:ext cx="1247775" cy="1247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287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5823855"/>
              </p:ext>
            </p:extLst>
          </p:nvPr>
        </p:nvGraphicFramePr>
        <p:xfrm>
          <a:off x="450850" y="339090"/>
          <a:ext cx="8276590" cy="6512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2180590"/>
                <a:gridCol w="3886200"/>
              </a:tblGrid>
              <a:tr h="1615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 marR="120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char(x)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Where </a:t>
                      </a:r>
                      <a:r>
                        <a:rPr sz="20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the number of  characters to store. This data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space padded to fill</a:t>
                      </a: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 number of characters  specified.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91440" marR="963294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chara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ter 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varying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91440" marR="120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varchar2(x)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76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is the number of  characters to store. This</a:t>
                      </a:r>
                      <a:r>
                        <a:rPr sz="20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 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does NOT space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pad.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003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 marR="1206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Stores TRUE or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values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06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9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Stores 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year,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month, and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day 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values.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time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06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time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Stores the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hour,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minute,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second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values.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485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timestamp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marR="12065">
                        <a:lnSpc>
                          <a:spcPct val="100000"/>
                        </a:lnSpc>
                      </a:pPr>
                      <a:r>
                        <a:rPr sz="2000" b="1" dirty="0" smtClean="0">
                          <a:latin typeface="Arial"/>
                          <a:cs typeface="Arial"/>
                        </a:rPr>
                        <a:t>timestamp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Stores 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year,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month, 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day,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hour,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2065">
                        <a:lnSpc>
                          <a:spcPct val="100000"/>
                        </a:lnSpc>
                        <a:tabLst>
                          <a:tab pos="3596004" algn="l"/>
                        </a:tabLst>
                      </a:pPr>
                      <a:r>
                        <a:rPr sz="2100" spc="-427" baseline="-2976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28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100" spc="-427" baseline="-29761" dirty="0">
                          <a:latin typeface="Arial"/>
                          <a:cs typeface="Arial"/>
                        </a:rPr>
                        <a:t>ttaw</a:t>
                      </a:r>
                      <a:r>
                        <a:rPr sz="2000" b="1" spc="-28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100" spc="-427" baseline="-29761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b="1" spc="-285" dirty="0">
                          <a:latin typeface="Arial"/>
                          <a:cs typeface="Arial"/>
                        </a:rPr>
                        <a:t>ute, 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and second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values.	</a:t>
                      </a:r>
                      <a:r>
                        <a:rPr sz="2100" spc="-7" baseline="-29761" dirty="0">
                          <a:latin typeface="Arial"/>
                          <a:cs typeface="Arial"/>
                        </a:rPr>
                        <a:t>12</a:t>
                      </a:r>
                      <a:endParaRPr sz="2100" baseline="-29761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477000"/>
            <a:ext cx="5791199" cy="152400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49123"/>
            <a:ext cx="855027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Difference Between Number and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Integer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355600" marR="209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NUMBER always stores as we entered. Scale is -84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127.  But INTEGER rounds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whole number. The scale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INTEGER is </a:t>
            </a:r>
            <a:r>
              <a:rPr sz="2400" dirty="0">
                <a:latin typeface="Arial"/>
                <a:cs typeface="Arial"/>
              </a:rPr>
              <a:t>0. </a:t>
            </a:r>
            <a:r>
              <a:rPr sz="2400" spc="-5" dirty="0">
                <a:latin typeface="Arial"/>
                <a:cs typeface="Arial"/>
              </a:rPr>
              <a:t>INTEGER is equivalent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NUMBER(38,0). </a:t>
            </a:r>
            <a:r>
              <a:rPr sz="2400" dirty="0">
                <a:latin typeface="Arial"/>
                <a:cs typeface="Arial"/>
              </a:rPr>
              <a:t>It  </a:t>
            </a:r>
            <a:r>
              <a:rPr sz="2400" spc="-5" dirty="0">
                <a:latin typeface="Arial"/>
                <a:cs typeface="Arial"/>
              </a:rPr>
              <a:t>means, INTEGER is constrained number.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decimal place  will be rounded. But NUMBER is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constrained.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644" y="3509594"/>
            <a:ext cx="423799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INTEGER(12,2) </a:t>
            </a:r>
            <a:r>
              <a:rPr sz="2400" dirty="0">
                <a:latin typeface="Arial"/>
                <a:cs typeface="Arial"/>
              </a:rPr>
              <a:t>=&gt;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INTEGER(12.5) =&gt;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INTEGER(12.9) =&gt;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INTEGER(12.4) =&gt;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NUMBER(12,2) </a:t>
            </a:r>
            <a:r>
              <a:rPr sz="2400" dirty="0">
                <a:latin typeface="Arial"/>
                <a:cs typeface="Arial"/>
              </a:rPr>
              <a:t>=&gt;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12.2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NUMBER(12.5) =&gt;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12.5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NUMBER(12.9) =&gt;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12.9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NUMBER(12.4) </a:t>
            </a:r>
            <a:r>
              <a:rPr sz="2400" spc="-315" dirty="0">
                <a:latin typeface="Arial"/>
                <a:cs typeface="Arial"/>
              </a:rPr>
              <a:t>=&gt;</a:t>
            </a:r>
            <a:r>
              <a:rPr sz="2100" spc="-472" baseline="-23809" dirty="0">
                <a:latin typeface="Arial"/>
                <a:cs typeface="Arial"/>
              </a:rPr>
              <a:t>By</a:t>
            </a:r>
            <a:r>
              <a:rPr sz="2400" spc="-315" dirty="0">
                <a:latin typeface="Arial"/>
                <a:cs typeface="Arial"/>
              </a:rPr>
              <a:t>1</a:t>
            </a:r>
            <a:r>
              <a:rPr sz="2100" spc="-472" baseline="-23809" dirty="0">
                <a:latin typeface="Arial"/>
                <a:cs typeface="Arial"/>
              </a:rPr>
              <a:t>:-</a:t>
            </a:r>
            <a:r>
              <a:rPr sz="2400" spc="-315" dirty="0">
                <a:latin typeface="Arial"/>
                <a:cs typeface="Arial"/>
              </a:rPr>
              <a:t>2</a:t>
            </a:r>
            <a:r>
              <a:rPr sz="2100" spc="-472" baseline="-23809" dirty="0">
                <a:latin typeface="Arial"/>
                <a:cs typeface="Arial"/>
              </a:rPr>
              <a:t>Go</a:t>
            </a:r>
            <a:r>
              <a:rPr sz="2400" spc="-315" dirty="0">
                <a:latin typeface="Arial"/>
                <a:cs typeface="Arial"/>
              </a:rPr>
              <a:t>.4</a:t>
            </a:r>
            <a:r>
              <a:rPr sz="2100" spc="-472" baseline="-23809" dirty="0">
                <a:latin typeface="Arial"/>
                <a:cs typeface="Arial"/>
              </a:rPr>
              <a:t>urav</a:t>
            </a:r>
            <a:r>
              <a:rPr sz="2100" spc="-465" baseline="-23809" dirty="0">
                <a:latin typeface="Arial"/>
                <a:cs typeface="Arial"/>
              </a:rPr>
              <a:t> </a:t>
            </a:r>
            <a:r>
              <a:rPr sz="2100" spc="-7" baseline="-23809" dirty="0">
                <a:latin typeface="Arial"/>
                <a:cs typeface="Arial"/>
              </a:rPr>
              <a:t>Kottawar</a:t>
            </a:r>
            <a:endParaRPr sz="2100" baseline="-2380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696198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40"/>
                <a:gridCol w="1539240"/>
                <a:gridCol w="1539240"/>
                <a:gridCol w="1539239"/>
                <a:gridCol w="1539239"/>
              </a:tblGrid>
              <a:tr h="742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Svendson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Tove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600" b="1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Pettersen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4369689"/>
            <a:ext cx="74180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The table </a:t>
            </a:r>
            <a:r>
              <a:rPr sz="2000" b="1" spc="-5" dirty="0">
                <a:latin typeface="Arial"/>
                <a:cs typeface="Arial"/>
              </a:rPr>
              <a:t>above </a:t>
            </a:r>
            <a:r>
              <a:rPr sz="2000" b="1" dirty="0">
                <a:latin typeface="Arial"/>
                <a:cs typeface="Arial"/>
              </a:rPr>
              <a:t>contains three records (one for each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person)  and </a:t>
            </a:r>
            <a:r>
              <a:rPr sz="2000" b="1" spc="-10" dirty="0">
                <a:latin typeface="Arial"/>
                <a:cs typeface="Arial"/>
              </a:rPr>
              <a:t>five </a:t>
            </a:r>
            <a:r>
              <a:rPr sz="2000" b="1" spc="-5" dirty="0">
                <a:latin typeface="Arial"/>
                <a:cs typeface="Arial"/>
              </a:rPr>
              <a:t>columns </a:t>
            </a:r>
            <a:r>
              <a:rPr sz="2000" b="1" dirty="0">
                <a:latin typeface="Arial"/>
                <a:cs typeface="Arial"/>
              </a:rPr>
              <a:t>(P_Id, LastName, FirstName, Address, and  </a:t>
            </a:r>
            <a:r>
              <a:rPr sz="2000" b="1" spc="-5" dirty="0">
                <a:latin typeface="Arial"/>
                <a:cs typeface="Arial"/>
              </a:rPr>
              <a:t>City).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75730"/>
            <a:ext cx="7959090" cy="57823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The CREATE TABLE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Arial"/>
                <a:cs typeface="Arial"/>
              </a:rPr>
              <a:t>The CREATE TABLE statement is used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create a table in 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b="1" dirty="0">
                <a:latin typeface="Arial"/>
                <a:cs typeface="Arial"/>
              </a:rPr>
              <a:t>SQL CREATE TABLE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  <a:p>
            <a:pPr marL="342265" marR="23234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Arial"/>
                <a:cs typeface="Arial"/>
              </a:rPr>
              <a:t>CREATE TABLE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  </a:t>
            </a:r>
            <a:r>
              <a:rPr sz="3200" dirty="0">
                <a:latin typeface="Arial"/>
                <a:cs typeface="Arial"/>
              </a:rPr>
              <a:t>(</a:t>
            </a:r>
            <a:endParaRPr sz="3200">
              <a:latin typeface="Arial"/>
              <a:cs typeface="Arial"/>
            </a:endParaRPr>
          </a:p>
          <a:p>
            <a:pPr marL="342900" marR="2823845" algn="just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column_name1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data_type,  </a:t>
            </a:r>
            <a:r>
              <a:rPr sz="3200" dirty="0">
                <a:latin typeface="Arial"/>
                <a:cs typeface="Arial"/>
              </a:rPr>
              <a:t>column_name2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data_type,  </a:t>
            </a:r>
            <a:r>
              <a:rPr sz="3200" dirty="0">
                <a:latin typeface="Arial"/>
                <a:cs typeface="Arial"/>
              </a:rPr>
              <a:t>column_name3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data_type,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....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159207"/>
            <a:ext cx="75965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000" b="1" dirty="0">
                <a:latin typeface="Arial"/>
                <a:cs typeface="Arial"/>
              </a:rPr>
              <a:t>CREATE TABLE</a:t>
            </a:r>
            <a:r>
              <a:rPr sz="3000" b="1" spc="-4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342265" indent="-342265">
              <a:lnSpc>
                <a:spcPts val="2880"/>
              </a:lnSpc>
              <a:spcBef>
                <a:spcPts val="700"/>
              </a:spcBef>
              <a:buChar char="•"/>
              <a:tabLst>
                <a:tab pos="342265" algn="l"/>
                <a:tab pos="342900" algn="l"/>
              </a:tabLst>
            </a:pPr>
            <a:r>
              <a:rPr sz="3000" dirty="0">
                <a:latin typeface="Arial"/>
                <a:cs typeface="Arial"/>
              </a:rPr>
              <a:t>Now </a:t>
            </a:r>
            <a:r>
              <a:rPr sz="3000" spc="-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want to create </a:t>
            </a:r>
            <a:r>
              <a:rPr sz="3000" spc="-5" dirty="0">
                <a:latin typeface="Arial"/>
                <a:cs typeface="Arial"/>
              </a:rPr>
              <a:t>a table </a:t>
            </a:r>
            <a:r>
              <a:rPr sz="3000" dirty="0">
                <a:latin typeface="Arial"/>
                <a:cs typeface="Arial"/>
              </a:rPr>
              <a:t>called  "Persons" that contains five columns: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P_Id,  LastName, FirstName, </a:t>
            </a:r>
            <a:r>
              <a:rPr sz="3000" dirty="0">
                <a:latin typeface="Arial"/>
                <a:cs typeface="Arial"/>
              </a:rPr>
              <a:t>Address,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City.</a:t>
            </a:r>
            <a:endParaRPr sz="3000">
              <a:latin typeface="Arial"/>
              <a:cs typeface="Arial"/>
            </a:endParaRPr>
          </a:p>
          <a:p>
            <a:pPr marL="342265" marR="759460" indent="-342265">
              <a:lnSpc>
                <a:spcPts val="2880"/>
              </a:lnSpc>
              <a:spcBef>
                <a:spcPts val="720"/>
              </a:spcBef>
              <a:buChar char="•"/>
              <a:tabLst>
                <a:tab pos="342265" algn="l"/>
                <a:tab pos="342900" algn="l"/>
              </a:tabLst>
            </a:pPr>
            <a:r>
              <a:rPr sz="3000" dirty="0">
                <a:latin typeface="Arial"/>
                <a:cs typeface="Arial"/>
              </a:rPr>
              <a:t>We use the following CREATE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TABLE  statement:</a:t>
            </a:r>
            <a:endParaRPr sz="3000">
              <a:latin typeface="Arial"/>
              <a:cs typeface="Arial"/>
            </a:endParaRPr>
          </a:p>
          <a:p>
            <a:pPr marL="342265" marR="2880360" indent="-342265">
              <a:lnSpc>
                <a:spcPct val="80000"/>
              </a:lnSpc>
              <a:spcBef>
                <a:spcPts val="745"/>
              </a:spcBef>
              <a:buChar char="•"/>
              <a:tabLst>
                <a:tab pos="342265" algn="l"/>
                <a:tab pos="342900" algn="l"/>
              </a:tabLst>
            </a:pPr>
            <a:r>
              <a:rPr sz="3000" dirty="0">
                <a:latin typeface="Arial"/>
                <a:cs typeface="Arial"/>
              </a:rPr>
              <a:t>CREATE TABLE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Persons  </a:t>
            </a:r>
            <a:r>
              <a:rPr sz="3000" spc="-5" dirty="0">
                <a:latin typeface="Arial"/>
                <a:cs typeface="Arial"/>
              </a:rPr>
              <a:t>(</a:t>
            </a:r>
            <a:endParaRPr sz="3000">
              <a:latin typeface="Arial"/>
              <a:cs typeface="Arial"/>
            </a:endParaRPr>
          </a:p>
          <a:p>
            <a:pPr marL="342900">
              <a:lnSpc>
                <a:spcPts val="2520"/>
              </a:lnSpc>
            </a:pPr>
            <a:r>
              <a:rPr sz="3000" dirty="0">
                <a:latin typeface="Arial"/>
                <a:cs typeface="Arial"/>
              </a:rPr>
              <a:t>P_Id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int,</a:t>
            </a:r>
            <a:endParaRPr sz="3000">
              <a:latin typeface="Arial"/>
              <a:cs typeface="Arial"/>
            </a:endParaRPr>
          </a:p>
          <a:p>
            <a:pPr marL="342900" marR="3117850">
              <a:lnSpc>
                <a:spcPts val="2880"/>
              </a:lnSpc>
              <a:spcBef>
                <a:spcPts val="340"/>
              </a:spcBef>
            </a:pPr>
            <a:r>
              <a:rPr sz="3000" dirty="0">
                <a:latin typeface="Arial"/>
                <a:cs typeface="Arial"/>
              </a:rPr>
              <a:t>LastName </a:t>
            </a:r>
            <a:r>
              <a:rPr sz="3000" spc="-5" dirty="0">
                <a:latin typeface="Arial"/>
                <a:cs typeface="Arial"/>
              </a:rPr>
              <a:t>varchar(255),  </a:t>
            </a:r>
            <a:r>
              <a:rPr sz="3000" dirty="0">
                <a:latin typeface="Arial"/>
                <a:cs typeface="Arial"/>
              </a:rPr>
              <a:t>FirstName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varchar(255),  </a:t>
            </a:r>
            <a:r>
              <a:rPr sz="3000" dirty="0">
                <a:latin typeface="Arial"/>
                <a:cs typeface="Arial"/>
              </a:rPr>
              <a:t>Address </a:t>
            </a:r>
            <a:r>
              <a:rPr sz="3000" spc="-5" dirty="0">
                <a:latin typeface="Arial"/>
                <a:cs typeface="Arial"/>
              </a:rPr>
              <a:t>varchar(255),  </a:t>
            </a:r>
            <a:r>
              <a:rPr sz="3000" dirty="0">
                <a:latin typeface="Arial"/>
                <a:cs typeface="Arial"/>
              </a:rPr>
              <a:t>City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varchar(255)</a:t>
            </a:r>
            <a:endParaRPr sz="3000">
              <a:latin typeface="Arial"/>
              <a:cs typeface="Arial"/>
            </a:endParaRPr>
          </a:p>
          <a:p>
            <a:pPr marL="342900">
              <a:lnSpc>
                <a:spcPts val="2905"/>
              </a:lnSpc>
            </a:pPr>
            <a:r>
              <a:rPr sz="3000" spc="-5" dirty="0">
                <a:latin typeface="Arial"/>
                <a:cs typeface="Arial"/>
              </a:rPr>
              <a:t>);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6075"/>
            <a:ext cx="7825740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Constraints</a:t>
            </a:r>
            <a:endParaRPr sz="2700">
              <a:latin typeface="Arial"/>
              <a:cs typeface="Arial"/>
            </a:endParaRPr>
          </a:p>
          <a:p>
            <a:pPr marL="355600" marR="76835" indent="-342900">
              <a:lnSpc>
                <a:spcPct val="8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Constraints </a:t>
            </a:r>
            <a:r>
              <a:rPr sz="2700" spc="-5" dirty="0">
                <a:latin typeface="Arial"/>
                <a:cs typeface="Arial"/>
              </a:rPr>
              <a:t>are </a:t>
            </a:r>
            <a:r>
              <a:rPr sz="2700" dirty="0">
                <a:latin typeface="Arial"/>
                <a:cs typeface="Arial"/>
              </a:rPr>
              <a:t>used to limit the type of data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that  can </a:t>
            </a:r>
            <a:r>
              <a:rPr sz="2700" spc="-5" dirty="0">
                <a:latin typeface="Arial"/>
                <a:cs typeface="Arial"/>
              </a:rPr>
              <a:t>go </a:t>
            </a:r>
            <a:r>
              <a:rPr sz="2700" dirty="0">
                <a:latin typeface="Arial"/>
                <a:cs typeface="Arial"/>
              </a:rPr>
              <a:t>into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 table.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Constraints can </a:t>
            </a:r>
            <a:r>
              <a:rPr sz="2700" spc="-5" dirty="0">
                <a:latin typeface="Arial"/>
                <a:cs typeface="Arial"/>
              </a:rPr>
              <a:t>be </a:t>
            </a:r>
            <a:r>
              <a:rPr sz="2700" dirty="0">
                <a:latin typeface="Arial"/>
                <a:cs typeface="Arial"/>
              </a:rPr>
              <a:t>specified </a:t>
            </a:r>
            <a:r>
              <a:rPr sz="2700" spc="-5" dirty="0">
                <a:latin typeface="Arial"/>
                <a:cs typeface="Arial"/>
              </a:rPr>
              <a:t>when a </a:t>
            </a:r>
            <a:r>
              <a:rPr sz="2700" dirty="0">
                <a:latin typeface="Arial"/>
                <a:cs typeface="Arial"/>
              </a:rPr>
              <a:t>table </a:t>
            </a:r>
            <a:r>
              <a:rPr sz="2700" spc="-5" dirty="0">
                <a:latin typeface="Arial"/>
                <a:cs typeface="Arial"/>
              </a:rPr>
              <a:t>is  </a:t>
            </a:r>
            <a:r>
              <a:rPr sz="2700" dirty="0">
                <a:latin typeface="Arial"/>
                <a:cs typeface="Arial"/>
              </a:rPr>
              <a:t>created (with the </a:t>
            </a:r>
            <a:r>
              <a:rPr sz="2700" spc="-5" dirty="0">
                <a:latin typeface="Arial"/>
                <a:cs typeface="Arial"/>
              </a:rPr>
              <a:t>CREATE </a:t>
            </a:r>
            <a:r>
              <a:rPr sz="2700" dirty="0">
                <a:latin typeface="Arial"/>
                <a:cs typeface="Arial"/>
              </a:rPr>
              <a:t>TABLE statement) or  after the table </a:t>
            </a:r>
            <a:r>
              <a:rPr sz="2700" spc="-5" dirty="0">
                <a:latin typeface="Arial"/>
                <a:cs typeface="Arial"/>
              </a:rPr>
              <a:t>is </a:t>
            </a:r>
            <a:r>
              <a:rPr sz="2700" dirty="0">
                <a:latin typeface="Arial"/>
                <a:cs typeface="Arial"/>
              </a:rPr>
              <a:t>created (with the ALTER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TABLE  statement).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We will focus </a:t>
            </a:r>
            <a:r>
              <a:rPr sz="2700" spc="-5" dirty="0">
                <a:latin typeface="Arial"/>
                <a:cs typeface="Arial"/>
              </a:rPr>
              <a:t>on </a:t>
            </a:r>
            <a:r>
              <a:rPr sz="2700" dirty="0">
                <a:latin typeface="Arial"/>
                <a:cs typeface="Arial"/>
              </a:rPr>
              <a:t>the following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constraints: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NOT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NULL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UNIQUE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PRIMARY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KEY</a:t>
            </a:r>
            <a:endParaRPr sz="2700">
              <a:latin typeface="Arial"/>
              <a:cs typeface="Arial"/>
            </a:endParaRPr>
          </a:p>
          <a:p>
            <a:pPr marL="355600" marR="51155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FOREIGN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KEY  </a:t>
            </a:r>
            <a:r>
              <a:rPr sz="2700" spc="-5" dirty="0">
                <a:latin typeface="Arial"/>
                <a:cs typeface="Arial"/>
              </a:rPr>
              <a:t>CHECK  DEFAULT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62839"/>
            <a:ext cx="8041640" cy="498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SQL NOT NULL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355600" marR="18923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NOT NULL </a:t>
            </a:r>
            <a:r>
              <a:rPr sz="2200" dirty="0">
                <a:latin typeface="Arial"/>
                <a:cs typeface="Arial"/>
              </a:rPr>
              <a:t>constraint enforces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column </a:t>
            </a:r>
            <a:r>
              <a:rPr sz="2200" spc="-5" dirty="0">
                <a:latin typeface="Arial"/>
                <a:cs typeface="Arial"/>
              </a:rPr>
              <a:t>to NOT </a:t>
            </a:r>
            <a:r>
              <a:rPr sz="2200" dirty="0">
                <a:latin typeface="Arial"/>
                <a:cs typeface="Arial"/>
              </a:rPr>
              <a:t>accept  </a:t>
            </a:r>
            <a:r>
              <a:rPr sz="2200" spc="-5" dirty="0">
                <a:latin typeface="Arial"/>
                <a:cs typeface="Arial"/>
              </a:rPr>
              <a:t>NULL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NOT NULL </a:t>
            </a:r>
            <a:r>
              <a:rPr sz="2200" dirty="0">
                <a:latin typeface="Arial"/>
                <a:cs typeface="Arial"/>
              </a:rPr>
              <a:t>constraint enforces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field to </a:t>
            </a:r>
            <a:r>
              <a:rPr sz="2200" spc="-5" dirty="0">
                <a:latin typeface="Arial"/>
                <a:cs typeface="Arial"/>
              </a:rPr>
              <a:t>always </a:t>
            </a:r>
            <a:r>
              <a:rPr sz="2200" dirty="0">
                <a:latin typeface="Arial"/>
                <a:cs typeface="Arial"/>
              </a:rPr>
              <a:t>contain </a:t>
            </a:r>
            <a:r>
              <a:rPr sz="2200" spc="-5" dirty="0">
                <a:latin typeface="Arial"/>
                <a:cs typeface="Arial"/>
              </a:rPr>
              <a:t>a  value. This means that you </a:t>
            </a:r>
            <a:r>
              <a:rPr sz="2200" dirty="0">
                <a:latin typeface="Arial"/>
                <a:cs typeface="Arial"/>
              </a:rPr>
              <a:t>cannot insert </a:t>
            </a:r>
            <a:r>
              <a:rPr sz="2200" spc="-5" dirty="0">
                <a:latin typeface="Arial"/>
                <a:cs typeface="Arial"/>
              </a:rPr>
              <a:t>a new </a:t>
            </a:r>
            <a:r>
              <a:rPr sz="2200" dirty="0">
                <a:latin typeface="Arial"/>
                <a:cs typeface="Arial"/>
              </a:rPr>
              <a:t>record, or  </a:t>
            </a:r>
            <a:r>
              <a:rPr sz="2200" spc="-5" dirty="0">
                <a:latin typeface="Arial"/>
                <a:cs typeface="Arial"/>
              </a:rPr>
              <a:t>update a record without adding a value to this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  <a:p>
            <a:pPr marL="355600" marR="936625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following SQL enforces the </a:t>
            </a:r>
            <a:r>
              <a:rPr sz="2200" spc="-10" dirty="0">
                <a:latin typeface="Arial"/>
                <a:cs typeface="Arial"/>
              </a:rPr>
              <a:t>"P_Id" </a:t>
            </a:r>
            <a:r>
              <a:rPr sz="2200" spc="-5" dirty="0">
                <a:latin typeface="Arial"/>
                <a:cs typeface="Arial"/>
              </a:rPr>
              <a:t>column and the  "LastName" column to not accept </a:t>
            </a:r>
            <a:r>
              <a:rPr sz="2200" spc="-10" dirty="0">
                <a:latin typeface="Arial"/>
                <a:cs typeface="Arial"/>
              </a:rPr>
              <a:t>NULL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CREATE TABLE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Persons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110"/>
              </a:lnSpc>
            </a:pPr>
            <a:r>
              <a:rPr sz="2200" b="1" spc="-5" dirty="0">
                <a:latin typeface="Arial"/>
                <a:cs typeface="Arial"/>
              </a:rPr>
              <a:t>(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ts val="2115"/>
              </a:lnSpc>
            </a:pPr>
            <a:r>
              <a:rPr sz="2200" b="1" spc="-5" dirty="0">
                <a:latin typeface="Arial"/>
                <a:cs typeface="Arial"/>
              </a:rPr>
              <a:t>P_Id int NOT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NULL,</a:t>
            </a:r>
            <a:endParaRPr sz="2200">
              <a:latin typeface="Arial"/>
              <a:cs typeface="Arial"/>
            </a:endParaRPr>
          </a:p>
          <a:p>
            <a:pPr marL="927100" marR="2461895">
              <a:lnSpc>
                <a:spcPts val="2110"/>
              </a:lnSpc>
              <a:spcBef>
                <a:spcPts val="250"/>
              </a:spcBef>
            </a:pPr>
            <a:r>
              <a:rPr sz="2200" b="1" spc="-5" dirty="0">
                <a:latin typeface="Arial"/>
                <a:cs typeface="Arial"/>
              </a:rPr>
              <a:t>LastName varchar(255) NOT NULL,  FirstName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varchar(255),</a:t>
            </a:r>
            <a:endParaRPr sz="2200">
              <a:latin typeface="Arial"/>
              <a:cs typeface="Arial"/>
            </a:endParaRPr>
          </a:p>
          <a:p>
            <a:pPr marL="927100" marR="4093845">
              <a:lnSpc>
                <a:spcPct val="80000"/>
              </a:lnSpc>
              <a:spcBef>
                <a:spcPts val="20"/>
              </a:spcBef>
              <a:tabLst>
                <a:tab pos="2200910" algn="l"/>
              </a:tabLst>
            </a:pPr>
            <a:r>
              <a:rPr sz="2200" b="1" spc="-5" dirty="0">
                <a:latin typeface="Arial"/>
                <a:cs typeface="Arial"/>
              </a:rPr>
              <a:t>Address	varcha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(255),  City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varchar(255)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110"/>
              </a:lnSpc>
            </a:pPr>
            <a:r>
              <a:rPr sz="2200" b="1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5767"/>
            <a:ext cx="7982584" cy="57823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UNIQUE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Constraint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UNIQUE constraint uniquely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identifies  each record in a </a:t>
            </a:r>
            <a:r>
              <a:rPr sz="3200" spc="-5" dirty="0">
                <a:latin typeface="Arial"/>
                <a:cs typeface="Arial"/>
              </a:rPr>
              <a:t>database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marR="436880" indent="-342900">
              <a:lnSpc>
                <a:spcPct val="9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UNIQUE and PRIMARY KEY  constraints both provide a guarantee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  </a:t>
            </a:r>
            <a:r>
              <a:rPr sz="3200" spc="-5" dirty="0">
                <a:latin typeface="Arial"/>
                <a:cs typeface="Arial"/>
              </a:rPr>
              <a:t>uniqueness </a:t>
            </a:r>
            <a:r>
              <a:rPr sz="3200" dirty="0">
                <a:latin typeface="Arial"/>
                <a:cs typeface="Arial"/>
              </a:rPr>
              <a:t>for a column or set of  columns.</a:t>
            </a:r>
            <a:endParaRPr sz="3200">
              <a:latin typeface="Arial"/>
              <a:cs typeface="Arial"/>
            </a:endParaRPr>
          </a:p>
          <a:p>
            <a:pPr marL="355600" marR="91440" indent="-342900">
              <a:lnSpc>
                <a:spcPts val="346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PRIMARY KEY constraint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automatically  has a UNIQUE constraint defined on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355600" marR="636905" indent="-342900">
              <a:lnSpc>
                <a:spcPct val="9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Note that you can have many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UNIQUE  constraints per </a:t>
            </a:r>
            <a:r>
              <a:rPr sz="3200" spc="-5" dirty="0">
                <a:latin typeface="Arial"/>
                <a:cs typeface="Arial"/>
              </a:rPr>
              <a:t>table, but </a:t>
            </a:r>
            <a:r>
              <a:rPr sz="3200" dirty="0">
                <a:latin typeface="Arial"/>
                <a:cs typeface="Arial"/>
              </a:rPr>
              <a:t>only </a:t>
            </a:r>
            <a:r>
              <a:rPr sz="3200" spc="-5" dirty="0">
                <a:latin typeface="Arial"/>
                <a:cs typeface="Arial"/>
              </a:rPr>
              <a:t>one  </a:t>
            </a:r>
            <a:r>
              <a:rPr sz="3200" dirty="0">
                <a:latin typeface="Arial"/>
                <a:cs typeface="Arial"/>
              </a:rPr>
              <a:t>PRIMARY KEY constraint per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627634"/>
            <a:ext cx="780415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700" b="1" dirty="0">
                <a:latin typeface="Arial"/>
                <a:cs typeface="Arial"/>
              </a:rPr>
              <a:t>SQL UNIQUE </a:t>
            </a:r>
            <a:r>
              <a:rPr sz="2700" b="1" spc="-5" dirty="0">
                <a:latin typeface="Arial"/>
                <a:cs typeface="Arial"/>
              </a:rPr>
              <a:t>Constraint </a:t>
            </a:r>
            <a:r>
              <a:rPr sz="2700" b="1" dirty="0">
                <a:latin typeface="Arial"/>
                <a:cs typeface="Arial"/>
              </a:rPr>
              <a:t>on </a:t>
            </a:r>
            <a:r>
              <a:rPr sz="2700" b="1" spc="-5" dirty="0">
                <a:latin typeface="Arial"/>
                <a:cs typeface="Arial"/>
              </a:rPr>
              <a:t>CREATE</a:t>
            </a:r>
            <a:r>
              <a:rPr sz="2700" b="1" spc="3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TABLE</a:t>
            </a:r>
            <a:endParaRPr sz="2700">
              <a:latin typeface="Arial"/>
              <a:cs typeface="Arial"/>
            </a:endParaRPr>
          </a:p>
          <a:p>
            <a:pPr marL="342265" indent="-342265">
              <a:lnSpc>
                <a:spcPct val="80000"/>
              </a:lnSpc>
              <a:spcBef>
                <a:spcPts val="645"/>
              </a:spcBef>
              <a:buChar char="•"/>
              <a:tabLst>
                <a:tab pos="342265" algn="l"/>
                <a:tab pos="342900" algn="l"/>
              </a:tabLst>
            </a:pPr>
            <a:r>
              <a:rPr sz="2700" dirty="0">
                <a:latin typeface="Arial"/>
                <a:cs typeface="Arial"/>
              </a:rPr>
              <a:t>The following SQL creates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UNIQUE constraint  </a:t>
            </a:r>
            <a:r>
              <a:rPr sz="2700" spc="-5" dirty="0">
                <a:latin typeface="Arial"/>
                <a:cs typeface="Arial"/>
              </a:rPr>
              <a:t>on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"P_Id" </a:t>
            </a:r>
            <a:r>
              <a:rPr sz="2700" dirty="0">
                <a:latin typeface="Arial"/>
                <a:cs typeface="Arial"/>
              </a:rPr>
              <a:t>column </a:t>
            </a:r>
            <a:r>
              <a:rPr sz="2700" spc="-5" dirty="0">
                <a:latin typeface="Arial"/>
                <a:cs typeface="Arial"/>
              </a:rPr>
              <a:t>when </a:t>
            </a:r>
            <a:r>
              <a:rPr sz="2700" dirty="0">
                <a:latin typeface="Arial"/>
                <a:cs typeface="Arial"/>
              </a:rPr>
              <a:t>the "Persons" </a:t>
            </a:r>
            <a:r>
              <a:rPr sz="2700" spc="-5" dirty="0">
                <a:latin typeface="Arial"/>
                <a:cs typeface="Arial"/>
              </a:rPr>
              <a:t>table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is  </a:t>
            </a:r>
            <a:r>
              <a:rPr sz="2700" dirty="0">
                <a:latin typeface="Arial"/>
                <a:cs typeface="Arial"/>
              </a:rPr>
              <a:t>created:</a:t>
            </a:r>
            <a:endParaRPr sz="27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700" b="1" spc="-10" dirty="0">
                <a:latin typeface="Arial"/>
                <a:cs typeface="Arial"/>
              </a:rPr>
              <a:t>MySQL:</a:t>
            </a:r>
            <a:endParaRPr sz="2700">
              <a:latin typeface="Arial"/>
              <a:cs typeface="Arial"/>
            </a:endParaRPr>
          </a:p>
          <a:p>
            <a:pPr marL="342265" marR="3523615" indent="-342265">
              <a:lnSpc>
                <a:spcPts val="2590"/>
              </a:lnSpc>
              <a:spcBef>
                <a:spcPts val="625"/>
              </a:spcBef>
              <a:buChar char="•"/>
              <a:tabLst>
                <a:tab pos="342265" algn="l"/>
                <a:tab pos="342900" algn="l"/>
              </a:tabLst>
            </a:pPr>
            <a:r>
              <a:rPr sz="2700" dirty="0">
                <a:latin typeface="Arial"/>
                <a:cs typeface="Arial"/>
              </a:rPr>
              <a:t>CREATE TABLE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Persons  (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ts val="2295"/>
              </a:lnSpc>
            </a:pPr>
            <a:r>
              <a:rPr sz="2700" dirty="0">
                <a:latin typeface="Arial"/>
                <a:cs typeface="Arial"/>
              </a:rPr>
              <a:t>P_Id int </a:t>
            </a:r>
            <a:r>
              <a:rPr sz="2700" spc="-5" dirty="0">
                <a:latin typeface="Arial"/>
                <a:cs typeface="Arial"/>
              </a:rPr>
              <a:t>NOT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NULL,</a:t>
            </a:r>
            <a:endParaRPr sz="2700">
              <a:latin typeface="Arial"/>
              <a:cs typeface="Arial"/>
            </a:endParaRPr>
          </a:p>
          <a:p>
            <a:pPr marL="342900" marR="1966595">
              <a:lnSpc>
                <a:spcPct val="80000"/>
              </a:lnSpc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LastName varchar(255) NOT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NULL,  </a:t>
            </a:r>
            <a:r>
              <a:rPr sz="2700" dirty="0">
                <a:latin typeface="Arial"/>
                <a:cs typeface="Arial"/>
              </a:rPr>
              <a:t>FirstName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varchar(255),</a:t>
            </a:r>
            <a:endParaRPr sz="2700">
              <a:latin typeface="Arial"/>
              <a:cs typeface="Arial"/>
            </a:endParaRPr>
          </a:p>
          <a:p>
            <a:pPr marL="342900" marR="4060190">
              <a:lnSpc>
                <a:spcPct val="80000"/>
              </a:lnSpc>
            </a:pPr>
            <a:r>
              <a:rPr sz="2700" dirty="0">
                <a:latin typeface="Arial"/>
                <a:cs typeface="Arial"/>
              </a:rPr>
              <a:t>Address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varchar(255),  </a:t>
            </a:r>
            <a:r>
              <a:rPr sz="2700" spc="-5" dirty="0">
                <a:latin typeface="Arial"/>
                <a:cs typeface="Arial"/>
              </a:rPr>
              <a:t>City </a:t>
            </a:r>
            <a:r>
              <a:rPr sz="2700" dirty="0">
                <a:latin typeface="Arial"/>
                <a:cs typeface="Arial"/>
              </a:rPr>
              <a:t>varchar(255),  </a:t>
            </a:r>
            <a:r>
              <a:rPr sz="2700" spc="-5" dirty="0">
                <a:latin typeface="Arial"/>
                <a:cs typeface="Arial"/>
              </a:rPr>
              <a:t>UNIQUE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(P_Id)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ts val="2595"/>
              </a:lnSpc>
            </a:pP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6513"/>
            <a:ext cx="8079105" cy="56235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SQL </a:t>
            </a:r>
            <a:r>
              <a:rPr sz="2400" b="1" spc="-5" dirty="0">
                <a:latin typeface="Arial"/>
                <a:cs typeface="Arial"/>
              </a:rPr>
              <a:t>UNIQUE </a:t>
            </a:r>
            <a:r>
              <a:rPr sz="2400" b="1" dirty="0">
                <a:latin typeface="Arial"/>
                <a:cs typeface="Arial"/>
              </a:rPr>
              <a:t>Constraint on </a:t>
            </a:r>
            <a:r>
              <a:rPr sz="2400" b="1" spc="-5" dirty="0">
                <a:latin typeface="Arial"/>
                <a:cs typeface="Arial"/>
              </a:rPr>
              <a:t>ALTER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To create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UNIQUE constraint </a:t>
            </a:r>
            <a:r>
              <a:rPr sz="2400" spc="-5" dirty="0">
                <a:latin typeface="Arial"/>
                <a:cs typeface="Arial"/>
              </a:rPr>
              <a:t>on the </a:t>
            </a:r>
            <a:r>
              <a:rPr sz="2400" spc="-15" dirty="0">
                <a:latin typeface="Arial"/>
                <a:cs typeface="Arial"/>
              </a:rPr>
              <a:t>"P_Id" </a:t>
            </a:r>
            <a:r>
              <a:rPr sz="2400" spc="-5" dirty="0">
                <a:latin typeface="Arial"/>
                <a:cs typeface="Arial"/>
              </a:rPr>
              <a:t>column  when the table is already </a:t>
            </a:r>
            <a:r>
              <a:rPr sz="2400" dirty="0">
                <a:latin typeface="Arial"/>
                <a:cs typeface="Arial"/>
              </a:rPr>
              <a:t>created,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SQL: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MySQL </a:t>
            </a:r>
            <a:r>
              <a:rPr sz="2400" b="1" dirty="0">
                <a:latin typeface="Arial"/>
                <a:cs typeface="Arial"/>
              </a:rPr>
              <a:t>/ SQL </a:t>
            </a:r>
            <a:r>
              <a:rPr sz="2400" b="1" spc="-5" dirty="0">
                <a:latin typeface="Arial"/>
                <a:cs typeface="Arial"/>
              </a:rPr>
              <a:t>Server </a:t>
            </a:r>
            <a:r>
              <a:rPr sz="2400" b="1" dirty="0">
                <a:latin typeface="Arial"/>
                <a:cs typeface="Arial"/>
              </a:rPr>
              <a:t>/ </a:t>
            </a:r>
            <a:r>
              <a:rPr sz="2400" b="1" spc="-5" dirty="0">
                <a:latin typeface="Arial"/>
                <a:cs typeface="Arial"/>
              </a:rPr>
              <a:t>Oracle </a:t>
            </a:r>
            <a:r>
              <a:rPr sz="2400" b="1" dirty="0">
                <a:latin typeface="Arial"/>
                <a:cs typeface="Arial"/>
              </a:rPr>
              <a:t>/ MS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Access: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ALTER TABLE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Persons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UNIQUE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(P_Id)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355600" marR="261620" indent="-342900">
              <a:lnSpc>
                <a:spcPct val="9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allow naming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UNIQUE constraint,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for  defining a UNIQUE constraint on multiple columns, use 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SQL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MySQL </a:t>
            </a:r>
            <a:r>
              <a:rPr sz="2400" b="1" dirty="0">
                <a:latin typeface="Arial"/>
                <a:cs typeface="Arial"/>
              </a:rPr>
              <a:t>/ SQL </a:t>
            </a:r>
            <a:r>
              <a:rPr sz="2400" b="1" spc="-5" dirty="0">
                <a:latin typeface="Arial"/>
                <a:cs typeface="Arial"/>
              </a:rPr>
              <a:t>Server </a:t>
            </a:r>
            <a:r>
              <a:rPr sz="2400" b="1" dirty="0">
                <a:latin typeface="Arial"/>
                <a:cs typeface="Arial"/>
              </a:rPr>
              <a:t>/ </a:t>
            </a:r>
            <a:r>
              <a:rPr sz="2400" b="1" spc="-5" dirty="0">
                <a:latin typeface="Arial"/>
                <a:cs typeface="Arial"/>
              </a:rPr>
              <a:t>Oracle </a:t>
            </a:r>
            <a:r>
              <a:rPr sz="2400" b="1" dirty="0">
                <a:latin typeface="Arial"/>
                <a:cs typeface="Arial"/>
              </a:rPr>
              <a:t>/ MS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Access: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4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ALTER TABLE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Persons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CONSTRAINT </a:t>
            </a:r>
            <a:r>
              <a:rPr sz="2400" spc="-5" dirty="0">
                <a:latin typeface="Arial"/>
                <a:cs typeface="Arial"/>
              </a:rPr>
              <a:t>uc_PersonID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(P_Id,LastName)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2167508"/>
            <a:ext cx="32245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DBMS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(LAB)  SQL/PLSQL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99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723582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5" dirty="0">
                <a:latin typeface="Arial"/>
                <a:cs typeface="Arial"/>
              </a:rPr>
              <a:t>DROP </a:t>
            </a:r>
            <a:r>
              <a:rPr sz="3200" b="1" dirty="0">
                <a:latin typeface="Arial"/>
                <a:cs typeface="Arial"/>
              </a:rPr>
              <a:t>a UNIQUE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Constraint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drop a UNIQUE constraint, use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following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SQL: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Server / Oracle / MS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Access: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ALTER TABLE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DROP CONSTRAINT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uc_PersonID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57555"/>
            <a:ext cx="7760334" cy="50006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To DROP a PRIMARY KEY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Constraint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drop a PRIMARY KEY constraint,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  the following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SQL: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MySQL:</a:t>
            </a:r>
            <a:endParaRPr sz="3200">
              <a:latin typeface="Arial"/>
              <a:cs typeface="Arial"/>
            </a:endParaRPr>
          </a:p>
          <a:p>
            <a:pPr marL="355600" marR="30772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ALTER TABLE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  </a:t>
            </a:r>
            <a:r>
              <a:rPr sz="3200" spc="5" dirty="0">
                <a:latin typeface="Arial"/>
                <a:cs typeface="Arial"/>
              </a:rPr>
              <a:t>DROP </a:t>
            </a:r>
            <a:r>
              <a:rPr sz="3200" dirty="0">
                <a:latin typeface="Arial"/>
                <a:cs typeface="Arial"/>
              </a:rPr>
              <a:t>PRIMARY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Server / Oracle / MS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Access: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ALTER TABLE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DROP </a:t>
            </a:r>
            <a:r>
              <a:rPr sz="3200" dirty="0">
                <a:latin typeface="Arial"/>
                <a:cs typeface="Arial"/>
              </a:rPr>
              <a:t>CONSTRAINT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pk_PersonID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2171"/>
            <a:ext cx="8068309" cy="2929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113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The FOREIGN KEY </a:t>
            </a:r>
            <a:r>
              <a:rPr sz="2800" b="1" dirty="0">
                <a:latin typeface="Arial"/>
                <a:cs typeface="Arial"/>
              </a:rPr>
              <a:t>constraint </a:t>
            </a:r>
            <a:r>
              <a:rPr sz="2800" b="1" spc="-5" dirty="0">
                <a:latin typeface="Arial"/>
                <a:cs typeface="Arial"/>
              </a:rPr>
              <a:t>SQL FOREIGN  KEY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FOREIGN KEY </a:t>
            </a:r>
            <a:r>
              <a:rPr sz="2400" spc="-5" dirty="0">
                <a:latin typeface="Arial"/>
                <a:cs typeface="Arial"/>
              </a:rPr>
              <a:t>in one table points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PRIMARY KEY 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another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355600" marR="29400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Let's illustrate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foreign key </a:t>
            </a:r>
            <a:r>
              <a:rPr sz="2400" spc="-5" dirty="0">
                <a:latin typeface="Arial"/>
                <a:cs typeface="Arial"/>
              </a:rPr>
              <a:t>with an example. Look </a:t>
            </a:r>
            <a:r>
              <a:rPr sz="2400" dirty="0">
                <a:latin typeface="Arial"/>
                <a:cs typeface="Arial"/>
              </a:rPr>
              <a:t>at 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"Persons"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8229599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Tove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4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8650" y="3956050"/>
          <a:ext cx="4572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O_Id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OrderNo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77895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44678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22456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24562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74394" y="1170178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PERSONS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304159"/>
            <a:ext cx="1805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ORDERS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478282"/>
            <a:ext cx="7233920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2472690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Arial"/>
                <a:cs typeface="Arial"/>
              </a:rPr>
              <a:t>CREATE TABLE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Orders  (</a:t>
            </a:r>
            <a:endParaRPr sz="3200">
              <a:latin typeface="Arial"/>
              <a:cs typeface="Arial"/>
            </a:endParaRPr>
          </a:p>
          <a:p>
            <a:pPr marL="342900" marR="255016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O_Id int NOT NULL,  OrderNo int NOT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NULL,  P_Id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int,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PRIMARY KEY</a:t>
            </a:r>
            <a:r>
              <a:rPr sz="3200" spc="-5" dirty="0">
                <a:latin typeface="Arial"/>
                <a:cs typeface="Arial"/>
              </a:rPr>
              <a:t> (O_Id),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FOREIGN KEY </a:t>
            </a:r>
            <a:r>
              <a:rPr sz="3200" spc="-10" dirty="0">
                <a:latin typeface="Arial"/>
                <a:cs typeface="Arial"/>
              </a:rPr>
              <a:t>(P_Id)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REFERENCES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Persons(P_Id)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1620977"/>
            <a:ext cx="750506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2743200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Arial"/>
                <a:cs typeface="Arial"/>
              </a:rPr>
              <a:t>CREATE TABLE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Orders  (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O_Id int NOT NULL PRIMARY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KEY,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OrderNo </a:t>
            </a:r>
            <a:r>
              <a:rPr sz="3200" spc="-5" dirty="0">
                <a:latin typeface="Arial"/>
                <a:cs typeface="Arial"/>
              </a:rPr>
              <a:t>int </a:t>
            </a:r>
            <a:r>
              <a:rPr sz="3200" dirty="0">
                <a:latin typeface="Arial"/>
                <a:cs typeface="Arial"/>
              </a:rPr>
              <a:t>NOT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NULL,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P_Id int FOREIGN KEY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REFERENCES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Persons(P_Id)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057" y="307594"/>
            <a:ext cx="3661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DROP</a:t>
            </a:r>
            <a:r>
              <a:rPr spc="-75" dirty="0"/>
              <a:t> </a:t>
            </a:r>
            <a:r>
              <a:rPr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28776"/>
            <a:ext cx="7918450" cy="48914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Helps in </a:t>
            </a:r>
            <a:r>
              <a:rPr sz="2800" b="1" dirty="0">
                <a:latin typeface="Arial"/>
                <a:cs typeface="Arial"/>
              </a:rPr>
              <a:t>removing </a:t>
            </a:r>
            <a:r>
              <a:rPr sz="2800" b="1" spc="-5" dirty="0">
                <a:latin typeface="Arial"/>
                <a:cs typeface="Arial"/>
              </a:rPr>
              <a:t>the rows </a:t>
            </a:r>
            <a:r>
              <a:rPr sz="2800" b="1" dirty="0">
                <a:latin typeface="Arial"/>
                <a:cs typeface="Arial"/>
              </a:rPr>
              <a:t>from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It is a DML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command.</a:t>
            </a:r>
            <a:endParaRPr sz="2800">
              <a:latin typeface="Arial"/>
              <a:cs typeface="Arial"/>
            </a:endParaRPr>
          </a:p>
          <a:p>
            <a:pPr marL="355600" marR="62103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description (structure) </a:t>
            </a:r>
            <a:r>
              <a:rPr sz="2800" b="1" spc="-5" dirty="0">
                <a:latin typeface="Arial"/>
                <a:cs typeface="Arial"/>
              </a:rPr>
              <a:t>of the table </a:t>
            </a:r>
            <a:r>
              <a:rPr sz="2800" b="1" dirty="0">
                <a:latin typeface="Arial"/>
                <a:cs typeface="Arial"/>
              </a:rPr>
              <a:t>is  </a:t>
            </a:r>
            <a:r>
              <a:rPr sz="2800" b="1" spc="-5" dirty="0">
                <a:latin typeface="Arial"/>
                <a:cs typeface="Arial"/>
              </a:rPr>
              <a:t>removed.</a:t>
            </a:r>
            <a:endParaRPr sz="2800">
              <a:latin typeface="Arial"/>
              <a:cs typeface="Arial"/>
            </a:endParaRPr>
          </a:p>
          <a:p>
            <a:pPr marL="208915" marR="5080" indent="-196850">
              <a:lnSpc>
                <a:spcPts val="4029"/>
              </a:lnSpc>
              <a:spcBef>
                <a:spcPts val="2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existence </a:t>
            </a:r>
            <a:r>
              <a:rPr sz="2800" b="1" spc="-5" dirty="0">
                <a:latin typeface="Arial"/>
                <a:cs typeface="Arial"/>
              </a:rPr>
              <a:t>of the table </a:t>
            </a:r>
            <a:r>
              <a:rPr sz="2800" b="1" dirty="0">
                <a:latin typeface="Arial"/>
                <a:cs typeface="Arial"/>
              </a:rPr>
              <a:t>is removed.  </a:t>
            </a:r>
            <a:r>
              <a:rPr sz="2800" b="1" spc="-5" dirty="0">
                <a:latin typeface="Arial"/>
                <a:cs typeface="Arial"/>
              </a:rPr>
              <a:t>(Table </a:t>
            </a:r>
            <a:r>
              <a:rPr sz="2800" b="1" dirty="0">
                <a:latin typeface="Arial"/>
                <a:cs typeface="Arial"/>
              </a:rPr>
              <a:t>cant </a:t>
            </a:r>
            <a:r>
              <a:rPr sz="2800" b="1" spc="-5" dirty="0">
                <a:latin typeface="Arial"/>
                <a:cs typeface="Arial"/>
              </a:rPr>
              <a:t>be seen from in </a:t>
            </a:r>
            <a:r>
              <a:rPr sz="2800" b="1" dirty="0">
                <a:latin typeface="Arial"/>
                <a:cs typeface="Arial"/>
              </a:rPr>
              <a:t>select </a:t>
            </a:r>
            <a:r>
              <a:rPr sz="2800" b="1" spc="-5" dirty="0">
                <a:latin typeface="Arial"/>
                <a:cs typeface="Arial"/>
              </a:rPr>
              <a:t>* from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tab).</a:t>
            </a:r>
            <a:endParaRPr sz="2800">
              <a:latin typeface="Arial"/>
              <a:cs typeface="Arial"/>
            </a:endParaRPr>
          </a:p>
          <a:p>
            <a:pPr marL="355600" marR="443865" indent="-342900">
              <a:lnSpc>
                <a:spcPct val="100000"/>
              </a:lnSpc>
              <a:spcBef>
                <a:spcPts val="430"/>
              </a:spcBef>
            </a:pPr>
            <a:r>
              <a:rPr sz="2800" b="1" spc="-5" dirty="0">
                <a:latin typeface="Arial"/>
                <a:cs typeface="Arial"/>
              </a:rPr>
              <a:t>Rollback though shows completed </a:t>
            </a:r>
            <a:r>
              <a:rPr sz="2800" b="1" spc="-10" dirty="0">
                <a:latin typeface="Arial"/>
                <a:cs typeface="Arial"/>
              </a:rPr>
              <a:t>but </a:t>
            </a:r>
            <a:r>
              <a:rPr sz="2800" b="1" spc="-5" dirty="0">
                <a:latin typeface="Arial"/>
                <a:cs typeface="Arial"/>
              </a:rPr>
              <a:t>table  view doesn’t </a:t>
            </a:r>
            <a:r>
              <a:rPr sz="2800" b="1" spc="-10" dirty="0">
                <a:latin typeface="Arial"/>
                <a:cs typeface="Arial"/>
              </a:rPr>
              <a:t>come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back.</a:t>
            </a:r>
            <a:endParaRPr sz="2800">
              <a:latin typeface="Arial"/>
              <a:cs typeface="Arial"/>
            </a:endParaRPr>
          </a:p>
          <a:p>
            <a:pPr marL="355600" marR="272415" indent="-3429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Arial"/>
                <a:cs typeface="Arial"/>
              </a:rPr>
              <a:t>AS IT IS A DML </a:t>
            </a:r>
            <a:r>
              <a:rPr sz="2800" b="1" spc="-10" dirty="0">
                <a:latin typeface="Arial"/>
                <a:cs typeface="Arial"/>
              </a:rPr>
              <a:t>COMMAND ROLLBACK </a:t>
            </a:r>
            <a:r>
              <a:rPr sz="2800" b="1" spc="-5" dirty="0">
                <a:latin typeface="Arial"/>
                <a:cs typeface="Arial"/>
              </a:rPr>
              <a:t>WILL  NOT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6882"/>
            <a:ext cx="651319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8046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ALTER TABLE Orders  ADD FOREIGN KEY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(P_Id)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REFERENCES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Persons(P_Id);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ALTER TABLE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Orders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ADD CONSTRAINT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fk_PerOrders  FOREIGN KEY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(P_Id)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REFERENCES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Persons(P_Id)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762355"/>
            <a:ext cx="7603490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65475">
              <a:lnSpc>
                <a:spcPct val="12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SQL&gt; drop table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room;  Table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dropped.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355600" marR="487045" indent="-343535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SQL&gt; </a:t>
            </a:r>
            <a:r>
              <a:rPr sz="3200" b="1" spc="-5" dirty="0">
                <a:latin typeface="Arial"/>
                <a:cs typeface="Arial"/>
              </a:rPr>
              <a:t>desc </a:t>
            </a:r>
            <a:r>
              <a:rPr sz="3200" b="1" dirty="0">
                <a:latin typeface="Arial"/>
                <a:cs typeface="Arial"/>
              </a:rPr>
              <a:t>room; </a:t>
            </a:r>
            <a:r>
              <a:rPr sz="3200" b="1" spc="-5" dirty="0">
                <a:latin typeface="Arial"/>
                <a:cs typeface="Arial"/>
              </a:rPr>
              <a:t>//description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  </a:t>
            </a:r>
            <a:r>
              <a:rPr sz="3200" b="1" spc="-5" dirty="0">
                <a:latin typeface="Arial"/>
                <a:cs typeface="Arial"/>
              </a:rPr>
              <a:t>available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ERROR: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ORA-04043: </a:t>
            </a:r>
            <a:r>
              <a:rPr sz="3200" b="1" spc="-5" dirty="0">
                <a:latin typeface="Arial"/>
                <a:cs typeface="Arial"/>
              </a:rPr>
              <a:t>object </a:t>
            </a:r>
            <a:r>
              <a:rPr sz="3200" b="1" dirty="0">
                <a:latin typeface="Arial"/>
                <a:cs typeface="Arial"/>
              </a:rPr>
              <a:t>room does not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8060690" cy="50171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INSERT INTO</a:t>
            </a:r>
            <a:r>
              <a:rPr sz="3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55600" marR="17399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INSERT INTO </a:t>
            </a:r>
            <a:r>
              <a:rPr sz="2800" dirty="0">
                <a:latin typeface="Arial"/>
                <a:cs typeface="Arial"/>
              </a:rPr>
              <a:t>statement is </a:t>
            </a:r>
            <a:r>
              <a:rPr sz="2800" spc="-5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to insert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new row in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SQL INSERT INTO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  <a:p>
            <a:pPr marL="355600" marR="154241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is </a:t>
            </a:r>
            <a:r>
              <a:rPr sz="2800" dirty="0">
                <a:latin typeface="Arial"/>
                <a:cs typeface="Arial"/>
              </a:rPr>
              <a:t>possible to write the </a:t>
            </a:r>
            <a:r>
              <a:rPr sz="2800" spc="-5" dirty="0">
                <a:latin typeface="Arial"/>
                <a:cs typeface="Arial"/>
              </a:rPr>
              <a:t>INSERT INTO  </a:t>
            </a:r>
            <a:r>
              <a:rPr sz="2800" dirty="0">
                <a:latin typeface="Arial"/>
                <a:cs typeface="Arial"/>
              </a:rPr>
              <a:t>statement in </a:t>
            </a:r>
            <a:r>
              <a:rPr sz="2800" spc="-5" dirty="0">
                <a:latin typeface="Arial"/>
                <a:cs typeface="Arial"/>
              </a:rPr>
              <a:t>two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forms.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first form doesn't specify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column names 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the data </a:t>
            </a:r>
            <a:r>
              <a:rPr sz="2800" spc="-5" dirty="0">
                <a:latin typeface="Arial"/>
                <a:cs typeface="Arial"/>
              </a:rPr>
              <a:t>will be </a:t>
            </a:r>
            <a:r>
              <a:rPr sz="2800" dirty="0">
                <a:latin typeface="Arial"/>
                <a:cs typeface="Arial"/>
              </a:rPr>
              <a:t>inserted, only their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values:</a:t>
            </a:r>
            <a:endParaRPr sz="2800">
              <a:latin typeface="Arial"/>
              <a:cs typeface="Arial"/>
            </a:endParaRPr>
          </a:p>
          <a:p>
            <a:pPr marL="355600" marR="120904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INSERT INTO </a:t>
            </a:r>
            <a:r>
              <a:rPr sz="3200" spc="-5" dirty="0">
                <a:latin typeface="Arial"/>
                <a:cs typeface="Arial"/>
              </a:rPr>
              <a:t>table_name  </a:t>
            </a:r>
            <a:r>
              <a:rPr sz="3200" dirty="0">
                <a:latin typeface="Arial"/>
                <a:cs typeface="Arial"/>
              </a:rPr>
              <a:t>VALUES (value1, value2,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value3,...)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3658"/>
            <a:ext cx="7781925" cy="28555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8630" indent="-456565">
              <a:lnSpc>
                <a:spcPct val="100000"/>
              </a:lnSpc>
              <a:spcBef>
                <a:spcPts val="869"/>
              </a:spcBef>
              <a:buChar char="•"/>
              <a:tabLst>
                <a:tab pos="467995" algn="l"/>
                <a:tab pos="469265" algn="l"/>
              </a:tabLst>
            </a:pPr>
            <a:r>
              <a:rPr sz="3200" spc="-5" dirty="0">
                <a:latin typeface="Arial"/>
                <a:cs typeface="Arial"/>
              </a:rPr>
              <a:t>Introduction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SQL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DDL, DML,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DTL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Basic Data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Char, </a:t>
            </a:r>
            <a:r>
              <a:rPr sz="3200" spc="-5" dirty="0">
                <a:latin typeface="Arial"/>
                <a:cs typeface="Arial"/>
              </a:rPr>
              <a:t>varchar/varchar2, long, number,  </a:t>
            </a:r>
            <a:r>
              <a:rPr sz="3200" dirty="0">
                <a:latin typeface="Arial"/>
                <a:cs typeface="Arial"/>
              </a:rPr>
              <a:t>Fixed &amp; floating </a:t>
            </a:r>
            <a:r>
              <a:rPr sz="3200" spc="-5" dirty="0">
                <a:latin typeface="Arial"/>
                <a:cs typeface="Arial"/>
              </a:rPr>
              <a:t>point </a:t>
            </a:r>
            <a:r>
              <a:rPr sz="3200" dirty="0">
                <a:latin typeface="Arial"/>
                <a:cs typeface="Arial"/>
              </a:rPr>
              <a:t>Date, CLOB,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BLOB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282954"/>
            <a:ext cx="715264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543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INSERT INTO Persons </a:t>
            </a:r>
            <a:r>
              <a:rPr sz="2800" dirty="0">
                <a:latin typeface="Arial"/>
                <a:cs typeface="Arial"/>
              </a:rPr>
              <a:t>(P_Id, LastName,  </a:t>
            </a:r>
            <a:r>
              <a:rPr sz="2800" spc="-5" dirty="0">
                <a:latin typeface="Arial"/>
                <a:cs typeface="Arial"/>
              </a:rPr>
              <a:t>FirstName)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(5, </a:t>
            </a:r>
            <a:r>
              <a:rPr sz="2800" spc="-5" dirty="0">
                <a:latin typeface="Arial"/>
                <a:cs typeface="Arial"/>
              </a:rPr>
              <a:t>'Tjessem',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'Jakob')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second form specifies </a:t>
            </a:r>
            <a:r>
              <a:rPr sz="2800" spc="-5" dirty="0">
                <a:latin typeface="Arial"/>
                <a:cs typeface="Arial"/>
              </a:rPr>
              <a:t>both the column  names and the values to be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inserted: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5600" marR="9150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INSERT INTO table_name (column1,  column2,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column3,...)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(value1, value2,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value3,...)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7732395" cy="391414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Insert Data Only in Specified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Columns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also possible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only add data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specific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  <a:p>
            <a:pPr marL="355600" marR="2724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</a:t>
            </a:r>
            <a:r>
              <a:rPr sz="2400" dirty="0">
                <a:latin typeface="Arial"/>
                <a:cs typeface="Arial"/>
              </a:rPr>
              <a:t>SQL statement </a:t>
            </a:r>
            <a:r>
              <a:rPr sz="2400" spc="-5" dirty="0">
                <a:latin typeface="Arial"/>
                <a:cs typeface="Arial"/>
              </a:rPr>
              <a:t>will add a new </a:t>
            </a:r>
            <a:r>
              <a:rPr sz="2400" dirty="0">
                <a:latin typeface="Arial"/>
                <a:cs typeface="Arial"/>
              </a:rPr>
              <a:t>row, but  </a:t>
            </a:r>
            <a:r>
              <a:rPr sz="2400" spc="-5" dirty="0">
                <a:latin typeface="Arial"/>
                <a:cs typeface="Arial"/>
              </a:rPr>
              <a:t>only add data in the </a:t>
            </a:r>
            <a:r>
              <a:rPr sz="2400" spc="-10" dirty="0">
                <a:latin typeface="Arial"/>
                <a:cs typeface="Arial"/>
              </a:rPr>
              <a:t>"P_Id", </a:t>
            </a:r>
            <a:r>
              <a:rPr sz="2400" spc="-5" dirty="0">
                <a:latin typeface="Arial"/>
                <a:cs typeface="Arial"/>
              </a:rPr>
              <a:t>"LastName" and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"FirstName" columns: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355600" marR="18859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INSERT INTO </a:t>
            </a:r>
            <a:r>
              <a:rPr sz="2400" spc="-5" dirty="0">
                <a:latin typeface="Arial"/>
                <a:cs typeface="Arial"/>
              </a:rPr>
              <a:t>Persons </a:t>
            </a:r>
            <a:r>
              <a:rPr sz="2400" spc="-10" dirty="0">
                <a:latin typeface="Arial"/>
                <a:cs typeface="Arial"/>
              </a:rPr>
              <a:t>(P_Id, </a:t>
            </a:r>
            <a:r>
              <a:rPr sz="2400" spc="-5" dirty="0">
                <a:latin typeface="Arial"/>
                <a:cs typeface="Arial"/>
              </a:rPr>
              <a:t>LastName, FirstName)  VALUES </a:t>
            </a:r>
            <a:r>
              <a:rPr sz="2400" dirty="0">
                <a:latin typeface="Arial"/>
                <a:cs typeface="Arial"/>
              </a:rPr>
              <a:t>(5, </a:t>
            </a:r>
            <a:r>
              <a:rPr sz="2400" spc="-5" dirty="0">
                <a:latin typeface="Arial"/>
                <a:cs typeface="Arial"/>
              </a:rPr>
              <a:t>'Tjessem',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'Jakob')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"Persons" table </a:t>
            </a:r>
            <a:r>
              <a:rPr sz="2400" spc="-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now look like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261" y="6303085"/>
            <a:ext cx="1193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6193" y="6303085"/>
            <a:ext cx="124523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y:-Gourav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Kotta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1002" y="6303085"/>
            <a:ext cx="2851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6985" y="630308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9050" y="4260850"/>
          <a:ext cx="7298054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676400"/>
                <a:gridCol w="1257300"/>
                <a:gridCol w="2296160"/>
                <a:gridCol w="1229994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4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Tove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4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4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Nilsen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Johan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Bakken</a:t>
                      </a:r>
                      <a:r>
                        <a:rPr sz="14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Tjessem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Jakob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3695"/>
            <a:ext cx="7952105" cy="581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SQL SELECT</a:t>
            </a:r>
            <a:r>
              <a:rPr sz="25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2500">
              <a:latin typeface="Arial"/>
              <a:cs typeface="Arial"/>
            </a:endParaRPr>
          </a:p>
          <a:p>
            <a:pPr marL="355600" marR="149225" indent="-342900" algn="just">
              <a:lnSpc>
                <a:spcPts val="2400"/>
              </a:lnSpc>
              <a:spcBef>
                <a:spcPts val="585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The SELECT </a:t>
            </a:r>
            <a:r>
              <a:rPr sz="2500" dirty="0">
                <a:latin typeface="Arial"/>
                <a:cs typeface="Arial"/>
              </a:rPr>
              <a:t>statement </a:t>
            </a:r>
            <a:r>
              <a:rPr sz="2500" spc="-5" dirty="0">
                <a:latin typeface="Arial"/>
                <a:cs typeface="Arial"/>
              </a:rPr>
              <a:t>is used to select </a:t>
            </a:r>
            <a:r>
              <a:rPr sz="2500" dirty="0">
                <a:latin typeface="Arial"/>
                <a:cs typeface="Arial"/>
              </a:rPr>
              <a:t>data </a:t>
            </a:r>
            <a:r>
              <a:rPr sz="2500" spc="-5" dirty="0">
                <a:latin typeface="Arial"/>
                <a:cs typeface="Arial"/>
              </a:rPr>
              <a:t>from a  </a:t>
            </a:r>
            <a:r>
              <a:rPr sz="2500" dirty="0">
                <a:latin typeface="Arial"/>
                <a:cs typeface="Arial"/>
              </a:rPr>
              <a:t>database. </a:t>
            </a:r>
            <a:r>
              <a:rPr sz="2500" spc="-5" dirty="0">
                <a:latin typeface="Arial"/>
                <a:cs typeface="Arial"/>
              </a:rPr>
              <a:t>The result is stored in a result </a:t>
            </a:r>
            <a:r>
              <a:rPr sz="2500" dirty="0">
                <a:latin typeface="Arial"/>
                <a:cs typeface="Arial"/>
              </a:rPr>
              <a:t>table, </a:t>
            </a:r>
            <a:r>
              <a:rPr sz="2500" spc="-5" dirty="0">
                <a:latin typeface="Arial"/>
                <a:cs typeface="Arial"/>
              </a:rPr>
              <a:t>called  the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result-set.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SQL </a:t>
            </a:r>
            <a:r>
              <a:rPr sz="2500" b="1" dirty="0">
                <a:latin typeface="Arial"/>
                <a:cs typeface="Arial"/>
              </a:rPr>
              <a:t>SELECT</a:t>
            </a:r>
            <a:r>
              <a:rPr sz="2500" b="1" spc="-10" dirty="0">
                <a:latin typeface="Arial"/>
                <a:cs typeface="Arial"/>
              </a:rPr>
              <a:t> Syntax</a:t>
            </a:r>
            <a:endParaRPr sz="2500">
              <a:latin typeface="Arial"/>
              <a:cs typeface="Arial"/>
            </a:endParaRPr>
          </a:p>
          <a:p>
            <a:pPr marL="355600" marR="3903345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SELECT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column_name(s)  FROM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table_name</a:t>
            </a:r>
            <a:endParaRPr sz="2500">
              <a:latin typeface="Arial"/>
              <a:cs typeface="Arial"/>
            </a:endParaRPr>
          </a:p>
          <a:p>
            <a:pPr marL="354965" marR="3371850" indent="-354965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SELECT * FROM table_name  And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‘*’ Also called as Global Extraction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Opearator</a:t>
            </a:r>
            <a:endParaRPr sz="2500">
              <a:latin typeface="Arial"/>
              <a:cs typeface="Arial"/>
            </a:endParaRPr>
          </a:p>
          <a:p>
            <a:pPr marL="355600" marR="5080">
              <a:lnSpc>
                <a:spcPts val="2400"/>
              </a:lnSpc>
              <a:spcBef>
                <a:spcPts val="580"/>
              </a:spcBef>
            </a:pPr>
            <a:r>
              <a:rPr sz="2500" b="1" spc="-5" dirty="0">
                <a:latin typeface="Arial"/>
                <a:cs typeface="Arial"/>
              </a:rPr>
              <a:t>Note: </a:t>
            </a:r>
            <a:r>
              <a:rPr sz="2500" spc="-5" dirty="0">
                <a:latin typeface="Arial"/>
                <a:cs typeface="Arial"/>
              </a:rPr>
              <a:t>SQL is not case sensitive. SELECT </a:t>
            </a:r>
            <a:r>
              <a:rPr sz="2500" spc="-10" dirty="0">
                <a:latin typeface="Arial"/>
                <a:cs typeface="Arial"/>
              </a:rPr>
              <a:t>is </a:t>
            </a:r>
            <a:r>
              <a:rPr sz="2500" spc="-5" dirty="0">
                <a:latin typeface="Arial"/>
                <a:cs typeface="Arial"/>
              </a:rPr>
              <a:t>the same  as</a:t>
            </a:r>
            <a:r>
              <a:rPr sz="2500" dirty="0">
                <a:latin typeface="Arial"/>
                <a:cs typeface="Arial"/>
              </a:rPr>
              <a:t> select.</a:t>
            </a:r>
            <a:endParaRPr sz="2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500" spc="-5" dirty="0">
                <a:latin typeface="Arial"/>
                <a:cs typeface="Arial"/>
              </a:rPr>
              <a:t>An SQL SELECT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"Persons" table: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8229599" cy="266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752600"/>
                <a:gridCol w="1676400"/>
                <a:gridCol w="2087879"/>
                <a:gridCol w="1645920"/>
              </a:tblGrid>
              <a:tr h="597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P_Id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Address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City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875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20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Sandnes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597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Svendson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Tove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20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23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Sandnes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97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Kari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20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20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Stavanger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5950"/>
            <a:ext cx="7895590" cy="5916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CHECK Constraint on CREATE</a:t>
            </a:r>
            <a:r>
              <a:rPr sz="2800" b="1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following </a:t>
            </a:r>
            <a:r>
              <a:rPr sz="2800" spc="-5" dirty="0">
                <a:latin typeface="Arial"/>
                <a:cs typeface="Arial"/>
              </a:rPr>
              <a:t>SQL </a:t>
            </a:r>
            <a:r>
              <a:rPr sz="2800" dirty="0">
                <a:latin typeface="Arial"/>
                <a:cs typeface="Arial"/>
              </a:rPr>
              <a:t>creates </a:t>
            </a:r>
            <a:r>
              <a:rPr sz="2800" spc="-5" dirty="0">
                <a:latin typeface="Arial"/>
                <a:cs typeface="Arial"/>
              </a:rPr>
              <a:t>a CHECK </a:t>
            </a:r>
            <a:r>
              <a:rPr sz="2800" dirty="0">
                <a:latin typeface="Arial"/>
                <a:cs typeface="Arial"/>
              </a:rPr>
              <a:t>constraint  </a:t>
            </a:r>
            <a:r>
              <a:rPr sz="2800" spc="-5" dirty="0">
                <a:latin typeface="Arial"/>
                <a:cs typeface="Arial"/>
              </a:rPr>
              <a:t>on the "P_Id" </a:t>
            </a:r>
            <a:r>
              <a:rPr sz="2800" dirty="0">
                <a:latin typeface="Arial"/>
                <a:cs typeface="Arial"/>
              </a:rPr>
              <a:t>column </a:t>
            </a:r>
            <a:r>
              <a:rPr sz="2800" spc="-5" dirty="0">
                <a:latin typeface="Arial"/>
                <a:cs typeface="Arial"/>
              </a:rPr>
              <a:t>when the </a:t>
            </a:r>
            <a:r>
              <a:rPr sz="2800" dirty="0">
                <a:latin typeface="Arial"/>
                <a:cs typeface="Arial"/>
              </a:rPr>
              <a:t>"Persons" table 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created. </a:t>
            </a:r>
            <a:r>
              <a:rPr sz="2800" spc="-5" dirty="0">
                <a:latin typeface="Arial"/>
                <a:cs typeface="Arial"/>
              </a:rPr>
              <a:t>The CHECK </a:t>
            </a:r>
            <a:r>
              <a:rPr sz="2800" dirty="0">
                <a:latin typeface="Arial"/>
                <a:cs typeface="Arial"/>
              </a:rPr>
              <a:t>constraint specifies that  the column </a:t>
            </a:r>
            <a:r>
              <a:rPr sz="2800" spc="-5" dirty="0">
                <a:latin typeface="Arial"/>
                <a:cs typeface="Arial"/>
              </a:rPr>
              <a:t>"P_Id" must </a:t>
            </a:r>
            <a:r>
              <a:rPr sz="2800" dirty="0">
                <a:latin typeface="Arial"/>
                <a:cs typeface="Arial"/>
              </a:rPr>
              <a:t>only </a:t>
            </a:r>
            <a:r>
              <a:rPr sz="2800" spc="-5" dirty="0">
                <a:latin typeface="Arial"/>
                <a:cs typeface="Arial"/>
              </a:rPr>
              <a:t>include </a:t>
            </a:r>
            <a:r>
              <a:rPr sz="2800" dirty="0">
                <a:latin typeface="Arial"/>
                <a:cs typeface="Arial"/>
              </a:rPr>
              <a:t>integers  greater than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5600" marR="345757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CREATE TABLE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Persons  </a:t>
            </a:r>
            <a:r>
              <a:rPr sz="2800" spc="-5" dirty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P_Id </a:t>
            </a:r>
            <a:r>
              <a:rPr sz="2800" dirty="0">
                <a:latin typeface="Arial"/>
                <a:cs typeface="Arial"/>
              </a:rPr>
              <a:t>int </a:t>
            </a:r>
            <a:r>
              <a:rPr sz="2800" spc="-5" dirty="0">
                <a:latin typeface="Arial"/>
                <a:cs typeface="Arial"/>
              </a:rPr>
              <a:t>NOT NULL </a:t>
            </a:r>
            <a:r>
              <a:rPr sz="2800" spc="-10" dirty="0">
                <a:latin typeface="Arial"/>
                <a:cs typeface="Arial"/>
              </a:rPr>
              <a:t>CHECK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(P_Id&gt;0),</a:t>
            </a:r>
            <a:endParaRPr sz="2800">
              <a:latin typeface="Arial"/>
              <a:cs typeface="Arial"/>
            </a:endParaRPr>
          </a:p>
          <a:p>
            <a:pPr marL="355600" marR="2031364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LastName </a:t>
            </a:r>
            <a:r>
              <a:rPr sz="2800" spc="-5" dirty="0">
                <a:latin typeface="Arial"/>
                <a:cs typeface="Arial"/>
              </a:rPr>
              <a:t>varchar(25) NOT NULL,  </a:t>
            </a:r>
            <a:r>
              <a:rPr sz="2800" dirty="0">
                <a:latin typeface="Arial"/>
                <a:cs typeface="Arial"/>
              </a:rPr>
              <a:t>FirstName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varchar(25),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Address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varchar(25),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6057087"/>
            <a:ext cx="253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City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varchar(25)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6483501"/>
            <a:ext cx="118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4561" y="6273495"/>
            <a:ext cx="167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By:-Gourav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Kottawar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20523"/>
            <a:ext cx="7633334" cy="571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317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allow </a:t>
            </a:r>
            <a:r>
              <a:rPr sz="3200" dirty="0">
                <a:latin typeface="Arial"/>
                <a:cs typeface="Arial"/>
              </a:rPr>
              <a:t>naming of a CHECK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constraint,  and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defining a CHECK constraint on  multiple columns, use the following SQL  syntax:</a:t>
            </a:r>
            <a:endParaRPr sz="3200">
              <a:latin typeface="Arial"/>
              <a:cs typeface="Arial"/>
            </a:endParaRPr>
          </a:p>
          <a:p>
            <a:pPr marL="914400" marR="3680460" indent="-4572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Arial"/>
                <a:cs typeface="Arial"/>
              </a:rPr>
              <a:t>CREATE TABLE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Persons  (</a:t>
            </a:r>
            <a:endParaRPr sz="24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P_Id int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5" dirty="0">
                <a:latin typeface="Arial"/>
                <a:cs typeface="Arial"/>
              </a:rPr>
              <a:t> NULL,</a:t>
            </a:r>
            <a:endParaRPr sz="2400">
              <a:latin typeface="Arial"/>
              <a:cs typeface="Arial"/>
            </a:endParaRPr>
          </a:p>
          <a:p>
            <a:pPr marL="914400" marR="18319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LastName varchar(255)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NULL,  </a:t>
            </a:r>
            <a:r>
              <a:rPr sz="2400" dirty="0">
                <a:latin typeface="Arial"/>
                <a:cs typeface="Arial"/>
              </a:rPr>
              <a:t>FirstName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varchar(255),</a:t>
            </a:r>
            <a:endParaRPr sz="2400">
              <a:latin typeface="Arial"/>
              <a:cs typeface="Arial"/>
            </a:endParaRPr>
          </a:p>
          <a:p>
            <a:pPr marL="914400" marR="36931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Address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varchar(255),  </a:t>
            </a:r>
            <a:r>
              <a:rPr sz="2400" spc="-5" dirty="0">
                <a:latin typeface="Arial"/>
                <a:cs typeface="Arial"/>
              </a:rPr>
              <a:t>City </a:t>
            </a:r>
            <a:r>
              <a:rPr sz="2400" dirty="0">
                <a:latin typeface="Arial"/>
                <a:cs typeface="Arial"/>
              </a:rPr>
              <a:t>varchar(255),</a:t>
            </a:r>
            <a:endParaRPr sz="24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CONSTRAINT chk_Person CHECK (P_Id&gt;0 AND  City='Sandnes')</a:t>
            </a:r>
            <a:endParaRPr sz="24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9123"/>
            <a:ext cx="7955915" cy="604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721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</a:t>
            </a:r>
            <a:r>
              <a:rPr sz="3200" b="1" spc="5" dirty="0">
                <a:latin typeface="Arial"/>
                <a:cs typeface="Arial"/>
              </a:rPr>
              <a:t>CHECK </a:t>
            </a:r>
            <a:r>
              <a:rPr sz="3200" b="1" dirty="0">
                <a:latin typeface="Arial"/>
                <a:cs typeface="Arial"/>
              </a:rPr>
              <a:t>Constraint 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ALTER  TABLE</a:t>
            </a:r>
            <a:endParaRPr sz="3200">
              <a:latin typeface="Arial"/>
              <a:cs typeface="Arial"/>
            </a:endParaRPr>
          </a:p>
          <a:p>
            <a:pPr marL="355600" marR="33782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create </a:t>
            </a:r>
            <a:r>
              <a:rPr sz="2800" spc="-5" dirty="0">
                <a:latin typeface="Arial"/>
                <a:cs typeface="Arial"/>
              </a:rPr>
              <a:t>a CHECK </a:t>
            </a:r>
            <a:r>
              <a:rPr sz="2800" dirty="0">
                <a:latin typeface="Arial"/>
                <a:cs typeface="Arial"/>
              </a:rPr>
              <a:t>constraint </a:t>
            </a:r>
            <a:r>
              <a:rPr sz="2800" spc="-5" dirty="0">
                <a:latin typeface="Arial"/>
                <a:cs typeface="Arial"/>
              </a:rPr>
              <a:t>on the </a:t>
            </a:r>
            <a:r>
              <a:rPr sz="2800" spc="-10" dirty="0">
                <a:latin typeface="Arial"/>
                <a:cs typeface="Arial"/>
              </a:rPr>
              <a:t>"P_Id"  </a:t>
            </a:r>
            <a:r>
              <a:rPr sz="2800" dirty="0">
                <a:latin typeface="Arial"/>
                <a:cs typeface="Arial"/>
              </a:rPr>
              <a:t>column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table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already created, use  the following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SQL:</a:t>
            </a:r>
            <a:endParaRPr sz="2800">
              <a:latin typeface="Arial"/>
              <a:cs typeface="Arial"/>
            </a:endParaRPr>
          </a:p>
          <a:p>
            <a:pPr marL="355600" marR="36195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ALTER TABLE Persons  ADD CHECK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(P_Id&gt;0)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allow naming </a:t>
            </a:r>
            <a:r>
              <a:rPr sz="2800" spc="-5" dirty="0">
                <a:latin typeface="Arial"/>
                <a:cs typeface="Arial"/>
              </a:rPr>
              <a:t>of a CHECK </a:t>
            </a:r>
            <a:r>
              <a:rPr sz="2800" dirty="0">
                <a:latin typeface="Arial"/>
                <a:cs typeface="Arial"/>
              </a:rPr>
              <a:t>constraint, and for  defining </a:t>
            </a:r>
            <a:r>
              <a:rPr sz="2800" spc="-5" dirty="0">
                <a:latin typeface="Arial"/>
                <a:cs typeface="Arial"/>
              </a:rPr>
              <a:t>a CHECK </a:t>
            </a:r>
            <a:r>
              <a:rPr sz="2800" dirty="0">
                <a:latin typeface="Arial"/>
                <a:cs typeface="Arial"/>
              </a:rPr>
              <a:t>constraint on multiple  columns, use the following </a:t>
            </a:r>
            <a:r>
              <a:rPr sz="2800" spc="-5" dirty="0">
                <a:latin typeface="Arial"/>
                <a:cs typeface="Arial"/>
              </a:rPr>
              <a:t>SQL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Arial"/>
                <a:cs typeface="Arial"/>
              </a:rPr>
              <a:t>ALTER TABLE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Persons</a:t>
            </a:r>
            <a:endParaRPr sz="2800">
              <a:latin typeface="Arial"/>
              <a:cs typeface="Arial"/>
            </a:endParaRPr>
          </a:p>
          <a:p>
            <a:pPr marL="355600" marR="912494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ADD CONSTRAINT chk_Person </a:t>
            </a:r>
            <a:r>
              <a:rPr sz="2800" b="1" spc="-10" dirty="0">
                <a:latin typeface="Arial"/>
                <a:cs typeface="Arial"/>
              </a:rPr>
              <a:t>CHECK  </a:t>
            </a:r>
            <a:r>
              <a:rPr sz="2800" b="1" spc="-5" dirty="0">
                <a:latin typeface="Arial"/>
                <a:cs typeface="Arial"/>
              </a:rPr>
              <a:t>(P_Id&gt;0 AND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City='Sandnes')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5155"/>
            <a:ext cx="7505065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To DROP a CHECK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Constraint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To drop a CHECK constraint, use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 following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SQL: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ALTER TABLE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DROP </a:t>
            </a:r>
            <a:r>
              <a:rPr sz="3200" dirty="0">
                <a:latin typeface="Arial"/>
                <a:cs typeface="Arial"/>
              </a:rPr>
              <a:t>CONSTRAINT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chk_Person;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62355"/>
            <a:ext cx="7499350" cy="2269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The DROP TABLE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DROP TABLE </a:t>
            </a:r>
            <a:r>
              <a:rPr sz="3200" spc="-5" dirty="0">
                <a:latin typeface="Arial"/>
                <a:cs typeface="Arial"/>
              </a:rPr>
              <a:t>statement </a:t>
            </a:r>
            <a:r>
              <a:rPr sz="3200" dirty="0">
                <a:latin typeface="Arial"/>
                <a:cs typeface="Arial"/>
              </a:rPr>
              <a:t>is used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delete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DROP TABLE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755"/>
            <a:ext cx="6541770" cy="56838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SELECT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  <a:p>
            <a:pPr marL="355600" marR="145415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column_name(s)  FROM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* </a:t>
            </a: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32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‘*’ </a:t>
            </a:r>
            <a:r>
              <a:rPr sz="3200" dirty="0">
                <a:latin typeface="Arial"/>
                <a:cs typeface="Arial"/>
              </a:rPr>
              <a:t>Also </a:t>
            </a:r>
            <a:r>
              <a:rPr sz="3200" spc="-5" dirty="0">
                <a:latin typeface="Arial"/>
                <a:cs typeface="Arial"/>
              </a:rPr>
              <a:t>called as Global </a:t>
            </a:r>
            <a:r>
              <a:rPr sz="3200" dirty="0">
                <a:latin typeface="Arial"/>
                <a:cs typeface="Arial"/>
              </a:rPr>
              <a:t>Extraction  Opearator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62839"/>
            <a:ext cx="7652384" cy="532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What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SQL?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</a:t>
            </a:r>
            <a:r>
              <a:rPr sz="2200" dirty="0">
                <a:latin typeface="Arial"/>
                <a:cs typeface="Arial"/>
              </a:rPr>
              <a:t>stands for Structured </a:t>
            </a:r>
            <a:r>
              <a:rPr sz="2200" spc="-5" dirty="0">
                <a:latin typeface="Arial"/>
                <a:cs typeface="Arial"/>
              </a:rPr>
              <a:t>Query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Language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lets you </a:t>
            </a:r>
            <a:r>
              <a:rPr sz="2200" dirty="0">
                <a:latin typeface="Arial"/>
                <a:cs typeface="Arial"/>
              </a:rPr>
              <a:t>access </a:t>
            </a:r>
            <a:r>
              <a:rPr sz="2200" spc="-5" dirty="0">
                <a:latin typeface="Arial"/>
                <a:cs typeface="Arial"/>
              </a:rPr>
              <a:t>and manipulate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databases</a:t>
            </a:r>
            <a:endParaRPr sz="2200">
              <a:latin typeface="Arial"/>
              <a:cs typeface="Arial"/>
            </a:endParaRPr>
          </a:p>
          <a:p>
            <a:pPr marL="355600" marR="365760" indent="-342900">
              <a:lnSpc>
                <a:spcPct val="8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is an ANSI (American National Standards </a:t>
            </a:r>
            <a:r>
              <a:rPr sz="2200" dirty="0">
                <a:latin typeface="Arial"/>
                <a:cs typeface="Arial"/>
              </a:rPr>
              <a:t>Institute)  standard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What </a:t>
            </a:r>
            <a:r>
              <a:rPr sz="2200" b="1" spc="-5" dirty="0">
                <a:latin typeface="Arial"/>
                <a:cs typeface="Arial"/>
              </a:rPr>
              <a:t>Can SQL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do?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execute queries against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retrieve data </a:t>
            </a:r>
            <a:r>
              <a:rPr sz="2200" dirty="0">
                <a:latin typeface="Arial"/>
                <a:cs typeface="Arial"/>
              </a:rPr>
              <a:t>from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insert records in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update records </a:t>
            </a:r>
            <a:r>
              <a:rPr sz="2200" spc="-5" dirty="0">
                <a:latin typeface="Arial"/>
                <a:cs typeface="Arial"/>
              </a:rPr>
              <a:t>in a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delete </a:t>
            </a:r>
            <a:r>
              <a:rPr sz="2200" dirty="0">
                <a:latin typeface="Arial"/>
                <a:cs typeface="Arial"/>
              </a:rPr>
              <a:t>records from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create </a:t>
            </a:r>
            <a:r>
              <a:rPr sz="2200" spc="-5" dirty="0">
                <a:latin typeface="Arial"/>
                <a:cs typeface="Arial"/>
              </a:rPr>
              <a:t>new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create </a:t>
            </a:r>
            <a:r>
              <a:rPr sz="2200" spc="-5" dirty="0">
                <a:latin typeface="Arial"/>
                <a:cs typeface="Arial"/>
              </a:rPr>
              <a:t>new tables in a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create stored procedures in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create </a:t>
            </a:r>
            <a:r>
              <a:rPr sz="2200" spc="-5" dirty="0">
                <a:latin typeface="Arial"/>
                <a:cs typeface="Arial"/>
              </a:rPr>
              <a:t>views in a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SQL can </a:t>
            </a:r>
            <a:r>
              <a:rPr sz="2200" dirty="0">
                <a:latin typeface="Arial"/>
                <a:cs typeface="Arial"/>
              </a:rPr>
              <a:t>set permissions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tables, procedures,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views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5315" y="990600"/>
          <a:ext cx="8528685" cy="45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823085"/>
                <a:gridCol w="1676400"/>
                <a:gridCol w="1676400"/>
                <a:gridCol w="1676400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P_Id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City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242570">
                        <a:lnSpc>
                          <a:spcPts val="2360"/>
                        </a:lnSpc>
                        <a:spcBef>
                          <a:spcPts val="129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Timoteivn  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Sandnes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Svendson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Tove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20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23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Sandnes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Kari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20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Stavanger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:-Gourav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Kottawar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236220" algn="r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720852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LastName,FirstName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  Persons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3803650"/>
          <a:ext cx="6781800" cy="170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0"/>
                <a:gridCol w="3390900"/>
              </a:tblGrid>
              <a:tr h="426719">
                <a:tc>
                  <a:txBody>
                    <a:bodyPr/>
                    <a:lstStyle/>
                    <a:p>
                      <a:pPr>
                        <a:lnSpc>
                          <a:spcPts val="326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LastName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326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FirstName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Hansen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Ola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Svendson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3260"/>
                        </a:lnSpc>
                      </a:pP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Tove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Pettersen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Kari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59282"/>
            <a:ext cx="782574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SQL SELECT DISTINCT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5962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a </a:t>
            </a:r>
            <a:r>
              <a:rPr sz="3200" spc="-5" dirty="0">
                <a:latin typeface="Arial"/>
                <a:cs typeface="Arial"/>
              </a:rPr>
              <a:t>table, </a:t>
            </a:r>
            <a:r>
              <a:rPr sz="3200" dirty="0">
                <a:latin typeface="Arial"/>
                <a:cs typeface="Arial"/>
              </a:rPr>
              <a:t>some of the columns </a:t>
            </a:r>
            <a:r>
              <a:rPr sz="3200" spc="-5" dirty="0">
                <a:latin typeface="Arial"/>
                <a:cs typeface="Arial"/>
              </a:rPr>
              <a:t>may  </a:t>
            </a:r>
            <a:r>
              <a:rPr sz="3200" dirty="0">
                <a:latin typeface="Arial"/>
                <a:cs typeface="Arial"/>
              </a:rPr>
              <a:t>contain duplicate values. This is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problem, </a:t>
            </a:r>
            <a:r>
              <a:rPr sz="3200" dirty="0">
                <a:latin typeface="Arial"/>
                <a:cs typeface="Arial"/>
              </a:rPr>
              <a:t>however, sometimes you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will  want to list only the different (distinct)  values in 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marR="36957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DISTINCT keyword can be used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return only distinct (different)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8282"/>
            <a:ext cx="7887334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1661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DISTINCT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column_name(s) 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DISTINCT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"Persons"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table:</a:t>
            </a:r>
            <a:endParaRPr sz="32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770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DISTINCT City FROM</a:t>
            </a:r>
            <a:r>
              <a:rPr sz="32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Persons;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result-set will </a:t>
            </a:r>
            <a:r>
              <a:rPr sz="3200" spc="-5" dirty="0">
                <a:latin typeface="Arial"/>
                <a:cs typeface="Arial"/>
              </a:rPr>
              <a:t>look like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City</a:t>
            </a:r>
            <a:endParaRPr sz="3200">
              <a:latin typeface="Arial"/>
              <a:cs typeface="Arial"/>
            </a:endParaRPr>
          </a:p>
          <a:p>
            <a:pPr marL="355600" marR="5668645" indent="-342900">
              <a:lnSpc>
                <a:spcPts val="461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Sandnes  Stavanger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1016508"/>
            <a:ext cx="7652384" cy="43180"/>
          </a:xfrm>
          <a:custGeom>
            <a:avLst/>
            <a:gdLst/>
            <a:ahLst/>
            <a:cxnLst/>
            <a:rect l="l" t="t" r="r" b="b"/>
            <a:pathLst>
              <a:path w="7652384" h="43180">
                <a:moveTo>
                  <a:pt x="7652004" y="0"/>
                </a:moveTo>
                <a:lnTo>
                  <a:pt x="0" y="0"/>
                </a:lnTo>
                <a:lnTo>
                  <a:pt x="0" y="42671"/>
                </a:lnTo>
                <a:lnTo>
                  <a:pt x="7652004" y="42671"/>
                </a:lnTo>
                <a:lnTo>
                  <a:pt x="765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54482"/>
            <a:ext cx="7918450" cy="26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4107179" algn="l"/>
              </a:tabLst>
            </a:pPr>
            <a:r>
              <a:rPr sz="3200" b="1" dirty="0">
                <a:latin typeface="Arial"/>
                <a:cs typeface="Arial"/>
              </a:rPr>
              <a:t>CLAUSES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SQL	The WHERE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Clause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283019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column_name(s)  FROM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table_name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WHERE column_name </a:t>
            </a:r>
            <a:r>
              <a:rPr sz="3200" spc="-5" dirty="0">
                <a:latin typeface="Arial"/>
                <a:cs typeface="Arial"/>
              </a:rPr>
              <a:t>operator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596646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3121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  WHERE</a:t>
            </a:r>
            <a:r>
              <a:rPr sz="3200" spc="-5" dirty="0">
                <a:latin typeface="Arial"/>
                <a:cs typeface="Arial"/>
              </a:rPr>
              <a:t> City='Sandnes'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3651250"/>
          <a:ext cx="7848599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19"/>
                <a:gridCol w="1569720"/>
                <a:gridCol w="1569720"/>
              </a:tblGrid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284480">
                        <a:lnSpc>
                          <a:spcPts val="212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motei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n  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64082"/>
            <a:ext cx="676529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This 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correct: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SELECT * FROM Persons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WHERE  FirstName='Tove‘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This 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wrong: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SELECT * FROM Persons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WHERE  FirstName=Tove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690054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This 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correct: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* </a:t>
            </a: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Persons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Year=1965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This 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wrong: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* </a:t>
            </a: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Persons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Year='1965'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7976234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Operators Allowed in the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WHERE </a:t>
            </a:r>
            <a:r>
              <a:rPr sz="2400" b="1" spc="-5" dirty="0">
                <a:latin typeface="Arial"/>
                <a:cs typeface="Arial"/>
              </a:rPr>
              <a:t>clause, </a:t>
            </a:r>
            <a:r>
              <a:rPr sz="2400" b="1" dirty="0">
                <a:latin typeface="Arial"/>
                <a:cs typeface="Arial"/>
              </a:rPr>
              <a:t>the following operators </a:t>
            </a:r>
            <a:r>
              <a:rPr sz="2400" b="1" spc="-5" dirty="0">
                <a:latin typeface="Arial"/>
                <a:cs typeface="Arial"/>
              </a:rPr>
              <a:t>can  be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441450"/>
          <a:ext cx="7848600" cy="4846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5943600"/>
              </a:tblGrid>
              <a:tr h="477520">
                <a:tc>
                  <a:txBody>
                    <a:bodyPr/>
                    <a:lstStyle/>
                    <a:p>
                      <a:pPr marL="377825">
                        <a:lnSpc>
                          <a:spcPts val="2115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Operator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77519">
                <a:tc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Equal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equal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77519">
                <a:tc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Greater</a:t>
                      </a:r>
                      <a:r>
                        <a:rPr sz="18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than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&lt;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Less</a:t>
                      </a:r>
                      <a:r>
                        <a:rPr sz="18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than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77519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&gt;=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Greater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than or</a:t>
                      </a:r>
                      <a:r>
                        <a:rPr sz="18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equal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77519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&lt;=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Less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than or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equal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BETWEEN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Between an </a:t>
                      </a:r>
                      <a:r>
                        <a:rPr sz="1800" b="1" spc="-10" dirty="0">
                          <a:latin typeface="Verdana"/>
                          <a:cs typeface="Verdana"/>
                        </a:rPr>
                        <a:t>inclusive</a:t>
                      </a:r>
                      <a:r>
                        <a:rPr sz="18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range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LIKE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Search for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pattern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212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734060">
                        <a:lnSpc>
                          <a:spcPts val="212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If you know the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exact value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you want to  return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at least one of the</a:t>
                      </a:r>
                      <a:r>
                        <a:rPr sz="18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columns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782891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321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Now we want to select only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  with the first </a:t>
            </a:r>
            <a:r>
              <a:rPr sz="3200" spc="-5" dirty="0">
                <a:latin typeface="Arial"/>
                <a:cs typeface="Arial"/>
              </a:rPr>
              <a:t>name equal </a:t>
            </a:r>
            <a:r>
              <a:rPr sz="3200" dirty="0">
                <a:latin typeface="Arial"/>
                <a:cs typeface="Arial"/>
              </a:rPr>
              <a:t>to "Tove" AND  the </a:t>
            </a:r>
            <a:r>
              <a:rPr sz="3200" spc="-5" dirty="0">
                <a:latin typeface="Arial"/>
                <a:cs typeface="Arial"/>
              </a:rPr>
              <a:t>last name equal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"Svendson":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following SELECT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22015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* FROM Persons  WHERE FirstName='Tove'  AND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LastName='Svendson‘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967"/>
            <a:ext cx="8044815" cy="60744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DML and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DDL</a:t>
            </a:r>
            <a:endParaRPr sz="3200">
              <a:latin typeface="Arial"/>
              <a:cs typeface="Arial"/>
            </a:endParaRPr>
          </a:p>
          <a:p>
            <a:pPr marL="355600" marR="453390" indent="-342900">
              <a:lnSpc>
                <a:spcPts val="346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can be divided into </a:t>
            </a:r>
            <a:r>
              <a:rPr sz="3200" spc="-5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parts: The  Data </a:t>
            </a:r>
            <a:r>
              <a:rPr sz="3200" spc="-5" dirty="0">
                <a:latin typeface="Arial"/>
                <a:cs typeface="Arial"/>
              </a:rPr>
              <a:t>Manipulation Language </a:t>
            </a:r>
            <a:r>
              <a:rPr sz="3200" dirty="0">
                <a:latin typeface="Arial"/>
                <a:cs typeface="Arial"/>
              </a:rPr>
              <a:t>(DML) </a:t>
            </a:r>
            <a:r>
              <a:rPr sz="3200" spc="-5" dirty="0">
                <a:latin typeface="Arial"/>
                <a:cs typeface="Arial"/>
              </a:rPr>
              <a:t>and  </a:t>
            </a:r>
            <a:r>
              <a:rPr sz="3200" dirty="0">
                <a:latin typeface="Arial"/>
                <a:cs typeface="Arial"/>
              </a:rPr>
              <a:t>the Data Definition </a:t>
            </a:r>
            <a:r>
              <a:rPr sz="3200" spc="-5" dirty="0">
                <a:latin typeface="Arial"/>
                <a:cs typeface="Arial"/>
              </a:rPr>
              <a:t>Language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(DDL).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query </a:t>
            </a:r>
            <a:r>
              <a:rPr sz="3200" spc="-5" dirty="0">
                <a:latin typeface="Arial"/>
                <a:cs typeface="Arial"/>
              </a:rPr>
              <a:t>and update </a:t>
            </a:r>
            <a:r>
              <a:rPr sz="3200" dirty="0">
                <a:latin typeface="Arial"/>
                <a:cs typeface="Arial"/>
              </a:rPr>
              <a:t>commands form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DML part of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SQL: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</a:t>
            </a:r>
            <a:r>
              <a:rPr sz="3200" dirty="0">
                <a:latin typeface="Arial"/>
                <a:cs typeface="Arial"/>
              </a:rPr>
              <a:t>- extracts data from a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UPDATE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5" dirty="0">
                <a:latin typeface="Arial"/>
                <a:cs typeface="Arial"/>
              </a:rPr>
              <a:t>updates data </a:t>
            </a:r>
            <a:r>
              <a:rPr sz="3200" dirty="0">
                <a:latin typeface="Arial"/>
                <a:cs typeface="Arial"/>
              </a:rPr>
              <a:t>in 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DELETE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5" dirty="0">
                <a:latin typeface="Arial"/>
                <a:cs typeface="Arial"/>
              </a:rPr>
              <a:t>deletes data </a:t>
            </a:r>
            <a:r>
              <a:rPr sz="3200" dirty="0">
                <a:latin typeface="Arial"/>
                <a:cs typeface="Arial"/>
              </a:rPr>
              <a:t>from 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355600" marR="684530">
              <a:lnSpc>
                <a:spcPts val="3460"/>
              </a:lnSpc>
              <a:spcBef>
                <a:spcPts val="815"/>
              </a:spcBef>
            </a:pPr>
            <a:r>
              <a:rPr sz="3200" b="1" dirty="0">
                <a:latin typeface="Arial"/>
                <a:cs typeface="Arial"/>
              </a:rPr>
              <a:t>INSERT INTO </a:t>
            </a:r>
            <a:r>
              <a:rPr sz="3200" dirty="0">
                <a:latin typeface="Arial"/>
                <a:cs typeface="Arial"/>
              </a:rPr>
              <a:t>- inserts </a:t>
            </a:r>
            <a:r>
              <a:rPr sz="3200" spc="-5" dirty="0">
                <a:latin typeface="Arial"/>
                <a:cs typeface="Arial"/>
              </a:rPr>
              <a:t>new data into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5965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result-set will </a:t>
            </a:r>
            <a:r>
              <a:rPr sz="3200" spc="-5" dirty="0">
                <a:latin typeface="Arial"/>
                <a:cs typeface="Arial"/>
              </a:rPr>
              <a:t>look like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3041650"/>
          <a:ext cx="8229599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Svendson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Tove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600" b="1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6882"/>
            <a:ext cx="793115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Now we want to select </a:t>
            </a:r>
            <a:r>
              <a:rPr sz="3200" spc="-5" dirty="0">
                <a:latin typeface="Arial"/>
                <a:cs typeface="Arial"/>
              </a:rPr>
              <a:t>only </a:t>
            </a:r>
            <a:r>
              <a:rPr sz="3200" dirty="0">
                <a:latin typeface="Arial"/>
                <a:cs typeface="Arial"/>
              </a:rPr>
              <a:t>the persons  with the first </a:t>
            </a:r>
            <a:r>
              <a:rPr sz="3200" spc="-5" dirty="0">
                <a:latin typeface="Arial"/>
                <a:cs typeface="Arial"/>
              </a:rPr>
              <a:t>name equal </a:t>
            </a:r>
            <a:r>
              <a:rPr sz="3200" dirty="0">
                <a:latin typeface="Arial"/>
                <a:cs typeface="Arial"/>
              </a:rPr>
              <a:t>to "Tove" OR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first name equal to "Ola":We use the  following SELECT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256857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 * FROM Persons  WHERE</a:t>
            </a:r>
            <a:r>
              <a:rPr sz="32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FirstName='Tove'  OR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FirstName='Ola‘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2813050"/>
          <a:ext cx="8229599" cy="167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1905000"/>
                <a:gridCol w="1600200"/>
                <a:gridCol w="2316479"/>
                <a:gridCol w="1645920"/>
              </a:tblGrid>
              <a:tr h="499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9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8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37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8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676529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 Persons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WHERE  LastName='Svendson'</a:t>
            </a:r>
            <a:endParaRPr sz="3200">
              <a:latin typeface="Arial"/>
              <a:cs typeface="Arial"/>
            </a:endParaRPr>
          </a:p>
          <a:p>
            <a:pPr marL="355600" marR="139890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AND (FirstName='Tove'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 FirstName='Ola');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8200" y="5105400"/>
          <a:ext cx="7391399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/>
                <a:gridCol w="1493520"/>
                <a:gridCol w="1493519"/>
                <a:gridCol w="1493520"/>
                <a:gridCol w="1493520"/>
              </a:tblGrid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P_Id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LastName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FirstName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Address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City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Svendson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Tove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20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23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Sandnes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86155"/>
            <a:ext cx="7056755" cy="5488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IN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The 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IN operator allows you to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specify  multiple values in a WHERE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clause.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SQL 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Syntax: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196913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column_name(s)  FROM </a:t>
            </a:r>
            <a:r>
              <a:rPr sz="3200" spc="-5" dirty="0">
                <a:latin typeface="Arial"/>
                <a:cs typeface="Arial"/>
              </a:rPr>
              <a:t>table_name  </a:t>
            </a:r>
            <a:r>
              <a:rPr sz="3200" dirty="0">
                <a:latin typeface="Arial"/>
                <a:cs typeface="Arial"/>
              </a:rPr>
              <a:t>WHERE column_name IN  (value1,value2,...)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3658"/>
            <a:ext cx="7828915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IN Operator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"Persons"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use the following SELECT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 marL="355600" marR="269430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  WHERE LastName IN  ('Hansen','Pettersen')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The result-set will </a:t>
            </a:r>
            <a:r>
              <a:rPr sz="3200" spc="-5" dirty="0">
                <a:latin typeface="Arial"/>
                <a:cs typeface="Arial"/>
              </a:rPr>
              <a:t>look like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8229599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752600"/>
                <a:gridCol w="1524000"/>
                <a:gridCol w="2468879"/>
                <a:gridCol w="1645920"/>
              </a:tblGrid>
              <a:tr h="6350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Kari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600" b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09955"/>
            <a:ext cx="7824470" cy="4318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SQL BETWEEN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marR="18351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BETWEEN </a:t>
            </a:r>
            <a:r>
              <a:rPr sz="3200" spc="-5" dirty="0">
                <a:latin typeface="Arial"/>
                <a:cs typeface="Arial"/>
              </a:rPr>
              <a:t>operator is </a:t>
            </a:r>
            <a:r>
              <a:rPr sz="3200" dirty="0">
                <a:latin typeface="Arial"/>
                <a:cs typeface="Arial"/>
              </a:rPr>
              <a:t>used in a  WHERE clause to select a </a:t>
            </a:r>
            <a:r>
              <a:rPr sz="3200" spc="-5" dirty="0">
                <a:latin typeface="Arial"/>
                <a:cs typeface="Arial"/>
              </a:rPr>
              <a:t>range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  between two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The BETWEEN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Operator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BETWEEN </a:t>
            </a:r>
            <a:r>
              <a:rPr sz="3200" spc="-5" dirty="0">
                <a:latin typeface="Arial"/>
                <a:cs typeface="Arial"/>
              </a:rPr>
              <a:t>operator </a:t>
            </a:r>
            <a:r>
              <a:rPr sz="3200" dirty="0">
                <a:latin typeface="Arial"/>
                <a:cs typeface="Arial"/>
              </a:rPr>
              <a:t>selects range of  data between two values. The values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  be numbers, text, </a:t>
            </a:r>
            <a:r>
              <a:rPr sz="3200" spc="-5" dirty="0">
                <a:latin typeface="Arial"/>
                <a:cs typeface="Arial"/>
              </a:rPr>
              <a:t>or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636397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SQL BETWEEN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Syntax:SELECT  column_name(s)</a:t>
            </a:r>
            <a:endParaRPr sz="3200">
              <a:latin typeface="Arial"/>
              <a:cs typeface="Arial"/>
            </a:endParaRPr>
          </a:p>
          <a:p>
            <a:pPr marL="355600" marR="181737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table_name  </a:t>
            </a:r>
            <a:r>
              <a:rPr sz="3200" dirty="0">
                <a:latin typeface="Arial"/>
                <a:cs typeface="Arial"/>
              </a:rPr>
              <a:t>WHERE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column_name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BETWEEN value1 AND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536" y="483234"/>
            <a:ext cx="3601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LIKE</a:t>
            </a:r>
            <a:r>
              <a:rPr b="0" spc="-6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Operator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Using the %</a:t>
            </a:r>
            <a:r>
              <a:rPr spc="-40" dirty="0"/>
              <a:t> </a:t>
            </a:r>
            <a:r>
              <a:rPr dirty="0"/>
              <a:t>Wildcard</a:t>
            </a: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0" dirty="0">
                <a:latin typeface="Arial"/>
                <a:cs typeface="Arial"/>
              </a:rPr>
              <a:t>1.Now we want to select the persons </a:t>
            </a:r>
            <a:r>
              <a:rPr sz="2400" b="0" spc="-5" dirty="0">
                <a:latin typeface="Arial"/>
                <a:cs typeface="Arial"/>
              </a:rPr>
              <a:t>living </a:t>
            </a:r>
            <a:r>
              <a:rPr sz="2400" b="0" dirty="0">
                <a:latin typeface="Arial"/>
                <a:cs typeface="Arial"/>
              </a:rPr>
              <a:t>in a </a:t>
            </a:r>
            <a:r>
              <a:rPr sz="2400" b="0" spc="-5" dirty="0">
                <a:latin typeface="Arial"/>
                <a:cs typeface="Arial"/>
              </a:rPr>
              <a:t>city</a:t>
            </a:r>
            <a:r>
              <a:rPr sz="2400" b="0" spc="6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0" dirty="0">
                <a:latin typeface="Arial"/>
                <a:cs typeface="Arial"/>
              </a:rPr>
              <a:t>starts </a:t>
            </a:r>
            <a:r>
              <a:rPr sz="2400" b="0" spc="-5" dirty="0">
                <a:latin typeface="Arial"/>
                <a:cs typeface="Arial"/>
              </a:rPr>
              <a:t>with </a:t>
            </a:r>
            <a:r>
              <a:rPr sz="2400" b="0" spc="-10" dirty="0">
                <a:latin typeface="Arial"/>
                <a:cs typeface="Arial"/>
              </a:rPr>
              <a:t>"sa" </a:t>
            </a:r>
            <a:r>
              <a:rPr sz="2400" b="0" dirty="0">
                <a:latin typeface="Arial"/>
                <a:cs typeface="Arial"/>
              </a:rPr>
              <a:t>from the </a:t>
            </a:r>
            <a:r>
              <a:rPr sz="2400" b="0" spc="-5" dirty="0">
                <a:latin typeface="Arial"/>
                <a:cs typeface="Arial"/>
              </a:rPr>
              <a:t>"Persons"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0" dirty="0">
                <a:latin typeface="Arial"/>
                <a:cs typeface="Arial"/>
              </a:rPr>
              <a:t>We </a:t>
            </a:r>
            <a:r>
              <a:rPr sz="2400" b="0" spc="-5" dirty="0">
                <a:latin typeface="Arial"/>
                <a:cs typeface="Arial"/>
              </a:rPr>
              <a:t>use the following SELECT</a:t>
            </a:r>
            <a:r>
              <a:rPr sz="2400" b="0" spc="7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355600" marR="3799204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/>
              <a:t>SELECT * </a:t>
            </a:r>
            <a:r>
              <a:rPr sz="2400" dirty="0"/>
              <a:t>FROM</a:t>
            </a:r>
            <a:r>
              <a:rPr sz="2400" spc="-10" dirty="0"/>
              <a:t> </a:t>
            </a:r>
            <a:r>
              <a:rPr sz="2400" spc="-5" dirty="0"/>
              <a:t>Persons  WHERE </a:t>
            </a:r>
            <a:r>
              <a:rPr sz="2400" dirty="0"/>
              <a:t>City LIKE</a:t>
            </a:r>
            <a:r>
              <a:rPr sz="2400" spc="-30" dirty="0"/>
              <a:t> </a:t>
            </a:r>
            <a:r>
              <a:rPr sz="2400" spc="-25" dirty="0"/>
              <a:t>'sa%'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0" dirty="0">
                <a:latin typeface="Arial"/>
                <a:cs typeface="Arial"/>
              </a:rPr>
              <a:t>The </a:t>
            </a:r>
            <a:r>
              <a:rPr sz="2400" b="0" spc="-5" dirty="0">
                <a:latin typeface="Arial"/>
                <a:cs typeface="Arial"/>
              </a:rPr>
              <a:t>result-set </a:t>
            </a:r>
            <a:r>
              <a:rPr sz="2400" b="0" spc="-10" dirty="0">
                <a:latin typeface="Arial"/>
                <a:cs typeface="Arial"/>
              </a:rPr>
              <a:t>will </a:t>
            </a:r>
            <a:r>
              <a:rPr sz="2400" b="0" spc="-5" dirty="0">
                <a:latin typeface="Arial"/>
                <a:cs typeface="Arial"/>
              </a:rPr>
              <a:t>look like</a:t>
            </a:r>
            <a:r>
              <a:rPr sz="2400" b="0" spc="6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850" y="4565650"/>
          <a:ext cx="7239000" cy="148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447800"/>
                <a:gridCol w="1143000"/>
                <a:gridCol w="1752600"/>
                <a:gridCol w="1447800"/>
              </a:tblGrid>
              <a:tr h="5232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P_Id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910"/>
                        </a:lnSpc>
                        <a:spcBef>
                          <a:spcPts val="1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17780">
                        <a:lnSpc>
                          <a:spcPts val="191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Hansen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Ola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Svendson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6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682"/>
            <a:ext cx="7754620" cy="4708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DDL part of SQL permits </a:t>
            </a:r>
            <a:r>
              <a:rPr sz="3200" spc="-5" dirty="0">
                <a:latin typeface="Arial"/>
                <a:cs typeface="Arial"/>
              </a:rPr>
              <a:t>database  tables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be </a:t>
            </a:r>
            <a:r>
              <a:rPr sz="3200" dirty="0">
                <a:latin typeface="Arial"/>
                <a:cs typeface="Arial"/>
              </a:rPr>
              <a:t>created or deleted. It </a:t>
            </a:r>
            <a:r>
              <a:rPr sz="3200" spc="-5" dirty="0">
                <a:latin typeface="Arial"/>
                <a:cs typeface="Arial"/>
              </a:rPr>
              <a:t>also  </a:t>
            </a:r>
            <a:r>
              <a:rPr sz="3200" dirty="0">
                <a:latin typeface="Arial"/>
                <a:cs typeface="Arial"/>
              </a:rPr>
              <a:t>define indexes (keys), specify links  between tables, and impose constraints  between tables. The most important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DDL  statements in SQL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are: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CREATE TABLE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5" dirty="0">
                <a:latin typeface="Arial"/>
                <a:cs typeface="Arial"/>
              </a:rPr>
              <a:t>creates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new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ALTER TABLE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5" dirty="0">
                <a:latin typeface="Arial"/>
                <a:cs typeface="Arial"/>
              </a:rPr>
              <a:t>modifies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b="1" spc="5" dirty="0">
                <a:latin typeface="Arial"/>
                <a:cs typeface="Arial"/>
              </a:rPr>
              <a:t>DROP </a:t>
            </a:r>
            <a:r>
              <a:rPr sz="3200" b="1" dirty="0">
                <a:latin typeface="Arial"/>
                <a:cs typeface="Arial"/>
              </a:rPr>
              <a:t>TABLE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5" dirty="0">
                <a:latin typeface="Arial"/>
                <a:cs typeface="Arial"/>
              </a:rPr>
              <a:t>deletes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523"/>
            <a:ext cx="782891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340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2. Next, we want to select the persons  living in a city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contains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pattern  </a:t>
            </a:r>
            <a:r>
              <a:rPr sz="3200" spc="-5" dirty="0">
                <a:latin typeface="Arial"/>
                <a:cs typeface="Arial"/>
              </a:rPr>
              <a:t>"nes" </a:t>
            </a:r>
            <a:r>
              <a:rPr sz="3200" dirty="0">
                <a:latin typeface="Arial"/>
                <a:cs typeface="Arial"/>
              </a:rPr>
              <a:t>from the "Persons"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following SELECT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 marL="355600" marR="23056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SELECT * </a:t>
            </a:r>
            <a:r>
              <a:rPr sz="3200" b="1" spc="5" dirty="0">
                <a:latin typeface="Arial"/>
                <a:cs typeface="Arial"/>
              </a:rPr>
              <a:t>FROM </a:t>
            </a:r>
            <a:r>
              <a:rPr sz="3200" b="1" dirty="0">
                <a:latin typeface="Arial"/>
                <a:cs typeface="Arial"/>
              </a:rPr>
              <a:t>Persons  WHERE City LIKE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'%nes%'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result-set will </a:t>
            </a:r>
            <a:r>
              <a:rPr sz="3200" spc="-5" dirty="0">
                <a:latin typeface="Arial"/>
                <a:cs typeface="Arial"/>
              </a:rPr>
              <a:t>look like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3956050"/>
          <a:ext cx="7162799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560"/>
                <a:gridCol w="1432560"/>
                <a:gridCol w="1432559"/>
                <a:gridCol w="1417320"/>
                <a:gridCol w="1447800"/>
              </a:tblGrid>
              <a:tr h="4318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Tove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4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9123"/>
            <a:ext cx="791527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3.Now we want to select the persons with  a first </a:t>
            </a:r>
            <a:r>
              <a:rPr sz="3200" spc="-5" dirty="0">
                <a:latin typeface="Arial"/>
                <a:cs typeface="Arial"/>
              </a:rPr>
              <a:t>name that </a:t>
            </a:r>
            <a:r>
              <a:rPr sz="3200" dirty="0">
                <a:latin typeface="Arial"/>
                <a:cs typeface="Arial"/>
              </a:rPr>
              <a:t>starts with any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character,  followed </a:t>
            </a:r>
            <a:r>
              <a:rPr sz="3200" spc="-10" dirty="0">
                <a:latin typeface="Arial"/>
                <a:cs typeface="Arial"/>
              </a:rPr>
              <a:t>by </a:t>
            </a:r>
            <a:r>
              <a:rPr sz="3200" dirty="0">
                <a:latin typeface="Arial"/>
                <a:cs typeface="Arial"/>
              </a:rPr>
              <a:t>"la" from the "Persons"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following SELECT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 marL="355600" marR="224853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 Persons  WHERE FirstName LIKE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'_la'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4184650"/>
          <a:ext cx="7086597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691639"/>
                <a:gridCol w="1417319"/>
                <a:gridCol w="1691639"/>
                <a:gridCol w="1143000"/>
              </a:tblGrid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4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5882"/>
            <a:ext cx="829881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4.Next, we want to select the persons with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last name that starts with "S", followed </a:t>
            </a:r>
            <a:r>
              <a:rPr sz="3200" spc="-10" dirty="0">
                <a:latin typeface="Arial"/>
                <a:cs typeface="Arial"/>
              </a:rPr>
              <a:t>by  </a:t>
            </a:r>
            <a:r>
              <a:rPr sz="3200" dirty="0">
                <a:latin typeface="Arial"/>
                <a:cs typeface="Arial"/>
              </a:rPr>
              <a:t>any character, followed </a:t>
            </a:r>
            <a:r>
              <a:rPr sz="3200" spc="-10" dirty="0">
                <a:latin typeface="Arial"/>
                <a:cs typeface="Arial"/>
              </a:rPr>
              <a:t>by </a:t>
            </a:r>
            <a:r>
              <a:rPr sz="3200" dirty="0">
                <a:latin typeface="Arial"/>
                <a:cs typeface="Arial"/>
              </a:rPr>
              <a:t>"end", followed  by any character, followed </a:t>
            </a:r>
            <a:r>
              <a:rPr sz="3200" spc="-5" dirty="0">
                <a:latin typeface="Arial"/>
                <a:cs typeface="Arial"/>
              </a:rPr>
              <a:t>by </a:t>
            </a:r>
            <a:r>
              <a:rPr sz="3200" dirty="0">
                <a:latin typeface="Arial"/>
                <a:cs typeface="Arial"/>
              </a:rPr>
              <a:t>"on" from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"Persons"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use the following SELECT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WHERE LastName LIKE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'S_end_on'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5022850"/>
          <a:ext cx="6477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_Id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Tove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Borgvn</a:t>
                      </a:r>
                      <a:r>
                        <a:rPr sz="12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23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8955"/>
            <a:ext cx="8013065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Using the </a:t>
            </a:r>
            <a:r>
              <a:rPr sz="3200" b="1" spc="-5" dirty="0">
                <a:latin typeface="Arial"/>
                <a:cs typeface="Arial"/>
              </a:rPr>
              <a:t>[charlist]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Wildcard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5.Now we want to select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persons with  a last name that starts with "b" or "s" or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"p"  from the "Persons"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use the following SELECT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 marL="355600" marR="166687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 Persons  WHERE LastName LIKE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'[bsp]%'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4718050"/>
          <a:ext cx="777239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/>
                <a:gridCol w="2428874"/>
                <a:gridCol w="140462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P_Id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Svendson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Tove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Borgvn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Pettersen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Kari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Storgt</a:t>
                      </a:r>
                      <a:r>
                        <a:rPr sz="18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Stavanger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9123"/>
            <a:ext cx="796099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5.Next, we want to select the persons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  a last name that </a:t>
            </a:r>
            <a:r>
              <a:rPr sz="3200" spc="-5" dirty="0">
                <a:latin typeface="Arial"/>
                <a:cs typeface="Arial"/>
              </a:rPr>
              <a:t>do </a:t>
            </a:r>
            <a:r>
              <a:rPr sz="3200" dirty="0">
                <a:latin typeface="Arial"/>
                <a:cs typeface="Arial"/>
              </a:rPr>
              <a:t>not start with "b" </a:t>
            </a:r>
            <a:r>
              <a:rPr sz="3200" spc="-10" dirty="0">
                <a:latin typeface="Arial"/>
                <a:cs typeface="Arial"/>
              </a:rPr>
              <a:t>or </a:t>
            </a:r>
            <a:r>
              <a:rPr sz="3200" spc="5" dirty="0">
                <a:latin typeface="Arial"/>
                <a:cs typeface="Arial"/>
              </a:rPr>
              <a:t>"s"  </a:t>
            </a:r>
            <a:r>
              <a:rPr sz="3200" dirty="0">
                <a:latin typeface="Arial"/>
                <a:cs typeface="Arial"/>
              </a:rPr>
              <a:t>or "p" from the "Persons"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following SELECT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statement:</a:t>
            </a:r>
            <a:endParaRPr sz="3200">
              <a:latin typeface="Arial"/>
              <a:cs typeface="Arial"/>
            </a:endParaRPr>
          </a:p>
          <a:p>
            <a:pPr marL="355600" marR="15024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SELECT * FROM Persons  WHERE LastName LIKE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'[!bsp]%'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result-set </a:t>
            </a:r>
            <a:r>
              <a:rPr sz="3200" dirty="0">
                <a:latin typeface="Arial"/>
                <a:cs typeface="Arial"/>
              </a:rPr>
              <a:t>will look like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4108450"/>
          <a:ext cx="7010398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813560"/>
                <a:gridCol w="1402080"/>
                <a:gridCol w="1577339"/>
                <a:gridCol w="1226819"/>
              </a:tblGrid>
              <a:tr h="37083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P_Id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FirstName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Hansen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Ola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Timoteivn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Sandnes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2045"/>
            <a:ext cx="8017509" cy="5706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b="1" spc="-5" dirty="0">
                <a:latin typeface="Arial"/>
                <a:cs typeface="Arial"/>
              </a:rPr>
              <a:t>Transaction Control Language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b="1" spc="-5" dirty="0">
                <a:latin typeface="Arial"/>
                <a:cs typeface="Arial"/>
              </a:rPr>
              <a:t>TCL</a:t>
            </a:r>
            <a:r>
              <a:rPr sz="2700" spc="-5" dirty="0">
                <a:latin typeface="Arial"/>
                <a:cs typeface="Arial"/>
              </a:rPr>
              <a:t>)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355600" marR="40005" indent="-342900">
              <a:lnSpc>
                <a:spcPct val="9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is a</a:t>
            </a:r>
            <a:r>
              <a:rPr sz="27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7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computer </a:t>
            </a:r>
            <a:r>
              <a:rPr sz="27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language</a:t>
            </a:r>
            <a:r>
              <a:rPr sz="270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 </a:t>
            </a:r>
            <a:r>
              <a:rPr sz="2700" spc="-5" dirty="0">
                <a:latin typeface="Arial"/>
                <a:cs typeface="Arial"/>
              </a:rPr>
              <a:t>and a </a:t>
            </a:r>
            <a:r>
              <a:rPr sz="2700" dirty="0">
                <a:latin typeface="Arial"/>
                <a:cs typeface="Arial"/>
              </a:rPr>
              <a:t>subset of</a:t>
            </a:r>
            <a:r>
              <a:rPr sz="2700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27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SQL</a:t>
            </a:r>
            <a:r>
              <a:rPr sz="2700" spc="-5" dirty="0">
                <a:latin typeface="Arial"/>
                <a:cs typeface="Arial"/>
              </a:rPr>
              <a:t>,  </a:t>
            </a:r>
            <a:r>
              <a:rPr sz="2700" dirty="0">
                <a:latin typeface="Arial"/>
                <a:cs typeface="Arial"/>
              </a:rPr>
              <a:t>used to control transactional processing </a:t>
            </a:r>
            <a:r>
              <a:rPr sz="2700" spc="-5" dirty="0">
                <a:latin typeface="Arial"/>
                <a:cs typeface="Arial"/>
              </a:rPr>
              <a:t>in a  </a:t>
            </a:r>
            <a:r>
              <a:rPr sz="2700" dirty="0">
                <a:latin typeface="Arial"/>
                <a:cs typeface="Arial"/>
              </a:rPr>
              <a:t>database. A transaction is logical unit of work that  comprises one or more SQL statements, usually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  </a:t>
            </a:r>
            <a:r>
              <a:rPr sz="2700" spc="-5" dirty="0">
                <a:latin typeface="Arial"/>
                <a:cs typeface="Arial"/>
              </a:rPr>
              <a:t>group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dirty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27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Data Manipulation Language</a:t>
            </a:r>
            <a:r>
              <a:rPr sz="2700" spc="-5" dirty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2700" spc="-5" dirty="0">
                <a:latin typeface="Arial"/>
                <a:cs typeface="Arial"/>
              </a:rPr>
              <a:t>(DML)  </a:t>
            </a:r>
            <a:r>
              <a:rPr sz="2700" dirty="0">
                <a:latin typeface="Arial"/>
                <a:cs typeface="Arial"/>
              </a:rPr>
              <a:t>statements.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Examples of </a:t>
            </a:r>
            <a:r>
              <a:rPr sz="2700" spc="-5" dirty="0">
                <a:latin typeface="Arial"/>
                <a:cs typeface="Arial"/>
              </a:rPr>
              <a:t>TCL </a:t>
            </a:r>
            <a:r>
              <a:rPr sz="2700" dirty="0">
                <a:latin typeface="Arial"/>
                <a:cs typeface="Arial"/>
              </a:rPr>
              <a:t>commands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include:</a:t>
            </a:r>
            <a:endParaRPr sz="2700">
              <a:latin typeface="Arial"/>
              <a:cs typeface="Arial"/>
            </a:endParaRPr>
          </a:p>
          <a:p>
            <a:pPr marL="355600" marR="511175" indent="-342900">
              <a:lnSpc>
                <a:spcPts val="292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COMMIT</a:t>
            </a:r>
            <a:r>
              <a:rPr sz="2700" b="1" dirty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apply </a:t>
            </a:r>
            <a:r>
              <a:rPr sz="2700" dirty="0">
                <a:latin typeface="Arial"/>
                <a:cs typeface="Arial"/>
              </a:rPr>
              <a:t>the transaction </a:t>
            </a:r>
            <a:r>
              <a:rPr sz="2700" spc="-5" dirty="0">
                <a:latin typeface="Arial"/>
                <a:cs typeface="Arial"/>
              </a:rPr>
              <a:t>by </a:t>
            </a:r>
            <a:r>
              <a:rPr sz="2700" dirty="0">
                <a:latin typeface="Arial"/>
                <a:cs typeface="Arial"/>
              </a:rPr>
              <a:t>saving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database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changes.</a:t>
            </a:r>
            <a:endParaRPr sz="27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ROLLBACK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undo all </a:t>
            </a:r>
            <a:r>
              <a:rPr sz="2700" dirty="0">
                <a:latin typeface="Arial"/>
                <a:cs typeface="Arial"/>
              </a:rPr>
              <a:t>changes of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transaction. </a:t>
            </a:r>
            <a:r>
              <a:rPr sz="27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700" b="1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SAVEPOINT</a:t>
            </a:r>
            <a:r>
              <a:rPr sz="2700" b="1" dirty="0">
                <a:solidFill>
                  <a:srgbClr val="009999"/>
                </a:solidFill>
                <a:latin typeface="Arial"/>
                <a:cs typeface="Arial"/>
                <a:hlinkClick r:id="rId6"/>
              </a:rPr>
              <a:t> </a:t>
            </a:r>
            <a:r>
              <a:rPr sz="2700" dirty="0">
                <a:latin typeface="Arial"/>
                <a:cs typeface="Arial"/>
              </a:rPr>
              <a:t>to divide the transaction into smaller  sections. It defines breakpoints for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transaction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endParaRPr sz="2700">
              <a:latin typeface="Arial"/>
              <a:cs typeface="Arial"/>
            </a:endParaRPr>
          </a:p>
          <a:p>
            <a:pPr marL="355600" algn="just">
              <a:lnSpc>
                <a:spcPts val="2915"/>
              </a:lnSpc>
            </a:pPr>
            <a:r>
              <a:rPr sz="2700" dirty="0">
                <a:latin typeface="Arial"/>
                <a:cs typeface="Arial"/>
              </a:rPr>
              <a:t>allow partial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rollbacks.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304799"/>
          <a:ext cx="8458200" cy="304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2133600"/>
                <a:gridCol w="4953000"/>
              </a:tblGrid>
              <a:tr h="5953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Explanation (if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applicable)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69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INTEGER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INTEGER(p)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Integer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numerical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(no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decimal). Precision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51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SMALLINT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Integer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numerical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(no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decimal). Precision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616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INTEGER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075" marR="3854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Integer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numerical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(no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decimal). Precision 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4870450"/>
          <a:ext cx="82296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1-24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7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digits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 bytes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25-53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digits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bytes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mtClean="0"/>
              <a:t>DBMS(KS 501)                                                                            Himanshu Srivastava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358885" y="6290385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9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390650"/>
          <a:ext cx="7772400" cy="2199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1.79E+308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-2.23E-  308, 0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2.23E-308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1.79E+308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Depends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 the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3.40E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38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-1.18E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-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38, 0 and 1.18E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3.40E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Bytes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lang="en-US" smtClean="0"/>
              <a:pPr marL="136525">
                <a:lnSpc>
                  <a:spcPts val="165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3519</Words>
  <Application>Microsoft Office PowerPoint</Application>
  <PresentationFormat>On-screen Show (4:3)</PresentationFormat>
  <Paragraphs>902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 Database Management System (KCS-501) B.Tech- Computer Science &amp; Engineering Year/Semester- 3rd /5th  Session- 2020-21 Unit-2 [PPT-5/10] </vt:lpstr>
      <vt:lpstr>DBMS (LAB)  SQL/PLSQL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DROP TABLE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LIKE Operator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Management System (KCS-501) B.Tech- Computer Science &amp; Engineering Year/Semester- 3rd /5th  Session- 2020-21 </dc:title>
  <cp:lastModifiedBy>Sachin</cp:lastModifiedBy>
  <cp:revision>6</cp:revision>
  <dcterms:created xsi:type="dcterms:W3CDTF">2020-07-01T10:14:15Z</dcterms:created>
  <dcterms:modified xsi:type="dcterms:W3CDTF">2020-07-21T07:29:56Z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2020-07-01T00:00:00Z</vt:filetime>
  </property>
</Properties>
</file>